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196"/>
  </p:notesMasterIdLst>
  <p:handoutMasterIdLst>
    <p:handoutMasterId r:id="rId197"/>
  </p:handoutMasterIdLst>
  <p:sldIdLst>
    <p:sldId id="256" r:id="rId3"/>
    <p:sldId id="341" r:id="rId4"/>
    <p:sldId id="915" r:id="rId5"/>
    <p:sldId id="1119" r:id="rId6"/>
    <p:sldId id="340" r:id="rId7"/>
    <p:sldId id="490" r:id="rId8"/>
    <p:sldId id="491" r:id="rId9"/>
    <p:sldId id="547" r:id="rId10"/>
    <p:sldId id="492" r:id="rId11"/>
    <p:sldId id="1050" r:id="rId12"/>
    <p:sldId id="1051" r:id="rId13"/>
    <p:sldId id="1052" r:id="rId14"/>
    <p:sldId id="548" r:id="rId15"/>
    <p:sldId id="466" r:id="rId16"/>
    <p:sldId id="467" r:id="rId17"/>
    <p:sldId id="468" r:id="rId18"/>
    <p:sldId id="469" r:id="rId19"/>
    <p:sldId id="470" r:id="rId20"/>
    <p:sldId id="1046" r:id="rId21"/>
    <p:sldId id="1132" r:id="rId22"/>
    <p:sldId id="458" r:id="rId23"/>
    <p:sldId id="459" r:id="rId24"/>
    <p:sldId id="461" r:id="rId25"/>
    <p:sldId id="462" r:id="rId26"/>
    <p:sldId id="465" r:id="rId27"/>
    <p:sldId id="431" r:id="rId28"/>
    <p:sldId id="451" r:id="rId29"/>
    <p:sldId id="452" r:id="rId30"/>
    <p:sldId id="453" r:id="rId31"/>
    <p:sldId id="454" r:id="rId32"/>
    <p:sldId id="455" r:id="rId33"/>
    <p:sldId id="1113" r:id="rId34"/>
    <p:sldId id="456" r:id="rId35"/>
    <p:sldId id="1057" r:id="rId36"/>
    <p:sldId id="927" r:id="rId37"/>
    <p:sldId id="457" r:id="rId38"/>
    <p:sldId id="1133" r:id="rId39"/>
    <p:sldId id="1134" r:id="rId40"/>
    <p:sldId id="1135" r:id="rId41"/>
    <p:sldId id="1136" r:id="rId42"/>
    <p:sldId id="1120" r:id="rId43"/>
    <p:sldId id="1121" r:id="rId44"/>
    <p:sldId id="862" r:id="rId45"/>
    <p:sldId id="866" r:id="rId46"/>
    <p:sldId id="864" r:id="rId47"/>
    <p:sldId id="1042" r:id="rId48"/>
    <p:sldId id="1043" r:id="rId49"/>
    <p:sldId id="1131" r:id="rId50"/>
    <p:sldId id="867" r:id="rId51"/>
    <p:sldId id="882" r:id="rId52"/>
    <p:sldId id="868" r:id="rId53"/>
    <p:sldId id="872" r:id="rId54"/>
    <p:sldId id="873" r:id="rId55"/>
    <p:sldId id="870" r:id="rId56"/>
    <p:sldId id="1048" r:id="rId57"/>
    <p:sldId id="871" r:id="rId58"/>
    <p:sldId id="861" r:id="rId59"/>
    <p:sldId id="883" r:id="rId60"/>
    <p:sldId id="854" r:id="rId61"/>
    <p:sldId id="855" r:id="rId62"/>
    <p:sldId id="856" r:id="rId63"/>
    <p:sldId id="857" r:id="rId64"/>
    <p:sldId id="849" r:id="rId65"/>
    <p:sldId id="850" r:id="rId66"/>
    <p:sldId id="1053" r:id="rId67"/>
    <p:sldId id="858" r:id="rId68"/>
    <p:sldId id="848" r:id="rId69"/>
    <p:sldId id="832" r:id="rId70"/>
    <p:sldId id="833" r:id="rId71"/>
    <p:sldId id="834" r:id="rId72"/>
    <p:sldId id="835" r:id="rId73"/>
    <p:sldId id="837" r:id="rId74"/>
    <p:sldId id="836" r:id="rId75"/>
    <p:sldId id="1045" r:id="rId76"/>
    <p:sldId id="838" r:id="rId77"/>
    <p:sldId id="884" r:id="rId78"/>
    <p:sldId id="853" r:id="rId79"/>
    <p:sldId id="845" r:id="rId80"/>
    <p:sldId id="860" r:id="rId81"/>
    <p:sldId id="841" r:id="rId82"/>
    <p:sldId id="842" r:id="rId83"/>
    <p:sldId id="1054" r:id="rId84"/>
    <p:sldId id="1227" r:id="rId85"/>
    <p:sldId id="1228" r:id="rId86"/>
    <p:sldId id="1229" r:id="rId87"/>
    <p:sldId id="1232" r:id="rId88"/>
    <p:sldId id="1233" r:id="rId89"/>
    <p:sldId id="1234" r:id="rId90"/>
    <p:sldId id="1235" r:id="rId91"/>
    <p:sldId id="1231" r:id="rId92"/>
    <p:sldId id="1236" r:id="rId93"/>
    <p:sldId id="1239" r:id="rId94"/>
    <p:sldId id="1240" r:id="rId95"/>
    <p:sldId id="1237" r:id="rId96"/>
    <p:sldId id="1238" r:id="rId97"/>
    <p:sldId id="1242" r:id="rId98"/>
    <p:sldId id="1206" r:id="rId99"/>
    <p:sldId id="1207" r:id="rId100"/>
    <p:sldId id="1216" r:id="rId101"/>
    <p:sldId id="1208" r:id="rId102"/>
    <p:sldId id="1211" r:id="rId103"/>
    <p:sldId id="1212" r:id="rId104"/>
    <p:sldId id="1217" r:id="rId105"/>
    <p:sldId id="1218" r:id="rId106"/>
    <p:sldId id="1219" r:id="rId107"/>
    <p:sldId id="1220" r:id="rId108"/>
    <p:sldId id="1221" r:id="rId109"/>
    <p:sldId id="1222" r:id="rId110"/>
    <p:sldId id="1223" r:id="rId111"/>
    <p:sldId id="1224" r:id="rId112"/>
    <p:sldId id="1225" r:id="rId113"/>
    <p:sldId id="1226" r:id="rId114"/>
    <p:sldId id="1243" r:id="rId115"/>
    <p:sldId id="1154" r:id="rId116"/>
    <p:sldId id="1155" r:id="rId117"/>
    <p:sldId id="1157" r:id="rId118"/>
    <p:sldId id="1162" r:id="rId119"/>
    <p:sldId id="1158" r:id="rId120"/>
    <p:sldId id="1159" r:id="rId121"/>
    <p:sldId id="1160" r:id="rId122"/>
    <p:sldId id="1161" r:id="rId123"/>
    <p:sldId id="1138" r:id="rId124"/>
    <p:sldId id="1139" r:id="rId125"/>
    <p:sldId id="1146" r:id="rId126"/>
    <p:sldId id="1247" r:id="rId127"/>
    <p:sldId id="1148" r:id="rId128"/>
    <p:sldId id="1141" r:id="rId129"/>
    <p:sldId id="1142" r:id="rId130"/>
    <p:sldId id="1151" r:id="rId131"/>
    <p:sldId id="1152" r:id="rId132"/>
    <p:sldId id="1153" r:id="rId133"/>
    <p:sldId id="1149" r:id="rId134"/>
    <p:sldId id="1150" r:id="rId135"/>
    <p:sldId id="1143" r:id="rId136"/>
    <p:sldId id="1241" r:id="rId137"/>
    <p:sldId id="1163" r:id="rId138"/>
    <p:sldId id="1164" r:id="rId139"/>
    <p:sldId id="1165" r:id="rId140"/>
    <p:sldId id="1195" r:id="rId141"/>
    <p:sldId id="1168" r:id="rId142"/>
    <p:sldId id="1169" r:id="rId143"/>
    <p:sldId id="1170" r:id="rId144"/>
    <p:sldId id="1196" r:id="rId145"/>
    <p:sldId id="1244" r:id="rId146"/>
    <p:sldId id="1172" r:id="rId147"/>
    <p:sldId id="1173" r:id="rId148"/>
    <p:sldId id="1174" r:id="rId149"/>
    <p:sldId id="1181" r:id="rId150"/>
    <p:sldId id="1175" r:id="rId151"/>
    <p:sldId id="1177" r:id="rId152"/>
    <p:sldId id="1184" r:id="rId153"/>
    <p:sldId id="1185" r:id="rId154"/>
    <p:sldId id="1186" r:id="rId155"/>
    <p:sldId id="1178" r:id="rId156"/>
    <p:sldId id="1183" r:id="rId157"/>
    <p:sldId id="1182" r:id="rId158"/>
    <p:sldId id="1187" r:id="rId159"/>
    <p:sldId id="1188" r:id="rId160"/>
    <p:sldId id="1189" r:id="rId161"/>
    <p:sldId id="1193" r:id="rId162"/>
    <p:sldId id="1190" r:id="rId163"/>
    <p:sldId id="1194" r:id="rId164"/>
    <p:sldId id="1197" r:id="rId165"/>
    <p:sldId id="1198" r:id="rId166"/>
    <p:sldId id="1199" r:id="rId167"/>
    <p:sldId id="1201" r:id="rId168"/>
    <p:sldId id="1202" r:id="rId169"/>
    <p:sldId id="1203" r:id="rId170"/>
    <p:sldId id="1245" r:id="rId171"/>
    <p:sldId id="894" r:id="rId172"/>
    <p:sldId id="881" r:id="rId173"/>
    <p:sldId id="1122" r:id="rId174"/>
    <p:sldId id="1123" r:id="rId175"/>
    <p:sldId id="1124" r:id="rId176"/>
    <p:sldId id="1125" r:id="rId177"/>
    <p:sldId id="1126" r:id="rId178"/>
    <p:sldId id="1127" r:id="rId179"/>
    <p:sldId id="1129" r:id="rId180"/>
    <p:sldId id="1128" r:id="rId181"/>
    <p:sldId id="1130" r:id="rId182"/>
    <p:sldId id="352" r:id="rId183"/>
    <p:sldId id="353" r:id="rId184"/>
    <p:sldId id="1066" r:id="rId185"/>
    <p:sldId id="1061" r:id="rId186"/>
    <p:sldId id="1062" r:id="rId187"/>
    <p:sldId id="1204" r:id="rId188"/>
    <p:sldId id="1205" r:id="rId189"/>
    <p:sldId id="1065" r:id="rId190"/>
    <p:sldId id="357" r:id="rId191"/>
    <p:sldId id="358" r:id="rId192"/>
    <p:sldId id="1115" r:id="rId193"/>
    <p:sldId id="1116" r:id="rId194"/>
    <p:sldId id="1118" r:id="rId195"/>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175E30-1373-4681-8A51-93E8A48353CA}">
          <p14:sldIdLst>
            <p14:sldId id="256"/>
            <p14:sldId id="341"/>
            <p14:sldId id="915"/>
            <p14:sldId id="1119"/>
            <p14:sldId id="340"/>
            <p14:sldId id="490"/>
            <p14:sldId id="491"/>
            <p14:sldId id="547"/>
            <p14:sldId id="492"/>
            <p14:sldId id="1050"/>
            <p14:sldId id="1051"/>
            <p14:sldId id="1052"/>
            <p14:sldId id="548"/>
            <p14:sldId id="466"/>
            <p14:sldId id="467"/>
            <p14:sldId id="468"/>
            <p14:sldId id="469"/>
            <p14:sldId id="470"/>
            <p14:sldId id="1046"/>
            <p14:sldId id="1132"/>
            <p14:sldId id="458"/>
            <p14:sldId id="459"/>
            <p14:sldId id="461"/>
            <p14:sldId id="462"/>
            <p14:sldId id="465"/>
            <p14:sldId id="431"/>
            <p14:sldId id="451"/>
            <p14:sldId id="452"/>
            <p14:sldId id="453"/>
            <p14:sldId id="454"/>
            <p14:sldId id="455"/>
            <p14:sldId id="1113"/>
            <p14:sldId id="456"/>
            <p14:sldId id="1057"/>
            <p14:sldId id="927"/>
            <p14:sldId id="457"/>
            <p14:sldId id="1133"/>
            <p14:sldId id="1134"/>
            <p14:sldId id="1135"/>
            <p14:sldId id="1136"/>
            <p14:sldId id="1120"/>
            <p14:sldId id="1121"/>
            <p14:sldId id="862"/>
            <p14:sldId id="866"/>
            <p14:sldId id="864"/>
            <p14:sldId id="1042"/>
            <p14:sldId id="1043"/>
            <p14:sldId id="1131"/>
            <p14:sldId id="867"/>
            <p14:sldId id="882"/>
            <p14:sldId id="868"/>
            <p14:sldId id="872"/>
            <p14:sldId id="873"/>
            <p14:sldId id="870"/>
            <p14:sldId id="1048"/>
            <p14:sldId id="871"/>
            <p14:sldId id="861"/>
            <p14:sldId id="883"/>
            <p14:sldId id="854"/>
            <p14:sldId id="855"/>
            <p14:sldId id="856"/>
            <p14:sldId id="857"/>
            <p14:sldId id="849"/>
            <p14:sldId id="850"/>
            <p14:sldId id="1053"/>
            <p14:sldId id="858"/>
            <p14:sldId id="848"/>
            <p14:sldId id="832"/>
            <p14:sldId id="833"/>
            <p14:sldId id="834"/>
            <p14:sldId id="835"/>
            <p14:sldId id="837"/>
            <p14:sldId id="836"/>
            <p14:sldId id="1045"/>
            <p14:sldId id="838"/>
            <p14:sldId id="884"/>
            <p14:sldId id="853"/>
            <p14:sldId id="845"/>
            <p14:sldId id="860"/>
            <p14:sldId id="841"/>
            <p14:sldId id="842"/>
            <p14:sldId id="1054"/>
            <p14:sldId id="1227"/>
            <p14:sldId id="1228"/>
            <p14:sldId id="1229"/>
            <p14:sldId id="1232"/>
            <p14:sldId id="1233"/>
            <p14:sldId id="1234"/>
            <p14:sldId id="1235"/>
            <p14:sldId id="1231"/>
            <p14:sldId id="1236"/>
            <p14:sldId id="1239"/>
            <p14:sldId id="1240"/>
            <p14:sldId id="1237"/>
            <p14:sldId id="1238"/>
            <p14:sldId id="1242"/>
            <p14:sldId id="1206"/>
            <p14:sldId id="1207"/>
            <p14:sldId id="1216"/>
            <p14:sldId id="1208"/>
            <p14:sldId id="1211"/>
            <p14:sldId id="1212"/>
            <p14:sldId id="1217"/>
            <p14:sldId id="1218"/>
            <p14:sldId id="1219"/>
            <p14:sldId id="1220"/>
            <p14:sldId id="1221"/>
            <p14:sldId id="1222"/>
            <p14:sldId id="1223"/>
            <p14:sldId id="1224"/>
            <p14:sldId id="1225"/>
            <p14:sldId id="1226"/>
            <p14:sldId id="1243"/>
            <p14:sldId id="1154"/>
            <p14:sldId id="1155"/>
            <p14:sldId id="1157"/>
            <p14:sldId id="1162"/>
            <p14:sldId id="1158"/>
            <p14:sldId id="1159"/>
            <p14:sldId id="1160"/>
            <p14:sldId id="1161"/>
            <p14:sldId id="1138"/>
            <p14:sldId id="1139"/>
            <p14:sldId id="1146"/>
            <p14:sldId id="1247"/>
            <p14:sldId id="1148"/>
            <p14:sldId id="1141"/>
            <p14:sldId id="1142"/>
            <p14:sldId id="1151"/>
            <p14:sldId id="1152"/>
            <p14:sldId id="1153"/>
            <p14:sldId id="1149"/>
            <p14:sldId id="1150"/>
            <p14:sldId id="1143"/>
            <p14:sldId id="1241"/>
            <p14:sldId id="1163"/>
            <p14:sldId id="1164"/>
            <p14:sldId id="1165"/>
            <p14:sldId id="1195"/>
            <p14:sldId id="1168"/>
            <p14:sldId id="1169"/>
            <p14:sldId id="1170"/>
            <p14:sldId id="1196"/>
            <p14:sldId id="1244"/>
            <p14:sldId id="1172"/>
            <p14:sldId id="1173"/>
            <p14:sldId id="1174"/>
            <p14:sldId id="1181"/>
            <p14:sldId id="1175"/>
            <p14:sldId id="1177"/>
            <p14:sldId id="1184"/>
            <p14:sldId id="1185"/>
            <p14:sldId id="1186"/>
            <p14:sldId id="1178"/>
            <p14:sldId id="1183"/>
            <p14:sldId id="1182"/>
            <p14:sldId id="1187"/>
            <p14:sldId id="1188"/>
            <p14:sldId id="1189"/>
            <p14:sldId id="1193"/>
            <p14:sldId id="1190"/>
            <p14:sldId id="1194"/>
            <p14:sldId id="1197"/>
            <p14:sldId id="1198"/>
            <p14:sldId id="1199"/>
            <p14:sldId id="1201"/>
            <p14:sldId id="1202"/>
            <p14:sldId id="1203"/>
            <p14:sldId id="1245"/>
            <p14:sldId id="894"/>
            <p14:sldId id="881"/>
            <p14:sldId id="1122"/>
            <p14:sldId id="1123"/>
            <p14:sldId id="1124"/>
            <p14:sldId id="1125"/>
            <p14:sldId id="1126"/>
            <p14:sldId id="1127"/>
            <p14:sldId id="1129"/>
            <p14:sldId id="1128"/>
            <p14:sldId id="1130"/>
            <p14:sldId id="352"/>
            <p14:sldId id="353"/>
            <p14:sldId id="1066"/>
            <p14:sldId id="1061"/>
            <p14:sldId id="1062"/>
            <p14:sldId id="1204"/>
            <p14:sldId id="1205"/>
            <p14:sldId id="1065"/>
            <p14:sldId id="357"/>
            <p14:sldId id="358"/>
          </p14:sldIdLst>
        </p14:section>
        <p14:section name="Untitled Section" id="{8C819C94-9E4B-494A-8959-604B0A251D34}">
          <p14:sldIdLst>
            <p14:sldId id="1115"/>
            <p14:sldId id="1116"/>
            <p14:sldId id="11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7" autoAdjust="0"/>
    <p:restoredTop sz="90644" autoAdjust="0"/>
  </p:normalViewPr>
  <p:slideViewPr>
    <p:cSldViewPr>
      <p:cViewPr varScale="1">
        <p:scale>
          <a:sx n="165" d="100"/>
          <a:sy n="165" d="100"/>
        </p:scale>
        <p:origin x="192" y="280"/>
      </p:cViewPr>
      <p:guideLst>
        <p:guide orient="horz" pos="2160"/>
        <p:guide pos="2880"/>
        <p:guide orient="horz" pos="1620"/>
      </p:guideLst>
    </p:cSldViewPr>
  </p:slideViewPr>
  <p:notesTextViewPr>
    <p:cViewPr>
      <p:scale>
        <a:sx n="1" d="1"/>
        <a:sy n="1" d="1"/>
      </p:scale>
      <p:origin x="0" y="0"/>
    </p:cViewPr>
  </p:notesTextViewPr>
  <p:sorterViewPr>
    <p:cViewPr>
      <p:scale>
        <a:sx n="200" d="100"/>
        <a:sy n="200" d="100"/>
      </p:scale>
      <p:origin x="0" y="293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notesMaster" Target="notesMasters/notesMaster1.xml"/><Relationship Id="rId200" Type="http://schemas.openxmlformats.org/officeDocument/2006/relationships/theme" Target="theme/theme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handoutMaster" Target="handoutMasters/handoutMaster1.xml"/><Relationship Id="rId201"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99344F1-C430-4D69-B121-46E803C46DA9}" type="datetimeFigureOut">
              <a:rPr lang="en-US" smtClean="0"/>
              <a:pPr/>
              <a:t>10/14/20</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21664CA0-7978-4FD9-B5D0-3881FCD12161}" type="slidenum">
              <a:rPr lang="en-US" smtClean="0"/>
              <a:pPr/>
              <a:t>‹#›</a:t>
            </a:fld>
            <a:endParaRPr lang="en-US" dirty="0"/>
          </a:p>
        </p:txBody>
      </p:sp>
    </p:spTree>
    <p:extLst>
      <p:ext uri="{BB962C8B-B14F-4D97-AF65-F5344CB8AC3E}">
        <p14:creationId xmlns:p14="http://schemas.microsoft.com/office/powerpoint/2010/main" val="3532568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46DAAAD-9A8A-4037-9921-B72F2182C2F4}" type="datetimeFigureOut">
              <a:rPr lang="en-US" smtClean="0"/>
              <a:pPr/>
              <a:t>10/14/20</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C9C71B4-0BE4-46D8-9A18-4A1D7B2ED132}" type="slidenum">
              <a:rPr lang="en-US" smtClean="0"/>
              <a:pPr/>
              <a:t>‹#›</a:t>
            </a:fld>
            <a:endParaRPr lang="en-US" dirty="0"/>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a:t>
            </a:fld>
            <a:endParaRPr lang="en-US" dirty="0"/>
          </a:p>
        </p:txBody>
      </p:sp>
    </p:spTree>
    <p:extLst>
      <p:ext uri="{BB962C8B-B14F-4D97-AF65-F5344CB8AC3E}">
        <p14:creationId xmlns:p14="http://schemas.microsoft.com/office/powerpoint/2010/main" val="17134036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121</a:t>
            </a:fld>
            <a:endParaRPr lang="en-US" dirty="0"/>
          </a:p>
        </p:txBody>
      </p:sp>
    </p:spTree>
    <p:extLst>
      <p:ext uri="{BB962C8B-B14F-4D97-AF65-F5344CB8AC3E}">
        <p14:creationId xmlns:p14="http://schemas.microsoft.com/office/powerpoint/2010/main" val="18392747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123</a:t>
            </a:fld>
            <a:endParaRPr lang="en-US" dirty="0"/>
          </a:p>
        </p:txBody>
      </p:sp>
    </p:spTree>
    <p:extLst>
      <p:ext uri="{BB962C8B-B14F-4D97-AF65-F5344CB8AC3E}">
        <p14:creationId xmlns:p14="http://schemas.microsoft.com/office/powerpoint/2010/main" val="33322405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124</a:t>
            </a:fld>
            <a:endParaRPr lang="en-US" dirty="0"/>
          </a:p>
        </p:txBody>
      </p:sp>
    </p:spTree>
    <p:extLst>
      <p:ext uri="{BB962C8B-B14F-4D97-AF65-F5344CB8AC3E}">
        <p14:creationId xmlns:p14="http://schemas.microsoft.com/office/powerpoint/2010/main" val="37841718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126</a:t>
            </a:fld>
            <a:endParaRPr lang="en-US" dirty="0"/>
          </a:p>
        </p:txBody>
      </p:sp>
    </p:spTree>
    <p:extLst>
      <p:ext uri="{BB962C8B-B14F-4D97-AF65-F5344CB8AC3E}">
        <p14:creationId xmlns:p14="http://schemas.microsoft.com/office/powerpoint/2010/main" val="31659268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127</a:t>
            </a:fld>
            <a:endParaRPr lang="en-US" dirty="0"/>
          </a:p>
        </p:txBody>
      </p:sp>
    </p:spTree>
    <p:extLst>
      <p:ext uri="{BB962C8B-B14F-4D97-AF65-F5344CB8AC3E}">
        <p14:creationId xmlns:p14="http://schemas.microsoft.com/office/powerpoint/2010/main" val="1017370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128</a:t>
            </a:fld>
            <a:endParaRPr lang="en-US" dirty="0"/>
          </a:p>
        </p:txBody>
      </p:sp>
    </p:spTree>
    <p:extLst>
      <p:ext uri="{BB962C8B-B14F-4D97-AF65-F5344CB8AC3E}">
        <p14:creationId xmlns:p14="http://schemas.microsoft.com/office/powerpoint/2010/main" val="13667089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129</a:t>
            </a:fld>
            <a:endParaRPr lang="en-US" dirty="0"/>
          </a:p>
        </p:txBody>
      </p:sp>
    </p:spTree>
    <p:extLst>
      <p:ext uri="{BB962C8B-B14F-4D97-AF65-F5344CB8AC3E}">
        <p14:creationId xmlns:p14="http://schemas.microsoft.com/office/powerpoint/2010/main" val="38710094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130</a:t>
            </a:fld>
            <a:endParaRPr lang="en-US" dirty="0"/>
          </a:p>
        </p:txBody>
      </p:sp>
    </p:spTree>
    <p:extLst>
      <p:ext uri="{BB962C8B-B14F-4D97-AF65-F5344CB8AC3E}">
        <p14:creationId xmlns:p14="http://schemas.microsoft.com/office/powerpoint/2010/main" val="1086293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131</a:t>
            </a:fld>
            <a:endParaRPr lang="en-US" dirty="0"/>
          </a:p>
        </p:txBody>
      </p:sp>
    </p:spTree>
    <p:extLst>
      <p:ext uri="{BB962C8B-B14F-4D97-AF65-F5344CB8AC3E}">
        <p14:creationId xmlns:p14="http://schemas.microsoft.com/office/powerpoint/2010/main" val="6624933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132</a:t>
            </a:fld>
            <a:endParaRPr lang="en-US" dirty="0"/>
          </a:p>
        </p:txBody>
      </p:sp>
    </p:spTree>
    <p:extLst>
      <p:ext uri="{BB962C8B-B14F-4D97-AF65-F5344CB8AC3E}">
        <p14:creationId xmlns:p14="http://schemas.microsoft.com/office/powerpoint/2010/main" val="42242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a:t>
            </a:fld>
            <a:endParaRPr lang="en-US" dirty="0"/>
          </a:p>
        </p:txBody>
      </p:sp>
    </p:spTree>
    <p:extLst>
      <p:ext uri="{BB962C8B-B14F-4D97-AF65-F5344CB8AC3E}">
        <p14:creationId xmlns:p14="http://schemas.microsoft.com/office/powerpoint/2010/main" val="5315444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133</a:t>
            </a:fld>
            <a:endParaRPr lang="en-US" dirty="0"/>
          </a:p>
        </p:txBody>
      </p:sp>
    </p:spTree>
    <p:extLst>
      <p:ext uri="{BB962C8B-B14F-4D97-AF65-F5344CB8AC3E}">
        <p14:creationId xmlns:p14="http://schemas.microsoft.com/office/powerpoint/2010/main" val="33519858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134</a:t>
            </a:fld>
            <a:endParaRPr lang="en-US" dirty="0"/>
          </a:p>
        </p:txBody>
      </p:sp>
    </p:spTree>
    <p:extLst>
      <p:ext uri="{BB962C8B-B14F-4D97-AF65-F5344CB8AC3E}">
        <p14:creationId xmlns:p14="http://schemas.microsoft.com/office/powerpoint/2010/main" val="9682335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135</a:t>
            </a:fld>
            <a:endParaRPr lang="en-US" dirty="0"/>
          </a:p>
        </p:txBody>
      </p:sp>
    </p:spTree>
    <p:extLst>
      <p:ext uri="{BB962C8B-B14F-4D97-AF65-F5344CB8AC3E}">
        <p14:creationId xmlns:p14="http://schemas.microsoft.com/office/powerpoint/2010/main" val="6548562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137</a:t>
            </a:fld>
            <a:endParaRPr lang="en-US" dirty="0"/>
          </a:p>
        </p:txBody>
      </p:sp>
    </p:spTree>
    <p:extLst>
      <p:ext uri="{BB962C8B-B14F-4D97-AF65-F5344CB8AC3E}">
        <p14:creationId xmlns:p14="http://schemas.microsoft.com/office/powerpoint/2010/main" val="4350687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138</a:t>
            </a:fld>
            <a:endParaRPr lang="en-US" dirty="0"/>
          </a:p>
        </p:txBody>
      </p:sp>
    </p:spTree>
    <p:extLst>
      <p:ext uri="{BB962C8B-B14F-4D97-AF65-F5344CB8AC3E}">
        <p14:creationId xmlns:p14="http://schemas.microsoft.com/office/powerpoint/2010/main" val="37923978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139</a:t>
            </a:fld>
            <a:endParaRPr lang="en-US" dirty="0"/>
          </a:p>
        </p:txBody>
      </p:sp>
    </p:spTree>
    <p:extLst>
      <p:ext uri="{BB962C8B-B14F-4D97-AF65-F5344CB8AC3E}">
        <p14:creationId xmlns:p14="http://schemas.microsoft.com/office/powerpoint/2010/main" val="13259177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140</a:t>
            </a:fld>
            <a:endParaRPr lang="en-US" dirty="0"/>
          </a:p>
        </p:txBody>
      </p:sp>
    </p:spTree>
    <p:extLst>
      <p:ext uri="{BB962C8B-B14F-4D97-AF65-F5344CB8AC3E}">
        <p14:creationId xmlns:p14="http://schemas.microsoft.com/office/powerpoint/2010/main" val="36757076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141</a:t>
            </a:fld>
            <a:endParaRPr lang="en-US" dirty="0"/>
          </a:p>
        </p:txBody>
      </p:sp>
    </p:spTree>
    <p:extLst>
      <p:ext uri="{BB962C8B-B14F-4D97-AF65-F5344CB8AC3E}">
        <p14:creationId xmlns:p14="http://schemas.microsoft.com/office/powerpoint/2010/main" val="19449858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142</a:t>
            </a:fld>
            <a:endParaRPr lang="en-US" dirty="0"/>
          </a:p>
        </p:txBody>
      </p:sp>
    </p:spTree>
    <p:extLst>
      <p:ext uri="{BB962C8B-B14F-4D97-AF65-F5344CB8AC3E}">
        <p14:creationId xmlns:p14="http://schemas.microsoft.com/office/powerpoint/2010/main" val="4583397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143</a:t>
            </a:fld>
            <a:endParaRPr lang="en-US" dirty="0"/>
          </a:p>
        </p:txBody>
      </p:sp>
    </p:spTree>
    <p:extLst>
      <p:ext uri="{BB962C8B-B14F-4D97-AF65-F5344CB8AC3E}">
        <p14:creationId xmlns:p14="http://schemas.microsoft.com/office/powerpoint/2010/main" val="348249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a:t>
            </a:fld>
            <a:endParaRPr lang="en-US" dirty="0"/>
          </a:p>
        </p:txBody>
      </p:sp>
    </p:spTree>
    <p:extLst>
      <p:ext uri="{BB962C8B-B14F-4D97-AF65-F5344CB8AC3E}">
        <p14:creationId xmlns:p14="http://schemas.microsoft.com/office/powerpoint/2010/main" val="35304575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144</a:t>
            </a:fld>
            <a:endParaRPr lang="en-US" dirty="0"/>
          </a:p>
        </p:txBody>
      </p:sp>
    </p:spTree>
    <p:extLst>
      <p:ext uri="{BB962C8B-B14F-4D97-AF65-F5344CB8AC3E}">
        <p14:creationId xmlns:p14="http://schemas.microsoft.com/office/powerpoint/2010/main" val="20990226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146</a:t>
            </a:fld>
            <a:endParaRPr lang="en-US" dirty="0"/>
          </a:p>
        </p:txBody>
      </p:sp>
    </p:spTree>
    <p:extLst>
      <p:ext uri="{BB962C8B-B14F-4D97-AF65-F5344CB8AC3E}">
        <p14:creationId xmlns:p14="http://schemas.microsoft.com/office/powerpoint/2010/main" val="8060152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147</a:t>
            </a:fld>
            <a:endParaRPr lang="en-US" dirty="0"/>
          </a:p>
        </p:txBody>
      </p:sp>
    </p:spTree>
    <p:extLst>
      <p:ext uri="{BB962C8B-B14F-4D97-AF65-F5344CB8AC3E}">
        <p14:creationId xmlns:p14="http://schemas.microsoft.com/office/powerpoint/2010/main" val="18000258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148</a:t>
            </a:fld>
            <a:endParaRPr lang="en-US" dirty="0"/>
          </a:p>
        </p:txBody>
      </p:sp>
    </p:spTree>
    <p:extLst>
      <p:ext uri="{BB962C8B-B14F-4D97-AF65-F5344CB8AC3E}">
        <p14:creationId xmlns:p14="http://schemas.microsoft.com/office/powerpoint/2010/main" val="8017580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149</a:t>
            </a:fld>
            <a:endParaRPr lang="en-US" dirty="0"/>
          </a:p>
        </p:txBody>
      </p:sp>
    </p:spTree>
    <p:extLst>
      <p:ext uri="{BB962C8B-B14F-4D97-AF65-F5344CB8AC3E}">
        <p14:creationId xmlns:p14="http://schemas.microsoft.com/office/powerpoint/2010/main" val="11650151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150</a:t>
            </a:fld>
            <a:endParaRPr lang="en-US" dirty="0"/>
          </a:p>
        </p:txBody>
      </p:sp>
    </p:spTree>
    <p:extLst>
      <p:ext uri="{BB962C8B-B14F-4D97-AF65-F5344CB8AC3E}">
        <p14:creationId xmlns:p14="http://schemas.microsoft.com/office/powerpoint/2010/main" val="7390881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151</a:t>
            </a:fld>
            <a:endParaRPr lang="en-US" dirty="0"/>
          </a:p>
        </p:txBody>
      </p:sp>
    </p:spTree>
    <p:extLst>
      <p:ext uri="{BB962C8B-B14F-4D97-AF65-F5344CB8AC3E}">
        <p14:creationId xmlns:p14="http://schemas.microsoft.com/office/powerpoint/2010/main" val="32054198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152</a:t>
            </a:fld>
            <a:endParaRPr lang="en-US" dirty="0"/>
          </a:p>
        </p:txBody>
      </p:sp>
    </p:spTree>
    <p:extLst>
      <p:ext uri="{BB962C8B-B14F-4D97-AF65-F5344CB8AC3E}">
        <p14:creationId xmlns:p14="http://schemas.microsoft.com/office/powerpoint/2010/main" val="14404061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153</a:t>
            </a:fld>
            <a:endParaRPr lang="en-US" dirty="0"/>
          </a:p>
        </p:txBody>
      </p:sp>
    </p:spTree>
    <p:extLst>
      <p:ext uri="{BB962C8B-B14F-4D97-AF65-F5344CB8AC3E}">
        <p14:creationId xmlns:p14="http://schemas.microsoft.com/office/powerpoint/2010/main" val="5311516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154</a:t>
            </a:fld>
            <a:endParaRPr lang="en-US" dirty="0"/>
          </a:p>
        </p:txBody>
      </p:sp>
    </p:spTree>
    <p:extLst>
      <p:ext uri="{BB962C8B-B14F-4D97-AF65-F5344CB8AC3E}">
        <p14:creationId xmlns:p14="http://schemas.microsoft.com/office/powerpoint/2010/main" val="427383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a:t>
            </a:fld>
            <a:endParaRPr lang="en-US" dirty="0"/>
          </a:p>
        </p:txBody>
      </p:sp>
    </p:spTree>
    <p:extLst>
      <p:ext uri="{BB962C8B-B14F-4D97-AF65-F5344CB8AC3E}">
        <p14:creationId xmlns:p14="http://schemas.microsoft.com/office/powerpoint/2010/main" val="17516968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155</a:t>
            </a:fld>
            <a:endParaRPr lang="en-US" dirty="0"/>
          </a:p>
        </p:txBody>
      </p:sp>
    </p:spTree>
    <p:extLst>
      <p:ext uri="{BB962C8B-B14F-4D97-AF65-F5344CB8AC3E}">
        <p14:creationId xmlns:p14="http://schemas.microsoft.com/office/powerpoint/2010/main" val="382258827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156</a:t>
            </a:fld>
            <a:endParaRPr lang="en-US" dirty="0"/>
          </a:p>
        </p:txBody>
      </p:sp>
    </p:spTree>
    <p:extLst>
      <p:ext uri="{BB962C8B-B14F-4D97-AF65-F5344CB8AC3E}">
        <p14:creationId xmlns:p14="http://schemas.microsoft.com/office/powerpoint/2010/main" val="36096434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164</a:t>
            </a:fld>
            <a:endParaRPr lang="en-US" dirty="0"/>
          </a:p>
        </p:txBody>
      </p:sp>
    </p:spTree>
    <p:extLst>
      <p:ext uri="{BB962C8B-B14F-4D97-AF65-F5344CB8AC3E}">
        <p14:creationId xmlns:p14="http://schemas.microsoft.com/office/powerpoint/2010/main" val="15077811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165</a:t>
            </a:fld>
            <a:endParaRPr lang="en-US" dirty="0"/>
          </a:p>
        </p:txBody>
      </p:sp>
    </p:spTree>
    <p:extLst>
      <p:ext uri="{BB962C8B-B14F-4D97-AF65-F5344CB8AC3E}">
        <p14:creationId xmlns:p14="http://schemas.microsoft.com/office/powerpoint/2010/main" val="70215688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166</a:t>
            </a:fld>
            <a:endParaRPr lang="en-US" dirty="0"/>
          </a:p>
        </p:txBody>
      </p:sp>
    </p:spTree>
    <p:extLst>
      <p:ext uri="{BB962C8B-B14F-4D97-AF65-F5344CB8AC3E}">
        <p14:creationId xmlns:p14="http://schemas.microsoft.com/office/powerpoint/2010/main" val="38983662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167</a:t>
            </a:fld>
            <a:endParaRPr lang="en-US" dirty="0"/>
          </a:p>
        </p:txBody>
      </p:sp>
    </p:spTree>
    <p:extLst>
      <p:ext uri="{BB962C8B-B14F-4D97-AF65-F5344CB8AC3E}">
        <p14:creationId xmlns:p14="http://schemas.microsoft.com/office/powerpoint/2010/main" val="5533805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168</a:t>
            </a:fld>
            <a:endParaRPr lang="en-US" dirty="0"/>
          </a:p>
        </p:txBody>
      </p:sp>
    </p:spTree>
    <p:extLst>
      <p:ext uri="{BB962C8B-B14F-4D97-AF65-F5344CB8AC3E}">
        <p14:creationId xmlns:p14="http://schemas.microsoft.com/office/powerpoint/2010/main" val="23814965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169</a:t>
            </a:fld>
            <a:endParaRPr lang="en-US" dirty="0"/>
          </a:p>
        </p:txBody>
      </p:sp>
    </p:spTree>
    <p:extLst>
      <p:ext uri="{BB962C8B-B14F-4D97-AF65-F5344CB8AC3E}">
        <p14:creationId xmlns:p14="http://schemas.microsoft.com/office/powerpoint/2010/main" val="12118168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171</a:t>
            </a:fld>
            <a:endParaRPr lang="en-US" dirty="0"/>
          </a:p>
        </p:txBody>
      </p:sp>
    </p:spTree>
    <p:extLst>
      <p:ext uri="{BB962C8B-B14F-4D97-AF65-F5344CB8AC3E}">
        <p14:creationId xmlns:p14="http://schemas.microsoft.com/office/powerpoint/2010/main" val="345229906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172</a:t>
            </a:fld>
            <a:endParaRPr lang="en-US" dirty="0"/>
          </a:p>
        </p:txBody>
      </p:sp>
    </p:spTree>
    <p:extLst>
      <p:ext uri="{BB962C8B-B14F-4D97-AF65-F5344CB8AC3E}">
        <p14:creationId xmlns:p14="http://schemas.microsoft.com/office/powerpoint/2010/main" val="139654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172706645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173</a:t>
            </a:fld>
            <a:endParaRPr lang="en-US" dirty="0"/>
          </a:p>
        </p:txBody>
      </p:sp>
    </p:spTree>
    <p:extLst>
      <p:ext uri="{BB962C8B-B14F-4D97-AF65-F5344CB8AC3E}">
        <p14:creationId xmlns:p14="http://schemas.microsoft.com/office/powerpoint/2010/main" val="21209681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174</a:t>
            </a:fld>
            <a:endParaRPr lang="en-US" dirty="0"/>
          </a:p>
        </p:txBody>
      </p:sp>
    </p:spTree>
    <p:extLst>
      <p:ext uri="{BB962C8B-B14F-4D97-AF65-F5344CB8AC3E}">
        <p14:creationId xmlns:p14="http://schemas.microsoft.com/office/powerpoint/2010/main" val="1347420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175</a:t>
            </a:fld>
            <a:endParaRPr lang="en-US" dirty="0"/>
          </a:p>
        </p:txBody>
      </p:sp>
    </p:spTree>
    <p:extLst>
      <p:ext uri="{BB962C8B-B14F-4D97-AF65-F5344CB8AC3E}">
        <p14:creationId xmlns:p14="http://schemas.microsoft.com/office/powerpoint/2010/main" val="170785393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176</a:t>
            </a:fld>
            <a:endParaRPr lang="en-US" dirty="0"/>
          </a:p>
        </p:txBody>
      </p:sp>
    </p:spTree>
    <p:extLst>
      <p:ext uri="{BB962C8B-B14F-4D97-AF65-F5344CB8AC3E}">
        <p14:creationId xmlns:p14="http://schemas.microsoft.com/office/powerpoint/2010/main" val="36697637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177</a:t>
            </a:fld>
            <a:endParaRPr lang="en-US" dirty="0"/>
          </a:p>
        </p:txBody>
      </p:sp>
    </p:spTree>
    <p:extLst>
      <p:ext uri="{BB962C8B-B14F-4D97-AF65-F5344CB8AC3E}">
        <p14:creationId xmlns:p14="http://schemas.microsoft.com/office/powerpoint/2010/main" val="9056282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178</a:t>
            </a:fld>
            <a:endParaRPr lang="en-US" dirty="0"/>
          </a:p>
        </p:txBody>
      </p:sp>
    </p:spTree>
    <p:extLst>
      <p:ext uri="{BB962C8B-B14F-4D97-AF65-F5344CB8AC3E}">
        <p14:creationId xmlns:p14="http://schemas.microsoft.com/office/powerpoint/2010/main" val="39808331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179</a:t>
            </a:fld>
            <a:endParaRPr lang="en-US" dirty="0"/>
          </a:p>
        </p:txBody>
      </p:sp>
    </p:spTree>
    <p:extLst>
      <p:ext uri="{BB962C8B-B14F-4D97-AF65-F5344CB8AC3E}">
        <p14:creationId xmlns:p14="http://schemas.microsoft.com/office/powerpoint/2010/main" val="96807066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180</a:t>
            </a:fld>
            <a:endParaRPr lang="en-US" dirty="0"/>
          </a:p>
        </p:txBody>
      </p:sp>
    </p:spTree>
    <p:extLst>
      <p:ext uri="{BB962C8B-B14F-4D97-AF65-F5344CB8AC3E}">
        <p14:creationId xmlns:p14="http://schemas.microsoft.com/office/powerpoint/2010/main" val="93105428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181</a:t>
            </a:fld>
            <a:endParaRPr lang="en-US" dirty="0"/>
          </a:p>
        </p:txBody>
      </p:sp>
    </p:spTree>
    <p:extLst>
      <p:ext uri="{BB962C8B-B14F-4D97-AF65-F5344CB8AC3E}">
        <p14:creationId xmlns:p14="http://schemas.microsoft.com/office/powerpoint/2010/main" val="16856654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182</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a:t>
            </a:fld>
            <a:endParaRPr lang="en-US" dirty="0"/>
          </a:p>
        </p:txBody>
      </p:sp>
    </p:spTree>
    <p:extLst>
      <p:ext uri="{BB962C8B-B14F-4D97-AF65-F5344CB8AC3E}">
        <p14:creationId xmlns:p14="http://schemas.microsoft.com/office/powerpoint/2010/main" val="315169816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183</a:t>
            </a:fld>
            <a:endParaRPr lang="en-US" altLang="en-US" dirty="0"/>
          </a:p>
        </p:txBody>
      </p:sp>
    </p:spTree>
    <p:extLst>
      <p:ext uri="{BB962C8B-B14F-4D97-AF65-F5344CB8AC3E}">
        <p14:creationId xmlns:p14="http://schemas.microsoft.com/office/powerpoint/2010/main" val="26370876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184</a:t>
            </a:fld>
            <a:endParaRPr lang="en-US" altLang="en-US" dirty="0"/>
          </a:p>
        </p:txBody>
      </p:sp>
    </p:spTree>
    <p:extLst>
      <p:ext uri="{BB962C8B-B14F-4D97-AF65-F5344CB8AC3E}">
        <p14:creationId xmlns:p14="http://schemas.microsoft.com/office/powerpoint/2010/main" val="21045304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185</a:t>
            </a:fld>
            <a:endParaRPr lang="en-US" altLang="en-US" dirty="0"/>
          </a:p>
        </p:txBody>
      </p:sp>
    </p:spTree>
    <p:extLst>
      <p:ext uri="{BB962C8B-B14F-4D97-AF65-F5344CB8AC3E}">
        <p14:creationId xmlns:p14="http://schemas.microsoft.com/office/powerpoint/2010/main" val="109342771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186</a:t>
            </a:fld>
            <a:endParaRPr lang="en-US" altLang="en-US" dirty="0"/>
          </a:p>
        </p:txBody>
      </p:sp>
    </p:spTree>
    <p:extLst>
      <p:ext uri="{BB962C8B-B14F-4D97-AF65-F5344CB8AC3E}">
        <p14:creationId xmlns:p14="http://schemas.microsoft.com/office/powerpoint/2010/main" val="21045555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187</a:t>
            </a:fld>
            <a:endParaRPr lang="en-US" altLang="en-US" dirty="0"/>
          </a:p>
        </p:txBody>
      </p:sp>
    </p:spTree>
    <p:extLst>
      <p:ext uri="{BB962C8B-B14F-4D97-AF65-F5344CB8AC3E}">
        <p14:creationId xmlns:p14="http://schemas.microsoft.com/office/powerpoint/2010/main" val="104523893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17513" y="701675"/>
            <a:ext cx="6242050" cy="35115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188</a:t>
            </a:fld>
            <a:endParaRPr lang="en-US" altLang="en-US" dirty="0"/>
          </a:p>
        </p:txBody>
      </p:sp>
    </p:spTree>
    <p:extLst>
      <p:ext uri="{BB962C8B-B14F-4D97-AF65-F5344CB8AC3E}">
        <p14:creationId xmlns:p14="http://schemas.microsoft.com/office/powerpoint/2010/main" val="9020208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189</a:t>
            </a:fld>
            <a:endParaRPr lang="en-US" dirty="0"/>
          </a:p>
        </p:txBody>
      </p:sp>
    </p:spTree>
    <p:extLst>
      <p:ext uri="{BB962C8B-B14F-4D97-AF65-F5344CB8AC3E}">
        <p14:creationId xmlns:p14="http://schemas.microsoft.com/office/powerpoint/2010/main" val="306969756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190</a:t>
            </a:fld>
            <a:endParaRPr lang="en-US" dirty="0"/>
          </a:p>
        </p:txBody>
      </p:sp>
    </p:spTree>
    <p:extLst>
      <p:ext uri="{BB962C8B-B14F-4D97-AF65-F5344CB8AC3E}">
        <p14:creationId xmlns:p14="http://schemas.microsoft.com/office/powerpoint/2010/main" val="312339373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192</a:t>
            </a:fld>
            <a:endParaRPr lang="en-US" dirty="0"/>
          </a:p>
        </p:txBody>
      </p:sp>
    </p:spTree>
    <p:extLst>
      <p:ext uri="{BB962C8B-B14F-4D97-AF65-F5344CB8AC3E}">
        <p14:creationId xmlns:p14="http://schemas.microsoft.com/office/powerpoint/2010/main" val="371462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133677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206181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328340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141258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259220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28</a:t>
            </a:fld>
            <a:endParaRPr lang="en-US" dirty="0"/>
          </a:p>
        </p:txBody>
      </p:sp>
    </p:spTree>
    <p:extLst>
      <p:ext uri="{BB962C8B-B14F-4D97-AF65-F5344CB8AC3E}">
        <p14:creationId xmlns:p14="http://schemas.microsoft.com/office/powerpoint/2010/main" val="47255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138760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264776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755386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65706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33</a:t>
            </a:fld>
            <a:endParaRPr lang="en-US" dirty="0"/>
          </a:p>
        </p:txBody>
      </p:sp>
    </p:spTree>
    <p:extLst>
      <p:ext uri="{BB962C8B-B14F-4D97-AF65-F5344CB8AC3E}">
        <p14:creationId xmlns:p14="http://schemas.microsoft.com/office/powerpoint/2010/main" val="2025880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388019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237294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2307582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46</a:t>
            </a:fld>
            <a:endParaRPr lang="en-US" dirty="0"/>
          </a:p>
        </p:txBody>
      </p:sp>
    </p:spTree>
    <p:extLst>
      <p:ext uri="{BB962C8B-B14F-4D97-AF65-F5344CB8AC3E}">
        <p14:creationId xmlns:p14="http://schemas.microsoft.com/office/powerpoint/2010/main" val="1808484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1879188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48</a:t>
            </a:fld>
            <a:endParaRPr lang="en-US" dirty="0"/>
          </a:p>
        </p:txBody>
      </p:sp>
    </p:spTree>
    <p:extLst>
      <p:ext uri="{BB962C8B-B14F-4D97-AF65-F5344CB8AC3E}">
        <p14:creationId xmlns:p14="http://schemas.microsoft.com/office/powerpoint/2010/main" val="1092580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50</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1057347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2999538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2754428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65</a:t>
            </a:fld>
            <a:endParaRPr lang="en-US" dirty="0"/>
          </a:p>
        </p:txBody>
      </p:sp>
    </p:spTree>
    <p:extLst>
      <p:ext uri="{BB962C8B-B14F-4D97-AF65-F5344CB8AC3E}">
        <p14:creationId xmlns:p14="http://schemas.microsoft.com/office/powerpoint/2010/main" val="194535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a:t>
            </a:fld>
            <a:endParaRPr lang="en-US" dirty="0"/>
          </a:p>
        </p:txBody>
      </p:sp>
    </p:spTree>
    <p:extLst>
      <p:ext uri="{BB962C8B-B14F-4D97-AF65-F5344CB8AC3E}">
        <p14:creationId xmlns:p14="http://schemas.microsoft.com/office/powerpoint/2010/main" val="3620273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1284130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76</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a:t>
            </a:fld>
            <a:endParaRPr lang="en-US" dirty="0"/>
          </a:p>
        </p:txBody>
      </p:sp>
    </p:spTree>
    <p:extLst>
      <p:ext uri="{BB962C8B-B14F-4D97-AF65-F5344CB8AC3E}">
        <p14:creationId xmlns:p14="http://schemas.microsoft.com/office/powerpoint/2010/main" val="3509794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82</a:t>
            </a:fld>
            <a:endParaRPr lang="en-US" dirty="0"/>
          </a:p>
        </p:txBody>
      </p:sp>
    </p:spTree>
    <p:extLst>
      <p:ext uri="{BB962C8B-B14F-4D97-AF65-F5344CB8AC3E}">
        <p14:creationId xmlns:p14="http://schemas.microsoft.com/office/powerpoint/2010/main" val="3472877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4282578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85</a:t>
            </a:fld>
            <a:endParaRPr lang="en-US" dirty="0"/>
          </a:p>
        </p:txBody>
      </p:sp>
    </p:spTree>
    <p:extLst>
      <p:ext uri="{BB962C8B-B14F-4D97-AF65-F5344CB8AC3E}">
        <p14:creationId xmlns:p14="http://schemas.microsoft.com/office/powerpoint/2010/main" val="3463625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86</a:t>
            </a:fld>
            <a:endParaRPr lang="en-US" dirty="0"/>
          </a:p>
        </p:txBody>
      </p:sp>
    </p:spTree>
    <p:extLst>
      <p:ext uri="{BB962C8B-B14F-4D97-AF65-F5344CB8AC3E}">
        <p14:creationId xmlns:p14="http://schemas.microsoft.com/office/powerpoint/2010/main" val="446713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87</a:t>
            </a:fld>
            <a:endParaRPr lang="en-US" dirty="0"/>
          </a:p>
        </p:txBody>
      </p:sp>
    </p:spTree>
    <p:extLst>
      <p:ext uri="{BB962C8B-B14F-4D97-AF65-F5344CB8AC3E}">
        <p14:creationId xmlns:p14="http://schemas.microsoft.com/office/powerpoint/2010/main" val="489151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75781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a:t>
            </a:fld>
            <a:endParaRPr lang="en-US" dirty="0"/>
          </a:p>
        </p:txBody>
      </p:sp>
    </p:spTree>
    <p:extLst>
      <p:ext uri="{BB962C8B-B14F-4D97-AF65-F5344CB8AC3E}">
        <p14:creationId xmlns:p14="http://schemas.microsoft.com/office/powerpoint/2010/main" val="2078553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19812241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2584315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91</a:t>
            </a:fld>
            <a:endParaRPr lang="en-US" dirty="0"/>
          </a:p>
        </p:txBody>
      </p:sp>
    </p:spTree>
    <p:extLst>
      <p:ext uri="{BB962C8B-B14F-4D97-AF65-F5344CB8AC3E}">
        <p14:creationId xmlns:p14="http://schemas.microsoft.com/office/powerpoint/2010/main" val="2011091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92</a:t>
            </a:fld>
            <a:endParaRPr lang="en-US" dirty="0"/>
          </a:p>
        </p:txBody>
      </p:sp>
    </p:spTree>
    <p:extLst>
      <p:ext uri="{BB962C8B-B14F-4D97-AF65-F5344CB8AC3E}">
        <p14:creationId xmlns:p14="http://schemas.microsoft.com/office/powerpoint/2010/main" val="3247276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93</a:t>
            </a:fld>
            <a:endParaRPr lang="en-US" dirty="0"/>
          </a:p>
        </p:txBody>
      </p:sp>
    </p:spTree>
    <p:extLst>
      <p:ext uri="{BB962C8B-B14F-4D97-AF65-F5344CB8AC3E}">
        <p14:creationId xmlns:p14="http://schemas.microsoft.com/office/powerpoint/2010/main" val="11600061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94</a:t>
            </a:fld>
            <a:endParaRPr lang="en-US" dirty="0"/>
          </a:p>
        </p:txBody>
      </p:sp>
    </p:spTree>
    <p:extLst>
      <p:ext uri="{BB962C8B-B14F-4D97-AF65-F5344CB8AC3E}">
        <p14:creationId xmlns:p14="http://schemas.microsoft.com/office/powerpoint/2010/main" val="7844557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95</a:t>
            </a:fld>
            <a:endParaRPr lang="en-US" dirty="0"/>
          </a:p>
        </p:txBody>
      </p:sp>
    </p:spTree>
    <p:extLst>
      <p:ext uri="{BB962C8B-B14F-4D97-AF65-F5344CB8AC3E}">
        <p14:creationId xmlns:p14="http://schemas.microsoft.com/office/powerpoint/2010/main" val="128258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96</a:t>
            </a:fld>
            <a:endParaRPr lang="en-US" dirty="0"/>
          </a:p>
        </p:txBody>
      </p:sp>
    </p:spTree>
    <p:extLst>
      <p:ext uri="{BB962C8B-B14F-4D97-AF65-F5344CB8AC3E}">
        <p14:creationId xmlns:p14="http://schemas.microsoft.com/office/powerpoint/2010/main" val="3877676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98</a:t>
            </a:fld>
            <a:endParaRPr lang="en-US" dirty="0"/>
          </a:p>
        </p:txBody>
      </p:sp>
    </p:spTree>
    <p:extLst>
      <p:ext uri="{BB962C8B-B14F-4D97-AF65-F5344CB8AC3E}">
        <p14:creationId xmlns:p14="http://schemas.microsoft.com/office/powerpoint/2010/main" val="1530174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99</a:t>
            </a:fld>
            <a:endParaRPr lang="en-US" dirty="0"/>
          </a:p>
        </p:txBody>
      </p:sp>
    </p:spTree>
    <p:extLst>
      <p:ext uri="{BB962C8B-B14F-4D97-AF65-F5344CB8AC3E}">
        <p14:creationId xmlns:p14="http://schemas.microsoft.com/office/powerpoint/2010/main" val="60876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a:t>
            </a:fld>
            <a:endParaRPr lang="en-US" dirty="0"/>
          </a:p>
        </p:txBody>
      </p:sp>
    </p:spTree>
    <p:extLst>
      <p:ext uri="{BB962C8B-B14F-4D97-AF65-F5344CB8AC3E}">
        <p14:creationId xmlns:p14="http://schemas.microsoft.com/office/powerpoint/2010/main" val="1271881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100</a:t>
            </a:fld>
            <a:endParaRPr lang="en-US" dirty="0"/>
          </a:p>
        </p:txBody>
      </p:sp>
    </p:spTree>
    <p:extLst>
      <p:ext uri="{BB962C8B-B14F-4D97-AF65-F5344CB8AC3E}">
        <p14:creationId xmlns:p14="http://schemas.microsoft.com/office/powerpoint/2010/main" val="33173406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101</a:t>
            </a:fld>
            <a:endParaRPr lang="en-US" dirty="0"/>
          </a:p>
        </p:txBody>
      </p:sp>
    </p:spTree>
    <p:extLst>
      <p:ext uri="{BB962C8B-B14F-4D97-AF65-F5344CB8AC3E}">
        <p14:creationId xmlns:p14="http://schemas.microsoft.com/office/powerpoint/2010/main" val="14227910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102</a:t>
            </a:fld>
            <a:endParaRPr lang="en-US" dirty="0"/>
          </a:p>
        </p:txBody>
      </p:sp>
    </p:spTree>
    <p:extLst>
      <p:ext uri="{BB962C8B-B14F-4D97-AF65-F5344CB8AC3E}">
        <p14:creationId xmlns:p14="http://schemas.microsoft.com/office/powerpoint/2010/main" val="41680110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103</a:t>
            </a:fld>
            <a:endParaRPr lang="en-US" dirty="0"/>
          </a:p>
        </p:txBody>
      </p:sp>
    </p:spTree>
    <p:extLst>
      <p:ext uri="{BB962C8B-B14F-4D97-AF65-F5344CB8AC3E}">
        <p14:creationId xmlns:p14="http://schemas.microsoft.com/office/powerpoint/2010/main" val="13511148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104</a:t>
            </a:fld>
            <a:endParaRPr lang="en-US" dirty="0"/>
          </a:p>
        </p:txBody>
      </p:sp>
    </p:spTree>
    <p:extLst>
      <p:ext uri="{BB962C8B-B14F-4D97-AF65-F5344CB8AC3E}">
        <p14:creationId xmlns:p14="http://schemas.microsoft.com/office/powerpoint/2010/main" val="29391527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105</a:t>
            </a:fld>
            <a:endParaRPr lang="en-US" dirty="0"/>
          </a:p>
        </p:txBody>
      </p:sp>
    </p:spTree>
    <p:extLst>
      <p:ext uri="{BB962C8B-B14F-4D97-AF65-F5344CB8AC3E}">
        <p14:creationId xmlns:p14="http://schemas.microsoft.com/office/powerpoint/2010/main" val="31155436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106</a:t>
            </a:fld>
            <a:endParaRPr lang="en-US" dirty="0"/>
          </a:p>
        </p:txBody>
      </p:sp>
    </p:spTree>
    <p:extLst>
      <p:ext uri="{BB962C8B-B14F-4D97-AF65-F5344CB8AC3E}">
        <p14:creationId xmlns:p14="http://schemas.microsoft.com/office/powerpoint/2010/main" val="38135929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107</a:t>
            </a:fld>
            <a:endParaRPr lang="en-US" dirty="0"/>
          </a:p>
        </p:txBody>
      </p:sp>
    </p:spTree>
    <p:extLst>
      <p:ext uri="{BB962C8B-B14F-4D97-AF65-F5344CB8AC3E}">
        <p14:creationId xmlns:p14="http://schemas.microsoft.com/office/powerpoint/2010/main" val="9084886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108</a:t>
            </a:fld>
            <a:endParaRPr lang="en-US" dirty="0"/>
          </a:p>
        </p:txBody>
      </p:sp>
    </p:spTree>
    <p:extLst>
      <p:ext uri="{BB962C8B-B14F-4D97-AF65-F5344CB8AC3E}">
        <p14:creationId xmlns:p14="http://schemas.microsoft.com/office/powerpoint/2010/main" val="1844836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109</a:t>
            </a:fld>
            <a:endParaRPr lang="en-US" dirty="0"/>
          </a:p>
        </p:txBody>
      </p:sp>
    </p:spTree>
    <p:extLst>
      <p:ext uri="{BB962C8B-B14F-4D97-AF65-F5344CB8AC3E}">
        <p14:creationId xmlns:p14="http://schemas.microsoft.com/office/powerpoint/2010/main" val="395392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a:t>
            </a:fld>
            <a:endParaRPr lang="en-US" dirty="0"/>
          </a:p>
        </p:txBody>
      </p:sp>
    </p:spTree>
    <p:extLst>
      <p:ext uri="{BB962C8B-B14F-4D97-AF65-F5344CB8AC3E}">
        <p14:creationId xmlns:p14="http://schemas.microsoft.com/office/powerpoint/2010/main" val="19671932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1900171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111</a:t>
            </a:fld>
            <a:endParaRPr lang="en-US" dirty="0"/>
          </a:p>
        </p:txBody>
      </p:sp>
    </p:spTree>
    <p:extLst>
      <p:ext uri="{BB962C8B-B14F-4D97-AF65-F5344CB8AC3E}">
        <p14:creationId xmlns:p14="http://schemas.microsoft.com/office/powerpoint/2010/main" val="2737241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112</a:t>
            </a:fld>
            <a:endParaRPr lang="en-US" dirty="0"/>
          </a:p>
        </p:txBody>
      </p:sp>
    </p:spTree>
    <p:extLst>
      <p:ext uri="{BB962C8B-B14F-4D97-AF65-F5344CB8AC3E}">
        <p14:creationId xmlns:p14="http://schemas.microsoft.com/office/powerpoint/2010/main" val="13643918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113</a:t>
            </a:fld>
            <a:endParaRPr lang="en-US" dirty="0"/>
          </a:p>
        </p:txBody>
      </p:sp>
    </p:spTree>
    <p:extLst>
      <p:ext uri="{BB962C8B-B14F-4D97-AF65-F5344CB8AC3E}">
        <p14:creationId xmlns:p14="http://schemas.microsoft.com/office/powerpoint/2010/main" val="17511064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6348273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116</a:t>
            </a:fld>
            <a:endParaRPr lang="en-US" dirty="0"/>
          </a:p>
        </p:txBody>
      </p:sp>
    </p:spTree>
    <p:extLst>
      <p:ext uri="{BB962C8B-B14F-4D97-AF65-F5344CB8AC3E}">
        <p14:creationId xmlns:p14="http://schemas.microsoft.com/office/powerpoint/2010/main" val="11691637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117</a:t>
            </a:fld>
            <a:endParaRPr lang="en-US" dirty="0"/>
          </a:p>
        </p:txBody>
      </p:sp>
    </p:spTree>
    <p:extLst>
      <p:ext uri="{BB962C8B-B14F-4D97-AF65-F5344CB8AC3E}">
        <p14:creationId xmlns:p14="http://schemas.microsoft.com/office/powerpoint/2010/main" val="41612090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14115845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119</a:t>
            </a:fld>
            <a:endParaRPr lang="en-US" dirty="0"/>
          </a:p>
        </p:txBody>
      </p:sp>
    </p:spTree>
    <p:extLst>
      <p:ext uri="{BB962C8B-B14F-4D97-AF65-F5344CB8AC3E}">
        <p14:creationId xmlns:p14="http://schemas.microsoft.com/office/powerpoint/2010/main" val="14995197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120</a:t>
            </a:fld>
            <a:endParaRPr lang="en-US" dirty="0"/>
          </a:p>
        </p:txBody>
      </p:sp>
    </p:spTree>
    <p:extLst>
      <p:ext uri="{BB962C8B-B14F-4D97-AF65-F5344CB8AC3E}">
        <p14:creationId xmlns:p14="http://schemas.microsoft.com/office/powerpoint/2010/main" val="260715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1511740"/>
            <a:ext cx="6705600" cy="142875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a:t>
            </a:r>
            <a:br>
              <a:rPr lang="en-US" dirty="0"/>
            </a:br>
            <a:r>
              <a:rPr lang="en-US" dirty="0"/>
              <a:t>title</a:t>
            </a:r>
          </a:p>
        </p:txBody>
      </p:sp>
      <p:sp>
        <p:nvSpPr>
          <p:cNvPr id="6" name="Subtitle 2"/>
          <p:cNvSpPr>
            <a:spLocks noGrp="1"/>
          </p:cNvSpPr>
          <p:nvPr>
            <p:ph type="subTitle" idx="1"/>
          </p:nvPr>
        </p:nvSpPr>
        <p:spPr>
          <a:xfrm>
            <a:off x="457200" y="3086100"/>
            <a:ext cx="4724400" cy="16002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53963"/>
            <a:ext cx="4648200" cy="945134"/>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7"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61"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1"/>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lank ">
    <p:spTree>
      <p:nvGrpSpPr>
        <p:cNvPr id="1" name=""/>
        <p:cNvGrpSpPr/>
        <p:nvPr/>
      </p:nvGrpSpPr>
      <p:grpSpPr>
        <a:xfrm>
          <a:off x="0" y="0"/>
          <a:ext cx="0" cy="0"/>
          <a:chOff x="0" y="0"/>
          <a:chExt cx="0" cy="0"/>
        </a:xfrm>
      </p:grpSpPr>
      <p:sp>
        <p:nvSpPr>
          <p:cNvPr id="8"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no titl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Boxes">
    <p:spTree>
      <p:nvGrpSpPr>
        <p:cNvPr id="1" name=""/>
        <p:cNvGrpSpPr/>
        <p:nvPr/>
      </p:nvGrpSpPr>
      <p:grpSpPr>
        <a:xfrm>
          <a:off x="0" y="0"/>
          <a:ext cx="0" cy="0"/>
          <a:chOff x="0" y="0"/>
          <a:chExt cx="0" cy="0"/>
        </a:xfrm>
      </p:grpSpPr>
      <p:sp>
        <p:nvSpPr>
          <p:cNvPr id="8"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eft Photo right">
    <p:spTree>
      <p:nvGrpSpPr>
        <p:cNvPr id="1" name=""/>
        <p:cNvGrpSpPr/>
        <p:nvPr/>
      </p:nvGrpSpPr>
      <p:grpSpPr>
        <a:xfrm>
          <a:off x="0" y="0"/>
          <a:ext cx="0" cy="0"/>
          <a:chOff x="0" y="0"/>
          <a:chExt cx="0" cy="0"/>
        </a:xfrm>
      </p:grpSpPr>
      <p:sp>
        <p:nvSpPr>
          <p:cNvPr id="8"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Right  Photo Left">
    <p:spTree>
      <p:nvGrpSpPr>
        <p:cNvPr id="1" name=""/>
        <p:cNvGrpSpPr/>
        <p:nvPr/>
      </p:nvGrpSpPr>
      <p:grpSpPr>
        <a:xfrm>
          <a:off x="0" y="0"/>
          <a:ext cx="0" cy="0"/>
          <a:chOff x="0" y="0"/>
          <a:chExt cx="0" cy="0"/>
        </a:xfrm>
      </p:grpSpPr>
      <p:sp>
        <p:nvSpPr>
          <p:cNvPr id="8" name="Rectangle 5"/>
          <p:cNvSpPr>
            <a:spLocks noChangeArrowheads="1"/>
          </p:cNvSpPr>
          <p:nvPr/>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p:nvSpPr>
        <p:spPr bwMode="auto">
          <a:xfrm>
            <a:off x="4905704" y="1"/>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p:nvSpPr>
        <p:spPr bwMode="auto">
          <a:xfrm>
            <a:off x="6237892" y="1"/>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p:nvSpPr>
        <p:spPr bwMode="auto">
          <a:xfrm>
            <a:off x="-13514" y="1"/>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7"/>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71562"/>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a:t>
            </a:r>
            <a:br>
              <a:rPr lang="en-US" dirty="0"/>
            </a:br>
            <a:r>
              <a:rPr lang="en-US" dirty="0"/>
              <a:t>Transition</a:t>
            </a:r>
          </a:p>
        </p:txBody>
      </p:sp>
      <p:sp>
        <p:nvSpPr>
          <p:cNvPr id="7" name="Subtitle 2"/>
          <p:cNvSpPr>
            <a:spLocks noGrp="1"/>
          </p:cNvSpPr>
          <p:nvPr>
            <p:ph type="subTitle" idx="1"/>
          </p:nvPr>
        </p:nvSpPr>
        <p:spPr>
          <a:xfrm>
            <a:off x="449072" y="3086100"/>
            <a:ext cx="5723128" cy="12573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12"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0426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7"/>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7"/>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7"/>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200150"/>
            <a:ext cx="83820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10"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4384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2"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7" name="Rectangle 5"/>
          <p:cNvSpPr>
            <a:spLocks noChangeArrowheads="1"/>
          </p:cNvSpPr>
          <p:nvPr/>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p:nvSpPr>
        <p:spPr bwMode="auto">
          <a:xfrm>
            <a:off x="4905704" y="1"/>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p:nvSpPr>
        <p:spPr bwMode="auto">
          <a:xfrm>
            <a:off x="6237892" y="1"/>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p:nvSpPr>
        <p:spPr bwMode="auto">
          <a:xfrm>
            <a:off x="-13514" y="1"/>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7" name="Rectangle 5"/>
          <p:cNvSpPr>
            <a:spLocks noChangeArrowheads="1"/>
          </p:cNvSpPr>
          <p:nvPr/>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p:nvSpPr>
        <p:spPr bwMode="auto">
          <a:xfrm>
            <a:off x="5344888" y="4731875"/>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p:nvSpPr>
        <p:spPr bwMode="auto">
          <a:xfrm>
            <a:off x="2982687" y="4731875"/>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p:nvSpPr>
        <p:spPr bwMode="auto">
          <a:xfrm>
            <a:off x="4307261"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p:nvSpPr>
        <p:spPr>
          <a:xfrm>
            <a:off x="8167008" y="4765677"/>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p:nvSpPr>
        <p:spPr bwMode="auto">
          <a:xfrm>
            <a:off x="4905704" y="1"/>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p:nvSpPr>
        <p:spPr bwMode="auto">
          <a:xfrm>
            <a:off x="6237892" y="1"/>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p:nvSpPr>
        <p:spPr bwMode="auto">
          <a:xfrm>
            <a:off x="-13514" y="1"/>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1511740"/>
            <a:ext cx="6705600" cy="142875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a:t>
            </a:r>
            <a:br>
              <a:rPr lang="en-US" dirty="0"/>
            </a:br>
            <a:r>
              <a:rPr lang="en-US" dirty="0"/>
              <a:t>title</a:t>
            </a:r>
          </a:p>
        </p:txBody>
      </p:sp>
      <p:sp>
        <p:nvSpPr>
          <p:cNvPr id="6" name="Subtitle 2"/>
          <p:cNvSpPr>
            <a:spLocks noGrp="1"/>
          </p:cNvSpPr>
          <p:nvPr>
            <p:ph type="subTitle" idx="1"/>
          </p:nvPr>
        </p:nvSpPr>
        <p:spPr>
          <a:xfrm>
            <a:off x="457200" y="3086100"/>
            <a:ext cx="4724400" cy="16002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9244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7"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ransitio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71562"/>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a:t>
            </a:r>
            <a:br>
              <a:rPr lang="en-US" dirty="0"/>
            </a:br>
            <a:r>
              <a:rPr lang="en-US" dirty="0"/>
              <a:t>Transition</a:t>
            </a:r>
          </a:p>
        </p:txBody>
      </p:sp>
      <p:sp>
        <p:nvSpPr>
          <p:cNvPr id="7" name="Subtitle 2"/>
          <p:cNvSpPr>
            <a:spLocks noGrp="1"/>
          </p:cNvSpPr>
          <p:nvPr>
            <p:ph type="subTitle" idx="1"/>
          </p:nvPr>
        </p:nvSpPr>
        <p:spPr>
          <a:xfrm>
            <a:off x="449072" y="3086100"/>
            <a:ext cx="5723128" cy="12573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12"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04262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7"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7"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7"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5_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7" name="Footer Placeholder 4"/>
          <p:cNvSpPr>
            <a:spLocks noGrp="1"/>
          </p:cNvSpPr>
          <p:nvPr>
            <p:ph type="ftr" sz="quarter" idx="3"/>
          </p:nvPr>
        </p:nvSpPr>
        <p:spPr>
          <a:xfrm>
            <a:off x="0" y="4647727"/>
            <a:ext cx="9144000" cy="285750"/>
          </a:xfrm>
          <a:prstGeom prst="rect">
            <a:avLst/>
          </a:prstGeo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8" name="Title 1"/>
          <p:cNvSpPr>
            <a:spLocks noGrp="1"/>
          </p:cNvSpPr>
          <p:nvPr>
            <p:ph type="title"/>
          </p:nvPr>
        </p:nvSpPr>
        <p:spPr>
          <a:xfrm>
            <a:off x="457200" y="228600"/>
            <a:ext cx="8305800"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0"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670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14" name="Content Placeholder 2"/>
          <p:cNvSpPr>
            <a:spLocks noGrp="1"/>
          </p:cNvSpPr>
          <p:nvPr>
            <p:ph idx="11"/>
          </p:nvPr>
        </p:nvSpPr>
        <p:spPr>
          <a:xfrm>
            <a:off x="457200"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4703618"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228600"/>
            <a:ext cx="8306474"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3"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15" name="Content Placeholder 2"/>
          <p:cNvSpPr>
            <a:spLocks noGrp="1"/>
          </p:cNvSpPr>
          <p:nvPr>
            <p:ph idx="12"/>
          </p:nvPr>
        </p:nvSpPr>
        <p:spPr>
          <a:xfrm>
            <a:off x="4703618"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381000" y="1371600"/>
            <a:ext cx="4210194" cy="291465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3" name="Title 1"/>
          <p:cNvSpPr>
            <a:spLocks noGrp="1"/>
          </p:cNvSpPr>
          <p:nvPr>
            <p:ph type="title"/>
          </p:nvPr>
        </p:nvSpPr>
        <p:spPr>
          <a:xfrm>
            <a:off x="457200" y="228600"/>
            <a:ext cx="8305800"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4"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0465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14" name="Content Placeholder 2"/>
          <p:cNvSpPr>
            <a:spLocks noGrp="1"/>
          </p:cNvSpPr>
          <p:nvPr>
            <p:ph idx="11"/>
          </p:nvPr>
        </p:nvSpPr>
        <p:spPr>
          <a:xfrm>
            <a:off x="457200"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4610101" y="1371600"/>
            <a:ext cx="4210194" cy="291465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3" name="Title 1"/>
          <p:cNvSpPr>
            <a:spLocks noGrp="1"/>
          </p:cNvSpPr>
          <p:nvPr>
            <p:ph type="title"/>
          </p:nvPr>
        </p:nvSpPr>
        <p:spPr>
          <a:xfrm>
            <a:off x="457200" y="228600"/>
            <a:ext cx="8305800"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5"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8" name="Text Placeholder 2"/>
          <p:cNvSpPr>
            <a:spLocks noGrp="1"/>
          </p:cNvSpPr>
          <p:nvPr>
            <p:ph type="body" idx="1"/>
          </p:nvPr>
        </p:nvSpPr>
        <p:spPr>
          <a:xfrm>
            <a:off x="457200" y="1257300"/>
            <a:ext cx="3962400" cy="47982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p:cNvSpPr>
            <a:spLocks noGrp="1"/>
          </p:cNvSpPr>
          <p:nvPr>
            <p:ph idx="12"/>
          </p:nvPr>
        </p:nvSpPr>
        <p:spPr>
          <a:xfrm>
            <a:off x="457201" y="1750868"/>
            <a:ext cx="3993573" cy="28575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3"/>
          </p:nvPr>
        </p:nvSpPr>
        <p:spPr>
          <a:xfrm>
            <a:off x="4572000" y="1257300"/>
            <a:ext cx="4040188" cy="47982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2"/>
          <p:cNvSpPr>
            <a:spLocks noGrp="1"/>
          </p:cNvSpPr>
          <p:nvPr>
            <p:ph idx="14"/>
          </p:nvPr>
        </p:nvSpPr>
        <p:spPr>
          <a:xfrm>
            <a:off x="4587532" y="1750868"/>
            <a:ext cx="3993573" cy="28575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228600"/>
            <a:ext cx="8314566" cy="9144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4"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28700"/>
            <a:ext cx="5723128" cy="1843088"/>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Question?</a:t>
            </a:r>
          </a:p>
        </p:txBody>
      </p:sp>
      <p:sp>
        <p:nvSpPr>
          <p:cNvPr id="10"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4514850"/>
            <a:ext cx="2228088" cy="453045"/>
          </a:xfrm>
          <a:prstGeom prst="rect">
            <a:avLst/>
          </a:prstGeom>
        </p:spPr>
      </p:pic>
      <p:sp>
        <p:nvSpPr>
          <p:cNvPr id="7" name="Footer Placeholder 4"/>
          <p:cNvSpPr>
            <a:spLocks noGrp="1"/>
          </p:cNvSpPr>
          <p:nvPr>
            <p:ph type="ftr" sz="quarter" idx="3"/>
          </p:nvPr>
        </p:nvSpPr>
        <p:spPr>
          <a:xfrm>
            <a:off x="0" y="4647727"/>
            <a:ext cx="9144000" cy="28575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4649724"/>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4" name="Footer Placeholder 4"/>
          <p:cNvSpPr>
            <a:spLocks noGrp="1"/>
          </p:cNvSpPr>
          <p:nvPr>
            <p:ph type="ftr" sz="quarter" idx="3"/>
          </p:nvPr>
        </p:nvSpPr>
        <p:spPr>
          <a:xfrm>
            <a:off x="0" y="4649724"/>
            <a:ext cx="9144000" cy="28575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4"/>
          </p:nvPr>
        </p:nvSpPr>
        <p:spPr/>
        <p:txBody>
          <a:bodyPr/>
          <a:lstStyle/>
          <a:p>
            <a:r>
              <a:rPr lang="en-US" altLang="en-US" sz="3600" b="0" dirty="0"/>
              <a:t>AHCCCS Pharmacy and Therapeutics Committee</a:t>
            </a:r>
          </a:p>
        </p:txBody>
      </p:sp>
      <p:sp>
        <p:nvSpPr>
          <p:cNvPr id="5" name="Text Placeholder 4"/>
          <p:cNvSpPr>
            <a:spLocks noGrp="1"/>
          </p:cNvSpPr>
          <p:nvPr>
            <p:ph type="body" sz="quarter" idx="15"/>
          </p:nvPr>
        </p:nvSpPr>
        <p:spPr/>
        <p:txBody>
          <a:bodyPr/>
          <a:lstStyle/>
          <a:p>
            <a:r>
              <a:rPr lang="en-US" dirty="0"/>
              <a:t>14 October 2020</a:t>
            </a:r>
          </a:p>
          <a:p>
            <a:endParaRPr lang="en-US" dirty="0"/>
          </a:p>
        </p:txBody>
      </p:sp>
    </p:spTree>
    <p:extLst>
      <p:ext uri="{BB962C8B-B14F-4D97-AF65-F5344CB8AC3E}">
        <p14:creationId xmlns:p14="http://schemas.microsoft.com/office/powerpoint/2010/main" val="194796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228600" y="800100"/>
            <a:ext cx="8686800" cy="3829050"/>
          </a:xfrm>
        </p:spPr>
        <p:txBody>
          <a:bodyPr/>
          <a:lstStyle/>
          <a:p>
            <a:r>
              <a:rPr lang="en-US" sz="2200" dirty="0">
                <a:solidFill>
                  <a:srgbClr val="000000"/>
                </a:solidFill>
              </a:rPr>
              <a:t>Migraine-specific treatments such as triptans should be reserved for patients with moderate to severe migraine attacks </a:t>
            </a:r>
          </a:p>
          <a:p>
            <a:endParaRPr lang="en-US" sz="2200" dirty="0">
              <a:solidFill>
                <a:srgbClr val="000000"/>
              </a:solidFill>
            </a:endParaRPr>
          </a:p>
          <a:p>
            <a:r>
              <a:rPr lang="en-US" sz="2200" dirty="0">
                <a:solidFill>
                  <a:srgbClr val="000000"/>
                </a:solidFill>
              </a:rPr>
              <a:t>Currently, the triptans are considered the drugs of choice for treatment acute migraine attacks due to their efficacy profiles</a:t>
            </a:r>
          </a:p>
          <a:p>
            <a:endParaRPr lang="en-US" sz="2200" dirty="0">
              <a:solidFill>
                <a:srgbClr val="000000"/>
              </a:solidFill>
            </a:endParaRPr>
          </a:p>
          <a:p>
            <a:r>
              <a:rPr lang="en-US" sz="2200" dirty="0">
                <a:solidFill>
                  <a:srgbClr val="000000"/>
                </a:solidFill>
              </a:rPr>
              <a:t>Per The US Headache Consortium, which a multidisciplinary panel of several professional organizations, all of the triptans are considered effective for the acute migraine treatment and no significant differences exist among these agents in terms of safety and efficacy </a:t>
            </a:r>
          </a:p>
        </p:txBody>
      </p:sp>
    </p:spTree>
    <p:extLst>
      <p:ext uri="{BB962C8B-B14F-4D97-AF65-F5344CB8AC3E}">
        <p14:creationId xmlns:p14="http://schemas.microsoft.com/office/powerpoint/2010/main" val="2686179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Other</a:t>
            </a:r>
          </a:p>
        </p:txBody>
      </p:sp>
      <p:sp>
        <p:nvSpPr>
          <p:cNvPr id="5" name="Content Placeholder 4"/>
          <p:cNvSpPr>
            <a:spLocks noGrp="1"/>
          </p:cNvSpPr>
          <p:nvPr>
            <p:ph idx="1"/>
          </p:nvPr>
        </p:nvSpPr>
        <p:spPr>
          <a:xfrm>
            <a:off x="152400" y="1085850"/>
            <a:ext cx="8610600" cy="3486150"/>
          </a:xfrm>
        </p:spPr>
        <p:txBody>
          <a:bodyPr/>
          <a:lstStyle/>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Patch:</a:t>
            </a:r>
            <a:endParaRPr kumimoji="0" 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chemeClr val="tx1">
                  <a:lumMod val="50000"/>
                </a:schemeClr>
              </a:solidFill>
            </a:endParaRPr>
          </a:p>
          <a:p>
            <a:pPr lvl="1">
              <a:buNone/>
            </a:pPr>
            <a:endParaRPr lang="en-US" sz="1200" dirty="0"/>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Spermicide:</a:t>
            </a:r>
            <a:endParaRPr kumimoji="0" 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800" dirty="0"/>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Vaginal Ring:</a:t>
            </a:r>
            <a:endParaRPr kumimoji="0" 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200" dirty="0"/>
          </a:p>
        </p:txBody>
      </p:sp>
      <p:graphicFrame>
        <p:nvGraphicFramePr>
          <p:cNvPr id="6" name="Table 6">
            <a:extLst>
              <a:ext uri="{FF2B5EF4-FFF2-40B4-BE49-F238E27FC236}">
                <a16:creationId xmlns:a16="http://schemas.microsoft.com/office/drawing/2014/main" id="{149879E7-3F16-41A5-AC49-BCC6BB81A1F4}"/>
              </a:ext>
            </a:extLst>
          </p:cNvPr>
          <p:cNvGraphicFramePr>
            <a:graphicFrameLocks noGrp="1"/>
          </p:cNvGraphicFramePr>
          <p:nvPr>
            <p:extLst>
              <p:ext uri="{D42A27DB-BD31-4B8C-83A1-F6EECF244321}">
                <p14:modId xmlns:p14="http://schemas.microsoft.com/office/powerpoint/2010/main" val="2028510230"/>
              </p:ext>
            </p:extLst>
          </p:nvPr>
        </p:nvGraphicFramePr>
        <p:xfrm>
          <a:off x="272487" y="1445485"/>
          <a:ext cx="8534400" cy="54864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731748497"/>
                    </a:ext>
                  </a:extLst>
                </a:gridCol>
                <a:gridCol w="2717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norelgestromin/ethin.estradiol</a:t>
                      </a:r>
                      <a:endParaRPr lang="en-US" sz="11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Xulane</a:t>
                      </a:r>
                      <a:endParaRPr lang="en-US" sz="1100" dirty="0"/>
                    </a:p>
                  </a:txBody>
                  <a:tcPr marT="34290" marB="34290"/>
                </a:tc>
                <a:tc>
                  <a:txBody>
                    <a:bodyPr/>
                    <a:lstStyle/>
                    <a:p>
                      <a:r>
                        <a:rPr lang="en-US" sz="1100" dirty="0"/>
                        <a:t>Patch</a:t>
                      </a:r>
                    </a:p>
                  </a:txBody>
                  <a:tcPr marT="34290" marB="34290"/>
                </a:tc>
                <a:extLst>
                  <a:ext uri="{0D108BD9-81ED-4DB2-BD59-A6C34878D82A}">
                    <a16:rowId xmlns:a16="http://schemas.microsoft.com/office/drawing/2014/main" val="490899468"/>
                  </a:ext>
                </a:extLst>
              </a:tr>
            </a:tbl>
          </a:graphicData>
        </a:graphic>
      </p:graphicFrame>
      <p:graphicFrame>
        <p:nvGraphicFramePr>
          <p:cNvPr id="10" name="Table 6">
            <a:extLst>
              <a:ext uri="{FF2B5EF4-FFF2-40B4-BE49-F238E27FC236}">
                <a16:creationId xmlns:a16="http://schemas.microsoft.com/office/drawing/2014/main" id="{01BBF0B8-2D46-49E9-9A45-CF1AC62A8F72}"/>
              </a:ext>
            </a:extLst>
          </p:cNvPr>
          <p:cNvGraphicFramePr>
            <a:graphicFrameLocks noGrp="1"/>
          </p:cNvGraphicFramePr>
          <p:nvPr>
            <p:extLst>
              <p:ext uri="{D42A27DB-BD31-4B8C-83A1-F6EECF244321}">
                <p14:modId xmlns:p14="http://schemas.microsoft.com/office/powerpoint/2010/main" val="920571822"/>
              </p:ext>
            </p:extLst>
          </p:nvPr>
        </p:nvGraphicFramePr>
        <p:xfrm>
          <a:off x="272487" y="3642360"/>
          <a:ext cx="8534400" cy="9525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731748497"/>
                    </a:ext>
                  </a:extLst>
                </a:gridCol>
                <a:gridCol w="3004113">
                  <a:extLst>
                    <a:ext uri="{9D8B030D-6E8A-4147-A177-3AD203B41FA5}">
                      <a16:colId xmlns:a16="http://schemas.microsoft.com/office/drawing/2014/main" val="3132285822"/>
                    </a:ext>
                  </a:extLst>
                </a:gridCol>
                <a:gridCol w="2558487">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etonogestrel/ethinyl estradiol ring</a:t>
                      </a:r>
                      <a:endParaRPr lang="en-US" sz="11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etonogestrel/ethinyl estradiol ring</a:t>
                      </a:r>
                      <a:r>
                        <a:rPr lang="en-US" sz="1100" dirty="0"/>
                        <a:t>; Eluryng, Nuvaring</a:t>
                      </a:r>
                    </a:p>
                  </a:txBody>
                  <a:tcPr marT="34290" marB="34290"/>
                </a:tc>
                <a:tc>
                  <a:txBody>
                    <a:bodyPr/>
                    <a:lstStyle/>
                    <a:p>
                      <a:r>
                        <a:rPr lang="en-US" sz="1100" dirty="0"/>
                        <a:t>Vaginal Contraceptive Ring</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Segesterone acetate/ethinyl estradiol</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Annovera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Vaginal Contraceptive Ring</a:t>
                      </a:r>
                    </a:p>
                  </a:txBody>
                  <a:tcPr marT="34290" marB="34290"/>
                </a:tc>
                <a:extLst>
                  <a:ext uri="{0D108BD9-81ED-4DB2-BD59-A6C34878D82A}">
                    <a16:rowId xmlns:a16="http://schemas.microsoft.com/office/drawing/2014/main" val="1678224264"/>
                  </a:ext>
                </a:extLst>
              </a:tr>
            </a:tbl>
          </a:graphicData>
        </a:graphic>
      </p:graphicFrame>
      <p:graphicFrame>
        <p:nvGraphicFramePr>
          <p:cNvPr id="14" name="Table 13">
            <a:extLst>
              <a:ext uri="{FF2B5EF4-FFF2-40B4-BE49-F238E27FC236}">
                <a16:creationId xmlns:a16="http://schemas.microsoft.com/office/drawing/2014/main" id="{FB70A25C-F4D4-4F9C-948C-D6F5F8CC78A7}"/>
              </a:ext>
            </a:extLst>
          </p:cNvPr>
          <p:cNvGraphicFramePr>
            <a:graphicFrameLocks noGrp="1"/>
          </p:cNvGraphicFramePr>
          <p:nvPr>
            <p:extLst>
              <p:ext uri="{D42A27DB-BD31-4B8C-83A1-F6EECF244321}">
                <p14:modId xmlns:p14="http://schemas.microsoft.com/office/powerpoint/2010/main" val="2524336123"/>
              </p:ext>
            </p:extLst>
          </p:nvPr>
        </p:nvGraphicFramePr>
        <p:xfrm>
          <a:off x="272487" y="2383901"/>
          <a:ext cx="8534400" cy="685800"/>
        </p:xfrm>
        <a:graphic>
          <a:graphicData uri="http://schemas.openxmlformats.org/drawingml/2006/table">
            <a:tbl>
              <a:tblPr firstRow="1" bandRow="1">
                <a:tableStyleId>{5C22544A-7EE6-4342-B048-85BDC9FD1C3A}</a:tableStyleId>
              </a:tblPr>
              <a:tblGrid>
                <a:gridCol w="3156513">
                  <a:extLst>
                    <a:ext uri="{9D8B030D-6E8A-4147-A177-3AD203B41FA5}">
                      <a16:colId xmlns:a16="http://schemas.microsoft.com/office/drawing/2014/main" val="2731748497"/>
                    </a:ext>
                  </a:extLst>
                </a:gridCol>
                <a:gridCol w="2533087">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lactic acid, l-, citric acid monohydrate, and potassium bitartrate gel</a:t>
                      </a:r>
                      <a:endParaRPr lang="en-US" sz="8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Phexxi</a:t>
                      </a:r>
                      <a:endParaRPr lang="en-US" sz="1100" dirty="0"/>
                    </a:p>
                  </a:txBody>
                  <a:tcPr marT="34290" marB="34290"/>
                </a:tc>
                <a:tc>
                  <a:txBody>
                    <a:bodyPr/>
                    <a:lstStyle/>
                    <a:p>
                      <a:r>
                        <a:rPr lang="en-US" sz="1100" dirty="0"/>
                        <a:t>Spermicide Alone</a:t>
                      </a:r>
                    </a:p>
                  </a:txBody>
                  <a:tcPr marT="34290" marB="34290"/>
                </a:tc>
                <a:extLst>
                  <a:ext uri="{0D108BD9-81ED-4DB2-BD59-A6C34878D82A}">
                    <a16:rowId xmlns:a16="http://schemas.microsoft.com/office/drawing/2014/main" val="490899468"/>
                  </a:ext>
                </a:extLst>
              </a:tr>
            </a:tbl>
          </a:graphicData>
        </a:graphic>
      </p:graphicFrame>
    </p:spTree>
    <p:extLst>
      <p:ext uri="{BB962C8B-B14F-4D97-AF65-F5344CB8AC3E}">
        <p14:creationId xmlns:p14="http://schemas.microsoft.com/office/powerpoint/2010/main" val="1485397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895350"/>
            <a:ext cx="8686800" cy="3829050"/>
          </a:xfrm>
        </p:spPr>
        <p:txBody>
          <a:bodyPr/>
          <a:lstStyle/>
          <a:p>
            <a:r>
              <a:rPr lang="en-US" sz="2000" dirty="0">
                <a:solidFill>
                  <a:schemeClr val="tx1">
                    <a:lumMod val="50000"/>
                  </a:schemeClr>
                </a:solidFill>
              </a:rPr>
              <a:t>This is a first-time review of this class </a:t>
            </a:r>
            <a:endParaRPr lang="en-US" sz="700" dirty="0">
              <a:solidFill>
                <a:srgbClr val="000000"/>
              </a:solidFill>
            </a:endParaRPr>
          </a:p>
          <a:p>
            <a:r>
              <a:rPr lang="en-US" sz="2000" dirty="0">
                <a:solidFill>
                  <a:srgbClr val="000000"/>
                </a:solidFill>
              </a:rPr>
              <a:t>Hormonal contraceptives are available in various dosage forms for prevention of pregnancy and are available as either a combination of estrogen and progestin (combination OCs) or progestin alone.</a:t>
            </a:r>
            <a:endParaRPr lang="en-US" sz="800" dirty="0">
              <a:solidFill>
                <a:srgbClr val="000000"/>
              </a:solidFill>
            </a:endParaRPr>
          </a:p>
          <a:p>
            <a:r>
              <a:rPr lang="en-US" sz="2000" dirty="0">
                <a:solidFill>
                  <a:srgbClr val="000000"/>
                </a:solidFill>
              </a:rPr>
              <a:t>Selection of the most appropriate product for a patient may depend on the desired phases of hormones, cycle length, associated product risks, side effect profile, and tolerability.</a:t>
            </a:r>
            <a:endParaRPr lang="en-US" sz="800" dirty="0">
              <a:solidFill>
                <a:srgbClr val="000000"/>
              </a:solidFill>
            </a:endParaRPr>
          </a:p>
          <a:p>
            <a:r>
              <a:rPr lang="en-US" sz="2000" dirty="0">
                <a:solidFill>
                  <a:srgbClr val="000000"/>
                </a:solidFill>
              </a:rPr>
              <a:t>The American College of Obstetricians and Gynecologists (ACOG) published guidance that states long-acting reversible contraceptives (LARC) are safe and have higher rates of efficacy, continuation, and satisfaction compared with short-acting contraceptives</a:t>
            </a:r>
          </a:p>
        </p:txBody>
      </p:sp>
    </p:spTree>
    <p:extLst>
      <p:ext uri="{BB962C8B-B14F-4D97-AF65-F5344CB8AC3E}">
        <p14:creationId xmlns:p14="http://schemas.microsoft.com/office/powerpoint/2010/main" val="36075315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1085850"/>
            <a:ext cx="8686800" cy="3829050"/>
          </a:xfrm>
        </p:spPr>
        <p:txBody>
          <a:bodyPr/>
          <a:lstStyle/>
          <a:p>
            <a:r>
              <a:rPr lang="en-US" sz="2000" dirty="0">
                <a:solidFill>
                  <a:srgbClr val="000000"/>
                </a:solidFill>
              </a:rPr>
              <a:t>Implantable Rod:</a:t>
            </a:r>
          </a:p>
          <a:p>
            <a:pPr lvl="1"/>
            <a:r>
              <a:rPr lang="en-US" sz="1600" dirty="0">
                <a:solidFill>
                  <a:srgbClr val="000000"/>
                </a:solidFill>
              </a:rPr>
              <a:t>Nexplanon is a progestin containing implant placed subdermally for up to 3 years</a:t>
            </a:r>
          </a:p>
          <a:p>
            <a:pPr lvl="1"/>
            <a:r>
              <a:rPr lang="en-US" sz="1600" dirty="0">
                <a:solidFill>
                  <a:srgbClr val="000000"/>
                </a:solidFill>
              </a:rPr>
              <a:t>Previously, Implanon was also available however the manufacturer discontinued this product </a:t>
            </a:r>
          </a:p>
          <a:p>
            <a:pPr lvl="1"/>
            <a:r>
              <a:rPr lang="en-US" sz="1600" dirty="0">
                <a:solidFill>
                  <a:srgbClr val="000000"/>
                </a:solidFill>
              </a:rPr>
              <a:t>Insertion and removal complications include pain, paresthesias, bleeding, hematoma, scarring, infection, or migration to vasculature, including pulmonary vessels, may occur</a:t>
            </a:r>
          </a:p>
          <a:p>
            <a:pPr lvl="1"/>
            <a:r>
              <a:rPr lang="en-US" sz="1600" dirty="0">
                <a:solidFill>
                  <a:srgbClr val="000000"/>
                </a:solidFill>
              </a:rPr>
              <a:t>Surgical interventions may be necessary to remove implants</a:t>
            </a:r>
          </a:p>
          <a:p>
            <a:pPr lvl="1"/>
            <a:r>
              <a:rPr lang="en-US" sz="1600" dirty="0">
                <a:solidFill>
                  <a:srgbClr val="000000"/>
                </a:solidFill>
              </a:rPr>
              <a:t>The most common adverse reactions were change in menstrual bleeding pattern, headache, vaginitis, weight increase, acne, breast pain, abdominal pain, and pharyngitis</a:t>
            </a:r>
          </a:p>
          <a:p>
            <a:pPr lvl="1"/>
            <a:r>
              <a:rPr lang="en-US" sz="1600" dirty="0">
                <a:solidFill>
                  <a:srgbClr val="000000"/>
                </a:solidFill>
              </a:rPr>
              <a:t>Nexplanon may become less effective in overweight women over time, especially in the presence of other factors that could decrease etonogestrel concentrations</a:t>
            </a:r>
          </a:p>
        </p:txBody>
      </p:sp>
    </p:spTree>
    <p:extLst>
      <p:ext uri="{BB962C8B-B14F-4D97-AF65-F5344CB8AC3E}">
        <p14:creationId xmlns:p14="http://schemas.microsoft.com/office/powerpoint/2010/main" val="10409345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a:t>Contraceptives, Other</a:t>
            </a:r>
          </a:p>
        </p:txBody>
      </p:sp>
      <p:sp>
        <p:nvSpPr>
          <p:cNvPr id="3" name="Content Placeholder 2"/>
          <p:cNvSpPr>
            <a:spLocks noGrp="1"/>
          </p:cNvSpPr>
          <p:nvPr>
            <p:ph idx="1"/>
          </p:nvPr>
        </p:nvSpPr>
        <p:spPr>
          <a:xfrm>
            <a:off x="76200" y="742950"/>
            <a:ext cx="8686800" cy="3829050"/>
          </a:xfrm>
        </p:spPr>
        <p:txBody>
          <a:bodyPr/>
          <a:lstStyle/>
          <a:p>
            <a:r>
              <a:rPr lang="en-US" sz="2000" dirty="0">
                <a:solidFill>
                  <a:srgbClr val="000000"/>
                </a:solidFill>
              </a:rPr>
              <a:t>Injection:</a:t>
            </a:r>
            <a:endParaRPr lang="en-US" sz="1800" b="0" i="0" u="none" strike="noStrike" baseline="0" dirty="0">
              <a:solidFill>
                <a:srgbClr val="000000"/>
              </a:solidFill>
              <a:latin typeface="Times New Roman" panose="02020603050405020304" pitchFamily="18" charset="0"/>
            </a:endParaRPr>
          </a:p>
          <a:p>
            <a:pPr lvl="1"/>
            <a:r>
              <a:rPr lang="en-US" sz="1600" b="0" i="0" u="none" strike="noStrike" baseline="0" dirty="0">
                <a:solidFill>
                  <a:srgbClr val="000000"/>
                </a:solidFill>
              </a:rPr>
              <a:t>medroxyprogesterone</a:t>
            </a:r>
            <a:r>
              <a:rPr lang="en-US" sz="1400" b="0" i="0" u="none" strike="noStrike" baseline="0" dirty="0">
                <a:solidFill>
                  <a:srgbClr val="000000"/>
                </a:solidFill>
                <a:latin typeface="Times New Roman" panose="02020603050405020304" pitchFamily="18" charset="0"/>
              </a:rPr>
              <a:t> </a:t>
            </a:r>
            <a:r>
              <a:rPr lang="en-US" sz="1600" dirty="0">
                <a:solidFill>
                  <a:srgbClr val="000000"/>
                </a:solidFill>
              </a:rPr>
              <a:t>acetate is a derivative of progesterone and can be dosed every 12 to 14 weeks</a:t>
            </a:r>
            <a:endParaRPr lang="en-US" sz="1200" dirty="0">
              <a:solidFill>
                <a:srgbClr val="000000"/>
              </a:solidFill>
            </a:endParaRPr>
          </a:p>
          <a:p>
            <a:pPr lvl="1"/>
            <a:r>
              <a:rPr lang="en-US" sz="1600" dirty="0">
                <a:solidFill>
                  <a:srgbClr val="000000"/>
                </a:solidFill>
              </a:rPr>
              <a:t>Contraindications include active thrombophlebitis, or current or history of thromboembolic disorders, or cerebral vascular disease, Known/suspected/ or past malignancy of the breast, significant liver disease, Known hypersensitivity, and undiagnosed vaginal bleeding </a:t>
            </a:r>
          </a:p>
          <a:p>
            <a:pPr lvl="1"/>
            <a:r>
              <a:rPr lang="en-US" sz="1600" dirty="0">
                <a:solidFill>
                  <a:srgbClr val="000000"/>
                </a:solidFill>
              </a:rPr>
              <a:t>Warnings include loss of bone mineral density, arterial and venous thromboembolic disorders, cancer risks (e.g., breast, cervical), ectopic pregnancy, anaphylaxis, fluid retention, weight gain, delayed return of ovulation or fertility, depression, injection site reactions, bleeding irregularities, risk of hyperglycemia in patients with diabetes, and jaundice and elevated transaminase</a:t>
            </a:r>
            <a:endParaRPr lang="en-US" sz="1100" b="1" dirty="0"/>
          </a:p>
          <a:p>
            <a:pPr lvl="1"/>
            <a:r>
              <a:rPr lang="en-US" sz="1600" dirty="0">
                <a:solidFill>
                  <a:srgbClr val="000000"/>
                </a:solidFill>
              </a:rPr>
              <a:t>The most frequently reported adverse reactions were dysfunctional uterine bleeding (e.g., irregular, increased, decreased, or spotting), headache, increased weight, amenorrhea, and injection site reactions (e.g., pain/tenderness, nodule/lump, persistent atrophy/indentation/dimpling or lipodystrophy)</a:t>
            </a:r>
          </a:p>
        </p:txBody>
      </p:sp>
    </p:spTree>
    <p:extLst>
      <p:ext uri="{BB962C8B-B14F-4D97-AF65-F5344CB8AC3E}">
        <p14:creationId xmlns:p14="http://schemas.microsoft.com/office/powerpoint/2010/main" val="396072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8575" y="742950"/>
            <a:ext cx="9144000" cy="3981450"/>
          </a:xfrm>
        </p:spPr>
        <p:txBody>
          <a:bodyPr/>
          <a:lstStyle/>
          <a:p>
            <a:r>
              <a:rPr lang="en-US" sz="2000" dirty="0">
                <a:solidFill>
                  <a:srgbClr val="000000"/>
                </a:solidFill>
              </a:rPr>
              <a:t>IUD:</a:t>
            </a:r>
            <a:endParaRPr lang="en-US" sz="1800" b="0" i="0" u="none" strike="noStrike" baseline="0" dirty="0">
              <a:solidFill>
                <a:srgbClr val="000000"/>
              </a:solidFill>
              <a:latin typeface="Times New Roman" panose="02020603050405020304" pitchFamily="18" charset="0"/>
            </a:endParaRPr>
          </a:p>
          <a:p>
            <a:pPr lvl="1"/>
            <a:r>
              <a:rPr lang="en-US" sz="1700" b="0" i="0" u="none" strike="noStrike" baseline="0" dirty="0">
                <a:solidFill>
                  <a:srgbClr val="000000"/>
                </a:solidFill>
              </a:rPr>
              <a:t>Intrauterine Devices (IUD’s) are a very small T-shaped device inserted into the uterus that are used to prevent pregnancy (the T-shape helps prevent sperm from reaching the egg)</a:t>
            </a:r>
          </a:p>
          <a:p>
            <a:pPr lvl="1"/>
            <a:r>
              <a:rPr lang="en-US" sz="1800" dirty="0">
                <a:solidFill>
                  <a:srgbClr val="000000"/>
                </a:solidFill>
              </a:rPr>
              <a:t>There are 2 types of IUD’s available </a:t>
            </a:r>
          </a:p>
          <a:p>
            <a:pPr lvl="2"/>
            <a:r>
              <a:rPr lang="en-US" sz="1400" b="0" i="0" u="none" strike="noStrike" baseline="0" dirty="0">
                <a:solidFill>
                  <a:srgbClr val="000000"/>
                </a:solidFill>
              </a:rPr>
              <a:t>Copper IUD (</a:t>
            </a:r>
            <a:r>
              <a:rPr lang="en-US" sz="1400" dirty="0">
                <a:solidFill>
                  <a:srgbClr val="000000"/>
                </a:solidFill>
              </a:rPr>
              <a:t>Paragard)</a:t>
            </a:r>
            <a:r>
              <a:rPr lang="en-US" sz="1400" b="0" i="0" u="none" strike="noStrike" baseline="0" dirty="0">
                <a:solidFill>
                  <a:srgbClr val="000000"/>
                </a:solidFill>
              </a:rPr>
              <a:t>: IUDs that use copper to prevent pregnancy (no hormones); copper is toxic to sperm</a:t>
            </a:r>
            <a:endParaRPr lang="en-US" sz="900" b="0" i="0" u="none" strike="noStrike" baseline="0" dirty="0">
              <a:solidFill>
                <a:srgbClr val="000000"/>
              </a:solidFill>
            </a:endParaRPr>
          </a:p>
          <a:p>
            <a:pPr lvl="2"/>
            <a:r>
              <a:rPr lang="en-US" sz="1400" b="0" i="0" u="none" strike="noStrike" baseline="0" dirty="0">
                <a:solidFill>
                  <a:srgbClr val="000000"/>
                </a:solidFill>
              </a:rPr>
              <a:t>Hormonal IUD (</a:t>
            </a:r>
            <a:r>
              <a:rPr lang="en-US" sz="1400" dirty="0">
                <a:solidFill>
                  <a:srgbClr val="000000"/>
                </a:solidFill>
              </a:rPr>
              <a:t>Kyleena, Mirena, Liletta, Skyla)</a:t>
            </a:r>
            <a:r>
              <a:rPr lang="en-US" sz="1400" b="0" i="0" u="none" strike="noStrike" baseline="0" dirty="0">
                <a:solidFill>
                  <a:srgbClr val="000000"/>
                </a:solidFill>
              </a:rPr>
              <a:t>: IUDs that uses the hormone progestin to prevent pregnancy; </a:t>
            </a:r>
            <a:r>
              <a:rPr lang="en-US" sz="1400" dirty="0">
                <a:solidFill>
                  <a:srgbClr val="000000"/>
                </a:solidFill>
              </a:rPr>
              <a:t>p</a:t>
            </a:r>
            <a:r>
              <a:rPr lang="en-US" sz="1400" b="0" i="0" u="none" strike="noStrike" baseline="0" dirty="0">
                <a:solidFill>
                  <a:srgbClr val="000000"/>
                </a:solidFill>
              </a:rPr>
              <a:t>rogestin thickens the mucus in the cervix to trap and block sperm, it can also prevent eggs from leaving the ovaries</a:t>
            </a:r>
          </a:p>
          <a:p>
            <a:pPr lvl="1"/>
            <a:r>
              <a:rPr lang="en-US" sz="1800" b="0" i="0" u="none" strike="noStrike" baseline="0" dirty="0">
                <a:solidFill>
                  <a:srgbClr val="000000"/>
                </a:solidFill>
              </a:rPr>
              <a:t>The durations of insertion vary for the different IUD products</a:t>
            </a:r>
          </a:p>
          <a:p>
            <a:pPr lvl="2"/>
            <a:r>
              <a:rPr lang="en-US" sz="1400" dirty="0">
                <a:solidFill>
                  <a:srgbClr val="000000"/>
                </a:solidFill>
              </a:rPr>
              <a:t>Paragard: 10 – 12 years</a:t>
            </a:r>
          </a:p>
          <a:p>
            <a:pPr lvl="2"/>
            <a:r>
              <a:rPr lang="en-US" sz="1400" dirty="0">
                <a:solidFill>
                  <a:srgbClr val="000000"/>
                </a:solidFill>
              </a:rPr>
              <a:t>Kyleena: 5 years</a:t>
            </a:r>
          </a:p>
          <a:p>
            <a:pPr lvl="2"/>
            <a:r>
              <a:rPr lang="en-US" sz="1400" b="0" i="0" u="none" strike="noStrike" baseline="0" dirty="0">
                <a:solidFill>
                  <a:srgbClr val="000000"/>
                </a:solidFill>
              </a:rPr>
              <a:t>Liletta: 6 years</a:t>
            </a:r>
          </a:p>
          <a:p>
            <a:pPr lvl="2"/>
            <a:r>
              <a:rPr lang="en-US" sz="1400" b="0" i="0" u="none" strike="noStrike" baseline="0" dirty="0">
                <a:solidFill>
                  <a:srgbClr val="000000"/>
                </a:solidFill>
              </a:rPr>
              <a:t>Mirena: 5 – 7 years</a:t>
            </a:r>
          </a:p>
          <a:p>
            <a:pPr lvl="2"/>
            <a:r>
              <a:rPr lang="en-US" sz="1400" dirty="0">
                <a:solidFill>
                  <a:srgbClr val="000000"/>
                </a:solidFill>
              </a:rPr>
              <a:t>Skyla: 3 years</a:t>
            </a:r>
          </a:p>
          <a:p>
            <a:pPr lvl="1"/>
            <a:endParaRPr lang="en-US" sz="1400" b="0" i="0" u="none" strike="noStrike" baseline="0" dirty="0">
              <a:solidFill>
                <a:srgbClr val="000000"/>
              </a:solidFill>
            </a:endParaRPr>
          </a:p>
          <a:p>
            <a:pPr lvl="1"/>
            <a:endParaRPr lang="en-US" sz="1400" dirty="0">
              <a:solidFill>
                <a:srgbClr val="000000"/>
              </a:solidFill>
            </a:endParaRPr>
          </a:p>
        </p:txBody>
      </p:sp>
    </p:spTree>
    <p:extLst>
      <p:ext uri="{BB962C8B-B14F-4D97-AF65-F5344CB8AC3E}">
        <p14:creationId xmlns:p14="http://schemas.microsoft.com/office/powerpoint/2010/main" val="2223748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971550"/>
            <a:ext cx="8686800" cy="3829050"/>
          </a:xfrm>
        </p:spPr>
        <p:txBody>
          <a:bodyPr/>
          <a:lstStyle/>
          <a:p>
            <a:r>
              <a:rPr lang="en-US" dirty="0">
                <a:solidFill>
                  <a:srgbClr val="000000"/>
                </a:solidFill>
              </a:rPr>
              <a:t>IUD:</a:t>
            </a:r>
            <a:endParaRPr lang="en-US" sz="2000" b="0" i="0" u="none" strike="noStrike" baseline="0" dirty="0">
              <a:solidFill>
                <a:srgbClr val="000000"/>
              </a:solidFill>
              <a:latin typeface="Times New Roman" panose="02020603050405020304" pitchFamily="18" charset="0"/>
            </a:endParaRPr>
          </a:p>
          <a:p>
            <a:pPr lvl="1"/>
            <a:r>
              <a:rPr lang="en-US" sz="1800" b="0" i="0" u="none" strike="noStrike" baseline="0" dirty="0">
                <a:solidFill>
                  <a:srgbClr val="000000"/>
                </a:solidFill>
              </a:rPr>
              <a:t>Contraindications for IUD’s include use as post-coital contraception (emergency contraception), congenital or acquired uterine anomaly (including fibroids, that distorts the uterine cavity), acute pelvic inflammatory disease (PID) or a history of PID unless there has been a subsequent intrauterine pregnancy, postpartum endometritis or infected abortion in the past 3 months, known or suspected uterine or cervical neoplasia, known or suspected breast cancer or other progestin-sensitive cancer, uterine bleeding of unknown etiology, untreated acute cervicitis or vaginitis, (including bacterial vaginosis or other lower genital tract infections until infection is controlled), acute liver disease or liver tumor (benign or malignant), conditions associated with increased susceptibility to pelvic infections, previously inserted intrauterine device (IUD) that has not been removed, and hypersensitivity to any component of this product</a:t>
            </a:r>
          </a:p>
          <a:p>
            <a:pPr marL="457200" lvl="1" indent="0">
              <a:buNone/>
            </a:pPr>
            <a:endParaRPr lang="en-US" sz="1800" b="0" i="0" u="none" strike="noStrike" baseline="0" dirty="0">
              <a:solidFill>
                <a:srgbClr val="000000"/>
              </a:solidFill>
            </a:endParaRPr>
          </a:p>
          <a:p>
            <a:pPr lvl="2"/>
            <a:endParaRPr lang="en-US" sz="900" dirty="0">
              <a:solidFill>
                <a:srgbClr val="000000"/>
              </a:solidFill>
            </a:endParaRPr>
          </a:p>
          <a:p>
            <a:pPr lvl="1"/>
            <a:endParaRPr lang="en-US" sz="1800" b="0" i="0" u="none" strike="noStrike" baseline="0" dirty="0">
              <a:solidFill>
                <a:srgbClr val="000000"/>
              </a:solidFill>
            </a:endParaRPr>
          </a:p>
          <a:p>
            <a:pPr lvl="1"/>
            <a:endParaRPr lang="en-US" sz="1800" dirty="0">
              <a:solidFill>
                <a:srgbClr val="000000"/>
              </a:solidFill>
            </a:endParaRPr>
          </a:p>
        </p:txBody>
      </p:sp>
    </p:spTree>
    <p:extLst>
      <p:ext uri="{BB962C8B-B14F-4D97-AF65-F5344CB8AC3E}">
        <p14:creationId xmlns:p14="http://schemas.microsoft.com/office/powerpoint/2010/main" val="6504652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152400" y="742950"/>
            <a:ext cx="8686800" cy="3657600"/>
          </a:xfrm>
        </p:spPr>
        <p:txBody>
          <a:bodyPr/>
          <a:lstStyle/>
          <a:p>
            <a:r>
              <a:rPr lang="en-US" sz="2800" dirty="0">
                <a:solidFill>
                  <a:srgbClr val="000000"/>
                </a:solidFill>
              </a:rPr>
              <a:t>IUD:</a:t>
            </a:r>
            <a:endParaRPr lang="en-US" b="0" i="0" u="none" strike="noStrike" baseline="0" dirty="0">
              <a:solidFill>
                <a:srgbClr val="000000"/>
              </a:solidFill>
              <a:latin typeface="Times New Roman" panose="02020603050405020304" pitchFamily="18" charset="0"/>
            </a:endParaRPr>
          </a:p>
          <a:p>
            <a:pPr lvl="1"/>
            <a:r>
              <a:rPr lang="en-US" sz="2000" b="0" i="0" u="none" strike="noStrike" baseline="0" dirty="0">
                <a:solidFill>
                  <a:srgbClr val="000000"/>
                </a:solidFill>
              </a:rPr>
              <a:t>Warning for IUD’s include risk of ectopic pregnancy, risk of intrauterine pregnancy, sepsis, pelvic infection, perforation, expulsion, ovarian cysts, bleeding pattern alterations, and breast cancer</a:t>
            </a:r>
            <a:endParaRPr lang="en-US" sz="2000" dirty="0">
              <a:solidFill>
                <a:srgbClr val="000000"/>
              </a:solidFill>
            </a:endParaRPr>
          </a:p>
          <a:p>
            <a:pPr lvl="1"/>
            <a:r>
              <a:rPr lang="en-US" sz="2000" b="0" i="0" u="none" strike="noStrike" baseline="0" dirty="0">
                <a:solidFill>
                  <a:srgbClr val="000000"/>
                </a:solidFill>
              </a:rPr>
              <a:t>Adverse reactions include vulvovaginitis, ovarian cysts, abdominal pain/pelvic pain, headache/migraine, acne/seborrhea, dysmenorrhea/uterine spasm, breast pain/breast discomfort, and increased bleeding</a:t>
            </a:r>
            <a:endParaRPr lang="en-US" sz="2000" dirty="0">
              <a:solidFill>
                <a:srgbClr val="000000"/>
              </a:solidFill>
            </a:endParaRPr>
          </a:p>
          <a:p>
            <a:pPr lvl="1"/>
            <a:r>
              <a:rPr lang="en-US" sz="2000" b="0" i="0" u="none" strike="noStrike" baseline="0" dirty="0">
                <a:solidFill>
                  <a:srgbClr val="000000"/>
                </a:solidFill>
              </a:rPr>
              <a:t>Product labeling for IUD’s contain clinical considerations for removal including coagulopathies, migraine/severe headache, marked increase in blood pressure, severe arterial disease such as stroke/myocardial infarction</a:t>
            </a:r>
          </a:p>
          <a:p>
            <a:pPr lvl="1"/>
            <a:endParaRPr lang="en-US" sz="2000" b="0" i="0" u="none" strike="noStrike" baseline="0" dirty="0">
              <a:solidFill>
                <a:srgbClr val="000000"/>
              </a:solidFill>
            </a:endParaRPr>
          </a:p>
          <a:p>
            <a:pPr marL="457200" lvl="1" indent="0">
              <a:buNone/>
            </a:pPr>
            <a:endParaRPr lang="en-US" sz="2000" b="0" i="0" u="none" strike="noStrike" baseline="0" dirty="0">
              <a:solidFill>
                <a:srgbClr val="000000"/>
              </a:solidFill>
            </a:endParaRPr>
          </a:p>
          <a:p>
            <a:pPr lvl="2"/>
            <a:endParaRPr lang="en-US" sz="1000" dirty="0">
              <a:solidFill>
                <a:srgbClr val="000000"/>
              </a:solidFill>
            </a:endParaRPr>
          </a:p>
          <a:p>
            <a:pPr lvl="1"/>
            <a:endParaRPr lang="en-US" sz="2000" b="0" i="0" u="none" strike="noStrike" baseline="0" dirty="0">
              <a:solidFill>
                <a:srgbClr val="000000"/>
              </a:solidFill>
            </a:endParaRPr>
          </a:p>
          <a:p>
            <a:pPr lvl="1"/>
            <a:endParaRPr lang="en-US" sz="2000" dirty="0">
              <a:solidFill>
                <a:srgbClr val="000000"/>
              </a:solidFill>
            </a:endParaRPr>
          </a:p>
        </p:txBody>
      </p:sp>
    </p:spTree>
    <p:extLst>
      <p:ext uri="{BB962C8B-B14F-4D97-AF65-F5344CB8AC3E}">
        <p14:creationId xmlns:p14="http://schemas.microsoft.com/office/powerpoint/2010/main" val="32596519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742950"/>
            <a:ext cx="8686800" cy="3962400"/>
          </a:xfrm>
        </p:spPr>
        <p:txBody>
          <a:bodyPr/>
          <a:lstStyle/>
          <a:p>
            <a:r>
              <a:rPr lang="en-US" dirty="0">
                <a:solidFill>
                  <a:srgbClr val="000000"/>
                </a:solidFill>
              </a:rPr>
              <a:t>Patch:</a:t>
            </a:r>
            <a:endParaRPr lang="en-US" sz="2000" b="0" i="0" u="none" strike="noStrike" baseline="0" dirty="0">
              <a:solidFill>
                <a:srgbClr val="000000"/>
              </a:solidFill>
              <a:latin typeface="Times New Roman" panose="02020603050405020304" pitchFamily="18" charset="0"/>
            </a:endParaRPr>
          </a:p>
          <a:p>
            <a:pPr lvl="1"/>
            <a:r>
              <a:rPr lang="en-US" sz="1800" b="0" i="0" u="none" strike="noStrike" baseline="0" dirty="0">
                <a:solidFill>
                  <a:srgbClr val="000000"/>
                </a:solidFill>
              </a:rPr>
              <a:t>The transdermal patch (Xulane) is an estrogen/progestin combination hormonal contraceptive (CHC) indicated for the prevention of pregnancy in women with a BMI &lt; 30 kg/m</a:t>
            </a:r>
            <a:r>
              <a:rPr lang="en-US" sz="1800" b="0" i="0" u="none" strike="noStrike" baseline="30000" dirty="0">
                <a:solidFill>
                  <a:srgbClr val="000000"/>
                </a:solidFill>
              </a:rPr>
              <a:t>2</a:t>
            </a:r>
            <a:r>
              <a:rPr lang="en-US" sz="1800" b="0" i="0" u="none" strike="noStrike" baseline="0" dirty="0">
                <a:solidFill>
                  <a:srgbClr val="000000"/>
                </a:solidFill>
              </a:rPr>
              <a:t> for whom a transdermal delivery system is an appropriate method of contraception</a:t>
            </a:r>
            <a:endParaRPr lang="en-US" sz="1800" dirty="0">
              <a:solidFill>
                <a:srgbClr val="000000"/>
              </a:solidFill>
            </a:endParaRPr>
          </a:p>
          <a:p>
            <a:pPr lvl="1"/>
            <a:r>
              <a:rPr lang="en-US" sz="1800" b="0" i="0" u="none" strike="noStrike" baseline="0" dirty="0">
                <a:solidFill>
                  <a:srgbClr val="000000"/>
                </a:solidFill>
              </a:rPr>
              <a:t>The patc</a:t>
            </a:r>
            <a:r>
              <a:rPr lang="en-US" sz="1800" dirty="0">
                <a:solidFill>
                  <a:srgbClr val="000000"/>
                </a:solidFill>
              </a:rPr>
              <a:t>h uses a 28-day cycle where a patch is placed weekly for 3 weeks, followed by 1 week with no patch</a:t>
            </a:r>
          </a:p>
          <a:p>
            <a:pPr lvl="2"/>
            <a:r>
              <a:rPr lang="en-US" sz="1400" b="0" i="0" u="none" strike="noStrike" baseline="0" dirty="0">
                <a:solidFill>
                  <a:srgbClr val="000000"/>
                </a:solidFill>
              </a:rPr>
              <a:t>A new patch should be placed on the same day every week; only 1 patch should be worn at a </a:t>
            </a:r>
            <a:r>
              <a:rPr lang="en-US" sz="1400" dirty="0">
                <a:solidFill>
                  <a:srgbClr val="000000"/>
                </a:solidFill>
              </a:rPr>
              <a:t>time</a:t>
            </a:r>
            <a:endParaRPr lang="en-US" sz="1400" b="0" i="0" u="none" strike="noStrike" baseline="0" dirty="0">
              <a:solidFill>
                <a:srgbClr val="000000"/>
              </a:solidFill>
            </a:endParaRPr>
          </a:p>
          <a:p>
            <a:pPr lvl="1"/>
            <a:r>
              <a:rPr lang="en-US" sz="1800" dirty="0">
                <a:solidFill>
                  <a:srgbClr val="000000"/>
                </a:solidFill>
              </a:rPr>
              <a:t>Contraindications include use in patients with high risk of arterial or venous thromboembolic events, BMI ≥ 30 kg/m</a:t>
            </a:r>
            <a:r>
              <a:rPr lang="en-US" sz="1800" baseline="30000" dirty="0">
                <a:solidFill>
                  <a:srgbClr val="000000"/>
                </a:solidFill>
              </a:rPr>
              <a:t>2</a:t>
            </a:r>
            <a:r>
              <a:rPr lang="en-US" sz="1800" dirty="0">
                <a:solidFill>
                  <a:srgbClr val="000000"/>
                </a:solidFill>
              </a:rPr>
              <a:t>, breast cancer or other estrogen- or progestin-sensitive cancer, liver tumors or liver disease, undiagnosed abnormal uterine bleeding, pregnancy, co-administration with hepatitis C drug combinations containing ombitasvir/paritaprevir/ritonavir (with or without dasabuvir) </a:t>
            </a:r>
          </a:p>
          <a:p>
            <a:pPr lvl="1"/>
            <a:endParaRPr lang="en-US" sz="1800" b="0" i="0" u="none" strike="noStrike" baseline="0" dirty="0">
              <a:solidFill>
                <a:srgbClr val="000000"/>
              </a:solidFill>
            </a:endParaRPr>
          </a:p>
          <a:p>
            <a:pPr lvl="1"/>
            <a:endParaRPr lang="en-US" sz="1800" b="0" i="0" u="none" strike="noStrike" baseline="0" dirty="0">
              <a:solidFill>
                <a:srgbClr val="000000"/>
              </a:solidFill>
            </a:endParaRPr>
          </a:p>
          <a:p>
            <a:pPr marL="457200" lvl="1" indent="0">
              <a:buNone/>
            </a:pPr>
            <a:endParaRPr lang="en-US" sz="1800" b="0" i="0" u="none" strike="noStrike" baseline="0" dirty="0">
              <a:solidFill>
                <a:srgbClr val="000000"/>
              </a:solidFill>
            </a:endParaRPr>
          </a:p>
          <a:p>
            <a:pPr lvl="2"/>
            <a:endParaRPr lang="en-US" sz="900" dirty="0">
              <a:solidFill>
                <a:srgbClr val="000000"/>
              </a:solidFill>
            </a:endParaRPr>
          </a:p>
          <a:p>
            <a:pPr lvl="1"/>
            <a:endParaRPr lang="en-US" sz="1800" b="0" i="0" u="none" strike="noStrike" baseline="0" dirty="0">
              <a:solidFill>
                <a:srgbClr val="000000"/>
              </a:solidFill>
            </a:endParaRPr>
          </a:p>
          <a:p>
            <a:pPr lvl="1"/>
            <a:endParaRPr lang="en-US" sz="1800" dirty="0">
              <a:solidFill>
                <a:srgbClr val="000000"/>
              </a:solidFill>
            </a:endParaRPr>
          </a:p>
        </p:txBody>
      </p:sp>
    </p:spTree>
    <p:extLst>
      <p:ext uri="{BB962C8B-B14F-4D97-AF65-F5344CB8AC3E}">
        <p14:creationId xmlns:p14="http://schemas.microsoft.com/office/powerpoint/2010/main" val="14142971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1085850"/>
            <a:ext cx="8686800" cy="3600450"/>
          </a:xfrm>
        </p:spPr>
        <p:txBody>
          <a:bodyPr/>
          <a:lstStyle/>
          <a:p>
            <a:r>
              <a:rPr lang="en-US" sz="2800" dirty="0">
                <a:solidFill>
                  <a:srgbClr val="000000"/>
                </a:solidFill>
              </a:rPr>
              <a:t>Patch:</a:t>
            </a:r>
            <a:endParaRPr lang="en-US" b="0" i="0" u="none" strike="noStrike" baseline="0" dirty="0">
              <a:solidFill>
                <a:srgbClr val="000000"/>
              </a:solidFill>
              <a:latin typeface="Times New Roman" panose="02020603050405020304" pitchFamily="18" charset="0"/>
            </a:endParaRPr>
          </a:p>
          <a:p>
            <a:pPr lvl="1"/>
            <a:r>
              <a:rPr lang="en-US" sz="2000" b="0" i="0" u="none" strike="noStrike" baseline="0" dirty="0">
                <a:solidFill>
                  <a:srgbClr val="000000"/>
                </a:solidFill>
              </a:rPr>
              <a:t>Warnings include vascular risks (thrombotic events), liver disease, high blood pressure, carbohydrate and lipid metabolic effects (dyslipidemia), headache, and uterine bleeding</a:t>
            </a:r>
          </a:p>
          <a:p>
            <a:pPr lvl="1"/>
            <a:endParaRPr lang="en-US" sz="2000" dirty="0">
              <a:solidFill>
                <a:srgbClr val="000000"/>
              </a:solidFill>
            </a:endParaRPr>
          </a:p>
          <a:p>
            <a:pPr lvl="1"/>
            <a:r>
              <a:rPr lang="en-US" sz="2000" dirty="0">
                <a:solidFill>
                  <a:srgbClr val="000000"/>
                </a:solidFill>
              </a:rPr>
              <a:t>The most frequent adverse reactions reported were breast symptoms, nausea/vomiting, headache, application site disorder, abdominal pain, dysmenorrhea, vaginal bleeding and menstrual disorders, and mood/affect and anxiety disorders</a:t>
            </a:r>
          </a:p>
          <a:p>
            <a:pPr lvl="1"/>
            <a:endParaRPr lang="en-US" sz="1600" b="0" i="0" u="none" strike="noStrike" baseline="0" dirty="0">
              <a:solidFill>
                <a:srgbClr val="000000"/>
              </a:solidFill>
            </a:endParaRPr>
          </a:p>
          <a:p>
            <a:pPr lvl="1"/>
            <a:endParaRPr lang="en-US" sz="1600" b="0" i="0" u="none" strike="noStrike" baseline="0" dirty="0">
              <a:solidFill>
                <a:srgbClr val="000000"/>
              </a:solidFill>
            </a:endParaRPr>
          </a:p>
          <a:p>
            <a:pPr marL="457200" lvl="1" indent="0">
              <a:buNone/>
            </a:pPr>
            <a:endParaRPr lang="en-US" sz="1600" b="0" i="0" u="none" strike="noStrike" baseline="0" dirty="0">
              <a:solidFill>
                <a:srgbClr val="000000"/>
              </a:solidFill>
            </a:endParaRPr>
          </a:p>
          <a:p>
            <a:pPr lvl="2"/>
            <a:endParaRPr lang="en-US" sz="800" dirty="0">
              <a:solidFill>
                <a:srgbClr val="000000"/>
              </a:solidFill>
            </a:endParaRPr>
          </a:p>
          <a:p>
            <a:pPr lvl="1"/>
            <a:endParaRPr lang="en-US" sz="1600" b="0" i="0" u="none" strike="noStrike" baseline="0" dirty="0">
              <a:solidFill>
                <a:srgbClr val="000000"/>
              </a:solidFill>
            </a:endParaRPr>
          </a:p>
          <a:p>
            <a:pPr lvl="1"/>
            <a:endParaRPr lang="en-US" sz="1600" dirty="0">
              <a:solidFill>
                <a:srgbClr val="000000"/>
              </a:solidFill>
            </a:endParaRPr>
          </a:p>
        </p:txBody>
      </p:sp>
    </p:spTree>
    <p:extLst>
      <p:ext uri="{BB962C8B-B14F-4D97-AF65-F5344CB8AC3E}">
        <p14:creationId xmlns:p14="http://schemas.microsoft.com/office/powerpoint/2010/main" val="18480965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1085850"/>
            <a:ext cx="8686800" cy="3829050"/>
          </a:xfrm>
        </p:spPr>
        <p:txBody>
          <a:bodyPr/>
          <a:lstStyle/>
          <a:p>
            <a:r>
              <a:rPr lang="en-US" sz="2800" dirty="0">
                <a:solidFill>
                  <a:srgbClr val="000000"/>
                </a:solidFill>
              </a:rPr>
              <a:t>Spermicide:</a:t>
            </a:r>
            <a:endParaRPr lang="en-US" b="0" i="0" u="none" strike="noStrike" baseline="0" dirty="0">
              <a:solidFill>
                <a:srgbClr val="000000"/>
              </a:solidFill>
              <a:latin typeface="Times New Roman" panose="02020603050405020304" pitchFamily="18" charset="0"/>
            </a:endParaRPr>
          </a:p>
          <a:p>
            <a:pPr lvl="1"/>
            <a:r>
              <a:rPr lang="en-US" sz="2000" b="0" i="0" u="none" strike="noStrike" baseline="0" dirty="0">
                <a:solidFill>
                  <a:srgbClr val="000000"/>
                </a:solidFill>
              </a:rPr>
              <a:t>Spermicide is a type of contraception that either kills sperm or stops it from moving</a:t>
            </a:r>
            <a:endParaRPr lang="en-US" sz="2000" dirty="0">
              <a:solidFill>
                <a:srgbClr val="000000"/>
              </a:solidFill>
            </a:endParaRPr>
          </a:p>
          <a:p>
            <a:pPr lvl="1"/>
            <a:r>
              <a:rPr lang="en-US" sz="2000" dirty="0">
                <a:solidFill>
                  <a:srgbClr val="000000"/>
                </a:solidFill>
              </a:rPr>
              <a:t>There are many over the counter products that contain the active ingredient nanoxynol-9.</a:t>
            </a:r>
          </a:p>
          <a:p>
            <a:pPr lvl="1"/>
            <a:r>
              <a:rPr lang="en-US" sz="2000" dirty="0">
                <a:solidFill>
                  <a:srgbClr val="000000"/>
                </a:solidFill>
              </a:rPr>
              <a:t>The prescription product, Phexxi gel, contains lactic acid, citric acid, and potassium bitartrate which lowers the vaginal pH and reduces sperm motility </a:t>
            </a:r>
          </a:p>
          <a:p>
            <a:pPr lvl="1"/>
            <a:r>
              <a:rPr lang="en-US" sz="2000" dirty="0">
                <a:solidFill>
                  <a:srgbClr val="000000"/>
                </a:solidFill>
              </a:rPr>
              <a:t>One pre-filled dose applicator should be administered vaginally immediately before vaginal intercourse (up to one hour) </a:t>
            </a:r>
          </a:p>
          <a:p>
            <a:pPr lvl="2"/>
            <a:endParaRPr lang="en-US" sz="1000" dirty="0">
              <a:solidFill>
                <a:srgbClr val="000000"/>
              </a:solidFill>
            </a:endParaRPr>
          </a:p>
          <a:p>
            <a:pPr marL="457200" lvl="1" indent="0">
              <a:buNone/>
            </a:pPr>
            <a:endParaRPr lang="en-US" sz="1600" dirty="0">
              <a:solidFill>
                <a:srgbClr val="000000"/>
              </a:solidFill>
            </a:endParaRPr>
          </a:p>
          <a:p>
            <a:pPr lvl="1"/>
            <a:endParaRPr lang="en-US" sz="1600" b="0" i="0" u="none" strike="noStrike" baseline="0" dirty="0">
              <a:solidFill>
                <a:srgbClr val="000000"/>
              </a:solidFill>
            </a:endParaRPr>
          </a:p>
          <a:p>
            <a:pPr lvl="1"/>
            <a:endParaRPr lang="en-US" sz="1600" b="0" i="0" u="none" strike="noStrike" baseline="0" dirty="0">
              <a:solidFill>
                <a:srgbClr val="000000"/>
              </a:solidFill>
            </a:endParaRPr>
          </a:p>
          <a:p>
            <a:pPr marL="457200" lvl="1" indent="0">
              <a:buNone/>
            </a:pPr>
            <a:endParaRPr lang="en-US" sz="1600" b="0" i="0" u="none" strike="noStrike" baseline="0" dirty="0">
              <a:solidFill>
                <a:srgbClr val="000000"/>
              </a:solidFill>
            </a:endParaRPr>
          </a:p>
          <a:p>
            <a:pPr lvl="2"/>
            <a:endParaRPr lang="en-US" sz="800" dirty="0">
              <a:solidFill>
                <a:srgbClr val="000000"/>
              </a:solidFill>
            </a:endParaRPr>
          </a:p>
          <a:p>
            <a:pPr lvl="1"/>
            <a:endParaRPr lang="en-US" sz="1600" b="0" i="0" u="none" strike="noStrike" baseline="0" dirty="0">
              <a:solidFill>
                <a:srgbClr val="000000"/>
              </a:solidFill>
            </a:endParaRPr>
          </a:p>
          <a:p>
            <a:pPr lvl="1"/>
            <a:endParaRPr lang="en-US" sz="1600" dirty="0">
              <a:solidFill>
                <a:srgbClr val="000000"/>
              </a:solidFill>
            </a:endParaRPr>
          </a:p>
        </p:txBody>
      </p:sp>
    </p:spTree>
    <p:extLst>
      <p:ext uri="{BB962C8B-B14F-4D97-AF65-F5344CB8AC3E}">
        <p14:creationId xmlns:p14="http://schemas.microsoft.com/office/powerpoint/2010/main" val="299499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228600" y="819150"/>
            <a:ext cx="8686800" cy="3829050"/>
          </a:xfrm>
        </p:spPr>
        <p:txBody>
          <a:bodyPr/>
          <a:lstStyle/>
          <a:p>
            <a:r>
              <a:rPr lang="en-US" sz="2200" dirty="0">
                <a:solidFill>
                  <a:srgbClr val="000000"/>
                </a:solidFill>
              </a:rPr>
              <a:t>According to the American Academy of Neurology (AAN) and the American Headache Society (AHS), when it comes to pharmacologic treatment for episodic migraine prophylaxis in adults:</a:t>
            </a:r>
          </a:p>
          <a:p>
            <a:pPr lvl="2" indent="-342900">
              <a:buFont typeface="Courier New" panose="02070309020205020404" pitchFamily="49" charset="0"/>
              <a:buChar char="o"/>
            </a:pPr>
            <a:r>
              <a:rPr lang="en-US" sz="2200" dirty="0">
                <a:solidFill>
                  <a:srgbClr val="000000"/>
                </a:solidFill>
              </a:rPr>
              <a:t>Drugs that are considered </a:t>
            </a:r>
            <a:r>
              <a:rPr lang="en-US" sz="2200" i="1" dirty="0">
                <a:solidFill>
                  <a:srgbClr val="000000"/>
                </a:solidFill>
              </a:rPr>
              <a:t>effective</a:t>
            </a:r>
            <a:r>
              <a:rPr lang="en-US" sz="2200" dirty="0">
                <a:solidFill>
                  <a:srgbClr val="000000"/>
                </a:solidFill>
              </a:rPr>
              <a:t> in migraine prevention include divalproex sodium, sodium valproate, topiramate metoprolol, propranolol, and timolol</a:t>
            </a:r>
          </a:p>
          <a:p>
            <a:pPr lvl="2" indent="-342900">
              <a:buFont typeface="Courier New" panose="02070309020205020404" pitchFamily="49" charset="0"/>
              <a:buChar char="o"/>
            </a:pPr>
            <a:r>
              <a:rPr lang="en-US" sz="2200" dirty="0">
                <a:solidFill>
                  <a:srgbClr val="000000"/>
                </a:solidFill>
              </a:rPr>
              <a:t>Frovatriptan is established for short-term menstrually associated migraine (MAM) prevention</a:t>
            </a:r>
          </a:p>
          <a:p>
            <a:pPr lvl="2" indent="-342900">
              <a:buFont typeface="Courier New" panose="02070309020205020404" pitchFamily="49" charset="0"/>
              <a:buChar char="o"/>
            </a:pPr>
            <a:r>
              <a:rPr lang="en-US" sz="2200" dirty="0">
                <a:solidFill>
                  <a:srgbClr val="000000"/>
                </a:solidFill>
              </a:rPr>
              <a:t>Drugs that are considered </a:t>
            </a:r>
            <a:r>
              <a:rPr lang="en-US" sz="2200" i="1" dirty="0">
                <a:solidFill>
                  <a:srgbClr val="000000"/>
                </a:solidFill>
              </a:rPr>
              <a:t>probably effective</a:t>
            </a:r>
            <a:r>
              <a:rPr lang="en-US" sz="2200" dirty="0">
                <a:solidFill>
                  <a:srgbClr val="000000"/>
                </a:solidFill>
              </a:rPr>
              <a:t> in migraine prevention include naratriptan, zolmitriptan, amitriptyline, venlafaxine, atenolol, and nadolol</a:t>
            </a:r>
          </a:p>
        </p:txBody>
      </p:sp>
    </p:spTree>
    <p:extLst>
      <p:ext uri="{BB962C8B-B14F-4D97-AF65-F5344CB8AC3E}">
        <p14:creationId xmlns:p14="http://schemas.microsoft.com/office/powerpoint/2010/main" val="41617328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Contraceptives, Other</a:t>
            </a:r>
          </a:p>
        </p:txBody>
      </p:sp>
      <p:sp>
        <p:nvSpPr>
          <p:cNvPr id="3" name="Content Placeholder 2"/>
          <p:cNvSpPr>
            <a:spLocks noGrp="1"/>
          </p:cNvSpPr>
          <p:nvPr>
            <p:ph idx="1"/>
          </p:nvPr>
        </p:nvSpPr>
        <p:spPr>
          <a:xfrm>
            <a:off x="228600" y="685800"/>
            <a:ext cx="8686800" cy="3829050"/>
          </a:xfrm>
        </p:spPr>
        <p:txBody>
          <a:bodyPr/>
          <a:lstStyle/>
          <a:p>
            <a:r>
              <a:rPr lang="en-US" sz="2800" dirty="0">
                <a:solidFill>
                  <a:srgbClr val="000000"/>
                </a:solidFill>
              </a:rPr>
              <a:t>Spermicide:</a:t>
            </a:r>
            <a:endParaRPr lang="en-US" sz="2000" dirty="0">
              <a:solidFill>
                <a:srgbClr val="000000"/>
              </a:solidFill>
            </a:endParaRPr>
          </a:p>
          <a:p>
            <a:pPr lvl="1"/>
            <a:r>
              <a:rPr lang="en-US" sz="2000" dirty="0">
                <a:solidFill>
                  <a:srgbClr val="000000"/>
                </a:solidFill>
              </a:rPr>
              <a:t>There are no boxed warning or contraindications for Phexxi</a:t>
            </a:r>
          </a:p>
          <a:p>
            <a:pPr lvl="1"/>
            <a:r>
              <a:rPr lang="en-US" sz="2000" dirty="0">
                <a:solidFill>
                  <a:srgbClr val="000000"/>
                </a:solidFill>
              </a:rPr>
              <a:t>Warnings include cystitis/pyelonephritis (should not be used in women with a history of recurrent urinary tract infection or urinary abnormalities)</a:t>
            </a:r>
          </a:p>
          <a:p>
            <a:pPr lvl="1"/>
            <a:r>
              <a:rPr lang="en-US" sz="2000" dirty="0">
                <a:solidFill>
                  <a:srgbClr val="000000"/>
                </a:solidFill>
              </a:rPr>
              <a:t>The most common adverse reactions were vulvovaginal burning sensation, vulvovaginal pruritus, vulvovaginal mycotic infection, urinary tract infection, vulvovaginal discomfort, bacterial vaginosis, vaginal discharge, genital discomfort, dysuria, and vulvovaginal pain</a:t>
            </a:r>
          </a:p>
          <a:p>
            <a:pPr lvl="1"/>
            <a:r>
              <a:rPr lang="en-US" sz="2000" dirty="0">
                <a:solidFill>
                  <a:srgbClr val="000000"/>
                </a:solidFill>
              </a:rPr>
              <a:t>Phexxi may be used:</a:t>
            </a:r>
          </a:p>
          <a:p>
            <a:pPr lvl="2"/>
            <a:r>
              <a:rPr lang="en-US" sz="1600" dirty="0">
                <a:solidFill>
                  <a:srgbClr val="000000"/>
                </a:solidFill>
              </a:rPr>
              <a:t>during any part of the menstrual cycle</a:t>
            </a:r>
          </a:p>
          <a:p>
            <a:pPr lvl="2"/>
            <a:r>
              <a:rPr lang="en-US" sz="1600" b="0" i="0" u="none" strike="noStrike" baseline="0" dirty="0">
                <a:solidFill>
                  <a:srgbClr val="000000"/>
                </a:solidFill>
              </a:rPr>
              <a:t>with other forms of contraception (hormonal contraceptives, condoms, diaphragms)</a:t>
            </a:r>
          </a:p>
          <a:p>
            <a:pPr lvl="2"/>
            <a:r>
              <a:rPr lang="en-US" sz="1600" dirty="0">
                <a:solidFill>
                  <a:srgbClr val="000000"/>
                </a:solidFill>
              </a:rPr>
              <a:t>with products for vaginal infections (miconazole, metronidazole)</a:t>
            </a:r>
            <a:endParaRPr lang="en-US" sz="1600" b="0" i="0" u="none" strike="noStrike" baseline="0" dirty="0">
              <a:solidFill>
                <a:srgbClr val="000000"/>
              </a:solidFill>
            </a:endParaRPr>
          </a:p>
          <a:p>
            <a:pPr lvl="1"/>
            <a:endParaRPr lang="en-US" sz="2000" b="0" i="0" u="none" strike="noStrike" baseline="0" dirty="0">
              <a:solidFill>
                <a:srgbClr val="000000"/>
              </a:solidFill>
            </a:endParaRPr>
          </a:p>
          <a:p>
            <a:pPr marL="457200" lvl="1" indent="0">
              <a:buNone/>
            </a:pPr>
            <a:endParaRPr lang="en-US" sz="2000" b="0" i="0" u="none" strike="noStrike" baseline="0" dirty="0">
              <a:solidFill>
                <a:srgbClr val="000000"/>
              </a:solidFill>
            </a:endParaRPr>
          </a:p>
          <a:p>
            <a:pPr lvl="2"/>
            <a:endParaRPr lang="en-US" sz="1000" dirty="0">
              <a:solidFill>
                <a:srgbClr val="000000"/>
              </a:solidFill>
            </a:endParaRPr>
          </a:p>
          <a:p>
            <a:pPr lvl="1"/>
            <a:endParaRPr lang="en-US" sz="2000" b="0" i="0" u="none" strike="noStrike" baseline="0" dirty="0">
              <a:solidFill>
                <a:srgbClr val="000000"/>
              </a:solidFill>
            </a:endParaRPr>
          </a:p>
          <a:p>
            <a:pPr lvl="1"/>
            <a:endParaRPr lang="en-US" sz="2000" dirty="0">
              <a:solidFill>
                <a:srgbClr val="000000"/>
              </a:solidFill>
            </a:endParaRPr>
          </a:p>
        </p:txBody>
      </p:sp>
    </p:spTree>
    <p:extLst>
      <p:ext uri="{BB962C8B-B14F-4D97-AF65-F5344CB8AC3E}">
        <p14:creationId xmlns:p14="http://schemas.microsoft.com/office/powerpoint/2010/main" val="23344484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228600" y="685800"/>
            <a:ext cx="8686800" cy="3943350"/>
          </a:xfrm>
        </p:spPr>
        <p:txBody>
          <a:bodyPr/>
          <a:lstStyle/>
          <a:p>
            <a:r>
              <a:rPr lang="en-US" dirty="0">
                <a:solidFill>
                  <a:srgbClr val="000000"/>
                </a:solidFill>
              </a:rPr>
              <a:t>Vaginal Rings:</a:t>
            </a:r>
            <a:endParaRPr lang="en-US" sz="1800" dirty="0">
              <a:solidFill>
                <a:srgbClr val="000000"/>
              </a:solidFill>
            </a:endParaRPr>
          </a:p>
          <a:p>
            <a:pPr lvl="1"/>
            <a:r>
              <a:rPr lang="en-US" sz="1800" dirty="0">
                <a:solidFill>
                  <a:srgbClr val="000000"/>
                </a:solidFill>
              </a:rPr>
              <a:t>Vaginal rings contain an estrogen/progestin combination in a non-biodegradable ring</a:t>
            </a:r>
          </a:p>
          <a:p>
            <a:pPr lvl="1"/>
            <a:r>
              <a:rPr lang="en-US" sz="1800" b="0" i="0" u="none" strike="noStrike" baseline="0" dirty="0">
                <a:solidFill>
                  <a:srgbClr val="000000"/>
                </a:solidFill>
              </a:rPr>
              <a:t>One rin</a:t>
            </a:r>
            <a:r>
              <a:rPr lang="en-US" sz="1800" dirty="0">
                <a:solidFill>
                  <a:srgbClr val="000000"/>
                </a:solidFill>
              </a:rPr>
              <a:t>g is inserted into the vagina and remains in place continually for 3 weeks, then removed for 1 week</a:t>
            </a:r>
          </a:p>
          <a:p>
            <a:pPr lvl="1"/>
            <a:r>
              <a:rPr lang="en-US" sz="1800" dirty="0">
                <a:solidFill>
                  <a:srgbClr val="000000"/>
                </a:solidFill>
              </a:rPr>
              <a:t>Patients should regularly check for the presence of vaginal rings as they can be accidentally expelled (i.e., while removing a tampon, during intercourse, or with straining during a bowel movement)</a:t>
            </a:r>
          </a:p>
          <a:p>
            <a:pPr lvl="1"/>
            <a:r>
              <a:rPr lang="en-US" sz="1800" dirty="0">
                <a:solidFill>
                  <a:srgbClr val="000000"/>
                </a:solidFill>
              </a:rPr>
              <a:t>If the vaginal ring is accidentally expelled and is left outside of the vagina for &lt; 3 hours, contraceptive efficacy is not reduced, and it can be rinsed and reinserted </a:t>
            </a:r>
          </a:p>
          <a:p>
            <a:pPr lvl="1"/>
            <a:r>
              <a:rPr lang="en-US" sz="1800" dirty="0">
                <a:solidFill>
                  <a:srgbClr val="000000"/>
                </a:solidFill>
              </a:rPr>
              <a:t>If a vaginal ring is lost, a new vaginal ring should be inserted and the regimen should be continued without alteration</a:t>
            </a:r>
          </a:p>
          <a:p>
            <a:pPr lvl="1"/>
            <a:endParaRPr lang="en-US" sz="1600" b="0" i="0" u="none" strike="noStrike" baseline="0" dirty="0">
              <a:solidFill>
                <a:srgbClr val="000000"/>
              </a:solidFill>
            </a:endParaRPr>
          </a:p>
          <a:p>
            <a:pPr marL="457200" lvl="1" indent="0">
              <a:buNone/>
            </a:pPr>
            <a:endParaRPr lang="en-US" sz="1600" b="0" i="0" u="none" strike="noStrike" baseline="0" dirty="0">
              <a:solidFill>
                <a:srgbClr val="000000"/>
              </a:solidFill>
            </a:endParaRPr>
          </a:p>
          <a:p>
            <a:pPr lvl="2"/>
            <a:endParaRPr lang="en-US" sz="800" dirty="0">
              <a:solidFill>
                <a:srgbClr val="000000"/>
              </a:solidFill>
            </a:endParaRPr>
          </a:p>
          <a:p>
            <a:pPr lvl="1"/>
            <a:endParaRPr lang="en-US" sz="1600" b="0" i="0" u="none" strike="noStrike" baseline="0" dirty="0">
              <a:solidFill>
                <a:srgbClr val="000000"/>
              </a:solidFill>
            </a:endParaRPr>
          </a:p>
          <a:p>
            <a:pPr lvl="1"/>
            <a:endParaRPr lang="en-US" sz="1600" dirty="0">
              <a:solidFill>
                <a:srgbClr val="000000"/>
              </a:solidFill>
            </a:endParaRPr>
          </a:p>
        </p:txBody>
      </p:sp>
    </p:spTree>
    <p:extLst>
      <p:ext uri="{BB962C8B-B14F-4D97-AF65-F5344CB8AC3E}">
        <p14:creationId xmlns:p14="http://schemas.microsoft.com/office/powerpoint/2010/main" val="643327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0" y="666750"/>
            <a:ext cx="9144000" cy="3829050"/>
          </a:xfrm>
        </p:spPr>
        <p:txBody>
          <a:bodyPr/>
          <a:lstStyle/>
          <a:p>
            <a:r>
              <a:rPr lang="en-US" sz="2000" dirty="0">
                <a:solidFill>
                  <a:srgbClr val="000000"/>
                </a:solidFill>
              </a:rPr>
              <a:t>Vaginal Rings:</a:t>
            </a:r>
            <a:endParaRPr lang="en-US" sz="1600" dirty="0">
              <a:solidFill>
                <a:srgbClr val="000000"/>
              </a:solidFill>
            </a:endParaRPr>
          </a:p>
          <a:p>
            <a:pPr lvl="1"/>
            <a:r>
              <a:rPr lang="en-US" sz="1600" dirty="0">
                <a:solidFill>
                  <a:srgbClr val="000000"/>
                </a:solidFill>
              </a:rPr>
              <a:t>Contraindications include use in patients with high risk of arterial or venous thromboembolic events, breast cancer or other estrogen- or progestin-sensitive cancer, liver tumors or liver disease, undiagnosed abnormal uterine bleeding, hypersensitivity to any of the components,  pregnancy, co-administration with hepatitis C drug combinations containing ombitasvir/paritaprevir/ritonavir (with or without dasabuvir)</a:t>
            </a:r>
          </a:p>
          <a:p>
            <a:pPr lvl="1"/>
            <a:r>
              <a:rPr lang="en-US" sz="1600" b="0" i="0" u="none" strike="noStrike" baseline="0" dirty="0">
                <a:solidFill>
                  <a:srgbClr val="000000"/>
                </a:solidFill>
              </a:rPr>
              <a:t>Warnings include vascular risks (thrombotic events), toxic shock syndrome, liver disease, high blood pressure, carbohydrate and lipid metabolic effects (dyslipidemia), headache, and uterine bleeding</a:t>
            </a:r>
            <a:endParaRPr lang="en-US" sz="1600" dirty="0">
              <a:solidFill>
                <a:srgbClr val="000000"/>
              </a:solidFill>
            </a:endParaRPr>
          </a:p>
          <a:p>
            <a:pPr lvl="1"/>
            <a:r>
              <a:rPr lang="en-US" sz="1600" b="0" i="0" u="none" strike="noStrike" baseline="0" dirty="0">
                <a:solidFill>
                  <a:srgbClr val="000000"/>
                </a:solidFill>
              </a:rPr>
              <a:t>The most common adverse reactions were vaginitis, headache (including migraine), mood changes (e.g., depression, mood swings, mood altered, depressed mood, affect lability), device-related events (e.g., expulsion/discomfort/foreign body sensation), nausea/vomiting, vaginal discharge, increased weight, vaginal discomfort, breast pain/discomfort/tenderness, dysmenorrhea, abdominal pain, acne, and decreased libido</a:t>
            </a:r>
          </a:p>
          <a:p>
            <a:pPr lvl="1"/>
            <a:endParaRPr lang="en-US" sz="1600" dirty="0">
              <a:solidFill>
                <a:srgbClr val="000000"/>
              </a:solidFill>
            </a:endParaRPr>
          </a:p>
          <a:p>
            <a:pPr lvl="1"/>
            <a:endParaRPr lang="en-US" sz="1600" dirty="0">
              <a:solidFill>
                <a:srgbClr val="000000"/>
              </a:solidFill>
            </a:endParaRPr>
          </a:p>
          <a:p>
            <a:pPr lvl="1"/>
            <a:endParaRPr lang="en-US" sz="1600" dirty="0">
              <a:solidFill>
                <a:srgbClr val="000000"/>
              </a:solidFill>
            </a:endParaRPr>
          </a:p>
          <a:p>
            <a:pPr lvl="1"/>
            <a:endParaRPr lang="en-US" sz="1600" b="0" i="0" u="none" strike="noStrike" baseline="0" dirty="0">
              <a:solidFill>
                <a:srgbClr val="000000"/>
              </a:solidFill>
            </a:endParaRPr>
          </a:p>
          <a:p>
            <a:pPr marL="457200" lvl="1" indent="0">
              <a:buNone/>
            </a:pPr>
            <a:endParaRPr lang="en-US" sz="1600" b="0" i="0" u="none" strike="noStrike" baseline="0" dirty="0">
              <a:solidFill>
                <a:srgbClr val="000000"/>
              </a:solidFill>
            </a:endParaRPr>
          </a:p>
          <a:p>
            <a:pPr lvl="2"/>
            <a:endParaRPr lang="en-US" sz="800" dirty="0">
              <a:solidFill>
                <a:srgbClr val="000000"/>
              </a:solidFill>
            </a:endParaRPr>
          </a:p>
          <a:p>
            <a:pPr lvl="1"/>
            <a:endParaRPr lang="en-US" sz="1600" b="0" i="0" u="none" strike="noStrike" baseline="0" dirty="0">
              <a:solidFill>
                <a:srgbClr val="000000"/>
              </a:solidFill>
            </a:endParaRPr>
          </a:p>
          <a:p>
            <a:pPr lvl="1"/>
            <a:endParaRPr lang="en-US" sz="1600" dirty="0">
              <a:solidFill>
                <a:srgbClr val="000000"/>
              </a:solidFill>
            </a:endParaRPr>
          </a:p>
        </p:txBody>
      </p:sp>
    </p:spTree>
    <p:extLst>
      <p:ext uri="{BB962C8B-B14F-4D97-AF65-F5344CB8AC3E}">
        <p14:creationId xmlns:p14="http://schemas.microsoft.com/office/powerpoint/2010/main" val="1328636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Other</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3737697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Bladder Relaxant Preparations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2260670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Bladder Relaxant Preparations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 Agents in the class:</a:t>
            </a:r>
            <a:endParaRPr lang="en-US" sz="2000" b="1" i="1" dirty="0">
              <a:solidFill>
                <a:schemeClr val="tx1">
                  <a:lumMod val="50000"/>
                </a:schemeClr>
              </a:solidFill>
            </a:endParaRPr>
          </a:p>
          <a:p>
            <a:r>
              <a:rPr lang="en-US" sz="2000" dirty="0">
                <a:solidFill>
                  <a:schemeClr val="tx1">
                    <a:lumMod val="50000"/>
                  </a:schemeClr>
                </a:solidFill>
              </a:rPr>
              <a:t>darifenacin - (darifenacin; Enablex)</a:t>
            </a:r>
          </a:p>
          <a:p>
            <a:r>
              <a:rPr lang="en-US" sz="2000" dirty="0">
                <a:solidFill>
                  <a:schemeClr val="tx1">
                    <a:lumMod val="50000"/>
                  </a:schemeClr>
                </a:solidFill>
              </a:rPr>
              <a:t>fesoterodine ER - (Toviaz)</a:t>
            </a:r>
          </a:p>
          <a:p>
            <a:r>
              <a:rPr lang="en-US" sz="2000" dirty="0">
                <a:solidFill>
                  <a:schemeClr val="tx1">
                    <a:lumMod val="50000"/>
                  </a:schemeClr>
                </a:solidFill>
              </a:rPr>
              <a:t>mirabegron ER - (Myrbetriq)</a:t>
            </a:r>
          </a:p>
          <a:p>
            <a:r>
              <a:rPr lang="en-US" sz="2000" dirty="0">
                <a:solidFill>
                  <a:schemeClr val="tx1">
                    <a:lumMod val="50000"/>
                  </a:schemeClr>
                </a:solidFill>
              </a:rPr>
              <a:t>oxybutynin – (oxybutynin; Ditropan XL, Gelnique [gel], Oxytrol [patch])</a:t>
            </a:r>
          </a:p>
          <a:p>
            <a:r>
              <a:rPr lang="en-US" sz="2000" dirty="0">
                <a:solidFill>
                  <a:schemeClr val="tx1">
                    <a:lumMod val="50000"/>
                  </a:schemeClr>
                </a:solidFill>
              </a:rPr>
              <a:t>solifenacin - (solifenacin; Vesicare)</a:t>
            </a:r>
          </a:p>
          <a:p>
            <a:r>
              <a:rPr lang="en-US" sz="2000" dirty="0">
                <a:solidFill>
                  <a:schemeClr val="tx1">
                    <a:lumMod val="50000"/>
                  </a:schemeClr>
                </a:solidFill>
              </a:rPr>
              <a:t>tolterodine ER - (tolterodine ER; Detrol, Detrol LA)</a:t>
            </a:r>
          </a:p>
          <a:p>
            <a:r>
              <a:rPr lang="en-US" sz="2000" dirty="0">
                <a:solidFill>
                  <a:schemeClr val="tx1">
                    <a:lumMod val="50000"/>
                  </a:schemeClr>
                </a:solidFill>
              </a:rPr>
              <a:t>trospium – (trospium, trospium ER)</a:t>
            </a:r>
          </a:p>
          <a:p>
            <a:pPr lvl="1">
              <a:buNone/>
            </a:pPr>
            <a:endParaRPr lang="en-US" sz="1200" dirty="0"/>
          </a:p>
        </p:txBody>
      </p:sp>
    </p:spTree>
    <p:extLst>
      <p:ext uri="{BB962C8B-B14F-4D97-AF65-F5344CB8AC3E}">
        <p14:creationId xmlns:p14="http://schemas.microsoft.com/office/powerpoint/2010/main" val="39729158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Bladder Relaxant Preparations</a:t>
            </a:r>
          </a:p>
        </p:txBody>
      </p:sp>
      <p:sp>
        <p:nvSpPr>
          <p:cNvPr id="3" name="Content Placeholder 2"/>
          <p:cNvSpPr>
            <a:spLocks noGrp="1"/>
          </p:cNvSpPr>
          <p:nvPr>
            <p:ph idx="1"/>
          </p:nvPr>
        </p:nvSpPr>
        <p:spPr>
          <a:xfrm>
            <a:off x="228600" y="742950"/>
            <a:ext cx="8839200" cy="4171950"/>
          </a:xfrm>
        </p:spPr>
        <p:txBody>
          <a:bodyPr/>
          <a:lstStyle/>
          <a:p>
            <a:r>
              <a:rPr lang="en-US" sz="1800" dirty="0">
                <a:solidFill>
                  <a:schemeClr val="tx1">
                    <a:lumMod val="50000"/>
                  </a:schemeClr>
                </a:solidFill>
              </a:rPr>
              <a:t>This is a first-time review of this class </a:t>
            </a:r>
          </a:p>
          <a:p>
            <a:r>
              <a:rPr lang="en-US" sz="1800" dirty="0">
                <a:solidFill>
                  <a:srgbClr val="000000"/>
                </a:solidFill>
              </a:rPr>
              <a:t>Overactive bladder (OAB) is a chronic and debilitating syndrome that is characterized by: </a:t>
            </a:r>
          </a:p>
          <a:p>
            <a:pPr lvl="1"/>
            <a:r>
              <a:rPr lang="en-US" sz="1400" dirty="0">
                <a:solidFill>
                  <a:srgbClr val="000000"/>
                </a:solidFill>
              </a:rPr>
              <a:t>urinary urgency with or without urge incontinence </a:t>
            </a:r>
          </a:p>
          <a:p>
            <a:pPr lvl="1">
              <a:spcAft>
                <a:spcPts val="1200"/>
              </a:spcAft>
            </a:pPr>
            <a:r>
              <a:rPr lang="en-US" sz="1400" dirty="0">
                <a:solidFill>
                  <a:srgbClr val="000000"/>
                </a:solidFill>
              </a:rPr>
              <a:t>usually in combination with urinary frequency (8 or more voiding episodes per 24 hours) and nocturia (awakening 1 or more times per night to void)</a:t>
            </a:r>
          </a:p>
          <a:p>
            <a:r>
              <a:rPr lang="en-US" sz="1800" dirty="0">
                <a:solidFill>
                  <a:srgbClr val="000000"/>
                </a:solidFill>
              </a:rPr>
              <a:t>The overall prevalence of OAB occurs equally in men (16%) and women (16.9%); however, more women suffer from OAB with incontinence. </a:t>
            </a:r>
          </a:p>
          <a:p>
            <a:pPr lvl="1">
              <a:spcAft>
                <a:spcPts val="1200"/>
              </a:spcAft>
            </a:pPr>
            <a:r>
              <a:rPr lang="en-US" sz="1400" dirty="0">
                <a:solidFill>
                  <a:srgbClr val="000000"/>
                </a:solidFill>
              </a:rPr>
              <a:t>The prevalence of OAB is almost 20% in those older than 60 years of age</a:t>
            </a:r>
          </a:p>
          <a:p>
            <a:r>
              <a:rPr lang="en-US" sz="1800" b="0" i="0" u="none" strike="noStrike" baseline="0" dirty="0">
                <a:solidFill>
                  <a:srgbClr val="000000"/>
                </a:solidFill>
              </a:rPr>
              <a:t>Many conditions are associated with the symptoms of OAB including:</a:t>
            </a:r>
          </a:p>
          <a:p>
            <a:pPr lvl="1">
              <a:spcAft>
                <a:spcPts val="1200"/>
              </a:spcAft>
            </a:pPr>
            <a:r>
              <a:rPr lang="en-US" sz="1400" dirty="0">
                <a:solidFill>
                  <a:srgbClr val="000000"/>
                </a:solidFill>
              </a:rPr>
              <a:t>lower urinary tract conditions (e.g., urinary tract infection, obstruction), neurological conditions (e.g., stroke, Alzheimer’s disease), systemic conditions (e.g., heart failure, vascular insufficiency), functional and behavioral conditions (e.g., impaired mobility), and use of various medications (e.g., diuretics, narcotics). </a:t>
            </a:r>
          </a:p>
        </p:txBody>
      </p:sp>
    </p:spTree>
    <p:extLst>
      <p:ext uri="{BB962C8B-B14F-4D97-AF65-F5344CB8AC3E}">
        <p14:creationId xmlns:p14="http://schemas.microsoft.com/office/powerpoint/2010/main" val="21041030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Bladder Relaxant Preparations</a:t>
            </a:r>
          </a:p>
        </p:txBody>
      </p:sp>
      <p:sp>
        <p:nvSpPr>
          <p:cNvPr id="3" name="Content Placeholder 2"/>
          <p:cNvSpPr>
            <a:spLocks noGrp="1"/>
          </p:cNvSpPr>
          <p:nvPr>
            <p:ph idx="1"/>
          </p:nvPr>
        </p:nvSpPr>
        <p:spPr>
          <a:xfrm>
            <a:off x="228600" y="1085850"/>
            <a:ext cx="8839200" cy="3829050"/>
          </a:xfrm>
        </p:spPr>
        <p:txBody>
          <a:bodyPr/>
          <a:lstStyle/>
          <a:p>
            <a:r>
              <a:rPr lang="en-US" sz="2000" b="0" i="0" u="none" strike="noStrike" baseline="0" dirty="0">
                <a:solidFill>
                  <a:srgbClr val="000000"/>
                </a:solidFill>
              </a:rPr>
              <a:t>OAB and urinary incontinence (UI) are associated with skin infections and irritations and, in the elderly, an increased risk of falls and fractures.</a:t>
            </a:r>
            <a:endParaRPr lang="en-US" sz="2400" dirty="0">
              <a:solidFill>
                <a:srgbClr val="000000"/>
              </a:solidFill>
            </a:endParaRPr>
          </a:p>
          <a:p>
            <a:r>
              <a:rPr lang="en-US" sz="2000" dirty="0">
                <a:solidFill>
                  <a:srgbClr val="000000"/>
                </a:solidFill>
              </a:rPr>
              <a:t>The symptoms of OAB are usually associated with overactivity of the detrusor muscle as it contracts spastically, sometimes without a known cause. </a:t>
            </a:r>
          </a:p>
          <a:p>
            <a:r>
              <a:rPr lang="en-US" sz="2000" dirty="0">
                <a:solidFill>
                  <a:srgbClr val="000000"/>
                </a:solidFill>
              </a:rPr>
              <a:t>This results in sustained high bladder pressure and urgency or urge incontinence depending on the sphincter response.</a:t>
            </a:r>
          </a:p>
          <a:p>
            <a:r>
              <a:rPr lang="en-US" sz="2000" dirty="0">
                <a:solidFill>
                  <a:srgbClr val="000000"/>
                </a:solidFill>
              </a:rPr>
              <a:t>The management of OAB includes both pharmacological and non-pharmacological interventions (e.g., bladder training, pelvic floor muscle exercises). </a:t>
            </a:r>
          </a:p>
          <a:p>
            <a:r>
              <a:rPr lang="en-US" sz="2000" dirty="0">
                <a:solidFill>
                  <a:srgbClr val="000000"/>
                </a:solidFill>
              </a:rPr>
              <a:t>Antimuscarinic agents that relax the detrusor muscle or prevent a bladder contraction are effective for OAB.</a:t>
            </a:r>
          </a:p>
        </p:txBody>
      </p:sp>
    </p:spTree>
    <p:extLst>
      <p:ext uri="{BB962C8B-B14F-4D97-AF65-F5344CB8AC3E}">
        <p14:creationId xmlns:p14="http://schemas.microsoft.com/office/powerpoint/2010/main" val="34189808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Bladder Relaxant Preparations</a:t>
            </a:r>
          </a:p>
        </p:txBody>
      </p:sp>
      <p:sp>
        <p:nvSpPr>
          <p:cNvPr id="3" name="Content Placeholder 2"/>
          <p:cNvSpPr>
            <a:spLocks noGrp="1"/>
          </p:cNvSpPr>
          <p:nvPr>
            <p:ph idx="1"/>
          </p:nvPr>
        </p:nvSpPr>
        <p:spPr>
          <a:xfrm>
            <a:off x="0" y="819150"/>
            <a:ext cx="9144000" cy="3486150"/>
          </a:xfrm>
        </p:spPr>
        <p:txBody>
          <a:bodyPr/>
          <a:lstStyle/>
          <a:p>
            <a:r>
              <a:rPr lang="en-US" sz="2000" dirty="0">
                <a:solidFill>
                  <a:srgbClr val="000000"/>
                </a:solidFill>
              </a:rPr>
              <a:t>Per the American Urological Association (AUA) treatment guidelines, the following is recommended:</a:t>
            </a:r>
          </a:p>
          <a:p>
            <a:pPr lvl="1"/>
            <a:r>
              <a:rPr lang="en-US" sz="1600" dirty="0">
                <a:solidFill>
                  <a:srgbClr val="000000"/>
                </a:solidFill>
              </a:rPr>
              <a:t>Behavioral therapy (e.g., bladder training, bladder control strategies, pelvic floor muscle training, and fluid management) as first-line therapy.</a:t>
            </a:r>
          </a:p>
          <a:p>
            <a:pPr lvl="1"/>
            <a:r>
              <a:rPr lang="en-US" sz="1600" dirty="0">
                <a:solidFill>
                  <a:srgbClr val="000000"/>
                </a:solidFill>
              </a:rPr>
              <a:t>Pharmacological therapy may be combined with behavioral therapy as first-line treatment as well. </a:t>
            </a:r>
          </a:p>
          <a:p>
            <a:pPr lvl="1"/>
            <a:r>
              <a:rPr lang="en-US" sz="1600" dirty="0">
                <a:solidFill>
                  <a:srgbClr val="000000"/>
                </a:solidFill>
              </a:rPr>
              <a:t>Oral antimuscarinics (darifenacin, fesoterodine, oxybutynin, solifenacin, tolterodine, trospium) or beta-3 adrenergic receptor agonists should be offered as second-line therapy. </a:t>
            </a:r>
          </a:p>
          <a:p>
            <a:pPr lvl="1"/>
            <a:r>
              <a:rPr lang="en-US" sz="1600" dirty="0">
                <a:solidFill>
                  <a:srgbClr val="000000"/>
                </a:solidFill>
              </a:rPr>
              <a:t>There may be consideration of combination anti-muscarinic and beta-3 adrenergic receptor agonist in patients refractory to monotherapy with either mechanism alone. </a:t>
            </a:r>
          </a:p>
          <a:p>
            <a:pPr lvl="1"/>
            <a:r>
              <a:rPr lang="en-US" sz="1600" dirty="0">
                <a:solidFill>
                  <a:srgbClr val="000000"/>
                </a:solidFill>
              </a:rPr>
              <a:t>Surgery is reserved for patients with severe refractory OAB symptoms or who are not candidates for oral therapy</a:t>
            </a:r>
          </a:p>
        </p:txBody>
      </p:sp>
    </p:spTree>
    <p:extLst>
      <p:ext uri="{BB962C8B-B14F-4D97-AF65-F5344CB8AC3E}">
        <p14:creationId xmlns:p14="http://schemas.microsoft.com/office/powerpoint/2010/main" val="2146975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Bladder Relaxant Preparations</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Silodosin (Rapaflo) did not have any peer-reviewed studies published prior to the guideline update.</a:t>
            </a:r>
          </a:p>
          <a:p>
            <a:r>
              <a:rPr lang="en-US" sz="2000" dirty="0">
                <a:solidFill>
                  <a:schemeClr val="tx1">
                    <a:lumMod val="50000"/>
                  </a:schemeClr>
                </a:solidFill>
              </a:rPr>
              <a:t>The AUA states that the 5AR inhibitors are appropriate and effective in treating men with LUTS associated with </a:t>
            </a:r>
            <a:r>
              <a:rPr lang="en-US" sz="2000" dirty="0">
                <a:solidFill>
                  <a:srgbClr val="000000"/>
                </a:solidFill>
              </a:rPr>
              <a:t>prostatic </a:t>
            </a:r>
            <a:r>
              <a:rPr lang="en-US" sz="2000" dirty="0">
                <a:solidFill>
                  <a:schemeClr val="tx1">
                    <a:lumMod val="50000"/>
                  </a:schemeClr>
                </a:solidFill>
              </a:rPr>
              <a:t>enlargement, but not for those with LUTS without prostatic enlargement</a:t>
            </a:r>
          </a:p>
          <a:p>
            <a:r>
              <a:rPr lang="en-US" sz="2000" dirty="0">
                <a:solidFill>
                  <a:schemeClr val="tx1">
                    <a:lumMod val="50000"/>
                  </a:schemeClr>
                </a:solidFill>
              </a:rPr>
              <a:t>5AR inhibitors may also be used to prevent progression of BPH-related LUTS and to reduce the risk of urinary retention and future prostate-related surgery</a:t>
            </a:r>
          </a:p>
          <a:p>
            <a:r>
              <a:rPr lang="en-US" sz="2000" dirty="0">
                <a:solidFill>
                  <a:srgbClr val="000000"/>
                </a:solidFill>
              </a:rPr>
              <a:t>Treatment with Combination therapy consisting of an alpha blocker and a 5AR inhibitor is appropriate and effective for patients at highest risk for disease progression and for those who exhibit LUTS symptoms and have </a:t>
            </a:r>
            <a:r>
              <a:rPr lang="en-US" sz="2000" dirty="0">
                <a:solidFill>
                  <a:schemeClr val="tx1">
                    <a:lumMod val="50000"/>
                  </a:schemeClr>
                </a:solidFill>
              </a:rPr>
              <a:t>demonstrable prostate</a:t>
            </a:r>
            <a:r>
              <a:rPr lang="en-US" sz="2000" dirty="0">
                <a:solidFill>
                  <a:srgbClr val="000000"/>
                </a:solidFill>
              </a:rPr>
              <a:t> enlargement</a:t>
            </a:r>
          </a:p>
        </p:txBody>
      </p:sp>
    </p:spTree>
    <p:extLst>
      <p:ext uri="{BB962C8B-B14F-4D97-AF65-F5344CB8AC3E}">
        <p14:creationId xmlns:p14="http://schemas.microsoft.com/office/powerpoint/2010/main" val="30105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228600" y="895350"/>
            <a:ext cx="8686800" cy="3829050"/>
          </a:xfrm>
        </p:spPr>
        <p:txBody>
          <a:bodyPr/>
          <a:lstStyle/>
          <a:p>
            <a:r>
              <a:rPr lang="en-US" sz="2400" dirty="0">
                <a:solidFill>
                  <a:srgbClr val="000000"/>
                </a:solidFill>
              </a:rPr>
              <a:t>In addition to approval in adults, almotriptan, sumatriptan/naproxen (Treximet), and zolmitriptan nasal spray are FDA-approved for use in patients 12 to 17 years old, and rizatriptan is approved in patients 6 to 17 years old</a:t>
            </a:r>
          </a:p>
          <a:p>
            <a:endParaRPr lang="en-US" sz="2400" dirty="0">
              <a:solidFill>
                <a:srgbClr val="000000"/>
              </a:solidFill>
            </a:endParaRPr>
          </a:p>
          <a:p>
            <a:r>
              <a:rPr lang="en-US" sz="2400" dirty="0">
                <a:solidFill>
                  <a:srgbClr val="000000"/>
                </a:solidFill>
              </a:rPr>
              <a:t>Non-oral routes of administration are available for patients who experience nausea or vomiting with their migraine attacks, though nasal irritation can occur and unpleasant taste is common with nasal administration</a:t>
            </a:r>
          </a:p>
        </p:txBody>
      </p:sp>
    </p:spTree>
    <p:extLst>
      <p:ext uri="{BB962C8B-B14F-4D97-AF65-F5344CB8AC3E}">
        <p14:creationId xmlns:p14="http://schemas.microsoft.com/office/powerpoint/2010/main" val="38469022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Bladder Relaxant Preparations</a:t>
            </a:r>
          </a:p>
        </p:txBody>
      </p:sp>
      <p:sp>
        <p:nvSpPr>
          <p:cNvPr id="3" name="Content Placeholder 2"/>
          <p:cNvSpPr>
            <a:spLocks noGrp="1"/>
          </p:cNvSpPr>
          <p:nvPr>
            <p:ph idx="1"/>
          </p:nvPr>
        </p:nvSpPr>
        <p:spPr>
          <a:xfrm>
            <a:off x="228600" y="819150"/>
            <a:ext cx="8686800" cy="3829050"/>
          </a:xfrm>
        </p:spPr>
        <p:txBody>
          <a:bodyPr/>
          <a:lstStyle/>
          <a:p>
            <a:r>
              <a:rPr lang="en-US" sz="2000" dirty="0">
                <a:solidFill>
                  <a:schemeClr val="tx1">
                    <a:lumMod val="50000"/>
                  </a:schemeClr>
                </a:solidFill>
              </a:rPr>
              <a:t>The NIH-funded Medical Therapy of Prostatic Symptoms (MTOPS) and CombaT studies indicated that combination therapy is likely to be more effective at inhibiting disease progression than monotherapy </a:t>
            </a:r>
          </a:p>
          <a:p>
            <a:endParaRPr lang="en-US" sz="2000" dirty="0">
              <a:solidFill>
                <a:schemeClr val="tx1">
                  <a:lumMod val="50000"/>
                </a:schemeClr>
              </a:solidFill>
            </a:endParaRPr>
          </a:p>
          <a:p>
            <a:r>
              <a:rPr lang="en-US" sz="2000" dirty="0">
                <a:solidFill>
                  <a:schemeClr val="tx1">
                    <a:lumMod val="50000"/>
                  </a:schemeClr>
                </a:solidFill>
              </a:rPr>
              <a:t>5ARs are not to be administered to women or children, and women who are pregnant or may become pregnant should not handle dutasteride or finasteride </a:t>
            </a:r>
          </a:p>
          <a:p>
            <a:endParaRPr lang="en-US" sz="2000" dirty="0">
              <a:solidFill>
                <a:schemeClr val="tx1">
                  <a:lumMod val="50000"/>
                </a:schemeClr>
              </a:solidFill>
            </a:endParaRPr>
          </a:p>
        </p:txBody>
      </p:sp>
    </p:spTree>
    <p:extLst>
      <p:ext uri="{BB962C8B-B14F-4D97-AF65-F5344CB8AC3E}">
        <p14:creationId xmlns:p14="http://schemas.microsoft.com/office/powerpoint/2010/main" val="21068480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Bladder Relaxant Preparations</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10847676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Antiparkinson’s Agents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8044424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Antiparkinson’s Agents  cont’d</a:t>
            </a:r>
          </a:p>
        </p:txBody>
      </p:sp>
      <p:sp>
        <p:nvSpPr>
          <p:cNvPr id="5" name="Content Placeholder 4"/>
          <p:cNvSpPr>
            <a:spLocks noGrp="1"/>
          </p:cNvSpPr>
          <p:nvPr>
            <p:ph idx="1"/>
          </p:nvPr>
        </p:nvSpPr>
        <p:spPr>
          <a:xfrm>
            <a:off x="152400" y="768188"/>
            <a:ext cx="8610600" cy="4089562"/>
          </a:xfrm>
        </p:spPr>
        <p:txBody>
          <a:bodyPr/>
          <a:lstStyle/>
          <a:p>
            <a:pPr>
              <a:buNone/>
            </a:pPr>
            <a:r>
              <a:rPr lang="en-US" altLang="en-US" sz="1600" b="1"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Class Overview – Anticholinergics:</a:t>
            </a:r>
            <a:endParaRPr kumimoji="0" lang="en-US" sz="16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benztropine^      trihexyphenidyl^</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16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Dopa decarboxylase Inhibitor:</a:t>
            </a:r>
          </a:p>
          <a:p>
            <a:pPr marL="342900" marR="0" lvl="0" indent="-342900" algn="l" defTabSz="914400" rtl="0" eaLnBrk="1" fontAlgn="auto" latinLnBrk="0" hangingPunct="1">
              <a:lnSpc>
                <a:spcPct val="100000"/>
              </a:lnSpc>
              <a:spcBef>
                <a:spcPts val="1000"/>
              </a:spcBef>
              <a:spcAft>
                <a:spcPts val="1200"/>
              </a:spcAft>
              <a:buClr>
                <a:srgbClr val="318DC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carbidopa* - (carbidopa; Lodosyn)</a:t>
            </a:r>
          </a:p>
          <a:p>
            <a:pPr marL="0" marR="0" lvl="0" indent="0" algn="l" defTabSz="914400" rtl="0" eaLnBrk="1" fontAlgn="auto" latinLnBrk="0" hangingPunct="1">
              <a:lnSpc>
                <a:spcPct val="100000"/>
              </a:lnSpc>
              <a:spcBef>
                <a:spcPts val="1000"/>
              </a:spcBef>
              <a:spcAft>
                <a:spcPts val="1200"/>
              </a:spcAft>
              <a:buClr>
                <a:srgbClr val="318DCC"/>
              </a:buClr>
              <a:buSzTx/>
              <a:buNone/>
              <a:tabLst/>
              <a:defRPr/>
            </a:pPr>
            <a:r>
              <a:rPr kumimoji="0" lang="en-US" altLang="en-US" sz="16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Dopamine precursor:</a:t>
            </a:r>
          </a:p>
          <a:p>
            <a:pPr marL="342900" marR="0" lvl="0" indent="-342900" algn="l" defTabSz="914400" rtl="0" eaLnBrk="1" fontAlgn="auto" latinLnBrk="0" hangingPunct="1">
              <a:lnSpc>
                <a:spcPct val="100000"/>
              </a:lnSpc>
              <a:spcBef>
                <a:spcPts val="1000"/>
              </a:spcBef>
              <a:spcAft>
                <a:spcPts val="1200"/>
              </a:spcAft>
              <a:buClr>
                <a:srgbClr val="318DC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levodopa* - (Inbrija; levodopa)</a:t>
            </a:r>
          </a:p>
          <a:p>
            <a:pPr>
              <a:buNone/>
            </a:pPr>
            <a:r>
              <a:rPr lang="en-US" altLang="en-US" sz="1600" b="1" i="1" dirty="0">
                <a:solidFill>
                  <a:srgbClr val="595959">
                    <a:lumMod val="50000"/>
                  </a:srgbClr>
                </a:solidFill>
                <a:latin typeface="Tahoma" panose="020B0604030504040204" pitchFamily="34" charset="0"/>
                <a:ea typeface="Tahoma" panose="020B0604030504040204" pitchFamily="34" charset="0"/>
                <a:cs typeface="Tahoma" panose="020B0604030504040204" pitchFamily="34" charset="0"/>
              </a:rPr>
              <a:t>Class Overview – Dopamine precursor/dopa decarboxylase inhibitor combinations:</a:t>
            </a:r>
            <a:endParaRPr lang="en-US" sz="1600" b="1" i="1" dirty="0">
              <a:solidFill>
                <a:srgbClr val="595959">
                  <a:lumMod val="50000"/>
                </a:srgbClr>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lang="en-US" sz="1600" dirty="0">
                <a:solidFill>
                  <a:srgbClr val="595959">
                    <a:lumMod val="50000"/>
                  </a:srgbClr>
                </a:solidFill>
              </a:rPr>
              <a:t>levodopa</a:t>
            </a:r>
            <a:r>
              <a:rPr kumimoji="0" lang="en-US" sz="14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/carbidopa (levodopa/carbidopa tablet, ODT; Duopa, Rytary, Sinemet</a:t>
            </a:r>
            <a:r>
              <a:rPr lang="en-US" sz="1400" dirty="0">
                <a:solidFill>
                  <a:srgbClr val="595959">
                    <a:lumMod val="50000"/>
                  </a:srgbClr>
                </a:solidFill>
              </a:rPr>
              <a:t>, Sinemet CR) </a:t>
            </a:r>
            <a:endParaRPr kumimoji="0" lang="en-US" altLang="en-US" sz="14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050" dirty="0"/>
          </a:p>
        </p:txBody>
      </p:sp>
      <p:sp>
        <p:nvSpPr>
          <p:cNvPr id="10" name="TextBox 9">
            <a:extLst>
              <a:ext uri="{FF2B5EF4-FFF2-40B4-BE49-F238E27FC236}">
                <a16:creationId xmlns:a16="http://schemas.microsoft.com/office/drawing/2014/main" id="{277D2C2B-838F-4A93-A3FB-25FDC2AA45A2}"/>
              </a:ext>
            </a:extLst>
          </p:cNvPr>
          <p:cNvSpPr txBox="1"/>
          <p:nvPr/>
        </p:nvSpPr>
        <p:spPr>
          <a:xfrm>
            <a:off x="142876" y="4232906"/>
            <a:ext cx="5638800" cy="307777"/>
          </a:xfrm>
          <a:prstGeom prst="rect">
            <a:avLst/>
          </a:prstGeom>
          <a:noFill/>
        </p:spPr>
        <p:txBody>
          <a:bodyPr wrap="square" rtlCol="0">
            <a:spAutoFit/>
          </a:bodyPr>
          <a:lstStyle/>
          <a:p>
            <a:pPr lvl="1"/>
            <a:r>
              <a:rPr lang="en-US" sz="1400" b="1" i="1" dirty="0">
                <a:solidFill>
                  <a:schemeClr val="tx1">
                    <a:lumMod val="50000"/>
                  </a:schemeClr>
                </a:solidFill>
              </a:rPr>
              <a:t>* indicates the agent is approved for adjunctive therapy</a:t>
            </a:r>
          </a:p>
        </p:txBody>
      </p:sp>
      <p:sp>
        <p:nvSpPr>
          <p:cNvPr id="12" name="TextBox 11">
            <a:extLst>
              <a:ext uri="{FF2B5EF4-FFF2-40B4-BE49-F238E27FC236}">
                <a16:creationId xmlns:a16="http://schemas.microsoft.com/office/drawing/2014/main" id="{2F24E245-AFF9-4DCA-96FF-517F243C34AB}"/>
              </a:ext>
            </a:extLst>
          </p:cNvPr>
          <p:cNvSpPr txBox="1"/>
          <p:nvPr/>
        </p:nvSpPr>
        <p:spPr>
          <a:xfrm>
            <a:off x="152401" y="4408503"/>
            <a:ext cx="8839199" cy="307777"/>
          </a:xfrm>
          <a:prstGeom prst="rect">
            <a:avLst/>
          </a:prstGeom>
          <a:noFill/>
        </p:spPr>
        <p:txBody>
          <a:bodyPr wrap="square" rtlCol="0">
            <a:spAutoFit/>
          </a:bodyPr>
          <a:lstStyle/>
          <a:p>
            <a:pPr lvl="1"/>
            <a:r>
              <a:rPr lang="en-US" sz="1400" b="1" i="1" dirty="0">
                <a:solidFill>
                  <a:schemeClr val="tx1">
                    <a:lumMod val="50000"/>
                  </a:schemeClr>
                </a:solidFill>
              </a:rPr>
              <a:t>^ indicates the agent has an additional indication for drug induced extrapyramidal symptoms (EPS)</a:t>
            </a:r>
          </a:p>
        </p:txBody>
      </p:sp>
    </p:spTree>
    <p:extLst>
      <p:ext uri="{BB962C8B-B14F-4D97-AF65-F5344CB8AC3E}">
        <p14:creationId xmlns:p14="http://schemas.microsoft.com/office/powerpoint/2010/main" val="5476337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1450"/>
            <a:ext cx="8229600" cy="1088139"/>
          </a:xfrm>
        </p:spPr>
        <p:txBody>
          <a:bodyPr/>
          <a:lstStyle/>
          <a:p>
            <a:r>
              <a:rPr lang="en-US" dirty="0"/>
              <a:t>Antiparkinson’s Agents cont’d</a:t>
            </a:r>
          </a:p>
        </p:txBody>
      </p:sp>
      <p:sp>
        <p:nvSpPr>
          <p:cNvPr id="5" name="Content Placeholder 4"/>
          <p:cNvSpPr>
            <a:spLocks noGrp="1"/>
          </p:cNvSpPr>
          <p:nvPr>
            <p:ph idx="1"/>
          </p:nvPr>
        </p:nvSpPr>
        <p:spPr>
          <a:xfrm>
            <a:off x="171450" y="514350"/>
            <a:ext cx="9021148" cy="4362450"/>
          </a:xfrm>
        </p:spPr>
        <p:txBody>
          <a:bodyPr/>
          <a:lstStyle/>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18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MAO-B inhibitors:</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rasagiline - (Azilect; rasagiline)</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safinamide* - (Xadago)</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selegiline* – (selegiline, seligiline ODT; Zelapar)</a:t>
            </a:r>
          </a:p>
          <a:p>
            <a:pPr>
              <a:buNone/>
            </a:pPr>
            <a:r>
              <a:rPr lang="en-US" altLang="en-US" sz="1800" b="1" i="1" dirty="0">
                <a:solidFill>
                  <a:schemeClr val="tx1">
                    <a:lumMod val="50000"/>
                  </a:schemeClr>
                </a:solidFill>
              </a:rPr>
              <a:t>Class Overview – Dopamine agonists:</a:t>
            </a:r>
            <a:endParaRPr kumimoji="0" lang="en-US" sz="18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bromocriptine* - (bromocriptine; Parlodel</a:t>
            </a:r>
            <a:r>
              <a:rPr lang="en-US" sz="1800" dirty="0">
                <a:solidFill>
                  <a:srgbClr val="595959">
                    <a:lumMod val="50000"/>
                  </a:srgbClr>
                </a:solidFill>
              </a:rPr>
              <a:t>)</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lang="en-US" sz="1800" dirty="0">
                <a:solidFill>
                  <a:srgbClr val="595959">
                    <a:lumMod val="50000"/>
                  </a:srgbClr>
                </a:solidFill>
              </a:rPr>
              <a:t>pramipexole</a:t>
            </a:r>
            <a:r>
              <a:rPr lang="en-US" sz="1800" b="1" i="1" baseline="30000" dirty="0">
                <a:solidFill>
                  <a:schemeClr val="tx1">
                    <a:lumMod val="50000"/>
                  </a:schemeClr>
                </a:solidFill>
              </a:rPr>
              <a:t>+</a:t>
            </a:r>
            <a:r>
              <a:rPr lang="en-US" sz="1800" dirty="0">
                <a:solidFill>
                  <a:srgbClr val="595959">
                    <a:lumMod val="50000"/>
                  </a:srgbClr>
                </a:solidFill>
              </a:rPr>
              <a:t> - (Mirapex, Mirapex ER; pramipexole, pramipexole ER)</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lang="en-US" sz="1800" dirty="0">
                <a:solidFill>
                  <a:srgbClr val="595959">
                    <a:lumMod val="50000"/>
                  </a:srgbClr>
                </a:solidFill>
              </a:rPr>
              <a:t>ropinirole</a:t>
            </a:r>
            <a:r>
              <a:rPr lang="en-US" sz="1800" b="1" i="1" baseline="30000" dirty="0">
                <a:solidFill>
                  <a:schemeClr val="tx1">
                    <a:lumMod val="50000"/>
                  </a:schemeClr>
                </a:solidFill>
              </a:rPr>
              <a:t>+</a:t>
            </a:r>
            <a:r>
              <a:rPr lang="en-US" sz="1800" dirty="0">
                <a:solidFill>
                  <a:srgbClr val="595959">
                    <a:lumMod val="50000"/>
                  </a:srgbClr>
                </a:solidFill>
              </a:rPr>
              <a:t> - (ropinirole, ropinirole ER; Requip, Requip XL) </a:t>
            </a:r>
            <a:r>
              <a:rPr kumimoji="0" 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rotigotine</a:t>
            </a:r>
            <a:r>
              <a:rPr lang="en-US" sz="1800" b="1" i="1" baseline="30000" dirty="0">
                <a:solidFill>
                  <a:schemeClr val="tx1">
                    <a:lumMod val="50000"/>
                  </a:schemeClr>
                </a:solidFill>
              </a:rPr>
              <a:t>+</a:t>
            </a:r>
            <a:r>
              <a:rPr kumimoji="0" 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 (Neupro)</a:t>
            </a:r>
          </a:p>
        </p:txBody>
      </p:sp>
      <p:sp>
        <p:nvSpPr>
          <p:cNvPr id="9" name="TextBox 8">
            <a:extLst>
              <a:ext uri="{FF2B5EF4-FFF2-40B4-BE49-F238E27FC236}">
                <a16:creationId xmlns:a16="http://schemas.microsoft.com/office/drawing/2014/main" id="{D77313BF-A283-4029-B031-19E53AE75EFA}"/>
              </a:ext>
            </a:extLst>
          </p:cNvPr>
          <p:cNvSpPr txBox="1"/>
          <p:nvPr/>
        </p:nvSpPr>
        <p:spPr>
          <a:xfrm>
            <a:off x="152401" y="4186062"/>
            <a:ext cx="8857862" cy="307777"/>
          </a:xfrm>
          <a:prstGeom prst="rect">
            <a:avLst/>
          </a:prstGeom>
          <a:noFill/>
        </p:spPr>
        <p:txBody>
          <a:bodyPr wrap="square" rtlCol="0">
            <a:spAutoFit/>
          </a:bodyPr>
          <a:lstStyle/>
          <a:p>
            <a:pPr lvl="1"/>
            <a:r>
              <a:rPr lang="en-US" sz="1400" b="1" i="1" dirty="0">
                <a:solidFill>
                  <a:schemeClr val="tx1">
                    <a:lumMod val="50000"/>
                  </a:schemeClr>
                </a:solidFill>
              </a:rPr>
              <a:t>* indicates the agent is approved for adjunctive therapy</a:t>
            </a:r>
          </a:p>
        </p:txBody>
      </p:sp>
      <p:sp>
        <p:nvSpPr>
          <p:cNvPr id="11" name="TextBox 10">
            <a:extLst>
              <a:ext uri="{FF2B5EF4-FFF2-40B4-BE49-F238E27FC236}">
                <a16:creationId xmlns:a16="http://schemas.microsoft.com/office/drawing/2014/main" id="{6B729B2D-08F5-459F-BF98-63F5F2411C66}"/>
              </a:ext>
            </a:extLst>
          </p:cNvPr>
          <p:cNvSpPr txBox="1"/>
          <p:nvPr/>
        </p:nvSpPr>
        <p:spPr>
          <a:xfrm>
            <a:off x="0" y="4416894"/>
            <a:ext cx="9173549" cy="307777"/>
          </a:xfrm>
          <a:prstGeom prst="rect">
            <a:avLst/>
          </a:prstGeom>
          <a:noFill/>
        </p:spPr>
        <p:txBody>
          <a:bodyPr wrap="square" rtlCol="0">
            <a:spAutoFit/>
          </a:bodyPr>
          <a:lstStyle/>
          <a:p>
            <a:pPr lvl="1"/>
            <a:r>
              <a:rPr lang="en-US" sz="1400" b="1" i="1" baseline="30000" dirty="0">
                <a:solidFill>
                  <a:schemeClr val="tx1">
                    <a:lumMod val="50000"/>
                  </a:schemeClr>
                </a:solidFill>
              </a:rPr>
              <a:t>      +</a:t>
            </a:r>
            <a:r>
              <a:rPr lang="en-US" sz="1400" b="1" i="1" dirty="0">
                <a:solidFill>
                  <a:schemeClr val="tx1">
                    <a:lumMod val="50000"/>
                  </a:schemeClr>
                </a:solidFill>
              </a:rPr>
              <a:t> indicates the agent is approved for Restless Leg Syndrome</a:t>
            </a:r>
          </a:p>
        </p:txBody>
      </p:sp>
    </p:spTree>
    <p:extLst>
      <p:ext uri="{BB962C8B-B14F-4D97-AF65-F5344CB8AC3E}">
        <p14:creationId xmlns:p14="http://schemas.microsoft.com/office/powerpoint/2010/main" val="6736575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457200" y="1047750"/>
            <a:ext cx="8229600" cy="3733799"/>
          </a:xfrm>
        </p:spPr>
        <p:txBody>
          <a:bodyPr/>
          <a:lstStyle/>
          <a:p>
            <a:pPr marL="0" indent="0">
              <a:buNone/>
            </a:pPr>
            <a:r>
              <a:rPr lang="en-US" b="1" dirty="0"/>
              <a:t>Class Overview – COMT inhibitors:  </a:t>
            </a:r>
          </a:p>
          <a:p>
            <a:pPr lvl="1"/>
            <a:r>
              <a:rPr lang="en-US" dirty="0"/>
              <a:t>entacapone* - (Comtan; entacapone)</a:t>
            </a:r>
          </a:p>
          <a:p>
            <a:pPr lvl="1"/>
            <a:r>
              <a:rPr lang="en-US" dirty="0"/>
              <a:t>tolcapone* - (Tasmar; tolcapone)</a:t>
            </a:r>
          </a:p>
          <a:p>
            <a:pPr marL="0" indent="0">
              <a:buNone/>
            </a:pPr>
            <a:r>
              <a:rPr lang="en-US" b="1" dirty="0"/>
              <a:t>Class Overview – Dopamine precursor/dopa decarboxylase inhibitor/ COMT inhibitor</a:t>
            </a:r>
            <a:r>
              <a:rPr lang="en-US" dirty="0"/>
              <a:t>:</a:t>
            </a:r>
          </a:p>
          <a:p>
            <a:pPr lvl="1"/>
            <a:r>
              <a:rPr lang="en-US" dirty="0"/>
              <a:t>levodopa/carbidopa/entacapone - (levodopa/carbidopa/entacapone; Stalevo)</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0514576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Antiparkinson’s Agents</a:t>
            </a:r>
          </a:p>
        </p:txBody>
      </p:sp>
      <p:sp>
        <p:nvSpPr>
          <p:cNvPr id="5" name="Content Placeholder 4"/>
          <p:cNvSpPr>
            <a:spLocks noGrp="1"/>
          </p:cNvSpPr>
          <p:nvPr>
            <p:ph idx="1"/>
          </p:nvPr>
        </p:nvSpPr>
        <p:spPr>
          <a:xfrm>
            <a:off x="152400" y="1161577"/>
            <a:ext cx="8610600" cy="3486150"/>
          </a:xfrm>
        </p:spPr>
        <p:txBody>
          <a:bodyPr/>
          <a:lstStyle/>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18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N-Methyl-D-aspartate (NMDA) receptor type:</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amantadine^</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amantadine ER - (Gocovri*; Osmolex ER^)</a:t>
            </a:r>
          </a:p>
          <a:p>
            <a:pPr lvl="1">
              <a:buNone/>
            </a:pPr>
            <a:endParaRPr lang="en-US" sz="1100" dirty="0"/>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18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Adenosine receptor antagonist:</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istradefylline* (Nourianz)</a:t>
            </a: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200" dirty="0"/>
          </a:p>
        </p:txBody>
      </p:sp>
      <p:sp>
        <p:nvSpPr>
          <p:cNvPr id="9" name="TextBox 8">
            <a:extLst>
              <a:ext uri="{FF2B5EF4-FFF2-40B4-BE49-F238E27FC236}">
                <a16:creationId xmlns:a16="http://schemas.microsoft.com/office/drawing/2014/main" id="{31F55BDE-58E8-4E6E-8048-5CA505A62CAB}"/>
              </a:ext>
            </a:extLst>
          </p:cNvPr>
          <p:cNvSpPr txBox="1"/>
          <p:nvPr/>
        </p:nvSpPr>
        <p:spPr>
          <a:xfrm>
            <a:off x="929951" y="4416894"/>
            <a:ext cx="8077200" cy="307777"/>
          </a:xfrm>
          <a:prstGeom prst="rect">
            <a:avLst/>
          </a:prstGeom>
          <a:noFill/>
        </p:spPr>
        <p:txBody>
          <a:bodyPr wrap="square" rtlCol="0">
            <a:spAutoFit/>
          </a:bodyPr>
          <a:lstStyle/>
          <a:p>
            <a:pPr lvl="1"/>
            <a:r>
              <a:rPr lang="en-US" sz="1400" b="1" i="1" dirty="0">
                <a:solidFill>
                  <a:schemeClr val="tx1">
                    <a:lumMod val="50000"/>
                  </a:schemeClr>
                </a:solidFill>
              </a:rPr>
              <a:t>^ indicates the agent has an additional indication for drug induced extrapyramidal symptoms (EPS)</a:t>
            </a:r>
          </a:p>
        </p:txBody>
      </p:sp>
      <p:sp>
        <p:nvSpPr>
          <p:cNvPr id="11" name="TextBox 10">
            <a:extLst>
              <a:ext uri="{FF2B5EF4-FFF2-40B4-BE49-F238E27FC236}">
                <a16:creationId xmlns:a16="http://schemas.microsoft.com/office/drawing/2014/main" id="{A880C921-6F6B-4CF7-9A0F-C2610735C441}"/>
              </a:ext>
            </a:extLst>
          </p:cNvPr>
          <p:cNvSpPr txBox="1"/>
          <p:nvPr/>
        </p:nvSpPr>
        <p:spPr>
          <a:xfrm>
            <a:off x="929952" y="4246560"/>
            <a:ext cx="4892351" cy="307777"/>
          </a:xfrm>
          <a:prstGeom prst="rect">
            <a:avLst/>
          </a:prstGeom>
          <a:noFill/>
        </p:spPr>
        <p:txBody>
          <a:bodyPr wrap="square" rtlCol="0">
            <a:spAutoFit/>
          </a:bodyPr>
          <a:lstStyle/>
          <a:p>
            <a:pPr lvl="1"/>
            <a:r>
              <a:rPr lang="en-US" sz="1400" b="1" i="1" dirty="0">
                <a:solidFill>
                  <a:schemeClr val="tx1">
                    <a:lumMod val="50000"/>
                  </a:schemeClr>
                </a:solidFill>
              </a:rPr>
              <a:t>* indicates the agent is approved for adjunctive therapy</a:t>
            </a:r>
          </a:p>
        </p:txBody>
      </p:sp>
    </p:spTree>
    <p:extLst>
      <p:ext uri="{BB962C8B-B14F-4D97-AF65-F5344CB8AC3E}">
        <p14:creationId xmlns:p14="http://schemas.microsoft.com/office/powerpoint/2010/main" val="21983149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38100" y="742950"/>
            <a:ext cx="9105900" cy="3600450"/>
          </a:xfrm>
        </p:spPr>
        <p:txBody>
          <a:bodyPr/>
          <a:lstStyle/>
          <a:p>
            <a:pPr>
              <a:spcAft>
                <a:spcPts val="1200"/>
              </a:spcAft>
            </a:pPr>
            <a:r>
              <a:rPr lang="en-US" sz="1800" dirty="0">
                <a:solidFill>
                  <a:schemeClr val="tx1">
                    <a:lumMod val="50000"/>
                  </a:schemeClr>
                </a:solidFill>
              </a:rPr>
              <a:t>This is a first-time review of this class </a:t>
            </a:r>
          </a:p>
          <a:p>
            <a:pPr>
              <a:spcAft>
                <a:spcPts val="1200"/>
              </a:spcAft>
            </a:pPr>
            <a:r>
              <a:rPr lang="en-US" sz="1800" dirty="0">
                <a:solidFill>
                  <a:srgbClr val="000000"/>
                </a:solidFill>
              </a:rPr>
              <a:t>Parkinson’s disease (PD) is a progressive, neurodegenerative disorder with cardinal motor features of tremor, bradykinesia, and rigidity</a:t>
            </a:r>
          </a:p>
          <a:p>
            <a:pPr>
              <a:spcAft>
                <a:spcPts val="1200"/>
              </a:spcAft>
            </a:pPr>
            <a:r>
              <a:rPr lang="en-US" sz="1800" dirty="0">
                <a:solidFill>
                  <a:srgbClr val="000000"/>
                </a:solidFill>
              </a:rPr>
              <a:t>This disease affects approximately 1% of individuals older than 60 years and the incidence increases significantly with age</a:t>
            </a:r>
          </a:p>
          <a:p>
            <a:pPr>
              <a:spcAft>
                <a:spcPts val="1200"/>
              </a:spcAft>
            </a:pPr>
            <a:r>
              <a:rPr lang="en-US" sz="1800" dirty="0">
                <a:solidFill>
                  <a:srgbClr val="000000"/>
                </a:solidFill>
              </a:rPr>
              <a:t>The term “parkinsonism” describes the motor syndrome of bradykinesia, rigidity, tremor, and balance and gait disturbances</a:t>
            </a:r>
          </a:p>
          <a:p>
            <a:r>
              <a:rPr lang="en-US" sz="1800" dirty="0">
                <a:solidFill>
                  <a:srgbClr val="000000"/>
                </a:solidFill>
              </a:rPr>
              <a:t>Secondary parkinsonism, which has a different etiology and pathology than PD, is the main clinical manifestation of multiple disorders including brain tumors near the basal ganglia, cerebral atherosclerosis, head trauma, and progressive supranuclear palsy and can also be caused by toxins and drugs (antipsychotics agents)</a:t>
            </a:r>
          </a:p>
        </p:txBody>
      </p:sp>
    </p:spTree>
    <p:extLst>
      <p:ext uri="{BB962C8B-B14F-4D97-AF65-F5344CB8AC3E}">
        <p14:creationId xmlns:p14="http://schemas.microsoft.com/office/powerpoint/2010/main" val="348719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228600" y="1085850"/>
            <a:ext cx="8686800" cy="3829050"/>
          </a:xfrm>
        </p:spPr>
        <p:txBody>
          <a:bodyPr/>
          <a:lstStyle/>
          <a:p>
            <a:r>
              <a:rPr lang="en-US" dirty="0">
                <a:solidFill>
                  <a:srgbClr val="000000"/>
                </a:solidFill>
              </a:rPr>
              <a:t>Parkinson’s disease and secondary parkinsonism are characterized by striatal dopamine deficiency. </a:t>
            </a:r>
          </a:p>
          <a:p>
            <a:r>
              <a:rPr lang="en-US" dirty="0">
                <a:solidFill>
                  <a:srgbClr val="000000"/>
                </a:solidFill>
              </a:rPr>
              <a:t>In PD, the degeneration of dopamine-containing neurons in the substantia nigra leads to the formation of Lewy bodies (intracellular neuronal inclusion bodies). </a:t>
            </a:r>
          </a:p>
          <a:p>
            <a:r>
              <a:rPr lang="en-US" dirty="0">
                <a:solidFill>
                  <a:srgbClr val="000000"/>
                </a:solidFill>
              </a:rPr>
              <a:t>While Lewy bodies are not present in secondary parkinsonism, the nigral striatal pathway may be impaired and nigral cell loss or loss of striatal cellular elements may occur.</a:t>
            </a:r>
          </a:p>
        </p:txBody>
      </p:sp>
    </p:spTree>
    <p:extLst>
      <p:ext uri="{BB962C8B-B14F-4D97-AF65-F5344CB8AC3E}">
        <p14:creationId xmlns:p14="http://schemas.microsoft.com/office/powerpoint/2010/main" val="38329750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228600" y="685800"/>
            <a:ext cx="8686800" cy="3829050"/>
          </a:xfrm>
        </p:spPr>
        <p:txBody>
          <a:bodyPr/>
          <a:lstStyle/>
          <a:p>
            <a:r>
              <a:rPr lang="en-US" sz="1800" dirty="0">
                <a:solidFill>
                  <a:srgbClr val="000000"/>
                </a:solidFill>
              </a:rPr>
              <a:t>Anticholinergics were the first medications indicated for the treatment of PD. </a:t>
            </a:r>
          </a:p>
          <a:p>
            <a:pPr lvl="1"/>
            <a:r>
              <a:rPr lang="en-US" sz="1400" dirty="0">
                <a:solidFill>
                  <a:srgbClr val="000000"/>
                </a:solidFill>
              </a:rPr>
              <a:t>Anticholinergics, such as benztropine and trihexyphenidyl, improve motor symptoms in some patients with PD, especially younger patients with resting tremor as a predominant symptom. </a:t>
            </a:r>
          </a:p>
          <a:p>
            <a:pPr lvl="1"/>
            <a:r>
              <a:rPr lang="en-US" sz="1400" dirty="0">
                <a:solidFill>
                  <a:srgbClr val="000000"/>
                </a:solidFill>
              </a:rPr>
              <a:t>Today, they are used primarily as adjuncts to levodopa treatment and as treatments for tremor symptoms. </a:t>
            </a:r>
          </a:p>
          <a:p>
            <a:pPr lvl="1">
              <a:spcAft>
                <a:spcPts val="1200"/>
              </a:spcAft>
            </a:pPr>
            <a:r>
              <a:rPr lang="en-US" sz="1400" dirty="0">
                <a:solidFill>
                  <a:srgbClr val="000000"/>
                </a:solidFill>
              </a:rPr>
              <a:t>These drugs often cause side effects in the elderly and are contraindicated in patients with glaucoma, benign prostatic hypertrophy, and dementia.</a:t>
            </a:r>
          </a:p>
          <a:p>
            <a:r>
              <a:rPr lang="en-US" sz="1800" dirty="0">
                <a:solidFill>
                  <a:srgbClr val="000000"/>
                </a:solidFill>
              </a:rPr>
              <a:t>Levodopa replaces dopamine in the brain which represented a major breakthrough in the treatment of PD (exogenous dopamine does not cross the blood-brain barrier). </a:t>
            </a:r>
          </a:p>
          <a:p>
            <a:pPr lvl="1"/>
            <a:r>
              <a:rPr lang="en-US" sz="1400" dirty="0">
                <a:solidFill>
                  <a:srgbClr val="000000"/>
                </a:solidFill>
              </a:rPr>
              <a:t>The combination of levodopa with carbidopa (a peripheral dopa decarboxylase inhibitor that does not cross the blood-brain barrier) led to an increase in the amount of levodopa available to the brain for conversion to dopamine and a reduction in the incidence of nausea and vomiting</a:t>
            </a:r>
          </a:p>
          <a:p>
            <a:pPr lvl="1"/>
            <a:r>
              <a:rPr lang="en-US" sz="1400" dirty="0">
                <a:solidFill>
                  <a:srgbClr val="000000"/>
                </a:solidFill>
              </a:rPr>
              <a:t>Long-term treatment with levodopa is complicated by the development of motor fluctuations, dyskinesias, and neuropsychiatric complications</a:t>
            </a:r>
          </a:p>
          <a:p>
            <a:pPr lvl="1"/>
            <a:r>
              <a:rPr lang="en-US" sz="1400" dirty="0">
                <a:solidFill>
                  <a:srgbClr val="000000"/>
                </a:solidFill>
              </a:rPr>
              <a:t>Patients may experience a “wearing-off” effect characterized by a shorter duration of benefit from each levodopa dose, causing parkinsonian symptoms to re-emerge</a:t>
            </a:r>
          </a:p>
        </p:txBody>
      </p:sp>
    </p:spTree>
    <p:extLst>
      <p:ext uri="{BB962C8B-B14F-4D97-AF65-F5344CB8AC3E}">
        <p14:creationId xmlns:p14="http://schemas.microsoft.com/office/powerpoint/2010/main" val="185208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800" b="1" i="1" dirty="0">
                <a:solidFill>
                  <a:schemeClr val="tx1">
                    <a:lumMod val="50000"/>
                  </a:schemeClr>
                </a:solidFill>
              </a:rPr>
              <a:t>Product Updates:</a:t>
            </a:r>
          </a:p>
          <a:p>
            <a:pPr lvl="0" fontAlgn="base"/>
            <a:r>
              <a:rPr lang="en-US" sz="2400" dirty="0">
                <a:solidFill>
                  <a:srgbClr val="000000"/>
                </a:solidFill>
                <a:effectLst>
                  <a:outerShdw sx="0" sy="0">
                    <a:srgbClr val="000000"/>
                  </a:outerShdw>
                </a:effectLst>
              </a:rPr>
              <a:t>In April 2020, GSK has made a business decision to discontinue Imitrex 6mg SDV.  Generics will remain available.</a:t>
            </a:r>
          </a:p>
          <a:p>
            <a:pPr lvl="0" fontAlgn="base"/>
            <a:endParaRPr lang="en-US" sz="2000" dirty="0">
              <a:solidFill>
                <a:srgbClr val="000000"/>
              </a:solidFill>
              <a:effectLst>
                <a:outerShdw sx="0" sy="0">
                  <a:srgbClr val="000000"/>
                </a:outerShdw>
              </a:effectLst>
            </a:endParaRPr>
          </a:p>
        </p:txBody>
      </p:sp>
    </p:spTree>
    <p:extLst>
      <p:ext uri="{BB962C8B-B14F-4D97-AF65-F5344CB8AC3E}">
        <p14:creationId xmlns:p14="http://schemas.microsoft.com/office/powerpoint/2010/main" val="24153676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0" y="685800"/>
            <a:ext cx="9144000" cy="3829050"/>
          </a:xfrm>
        </p:spPr>
        <p:txBody>
          <a:bodyPr/>
          <a:lstStyle/>
          <a:p>
            <a:r>
              <a:rPr lang="en-US" sz="1800" b="0" i="0" u="none" strike="noStrike" baseline="0" dirty="0">
                <a:solidFill>
                  <a:srgbClr val="000000"/>
                </a:solidFill>
              </a:rPr>
              <a:t>Monoamine oxidase B (MAO-B) is an enzyme predominantly located in the brain that breaks down several chemicals, but primarily dopamine</a:t>
            </a:r>
            <a:r>
              <a:rPr lang="en-US" sz="1800" dirty="0">
                <a:solidFill>
                  <a:srgbClr val="000000"/>
                </a:solidFill>
              </a:rPr>
              <a:t>. </a:t>
            </a:r>
          </a:p>
          <a:p>
            <a:pPr lvl="1"/>
            <a:r>
              <a:rPr lang="en-US" sz="1400" dirty="0">
                <a:solidFill>
                  <a:srgbClr val="000000"/>
                </a:solidFill>
              </a:rPr>
              <a:t>MAO-B is abundant in the striatum and involved in dopamine metabolism, the theory is that MAO-B inhibition will increase the quantity of dopamine available and result in the reduction of some of the motor symptoms seen with PD.</a:t>
            </a:r>
          </a:p>
          <a:p>
            <a:pPr lvl="1">
              <a:spcAft>
                <a:spcPts val="1200"/>
              </a:spcAft>
            </a:pPr>
            <a:r>
              <a:rPr lang="en-US" sz="1400" dirty="0">
                <a:solidFill>
                  <a:srgbClr val="000000"/>
                </a:solidFill>
              </a:rPr>
              <a:t>rasagiline (generic, Azilect) and selegiline (generic, Zelapar), highly selective inhibitors of MAO-B, have been shown to cause a slight improvement in motor performance upon initiation of therapy and to delay the development of disability that requires the addition of levodopa</a:t>
            </a:r>
          </a:p>
          <a:p>
            <a:r>
              <a:rPr lang="en-US" sz="1800" dirty="0">
                <a:solidFill>
                  <a:srgbClr val="000000"/>
                </a:solidFill>
              </a:rPr>
              <a:t>Dopamine agonists including bromocriptine (Parlodel), pramipexole (Mirapex, Mirapex ER), ropinirole (Requip, Requip XL), and rotigotine (Neupro) are used in early PD </a:t>
            </a:r>
          </a:p>
          <a:p>
            <a:pPr lvl="1"/>
            <a:r>
              <a:rPr lang="en-US" sz="1400" dirty="0">
                <a:solidFill>
                  <a:srgbClr val="000000"/>
                </a:solidFill>
              </a:rPr>
              <a:t>These agents have a levodopa-sparing effect and can reduce the frequency of “off” time. </a:t>
            </a:r>
          </a:p>
          <a:p>
            <a:pPr lvl="1"/>
            <a:r>
              <a:rPr lang="en-US" sz="1400" dirty="0">
                <a:solidFill>
                  <a:srgbClr val="000000"/>
                </a:solidFill>
              </a:rPr>
              <a:t>Monotherapy with dopamine agonists has been shown to reduce the subsequent dyskinesias and other motor complications in comparison to levodopa, however, there is the potential for orthostatic hypotension and neuropsychiatric adverse effects, such as confusion and hallucinations</a:t>
            </a:r>
          </a:p>
        </p:txBody>
      </p:sp>
    </p:spTree>
    <p:extLst>
      <p:ext uri="{BB962C8B-B14F-4D97-AF65-F5344CB8AC3E}">
        <p14:creationId xmlns:p14="http://schemas.microsoft.com/office/powerpoint/2010/main" val="12790082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76200" y="800100"/>
            <a:ext cx="8839200" cy="3829050"/>
          </a:xfrm>
        </p:spPr>
        <p:txBody>
          <a:bodyPr/>
          <a:lstStyle/>
          <a:p>
            <a:r>
              <a:rPr lang="en-US" sz="1800" dirty="0">
                <a:solidFill>
                  <a:srgbClr val="000000"/>
                </a:solidFill>
              </a:rPr>
              <a:t>Catechol-O-methyltransferase (COMT) inhibitors, entacapone (Comtan), and tolcapone (Tasmar) reduces the end-of-dose failure (“wearing off”) of levodopa therapy that causes motor complications</a:t>
            </a:r>
          </a:p>
          <a:p>
            <a:pPr lvl="1"/>
            <a:r>
              <a:rPr lang="en-US" sz="1400" dirty="0">
                <a:solidFill>
                  <a:srgbClr val="000000"/>
                </a:solidFill>
              </a:rPr>
              <a:t>By reducing the peripheral metabolism of levodopa, COMT inhibitors allow for the use of lower doses of levodopa and both agents are approved as adjuncts to levodopa therapy.</a:t>
            </a:r>
          </a:p>
          <a:p>
            <a:pPr lvl="1">
              <a:spcAft>
                <a:spcPts val="1200"/>
              </a:spcAft>
            </a:pPr>
            <a:r>
              <a:rPr lang="en-US" sz="1400" dirty="0">
                <a:solidFill>
                  <a:srgbClr val="000000"/>
                </a:solidFill>
              </a:rPr>
              <a:t>Some experts recommend the initiation of a COMT inhibitor at the onset of levodopa therapy to reduce the risk of developing motor complications </a:t>
            </a:r>
          </a:p>
          <a:p>
            <a:pPr>
              <a:spcAft>
                <a:spcPts val="1200"/>
              </a:spcAft>
            </a:pPr>
            <a:r>
              <a:rPr lang="en-US" sz="1800" dirty="0">
                <a:solidFill>
                  <a:srgbClr val="000000"/>
                </a:solidFill>
              </a:rPr>
              <a:t>An adenosine A2a antagonist, istradefylline (Nourianz) is approved as adjunctive therapy to levodopa/carbidopa to decrease “off” episodes and is a once daily oral option</a:t>
            </a:r>
          </a:p>
          <a:p>
            <a:pPr lvl="1"/>
            <a:r>
              <a:rPr lang="en-US" sz="1400" dirty="0">
                <a:solidFill>
                  <a:srgbClr val="000000"/>
                </a:solidFill>
              </a:rPr>
              <a:t>The exact mechanism of adenosine A2a antagonists in PD is not known, but it is not dopaminergic.</a:t>
            </a:r>
          </a:p>
          <a:p>
            <a:pPr lvl="1"/>
            <a:r>
              <a:rPr lang="en-US" sz="1400" dirty="0">
                <a:solidFill>
                  <a:srgbClr val="000000"/>
                </a:solidFill>
              </a:rPr>
              <a:t>istradefylline may be neuroprotective and prevent dyskinesia when used with levodopa</a:t>
            </a:r>
          </a:p>
        </p:txBody>
      </p:sp>
    </p:spTree>
    <p:extLst>
      <p:ext uri="{BB962C8B-B14F-4D97-AF65-F5344CB8AC3E}">
        <p14:creationId xmlns:p14="http://schemas.microsoft.com/office/powerpoint/2010/main" val="2471455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228600" y="742950"/>
            <a:ext cx="8686800" cy="3943350"/>
          </a:xfrm>
        </p:spPr>
        <p:txBody>
          <a:bodyPr/>
          <a:lstStyle/>
          <a:p>
            <a:r>
              <a:rPr lang="en-US" sz="2000" dirty="0">
                <a:solidFill>
                  <a:srgbClr val="000000"/>
                </a:solidFill>
              </a:rPr>
              <a:t>Despite advances in treatments over the years, there is no cure for PD. </a:t>
            </a:r>
          </a:p>
          <a:p>
            <a:r>
              <a:rPr lang="en-US" sz="2000" dirty="0">
                <a:solidFill>
                  <a:srgbClr val="000000"/>
                </a:solidFill>
              </a:rPr>
              <a:t>Symptomatic therapy can provide benefit for quite some time, but the continued, however slow, progression of PD eventually results in significant disability. </a:t>
            </a:r>
          </a:p>
          <a:p>
            <a:r>
              <a:rPr lang="en-US" sz="2000" dirty="0">
                <a:solidFill>
                  <a:srgbClr val="000000"/>
                </a:solidFill>
              </a:rPr>
              <a:t>Patients may not require treatment in the early stages of PD if symptoms do not cause functional impairment. </a:t>
            </a:r>
          </a:p>
          <a:p>
            <a:r>
              <a:rPr lang="en-US" sz="2000" dirty="0">
                <a:solidFill>
                  <a:srgbClr val="000000"/>
                </a:solidFill>
              </a:rPr>
              <a:t>As the disease progresses, however, therapy becomes more complex, requiring dosage adjustments, incorporation of multiple medications, and the use of rescue treatments. </a:t>
            </a:r>
          </a:p>
          <a:p>
            <a:r>
              <a:rPr lang="en-US" sz="2000" dirty="0">
                <a:solidFill>
                  <a:srgbClr val="000000"/>
                </a:solidFill>
              </a:rPr>
              <a:t>It is generally recommended that medication regimens be kept as simple as possible since the risk of adverse effects is generally lower when fewer agents are used at higher doses than when multiple drugs are used at lower doses</a:t>
            </a:r>
          </a:p>
        </p:txBody>
      </p:sp>
    </p:spTree>
    <p:extLst>
      <p:ext uri="{BB962C8B-B14F-4D97-AF65-F5344CB8AC3E}">
        <p14:creationId xmlns:p14="http://schemas.microsoft.com/office/powerpoint/2010/main" val="11684344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76200" y="742950"/>
            <a:ext cx="8991600" cy="4000500"/>
          </a:xfrm>
        </p:spPr>
        <p:txBody>
          <a:bodyPr/>
          <a:lstStyle/>
          <a:p>
            <a:r>
              <a:rPr lang="en-US" sz="2000" dirty="0">
                <a:solidFill>
                  <a:srgbClr val="000000"/>
                </a:solidFill>
              </a:rPr>
              <a:t>An evidence-based review updated in 2018 by the Movement Disorder Society ranked the efficacy of the various treatments based on placebo-controlled trials of patients with PD between 2004 and 2016.</a:t>
            </a:r>
            <a:r>
              <a:rPr lang="en-US" dirty="0">
                <a:solidFill>
                  <a:srgbClr val="000000"/>
                </a:solidFill>
              </a:rPr>
              <a:t> </a:t>
            </a:r>
          </a:p>
          <a:p>
            <a:pPr lvl="1"/>
            <a:r>
              <a:rPr lang="en-US" sz="1600" dirty="0">
                <a:solidFill>
                  <a:srgbClr val="000000"/>
                </a:solidFill>
              </a:rPr>
              <a:t>In the review, oral levodopa/carbidopa, the MAO-B inhibitors, and the dopamine agonists are all rated as efficacious for symptomatic monotherapy in patients with PD; exceptions to this are bromocriptine and ropinirole ER which are considered likely efficacious. </a:t>
            </a:r>
          </a:p>
          <a:p>
            <a:pPr lvl="1"/>
            <a:r>
              <a:rPr lang="en-US" sz="1600" dirty="0">
                <a:solidFill>
                  <a:srgbClr val="000000"/>
                </a:solidFill>
              </a:rPr>
              <a:t>The anticholinergics, as well as amantadine, are rated as likely efficacious as monotherapy. </a:t>
            </a:r>
          </a:p>
          <a:p>
            <a:pPr lvl="1"/>
            <a:r>
              <a:rPr lang="en-US" sz="1600" dirty="0">
                <a:solidFill>
                  <a:srgbClr val="000000"/>
                </a:solidFill>
              </a:rPr>
              <a:t>As symptomatic adjunct therapy to levodopa, the nonergot dopamine agonists (rotigotine, tolcapone, and rasagiline) are considered efficacious; anticholinergics, amantadine, and bromocriptine are likely efficacious. </a:t>
            </a:r>
          </a:p>
          <a:p>
            <a:pPr lvl="1"/>
            <a:r>
              <a:rPr lang="en-US" sz="1600" dirty="0">
                <a:solidFill>
                  <a:srgbClr val="000000"/>
                </a:solidFill>
              </a:rPr>
              <a:t>There is insufficient evidence to rate selegiline. </a:t>
            </a:r>
          </a:p>
          <a:p>
            <a:pPr lvl="1"/>
            <a:r>
              <a:rPr lang="en-US" sz="1600" dirty="0">
                <a:solidFill>
                  <a:srgbClr val="000000"/>
                </a:solidFill>
              </a:rPr>
              <a:t>Entacapone and safinamide are noted to be non-efficacious as an adjunct therapy to levodopa. </a:t>
            </a:r>
          </a:p>
        </p:txBody>
      </p:sp>
    </p:spTree>
    <p:extLst>
      <p:ext uri="{BB962C8B-B14F-4D97-AF65-F5344CB8AC3E}">
        <p14:creationId xmlns:p14="http://schemas.microsoft.com/office/powerpoint/2010/main" val="31592525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Antiparkinson’s Agents</a:t>
            </a:r>
          </a:p>
        </p:txBody>
      </p:sp>
      <p:sp>
        <p:nvSpPr>
          <p:cNvPr id="3" name="Content Placeholder 2"/>
          <p:cNvSpPr>
            <a:spLocks noGrp="1"/>
          </p:cNvSpPr>
          <p:nvPr>
            <p:ph idx="1"/>
          </p:nvPr>
        </p:nvSpPr>
        <p:spPr>
          <a:xfrm>
            <a:off x="228600" y="742950"/>
            <a:ext cx="8686800" cy="3829050"/>
          </a:xfrm>
        </p:spPr>
        <p:txBody>
          <a:bodyPr/>
          <a:lstStyle/>
          <a:p>
            <a:r>
              <a:rPr lang="en-US" sz="2200" dirty="0">
                <a:solidFill>
                  <a:srgbClr val="000000"/>
                </a:solidFill>
              </a:rPr>
              <a:t>An evidence-based review updated in 2018 by the Movement Disorder Society ranked the efficacy of the various treatments based on placebo-controlled trials of patients with PD between 2004 and 2016 (cont.) </a:t>
            </a:r>
          </a:p>
          <a:p>
            <a:pPr lvl="1"/>
            <a:r>
              <a:rPr lang="en-US" sz="1800" b="0" i="0" u="none" strike="noStrike" baseline="0" dirty="0">
                <a:solidFill>
                  <a:srgbClr val="221E1E"/>
                </a:solidFill>
              </a:rPr>
              <a:t>For the prevention/delay of dyskinesia, pramipexole and ropinirole are efficacious; bromocriptine is likely efficacious. </a:t>
            </a:r>
          </a:p>
          <a:p>
            <a:pPr lvl="1"/>
            <a:r>
              <a:rPr lang="en-US" sz="1800" b="0" i="0" u="none" strike="noStrike" baseline="0" dirty="0">
                <a:solidFill>
                  <a:srgbClr val="221E1E"/>
                </a:solidFill>
              </a:rPr>
              <a:t>Efficacious treatments for motor fluctuations include COMT inhibitors, levodopa/carbidopa (standard and extended-release formulations), rasagiline, and dopamine agonists; the exception to this is bromocriptine, which is likely efficacious. </a:t>
            </a:r>
          </a:p>
          <a:p>
            <a:pPr lvl="1"/>
            <a:r>
              <a:rPr lang="en-US" sz="1800" b="0" i="0" u="none" strike="noStrike" baseline="0" dirty="0">
                <a:solidFill>
                  <a:srgbClr val="221E1E"/>
                </a:solidFill>
              </a:rPr>
              <a:t>Amantadine is rated efficacious for the treatment of dyskinesia. </a:t>
            </a:r>
          </a:p>
          <a:p>
            <a:pPr lvl="1"/>
            <a:r>
              <a:rPr lang="en-US" sz="1800" b="0" i="0" u="none" strike="noStrike" baseline="0" dirty="0">
                <a:solidFill>
                  <a:srgbClr val="221E1E"/>
                </a:solidFill>
              </a:rPr>
              <a:t>Duodenal administration of levodopa/carbidopa was also likely efficacious for treatment of motor fluctuations and dyskinesia. </a:t>
            </a:r>
            <a:endParaRPr lang="en-US" sz="1600" dirty="0">
              <a:solidFill>
                <a:srgbClr val="000000"/>
              </a:solidFill>
            </a:endParaRPr>
          </a:p>
        </p:txBody>
      </p:sp>
    </p:spTree>
    <p:extLst>
      <p:ext uri="{BB962C8B-B14F-4D97-AF65-F5344CB8AC3E}">
        <p14:creationId xmlns:p14="http://schemas.microsoft.com/office/powerpoint/2010/main" val="17246682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Antiparkinson’s Agents</a:t>
            </a:r>
          </a:p>
        </p:txBody>
      </p:sp>
      <p:sp>
        <p:nvSpPr>
          <p:cNvPr id="5" name="Content Placeholder 4"/>
          <p:cNvSpPr>
            <a:spLocks noGrp="1"/>
          </p:cNvSpPr>
          <p:nvPr>
            <p:ph idx="1"/>
          </p:nvPr>
        </p:nvSpPr>
        <p:spPr>
          <a:xfrm>
            <a:off x="228600" y="1257300"/>
            <a:ext cx="86106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38241009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Lipotropics, Statins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20249815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Statins</a:t>
            </a:r>
          </a:p>
        </p:txBody>
      </p:sp>
      <p:sp>
        <p:nvSpPr>
          <p:cNvPr id="3" name="Content Placeholder 2"/>
          <p:cNvSpPr>
            <a:spLocks noGrp="1"/>
          </p:cNvSpPr>
          <p:nvPr>
            <p:ph idx="1"/>
          </p:nvPr>
        </p:nvSpPr>
        <p:spPr>
          <a:xfrm>
            <a:off x="152400" y="1085850"/>
            <a:ext cx="8763000" cy="3714750"/>
          </a:xfrm>
        </p:spPr>
        <p:txBody>
          <a:bodyPr/>
          <a:lstStyle/>
          <a:p>
            <a:pPr>
              <a:buNone/>
            </a:pPr>
            <a:r>
              <a:rPr lang="en-US" altLang="en-US" b="1" i="1" dirty="0">
                <a:solidFill>
                  <a:schemeClr val="tx1">
                    <a:lumMod val="50000"/>
                  </a:schemeClr>
                </a:solidFill>
              </a:rPr>
              <a:t>Class Overview - indications for products in this class include*:</a:t>
            </a:r>
          </a:p>
          <a:p>
            <a:r>
              <a:rPr lang="en-US" sz="2000" dirty="0">
                <a:solidFill>
                  <a:schemeClr val="tx1">
                    <a:lumMod val="50000"/>
                  </a:schemeClr>
                </a:solidFill>
              </a:rPr>
              <a:t>Heterozygous familial hypercholesterolemia</a:t>
            </a:r>
          </a:p>
          <a:p>
            <a:r>
              <a:rPr lang="en-US" sz="2000" dirty="0">
                <a:solidFill>
                  <a:schemeClr val="tx1">
                    <a:lumMod val="50000"/>
                  </a:schemeClr>
                </a:solidFill>
              </a:rPr>
              <a:t>Homozygous familial hypercholesterolemia</a:t>
            </a:r>
          </a:p>
          <a:p>
            <a:r>
              <a:rPr lang="en-US" sz="2000" dirty="0">
                <a:solidFill>
                  <a:schemeClr val="tx1">
                    <a:lumMod val="50000"/>
                  </a:schemeClr>
                </a:solidFill>
              </a:rPr>
              <a:t>Mixed dyslipidemia</a:t>
            </a:r>
          </a:p>
          <a:p>
            <a:r>
              <a:rPr lang="en-US" sz="2000" dirty="0">
                <a:solidFill>
                  <a:schemeClr val="tx1">
                    <a:lumMod val="50000"/>
                  </a:schemeClr>
                </a:solidFill>
              </a:rPr>
              <a:t>Primary hypercholesterolemia</a:t>
            </a:r>
          </a:p>
          <a:p>
            <a:r>
              <a:rPr lang="en-US" sz="2000" dirty="0">
                <a:solidFill>
                  <a:schemeClr val="tx1">
                    <a:lumMod val="50000"/>
                  </a:schemeClr>
                </a:solidFill>
              </a:rPr>
              <a:t>Primary prevention of coronary events in patients with CVD</a:t>
            </a:r>
          </a:p>
          <a:p>
            <a:r>
              <a:rPr lang="en-US" sz="2000" dirty="0">
                <a:solidFill>
                  <a:schemeClr val="tx1">
                    <a:lumMod val="50000"/>
                  </a:schemeClr>
                </a:solidFill>
              </a:rPr>
              <a:t>Secondary prevention of coronary events in patients with CHD</a:t>
            </a:r>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40242321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57250"/>
          </a:xfrm>
        </p:spPr>
        <p:txBody>
          <a:bodyPr/>
          <a:lstStyle/>
          <a:p>
            <a:r>
              <a:rPr lang="en-US" dirty="0"/>
              <a:t>Lipotropics, Statins</a:t>
            </a:r>
          </a:p>
        </p:txBody>
      </p:sp>
      <p:sp>
        <p:nvSpPr>
          <p:cNvPr id="5" name="Content Placeholder 4"/>
          <p:cNvSpPr>
            <a:spLocks noGrp="1"/>
          </p:cNvSpPr>
          <p:nvPr>
            <p:ph idx="1"/>
          </p:nvPr>
        </p:nvSpPr>
        <p:spPr>
          <a:xfrm>
            <a:off x="152400" y="742950"/>
            <a:ext cx="8610600" cy="3829050"/>
          </a:xfrm>
        </p:spPr>
        <p:txBody>
          <a:bodyPr/>
          <a:lstStyle/>
          <a:p>
            <a:pPr>
              <a:buNone/>
            </a:pPr>
            <a:r>
              <a:rPr lang="en-US" altLang="en-US" sz="2000" b="1" i="1" dirty="0">
                <a:solidFill>
                  <a:schemeClr val="tx1">
                    <a:lumMod val="50000"/>
                  </a:schemeClr>
                </a:solidFill>
              </a:rPr>
              <a:t>Class Overview - Statins:</a:t>
            </a:r>
            <a:endParaRPr lang="en-US" sz="2000" b="1" i="1" dirty="0">
              <a:solidFill>
                <a:schemeClr val="tx1">
                  <a:lumMod val="50000"/>
                </a:schemeClr>
              </a:solidFill>
            </a:endParaRPr>
          </a:p>
          <a:p>
            <a:r>
              <a:rPr lang="en-US" sz="2000" dirty="0">
                <a:solidFill>
                  <a:schemeClr val="tx1">
                    <a:lumMod val="50000"/>
                  </a:schemeClr>
                </a:solidFill>
              </a:rPr>
              <a:t>atorvastatin – (atorvastatin; Lipitor)</a:t>
            </a:r>
          </a:p>
          <a:p>
            <a:r>
              <a:rPr lang="en-US" sz="2000" dirty="0">
                <a:solidFill>
                  <a:schemeClr val="tx1">
                    <a:lumMod val="50000"/>
                  </a:schemeClr>
                </a:solidFill>
              </a:rPr>
              <a:t>fluvastatin </a:t>
            </a:r>
          </a:p>
          <a:p>
            <a:r>
              <a:rPr lang="en-US" sz="2000" dirty="0">
                <a:solidFill>
                  <a:schemeClr val="tx1">
                    <a:lumMod val="50000"/>
                  </a:schemeClr>
                </a:solidFill>
              </a:rPr>
              <a:t>fluvastatin ER – (fluvastatin ER; Lescol XL)</a:t>
            </a:r>
          </a:p>
          <a:p>
            <a:r>
              <a:rPr lang="en-US" sz="2000" dirty="0">
                <a:solidFill>
                  <a:schemeClr val="tx1">
                    <a:lumMod val="50000"/>
                  </a:schemeClr>
                </a:solidFill>
              </a:rPr>
              <a:t>Lovastatin</a:t>
            </a:r>
          </a:p>
          <a:p>
            <a:r>
              <a:rPr lang="en-US" sz="2000" dirty="0">
                <a:solidFill>
                  <a:schemeClr val="tx1">
                    <a:lumMod val="50000"/>
                  </a:schemeClr>
                </a:solidFill>
              </a:rPr>
              <a:t>lovastatin ER – (lovastatin ER; Altoprev)</a:t>
            </a:r>
          </a:p>
          <a:p>
            <a:r>
              <a:rPr lang="en-US" sz="2000" dirty="0">
                <a:solidFill>
                  <a:schemeClr val="tx1">
                    <a:lumMod val="50000"/>
                  </a:schemeClr>
                </a:solidFill>
              </a:rPr>
              <a:t>pitavastatin – (Livalo, Zypitamag)</a:t>
            </a:r>
          </a:p>
          <a:p>
            <a:r>
              <a:rPr lang="en-US" sz="2000" dirty="0">
                <a:solidFill>
                  <a:schemeClr val="tx1">
                    <a:lumMod val="50000"/>
                  </a:schemeClr>
                </a:solidFill>
              </a:rPr>
              <a:t>pravastatin – (pravastatin; Pravachol)</a:t>
            </a:r>
          </a:p>
          <a:p>
            <a:r>
              <a:rPr lang="en-US" sz="2000" dirty="0">
                <a:solidFill>
                  <a:schemeClr val="tx1">
                    <a:lumMod val="50000"/>
                  </a:schemeClr>
                </a:solidFill>
              </a:rPr>
              <a:t>Rosuvastatin – (rosuvastatin; Crestor, Ezallor Sprinkle)</a:t>
            </a:r>
          </a:p>
          <a:p>
            <a:r>
              <a:rPr lang="en-US" sz="2000" dirty="0">
                <a:solidFill>
                  <a:schemeClr val="tx1">
                    <a:lumMod val="50000"/>
                  </a:schemeClr>
                </a:solidFill>
              </a:rPr>
              <a:t>Simvastatin – (simvastatin; Flolipid, Zocor)</a:t>
            </a:r>
          </a:p>
          <a:p>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a:p>
            <a:pPr lvl="1">
              <a:buNone/>
            </a:pPr>
            <a:endParaRPr lang="en-US" sz="1100" dirty="0"/>
          </a:p>
        </p:txBody>
      </p:sp>
    </p:spTree>
    <p:extLst>
      <p:ext uri="{BB962C8B-B14F-4D97-AF65-F5344CB8AC3E}">
        <p14:creationId xmlns:p14="http://schemas.microsoft.com/office/powerpoint/2010/main" val="33198025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Statins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b="1" i="1" dirty="0">
                <a:solidFill>
                  <a:schemeClr val="tx1">
                    <a:lumMod val="50000"/>
                  </a:schemeClr>
                </a:solidFill>
              </a:rPr>
              <a:t>Class Overview – Statin Combinations:</a:t>
            </a:r>
            <a:endParaRPr lang="en-US" b="1" i="1" dirty="0">
              <a:solidFill>
                <a:schemeClr val="tx1">
                  <a:lumMod val="50000"/>
                </a:schemeClr>
              </a:solidFill>
            </a:endParaRPr>
          </a:p>
          <a:p>
            <a:r>
              <a:rPr lang="en-US" dirty="0">
                <a:solidFill>
                  <a:schemeClr val="tx1">
                    <a:lumMod val="50000"/>
                  </a:schemeClr>
                </a:solidFill>
              </a:rPr>
              <a:t>amlodipine/atorvastatin – (amlodipine/atorvastatin; Caduet)</a:t>
            </a:r>
          </a:p>
          <a:p>
            <a:r>
              <a:rPr lang="en-US" dirty="0">
                <a:solidFill>
                  <a:schemeClr val="tx1">
                    <a:lumMod val="50000"/>
                  </a:schemeClr>
                </a:solidFill>
              </a:rPr>
              <a:t>ezetimibe/simvastatin – (ezetimibe/simvastatin; Vytorin)</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227636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Leukotriene Modifiers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6348118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Statins</a:t>
            </a:r>
          </a:p>
        </p:txBody>
      </p:sp>
      <p:sp>
        <p:nvSpPr>
          <p:cNvPr id="3" name="Content Placeholder 2"/>
          <p:cNvSpPr>
            <a:spLocks noGrp="1"/>
          </p:cNvSpPr>
          <p:nvPr>
            <p:ph idx="1"/>
          </p:nvPr>
        </p:nvSpPr>
        <p:spPr>
          <a:xfrm>
            <a:off x="152400" y="857250"/>
            <a:ext cx="8686800" cy="3829050"/>
          </a:xfrm>
        </p:spPr>
        <p:txBody>
          <a:bodyPr/>
          <a:lstStyle/>
          <a:p>
            <a:r>
              <a:rPr lang="en-US" sz="2000" dirty="0">
                <a:solidFill>
                  <a:schemeClr val="tx1">
                    <a:lumMod val="50000"/>
                  </a:schemeClr>
                </a:solidFill>
              </a:rPr>
              <a:t>This is a first-time review of this therapeutic class </a:t>
            </a:r>
            <a:endParaRPr lang="en-US" sz="2000" dirty="0">
              <a:solidFill>
                <a:srgbClr val="000000"/>
              </a:solidFill>
            </a:endParaRPr>
          </a:p>
          <a:p>
            <a:r>
              <a:rPr lang="en-US" sz="2000" dirty="0">
                <a:solidFill>
                  <a:srgbClr val="000000"/>
                </a:solidFill>
              </a:rPr>
              <a:t>Clinical studies clearly show that ASCVD events are reduced by using the maximum tolerated statin intensity in 1 of 4 predefined groups shown to benefit from statin therapy. </a:t>
            </a:r>
          </a:p>
          <a:p>
            <a:pPr lvl="1"/>
            <a:r>
              <a:rPr lang="en-US" sz="1600" dirty="0">
                <a:solidFill>
                  <a:srgbClr val="000000"/>
                </a:solidFill>
              </a:rPr>
              <a:t>Adults with clinical ASCVD</a:t>
            </a:r>
          </a:p>
          <a:p>
            <a:pPr lvl="1"/>
            <a:r>
              <a:rPr lang="en-US" sz="1600" dirty="0">
                <a:solidFill>
                  <a:srgbClr val="000000"/>
                </a:solidFill>
              </a:rPr>
              <a:t>Patients with primary elevations of LDL-C ≥ 190 mg/dL</a:t>
            </a:r>
          </a:p>
          <a:p>
            <a:pPr lvl="1"/>
            <a:r>
              <a:rPr lang="en-US" sz="1600" dirty="0">
                <a:solidFill>
                  <a:srgbClr val="000000"/>
                </a:solidFill>
              </a:rPr>
              <a:t>Patients who are 40 to 75 years of age with diabetes</a:t>
            </a:r>
          </a:p>
          <a:p>
            <a:pPr lvl="1"/>
            <a:r>
              <a:rPr lang="en-US" sz="1600" dirty="0">
                <a:solidFill>
                  <a:srgbClr val="000000"/>
                </a:solidFill>
              </a:rPr>
              <a:t>Patients 40 to 75 years of age with an estimated 10-year ASCVD risk estimated by Pooled Cohort Equations (PCE)</a:t>
            </a:r>
          </a:p>
          <a:p>
            <a:pPr lvl="1"/>
            <a:endParaRPr lang="en-US" sz="1600" dirty="0">
              <a:solidFill>
                <a:srgbClr val="000000"/>
              </a:solidFill>
            </a:endParaRPr>
          </a:p>
          <a:p>
            <a:r>
              <a:rPr lang="en-US" sz="2000" dirty="0">
                <a:solidFill>
                  <a:srgbClr val="000000"/>
                </a:solidFill>
              </a:rPr>
              <a:t>ASCVD prevention benefit of statin therapy may be less clear in selected individuals who do not fall into 1 of the 4 benefit groups</a:t>
            </a:r>
          </a:p>
        </p:txBody>
      </p:sp>
    </p:spTree>
    <p:extLst>
      <p:ext uri="{BB962C8B-B14F-4D97-AF65-F5344CB8AC3E}">
        <p14:creationId xmlns:p14="http://schemas.microsoft.com/office/powerpoint/2010/main" val="20834756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Statins</a:t>
            </a:r>
          </a:p>
        </p:txBody>
      </p:sp>
      <p:sp>
        <p:nvSpPr>
          <p:cNvPr id="3" name="Content Placeholder 2"/>
          <p:cNvSpPr>
            <a:spLocks noGrp="1"/>
          </p:cNvSpPr>
          <p:nvPr>
            <p:ph idx="1"/>
          </p:nvPr>
        </p:nvSpPr>
        <p:spPr>
          <a:xfrm>
            <a:off x="228600" y="819150"/>
            <a:ext cx="8686800" cy="4095750"/>
          </a:xfrm>
        </p:spPr>
        <p:txBody>
          <a:bodyPr/>
          <a:lstStyle/>
          <a:p>
            <a:r>
              <a:rPr lang="en-US" sz="2000" dirty="0">
                <a:solidFill>
                  <a:srgbClr val="000000"/>
                </a:solidFill>
              </a:rPr>
              <a:t>The ACC/AHA addresses the use of statins in cholesterol management.</a:t>
            </a:r>
          </a:p>
          <a:p>
            <a:r>
              <a:rPr lang="en-US" sz="2000" dirty="0">
                <a:solidFill>
                  <a:srgbClr val="000000"/>
                </a:solidFill>
              </a:rPr>
              <a:t>ACC/AHA classifies the intensity of statin therapy based on the average expected LDL-C response to a specific statin and dose.</a:t>
            </a:r>
          </a:p>
          <a:p>
            <a:r>
              <a:rPr lang="en-US" sz="2000" dirty="0">
                <a:solidFill>
                  <a:srgbClr val="000000"/>
                </a:solidFill>
              </a:rPr>
              <a:t>Generally, high-intensity statin therapy on average lowers LDL-C by ≥ 50%, moderate-intensity therapy lowers LDL-C by 30% to &lt; 50%, and lower-intensity statin therapy lowers LDL-C by &lt; 30%. </a:t>
            </a:r>
          </a:p>
          <a:p>
            <a:pPr lvl="1"/>
            <a:r>
              <a:rPr lang="en-US" sz="1800" dirty="0">
                <a:solidFill>
                  <a:srgbClr val="000000"/>
                </a:solidFill>
              </a:rPr>
              <a:t>High-intensity statin therapy: atorvastatin 40 mg and 80 mg, rosuvastatin 20 mg and 40 mg, </a:t>
            </a:r>
          </a:p>
          <a:p>
            <a:pPr lvl="1"/>
            <a:r>
              <a:rPr lang="en-US" sz="1800" dirty="0">
                <a:solidFill>
                  <a:srgbClr val="000000"/>
                </a:solidFill>
              </a:rPr>
              <a:t>Moderate-intensity therapy: atorvastatin 10 mg and 20 mg, rosuvastatin 5 mg and 10 mg, simvastatin 20 mg to 40 mg, pravastatin 40 mg and 80 mg, lovastatin 40 mg, fluvastatin 80 mg, and pitavastatin 2 mg to 4 mg. </a:t>
            </a:r>
          </a:p>
          <a:p>
            <a:pPr lvl="1"/>
            <a:r>
              <a:rPr lang="en-US" sz="1800" dirty="0">
                <a:solidFill>
                  <a:srgbClr val="000000"/>
                </a:solidFill>
              </a:rPr>
              <a:t>All remaining lower dosages are classified as lower-intensity therapy</a:t>
            </a:r>
          </a:p>
        </p:txBody>
      </p:sp>
    </p:spTree>
    <p:extLst>
      <p:ext uri="{BB962C8B-B14F-4D97-AF65-F5344CB8AC3E}">
        <p14:creationId xmlns:p14="http://schemas.microsoft.com/office/powerpoint/2010/main" val="11973625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Statins</a:t>
            </a:r>
          </a:p>
        </p:txBody>
      </p:sp>
      <p:sp>
        <p:nvSpPr>
          <p:cNvPr id="3" name="Content Placeholder 2"/>
          <p:cNvSpPr>
            <a:spLocks noGrp="1"/>
          </p:cNvSpPr>
          <p:nvPr>
            <p:ph idx="1"/>
          </p:nvPr>
        </p:nvSpPr>
        <p:spPr>
          <a:xfrm>
            <a:off x="228600" y="1085850"/>
            <a:ext cx="8686800" cy="3600450"/>
          </a:xfrm>
        </p:spPr>
        <p:txBody>
          <a:bodyPr/>
          <a:lstStyle/>
          <a:p>
            <a:r>
              <a:rPr lang="en-US" sz="2000" dirty="0">
                <a:solidFill>
                  <a:srgbClr val="000000"/>
                </a:solidFill>
              </a:rPr>
              <a:t>For primary prevention of ASCVD in patients ages 40 to 75 years with LDL-C 70 to 189 mg/dL, lifestyle management alone is advised in those with low ASCVD risk (10-year risk &lt; 5%). </a:t>
            </a:r>
          </a:p>
          <a:p>
            <a:r>
              <a:rPr lang="en-US" sz="2000" dirty="0">
                <a:solidFill>
                  <a:srgbClr val="000000"/>
                </a:solidFill>
              </a:rPr>
              <a:t>For patients with borderline risk (10-year risk of 5% to &lt; 7.5%), moderate-intensity statin therapy may be added if risk enhancers are present. </a:t>
            </a:r>
          </a:p>
          <a:p>
            <a:r>
              <a:rPr lang="en-US" sz="2000" dirty="0">
                <a:solidFill>
                  <a:srgbClr val="000000"/>
                </a:solidFill>
              </a:rPr>
              <a:t>Moderate-intensity statin therapy is recommended in patients with intermediate risk (10-year risk ≥ 7.5% to &lt; 20%) and as initial therapy in diabetic patients (regardless of ASCVD risk). </a:t>
            </a:r>
          </a:p>
          <a:p>
            <a:r>
              <a:rPr lang="en-US" sz="2000" dirty="0">
                <a:solidFill>
                  <a:srgbClr val="000000"/>
                </a:solidFill>
              </a:rPr>
              <a:t>High-intensity statin therapy is recommended in high-risk (10-year risk ≥ 20%) patients and diabetic adults with multiple risk factors.</a:t>
            </a:r>
          </a:p>
        </p:txBody>
      </p:sp>
    </p:spTree>
    <p:extLst>
      <p:ext uri="{BB962C8B-B14F-4D97-AF65-F5344CB8AC3E}">
        <p14:creationId xmlns:p14="http://schemas.microsoft.com/office/powerpoint/2010/main" val="30176536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Statins</a:t>
            </a:r>
          </a:p>
        </p:txBody>
      </p:sp>
      <p:sp>
        <p:nvSpPr>
          <p:cNvPr id="3" name="Content Placeholder 2"/>
          <p:cNvSpPr>
            <a:spLocks noGrp="1"/>
          </p:cNvSpPr>
          <p:nvPr>
            <p:ph idx="1"/>
          </p:nvPr>
        </p:nvSpPr>
        <p:spPr>
          <a:xfrm>
            <a:off x="228600" y="1085850"/>
            <a:ext cx="8686800" cy="3600450"/>
          </a:xfrm>
        </p:spPr>
        <p:txBody>
          <a:bodyPr/>
          <a:lstStyle/>
          <a:p>
            <a:r>
              <a:rPr lang="en-US" dirty="0">
                <a:solidFill>
                  <a:srgbClr val="000000"/>
                </a:solidFill>
              </a:rPr>
              <a:t>Multiple other organizations recommend the use of statins in the management of hypercholesterolemia including:</a:t>
            </a:r>
          </a:p>
          <a:p>
            <a:pPr lvl="1"/>
            <a:r>
              <a:rPr lang="en-US" sz="1800" dirty="0">
                <a:solidFill>
                  <a:srgbClr val="000000"/>
                </a:solidFill>
              </a:rPr>
              <a:t>The American Association of Clinical Endocrinologists (AACE) and the American College of Endocrinology (ACE)</a:t>
            </a:r>
          </a:p>
          <a:p>
            <a:pPr lvl="1"/>
            <a:r>
              <a:rPr lang="en-US" sz="1800" dirty="0">
                <a:solidFill>
                  <a:srgbClr val="000000"/>
                </a:solidFill>
              </a:rPr>
              <a:t>The American Diabetes Association (ADA)</a:t>
            </a:r>
          </a:p>
          <a:p>
            <a:pPr lvl="1"/>
            <a:r>
              <a:rPr lang="en-US" sz="1800" dirty="0">
                <a:solidFill>
                  <a:srgbClr val="000000"/>
                </a:solidFill>
              </a:rPr>
              <a:t>The National Heart, Lung and Blood Institute (NHLBI)</a:t>
            </a:r>
          </a:p>
          <a:p>
            <a:pPr lvl="1"/>
            <a:r>
              <a:rPr lang="en-US" sz="1800" dirty="0">
                <a:solidFill>
                  <a:srgbClr val="000000"/>
                </a:solidFill>
              </a:rPr>
              <a:t>The National Lipid Association (NLA)</a:t>
            </a:r>
          </a:p>
          <a:p>
            <a:pPr lvl="1"/>
            <a:r>
              <a:rPr lang="en-US" sz="1800" dirty="0">
                <a:solidFill>
                  <a:srgbClr val="000000"/>
                </a:solidFill>
              </a:rPr>
              <a:t>The US Preventive Services Task Force (USPSTF)</a:t>
            </a:r>
          </a:p>
          <a:p>
            <a:pPr lvl="1"/>
            <a:r>
              <a:rPr lang="en-US" sz="1800" dirty="0">
                <a:solidFill>
                  <a:srgbClr val="000000"/>
                </a:solidFill>
              </a:rPr>
              <a:t>American Academy of Pediatrics (AAP) endorsed the 2012 guidelines by the NHLBI on cardiovascular health and risk reduction in children and adolescents which outlines age appropriate lipid screening in the pediatric population</a:t>
            </a:r>
          </a:p>
          <a:p>
            <a:pPr lvl="1"/>
            <a:endParaRPr lang="en-US" sz="1400" dirty="0">
              <a:solidFill>
                <a:srgbClr val="000000"/>
              </a:solidFill>
            </a:endParaRPr>
          </a:p>
        </p:txBody>
      </p:sp>
    </p:spTree>
    <p:extLst>
      <p:ext uri="{BB962C8B-B14F-4D97-AF65-F5344CB8AC3E}">
        <p14:creationId xmlns:p14="http://schemas.microsoft.com/office/powerpoint/2010/main" val="3632478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Statins</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8700976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Lipotropics, Other</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39871777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152400" y="1085850"/>
            <a:ext cx="8763000" cy="3714750"/>
          </a:xfrm>
        </p:spPr>
        <p:txBody>
          <a:bodyPr/>
          <a:lstStyle/>
          <a:p>
            <a:pPr>
              <a:buNone/>
            </a:pPr>
            <a:r>
              <a:rPr lang="en-US" altLang="en-US" sz="3200" b="1" i="1" dirty="0">
                <a:solidFill>
                  <a:schemeClr val="tx1">
                    <a:lumMod val="50000"/>
                  </a:schemeClr>
                </a:solidFill>
              </a:rPr>
              <a:t>Class Overview - indications for products in this class include*:</a:t>
            </a:r>
          </a:p>
          <a:p>
            <a:r>
              <a:rPr lang="en-US" sz="2800" dirty="0">
                <a:solidFill>
                  <a:schemeClr val="tx1">
                    <a:lumMod val="50000"/>
                  </a:schemeClr>
                </a:solidFill>
              </a:rPr>
              <a:t>Primary hypercholesterolemia</a:t>
            </a:r>
          </a:p>
          <a:p>
            <a:r>
              <a:rPr lang="en-US" sz="2800" dirty="0">
                <a:solidFill>
                  <a:schemeClr val="tx1">
                    <a:lumMod val="50000"/>
                  </a:schemeClr>
                </a:solidFill>
              </a:rPr>
              <a:t>To reduce elevated LDL-C, total-cholesterol (Total-C), triglycerides (TG), and Apo B, and to increase HDL-C</a:t>
            </a:r>
          </a:p>
          <a:p>
            <a:r>
              <a:rPr lang="en-US" sz="2800" dirty="0">
                <a:solidFill>
                  <a:schemeClr val="tx1">
                    <a:lumMod val="50000"/>
                  </a:schemeClr>
                </a:solidFill>
              </a:rPr>
              <a:t>Severe Hypertriglyceridemia</a:t>
            </a:r>
          </a:p>
          <a:p>
            <a:endParaRPr lang="en-US" sz="2000" dirty="0">
              <a:solidFill>
                <a:schemeClr val="tx1">
                  <a:lumMod val="50000"/>
                </a:schemeClr>
              </a:solidFill>
            </a:endParaRPr>
          </a:p>
          <a:p>
            <a:endParaRPr lang="en-US" sz="1800" dirty="0"/>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2752265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a:t>
            </a:r>
            <a:r>
              <a:rPr lang="en-US" altLang="en-US" dirty="0"/>
              <a:t>Other</a:t>
            </a:r>
            <a:endParaRPr lang="en-US" dirty="0"/>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adenosine triphosphate-citrate lyase (ACL) inhibitor &amp; combinations</a:t>
            </a:r>
            <a:endParaRPr lang="en-US" sz="2000" b="1" i="1" dirty="0">
              <a:solidFill>
                <a:schemeClr val="tx1">
                  <a:lumMod val="50000"/>
                </a:schemeClr>
              </a:solidFill>
            </a:endParaRPr>
          </a:p>
          <a:p>
            <a:r>
              <a:rPr lang="en-US" sz="2000" dirty="0">
                <a:solidFill>
                  <a:schemeClr val="tx1">
                    <a:lumMod val="50000"/>
                  </a:schemeClr>
                </a:solidFill>
              </a:rPr>
              <a:t>bempedoic acid - (Nexletol)</a:t>
            </a:r>
          </a:p>
          <a:p>
            <a:r>
              <a:rPr lang="en-US" sz="2000" dirty="0">
                <a:solidFill>
                  <a:schemeClr val="tx1">
                    <a:lumMod val="50000"/>
                  </a:schemeClr>
                </a:solidFill>
              </a:rPr>
              <a:t>bempedoic acid/ezetimibe - (Nexlizet)</a:t>
            </a:r>
          </a:p>
          <a:p>
            <a:pPr>
              <a:buNone/>
            </a:pPr>
            <a:r>
              <a:rPr lang="en-US" altLang="en-US" sz="2000" b="1" i="1" dirty="0">
                <a:solidFill>
                  <a:schemeClr val="tx1">
                    <a:lumMod val="50000"/>
                  </a:schemeClr>
                </a:solidFill>
              </a:rPr>
              <a:t>Class Overview: Apolipoprotein B Synthesis Inhibitor</a:t>
            </a:r>
            <a:endParaRPr lang="en-US" sz="2000" b="1" i="1" dirty="0">
              <a:solidFill>
                <a:schemeClr val="tx1">
                  <a:lumMod val="50000"/>
                </a:schemeClr>
              </a:solidFill>
            </a:endParaRPr>
          </a:p>
          <a:p>
            <a:r>
              <a:rPr lang="en-US" sz="2000" dirty="0">
                <a:solidFill>
                  <a:schemeClr val="tx1">
                    <a:lumMod val="50000"/>
                  </a:schemeClr>
                </a:solidFill>
              </a:rPr>
              <a:t>lomitapide - (Juxtapid)</a:t>
            </a:r>
          </a:p>
          <a:p>
            <a:pPr>
              <a:buNone/>
            </a:pPr>
            <a:r>
              <a:rPr lang="en-US" altLang="en-US" sz="2000" b="1" i="1" dirty="0">
                <a:solidFill>
                  <a:schemeClr val="tx1">
                    <a:lumMod val="50000"/>
                  </a:schemeClr>
                </a:solidFill>
              </a:rPr>
              <a:t>Class Overview: Bile Acid Sequestrants</a:t>
            </a:r>
            <a:endParaRPr lang="en-US" sz="2000" b="1" i="1" dirty="0">
              <a:solidFill>
                <a:schemeClr val="tx1">
                  <a:lumMod val="50000"/>
                </a:schemeClr>
              </a:solidFill>
            </a:endParaRPr>
          </a:p>
          <a:p>
            <a:r>
              <a:rPr lang="en-US" sz="2000" dirty="0">
                <a:solidFill>
                  <a:schemeClr val="tx1">
                    <a:lumMod val="50000"/>
                  </a:schemeClr>
                </a:solidFill>
              </a:rPr>
              <a:t>cholestyramine - (cholestyramine; Questran, Questran Light)</a:t>
            </a:r>
          </a:p>
          <a:p>
            <a:r>
              <a:rPr lang="en-US" sz="2000" dirty="0">
                <a:solidFill>
                  <a:schemeClr val="tx1">
                    <a:lumMod val="50000"/>
                  </a:schemeClr>
                </a:solidFill>
              </a:rPr>
              <a:t>colesevelam – (colesevelam; Welchol)</a:t>
            </a:r>
          </a:p>
          <a:p>
            <a:r>
              <a:rPr lang="en-US" sz="2000" dirty="0">
                <a:solidFill>
                  <a:schemeClr val="tx1">
                    <a:lumMod val="50000"/>
                  </a:schemeClr>
                </a:solidFill>
              </a:rPr>
              <a:t>colestipol – (colestipol; Colestid)</a:t>
            </a:r>
          </a:p>
          <a:p>
            <a:endParaRPr lang="en-US" sz="1800" dirty="0">
              <a:solidFill>
                <a:schemeClr val="tx1">
                  <a:lumMod val="50000"/>
                </a:schemeClr>
              </a:solidFill>
            </a:endParaRPr>
          </a:p>
          <a:p>
            <a:endParaRPr lang="en-US" sz="1800" dirty="0">
              <a:solidFill>
                <a:schemeClr val="tx1">
                  <a:lumMod val="50000"/>
                </a:schemeClr>
              </a:solidFill>
            </a:endParaRPr>
          </a:p>
          <a:p>
            <a:pPr lvl="1">
              <a:buNone/>
            </a:pPr>
            <a:endParaRPr lang="en-US" sz="1100" dirty="0"/>
          </a:p>
        </p:txBody>
      </p:sp>
    </p:spTree>
    <p:extLst>
      <p:ext uri="{BB962C8B-B14F-4D97-AF65-F5344CB8AC3E}">
        <p14:creationId xmlns:p14="http://schemas.microsoft.com/office/powerpoint/2010/main" val="2661774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a:t>
            </a:r>
            <a:r>
              <a:rPr lang="en-US" altLang="en-US" dirty="0"/>
              <a:t>Other</a:t>
            </a:r>
            <a:endParaRPr lang="en-US" dirty="0"/>
          </a:p>
        </p:txBody>
      </p:sp>
      <p:sp>
        <p:nvSpPr>
          <p:cNvPr id="5" name="Content Placeholder 4"/>
          <p:cNvSpPr>
            <a:spLocks noGrp="1"/>
          </p:cNvSpPr>
          <p:nvPr>
            <p:ph idx="1"/>
          </p:nvPr>
        </p:nvSpPr>
        <p:spPr>
          <a:xfrm>
            <a:off x="152400" y="800100"/>
            <a:ext cx="8610600" cy="3486150"/>
          </a:xfrm>
        </p:spPr>
        <p:txBody>
          <a:bodyPr/>
          <a:lstStyle/>
          <a:p>
            <a:pPr>
              <a:buNone/>
            </a:pPr>
            <a:r>
              <a:rPr lang="en-US" altLang="en-US" sz="2000" b="1" i="1" dirty="0">
                <a:solidFill>
                  <a:schemeClr val="tx1">
                    <a:lumMod val="50000"/>
                  </a:schemeClr>
                </a:solidFill>
              </a:rPr>
              <a:t>Class Overview: Cholesterol Absorption Inhibitor</a:t>
            </a:r>
            <a:endParaRPr lang="en-US" sz="2000" b="1" i="1" dirty="0">
              <a:solidFill>
                <a:schemeClr val="tx1">
                  <a:lumMod val="50000"/>
                </a:schemeClr>
              </a:solidFill>
            </a:endParaRPr>
          </a:p>
          <a:p>
            <a:r>
              <a:rPr lang="en-US" sz="2000" dirty="0">
                <a:solidFill>
                  <a:schemeClr val="tx1">
                    <a:lumMod val="50000"/>
                  </a:schemeClr>
                </a:solidFill>
              </a:rPr>
              <a:t>ezetimibe (ezetimibe; Zetia)</a:t>
            </a:r>
          </a:p>
          <a:p>
            <a:pPr>
              <a:buNone/>
            </a:pPr>
            <a:r>
              <a:rPr lang="en-US" altLang="en-US" sz="2000" b="1" i="1" dirty="0">
                <a:solidFill>
                  <a:schemeClr val="tx1">
                    <a:lumMod val="50000"/>
                  </a:schemeClr>
                </a:solidFill>
              </a:rPr>
              <a:t>Class Overview: Fibric Acids</a:t>
            </a:r>
            <a:endParaRPr lang="en-US" sz="2000" b="1" i="1" dirty="0">
              <a:solidFill>
                <a:schemeClr val="tx1">
                  <a:lumMod val="50000"/>
                </a:schemeClr>
              </a:solidFill>
            </a:endParaRPr>
          </a:p>
          <a:p>
            <a:r>
              <a:rPr lang="en-US" sz="2000" dirty="0">
                <a:solidFill>
                  <a:schemeClr val="tx1">
                    <a:lumMod val="50000"/>
                  </a:schemeClr>
                </a:solidFill>
              </a:rPr>
              <a:t>fenofibrate (fenofibrate; Antara, Fenoglide, Fibricor, Lipofen, Tricor, Triglide, Trilipix)</a:t>
            </a:r>
          </a:p>
          <a:p>
            <a:pPr>
              <a:buNone/>
            </a:pPr>
            <a:r>
              <a:rPr lang="en-US" altLang="en-US" sz="2000" b="1" i="1" dirty="0">
                <a:solidFill>
                  <a:schemeClr val="tx1">
                    <a:lumMod val="50000"/>
                  </a:schemeClr>
                </a:solidFill>
              </a:rPr>
              <a:t>Class Overview: Fibric Acids</a:t>
            </a:r>
            <a:endParaRPr lang="en-US" sz="2000" b="1" i="1" dirty="0">
              <a:solidFill>
                <a:schemeClr val="tx1">
                  <a:lumMod val="50000"/>
                </a:schemeClr>
              </a:solidFill>
            </a:endParaRPr>
          </a:p>
          <a:p>
            <a:r>
              <a:rPr lang="en-US" sz="2000" dirty="0">
                <a:solidFill>
                  <a:schemeClr val="tx1">
                    <a:lumMod val="50000"/>
                  </a:schemeClr>
                </a:solidFill>
              </a:rPr>
              <a:t>fenofibrate – (fenofibrate; Antara, Fenoglide, Lipofen, Tricor, Triglide)</a:t>
            </a:r>
          </a:p>
          <a:p>
            <a:r>
              <a:rPr lang="en-US" sz="2000" dirty="0">
                <a:solidFill>
                  <a:schemeClr val="tx1">
                    <a:lumMod val="50000"/>
                  </a:schemeClr>
                </a:solidFill>
              </a:rPr>
              <a:t>fenofibric acid – (fenofibric acid; Fibricor, Trilipix)</a:t>
            </a:r>
          </a:p>
          <a:p>
            <a:r>
              <a:rPr lang="en-US" sz="2000" dirty="0">
                <a:solidFill>
                  <a:schemeClr val="tx1">
                    <a:lumMod val="50000"/>
                  </a:schemeClr>
                </a:solidFill>
              </a:rPr>
              <a:t>gemfibrozil – (gemfibrozil; Lopid)</a:t>
            </a:r>
          </a:p>
          <a:p>
            <a:pPr>
              <a:buNone/>
            </a:pPr>
            <a:r>
              <a:rPr lang="en-US" altLang="en-US" sz="2000" b="1" i="1" dirty="0">
                <a:solidFill>
                  <a:schemeClr val="tx1">
                    <a:lumMod val="50000"/>
                  </a:schemeClr>
                </a:solidFill>
              </a:rPr>
              <a:t>Class Overview: Niacin</a:t>
            </a:r>
            <a:endParaRPr lang="en-US" sz="2000" b="1" i="1" dirty="0">
              <a:solidFill>
                <a:schemeClr val="tx1">
                  <a:lumMod val="50000"/>
                </a:schemeClr>
              </a:solidFill>
            </a:endParaRPr>
          </a:p>
          <a:p>
            <a:r>
              <a:rPr lang="en-US" sz="2000" dirty="0">
                <a:solidFill>
                  <a:schemeClr val="tx1">
                    <a:lumMod val="50000"/>
                  </a:schemeClr>
                </a:solidFill>
              </a:rPr>
              <a:t>niacin - (niacin, niacin ER; Niaspan, Niacor)</a:t>
            </a:r>
          </a:p>
          <a:p>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a:p>
            <a:pPr lvl="1">
              <a:buNone/>
            </a:pPr>
            <a:endParaRPr lang="en-US" sz="1100" dirty="0"/>
          </a:p>
        </p:txBody>
      </p:sp>
    </p:spTree>
    <p:extLst>
      <p:ext uri="{BB962C8B-B14F-4D97-AF65-F5344CB8AC3E}">
        <p14:creationId xmlns:p14="http://schemas.microsoft.com/office/powerpoint/2010/main" val="11854566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a:t>
            </a:r>
            <a:r>
              <a:rPr lang="en-US" altLang="en-US" dirty="0"/>
              <a:t>Other</a:t>
            </a:r>
            <a:endParaRPr lang="en-US" dirty="0"/>
          </a:p>
        </p:txBody>
      </p:sp>
      <p:sp>
        <p:nvSpPr>
          <p:cNvPr id="5" name="Content Placeholder 4"/>
          <p:cNvSpPr>
            <a:spLocks noGrp="1"/>
          </p:cNvSpPr>
          <p:nvPr>
            <p:ph idx="1"/>
          </p:nvPr>
        </p:nvSpPr>
        <p:spPr>
          <a:xfrm>
            <a:off x="152400" y="1085850"/>
            <a:ext cx="8610600" cy="3486150"/>
          </a:xfrm>
        </p:spPr>
        <p:txBody>
          <a:bodyPr/>
          <a:lstStyle/>
          <a:p>
            <a:pPr>
              <a:buNone/>
            </a:pPr>
            <a:r>
              <a:rPr lang="en-US" altLang="en-US" b="1" i="1" dirty="0">
                <a:solidFill>
                  <a:schemeClr val="tx1">
                    <a:lumMod val="50000"/>
                  </a:schemeClr>
                </a:solidFill>
              </a:rPr>
              <a:t>Class Overview: Omega-3 Fatty Acids</a:t>
            </a:r>
            <a:endParaRPr lang="en-US" b="1" i="1" dirty="0">
              <a:solidFill>
                <a:schemeClr val="tx1">
                  <a:lumMod val="50000"/>
                </a:schemeClr>
              </a:solidFill>
            </a:endParaRPr>
          </a:p>
          <a:p>
            <a:r>
              <a:rPr lang="en-US" dirty="0">
                <a:solidFill>
                  <a:schemeClr val="tx1">
                    <a:lumMod val="50000"/>
                  </a:schemeClr>
                </a:solidFill>
              </a:rPr>
              <a:t>icosapent ethyl - (Vascepa)</a:t>
            </a:r>
          </a:p>
          <a:p>
            <a:r>
              <a:rPr lang="en-US" dirty="0">
                <a:solidFill>
                  <a:schemeClr val="tx1">
                    <a:lumMod val="50000"/>
                  </a:schemeClr>
                </a:solidFill>
              </a:rPr>
              <a:t>omega-3-acid ethyl esters – (omega-3-acid ethyl esters; Lovaza)</a:t>
            </a:r>
          </a:p>
          <a:p>
            <a:pPr>
              <a:buNone/>
            </a:pPr>
            <a:r>
              <a:rPr lang="en-US" altLang="en-US" b="1" i="1" dirty="0">
                <a:solidFill>
                  <a:schemeClr val="tx1">
                    <a:lumMod val="50000"/>
                  </a:schemeClr>
                </a:solidFill>
              </a:rPr>
              <a:t>Class Overview: Proprotein Convertase Subtilisin/Kexin Type 9 (PCSK9) Inhibitors</a:t>
            </a:r>
            <a:endParaRPr lang="en-US" b="1" i="1" dirty="0">
              <a:solidFill>
                <a:schemeClr val="tx1">
                  <a:lumMod val="50000"/>
                </a:schemeClr>
              </a:solidFill>
            </a:endParaRPr>
          </a:p>
          <a:p>
            <a:r>
              <a:rPr lang="en-US" dirty="0">
                <a:solidFill>
                  <a:schemeClr val="tx1">
                    <a:lumMod val="50000"/>
                  </a:schemeClr>
                </a:solidFill>
              </a:rPr>
              <a:t>alirocumab - (Praluent)</a:t>
            </a:r>
          </a:p>
          <a:p>
            <a:r>
              <a:rPr lang="en-US" dirty="0">
                <a:solidFill>
                  <a:schemeClr val="tx1">
                    <a:lumMod val="50000"/>
                  </a:schemeClr>
                </a:solidFill>
              </a:rPr>
              <a:t>evolocumab - (Repatha)</a:t>
            </a: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13492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Leukotriene Modifiers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800" b="1" i="1" dirty="0">
                <a:solidFill>
                  <a:schemeClr val="tx1">
                    <a:lumMod val="50000"/>
                  </a:schemeClr>
                </a:solidFill>
              </a:rPr>
              <a:t>Class Overview – Agents in this class:</a:t>
            </a:r>
            <a:endParaRPr lang="en-US" sz="2800" b="1" i="1" dirty="0">
              <a:solidFill>
                <a:schemeClr val="tx1">
                  <a:lumMod val="50000"/>
                </a:schemeClr>
              </a:solidFill>
            </a:endParaRPr>
          </a:p>
          <a:p>
            <a:r>
              <a:rPr lang="en-US" sz="2400" dirty="0">
                <a:solidFill>
                  <a:schemeClr val="tx1">
                    <a:lumMod val="50000"/>
                  </a:schemeClr>
                </a:solidFill>
              </a:rPr>
              <a:t>montelukast - (montelukast chewable tablet, granules &amp; tablet; Singulair Chewable Tablet, Granules &amp; Tablet)</a:t>
            </a:r>
          </a:p>
          <a:p>
            <a:r>
              <a:rPr lang="en-US" sz="2400" dirty="0">
                <a:solidFill>
                  <a:schemeClr val="tx1">
                    <a:lumMod val="50000"/>
                  </a:schemeClr>
                </a:solidFill>
              </a:rPr>
              <a:t>zafirlukast - (zafirlukast; Accolate)</a:t>
            </a:r>
          </a:p>
          <a:p>
            <a:r>
              <a:rPr lang="en-US" sz="2400" dirty="0">
                <a:solidFill>
                  <a:schemeClr val="tx1">
                    <a:lumMod val="50000"/>
                  </a:schemeClr>
                </a:solidFill>
              </a:rPr>
              <a:t>zileuton- (zileuton ER; Zyflo; Zyflo CR)</a:t>
            </a:r>
          </a:p>
          <a:p>
            <a:pPr lvl="1">
              <a:buNone/>
            </a:pPr>
            <a:endParaRPr lang="en-US" sz="1200" dirty="0"/>
          </a:p>
        </p:txBody>
      </p:sp>
    </p:spTree>
    <p:extLst>
      <p:ext uri="{BB962C8B-B14F-4D97-AF65-F5344CB8AC3E}">
        <p14:creationId xmlns:p14="http://schemas.microsoft.com/office/powerpoint/2010/main" val="22636358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This is a first-time review of this class </a:t>
            </a:r>
          </a:p>
          <a:p>
            <a:r>
              <a:rPr lang="en-US" sz="2000" dirty="0">
                <a:solidFill>
                  <a:srgbClr val="000000"/>
                </a:solidFill>
              </a:rPr>
              <a:t>Many clinical trials have demonstrated that a high serum concentration of low-density lipoprotein cholesterol (LDL-C) and low levels of high-density lipoprotein cholesterol (HDL-C) are major risk factors for coronary heart disease (CHD)</a:t>
            </a:r>
          </a:p>
          <a:p>
            <a:r>
              <a:rPr lang="en-US" sz="2000" dirty="0">
                <a:solidFill>
                  <a:srgbClr val="000000"/>
                </a:solidFill>
              </a:rPr>
              <a:t>The National Health and Nutrition Examination Survey (NHANES) reported that in 2015 to 2016 approximately 12.4% of adults had high total cholesterol (≥ 240 mg/dL) and 18.4% had low HDL-C (&lt; 40 mg/dL); the incidence being higher in women (13.7%) compared to men (11.2%)</a:t>
            </a:r>
          </a:p>
        </p:txBody>
      </p:sp>
    </p:spTree>
    <p:extLst>
      <p:ext uri="{BB962C8B-B14F-4D97-AF65-F5344CB8AC3E}">
        <p14:creationId xmlns:p14="http://schemas.microsoft.com/office/powerpoint/2010/main" val="3730819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228600" y="819150"/>
            <a:ext cx="8686800" cy="3810000"/>
          </a:xfrm>
        </p:spPr>
        <p:txBody>
          <a:bodyPr/>
          <a:lstStyle/>
          <a:p>
            <a:r>
              <a:rPr lang="en-US" sz="2000" dirty="0">
                <a:solidFill>
                  <a:srgbClr val="000000"/>
                </a:solidFill>
              </a:rPr>
              <a:t>These non-statin lipotropic agents have various mechanisms of action: </a:t>
            </a:r>
          </a:p>
          <a:p>
            <a:pPr lvl="1"/>
            <a:r>
              <a:rPr lang="en-US" sz="1800" dirty="0">
                <a:solidFill>
                  <a:srgbClr val="000000"/>
                </a:solidFill>
              </a:rPr>
              <a:t>Apolipoprotein B (apo-B) is a structural protein of very low-density lipoproteins (VLDL) and low-density lipoproteins (LDL). Microsomal triglyceride transfer protein (MTP) transfers triglycerides onto apo B during the production of VLDL, a precursor to LDL.</a:t>
            </a:r>
          </a:p>
          <a:p>
            <a:pPr lvl="1"/>
            <a:r>
              <a:rPr lang="en-US" sz="1800" dirty="0">
                <a:solidFill>
                  <a:srgbClr val="000000"/>
                </a:solidFill>
              </a:rPr>
              <a:t>Lomitapide (Juxtapid) directly binds and inhibits MTP, preventing the synthesis of apo-B-containing proteins in enterocytes and hepatocytes. This results in decreased synthesis of VLDL and, thereby, reduced plasma LDL-C levels.</a:t>
            </a:r>
          </a:p>
          <a:p>
            <a:pPr lvl="1"/>
            <a:r>
              <a:rPr lang="en-US" sz="1800" dirty="0">
                <a:solidFill>
                  <a:srgbClr val="000000"/>
                </a:solidFill>
              </a:rPr>
              <a:t>Bile acids emulsify the dietary fat thus facilitating absorption. The bile acid sequestrants, cholestyramine, colestipol (Colestid), and colesevelam (Welchol), bind bile acids in the intestine to form an insoluble complex which is excreted in the feces, thereby interrupting enterohepatic circulation.</a:t>
            </a:r>
          </a:p>
          <a:p>
            <a:pPr lvl="1"/>
            <a:endParaRPr lang="en-US" sz="1400" dirty="0">
              <a:solidFill>
                <a:srgbClr val="000000"/>
              </a:solidFill>
            </a:endParaRPr>
          </a:p>
        </p:txBody>
      </p:sp>
    </p:spTree>
    <p:extLst>
      <p:ext uri="{BB962C8B-B14F-4D97-AF65-F5344CB8AC3E}">
        <p14:creationId xmlns:p14="http://schemas.microsoft.com/office/powerpoint/2010/main" val="3444993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152400" y="742950"/>
            <a:ext cx="8839200" cy="3886200"/>
          </a:xfrm>
        </p:spPr>
        <p:txBody>
          <a:bodyPr/>
          <a:lstStyle/>
          <a:p>
            <a:r>
              <a:rPr lang="en-US" sz="2000" dirty="0">
                <a:solidFill>
                  <a:srgbClr val="000000"/>
                </a:solidFill>
              </a:rPr>
              <a:t>These non-statin lipotropic agents have various mechanisms of action: </a:t>
            </a:r>
          </a:p>
          <a:p>
            <a:pPr lvl="1"/>
            <a:r>
              <a:rPr lang="en-US" sz="1800" dirty="0">
                <a:solidFill>
                  <a:srgbClr val="000000"/>
                </a:solidFill>
              </a:rPr>
              <a:t>Ezetimibe (Zetia) inhibits cholesterol absorption along the brush border of the small intestine. This leads to a decrease in the delivery of intestinal cholesterol to the liver.</a:t>
            </a:r>
          </a:p>
          <a:p>
            <a:pPr lvl="1"/>
            <a:r>
              <a:rPr lang="en-US" sz="1800" dirty="0">
                <a:solidFill>
                  <a:srgbClr val="000000"/>
                </a:solidFill>
              </a:rPr>
              <a:t>The effects of the fibric acids, fenofibrate (Antara, Fenoglide, Lipofen, Tricor, Triglide), fenofibric acid (Fibricor, Trilipix; the active metabolite of fenofibrate), and gemfibrozil (Lopid), have been explained by the activation of peroxisome proliferator activated receptor alpha (PPAR</a:t>
            </a:r>
            <a:r>
              <a:rPr lang="el-GR" sz="1800" dirty="0">
                <a:solidFill>
                  <a:srgbClr val="000000"/>
                </a:solidFill>
              </a:rPr>
              <a:t>α)</a:t>
            </a:r>
            <a:r>
              <a:rPr lang="en-US" sz="1800" dirty="0">
                <a:solidFill>
                  <a:srgbClr val="000000"/>
                </a:solidFill>
              </a:rPr>
              <a:t> which increases lipolysis and elimination of TG from plasma</a:t>
            </a:r>
          </a:p>
          <a:p>
            <a:pPr lvl="1"/>
            <a:r>
              <a:rPr lang="en-US" sz="1800" dirty="0">
                <a:solidFill>
                  <a:srgbClr val="000000"/>
                </a:solidFill>
              </a:rPr>
              <a:t>Niacin (nicotinic acid) inhibits lipolysis in adipocytes and possibly inhibits hepatic TG production resulting in a reduction in the synthesis of VLDL that is available for conversion to LDL-C</a:t>
            </a:r>
          </a:p>
          <a:p>
            <a:pPr lvl="1"/>
            <a:r>
              <a:rPr lang="en-US" sz="1800" dirty="0">
                <a:solidFill>
                  <a:srgbClr val="000000"/>
                </a:solidFill>
              </a:rPr>
              <a:t>The mechanism of action of omega-3-acid ethyl esters is not completely understood. It is thought that the omega-3-acid ethyl esters may reduce the synthesis of TG by the liver.</a:t>
            </a:r>
          </a:p>
          <a:p>
            <a:pPr lvl="1"/>
            <a:endParaRPr lang="en-US" sz="1400" dirty="0">
              <a:solidFill>
                <a:srgbClr val="000000"/>
              </a:solidFill>
            </a:endParaRPr>
          </a:p>
        </p:txBody>
      </p:sp>
    </p:spTree>
    <p:extLst>
      <p:ext uri="{BB962C8B-B14F-4D97-AF65-F5344CB8AC3E}">
        <p14:creationId xmlns:p14="http://schemas.microsoft.com/office/powerpoint/2010/main" val="37125374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228600" y="1085850"/>
            <a:ext cx="8686800" cy="3429000"/>
          </a:xfrm>
        </p:spPr>
        <p:txBody>
          <a:bodyPr/>
          <a:lstStyle/>
          <a:p>
            <a:r>
              <a:rPr lang="en-US" sz="3200" dirty="0">
                <a:solidFill>
                  <a:srgbClr val="000000"/>
                </a:solidFill>
              </a:rPr>
              <a:t>These non-statin lipotropic agents have various mechanisms of action: </a:t>
            </a:r>
          </a:p>
          <a:p>
            <a:pPr lvl="1"/>
            <a:r>
              <a:rPr lang="en-US" sz="2400" b="0" i="0" u="none" strike="noStrike" baseline="0" dirty="0">
                <a:solidFill>
                  <a:srgbClr val="000000"/>
                </a:solidFill>
              </a:rPr>
              <a:t>PCSK9 binds to low density lipoprotein receptors (LDLR) at the surface of hepatocytes and, thereby, targets internalized LDLR for lysosomal degradation. By inhibiting the binding of PCSK9 to LDLR, the PCSK9 inhibitors, alirocumab (Praluent) and evolocumab (Repatha), increase the number of LDLR available to clear LDL particles </a:t>
            </a:r>
          </a:p>
          <a:p>
            <a:pPr lvl="1"/>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592327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228600" y="800100"/>
            <a:ext cx="8686800" cy="3543300"/>
          </a:xfrm>
        </p:spPr>
        <p:txBody>
          <a:bodyPr/>
          <a:lstStyle/>
          <a:p>
            <a:r>
              <a:rPr lang="en-US" sz="2000" dirty="0">
                <a:solidFill>
                  <a:srgbClr val="000000"/>
                </a:solidFill>
              </a:rPr>
              <a:t>Many non-statin therapies do not provide adequate ASCVD risk reduction benefits compared to their potential for adverse effects in the routine prevention of ASCVD.</a:t>
            </a:r>
          </a:p>
          <a:p>
            <a:endParaRPr lang="en-US" sz="2000" dirty="0">
              <a:solidFill>
                <a:srgbClr val="000000"/>
              </a:solidFill>
            </a:endParaRPr>
          </a:p>
          <a:p>
            <a:r>
              <a:rPr lang="en-US" sz="2000" dirty="0">
                <a:solidFill>
                  <a:srgbClr val="000000"/>
                </a:solidFill>
              </a:rPr>
              <a:t>AIM-HIGH study showed the additional reduction in non-HDL-C (as well as apolipoprotein B [Apo B], lipoprotein (a) [Lp(a)], and triglycerides) levels with niacin therapy did not further reduce ASCVD risk in those treated to LDL-C levels of 40 to 80 mg/dL.</a:t>
            </a:r>
          </a:p>
          <a:p>
            <a:endParaRPr lang="en-US" sz="2000" dirty="0">
              <a:solidFill>
                <a:srgbClr val="000000"/>
              </a:solidFill>
            </a:endParaRPr>
          </a:p>
          <a:p>
            <a:r>
              <a:rPr lang="en-US" sz="2000" dirty="0">
                <a:solidFill>
                  <a:srgbClr val="000000"/>
                </a:solidFill>
              </a:rPr>
              <a:t>ACCORD trial reported that, in diabetic patients with and without clinical CV disease, the addition of a fenofibrate to simvastatin therapy did not reduce the risk for CV events compared with simvastatin alone.</a:t>
            </a:r>
          </a:p>
        </p:txBody>
      </p:sp>
    </p:spTree>
    <p:extLst>
      <p:ext uri="{BB962C8B-B14F-4D97-AF65-F5344CB8AC3E}">
        <p14:creationId xmlns:p14="http://schemas.microsoft.com/office/powerpoint/2010/main" val="41147737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228600" y="1085850"/>
            <a:ext cx="8686800" cy="3829050"/>
          </a:xfrm>
        </p:spPr>
        <p:txBody>
          <a:bodyPr/>
          <a:lstStyle/>
          <a:p>
            <a:r>
              <a:rPr lang="en-US" dirty="0">
                <a:solidFill>
                  <a:srgbClr val="000000"/>
                </a:solidFill>
              </a:rPr>
              <a:t>Studies to date have not demonstrated an overall benefit of fibrates for reduction of CV events or total mortality; although post-hoc subgroup analyses have reported a decrease in composite CV events with the use of fibrates in patients with moderate hypertriglyceridemia. </a:t>
            </a:r>
          </a:p>
          <a:p>
            <a:endParaRPr lang="en-US" dirty="0">
              <a:solidFill>
                <a:srgbClr val="000000"/>
              </a:solidFill>
            </a:endParaRPr>
          </a:p>
          <a:p>
            <a:r>
              <a:rPr lang="en-US" dirty="0">
                <a:solidFill>
                  <a:srgbClr val="000000"/>
                </a:solidFill>
              </a:rPr>
              <a:t>Notably, the REDUCE-IT trial revealed that icosapent ethyl (Vascepa) reduces CV event risk by 25%</a:t>
            </a:r>
          </a:p>
        </p:txBody>
      </p:sp>
    </p:spTree>
    <p:extLst>
      <p:ext uri="{BB962C8B-B14F-4D97-AF65-F5344CB8AC3E}">
        <p14:creationId xmlns:p14="http://schemas.microsoft.com/office/powerpoint/2010/main" val="1051816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889"/>
          </a:xfrm>
        </p:spPr>
        <p:txBody>
          <a:bodyPr/>
          <a:lstStyle/>
          <a:p>
            <a:r>
              <a:rPr lang="en-US" dirty="0"/>
              <a:t>Lipotropics, </a:t>
            </a:r>
            <a:r>
              <a:rPr lang="en-US" altLang="en-US" dirty="0"/>
              <a:t>Other</a:t>
            </a:r>
            <a:endParaRPr lang="en-US" dirty="0"/>
          </a:p>
        </p:txBody>
      </p:sp>
      <p:sp>
        <p:nvSpPr>
          <p:cNvPr id="3" name="Content Placeholder 2"/>
          <p:cNvSpPr>
            <a:spLocks noGrp="1"/>
          </p:cNvSpPr>
          <p:nvPr>
            <p:ph idx="1"/>
          </p:nvPr>
        </p:nvSpPr>
        <p:spPr>
          <a:xfrm>
            <a:off x="0" y="666750"/>
            <a:ext cx="9067800" cy="4114800"/>
          </a:xfrm>
        </p:spPr>
        <p:txBody>
          <a:bodyPr/>
          <a:lstStyle/>
          <a:p>
            <a:r>
              <a:rPr lang="en-US" sz="1800" dirty="0">
                <a:solidFill>
                  <a:srgbClr val="000000"/>
                </a:solidFill>
              </a:rPr>
              <a:t>Non-statin agents can be considered when maximally tolerated statin therapy does not lower LDL-C sufficiently per the American College of Cardiology/American Heart Association (ACC/AHA) recommendations.</a:t>
            </a:r>
          </a:p>
          <a:p>
            <a:r>
              <a:rPr lang="en-US" sz="1800" dirty="0">
                <a:solidFill>
                  <a:srgbClr val="000000"/>
                </a:solidFill>
              </a:rPr>
              <a:t>The Endocrine Society recommends drug therapy (along with lifestyle changes) to reduce the risk of pancreatitis in patients with severe and very severe hypertriglyceridemia; a fibrate is considered first-line treatment.</a:t>
            </a:r>
          </a:p>
          <a:p>
            <a:r>
              <a:rPr lang="en-US" sz="1800" dirty="0">
                <a:solidFill>
                  <a:srgbClr val="000000"/>
                </a:solidFill>
              </a:rPr>
              <a:t>The National Lipid Association (NLA) 2017 guidance determined that PSCK9 inhibitors will provide reasonable value in the following 3 groups of patients on maximally tolerated statin therapy: </a:t>
            </a:r>
          </a:p>
          <a:p>
            <a:pPr lvl="1"/>
            <a:r>
              <a:rPr lang="en-US" sz="1400" dirty="0">
                <a:solidFill>
                  <a:srgbClr val="000000"/>
                </a:solidFill>
              </a:rPr>
              <a:t>(1) extremely high-risk (≥ 40% 10-year ASCVD risk) patients with LDL-C ≥ 70 mg/dL, including patients with extensive or active ASCVD burden and those with less extensive ASCVD plus extremely high-risk cardiometabolic risk factors; </a:t>
            </a:r>
          </a:p>
          <a:p>
            <a:pPr lvl="1"/>
            <a:r>
              <a:rPr lang="en-US" sz="1400" dirty="0">
                <a:solidFill>
                  <a:srgbClr val="000000"/>
                </a:solidFill>
              </a:rPr>
              <a:t>(2) very high-risk (≥ 30% to 39% 10-year ASCVD risk) patients with LDL-C ≥ 100 mg/dL; and </a:t>
            </a:r>
          </a:p>
          <a:p>
            <a:pPr lvl="1"/>
            <a:r>
              <a:rPr lang="en-US" sz="1400" dirty="0">
                <a:solidFill>
                  <a:srgbClr val="000000"/>
                </a:solidFill>
              </a:rPr>
              <a:t>(3) high-risk (&lt; 30% 10-year ASCVD risk) patients with LDL-C ≥ 130 mg/dL, including patients with HeFH or severe hypercholesterolemia ≥ 220 mg/dL</a:t>
            </a:r>
          </a:p>
        </p:txBody>
      </p:sp>
    </p:spTree>
    <p:extLst>
      <p:ext uri="{BB962C8B-B14F-4D97-AF65-F5344CB8AC3E}">
        <p14:creationId xmlns:p14="http://schemas.microsoft.com/office/powerpoint/2010/main" val="26909072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845" y="1771650"/>
            <a:ext cx="7315200" cy="1104900"/>
          </a:xfrm>
        </p:spPr>
        <p:txBody>
          <a:bodyPr anchor="t"/>
          <a:lstStyle/>
          <a:p>
            <a:pPr algn="ctr">
              <a:spcBef>
                <a:spcPts val="0"/>
              </a:spcBef>
            </a:pPr>
            <a:r>
              <a:rPr lang="en-US" dirty="0"/>
              <a:t>Lipotropics, Other</a:t>
            </a:r>
            <a:endParaRPr lang="en-US" sz="2000" dirty="0"/>
          </a:p>
        </p:txBody>
      </p:sp>
      <p:sp>
        <p:nvSpPr>
          <p:cNvPr id="3" name="Subtitle 2"/>
          <p:cNvSpPr>
            <a:spLocks noGrp="1"/>
          </p:cNvSpPr>
          <p:nvPr>
            <p:ph type="subTitle" idx="1"/>
          </p:nvPr>
        </p:nvSpPr>
        <p:spPr/>
        <p:txBody>
          <a:bodyPr/>
          <a:lstStyle/>
          <a:p>
            <a:r>
              <a:rPr lang="en-US" altLang="en-US" sz="2400" i="1" dirty="0">
                <a:effectLst>
                  <a:outerShdw blurRad="38100" dist="38100" dir="2700000" algn="tl">
                    <a:srgbClr val="000000">
                      <a:alpha val="43137"/>
                    </a:srgbClr>
                  </a:outerShdw>
                </a:effectLst>
              </a:rPr>
              <a:t>New Drug to Class: </a:t>
            </a:r>
            <a:br>
              <a:rPr lang="en-US" altLang="en-US" sz="2400" i="1" dirty="0">
                <a:effectLst>
                  <a:outerShdw blurRad="38100" dist="38100" dir="2700000" algn="tl">
                    <a:srgbClr val="000000">
                      <a:alpha val="43137"/>
                    </a:srgbClr>
                  </a:outerShdw>
                </a:effectLst>
              </a:rPr>
            </a:br>
            <a:r>
              <a:rPr lang="en-US" altLang="en-US" sz="2400" i="1" dirty="0">
                <a:effectLst>
                  <a:outerShdw blurRad="38100" dist="38100" dir="2700000" algn="tl">
                    <a:srgbClr val="000000">
                      <a:alpha val="43137"/>
                    </a:srgbClr>
                  </a:outerShdw>
                </a:effectLst>
              </a:rPr>
              <a:t>Nexlitol/Nexlizet</a:t>
            </a:r>
            <a:r>
              <a:rPr lang="en-US" sz="2400" i="1" dirty="0">
                <a:effectLst>
                  <a:outerShdw blurRad="38100" dist="38100" dir="2700000" algn="tl">
                    <a:srgbClr val="000000">
                      <a:alpha val="43137"/>
                    </a:srgbClr>
                  </a:outerShdw>
                </a:effectLst>
              </a:rPr>
              <a:t> (bempedoic acid; bempedoic acid/ezetimibe)</a:t>
            </a:r>
            <a:endParaRPr lang="en-US" dirty="0"/>
          </a:p>
        </p:txBody>
      </p:sp>
    </p:spTree>
    <p:extLst>
      <p:ext uri="{BB962C8B-B14F-4D97-AF65-F5344CB8AC3E}">
        <p14:creationId xmlns:p14="http://schemas.microsoft.com/office/powerpoint/2010/main" val="1872974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Other</a:t>
            </a:r>
          </a:p>
        </p:txBody>
      </p:sp>
      <p:sp>
        <p:nvSpPr>
          <p:cNvPr id="5" name="Content Placeholder 4"/>
          <p:cNvSpPr>
            <a:spLocks noGrp="1"/>
          </p:cNvSpPr>
          <p:nvPr>
            <p:ph idx="1"/>
          </p:nvPr>
        </p:nvSpPr>
        <p:spPr>
          <a:xfrm>
            <a:off x="38100" y="742950"/>
            <a:ext cx="9029700" cy="3394472"/>
          </a:xfrm>
        </p:spPr>
        <p:txBody>
          <a:bodyPr/>
          <a:lstStyle/>
          <a:p>
            <a:pPr>
              <a:buFontTx/>
              <a:buNone/>
            </a:pPr>
            <a:r>
              <a:rPr lang="en-US" altLang="en-US" sz="2400" b="1" i="1" dirty="0">
                <a:solidFill>
                  <a:schemeClr val="tx1">
                    <a:lumMod val="50000"/>
                  </a:schemeClr>
                </a:solidFill>
              </a:rPr>
              <a:t>Treatment Updates:</a:t>
            </a:r>
          </a:p>
          <a:p>
            <a:r>
              <a:rPr lang="en-US" sz="2000" dirty="0">
                <a:solidFill>
                  <a:srgbClr val="000000"/>
                </a:solidFill>
                <a:effectLst/>
              </a:rPr>
              <a:t>Bempedoic acid (Nexletol) is an adenosine triphosphate-citrate lyase (ACL) inhibitor and bempedoic acid/ezetimibe (Nexlizet) contains an ACL inhibitor and a cholesterol absorption inhibitor. </a:t>
            </a:r>
          </a:p>
          <a:p>
            <a:r>
              <a:rPr lang="en-US" sz="2000" dirty="0">
                <a:solidFill>
                  <a:srgbClr val="000000"/>
                </a:solidFill>
                <a:effectLst/>
              </a:rPr>
              <a:t>Both agents are indicated as an adjunct to diet and maximally tolerated statin therapy for the treatment of adults with heterozygous familial hypercholesterolemia (HeFH) or established atherosclerotic cardiovascular disease (ASCVD) who require additional lowering of low-density lipoprotein-cholesterol (LDL-C)</a:t>
            </a:r>
          </a:p>
          <a:p>
            <a:r>
              <a:rPr lang="en-US" sz="2000" dirty="0">
                <a:solidFill>
                  <a:srgbClr val="000000"/>
                </a:solidFill>
                <a:effectLst/>
              </a:rPr>
              <a:t>The recommended dosage of bempedoic acid is 180 mg orally once daily. </a:t>
            </a:r>
          </a:p>
          <a:p>
            <a:r>
              <a:rPr lang="en-US" sz="2000" dirty="0">
                <a:solidFill>
                  <a:srgbClr val="000000"/>
                </a:solidFill>
                <a:effectLst/>
              </a:rPr>
              <a:t>The recommended dosage of bempedoic acid/ezetimibe is 1 tablet (180 mg/10 mg) orally once daily</a:t>
            </a:r>
          </a:p>
        </p:txBody>
      </p:sp>
    </p:spTree>
    <p:extLst>
      <p:ext uri="{BB962C8B-B14F-4D97-AF65-F5344CB8AC3E}">
        <p14:creationId xmlns:p14="http://schemas.microsoft.com/office/powerpoint/2010/main" val="1316062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Other</a:t>
            </a:r>
          </a:p>
        </p:txBody>
      </p:sp>
      <p:sp>
        <p:nvSpPr>
          <p:cNvPr id="5" name="Content Placeholder 4"/>
          <p:cNvSpPr>
            <a:spLocks noGrp="1"/>
          </p:cNvSpPr>
          <p:nvPr>
            <p:ph idx="1"/>
          </p:nvPr>
        </p:nvSpPr>
        <p:spPr>
          <a:xfrm>
            <a:off x="-28576" y="819150"/>
            <a:ext cx="9172575" cy="3394472"/>
          </a:xfrm>
        </p:spPr>
        <p:txBody>
          <a:bodyPr/>
          <a:lstStyle/>
          <a:p>
            <a:pPr>
              <a:buFontTx/>
              <a:buNone/>
            </a:pPr>
            <a:r>
              <a:rPr lang="en-US" altLang="en-US" sz="2800" b="1" i="1" dirty="0">
                <a:solidFill>
                  <a:schemeClr val="tx1">
                    <a:lumMod val="50000"/>
                  </a:schemeClr>
                </a:solidFill>
              </a:rPr>
              <a:t>Treatment Updates:</a:t>
            </a:r>
          </a:p>
          <a:p>
            <a:r>
              <a:rPr lang="en-US" dirty="0">
                <a:solidFill>
                  <a:srgbClr val="000000"/>
                </a:solidFill>
                <a:effectLst/>
              </a:rPr>
              <a:t>Bempedoic acid/ezetimibe (nexlizet) is contraindicated in patients with known hypersensitivity to ezetimibe.</a:t>
            </a:r>
          </a:p>
          <a:p>
            <a:pPr lvl="1"/>
            <a:r>
              <a:rPr lang="en-US" sz="1800" dirty="0">
                <a:solidFill>
                  <a:srgbClr val="000000"/>
                </a:solidFill>
                <a:effectLst/>
              </a:rPr>
              <a:t>Anaphylaxis, angioedema, rash and urticaria have been reported with ezetimibe. </a:t>
            </a:r>
          </a:p>
          <a:p>
            <a:r>
              <a:rPr lang="en-US" dirty="0">
                <a:solidFill>
                  <a:srgbClr val="000000"/>
                </a:solidFill>
                <a:effectLst/>
              </a:rPr>
              <a:t>Warnings include increased blood uric acid level, and increased risk of tendon rupture. </a:t>
            </a:r>
          </a:p>
          <a:p>
            <a:r>
              <a:rPr lang="en-US" dirty="0">
                <a:solidFill>
                  <a:srgbClr val="000000"/>
                </a:solidFill>
                <a:effectLst/>
              </a:rPr>
              <a:t>The most common adverse reactions were upper respiratory tract infection, muscle spasms, hyperuricemia, back pain, abdominal pain/discomfort, bronchitis, pain in extremity, anemia, and elevated liver enzymes.</a:t>
            </a:r>
            <a:endParaRPr lang="en-US" altLang="en-US" sz="3200" b="1" i="1" dirty="0">
              <a:solidFill>
                <a:srgbClr val="000000"/>
              </a:solidFill>
            </a:endParaRPr>
          </a:p>
        </p:txBody>
      </p:sp>
    </p:spTree>
    <p:extLst>
      <p:ext uri="{BB962C8B-B14F-4D97-AF65-F5344CB8AC3E}">
        <p14:creationId xmlns:p14="http://schemas.microsoft.com/office/powerpoint/2010/main" val="381212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a:xfrm>
            <a:off x="228600" y="819150"/>
            <a:ext cx="8686800" cy="3829050"/>
          </a:xfrm>
        </p:spPr>
        <p:txBody>
          <a:bodyPr/>
          <a:lstStyle/>
          <a:p>
            <a:r>
              <a:rPr lang="en-US" sz="2000" dirty="0">
                <a:solidFill>
                  <a:schemeClr val="tx1">
                    <a:lumMod val="50000"/>
                  </a:schemeClr>
                </a:solidFill>
              </a:rPr>
              <a:t>Zafirlukast, zileuton and zileuton ER are only approved for prophylaxis and chronic treatment of asthma, while montelukast is approved for asthma and allergic rhinitis, so it can be considered for patients with these two </a:t>
            </a:r>
            <a:r>
              <a:rPr lang="en-US" sz="2000" dirty="0">
                <a:solidFill>
                  <a:srgbClr val="000000"/>
                </a:solidFill>
              </a:rPr>
              <a:t>co-morbidities but, it is not a first-line monotherapy treatment option for either condition</a:t>
            </a:r>
          </a:p>
          <a:p>
            <a:r>
              <a:rPr lang="en-US" sz="2000" dirty="0">
                <a:solidFill>
                  <a:schemeClr val="tx1">
                    <a:lumMod val="50000"/>
                  </a:schemeClr>
                </a:solidFill>
              </a:rPr>
              <a:t>The NAEPP and the GINA guidelines both recommend inhaled corticosteroids as the mainstay of asthma treatment</a:t>
            </a:r>
          </a:p>
          <a:p>
            <a:r>
              <a:rPr lang="en-US" sz="2000" dirty="0">
                <a:solidFill>
                  <a:schemeClr val="tx1">
                    <a:lumMod val="50000"/>
                  </a:schemeClr>
                </a:solidFill>
              </a:rPr>
              <a:t>Leukotriene modifiers are included as alternative or add-on treatment for certain patients</a:t>
            </a:r>
          </a:p>
          <a:p>
            <a:r>
              <a:rPr lang="en-US" sz="2000" dirty="0">
                <a:solidFill>
                  <a:schemeClr val="tx1">
                    <a:lumMod val="50000"/>
                  </a:schemeClr>
                </a:solidFill>
              </a:rPr>
              <a:t>Per </a:t>
            </a:r>
            <a:r>
              <a:rPr lang="en-US" sz="2000" dirty="0">
                <a:solidFill>
                  <a:srgbClr val="000000"/>
                </a:solidFill>
              </a:rPr>
              <a:t>GINA guidelines, leukotriene modifiers are less effective than ICS, but may be appropriate for initial controller treatment for patients who are unable or unwilling to use ICS, intolerant to ICS, or who also suffer from allergic rhinitis</a:t>
            </a:r>
          </a:p>
          <a:p>
            <a:endParaRPr lang="en-US" sz="2000" dirty="0">
              <a:solidFill>
                <a:schemeClr val="tx1">
                  <a:lumMod val="50000"/>
                </a:schemeClr>
              </a:solidFill>
            </a:endParaRPr>
          </a:p>
        </p:txBody>
      </p:sp>
    </p:spTree>
    <p:extLst>
      <p:ext uri="{BB962C8B-B14F-4D97-AF65-F5344CB8AC3E}">
        <p14:creationId xmlns:p14="http://schemas.microsoft.com/office/powerpoint/2010/main" val="147151267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Other</a:t>
            </a:r>
          </a:p>
        </p:txBody>
      </p:sp>
      <p:sp>
        <p:nvSpPr>
          <p:cNvPr id="5" name="Content Placeholder 4"/>
          <p:cNvSpPr>
            <a:spLocks noGrp="1"/>
          </p:cNvSpPr>
          <p:nvPr>
            <p:ph idx="1"/>
          </p:nvPr>
        </p:nvSpPr>
        <p:spPr>
          <a:xfrm>
            <a:off x="0" y="819150"/>
            <a:ext cx="9067800" cy="3394472"/>
          </a:xfrm>
        </p:spPr>
        <p:txBody>
          <a:bodyPr/>
          <a:lstStyle/>
          <a:p>
            <a:pPr>
              <a:buFontTx/>
              <a:buNone/>
            </a:pPr>
            <a:r>
              <a:rPr lang="en-US" altLang="en-US" b="1" i="1" dirty="0">
                <a:solidFill>
                  <a:schemeClr val="tx1">
                    <a:lumMod val="50000"/>
                  </a:schemeClr>
                </a:solidFill>
              </a:rPr>
              <a:t>Treatment Updates:</a:t>
            </a:r>
          </a:p>
          <a:p>
            <a:r>
              <a:rPr lang="en-US" sz="2000" dirty="0">
                <a:solidFill>
                  <a:srgbClr val="000000"/>
                </a:solidFill>
                <a:effectLst/>
              </a:rPr>
              <a:t>The CLEAR trial program includes four phase 3, double-blind, randomized clinical trials evaluating efficacy and safety of bempedoic acid.</a:t>
            </a:r>
          </a:p>
          <a:p>
            <a:r>
              <a:rPr lang="en-US" sz="2000" dirty="0">
                <a:solidFill>
                  <a:srgbClr val="000000"/>
                </a:solidFill>
                <a:effectLst/>
              </a:rPr>
              <a:t>The CLEAR Harmony 52-week trial enrolled adults with ASCVD, HeFH, or both. </a:t>
            </a:r>
          </a:p>
          <a:p>
            <a:pPr lvl="1"/>
            <a:r>
              <a:rPr lang="en-US" sz="1800" b="0" i="0" u="none" strike="noStrike" baseline="0" dirty="0">
                <a:solidFill>
                  <a:srgbClr val="201D1E"/>
                </a:solidFill>
              </a:rPr>
              <a:t>Baseline LDL-C levels were ≥ 70 mg/dL while on maximally tolerated stain therapy with or without additional lipid-lowering therapies. </a:t>
            </a:r>
            <a:endParaRPr lang="en-US" sz="1800" b="0" i="0" u="none" strike="noStrike" baseline="0" dirty="0">
              <a:solidFill>
                <a:srgbClr val="000000"/>
              </a:solidFill>
            </a:endParaRPr>
          </a:p>
          <a:p>
            <a:pPr lvl="1"/>
            <a:r>
              <a:rPr lang="en-US" sz="1800" dirty="0">
                <a:solidFill>
                  <a:srgbClr val="000000"/>
                </a:solidFill>
                <a:effectLst/>
              </a:rPr>
              <a:t>Significant differences in changes from baseline compared to placebo were also seen in non-high-density lipoprotein cholesterol (HDL-C), total cholesterol (TC), apolipoprotein B (apo-B), and high-sensitivity C-reactive protein (hsCRP) at week 12.</a:t>
            </a:r>
          </a:p>
        </p:txBody>
      </p:sp>
    </p:spTree>
    <p:extLst>
      <p:ext uri="{BB962C8B-B14F-4D97-AF65-F5344CB8AC3E}">
        <p14:creationId xmlns:p14="http://schemas.microsoft.com/office/powerpoint/2010/main" val="7723939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Other</a:t>
            </a:r>
          </a:p>
        </p:txBody>
      </p:sp>
      <p:sp>
        <p:nvSpPr>
          <p:cNvPr id="5" name="Content Placeholder 4"/>
          <p:cNvSpPr>
            <a:spLocks noGrp="1"/>
          </p:cNvSpPr>
          <p:nvPr>
            <p:ph idx="1"/>
          </p:nvPr>
        </p:nvSpPr>
        <p:spPr>
          <a:xfrm>
            <a:off x="152400" y="742951"/>
            <a:ext cx="8686800" cy="3737372"/>
          </a:xfrm>
        </p:spPr>
        <p:txBody>
          <a:bodyPr/>
          <a:lstStyle/>
          <a:p>
            <a:pPr>
              <a:buFontTx/>
              <a:buNone/>
            </a:pPr>
            <a:r>
              <a:rPr lang="en-US" altLang="en-US" b="1" i="1" dirty="0">
                <a:solidFill>
                  <a:schemeClr val="tx1">
                    <a:lumMod val="50000"/>
                  </a:schemeClr>
                </a:solidFill>
              </a:rPr>
              <a:t>Treatment Updates:</a:t>
            </a:r>
          </a:p>
          <a:p>
            <a:r>
              <a:rPr lang="en-US" sz="2000" dirty="0">
                <a:solidFill>
                  <a:srgbClr val="000000"/>
                </a:solidFill>
                <a:effectLst/>
              </a:rPr>
              <a:t>The CLEAR Wisdom 52-week trial included adults with ASCVD, HeFH, or both. </a:t>
            </a:r>
          </a:p>
          <a:p>
            <a:pPr lvl="1"/>
            <a:r>
              <a:rPr lang="en-US" sz="1600" dirty="0">
                <a:solidFill>
                  <a:srgbClr val="000000"/>
                </a:solidFill>
                <a:effectLst/>
              </a:rPr>
              <a:t>Baseline LDL-C levels were ≥ 70 mg/dL while on maximally tolerated statin therapy.</a:t>
            </a:r>
          </a:p>
          <a:p>
            <a:pPr lvl="1"/>
            <a:r>
              <a:rPr lang="en-US" sz="1600" b="0" i="0" u="none" strike="noStrike" baseline="0" dirty="0">
                <a:solidFill>
                  <a:srgbClr val="201D1E"/>
                </a:solidFill>
              </a:rPr>
              <a:t>At week 12, the difference in mean percent change in LDL-C from baseline between bempedoic acid and placebo was -17.4% (p&lt;0.001).</a:t>
            </a:r>
          </a:p>
          <a:p>
            <a:pPr lvl="1"/>
            <a:endParaRPr lang="en-US" sz="1600" b="0" i="0" u="none" strike="noStrike" baseline="0" dirty="0">
              <a:solidFill>
                <a:srgbClr val="201D1E"/>
              </a:solidFill>
            </a:endParaRPr>
          </a:p>
          <a:p>
            <a:r>
              <a:rPr lang="en-US" sz="2000" dirty="0">
                <a:solidFill>
                  <a:srgbClr val="000000"/>
                </a:solidFill>
                <a:effectLst/>
              </a:rPr>
              <a:t>The CLEAR Serenity trial randomized 345 patients with hypercholesterolemia and a history of intolerance to at least 2 statins. </a:t>
            </a:r>
          </a:p>
          <a:p>
            <a:pPr lvl="1"/>
            <a:r>
              <a:rPr lang="en-US" sz="1600" dirty="0">
                <a:solidFill>
                  <a:srgbClr val="000000"/>
                </a:solidFill>
                <a:effectLst/>
              </a:rPr>
              <a:t>Baseline LDL-C levels were ≥ 130 mg/dL for primary prevention patients and ≥100 mg/dL for patients with HeFH while on maximally tolerated statin therapy.</a:t>
            </a:r>
          </a:p>
          <a:p>
            <a:pPr lvl="1"/>
            <a:r>
              <a:rPr lang="en-US" sz="1600" dirty="0">
                <a:solidFill>
                  <a:srgbClr val="000000"/>
                </a:solidFill>
                <a:effectLst/>
              </a:rPr>
              <a:t>At week 12, bempedoic acid significantly reduced LDL-C from baseline. Significant reductions from baseline compared to placebo were also seen with non-HDL-C, TC, apo-B, and hsCRP</a:t>
            </a:r>
            <a:r>
              <a:rPr lang="en-US" sz="1600" dirty="0">
                <a:solidFill>
                  <a:srgbClr val="000000"/>
                </a:solidFill>
              </a:rPr>
              <a:t> (high sensitivity C-reactive protein)</a:t>
            </a:r>
            <a:r>
              <a:rPr lang="en-US" sz="1600" dirty="0">
                <a:solidFill>
                  <a:srgbClr val="000000"/>
                </a:solidFill>
                <a:effectLst/>
              </a:rPr>
              <a:t>.</a:t>
            </a:r>
          </a:p>
        </p:txBody>
      </p:sp>
    </p:spTree>
    <p:extLst>
      <p:ext uri="{BB962C8B-B14F-4D97-AF65-F5344CB8AC3E}">
        <p14:creationId xmlns:p14="http://schemas.microsoft.com/office/powerpoint/2010/main" val="37017012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Lipotropics, Other</a:t>
            </a:r>
          </a:p>
        </p:txBody>
      </p:sp>
      <p:sp>
        <p:nvSpPr>
          <p:cNvPr id="5" name="Content Placeholder 4"/>
          <p:cNvSpPr>
            <a:spLocks noGrp="1"/>
          </p:cNvSpPr>
          <p:nvPr>
            <p:ph idx="1"/>
          </p:nvPr>
        </p:nvSpPr>
        <p:spPr>
          <a:xfrm>
            <a:off x="76200" y="971550"/>
            <a:ext cx="8915400" cy="3394472"/>
          </a:xfrm>
        </p:spPr>
        <p:txBody>
          <a:bodyPr/>
          <a:lstStyle/>
          <a:p>
            <a:pPr>
              <a:buFontTx/>
              <a:buNone/>
            </a:pPr>
            <a:r>
              <a:rPr lang="en-US" altLang="en-US" sz="2800" b="1" i="1" dirty="0">
                <a:solidFill>
                  <a:schemeClr val="tx1">
                    <a:lumMod val="50000"/>
                  </a:schemeClr>
                </a:solidFill>
              </a:rPr>
              <a:t>Treatment Updates:</a:t>
            </a:r>
          </a:p>
          <a:p>
            <a:r>
              <a:rPr lang="en-US" sz="2800" dirty="0">
                <a:solidFill>
                  <a:srgbClr val="000000"/>
                </a:solidFill>
                <a:effectLst/>
              </a:rPr>
              <a:t>The CLEAR Tranquility trial enrolled adults with a history of statin intolerance and an LDL-C ≥ 100mg/dL while on stable lipid-lowering therapy. </a:t>
            </a:r>
          </a:p>
          <a:p>
            <a:pPr lvl="1"/>
            <a:r>
              <a:rPr lang="en-US" sz="2000" dirty="0">
                <a:solidFill>
                  <a:srgbClr val="000000"/>
                </a:solidFill>
                <a:effectLst/>
              </a:rPr>
              <a:t>The change in LDL-C from baseline to week 12 was significantly greater with bempedoic acid compare to placebo (difference from placebo, -28.5% [95% CI, -34.4% to -22.5%; p&lt;0.001). </a:t>
            </a:r>
          </a:p>
          <a:p>
            <a:pPr lvl="1"/>
            <a:r>
              <a:rPr lang="en-US" sz="2000" dirty="0">
                <a:solidFill>
                  <a:srgbClr val="000000"/>
                </a:solidFill>
                <a:effectLst/>
              </a:rPr>
              <a:t>Significant reductions in LDL-C with bempedoic acid compared to placebo were also observed with non-HDL-C, TC, apo-B, and hsCRP.</a:t>
            </a:r>
            <a:endParaRPr lang="en-US" sz="1800" b="0" i="0" u="none" strike="noStrike" baseline="0" dirty="0">
              <a:solidFill>
                <a:srgbClr val="201D1E"/>
              </a:solidFill>
              <a:latin typeface="Calibri" panose="020F0502020204030204" pitchFamily="34" charset="0"/>
            </a:endParaRPr>
          </a:p>
        </p:txBody>
      </p:sp>
    </p:spTree>
    <p:extLst>
      <p:ext uri="{BB962C8B-B14F-4D97-AF65-F5344CB8AC3E}">
        <p14:creationId xmlns:p14="http://schemas.microsoft.com/office/powerpoint/2010/main" val="35608743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Proton Pump Inhibitors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41137619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Proton Pump Inhibitors</a:t>
            </a:r>
          </a:p>
        </p:txBody>
      </p:sp>
      <p:sp>
        <p:nvSpPr>
          <p:cNvPr id="3" name="Content Placeholder 2"/>
          <p:cNvSpPr>
            <a:spLocks noGrp="1"/>
          </p:cNvSpPr>
          <p:nvPr>
            <p:ph idx="1"/>
          </p:nvPr>
        </p:nvSpPr>
        <p:spPr>
          <a:xfrm>
            <a:off x="152400" y="1085850"/>
            <a:ext cx="8763000" cy="3714750"/>
          </a:xfrm>
        </p:spPr>
        <p:txBody>
          <a:bodyPr/>
          <a:lstStyle/>
          <a:p>
            <a:pPr>
              <a:buNone/>
            </a:pPr>
            <a:r>
              <a:rPr lang="en-US" altLang="en-US" b="1" i="1" dirty="0">
                <a:solidFill>
                  <a:schemeClr val="tx1">
                    <a:lumMod val="50000"/>
                  </a:schemeClr>
                </a:solidFill>
              </a:rPr>
              <a:t>Class Overview - indications for products in this class include*:</a:t>
            </a:r>
          </a:p>
          <a:p>
            <a:r>
              <a:rPr lang="en-US" sz="2000" dirty="0">
                <a:solidFill>
                  <a:schemeClr val="tx1">
                    <a:lumMod val="50000"/>
                  </a:schemeClr>
                </a:solidFill>
              </a:rPr>
              <a:t>Gastric ulcers</a:t>
            </a:r>
          </a:p>
          <a:p>
            <a:r>
              <a:rPr lang="en-US" sz="2000" dirty="0">
                <a:solidFill>
                  <a:schemeClr val="tx1">
                    <a:lumMod val="50000"/>
                  </a:schemeClr>
                </a:solidFill>
              </a:rPr>
              <a:t>GERD</a:t>
            </a:r>
          </a:p>
          <a:p>
            <a:r>
              <a:rPr lang="en-US" sz="2000" dirty="0">
                <a:solidFill>
                  <a:schemeClr val="tx1">
                    <a:lumMod val="50000"/>
                  </a:schemeClr>
                </a:solidFill>
              </a:rPr>
              <a:t>H. pylori eradication (as part of combination therapy)</a:t>
            </a:r>
          </a:p>
          <a:p>
            <a:r>
              <a:rPr lang="en-US" sz="2000" dirty="0">
                <a:solidFill>
                  <a:schemeClr val="tx1">
                    <a:lumMod val="50000"/>
                  </a:schemeClr>
                </a:solidFill>
              </a:rPr>
              <a:t>Maintenance/treatment of Erosive Esophagitis</a:t>
            </a:r>
          </a:p>
          <a:p>
            <a:r>
              <a:rPr lang="en-US" sz="2000" dirty="0">
                <a:solidFill>
                  <a:schemeClr val="tx1">
                    <a:lumMod val="50000"/>
                  </a:schemeClr>
                </a:solidFill>
              </a:rPr>
              <a:t>Maintenance/treatment of Duodenal Ulcer</a:t>
            </a:r>
          </a:p>
          <a:p>
            <a:r>
              <a:rPr lang="en-US" sz="2000" dirty="0">
                <a:solidFill>
                  <a:schemeClr val="tx1">
                    <a:lumMod val="50000"/>
                  </a:schemeClr>
                </a:solidFill>
              </a:rPr>
              <a:t>Pathological hypersecretory conditions</a:t>
            </a:r>
          </a:p>
          <a:p>
            <a:r>
              <a:rPr lang="en-US" sz="2000" dirty="0">
                <a:solidFill>
                  <a:schemeClr val="tx1">
                    <a:lumMod val="50000"/>
                  </a:schemeClr>
                </a:solidFill>
              </a:rPr>
              <a:t>Pyrosis (Heartburn)</a:t>
            </a:r>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29205651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Proton Pump Inhibitors</a:t>
            </a:r>
          </a:p>
        </p:txBody>
      </p:sp>
      <p:sp>
        <p:nvSpPr>
          <p:cNvPr id="5" name="Content Placeholder 4"/>
          <p:cNvSpPr>
            <a:spLocks noGrp="1"/>
          </p:cNvSpPr>
          <p:nvPr>
            <p:ph idx="1"/>
          </p:nvPr>
        </p:nvSpPr>
        <p:spPr>
          <a:xfrm>
            <a:off x="152400" y="1085850"/>
            <a:ext cx="8839200" cy="3486150"/>
          </a:xfrm>
        </p:spPr>
        <p:txBody>
          <a:bodyPr/>
          <a:lstStyle/>
          <a:p>
            <a:pPr>
              <a:buNone/>
            </a:pPr>
            <a:r>
              <a:rPr lang="en-US" altLang="en-US" sz="2000" b="1" i="1" dirty="0">
                <a:solidFill>
                  <a:schemeClr val="tx1">
                    <a:lumMod val="50000"/>
                  </a:schemeClr>
                </a:solidFill>
              </a:rPr>
              <a:t>Class Overview – PPI’s:</a:t>
            </a:r>
            <a:endParaRPr lang="en-US" sz="2000" b="1" i="1" dirty="0">
              <a:solidFill>
                <a:schemeClr val="tx1">
                  <a:lumMod val="50000"/>
                </a:schemeClr>
              </a:solidFill>
            </a:endParaRPr>
          </a:p>
          <a:p>
            <a:r>
              <a:rPr lang="en-US" sz="2000" dirty="0">
                <a:solidFill>
                  <a:schemeClr val="tx1">
                    <a:lumMod val="50000"/>
                  </a:schemeClr>
                </a:solidFill>
              </a:rPr>
              <a:t>dexlansoprazole - (Dexilant)</a:t>
            </a:r>
          </a:p>
          <a:p>
            <a:r>
              <a:rPr lang="en-US" sz="2000" dirty="0">
                <a:solidFill>
                  <a:schemeClr val="tx1">
                    <a:lumMod val="50000"/>
                  </a:schemeClr>
                </a:solidFill>
              </a:rPr>
              <a:t>esomeprazole - (esomeprazole; Esomep-EZS, Nexium, Nexium 24HR)</a:t>
            </a:r>
          </a:p>
          <a:p>
            <a:r>
              <a:rPr lang="en-US" sz="2000" dirty="0">
                <a:solidFill>
                  <a:schemeClr val="tx1">
                    <a:lumMod val="50000"/>
                  </a:schemeClr>
                </a:solidFill>
              </a:rPr>
              <a:t>lansoprazole - (lansoprazole; Prevacid, Prevacid 24-HR)</a:t>
            </a:r>
          </a:p>
          <a:p>
            <a:r>
              <a:rPr lang="en-US" sz="2000" dirty="0">
                <a:solidFill>
                  <a:schemeClr val="tx1">
                    <a:lumMod val="50000"/>
                  </a:schemeClr>
                </a:solidFill>
              </a:rPr>
              <a:t>omeprazole - (omeprazole; Prilosec, Prilosec OTC)</a:t>
            </a:r>
          </a:p>
          <a:p>
            <a:r>
              <a:rPr lang="en-US" sz="2000" dirty="0">
                <a:solidFill>
                  <a:schemeClr val="tx1">
                    <a:lumMod val="50000"/>
                  </a:schemeClr>
                </a:solidFill>
              </a:rPr>
              <a:t>omeprazole/sodium bicarbonate - (omeprazole/sodium bicarbonate; 					        Zegerid)</a:t>
            </a:r>
          </a:p>
          <a:p>
            <a:r>
              <a:rPr lang="en-US" sz="2000" dirty="0">
                <a:solidFill>
                  <a:schemeClr val="tx1">
                    <a:lumMod val="50000"/>
                  </a:schemeClr>
                </a:solidFill>
              </a:rPr>
              <a:t>pantoprazole - (pantoprazole; Protonix)</a:t>
            </a:r>
          </a:p>
          <a:p>
            <a:r>
              <a:rPr lang="en-US" sz="2000" dirty="0">
                <a:solidFill>
                  <a:schemeClr val="tx1">
                    <a:lumMod val="50000"/>
                  </a:schemeClr>
                </a:solidFill>
              </a:rPr>
              <a:t>rabeprazole - (rabeprazole; Aciphex)</a:t>
            </a:r>
          </a:p>
          <a:p>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a:p>
            <a:pPr lvl="1">
              <a:buNone/>
            </a:pPr>
            <a:endParaRPr lang="en-US" sz="1100" dirty="0"/>
          </a:p>
        </p:txBody>
      </p:sp>
    </p:spTree>
    <p:extLst>
      <p:ext uri="{BB962C8B-B14F-4D97-AF65-F5344CB8AC3E}">
        <p14:creationId xmlns:p14="http://schemas.microsoft.com/office/powerpoint/2010/main" val="19802439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a:t>Proton Pump Inhibitors</a:t>
            </a:r>
          </a:p>
        </p:txBody>
      </p:sp>
      <p:sp>
        <p:nvSpPr>
          <p:cNvPr id="3" name="Content Placeholder 2"/>
          <p:cNvSpPr>
            <a:spLocks noGrp="1"/>
          </p:cNvSpPr>
          <p:nvPr>
            <p:ph idx="1"/>
          </p:nvPr>
        </p:nvSpPr>
        <p:spPr>
          <a:xfrm>
            <a:off x="228600" y="742950"/>
            <a:ext cx="8686800" cy="3543300"/>
          </a:xfrm>
        </p:spPr>
        <p:txBody>
          <a:bodyPr/>
          <a:lstStyle/>
          <a:p>
            <a:r>
              <a:rPr lang="en-US" sz="2200" dirty="0">
                <a:solidFill>
                  <a:schemeClr val="tx1">
                    <a:lumMod val="50000"/>
                  </a:schemeClr>
                </a:solidFill>
              </a:rPr>
              <a:t>This is a first-time review of this therapeutic class </a:t>
            </a:r>
            <a:endParaRPr lang="en-US" sz="2200" dirty="0">
              <a:solidFill>
                <a:srgbClr val="000000"/>
              </a:solidFill>
            </a:endParaRPr>
          </a:p>
          <a:p>
            <a:r>
              <a:rPr lang="en-US" sz="2200" dirty="0">
                <a:solidFill>
                  <a:srgbClr val="000000"/>
                </a:solidFill>
              </a:rPr>
              <a:t>All PPIs are substituted benzimidazole derivatives that reduce gastric acid secretion by specifically inhibiting the proton pump (H+/K+-ATPase) at the secretory surface of the gastric parietal cell.</a:t>
            </a:r>
          </a:p>
          <a:p>
            <a:r>
              <a:rPr lang="en-US" sz="2200" dirty="0">
                <a:solidFill>
                  <a:srgbClr val="000000"/>
                </a:solidFill>
              </a:rPr>
              <a:t>Proton pump inhibitors (PPIs) demonstrate gastric acid suppression superior to histamine-2 receptor antagonists (H2RAs).</a:t>
            </a:r>
          </a:p>
          <a:p>
            <a:r>
              <a:rPr lang="en-US" sz="2200" dirty="0">
                <a:solidFill>
                  <a:srgbClr val="000000"/>
                </a:solidFill>
              </a:rPr>
              <a:t>PPIs achieve a more rapid and sustained increase in gastric pH and are not associated with the rapid tachyphylaxis seen with H2RAs, thereby, offering improved treatment of various acid-peptic disorders, including gastroesophageal reflux disease (GERD), peptic ulcer disease (PUD), and nonsteroidal anti-inflammatory drug (NSAID)-induced gastropathy</a:t>
            </a:r>
          </a:p>
        </p:txBody>
      </p:sp>
    </p:spTree>
    <p:extLst>
      <p:ext uri="{BB962C8B-B14F-4D97-AF65-F5344CB8AC3E}">
        <p14:creationId xmlns:p14="http://schemas.microsoft.com/office/powerpoint/2010/main" val="146232974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Proton Pump Inhibitors</a:t>
            </a:r>
          </a:p>
        </p:txBody>
      </p:sp>
      <p:sp>
        <p:nvSpPr>
          <p:cNvPr id="3" name="Content Placeholder 2"/>
          <p:cNvSpPr>
            <a:spLocks noGrp="1"/>
          </p:cNvSpPr>
          <p:nvPr>
            <p:ph idx="1"/>
          </p:nvPr>
        </p:nvSpPr>
        <p:spPr>
          <a:xfrm>
            <a:off x="228600" y="819150"/>
            <a:ext cx="8686800" cy="3829050"/>
          </a:xfrm>
        </p:spPr>
        <p:txBody>
          <a:bodyPr/>
          <a:lstStyle/>
          <a:p>
            <a:r>
              <a:rPr lang="en-US" dirty="0">
                <a:solidFill>
                  <a:srgbClr val="000000"/>
                </a:solidFill>
              </a:rPr>
              <a:t>The American Gastroenterological Association (AGA) and the American College of Gastroenterology (ACG) recommend PPIs as first-line therapy for the treatment of severe GERD-related symptoms or erosive esophagitis (EE). </a:t>
            </a:r>
          </a:p>
          <a:p>
            <a:pPr lvl="1"/>
            <a:r>
              <a:rPr lang="en-US" sz="1800" dirty="0">
                <a:solidFill>
                  <a:srgbClr val="000000"/>
                </a:solidFill>
              </a:rPr>
              <a:t>PPIs provide the most rapid symptomatic relief and heal esophagitis in the highest percentage of patients.</a:t>
            </a:r>
          </a:p>
          <a:p>
            <a:r>
              <a:rPr lang="en-US" dirty="0">
                <a:solidFill>
                  <a:srgbClr val="000000"/>
                </a:solidFill>
              </a:rPr>
              <a:t>PPIs are used in conjunction with various antimicrobials for the eradication of Helicobacter pylori, the most common cause of PUD. Antisecretory therapy with either H2RAs or PPIs accelerates ulcer healing and provides rapid symptomatic improvement.</a:t>
            </a:r>
          </a:p>
        </p:txBody>
      </p:sp>
    </p:spTree>
    <p:extLst>
      <p:ext uri="{BB962C8B-B14F-4D97-AF65-F5344CB8AC3E}">
        <p14:creationId xmlns:p14="http://schemas.microsoft.com/office/powerpoint/2010/main" val="35696017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Proton Pump Inhibitors</a:t>
            </a:r>
          </a:p>
        </p:txBody>
      </p:sp>
      <p:sp>
        <p:nvSpPr>
          <p:cNvPr id="3" name="Content Placeholder 2"/>
          <p:cNvSpPr>
            <a:spLocks noGrp="1"/>
          </p:cNvSpPr>
          <p:nvPr>
            <p:ph idx="1"/>
          </p:nvPr>
        </p:nvSpPr>
        <p:spPr>
          <a:xfrm>
            <a:off x="228600" y="1085850"/>
            <a:ext cx="8686800" cy="3829050"/>
          </a:xfrm>
        </p:spPr>
        <p:txBody>
          <a:bodyPr/>
          <a:lstStyle/>
          <a:p>
            <a:r>
              <a:rPr lang="en-US" dirty="0">
                <a:solidFill>
                  <a:srgbClr val="000000"/>
                </a:solidFill>
              </a:rPr>
              <a:t>All PPIs have the potential to cause pH-dependent interactions with drugs from a various classes including anticonvulsants, antifungals, HIV medications, etc.</a:t>
            </a:r>
          </a:p>
          <a:p>
            <a:r>
              <a:rPr lang="en-US" dirty="0">
                <a:solidFill>
                  <a:srgbClr val="000000"/>
                </a:solidFill>
              </a:rPr>
              <a:t>Duration of PPI treatment depends on the indication and can range from 10 days (H. pylori) to 4 weeks (Symptomatic Non-erosive GERD) to ongoing treatment (Maintenance of erosive esophagitis).</a:t>
            </a:r>
            <a:endParaRPr lang="en-US" sz="1800" dirty="0">
              <a:solidFill>
                <a:srgbClr val="000000"/>
              </a:solidFill>
            </a:endParaRPr>
          </a:p>
          <a:p>
            <a:r>
              <a:rPr lang="en-US" dirty="0">
                <a:solidFill>
                  <a:srgbClr val="000000"/>
                </a:solidFill>
              </a:rPr>
              <a:t>It is recommended to avoid administration of PPIs for longer than medically indicated. </a:t>
            </a:r>
          </a:p>
        </p:txBody>
      </p:sp>
    </p:spTree>
    <p:extLst>
      <p:ext uri="{BB962C8B-B14F-4D97-AF65-F5344CB8AC3E}">
        <p14:creationId xmlns:p14="http://schemas.microsoft.com/office/powerpoint/2010/main" val="42853283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Proton Pump Inhibitors</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800" b="1" i="1" dirty="0">
                <a:solidFill>
                  <a:schemeClr val="tx1">
                    <a:lumMod val="50000"/>
                  </a:schemeClr>
                </a:solidFill>
              </a:rPr>
              <a:t>Product/Guideline Updates:</a:t>
            </a:r>
          </a:p>
          <a:p>
            <a:r>
              <a:rPr lang="en-US" dirty="0">
                <a:solidFill>
                  <a:schemeClr val="tx1">
                    <a:lumMod val="50000"/>
                  </a:schemeClr>
                </a:solidFill>
              </a:rPr>
              <a:t>The American Gastroenterological Association (AGA) and the Joint Task Force on Allergy-Immunology Practice Parameters (JTF) has issued a clinical practice guideline on the management of eosinophilic esophagitis (EoE) recommending proton pump inhibition (over no treatment) for patients with symptomatic esophageal eosinophilia </a:t>
            </a:r>
          </a:p>
        </p:txBody>
      </p:sp>
    </p:spTree>
    <p:extLst>
      <p:ext uri="{BB962C8B-B14F-4D97-AF65-F5344CB8AC3E}">
        <p14:creationId xmlns:p14="http://schemas.microsoft.com/office/powerpoint/2010/main" val="292612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a:xfrm>
            <a:off x="228600" y="666750"/>
            <a:ext cx="8686800" cy="3829050"/>
          </a:xfrm>
        </p:spPr>
        <p:txBody>
          <a:bodyPr/>
          <a:lstStyle/>
          <a:p>
            <a:r>
              <a:rPr lang="en-US" sz="2100" dirty="0">
                <a:solidFill>
                  <a:srgbClr val="000000"/>
                </a:solidFill>
              </a:rPr>
              <a:t>Leukotriene modifiers are also used as add-on therapy to reduce the ICS dose, and to potentially improve asthma management in those whose asthma is inadequately controlled on ICS</a:t>
            </a:r>
          </a:p>
          <a:p>
            <a:r>
              <a:rPr lang="en-US" sz="2100" dirty="0">
                <a:solidFill>
                  <a:srgbClr val="000000"/>
                </a:solidFill>
              </a:rPr>
              <a:t>The use of leukotriene modifiers in acute asthma is not well established</a:t>
            </a:r>
          </a:p>
          <a:p>
            <a:r>
              <a:rPr lang="en-US" sz="2100" dirty="0">
                <a:solidFill>
                  <a:srgbClr val="000000"/>
                </a:solidFill>
              </a:rPr>
              <a:t>The American Academy of Allergy, Asthma and Immunology (AAAAI, the American College of Allergy, Asthma, and Immunology (ACAAI, and the American Academy of Otolaryngology, Head and Neck Surgery recommend intranasal corticosteroids (INCS) as first line treatment for seasonal allergic rhinitis </a:t>
            </a:r>
          </a:p>
          <a:p>
            <a:r>
              <a:rPr lang="en-US" sz="2100" dirty="0">
                <a:solidFill>
                  <a:srgbClr val="000000"/>
                </a:solidFill>
              </a:rPr>
              <a:t>Generally, montelukast is considered an alternative to first-line therapy with intranasal corticosteroids only in patients who suffer from both asthma and SAR</a:t>
            </a:r>
          </a:p>
          <a:p>
            <a:endParaRPr lang="en-US" sz="2000" dirty="0">
              <a:solidFill>
                <a:srgbClr val="000000"/>
              </a:solidFill>
            </a:endParaRPr>
          </a:p>
        </p:txBody>
      </p:sp>
    </p:spTree>
    <p:extLst>
      <p:ext uri="{BB962C8B-B14F-4D97-AF65-F5344CB8AC3E}">
        <p14:creationId xmlns:p14="http://schemas.microsoft.com/office/powerpoint/2010/main" val="35293308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dirty="0"/>
              <a:t>Acne Agents, Topical</a:t>
            </a:r>
            <a:br>
              <a:rPr lang="en-US" altLang="en-US" dirty="0"/>
            </a:br>
            <a:endParaRPr lang="en-US" dirty="0"/>
          </a:p>
        </p:txBody>
      </p:sp>
    </p:spTree>
    <p:extLst>
      <p:ext uri="{BB962C8B-B14F-4D97-AF65-F5344CB8AC3E}">
        <p14:creationId xmlns:p14="http://schemas.microsoft.com/office/powerpoint/2010/main" val="29916172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762000" y="1085850"/>
            <a:ext cx="8153400" cy="3714750"/>
          </a:xfrm>
        </p:spPr>
        <p:txBody>
          <a:bodyPr/>
          <a:lstStyle/>
          <a:p>
            <a:pPr>
              <a:buNone/>
            </a:pPr>
            <a:r>
              <a:rPr lang="en-US" altLang="en-US" sz="2800" b="1" i="1" dirty="0">
                <a:solidFill>
                  <a:schemeClr val="tx1">
                    <a:lumMod val="50000"/>
                  </a:schemeClr>
                </a:solidFill>
              </a:rPr>
              <a:t>Class Overview – indication for these products include*:</a:t>
            </a:r>
          </a:p>
          <a:p>
            <a:r>
              <a:rPr lang="en-US" sz="2800" dirty="0">
                <a:solidFill>
                  <a:schemeClr val="tx1">
                    <a:lumMod val="50000"/>
                  </a:schemeClr>
                </a:solidFill>
              </a:rPr>
              <a:t>The topical treatment of acne vulgaris</a:t>
            </a:r>
          </a:p>
          <a:p>
            <a:endParaRPr lang="en-US" sz="2400" dirty="0"/>
          </a:p>
          <a:p>
            <a:endParaRPr lang="en-US" sz="1800" dirty="0"/>
          </a:p>
        </p:txBody>
      </p:sp>
      <p:sp>
        <p:nvSpPr>
          <p:cNvPr id="8" name="TextBox 7">
            <a:extLst>
              <a:ext uri="{FF2B5EF4-FFF2-40B4-BE49-F238E27FC236}">
                <a16:creationId xmlns:a16="http://schemas.microsoft.com/office/drawing/2014/main" id="{D8738378-D4EE-4D02-B358-6C6667D4058D}"/>
              </a:ext>
            </a:extLst>
          </p:cNvPr>
          <p:cNvSpPr txBox="1"/>
          <p:nvPr/>
        </p:nvSpPr>
        <p:spPr>
          <a:xfrm>
            <a:off x="381000" y="4286250"/>
            <a:ext cx="8153400" cy="369332"/>
          </a:xfrm>
          <a:prstGeom prst="rect">
            <a:avLst/>
          </a:prstGeom>
          <a:noFill/>
        </p:spPr>
        <p:txBody>
          <a:bodyPr wrap="square" rtlCol="0">
            <a:spAutoFit/>
          </a:bodyPr>
          <a:lstStyle/>
          <a:p>
            <a:pPr lvl="1"/>
            <a:r>
              <a:rPr lang="en-US" b="1" i="1" dirty="0">
                <a:solidFill>
                  <a:schemeClr val="tx1">
                    <a:lumMod val="50000"/>
                  </a:schemeClr>
                </a:solidFill>
              </a:rPr>
              <a:t>*Tazorac 0.1% gel also indicated for the topical treatment of plaque psoriasis</a:t>
            </a:r>
          </a:p>
        </p:txBody>
      </p:sp>
    </p:spTree>
    <p:extLst>
      <p:ext uri="{BB962C8B-B14F-4D97-AF65-F5344CB8AC3E}">
        <p14:creationId xmlns:p14="http://schemas.microsoft.com/office/powerpoint/2010/main" val="25004199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Acne Agents, Topical</a:t>
            </a:r>
          </a:p>
        </p:txBody>
      </p:sp>
      <p:sp>
        <p:nvSpPr>
          <p:cNvPr id="5" name="Content Placeholder 4"/>
          <p:cNvSpPr>
            <a:spLocks noGrp="1"/>
          </p:cNvSpPr>
          <p:nvPr>
            <p:ph idx="1"/>
          </p:nvPr>
        </p:nvSpPr>
        <p:spPr>
          <a:xfrm>
            <a:off x="0" y="1085850"/>
            <a:ext cx="9144000" cy="3600451"/>
          </a:xfrm>
        </p:spPr>
        <p:txBody>
          <a:bodyPr/>
          <a:lstStyle/>
          <a:p>
            <a:pPr>
              <a:buNone/>
            </a:pPr>
            <a:r>
              <a:rPr lang="en-US" altLang="en-US" sz="2000" b="1" i="1" dirty="0">
                <a:solidFill>
                  <a:schemeClr val="tx1">
                    <a:lumMod val="50000"/>
                  </a:schemeClr>
                </a:solidFill>
              </a:rPr>
              <a:t>Class Overview - Agents included in this class (there are prescription and OTC products included [OTC products indicated by *]):</a:t>
            </a:r>
            <a:endParaRPr 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graphicFrame>
        <p:nvGraphicFramePr>
          <p:cNvPr id="6" name="Table 6">
            <a:extLst>
              <a:ext uri="{FF2B5EF4-FFF2-40B4-BE49-F238E27FC236}">
                <a16:creationId xmlns:a16="http://schemas.microsoft.com/office/drawing/2014/main" id="{553F2D3A-9C3C-4117-B4BB-3C46B72A1060}"/>
              </a:ext>
            </a:extLst>
          </p:cNvPr>
          <p:cNvGraphicFramePr>
            <a:graphicFrameLocks noGrp="1"/>
          </p:cNvGraphicFramePr>
          <p:nvPr>
            <p:extLst>
              <p:ext uri="{D42A27DB-BD31-4B8C-83A1-F6EECF244321}">
                <p14:modId xmlns:p14="http://schemas.microsoft.com/office/powerpoint/2010/main" val="2735589810"/>
              </p:ext>
            </p:extLst>
          </p:nvPr>
        </p:nvGraphicFramePr>
        <p:xfrm>
          <a:off x="152400" y="1733550"/>
          <a:ext cx="8763000" cy="1220939"/>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542210702"/>
                    </a:ext>
                  </a:extLst>
                </a:gridCol>
                <a:gridCol w="2921000">
                  <a:extLst>
                    <a:ext uri="{9D8B030D-6E8A-4147-A177-3AD203B41FA5}">
                      <a16:colId xmlns:a16="http://schemas.microsoft.com/office/drawing/2014/main" val="3210973460"/>
                    </a:ext>
                  </a:extLst>
                </a:gridCol>
                <a:gridCol w="2921000">
                  <a:extLst>
                    <a:ext uri="{9D8B030D-6E8A-4147-A177-3AD203B41FA5}">
                      <a16:colId xmlns:a16="http://schemas.microsoft.com/office/drawing/2014/main" val="309399601"/>
                    </a:ext>
                  </a:extLst>
                </a:gridCol>
              </a:tblGrid>
              <a:tr h="298919">
                <a:tc gridSpan="3">
                  <a:txBody>
                    <a:bodyPr/>
                    <a:lstStyle/>
                    <a:p>
                      <a:r>
                        <a:rPr lang="en-US" sz="1400" dirty="0"/>
                        <a:t>adapalene &amp; combinations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28600">
                <a:tc>
                  <a:txBody>
                    <a:bodyPr/>
                    <a:lstStyle/>
                    <a:p>
                      <a:pPr algn="l" fontAlgn="t"/>
                      <a:r>
                        <a:rPr lang="en-US" sz="1100" b="0" i="0" u="none" strike="noStrike" dirty="0">
                          <a:solidFill>
                            <a:srgbClr val="000000"/>
                          </a:solidFill>
                          <a:effectLst/>
                          <a:latin typeface="Calibri" panose="020F0502020204030204" pitchFamily="34" charset="0"/>
                        </a:rPr>
                        <a:t>ADAPALENE 0.1%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ADAPALENE-BNZYL PEROX 0.1-2.5%</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DIFFERIN 0.3% GEL PUMP</a:t>
                      </a:r>
                    </a:p>
                  </a:txBody>
                  <a:tcPr marL="9525" marR="9525" marT="7144" marB="0"/>
                </a:tc>
                <a:extLst>
                  <a:ext uri="{0D108BD9-81ED-4DB2-BD59-A6C34878D82A}">
                    <a16:rowId xmlns:a16="http://schemas.microsoft.com/office/drawing/2014/main" val="2868778235"/>
                  </a:ext>
                </a:extLst>
              </a:tr>
              <a:tr h="228600">
                <a:tc>
                  <a:txBody>
                    <a:bodyPr/>
                    <a:lstStyle/>
                    <a:p>
                      <a:pPr algn="l" fontAlgn="t"/>
                      <a:r>
                        <a:rPr lang="en-US" sz="1100" b="0" i="0" u="none" strike="noStrike" dirty="0">
                          <a:solidFill>
                            <a:srgbClr val="000000"/>
                          </a:solidFill>
                          <a:effectLst/>
                          <a:latin typeface="Calibri" panose="020F0502020204030204" pitchFamily="34" charset="0"/>
                        </a:rPr>
                        <a:t>ADAPALENE 0.1%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DIFFERIN 0.1%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EPIDUO 0.1-2.5% GEL PUMP</a:t>
                      </a:r>
                    </a:p>
                  </a:txBody>
                  <a:tcPr marL="9525" marR="9525" marT="7144" marB="0"/>
                </a:tc>
                <a:extLst>
                  <a:ext uri="{0D108BD9-81ED-4DB2-BD59-A6C34878D82A}">
                    <a16:rowId xmlns:a16="http://schemas.microsoft.com/office/drawing/2014/main" val="4159807470"/>
                  </a:ext>
                </a:extLst>
              </a:tr>
              <a:tr h="228600">
                <a:tc>
                  <a:txBody>
                    <a:bodyPr/>
                    <a:lstStyle/>
                    <a:p>
                      <a:pPr algn="l" fontAlgn="t"/>
                      <a:r>
                        <a:rPr lang="en-US" sz="1100" b="0" i="0" u="none" strike="noStrike" dirty="0">
                          <a:solidFill>
                            <a:srgbClr val="000000"/>
                          </a:solidFill>
                          <a:effectLst/>
                          <a:latin typeface="Calibri" panose="020F0502020204030204" pitchFamily="34" charset="0"/>
                        </a:rPr>
                        <a:t>ADAPALENE 0.3%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DIFFERIN 0.1%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EPIDUO FORTE 0.3-2.5% GEL PUMP</a:t>
                      </a:r>
                    </a:p>
                  </a:txBody>
                  <a:tcPr marL="9525" marR="9525" marT="7144" marB="0"/>
                </a:tc>
                <a:extLst>
                  <a:ext uri="{0D108BD9-81ED-4DB2-BD59-A6C34878D82A}">
                    <a16:rowId xmlns:a16="http://schemas.microsoft.com/office/drawing/2014/main" val="3209276123"/>
                  </a:ext>
                </a:extLst>
              </a:tr>
              <a:tr h="228600">
                <a:tc>
                  <a:txBody>
                    <a:bodyPr/>
                    <a:lstStyle/>
                    <a:p>
                      <a:pPr algn="l" fontAlgn="t"/>
                      <a:r>
                        <a:rPr lang="en-US" sz="1100" b="0" i="0" u="none" strike="noStrike" dirty="0">
                          <a:solidFill>
                            <a:srgbClr val="000000"/>
                          </a:solidFill>
                          <a:effectLst/>
                          <a:latin typeface="Calibri" panose="020F0502020204030204" pitchFamily="34" charset="0"/>
                        </a:rPr>
                        <a:t>ADAPALENE 0.3% GEL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DIFFERIN 0.1% LOTION</a:t>
                      </a:r>
                    </a:p>
                  </a:txBody>
                  <a:tcPr marL="9525" marR="9525" marT="7144" marB="0"/>
                </a:tc>
                <a:tc>
                  <a:txBody>
                    <a:bodyPr/>
                    <a:lstStyle/>
                    <a:p>
                      <a:endParaRPr lang="en-US" sz="1100" dirty="0">
                        <a:latin typeface="+mn-lt"/>
                      </a:endParaRPr>
                    </a:p>
                  </a:txBody>
                  <a:tcPr marT="34290" marB="34290" anchor="ctr"/>
                </a:tc>
                <a:extLst>
                  <a:ext uri="{0D108BD9-81ED-4DB2-BD59-A6C34878D82A}">
                    <a16:rowId xmlns:a16="http://schemas.microsoft.com/office/drawing/2014/main" val="1205686680"/>
                  </a:ext>
                </a:extLst>
              </a:tr>
            </a:tbl>
          </a:graphicData>
        </a:graphic>
      </p:graphicFrame>
      <p:graphicFrame>
        <p:nvGraphicFramePr>
          <p:cNvPr id="8" name="Table 6">
            <a:extLst>
              <a:ext uri="{FF2B5EF4-FFF2-40B4-BE49-F238E27FC236}">
                <a16:creationId xmlns:a16="http://schemas.microsoft.com/office/drawing/2014/main" id="{CF403DF3-B74C-43ED-BBBE-E92DB8B1D3A0}"/>
              </a:ext>
            </a:extLst>
          </p:cNvPr>
          <p:cNvGraphicFramePr>
            <a:graphicFrameLocks noGrp="1"/>
          </p:cNvGraphicFramePr>
          <p:nvPr/>
        </p:nvGraphicFramePr>
        <p:xfrm>
          <a:off x="152400" y="2962343"/>
          <a:ext cx="8763000" cy="157074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42210702"/>
                    </a:ext>
                  </a:extLst>
                </a:gridCol>
                <a:gridCol w="2794000">
                  <a:extLst>
                    <a:ext uri="{9D8B030D-6E8A-4147-A177-3AD203B41FA5}">
                      <a16:colId xmlns:a16="http://schemas.microsoft.com/office/drawing/2014/main" val="3210973460"/>
                    </a:ext>
                  </a:extLst>
                </a:gridCol>
                <a:gridCol w="2921000">
                  <a:extLst>
                    <a:ext uri="{9D8B030D-6E8A-4147-A177-3AD203B41FA5}">
                      <a16:colId xmlns:a16="http://schemas.microsoft.com/office/drawing/2014/main" val="309399601"/>
                    </a:ext>
                  </a:extLst>
                </a:gridCol>
              </a:tblGrid>
              <a:tr h="274320">
                <a:tc gridSpan="3">
                  <a:txBody>
                    <a:bodyPr/>
                    <a:lstStyle/>
                    <a:p>
                      <a:r>
                        <a:rPr lang="en-US" sz="1400" dirty="0"/>
                        <a:t>benzoyl peroxide &amp; combinations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2965">
                <a:tc>
                  <a:txBody>
                    <a:bodyPr/>
                    <a:lstStyle/>
                    <a:p>
                      <a:pPr algn="l" fontAlgn="t"/>
                      <a:r>
                        <a:rPr lang="en-US" sz="1100" b="0" i="0" u="none" strike="noStrike" dirty="0">
                          <a:solidFill>
                            <a:srgbClr val="000000"/>
                          </a:solidFill>
                          <a:effectLst/>
                          <a:latin typeface="Calibri" panose="020F0502020204030204" pitchFamily="34" charset="0"/>
                        </a:rPr>
                        <a:t>ACNE MEDICATION 10%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ACNEFREE SEVERE ACNE CLR SYSTM*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5% GEL*</a:t>
                      </a:r>
                    </a:p>
                  </a:txBody>
                  <a:tcPr marL="9525" marR="9525" marT="7144" marB="0"/>
                </a:tc>
                <a:extLst>
                  <a:ext uri="{0D108BD9-81ED-4DB2-BD59-A6C34878D82A}">
                    <a16:rowId xmlns:a16="http://schemas.microsoft.com/office/drawing/2014/main" val="2868778235"/>
                  </a:ext>
                </a:extLst>
              </a:tr>
              <a:tr h="202965">
                <a:tc>
                  <a:txBody>
                    <a:bodyPr/>
                    <a:lstStyle/>
                    <a:p>
                      <a:pPr algn="l" fontAlgn="t"/>
                      <a:r>
                        <a:rPr lang="en-US" sz="1100" b="0" i="0" u="none" strike="noStrike" dirty="0">
                          <a:solidFill>
                            <a:srgbClr val="000000"/>
                          </a:solidFill>
                          <a:effectLst/>
                          <a:latin typeface="Calibri" panose="020F0502020204030204" pitchFamily="34" charset="0"/>
                        </a:rPr>
                        <a:t>ACNE MEDICATION 10% LOTION*</a:t>
                      </a:r>
                    </a:p>
                  </a:txBody>
                  <a:tcPr marL="9525" marR="9525" marT="7144" marB="0"/>
                </a:tc>
                <a:tc>
                  <a:txBody>
                    <a:bodyPr/>
                    <a:lstStyle/>
                    <a:p>
                      <a:pPr algn="l" fontAlgn="t"/>
                      <a:r>
                        <a:rPr lang="nn-NO" sz="1100" b="0" i="0" u="none" strike="noStrike">
                          <a:solidFill>
                            <a:srgbClr val="000000"/>
                          </a:solidFill>
                          <a:effectLst/>
                          <a:latin typeface="Calibri" panose="020F0502020204030204" pitchFamily="34" charset="0"/>
                        </a:rPr>
                        <a:t>AVAR LS 10%-2% FOAM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5% WASH*</a:t>
                      </a:r>
                    </a:p>
                  </a:txBody>
                  <a:tcPr marL="9525" marR="9525" marT="7144" marB="0"/>
                </a:tc>
                <a:extLst>
                  <a:ext uri="{0D108BD9-81ED-4DB2-BD59-A6C34878D82A}">
                    <a16:rowId xmlns:a16="http://schemas.microsoft.com/office/drawing/2014/main" val="446523161"/>
                  </a:ext>
                </a:extLst>
              </a:tr>
              <a:tr h="202965">
                <a:tc>
                  <a:txBody>
                    <a:bodyPr/>
                    <a:lstStyle/>
                    <a:p>
                      <a:pPr algn="l" fontAlgn="t"/>
                      <a:r>
                        <a:rPr lang="en-US" sz="1100" b="0" i="0" u="none" strike="noStrike" dirty="0">
                          <a:solidFill>
                            <a:srgbClr val="000000"/>
                          </a:solidFill>
                          <a:effectLst/>
                          <a:latin typeface="Calibri" panose="020F0502020204030204" pitchFamily="34" charset="0"/>
                        </a:rPr>
                        <a:t>ACNE MEDICATION 2.5%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BENZACLIN GEL 50G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6% CLEANSER*</a:t>
                      </a:r>
                    </a:p>
                  </a:txBody>
                  <a:tcPr marL="9525" marR="9525" marT="7144" marB="0"/>
                </a:tc>
                <a:extLst>
                  <a:ext uri="{0D108BD9-81ED-4DB2-BD59-A6C34878D82A}">
                    <a16:rowId xmlns:a16="http://schemas.microsoft.com/office/drawing/2014/main" val="4159807470"/>
                  </a:ext>
                </a:extLst>
              </a:tr>
              <a:tr h="202965">
                <a:tc>
                  <a:txBody>
                    <a:bodyPr/>
                    <a:lstStyle/>
                    <a:p>
                      <a:pPr algn="l" fontAlgn="t"/>
                      <a:r>
                        <a:rPr lang="en-US" sz="1100" b="0" i="0" u="none" strike="noStrike" dirty="0">
                          <a:solidFill>
                            <a:srgbClr val="000000"/>
                          </a:solidFill>
                          <a:effectLst/>
                          <a:latin typeface="Calibri" panose="020F0502020204030204" pitchFamily="34" charset="0"/>
                        </a:rPr>
                        <a:t>ACNE MEDICATION 5%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10%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BPO 6% FOAMING CLOTHS*</a:t>
                      </a:r>
                    </a:p>
                  </a:txBody>
                  <a:tcPr marL="9525" marR="9525" marT="7144" marB="0"/>
                </a:tc>
                <a:extLst>
                  <a:ext uri="{0D108BD9-81ED-4DB2-BD59-A6C34878D82A}">
                    <a16:rowId xmlns:a16="http://schemas.microsoft.com/office/drawing/2014/main" val="3209276123"/>
                  </a:ext>
                </a:extLst>
              </a:tr>
              <a:tr h="202965">
                <a:tc>
                  <a:txBody>
                    <a:bodyPr/>
                    <a:lstStyle/>
                    <a:p>
                      <a:pPr algn="l" fontAlgn="t"/>
                      <a:r>
                        <a:rPr lang="en-US" sz="1100" b="0" i="0" u="none" strike="noStrike" dirty="0">
                          <a:solidFill>
                            <a:srgbClr val="000000"/>
                          </a:solidFill>
                          <a:effectLst/>
                          <a:latin typeface="Calibri" panose="020F0502020204030204" pitchFamily="34" charset="0"/>
                        </a:rPr>
                        <a:t>ACNE MEDICATION 5% LOTION*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10% WASH*</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PANOXYL 10% ACNE CLEANSING BAR*</a:t>
                      </a:r>
                    </a:p>
                  </a:txBody>
                  <a:tcPr marL="9525" marR="9525" marT="7144" marB="0"/>
                </a:tc>
                <a:extLst>
                  <a:ext uri="{0D108BD9-81ED-4DB2-BD59-A6C34878D82A}">
                    <a16:rowId xmlns:a16="http://schemas.microsoft.com/office/drawing/2014/main" val="1205686680"/>
                  </a:ext>
                </a:extLst>
              </a:tr>
              <a:tr h="273982">
                <a:tc>
                  <a:txBody>
                    <a:bodyPr/>
                    <a:lstStyle/>
                    <a:p>
                      <a:pPr algn="l" fontAlgn="t"/>
                      <a:r>
                        <a:rPr lang="en-US" sz="1100" b="0" i="0" u="none" strike="noStrike" dirty="0">
                          <a:solidFill>
                            <a:srgbClr val="000000"/>
                          </a:solidFill>
                          <a:effectLst/>
                          <a:latin typeface="Calibri" panose="020F0502020204030204" pitchFamily="34" charset="0"/>
                        </a:rPr>
                        <a:t>ACNEFREE ACNE CLEARING SYSTEM*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BENZOYL PEROXIDE 2.5%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PANOXYL 10% ACNE FOAMING WASH*</a:t>
                      </a:r>
                    </a:p>
                  </a:txBody>
                  <a:tcPr marL="9525" marR="9525" marT="7144" marB="0"/>
                </a:tc>
                <a:extLst>
                  <a:ext uri="{0D108BD9-81ED-4DB2-BD59-A6C34878D82A}">
                    <a16:rowId xmlns:a16="http://schemas.microsoft.com/office/drawing/2014/main" val="2909217741"/>
                  </a:ext>
                </a:extLst>
              </a:tr>
            </a:tbl>
          </a:graphicData>
        </a:graphic>
      </p:graphicFrame>
    </p:spTree>
    <p:extLst>
      <p:ext uri="{BB962C8B-B14F-4D97-AF65-F5344CB8AC3E}">
        <p14:creationId xmlns:p14="http://schemas.microsoft.com/office/powerpoint/2010/main" val="127773690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Acne Agents, Topical</a:t>
            </a:r>
          </a:p>
        </p:txBody>
      </p:sp>
      <p:sp>
        <p:nvSpPr>
          <p:cNvPr id="5" name="Content Placeholder 4"/>
          <p:cNvSpPr>
            <a:spLocks noGrp="1"/>
          </p:cNvSpPr>
          <p:nvPr>
            <p:ph idx="1"/>
          </p:nvPr>
        </p:nvSpPr>
        <p:spPr>
          <a:xfrm>
            <a:off x="0" y="1085850"/>
            <a:ext cx="9144000" cy="3847627"/>
          </a:xfrm>
        </p:spPr>
        <p:txBody>
          <a:bodyPr/>
          <a:lstStyle/>
          <a:p>
            <a:pPr>
              <a:buNone/>
            </a:pPr>
            <a:r>
              <a:rPr lang="en-US" altLang="en-US" sz="2000" b="1" i="1" dirty="0">
                <a:solidFill>
                  <a:schemeClr val="tx1">
                    <a:lumMod val="50000"/>
                  </a:schemeClr>
                </a:solidFill>
              </a:rPr>
              <a:t>Class Overview - Agents included in this class:</a:t>
            </a:r>
            <a:endParaRPr 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graphicFrame>
        <p:nvGraphicFramePr>
          <p:cNvPr id="6" name="Table 6">
            <a:extLst>
              <a:ext uri="{FF2B5EF4-FFF2-40B4-BE49-F238E27FC236}">
                <a16:creationId xmlns:a16="http://schemas.microsoft.com/office/drawing/2014/main" id="{553F2D3A-9C3C-4117-B4BB-3C46B72A1060}"/>
              </a:ext>
            </a:extLst>
          </p:cNvPr>
          <p:cNvGraphicFramePr>
            <a:graphicFrameLocks noGrp="1"/>
          </p:cNvGraphicFramePr>
          <p:nvPr/>
        </p:nvGraphicFramePr>
        <p:xfrm>
          <a:off x="457200" y="1428285"/>
          <a:ext cx="8229603" cy="1959229"/>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clindamycin &amp; combinations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5867">
                <a:tc>
                  <a:txBody>
                    <a:bodyPr/>
                    <a:lstStyle/>
                    <a:p>
                      <a:pPr algn="l" fontAlgn="t"/>
                      <a:r>
                        <a:rPr lang="en-US" sz="1100" b="0" i="0" u="none" strike="noStrike" dirty="0">
                          <a:solidFill>
                            <a:srgbClr val="000000"/>
                          </a:solidFill>
                          <a:effectLst/>
                          <a:latin typeface="Calibri" panose="020F0502020204030204" pitchFamily="34" charset="0"/>
                        </a:rPr>
                        <a:t>ACANYA GEL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CLINDACIN P 1% PLEDGETS</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PHOSPHATE 1% GEL</a:t>
                      </a:r>
                    </a:p>
                  </a:txBody>
                  <a:tcPr marL="9525" marR="9525" marT="7144" marB="0"/>
                </a:tc>
                <a:extLst>
                  <a:ext uri="{0D108BD9-81ED-4DB2-BD59-A6C34878D82A}">
                    <a16:rowId xmlns:a16="http://schemas.microsoft.com/office/drawing/2014/main" val="2868778235"/>
                  </a:ext>
                </a:extLst>
              </a:tr>
              <a:tr h="205867">
                <a:tc>
                  <a:txBody>
                    <a:bodyPr/>
                    <a:lstStyle/>
                    <a:p>
                      <a:pPr algn="l" fontAlgn="t"/>
                      <a:r>
                        <a:rPr lang="en-US" sz="1100" b="0" i="0" u="none" strike="noStrike" dirty="0">
                          <a:solidFill>
                            <a:srgbClr val="000000"/>
                          </a:solidFill>
                          <a:effectLst/>
                          <a:latin typeface="Calibri" panose="020F0502020204030204" pitchFamily="34" charset="0"/>
                        </a:rPr>
                        <a:t>BENZACLIN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CLINDACIN PAC KIT</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CLINDAMYCIN-BENZOYL PEROX 1-5%</a:t>
                      </a:r>
                    </a:p>
                  </a:txBody>
                  <a:tcPr marL="9525" marR="9525" marT="7144" marB="0"/>
                </a:tc>
                <a:extLst>
                  <a:ext uri="{0D108BD9-81ED-4DB2-BD59-A6C34878D82A}">
                    <a16:rowId xmlns:a16="http://schemas.microsoft.com/office/drawing/2014/main" val="404183177"/>
                  </a:ext>
                </a:extLst>
              </a:tr>
              <a:tr h="205867">
                <a:tc>
                  <a:txBody>
                    <a:bodyPr/>
                    <a:lstStyle/>
                    <a:p>
                      <a:pPr algn="l" fontAlgn="t"/>
                      <a:r>
                        <a:rPr lang="en-US" sz="1100" b="0" i="0" u="none" strike="noStrike" dirty="0">
                          <a:solidFill>
                            <a:srgbClr val="000000"/>
                          </a:solidFill>
                          <a:effectLst/>
                          <a:latin typeface="Calibri" panose="020F0502020204030204" pitchFamily="34" charset="0"/>
                        </a:rPr>
                        <a:t>BENZACLIN GEL 35G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CLINDAGEL 1%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CLINDA-TRETINOIN 1.2%-0.025%</a:t>
                      </a:r>
                    </a:p>
                  </a:txBody>
                  <a:tcPr marL="9525" marR="9525" marT="7144" marB="0"/>
                </a:tc>
                <a:extLst>
                  <a:ext uri="{0D108BD9-81ED-4DB2-BD59-A6C34878D82A}">
                    <a16:rowId xmlns:a16="http://schemas.microsoft.com/office/drawing/2014/main" val="4159807470"/>
                  </a:ext>
                </a:extLst>
              </a:tr>
              <a:tr h="205867">
                <a:tc>
                  <a:txBody>
                    <a:bodyPr/>
                    <a:lstStyle/>
                    <a:p>
                      <a:pPr algn="l" fontAlgn="t"/>
                      <a:r>
                        <a:rPr lang="en-US" sz="1100" b="0" i="0" u="none" strike="noStrike" dirty="0">
                          <a:solidFill>
                            <a:srgbClr val="000000"/>
                          </a:solidFill>
                          <a:effectLst/>
                          <a:latin typeface="Calibri" panose="020F0502020204030204" pitchFamily="34" charset="0"/>
                        </a:rPr>
                        <a:t>CLIND PH-BENZOYL PERO 1.2-2.5%</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 1%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NEUAC 1.2-5% KIT</a:t>
                      </a:r>
                    </a:p>
                  </a:txBody>
                  <a:tcPr marL="9525" marR="9525" marT="7144" marB="0"/>
                </a:tc>
                <a:extLst>
                  <a:ext uri="{0D108BD9-81ED-4DB2-BD59-A6C34878D82A}">
                    <a16:rowId xmlns:a16="http://schemas.microsoft.com/office/drawing/2014/main" val="3209276123"/>
                  </a:ext>
                </a:extLst>
              </a:tr>
              <a:tr h="205867">
                <a:tc>
                  <a:txBody>
                    <a:bodyPr/>
                    <a:lstStyle/>
                    <a:p>
                      <a:pPr algn="l" fontAlgn="t"/>
                      <a:r>
                        <a:rPr lang="en-US" sz="1100" b="0" i="0" u="none" strike="noStrike" dirty="0">
                          <a:solidFill>
                            <a:srgbClr val="000000"/>
                          </a:solidFill>
                          <a:effectLst/>
                          <a:latin typeface="Calibri" panose="020F0502020204030204" pitchFamily="34" charset="0"/>
                        </a:rPr>
                        <a:t>CLIND PH-BENZOYL PEROX 1.2-5%</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 1% SOLUTION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ONEXTON 1.2%-3.75% GEL</a:t>
                      </a:r>
                    </a:p>
                  </a:txBody>
                  <a:tcPr marL="9525" marR="9525" marT="7144" marB="0"/>
                </a:tc>
                <a:extLst>
                  <a:ext uri="{0D108BD9-81ED-4DB2-BD59-A6C34878D82A}">
                    <a16:rowId xmlns:a16="http://schemas.microsoft.com/office/drawing/2014/main" val="1205686680"/>
                  </a:ext>
                </a:extLst>
              </a:tr>
              <a:tr h="205867">
                <a:tc>
                  <a:txBody>
                    <a:bodyPr/>
                    <a:lstStyle/>
                    <a:p>
                      <a:pPr algn="l" fontAlgn="t"/>
                      <a:r>
                        <a:rPr lang="en-US" sz="1100" b="0" i="0" u="none" strike="noStrike" dirty="0">
                          <a:solidFill>
                            <a:srgbClr val="000000"/>
                          </a:solidFill>
                          <a:effectLst/>
                          <a:latin typeface="Calibri" panose="020F0502020204030204" pitchFamily="34" charset="0"/>
                        </a:rPr>
                        <a:t>CLINDA-BENZOYL PEROX 1-5%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PHOS 1% PLEDGET</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ONEXTON GEL PUMP</a:t>
                      </a:r>
                    </a:p>
                  </a:txBody>
                  <a:tcPr marL="9525" marR="9525" marT="7144" marB="0"/>
                </a:tc>
                <a:extLst>
                  <a:ext uri="{0D108BD9-81ED-4DB2-BD59-A6C34878D82A}">
                    <a16:rowId xmlns:a16="http://schemas.microsoft.com/office/drawing/2014/main" val="3050066568"/>
                  </a:ext>
                </a:extLst>
              </a:tr>
              <a:tr h="205867">
                <a:tc>
                  <a:txBody>
                    <a:bodyPr/>
                    <a:lstStyle/>
                    <a:p>
                      <a:pPr algn="l" fontAlgn="t"/>
                      <a:r>
                        <a:rPr lang="en-US" sz="1100" b="0" i="0" u="none" strike="noStrike" dirty="0">
                          <a:solidFill>
                            <a:srgbClr val="000000"/>
                          </a:solidFill>
                          <a:effectLst/>
                          <a:latin typeface="Calibri" panose="020F0502020204030204" pitchFamily="34" charset="0"/>
                        </a:rPr>
                        <a:t>CLINDACIN ETZ 1% PLEDGET</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PHOSP 1% LOTION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ZIANA GEL</a:t>
                      </a:r>
                    </a:p>
                  </a:txBody>
                  <a:tcPr marL="9525" marR="9525" marT="7144" marB="0"/>
                </a:tc>
                <a:extLst>
                  <a:ext uri="{0D108BD9-81ED-4DB2-BD59-A6C34878D82A}">
                    <a16:rowId xmlns:a16="http://schemas.microsoft.com/office/drawing/2014/main" val="3721507089"/>
                  </a:ext>
                </a:extLst>
              </a:tr>
              <a:tr h="228600">
                <a:tc>
                  <a:txBody>
                    <a:bodyPr/>
                    <a:lstStyle/>
                    <a:p>
                      <a:pPr algn="l" fontAlgn="t"/>
                      <a:r>
                        <a:rPr lang="en-US" sz="1100" b="0" i="0" u="none" strike="noStrike" dirty="0">
                          <a:solidFill>
                            <a:srgbClr val="000000"/>
                          </a:solidFill>
                          <a:effectLst/>
                          <a:latin typeface="Calibri" panose="020F0502020204030204" pitchFamily="34" charset="0"/>
                        </a:rPr>
                        <a:t>CLINDACIN ETZ KIT</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CLINDAMYCIN PHOSPHATE 1% FOAM</a:t>
                      </a:r>
                    </a:p>
                  </a:txBody>
                  <a:tcPr marL="9525" marR="9525" marT="7144" marB="0"/>
                </a:tc>
                <a:tc>
                  <a:txBody>
                    <a:bodyPr/>
                    <a:lstStyle/>
                    <a:p>
                      <a:endParaRPr lang="en-US" sz="1100" dirty="0">
                        <a:latin typeface="+mn-lt"/>
                      </a:endParaRPr>
                    </a:p>
                  </a:txBody>
                  <a:tcPr marT="34290" marB="34290" anchor="ctr"/>
                </a:tc>
                <a:extLst>
                  <a:ext uri="{0D108BD9-81ED-4DB2-BD59-A6C34878D82A}">
                    <a16:rowId xmlns:a16="http://schemas.microsoft.com/office/drawing/2014/main" val="3279438373"/>
                  </a:ext>
                </a:extLst>
              </a:tr>
            </a:tbl>
          </a:graphicData>
        </a:graphic>
      </p:graphicFrame>
      <p:graphicFrame>
        <p:nvGraphicFramePr>
          <p:cNvPr id="8" name="Table 6">
            <a:extLst>
              <a:ext uri="{FF2B5EF4-FFF2-40B4-BE49-F238E27FC236}">
                <a16:creationId xmlns:a16="http://schemas.microsoft.com/office/drawing/2014/main" id="{CF403DF3-B74C-43ED-BBBE-E92DB8B1D3A0}"/>
              </a:ext>
            </a:extLst>
          </p:cNvPr>
          <p:cNvGraphicFramePr>
            <a:graphicFrameLocks noGrp="1"/>
          </p:cNvGraphicFramePr>
          <p:nvPr/>
        </p:nvGraphicFramePr>
        <p:xfrm>
          <a:off x="457200" y="3580366"/>
          <a:ext cx="8229603" cy="484905"/>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dapsone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2965">
                <a:tc>
                  <a:txBody>
                    <a:bodyPr/>
                    <a:lstStyle/>
                    <a:p>
                      <a:pPr algn="l" fontAlgn="t"/>
                      <a:r>
                        <a:rPr lang="en-US" sz="1100" b="0" i="0" u="none" strike="noStrike" dirty="0">
                          <a:solidFill>
                            <a:srgbClr val="000000"/>
                          </a:solidFill>
                          <a:effectLst/>
                          <a:latin typeface="Calibri" panose="020F0502020204030204" pitchFamily="34" charset="0"/>
                        </a:rPr>
                        <a:t>ACZONE 5%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DAPSONE 5%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DAPSONE 7.5% GEL PUMP</a:t>
                      </a:r>
                    </a:p>
                  </a:txBody>
                  <a:tcPr marL="9525" marR="9525" marT="7144" marB="0"/>
                </a:tc>
                <a:extLst>
                  <a:ext uri="{0D108BD9-81ED-4DB2-BD59-A6C34878D82A}">
                    <a16:rowId xmlns:a16="http://schemas.microsoft.com/office/drawing/2014/main" val="2868778235"/>
                  </a:ext>
                </a:extLst>
              </a:tr>
            </a:tbl>
          </a:graphicData>
        </a:graphic>
      </p:graphicFrame>
    </p:spTree>
    <p:extLst>
      <p:ext uri="{BB962C8B-B14F-4D97-AF65-F5344CB8AC3E}">
        <p14:creationId xmlns:p14="http://schemas.microsoft.com/office/powerpoint/2010/main" val="32720111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Acne Agents, Topical</a:t>
            </a:r>
          </a:p>
        </p:txBody>
      </p:sp>
      <p:sp>
        <p:nvSpPr>
          <p:cNvPr id="5" name="Content Placeholder 4"/>
          <p:cNvSpPr>
            <a:spLocks noGrp="1"/>
          </p:cNvSpPr>
          <p:nvPr>
            <p:ph idx="1"/>
          </p:nvPr>
        </p:nvSpPr>
        <p:spPr>
          <a:xfrm>
            <a:off x="0" y="1085850"/>
            <a:ext cx="9144000" cy="3543301"/>
          </a:xfrm>
        </p:spPr>
        <p:txBody>
          <a:bodyPr/>
          <a:lstStyle/>
          <a:p>
            <a:pPr>
              <a:buNone/>
            </a:pPr>
            <a:r>
              <a:rPr lang="en-US" altLang="en-US" sz="2000" b="1" i="1" dirty="0">
                <a:solidFill>
                  <a:schemeClr val="tx1">
                    <a:lumMod val="50000"/>
                  </a:schemeClr>
                </a:solidFill>
              </a:rPr>
              <a:t>Class Overview - Agents included in this class:</a:t>
            </a:r>
            <a:endParaRPr 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graphicFrame>
        <p:nvGraphicFramePr>
          <p:cNvPr id="6" name="Table 6">
            <a:extLst>
              <a:ext uri="{FF2B5EF4-FFF2-40B4-BE49-F238E27FC236}">
                <a16:creationId xmlns:a16="http://schemas.microsoft.com/office/drawing/2014/main" id="{553F2D3A-9C3C-4117-B4BB-3C46B72A1060}"/>
              </a:ext>
            </a:extLst>
          </p:cNvPr>
          <p:cNvGraphicFramePr>
            <a:graphicFrameLocks noGrp="1"/>
          </p:cNvGraphicFramePr>
          <p:nvPr/>
        </p:nvGraphicFramePr>
        <p:xfrm>
          <a:off x="457197" y="2310067"/>
          <a:ext cx="8229603" cy="2134743"/>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sulfacetamide &amp; combinations</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5867">
                <a:tc>
                  <a:txBody>
                    <a:bodyPr/>
                    <a:lstStyle/>
                    <a:p>
                      <a:pPr algn="l" fontAlgn="t"/>
                      <a:r>
                        <a:rPr lang="en-US" sz="1100" b="0" i="0" u="none" strike="noStrike" dirty="0">
                          <a:solidFill>
                            <a:srgbClr val="000000"/>
                          </a:solidFill>
                          <a:effectLst/>
                          <a:latin typeface="Calibri" panose="020F0502020204030204" pitchFamily="34" charset="0"/>
                        </a:rPr>
                        <a:t>AVAR 9.5-5% CLEANSING PADS</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SULFACETAM 10% CLNSNG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SODIUM SULFACET-SULFUR WASH</a:t>
                      </a:r>
                    </a:p>
                  </a:txBody>
                  <a:tcPr marL="9525" marR="9525" marT="7144" marB="0"/>
                </a:tc>
                <a:extLst>
                  <a:ext uri="{0D108BD9-81ED-4DB2-BD59-A6C34878D82A}">
                    <a16:rowId xmlns:a16="http://schemas.microsoft.com/office/drawing/2014/main" val="2868778235"/>
                  </a:ext>
                </a:extLst>
              </a:tr>
              <a:tr h="205867">
                <a:tc>
                  <a:txBody>
                    <a:bodyPr/>
                    <a:lstStyle/>
                    <a:p>
                      <a:pPr algn="l" fontAlgn="t"/>
                      <a:r>
                        <a:rPr lang="en-US" sz="1100" b="0" i="0" u="none" strike="noStrike" dirty="0">
                          <a:solidFill>
                            <a:srgbClr val="000000"/>
                          </a:solidFill>
                          <a:effectLst/>
                          <a:latin typeface="Calibri" panose="020F0502020204030204" pitchFamily="34" charset="0"/>
                        </a:rPr>
                        <a:t>AVAR LS 10-2% CLEANSING PADS</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SULFACETAMIDE 10% SHAMPOO</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SODIUM SULF-SULFUR CLEANSER</a:t>
                      </a:r>
                    </a:p>
                  </a:txBody>
                  <a:tcPr marL="9525" marR="9525" marT="7144" marB="0"/>
                </a:tc>
                <a:extLst>
                  <a:ext uri="{0D108BD9-81ED-4DB2-BD59-A6C34878D82A}">
                    <a16:rowId xmlns:a16="http://schemas.microsoft.com/office/drawing/2014/main" val="404183177"/>
                  </a:ext>
                </a:extLst>
              </a:tr>
              <a:tr h="205867">
                <a:tc>
                  <a:txBody>
                    <a:bodyPr/>
                    <a:lstStyle/>
                    <a:p>
                      <a:pPr algn="l" fontAlgn="t"/>
                      <a:r>
                        <a:rPr lang="en-US" sz="1100" b="0" i="0" u="none" strike="noStrike" dirty="0">
                          <a:solidFill>
                            <a:srgbClr val="000000"/>
                          </a:solidFill>
                          <a:effectLst/>
                          <a:latin typeface="Calibri" panose="020F0502020204030204" pitchFamily="34" charset="0"/>
                        </a:rPr>
                        <a:t>BP 10-1 WASH</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SULFACETAMIDE-SULFUR LOTN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SSS 10-5 CREAM</a:t>
                      </a:r>
                    </a:p>
                  </a:txBody>
                  <a:tcPr marL="9525" marR="9525" marT="7144" marB="0"/>
                </a:tc>
                <a:extLst>
                  <a:ext uri="{0D108BD9-81ED-4DB2-BD59-A6C34878D82A}">
                    <a16:rowId xmlns:a16="http://schemas.microsoft.com/office/drawing/2014/main" val="4159807470"/>
                  </a:ext>
                </a:extLst>
              </a:tr>
              <a:tr h="205867">
                <a:tc>
                  <a:txBody>
                    <a:bodyPr/>
                    <a:lstStyle/>
                    <a:p>
                      <a:pPr algn="l" fontAlgn="t"/>
                      <a:r>
                        <a:rPr lang="en-US" sz="1100" b="0" i="0" u="none" strike="noStrike" dirty="0">
                          <a:solidFill>
                            <a:srgbClr val="000000"/>
                          </a:solidFill>
                          <a:effectLst/>
                          <a:latin typeface="Calibri" panose="020F0502020204030204" pitchFamily="34" charset="0"/>
                        </a:rPr>
                        <a:t>BP CLEANSING WASH</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SULFACETAMIDE-SULFUR SUSP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SSS 10-5 FOAM</a:t>
                      </a:r>
                    </a:p>
                  </a:txBody>
                  <a:tcPr marL="9525" marR="9525" marT="7144" marB="0"/>
                </a:tc>
                <a:extLst>
                  <a:ext uri="{0D108BD9-81ED-4DB2-BD59-A6C34878D82A}">
                    <a16:rowId xmlns:a16="http://schemas.microsoft.com/office/drawing/2014/main" val="3209276123"/>
                  </a:ext>
                </a:extLst>
              </a:tr>
              <a:tr h="205867">
                <a:tc>
                  <a:txBody>
                    <a:bodyPr/>
                    <a:lstStyle/>
                    <a:p>
                      <a:pPr algn="l" fontAlgn="t"/>
                      <a:r>
                        <a:rPr lang="en-US" sz="1100" b="0" i="0" u="none" strike="noStrike" dirty="0">
                          <a:solidFill>
                            <a:srgbClr val="000000"/>
                          </a:solidFill>
                          <a:effectLst/>
                          <a:latin typeface="Calibri" panose="020F0502020204030204" pitchFamily="34" charset="0"/>
                        </a:rPr>
                        <a:t>OVACE PLUS 10%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SULFACET-SULFUR 10-2% CLSR</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SULFACETAMIDE SOD 10% TOP SUSP</a:t>
                      </a:r>
                    </a:p>
                  </a:txBody>
                  <a:tcPr marL="9525" marR="9525" marT="7144" marB="0"/>
                </a:tc>
                <a:extLst>
                  <a:ext uri="{0D108BD9-81ED-4DB2-BD59-A6C34878D82A}">
                    <a16:rowId xmlns:a16="http://schemas.microsoft.com/office/drawing/2014/main" val="1205686680"/>
                  </a:ext>
                </a:extLst>
              </a:tr>
              <a:tr h="205867">
                <a:tc>
                  <a:txBody>
                    <a:bodyPr/>
                    <a:lstStyle/>
                    <a:p>
                      <a:pPr algn="l" fontAlgn="t"/>
                      <a:r>
                        <a:rPr lang="en-US" sz="1100" b="0" i="0" u="none" strike="noStrike" dirty="0">
                          <a:solidFill>
                            <a:srgbClr val="000000"/>
                          </a:solidFill>
                          <a:effectLst/>
                          <a:latin typeface="Calibri" panose="020F0502020204030204" pitchFamily="34" charset="0"/>
                        </a:rPr>
                        <a:t>OVACE PLUS 9.8% FOAM/LOTION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SULFACET-SULFUR 10-4% PAD</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SULFACETAMIDE-SULFUR 10-2% CRM</a:t>
                      </a:r>
                    </a:p>
                  </a:txBody>
                  <a:tcPr marL="9525" marR="9525" marT="7144" marB="0"/>
                </a:tc>
                <a:extLst>
                  <a:ext uri="{0D108BD9-81ED-4DB2-BD59-A6C34878D82A}">
                    <a16:rowId xmlns:a16="http://schemas.microsoft.com/office/drawing/2014/main" val="3050066568"/>
                  </a:ext>
                </a:extLst>
              </a:tr>
              <a:tr h="205867">
                <a:tc>
                  <a:txBody>
                    <a:bodyPr/>
                    <a:lstStyle/>
                    <a:p>
                      <a:pPr algn="l" fontAlgn="t"/>
                      <a:r>
                        <a:rPr lang="en-US" sz="1100" b="0" i="0" u="none" strike="noStrike" dirty="0">
                          <a:solidFill>
                            <a:srgbClr val="000000"/>
                          </a:solidFill>
                          <a:effectLst/>
                          <a:latin typeface="Calibri" panose="020F0502020204030204" pitchFamily="34" charset="0"/>
                        </a:rPr>
                        <a:t>OVACE PLUS WASH 10% CLNSNG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 SULFACET-SULFUR 10-5% CLSR</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SULFACETAMIDE-SULFUR 10-5% CRM</a:t>
                      </a:r>
                    </a:p>
                  </a:txBody>
                  <a:tcPr marL="9525" marR="9525" marT="7144" marB="0"/>
                </a:tc>
                <a:extLst>
                  <a:ext uri="{0D108BD9-81ED-4DB2-BD59-A6C34878D82A}">
                    <a16:rowId xmlns:a16="http://schemas.microsoft.com/office/drawing/2014/main" val="3721507089"/>
                  </a:ext>
                </a:extLst>
              </a:tr>
              <a:tr h="205867">
                <a:tc>
                  <a:txBody>
                    <a:bodyPr/>
                    <a:lstStyle/>
                    <a:p>
                      <a:pPr algn="l" fontAlgn="t"/>
                      <a:r>
                        <a:rPr lang="en-US" sz="1100" b="0" i="0" u="none" strike="noStrike" dirty="0">
                          <a:solidFill>
                            <a:srgbClr val="000000"/>
                          </a:solidFill>
                          <a:effectLst/>
                          <a:latin typeface="Calibri" panose="020F0502020204030204" pitchFamily="34" charset="0"/>
                        </a:rPr>
                        <a:t>SOD SULFACE-SULF 9.8-4.8% CLSR</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SODIUM SULFACETAMIDE 10% LOTN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SULFACETAMIDE-SULFUR 8-4% SUSP</a:t>
                      </a:r>
                    </a:p>
                  </a:txBody>
                  <a:tcPr marL="9525" marR="9525" marT="7144" marB="0"/>
                </a:tc>
                <a:extLst>
                  <a:ext uri="{0D108BD9-81ED-4DB2-BD59-A6C34878D82A}">
                    <a16:rowId xmlns:a16="http://schemas.microsoft.com/office/drawing/2014/main" val="3279438373"/>
                  </a:ext>
                </a:extLst>
              </a:tr>
              <a:tr h="20586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SOD SULFACE-SULFUR 9-4.5% WASH</a:t>
                      </a:r>
                    </a:p>
                  </a:txBody>
                  <a:tcPr marL="9525" marR="9525"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SODIUM SULFACETAMIDE 10% WASH</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SUMAXIN CP KIT</a:t>
                      </a:r>
                    </a:p>
                  </a:txBody>
                  <a:tcPr marL="9525" marR="9525" marT="7144" marB="0"/>
                </a:tc>
                <a:extLst>
                  <a:ext uri="{0D108BD9-81ED-4DB2-BD59-A6C34878D82A}">
                    <a16:rowId xmlns:a16="http://schemas.microsoft.com/office/drawing/2014/main" val="2366018394"/>
                  </a:ext>
                </a:extLst>
              </a:tr>
            </a:tbl>
          </a:graphicData>
        </a:graphic>
      </p:graphicFrame>
      <p:graphicFrame>
        <p:nvGraphicFramePr>
          <p:cNvPr id="8" name="Table 6">
            <a:extLst>
              <a:ext uri="{FF2B5EF4-FFF2-40B4-BE49-F238E27FC236}">
                <a16:creationId xmlns:a16="http://schemas.microsoft.com/office/drawing/2014/main" id="{CF403DF3-B74C-43ED-BBBE-E92DB8B1D3A0}"/>
              </a:ext>
            </a:extLst>
          </p:cNvPr>
          <p:cNvGraphicFramePr>
            <a:graphicFrameLocks noGrp="1"/>
          </p:cNvGraphicFramePr>
          <p:nvPr/>
        </p:nvGraphicFramePr>
        <p:xfrm>
          <a:off x="457198" y="1419278"/>
          <a:ext cx="8229603" cy="68787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erythromycin / minocyclin</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2965">
                <a:tc>
                  <a:txBody>
                    <a:bodyPr/>
                    <a:lstStyle/>
                    <a:p>
                      <a:pPr algn="l" fontAlgn="t"/>
                      <a:r>
                        <a:rPr lang="en-US" sz="1100" b="0" i="0" u="none" strike="noStrike" dirty="0">
                          <a:solidFill>
                            <a:srgbClr val="000000"/>
                          </a:solidFill>
                          <a:effectLst/>
                          <a:latin typeface="Calibri" panose="020F0502020204030204" pitchFamily="34" charset="0"/>
                        </a:rPr>
                        <a:t>AMZEEQ 4% FOAM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ERYTHROMYCIN 2%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ERYTHROMYCIN-BENZOYL GEL</a:t>
                      </a:r>
                    </a:p>
                  </a:txBody>
                  <a:tcPr marL="9525" marR="9525" marT="7144" marB="0"/>
                </a:tc>
                <a:extLst>
                  <a:ext uri="{0D108BD9-81ED-4DB2-BD59-A6C34878D82A}">
                    <a16:rowId xmlns:a16="http://schemas.microsoft.com/office/drawing/2014/main" val="2868778235"/>
                  </a:ext>
                </a:extLst>
              </a:tr>
              <a:tr h="202965">
                <a:tc>
                  <a:txBody>
                    <a:bodyPr/>
                    <a:lstStyle/>
                    <a:p>
                      <a:pPr algn="l" fontAlgn="t"/>
                      <a:r>
                        <a:rPr lang="en-US" sz="1100" b="0" i="0" u="none" strike="noStrike" dirty="0">
                          <a:solidFill>
                            <a:srgbClr val="000000"/>
                          </a:solidFill>
                          <a:effectLst/>
                          <a:latin typeface="Calibri" panose="020F0502020204030204" pitchFamily="34" charset="0"/>
                        </a:rPr>
                        <a:t>ERY 2% PADS</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ERYTHROMYCIN 2% SOLUTION</a:t>
                      </a:r>
                    </a:p>
                  </a:txBody>
                  <a:tcPr marL="9525" marR="9525" marT="7144"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7144" marB="0"/>
                </a:tc>
                <a:extLst>
                  <a:ext uri="{0D108BD9-81ED-4DB2-BD59-A6C34878D82A}">
                    <a16:rowId xmlns:a16="http://schemas.microsoft.com/office/drawing/2014/main" val="1893714805"/>
                  </a:ext>
                </a:extLst>
              </a:tr>
            </a:tbl>
          </a:graphicData>
        </a:graphic>
      </p:graphicFrame>
    </p:spTree>
    <p:extLst>
      <p:ext uri="{BB962C8B-B14F-4D97-AF65-F5344CB8AC3E}">
        <p14:creationId xmlns:p14="http://schemas.microsoft.com/office/powerpoint/2010/main" val="2956195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Acne Agents, Topical</a:t>
            </a:r>
          </a:p>
        </p:txBody>
      </p:sp>
      <p:sp>
        <p:nvSpPr>
          <p:cNvPr id="5" name="Content Placeholder 4"/>
          <p:cNvSpPr>
            <a:spLocks noGrp="1"/>
          </p:cNvSpPr>
          <p:nvPr>
            <p:ph idx="1"/>
          </p:nvPr>
        </p:nvSpPr>
        <p:spPr>
          <a:xfrm>
            <a:off x="0" y="1085850"/>
            <a:ext cx="9144000" cy="3847627"/>
          </a:xfrm>
        </p:spPr>
        <p:txBody>
          <a:bodyPr/>
          <a:lstStyle/>
          <a:p>
            <a:pPr>
              <a:buNone/>
            </a:pPr>
            <a:r>
              <a:rPr lang="en-US" altLang="en-US" sz="2000" b="1" i="1" dirty="0">
                <a:solidFill>
                  <a:schemeClr val="tx1">
                    <a:lumMod val="50000"/>
                  </a:schemeClr>
                </a:solidFill>
              </a:rPr>
              <a:t>Class Overview - Agents included in this class:</a:t>
            </a:r>
            <a:endParaRPr 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graphicFrame>
        <p:nvGraphicFramePr>
          <p:cNvPr id="6" name="Table 6">
            <a:extLst>
              <a:ext uri="{FF2B5EF4-FFF2-40B4-BE49-F238E27FC236}">
                <a16:creationId xmlns:a16="http://schemas.microsoft.com/office/drawing/2014/main" id="{553F2D3A-9C3C-4117-B4BB-3C46B72A1060}"/>
              </a:ext>
            </a:extLst>
          </p:cNvPr>
          <p:cNvGraphicFramePr>
            <a:graphicFrameLocks noGrp="1"/>
          </p:cNvGraphicFramePr>
          <p:nvPr/>
        </p:nvGraphicFramePr>
        <p:xfrm>
          <a:off x="457197" y="2288762"/>
          <a:ext cx="8229603" cy="1311275"/>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tretinoin &amp; combinations</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5867">
                <a:tc>
                  <a:txBody>
                    <a:bodyPr/>
                    <a:lstStyle/>
                    <a:p>
                      <a:pPr algn="l" fontAlgn="t"/>
                      <a:r>
                        <a:rPr lang="en-US" sz="1100" b="0" i="0" u="none" strike="noStrike" dirty="0">
                          <a:solidFill>
                            <a:srgbClr val="000000"/>
                          </a:solidFill>
                          <a:effectLst/>
                          <a:latin typeface="Calibri" panose="020F0502020204030204" pitchFamily="34" charset="0"/>
                        </a:rPr>
                        <a:t>ALTRENO 0.05% LOTION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0.025% GEL</a:t>
                      </a:r>
                    </a:p>
                  </a:txBody>
                  <a:tcPr marL="9525" marR="9525" marT="7144" marB="0"/>
                </a:tc>
                <a:tc>
                  <a:txBody>
                    <a:bodyPr/>
                    <a:lstStyle/>
                    <a:p>
                      <a:pPr algn="l" fontAlgn="t"/>
                      <a:r>
                        <a:rPr lang="it-IT" sz="1100" b="0" i="0" u="none" strike="noStrike" dirty="0">
                          <a:solidFill>
                            <a:srgbClr val="000000"/>
                          </a:solidFill>
                          <a:effectLst/>
                          <a:latin typeface="Calibri" panose="020F0502020204030204" pitchFamily="34" charset="0"/>
                        </a:rPr>
                        <a:t>TRETINOIN GEL MICRO 0.04% TUBE</a:t>
                      </a:r>
                    </a:p>
                  </a:txBody>
                  <a:tcPr marL="9525" marR="9525" marT="7144" marB="0"/>
                </a:tc>
                <a:extLst>
                  <a:ext uri="{0D108BD9-81ED-4DB2-BD59-A6C34878D82A}">
                    <a16:rowId xmlns:a16="http://schemas.microsoft.com/office/drawing/2014/main" val="2868778235"/>
                  </a:ext>
                </a:extLst>
              </a:tr>
              <a:tr h="205867">
                <a:tc>
                  <a:txBody>
                    <a:bodyPr/>
                    <a:lstStyle/>
                    <a:p>
                      <a:pPr algn="l" fontAlgn="t"/>
                      <a:r>
                        <a:rPr lang="en-US" sz="1100" b="0" i="0" u="none" strike="noStrike" dirty="0">
                          <a:solidFill>
                            <a:srgbClr val="000000"/>
                          </a:solidFill>
                          <a:effectLst/>
                          <a:latin typeface="Calibri" panose="020F0502020204030204" pitchFamily="34" charset="0"/>
                        </a:rPr>
                        <a:t>RETIN-A MICRO PUMP 0.06%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0.05%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GEL MICRO 0.1% PUMP</a:t>
                      </a:r>
                    </a:p>
                  </a:txBody>
                  <a:tcPr marL="9525" marR="9525" marT="7144" marB="0"/>
                </a:tc>
                <a:extLst>
                  <a:ext uri="{0D108BD9-81ED-4DB2-BD59-A6C34878D82A}">
                    <a16:rowId xmlns:a16="http://schemas.microsoft.com/office/drawing/2014/main" val="404183177"/>
                  </a:ext>
                </a:extLst>
              </a:tr>
              <a:tr h="205867">
                <a:tc>
                  <a:txBody>
                    <a:bodyPr/>
                    <a:lstStyle/>
                    <a:p>
                      <a:pPr algn="l" fontAlgn="t"/>
                      <a:r>
                        <a:rPr lang="en-US" sz="1100" b="0" i="0" u="none" strike="noStrike" dirty="0">
                          <a:solidFill>
                            <a:srgbClr val="000000"/>
                          </a:solidFill>
                          <a:effectLst/>
                          <a:latin typeface="Calibri" panose="020F0502020204030204" pitchFamily="34" charset="0"/>
                        </a:rPr>
                        <a:t>RETIN-A MICRO PUMP 0.08%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0.05% GEL</a:t>
                      </a:r>
                    </a:p>
                  </a:txBody>
                  <a:tcPr marL="9525" marR="9525" marT="7144" marB="0"/>
                </a:tc>
                <a:tc>
                  <a:txBody>
                    <a:bodyPr/>
                    <a:lstStyle/>
                    <a:p>
                      <a:pPr algn="l" fontAlgn="t"/>
                      <a:r>
                        <a:rPr lang="it-IT" sz="1100" b="0" i="0" u="none" strike="noStrike">
                          <a:solidFill>
                            <a:srgbClr val="000000"/>
                          </a:solidFill>
                          <a:effectLst/>
                          <a:latin typeface="Calibri" panose="020F0502020204030204" pitchFamily="34" charset="0"/>
                        </a:rPr>
                        <a:t>TRETINOIN GEL MICRO 0.1% TUBE</a:t>
                      </a:r>
                    </a:p>
                  </a:txBody>
                  <a:tcPr marL="9525" marR="9525" marT="7144" marB="0"/>
                </a:tc>
                <a:extLst>
                  <a:ext uri="{0D108BD9-81ED-4DB2-BD59-A6C34878D82A}">
                    <a16:rowId xmlns:a16="http://schemas.microsoft.com/office/drawing/2014/main" val="4159807470"/>
                  </a:ext>
                </a:extLst>
              </a:tr>
              <a:tr h="205867">
                <a:tc>
                  <a:txBody>
                    <a:bodyPr/>
                    <a:lstStyle/>
                    <a:p>
                      <a:pPr algn="l" fontAlgn="t"/>
                      <a:r>
                        <a:rPr lang="en-US" sz="1100" b="0" i="0" u="none" strike="noStrike" dirty="0">
                          <a:solidFill>
                            <a:srgbClr val="000000"/>
                          </a:solidFill>
                          <a:effectLst/>
                          <a:latin typeface="Calibri" panose="020F0502020204030204" pitchFamily="34" charset="0"/>
                        </a:rPr>
                        <a:t>TRETINOIN 0.01% GEL</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0.1%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TRETIN-X 0.05% COMBO PACK</a:t>
                      </a:r>
                    </a:p>
                  </a:txBody>
                  <a:tcPr marL="9525" marR="9525" marT="7144" marB="0"/>
                </a:tc>
                <a:extLst>
                  <a:ext uri="{0D108BD9-81ED-4DB2-BD59-A6C34878D82A}">
                    <a16:rowId xmlns:a16="http://schemas.microsoft.com/office/drawing/2014/main" val="3209276123"/>
                  </a:ext>
                </a:extLst>
              </a:tr>
              <a:tr h="205867">
                <a:tc>
                  <a:txBody>
                    <a:bodyPr/>
                    <a:lstStyle/>
                    <a:p>
                      <a:pPr algn="l" fontAlgn="t"/>
                      <a:r>
                        <a:rPr lang="en-US" sz="1100" b="0" i="0" u="none" strike="noStrike" dirty="0">
                          <a:solidFill>
                            <a:srgbClr val="000000"/>
                          </a:solidFill>
                          <a:effectLst/>
                          <a:latin typeface="Calibri" panose="020F0502020204030204" pitchFamily="34" charset="0"/>
                        </a:rPr>
                        <a:t>TRETINOIN 0.025%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TRETINOIN GEL MICRO 0.04% PUMP</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TRETIN-X 0.075% CREAM</a:t>
                      </a:r>
                    </a:p>
                  </a:txBody>
                  <a:tcPr marL="9525" marR="9525" marT="7144" marB="0"/>
                </a:tc>
                <a:extLst>
                  <a:ext uri="{0D108BD9-81ED-4DB2-BD59-A6C34878D82A}">
                    <a16:rowId xmlns:a16="http://schemas.microsoft.com/office/drawing/2014/main" val="1205686680"/>
                  </a:ext>
                </a:extLst>
              </a:tr>
            </a:tbl>
          </a:graphicData>
        </a:graphic>
      </p:graphicFrame>
      <p:graphicFrame>
        <p:nvGraphicFramePr>
          <p:cNvPr id="8" name="Table 6">
            <a:extLst>
              <a:ext uri="{FF2B5EF4-FFF2-40B4-BE49-F238E27FC236}">
                <a16:creationId xmlns:a16="http://schemas.microsoft.com/office/drawing/2014/main" id="{CF403DF3-B74C-43ED-BBBE-E92DB8B1D3A0}"/>
              </a:ext>
            </a:extLst>
          </p:cNvPr>
          <p:cNvGraphicFramePr>
            <a:graphicFrameLocks noGrp="1"/>
          </p:cNvGraphicFramePr>
          <p:nvPr/>
        </p:nvGraphicFramePr>
        <p:xfrm>
          <a:off x="457197" y="1447345"/>
          <a:ext cx="8229603" cy="68787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tazarotene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2965">
                <a:tc>
                  <a:txBody>
                    <a:bodyPr/>
                    <a:lstStyle/>
                    <a:p>
                      <a:pPr algn="l" fontAlgn="t"/>
                      <a:r>
                        <a:rPr lang="en-US" sz="1100" b="0" i="0" u="none" strike="noStrike" dirty="0">
                          <a:solidFill>
                            <a:srgbClr val="000000"/>
                          </a:solidFill>
                          <a:effectLst/>
                          <a:latin typeface="Calibri" panose="020F0502020204030204" pitchFamily="34" charset="0"/>
                        </a:rPr>
                        <a:t>ARAZLO 0.045% LOTION</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TAZAROTENE 0.1% CREAM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TAZORAC 0.1% GEL</a:t>
                      </a:r>
                    </a:p>
                  </a:txBody>
                  <a:tcPr marL="9525" marR="9525" marT="7144" marB="0"/>
                </a:tc>
                <a:extLst>
                  <a:ext uri="{0D108BD9-81ED-4DB2-BD59-A6C34878D82A}">
                    <a16:rowId xmlns:a16="http://schemas.microsoft.com/office/drawing/2014/main" val="2868778235"/>
                  </a:ext>
                </a:extLst>
              </a:tr>
              <a:tr h="202965">
                <a:tc>
                  <a:txBody>
                    <a:bodyPr/>
                    <a:lstStyle/>
                    <a:p>
                      <a:pPr algn="l" fontAlgn="t"/>
                      <a:r>
                        <a:rPr lang="en-US" sz="1100" b="0" i="0" u="none" strike="noStrike" dirty="0">
                          <a:solidFill>
                            <a:srgbClr val="000000"/>
                          </a:solidFill>
                          <a:effectLst/>
                          <a:latin typeface="Calibri" panose="020F0502020204030204" pitchFamily="34" charset="0"/>
                        </a:rPr>
                        <a:t>FABIOR 0.1% FOAM</a:t>
                      </a:r>
                    </a:p>
                  </a:txBody>
                  <a:tcPr marL="9525" marR="9525" marT="7144" marB="0"/>
                </a:tc>
                <a:tc>
                  <a:txBody>
                    <a:bodyPr/>
                    <a:lstStyle/>
                    <a:p>
                      <a:pPr algn="l" fontAlgn="t"/>
                      <a:r>
                        <a:rPr lang="en-US" sz="1100" b="0" i="0" u="none" strike="noStrike" dirty="0">
                          <a:solidFill>
                            <a:srgbClr val="000000"/>
                          </a:solidFill>
                          <a:effectLst/>
                          <a:latin typeface="Calibri" panose="020F0502020204030204" pitchFamily="34" charset="0"/>
                        </a:rPr>
                        <a:t>TAZORAC 0.05% GEL</a:t>
                      </a:r>
                    </a:p>
                  </a:txBody>
                  <a:tcPr marL="9525" marR="9525" marT="7144"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7144" marB="0"/>
                </a:tc>
                <a:extLst>
                  <a:ext uri="{0D108BD9-81ED-4DB2-BD59-A6C34878D82A}">
                    <a16:rowId xmlns:a16="http://schemas.microsoft.com/office/drawing/2014/main" val="1893714805"/>
                  </a:ext>
                </a:extLst>
              </a:tr>
            </a:tbl>
          </a:graphicData>
        </a:graphic>
      </p:graphicFrame>
      <p:graphicFrame>
        <p:nvGraphicFramePr>
          <p:cNvPr id="7" name="Table 6">
            <a:extLst>
              <a:ext uri="{FF2B5EF4-FFF2-40B4-BE49-F238E27FC236}">
                <a16:creationId xmlns:a16="http://schemas.microsoft.com/office/drawing/2014/main" id="{1FB46763-52F0-4408-A90F-ED955F7C238E}"/>
              </a:ext>
            </a:extLst>
          </p:cNvPr>
          <p:cNvGraphicFramePr>
            <a:graphicFrameLocks noGrp="1"/>
          </p:cNvGraphicFramePr>
          <p:nvPr/>
        </p:nvGraphicFramePr>
        <p:xfrm>
          <a:off x="457198" y="3732429"/>
          <a:ext cx="8229603" cy="484905"/>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42210702"/>
                    </a:ext>
                  </a:extLst>
                </a:gridCol>
                <a:gridCol w="2743201">
                  <a:extLst>
                    <a:ext uri="{9D8B030D-6E8A-4147-A177-3AD203B41FA5}">
                      <a16:colId xmlns:a16="http://schemas.microsoft.com/office/drawing/2014/main" val="3210973460"/>
                    </a:ext>
                  </a:extLst>
                </a:gridCol>
                <a:gridCol w="2743201">
                  <a:extLst>
                    <a:ext uri="{9D8B030D-6E8A-4147-A177-3AD203B41FA5}">
                      <a16:colId xmlns:a16="http://schemas.microsoft.com/office/drawing/2014/main" val="309399601"/>
                    </a:ext>
                  </a:extLst>
                </a:gridCol>
              </a:tblGrid>
              <a:tr h="274320">
                <a:tc gridSpan="3">
                  <a:txBody>
                    <a:bodyPr/>
                    <a:lstStyle/>
                    <a:p>
                      <a:r>
                        <a:rPr lang="en-US" sz="1400" dirty="0"/>
                        <a:t>trifarotene </a:t>
                      </a:r>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5858108"/>
                  </a:ext>
                </a:extLst>
              </a:tr>
              <a:tr h="202965">
                <a:tc>
                  <a:txBody>
                    <a:bodyPr/>
                    <a:lstStyle/>
                    <a:p>
                      <a:pPr algn="l" fontAlgn="t"/>
                      <a:r>
                        <a:rPr lang="en-US" sz="1100" b="0" i="0" u="none" strike="noStrike" dirty="0">
                          <a:solidFill>
                            <a:srgbClr val="000000"/>
                          </a:solidFill>
                          <a:effectLst/>
                          <a:latin typeface="Calibri" panose="020F0502020204030204" pitchFamily="34" charset="0"/>
                        </a:rPr>
                        <a:t>AKLIEF 0.005% CREAM</a:t>
                      </a:r>
                    </a:p>
                  </a:txBody>
                  <a:tcPr marL="9525" marR="9525" marT="7144"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7144"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7144" marB="0"/>
                </a:tc>
                <a:extLst>
                  <a:ext uri="{0D108BD9-81ED-4DB2-BD59-A6C34878D82A}">
                    <a16:rowId xmlns:a16="http://schemas.microsoft.com/office/drawing/2014/main" val="2868778235"/>
                  </a:ext>
                </a:extLst>
              </a:tr>
            </a:tbl>
          </a:graphicData>
        </a:graphic>
      </p:graphicFrame>
    </p:spTree>
    <p:extLst>
      <p:ext uri="{BB962C8B-B14F-4D97-AF65-F5344CB8AC3E}">
        <p14:creationId xmlns:p14="http://schemas.microsoft.com/office/powerpoint/2010/main" val="1569138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228600" y="857250"/>
            <a:ext cx="8686800" cy="3600450"/>
          </a:xfrm>
        </p:spPr>
        <p:txBody>
          <a:bodyPr/>
          <a:lstStyle/>
          <a:p>
            <a:r>
              <a:rPr lang="en-US" sz="2000" dirty="0">
                <a:solidFill>
                  <a:schemeClr val="tx1">
                    <a:lumMod val="50000"/>
                  </a:schemeClr>
                </a:solidFill>
              </a:rPr>
              <a:t>This is a first-time review of this class </a:t>
            </a:r>
          </a:p>
          <a:p>
            <a:r>
              <a:rPr lang="en-US" sz="2000" dirty="0">
                <a:solidFill>
                  <a:schemeClr val="tx1">
                    <a:lumMod val="50000"/>
                  </a:schemeClr>
                </a:solidFill>
              </a:rPr>
              <a:t>Acne vulgaris is the most common cutaneous condition in the United States.</a:t>
            </a:r>
          </a:p>
          <a:p>
            <a:r>
              <a:rPr lang="en-US" sz="2000" dirty="0">
                <a:solidFill>
                  <a:schemeClr val="tx1">
                    <a:lumMod val="50000"/>
                  </a:schemeClr>
                </a:solidFill>
              </a:rPr>
              <a:t>It is a disorder that affects primarily teenagers and young adults, but it can sometimes persist beyond young adulthood. </a:t>
            </a:r>
          </a:p>
          <a:p>
            <a:r>
              <a:rPr lang="en-US" sz="2000" dirty="0">
                <a:solidFill>
                  <a:schemeClr val="tx1">
                    <a:lumMod val="50000"/>
                  </a:schemeClr>
                </a:solidFill>
              </a:rPr>
              <a:t>Small cysts called comedones form in hair follicles due to blockage of the pore from accumulated sebum and keratinous material. </a:t>
            </a:r>
          </a:p>
          <a:p>
            <a:r>
              <a:rPr lang="en-US" sz="2000" dirty="0">
                <a:solidFill>
                  <a:schemeClr val="tx1">
                    <a:lumMod val="50000"/>
                  </a:schemeClr>
                </a:solidFill>
              </a:rPr>
              <a:t>Bacteria, most often Propionibacterium acnes, release free fatty acids from sebum within the comedones causing inflammation to form a cyst. </a:t>
            </a:r>
          </a:p>
          <a:p>
            <a:r>
              <a:rPr lang="en-US" sz="2000" dirty="0">
                <a:solidFill>
                  <a:schemeClr val="tx1">
                    <a:lumMod val="50000"/>
                  </a:schemeClr>
                </a:solidFill>
              </a:rPr>
              <a:t>This results in rupture of the cyst wall and subsequent inflammatory reaction due to extrusion of oily and keratinous debris from the cyst.</a:t>
            </a:r>
          </a:p>
        </p:txBody>
      </p:sp>
    </p:spTree>
    <p:extLst>
      <p:ext uri="{BB962C8B-B14F-4D97-AF65-F5344CB8AC3E}">
        <p14:creationId xmlns:p14="http://schemas.microsoft.com/office/powerpoint/2010/main" val="5285830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76200" y="1047750"/>
            <a:ext cx="8991600" cy="3742852"/>
          </a:xfrm>
        </p:spPr>
        <p:txBody>
          <a:bodyPr/>
          <a:lstStyle/>
          <a:p>
            <a:r>
              <a:rPr lang="en-US" dirty="0">
                <a:solidFill>
                  <a:schemeClr val="tx1">
                    <a:lumMod val="50000"/>
                  </a:schemeClr>
                </a:solidFill>
              </a:rPr>
              <a:t>The goals of treatment include resolution of lesions, scar prevention, and reduction of psychological morbidities.</a:t>
            </a:r>
          </a:p>
          <a:p>
            <a:r>
              <a:rPr lang="en-US" dirty="0">
                <a:solidFill>
                  <a:schemeClr val="tx1">
                    <a:lumMod val="50000"/>
                  </a:schemeClr>
                </a:solidFill>
              </a:rPr>
              <a:t>This is achieved by decreasing sebaceous gland activity, bacterial population, and inflammation.</a:t>
            </a:r>
          </a:p>
          <a:p>
            <a:r>
              <a:rPr lang="en-US" dirty="0">
                <a:solidFill>
                  <a:schemeClr val="tx1">
                    <a:lumMod val="50000"/>
                  </a:schemeClr>
                </a:solidFill>
              </a:rPr>
              <a:t>The available products work by different mechanisms to attack the causative events. </a:t>
            </a:r>
          </a:p>
          <a:p>
            <a:r>
              <a:rPr lang="en-US" dirty="0">
                <a:solidFill>
                  <a:schemeClr val="tx1">
                    <a:lumMod val="50000"/>
                  </a:schemeClr>
                </a:solidFill>
              </a:rPr>
              <a:t>Typically, retinoids, such as tretinoin, adapalene, tazarotene, and trifarotene are used to inhibit comedone formation, while an antibiotic, such as clindamycin, or erythromycin suppresses P. acnes.</a:t>
            </a:r>
          </a:p>
        </p:txBody>
      </p:sp>
    </p:spTree>
    <p:extLst>
      <p:ext uri="{BB962C8B-B14F-4D97-AF65-F5344CB8AC3E}">
        <p14:creationId xmlns:p14="http://schemas.microsoft.com/office/powerpoint/2010/main" val="197354972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228600" y="1143000"/>
            <a:ext cx="8686800" cy="3600450"/>
          </a:xfrm>
        </p:spPr>
        <p:txBody>
          <a:bodyPr/>
          <a:lstStyle/>
          <a:p>
            <a:r>
              <a:rPr lang="en-US" sz="2000" dirty="0">
                <a:solidFill>
                  <a:schemeClr val="tx1">
                    <a:lumMod val="50000"/>
                  </a:schemeClr>
                </a:solidFill>
              </a:rPr>
              <a:t>Benzoyl peroxide has bactericidal, keratolytic, and comedolytic activity and has been useful as a single agent and in combination with antibiotics or retinoids in decreasing the number of lesions in mild to moderate acne.</a:t>
            </a:r>
          </a:p>
          <a:p>
            <a:r>
              <a:rPr lang="en-US" sz="2000" dirty="0">
                <a:solidFill>
                  <a:schemeClr val="tx1">
                    <a:lumMod val="50000"/>
                  </a:schemeClr>
                </a:solidFill>
              </a:rPr>
              <a:t>Trifarotene (Aklief) is an agonist of retinoic acid receptors (RAR), with particular activity at the gamma subtype of RAR. Stimulation of RAR results in modulation of target genes which are associated with various processes, including cell differentiation and mediation of inflammation.</a:t>
            </a:r>
          </a:p>
          <a:p>
            <a:r>
              <a:rPr lang="en-US" sz="2000" dirty="0">
                <a:solidFill>
                  <a:schemeClr val="tx1">
                    <a:lumMod val="50000"/>
                  </a:schemeClr>
                </a:solidFill>
              </a:rPr>
              <a:t>Combination therapy is useful to limit growing resistance to antibacterial therapy, as well as, enhance the efficacy of antibiotics by improving penetration into the lesions.</a:t>
            </a:r>
          </a:p>
        </p:txBody>
      </p:sp>
    </p:spTree>
    <p:extLst>
      <p:ext uri="{BB962C8B-B14F-4D97-AF65-F5344CB8AC3E}">
        <p14:creationId xmlns:p14="http://schemas.microsoft.com/office/powerpoint/2010/main" val="3190014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9524" y="819150"/>
            <a:ext cx="9058275" cy="3600450"/>
          </a:xfrm>
        </p:spPr>
        <p:txBody>
          <a:bodyPr/>
          <a:lstStyle/>
          <a:p>
            <a:r>
              <a:rPr lang="en-US" sz="2000" dirty="0">
                <a:solidFill>
                  <a:schemeClr val="tx1">
                    <a:lumMod val="50000"/>
                  </a:schemeClr>
                </a:solidFill>
              </a:rPr>
              <a:t>According to the 2018 update to the consensus guidelines developed by the Global Alliance to Improve Outcomes in Acne:</a:t>
            </a:r>
          </a:p>
          <a:p>
            <a:pPr lvl="1"/>
            <a:r>
              <a:rPr lang="en-US" sz="1600" dirty="0">
                <a:solidFill>
                  <a:schemeClr val="tx1">
                    <a:lumMod val="50000"/>
                  </a:schemeClr>
                </a:solidFill>
              </a:rPr>
              <a:t>Retinoids should form the cornerstone of acne therapy. Retinoid products are generally similar in efficacy, and their efficacy improves with higher concentrations.</a:t>
            </a:r>
          </a:p>
          <a:p>
            <a:pPr lvl="1"/>
            <a:r>
              <a:rPr lang="en-US" sz="1600" dirty="0">
                <a:solidFill>
                  <a:schemeClr val="tx1">
                    <a:lumMod val="50000"/>
                  </a:schemeClr>
                </a:solidFill>
              </a:rPr>
              <a:t>Early treatment with retinoids can minimize the risk of post inflammatory hyperpigmentation (PIH), by inhibiting tyrosinase and by blocking pigment transfer from melanocytes to keratinocytes. </a:t>
            </a:r>
          </a:p>
          <a:p>
            <a:pPr lvl="1"/>
            <a:r>
              <a:rPr lang="en-US" sz="1600" dirty="0">
                <a:solidFill>
                  <a:schemeClr val="tx1">
                    <a:lumMod val="50000"/>
                  </a:schemeClr>
                </a:solidFill>
              </a:rPr>
              <a:t>Topical retinoid monotherapy may be sufficient in some cases. </a:t>
            </a:r>
          </a:p>
          <a:p>
            <a:pPr lvl="1"/>
            <a:r>
              <a:rPr lang="en-US" sz="1600" dirty="0">
                <a:solidFill>
                  <a:schemeClr val="tx1">
                    <a:lumMod val="50000"/>
                  </a:schemeClr>
                </a:solidFill>
              </a:rPr>
              <a:t>Benzoyl peroxide or an oral antibiotic may be added as needed. </a:t>
            </a:r>
          </a:p>
          <a:p>
            <a:pPr lvl="1"/>
            <a:r>
              <a:rPr lang="en-US" sz="1600" dirty="0">
                <a:solidFill>
                  <a:schemeClr val="tx1">
                    <a:lumMod val="50000"/>
                  </a:schemeClr>
                </a:solidFill>
              </a:rPr>
              <a:t>For most patients with inflammatory acne, comedonal acne, or both, a topical retinoid plus benzoyl peroxide is first-line therapy.</a:t>
            </a:r>
          </a:p>
          <a:p>
            <a:pPr lvl="1"/>
            <a:r>
              <a:rPr lang="en-US" sz="1600" dirty="0">
                <a:solidFill>
                  <a:schemeClr val="tx1">
                    <a:lumMod val="50000"/>
                  </a:schemeClr>
                </a:solidFill>
              </a:rPr>
              <a:t>Topical antibiotics should not be used as monotherapy due to rapid development of resistance</a:t>
            </a:r>
          </a:p>
        </p:txBody>
      </p:sp>
    </p:spTree>
    <p:extLst>
      <p:ext uri="{BB962C8B-B14F-4D97-AF65-F5344CB8AC3E}">
        <p14:creationId xmlns:p14="http://schemas.microsoft.com/office/powerpoint/2010/main" val="59576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a:xfrm>
            <a:off x="228600" y="1085850"/>
            <a:ext cx="8686800" cy="3829050"/>
          </a:xfrm>
        </p:spPr>
        <p:txBody>
          <a:bodyPr/>
          <a:lstStyle/>
          <a:p>
            <a:r>
              <a:rPr lang="en-US" sz="2400" dirty="0">
                <a:solidFill>
                  <a:srgbClr val="000000"/>
                </a:solidFill>
              </a:rPr>
              <a:t>The International Consensus Statement on Allergy and Rhinology Allergic Rhinitis guidelines state that monotherapy with a leukotriene modifier may be appropriate in patients who are unable to use intranasal corticosteroids and oral antihistamines</a:t>
            </a:r>
          </a:p>
          <a:p>
            <a:r>
              <a:rPr lang="en-US" sz="2400" dirty="0">
                <a:solidFill>
                  <a:srgbClr val="000000"/>
                </a:solidFill>
              </a:rPr>
              <a:t>Comparative trials of leukotriene modifiers are limited, and montelukast is the most widely used agent in this class due to its multiple indications, once daily dosing, and ease of administration due to multiple available dosage forms</a:t>
            </a:r>
          </a:p>
          <a:p>
            <a:endParaRPr lang="en-US" sz="2000" dirty="0"/>
          </a:p>
        </p:txBody>
      </p:sp>
    </p:spTree>
    <p:extLst>
      <p:ext uri="{BB962C8B-B14F-4D97-AF65-F5344CB8AC3E}">
        <p14:creationId xmlns:p14="http://schemas.microsoft.com/office/powerpoint/2010/main" val="26171981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Acne Agents, Topical</a:t>
            </a:r>
          </a:p>
        </p:txBody>
      </p:sp>
      <p:sp>
        <p:nvSpPr>
          <p:cNvPr id="3" name="Content Placeholder 2"/>
          <p:cNvSpPr>
            <a:spLocks noGrp="1"/>
          </p:cNvSpPr>
          <p:nvPr>
            <p:ph idx="1"/>
          </p:nvPr>
        </p:nvSpPr>
        <p:spPr>
          <a:xfrm>
            <a:off x="228600" y="819150"/>
            <a:ext cx="8686800" cy="3600450"/>
          </a:xfrm>
        </p:spPr>
        <p:txBody>
          <a:bodyPr/>
          <a:lstStyle/>
          <a:p>
            <a:r>
              <a:rPr lang="en-US" sz="1800" dirty="0">
                <a:solidFill>
                  <a:schemeClr val="tx1">
                    <a:lumMod val="50000"/>
                  </a:schemeClr>
                </a:solidFill>
              </a:rPr>
              <a:t>2018 update to the consensus guidelines developed by the Global Alliance to Improve Outcomes in Acne (cont.):</a:t>
            </a:r>
          </a:p>
          <a:p>
            <a:pPr lvl="1"/>
            <a:r>
              <a:rPr lang="en-US" sz="1800" dirty="0">
                <a:solidFill>
                  <a:schemeClr val="tx1">
                    <a:lumMod val="50000"/>
                  </a:schemeClr>
                </a:solidFill>
              </a:rPr>
              <a:t>Benzoyl peroxide is a potent bactericidal agent and is the preferred topical antimicrobial to support good antimicrobial stewardship.</a:t>
            </a:r>
          </a:p>
          <a:p>
            <a:pPr lvl="1"/>
            <a:r>
              <a:rPr lang="en-US" sz="1800" dirty="0">
                <a:solidFill>
                  <a:schemeClr val="tx1">
                    <a:lumMod val="50000"/>
                  </a:schemeClr>
                </a:solidFill>
              </a:rPr>
              <a:t>Topical retinoids, with or without benzoyl peroxide, is the treatment choice for maintenance therapy.</a:t>
            </a:r>
          </a:p>
          <a:p>
            <a:pPr lvl="1"/>
            <a:r>
              <a:rPr lang="en-US" sz="1800" dirty="0">
                <a:solidFill>
                  <a:schemeClr val="tx1">
                    <a:lumMod val="50000"/>
                  </a:schemeClr>
                </a:solidFill>
              </a:rPr>
              <a:t>Studies have shown that maintenance therapy with a topical retinoid achieved sustained reductions in micro comedones, resulting in fewer active acne lesions.</a:t>
            </a:r>
          </a:p>
          <a:p>
            <a:pPr lvl="1"/>
            <a:r>
              <a:rPr lang="en-US" sz="1800" dirty="0">
                <a:solidFill>
                  <a:schemeClr val="tx1">
                    <a:lumMod val="50000"/>
                  </a:schemeClr>
                </a:solidFill>
              </a:rPr>
              <a:t>Efficacy in maintenance therapy has also been demonstrated for adapalene, adapalene/benzoyl peroxide, tazarotene, and azelaic acid.</a:t>
            </a:r>
          </a:p>
          <a:p>
            <a:pPr lvl="1"/>
            <a:r>
              <a:rPr lang="en-US" sz="1800" dirty="0">
                <a:solidFill>
                  <a:schemeClr val="tx1">
                    <a:lumMod val="50000"/>
                  </a:schemeClr>
                </a:solidFill>
              </a:rPr>
              <a:t>Trifarotene was FDA approved in 2019 and use of this agent is not addressed in the guidelines discussed above</a:t>
            </a:r>
          </a:p>
        </p:txBody>
      </p:sp>
    </p:spTree>
    <p:extLst>
      <p:ext uri="{BB962C8B-B14F-4D97-AF65-F5344CB8AC3E}">
        <p14:creationId xmlns:p14="http://schemas.microsoft.com/office/powerpoint/2010/main" val="356514351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Drug Reviews</a:t>
            </a:r>
            <a:br>
              <a:rPr lang="en-US" dirty="0"/>
            </a:br>
            <a:endParaRPr lang="en-US" sz="2400" i="1" dirty="0">
              <a:solidFill>
                <a:srgbClr val="2C2C2C"/>
              </a:solidFill>
            </a:endParaRPr>
          </a:p>
        </p:txBody>
      </p:sp>
      <p:sp>
        <p:nvSpPr>
          <p:cNvPr id="3" name="Subtitle 2"/>
          <p:cNvSpPr>
            <a:spLocks noGrp="1"/>
          </p:cNvSpPr>
          <p:nvPr>
            <p:ph type="subTitle" idx="1"/>
          </p:nvPr>
        </p:nvSpPr>
        <p:spPr/>
        <p:txBody>
          <a:bodyPr/>
          <a:lstStyle/>
          <a:p>
            <a:r>
              <a:rPr lang="en-US" dirty="0"/>
              <a:t>Justin Johnson, Pharm.D.</a:t>
            </a:r>
          </a:p>
        </p:txBody>
      </p:sp>
    </p:spTree>
    <p:extLst>
      <p:ext uri="{BB962C8B-B14F-4D97-AF65-F5344CB8AC3E}">
        <p14:creationId xmlns:p14="http://schemas.microsoft.com/office/powerpoint/2010/main" val="428630771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Products</a:t>
            </a:r>
          </a:p>
        </p:txBody>
      </p:sp>
      <p:sp>
        <p:nvSpPr>
          <p:cNvPr id="3" name="Content Placeholder 2"/>
          <p:cNvSpPr>
            <a:spLocks noGrp="1"/>
          </p:cNvSpPr>
          <p:nvPr>
            <p:ph idx="1"/>
          </p:nvPr>
        </p:nvSpPr>
        <p:spPr>
          <a:xfrm>
            <a:off x="228600" y="1143000"/>
            <a:ext cx="8915400" cy="3346144"/>
          </a:xfrm>
        </p:spPr>
        <p:txBody>
          <a:bodyPr/>
          <a:lstStyle/>
          <a:p>
            <a:endParaRPr lang="en-US" sz="2400" dirty="0">
              <a:solidFill>
                <a:srgbClr val="002060"/>
              </a:solidFill>
            </a:endParaRPr>
          </a:p>
          <a:p>
            <a:r>
              <a:rPr lang="en-US" sz="2400" dirty="0">
                <a:solidFill>
                  <a:srgbClr val="002060"/>
                </a:solidFill>
              </a:rPr>
              <a:t>Oriahnn (elagolix/estradiol/norethindrone acetate)</a:t>
            </a:r>
          </a:p>
        </p:txBody>
      </p:sp>
    </p:spTree>
    <p:extLst>
      <p:ext uri="{BB962C8B-B14F-4D97-AF65-F5344CB8AC3E}">
        <p14:creationId xmlns:p14="http://schemas.microsoft.com/office/powerpoint/2010/main" val="374060349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endParaRPr lang="en-US" sz="3400" dirty="0">
              <a:solidFill>
                <a:srgbClr val="0070C0"/>
              </a:solidFill>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152400" y="1143000"/>
            <a:ext cx="8763000" cy="3371850"/>
          </a:xfrm>
        </p:spPr>
        <p:txBody>
          <a:bodyPr/>
          <a:lstStyle/>
          <a:p>
            <a:r>
              <a:rPr lang="en-US" sz="2000" dirty="0">
                <a:solidFill>
                  <a:srgbClr val="000000"/>
                </a:solidFill>
              </a:rPr>
              <a:t>Oriahnn is indicated for the management of heavy menstrual bleeding associated with uterine leiomyomas (fibroids) in premenopausal women</a:t>
            </a:r>
          </a:p>
          <a:p>
            <a:pPr lvl="1"/>
            <a:r>
              <a:rPr lang="en-US" sz="2000" dirty="0">
                <a:solidFill>
                  <a:srgbClr val="000000"/>
                </a:solidFill>
              </a:rPr>
              <a:t>Due to the risk of continued bone loss (which may not be reversible), limit use to 24 months</a:t>
            </a:r>
          </a:p>
          <a:p>
            <a:pPr lvl="1"/>
            <a:r>
              <a:rPr lang="en-US" sz="2000" dirty="0">
                <a:solidFill>
                  <a:srgbClr val="000000"/>
                </a:solidFill>
              </a:rPr>
              <a:t>Elagolix is a gonadotropin-releasing hormone (GnRH) receptor antagonist, estradiol is an estrogen, and norethindrone acetate is a progestin</a:t>
            </a:r>
          </a:p>
          <a:p>
            <a:r>
              <a:rPr lang="en-US" sz="2000" dirty="0">
                <a:solidFill>
                  <a:srgbClr val="000000"/>
                </a:solidFill>
              </a:rPr>
              <a:t>Oriahnn is taken once in the morning and once in the evening, at approximately the same time each day, with or without food, for up to 24 months</a:t>
            </a:r>
          </a:p>
          <a:p>
            <a:pPr marL="0" indent="0">
              <a:buNone/>
            </a:pPr>
            <a:endParaRPr lang="en-US" sz="1800" dirty="0">
              <a:solidFill>
                <a:srgbClr val="000000"/>
              </a:solidFill>
            </a:endParaRPr>
          </a:p>
        </p:txBody>
      </p:sp>
    </p:spTree>
    <p:extLst>
      <p:ext uri="{BB962C8B-B14F-4D97-AF65-F5344CB8AC3E}">
        <p14:creationId xmlns:p14="http://schemas.microsoft.com/office/powerpoint/2010/main" val="1253621421"/>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p>
        </p:txBody>
      </p:sp>
      <p:sp>
        <p:nvSpPr>
          <p:cNvPr id="29699" name="Content Placeholder 2"/>
          <p:cNvSpPr>
            <a:spLocks noGrp="1"/>
          </p:cNvSpPr>
          <p:nvPr>
            <p:ph idx="1"/>
          </p:nvPr>
        </p:nvSpPr>
        <p:spPr>
          <a:xfrm>
            <a:off x="152400" y="1047750"/>
            <a:ext cx="8763000" cy="3314700"/>
          </a:xfrm>
        </p:spPr>
        <p:txBody>
          <a:bodyPr/>
          <a:lstStyle/>
          <a:p>
            <a:r>
              <a:rPr lang="en-US" sz="1800" dirty="0">
                <a:solidFill>
                  <a:srgbClr val="000000"/>
                </a:solidFill>
              </a:rPr>
              <a:t>Boxed warning – thromboembolic disorders and vascular events</a:t>
            </a:r>
          </a:p>
          <a:p>
            <a:r>
              <a:rPr lang="en-US" sz="1800" dirty="0">
                <a:solidFill>
                  <a:srgbClr val="000000"/>
                </a:solidFill>
              </a:rPr>
              <a:t>Contraindications include: </a:t>
            </a:r>
          </a:p>
          <a:p>
            <a:pPr lvl="1"/>
            <a:r>
              <a:rPr lang="en-US" sz="1600" dirty="0">
                <a:solidFill>
                  <a:srgbClr val="000000"/>
                </a:solidFill>
              </a:rPr>
              <a:t>known hypersensitivity</a:t>
            </a:r>
          </a:p>
          <a:p>
            <a:pPr lvl="1"/>
            <a:r>
              <a:rPr lang="en-US" sz="1600" dirty="0">
                <a:solidFill>
                  <a:srgbClr val="000000"/>
                </a:solidFill>
              </a:rPr>
              <a:t>osteoporosis</a:t>
            </a:r>
          </a:p>
          <a:p>
            <a:pPr lvl="1"/>
            <a:r>
              <a:rPr lang="en-US" sz="1600" dirty="0">
                <a:solidFill>
                  <a:srgbClr val="000000"/>
                </a:solidFill>
              </a:rPr>
              <a:t>liver impairment or disease </a:t>
            </a:r>
          </a:p>
          <a:p>
            <a:pPr lvl="1"/>
            <a:r>
              <a:rPr lang="en-US" sz="1600" dirty="0">
                <a:solidFill>
                  <a:srgbClr val="000000"/>
                </a:solidFill>
              </a:rPr>
              <a:t>high risk arterial, venous thrombotic, or thromboembolic disorders (e.g., female smokers &gt; 35 years of age, uncontrolled hypertension, headache with focal neurological symptoms or migraines with aura and &gt; 35 years)</a:t>
            </a:r>
          </a:p>
          <a:p>
            <a:pPr lvl="1"/>
            <a:r>
              <a:rPr lang="en-US" sz="1600" dirty="0">
                <a:solidFill>
                  <a:srgbClr val="000000"/>
                </a:solidFill>
              </a:rPr>
              <a:t>pregnancy</a:t>
            </a:r>
          </a:p>
          <a:p>
            <a:pPr lvl="1"/>
            <a:r>
              <a:rPr lang="en-US" sz="1600" dirty="0">
                <a:solidFill>
                  <a:srgbClr val="000000"/>
                </a:solidFill>
              </a:rPr>
              <a:t>history of or current hormonally-sensitive malignancies (e.g., breast cancer)</a:t>
            </a:r>
          </a:p>
          <a:p>
            <a:pPr lvl="1"/>
            <a:r>
              <a:rPr lang="en-US" sz="1600" dirty="0">
                <a:solidFill>
                  <a:srgbClr val="000000"/>
                </a:solidFill>
              </a:rPr>
              <a:t>undiagnosed abnormal uterine bleeding</a:t>
            </a:r>
          </a:p>
          <a:p>
            <a:pPr lvl="1"/>
            <a:r>
              <a:rPr lang="en-US" sz="1600" dirty="0">
                <a:solidFill>
                  <a:srgbClr val="000000"/>
                </a:solidFill>
              </a:rPr>
              <a:t>use with organic anion transporting polypeptide (OATP)1B1 inhibitors known or expected to increase elagolix exposure to a clinically significant extent</a:t>
            </a:r>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966213851"/>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p>
        </p:txBody>
      </p:sp>
      <p:sp>
        <p:nvSpPr>
          <p:cNvPr id="29699" name="Content Placeholder 2"/>
          <p:cNvSpPr>
            <a:spLocks noGrp="1"/>
          </p:cNvSpPr>
          <p:nvPr>
            <p:ph idx="1"/>
          </p:nvPr>
        </p:nvSpPr>
        <p:spPr>
          <a:xfrm>
            <a:off x="133350" y="971550"/>
            <a:ext cx="8991600" cy="3314700"/>
          </a:xfrm>
        </p:spPr>
        <p:txBody>
          <a:bodyPr/>
          <a:lstStyle/>
          <a:p>
            <a:r>
              <a:rPr lang="en-US" sz="1800" dirty="0">
                <a:solidFill>
                  <a:srgbClr val="000000"/>
                </a:solidFill>
              </a:rPr>
              <a:t>Warnings include:</a:t>
            </a:r>
          </a:p>
          <a:p>
            <a:pPr lvl="1"/>
            <a:r>
              <a:rPr lang="en-US" sz="1800" dirty="0">
                <a:solidFill>
                  <a:srgbClr val="000000"/>
                </a:solidFill>
              </a:rPr>
              <a:t>bone loss</a:t>
            </a:r>
          </a:p>
          <a:p>
            <a:pPr lvl="1"/>
            <a:r>
              <a:rPr lang="en-US" sz="1800" dirty="0">
                <a:solidFill>
                  <a:srgbClr val="000000"/>
                </a:solidFill>
              </a:rPr>
              <a:t>suicidal ideation or behavior/mood disorders</a:t>
            </a:r>
          </a:p>
          <a:p>
            <a:pPr lvl="1"/>
            <a:r>
              <a:rPr lang="en-US" sz="1800" dirty="0">
                <a:solidFill>
                  <a:srgbClr val="000000"/>
                </a:solidFill>
              </a:rPr>
              <a:t>hepatic impairment/transaminase elevations</a:t>
            </a:r>
          </a:p>
          <a:p>
            <a:pPr lvl="1"/>
            <a:r>
              <a:rPr lang="en-US" sz="1800" dirty="0">
                <a:solidFill>
                  <a:srgbClr val="000000"/>
                </a:solidFill>
              </a:rPr>
              <a:t>increased blood pressure</a:t>
            </a:r>
          </a:p>
          <a:p>
            <a:pPr lvl="1"/>
            <a:r>
              <a:rPr lang="en-US" sz="1800" dirty="0">
                <a:solidFill>
                  <a:srgbClr val="000000"/>
                </a:solidFill>
              </a:rPr>
              <a:t>menstrual bleeding changes/decreased ability to recognize pregnancy</a:t>
            </a:r>
          </a:p>
          <a:p>
            <a:pPr lvl="1"/>
            <a:r>
              <a:rPr lang="en-US" sz="1800" dirty="0">
                <a:solidFill>
                  <a:srgbClr val="000000"/>
                </a:solidFill>
              </a:rPr>
              <a:t>allergic reactions secondary to inactive components (e.g., FD&amp;C Yellow No 5 [tartrazine]), </a:t>
            </a:r>
          </a:p>
          <a:p>
            <a:pPr lvl="1"/>
            <a:r>
              <a:rPr lang="en-US" sz="1800" dirty="0">
                <a:solidFill>
                  <a:srgbClr val="000000"/>
                </a:solidFill>
              </a:rPr>
              <a:t>gallbladder disease/cholestatic jaundice history</a:t>
            </a:r>
          </a:p>
          <a:p>
            <a:pPr lvl="1"/>
            <a:r>
              <a:rPr lang="en-US" sz="1800" dirty="0">
                <a:solidFill>
                  <a:srgbClr val="000000"/>
                </a:solidFill>
              </a:rPr>
              <a:t>alopecia, carbohydrate and lipid metabolism effects (e.g., increased glucose, changed in lipid levels)</a:t>
            </a:r>
          </a:p>
          <a:p>
            <a:pPr lvl="1"/>
            <a:r>
              <a:rPr lang="en-US" sz="1800" dirty="0">
                <a:solidFill>
                  <a:srgbClr val="000000"/>
                </a:solidFill>
              </a:rPr>
              <a:t>laboratory result effects (e.g., select thyroid or corticosteroid levels)</a:t>
            </a:r>
            <a:endParaRPr lang="en-US" sz="1800" dirty="0"/>
          </a:p>
          <a:p>
            <a:endParaRPr lang="en-US" sz="1400" dirty="0"/>
          </a:p>
        </p:txBody>
      </p:sp>
    </p:spTree>
    <p:extLst>
      <p:ext uri="{BB962C8B-B14F-4D97-AF65-F5344CB8AC3E}">
        <p14:creationId xmlns:p14="http://schemas.microsoft.com/office/powerpoint/2010/main" val="870745925"/>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p>
        </p:txBody>
      </p:sp>
      <p:sp>
        <p:nvSpPr>
          <p:cNvPr id="29699" name="Content Placeholder 2"/>
          <p:cNvSpPr>
            <a:spLocks noGrp="1"/>
          </p:cNvSpPr>
          <p:nvPr>
            <p:ph idx="1"/>
          </p:nvPr>
        </p:nvSpPr>
        <p:spPr>
          <a:xfrm>
            <a:off x="152400" y="1143000"/>
            <a:ext cx="8763000" cy="3314700"/>
          </a:xfrm>
        </p:spPr>
        <p:txBody>
          <a:bodyPr/>
          <a:lstStyle/>
          <a:p>
            <a:r>
              <a:rPr lang="en-US" sz="2800" dirty="0">
                <a:solidFill>
                  <a:srgbClr val="000000"/>
                </a:solidFill>
              </a:rPr>
              <a:t>Common Adverse Effects (occurred ≥ 5% and higher than placebo)</a:t>
            </a:r>
          </a:p>
          <a:p>
            <a:pPr lvl="1"/>
            <a:r>
              <a:rPr lang="en-US" sz="2400" dirty="0">
                <a:solidFill>
                  <a:srgbClr val="000000"/>
                </a:solidFill>
              </a:rPr>
              <a:t>hot flush</a:t>
            </a:r>
          </a:p>
          <a:p>
            <a:pPr lvl="1"/>
            <a:r>
              <a:rPr lang="en-US" sz="2400" dirty="0">
                <a:solidFill>
                  <a:srgbClr val="000000"/>
                </a:solidFill>
              </a:rPr>
              <a:t>headache</a:t>
            </a:r>
          </a:p>
          <a:p>
            <a:pPr lvl="1"/>
            <a:r>
              <a:rPr lang="en-US" sz="2400" dirty="0">
                <a:solidFill>
                  <a:srgbClr val="000000"/>
                </a:solidFill>
              </a:rPr>
              <a:t>fatigue</a:t>
            </a:r>
          </a:p>
          <a:p>
            <a:pPr lvl="1"/>
            <a:r>
              <a:rPr lang="en-US" sz="2400" dirty="0">
                <a:solidFill>
                  <a:srgbClr val="000000"/>
                </a:solidFill>
              </a:rPr>
              <a:t>metrorrhagia</a:t>
            </a:r>
          </a:p>
          <a:p>
            <a:pPr lvl="1"/>
            <a:endParaRPr lang="en-US" sz="1600" dirty="0">
              <a:solidFill>
                <a:srgbClr val="000000"/>
              </a:solidFill>
            </a:endParaRPr>
          </a:p>
        </p:txBody>
      </p:sp>
    </p:spTree>
    <p:extLst>
      <p:ext uri="{BB962C8B-B14F-4D97-AF65-F5344CB8AC3E}">
        <p14:creationId xmlns:p14="http://schemas.microsoft.com/office/powerpoint/2010/main" val="2936288490"/>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p>
        </p:txBody>
      </p:sp>
      <p:sp>
        <p:nvSpPr>
          <p:cNvPr id="29699" name="Content Placeholder 2"/>
          <p:cNvSpPr>
            <a:spLocks noGrp="1"/>
          </p:cNvSpPr>
          <p:nvPr>
            <p:ph idx="1"/>
          </p:nvPr>
        </p:nvSpPr>
        <p:spPr>
          <a:xfrm>
            <a:off x="152400" y="1047750"/>
            <a:ext cx="8763000" cy="3314700"/>
          </a:xfrm>
        </p:spPr>
        <p:txBody>
          <a:bodyPr/>
          <a:lstStyle/>
          <a:p>
            <a:r>
              <a:rPr lang="en-US" sz="1800" dirty="0">
                <a:solidFill>
                  <a:srgbClr val="000000"/>
                </a:solidFill>
              </a:rPr>
              <a:t>Drug Interactions include: </a:t>
            </a:r>
          </a:p>
          <a:p>
            <a:pPr lvl="1"/>
            <a:r>
              <a:rPr lang="en-US" sz="1800" dirty="0">
                <a:solidFill>
                  <a:srgbClr val="000000"/>
                </a:solidFill>
              </a:rPr>
              <a:t>CYP3A substrates (e.g., midazolam) </a:t>
            </a:r>
          </a:p>
          <a:p>
            <a:pPr lvl="1"/>
            <a:r>
              <a:rPr lang="en-US" sz="1800" dirty="0">
                <a:solidFill>
                  <a:srgbClr val="000000"/>
                </a:solidFill>
              </a:rPr>
              <a:t>CYP2C19 substrates (e.g., omeprazole)</a:t>
            </a:r>
          </a:p>
          <a:p>
            <a:pPr lvl="1"/>
            <a:r>
              <a:rPr lang="en-US" sz="1800" dirty="0">
                <a:solidFill>
                  <a:srgbClr val="000000"/>
                </a:solidFill>
              </a:rPr>
              <a:t>P-gp substrates (e.g., digoxin)</a:t>
            </a:r>
          </a:p>
          <a:p>
            <a:pPr lvl="1"/>
            <a:r>
              <a:rPr lang="en-US" sz="1800" dirty="0">
                <a:solidFill>
                  <a:srgbClr val="000000"/>
                </a:solidFill>
              </a:rPr>
              <a:t>rosuvastatin</a:t>
            </a:r>
          </a:p>
          <a:p>
            <a:pPr lvl="1"/>
            <a:r>
              <a:rPr lang="en-US" sz="1800" dirty="0">
                <a:solidFill>
                  <a:srgbClr val="000000"/>
                </a:solidFill>
              </a:rPr>
              <a:t>elagolix is a substrate of CYP3A, P-gp, and OATP1B1; estradiol and norethindrone acetate are CYP3A substrates</a:t>
            </a:r>
          </a:p>
          <a:p>
            <a:pPr lvl="1"/>
            <a:r>
              <a:rPr lang="en-US" sz="2000" dirty="0">
                <a:solidFill>
                  <a:srgbClr val="000000"/>
                </a:solidFill>
              </a:rPr>
              <a:t>The following agents may impact the effects of Oriahnn:</a:t>
            </a:r>
          </a:p>
          <a:p>
            <a:pPr lvl="2"/>
            <a:r>
              <a:rPr lang="en-US" dirty="0">
                <a:solidFill>
                  <a:srgbClr val="000000"/>
                </a:solidFill>
              </a:rPr>
              <a:t>Strong CYP3A inducers – decreased Oriahnn efficacy</a:t>
            </a:r>
          </a:p>
          <a:p>
            <a:pPr lvl="2"/>
            <a:r>
              <a:rPr lang="en-US" dirty="0">
                <a:solidFill>
                  <a:srgbClr val="000000"/>
                </a:solidFill>
              </a:rPr>
              <a:t>Strong CYP3A inhibitors – increased Oriahnn exposure; avoid use</a:t>
            </a:r>
          </a:p>
          <a:p>
            <a:pPr lvl="2"/>
            <a:r>
              <a:rPr lang="en-US" dirty="0">
                <a:solidFill>
                  <a:srgbClr val="000000"/>
                </a:solidFill>
              </a:rPr>
              <a:t>OATP1B1 inhibitors – increased Oriahnn exposure; contraindicated</a:t>
            </a:r>
          </a:p>
        </p:txBody>
      </p:sp>
    </p:spTree>
    <p:extLst>
      <p:ext uri="{BB962C8B-B14F-4D97-AF65-F5344CB8AC3E}">
        <p14:creationId xmlns:p14="http://schemas.microsoft.com/office/powerpoint/2010/main" val="2609771328"/>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10600" cy="914400"/>
          </a:xfrm>
        </p:spPr>
        <p:txBody>
          <a:bodyPr/>
          <a:lstStyle/>
          <a:p>
            <a:r>
              <a:rPr lang="en-US" sz="3400" dirty="0">
                <a:solidFill>
                  <a:srgbClr val="0070C0"/>
                </a:solidFill>
              </a:rPr>
              <a:t>Oriahnn (elagolix/estradiol/norethindrone acetate; elagolix)</a:t>
            </a:r>
          </a:p>
        </p:txBody>
      </p:sp>
      <p:sp>
        <p:nvSpPr>
          <p:cNvPr id="29699" name="Content Placeholder 2"/>
          <p:cNvSpPr>
            <a:spLocks noGrp="1"/>
          </p:cNvSpPr>
          <p:nvPr>
            <p:ph idx="1"/>
          </p:nvPr>
        </p:nvSpPr>
        <p:spPr>
          <a:xfrm>
            <a:off x="152400" y="1143000"/>
            <a:ext cx="8763000" cy="3371850"/>
          </a:xfrm>
        </p:spPr>
        <p:txBody>
          <a:bodyPr/>
          <a:lstStyle/>
          <a:p>
            <a:r>
              <a:rPr lang="en-US" sz="1800" dirty="0">
                <a:solidFill>
                  <a:srgbClr val="000000"/>
                </a:solidFill>
              </a:rPr>
              <a:t>There are no comparative trials available</a:t>
            </a:r>
          </a:p>
          <a:p>
            <a:r>
              <a:rPr lang="en-US" sz="1800" dirty="0">
                <a:solidFill>
                  <a:srgbClr val="000000"/>
                </a:solidFill>
              </a:rPr>
              <a:t>The FDA approval of Oriahnn was based on two, randomized Phase 3 uterine fibroid clinical trials, ELARIS UF-I and ELARIS UF-II</a:t>
            </a:r>
          </a:p>
          <a:p>
            <a:r>
              <a:rPr lang="en-US" sz="1800" dirty="0">
                <a:solidFill>
                  <a:srgbClr val="000000"/>
                </a:solidFill>
              </a:rPr>
              <a:t>Oriahnn achieved the primary endpoint of clinically meaningful reduction in bleeding (defined as the proportion of women who achieved both at least a 50% reduction in menstrual blood loss at final month of treatment and a total menstrual blood loss amount of less than 80 ml), compared with placebo in final month of study for patients</a:t>
            </a:r>
          </a:p>
          <a:p>
            <a:pPr lvl="1"/>
            <a:r>
              <a:rPr lang="en-US" sz="1800" dirty="0">
                <a:solidFill>
                  <a:srgbClr val="000000"/>
                </a:solidFill>
              </a:rPr>
              <a:t>7/10 women no longer experiencing heavy menstrual bleeding versus 1/10 women on placebo. </a:t>
            </a:r>
          </a:p>
          <a:p>
            <a:r>
              <a:rPr lang="en-US" sz="1800" dirty="0">
                <a:solidFill>
                  <a:srgbClr val="000000"/>
                </a:solidFill>
              </a:rPr>
              <a:t>Oriahnn also reduced heavy menstrual bleeding due to uterine fibroids by 50% within the first month of use.</a:t>
            </a:r>
          </a:p>
          <a:p>
            <a:pPr lvl="1"/>
            <a:endParaRPr lang="en-US" sz="1800" dirty="0">
              <a:solidFill>
                <a:srgbClr val="000000"/>
              </a:solidFill>
            </a:endParaRPr>
          </a:p>
          <a:p>
            <a:pPr lvl="1"/>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pPr marL="0" indent="0">
              <a:buNone/>
            </a:pPr>
            <a:endParaRPr lang="en-US" sz="1800" dirty="0">
              <a:solidFill>
                <a:srgbClr val="000000"/>
              </a:solidFill>
            </a:endParaRPr>
          </a:p>
          <a:p>
            <a:pPr lvl="1"/>
            <a:endParaRPr lang="en-US" sz="1800" dirty="0">
              <a:solidFill>
                <a:srgbClr val="000000"/>
              </a:solidFill>
            </a:endParaRPr>
          </a:p>
        </p:txBody>
      </p:sp>
    </p:spTree>
    <p:extLst>
      <p:ext uri="{BB962C8B-B14F-4D97-AF65-F5344CB8AC3E}">
        <p14:creationId xmlns:p14="http://schemas.microsoft.com/office/powerpoint/2010/main" val="1185790049"/>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Session</a:t>
            </a:r>
          </a:p>
        </p:txBody>
      </p:sp>
    </p:spTree>
    <p:extLst>
      <p:ext uri="{BB962C8B-B14F-4D97-AF65-F5344CB8AC3E}">
        <p14:creationId xmlns:p14="http://schemas.microsoft.com/office/powerpoint/2010/main" val="175948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Leukotriene Modifiers</a:t>
            </a:r>
          </a:p>
        </p:txBody>
      </p:sp>
      <p:sp>
        <p:nvSpPr>
          <p:cNvPr id="5" name="Content Placeholder 4"/>
          <p:cNvSpPr>
            <a:spLocks noGrp="1"/>
          </p:cNvSpPr>
          <p:nvPr>
            <p:ph idx="1"/>
          </p:nvPr>
        </p:nvSpPr>
        <p:spPr>
          <a:xfrm>
            <a:off x="152400" y="971550"/>
            <a:ext cx="8686800" cy="3371850"/>
          </a:xfrm>
        </p:spPr>
        <p:txBody>
          <a:bodyPr/>
          <a:lstStyle/>
          <a:p>
            <a:pPr>
              <a:buNone/>
            </a:pPr>
            <a:r>
              <a:rPr lang="en-US" altLang="en-US" sz="2400" b="1" i="1" dirty="0">
                <a:solidFill>
                  <a:schemeClr val="tx1">
                    <a:lumMod val="50000"/>
                  </a:schemeClr>
                </a:solidFill>
              </a:rPr>
              <a:t>Product Updates:</a:t>
            </a:r>
          </a:p>
          <a:p>
            <a:r>
              <a:rPr lang="en-US" sz="2200" dirty="0">
                <a:solidFill>
                  <a:schemeClr val="tx1">
                    <a:lumMod val="50000"/>
                  </a:schemeClr>
                </a:solidFill>
              </a:rPr>
              <a:t>In March 2020, the FDA has recommended a Boxed Warning be added to the prescribing information for montelukast (Singulair) due to the potential for serious behavior and mood-related changes, including the potential for suicidal ideation or behavior. </a:t>
            </a:r>
          </a:p>
          <a:p>
            <a:endParaRPr lang="en-US" sz="2200" dirty="0">
              <a:solidFill>
                <a:schemeClr val="tx1">
                  <a:lumMod val="50000"/>
                </a:schemeClr>
              </a:solidFill>
            </a:endParaRPr>
          </a:p>
          <a:p>
            <a:r>
              <a:rPr lang="en-US" sz="2200" dirty="0">
                <a:solidFill>
                  <a:schemeClr val="tx1">
                    <a:lumMod val="50000"/>
                  </a:schemeClr>
                </a:solidFill>
              </a:rPr>
              <a:t>Product labeling already addressed the potential for these serious side effects; however the FDA has determined a stronger warning is warranted especially since there are a number of alternative medications for the conditions for which montelukast is used. </a:t>
            </a:r>
          </a:p>
        </p:txBody>
      </p:sp>
    </p:spTree>
    <p:extLst>
      <p:ext uri="{BB962C8B-B14F-4D97-AF65-F5344CB8AC3E}">
        <p14:creationId xmlns:p14="http://schemas.microsoft.com/office/powerpoint/2010/main" val="82643511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Public Therapeutic Class Votes</a:t>
            </a:r>
          </a:p>
        </p:txBody>
      </p:sp>
    </p:spTree>
    <p:extLst>
      <p:ext uri="{BB962C8B-B14F-4D97-AF65-F5344CB8AC3E}">
        <p14:creationId xmlns:p14="http://schemas.microsoft.com/office/powerpoint/2010/main" val="30223427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Biosimilar Update</a:t>
            </a:r>
            <a:br>
              <a:rPr lang="en-US" dirty="0"/>
            </a:br>
            <a:endParaRPr lang="en-US" sz="2400" i="1" dirty="0">
              <a:solidFill>
                <a:schemeClr val="tx1">
                  <a:lumMod val="50000"/>
                </a:schemeClr>
              </a:solidFill>
            </a:endParaRPr>
          </a:p>
        </p:txBody>
      </p:sp>
      <p:sp>
        <p:nvSpPr>
          <p:cNvPr id="5" name="Subtitle 4"/>
          <p:cNvSpPr>
            <a:spLocks noGrp="1"/>
          </p:cNvSpPr>
          <p:nvPr>
            <p:ph type="subTitle" idx="1"/>
          </p:nvPr>
        </p:nvSpPr>
        <p:spPr/>
        <p:txBody>
          <a:bodyPr/>
          <a:lstStyle/>
          <a:p>
            <a:br>
              <a:rPr lang="en-US" dirty="0"/>
            </a:br>
            <a:r>
              <a:rPr lang="en-US" dirty="0"/>
              <a:t>Justin Johnson, PharmD, Magellan</a:t>
            </a:r>
          </a:p>
        </p:txBody>
      </p:sp>
    </p:spTree>
    <p:extLst>
      <p:ext uri="{BB962C8B-B14F-4D97-AF65-F5344CB8AC3E}">
        <p14:creationId xmlns:p14="http://schemas.microsoft.com/office/powerpoint/2010/main" val="274249127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305800" cy="685800"/>
          </a:xfrm>
        </p:spPr>
        <p:txBody>
          <a:bodyPr/>
          <a:lstStyle/>
          <a:p>
            <a:pPr algn="ctr"/>
            <a:r>
              <a:rPr lang="en-US" dirty="0"/>
              <a:t>BIOSIMILAR UPDATE</a:t>
            </a:r>
          </a:p>
        </p:txBody>
      </p:sp>
      <p:sp>
        <p:nvSpPr>
          <p:cNvPr id="6" name="Content Placeholder 5"/>
          <p:cNvSpPr>
            <a:spLocks noGrp="1"/>
          </p:cNvSpPr>
          <p:nvPr>
            <p:ph idx="1"/>
          </p:nvPr>
        </p:nvSpPr>
        <p:spPr>
          <a:xfrm>
            <a:off x="228600" y="1085851"/>
            <a:ext cx="8686800" cy="3600450"/>
          </a:xfrm>
          <a:noFill/>
        </p:spPr>
        <p:txBody>
          <a:bodyPr/>
          <a:lstStyle/>
          <a:p>
            <a:r>
              <a:rPr lang="en-US" sz="2400" dirty="0">
                <a:solidFill>
                  <a:srgbClr val="000000"/>
                </a:solidFill>
              </a:rPr>
              <a:t>Herzuma (trastuzumab-pkrb) and Ontruzant (trastuzumab-dttb) are biosimilars for Herceptin, launched on 3/16/2020 and 4/15/2020, respectively.   </a:t>
            </a:r>
          </a:p>
          <a:p>
            <a:r>
              <a:rPr lang="en-US" sz="2400" dirty="0">
                <a:solidFill>
                  <a:srgbClr val="000000"/>
                </a:solidFill>
              </a:rPr>
              <a:t>Both products are approved for the same indications as Herceptin</a:t>
            </a:r>
          </a:p>
          <a:p>
            <a:r>
              <a:rPr lang="en-US" dirty="0">
                <a:solidFill>
                  <a:srgbClr val="000000"/>
                </a:solidFill>
              </a:rPr>
              <a:t>Herzuma and Ontruzant are more costly than Herceptin</a:t>
            </a:r>
            <a:endParaRPr lang="en-US" sz="2400" dirty="0">
              <a:solidFill>
                <a:srgbClr val="000000"/>
              </a:solidFill>
            </a:endParaRPr>
          </a:p>
          <a:p>
            <a:r>
              <a:rPr lang="en-US" sz="2800" b="1" dirty="0">
                <a:solidFill>
                  <a:srgbClr val="000000"/>
                </a:solidFill>
              </a:rPr>
              <a:t>Herceptin will remain the preferred agent for AHCCCS and it’s Contractors.</a:t>
            </a:r>
          </a:p>
          <a:p>
            <a:pPr marL="0" indent="0">
              <a:buNone/>
            </a:pPr>
            <a:endParaRPr lang="en-US" sz="2600" dirty="0">
              <a:solidFill>
                <a:srgbClr val="000000"/>
              </a:solidFill>
            </a:endParaRPr>
          </a:p>
          <a:p>
            <a:endParaRPr lang="en-US" dirty="0"/>
          </a:p>
          <a:p>
            <a:endParaRPr lang="en-US" dirty="0"/>
          </a:p>
          <a:p>
            <a:endParaRPr lang="en-US" sz="2800" dirty="0">
              <a:solidFill>
                <a:schemeClr val="tx1">
                  <a:lumMod val="50000"/>
                </a:schemeClr>
              </a:solidFill>
            </a:endParaRPr>
          </a:p>
          <a:p>
            <a:endParaRPr lang="en-US" sz="2800" dirty="0">
              <a:solidFill>
                <a:schemeClr val="tx1">
                  <a:lumMod val="50000"/>
                </a:schemeClr>
              </a:solidFill>
            </a:endParaRPr>
          </a:p>
          <a:p>
            <a:endParaRPr lang="en-US" sz="2800" dirty="0">
              <a:solidFill>
                <a:schemeClr val="tx1">
                  <a:lumMod val="50000"/>
                </a:schemeClr>
              </a:solidFill>
            </a:endParaRPr>
          </a:p>
        </p:txBody>
      </p:sp>
    </p:spTree>
    <p:extLst>
      <p:ext uri="{BB962C8B-B14F-4D97-AF65-F5344CB8AC3E}">
        <p14:creationId xmlns:p14="http://schemas.microsoft.com/office/powerpoint/2010/main" val="11521939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P&amp;T Meeting Dates</a:t>
            </a:r>
          </a:p>
        </p:txBody>
      </p:sp>
      <p:sp>
        <p:nvSpPr>
          <p:cNvPr id="3" name="Content Placeholder 2"/>
          <p:cNvSpPr>
            <a:spLocks noGrp="1"/>
          </p:cNvSpPr>
          <p:nvPr>
            <p:ph idx="1"/>
          </p:nvPr>
        </p:nvSpPr>
        <p:spPr/>
        <p:txBody>
          <a:bodyPr/>
          <a:lstStyle/>
          <a:p>
            <a:pPr marL="342900" lvl="1" indent="0">
              <a:buNone/>
            </a:pPr>
            <a:endParaRPr lang="en-US" dirty="0">
              <a:solidFill>
                <a:schemeClr val="tx1">
                  <a:lumMod val="50000"/>
                </a:schemeClr>
              </a:solidFill>
            </a:endParaRPr>
          </a:p>
          <a:p>
            <a:r>
              <a:rPr lang="en-US" sz="2600" b="1" dirty="0">
                <a:solidFill>
                  <a:srgbClr val="000000"/>
                </a:solidFill>
              </a:rPr>
              <a:t>2020 Meeting Dates:</a:t>
            </a:r>
          </a:p>
          <a:p>
            <a:pPr lvl="1"/>
            <a:r>
              <a:rPr lang="en-US" sz="2600" dirty="0">
                <a:solidFill>
                  <a:srgbClr val="000000"/>
                </a:solidFill>
              </a:rPr>
              <a:t>January 26, 2021</a:t>
            </a:r>
          </a:p>
          <a:p>
            <a:pPr lvl="1"/>
            <a:r>
              <a:rPr lang="en-US" sz="2600" dirty="0">
                <a:solidFill>
                  <a:srgbClr val="000000"/>
                </a:solidFill>
              </a:rPr>
              <a:t>May 19, 2021</a:t>
            </a:r>
          </a:p>
          <a:p>
            <a:pPr marL="0" indent="0">
              <a:buNone/>
            </a:pPr>
            <a:endParaRPr lang="en-US" sz="2100" dirty="0"/>
          </a:p>
        </p:txBody>
      </p:sp>
    </p:spTree>
    <p:extLst>
      <p:ext uri="{BB962C8B-B14F-4D97-AF65-F5344CB8AC3E}">
        <p14:creationId xmlns:p14="http://schemas.microsoft.com/office/powerpoint/2010/main" val="264784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507"/>
            <a:ext cx="8305800" cy="902494"/>
          </a:xfrm>
        </p:spPr>
        <p:txBody>
          <a:bodyPr/>
          <a:lstStyle/>
          <a:p>
            <a:r>
              <a:rPr lang="en-US" dirty="0"/>
              <a:t> Welcome and Introductions</a:t>
            </a:r>
          </a:p>
        </p:txBody>
      </p:sp>
      <p:sp>
        <p:nvSpPr>
          <p:cNvPr id="3" name="Content Placeholder 2"/>
          <p:cNvSpPr>
            <a:spLocks noGrp="1"/>
          </p:cNvSpPr>
          <p:nvPr>
            <p:ph idx="1"/>
          </p:nvPr>
        </p:nvSpPr>
        <p:spPr/>
        <p:txBody>
          <a:bodyPr/>
          <a:lstStyle/>
          <a:p>
            <a:r>
              <a:rPr lang="en-US" sz="2800" dirty="0">
                <a:solidFill>
                  <a:srgbClr val="000000"/>
                </a:solidFill>
              </a:rPr>
              <a:t>Suzi Berman, RPh, Director of Pharmacy, AHCCCS</a:t>
            </a:r>
          </a:p>
          <a:p>
            <a:pPr marL="0" indent="0">
              <a:buNone/>
            </a:pPr>
            <a:endParaRPr lang="en-US" sz="2000" dirty="0">
              <a:solidFill>
                <a:srgbClr val="000000"/>
              </a:solidFill>
            </a:endParaRPr>
          </a:p>
          <a:p>
            <a:pPr lvl="1"/>
            <a:r>
              <a:rPr lang="en-US" dirty="0">
                <a:solidFill>
                  <a:srgbClr val="000000"/>
                </a:solidFill>
              </a:rPr>
              <a:t>Meeting Minutes 19 May 2020</a:t>
            </a:r>
          </a:p>
          <a:p>
            <a:pPr lvl="1"/>
            <a:r>
              <a:rPr lang="en-US" dirty="0">
                <a:solidFill>
                  <a:srgbClr val="000000"/>
                </a:solidFill>
              </a:rPr>
              <a:t>Review</a:t>
            </a:r>
          </a:p>
          <a:p>
            <a:pPr lvl="1"/>
            <a:r>
              <a:rPr lang="en-US" dirty="0">
                <a:solidFill>
                  <a:srgbClr val="000000"/>
                </a:solidFill>
              </a:rPr>
              <a:t>Vote</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Leukotriene Modifiers</a:t>
            </a:r>
          </a:p>
        </p:txBody>
      </p:sp>
      <p:sp>
        <p:nvSpPr>
          <p:cNvPr id="5" name="Content Placeholder 4"/>
          <p:cNvSpPr>
            <a:spLocks noGrp="1"/>
          </p:cNvSpPr>
          <p:nvPr>
            <p:ph idx="1"/>
          </p:nvPr>
        </p:nvSpPr>
        <p:spPr>
          <a:xfrm>
            <a:off x="152400" y="762000"/>
            <a:ext cx="8686800" cy="3486150"/>
          </a:xfrm>
        </p:spPr>
        <p:txBody>
          <a:bodyPr/>
          <a:lstStyle/>
          <a:p>
            <a:pPr>
              <a:buNone/>
            </a:pPr>
            <a:r>
              <a:rPr lang="en-US" altLang="en-US" sz="2000" b="1" i="1" dirty="0">
                <a:solidFill>
                  <a:schemeClr val="tx1">
                    <a:lumMod val="50000"/>
                  </a:schemeClr>
                </a:solidFill>
              </a:rPr>
              <a:t>Product Updates:</a:t>
            </a:r>
          </a:p>
          <a:p>
            <a:r>
              <a:rPr lang="en-US" sz="2000" dirty="0">
                <a:solidFill>
                  <a:schemeClr val="tx1">
                    <a:lumMod val="50000"/>
                  </a:schemeClr>
                </a:solidFill>
              </a:rPr>
              <a:t>The FDA has previously provided communications regarding the mental health side effects with this medication in 2008 and 2009, and although the current label includes a warning, prescribers/patients may not be aware of these safety concerns. </a:t>
            </a:r>
          </a:p>
          <a:p>
            <a:r>
              <a:rPr lang="en-US" sz="2000" dirty="0">
                <a:solidFill>
                  <a:schemeClr val="tx1">
                    <a:lumMod val="50000"/>
                  </a:schemeClr>
                </a:solidFill>
              </a:rPr>
              <a:t>The FDA is recommending montelukast only be used for allergic rhinitis when other allergy medications are not tolerated or do not provide adequate symptom control. </a:t>
            </a:r>
          </a:p>
          <a:p>
            <a:r>
              <a:rPr lang="en-US" sz="2000" dirty="0">
                <a:solidFill>
                  <a:schemeClr val="tx1">
                    <a:lumMod val="50000"/>
                  </a:schemeClr>
                </a:solidFill>
              </a:rPr>
              <a:t>In asthma patients, prescribers should evaluate the benefits versus risks of montelukast prior to prescribing. </a:t>
            </a:r>
          </a:p>
          <a:p>
            <a:r>
              <a:rPr lang="en-US" sz="2000" dirty="0">
                <a:solidFill>
                  <a:schemeClr val="tx1">
                    <a:lumMod val="50000"/>
                  </a:schemeClr>
                </a:solidFill>
              </a:rPr>
              <a:t>In addition, the FDA is requiring a new patient Medication Guide providing details on these risks.</a:t>
            </a:r>
          </a:p>
        </p:txBody>
      </p:sp>
    </p:spTree>
    <p:extLst>
      <p:ext uri="{BB962C8B-B14F-4D97-AF65-F5344CB8AC3E}">
        <p14:creationId xmlns:p14="http://schemas.microsoft.com/office/powerpoint/2010/main" val="1144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Phosphate Binders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2752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Phosphate Binders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b="1" i="1" dirty="0">
                <a:solidFill>
                  <a:schemeClr val="tx1">
                    <a:lumMod val="50000"/>
                  </a:schemeClr>
                </a:solidFill>
              </a:rPr>
              <a:t>Class Overview – Agents in the class:</a:t>
            </a:r>
            <a:endParaRPr lang="en-US" b="1" i="1" dirty="0">
              <a:solidFill>
                <a:schemeClr val="tx1">
                  <a:lumMod val="50000"/>
                </a:schemeClr>
              </a:solidFill>
            </a:endParaRPr>
          </a:p>
          <a:p>
            <a:r>
              <a:rPr lang="en-US" sz="2000" dirty="0">
                <a:solidFill>
                  <a:schemeClr val="tx1">
                    <a:lumMod val="50000"/>
                  </a:schemeClr>
                </a:solidFill>
              </a:rPr>
              <a:t>calcium acetate - (calcium acetate capsule &amp; tablet; Phoslyra)</a:t>
            </a:r>
          </a:p>
          <a:p>
            <a:r>
              <a:rPr lang="en-US" sz="2000" dirty="0">
                <a:solidFill>
                  <a:schemeClr val="tx1">
                    <a:lumMod val="50000"/>
                  </a:schemeClr>
                </a:solidFill>
              </a:rPr>
              <a:t>ferric citrate - (Auryxia)</a:t>
            </a:r>
          </a:p>
          <a:p>
            <a:r>
              <a:rPr lang="en-US" sz="2000" dirty="0">
                <a:solidFill>
                  <a:schemeClr val="tx1">
                    <a:lumMod val="50000"/>
                  </a:schemeClr>
                </a:solidFill>
              </a:rPr>
              <a:t>lanthanum carbonate - (lanthanum carbonate chewable tablet; Fosrenol Chewable Tablet, Fosrenol Powder Pack)</a:t>
            </a:r>
          </a:p>
          <a:p>
            <a:r>
              <a:rPr lang="en-US" sz="2000" dirty="0">
                <a:solidFill>
                  <a:schemeClr val="tx1">
                    <a:lumMod val="50000"/>
                  </a:schemeClr>
                </a:solidFill>
              </a:rPr>
              <a:t>sevelamer carbonate - (sevelamer carbonate powder pack, tablet; Renvela Powder Pack, Renvela Tablet)</a:t>
            </a:r>
          </a:p>
          <a:p>
            <a:r>
              <a:rPr lang="en-US" sz="2000" dirty="0">
                <a:solidFill>
                  <a:schemeClr val="tx1">
                    <a:lumMod val="50000"/>
                  </a:schemeClr>
                </a:solidFill>
              </a:rPr>
              <a:t>sevelamer HCL - (Renagel)</a:t>
            </a:r>
          </a:p>
          <a:p>
            <a:r>
              <a:rPr lang="en-US" sz="2000" dirty="0">
                <a:solidFill>
                  <a:schemeClr val="tx1">
                    <a:lumMod val="50000"/>
                  </a:schemeClr>
                </a:solidFill>
              </a:rPr>
              <a:t>sucroferric oxyhydroxide - (Velphoro)</a:t>
            </a:r>
          </a:p>
          <a:p>
            <a:pPr lvl="1">
              <a:buNone/>
            </a:pPr>
            <a:endParaRPr lang="en-US" sz="1100" dirty="0"/>
          </a:p>
        </p:txBody>
      </p:sp>
    </p:spTree>
    <p:extLst>
      <p:ext uri="{BB962C8B-B14F-4D97-AF65-F5344CB8AC3E}">
        <p14:creationId xmlns:p14="http://schemas.microsoft.com/office/powerpoint/2010/main" val="234972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Phosphate Binders</a:t>
            </a:r>
          </a:p>
        </p:txBody>
      </p:sp>
      <p:sp>
        <p:nvSpPr>
          <p:cNvPr id="3" name="Content Placeholder 2"/>
          <p:cNvSpPr>
            <a:spLocks noGrp="1"/>
          </p:cNvSpPr>
          <p:nvPr>
            <p:ph idx="1"/>
          </p:nvPr>
        </p:nvSpPr>
        <p:spPr>
          <a:xfrm>
            <a:off x="152400" y="819150"/>
            <a:ext cx="8686800" cy="3829050"/>
          </a:xfrm>
        </p:spPr>
        <p:txBody>
          <a:bodyPr/>
          <a:lstStyle/>
          <a:p>
            <a:r>
              <a:rPr lang="en-US" sz="1800" dirty="0">
                <a:solidFill>
                  <a:srgbClr val="000000"/>
                </a:solidFill>
              </a:rPr>
              <a:t>Chronic kidney disease (CKD) is another high prevalence medical condition affecting around 30 million people in the United States</a:t>
            </a:r>
          </a:p>
          <a:p>
            <a:r>
              <a:rPr lang="en-US" sz="1800" dirty="0">
                <a:solidFill>
                  <a:srgbClr val="000000"/>
                </a:solidFill>
              </a:rPr>
              <a:t>When Kidney function worsens, phosphorus clearance also decreases, resulting in hyperphosphatemia</a:t>
            </a:r>
          </a:p>
          <a:p>
            <a:r>
              <a:rPr lang="en-US" sz="1800" dirty="0">
                <a:solidFill>
                  <a:srgbClr val="000000"/>
                </a:solidFill>
              </a:rPr>
              <a:t>Patients with hyperphosphatemia usually in end stage renal disease become at high risk for:</a:t>
            </a:r>
          </a:p>
          <a:p>
            <a:pPr lvl="1"/>
            <a:r>
              <a:rPr lang="en-US" sz="1800" dirty="0">
                <a:solidFill>
                  <a:srgbClr val="000000"/>
                </a:solidFill>
              </a:rPr>
              <a:t>renal bone disease</a:t>
            </a:r>
          </a:p>
          <a:p>
            <a:pPr lvl="1"/>
            <a:r>
              <a:rPr lang="en-US" sz="1800" dirty="0">
                <a:solidFill>
                  <a:srgbClr val="000000"/>
                </a:solidFill>
              </a:rPr>
              <a:t>soft and vascular tissue calcification</a:t>
            </a:r>
          </a:p>
          <a:p>
            <a:pPr lvl="1"/>
            <a:r>
              <a:rPr lang="en-US" sz="1800" dirty="0">
                <a:solidFill>
                  <a:srgbClr val="000000"/>
                </a:solidFill>
              </a:rPr>
              <a:t>cardiovascular disease</a:t>
            </a:r>
          </a:p>
          <a:p>
            <a:pPr lvl="1"/>
            <a:r>
              <a:rPr lang="en-US" sz="1800" dirty="0">
                <a:solidFill>
                  <a:srgbClr val="000000"/>
                </a:solidFill>
              </a:rPr>
              <a:t>And increased mortality </a:t>
            </a:r>
          </a:p>
          <a:p>
            <a:r>
              <a:rPr lang="en-US" sz="1800" dirty="0">
                <a:solidFill>
                  <a:srgbClr val="000000"/>
                </a:solidFill>
              </a:rPr>
              <a:t>The National Kidney Foundation updated their guidelines in 2017 under The Kidney Disease: Improving Global Outcomes (KDIGO) foundation</a:t>
            </a:r>
          </a:p>
          <a:p>
            <a:pPr lvl="1"/>
            <a:endParaRPr lang="en-US" sz="1800" dirty="0">
              <a:solidFill>
                <a:srgbClr val="000000"/>
              </a:solidFill>
            </a:endParaRPr>
          </a:p>
        </p:txBody>
      </p:sp>
    </p:spTree>
    <p:extLst>
      <p:ext uri="{BB962C8B-B14F-4D97-AF65-F5344CB8AC3E}">
        <p14:creationId xmlns:p14="http://schemas.microsoft.com/office/powerpoint/2010/main" val="278920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Phosphate Binders</a:t>
            </a:r>
          </a:p>
        </p:txBody>
      </p:sp>
      <p:sp>
        <p:nvSpPr>
          <p:cNvPr id="3" name="Content Placeholder 2"/>
          <p:cNvSpPr>
            <a:spLocks noGrp="1"/>
          </p:cNvSpPr>
          <p:nvPr>
            <p:ph idx="1"/>
          </p:nvPr>
        </p:nvSpPr>
        <p:spPr>
          <a:xfrm>
            <a:off x="228600" y="895350"/>
            <a:ext cx="8686800" cy="3829050"/>
          </a:xfrm>
        </p:spPr>
        <p:txBody>
          <a:bodyPr/>
          <a:lstStyle/>
          <a:p>
            <a:r>
              <a:rPr lang="en-US" sz="2100" dirty="0">
                <a:solidFill>
                  <a:schemeClr val="tx1">
                    <a:lumMod val="50000"/>
                  </a:schemeClr>
                </a:solidFill>
              </a:rPr>
              <a:t>Hyperphosphatemia Treatment and management include reducing dietary phosphorus, using phosphate binding therapy, and removing phosphorus by dialysis</a:t>
            </a:r>
          </a:p>
          <a:p>
            <a:r>
              <a:rPr lang="en-US" sz="2100" dirty="0">
                <a:solidFill>
                  <a:schemeClr val="tx1">
                    <a:lumMod val="50000"/>
                  </a:schemeClr>
                </a:solidFill>
              </a:rPr>
              <a:t>Studies have demonstrated that hyperphosphatemia control is crucial in preventing and delaying renal osteo-dystrophy and soft tissue calcifications</a:t>
            </a:r>
          </a:p>
          <a:p>
            <a:r>
              <a:rPr lang="en-US" sz="2100" dirty="0">
                <a:solidFill>
                  <a:schemeClr val="tx1">
                    <a:lumMod val="50000"/>
                  </a:schemeClr>
                </a:solidFill>
              </a:rPr>
              <a:t>All phosphate binders are considered effective in reducing serum phosphate levels, and treatment guidelines do not strongly prefer one agent in this class over another for adults</a:t>
            </a:r>
          </a:p>
          <a:p>
            <a:r>
              <a:rPr lang="en-US" sz="2100" dirty="0">
                <a:solidFill>
                  <a:schemeClr val="tx1">
                    <a:lumMod val="50000"/>
                  </a:schemeClr>
                </a:solidFill>
              </a:rPr>
              <a:t>Selection of an appropriate phosphate binder should be based on various clinical parameters, rather than phosphorus lowering properties alone, and, as such, treatment should be individualized accordingly</a:t>
            </a:r>
            <a:endParaRPr lang="en-US" sz="2100" strike="sngStrike" dirty="0">
              <a:solidFill>
                <a:schemeClr val="tx1">
                  <a:lumMod val="50000"/>
                </a:schemeClr>
              </a:solidFill>
            </a:endParaRPr>
          </a:p>
          <a:p>
            <a:endParaRPr lang="en-US" sz="2000" dirty="0">
              <a:solidFill>
                <a:schemeClr val="tx1">
                  <a:lumMod val="50000"/>
                </a:schemeClr>
              </a:solidFill>
            </a:endParaRPr>
          </a:p>
        </p:txBody>
      </p:sp>
    </p:spTree>
    <p:extLst>
      <p:ext uri="{BB962C8B-B14F-4D97-AF65-F5344CB8AC3E}">
        <p14:creationId xmlns:p14="http://schemas.microsoft.com/office/powerpoint/2010/main" val="118341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Phosphate Binders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800" b="1" i="1" dirty="0">
                <a:solidFill>
                  <a:schemeClr val="tx1">
                    <a:lumMod val="50000"/>
                  </a:schemeClr>
                </a:solidFill>
              </a:rPr>
              <a:t>Product Updates:</a:t>
            </a:r>
          </a:p>
          <a:p>
            <a:r>
              <a:rPr lang="en-US" sz="2800" dirty="0">
                <a:solidFill>
                  <a:schemeClr val="tx1">
                    <a:lumMod val="50000"/>
                  </a:schemeClr>
                </a:solidFill>
              </a:rPr>
              <a:t>None</a:t>
            </a:r>
          </a:p>
        </p:txBody>
      </p:sp>
    </p:spTree>
    <p:extLst>
      <p:ext uri="{BB962C8B-B14F-4D97-AF65-F5344CB8AC3E}">
        <p14:creationId xmlns:p14="http://schemas.microsoft.com/office/powerpoint/2010/main" val="215650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Sedative Hypnotics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45407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800" b="1" i="1" dirty="0">
                <a:solidFill>
                  <a:schemeClr val="tx1">
                    <a:lumMod val="50000"/>
                  </a:schemeClr>
                </a:solidFill>
              </a:rPr>
              <a:t>Class Overview - Benzodiazepine Agents:</a:t>
            </a:r>
            <a:endParaRPr lang="en-US" sz="2800" b="1" i="1" dirty="0">
              <a:solidFill>
                <a:schemeClr val="tx1">
                  <a:lumMod val="50000"/>
                </a:schemeClr>
              </a:solidFill>
            </a:endParaRPr>
          </a:p>
          <a:p>
            <a:r>
              <a:rPr lang="en-US" sz="2400" dirty="0">
                <a:solidFill>
                  <a:schemeClr val="tx1">
                    <a:lumMod val="50000"/>
                  </a:schemeClr>
                </a:solidFill>
              </a:rPr>
              <a:t>estazolam - (estazolam)</a:t>
            </a:r>
          </a:p>
          <a:p>
            <a:r>
              <a:rPr lang="en-US" sz="2400" dirty="0">
                <a:solidFill>
                  <a:schemeClr val="tx1">
                    <a:lumMod val="50000"/>
                  </a:schemeClr>
                </a:solidFill>
              </a:rPr>
              <a:t>flurazepam - (flurazepam)</a:t>
            </a:r>
          </a:p>
          <a:p>
            <a:r>
              <a:rPr lang="en-US" sz="2400" dirty="0">
                <a:solidFill>
                  <a:schemeClr val="tx1">
                    <a:lumMod val="50000"/>
                  </a:schemeClr>
                </a:solidFill>
              </a:rPr>
              <a:t>quazepam – (quazepam; Doral)</a:t>
            </a:r>
          </a:p>
          <a:p>
            <a:r>
              <a:rPr lang="en-US" sz="2400" dirty="0">
                <a:solidFill>
                  <a:schemeClr val="tx1">
                    <a:lumMod val="50000"/>
                  </a:schemeClr>
                </a:solidFill>
              </a:rPr>
              <a:t>temazepam - (temazepam, temazepam 7.5mg &amp; 22.5mg;    		     Restoril)</a:t>
            </a:r>
          </a:p>
          <a:p>
            <a:r>
              <a:rPr lang="en-US" sz="2400" dirty="0">
                <a:solidFill>
                  <a:schemeClr val="tx1">
                    <a:lumMod val="50000"/>
                  </a:schemeClr>
                </a:solidFill>
              </a:rPr>
              <a:t>triazolam - (triazolam; Halcion) </a:t>
            </a:r>
          </a:p>
          <a:p>
            <a:pPr lvl="1">
              <a:buNone/>
            </a:pPr>
            <a:endParaRPr lang="en-US" sz="1200" dirty="0"/>
          </a:p>
        </p:txBody>
      </p:sp>
    </p:spTree>
    <p:extLst>
      <p:ext uri="{BB962C8B-B14F-4D97-AF65-F5344CB8AC3E}">
        <p14:creationId xmlns:p14="http://schemas.microsoft.com/office/powerpoint/2010/main" val="126966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152400" y="819150"/>
            <a:ext cx="8610600" cy="3962400"/>
          </a:xfrm>
        </p:spPr>
        <p:txBody>
          <a:bodyPr/>
          <a:lstStyle/>
          <a:p>
            <a:pPr>
              <a:buNone/>
            </a:pPr>
            <a:r>
              <a:rPr lang="en-US" altLang="en-US" sz="2400" b="1" i="1" dirty="0">
                <a:solidFill>
                  <a:schemeClr val="tx1">
                    <a:lumMod val="50000"/>
                  </a:schemeClr>
                </a:solidFill>
              </a:rPr>
              <a:t>Class Overview - Non-Benzodiazepine Agents:</a:t>
            </a:r>
          </a:p>
          <a:p>
            <a:r>
              <a:rPr lang="en-US" sz="2200" dirty="0">
                <a:solidFill>
                  <a:schemeClr val="tx1">
                    <a:lumMod val="50000"/>
                  </a:schemeClr>
                </a:solidFill>
              </a:rPr>
              <a:t>doxepin - (Silenor)</a:t>
            </a:r>
          </a:p>
          <a:p>
            <a:r>
              <a:rPr lang="en-US" sz="2200" dirty="0">
                <a:solidFill>
                  <a:schemeClr val="tx1">
                    <a:lumMod val="50000"/>
                  </a:schemeClr>
                </a:solidFill>
              </a:rPr>
              <a:t>eszopiclone - (eszopiclone; Lunesta)</a:t>
            </a:r>
          </a:p>
          <a:p>
            <a:r>
              <a:rPr lang="en-US" sz="2200" dirty="0"/>
              <a:t>lemorexant - Dayvigo</a:t>
            </a:r>
            <a:endParaRPr lang="en-US" sz="2200" dirty="0">
              <a:solidFill>
                <a:schemeClr val="tx1">
                  <a:lumMod val="50000"/>
                </a:schemeClr>
              </a:solidFill>
            </a:endParaRPr>
          </a:p>
          <a:p>
            <a:r>
              <a:rPr lang="en-US" sz="2200" dirty="0">
                <a:solidFill>
                  <a:schemeClr val="tx1">
                    <a:lumMod val="50000"/>
                  </a:schemeClr>
                </a:solidFill>
              </a:rPr>
              <a:t>ramelteon - (ramelteon; Rozerem) </a:t>
            </a:r>
          </a:p>
          <a:p>
            <a:r>
              <a:rPr lang="en-US" sz="2200" dirty="0">
                <a:solidFill>
                  <a:schemeClr val="tx1">
                    <a:lumMod val="50000"/>
                  </a:schemeClr>
                </a:solidFill>
              </a:rPr>
              <a:t>suvorexant - (Belsomra)</a:t>
            </a:r>
          </a:p>
          <a:p>
            <a:r>
              <a:rPr lang="en-US" sz="2200" dirty="0">
                <a:solidFill>
                  <a:schemeClr val="tx1">
                    <a:lumMod val="50000"/>
                  </a:schemeClr>
                </a:solidFill>
              </a:rPr>
              <a:t>tasimelteon - (Hetlioz)</a:t>
            </a:r>
          </a:p>
          <a:p>
            <a:r>
              <a:rPr lang="en-US" sz="2200" dirty="0">
                <a:solidFill>
                  <a:schemeClr val="tx1">
                    <a:lumMod val="50000"/>
                  </a:schemeClr>
                </a:solidFill>
              </a:rPr>
              <a:t>zaleplon - (zaleplon; Sonata)</a:t>
            </a:r>
          </a:p>
          <a:p>
            <a:r>
              <a:rPr lang="en-US" sz="2200" dirty="0">
                <a:solidFill>
                  <a:schemeClr val="tx1">
                    <a:lumMod val="50000"/>
                  </a:schemeClr>
                </a:solidFill>
              </a:rPr>
              <a:t>zolpidem - (zolpidem, zolpidem SL, zolpidem ER; Ambien, Ambien CR, Edluar, Intermezzo, Zolpimist)</a:t>
            </a:r>
          </a:p>
          <a:p>
            <a:pPr lvl="1">
              <a:buNone/>
            </a:pPr>
            <a:endParaRPr lang="en-US" sz="1200" dirty="0"/>
          </a:p>
        </p:txBody>
      </p:sp>
    </p:spTree>
    <p:extLst>
      <p:ext uri="{BB962C8B-B14F-4D97-AF65-F5344CB8AC3E}">
        <p14:creationId xmlns:p14="http://schemas.microsoft.com/office/powerpoint/2010/main" val="70598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152400" y="895350"/>
            <a:ext cx="8686800" cy="3829050"/>
          </a:xfrm>
        </p:spPr>
        <p:txBody>
          <a:bodyPr/>
          <a:lstStyle/>
          <a:p>
            <a:r>
              <a:rPr lang="en-US" sz="2000" dirty="0">
                <a:solidFill>
                  <a:schemeClr val="tx1">
                    <a:lumMod val="50000"/>
                  </a:schemeClr>
                </a:solidFill>
              </a:rPr>
              <a:t>Insomnia consists of variety of symptoms including difficulty falling asleep and staying asleep, or non-refreshing sleep along with daytime dysfunction or distress</a:t>
            </a:r>
          </a:p>
          <a:p>
            <a:r>
              <a:rPr lang="en-US" sz="2000" dirty="0">
                <a:solidFill>
                  <a:schemeClr val="tx1">
                    <a:lumMod val="50000"/>
                  </a:schemeClr>
                </a:solidFill>
              </a:rPr>
              <a:t>Non-pharmacological interventions should always be used first for insomnia</a:t>
            </a:r>
          </a:p>
          <a:p>
            <a:r>
              <a:rPr lang="en-US" sz="2000" dirty="0">
                <a:solidFill>
                  <a:schemeClr val="tx1">
                    <a:lumMod val="50000"/>
                  </a:schemeClr>
                </a:solidFill>
              </a:rPr>
              <a:t>The updated 2017 American Academy of Sleep Medicine (AASM) guidelines recommend psychological and behavioral strategies, as well as pharmacological interventions for insomnia</a:t>
            </a:r>
          </a:p>
          <a:p>
            <a:r>
              <a:rPr lang="en-US" sz="2000" dirty="0">
                <a:solidFill>
                  <a:schemeClr val="tx1">
                    <a:lumMod val="50000"/>
                  </a:schemeClr>
                </a:solidFill>
              </a:rPr>
              <a:t>And they recommend initial behavioral interventions to include stimulus control, good sleep hygiene, and relaxation therapy, or a combination of treatments referred to as cognitive behavioral therapy for insomnia </a:t>
            </a:r>
          </a:p>
        </p:txBody>
      </p:sp>
    </p:spTree>
    <p:extLst>
      <p:ext uri="{BB962C8B-B14F-4D97-AF65-F5344CB8AC3E}">
        <p14:creationId xmlns:p14="http://schemas.microsoft.com/office/powerpoint/2010/main" val="351477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457200" y="819150"/>
            <a:ext cx="8229600" cy="3394472"/>
          </a:xfrm>
        </p:spPr>
        <p:txBody>
          <a:bodyPr/>
          <a:lstStyle/>
          <a:p>
            <a:pPr>
              <a:spcBef>
                <a:spcPct val="0"/>
              </a:spcBef>
              <a:buClrTx/>
              <a:buNone/>
            </a:pPr>
            <a:r>
              <a:rPr lang="en-US" altLang="en-US" sz="2000" b="1" i="1" dirty="0">
                <a:solidFill>
                  <a:schemeClr val="tx1">
                    <a:lumMod val="50000"/>
                  </a:schemeClr>
                </a:solidFill>
              </a:rPr>
              <a:t>Classes for Review: Non-Supplemental Rebate Class Review</a:t>
            </a:r>
          </a:p>
          <a:p>
            <a:pPr>
              <a:spcBef>
                <a:spcPts val="600"/>
              </a:spcBef>
              <a:buSzPts val="1000"/>
              <a:buFont typeface="Symbol" panose="05050102010706020507" pitchFamily="18" charset="2"/>
              <a:buChar char=""/>
              <a:tabLst>
                <a:tab pos="457200" algn="l"/>
              </a:tabLst>
            </a:pPr>
            <a:r>
              <a:rPr lang="en-US" sz="2400" dirty="0">
                <a:solidFill>
                  <a:srgbClr val="000000"/>
                </a:solidFill>
              </a:rPr>
              <a:t>Antimigraine Agents, Triptans</a:t>
            </a:r>
          </a:p>
          <a:p>
            <a:pPr>
              <a:spcBef>
                <a:spcPts val="600"/>
              </a:spcBef>
              <a:buSzPts val="1000"/>
              <a:buFont typeface="Symbol" panose="05050102010706020507" pitchFamily="18" charset="2"/>
              <a:buChar char=""/>
              <a:tabLst>
                <a:tab pos="457200" algn="l"/>
              </a:tabLst>
            </a:pPr>
            <a:r>
              <a:rPr lang="en-US" sz="2400" dirty="0">
                <a:solidFill>
                  <a:srgbClr val="000000"/>
                </a:solidFill>
              </a:rPr>
              <a:t>Leukotriene Modifiers</a:t>
            </a:r>
          </a:p>
          <a:p>
            <a:pPr>
              <a:spcBef>
                <a:spcPts val="600"/>
              </a:spcBef>
              <a:buSzPts val="1000"/>
              <a:buFont typeface="Symbol" panose="05050102010706020507" pitchFamily="18" charset="2"/>
              <a:buChar char=""/>
              <a:tabLst>
                <a:tab pos="457200" algn="l"/>
              </a:tabLst>
            </a:pPr>
            <a:r>
              <a:rPr lang="en-US" sz="2400" dirty="0">
                <a:solidFill>
                  <a:srgbClr val="000000"/>
                </a:solidFill>
              </a:rPr>
              <a:t>Phosphate Binders</a:t>
            </a:r>
          </a:p>
          <a:p>
            <a:pPr>
              <a:spcBef>
                <a:spcPts val="600"/>
              </a:spcBef>
              <a:buSzPts val="1000"/>
              <a:buFont typeface="Symbol" panose="05050102010706020507" pitchFamily="18" charset="2"/>
              <a:buChar char=""/>
              <a:tabLst>
                <a:tab pos="457200" algn="l"/>
              </a:tabLst>
            </a:pPr>
            <a:r>
              <a:rPr lang="en-US" sz="2400" dirty="0">
                <a:solidFill>
                  <a:srgbClr val="000000"/>
                </a:solidFill>
              </a:rPr>
              <a:t>Sedative Hypnotics</a:t>
            </a:r>
          </a:p>
          <a:p>
            <a:pPr lvl="0">
              <a:spcBef>
                <a:spcPts val="600"/>
              </a:spcBef>
              <a:buSzPts val="1000"/>
              <a:buFont typeface="Symbol" panose="05050102010706020507" pitchFamily="18" charset="2"/>
              <a:buChar char=""/>
              <a:tabLst>
                <a:tab pos="457200" algn="l"/>
              </a:tabLst>
            </a:pPr>
            <a:r>
              <a:rPr lang="en-US" sz="2400" dirty="0">
                <a:solidFill>
                  <a:srgbClr val="000000"/>
                </a:solidFill>
              </a:rPr>
              <a:t>Antifungals, Oral</a:t>
            </a:r>
          </a:p>
          <a:p>
            <a:pPr lvl="0">
              <a:spcBef>
                <a:spcPts val="600"/>
              </a:spcBef>
              <a:buSzPts val="1000"/>
              <a:buFont typeface="Symbol" panose="05050102010706020507" pitchFamily="18" charset="2"/>
              <a:buChar char=""/>
              <a:tabLst>
                <a:tab pos="457200" algn="l"/>
              </a:tabLst>
            </a:pPr>
            <a:r>
              <a:rPr lang="en-US" sz="2400" dirty="0">
                <a:solidFill>
                  <a:srgbClr val="000000"/>
                </a:solidFill>
              </a:rPr>
              <a:t>Antifungals, Topical</a:t>
            </a:r>
          </a:p>
          <a:p>
            <a:pPr marL="342900" marR="0" lvl="0" indent="-342900">
              <a:spcBef>
                <a:spcPts val="600"/>
              </a:spcBef>
              <a:buSzPts val="1000"/>
              <a:buFont typeface="Symbol" panose="05050102010706020507" pitchFamily="18" charset="2"/>
              <a:buChar char=""/>
              <a:tabLst>
                <a:tab pos="457200" algn="l"/>
              </a:tabLst>
            </a:pPr>
            <a:r>
              <a:rPr lang="en-US" sz="2400" dirty="0">
                <a:solidFill>
                  <a:srgbClr val="000000"/>
                </a:solidFill>
              </a:rPr>
              <a:t>Beta Blockers</a:t>
            </a:r>
          </a:p>
          <a:p>
            <a:pPr marL="342900" marR="0" lvl="0" indent="-342900">
              <a:spcBef>
                <a:spcPts val="600"/>
              </a:spcBef>
              <a:buSzPts val="1000"/>
              <a:buFont typeface="Symbol" panose="05050102010706020507" pitchFamily="18" charset="2"/>
              <a:buChar char=""/>
              <a:tabLst>
                <a:tab pos="457200" algn="l"/>
              </a:tabLst>
            </a:pPr>
            <a:r>
              <a:rPr lang="en-US" sz="2400" dirty="0">
                <a:solidFill>
                  <a:srgbClr val="000000"/>
                </a:solidFill>
              </a:rPr>
              <a:t>BPH Treatments</a:t>
            </a:r>
          </a:p>
          <a:p>
            <a:pPr marL="342900" marR="0" lvl="0" indent="-342900">
              <a:spcBef>
                <a:spcPts val="600"/>
              </a:spcBef>
              <a:buSzPts val="1000"/>
              <a:buFont typeface="Symbol" panose="05050102010706020507" pitchFamily="18" charset="2"/>
              <a:buChar char=""/>
              <a:tabLst>
                <a:tab pos="457200" algn="l"/>
              </a:tabLst>
            </a:pPr>
            <a:endParaRPr lang="en-US" sz="2400" dirty="0">
              <a:solidFill>
                <a:srgbClr val="000000"/>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sz="1800" dirty="0">
              <a:solidFill>
                <a:schemeClr val="tx1">
                  <a:lumMod val="50000"/>
                </a:schemeClr>
              </a:solidFill>
            </a:endParaRPr>
          </a:p>
          <a:p>
            <a:endParaRPr lang="en-US" altLang="en-US" sz="1500" dirty="0"/>
          </a:p>
          <a:p>
            <a:pPr>
              <a:spcBef>
                <a:spcPct val="0"/>
              </a:spcBef>
              <a:buClrTx/>
              <a:buNone/>
            </a:pPr>
            <a:endParaRPr lang="en-US" altLang="en-US" sz="2100" b="1" i="1" dirty="0"/>
          </a:p>
          <a:p>
            <a:pPr>
              <a:spcBef>
                <a:spcPct val="0"/>
              </a:spcBef>
              <a:buClrTx/>
              <a:buNone/>
            </a:pPr>
            <a:endParaRPr lang="en-US" altLang="en-US" dirty="0"/>
          </a:p>
          <a:p>
            <a:endParaRPr lang="en-US" dirty="0"/>
          </a:p>
        </p:txBody>
      </p:sp>
    </p:spTree>
    <p:extLst>
      <p:ext uri="{BB962C8B-B14F-4D97-AF65-F5344CB8AC3E}">
        <p14:creationId xmlns:p14="http://schemas.microsoft.com/office/powerpoint/2010/main" val="230360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0" y="971550"/>
            <a:ext cx="9144000" cy="3829050"/>
          </a:xfrm>
        </p:spPr>
        <p:txBody>
          <a:bodyPr/>
          <a:lstStyle/>
          <a:p>
            <a:r>
              <a:rPr lang="en-US" sz="1800" dirty="0">
                <a:solidFill>
                  <a:schemeClr val="tx1">
                    <a:lumMod val="50000"/>
                  </a:schemeClr>
                </a:solidFill>
              </a:rPr>
              <a:t>AASM guideline recommends that pharmacotherapy should be used to treat patients who failed to respond to CBT. They recommend:</a:t>
            </a:r>
          </a:p>
          <a:p>
            <a:pPr lvl="1"/>
            <a:r>
              <a:rPr lang="en-US" sz="1800" dirty="0">
                <a:solidFill>
                  <a:schemeClr val="tx1">
                    <a:lumMod val="50000"/>
                  </a:schemeClr>
                </a:solidFill>
              </a:rPr>
              <a:t>zaleplon, triazolam, and ramelteon versus no treatment for sleep onset insomnia</a:t>
            </a:r>
          </a:p>
          <a:p>
            <a:pPr lvl="1"/>
            <a:r>
              <a:rPr lang="en-US" sz="1800" dirty="0">
                <a:solidFill>
                  <a:schemeClr val="tx1">
                    <a:lumMod val="50000"/>
                  </a:schemeClr>
                </a:solidFill>
              </a:rPr>
              <a:t>suvorexant and doxepin over no treatment for sleep maintenance insomnia </a:t>
            </a:r>
          </a:p>
          <a:p>
            <a:pPr lvl="1"/>
            <a:r>
              <a:rPr lang="en-US" sz="1800" dirty="0">
                <a:solidFill>
                  <a:schemeClr val="tx1">
                    <a:lumMod val="50000"/>
                  </a:schemeClr>
                </a:solidFill>
              </a:rPr>
              <a:t>eszopiclone, zolpidem, and temazepam for both sleep onset and sleep maintenance insomnia</a:t>
            </a:r>
          </a:p>
          <a:p>
            <a:pPr lvl="1"/>
            <a:r>
              <a:rPr lang="en-US" sz="1800" dirty="0">
                <a:solidFill>
                  <a:srgbClr val="000000"/>
                </a:solidFill>
              </a:rPr>
              <a:t>Recommend against the use of trazodone or tiagabine for sleep onset or sleep maintenance insomnia in adults </a:t>
            </a:r>
          </a:p>
          <a:p>
            <a:pPr lvl="1"/>
            <a:r>
              <a:rPr lang="en-US" sz="1800" dirty="0">
                <a:solidFill>
                  <a:srgbClr val="000000"/>
                </a:solidFill>
              </a:rPr>
              <a:t>Recommend against the use of over-the-counter medications or supplements (e.g., diphenhydramine, tryptophan, melatonin) or herbal products (e.g., valerian) as a treatment for sleep onset and sleep maintenance for chronic insomnia </a:t>
            </a:r>
          </a:p>
        </p:txBody>
      </p:sp>
    </p:spTree>
    <p:extLst>
      <p:ext uri="{BB962C8B-B14F-4D97-AF65-F5344CB8AC3E}">
        <p14:creationId xmlns:p14="http://schemas.microsoft.com/office/powerpoint/2010/main" val="2042986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1085850"/>
            <a:ext cx="8686800" cy="3829050"/>
          </a:xfrm>
        </p:spPr>
        <p:txBody>
          <a:bodyPr/>
          <a:lstStyle/>
          <a:p>
            <a:r>
              <a:rPr lang="en-US" sz="2400" dirty="0">
                <a:solidFill>
                  <a:srgbClr val="000000"/>
                </a:solidFill>
              </a:rPr>
              <a:t>Current treatment guidelines for insomnia do not recommend one agent within this class over another, suggesting treatment be individualized</a:t>
            </a:r>
          </a:p>
          <a:p>
            <a:r>
              <a:rPr lang="en-US" sz="2400" dirty="0">
                <a:solidFill>
                  <a:srgbClr val="000000"/>
                </a:solidFill>
              </a:rPr>
              <a:t>Choice of agent should be based on sleep pattern, treatment goals, past treatment response, patient preference, cost, availability of other treatments options, comorbid conditions, contraindications, potential interaction with concurrent medication, and side effects </a:t>
            </a:r>
          </a:p>
        </p:txBody>
      </p:sp>
    </p:spTree>
    <p:extLst>
      <p:ext uri="{BB962C8B-B14F-4D97-AF65-F5344CB8AC3E}">
        <p14:creationId xmlns:p14="http://schemas.microsoft.com/office/powerpoint/2010/main" val="368715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742950"/>
            <a:ext cx="8686800" cy="3829050"/>
          </a:xfrm>
        </p:spPr>
        <p:txBody>
          <a:bodyPr/>
          <a:lstStyle/>
          <a:p>
            <a:r>
              <a:rPr lang="en-US" sz="2200" dirty="0">
                <a:solidFill>
                  <a:srgbClr val="000000"/>
                </a:solidFill>
              </a:rPr>
              <a:t>Hetlioz is only indicated for use in Non-24-hour sleep-wake disorder (N24SWD or non-24), which is a chronic circadian rhythm condition that causes problems with the timing of sleep and sleep patterns in totally blind adults</a:t>
            </a:r>
          </a:p>
          <a:p>
            <a:r>
              <a:rPr lang="en-US" sz="2200" dirty="0">
                <a:solidFill>
                  <a:srgbClr val="000000"/>
                </a:solidFill>
              </a:rPr>
              <a:t>With the exception of zolpidem SL, all agents should be administered immediately before going to bed or after the patient has gone to bed and experienced difficulty falling asleep</a:t>
            </a:r>
          </a:p>
          <a:p>
            <a:r>
              <a:rPr lang="en-US" sz="2200" dirty="0">
                <a:solidFill>
                  <a:srgbClr val="000000"/>
                </a:solidFill>
              </a:rPr>
              <a:t>Zolpidem SL should be used for middle of the night </a:t>
            </a:r>
            <a:r>
              <a:rPr lang="en-US" sz="2200" dirty="0">
                <a:solidFill>
                  <a:schemeClr val="tx1">
                    <a:lumMod val="50000"/>
                  </a:schemeClr>
                </a:solidFill>
              </a:rPr>
              <a:t>awakenings when the patient still has more than 4 hours before waking up</a:t>
            </a:r>
            <a:endParaRPr lang="en-US" sz="2200" dirty="0">
              <a:solidFill>
                <a:srgbClr val="000000"/>
              </a:solidFill>
            </a:endParaRPr>
          </a:p>
          <a:p>
            <a:r>
              <a:rPr lang="en-US" sz="2200" dirty="0">
                <a:solidFill>
                  <a:srgbClr val="000000"/>
                </a:solidFill>
              </a:rPr>
              <a:t>In general, women require lower zolpidem doses due to differences in the clearance of this drug</a:t>
            </a:r>
          </a:p>
          <a:p>
            <a:endParaRPr lang="en-US" sz="2000" dirty="0">
              <a:solidFill>
                <a:srgbClr val="000000"/>
              </a:solidFill>
            </a:endParaRPr>
          </a:p>
        </p:txBody>
      </p:sp>
    </p:spTree>
    <p:extLst>
      <p:ext uri="{BB962C8B-B14F-4D97-AF65-F5344CB8AC3E}">
        <p14:creationId xmlns:p14="http://schemas.microsoft.com/office/powerpoint/2010/main" val="362000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1085850"/>
            <a:ext cx="8686800" cy="3829050"/>
          </a:xfrm>
        </p:spPr>
        <p:txBody>
          <a:bodyPr/>
          <a:lstStyle/>
          <a:p>
            <a:r>
              <a:rPr lang="en-US" sz="2200" dirty="0">
                <a:solidFill>
                  <a:srgbClr val="000000"/>
                </a:solidFill>
              </a:rPr>
              <a:t>It is important to note that Doxepin, ramelteon, and tasimelteon are the only agents in this class that are not controlled substances and are not associated with abuse or physical dependence</a:t>
            </a:r>
          </a:p>
          <a:p>
            <a:r>
              <a:rPr lang="en-US" sz="2200" dirty="0">
                <a:solidFill>
                  <a:srgbClr val="000000"/>
                </a:solidFill>
              </a:rPr>
              <a:t>All drugs in this class should be used at the lowest effective dose, and should be administered with caution in patients who exhibit signs and symptoms of depression</a:t>
            </a:r>
          </a:p>
          <a:p>
            <a:r>
              <a:rPr lang="en-US" sz="2200" dirty="0">
                <a:solidFill>
                  <a:schemeClr val="tx1">
                    <a:lumMod val="50000"/>
                  </a:schemeClr>
                </a:solidFill>
              </a:rPr>
              <a:t>If insomnia does not resolve after 7 to 10 days of treatment, patients may need to be evaluated for other medical or psychological issues </a:t>
            </a:r>
          </a:p>
          <a:p>
            <a:r>
              <a:rPr lang="en-US" sz="2200" dirty="0">
                <a:solidFill>
                  <a:schemeClr val="tx1">
                    <a:lumMod val="50000"/>
                  </a:schemeClr>
                </a:solidFill>
              </a:rPr>
              <a:t>Continuous use of these agents should be avoided, and patients should be encouraged to use these medications only as needed rather than regularly</a:t>
            </a:r>
          </a:p>
          <a:p>
            <a:endParaRPr lang="en-US" sz="2000" dirty="0">
              <a:solidFill>
                <a:srgbClr val="000000"/>
              </a:solidFill>
            </a:endParaRPr>
          </a:p>
        </p:txBody>
      </p:sp>
    </p:spTree>
    <p:extLst>
      <p:ext uri="{BB962C8B-B14F-4D97-AF65-F5344CB8AC3E}">
        <p14:creationId xmlns:p14="http://schemas.microsoft.com/office/powerpoint/2010/main" val="3719620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1085850"/>
            <a:ext cx="8686800" cy="3829050"/>
          </a:xfrm>
        </p:spPr>
        <p:txBody>
          <a:bodyPr/>
          <a:lstStyle/>
          <a:p>
            <a:r>
              <a:rPr lang="en-US" sz="2400" dirty="0">
                <a:solidFill>
                  <a:schemeClr val="tx1">
                    <a:lumMod val="50000"/>
                  </a:schemeClr>
                </a:solidFill>
              </a:rPr>
              <a:t>In 2016, the FDA informed healthcare professionals that concurrent use of opioids and benzodiazepines or other CNS depressants may result in serious adverse reactions such as profound sedation, respiratory depression, coma, and death</a:t>
            </a:r>
          </a:p>
          <a:p>
            <a:r>
              <a:rPr lang="en-US" sz="2400" dirty="0">
                <a:solidFill>
                  <a:schemeClr val="tx1">
                    <a:lumMod val="50000"/>
                  </a:schemeClr>
                </a:solidFill>
              </a:rPr>
              <a:t>Providers should limit prescribing opioids with benzodiazepines to patients in whom the treatment benefits clearly outweigh the risks</a:t>
            </a:r>
          </a:p>
        </p:txBody>
      </p:sp>
    </p:spTree>
    <p:extLst>
      <p:ext uri="{BB962C8B-B14F-4D97-AF65-F5344CB8AC3E}">
        <p14:creationId xmlns:p14="http://schemas.microsoft.com/office/powerpoint/2010/main" val="354542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543050"/>
            <a:ext cx="6180328" cy="2686050"/>
          </a:xfrm>
        </p:spPr>
        <p:txBody>
          <a:bodyPr anchor="t"/>
          <a:lstStyle/>
          <a:p>
            <a:pPr algn="ctr">
              <a:spcBef>
                <a:spcPts val="0"/>
              </a:spcBef>
            </a:pPr>
            <a:r>
              <a:rPr lang="en-US" dirty="0"/>
              <a:t>Sedative Hypnotics</a:t>
            </a:r>
            <a:br>
              <a:rPr lang="en-US" altLang="en-US" sz="2800" i="1" dirty="0"/>
            </a:br>
            <a:br>
              <a:rPr lang="en-US" altLang="en-US" sz="2800" i="1" dirty="0"/>
            </a:br>
            <a:r>
              <a:rPr lang="en-US" altLang="en-US" sz="2800" i="1" dirty="0">
                <a:effectLst>
                  <a:outerShdw blurRad="38100" dist="38100" dir="2700000" algn="tl">
                    <a:srgbClr val="000000">
                      <a:alpha val="43137"/>
                    </a:srgbClr>
                  </a:outerShdw>
                </a:effectLst>
              </a:rPr>
              <a:t>New Drug to Class: </a:t>
            </a:r>
            <a:br>
              <a:rPr lang="en-US" altLang="en-US" sz="2800" i="1" dirty="0">
                <a:effectLst>
                  <a:outerShdw blurRad="38100" dist="38100" dir="2700000" algn="tl">
                    <a:srgbClr val="000000">
                      <a:alpha val="43137"/>
                    </a:srgbClr>
                  </a:outerShdw>
                </a:effectLst>
              </a:rPr>
            </a:br>
            <a:r>
              <a:rPr lang="en-US" altLang="en-US" sz="2800" i="1" dirty="0">
                <a:effectLst>
                  <a:outerShdw blurRad="38100" dist="38100" dir="2700000" algn="tl">
                    <a:srgbClr val="000000">
                      <a:alpha val="43137"/>
                    </a:srgbClr>
                  </a:outerShdw>
                </a:effectLst>
              </a:rPr>
              <a:t>Dayvigo</a:t>
            </a:r>
            <a:r>
              <a:rPr lang="en-US" sz="2800" i="1" dirty="0">
                <a:effectLst>
                  <a:outerShdw blurRad="38100" dist="38100" dir="2700000" algn="tl">
                    <a:srgbClr val="000000">
                      <a:alpha val="43137"/>
                    </a:srgbClr>
                  </a:outerShdw>
                </a:effectLst>
              </a:rPr>
              <a:t> (lemorexant)</a:t>
            </a:r>
            <a:br>
              <a:rPr lang="en-US" altLang="en-US" sz="2000" i="1" dirty="0"/>
            </a:br>
            <a:br>
              <a:rPr lang="en-US" altLang="en-US" sz="2000" i="1" dirty="0"/>
            </a:br>
            <a:br>
              <a:rPr lang="en-US" altLang="en-US" sz="2000" dirty="0"/>
            </a:br>
            <a:br>
              <a:rPr lang="en-US" sz="2000" dirty="0"/>
            </a:b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35</a:t>
            </a:fld>
            <a:endParaRPr lang="en-US" dirty="0"/>
          </a:p>
        </p:txBody>
      </p:sp>
    </p:spTree>
    <p:extLst>
      <p:ext uri="{BB962C8B-B14F-4D97-AF65-F5344CB8AC3E}">
        <p14:creationId xmlns:p14="http://schemas.microsoft.com/office/powerpoint/2010/main" val="298174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400" b="1" i="1" dirty="0">
                <a:solidFill>
                  <a:schemeClr val="tx1">
                    <a:lumMod val="50000"/>
                  </a:schemeClr>
                </a:solidFill>
              </a:rPr>
              <a:t>Treatment Updates:</a:t>
            </a:r>
          </a:p>
          <a:p>
            <a:r>
              <a:rPr lang="en-US" sz="2100" dirty="0">
                <a:solidFill>
                  <a:srgbClr val="000000"/>
                </a:solidFill>
                <a:effectLst/>
              </a:rPr>
              <a:t>Dayvigo (lemorexant), an orexin receptor antagonist, is indicated for the treatment of insomnia, characterized by difficulties with sleep onset and/or sleep maintenance, in adults.  </a:t>
            </a:r>
          </a:p>
          <a:p>
            <a:r>
              <a:rPr lang="en-US" sz="2100" dirty="0">
                <a:solidFill>
                  <a:srgbClr val="000000"/>
                </a:solidFill>
                <a:effectLst/>
              </a:rPr>
              <a:t>Dayvigo is a DEA schedule IV product and is approved as 5 mg and 10 mg tablets.  </a:t>
            </a:r>
          </a:p>
          <a:p>
            <a:r>
              <a:rPr lang="en-US" sz="2100" dirty="0">
                <a:solidFill>
                  <a:srgbClr val="000000"/>
                </a:solidFill>
                <a:effectLst/>
              </a:rPr>
              <a:t>The recommended dose is 5 mg taken immediately before going to bed with at least 7 hours remaining before the planned time of awakening.  </a:t>
            </a:r>
          </a:p>
          <a:p>
            <a:pPr lvl="1"/>
            <a:r>
              <a:rPr lang="en-US" sz="2000" dirty="0">
                <a:solidFill>
                  <a:srgbClr val="000000"/>
                </a:solidFill>
                <a:effectLst/>
              </a:rPr>
              <a:t>The dose may be increased to a max of 10 mg based on clinical response and tolerability. </a:t>
            </a:r>
          </a:p>
        </p:txBody>
      </p:sp>
    </p:spTree>
    <p:extLst>
      <p:ext uri="{BB962C8B-B14F-4D97-AF65-F5344CB8AC3E}">
        <p14:creationId xmlns:p14="http://schemas.microsoft.com/office/powerpoint/2010/main" val="27355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800" b="1" i="1" dirty="0">
                <a:solidFill>
                  <a:schemeClr val="tx1">
                    <a:lumMod val="50000"/>
                  </a:schemeClr>
                </a:solidFill>
              </a:rPr>
              <a:t>Treatment Updates:</a:t>
            </a:r>
          </a:p>
          <a:p>
            <a:r>
              <a:rPr lang="en-US" sz="2400" dirty="0">
                <a:solidFill>
                  <a:srgbClr val="000000"/>
                </a:solidFill>
                <a:effectLst/>
              </a:rPr>
              <a:t>Dayvigo is contraindicated in patient with narcolepsy.  </a:t>
            </a:r>
          </a:p>
          <a:p>
            <a:r>
              <a:rPr lang="en-US" sz="2400" dirty="0">
                <a:solidFill>
                  <a:srgbClr val="000000"/>
                </a:solidFill>
                <a:effectLst/>
              </a:rPr>
              <a:t>Warnings include CNS depressant effects and daytime impairment, sleep paralysis and cataplexy-like symptoms, complex sleep behaviors, compromised respiratory function, worsening of depression/suicidal ideation, and need to evaluate co-morbid diagnoses if insomnia persists.  </a:t>
            </a:r>
          </a:p>
          <a:p>
            <a:r>
              <a:rPr lang="en-US" sz="2400" dirty="0">
                <a:solidFill>
                  <a:srgbClr val="000000"/>
                </a:solidFill>
                <a:effectLst/>
              </a:rPr>
              <a:t>The most common adverse reaction was somnolence.</a:t>
            </a:r>
            <a:endParaRPr lang="en-US" altLang="en-US" sz="2400" b="1" i="1" dirty="0">
              <a:solidFill>
                <a:srgbClr val="000000"/>
              </a:solidFill>
            </a:endParaRPr>
          </a:p>
        </p:txBody>
      </p:sp>
    </p:spTree>
    <p:extLst>
      <p:ext uri="{BB962C8B-B14F-4D97-AF65-F5344CB8AC3E}">
        <p14:creationId xmlns:p14="http://schemas.microsoft.com/office/powerpoint/2010/main" val="2747075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800" b="1" i="1" dirty="0">
                <a:solidFill>
                  <a:schemeClr val="tx1">
                    <a:lumMod val="50000"/>
                  </a:schemeClr>
                </a:solidFill>
              </a:rPr>
              <a:t>Treatment Updates:</a:t>
            </a:r>
          </a:p>
          <a:p>
            <a:r>
              <a:rPr lang="en-US" sz="2400" dirty="0">
                <a:solidFill>
                  <a:srgbClr val="000000"/>
                </a:solidFill>
                <a:effectLst/>
              </a:rPr>
              <a:t>The FDA approval of Dayvigo was based on two pivotal Phase III studies in a total of about 2,000 adult patients with insomnia</a:t>
            </a:r>
          </a:p>
          <a:p>
            <a:r>
              <a:rPr lang="en-US" sz="2400" dirty="0">
                <a:solidFill>
                  <a:srgbClr val="000000"/>
                </a:solidFill>
              </a:rPr>
              <a:t>SUNRISE 1 evaluated Dayvigo versus placebo for six-months.</a:t>
            </a:r>
            <a:endParaRPr lang="en-US" altLang="en-US" sz="2400" b="1" i="1" dirty="0">
              <a:solidFill>
                <a:srgbClr val="000000"/>
              </a:solidFill>
            </a:endParaRPr>
          </a:p>
          <a:p>
            <a:r>
              <a:rPr lang="en-US" sz="2400" dirty="0">
                <a:solidFill>
                  <a:srgbClr val="000000"/>
                </a:solidFill>
                <a:effectLst/>
              </a:rPr>
              <a:t>SUNRISE 2 evaluated Dayvigo versus comparators for up to one month </a:t>
            </a:r>
          </a:p>
        </p:txBody>
      </p:sp>
    </p:spTree>
    <p:extLst>
      <p:ext uri="{BB962C8B-B14F-4D97-AF65-F5344CB8AC3E}">
        <p14:creationId xmlns:p14="http://schemas.microsoft.com/office/powerpoint/2010/main" val="415180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152400" y="742950"/>
            <a:ext cx="8839200" cy="3394472"/>
          </a:xfrm>
        </p:spPr>
        <p:txBody>
          <a:bodyPr/>
          <a:lstStyle/>
          <a:p>
            <a:pPr>
              <a:buFontTx/>
              <a:buNone/>
            </a:pPr>
            <a:r>
              <a:rPr lang="en-US" altLang="en-US" sz="2400" b="1" i="1" dirty="0">
                <a:solidFill>
                  <a:schemeClr val="tx1">
                    <a:lumMod val="50000"/>
                  </a:schemeClr>
                </a:solidFill>
              </a:rPr>
              <a:t>Treatment Updates:</a:t>
            </a:r>
          </a:p>
          <a:p>
            <a:r>
              <a:rPr lang="en-US" sz="1600" dirty="0">
                <a:solidFill>
                  <a:srgbClr val="000000"/>
                </a:solidFill>
                <a:effectLst/>
              </a:rPr>
              <a:t>SUNRISE 1 was a short-term (one month), randomized, double-blind, placebo- and active-controlled, multi-center, parallel-group clinical trial in adult female subjects age 55 and older and male subjects 65 years and older who met DSM-5 criteria for insomnia disorder. </a:t>
            </a:r>
          </a:p>
          <a:p>
            <a:r>
              <a:rPr lang="en-US" sz="1600" dirty="0">
                <a:solidFill>
                  <a:srgbClr val="000000"/>
                </a:solidFill>
                <a:effectLst/>
              </a:rPr>
              <a:t>Patients were randomized to placebo (n=208), Dayvigo 5 mg (n=266) or 10 mg (n=269) or active comparator (n=263) once nightly. </a:t>
            </a:r>
          </a:p>
          <a:p>
            <a:r>
              <a:rPr lang="en-US" sz="1600" dirty="0">
                <a:solidFill>
                  <a:srgbClr val="000000"/>
                </a:solidFill>
                <a:effectLst/>
              </a:rPr>
              <a:t>The primary efficacy endpoint was the mean change in latency to persistent sleep (LPS; defined as the number of minutes from lights off to the first 10 consecutive minutes of non-wakefulness) from baseline to end of treatment (day 29/30), as measured by overnight polysomnography (PSG) monitoring. </a:t>
            </a:r>
          </a:p>
          <a:p>
            <a:r>
              <a:rPr lang="en-US" sz="1600" dirty="0">
                <a:solidFill>
                  <a:srgbClr val="000000"/>
                </a:solidFill>
                <a:effectLst/>
              </a:rPr>
              <a:t>Dayvigo 5 mg and 10 mg demonstrated statistically significant superiority on the primary efficacy measure, LPS, compared to placebo. Dayvigo 5 mg and 10 mg demonstrated statistically significant improvement in sleep efficiency (SE; defined as the proportion of time spent asleep during time in bed) and sleep onset and sleep maintenance (defined as the minutes of wake from the onset of persistent sleep until lights on) compared to placebo</a:t>
            </a:r>
          </a:p>
        </p:txBody>
      </p:sp>
    </p:spTree>
    <p:extLst>
      <p:ext uri="{BB962C8B-B14F-4D97-AF65-F5344CB8AC3E}">
        <p14:creationId xmlns:p14="http://schemas.microsoft.com/office/powerpoint/2010/main" val="337705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228600" y="742950"/>
            <a:ext cx="8763000" cy="3447577"/>
          </a:xfrm>
        </p:spPr>
        <p:txBody>
          <a:bodyPr/>
          <a:lstStyle/>
          <a:p>
            <a:pPr>
              <a:spcBef>
                <a:spcPct val="0"/>
              </a:spcBef>
              <a:buClrTx/>
              <a:buNone/>
            </a:pPr>
            <a:r>
              <a:rPr lang="en-US" altLang="en-US" sz="2000" b="1" i="1" dirty="0">
                <a:solidFill>
                  <a:schemeClr val="tx1">
                    <a:lumMod val="50000"/>
                  </a:schemeClr>
                </a:solidFill>
              </a:rPr>
              <a:t>Classes for Review: Non-Supplemental Rebate Class Review</a:t>
            </a:r>
          </a:p>
          <a:p>
            <a:pPr marL="342900" marR="0" lvl="0" indent="-342900">
              <a:spcBef>
                <a:spcPts val="400"/>
              </a:spcBef>
              <a:spcAft>
                <a:spcPts val="0"/>
              </a:spcAft>
              <a:buSzPts val="1000"/>
              <a:buFont typeface="Symbol" panose="05050102010706020507" pitchFamily="18" charset="2"/>
              <a:buChar char=""/>
              <a:tabLst>
                <a:tab pos="457200" algn="l"/>
              </a:tabLst>
            </a:pPr>
            <a:r>
              <a:rPr lang="en-US" sz="2000" dirty="0">
                <a:solidFill>
                  <a:srgbClr val="000000"/>
                </a:solidFill>
              </a:rPr>
              <a:t>Calcium Channel Blockers</a:t>
            </a:r>
          </a:p>
          <a:p>
            <a:pPr marL="342900" marR="0" lvl="0" indent="-342900">
              <a:spcBef>
                <a:spcPts val="400"/>
              </a:spcBef>
              <a:spcAft>
                <a:spcPts val="0"/>
              </a:spcAft>
              <a:buSzPts val="1000"/>
              <a:buFont typeface="Symbol" panose="05050102010706020507" pitchFamily="18" charset="2"/>
              <a:buChar char=""/>
              <a:tabLst>
                <a:tab pos="457200" algn="l"/>
              </a:tabLst>
            </a:pPr>
            <a:r>
              <a:rPr lang="en-US" sz="2000" dirty="0">
                <a:solidFill>
                  <a:srgbClr val="000000"/>
                </a:solidFill>
              </a:rPr>
              <a:t>Contraceptives, Oral</a:t>
            </a:r>
          </a:p>
          <a:p>
            <a:pPr marL="342900" marR="0" lvl="0" indent="-342900">
              <a:spcBef>
                <a:spcPts val="400"/>
              </a:spcBef>
              <a:spcAft>
                <a:spcPts val="0"/>
              </a:spcAft>
              <a:buSzPts val="1000"/>
              <a:buFont typeface="Symbol" panose="05050102010706020507" pitchFamily="18" charset="2"/>
              <a:buChar char=""/>
              <a:tabLst>
                <a:tab pos="457200" algn="l"/>
              </a:tabLst>
            </a:pPr>
            <a:r>
              <a:rPr lang="en-US" sz="2000" dirty="0">
                <a:solidFill>
                  <a:srgbClr val="000000"/>
                </a:solidFill>
              </a:rPr>
              <a:t>Contraceptives, Other</a:t>
            </a:r>
          </a:p>
          <a:p>
            <a:pPr>
              <a:spcBef>
                <a:spcPts val="400"/>
              </a:spcBef>
              <a:buSzPts val="1000"/>
              <a:buFont typeface="Symbol" panose="05050102010706020507" pitchFamily="18" charset="2"/>
              <a:buChar char=""/>
              <a:tabLst>
                <a:tab pos="457200" algn="l"/>
              </a:tabLst>
            </a:pPr>
            <a:r>
              <a:rPr lang="en-US" sz="2000" dirty="0">
                <a:solidFill>
                  <a:srgbClr val="000000"/>
                </a:solidFill>
              </a:rPr>
              <a:t>Bladder Relaxant Preparations</a:t>
            </a:r>
          </a:p>
          <a:p>
            <a:pPr>
              <a:spcBef>
                <a:spcPts val="400"/>
              </a:spcBef>
              <a:buSzPts val="1000"/>
              <a:buFont typeface="Symbol" panose="05050102010706020507" pitchFamily="18" charset="2"/>
              <a:buChar char=""/>
              <a:tabLst>
                <a:tab pos="457200" algn="l"/>
              </a:tabLst>
            </a:pPr>
            <a:r>
              <a:rPr lang="en-US" sz="2000" dirty="0">
                <a:solidFill>
                  <a:srgbClr val="000000"/>
                </a:solidFill>
              </a:rPr>
              <a:t>Antiparkinsons Agents</a:t>
            </a:r>
          </a:p>
          <a:p>
            <a:pPr>
              <a:spcBef>
                <a:spcPts val="400"/>
              </a:spcBef>
              <a:buSzPts val="1000"/>
              <a:buFont typeface="Symbol" panose="05050102010706020507" pitchFamily="18" charset="2"/>
              <a:buChar char=""/>
              <a:tabLst>
                <a:tab pos="457200" algn="l"/>
              </a:tabLst>
            </a:pPr>
            <a:r>
              <a:rPr lang="en-US" sz="2000" dirty="0">
                <a:solidFill>
                  <a:srgbClr val="000000"/>
                </a:solidFill>
              </a:rPr>
              <a:t>Lipotropics, Statins</a:t>
            </a:r>
          </a:p>
          <a:p>
            <a:pPr>
              <a:spcBef>
                <a:spcPts val="400"/>
              </a:spcBef>
              <a:buSzPts val="1000"/>
              <a:buFont typeface="Symbol" panose="05050102010706020507" pitchFamily="18" charset="2"/>
              <a:buChar char=""/>
              <a:tabLst>
                <a:tab pos="457200" algn="l"/>
              </a:tabLst>
            </a:pPr>
            <a:r>
              <a:rPr lang="en-US" sz="2000" dirty="0">
                <a:solidFill>
                  <a:srgbClr val="000000"/>
                </a:solidFill>
              </a:rPr>
              <a:t>Lipotropics, Others</a:t>
            </a:r>
          </a:p>
          <a:p>
            <a:pPr>
              <a:spcBef>
                <a:spcPts val="400"/>
              </a:spcBef>
              <a:buSzPts val="1000"/>
              <a:buFont typeface="Symbol" panose="05050102010706020507" pitchFamily="18" charset="2"/>
              <a:buChar char=""/>
              <a:tabLst>
                <a:tab pos="457200" algn="l"/>
              </a:tabLst>
            </a:pPr>
            <a:r>
              <a:rPr lang="en-US" sz="2000" dirty="0">
                <a:solidFill>
                  <a:srgbClr val="000000"/>
                </a:solidFill>
              </a:rPr>
              <a:t>Proton Pump Inhibitors</a:t>
            </a:r>
          </a:p>
          <a:p>
            <a:pPr>
              <a:spcBef>
                <a:spcPts val="400"/>
              </a:spcBef>
              <a:buSzPts val="1000"/>
              <a:buFont typeface="Symbol" panose="05050102010706020507" pitchFamily="18" charset="2"/>
              <a:buChar char=""/>
              <a:tabLst>
                <a:tab pos="457200" algn="l"/>
              </a:tabLst>
            </a:pPr>
            <a:r>
              <a:rPr lang="en-US" sz="2000" dirty="0">
                <a:solidFill>
                  <a:srgbClr val="000000"/>
                </a:solidFill>
              </a:rPr>
              <a:t>Acne Agents, Topical</a:t>
            </a:r>
          </a:p>
          <a:p>
            <a:pPr lvl="0">
              <a:spcBef>
                <a:spcPts val="400"/>
              </a:spcBef>
              <a:buSzPts val="1000"/>
              <a:buFont typeface="Symbol" panose="05050102010706020507" pitchFamily="18" charset="2"/>
              <a:buChar char=""/>
              <a:tabLst>
                <a:tab pos="457200" algn="l"/>
              </a:tabLst>
            </a:pPr>
            <a:endParaRPr lang="en-US" sz="2000" dirty="0">
              <a:solidFill>
                <a:srgbClr val="000000"/>
              </a:solidFill>
            </a:endParaRPr>
          </a:p>
          <a:p>
            <a:pPr lvl="0"/>
            <a:endParaRPr lang="en-US" sz="1800" dirty="0"/>
          </a:p>
          <a:p>
            <a:endParaRPr lang="en-US" altLang="en-US" sz="1400" dirty="0">
              <a:solidFill>
                <a:schemeClr val="tx1">
                  <a:lumMod val="50000"/>
                </a:schemeClr>
              </a:solidFill>
            </a:endParaRPr>
          </a:p>
          <a:p>
            <a:endParaRPr lang="en-US" altLang="en-US" sz="1400" dirty="0">
              <a:solidFill>
                <a:schemeClr val="tx1">
                  <a:lumMod val="50000"/>
                </a:schemeClr>
              </a:solidFill>
            </a:endParaRPr>
          </a:p>
          <a:p>
            <a:endParaRPr lang="en-US" altLang="en-US" sz="1400" dirty="0">
              <a:solidFill>
                <a:schemeClr val="tx1">
                  <a:lumMod val="50000"/>
                </a:schemeClr>
              </a:solidFill>
            </a:endParaRPr>
          </a:p>
          <a:p>
            <a:endParaRPr lang="en-US" altLang="en-US" sz="1400" dirty="0">
              <a:solidFill>
                <a:schemeClr val="tx1">
                  <a:lumMod val="50000"/>
                </a:schemeClr>
              </a:solidFill>
            </a:endParaRPr>
          </a:p>
          <a:p>
            <a:endParaRPr lang="en-US" sz="1600" dirty="0">
              <a:solidFill>
                <a:schemeClr val="tx1">
                  <a:lumMod val="50000"/>
                </a:schemeClr>
              </a:solidFill>
            </a:endParaRPr>
          </a:p>
          <a:p>
            <a:endParaRPr lang="en-US" altLang="en-US" sz="1400" dirty="0"/>
          </a:p>
          <a:p>
            <a:pPr>
              <a:spcBef>
                <a:spcPct val="0"/>
              </a:spcBef>
              <a:buClrTx/>
              <a:buNone/>
            </a:pPr>
            <a:endParaRPr lang="en-US" altLang="en-US" sz="2000" b="1" i="1" dirty="0"/>
          </a:p>
          <a:p>
            <a:pPr>
              <a:spcBef>
                <a:spcPct val="0"/>
              </a:spcBef>
              <a:buClrTx/>
              <a:buNone/>
            </a:pPr>
            <a:endParaRPr lang="en-US" altLang="en-US" sz="2000" dirty="0"/>
          </a:p>
          <a:p>
            <a:endParaRPr lang="en-US" sz="2000" dirty="0"/>
          </a:p>
        </p:txBody>
      </p:sp>
    </p:spTree>
    <p:extLst>
      <p:ext uri="{BB962C8B-B14F-4D97-AF65-F5344CB8AC3E}">
        <p14:creationId xmlns:p14="http://schemas.microsoft.com/office/powerpoint/2010/main" val="3855972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1085851"/>
            <a:ext cx="8382000" cy="3394472"/>
          </a:xfrm>
        </p:spPr>
        <p:txBody>
          <a:bodyPr/>
          <a:lstStyle/>
          <a:p>
            <a:pPr>
              <a:buFontTx/>
              <a:buNone/>
            </a:pPr>
            <a:r>
              <a:rPr lang="en-US" altLang="en-US" sz="2400" b="1" i="1" dirty="0">
                <a:solidFill>
                  <a:schemeClr val="tx1">
                    <a:lumMod val="50000"/>
                  </a:schemeClr>
                </a:solidFill>
              </a:rPr>
              <a:t>Treatment Updates:</a:t>
            </a:r>
          </a:p>
          <a:p>
            <a:r>
              <a:rPr lang="en-US" sz="1600" dirty="0">
                <a:solidFill>
                  <a:srgbClr val="000000"/>
                </a:solidFill>
                <a:effectLst/>
              </a:rPr>
              <a:t>SUNRISE 2 was a long-term (six month), randomized, double-blind, placebo-controlled, multi-center, trial in adult patients age 18 or older who met DSM-5 criteria for insomnia disorder. </a:t>
            </a:r>
          </a:p>
          <a:p>
            <a:r>
              <a:rPr lang="en-US" sz="1600" dirty="0">
                <a:solidFill>
                  <a:srgbClr val="000000"/>
                </a:solidFill>
                <a:effectLst/>
              </a:rPr>
              <a:t>Patients were randomized to placebo (n=325), Dayvigo 5 mg (n=323), or Dayvigo 10 mg (n=323) once nightly. </a:t>
            </a:r>
          </a:p>
          <a:p>
            <a:r>
              <a:rPr lang="en-US" sz="1600" dirty="0">
                <a:solidFill>
                  <a:srgbClr val="000000"/>
                </a:solidFill>
                <a:effectLst/>
              </a:rPr>
              <a:t>The primary efficacy endpoint was the mean change from baseline to end of treatment at six months for patient-reported (subjective) sleep onset latency (sSOL), defined as the estimated minutes from the time that the subject attempted to sleep until falling asleep. </a:t>
            </a:r>
          </a:p>
          <a:p>
            <a:r>
              <a:rPr lang="en-US" sz="1600" dirty="0">
                <a:solidFill>
                  <a:srgbClr val="000000"/>
                </a:solidFill>
                <a:effectLst/>
              </a:rPr>
              <a:t>Dayvigo 5 mg and 10 mg demonstrated statistically significant superiority on the primary efficacy measure, sSOL, compared to placebo. Dayvigo 5 mg and 10 mg also showed statistically significant superiority in patient reported sleep efficiency and subjective sleep onset and sleep maintenance </a:t>
            </a:r>
          </a:p>
        </p:txBody>
      </p:sp>
    </p:spTree>
    <p:extLst>
      <p:ext uri="{BB962C8B-B14F-4D97-AF65-F5344CB8AC3E}">
        <p14:creationId xmlns:p14="http://schemas.microsoft.com/office/powerpoint/2010/main" val="3407788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dirty="0"/>
              <a:t>Antifungals, Oral</a:t>
            </a:r>
            <a:br>
              <a:rPr lang="en-US" alt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7010400" y="4648200"/>
            <a:ext cx="2133600" cy="216694"/>
          </a:xfrm>
          <a:prstGeom prst="rect">
            <a:avLst/>
          </a:prstGeom>
        </p:spPr>
        <p:txBody>
          <a:bodyPr/>
          <a:lstStyle/>
          <a:p>
            <a:fld id="{FF445594-FFE8-4E90-934C-EFF530110A38}" type="slidenum">
              <a:rPr lang="en-US" smtClean="0"/>
              <a:pPr/>
              <a:t>41</a:t>
            </a:fld>
            <a:endParaRPr lang="en-US" dirty="0"/>
          </a:p>
        </p:txBody>
      </p:sp>
    </p:spTree>
    <p:extLst>
      <p:ext uri="{BB962C8B-B14F-4D97-AF65-F5344CB8AC3E}">
        <p14:creationId xmlns:p14="http://schemas.microsoft.com/office/powerpoint/2010/main" val="411492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a:xfrm>
            <a:off x="762000" y="1085850"/>
            <a:ext cx="8153400" cy="3371850"/>
          </a:xfrm>
        </p:spPr>
        <p:txBody>
          <a:bodyPr/>
          <a:lstStyle/>
          <a:p>
            <a:pPr>
              <a:buNone/>
            </a:pPr>
            <a:r>
              <a:rPr lang="en-US" altLang="en-US" sz="2400" b="1" i="1" dirty="0">
                <a:solidFill>
                  <a:schemeClr val="tx1">
                    <a:lumMod val="50000"/>
                  </a:schemeClr>
                </a:solidFill>
              </a:rPr>
              <a:t>Class Overview – the indications for these products include, but are not limited to*:</a:t>
            </a:r>
          </a:p>
          <a:p>
            <a:r>
              <a:rPr lang="en-US" sz="2400" dirty="0">
                <a:solidFill>
                  <a:schemeClr val="tx1">
                    <a:lumMod val="50000"/>
                  </a:schemeClr>
                </a:solidFill>
              </a:rPr>
              <a:t>Candidiasis fungal infections caused by candida</a:t>
            </a:r>
          </a:p>
          <a:p>
            <a:r>
              <a:rPr lang="en-US" sz="2400" dirty="0">
                <a:solidFill>
                  <a:schemeClr val="tx1">
                    <a:lumMod val="50000"/>
                  </a:schemeClr>
                </a:solidFill>
              </a:rPr>
              <a:t>Cryptococcal infections</a:t>
            </a:r>
          </a:p>
          <a:p>
            <a:r>
              <a:rPr lang="en-US" sz="2400" dirty="0">
                <a:solidFill>
                  <a:schemeClr val="tx1">
                    <a:lumMod val="50000"/>
                  </a:schemeClr>
                </a:solidFill>
              </a:rPr>
              <a:t>Tinea infections</a:t>
            </a:r>
          </a:p>
          <a:p>
            <a:r>
              <a:rPr lang="en-US" sz="2400" dirty="0">
                <a:solidFill>
                  <a:schemeClr val="tx1">
                    <a:lumMod val="50000"/>
                  </a:schemeClr>
                </a:solidFill>
              </a:rPr>
              <a:t>Onychomycosis</a:t>
            </a:r>
          </a:p>
          <a:p>
            <a:r>
              <a:rPr lang="en-US" sz="2400" dirty="0">
                <a:solidFill>
                  <a:schemeClr val="tx1">
                    <a:lumMod val="50000"/>
                  </a:schemeClr>
                </a:solidFill>
              </a:rPr>
              <a:t>Invasive aspergillosis</a:t>
            </a:r>
          </a:p>
          <a:p>
            <a:endParaRPr lang="en-US" sz="2400" dirty="0"/>
          </a:p>
          <a:p>
            <a:endParaRPr lang="en-US" sz="1800" dirty="0"/>
          </a:p>
        </p:txBody>
      </p:sp>
      <p:sp>
        <p:nvSpPr>
          <p:cNvPr id="6" name="TextBox 5"/>
          <p:cNvSpPr txBox="1"/>
          <p:nvPr/>
        </p:nvSpPr>
        <p:spPr>
          <a:xfrm>
            <a:off x="455141" y="4237851"/>
            <a:ext cx="7848600" cy="384721"/>
          </a:xfrm>
          <a:prstGeom prst="rect">
            <a:avLst/>
          </a:prstGeom>
          <a:noFill/>
        </p:spPr>
        <p:txBody>
          <a:bodyPr wrap="square" rtlCol="0">
            <a:spAutoFit/>
          </a:bodyPr>
          <a:lstStyle/>
          <a:p>
            <a:pPr lvl="1"/>
            <a:r>
              <a:rPr lang="en-US" sz="1900"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2015714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Oral</a:t>
            </a:r>
          </a:p>
        </p:txBody>
      </p:sp>
      <p:sp>
        <p:nvSpPr>
          <p:cNvPr id="5" name="Content Placeholder 4"/>
          <p:cNvSpPr>
            <a:spLocks noGrp="1"/>
          </p:cNvSpPr>
          <p:nvPr>
            <p:ph idx="1"/>
          </p:nvPr>
        </p:nvSpPr>
        <p:spPr>
          <a:xfrm>
            <a:off x="76200" y="819150"/>
            <a:ext cx="8839200" cy="3847627"/>
          </a:xfrm>
        </p:spPr>
        <p:txBody>
          <a:bodyPr/>
          <a:lstStyle/>
          <a:p>
            <a:pPr>
              <a:buNone/>
            </a:pPr>
            <a:r>
              <a:rPr lang="en-US" altLang="en-US" sz="2400" b="1" i="1" dirty="0">
                <a:solidFill>
                  <a:schemeClr val="tx1">
                    <a:lumMod val="50000"/>
                  </a:schemeClr>
                </a:solidFill>
              </a:rPr>
              <a:t>Class Overview - Agents included in this class:</a:t>
            </a:r>
            <a:endParaRPr lang="en-US" sz="2400" b="1" i="1" dirty="0">
              <a:solidFill>
                <a:schemeClr val="tx1">
                  <a:lumMod val="50000"/>
                </a:schemeClr>
              </a:solidFill>
            </a:endParaRPr>
          </a:p>
          <a:p>
            <a:pPr marL="739775" indent="-511175"/>
            <a:r>
              <a:rPr lang="en-US" sz="2100" dirty="0">
                <a:solidFill>
                  <a:schemeClr val="tx1">
                    <a:lumMod val="50000"/>
                  </a:schemeClr>
                </a:solidFill>
              </a:rPr>
              <a:t>clotrimazole troche - (clotrimazole troche)</a:t>
            </a:r>
          </a:p>
          <a:p>
            <a:pPr marL="739775" indent="-511175"/>
            <a:r>
              <a:rPr lang="en-US" sz="2100" dirty="0">
                <a:solidFill>
                  <a:schemeClr val="tx1">
                    <a:lumMod val="50000"/>
                  </a:schemeClr>
                </a:solidFill>
              </a:rPr>
              <a:t>fluconazole - (fluconazole; Diflucan)</a:t>
            </a:r>
          </a:p>
          <a:p>
            <a:pPr marL="739775" indent="-511175"/>
            <a:r>
              <a:rPr lang="en-US" sz="2100" dirty="0">
                <a:solidFill>
                  <a:schemeClr val="tx1">
                    <a:lumMod val="50000"/>
                  </a:schemeClr>
                </a:solidFill>
              </a:rPr>
              <a:t>flucytosine - (flucytosine; Ancobon)</a:t>
            </a:r>
          </a:p>
          <a:p>
            <a:pPr marL="739775" indent="-511175"/>
            <a:r>
              <a:rPr lang="en-US" sz="2100" dirty="0">
                <a:solidFill>
                  <a:schemeClr val="tx1">
                    <a:lumMod val="50000"/>
                  </a:schemeClr>
                </a:solidFill>
              </a:rPr>
              <a:t>griseofulvin suspension - (griseofulvin suspension)</a:t>
            </a:r>
          </a:p>
          <a:p>
            <a:pPr marL="739775" indent="-511175" defTabSz="860425"/>
            <a:r>
              <a:rPr lang="en-US" sz="2100" dirty="0">
                <a:solidFill>
                  <a:schemeClr val="tx1">
                    <a:lumMod val="50000"/>
                  </a:schemeClr>
                </a:solidFill>
              </a:rPr>
              <a:t>griseofulvin microsized - (griseofulvin microsized)</a:t>
            </a:r>
          </a:p>
          <a:p>
            <a:pPr marL="739775" indent="-511175"/>
            <a:r>
              <a:rPr lang="en-US" sz="2100" dirty="0">
                <a:solidFill>
                  <a:schemeClr val="tx1">
                    <a:lumMod val="50000"/>
                  </a:schemeClr>
                </a:solidFill>
              </a:rPr>
              <a:t>griseofulvin ultramicrosized - (griseofulvin ultramicrosized)</a:t>
            </a:r>
          </a:p>
          <a:p>
            <a:pPr marL="739775" indent="-511175"/>
            <a:r>
              <a:rPr lang="en-US" sz="2100" dirty="0">
                <a:solidFill>
                  <a:schemeClr val="tx1">
                    <a:lumMod val="50000"/>
                  </a:schemeClr>
                </a:solidFill>
              </a:rPr>
              <a:t>isavuconazonium - (Cresmba)</a:t>
            </a:r>
          </a:p>
          <a:p>
            <a:pPr marL="739775" indent="-511175"/>
            <a:r>
              <a:rPr lang="en-US" sz="2100" dirty="0">
                <a:solidFill>
                  <a:schemeClr val="tx1">
                    <a:lumMod val="50000"/>
                  </a:schemeClr>
                </a:solidFill>
              </a:rPr>
              <a:t>itraconazole - (itraconazole; Onmel, Sporanox)</a:t>
            </a:r>
          </a:p>
          <a:p>
            <a:pPr marL="739775" indent="-511175"/>
            <a:r>
              <a:rPr lang="en-US" sz="2100" dirty="0">
                <a:solidFill>
                  <a:schemeClr val="tx1">
                    <a:lumMod val="50000"/>
                  </a:schemeClr>
                </a:solidFill>
              </a:rPr>
              <a:t>itraconazole – (Tolsura)</a:t>
            </a: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3380801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0173" y="102394"/>
            <a:ext cx="8305800" cy="914400"/>
          </a:xfrm>
        </p:spPr>
        <p:txBody>
          <a:bodyPr/>
          <a:lstStyle/>
          <a:p>
            <a:r>
              <a:rPr lang="en-US" dirty="0"/>
              <a:t>Antifungals, Oral</a:t>
            </a:r>
          </a:p>
        </p:txBody>
      </p:sp>
      <p:sp>
        <p:nvSpPr>
          <p:cNvPr id="5" name="Content Placeholder 4"/>
          <p:cNvSpPr>
            <a:spLocks noGrp="1"/>
          </p:cNvSpPr>
          <p:nvPr>
            <p:ph idx="1"/>
          </p:nvPr>
        </p:nvSpPr>
        <p:spPr>
          <a:xfrm>
            <a:off x="304800" y="1085850"/>
            <a:ext cx="8458200" cy="3486150"/>
          </a:xfrm>
        </p:spPr>
        <p:txBody>
          <a:bodyPr/>
          <a:lstStyle/>
          <a:p>
            <a:pPr>
              <a:buNone/>
            </a:pPr>
            <a:r>
              <a:rPr lang="en-US" altLang="en-US" sz="2400" b="1" i="1" dirty="0">
                <a:solidFill>
                  <a:schemeClr val="tx1">
                    <a:lumMod val="50000"/>
                  </a:schemeClr>
                </a:solidFill>
              </a:rPr>
              <a:t>Class Overview - Agents in the class:</a:t>
            </a:r>
            <a:endParaRPr lang="en-US" sz="2400" b="1" i="1" dirty="0">
              <a:solidFill>
                <a:schemeClr val="tx1">
                  <a:lumMod val="50000"/>
                </a:schemeClr>
              </a:solidFill>
            </a:endParaRPr>
          </a:p>
          <a:p>
            <a:r>
              <a:rPr lang="en-US" sz="2400" dirty="0">
                <a:solidFill>
                  <a:schemeClr val="tx1">
                    <a:lumMod val="50000"/>
                  </a:schemeClr>
                </a:solidFill>
              </a:rPr>
              <a:t>ketoconazole - (ketoconazole)</a:t>
            </a:r>
          </a:p>
          <a:p>
            <a:r>
              <a:rPr lang="en-US" sz="2400" dirty="0">
                <a:solidFill>
                  <a:schemeClr val="tx1">
                    <a:lumMod val="50000"/>
                  </a:schemeClr>
                </a:solidFill>
              </a:rPr>
              <a:t>miconazole - (Oravig)</a:t>
            </a:r>
          </a:p>
          <a:p>
            <a:r>
              <a:rPr lang="en-US" sz="2400" dirty="0">
                <a:solidFill>
                  <a:schemeClr val="tx1">
                    <a:lumMod val="50000"/>
                  </a:schemeClr>
                </a:solidFill>
              </a:rPr>
              <a:t>nystatin - (nystatin)</a:t>
            </a:r>
          </a:p>
          <a:p>
            <a:r>
              <a:rPr lang="en-US" sz="2400" dirty="0">
                <a:solidFill>
                  <a:schemeClr val="tx1">
                    <a:lumMod val="50000"/>
                  </a:schemeClr>
                </a:solidFill>
              </a:rPr>
              <a:t>posaconazole - (Noxafil)</a:t>
            </a:r>
          </a:p>
          <a:p>
            <a:r>
              <a:rPr lang="en-US" sz="2400" dirty="0">
                <a:solidFill>
                  <a:schemeClr val="tx1">
                    <a:lumMod val="50000"/>
                  </a:schemeClr>
                </a:solidFill>
              </a:rPr>
              <a:t>terbinafine - (terbinafine)</a:t>
            </a:r>
          </a:p>
          <a:p>
            <a:r>
              <a:rPr lang="en-US" sz="2400" dirty="0">
                <a:solidFill>
                  <a:schemeClr val="tx1">
                    <a:lumMod val="50000"/>
                  </a:schemeClr>
                </a:solidFill>
              </a:rPr>
              <a:t>voriconazole - (voriconazole; Vfend)</a:t>
            </a: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1787208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a:xfrm>
            <a:off x="228600" y="800100"/>
            <a:ext cx="8686800" cy="3600450"/>
          </a:xfrm>
        </p:spPr>
        <p:txBody>
          <a:bodyPr/>
          <a:lstStyle/>
          <a:p>
            <a:r>
              <a:rPr lang="en-US" sz="2400" dirty="0">
                <a:solidFill>
                  <a:schemeClr val="tx1">
                    <a:lumMod val="50000"/>
                  </a:schemeClr>
                </a:solidFill>
              </a:rPr>
              <a:t>Oral Antifungal agents have different spectrums of activity and are FDA-approved to treat a variety of infections in both the immunocompetent and the immunocompromised patients</a:t>
            </a:r>
          </a:p>
          <a:p>
            <a:endParaRPr lang="en-US" sz="2400" dirty="0">
              <a:solidFill>
                <a:schemeClr val="tx1">
                  <a:lumMod val="50000"/>
                </a:schemeClr>
              </a:solidFill>
            </a:endParaRPr>
          </a:p>
          <a:p>
            <a:r>
              <a:rPr lang="en-US" sz="2400" dirty="0">
                <a:solidFill>
                  <a:schemeClr val="tx1">
                    <a:lumMod val="50000"/>
                  </a:schemeClr>
                </a:solidFill>
              </a:rPr>
              <a:t>As far as a direct comparison of the safety and efficacy of these drugs, only few trials have been conducted</a:t>
            </a:r>
          </a:p>
          <a:p>
            <a:endParaRPr lang="en-US" sz="2400" dirty="0">
              <a:solidFill>
                <a:schemeClr val="tx1">
                  <a:lumMod val="50000"/>
                </a:schemeClr>
              </a:solidFill>
            </a:endParaRPr>
          </a:p>
          <a:p>
            <a:r>
              <a:rPr lang="en-US" sz="2400" dirty="0">
                <a:solidFill>
                  <a:schemeClr val="tx1">
                    <a:lumMod val="50000"/>
                  </a:schemeClr>
                </a:solidFill>
              </a:rPr>
              <a:t>Many of these drugs do carry boxed warnings related to adverse events and/or drug interactions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a:xfrm>
            <a:off x="228600" y="819150"/>
            <a:ext cx="8686800" cy="3829050"/>
          </a:xfrm>
        </p:spPr>
        <p:txBody>
          <a:bodyPr/>
          <a:lstStyle/>
          <a:p>
            <a:r>
              <a:rPr lang="en-US" sz="2000" dirty="0">
                <a:solidFill>
                  <a:srgbClr val="000000"/>
                </a:solidFill>
              </a:rPr>
              <a:t>Fluconazole is considered an effective </a:t>
            </a:r>
            <a:r>
              <a:rPr lang="en-US" sz="2000" i="1" dirty="0">
                <a:solidFill>
                  <a:srgbClr val="000000"/>
                </a:solidFill>
              </a:rPr>
              <a:t>Candida </a:t>
            </a:r>
            <a:r>
              <a:rPr lang="en-US" sz="2000" dirty="0">
                <a:solidFill>
                  <a:srgbClr val="000000"/>
                </a:solidFill>
              </a:rPr>
              <a:t>treatment for different infections; it has excellent penetration into many tissues; and, unlike ketoconazole, it lacks concerns about pH-dependent absorption</a:t>
            </a:r>
          </a:p>
          <a:p>
            <a:endParaRPr lang="en-US" sz="1000" dirty="0">
              <a:solidFill>
                <a:srgbClr val="000000"/>
              </a:solidFill>
            </a:endParaRPr>
          </a:p>
          <a:p>
            <a:r>
              <a:rPr lang="en-US" sz="2000" dirty="0">
                <a:solidFill>
                  <a:srgbClr val="000000"/>
                </a:solidFill>
              </a:rPr>
              <a:t>Fluconazole, itraconazole, ketoconazole, nystatin, and clotrimazole are all deemed effective treatments for oro-pharyngeal candidiasis</a:t>
            </a:r>
          </a:p>
          <a:p>
            <a:endParaRPr lang="en-US" sz="1000" dirty="0">
              <a:solidFill>
                <a:srgbClr val="000000"/>
              </a:solidFill>
            </a:endParaRPr>
          </a:p>
          <a:p>
            <a:r>
              <a:rPr lang="en-US" sz="2000" dirty="0">
                <a:solidFill>
                  <a:srgbClr val="000000"/>
                </a:solidFill>
              </a:rPr>
              <a:t>Voriconazole has been shown to have similar efficacy to fluconazole in the treatment of esophageal candidiasis; but it is also associated with more adverse effects than fluconazole</a:t>
            </a:r>
          </a:p>
          <a:p>
            <a:endParaRPr lang="en-US" sz="1000" dirty="0">
              <a:solidFill>
                <a:srgbClr val="000000"/>
              </a:solidFill>
            </a:endParaRPr>
          </a:p>
          <a:p>
            <a:r>
              <a:rPr lang="en-US" sz="2000" dirty="0">
                <a:solidFill>
                  <a:srgbClr val="000000"/>
                </a:solidFill>
              </a:rPr>
              <a:t>Posaconazole oral suspension carries an indication for oropharyngeal candidiasis treatment when refractory to itraconazole and/or fluconazole</a:t>
            </a:r>
          </a:p>
        </p:txBody>
      </p:sp>
    </p:spTree>
    <p:extLst>
      <p:ext uri="{BB962C8B-B14F-4D97-AF65-F5344CB8AC3E}">
        <p14:creationId xmlns:p14="http://schemas.microsoft.com/office/powerpoint/2010/main" val="2422925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a:xfrm>
            <a:off x="228600" y="1371600"/>
            <a:ext cx="8686800" cy="3543300"/>
          </a:xfrm>
        </p:spPr>
        <p:txBody>
          <a:bodyPr/>
          <a:lstStyle/>
          <a:p>
            <a:r>
              <a:rPr lang="en-US" sz="2400" dirty="0">
                <a:solidFill>
                  <a:srgbClr val="000000"/>
                </a:solidFill>
              </a:rPr>
              <a:t>Nystatin is used to treat intestinal candidiasis and may be used in infants and children</a:t>
            </a:r>
          </a:p>
          <a:p>
            <a:endParaRPr lang="en-US" sz="2400" dirty="0">
              <a:solidFill>
                <a:srgbClr val="000000"/>
              </a:solidFill>
            </a:endParaRPr>
          </a:p>
          <a:p>
            <a:r>
              <a:rPr lang="en-US" sz="2400" dirty="0">
                <a:solidFill>
                  <a:srgbClr val="000000"/>
                </a:solidFill>
              </a:rPr>
              <a:t>Cresemba, posaconazole, flucytosine, voriconazole, itraconazole, and fluconazole all carry indications for the treatment and/or prophylaxis of several serious fungal infections</a:t>
            </a:r>
          </a:p>
        </p:txBody>
      </p:sp>
    </p:spTree>
    <p:extLst>
      <p:ext uri="{BB962C8B-B14F-4D97-AF65-F5344CB8AC3E}">
        <p14:creationId xmlns:p14="http://schemas.microsoft.com/office/powerpoint/2010/main" val="2269836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Oral</a:t>
            </a:r>
          </a:p>
        </p:txBody>
      </p:sp>
      <p:sp>
        <p:nvSpPr>
          <p:cNvPr id="5" name="Content Placeholder 4"/>
          <p:cNvSpPr>
            <a:spLocks noGrp="1"/>
          </p:cNvSpPr>
          <p:nvPr>
            <p:ph idx="1"/>
          </p:nvPr>
        </p:nvSpPr>
        <p:spPr>
          <a:xfrm>
            <a:off x="381000" y="1257300"/>
            <a:ext cx="8458200" cy="3371850"/>
          </a:xfrm>
        </p:spPr>
        <p:txBody>
          <a:bodyPr/>
          <a:lstStyle/>
          <a:p>
            <a:pPr>
              <a:buNone/>
            </a:pPr>
            <a:r>
              <a:rPr lang="en-US" altLang="en-US" sz="2800" b="1" i="1" dirty="0">
                <a:solidFill>
                  <a:schemeClr val="tx1">
                    <a:lumMod val="50000"/>
                  </a:schemeClr>
                </a:solidFill>
              </a:rPr>
              <a:t>Product Updates:</a:t>
            </a:r>
          </a:p>
          <a:p>
            <a:r>
              <a:rPr lang="en-US" sz="2800" dirty="0">
                <a:solidFill>
                  <a:schemeClr val="tx1">
                    <a:lumMod val="50000"/>
                  </a:schemeClr>
                </a:solidFill>
              </a:rPr>
              <a:t>None</a:t>
            </a:r>
          </a:p>
        </p:txBody>
      </p:sp>
    </p:spTree>
    <p:extLst>
      <p:ext uri="{BB962C8B-B14F-4D97-AF65-F5344CB8AC3E}">
        <p14:creationId xmlns:p14="http://schemas.microsoft.com/office/powerpoint/2010/main" val="408748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Antifungals, Topical</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
        <p:nvSpPr>
          <p:cNvPr id="4" name="Slide Number Placeholder 3"/>
          <p:cNvSpPr>
            <a:spLocks noGrp="1"/>
          </p:cNvSpPr>
          <p:nvPr>
            <p:ph type="sldNum" sz="quarter" idx="4294967295"/>
          </p:nvPr>
        </p:nvSpPr>
        <p:spPr>
          <a:xfrm>
            <a:off x="7010400" y="4648200"/>
            <a:ext cx="2133600" cy="216694"/>
          </a:xfrm>
          <a:prstGeom prst="rect">
            <a:avLst/>
          </a:prstGeom>
        </p:spPr>
        <p:txBody>
          <a:bodyPr/>
          <a:lstStyle/>
          <a:p>
            <a:fld id="{FF445594-FFE8-4E90-934C-EFF530110A38}" type="slidenum">
              <a:rPr lang="en-US" smtClean="0"/>
              <a:pPr/>
              <a:t>49</a:t>
            </a:fld>
            <a:endParaRPr lang="en-US" dirty="0"/>
          </a:p>
        </p:txBody>
      </p:sp>
    </p:spTree>
    <p:extLst>
      <p:ext uri="{BB962C8B-B14F-4D97-AF65-F5344CB8AC3E}">
        <p14:creationId xmlns:p14="http://schemas.microsoft.com/office/powerpoint/2010/main" val="261831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Magellan Drug Class Reviews</a:t>
            </a:r>
            <a:br>
              <a:rPr lang="en-US" dirty="0"/>
            </a:br>
            <a:br>
              <a:rPr lang="en-US" dirty="0"/>
            </a:br>
            <a:endParaRPr lang="en-US" sz="2400" i="1" dirty="0">
              <a:solidFill>
                <a:srgbClr val="2C2C2C"/>
              </a:solidFill>
            </a:endParaRPr>
          </a:p>
        </p:txBody>
      </p:sp>
      <p:sp>
        <p:nvSpPr>
          <p:cNvPr id="5" name="Subtitle 4"/>
          <p:cNvSpPr>
            <a:spLocks noGrp="1"/>
          </p:cNvSpPr>
          <p:nvPr>
            <p:ph type="subTitle" idx="1"/>
          </p:nvPr>
        </p:nvSpPr>
        <p:spPr/>
        <p:txBody>
          <a:bodyPr/>
          <a:lstStyle/>
          <a:p>
            <a:r>
              <a:rPr lang="en-US" dirty="0"/>
              <a:t>Justin Johnson, PharmD, Magellan</a:t>
            </a:r>
          </a:p>
        </p:txBody>
      </p:sp>
    </p:spTree>
    <p:extLst>
      <p:ext uri="{BB962C8B-B14F-4D97-AF65-F5344CB8AC3E}">
        <p14:creationId xmlns:p14="http://schemas.microsoft.com/office/powerpoint/2010/main" val="356479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a:xfrm>
            <a:off x="381000" y="1092180"/>
            <a:ext cx="8077200" cy="3194070"/>
          </a:xfrm>
        </p:spPr>
        <p:txBody>
          <a:bodyPr/>
          <a:lstStyle/>
          <a:p>
            <a:pPr>
              <a:buNone/>
            </a:pPr>
            <a:r>
              <a:rPr lang="en-US" altLang="en-US" sz="2600" b="1" i="1" dirty="0">
                <a:solidFill>
                  <a:schemeClr val="tx1">
                    <a:lumMod val="50000"/>
                  </a:schemeClr>
                </a:solidFill>
              </a:rPr>
              <a:t>Class Overview - Product indications include*</a:t>
            </a:r>
          </a:p>
          <a:p>
            <a:r>
              <a:rPr lang="en-US" sz="2600" dirty="0">
                <a:solidFill>
                  <a:schemeClr val="tx1">
                    <a:lumMod val="50000"/>
                  </a:schemeClr>
                </a:solidFill>
              </a:rPr>
              <a:t>Cutaneous Candidiasis</a:t>
            </a:r>
          </a:p>
          <a:p>
            <a:r>
              <a:rPr lang="en-US" sz="2600" dirty="0">
                <a:solidFill>
                  <a:schemeClr val="tx1">
                    <a:lumMod val="50000"/>
                  </a:schemeClr>
                </a:solidFill>
              </a:rPr>
              <a:t>Tinea topical infections</a:t>
            </a:r>
          </a:p>
          <a:p>
            <a:r>
              <a:rPr lang="en-US" sz="2600" dirty="0">
                <a:solidFill>
                  <a:schemeClr val="tx1">
                    <a:lumMod val="50000"/>
                  </a:schemeClr>
                </a:solidFill>
              </a:rPr>
              <a:t>Topical Onychomycosis</a:t>
            </a:r>
          </a:p>
          <a:p>
            <a:r>
              <a:rPr lang="en-US" sz="2600" dirty="0">
                <a:solidFill>
                  <a:schemeClr val="tx1">
                    <a:lumMod val="50000"/>
                  </a:schemeClr>
                </a:solidFill>
              </a:rPr>
              <a:t>Seborrheic Dermatitis</a:t>
            </a:r>
          </a:p>
          <a:p>
            <a:endParaRPr lang="en-US" sz="2400" dirty="0"/>
          </a:p>
          <a:p>
            <a:endParaRPr lang="en-US" sz="1800" dirty="0"/>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152400" y="819150"/>
            <a:ext cx="8839200" cy="3561877"/>
          </a:xfrm>
        </p:spPr>
        <p:txBody>
          <a:bodyPr/>
          <a:lstStyle/>
          <a:p>
            <a:pPr>
              <a:buNone/>
            </a:pPr>
            <a:r>
              <a:rPr lang="en-US" altLang="en-US" sz="2400" b="1" i="1" dirty="0">
                <a:solidFill>
                  <a:schemeClr val="tx1">
                    <a:lumMod val="50000"/>
                  </a:schemeClr>
                </a:solidFill>
              </a:rPr>
              <a:t>Agents include prescription and OTC products:</a:t>
            </a:r>
          </a:p>
          <a:p>
            <a:r>
              <a:rPr lang="en-US" sz="2000" dirty="0">
                <a:solidFill>
                  <a:srgbClr val="000000"/>
                </a:solidFill>
              </a:rPr>
              <a:t>butenafine - (Mentax)</a:t>
            </a:r>
          </a:p>
          <a:p>
            <a:r>
              <a:rPr lang="en-US" sz="2000" dirty="0">
                <a:solidFill>
                  <a:srgbClr val="000000"/>
                </a:solidFill>
              </a:rPr>
              <a:t>butenafine - (butenafine [OTC], Lotrimin Ultra [OTC])</a:t>
            </a:r>
          </a:p>
          <a:p>
            <a:r>
              <a:rPr lang="en-US" sz="2000" dirty="0">
                <a:solidFill>
                  <a:srgbClr val="000000"/>
                </a:solidFill>
              </a:rPr>
              <a:t>ciclopirox 0.77% - (Ciclodan Cream, Kit; ciclopirox cream; Loprox Cream/Gel/Suspension)</a:t>
            </a:r>
          </a:p>
          <a:p>
            <a:r>
              <a:rPr lang="en-US" sz="2000" dirty="0">
                <a:solidFill>
                  <a:srgbClr val="000000"/>
                </a:solidFill>
              </a:rPr>
              <a:t>ciclopirox 8% - (Ciclodan Solution, ciclopirox 8%, Penlac)</a:t>
            </a:r>
          </a:p>
          <a:p>
            <a:r>
              <a:rPr lang="en-US" sz="2000" dirty="0">
                <a:solidFill>
                  <a:srgbClr val="000000"/>
                </a:solidFill>
              </a:rPr>
              <a:t>clotrimazole - (Alevazol [OTC], clotrimazole [OTC], Lotrimin AF [OTC])</a:t>
            </a:r>
          </a:p>
          <a:p>
            <a:r>
              <a:rPr lang="en-US" sz="2000" dirty="0">
                <a:solidFill>
                  <a:srgbClr val="000000"/>
                </a:solidFill>
              </a:rPr>
              <a:t>clotrimazole/betamethasone - (clotrimazole/betamethasone, DermacinRx Therazole Pak, Lotrisone)</a:t>
            </a:r>
          </a:p>
          <a:p>
            <a:r>
              <a:rPr lang="en-US" sz="2000" dirty="0">
                <a:solidFill>
                  <a:srgbClr val="000000"/>
                </a:solidFill>
              </a:rPr>
              <a:t>econazole cream - (econazole)</a:t>
            </a:r>
          </a:p>
          <a:p>
            <a:r>
              <a:rPr lang="en-US" sz="2000" dirty="0">
                <a:solidFill>
                  <a:srgbClr val="000000"/>
                </a:solidFill>
              </a:rPr>
              <a:t>econazole foam - (Ecoza)</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366600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152400" y="742950"/>
            <a:ext cx="8839200" cy="3962400"/>
          </a:xfrm>
        </p:spPr>
        <p:txBody>
          <a:bodyPr/>
          <a:lstStyle/>
          <a:p>
            <a:pPr>
              <a:buNone/>
            </a:pPr>
            <a:r>
              <a:rPr lang="en-US" altLang="en-US" sz="2400" b="1" i="1" dirty="0">
                <a:solidFill>
                  <a:schemeClr val="tx1">
                    <a:lumMod val="50000"/>
                  </a:schemeClr>
                </a:solidFill>
              </a:rPr>
              <a:t>Agents in this class:</a:t>
            </a:r>
            <a:endParaRPr lang="en-US" sz="2400" b="1" i="1" dirty="0">
              <a:solidFill>
                <a:schemeClr val="tx1">
                  <a:lumMod val="50000"/>
                </a:schemeClr>
              </a:solidFill>
            </a:endParaRPr>
          </a:p>
          <a:p>
            <a:r>
              <a:rPr lang="en-US" sz="2000" dirty="0">
                <a:solidFill>
                  <a:srgbClr val="000000"/>
                </a:solidFill>
              </a:rPr>
              <a:t>efinaconazole - (Jublia)</a:t>
            </a:r>
          </a:p>
          <a:p>
            <a:r>
              <a:rPr lang="en-US" sz="2000" dirty="0">
                <a:solidFill>
                  <a:srgbClr val="000000"/>
                </a:solidFill>
              </a:rPr>
              <a:t>ketoconazole - (Extina, ketoconazole, Nizoral A-D Shampoo, Nizoral 			   Shampoo, Xolegel)</a:t>
            </a:r>
          </a:p>
          <a:p>
            <a:r>
              <a:rPr lang="en-US" sz="2000" dirty="0">
                <a:solidFill>
                  <a:srgbClr val="000000"/>
                </a:solidFill>
              </a:rPr>
              <a:t>luliconazole - (Luzu)</a:t>
            </a:r>
          </a:p>
          <a:p>
            <a:r>
              <a:rPr lang="en-US" sz="2000" dirty="0">
                <a:solidFill>
                  <a:srgbClr val="000000"/>
                </a:solidFill>
              </a:rPr>
              <a:t>miconazole - (Azolen [OTC], Desenex [OTC] , Fungoid [OTC], Lotrimin 		AF Spray, [OTC], miconazole [OTC], Zeasorb [OTC])</a:t>
            </a:r>
          </a:p>
          <a:p>
            <a:r>
              <a:rPr lang="en-US" sz="2000" dirty="0">
                <a:solidFill>
                  <a:srgbClr val="000000"/>
                </a:solidFill>
              </a:rPr>
              <a:t>miconazole/zinc oxide/white petrolatum - (Vusion)</a:t>
            </a:r>
          </a:p>
          <a:p>
            <a:r>
              <a:rPr lang="en-US" sz="2000" dirty="0">
                <a:solidFill>
                  <a:srgbClr val="000000"/>
                </a:solidFill>
              </a:rPr>
              <a:t>naftifine - (naftifine, Naftin)</a:t>
            </a:r>
          </a:p>
          <a:p>
            <a:r>
              <a:rPr lang="en-US" sz="2000" dirty="0">
                <a:solidFill>
                  <a:srgbClr val="000000"/>
                </a:solidFill>
              </a:rPr>
              <a:t>nystatin - (nystatin)</a:t>
            </a:r>
          </a:p>
          <a:p>
            <a:r>
              <a:rPr lang="en-US" sz="2000" dirty="0">
                <a:solidFill>
                  <a:srgbClr val="000000"/>
                </a:solidFill>
              </a:rPr>
              <a:t>nystatin/triamcinolone - (nystatin/triamcinolone)</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37703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152400" y="742950"/>
            <a:ext cx="8839200" cy="4019550"/>
          </a:xfrm>
        </p:spPr>
        <p:txBody>
          <a:bodyPr/>
          <a:lstStyle/>
          <a:p>
            <a:pPr>
              <a:buNone/>
            </a:pPr>
            <a:r>
              <a:rPr lang="en-US" altLang="en-US" sz="2400" b="1" i="1" dirty="0">
                <a:solidFill>
                  <a:schemeClr val="tx1">
                    <a:lumMod val="50000"/>
                  </a:schemeClr>
                </a:solidFill>
              </a:rPr>
              <a:t>Agents in the class:</a:t>
            </a:r>
            <a:endParaRPr lang="en-US" sz="2400" b="1" i="1" dirty="0">
              <a:solidFill>
                <a:schemeClr val="tx1">
                  <a:lumMod val="50000"/>
                </a:schemeClr>
              </a:solidFill>
            </a:endParaRPr>
          </a:p>
          <a:p>
            <a:r>
              <a:rPr lang="en-US" sz="2000" dirty="0">
                <a:solidFill>
                  <a:srgbClr val="000000"/>
                </a:solidFill>
              </a:rPr>
              <a:t>oxiconazole - (oxiconazole, Oxistat)</a:t>
            </a:r>
          </a:p>
          <a:p>
            <a:r>
              <a:rPr lang="en-US" sz="2000" dirty="0">
                <a:solidFill>
                  <a:srgbClr val="000000"/>
                </a:solidFill>
              </a:rPr>
              <a:t>sertaconazole - (Ertazco)</a:t>
            </a:r>
          </a:p>
          <a:p>
            <a:r>
              <a:rPr lang="en-US" sz="2000" dirty="0">
                <a:solidFill>
                  <a:srgbClr val="000000"/>
                </a:solidFill>
              </a:rPr>
              <a:t>sulconazole - (Exelderm)</a:t>
            </a:r>
          </a:p>
          <a:p>
            <a:r>
              <a:rPr lang="en-US" sz="2000" dirty="0">
                <a:solidFill>
                  <a:srgbClr val="000000"/>
                </a:solidFill>
              </a:rPr>
              <a:t>tavaborole - (Kerydin)</a:t>
            </a:r>
          </a:p>
          <a:p>
            <a:r>
              <a:rPr lang="en-US" sz="2000" dirty="0">
                <a:solidFill>
                  <a:srgbClr val="000000"/>
                </a:solidFill>
              </a:rPr>
              <a:t>terbinafine - (Lamisil [OTC], Lamisil AT [OTC], terbinafine [OTC])</a:t>
            </a:r>
          </a:p>
          <a:p>
            <a:r>
              <a:rPr lang="en-US" sz="2000" dirty="0">
                <a:solidFill>
                  <a:srgbClr val="000000"/>
                </a:solidFill>
              </a:rPr>
              <a:t>tolnaftate - (Fungoid-D [OTC], Lamisil AF Defense [OTC],     		   	           Tinactin [OTC], tolnaftate [OTC])</a:t>
            </a:r>
          </a:p>
          <a:p>
            <a:r>
              <a:rPr lang="en-US" sz="2000" dirty="0">
                <a:solidFill>
                  <a:srgbClr val="000000"/>
                </a:solidFill>
              </a:rPr>
              <a:t>undecylenic acid - (Hongo Cura, Sponix Anti-Fungal [OTC])</a:t>
            </a:r>
          </a:p>
          <a:p>
            <a:r>
              <a:rPr lang="en-US" sz="2000" dirty="0">
                <a:solidFill>
                  <a:srgbClr val="000000"/>
                </a:solidFill>
              </a:rPr>
              <a:t>undecylenic acid/zinc undecylenic - (Fungi-Nail [OTC], Hongo Cura [OTC])</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1116612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a:xfrm>
            <a:off x="228600" y="1085850"/>
            <a:ext cx="8686800" cy="3829050"/>
          </a:xfrm>
        </p:spPr>
        <p:txBody>
          <a:bodyPr/>
          <a:lstStyle/>
          <a:p>
            <a:r>
              <a:rPr lang="en-US" sz="2200" dirty="0">
                <a:solidFill>
                  <a:srgbClr val="000000"/>
                </a:solidFill>
              </a:rPr>
              <a:t>Topical antifungal agents have different spectrums of activity and are indicated to treat a wide variety of infections</a:t>
            </a:r>
          </a:p>
          <a:p>
            <a:r>
              <a:rPr lang="en-US" sz="2200" dirty="0">
                <a:solidFill>
                  <a:srgbClr val="000000"/>
                </a:solidFill>
              </a:rPr>
              <a:t>Topical antifungals are available in numerous formulations including creams, foams, gels, lotions, ointments, powders, etc.</a:t>
            </a:r>
          </a:p>
          <a:p>
            <a:r>
              <a:rPr lang="en-US" sz="2200" dirty="0">
                <a:solidFill>
                  <a:srgbClr val="000000"/>
                </a:solidFill>
              </a:rPr>
              <a:t>When it comes to efficacy comparisons, limited data are available for the treatment of the topical fungal infections</a:t>
            </a:r>
          </a:p>
          <a:p>
            <a:r>
              <a:rPr lang="en-US" sz="2200" dirty="0">
                <a:solidFill>
                  <a:srgbClr val="000000"/>
                </a:solidFill>
              </a:rPr>
              <a:t>An antifungal with a corticosteroid topical formulation may be considered when there is coexisting inflammation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a:xfrm>
            <a:off x="228600" y="1085850"/>
            <a:ext cx="8686800" cy="3829050"/>
          </a:xfrm>
        </p:spPr>
        <p:txBody>
          <a:bodyPr/>
          <a:lstStyle/>
          <a:p>
            <a:r>
              <a:rPr lang="en-US" sz="2400" dirty="0">
                <a:solidFill>
                  <a:srgbClr val="000000"/>
                </a:solidFill>
              </a:rPr>
              <a:t>In terms of seborrheic dermatitis, reliable data are lacking to compare efficacy. </a:t>
            </a:r>
          </a:p>
          <a:p>
            <a:endParaRPr lang="en-US" sz="2400" dirty="0">
              <a:solidFill>
                <a:srgbClr val="000000"/>
              </a:solidFill>
            </a:endParaRPr>
          </a:p>
          <a:p>
            <a:r>
              <a:rPr lang="en-US" sz="2400" dirty="0">
                <a:solidFill>
                  <a:srgbClr val="000000"/>
                </a:solidFill>
              </a:rPr>
              <a:t>Based on the limited efficacy data, choice of therapy may be based on factors such as prior treatments and the severity of the condition</a:t>
            </a:r>
          </a:p>
        </p:txBody>
      </p:sp>
    </p:spTree>
    <p:extLst>
      <p:ext uri="{BB962C8B-B14F-4D97-AF65-F5344CB8AC3E}">
        <p14:creationId xmlns:p14="http://schemas.microsoft.com/office/powerpoint/2010/main" val="2314702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381000" y="1257300"/>
            <a:ext cx="8458200" cy="3371850"/>
          </a:xfrm>
        </p:spPr>
        <p:txBody>
          <a:bodyPr/>
          <a:lstStyle/>
          <a:p>
            <a:pPr>
              <a:buNone/>
            </a:pPr>
            <a:r>
              <a:rPr lang="en-US" altLang="en-US" sz="2800" b="1" i="1" dirty="0">
                <a:solidFill>
                  <a:schemeClr val="tx1">
                    <a:lumMod val="50000"/>
                  </a:schemeClr>
                </a:solidFill>
              </a:rPr>
              <a:t>Product Updates:</a:t>
            </a:r>
          </a:p>
          <a:p>
            <a:r>
              <a:rPr lang="en-US" sz="2800" dirty="0">
                <a:solidFill>
                  <a:schemeClr val="tx1">
                    <a:lumMod val="50000"/>
                  </a:schemeClr>
                </a:solidFill>
              </a:rPr>
              <a:t>None</a:t>
            </a:r>
          </a:p>
        </p:txBody>
      </p:sp>
    </p:spTree>
    <p:extLst>
      <p:ext uri="{BB962C8B-B14F-4D97-AF65-F5344CB8AC3E}">
        <p14:creationId xmlns:p14="http://schemas.microsoft.com/office/powerpoint/2010/main" val="3056593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Beta Blockers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
        <p:nvSpPr>
          <p:cNvPr id="4" name="Slide Number Placeholder 3"/>
          <p:cNvSpPr>
            <a:spLocks noGrp="1"/>
          </p:cNvSpPr>
          <p:nvPr>
            <p:ph type="sldNum" sz="quarter" idx="4294967295"/>
          </p:nvPr>
        </p:nvSpPr>
        <p:spPr>
          <a:xfrm>
            <a:off x="7010400" y="4648200"/>
            <a:ext cx="2133600" cy="216694"/>
          </a:xfrm>
          <a:prstGeom prst="rect">
            <a:avLst/>
          </a:prstGeom>
        </p:spPr>
        <p:txBody>
          <a:bodyPr/>
          <a:lstStyle/>
          <a:p>
            <a:fld id="{FF445594-FFE8-4E90-934C-EFF530110A38}" type="slidenum">
              <a:rPr lang="en-US" smtClean="0"/>
              <a:pPr/>
              <a:t>57</a:t>
            </a:fld>
            <a:endParaRPr lang="en-US" dirty="0"/>
          </a:p>
        </p:txBody>
      </p:sp>
    </p:spTree>
    <p:extLst>
      <p:ext uri="{BB962C8B-B14F-4D97-AF65-F5344CB8AC3E}">
        <p14:creationId xmlns:p14="http://schemas.microsoft.com/office/powerpoint/2010/main" val="2150788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a:xfrm>
            <a:off x="304800" y="1085850"/>
            <a:ext cx="8763000" cy="3714750"/>
          </a:xfrm>
        </p:spPr>
        <p:txBody>
          <a:bodyPr/>
          <a:lstStyle/>
          <a:p>
            <a:pPr>
              <a:buNone/>
            </a:pPr>
            <a:r>
              <a:rPr lang="en-US" altLang="en-US" sz="2400" b="1" i="1" dirty="0">
                <a:solidFill>
                  <a:schemeClr val="tx1">
                    <a:lumMod val="50000"/>
                  </a:schemeClr>
                </a:solidFill>
              </a:rPr>
              <a:t>Class Overview - indications for beta blockers include*:</a:t>
            </a:r>
          </a:p>
          <a:p>
            <a:r>
              <a:rPr lang="en-US" sz="2000" dirty="0">
                <a:solidFill>
                  <a:srgbClr val="000000"/>
                </a:solidFill>
              </a:rPr>
              <a:t>Hypertension</a:t>
            </a:r>
          </a:p>
          <a:p>
            <a:r>
              <a:rPr lang="en-US" sz="2000" dirty="0">
                <a:solidFill>
                  <a:srgbClr val="000000"/>
                </a:solidFill>
              </a:rPr>
              <a:t>Heart Failure</a:t>
            </a:r>
          </a:p>
          <a:p>
            <a:r>
              <a:rPr lang="en-US" sz="2000" dirty="0">
                <a:solidFill>
                  <a:srgbClr val="000000"/>
                </a:solidFill>
              </a:rPr>
              <a:t>Angina pectoris</a:t>
            </a:r>
          </a:p>
          <a:p>
            <a:r>
              <a:rPr lang="en-US" sz="2000" dirty="0">
                <a:solidFill>
                  <a:srgbClr val="000000"/>
                </a:solidFill>
              </a:rPr>
              <a:t>Myocardial Infarction</a:t>
            </a:r>
          </a:p>
          <a:p>
            <a:r>
              <a:rPr lang="en-US" sz="2000" dirty="0">
                <a:solidFill>
                  <a:srgbClr val="000000"/>
                </a:solidFill>
              </a:rPr>
              <a:t>Cardiac Arrhythmias</a:t>
            </a:r>
          </a:p>
          <a:p>
            <a:r>
              <a:rPr lang="en-US" sz="2000" dirty="0">
                <a:solidFill>
                  <a:srgbClr val="000000"/>
                </a:solidFill>
              </a:rPr>
              <a:t>Migraine Prophylaxis</a:t>
            </a:r>
          </a:p>
          <a:p>
            <a:r>
              <a:rPr lang="en-US" sz="2000" dirty="0">
                <a:solidFill>
                  <a:srgbClr val="000000"/>
                </a:solidFill>
              </a:rPr>
              <a:t>Tremor</a:t>
            </a:r>
          </a:p>
          <a:p>
            <a:r>
              <a:rPr lang="en-US" sz="2000" dirty="0">
                <a:solidFill>
                  <a:srgbClr val="000000"/>
                </a:solidFill>
              </a:rPr>
              <a:t>Hypertrophic sub-aortic stenosis </a:t>
            </a:r>
          </a:p>
          <a:p>
            <a:endParaRPr lang="en-US" sz="2400" dirty="0">
              <a:solidFill>
                <a:schemeClr val="tx1">
                  <a:lumMod val="50000"/>
                </a:schemeClr>
              </a:solidFill>
            </a:endParaRPr>
          </a:p>
          <a:p>
            <a:endParaRPr lang="en-US" sz="2400" dirty="0"/>
          </a:p>
          <a:p>
            <a:endParaRPr lang="en-US" sz="1800" dirty="0"/>
          </a:p>
        </p:txBody>
      </p:sp>
      <p:sp>
        <p:nvSpPr>
          <p:cNvPr id="6" name="TextBox 5"/>
          <p:cNvSpPr txBox="1"/>
          <p:nvPr/>
        </p:nvSpPr>
        <p:spPr>
          <a:xfrm>
            <a:off x="647700" y="4370728"/>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1677369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3350"/>
            <a:ext cx="8229600" cy="857250"/>
          </a:xfrm>
        </p:spPr>
        <p:txBody>
          <a:bodyPr/>
          <a:lstStyle/>
          <a:p>
            <a:r>
              <a:rPr lang="en-US" dirty="0"/>
              <a:t>Beta Blockers</a:t>
            </a:r>
          </a:p>
        </p:txBody>
      </p:sp>
      <p:sp>
        <p:nvSpPr>
          <p:cNvPr id="5" name="Content Placeholder 4"/>
          <p:cNvSpPr>
            <a:spLocks noGrp="1"/>
          </p:cNvSpPr>
          <p:nvPr>
            <p:ph idx="1"/>
          </p:nvPr>
        </p:nvSpPr>
        <p:spPr>
          <a:xfrm>
            <a:off x="152400" y="742950"/>
            <a:ext cx="8610600" cy="3962400"/>
          </a:xfrm>
        </p:spPr>
        <p:txBody>
          <a:bodyPr/>
          <a:lstStyle/>
          <a:p>
            <a:pPr>
              <a:buNone/>
            </a:pPr>
            <a:r>
              <a:rPr lang="en-US" altLang="en-US" sz="2000" b="1" i="1" dirty="0">
                <a:solidFill>
                  <a:schemeClr val="tx1">
                    <a:lumMod val="50000"/>
                  </a:schemeClr>
                </a:solidFill>
              </a:rPr>
              <a:t>Class Overview – Single Agents in this class:</a:t>
            </a:r>
          </a:p>
          <a:p>
            <a:r>
              <a:rPr lang="en-US" sz="2000" dirty="0">
                <a:solidFill>
                  <a:schemeClr val="tx1">
                    <a:lumMod val="50000"/>
                  </a:schemeClr>
                </a:solidFill>
              </a:rPr>
              <a:t>acebutolol - (acebutolol; Sectral)</a:t>
            </a:r>
          </a:p>
          <a:p>
            <a:r>
              <a:rPr lang="en-US" sz="2000" dirty="0">
                <a:solidFill>
                  <a:schemeClr val="tx1">
                    <a:lumMod val="50000"/>
                  </a:schemeClr>
                </a:solidFill>
              </a:rPr>
              <a:t>atenolol - (atenolol; Tenormin)</a:t>
            </a:r>
          </a:p>
          <a:p>
            <a:r>
              <a:rPr lang="en-US" sz="2000" dirty="0">
                <a:solidFill>
                  <a:schemeClr val="tx1">
                    <a:lumMod val="50000"/>
                  </a:schemeClr>
                </a:solidFill>
              </a:rPr>
              <a:t>betaxolol - (betaxolol)</a:t>
            </a:r>
          </a:p>
          <a:p>
            <a:r>
              <a:rPr lang="en-US" sz="2000" dirty="0">
                <a:solidFill>
                  <a:schemeClr val="tx1">
                    <a:lumMod val="50000"/>
                  </a:schemeClr>
                </a:solidFill>
              </a:rPr>
              <a:t>bisoprolol - (bisoprolol)</a:t>
            </a:r>
          </a:p>
          <a:p>
            <a:r>
              <a:rPr lang="en-US" sz="2000" dirty="0">
                <a:solidFill>
                  <a:schemeClr val="tx1">
                    <a:lumMod val="50000"/>
                  </a:schemeClr>
                </a:solidFill>
              </a:rPr>
              <a:t>carvedilol - (carvedilol; Coreg)</a:t>
            </a:r>
          </a:p>
          <a:p>
            <a:r>
              <a:rPr lang="en-US" sz="2000" dirty="0">
                <a:solidFill>
                  <a:schemeClr val="tx1">
                    <a:lumMod val="50000"/>
                  </a:schemeClr>
                </a:solidFill>
              </a:rPr>
              <a:t>carvedilol extended-release - (carvedilol ER; Coreg CR)</a:t>
            </a:r>
          </a:p>
          <a:p>
            <a:r>
              <a:rPr lang="en-US" sz="2000" dirty="0">
                <a:solidFill>
                  <a:schemeClr val="tx1">
                    <a:lumMod val="50000"/>
                  </a:schemeClr>
                </a:solidFill>
              </a:rPr>
              <a:t>labetalol - (labetalol)</a:t>
            </a:r>
          </a:p>
          <a:p>
            <a:r>
              <a:rPr lang="en-US" sz="2000" dirty="0">
                <a:solidFill>
                  <a:schemeClr val="tx1">
                    <a:lumMod val="50000"/>
                  </a:schemeClr>
                </a:solidFill>
              </a:rPr>
              <a:t>metoprolol succinate ER - (metoprolol succinate ER; Toprol XL, </a:t>
            </a:r>
            <a:r>
              <a:rPr lang="en-US" sz="2000" dirty="0">
                <a:solidFill>
                  <a:srgbClr val="000000"/>
                </a:solidFill>
              </a:rPr>
              <a:t>Kapspargo Sprinkle)</a:t>
            </a:r>
          </a:p>
          <a:p>
            <a:r>
              <a:rPr lang="en-US" sz="2000" dirty="0">
                <a:solidFill>
                  <a:schemeClr val="tx1">
                    <a:lumMod val="50000"/>
                  </a:schemeClr>
                </a:solidFill>
              </a:rPr>
              <a:t>metoprolol tartrate - (metoprolol tartrate; Lopressor)</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418292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Antimigraine Agents, Triptans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4714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 Single Agents in this class (cont.):</a:t>
            </a:r>
            <a:endParaRPr lang="en-US" sz="2000" b="1" i="1" dirty="0">
              <a:solidFill>
                <a:schemeClr val="tx1">
                  <a:lumMod val="50000"/>
                </a:schemeClr>
              </a:solidFill>
            </a:endParaRPr>
          </a:p>
          <a:p>
            <a:r>
              <a:rPr lang="en-US" sz="2000" dirty="0">
                <a:solidFill>
                  <a:schemeClr val="tx1">
                    <a:lumMod val="50000"/>
                  </a:schemeClr>
                </a:solidFill>
              </a:rPr>
              <a:t>nadolol - (nadolol; Corgard)</a:t>
            </a:r>
          </a:p>
          <a:p>
            <a:r>
              <a:rPr lang="en-US" sz="2000" dirty="0">
                <a:solidFill>
                  <a:schemeClr val="tx1">
                    <a:lumMod val="50000"/>
                  </a:schemeClr>
                </a:solidFill>
              </a:rPr>
              <a:t>nebivolol - (Bystolic)</a:t>
            </a:r>
          </a:p>
          <a:p>
            <a:r>
              <a:rPr lang="en-US" sz="2000" dirty="0">
                <a:solidFill>
                  <a:schemeClr val="tx1">
                    <a:lumMod val="50000"/>
                  </a:schemeClr>
                </a:solidFill>
              </a:rPr>
              <a:t>pindolol - (pindolol)</a:t>
            </a:r>
          </a:p>
          <a:p>
            <a:r>
              <a:rPr lang="en-US" sz="2000" dirty="0">
                <a:solidFill>
                  <a:schemeClr val="tx1">
                    <a:lumMod val="50000"/>
                  </a:schemeClr>
                </a:solidFill>
              </a:rPr>
              <a:t>propranolol - (propranolol)</a:t>
            </a:r>
          </a:p>
          <a:p>
            <a:r>
              <a:rPr lang="en-US" sz="2000" dirty="0">
                <a:solidFill>
                  <a:schemeClr val="tx1">
                    <a:lumMod val="50000"/>
                  </a:schemeClr>
                </a:solidFill>
              </a:rPr>
              <a:t>propranolol - (Hemangeol)</a:t>
            </a:r>
          </a:p>
          <a:p>
            <a:r>
              <a:rPr lang="en-US" sz="2000" dirty="0">
                <a:solidFill>
                  <a:schemeClr val="tx1">
                    <a:lumMod val="50000"/>
                  </a:schemeClr>
                </a:solidFill>
              </a:rPr>
              <a:t>propranolol ER - (propranolol ER; Inderal XL, Innopran XL)</a:t>
            </a:r>
          </a:p>
          <a:p>
            <a:r>
              <a:rPr lang="en-US" sz="2000" dirty="0">
                <a:solidFill>
                  <a:schemeClr val="tx1">
                    <a:lumMod val="50000"/>
                  </a:schemeClr>
                </a:solidFill>
              </a:rPr>
              <a:t>propranolol LA - (propranolol LA; Inderal LA)</a:t>
            </a:r>
          </a:p>
          <a:p>
            <a:r>
              <a:rPr lang="en-US" sz="2000" dirty="0">
                <a:solidFill>
                  <a:schemeClr val="tx1">
                    <a:lumMod val="50000"/>
                  </a:schemeClr>
                </a:solidFill>
              </a:rPr>
              <a:t>sotalol - (sotalol; Betapace)</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3592175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a:xfrm>
            <a:off x="304800" y="819150"/>
            <a:ext cx="8610600" cy="3752850"/>
          </a:xfrm>
        </p:spPr>
        <p:txBody>
          <a:bodyPr/>
          <a:lstStyle/>
          <a:p>
            <a:pPr>
              <a:buNone/>
            </a:pPr>
            <a:r>
              <a:rPr lang="en-US" altLang="en-US" sz="2200" b="1" i="1" dirty="0">
                <a:solidFill>
                  <a:schemeClr val="tx1">
                    <a:lumMod val="50000"/>
                  </a:schemeClr>
                </a:solidFill>
              </a:rPr>
              <a:t>Class Overview - Single Agents in this class (cont.):</a:t>
            </a:r>
            <a:endParaRPr lang="en-US" sz="2200" b="1" i="1" dirty="0">
              <a:solidFill>
                <a:schemeClr val="tx1">
                  <a:lumMod val="50000"/>
                </a:schemeClr>
              </a:solidFill>
            </a:endParaRPr>
          </a:p>
          <a:p>
            <a:r>
              <a:rPr lang="en-US" sz="2200" dirty="0">
                <a:solidFill>
                  <a:schemeClr val="tx1">
                    <a:lumMod val="50000"/>
                  </a:schemeClr>
                </a:solidFill>
              </a:rPr>
              <a:t>sotalol - (sotalol AF; Betapace AF)</a:t>
            </a:r>
          </a:p>
          <a:p>
            <a:r>
              <a:rPr lang="en-US" sz="2200" dirty="0">
                <a:solidFill>
                  <a:schemeClr val="tx1">
                    <a:lumMod val="50000"/>
                  </a:schemeClr>
                </a:solidFill>
              </a:rPr>
              <a:t>sotalol - (Sotylize)</a:t>
            </a:r>
          </a:p>
          <a:p>
            <a:r>
              <a:rPr lang="en-US" sz="2200" dirty="0">
                <a:solidFill>
                  <a:schemeClr val="tx1">
                    <a:lumMod val="50000"/>
                  </a:schemeClr>
                </a:solidFill>
              </a:rPr>
              <a:t>timolol - (timolol)</a:t>
            </a:r>
          </a:p>
          <a:p>
            <a:pPr>
              <a:buNone/>
            </a:pPr>
            <a:r>
              <a:rPr lang="en-US" altLang="en-US" sz="2200" b="1" i="1" dirty="0">
                <a:solidFill>
                  <a:schemeClr val="tx1">
                    <a:lumMod val="50000"/>
                  </a:schemeClr>
                </a:solidFill>
              </a:rPr>
              <a:t>Class Overview - Beta-Blocker/Diuretic Combinations</a:t>
            </a:r>
            <a:endParaRPr lang="en-US" sz="2200" dirty="0">
              <a:solidFill>
                <a:schemeClr val="tx1">
                  <a:lumMod val="50000"/>
                </a:schemeClr>
              </a:solidFill>
            </a:endParaRPr>
          </a:p>
          <a:p>
            <a:r>
              <a:rPr lang="en-US" altLang="en-US" sz="2200" dirty="0">
                <a:solidFill>
                  <a:schemeClr val="tx1">
                    <a:lumMod val="50000"/>
                  </a:schemeClr>
                </a:solidFill>
              </a:rPr>
              <a:t>atenolol/chlorthalidone - (atenolol/chlorthalidone; Tenoretic)</a:t>
            </a:r>
          </a:p>
          <a:p>
            <a:r>
              <a:rPr lang="en-US" altLang="en-US" sz="2200" dirty="0">
                <a:solidFill>
                  <a:schemeClr val="tx1">
                    <a:lumMod val="50000"/>
                  </a:schemeClr>
                </a:solidFill>
              </a:rPr>
              <a:t>bisoprolol/HCTZ - (bisoprolol/HCTZ; Ziac)</a:t>
            </a:r>
          </a:p>
          <a:p>
            <a:r>
              <a:rPr lang="en-US" altLang="en-US" sz="2200" dirty="0">
                <a:solidFill>
                  <a:schemeClr val="tx1">
                    <a:lumMod val="50000"/>
                  </a:schemeClr>
                </a:solidFill>
              </a:rPr>
              <a:t>metoprolol succinate/HCTZ - (metoprolol succinate/HCTZ; Dutoprol)</a:t>
            </a:r>
          </a:p>
          <a:p>
            <a:r>
              <a:rPr lang="en-US" altLang="en-US" sz="2200" dirty="0">
                <a:solidFill>
                  <a:schemeClr val="tx1">
                    <a:lumMod val="50000"/>
                  </a:schemeClr>
                </a:solidFill>
              </a:rPr>
              <a:t>metoprolol tartrate/HCTZ - (metoprolol tartrate/HCTZ)</a:t>
            </a:r>
          </a:p>
          <a:p>
            <a:pPr marL="457200" indent="-457200"/>
            <a:endParaRPr lang="en-US" altLang="en-US" sz="2000" dirty="0">
              <a:solidFill>
                <a:schemeClr val="tx1">
                  <a:lumMod val="50000"/>
                </a:schemeClr>
              </a:solidFill>
            </a:endParaRPr>
          </a:p>
          <a:p>
            <a:pPr>
              <a:buNone/>
            </a:pPr>
            <a:endParaRPr lang="en-US" alt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1867622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400" b="1" i="1" dirty="0">
                <a:solidFill>
                  <a:schemeClr val="tx1">
                    <a:lumMod val="50000"/>
                  </a:schemeClr>
                </a:solidFill>
              </a:rPr>
              <a:t>Class Overview - Beta-Blocker/Diuretic Combinations (cont.)</a:t>
            </a:r>
            <a:endParaRPr lang="en-US" sz="2400" dirty="0">
              <a:solidFill>
                <a:schemeClr val="tx1">
                  <a:lumMod val="50000"/>
                </a:schemeClr>
              </a:solidFill>
            </a:endParaRPr>
          </a:p>
          <a:p>
            <a:r>
              <a:rPr lang="en-US" altLang="en-US" sz="2400" dirty="0">
                <a:solidFill>
                  <a:schemeClr val="tx1">
                    <a:lumMod val="50000"/>
                  </a:schemeClr>
                </a:solidFill>
              </a:rPr>
              <a:t>nadolol/bendroflumethiazide - (nadolol/bendroflumethiazide; Corzide)</a:t>
            </a:r>
          </a:p>
          <a:p>
            <a:r>
              <a:rPr lang="en-US" altLang="en-US" sz="2400" dirty="0">
                <a:solidFill>
                  <a:schemeClr val="tx1">
                    <a:lumMod val="50000"/>
                  </a:schemeClr>
                </a:solidFill>
              </a:rPr>
              <a:t>propranolol/HCTZ - (propranolol/HCTZ)</a:t>
            </a:r>
          </a:p>
          <a:p>
            <a:pPr>
              <a:buNone/>
            </a:pPr>
            <a:endParaRPr lang="en-US" altLang="en-US" sz="2000" b="1" i="1"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550861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a:xfrm>
            <a:off x="228600" y="1085850"/>
            <a:ext cx="8686800" cy="3486150"/>
          </a:xfrm>
        </p:spPr>
        <p:txBody>
          <a:bodyPr/>
          <a:lstStyle/>
          <a:p>
            <a:r>
              <a:rPr lang="en-US" sz="2200" dirty="0">
                <a:solidFill>
                  <a:schemeClr val="tx1">
                    <a:lumMod val="50000"/>
                  </a:schemeClr>
                </a:solidFill>
              </a:rPr>
              <a:t>About 75 million adults in the U.S. have HTN, with the highest prevalence among African American men at 43% and women at 45.7%. </a:t>
            </a:r>
          </a:p>
          <a:p>
            <a:r>
              <a:rPr lang="en-US" sz="2200" dirty="0">
                <a:solidFill>
                  <a:schemeClr val="tx1">
                    <a:lumMod val="50000"/>
                  </a:schemeClr>
                </a:solidFill>
              </a:rPr>
              <a:t>It is estimated that HTN is controlled in only a little over half of patients </a:t>
            </a:r>
          </a:p>
          <a:p>
            <a:r>
              <a:rPr lang="en-US" sz="2200" dirty="0">
                <a:solidFill>
                  <a:schemeClr val="tx1">
                    <a:lumMod val="50000"/>
                  </a:schemeClr>
                </a:solidFill>
              </a:rPr>
              <a:t>Hypertension is an independent risk factor for the development of CVD, </a:t>
            </a:r>
            <a:r>
              <a:rPr lang="en-US" sz="2200" dirty="0">
                <a:solidFill>
                  <a:srgbClr val="000000"/>
                </a:solidFill>
              </a:rPr>
              <a:t>and the more elevated the blood pressure, the higher the risk of MI, stroke, heart failure, and kidney disease.</a:t>
            </a:r>
          </a:p>
          <a:p>
            <a:r>
              <a:rPr lang="en-US" sz="2200" dirty="0">
                <a:solidFill>
                  <a:schemeClr val="tx1">
                    <a:lumMod val="50000"/>
                  </a:schemeClr>
                </a:solidFill>
              </a:rPr>
              <a:t>For the most part, Beta-blockers are one of the classes suggested as first-line treatment in patients with coronary artery disease, post-MI, HF, and diabetes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It appears that beta-blockers have similar efficacy for the treatment of hypertension. </a:t>
            </a:r>
            <a:r>
              <a:rPr lang="en-US" sz="2000" dirty="0">
                <a:solidFill>
                  <a:srgbClr val="000000"/>
                </a:solidFill>
              </a:rPr>
              <a:t>Also, the role of beta-blockers in primary prevention for hypertension is questionable.</a:t>
            </a:r>
          </a:p>
          <a:p>
            <a:endParaRPr lang="en-US" sz="1400" dirty="0">
              <a:solidFill>
                <a:srgbClr val="000000"/>
              </a:solidFill>
            </a:endParaRPr>
          </a:p>
          <a:p>
            <a:r>
              <a:rPr lang="en-US" sz="2000" dirty="0">
                <a:solidFill>
                  <a:srgbClr val="000000"/>
                </a:solidFill>
              </a:rPr>
              <a:t>The JNC-8 guidelines do not recommend beta-blockers as initial treatment of hypertension due to a demonstrated higher rate of the primary composite outcome of CV death, MI, or stroke compared to use of an ARB with their use, a finding that was driven largely by an increase in stroke</a:t>
            </a:r>
          </a:p>
          <a:p>
            <a:endParaRPr lang="en-US" sz="1200" dirty="0">
              <a:solidFill>
                <a:srgbClr val="000000"/>
              </a:solidFill>
            </a:endParaRPr>
          </a:p>
          <a:p>
            <a:r>
              <a:rPr lang="en-US" sz="2000" dirty="0">
                <a:solidFill>
                  <a:srgbClr val="000000"/>
                </a:solidFill>
              </a:rPr>
              <a:t>Nevertheless, Beta-blockers do play an important role in preventing recurrent ischemia, life-threatening ventricular arrhythmias, reducing the incidence of sudden cardiac death, as well as improving survival in patients with prior MI </a:t>
            </a:r>
            <a:r>
              <a:rPr lang="en-US" sz="2000" dirty="0">
                <a:solidFill>
                  <a:schemeClr val="tx1">
                    <a:lumMod val="50000"/>
                  </a:schemeClr>
                </a:solidFill>
              </a:rPr>
              <a:t>	</a:t>
            </a:r>
          </a:p>
          <a:p>
            <a:endParaRPr lang="en-US" sz="2000" dirty="0">
              <a:solidFill>
                <a:schemeClr val="tx1">
                  <a:lumMod val="50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a:xfrm>
            <a:off x="228600" y="819150"/>
            <a:ext cx="8686800" cy="4095750"/>
          </a:xfrm>
        </p:spPr>
        <p:txBody>
          <a:bodyPr/>
          <a:lstStyle/>
          <a:p>
            <a:r>
              <a:rPr lang="en-US" sz="2000" dirty="0">
                <a:solidFill>
                  <a:srgbClr val="000000"/>
                </a:solidFill>
              </a:rPr>
              <a:t>In addition, the 2007 ACC/AHA chronic stable angina guidelines recommend indefinite beta-blocker therapy for blood pressure control in patients with CAD, acute coronary syndrome (ACS), or left ventricular dysfunction (LVD), with or without heart failure symptoms</a:t>
            </a:r>
          </a:p>
          <a:p>
            <a:endParaRPr lang="en-US" sz="2000" dirty="0">
              <a:solidFill>
                <a:srgbClr val="000000"/>
              </a:solidFill>
            </a:endParaRPr>
          </a:p>
          <a:p>
            <a:r>
              <a:rPr lang="en-US" sz="2000" dirty="0">
                <a:solidFill>
                  <a:srgbClr val="000000"/>
                </a:solidFill>
              </a:rPr>
              <a:t>Beta-blockers have also been shown to reduce mortality in patients with chronic heart failure. Bisoprolol, carvedilol, and metoprolol succinate extended-release are evidence-based and have proven that when used with ACE inhibitor, they reduce symptoms of HF and improve clinical status and patients’ well-being plus reduce the risk of death AND the combined risk of death and hospitalization by 30 to 40%; it is also important to note that bisoprolol is not specifically indicated for HF</a:t>
            </a:r>
          </a:p>
          <a:p>
            <a:pPr marL="0" indent="0">
              <a:buNone/>
            </a:pPr>
            <a:r>
              <a:rPr lang="en-US" sz="2000" dirty="0">
                <a:solidFill>
                  <a:schemeClr val="tx1">
                    <a:lumMod val="50000"/>
                  </a:schemeClr>
                </a:solidFill>
              </a:rPr>
              <a:t>	</a:t>
            </a:r>
          </a:p>
          <a:p>
            <a:endParaRPr lang="en-US" sz="2000" dirty="0">
              <a:solidFill>
                <a:schemeClr val="tx1">
                  <a:lumMod val="50000"/>
                </a:schemeClr>
              </a:solidFill>
            </a:endParaRPr>
          </a:p>
        </p:txBody>
      </p:sp>
    </p:spTree>
    <p:extLst>
      <p:ext uri="{BB962C8B-B14F-4D97-AF65-F5344CB8AC3E}">
        <p14:creationId xmlns:p14="http://schemas.microsoft.com/office/powerpoint/2010/main" val="3455909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6" name="Content Placeholder 5"/>
          <p:cNvSpPr>
            <a:spLocks noGrp="1"/>
          </p:cNvSpPr>
          <p:nvPr>
            <p:ph idx="1"/>
          </p:nvPr>
        </p:nvSpPr>
        <p:spPr/>
        <p:txBody>
          <a:bodyPr/>
          <a:lstStyle/>
          <a:p>
            <a:pPr>
              <a:buNone/>
            </a:pPr>
            <a:r>
              <a:rPr lang="en-US" altLang="en-US" b="1" i="1" dirty="0"/>
              <a:t>Product Updates:</a:t>
            </a:r>
          </a:p>
          <a:p>
            <a:r>
              <a:rPr lang="en-US" sz="2000" dirty="0">
                <a:solidFill>
                  <a:srgbClr val="000000"/>
                </a:solidFill>
              </a:rPr>
              <a:t>None</a:t>
            </a:r>
          </a:p>
          <a:p>
            <a:endParaRPr lang="en-US" dirty="0"/>
          </a:p>
        </p:txBody>
      </p:sp>
    </p:spTree>
    <p:extLst>
      <p:ext uri="{BB962C8B-B14F-4D97-AF65-F5344CB8AC3E}">
        <p14:creationId xmlns:p14="http://schemas.microsoft.com/office/powerpoint/2010/main" val="4011514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BPH Treatments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866790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Alpha-Blockers</a:t>
            </a:r>
            <a:endParaRPr lang="en-US" sz="2000" b="1" i="1" dirty="0">
              <a:solidFill>
                <a:schemeClr val="tx1">
                  <a:lumMod val="50000"/>
                </a:schemeClr>
              </a:solidFill>
            </a:endParaRPr>
          </a:p>
          <a:p>
            <a:r>
              <a:rPr lang="en-US" sz="2000" dirty="0">
                <a:solidFill>
                  <a:schemeClr val="tx1">
                    <a:lumMod val="50000"/>
                  </a:schemeClr>
                </a:solidFill>
              </a:rPr>
              <a:t>alfuzosin ER - (alfuzosin ER; Uroxatral)</a:t>
            </a:r>
          </a:p>
          <a:p>
            <a:r>
              <a:rPr lang="en-US" sz="2000" dirty="0">
                <a:solidFill>
                  <a:schemeClr val="tx1">
                    <a:lumMod val="50000"/>
                  </a:schemeClr>
                </a:solidFill>
              </a:rPr>
              <a:t>doxazosin - (doxazosin; Cardura)</a:t>
            </a:r>
          </a:p>
          <a:p>
            <a:r>
              <a:rPr lang="en-US" sz="2000" dirty="0">
                <a:solidFill>
                  <a:schemeClr val="tx1">
                    <a:lumMod val="50000"/>
                  </a:schemeClr>
                </a:solidFill>
              </a:rPr>
              <a:t>doxazosin ER - (Cardura XL)</a:t>
            </a:r>
          </a:p>
          <a:p>
            <a:r>
              <a:rPr lang="en-US" sz="2000" dirty="0">
                <a:solidFill>
                  <a:schemeClr val="tx1">
                    <a:lumMod val="50000"/>
                  </a:schemeClr>
                </a:solidFill>
              </a:rPr>
              <a:t>silodosin - (silodosin; </a:t>
            </a:r>
            <a:r>
              <a:rPr lang="en-US" sz="2000" dirty="0">
                <a:solidFill>
                  <a:srgbClr val="000000"/>
                </a:solidFill>
              </a:rPr>
              <a:t>Rapaflo</a:t>
            </a:r>
            <a:r>
              <a:rPr lang="en-US" sz="2000" dirty="0">
                <a:solidFill>
                  <a:schemeClr val="tx1">
                    <a:lumMod val="50000"/>
                  </a:schemeClr>
                </a:solidFill>
              </a:rPr>
              <a:t>)</a:t>
            </a:r>
          </a:p>
          <a:p>
            <a:r>
              <a:rPr lang="en-US" sz="2000" dirty="0">
                <a:solidFill>
                  <a:schemeClr val="tx1">
                    <a:lumMod val="50000"/>
                  </a:schemeClr>
                </a:solidFill>
              </a:rPr>
              <a:t>tamsulosin - (tamsulosin; Flomax)</a:t>
            </a:r>
          </a:p>
          <a:p>
            <a:r>
              <a:rPr lang="en-US" sz="2000" dirty="0">
                <a:solidFill>
                  <a:schemeClr val="tx1">
                    <a:lumMod val="50000"/>
                  </a:schemeClr>
                </a:solidFill>
              </a:rPr>
              <a:t>terazosin - (terazosin)</a:t>
            </a:r>
          </a:p>
          <a:p>
            <a:pPr lvl="1">
              <a:buNone/>
            </a:pPr>
            <a:endParaRPr lang="en-US" sz="1200" dirty="0"/>
          </a:p>
        </p:txBody>
      </p:sp>
    </p:spTree>
    <p:extLst>
      <p:ext uri="{BB962C8B-B14F-4D97-AF65-F5344CB8AC3E}">
        <p14:creationId xmlns:p14="http://schemas.microsoft.com/office/powerpoint/2010/main" val="261407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a:xfrm>
            <a:off x="152400" y="819150"/>
            <a:ext cx="8610600" cy="3752850"/>
          </a:xfrm>
        </p:spPr>
        <p:txBody>
          <a:bodyPr/>
          <a:lstStyle/>
          <a:p>
            <a:pPr>
              <a:buNone/>
            </a:pPr>
            <a:r>
              <a:rPr lang="en-US" altLang="en-US" sz="2000" b="1" i="1" dirty="0">
                <a:solidFill>
                  <a:schemeClr val="tx1">
                    <a:lumMod val="50000"/>
                  </a:schemeClr>
                </a:solidFill>
              </a:rPr>
              <a:t>Class Overview: 5-Alpha Reductase (5AR) Inhibitors </a:t>
            </a:r>
          </a:p>
          <a:p>
            <a:r>
              <a:rPr lang="en-US" sz="2000" dirty="0">
                <a:solidFill>
                  <a:schemeClr val="tx1">
                    <a:lumMod val="50000"/>
                  </a:schemeClr>
                </a:solidFill>
              </a:rPr>
              <a:t>dutasteride - (dutasteride; Avodart)</a:t>
            </a:r>
          </a:p>
          <a:p>
            <a:r>
              <a:rPr lang="en-US" sz="2000" dirty="0">
                <a:solidFill>
                  <a:schemeClr val="tx1">
                    <a:lumMod val="50000"/>
                  </a:schemeClr>
                </a:solidFill>
              </a:rPr>
              <a:t>finasteride - (finasteride; Proscar)</a:t>
            </a:r>
          </a:p>
          <a:p>
            <a:endParaRPr lang="en-US" sz="2000" dirty="0">
              <a:solidFill>
                <a:schemeClr val="tx1">
                  <a:lumMod val="50000"/>
                </a:schemeClr>
              </a:solidFill>
            </a:endParaRPr>
          </a:p>
          <a:p>
            <a:pPr>
              <a:buNone/>
            </a:pPr>
            <a:r>
              <a:rPr lang="en-US" altLang="en-US" sz="2000" b="1" i="1" dirty="0">
                <a:solidFill>
                  <a:schemeClr val="tx1">
                    <a:lumMod val="50000"/>
                  </a:schemeClr>
                </a:solidFill>
              </a:rPr>
              <a:t>Class Overview: 5-Alpha Reductase (5AR) Inhibitor/Alpha 			 Blocker Combinations</a:t>
            </a:r>
            <a:endParaRPr lang="en-US" sz="2000" dirty="0">
              <a:solidFill>
                <a:schemeClr val="tx1">
                  <a:lumMod val="50000"/>
                </a:schemeClr>
              </a:solidFill>
            </a:endParaRPr>
          </a:p>
          <a:p>
            <a:r>
              <a:rPr lang="en-US" sz="2000" dirty="0">
                <a:solidFill>
                  <a:schemeClr val="tx1">
                    <a:lumMod val="50000"/>
                  </a:schemeClr>
                </a:solidFill>
              </a:rPr>
              <a:t>dutasteride/tamsulosin - (dutasteride/tamsulosin; Jalyn)</a:t>
            </a:r>
          </a:p>
          <a:p>
            <a:endParaRPr lang="en-US" sz="2000" dirty="0">
              <a:solidFill>
                <a:schemeClr val="tx1">
                  <a:lumMod val="50000"/>
                </a:schemeClr>
              </a:solidFill>
            </a:endParaRPr>
          </a:p>
          <a:p>
            <a:pPr>
              <a:buNone/>
            </a:pPr>
            <a:r>
              <a:rPr lang="en-US" altLang="en-US" sz="2000" b="1" i="1" dirty="0">
                <a:solidFill>
                  <a:schemeClr val="tx1">
                    <a:lumMod val="50000"/>
                  </a:schemeClr>
                </a:solidFill>
              </a:rPr>
              <a:t>Class Overview:</a:t>
            </a:r>
            <a:endParaRPr lang="en-US" sz="2000" dirty="0">
              <a:solidFill>
                <a:srgbClr val="00B050"/>
              </a:solidFill>
            </a:endParaRPr>
          </a:p>
          <a:p>
            <a:r>
              <a:rPr lang="en-US" sz="2000" dirty="0">
                <a:solidFill>
                  <a:schemeClr val="tx1">
                    <a:lumMod val="50000"/>
                  </a:schemeClr>
                </a:solidFill>
              </a:rPr>
              <a:t>tadalafil - (tadalafil; Cialis)</a:t>
            </a:r>
          </a:p>
          <a:p>
            <a:pPr lvl="1">
              <a:buNone/>
            </a:pPr>
            <a:endParaRPr lang="en-US" sz="1200" dirty="0"/>
          </a:p>
        </p:txBody>
      </p:sp>
    </p:spTree>
    <p:extLst>
      <p:ext uri="{BB962C8B-B14F-4D97-AF65-F5344CB8AC3E}">
        <p14:creationId xmlns:p14="http://schemas.microsoft.com/office/powerpoint/2010/main" val="173645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a:xfrm>
            <a:off x="152400" y="1085850"/>
            <a:ext cx="8991600" cy="3486150"/>
          </a:xfrm>
        </p:spPr>
        <p:txBody>
          <a:bodyPr/>
          <a:lstStyle/>
          <a:p>
            <a:pPr>
              <a:buNone/>
            </a:pPr>
            <a:r>
              <a:rPr lang="en-US" altLang="en-US" sz="2800" b="1" i="1" dirty="0">
                <a:solidFill>
                  <a:schemeClr val="tx1">
                    <a:lumMod val="50000"/>
                  </a:schemeClr>
                </a:solidFill>
              </a:rPr>
              <a:t>Class Overview – Agents in this class:</a:t>
            </a:r>
            <a:endParaRPr lang="en-US" sz="2800" b="1" i="1" dirty="0">
              <a:solidFill>
                <a:schemeClr val="tx1">
                  <a:lumMod val="50000"/>
                </a:schemeClr>
              </a:solidFill>
            </a:endParaRPr>
          </a:p>
          <a:p>
            <a:r>
              <a:rPr lang="en-US" sz="2400" dirty="0">
                <a:solidFill>
                  <a:schemeClr val="tx1">
                    <a:lumMod val="50000"/>
                  </a:schemeClr>
                </a:solidFill>
              </a:rPr>
              <a:t>almotriptan malate - (almotriptan)</a:t>
            </a:r>
          </a:p>
          <a:p>
            <a:r>
              <a:rPr lang="en-US" sz="2400" dirty="0">
                <a:solidFill>
                  <a:schemeClr val="tx1">
                    <a:lumMod val="50000"/>
                  </a:schemeClr>
                </a:solidFill>
              </a:rPr>
              <a:t>eletriptan - (eletriptan; Relpax)</a:t>
            </a:r>
          </a:p>
          <a:p>
            <a:r>
              <a:rPr lang="en-US" sz="2400" dirty="0">
                <a:solidFill>
                  <a:schemeClr val="tx1">
                    <a:lumMod val="50000"/>
                  </a:schemeClr>
                </a:solidFill>
              </a:rPr>
              <a:t>frovatriptan - (frovatriptan; Frova)</a:t>
            </a:r>
          </a:p>
          <a:p>
            <a:r>
              <a:rPr lang="en-US" sz="2400" dirty="0">
                <a:solidFill>
                  <a:schemeClr val="tx1">
                    <a:lumMod val="50000"/>
                  </a:schemeClr>
                </a:solidFill>
              </a:rPr>
              <a:t>naratriptan - (naratriptan; Amerge)</a:t>
            </a:r>
          </a:p>
          <a:p>
            <a:r>
              <a:rPr lang="en-US" sz="2400" dirty="0">
                <a:solidFill>
                  <a:schemeClr val="tx1">
                    <a:lumMod val="50000"/>
                  </a:schemeClr>
                </a:solidFill>
              </a:rPr>
              <a:t>rizatriptan - (rizatriptan ODT &amp; tablet; Maxalt, Maxalt MLT)</a:t>
            </a:r>
          </a:p>
          <a:p>
            <a:r>
              <a:rPr lang="en-US" sz="2400" dirty="0">
                <a:solidFill>
                  <a:schemeClr val="tx1">
                    <a:lumMod val="50000"/>
                  </a:schemeClr>
                </a:solidFill>
              </a:rPr>
              <a:t>sumatriptan - (sumatriptan kit, nasal, tablet &amp; vial; Imitrex kit, nasal, tablet &amp; vial; </a:t>
            </a:r>
            <a:r>
              <a:rPr lang="en-US" sz="2400" dirty="0">
                <a:solidFill>
                  <a:srgbClr val="000000"/>
                </a:solidFill>
              </a:rPr>
              <a:t>Onzetra Xsail</a:t>
            </a:r>
            <a:r>
              <a:rPr lang="en-US" sz="2400" dirty="0"/>
              <a:t>, </a:t>
            </a:r>
            <a:r>
              <a:rPr lang="en-US" sz="2400" dirty="0">
                <a:solidFill>
                  <a:schemeClr val="tx1">
                    <a:lumMod val="50000"/>
                  </a:schemeClr>
                </a:solidFill>
              </a:rPr>
              <a:t>Sumavel DosePro, Zembrace SymTouch)</a:t>
            </a:r>
          </a:p>
          <a:p>
            <a:pPr lvl="1">
              <a:buNone/>
            </a:pPr>
            <a:endParaRPr lang="en-US" sz="1200" dirty="0"/>
          </a:p>
        </p:txBody>
      </p:sp>
    </p:spTree>
    <p:extLst>
      <p:ext uri="{BB962C8B-B14F-4D97-AF65-F5344CB8AC3E}">
        <p14:creationId xmlns:p14="http://schemas.microsoft.com/office/powerpoint/2010/main" val="1739137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BPH is one of the most common medical conditions in aging men, and it affects about </a:t>
            </a:r>
            <a:r>
              <a:rPr lang="en-US" sz="2000" dirty="0">
                <a:solidFill>
                  <a:srgbClr val="000000"/>
                </a:solidFill>
              </a:rPr>
              <a:t>14 million men in the US</a:t>
            </a:r>
          </a:p>
          <a:p>
            <a:r>
              <a:rPr lang="en-US" sz="2000" dirty="0">
                <a:solidFill>
                  <a:srgbClr val="000000"/>
                </a:solidFill>
              </a:rPr>
              <a:t>By age 60 years, approximately 50% of men demonstrate histo-pathologic BPH; and by 85 years of age, the prevalence becomes as high as 90%</a:t>
            </a:r>
          </a:p>
          <a:p>
            <a:r>
              <a:rPr lang="en-US" sz="2000" dirty="0">
                <a:solidFill>
                  <a:srgbClr val="000000"/>
                </a:solidFill>
              </a:rPr>
              <a:t>Roles of drugs used for BPH include relieving LUTS, preventing complications, and, in some cases, can serve as an alternative to surgery</a:t>
            </a:r>
          </a:p>
          <a:p>
            <a:r>
              <a:rPr lang="en-US" sz="2000" dirty="0">
                <a:solidFill>
                  <a:srgbClr val="000000"/>
                </a:solidFill>
              </a:rPr>
              <a:t>So, all products in this class are FDA approved for BPH but none are indicated for prostate cancer prevention</a:t>
            </a:r>
          </a:p>
          <a:p>
            <a:r>
              <a:rPr lang="en-US" sz="2000" dirty="0">
                <a:solidFill>
                  <a:srgbClr val="000000"/>
                </a:solidFill>
              </a:rPr>
              <a:t>Many of the drugs in this class carry other non-BPH indications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228600" y="1085850"/>
            <a:ext cx="8686800" cy="3257550"/>
          </a:xfrm>
        </p:spPr>
        <p:txBody>
          <a:bodyPr/>
          <a:lstStyle/>
          <a:p>
            <a:r>
              <a:rPr lang="en-US" sz="2000" dirty="0">
                <a:solidFill>
                  <a:srgbClr val="000000"/>
                </a:solidFill>
              </a:rPr>
              <a:t>Per the American Urological Association treatment guidelines, patients with mild BPH, as well as, patients with moderate or severe BPH who do not experience bothersome symptoms do not typically require pharmacotherapy</a:t>
            </a:r>
          </a:p>
          <a:p>
            <a:r>
              <a:rPr lang="en-US" sz="2000" dirty="0">
                <a:solidFill>
                  <a:srgbClr val="000000"/>
                </a:solidFill>
              </a:rPr>
              <a:t>Alpha blockers are an appropriate treatment option for patients with moderate to severe BPH-related LUTS </a:t>
            </a:r>
          </a:p>
          <a:p>
            <a:r>
              <a:rPr lang="en-US" sz="2000" dirty="0">
                <a:solidFill>
                  <a:srgbClr val="000000"/>
                </a:solidFill>
              </a:rPr>
              <a:t>According to the AUA, alfuzosin (Uroxatral), doxazosin (Cardura), tamsulosin (Flomax), and terazosin have comparable clinical efficacy; but when it comes to safety, selective alpha-blockers, such as alfuzosin (Uroxatral), tamsulosin (Flomax), and silodosin (Rapaflo), may have a decreased incidence of hypotension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Silodosin (Rapaflo) did not have any peer-reviewed studies published prior to the guideline update</a:t>
            </a:r>
          </a:p>
          <a:p>
            <a:r>
              <a:rPr lang="en-US" sz="2000" dirty="0">
                <a:solidFill>
                  <a:schemeClr val="tx1">
                    <a:lumMod val="50000"/>
                  </a:schemeClr>
                </a:solidFill>
              </a:rPr>
              <a:t>The AUA states that the 5AR inhibitors are appropriate and effective in treating men with LUTS associated with </a:t>
            </a:r>
            <a:r>
              <a:rPr lang="en-US" sz="2000" dirty="0">
                <a:solidFill>
                  <a:srgbClr val="000000"/>
                </a:solidFill>
              </a:rPr>
              <a:t>prostatic </a:t>
            </a:r>
            <a:r>
              <a:rPr lang="en-US" sz="2000" dirty="0">
                <a:solidFill>
                  <a:schemeClr val="tx1">
                    <a:lumMod val="50000"/>
                  </a:schemeClr>
                </a:solidFill>
              </a:rPr>
              <a:t>enlargement, but not for those with LUTS without prostatic enlargement</a:t>
            </a:r>
          </a:p>
          <a:p>
            <a:r>
              <a:rPr lang="en-US" sz="2000" dirty="0">
                <a:solidFill>
                  <a:schemeClr val="tx1">
                    <a:lumMod val="50000"/>
                  </a:schemeClr>
                </a:solidFill>
              </a:rPr>
              <a:t>5AR inhibitors may also be used to prevent progression of BPH-related LUTS and to reduce the risk of urinary retention and future prostate-related surgery</a:t>
            </a:r>
          </a:p>
          <a:p>
            <a:r>
              <a:rPr lang="en-US" sz="2000" dirty="0">
                <a:solidFill>
                  <a:srgbClr val="000000"/>
                </a:solidFill>
              </a:rPr>
              <a:t>Treatment with Combination therapy consisting of an alpha blocker and a 5AR inhibitor is appropriate and effective for patients at highest risk for disease progression and for those who exhibit LUTS symptoms and have </a:t>
            </a:r>
            <a:r>
              <a:rPr lang="en-US" sz="2000" dirty="0">
                <a:solidFill>
                  <a:schemeClr val="tx1">
                    <a:lumMod val="50000"/>
                  </a:schemeClr>
                </a:solidFill>
              </a:rPr>
              <a:t>demonstrable prostate</a:t>
            </a:r>
            <a:r>
              <a:rPr lang="en-US" sz="2000" dirty="0">
                <a:solidFill>
                  <a:srgbClr val="000000"/>
                </a:solidFill>
              </a:rPr>
              <a:t> enlargement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The NIH-funded Medical Therapy of Prostatic Symptoms (MTOPS) and CombaT studies indicated that combination therapy is likely to be more effective at inhibiting disease progression than monotherapy </a:t>
            </a:r>
          </a:p>
          <a:p>
            <a:r>
              <a:rPr lang="en-US" sz="2000" dirty="0">
                <a:solidFill>
                  <a:schemeClr val="tx1">
                    <a:lumMod val="50000"/>
                  </a:schemeClr>
                </a:solidFill>
              </a:rPr>
              <a:t>5ARs are not to be administered to women or children, and women who are pregnant or may become pregnant should not handle dutasteride or finasteride </a:t>
            </a:r>
          </a:p>
          <a:p>
            <a:endParaRPr lang="en-US" sz="2000" dirty="0">
              <a:solidFill>
                <a:schemeClr val="tx1">
                  <a:lumMod val="50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1507779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Calcium Channel Blockers</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3543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152400" y="1085850"/>
            <a:ext cx="8763000" cy="3714750"/>
          </a:xfrm>
        </p:spPr>
        <p:txBody>
          <a:bodyPr/>
          <a:lstStyle/>
          <a:p>
            <a:pPr>
              <a:buNone/>
            </a:pPr>
            <a:r>
              <a:rPr lang="en-US" altLang="en-US" sz="2400" b="1" i="1" dirty="0">
                <a:solidFill>
                  <a:schemeClr val="tx1">
                    <a:lumMod val="50000"/>
                  </a:schemeClr>
                </a:solidFill>
              </a:rPr>
              <a:t>Class Overview - indications for products in this class include*:</a:t>
            </a:r>
          </a:p>
          <a:p>
            <a:r>
              <a:rPr lang="en-US" sz="2000" dirty="0">
                <a:solidFill>
                  <a:schemeClr val="tx1">
                    <a:lumMod val="50000"/>
                  </a:schemeClr>
                </a:solidFill>
              </a:rPr>
              <a:t>Hypertension</a:t>
            </a:r>
          </a:p>
          <a:p>
            <a:r>
              <a:rPr lang="en-US" sz="2000" dirty="0">
                <a:solidFill>
                  <a:schemeClr val="tx1">
                    <a:lumMod val="50000"/>
                  </a:schemeClr>
                </a:solidFill>
              </a:rPr>
              <a:t>Angina</a:t>
            </a:r>
          </a:p>
          <a:p>
            <a:r>
              <a:rPr lang="en-US" sz="2000" dirty="0">
                <a:solidFill>
                  <a:schemeClr val="tx1">
                    <a:lumMod val="50000"/>
                  </a:schemeClr>
                </a:solidFill>
              </a:rPr>
              <a:t>Vasospastic Angina</a:t>
            </a:r>
          </a:p>
          <a:p>
            <a:r>
              <a:rPr lang="en-US" sz="2000" dirty="0">
                <a:solidFill>
                  <a:schemeClr val="tx1">
                    <a:lumMod val="50000"/>
                  </a:schemeClr>
                </a:solidFill>
              </a:rPr>
              <a:t>Ventricular Rate Control</a:t>
            </a:r>
          </a:p>
          <a:p>
            <a:r>
              <a:rPr lang="en-US" sz="2000" dirty="0">
                <a:solidFill>
                  <a:schemeClr val="tx1">
                    <a:lumMod val="50000"/>
                  </a:schemeClr>
                </a:solidFill>
              </a:rPr>
              <a:t>Unstable Angina</a:t>
            </a:r>
            <a:endParaRPr lang="en-US" sz="2000" dirty="0">
              <a:solidFill>
                <a:srgbClr val="00B050"/>
              </a:solidFill>
            </a:endParaRPr>
          </a:p>
          <a:p>
            <a:r>
              <a:rPr lang="en-US" sz="2000" dirty="0">
                <a:solidFill>
                  <a:schemeClr val="tx1">
                    <a:lumMod val="50000"/>
                  </a:schemeClr>
                </a:solidFill>
              </a:rPr>
              <a:t>Coronary Artery Disease </a:t>
            </a:r>
          </a:p>
          <a:p>
            <a:r>
              <a:rPr lang="en-US" sz="2000" dirty="0">
                <a:solidFill>
                  <a:schemeClr val="tx1">
                    <a:lumMod val="50000"/>
                  </a:schemeClr>
                </a:solidFill>
              </a:rPr>
              <a:t>Subarachnoid hemorrhage</a:t>
            </a:r>
          </a:p>
          <a:p>
            <a:endParaRPr lang="en-US" sz="1800" dirty="0"/>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a:xfrm>
            <a:off x="152400" y="742950"/>
            <a:ext cx="8915400" cy="3810000"/>
          </a:xfrm>
        </p:spPr>
        <p:txBody>
          <a:bodyPr/>
          <a:lstStyle/>
          <a:p>
            <a:pPr>
              <a:buNone/>
            </a:pPr>
            <a:r>
              <a:rPr lang="en-US" altLang="en-US" sz="2000" b="1" i="1" dirty="0">
                <a:solidFill>
                  <a:schemeClr val="tx1">
                    <a:lumMod val="50000"/>
                  </a:schemeClr>
                </a:solidFill>
              </a:rPr>
              <a:t>Class Overview - Dihydropyridines:</a:t>
            </a:r>
            <a:endParaRPr lang="en-US" sz="2000" b="1" i="1" dirty="0">
              <a:solidFill>
                <a:schemeClr val="tx1">
                  <a:lumMod val="50000"/>
                </a:schemeClr>
              </a:solidFill>
            </a:endParaRPr>
          </a:p>
          <a:p>
            <a:r>
              <a:rPr lang="en-US" sz="2000" dirty="0">
                <a:solidFill>
                  <a:schemeClr val="tx1">
                    <a:lumMod val="50000"/>
                  </a:schemeClr>
                </a:solidFill>
              </a:rPr>
              <a:t>amlodipine - (amlodipine, Norvasc)</a:t>
            </a:r>
          </a:p>
          <a:p>
            <a:r>
              <a:rPr lang="en-US" sz="2000" dirty="0">
                <a:solidFill>
                  <a:schemeClr val="tx1">
                    <a:lumMod val="50000"/>
                  </a:schemeClr>
                </a:solidFill>
              </a:rPr>
              <a:t>felodipine ER - (felodipine ER, Plendil)</a:t>
            </a:r>
          </a:p>
          <a:p>
            <a:r>
              <a:rPr lang="en-US" sz="2000" dirty="0">
                <a:solidFill>
                  <a:schemeClr val="tx1">
                    <a:lumMod val="50000"/>
                  </a:schemeClr>
                </a:solidFill>
              </a:rPr>
              <a:t>isradipine - (isradipine)</a:t>
            </a:r>
          </a:p>
          <a:p>
            <a:r>
              <a:rPr lang="en-US" sz="2000" dirty="0">
                <a:solidFill>
                  <a:schemeClr val="tx1">
                    <a:lumMod val="50000"/>
                  </a:schemeClr>
                </a:solidFill>
              </a:rPr>
              <a:t>nicardipine - (Cardene, nicardipine)</a:t>
            </a:r>
          </a:p>
          <a:p>
            <a:r>
              <a:rPr lang="en-US" sz="2000" dirty="0">
                <a:solidFill>
                  <a:schemeClr val="tx1">
                    <a:lumMod val="50000"/>
                  </a:schemeClr>
                </a:solidFill>
              </a:rPr>
              <a:t>nicardipine SR - (Cardene SR)</a:t>
            </a:r>
          </a:p>
          <a:p>
            <a:r>
              <a:rPr lang="en-US" sz="2000" dirty="0">
                <a:solidFill>
                  <a:schemeClr val="tx1">
                    <a:lumMod val="50000"/>
                  </a:schemeClr>
                </a:solidFill>
              </a:rPr>
              <a:t>nifedipine - (nifedipine, Procardia)</a:t>
            </a:r>
          </a:p>
          <a:p>
            <a:r>
              <a:rPr lang="en-US" sz="2000" dirty="0">
                <a:solidFill>
                  <a:schemeClr val="tx1">
                    <a:lumMod val="50000"/>
                  </a:schemeClr>
                </a:solidFill>
              </a:rPr>
              <a:t>nifedipine ER, SA, SR - (Adalat CC; Afeditab CR; Nifediac CC; Nifedical 			 XL; nifedipine ER, SA, SR; Procardia XL)</a:t>
            </a:r>
          </a:p>
          <a:p>
            <a:r>
              <a:rPr lang="en-US" sz="2000" dirty="0">
                <a:solidFill>
                  <a:schemeClr val="tx1">
                    <a:lumMod val="50000"/>
                  </a:schemeClr>
                </a:solidFill>
              </a:rPr>
              <a:t>nimodipine - (nimodipine)</a:t>
            </a: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23179700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Dihydropyridines (cont.)</a:t>
            </a:r>
            <a:endParaRPr lang="en-US" sz="2000" b="1" i="1" dirty="0">
              <a:solidFill>
                <a:schemeClr val="tx1">
                  <a:lumMod val="50000"/>
                </a:schemeClr>
              </a:solidFill>
            </a:endParaRPr>
          </a:p>
          <a:p>
            <a:r>
              <a:rPr lang="en-US" sz="2000" dirty="0">
                <a:solidFill>
                  <a:schemeClr val="tx1">
                    <a:lumMod val="50000"/>
                  </a:schemeClr>
                </a:solidFill>
              </a:rPr>
              <a:t>nimodipine solution - (Nymalize)</a:t>
            </a:r>
          </a:p>
          <a:p>
            <a:r>
              <a:rPr lang="en-US" sz="2000" dirty="0">
                <a:solidFill>
                  <a:schemeClr val="tx1">
                    <a:lumMod val="50000"/>
                  </a:schemeClr>
                </a:solidFill>
              </a:rPr>
              <a:t>nisoldipine ER- (nisoldipine ER; Sular)</a:t>
            </a:r>
          </a:p>
          <a:p>
            <a:endParaRPr lang="en-US" sz="2000" dirty="0">
              <a:solidFill>
                <a:schemeClr val="tx1">
                  <a:lumMod val="50000"/>
                </a:schemeClr>
              </a:solidFill>
            </a:endParaRPr>
          </a:p>
          <a:p>
            <a:pPr>
              <a:buNone/>
            </a:pPr>
            <a:r>
              <a:rPr lang="en-US" altLang="en-US" sz="2000" b="1" i="1" dirty="0">
                <a:solidFill>
                  <a:schemeClr val="tx1">
                    <a:lumMod val="50000"/>
                  </a:schemeClr>
                </a:solidFill>
              </a:rPr>
              <a:t>Class Overview: Non-dihydropyridines</a:t>
            </a:r>
          </a:p>
          <a:p>
            <a:r>
              <a:rPr lang="en-US" sz="2000" dirty="0">
                <a:solidFill>
                  <a:schemeClr val="tx1">
                    <a:lumMod val="50000"/>
                  </a:schemeClr>
                </a:solidFill>
              </a:rPr>
              <a:t>diltiazem - (diltiazem; Cardizem)</a:t>
            </a:r>
          </a:p>
          <a:p>
            <a:r>
              <a:rPr lang="en-US" sz="2000" dirty="0">
                <a:solidFill>
                  <a:schemeClr val="tx1">
                    <a:lumMod val="50000"/>
                  </a:schemeClr>
                </a:solidFill>
              </a:rPr>
              <a:t>diltiazem ER - (diltiazem ER; Cardizem LA, Matzim LA)</a:t>
            </a:r>
          </a:p>
          <a:p>
            <a:r>
              <a:rPr lang="en-US" sz="2000" dirty="0">
                <a:solidFill>
                  <a:schemeClr val="tx1">
                    <a:lumMod val="50000"/>
                  </a:schemeClr>
                </a:solidFill>
              </a:rPr>
              <a:t>diltiazem ER - (diltiazem ER; Cardizem CD, Cartia XT, Dilacor XR, 			 Dilt CD, Taztia XT, Tiazac)</a:t>
            </a: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1728335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000" b="1" i="1" dirty="0">
                <a:solidFill>
                  <a:schemeClr val="tx1">
                    <a:lumMod val="50000"/>
                  </a:schemeClr>
                </a:solidFill>
              </a:rPr>
              <a:t>Class Overview: Non-dihydropyridines (cont.)</a:t>
            </a:r>
          </a:p>
          <a:p>
            <a:r>
              <a:rPr lang="en-US" sz="2000" dirty="0">
                <a:solidFill>
                  <a:schemeClr val="tx1">
                    <a:lumMod val="50000"/>
                  </a:schemeClr>
                </a:solidFill>
              </a:rPr>
              <a:t>diltiazem ER - (Dilt XR, Diltia XT)</a:t>
            </a:r>
          </a:p>
          <a:p>
            <a:r>
              <a:rPr lang="en-US" sz="2000" dirty="0">
                <a:solidFill>
                  <a:schemeClr val="tx1">
                    <a:lumMod val="50000"/>
                  </a:schemeClr>
                </a:solidFill>
              </a:rPr>
              <a:t>verapamil - (verapamil; Calan)</a:t>
            </a:r>
          </a:p>
          <a:p>
            <a:r>
              <a:rPr lang="en-US" sz="2000" dirty="0">
                <a:solidFill>
                  <a:schemeClr val="tx1">
                    <a:lumMod val="50000"/>
                  </a:schemeClr>
                </a:solidFill>
              </a:rPr>
              <a:t>verapamil ER - (Covera-HS)</a:t>
            </a:r>
          </a:p>
          <a:p>
            <a:r>
              <a:rPr lang="en-US" sz="2000" dirty="0">
                <a:solidFill>
                  <a:schemeClr val="tx1">
                    <a:lumMod val="50000"/>
                  </a:schemeClr>
                </a:solidFill>
              </a:rPr>
              <a:t>verapamil ER - (verapamil ER; Verelan PM)</a:t>
            </a:r>
          </a:p>
          <a:p>
            <a:r>
              <a:rPr lang="en-US" sz="2000" dirty="0">
                <a:solidFill>
                  <a:schemeClr val="tx1">
                    <a:lumMod val="50000"/>
                  </a:schemeClr>
                </a:solidFill>
              </a:rPr>
              <a:t>verapamil SR - (verapamil SR; Calan SR, Isoptin SR, Verelan)</a:t>
            </a: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pPr lvl="1">
              <a:buNone/>
            </a:pPr>
            <a:endParaRPr lang="en-US" sz="1200" dirty="0"/>
          </a:p>
        </p:txBody>
      </p:sp>
    </p:spTree>
    <p:extLst>
      <p:ext uri="{BB962C8B-B14F-4D97-AF65-F5344CB8AC3E}">
        <p14:creationId xmlns:p14="http://schemas.microsoft.com/office/powerpoint/2010/main" val="336600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a:xfrm>
            <a:off x="152400" y="1085850"/>
            <a:ext cx="8610600" cy="3486150"/>
          </a:xfrm>
        </p:spPr>
        <p:txBody>
          <a:bodyPr/>
          <a:lstStyle/>
          <a:p>
            <a:pPr>
              <a:buNone/>
            </a:pPr>
            <a:r>
              <a:rPr lang="en-US" altLang="en-US" sz="2800" b="1" i="1" dirty="0">
                <a:solidFill>
                  <a:schemeClr val="tx1">
                    <a:lumMod val="50000"/>
                  </a:schemeClr>
                </a:solidFill>
              </a:rPr>
              <a:t>Class Overview – Agents in this class:</a:t>
            </a:r>
            <a:endParaRPr lang="en-US" sz="2800" b="1" i="1" dirty="0">
              <a:solidFill>
                <a:schemeClr val="tx1">
                  <a:lumMod val="50000"/>
                </a:schemeClr>
              </a:solidFill>
            </a:endParaRPr>
          </a:p>
          <a:p>
            <a:r>
              <a:rPr lang="en-US" sz="2400" dirty="0">
                <a:solidFill>
                  <a:schemeClr val="tx1">
                    <a:lumMod val="50000"/>
                  </a:schemeClr>
                </a:solidFill>
              </a:rPr>
              <a:t>sumatriptan/naproxen - (sumatriptan/naproxen; Treximet)</a:t>
            </a:r>
          </a:p>
          <a:p>
            <a:r>
              <a:rPr lang="en-US" sz="2400" dirty="0">
                <a:solidFill>
                  <a:schemeClr val="tx1">
                    <a:lumMod val="50000"/>
                  </a:schemeClr>
                </a:solidFill>
              </a:rPr>
              <a:t>sumatriptan camphor/menthol </a:t>
            </a:r>
          </a:p>
          <a:p>
            <a:r>
              <a:rPr lang="en-US" sz="2400" dirty="0">
                <a:solidFill>
                  <a:schemeClr val="tx1">
                    <a:lumMod val="50000"/>
                  </a:schemeClr>
                </a:solidFill>
              </a:rPr>
              <a:t>zolmitriptan - (zolmitriptan ODT, tablets; Zomig ODT, tablets)</a:t>
            </a:r>
          </a:p>
          <a:p>
            <a:pPr lvl="1">
              <a:buNone/>
            </a:pPr>
            <a:endParaRPr lang="en-US" sz="1200" dirty="0"/>
          </a:p>
        </p:txBody>
      </p:sp>
    </p:spTree>
    <p:extLst>
      <p:ext uri="{BB962C8B-B14F-4D97-AF65-F5344CB8AC3E}">
        <p14:creationId xmlns:p14="http://schemas.microsoft.com/office/powerpoint/2010/main" val="3154702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228600" y="1085850"/>
            <a:ext cx="8686800" cy="3829050"/>
          </a:xfrm>
        </p:spPr>
        <p:txBody>
          <a:bodyPr/>
          <a:lstStyle/>
          <a:p>
            <a:r>
              <a:rPr lang="en-US" sz="2000" dirty="0">
                <a:solidFill>
                  <a:srgbClr val="000000"/>
                </a:solidFill>
              </a:rPr>
              <a:t>Calcium channel blockers (CCBs) are widely used in the treatment of hypertension and angina pectoris</a:t>
            </a:r>
          </a:p>
          <a:p>
            <a:r>
              <a:rPr lang="en-US" sz="2000" dirty="0">
                <a:solidFill>
                  <a:srgbClr val="000000"/>
                </a:solidFill>
              </a:rPr>
              <a:t>JNC-8 lists thiazide diuretics, CCBs, ACE inhibitors, and ARBs as first-line therapy options for HTN in non-African American patients; for African Americans, only thiazide diuretics and CCBs are first line treatments</a:t>
            </a:r>
          </a:p>
          <a:p>
            <a:r>
              <a:rPr lang="en-US" sz="2000" dirty="0">
                <a:solidFill>
                  <a:srgbClr val="000000"/>
                </a:solidFill>
              </a:rPr>
              <a:t>The benefits of CCBs have been clearly demonstrated for controlling angina and hypertension</a:t>
            </a:r>
          </a:p>
          <a:p>
            <a:r>
              <a:rPr lang="en-US" sz="2000" dirty="0">
                <a:solidFill>
                  <a:srgbClr val="000000"/>
                </a:solidFill>
              </a:rPr>
              <a:t>For hypertension, no CCB has demonstrated an improved clinical outcome over another</a:t>
            </a:r>
          </a:p>
          <a:p>
            <a:r>
              <a:rPr lang="en-US" sz="2000" dirty="0">
                <a:solidFill>
                  <a:srgbClr val="000000"/>
                </a:solidFill>
              </a:rPr>
              <a:t>Because of their potent peripheral vasodilating effects, dihydropyridines may cause a baroreceptor-mediated reflex increase in heart rate</a:t>
            </a:r>
          </a:p>
          <a:p>
            <a:endParaRPr lang="en-US" sz="2000" dirty="0">
              <a:solidFill>
                <a:srgbClr val="00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228600" y="1085850"/>
            <a:ext cx="8686800" cy="3829050"/>
          </a:xfrm>
        </p:spPr>
        <p:txBody>
          <a:bodyPr/>
          <a:lstStyle/>
          <a:p>
            <a:r>
              <a:rPr lang="en-US" sz="2000" dirty="0">
                <a:solidFill>
                  <a:srgbClr val="000000"/>
                </a:solidFill>
              </a:rPr>
              <a:t>Diltiazem decreases AV conduction and heart rate, while verapamil decreases heart rate, slows AV nodal conduction to the greatest extent of the CCBs and is useful for supraventricular tachyarrhythmias </a:t>
            </a:r>
          </a:p>
          <a:p>
            <a:r>
              <a:rPr lang="en-US" sz="2000" dirty="0">
                <a:solidFill>
                  <a:srgbClr val="000000"/>
                </a:solidFill>
              </a:rPr>
              <a:t>Short-acting nifedipine has been associated with increased coronary mortality in patients with a history of MI and should not be used for hypertension </a:t>
            </a:r>
          </a:p>
          <a:p>
            <a:r>
              <a:rPr lang="en-US" sz="2000" dirty="0">
                <a:solidFill>
                  <a:srgbClr val="000000"/>
                </a:solidFill>
              </a:rPr>
              <a:t>ALLHAT is one of the main studies which enrolled patients with hypertension and a known CAD risk factor.</a:t>
            </a:r>
          </a:p>
          <a:p>
            <a:r>
              <a:rPr lang="en-US" sz="2000" dirty="0">
                <a:solidFill>
                  <a:srgbClr val="000000"/>
                </a:solidFill>
              </a:rPr>
              <a:t>It showed that chlorthalidone, amlodipine, and lisinopril had similar outcomes of combined fatal coronary heart disease (CHD) and nonfatal MI </a:t>
            </a:r>
          </a:p>
          <a:p>
            <a:endParaRPr lang="en-US" sz="2000" dirty="0">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228600" y="1085850"/>
            <a:ext cx="8686800" cy="3829050"/>
          </a:xfrm>
        </p:spPr>
        <p:txBody>
          <a:bodyPr/>
          <a:lstStyle/>
          <a:p>
            <a:r>
              <a:rPr lang="en-US" sz="2000" dirty="0">
                <a:solidFill>
                  <a:srgbClr val="000000"/>
                </a:solidFill>
              </a:rPr>
              <a:t>Several large trials enrolling patients with hypertension have shown that CCBs have beneficial clinical effects on composite cardiovascular outcomes or individual clinical outcomes equivalent to the comparator antihypertensives, but not superior</a:t>
            </a:r>
          </a:p>
        </p:txBody>
      </p:sp>
    </p:spTree>
    <p:extLst>
      <p:ext uri="{BB962C8B-B14F-4D97-AF65-F5344CB8AC3E}">
        <p14:creationId xmlns:p14="http://schemas.microsoft.com/office/powerpoint/2010/main" val="1795122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Contraceptives, Oral</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2623969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152400" y="1085850"/>
            <a:ext cx="8763000" cy="3714750"/>
          </a:xfrm>
        </p:spPr>
        <p:txBody>
          <a:bodyPr/>
          <a:lstStyle/>
          <a:p>
            <a:pPr>
              <a:buNone/>
            </a:pPr>
            <a:r>
              <a:rPr lang="en-US" altLang="en-US" sz="2400" b="1" i="1" dirty="0">
                <a:solidFill>
                  <a:schemeClr val="tx1">
                    <a:lumMod val="50000"/>
                  </a:schemeClr>
                </a:solidFill>
              </a:rPr>
              <a:t>Class Overview - indications for products in this class include:</a:t>
            </a:r>
          </a:p>
          <a:p>
            <a:r>
              <a:rPr lang="en-US" sz="2000" dirty="0">
                <a:solidFill>
                  <a:schemeClr val="tx1">
                    <a:lumMod val="50000"/>
                  </a:schemeClr>
                </a:solidFill>
              </a:rPr>
              <a:t>The prevention of pregnancy</a:t>
            </a:r>
          </a:p>
          <a:p>
            <a:endParaRPr lang="en-US" sz="1800" dirty="0"/>
          </a:p>
        </p:txBody>
      </p:sp>
    </p:spTree>
    <p:extLst>
      <p:ext uri="{BB962C8B-B14F-4D97-AF65-F5344CB8AC3E}">
        <p14:creationId xmlns:p14="http://schemas.microsoft.com/office/powerpoint/2010/main" val="1149463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971550"/>
            <a:ext cx="8610600" cy="3486150"/>
          </a:xfrm>
        </p:spPr>
        <p:txBody>
          <a:bodyPr/>
          <a:lstStyle/>
          <a:p>
            <a:pPr>
              <a:buNone/>
            </a:pPr>
            <a:r>
              <a:rPr lang="en-US" altLang="en-US" sz="2000" b="1" i="1" dirty="0">
                <a:solidFill>
                  <a:schemeClr val="tx1">
                    <a:lumMod val="50000"/>
                  </a:schemeClr>
                </a:solidFill>
              </a:rPr>
              <a:t>Class Overview – Combined Pill:</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p:txBody>
      </p:sp>
      <p:graphicFrame>
        <p:nvGraphicFramePr>
          <p:cNvPr id="8" name="Table 6">
            <a:extLst>
              <a:ext uri="{FF2B5EF4-FFF2-40B4-BE49-F238E27FC236}">
                <a16:creationId xmlns:a16="http://schemas.microsoft.com/office/drawing/2014/main" id="{781AFC01-DC05-4A3B-B67D-664F0289D053}"/>
              </a:ext>
            </a:extLst>
          </p:cNvPr>
          <p:cNvGraphicFramePr>
            <a:graphicFrameLocks noGrp="1"/>
          </p:cNvGraphicFramePr>
          <p:nvPr>
            <p:extLst>
              <p:ext uri="{D42A27DB-BD31-4B8C-83A1-F6EECF244321}">
                <p14:modId xmlns:p14="http://schemas.microsoft.com/office/powerpoint/2010/main" val="1718868711"/>
              </p:ext>
            </p:extLst>
          </p:nvPr>
        </p:nvGraphicFramePr>
        <p:xfrm>
          <a:off x="190500" y="1378631"/>
          <a:ext cx="8534400" cy="161544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731748497"/>
                    </a:ext>
                  </a:extLst>
                </a:gridCol>
                <a:gridCol w="2247900">
                  <a:extLst>
                    <a:ext uri="{9D8B030D-6E8A-4147-A177-3AD203B41FA5}">
                      <a16:colId xmlns:a16="http://schemas.microsoft.com/office/drawing/2014/main" val="3132285822"/>
                    </a:ext>
                  </a:extLst>
                </a:gridCol>
                <a:gridCol w="2095500">
                  <a:extLst>
                    <a:ext uri="{9D8B030D-6E8A-4147-A177-3AD203B41FA5}">
                      <a16:colId xmlns:a16="http://schemas.microsoft.com/office/drawing/2014/main" val="2934419086"/>
                    </a:ext>
                  </a:extLst>
                </a:gridCol>
                <a:gridCol w="2171700">
                  <a:extLst>
                    <a:ext uri="{9D8B030D-6E8A-4147-A177-3AD203B41FA5}">
                      <a16:colId xmlns:a16="http://schemas.microsoft.com/office/drawing/2014/main" val="4015706864"/>
                    </a:ext>
                  </a:extLst>
                </a:gridCol>
              </a:tblGrid>
              <a:tr h="274320">
                <a:tc gridSpan="4">
                  <a:txBody>
                    <a:bodyPr/>
                    <a:lstStyle/>
                    <a:p>
                      <a:r>
                        <a:rPr lang="en-US" sz="1400" b="1" dirty="0"/>
                        <a:t>desogestrel/ethinyl estradiol</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APRI</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EMOQUETTE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KARIVA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VELIVET</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AZURETTE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ENSKYCE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MIRCETTE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VIORELE</a:t>
                      </a:r>
                    </a:p>
                  </a:txBody>
                  <a:tcPr marT="34290" marB="34290"/>
                </a:tc>
                <a:extLst>
                  <a:ext uri="{0D108BD9-81ED-4DB2-BD59-A6C34878D82A}">
                    <a16:rowId xmlns:a16="http://schemas.microsoft.com/office/drawing/2014/main" val="150151304"/>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BEKYREE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ISIBLOOM</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PIMTREA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VOLNEA</a:t>
                      </a:r>
                    </a:p>
                  </a:txBody>
                  <a:tcPr marT="34290" marB="34290"/>
                </a:tc>
                <a:extLst>
                  <a:ext uri="{0D108BD9-81ED-4DB2-BD59-A6C34878D82A}">
                    <a16:rowId xmlns:a16="http://schemas.microsoft.com/office/drawing/2014/main" val="930152867"/>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CAZIANT</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JULEBER</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RECLIPSEN</a:t>
                      </a:r>
                    </a:p>
                  </a:txBody>
                  <a:tcPr marT="34290" marB="34290"/>
                </a:tc>
                <a:tc>
                  <a:txBody>
                    <a:bodyPr/>
                    <a:lstStyle/>
                    <a:p>
                      <a:endParaRPr lang="en-US" sz="1100" dirty="0"/>
                    </a:p>
                  </a:txBody>
                  <a:tcPr marT="34290" marB="34290"/>
                </a:tc>
                <a:extLst>
                  <a:ext uri="{0D108BD9-81ED-4DB2-BD59-A6C34878D82A}">
                    <a16:rowId xmlns:a16="http://schemas.microsoft.com/office/drawing/2014/main" val="105822217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CYRED/CYRED EQ</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KALLIGA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SIMLIYA</a:t>
                      </a:r>
                    </a:p>
                  </a:txBody>
                  <a:tcPr marT="34290" marB="34290"/>
                </a:tc>
                <a:tc>
                  <a:txBody>
                    <a:bodyPr/>
                    <a:lstStyle/>
                    <a:p>
                      <a:endParaRPr lang="en-US" sz="1100" dirty="0"/>
                    </a:p>
                  </a:txBody>
                  <a:tcPr marT="34290" marB="34290"/>
                </a:tc>
                <a:extLst>
                  <a:ext uri="{0D108BD9-81ED-4DB2-BD59-A6C34878D82A}">
                    <a16:rowId xmlns:a16="http://schemas.microsoft.com/office/drawing/2014/main" val="1822323697"/>
                  </a:ext>
                </a:extLst>
              </a:tr>
            </a:tbl>
          </a:graphicData>
        </a:graphic>
      </p:graphicFrame>
      <p:graphicFrame>
        <p:nvGraphicFramePr>
          <p:cNvPr id="7" name="Table 6">
            <a:extLst>
              <a:ext uri="{FF2B5EF4-FFF2-40B4-BE49-F238E27FC236}">
                <a16:creationId xmlns:a16="http://schemas.microsoft.com/office/drawing/2014/main" id="{924E6C8E-FCFB-4886-956C-EE9DD36C8ACD}"/>
              </a:ext>
            </a:extLst>
          </p:cNvPr>
          <p:cNvGraphicFramePr>
            <a:graphicFrameLocks noGrp="1"/>
          </p:cNvGraphicFramePr>
          <p:nvPr>
            <p:extLst>
              <p:ext uri="{D42A27DB-BD31-4B8C-83A1-F6EECF244321}">
                <p14:modId xmlns:p14="http://schemas.microsoft.com/office/powerpoint/2010/main" val="2263139813"/>
              </p:ext>
            </p:extLst>
          </p:nvPr>
        </p:nvGraphicFramePr>
        <p:xfrm>
          <a:off x="190500" y="2953045"/>
          <a:ext cx="8534400" cy="548640"/>
        </p:xfrm>
        <a:graphic>
          <a:graphicData uri="http://schemas.openxmlformats.org/drawingml/2006/table">
            <a:tbl>
              <a:tblPr firstRow="1" bandRow="1">
                <a:tableStyleId>{5C22544A-7EE6-4342-B048-85BDC9FD1C3A}</a:tableStyleId>
              </a:tblPr>
              <a:tblGrid>
                <a:gridCol w="2708522">
                  <a:extLst>
                    <a:ext uri="{9D8B030D-6E8A-4147-A177-3AD203B41FA5}">
                      <a16:colId xmlns:a16="http://schemas.microsoft.com/office/drawing/2014/main" val="2731748497"/>
                    </a:ext>
                  </a:extLst>
                </a:gridCol>
                <a:gridCol w="3015147">
                  <a:extLst>
                    <a:ext uri="{9D8B030D-6E8A-4147-A177-3AD203B41FA5}">
                      <a16:colId xmlns:a16="http://schemas.microsoft.com/office/drawing/2014/main" val="3132285822"/>
                    </a:ext>
                  </a:extLst>
                </a:gridCol>
                <a:gridCol w="2810731">
                  <a:extLst>
                    <a:ext uri="{9D8B030D-6E8A-4147-A177-3AD203B41FA5}">
                      <a16:colId xmlns:a16="http://schemas.microsoft.com/office/drawing/2014/main" val="2934419086"/>
                    </a:ext>
                  </a:extLst>
                </a:gridCol>
              </a:tblGrid>
              <a:tr h="274320">
                <a:tc gridSpan="3">
                  <a:txBody>
                    <a:bodyPr/>
                    <a:lstStyle/>
                    <a:p>
                      <a:r>
                        <a:rPr lang="en-US" sz="1400" b="1" dirty="0"/>
                        <a:t>drospirenone/ethinyl estradiol/levomefolate</a:t>
                      </a:r>
                      <a:endParaRPr lang="en-US" sz="1400" dirty="0"/>
                    </a:p>
                  </a:txBody>
                  <a:tcPr marT="34290" marB="34290"/>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BEYAZ</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SAYFRAL</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TYDEMY</a:t>
                      </a:r>
                    </a:p>
                  </a:txBody>
                  <a:tcPr marT="34290" marB="34290"/>
                </a:tc>
                <a:extLst>
                  <a:ext uri="{0D108BD9-81ED-4DB2-BD59-A6C34878D82A}">
                    <a16:rowId xmlns:a16="http://schemas.microsoft.com/office/drawing/2014/main" val="490899468"/>
                  </a:ext>
                </a:extLst>
              </a:tr>
            </a:tbl>
          </a:graphicData>
        </a:graphic>
      </p:graphicFrame>
      <p:graphicFrame>
        <p:nvGraphicFramePr>
          <p:cNvPr id="12" name="Table 11">
            <a:extLst>
              <a:ext uri="{FF2B5EF4-FFF2-40B4-BE49-F238E27FC236}">
                <a16:creationId xmlns:a16="http://schemas.microsoft.com/office/drawing/2014/main" id="{7D6EC20F-3B48-4D5C-962B-845B5E18B80D}"/>
              </a:ext>
            </a:extLst>
          </p:cNvPr>
          <p:cNvGraphicFramePr>
            <a:graphicFrameLocks noGrp="1"/>
          </p:cNvGraphicFramePr>
          <p:nvPr>
            <p:extLst>
              <p:ext uri="{D42A27DB-BD31-4B8C-83A1-F6EECF244321}">
                <p14:modId xmlns:p14="http://schemas.microsoft.com/office/powerpoint/2010/main" val="2996624991"/>
              </p:ext>
            </p:extLst>
          </p:nvPr>
        </p:nvGraphicFramePr>
        <p:xfrm>
          <a:off x="190500" y="3494065"/>
          <a:ext cx="8534400" cy="54864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731748497"/>
                    </a:ext>
                  </a:extLst>
                </a:gridCol>
              </a:tblGrid>
              <a:tr h="274320">
                <a:tc>
                  <a:txBody>
                    <a:bodyPr/>
                    <a:lstStyle/>
                    <a:p>
                      <a:r>
                        <a:rPr lang="en-US" sz="1400" b="1" dirty="0"/>
                        <a:t>estradiol valerate/dienogest</a:t>
                      </a:r>
                      <a:endParaRPr lang="en-US" sz="1400" dirty="0"/>
                    </a:p>
                  </a:txBody>
                  <a:tcPr marT="34290" marB="34290"/>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NATAZIA</a:t>
                      </a:r>
                    </a:p>
                  </a:txBody>
                  <a:tcPr marT="34290" marB="34290"/>
                </a:tc>
                <a:extLst>
                  <a:ext uri="{0D108BD9-81ED-4DB2-BD59-A6C34878D82A}">
                    <a16:rowId xmlns:a16="http://schemas.microsoft.com/office/drawing/2014/main" val="490899468"/>
                  </a:ext>
                </a:extLst>
              </a:tr>
            </a:tbl>
          </a:graphicData>
        </a:graphic>
      </p:graphicFrame>
    </p:spTree>
    <p:extLst>
      <p:ext uri="{BB962C8B-B14F-4D97-AF65-F5344CB8AC3E}">
        <p14:creationId xmlns:p14="http://schemas.microsoft.com/office/powerpoint/2010/main" val="3792232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895350"/>
            <a:ext cx="8610600" cy="3486150"/>
          </a:xfrm>
        </p:spPr>
        <p:txBody>
          <a:bodyPr/>
          <a:lstStyle/>
          <a:p>
            <a:pPr>
              <a:buNone/>
            </a:pPr>
            <a:r>
              <a:rPr lang="en-US" altLang="en-US" sz="2000" b="1" i="1" dirty="0">
                <a:solidFill>
                  <a:schemeClr val="tx1">
                    <a:lumMod val="50000"/>
                  </a:schemeClr>
                </a:solidFill>
              </a:rPr>
              <a:t>Class Overview – Combined Pill (cont.):</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p:txBody>
      </p:sp>
      <p:graphicFrame>
        <p:nvGraphicFramePr>
          <p:cNvPr id="8" name="Table 6">
            <a:extLst>
              <a:ext uri="{FF2B5EF4-FFF2-40B4-BE49-F238E27FC236}">
                <a16:creationId xmlns:a16="http://schemas.microsoft.com/office/drawing/2014/main" id="{781AFC01-DC05-4A3B-B67D-664F0289D053}"/>
              </a:ext>
            </a:extLst>
          </p:cNvPr>
          <p:cNvGraphicFramePr>
            <a:graphicFrameLocks noGrp="1"/>
          </p:cNvGraphicFramePr>
          <p:nvPr>
            <p:extLst>
              <p:ext uri="{D42A27DB-BD31-4B8C-83A1-F6EECF244321}">
                <p14:modId xmlns:p14="http://schemas.microsoft.com/office/powerpoint/2010/main" val="2807374635"/>
              </p:ext>
            </p:extLst>
          </p:nvPr>
        </p:nvGraphicFramePr>
        <p:xfrm>
          <a:off x="190500" y="1378631"/>
          <a:ext cx="8534400" cy="108204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731748497"/>
                    </a:ext>
                  </a:extLst>
                </a:gridCol>
                <a:gridCol w="2247900">
                  <a:extLst>
                    <a:ext uri="{9D8B030D-6E8A-4147-A177-3AD203B41FA5}">
                      <a16:colId xmlns:a16="http://schemas.microsoft.com/office/drawing/2014/main" val="3132285822"/>
                    </a:ext>
                  </a:extLst>
                </a:gridCol>
                <a:gridCol w="2095500">
                  <a:extLst>
                    <a:ext uri="{9D8B030D-6E8A-4147-A177-3AD203B41FA5}">
                      <a16:colId xmlns:a16="http://schemas.microsoft.com/office/drawing/2014/main" val="2934419086"/>
                    </a:ext>
                  </a:extLst>
                </a:gridCol>
                <a:gridCol w="2171700">
                  <a:extLst>
                    <a:ext uri="{9D8B030D-6E8A-4147-A177-3AD203B41FA5}">
                      <a16:colId xmlns:a16="http://schemas.microsoft.com/office/drawing/2014/main" val="4015706864"/>
                    </a:ext>
                  </a:extLst>
                </a:gridCol>
              </a:tblGrid>
              <a:tr h="274320">
                <a:tc gridSpan="4">
                  <a:txBody>
                    <a:bodyPr/>
                    <a:lstStyle/>
                    <a:p>
                      <a:r>
                        <a:rPr lang="en-US" sz="1400" b="1" dirty="0"/>
                        <a:t>drospirenone/ethinyl estradiol</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GIANVI</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LO-ZUMANDIMINE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SYEDA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ZARAH</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JASMIEL</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NIKKI</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YASMIN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ZUMANDIMINE</a:t>
                      </a:r>
                    </a:p>
                  </a:txBody>
                  <a:tcPr marT="34290" marB="34290"/>
                </a:tc>
                <a:extLst>
                  <a:ext uri="{0D108BD9-81ED-4DB2-BD59-A6C34878D82A}">
                    <a16:rowId xmlns:a16="http://schemas.microsoft.com/office/drawing/2014/main" val="150151304"/>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LORYNA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OCELLA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YAZ</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930152867"/>
                  </a:ext>
                </a:extLst>
              </a:tr>
            </a:tbl>
          </a:graphicData>
        </a:graphic>
      </p:graphicFrame>
      <p:graphicFrame>
        <p:nvGraphicFramePr>
          <p:cNvPr id="7" name="Table 6">
            <a:extLst>
              <a:ext uri="{FF2B5EF4-FFF2-40B4-BE49-F238E27FC236}">
                <a16:creationId xmlns:a16="http://schemas.microsoft.com/office/drawing/2014/main" id="{924E6C8E-FCFB-4886-956C-EE9DD36C8ACD}"/>
              </a:ext>
            </a:extLst>
          </p:cNvPr>
          <p:cNvGraphicFramePr>
            <a:graphicFrameLocks noGrp="1"/>
          </p:cNvGraphicFramePr>
          <p:nvPr>
            <p:extLst>
              <p:ext uri="{D42A27DB-BD31-4B8C-83A1-F6EECF244321}">
                <p14:modId xmlns:p14="http://schemas.microsoft.com/office/powerpoint/2010/main" val="2746581633"/>
              </p:ext>
            </p:extLst>
          </p:nvPr>
        </p:nvGraphicFramePr>
        <p:xfrm>
          <a:off x="190500" y="2442835"/>
          <a:ext cx="8534400" cy="5486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731748497"/>
                    </a:ext>
                  </a:extLst>
                </a:gridCol>
                <a:gridCol w="4495800">
                  <a:extLst>
                    <a:ext uri="{9D8B030D-6E8A-4147-A177-3AD203B41FA5}">
                      <a16:colId xmlns:a16="http://schemas.microsoft.com/office/drawing/2014/main" val="3132285822"/>
                    </a:ext>
                  </a:extLst>
                </a:gridCol>
              </a:tblGrid>
              <a:tr h="274320">
                <a:tc gridSpan="2">
                  <a:txBody>
                    <a:bodyPr/>
                    <a:lstStyle/>
                    <a:p>
                      <a:r>
                        <a:rPr lang="en-US" sz="1400" b="1" dirty="0"/>
                        <a:t>ethynodiol diacetate/ethinyl estradiol </a:t>
                      </a:r>
                      <a:endParaRPr lang="en-US" sz="1400" dirty="0"/>
                    </a:p>
                  </a:txBody>
                  <a:tcPr marT="34290" marB="34290"/>
                </a:tc>
                <a:tc hMerge="1">
                  <a:txBody>
                    <a:bodyPr/>
                    <a:lstStyle/>
                    <a:p>
                      <a:endParaRPr lang="en-US" dirty="0"/>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KELNOR</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ZOVIA</a:t>
                      </a:r>
                    </a:p>
                  </a:txBody>
                  <a:tcPr marT="34290" marB="34290"/>
                </a:tc>
                <a:extLst>
                  <a:ext uri="{0D108BD9-81ED-4DB2-BD59-A6C34878D82A}">
                    <a16:rowId xmlns:a16="http://schemas.microsoft.com/office/drawing/2014/main" val="490899468"/>
                  </a:ext>
                </a:extLst>
              </a:tr>
            </a:tbl>
          </a:graphicData>
        </a:graphic>
      </p:graphicFrame>
      <p:graphicFrame>
        <p:nvGraphicFramePr>
          <p:cNvPr id="12" name="Table 11">
            <a:extLst>
              <a:ext uri="{FF2B5EF4-FFF2-40B4-BE49-F238E27FC236}">
                <a16:creationId xmlns:a16="http://schemas.microsoft.com/office/drawing/2014/main" id="{7D6EC20F-3B48-4D5C-962B-845B5E18B80D}"/>
              </a:ext>
            </a:extLst>
          </p:cNvPr>
          <p:cNvGraphicFramePr>
            <a:graphicFrameLocks noGrp="1"/>
          </p:cNvGraphicFramePr>
          <p:nvPr>
            <p:extLst>
              <p:ext uri="{D42A27DB-BD31-4B8C-83A1-F6EECF244321}">
                <p14:modId xmlns:p14="http://schemas.microsoft.com/office/powerpoint/2010/main" val="3781711894"/>
              </p:ext>
            </p:extLst>
          </p:nvPr>
        </p:nvGraphicFramePr>
        <p:xfrm>
          <a:off x="190500" y="2976614"/>
          <a:ext cx="8534400" cy="161544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731748497"/>
                    </a:ext>
                  </a:extLst>
                </a:gridCol>
                <a:gridCol w="1836420">
                  <a:extLst>
                    <a:ext uri="{9D8B030D-6E8A-4147-A177-3AD203B41FA5}">
                      <a16:colId xmlns:a16="http://schemas.microsoft.com/office/drawing/2014/main" val="3132285822"/>
                    </a:ext>
                  </a:extLst>
                </a:gridCol>
                <a:gridCol w="1577340">
                  <a:extLst>
                    <a:ext uri="{9D8B030D-6E8A-4147-A177-3AD203B41FA5}">
                      <a16:colId xmlns:a16="http://schemas.microsoft.com/office/drawing/2014/main" val="1502990190"/>
                    </a:ext>
                  </a:extLst>
                </a:gridCol>
                <a:gridCol w="1706880">
                  <a:extLst>
                    <a:ext uri="{9D8B030D-6E8A-4147-A177-3AD203B41FA5}">
                      <a16:colId xmlns:a16="http://schemas.microsoft.com/office/drawing/2014/main" val="2934419086"/>
                    </a:ext>
                  </a:extLst>
                </a:gridCol>
                <a:gridCol w="1706880">
                  <a:extLst>
                    <a:ext uri="{9D8B030D-6E8A-4147-A177-3AD203B41FA5}">
                      <a16:colId xmlns:a16="http://schemas.microsoft.com/office/drawing/2014/main" val="855286333"/>
                    </a:ext>
                  </a:extLst>
                </a:gridCol>
              </a:tblGrid>
              <a:tr h="274320">
                <a:tc gridSpan="5">
                  <a:txBody>
                    <a:bodyPr/>
                    <a:lstStyle/>
                    <a:p>
                      <a:r>
                        <a:rPr lang="en-US" sz="1400" b="1" dirty="0"/>
                        <a:t>levonorgestrel/ethinyl estradiol </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AFIRMELLE</a:t>
                      </a:r>
                      <a:endParaRPr lang="en-US" sz="1100" b="0" i="0" u="none" strike="noStrike" kern="1200" baseline="0" dirty="0">
                        <a:solidFill>
                          <a:schemeClr val="dk1"/>
                        </a:solidFill>
                        <a:latin typeface="+mn-lt"/>
                        <a:ea typeface="+mn-ea"/>
                        <a:cs typeface="+mn-cs"/>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AYUNA</a:t>
                      </a:r>
                      <a:endParaRPr lang="en-US" sz="1100" kern="1200" dirty="0">
                        <a:solidFill>
                          <a:schemeClr val="dk1"/>
                        </a:solidFill>
                        <a:latin typeface="+mn-lt"/>
                        <a:ea typeface="+mn-ea"/>
                        <a:cs typeface="+mn-cs"/>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KURVELO</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LILLOW</a:t>
                      </a:r>
                      <a:endParaRPr lang="en-US" sz="11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SRONYX</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ALTAVERA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BALCOLTRA</a:t>
                      </a:r>
                      <a:endParaRPr lang="en-US" sz="1100" kern="1200" dirty="0">
                        <a:solidFill>
                          <a:schemeClr val="dk1"/>
                        </a:solidFill>
                        <a:latin typeface="+mn-lt"/>
                        <a:ea typeface="+mn-ea"/>
                        <a:cs typeface="+mn-cs"/>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LARISSIA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LUTERA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TRIVORA</a:t>
                      </a:r>
                    </a:p>
                  </a:txBody>
                  <a:tcPr marT="34290" marB="34290"/>
                </a:tc>
                <a:extLst>
                  <a:ext uri="{0D108BD9-81ED-4DB2-BD59-A6C34878D82A}">
                    <a16:rowId xmlns:a16="http://schemas.microsoft.com/office/drawing/2014/main" val="356488616"/>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AMETHIA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CHATEAL/CHATEAL EQ</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LESSINA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MARLISSA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VIENVA</a:t>
                      </a:r>
                    </a:p>
                  </a:txBody>
                  <a:tcPr marT="34290" marB="34290"/>
                </a:tc>
                <a:extLst>
                  <a:ext uri="{0D108BD9-81ED-4DB2-BD59-A6C34878D82A}">
                    <a16:rowId xmlns:a16="http://schemas.microsoft.com/office/drawing/2014/main" val="779810250"/>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AUBRA/AUBRA EQ</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ENPRESSE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LEVONEST</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ORSYTHIA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243767860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AVIANE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FALMINA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LEVORA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PORTIA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3208142061"/>
                  </a:ext>
                </a:extLst>
              </a:tr>
            </a:tbl>
          </a:graphicData>
        </a:graphic>
      </p:graphicFrame>
    </p:spTree>
    <p:extLst>
      <p:ext uri="{BB962C8B-B14F-4D97-AF65-F5344CB8AC3E}">
        <p14:creationId xmlns:p14="http://schemas.microsoft.com/office/powerpoint/2010/main" val="3030114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895350"/>
            <a:ext cx="8610600" cy="3486150"/>
          </a:xfrm>
        </p:spPr>
        <p:txBody>
          <a:bodyPr/>
          <a:lstStyle/>
          <a:p>
            <a:pPr>
              <a:buNone/>
            </a:pPr>
            <a:r>
              <a:rPr lang="en-US" altLang="en-US" sz="2000" b="1" i="1" dirty="0">
                <a:solidFill>
                  <a:schemeClr val="tx1">
                    <a:lumMod val="50000"/>
                  </a:schemeClr>
                </a:solidFill>
              </a:rPr>
              <a:t>Class Overview – Combined Pill (cont.):</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p:txBody>
      </p:sp>
      <p:graphicFrame>
        <p:nvGraphicFramePr>
          <p:cNvPr id="8" name="Table 6">
            <a:extLst>
              <a:ext uri="{FF2B5EF4-FFF2-40B4-BE49-F238E27FC236}">
                <a16:creationId xmlns:a16="http://schemas.microsoft.com/office/drawing/2014/main" id="{781AFC01-DC05-4A3B-B67D-664F0289D053}"/>
              </a:ext>
            </a:extLst>
          </p:cNvPr>
          <p:cNvGraphicFramePr>
            <a:graphicFrameLocks noGrp="1"/>
          </p:cNvGraphicFramePr>
          <p:nvPr>
            <p:extLst>
              <p:ext uri="{D42A27DB-BD31-4B8C-83A1-F6EECF244321}">
                <p14:modId xmlns:p14="http://schemas.microsoft.com/office/powerpoint/2010/main" val="3991737997"/>
              </p:ext>
            </p:extLst>
          </p:nvPr>
        </p:nvGraphicFramePr>
        <p:xfrm>
          <a:off x="190500" y="1378631"/>
          <a:ext cx="8534400" cy="54864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731748497"/>
                    </a:ext>
                  </a:extLst>
                </a:gridCol>
                <a:gridCol w="2247900">
                  <a:extLst>
                    <a:ext uri="{9D8B030D-6E8A-4147-A177-3AD203B41FA5}">
                      <a16:colId xmlns:a16="http://schemas.microsoft.com/office/drawing/2014/main" val="3132285822"/>
                    </a:ext>
                  </a:extLst>
                </a:gridCol>
                <a:gridCol w="2095500">
                  <a:extLst>
                    <a:ext uri="{9D8B030D-6E8A-4147-A177-3AD203B41FA5}">
                      <a16:colId xmlns:a16="http://schemas.microsoft.com/office/drawing/2014/main" val="2934419086"/>
                    </a:ext>
                  </a:extLst>
                </a:gridCol>
                <a:gridCol w="2171700">
                  <a:extLst>
                    <a:ext uri="{9D8B030D-6E8A-4147-A177-3AD203B41FA5}">
                      <a16:colId xmlns:a16="http://schemas.microsoft.com/office/drawing/2014/main" val="4015706864"/>
                    </a:ext>
                  </a:extLst>
                </a:gridCol>
              </a:tblGrid>
              <a:tr h="274320">
                <a:tc gridSpan="4">
                  <a:txBody>
                    <a:bodyPr/>
                    <a:lstStyle/>
                    <a:p>
                      <a:r>
                        <a:rPr lang="en-US" sz="1400" b="1" dirty="0"/>
                        <a:t>norethindrone/ethinyl estradiol/ferrous fumarate</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GENERESS FE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KAITLIB FE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LAYOLIS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WYMZYA FE</a:t>
                      </a:r>
                    </a:p>
                  </a:txBody>
                  <a:tcPr marT="34290" marB="34290"/>
                </a:tc>
                <a:extLst>
                  <a:ext uri="{0D108BD9-81ED-4DB2-BD59-A6C34878D82A}">
                    <a16:rowId xmlns:a16="http://schemas.microsoft.com/office/drawing/2014/main" val="490899468"/>
                  </a:ext>
                </a:extLst>
              </a:tr>
            </a:tbl>
          </a:graphicData>
        </a:graphic>
      </p:graphicFrame>
      <p:graphicFrame>
        <p:nvGraphicFramePr>
          <p:cNvPr id="12" name="Table 11">
            <a:extLst>
              <a:ext uri="{FF2B5EF4-FFF2-40B4-BE49-F238E27FC236}">
                <a16:creationId xmlns:a16="http://schemas.microsoft.com/office/drawing/2014/main" id="{7D6EC20F-3B48-4D5C-962B-845B5E18B80D}"/>
              </a:ext>
            </a:extLst>
          </p:cNvPr>
          <p:cNvGraphicFramePr>
            <a:graphicFrameLocks noGrp="1"/>
          </p:cNvGraphicFramePr>
          <p:nvPr>
            <p:extLst>
              <p:ext uri="{D42A27DB-BD31-4B8C-83A1-F6EECF244321}">
                <p14:modId xmlns:p14="http://schemas.microsoft.com/office/powerpoint/2010/main" val="3540636054"/>
              </p:ext>
            </p:extLst>
          </p:nvPr>
        </p:nvGraphicFramePr>
        <p:xfrm>
          <a:off x="185057" y="1919651"/>
          <a:ext cx="8534400" cy="268224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731748497"/>
                    </a:ext>
                  </a:extLst>
                </a:gridCol>
                <a:gridCol w="1836420">
                  <a:extLst>
                    <a:ext uri="{9D8B030D-6E8A-4147-A177-3AD203B41FA5}">
                      <a16:colId xmlns:a16="http://schemas.microsoft.com/office/drawing/2014/main" val="3132285822"/>
                    </a:ext>
                  </a:extLst>
                </a:gridCol>
                <a:gridCol w="1758043">
                  <a:extLst>
                    <a:ext uri="{9D8B030D-6E8A-4147-A177-3AD203B41FA5}">
                      <a16:colId xmlns:a16="http://schemas.microsoft.com/office/drawing/2014/main" val="1502990190"/>
                    </a:ext>
                  </a:extLst>
                </a:gridCol>
                <a:gridCol w="1526177">
                  <a:extLst>
                    <a:ext uri="{9D8B030D-6E8A-4147-A177-3AD203B41FA5}">
                      <a16:colId xmlns:a16="http://schemas.microsoft.com/office/drawing/2014/main" val="2934419086"/>
                    </a:ext>
                  </a:extLst>
                </a:gridCol>
                <a:gridCol w="1706880">
                  <a:extLst>
                    <a:ext uri="{9D8B030D-6E8A-4147-A177-3AD203B41FA5}">
                      <a16:colId xmlns:a16="http://schemas.microsoft.com/office/drawing/2014/main" val="855286333"/>
                    </a:ext>
                  </a:extLst>
                </a:gridCol>
              </a:tblGrid>
              <a:tr h="274320">
                <a:tc gridSpan="5">
                  <a:txBody>
                    <a:bodyPr/>
                    <a:lstStyle/>
                    <a:p>
                      <a:r>
                        <a:rPr lang="en-US" sz="1400" b="1" dirty="0"/>
                        <a:t>norethindrone acetate/ethinyl estradiol </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ALYACEN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ESTARYLLA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MELODETTA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ORTHO-NOVUM</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TRI-ESTARYLLA</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ARANELLE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ESTROSTEP</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MIBELAS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PHILITH</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TRI-LEGEST FE</a:t>
                      </a:r>
                    </a:p>
                  </a:txBody>
                  <a:tcPr marT="34290" marB="34290"/>
                </a:tc>
                <a:extLst>
                  <a:ext uri="{0D108BD9-81ED-4DB2-BD59-A6C34878D82A}">
                    <a16:rowId xmlns:a16="http://schemas.microsoft.com/office/drawing/2014/main" val="356488616"/>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AUROVELA,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FEMYNOR</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MICROGESTIN,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PIRMELLA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TRI-LINYAH </a:t>
                      </a:r>
                    </a:p>
                  </a:txBody>
                  <a:tcPr marT="34290" marB="34290"/>
                </a:tc>
                <a:extLst>
                  <a:ext uri="{0D108BD9-81ED-4DB2-BD59-A6C34878D82A}">
                    <a16:rowId xmlns:a16="http://schemas.microsoft.com/office/drawing/2014/main" val="779810250"/>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BALZIVA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HAILEY</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MILI</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PREVIFEM</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TRI-LO-ESTARYLLA </a:t>
                      </a:r>
                    </a:p>
                  </a:txBody>
                  <a:tcPr marT="34290" marB="34290"/>
                </a:tc>
                <a:extLst>
                  <a:ext uri="{0D108BD9-81ED-4DB2-BD59-A6C34878D82A}">
                    <a16:rowId xmlns:a16="http://schemas.microsoft.com/office/drawing/2014/main" val="243767860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BLISOVI,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JUNEL,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MINASTRIN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SPRINTEC</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TRI-LO-MARZIA </a:t>
                      </a:r>
                    </a:p>
                  </a:txBody>
                  <a:tcPr marT="34290" marB="34290"/>
                </a:tc>
                <a:extLst>
                  <a:ext uri="{0D108BD9-81ED-4DB2-BD59-A6C34878D82A}">
                    <a16:rowId xmlns:a16="http://schemas.microsoft.com/office/drawing/2014/main" val="3208142061"/>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BRIELLYN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LARIN,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MONO-LINYAH</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TARINA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TRI-LO-MILI </a:t>
                      </a:r>
                    </a:p>
                  </a:txBody>
                  <a:tcPr marT="34290" marB="34290"/>
                </a:tc>
                <a:extLst>
                  <a:ext uri="{0D108BD9-81ED-4DB2-BD59-A6C34878D82A}">
                    <a16:rowId xmlns:a16="http://schemas.microsoft.com/office/drawing/2014/main" val="207888087"/>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CHARLOTTE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LEENA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NECON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TAYTULLA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TRI-LO-SPRINTEC</a:t>
                      </a:r>
                    </a:p>
                  </a:txBody>
                  <a:tcPr marT="34290" marB="34290"/>
                </a:tc>
                <a:extLst>
                  <a:ext uri="{0D108BD9-81ED-4DB2-BD59-A6C34878D82A}">
                    <a16:rowId xmlns:a16="http://schemas.microsoft.com/office/drawing/2014/main" val="55487282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CYCLAFEM</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LO LOESTRIN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NORTREL</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TILIA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TRI-MILI</a:t>
                      </a:r>
                    </a:p>
                  </a:txBody>
                  <a:tcPr marT="34290" marB="34290"/>
                </a:tc>
                <a:extLst>
                  <a:ext uri="{0D108BD9-81ED-4DB2-BD59-A6C34878D82A}">
                    <a16:rowId xmlns:a16="http://schemas.microsoft.com/office/drawing/2014/main" val="2651990133"/>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DASETTA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LOESTRIN, FE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ORTHO TRI-CYCLEN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 FEMYNOR</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TRI-PREVIFEM</a:t>
                      </a:r>
                    </a:p>
                  </a:txBody>
                  <a:tcPr marT="34290" marB="34290"/>
                </a:tc>
                <a:extLst>
                  <a:ext uri="{0D108BD9-81ED-4DB2-BD59-A6C34878D82A}">
                    <a16:rowId xmlns:a16="http://schemas.microsoft.com/office/drawing/2014/main" val="519129357"/>
                  </a:ext>
                </a:extLst>
              </a:tr>
            </a:tbl>
          </a:graphicData>
        </a:graphic>
      </p:graphicFrame>
    </p:spTree>
    <p:extLst>
      <p:ext uri="{BB962C8B-B14F-4D97-AF65-F5344CB8AC3E}">
        <p14:creationId xmlns:p14="http://schemas.microsoft.com/office/powerpoint/2010/main" val="26150280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895350"/>
            <a:ext cx="8610600" cy="3486150"/>
          </a:xfrm>
        </p:spPr>
        <p:txBody>
          <a:bodyPr/>
          <a:lstStyle/>
          <a:p>
            <a:pPr>
              <a:buNone/>
            </a:pPr>
            <a:r>
              <a:rPr lang="en-US" altLang="en-US" sz="2000" b="1" i="1" dirty="0">
                <a:solidFill>
                  <a:schemeClr val="tx1">
                    <a:lumMod val="50000"/>
                  </a:schemeClr>
                </a:solidFill>
              </a:rPr>
              <a:t>Class Overview – Combined Pill (cont.):</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a:buNone/>
            </a:pPr>
            <a:r>
              <a:rPr lang="en-US" altLang="en-US" sz="2000" b="1" i="1" dirty="0">
                <a:solidFill>
                  <a:schemeClr val="tx1">
                    <a:lumMod val="50000"/>
                  </a:schemeClr>
                </a:solidFill>
              </a:rPr>
              <a:t>Class Overview – Emergency Contraceptive:</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p:txBody>
      </p:sp>
      <p:graphicFrame>
        <p:nvGraphicFramePr>
          <p:cNvPr id="8" name="Table 6">
            <a:extLst>
              <a:ext uri="{FF2B5EF4-FFF2-40B4-BE49-F238E27FC236}">
                <a16:creationId xmlns:a16="http://schemas.microsoft.com/office/drawing/2014/main" id="{781AFC01-DC05-4A3B-B67D-664F0289D053}"/>
              </a:ext>
            </a:extLst>
          </p:cNvPr>
          <p:cNvGraphicFramePr>
            <a:graphicFrameLocks noGrp="1"/>
          </p:cNvGraphicFramePr>
          <p:nvPr>
            <p:extLst>
              <p:ext uri="{D42A27DB-BD31-4B8C-83A1-F6EECF244321}">
                <p14:modId xmlns:p14="http://schemas.microsoft.com/office/powerpoint/2010/main" val="3278022117"/>
              </p:ext>
            </p:extLst>
          </p:nvPr>
        </p:nvGraphicFramePr>
        <p:xfrm>
          <a:off x="185057" y="1912620"/>
          <a:ext cx="8534400" cy="54864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731748497"/>
                    </a:ext>
                  </a:extLst>
                </a:gridCol>
                <a:gridCol w="2844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2934419086"/>
                    </a:ext>
                  </a:extLst>
                </a:gridCol>
              </a:tblGrid>
              <a:tr h="274320">
                <a:tc gridSpan="3">
                  <a:txBody>
                    <a:bodyPr/>
                    <a:lstStyle/>
                    <a:p>
                      <a:r>
                        <a:rPr lang="en-US" sz="1400" b="1" dirty="0"/>
                        <a:t>norgestrel/ethinyl estradiol </a:t>
                      </a:r>
                      <a:endParaRPr lang="en-US" sz="1400" dirty="0"/>
                    </a:p>
                  </a:txBody>
                  <a:tcPr marT="34290" marB="34290"/>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CRYSELLE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ELINEST</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LOW-OGESTREL</a:t>
                      </a:r>
                    </a:p>
                  </a:txBody>
                  <a:tcPr marT="34290" marB="34290"/>
                </a:tc>
                <a:extLst>
                  <a:ext uri="{0D108BD9-81ED-4DB2-BD59-A6C34878D82A}">
                    <a16:rowId xmlns:a16="http://schemas.microsoft.com/office/drawing/2014/main" val="490899468"/>
                  </a:ext>
                </a:extLst>
              </a:tr>
            </a:tbl>
          </a:graphicData>
        </a:graphic>
      </p:graphicFrame>
      <p:graphicFrame>
        <p:nvGraphicFramePr>
          <p:cNvPr id="12" name="Table 11">
            <a:extLst>
              <a:ext uri="{FF2B5EF4-FFF2-40B4-BE49-F238E27FC236}">
                <a16:creationId xmlns:a16="http://schemas.microsoft.com/office/drawing/2014/main" id="{7D6EC20F-3B48-4D5C-962B-845B5E18B80D}"/>
              </a:ext>
            </a:extLst>
          </p:cNvPr>
          <p:cNvGraphicFramePr>
            <a:graphicFrameLocks noGrp="1"/>
          </p:cNvGraphicFramePr>
          <p:nvPr>
            <p:extLst>
              <p:ext uri="{D42A27DB-BD31-4B8C-83A1-F6EECF244321}">
                <p14:modId xmlns:p14="http://schemas.microsoft.com/office/powerpoint/2010/main" val="96360807"/>
              </p:ext>
            </p:extLst>
          </p:nvPr>
        </p:nvGraphicFramePr>
        <p:xfrm>
          <a:off x="185057" y="1371600"/>
          <a:ext cx="8534400" cy="54864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731748497"/>
                    </a:ext>
                  </a:extLst>
                </a:gridCol>
                <a:gridCol w="1836420">
                  <a:extLst>
                    <a:ext uri="{9D8B030D-6E8A-4147-A177-3AD203B41FA5}">
                      <a16:colId xmlns:a16="http://schemas.microsoft.com/office/drawing/2014/main" val="3132285822"/>
                    </a:ext>
                  </a:extLst>
                </a:gridCol>
                <a:gridCol w="1758043">
                  <a:extLst>
                    <a:ext uri="{9D8B030D-6E8A-4147-A177-3AD203B41FA5}">
                      <a16:colId xmlns:a16="http://schemas.microsoft.com/office/drawing/2014/main" val="1502990190"/>
                    </a:ext>
                  </a:extLst>
                </a:gridCol>
                <a:gridCol w="1526177">
                  <a:extLst>
                    <a:ext uri="{9D8B030D-6E8A-4147-A177-3AD203B41FA5}">
                      <a16:colId xmlns:a16="http://schemas.microsoft.com/office/drawing/2014/main" val="2934419086"/>
                    </a:ext>
                  </a:extLst>
                </a:gridCol>
                <a:gridCol w="1706880">
                  <a:extLst>
                    <a:ext uri="{9D8B030D-6E8A-4147-A177-3AD203B41FA5}">
                      <a16:colId xmlns:a16="http://schemas.microsoft.com/office/drawing/2014/main" val="855286333"/>
                    </a:ext>
                  </a:extLst>
                </a:gridCol>
              </a:tblGrid>
              <a:tr h="274320">
                <a:tc gridSpan="5">
                  <a:txBody>
                    <a:bodyPr/>
                    <a:lstStyle/>
                    <a:p>
                      <a:r>
                        <a:rPr lang="en-US" sz="1400" b="1" dirty="0"/>
                        <a:t>norethindrone acetate/ethinyl estradiol (cont.)</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TRI-SPRINTEC</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TRI-VYLIBRA, LO</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VYFEMLA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VYLIBRA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WERA</a:t>
                      </a:r>
                    </a:p>
                  </a:txBody>
                  <a:tcPr marT="34290" marB="34290"/>
                </a:tc>
                <a:extLst>
                  <a:ext uri="{0D108BD9-81ED-4DB2-BD59-A6C34878D82A}">
                    <a16:rowId xmlns:a16="http://schemas.microsoft.com/office/drawing/2014/main" val="490899468"/>
                  </a:ext>
                </a:extLst>
              </a:tr>
            </a:tbl>
          </a:graphicData>
        </a:graphic>
      </p:graphicFrame>
      <p:graphicFrame>
        <p:nvGraphicFramePr>
          <p:cNvPr id="6" name="Table 6">
            <a:extLst>
              <a:ext uri="{FF2B5EF4-FFF2-40B4-BE49-F238E27FC236}">
                <a16:creationId xmlns:a16="http://schemas.microsoft.com/office/drawing/2014/main" id="{4CE722E6-601C-40B9-BFEA-4F1156141B5A}"/>
              </a:ext>
            </a:extLst>
          </p:cNvPr>
          <p:cNvGraphicFramePr>
            <a:graphicFrameLocks noGrp="1"/>
          </p:cNvGraphicFramePr>
          <p:nvPr>
            <p:extLst>
              <p:ext uri="{D42A27DB-BD31-4B8C-83A1-F6EECF244321}">
                <p14:modId xmlns:p14="http://schemas.microsoft.com/office/powerpoint/2010/main" val="1654335936"/>
              </p:ext>
            </p:extLst>
          </p:nvPr>
        </p:nvGraphicFramePr>
        <p:xfrm>
          <a:off x="185057" y="2960371"/>
          <a:ext cx="8534400" cy="134874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731748497"/>
                    </a:ext>
                  </a:extLst>
                </a:gridCol>
                <a:gridCol w="2844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2934419086"/>
                    </a:ext>
                  </a:extLst>
                </a:gridCol>
              </a:tblGrid>
              <a:tr h="274320">
                <a:tc gridSpan="3">
                  <a:txBody>
                    <a:bodyPr/>
                    <a:lstStyle/>
                    <a:p>
                      <a:r>
                        <a:rPr lang="en-US" sz="1400" b="1" dirty="0"/>
                        <a:t>levonorgestrel</a:t>
                      </a:r>
                      <a:endParaRPr lang="en-US" sz="1400" dirty="0"/>
                    </a:p>
                  </a:txBody>
                  <a:tcPr marT="34290" marB="34290"/>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AFTERA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MY WAY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PLAN B</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ECONTRA EZ, ONE-STEP</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NEW DAY</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TAKE ACTION</a:t>
                      </a:r>
                    </a:p>
                  </a:txBody>
                  <a:tcPr marT="34290" marB="34290"/>
                </a:tc>
                <a:extLst>
                  <a:ext uri="{0D108BD9-81ED-4DB2-BD59-A6C34878D82A}">
                    <a16:rowId xmlns:a16="http://schemas.microsoft.com/office/drawing/2014/main" val="359789907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ELLA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OPCICON ONE-STEP</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57012037"/>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MY CHOICE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OPTION 2</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558028491"/>
                  </a:ext>
                </a:extLst>
              </a:tr>
            </a:tbl>
          </a:graphicData>
        </a:graphic>
      </p:graphicFrame>
    </p:spTree>
    <p:extLst>
      <p:ext uri="{BB962C8B-B14F-4D97-AF65-F5344CB8AC3E}">
        <p14:creationId xmlns:p14="http://schemas.microsoft.com/office/powerpoint/2010/main" val="3718865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895350"/>
            <a:ext cx="8610600" cy="3486150"/>
          </a:xfrm>
        </p:spPr>
        <p:txBody>
          <a:bodyPr/>
          <a:lstStyle/>
          <a:p>
            <a:pPr>
              <a:buNone/>
            </a:pPr>
            <a:r>
              <a:rPr lang="en-US" altLang="en-US" sz="2000" b="1" i="1" dirty="0">
                <a:solidFill>
                  <a:schemeClr val="tx1">
                    <a:lumMod val="50000"/>
                  </a:schemeClr>
                </a:solidFill>
              </a:rPr>
              <a:t>Class Overview – Extended Continuous Use Combined Pill:</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a:buNone/>
            </a:pPr>
            <a:r>
              <a:rPr lang="en-US" altLang="en-US" sz="2000" b="1" i="1" dirty="0">
                <a:solidFill>
                  <a:schemeClr val="tx1">
                    <a:lumMod val="50000"/>
                  </a:schemeClr>
                </a:solidFill>
              </a:rPr>
              <a:t>Class Overview – Progestin Only:</a:t>
            </a: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lvl="1">
              <a:buNone/>
            </a:pPr>
            <a:endParaRPr lang="en-US" sz="1200" dirty="0"/>
          </a:p>
          <a:p>
            <a:pPr lvl="1">
              <a:buNone/>
            </a:pPr>
            <a:endParaRPr lang="en-US" sz="1200" dirty="0"/>
          </a:p>
        </p:txBody>
      </p:sp>
      <p:graphicFrame>
        <p:nvGraphicFramePr>
          <p:cNvPr id="6" name="Table 6">
            <a:extLst>
              <a:ext uri="{FF2B5EF4-FFF2-40B4-BE49-F238E27FC236}">
                <a16:creationId xmlns:a16="http://schemas.microsoft.com/office/drawing/2014/main" id="{4CE722E6-601C-40B9-BFEA-4F1156141B5A}"/>
              </a:ext>
            </a:extLst>
          </p:cNvPr>
          <p:cNvGraphicFramePr>
            <a:graphicFrameLocks noGrp="1"/>
          </p:cNvGraphicFramePr>
          <p:nvPr>
            <p:extLst>
              <p:ext uri="{D42A27DB-BD31-4B8C-83A1-F6EECF244321}">
                <p14:modId xmlns:p14="http://schemas.microsoft.com/office/powerpoint/2010/main" val="298607458"/>
              </p:ext>
            </p:extLst>
          </p:nvPr>
        </p:nvGraphicFramePr>
        <p:xfrm>
          <a:off x="185057" y="2960371"/>
          <a:ext cx="8534400" cy="54864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731748497"/>
                    </a:ext>
                  </a:extLst>
                </a:gridCol>
              </a:tblGrid>
              <a:tr h="274320">
                <a:tc>
                  <a:txBody>
                    <a:bodyPr/>
                    <a:lstStyle/>
                    <a:p>
                      <a:r>
                        <a:rPr lang="en-US" sz="1400" b="1" dirty="0"/>
                        <a:t>drospirenone</a:t>
                      </a:r>
                      <a:endParaRPr lang="en-US" sz="1400" dirty="0"/>
                    </a:p>
                  </a:txBody>
                  <a:tcPr marT="34290" marB="34290"/>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SLYND</a:t>
                      </a:r>
                    </a:p>
                  </a:txBody>
                  <a:tcPr marT="34290" marB="34290"/>
                </a:tc>
                <a:extLst>
                  <a:ext uri="{0D108BD9-81ED-4DB2-BD59-A6C34878D82A}">
                    <a16:rowId xmlns:a16="http://schemas.microsoft.com/office/drawing/2014/main" val="490899468"/>
                  </a:ext>
                </a:extLst>
              </a:tr>
            </a:tbl>
          </a:graphicData>
        </a:graphic>
      </p:graphicFrame>
      <p:graphicFrame>
        <p:nvGraphicFramePr>
          <p:cNvPr id="7" name="Table 6">
            <a:extLst>
              <a:ext uri="{FF2B5EF4-FFF2-40B4-BE49-F238E27FC236}">
                <a16:creationId xmlns:a16="http://schemas.microsoft.com/office/drawing/2014/main" id="{5D5699E3-8225-4980-A226-013ADBCFDA8E}"/>
              </a:ext>
            </a:extLst>
          </p:cNvPr>
          <p:cNvGraphicFramePr>
            <a:graphicFrameLocks noGrp="1"/>
          </p:cNvGraphicFramePr>
          <p:nvPr>
            <p:extLst>
              <p:ext uri="{D42A27DB-BD31-4B8C-83A1-F6EECF244321}">
                <p14:modId xmlns:p14="http://schemas.microsoft.com/office/powerpoint/2010/main" val="2738785872"/>
              </p:ext>
            </p:extLst>
          </p:nvPr>
        </p:nvGraphicFramePr>
        <p:xfrm>
          <a:off x="185058" y="1348742"/>
          <a:ext cx="8534401" cy="1348740"/>
        </p:xfrm>
        <a:graphic>
          <a:graphicData uri="http://schemas.openxmlformats.org/drawingml/2006/table">
            <a:tbl>
              <a:tblPr firstRow="1" bandRow="1">
                <a:tableStyleId>{5C22544A-7EE6-4342-B048-85BDC9FD1C3A}</a:tableStyleId>
              </a:tblPr>
              <a:tblGrid>
                <a:gridCol w="2100943">
                  <a:extLst>
                    <a:ext uri="{9D8B030D-6E8A-4147-A177-3AD203B41FA5}">
                      <a16:colId xmlns:a16="http://schemas.microsoft.com/office/drawing/2014/main" val="2731748497"/>
                    </a:ext>
                  </a:extLst>
                </a:gridCol>
                <a:gridCol w="2133600">
                  <a:extLst>
                    <a:ext uri="{9D8B030D-6E8A-4147-A177-3AD203B41FA5}">
                      <a16:colId xmlns:a16="http://schemas.microsoft.com/office/drawing/2014/main" val="3132285822"/>
                    </a:ext>
                  </a:extLst>
                </a:gridCol>
                <a:gridCol w="2149929">
                  <a:extLst>
                    <a:ext uri="{9D8B030D-6E8A-4147-A177-3AD203B41FA5}">
                      <a16:colId xmlns:a16="http://schemas.microsoft.com/office/drawing/2014/main" val="2934419086"/>
                    </a:ext>
                  </a:extLst>
                </a:gridCol>
                <a:gridCol w="2149929">
                  <a:extLst>
                    <a:ext uri="{9D8B030D-6E8A-4147-A177-3AD203B41FA5}">
                      <a16:colId xmlns:a16="http://schemas.microsoft.com/office/drawing/2014/main" val="2258446846"/>
                    </a:ext>
                  </a:extLst>
                </a:gridCol>
              </a:tblGrid>
              <a:tr h="274320">
                <a:tc gridSpan="4">
                  <a:txBody>
                    <a:bodyPr/>
                    <a:lstStyle/>
                    <a:p>
                      <a:r>
                        <a:rPr lang="en-US" sz="1400" b="1" dirty="0"/>
                        <a:t>levonorgestrel/ethinyl estradiol </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AMETHYST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DAYSEE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JOLESSA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RIVELSA</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AMETHIA LO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FAYOSIM</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LOJAIMIESS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SEASONIQUE</a:t>
                      </a:r>
                    </a:p>
                  </a:txBody>
                  <a:tcPr marT="34290" marB="34290"/>
                </a:tc>
                <a:extLst>
                  <a:ext uri="{0D108BD9-81ED-4DB2-BD59-A6C34878D82A}">
                    <a16:rowId xmlns:a16="http://schemas.microsoft.com/office/drawing/2014/main" val="359789907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ASHLYNA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INTROVALE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LOSEASONIQUE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SETLAKIN</a:t>
                      </a:r>
                    </a:p>
                  </a:txBody>
                  <a:tcPr marT="34290" marB="34290"/>
                </a:tc>
                <a:extLst>
                  <a:ext uri="{0D108BD9-81ED-4DB2-BD59-A6C34878D82A}">
                    <a16:rowId xmlns:a16="http://schemas.microsoft.com/office/drawing/2014/main" val="57012037"/>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CAMRESE, LO</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JAIMIESS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QUARTETTE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SIMPESSE</a:t>
                      </a:r>
                    </a:p>
                  </a:txBody>
                  <a:tcPr marT="34290" marB="34290"/>
                </a:tc>
                <a:extLst>
                  <a:ext uri="{0D108BD9-81ED-4DB2-BD59-A6C34878D82A}">
                    <a16:rowId xmlns:a16="http://schemas.microsoft.com/office/drawing/2014/main" val="558028491"/>
                  </a:ext>
                </a:extLst>
              </a:tr>
            </a:tbl>
          </a:graphicData>
        </a:graphic>
      </p:graphicFrame>
      <p:graphicFrame>
        <p:nvGraphicFramePr>
          <p:cNvPr id="10" name="Table 6">
            <a:extLst>
              <a:ext uri="{FF2B5EF4-FFF2-40B4-BE49-F238E27FC236}">
                <a16:creationId xmlns:a16="http://schemas.microsoft.com/office/drawing/2014/main" id="{8868FE6E-2F47-4744-BEF9-0E77D1FCF79A}"/>
              </a:ext>
            </a:extLst>
          </p:cNvPr>
          <p:cNvGraphicFramePr>
            <a:graphicFrameLocks noGrp="1"/>
          </p:cNvGraphicFramePr>
          <p:nvPr>
            <p:extLst>
              <p:ext uri="{D42A27DB-BD31-4B8C-83A1-F6EECF244321}">
                <p14:modId xmlns:p14="http://schemas.microsoft.com/office/powerpoint/2010/main" val="998473350"/>
              </p:ext>
            </p:extLst>
          </p:nvPr>
        </p:nvGraphicFramePr>
        <p:xfrm>
          <a:off x="185057" y="3495675"/>
          <a:ext cx="8534400" cy="10820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731748497"/>
                    </a:ext>
                  </a:extLst>
                </a:gridCol>
                <a:gridCol w="2133600">
                  <a:extLst>
                    <a:ext uri="{9D8B030D-6E8A-4147-A177-3AD203B41FA5}">
                      <a16:colId xmlns:a16="http://schemas.microsoft.com/office/drawing/2014/main" val="3132285822"/>
                    </a:ext>
                  </a:extLst>
                </a:gridCol>
                <a:gridCol w="2133600">
                  <a:extLst>
                    <a:ext uri="{9D8B030D-6E8A-4147-A177-3AD203B41FA5}">
                      <a16:colId xmlns:a16="http://schemas.microsoft.com/office/drawing/2014/main" val="2934419086"/>
                    </a:ext>
                  </a:extLst>
                </a:gridCol>
                <a:gridCol w="2133600">
                  <a:extLst>
                    <a:ext uri="{9D8B030D-6E8A-4147-A177-3AD203B41FA5}">
                      <a16:colId xmlns:a16="http://schemas.microsoft.com/office/drawing/2014/main" val="1205936954"/>
                    </a:ext>
                  </a:extLst>
                </a:gridCol>
              </a:tblGrid>
              <a:tr h="274320">
                <a:tc gridSpan="4">
                  <a:txBody>
                    <a:bodyPr/>
                    <a:lstStyle/>
                    <a:p>
                      <a:r>
                        <a:rPr lang="en-US" sz="1400" b="1" dirty="0"/>
                        <a:t>norethindrone</a:t>
                      </a:r>
                      <a:endParaRPr lang="en-US" sz="1400" dirty="0"/>
                    </a:p>
                  </a:txBody>
                  <a:tcPr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CAMILA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HEATHER</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LYZA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SHAROBEL</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DEBLITANE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INCASSIA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NORA-BE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TULANA</a:t>
                      </a:r>
                    </a:p>
                  </a:txBody>
                  <a:tcPr marT="34290" marB="34290"/>
                </a:tc>
                <a:extLst>
                  <a:ext uri="{0D108BD9-81ED-4DB2-BD59-A6C34878D82A}">
                    <a16:rowId xmlns:a16="http://schemas.microsoft.com/office/drawing/2014/main" val="3697851481"/>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ERRIN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JENCYCLA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NORLYDA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34290" marB="34290"/>
                </a:tc>
                <a:extLst>
                  <a:ext uri="{0D108BD9-81ED-4DB2-BD59-A6C34878D82A}">
                    <a16:rowId xmlns:a16="http://schemas.microsoft.com/office/drawing/2014/main" val="1899081605"/>
                  </a:ext>
                </a:extLst>
              </a:tr>
            </a:tbl>
          </a:graphicData>
        </a:graphic>
      </p:graphicFrame>
    </p:spTree>
    <p:extLst>
      <p:ext uri="{BB962C8B-B14F-4D97-AF65-F5344CB8AC3E}">
        <p14:creationId xmlns:p14="http://schemas.microsoft.com/office/powerpoint/2010/main" val="83634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152400" y="742950"/>
            <a:ext cx="8839200" cy="3829050"/>
          </a:xfrm>
        </p:spPr>
        <p:txBody>
          <a:bodyPr/>
          <a:lstStyle/>
          <a:p>
            <a:r>
              <a:rPr lang="en-US" sz="2000" dirty="0">
                <a:solidFill>
                  <a:srgbClr val="000000"/>
                </a:solidFill>
              </a:rPr>
              <a:t>Migraine type headaches account of 10 to 20% of all headaches in adults, and have a high prevalence of over 39 million individuals in the US</a:t>
            </a:r>
          </a:p>
          <a:p>
            <a:endParaRPr lang="en-US" sz="1050" dirty="0">
              <a:solidFill>
                <a:srgbClr val="000000"/>
              </a:solidFill>
            </a:endParaRPr>
          </a:p>
          <a:p>
            <a:r>
              <a:rPr lang="en-US" sz="2000" dirty="0">
                <a:solidFill>
                  <a:srgbClr val="000000"/>
                </a:solidFill>
              </a:rPr>
              <a:t>During migraine diagnosis, regular tension-type headaches must be ruled out. </a:t>
            </a:r>
          </a:p>
          <a:p>
            <a:endParaRPr lang="en-US" sz="1050" dirty="0">
              <a:solidFill>
                <a:srgbClr val="000000"/>
              </a:solidFill>
            </a:endParaRPr>
          </a:p>
          <a:p>
            <a:r>
              <a:rPr lang="en-US" sz="2000" dirty="0">
                <a:solidFill>
                  <a:srgbClr val="000000"/>
                </a:solidFill>
              </a:rPr>
              <a:t>Key criteria for migraine diagnosis include an episodic headache lasting from 4 to 72 hours with at least two of the following symptoms: unilateral pain, throbbing, aggravation of pain upon moving, pain of moderate to severe intensity with nausea, vomiting, photophobia, or phonophobia</a:t>
            </a:r>
          </a:p>
          <a:p>
            <a:endParaRPr lang="en-US" sz="1000" dirty="0">
              <a:solidFill>
                <a:srgbClr val="000000"/>
              </a:solidFill>
            </a:endParaRPr>
          </a:p>
          <a:p>
            <a:r>
              <a:rPr lang="en-US" sz="2000" dirty="0">
                <a:solidFill>
                  <a:srgbClr val="000000"/>
                </a:solidFill>
              </a:rPr>
              <a:t>Non-opioid analgesics including acetaminophen, NSAIDs, and/or caffeine are considered first-line therapy for patients with mild to moderate migraine headaches</a:t>
            </a:r>
          </a:p>
        </p:txBody>
      </p:sp>
    </p:spTree>
    <p:extLst>
      <p:ext uri="{BB962C8B-B14F-4D97-AF65-F5344CB8AC3E}">
        <p14:creationId xmlns:p14="http://schemas.microsoft.com/office/powerpoint/2010/main" val="21663517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228600" y="1085850"/>
            <a:ext cx="8686800" cy="3829050"/>
          </a:xfrm>
        </p:spPr>
        <p:txBody>
          <a:bodyPr/>
          <a:lstStyle/>
          <a:p>
            <a:r>
              <a:rPr lang="en-US" sz="2000" dirty="0">
                <a:solidFill>
                  <a:schemeClr val="tx1">
                    <a:lumMod val="50000"/>
                  </a:schemeClr>
                </a:solidFill>
              </a:rPr>
              <a:t>This is a first-time review of this class </a:t>
            </a:r>
          </a:p>
          <a:p>
            <a:endParaRPr lang="en-US" sz="1050" dirty="0">
              <a:solidFill>
                <a:schemeClr val="tx1">
                  <a:lumMod val="50000"/>
                </a:schemeClr>
              </a:solidFill>
            </a:endParaRPr>
          </a:p>
          <a:p>
            <a:r>
              <a:rPr lang="en-US" sz="2000" dirty="0">
                <a:solidFill>
                  <a:srgbClr val="000000"/>
                </a:solidFill>
              </a:rPr>
              <a:t>Hormonal oral contraceptives (OCs) are available in various dosage forms for prevention of pregnancy and are available as either a combination of estrogen and progestin (combination OCs) or progestin alone.</a:t>
            </a:r>
          </a:p>
          <a:p>
            <a:endParaRPr lang="en-US" sz="1200" dirty="0">
              <a:solidFill>
                <a:srgbClr val="000000"/>
              </a:solidFill>
            </a:endParaRPr>
          </a:p>
          <a:p>
            <a:r>
              <a:rPr lang="en-US" sz="2000" dirty="0">
                <a:solidFill>
                  <a:srgbClr val="000000"/>
                </a:solidFill>
              </a:rPr>
              <a:t>Products differ in the specific hormones they contain and how these hormones are dosed throughout the cycle (hormone phases) resulting in several product options.</a:t>
            </a:r>
          </a:p>
          <a:p>
            <a:endParaRPr lang="en-US" sz="1050" dirty="0">
              <a:solidFill>
                <a:srgbClr val="000000"/>
              </a:solidFill>
            </a:endParaRPr>
          </a:p>
          <a:p>
            <a:r>
              <a:rPr lang="en-US" sz="2000" dirty="0">
                <a:solidFill>
                  <a:srgbClr val="000000"/>
                </a:solidFill>
              </a:rPr>
              <a:t>The various hormone combinations and phases in which they are dosed create products that produce different cycle lengths and physiological effects</a:t>
            </a:r>
          </a:p>
        </p:txBody>
      </p:sp>
    </p:spTree>
    <p:extLst>
      <p:ext uri="{BB962C8B-B14F-4D97-AF65-F5344CB8AC3E}">
        <p14:creationId xmlns:p14="http://schemas.microsoft.com/office/powerpoint/2010/main" val="32722230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228600" y="1085850"/>
            <a:ext cx="8686800" cy="2971800"/>
          </a:xfrm>
        </p:spPr>
        <p:txBody>
          <a:bodyPr/>
          <a:lstStyle/>
          <a:p>
            <a:r>
              <a:rPr lang="en-US" sz="2000" dirty="0">
                <a:solidFill>
                  <a:srgbClr val="000000"/>
                </a:solidFill>
              </a:rPr>
              <a:t>OC’s work primarily by suppression of ovulation</a:t>
            </a:r>
          </a:p>
          <a:p>
            <a:r>
              <a:rPr lang="en-US" sz="2000" dirty="0">
                <a:solidFill>
                  <a:srgbClr val="000000"/>
                </a:solidFill>
              </a:rPr>
              <a:t>Progestin prevents the luteinizing hormone (LH) surge required for the release of the ovum</a:t>
            </a:r>
          </a:p>
          <a:p>
            <a:pPr lvl="1"/>
            <a:r>
              <a:rPr lang="en-US" sz="1600" dirty="0">
                <a:solidFill>
                  <a:srgbClr val="000000"/>
                </a:solidFill>
              </a:rPr>
              <a:t>Secondarily, progestin thickens cervical mucus and decreases tubal motility (creating a more difficult passage for sperm), and thins the endometrium (resulting in tissue that is less receptive to implantation)</a:t>
            </a:r>
            <a:endParaRPr lang="en-US" sz="2000" dirty="0">
              <a:solidFill>
                <a:srgbClr val="000000"/>
              </a:solidFill>
            </a:endParaRPr>
          </a:p>
          <a:p>
            <a:r>
              <a:rPr lang="en-US" sz="2000" dirty="0">
                <a:solidFill>
                  <a:srgbClr val="000000"/>
                </a:solidFill>
              </a:rPr>
              <a:t>Estrogen stabilizes the endometrium providing for an acceptable cycle control and bleeding profile, inhibits the release of follicle-stimulating hormone (FSH) from the pituitary which inhibits the development of a dominant follicle and thus potentiates inhibition of the LH surge</a:t>
            </a:r>
          </a:p>
          <a:p>
            <a:endParaRPr lang="en-US" sz="2000" dirty="0">
              <a:solidFill>
                <a:srgbClr val="000000"/>
              </a:solidFill>
            </a:endParaRPr>
          </a:p>
        </p:txBody>
      </p:sp>
    </p:spTree>
    <p:extLst>
      <p:ext uri="{BB962C8B-B14F-4D97-AF65-F5344CB8AC3E}">
        <p14:creationId xmlns:p14="http://schemas.microsoft.com/office/powerpoint/2010/main" val="23731860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Contraceptives, Oral</a:t>
            </a:r>
          </a:p>
        </p:txBody>
      </p:sp>
      <p:sp>
        <p:nvSpPr>
          <p:cNvPr id="3" name="Content Placeholder 2"/>
          <p:cNvSpPr>
            <a:spLocks noGrp="1"/>
          </p:cNvSpPr>
          <p:nvPr>
            <p:ph idx="1"/>
          </p:nvPr>
        </p:nvSpPr>
        <p:spPr>
          <a:xfrm>
            <a:off x="228600" y="742950"/>
            <a:ext cx="8686800" cy="3600450"/>
          </a:xfrm>
        </p:spPr>
        <p:txBody>
          <a:bodyPr/>
          <a:lstStyle/>
          <a:p>
            <a:r>
              <a:rPr lang="en-US" sz="2000" dirty="0">
                <a:solidFill>
                  <a:srgbClr val="000000"/>
                </a:solidFill>
              </a:rPr>
              <a:t>The majority of OCs contain the synthetic estrogen ethinyl estradiol, and the dose varies across products from 20 mcg/day to 50 mcg/day.</a:t>
            </a:r>
          </a:p>
          <a:p>
            <a:pPr lvl="1"/>
            <a:r>
              <a:rPr lang="en-US" sz="1600" dirty="0">
                <a:solidFill>
                  <a:srgbClr val="000000"/>
                </a:solidFill>
              </a:rPr>
              <a:t>Estradiol valerate is a prodrug of estradiol, utilized in Natazia</a:t>
            </a:r>
          </a:p>
          <a:p>
            <a:r>
              <a:rPr lang="en-US" sz="2000" dirty="0">
                <a:solidFill>
                  <a:srgbClr val="000000"/>
                </a:solidFill>
              </a:rPr>
              <a:t>There are currently 9 different progestins contained in OCs and is the primary differentiator among different OCs</a:t>
            </a:r>
          </a:p>
          <a:p>
            <a:r>
              <a:rPr lang="en-US" sz="2000" dirty="0">
                <a:solidFill>
                  <a:srgbClr val="000000"/>
                </a:solidFill>
              </a:rPr>
              <a:t>OCs are commonly referred to as first through fourth generation progestins based on when they were introduced into the market</a:t>
            </a:r>
          </a:p>
          <a:p>
            <a:pPr lvl="1"/>
            <a:r>
              <a:rPr lang="en-US" sz="1600" dirty="0">
                <a:solidFill>
                  <a:srgbClr val="000000"/>
                </a:solidFill>
              </a:rPr>
              <a:t>1</a:t>
            </a:r>
            <a:r>
              <a:rPr lang="en-US" sz="1600" baseline="30000" dirty="0">
                <a:solidFill>
                  <a:srgbClr val="000000"/>
                </a:solidFill>
              </a:rPr>
              <a:t>st</a:t>
            </a:r>
            <a:r>
              <a:rPr lang="en-US" sz="1600" dirty="0">
                <a:solidFill>
                  <a:srgbClr val="000000"/>
                </a:solidFill>
              </a:rPr>
              <a:t> generation agents include norethindrone, norethindrone acetate, and ethynodiol diacetate</a:t>
            </a:r>
          </a:p>
          <a:p>
            <a:pPr lvl="1"/>
            <a:r>
              <a:rPr lang="en-US" sz="1600" dirty="0">
                <a:solidFill>
                  <a:srgbClr val="000000"/>
                </a:solidFill>
              </a:rPr>
              <a:t>2</a:t>
            </a:r>
            <a:r>
              <a:rPr lang="en-US" sz="1600" baseline="30000" dirty="0">
                <a:solidFill>
                  <a:srgbClr val="000000"/>
                </a:solidFill>
              </a:rPr>
              <a:t>nd</a:t>
            </a:r>
            <a:r>
              <a:rPr lang="en-US" sz="1600" dirty="0">
                <a:solidFill>
                  <a:srgbClr val="000000"/>
                </a:solidFill>
              </a:rPr>
              <a:t> generation progestins include norgestrel and its active isomer, levonorgestrel</a:t>
            </a:r>
          </a:p>
          <a:p>
            <a:pPr lvl="1"/>
            <a:r>
              <a:rPr lang="en-US" sz="1600" dirty="0">
                <a:solidFill>
                  <a:srgbClr val="000000"/>
                </a:solidFill>
              </a:rPr>
              <a:t>3</a:t>
            </a:r>
            <a:r>
              <a:rPr lang="en-US" sz="1600" baseline="30000" dirty="0">
                <a:solidFill>
                  <a:srgbClr val="000000"/>
                </a:solidFill>
              </a:rPr>
              <a:t>rd</a:t>
            </a:r>
            <a:r>
              <a:rPr lang="en-US" sz="1600" dirty="0">
                <a:solidFill>
                  <a:srgbClr val="000000"/>
                </a:solidFill>
              </a:rPr>
              <a:t> generation agents are norgestimate and desogestrel</a:t>
            </a:r>
          </a:p>
          <a:p>
            <a:pPr lvl="1"/>
            <a:r>
              <a:rPr lang="en-US" sz="1600" dirty="0">
                <a:solidFill>
                  <a:srgbClr val="000000"/>
                </a:solidFill>
              </a:rPr>
              <a:t>4</a:t>
            </a:r>
            <a:r>
              <a:rPr lang="en-US" sz="1600" baseline="30000" dirty="0">
                <a:solidFill>
                  <a:srgbClr val="000000"/>
                </a:solidFill>
              </a:rPr>
              <a:t>th</a:t>
            </a:r>
            <a:r>
              <a:rPr lang="en-US" sz="1600" dirty="0">
                <a:solidFill>
                  <a:srgbClr val="000000"/>
                </a:solidFill>
              </a:rPr>
              <a:t> generation agents are drospirenone and dienogest</a:t>
            </a:r>
          </a:p>
        </p:txBody>
      </p:sp>
    </p:spTree>
    <p:extLst>
      <p:ext uri="{BB962C8B-B14F-4D97-AF65-F5344CB8AC3E}">
        <p14:creationId xmlns:p14="http://schemas.microsoft.com/office/powerpoint/2010/main" val="2994052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9525" y="895350"/>
            <a:ext cx="9067800" cy="3829050"/>
          </a:xfrm>
        </p:spPr>
        <p:txBody>
          <a:bodyPr/>
          <a:lstStyle/>
          <a:p>
            <a:r>
              <a:rPr lang="en-US" sz="2000" b="0" i="0" u="none" strike="noStrike" baseline="0" dirty="0">
                <a:solidFill>
                  <a:srgbClr val="000000"/>
                </a:solidFill>
              </a:rPr>
              <a:t>Progestins vary in their progestational, estrogenic, antiestrogenic, and androgenic activity. </a:t>
            </a:r>
          </a:p>
          <a:p>
            <a:pPr lvl="1"/>
            <a:r>
              <a:rPr lang="en-US" sz="1600" dirty="0">
                <a:solidFill>
                  <a:srgbClr val="000000"/>
                </a:solidFill>
              </a:rPr>
              <a:t>The 1</a:t>
            </a:r>
            <a:r>
              <a:rPr lang="en-US" sz="1600" baseline="30000" dirty="0">
                <a:solidFill>
                  <a:srgbClr val="000000"/>
                </a:solidFill>
              </a:rPr>
              <a:t>st</a:t>
            </a:r>
            <a:r>
              <a:rPr lang="en-US" sz="1600" dirty="0">
                <a:solidFill>
                  <a:srgbClr val="000000"/>
                </a:solidFill>
              </a:rPr>
              <a:t> generation progestins are generally well tolerated but are associated with spotting and breakthrough bleeding. </a:t>
            </a:r>
            <a:endParaRPr lang="en-US" sz="1200" dirty="0">
              <a:solidFill>
                <a:srgbClr val="000000"/>
              </a:solidFill>
            </a:endParaRPr>
          </a:p>
          <a:p>
            <a:pPr lvl="1"/>
            <a:r>
              <a:rPr lang="en-US" sz="1600" dirty="0">
                <a:solidFill>
                  <a:srgbClr val="000000"/>
                </a:solidFill>
              </a:rPr>
              <a:t>The 2</a:t>
            </a:r>
            <a:r>
              <a:rPr lang="en-US" sz="1600" baseline="30000" dirty="0">
                <a:solidFill>
                  <a:srgbClr val="000000"/>
                </a:solidFill>
              </a:rPr>
              <a:t>nd</a:t>
            </a:r>
            <a:r>
              <a:rPr lang="en-US" sz="1600" dirty="0">
                <a:solidFill>
                  <a:srgbClr val="000000"/>
                </a:solidFill>
              </a:rPr>
              <a:t> generation drugs are more potent progestins with longer half-lives, and have more androgenic activity compared to the first generation drugs and may be associated with more androgenic side effects, such as hirsutism, acne, or dyslipidemia. Norgestrel is the most androgenic of the progestins. </a:t>
            </a:r>
            <a:endParaRPr lang="en-US" sz="1200" dirty="0">
              <a:solidFill>
                <a:srgbClr val="000000"/>
              </a:solidFill>
            </a:endParaRPr>
          </a:p>
          <a:p>
            <a:pPr lvl="1"/>
            <a:r>
              <a:rPr lang="en-US" sz="1600" dirty="0">
                <a:solidFill>
                  <a:srgbClr val="000000"/>
                </a:solidFill>
              </a:rPr>
              <a:t>The 3</a:t>
            </a:r>
            <a:r>
              <a:rPr lang="en-US" sz="1600" baseline="30000" dirty="0">
                <a:solidFill>
                  <a:srgbClr val="000000"/>
                </a:solidFill>
              </a:rPr>
              <a:t>rd</a:t>
            </a:r>
            <a:r>
              <a:rPr lang="en-US" sz="1600" dirty="0">
                <a:solidFill>
                  <a:srgbClr val="000000"/>
                </a:solidFill>
              </a:rPr>
              <a:t> generation drugs are similar to the 2</a:t>
            </a:r>
            <a:r>
              <a:rPr lang="en-US" sz="1600" baseline="30000" dirty="0">
                <a:solidFill>
                  <a:srgbClr val="000000"/>
                </a:solidFill>
              </a:rPr>
              <a:t>nd</a:t>
            </a:r>
            <a:r>
              <a:rPr lang="en-US" sz="1600" dirty="0">
                <a:solidFill>
                  <a:srgbClr val="000000"/>
                </a:solidFill>
              </a:rPr>
              <a:t> generation drugs in their progestational activity but have less androgenic activity; adverse effects, such as acne, may occur less frequently. Norgestimate and desogestrel have the least androgenic activity of the progestins; however, they have been associated with a slightly higher risk of thrombosis than earlier agents. </a:t>
            </a:r>
            <a:endParaRPr lang="en-US" sz="1200" dirty="0">
              <a:solidFill>
                <a:srgbClr val="000000"/>
              </a:solidFill>
            </a:endParaRPr>
          </a:p>
          <a:p>
            <a:pPr lvl="1"/>
            <a:r>
              <a:rPr lang="en-US" sz="1600" dirty="0">
                <a:solidFill>
                  <a:srgbClr val="000000"/>
                </a:solidFill>
              </a:rPr>
              <a:t>The 4</a:t>
            </a:r>
            <a:r>
              <a:rPr lang="en-US" sz="1600" baseline="30000" dirty="0">
                <a:solidFill>
                  <a:srgbClr val="000000"/>
                </a:solidFill>
              </a:rPr>
              <a:t>th</a:t>
            </a:r>
            <a:r>
              <a:rPr lang="en-US" sz="1600" dirty="0">
                <a:solidFill>
                  <a:srgbClr val="000000"/>
                </a:solidFill>
              </a:rPr>
              <a:t> generation, dienogest, the most recently introduced progestin, is antiandrogenic</a:t>
            </a:r>
          </a:p>
        </p:txBody>
      </p:sp>
    </p:spTree>
    <p:extLst>
      <p:ext uri="{BB962C8B-B14F-4D97-AF65-F5344CB8AC3E}">
        <p14:creationId xmlns:p14="http://schemas.microsoft.com/office/powerpoint/2010/main" val="574654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228600" y="1085850"/>
            <a:ext cx="8686800" cy="3486150"/>
          </a:xfrm>
        </p:spPr>
        <p:txBody>
          <a:bodyPr/>
          <a:lstStyle/>
          <a:p>
            <a:r>
              <a:rPr lang="en-US" sz="2000" dirty="0">
                <a:solidFill>
                  <a:srgbClr val="000000"/>
                </a:solidFill>
              </a:rPr>
              <a:t>Traditional OCs are administered daily for 21 days, followed by a hormone-free week during which menstruation occurs</a:t>
            </a:r>
            <a:endParaRPr lang="en-US" sz="1600" dirty="0">
              <a:solidFill>
                <a:srgbClr val="000000"/>
              </a:solidFill>
            </a:endParaRPr>
          </a:p>
          <a:p>
            <a:r>
              <a:rPr lang="en-US" sz="2000" dirty="0">
                <a:solidFill>
                  <a:srgbClr val="000000"/>
                </a:solidFill>
              </a:rPr>
              <a:t>Extended cycle products (e.g., 91 day cycle) delay or completely eliminate the break in hormone use and may be desirable to women who wish to avoid menstruation</a:t>
            </a:r>
            <a:endParaRPr lang="en-US" sz="1800" dirty="0">
              <a:solidFill>
                <a:srgbClr val="000000"/>
              </a:solidFill>
            </a:endParaRPr>
          </a:p>
          <a:p>
            <a:r>
              <a:rPr lang="en-US" sz="2000" dirty="0">
                <a:solidFill>
                  <a:srgbClr val="000000"/>
                </a:solidFill>
              </a:rPr>
              <a:t>Progestin-only OCs, also known as the “mini pill”, contain lower doses of the progestin norethindrone or, the newer product, drospirenone </a:t>
            </a:r>
          </a:p>
          <a:p>
            <a:r>
              <a:rPr lang="en-US" sz="2000" dirty="0">
                <a:solidFill>
                  <a:srgbClr val="000000"/>
                </a:solidFill>
              </a:rPr>
              <a:t>The Centers for Disease Control and Prevention (CDC) continue to recommend combination oral contraceptives and progestin-only oral contraceptives as effective methods of contraception</a:t>
            </a:r>
          </a:p>
        </p:txBody>
      </p:sp>
    </p:spTree>
    <p:extLst>
      <p:ext uri="{BB962C8B-B14F-4D97-AF65-F5344CB8AC3E}">
        <p14:creationId xmlns:p14="http://schemas.microsoft.com/office/powerpoint/2010/main" val="14225562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Oral</a:t>
            </a:r>
          </a:p>
        </p:txBody>
      </p:sp>
      <p:sp>
        <p:nvSpPr>
          <p:cNvPr id="3" name="Content Placeholder 2"/>
          <p:cNvSpPr>
            <a:spLocks noGrp="1"/>
          </p:cNvSpPr>
          <p:nvPr>
            <p:ph idx="1"/>
          </p:nvPr>
        </p:nvSpPr>
        <p:spPr>
          <a:xfrm>
            <a:off x="152400" y="895350"/>
            <a:ext cx="8686800" cy="3829050"/>
          </a:xfrm>
        </p:spPr>
        <p:txBody>
          <a:bodyPr/>
          <a:lstStyle/>
          <a:p>
            <a:r>
              <a:rPr lang="en-US" sz="2000" dirty="0">
                <a:solidFill>
                  <a:srgbClr val="000000"/>
                </a:solidFill>
              </a:rPr>
              <a:t>The use of OCs is associated with increased risks of serious conditions, including myocardial infarction (MI), thromboembolism, stroke, hepatic tumors, and gallbladder disease</a:t>
            </a:r>
          </a:p>
          <a:p>
            <a:r>
              <a:rPr lang="en-US" sz="2000" dirty="0">
                <a:solidFill>
                  <a:srgbClr val="000000"/>
                </a:solidFill>
              </a:rPr>
              <a:t>While the risk of serious morbidity or mortality is very small in healthy women, underlying risk factors, such as obesity, diabetes, hypertension, and hyperlipidemia can increase morbidity and mortality. </a:t>
            </a:r>
          </a:p>
          <a:p>
            <a:r>
              <a:rPr lang="en-US" sz="2000" dirty="0">
                <a:solidFill>
                  <a:srgbClr val="000000"/>
                </a:solidFill>
              </a:rPr>
              <a:t>OCs are contraindicated in women with a prior thromboembolic event or stroke, hepatic disease, cerebral vascular or coronary artery disease, undiagnosed abnormal uterine bleeding, uncontrolled hypertension, migraine headaches, particularly with focal neurologic symptoms, diabetes, a history of estrogen-dependent tumor, such as breast cancer or endometrium cancer, or major surgery with prolonged immobilization</a:t>
            </a:r>
          </a:p>
        </p:txBody>
      </p:sp>
    </p:spTree>
    <p:extLst>
      <p:ext uri="{BB962C8B-B14F-4D97-AF65-F5344CB8AC3E}">
        <p14:creationId xmlns:p14="http://schemas.microsoft.com/office/powerpoint/2010/main" val="8681248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Oral</a:t>
            </a:r>
          </a:p>
        </p:txBody>
      </p:sp>
      <p:sp>
        <p:nvSpPr>
          <p:cNvPr id="5" name="Content Placeholder 4"/>
          <p:cNvSpPr>
            <a:spLocks noGrp="1"/>
          </p:cNvSpPr>
          <p:nvPr>
            <p:ph idx="1"/>
          </p:nvPr>
        </p:nvSpPr>
        <p:spPr>
          <a:xfrm>
            <a:off x="152400" y="1257300"/>
            <a:ext cx="8686800" cy="3371850"/>
          </a:xfrm>
        </p:spPr>
        <p:txBody>
          <a:bodyPr/>
          <a:lstStyle/>
          <a:p>
            <a:pPr>
              <a:buNone/>
            </a:pPr>
            <a:r>
              <a:rPr lang="en-US" altLang="en-US" sz="2400" b="1" i="1" dirty="0">
                <a:solidFill>
                  <a:schemeClr val="tx1">
                    <a:lumMod val="50000"/>
                  </a:schemeClr>
                </a:solidFill>
              </a:rPr>
              <a:t>Product Updates:</a:t>
            </a:r>
          </a:p>
          <a:p>
            <a:r>
              <a:rPr lang="en-US" sz="2000" dirty="0">
                <a:solidFill>
                  <a:schemeClr val="tx1">
                    <a:lumMod val="50000"/>
                  </a:schemeClr>
                </a:solidFill>
              </a:rPr>
              <a:t>None</a:t>
            </a:r>
          </a:p>
        </p:txBody>
      </p:sp>
    </p:spTree>
    <p:extLst>
      <p:ext uri="{BB962C8B-B14F-4D97-AF65-F5344CB8AC3E}">
        <p14:creationId xmlns:p14="http://schemas.microsoft.com/office/powerpoint/2010/main" val="4507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Contraceptives, Other</a:t>
            </a:r>
            <a:br>
              <a:rPr lang="en-US" altLang="en-US" dirty="0"/>
            </a:br>
            <a:br>
              <a:rPr lang="en-US" altLang="en-US" dirty="0"/>
            </a:br>
            <a:endParaRPr lang="en-US" dirty="0"/>
          </a:p>
        </p:txBody>
      </p:sp>
      <p:sp>
        <p:nvSpPr>
          <p:cNvPr id="3" name="Subtitle 2"/>
          <p:cNvSpPr>
            <a:spLocks noGrp="1"/>
          </p:cNvSpPr>
          <p:nvPr>
            <p:ph type="subTitle" idx="1"/>
          </p:nvPr>
        </p:nvSpPr>
        <p:spPr/>
        <p:txBody>
          <a:bodyPr/>
          <a:lstStyle/>
          <a:p>
            <a:r>
              <a:rPr lang="en-US" dirty="0"/>
              <a:t> </a:t>
            </a:r>
            <a:endParaRPr lang="en-US" sz="2400" dirty="0"/>
          </a:p>
        </p:txBody>
      </p:sp>
    </p:spTree>
    <p:extLst>
      <p:ext uri="{BB962C8B-B14F-4D97-AF65-F5344CB8AC3E}">
        <p14:creationId xmlns:p14="http://schemas.microsoft.com/office/powerpoint/2010/main" val="17138050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Contraceptives, Other</a:t>
            </a:r>
          </a:p>
        </p:txBody>
      </p:sp>
      <p:sp>
        <p:nvSpPr>
          <p:cNvPr id="3" name="Content Placeholder 2"/>
          <p:cNvSpPr>
            <a:spLocks noGrp="1"/>
          </p:cNvSpPr>
          <p:nvPr>
            <p:ph idx="1"/>
          </p:nvPr>
        </p:nvSpPr>
        <p:spPr>
          <a:xfrm>
            <a:off x="152400" y="1085850"/>
            <a:ext cx="8763000" cy="3714750"/>
          </a:xfrm>
        </p:spPr>
        <p:txBody>
          <a:bodyPr/>
          <a:lstStyle/>
          <a:p>
            <a:pPr>
              <a:buNone/>
            </a:pPr>
            <a:r>
              <a:rPr lang="en-US" altLang="en-US" sz="2400" b="1" i="1" dirty="0">
                <a:solidFill>
                  <a:schemeClr val="tx1">
                    <a:lumMod val="50000"/>
                  </a:schemeClr>
                </a:solidFill>
              </a:rPr>
              <a:t>Class Overview - indications for products in this class include:</a:t>
            </a:r>
          </a:p>
          <a:p>
            <a:r>
              <a:rPr lang="en-US" sz="2000" dirty="0">
                <a:solidFill>
                  <a:schemeClr val="tx1">
                    <a:lumMod val="50000"/>
                  </a:schemeClr>
                </a:solidFill>
              </a:rPr>
              <a:t>The prevention of pregnancy</a:t>
            </a:r>
          </a:p>
          <a:p>
            <a:endParaRPr lang="en-US" sz="1800" dirty="0"/>
          </a:p>
        </p:txBody>
      </p:sp>
    </p:spTree>
    <p:extLst>
      <p:ext uri="{BB962C8B-B14F-4D97-AF65-F5344CB8AC3E}">
        <p14:creationId xmlns:p14="http://schemas.microsoft.com/office/powerpoint/2010/main" val="11410120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Contraceptives, Other</a:t>
            </a:r>
          </a:p>
        </p:txBody>
      </p:sp>
      <p:sp>
        <p:nvSpPr>
          <p:cNvPr id="5" name="Content Placeholder 4"/>
          <p:cNvSpPr>
            <a:spLocks noGrp="1"/>
          </p:cNvSpPr>
          <p:nvPr>
            <p:ph idx="1"/>
          </p:nvPr>
        </p:nvSpPr>
        <p:spPr>
          <a:xfrm>
            <a:off x="152400" y="971550"/>
            <a:ext cx="8610600" cy="3486150"/>
          </a:xfrm>
        </p:spPr>
        <p:txBody>
          <a:bodyPr/>
          <a:lstStyle/>
          <a:p>
            <a:pPr>
              <a:buNone/>
            </a:pPr>
            <a:r>
              <a:rPr lang="en-US" altLang="en-US" sz="2000" b="1" i="1" dirty="0">
                <a:solidFill>
                  <a:schemeClr val="tx1">
                    <a:lumMod val="50000"/>
                  </a:schemeClr>
                </a:solidFill>
              </a:rPr>
              <a:t>Class Overview – Implant:</a:t>
            </a:r>
            <a:endParaRPr lang="en-US" sz="2000" b="1" i="1" dirty="0">
              <a:solidFill>
                <a:schemeClr val="tx1">
                  <a:lumMod val="50000"/>
                </a:schemeClr>
              </a:solidFill>
            </a:endParaRPr>
          </a:p>
          <a:p>
            <a:pPr marL="0" indent="0">
              <a:buNone/>
            </a:pPr>
            <a:endParaRPr lang="en-US" sz="2000" dirty="0">
              <a:solidFill>
                <a:schemeClr val="tx1">
                  <a:lumMod val="50000"/>
                </a:schemeClr>
              </a:solidFill>
            </a:endParaRPr>
          </a:p>
          <a:p>
            <a:pPr lvl="1">
              <a:buNone/>
            </a:pPr>
            <a:endParaRPr lang="en-US" sz="1200" dirty="0"/>
          </a:p>
          <a:p>
            <a:pPr>
              <a:buClr>
                <a:srgbClr val="318DCC"/>
              </a:buClr>
              <a:buNone/>
              <a:defRPr/>
            </a:pPr>
            <a:endParaRPr lang="en-US" altLang="en-US" sz="1400" b="1" i="1" dirty="0">
              <a:solidFill>
                <a:schemeClr val="tx1">
                  <a:lumMod val="50000"/>
                </a:schemeClr>
              </a:solidFill>
            </a:endParaRPr>
          </a:p>
          <a:p>
            <a:pPr>
              <a:buClr>
                <a:srgbClr val="318DCC"/>
              </a:buClr>
              <a:buNone/>
              <a:defRPr/>
            </a:pPr>
            <a:r>
              <a:rPr lang="en-US" altLang="en-US" sz="2000" b="1" i="1" dirty="0">
                <a:solidFill>
                  <a:schemeClr val="tx1">
                    <a:lumMod val="50000"/>
                  </a:schemeClr>
                </a:solidFill>
              </a:rPr>
              <a:t>Class Overview – Injection:</a:t>
            </a:r>
            <a:endParaRPr lang="en-US" sz="2000" b="1" i="1" dirty="0">
              <a:solidFill>
                <a:schemeClr val="tx1">
                  <a:lumMod val="50000"/>
                </a:schemeClr>
              </a:solidFill>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kumimoji="0" lang="en-US" altLang="en-US" sz="24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endParaRPr lang="en-US" altLang="en-US" sz="2800" b="1" i="1" dirty="0">
              <a:solidFill>
                <a:srgbClr val="595959">
                  <a:lumMod val="50000"/>
                </a:srgbClr>
              </a:solidFill>
            </a:endParaRPr>
          </a:p>
          <a:p>
            <a:pPr marL="342900" marR="0" lvl="0" indent="-342900" algn="l" defTabSz="914400" rtl="0" eaLnBrk="1" fontAlgn="auto" latinLnBrk="0" hangingPunct="1">
              <a:lnSpc>
                <a:spcPct val="100000"/>
              </a:lnSpc>
              <a:spcBef>
                <a:spcPts val="1000"/>
              </a:spcBef>
              <a:spcAft>
                <a:spcPts val="0"/>
              </a:spcAft>
              <a:buClr>
                <a:srgbClr val="318DCC"/>
              </a:buClr>
              <a:buSzTx/>
              <a:buFont typeface="Arial" panose="020B0604020202020204" pitchFamily="34" charset="0"/>
              <a:buNone/>
              <a:tabLst/>
              <a:defRPr/>
            </a:pPr>
            <a:r>
              <a:rPr kumimoji="0" lang="en-US" alt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Class Overview – Intrauterine Device (IUD):</a:t>
            </a:r>
            <a:endParaRPr kumimoji="0" lang="en-US" sz="2000" b="1" i="1" u="none" strike="noStrike" kern="1200" cap="none" spc="0" normalizeH="0" baseline="0" noProof="0" dirty="0">
              <a:ln>
                <a:noFill/>
              </a:ln>
              <a:solidFill>
                <a:srgbClr val="595959">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a:p>
            <a:pPr lvl="1">
              <a:buNone/>
            </a:pPr>
            <a:endParaRPr lang="en-US" sz="1200" dirty="0"/>
          </a:p>
        </p:txBody>
      </p:sp>
      <p:graphicFrame>
        <p:nvGraphicFramePr>
          <p:cNvPr id="8" name="Table 6">
            <a:extLst>
              <a:ext uri="{FF2B5EF4-FFF2-40B4-BE49-F238E27FC236}">
                <a16:creationId xmlns:a16="http://schemas.microsoft.com/office/drawing/2014/main" id="{781AFC01-DC05-4A3B-B67D-664F0289D053}"/>
              </a:ext>
            </a:extLst>
          </p:cNvPr>
          <p:cNvGraphicFramePr>
            <a:graphicFrameLocks noGrp="1"/>
          </p:cNvGraphicFramePr>
          <p:nvPr/>
        </p:nvGraphicFramePr>
        <p:xfrm>
          <a:off x="190500" y="1378631"/>
          <a:ext cx="8534400" cy="54864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731748497"/>
                    </a:ext>
                  </a:extLst>
                </a:gridCol>
                <a:gridCol w="2844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etonorgestrel</a:t>
                      </a:r>
                      <a:endParaRPr lang="en-US" sz="8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Implanon, Nexlpanon</a:t>
                      </a:r>
                      <a:endParaRPr lang="en-US" sz="1100" dirty="0"/>
                    </a:p>
                  </a:txBody>
                  <a:tcPr marT="34290" marB="34290"/>
                </a:tc>
                <a:tc>
                  <a:txBody>
                    <a:bodyPr/>
                    <a:lstStyle/>
                    <a:p>
                      <a:r>
                        <a:rPr lang="en-US" sz="1100" dirty="0"/>
                        <a:t>Implantable Rod</a:t>
                      </a:r>
                    </a:p>
                  </a:txBody>
                  <a:tcPr marT="34290" marB="34290"/>
                </a:tc>
                <a:extLst>
                  <a:ext uri="{0D108BD9-81ED-4DB2-BD59-A6C34878D82A}">
                    <a16:rowId xmlns:a16="http://schemas.microsoft.com/office/drawing/2014/main" val="490899468"/>
                  </a:ext>
                </a:extLst>
              </a:tr>
            </a:tbl>
          </a:graphicData>
        </a:graphic>
      </p:graphicFrame>
      <p:graphicFrame>
        <p:nvGraphicFramePr>
          <p:cNvPr id="10" name="Table 6">
            <a:extLst>
              <a:ext uri="{FF2B5EF4-FFF2-40B4-BE49-F238E27FC236}">
                <a16:creationId xmlns:a16="http://schemas.microsoft.com/office/drawing/2014/main" id="{01BBF0B8-2D46-49E9-9A45-CF1AC62A8F72}"/>
              </a:ext>
            </a:extLst>
          </p:cNvPr>
          <p:cNvGraphicFramePr>
            <a:graphicFrameLocks noGrp="1"/>
          </p:cNvGraphicFramePr>
          <p:nvPr>
            <p:extLst>
              <p:ext uri="{D42A27DB-BD31-4B8C-83A1-F6EECF244321}">
                <p14:modId xmlns:p14="http://schemas.microsoft.com/office/powerpoint/2010/main" val="3502889542"/>
              </p:ext>
            </p:extLst>
          </p:nvPr>
        </p:nvGraphicFramePr>
        <p:xfrm>
          <a:off x="227635" y="3592830"/>
          <a:ext cx="8534400" cy="9525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731748497"/>
                    </a:ext>
                  </a:extLst>
                </a:gridCol>
                <a:gridCol w="2717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etonogestrel/ethinyl estradiol ring</a:t>
                      </a:r>
                      <a:endParaRPr lang="en-US" sz="11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etonogestrel/ethinyl estradiol ring</a:t>
                      </a:r>
                      <a:r>
                        <a:rPr lang="en-US" sz="1100" dirty="0"/>
                        <a:t>; Eluryng, Nuvaring</a:t>
                      </a:r>
                    </a:p>
                  </a:txBody>
                  <a:tcPr marT="34290" marB="34290"/>
                </a:tc>
                <a:tc>
                  <a:txBody>
                    <a:bodyPr/>
                    <a:lstStyle/>
                    <a:p>
                      <a:r>
                        <a:rPr lang="en-US" sz="1100" dirty="0"/>
                        <a:t>Vaginal Contraceptive Ring</a:t>
                      </a:r>
                    </a:p>
                  </a:txBody>
                  <a:tcPr marT="34290" marB="34290"/>
                </a:tc>
                <a:extLst>
                  <a:ext uri="{0D108BD9-81ED-4DB2-BD59-A6C34878D82A}">
                    <a16:rowId xmlns:a16="http://schemas.microsoft.com/office/drawing/2014/main" val="490899468"/>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Segesterone acetate/ethinyl estradiol</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Annovera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Vaginal Contraceptive Ring</a:t>
                      </a:r>
                    </a:p>
                  </a:txBody>
                  <a:tcPr marT="34290" marB="34290"/>
                </a:tc>
                <a:extLst>
                  <a:ext uri="{0D108BD9-81ED-4DB2-BD59-A6C34878D82A}">
                    <a16:rowId xmlns:a16="http://schemas.microsoft.com/office/drawing/2014/main" val="1678224264"/>
                  </a:ext>
                </a:extLst>
              </a:tr>
            </a:tbl>
          </a:graphicData>
        </a:graphic>
      </p:graphicFrame>
      <p:graphicFrame>
        <p:nvGraphicFramePr>
          <p:cNvPr id="6" name="Table 6">
            <a:extLst>
              <a:ext uri="{FF2B5EF4-FFF2-40B4-BE49-F238E27FC236}">
                <a16:creationId xmlns:a16="http://schemas.microsoft.com/office/drawing/2014/main" id="{3BDE28C9-A9CC-4C0A-8379-B24D958BE365}"/>
              </a:ext>
            </a:extLst>
          </p:cNvPr>
          <p:cNvGraphicFramePr>
            <a:graphicFrameLocks noGrp="1"/>
          </p:cNvGraphicFramePr>
          <p:nvPr>
            <p:extLst>
              <p:ext uri="{D42A27DB-BD31-4B8C-83A1-F6EECF244321}">
                <p14:modId xmlns:p14="http://schemas.microsoft.com/office/powerpoint/2010/main" val="3295751495"/>
              </p:ext>
            </p:extLst>
          </p:nvPr>
        </p:nvGraphicFramePr>
        <p:xfrm>
          <a:off x="228600" y="2647950"/>
          <a:ext cx="8534400" cy="68580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731748497"/>
                    </a:ext>
                  </a:extLst>
                </a:gridCol>
                <a:gridCol w="2844800">
                  <a:extLst>
                    <a:ext uri="{9D8B030D-6E8A-4147-A177-3AD203B41FA5}">
                      <a16:colId xmlns:a16="http://schemas.microsoft.com/office/drawing/2014/main" val="3132285822"/>
                    </a:ext>
                  </a:extLst>
                </a:gridCol>
                <a:gridCol w="2844800">
                  <a:extLst>
                    <a:ext uri="{9D8B030D-6E8A-4147-A177-3AD203B41FA5}">
                      <a16:colId xmlns:a16="http://schemas.microsoft.com/office/drawing/2014/main" val="4015706864"/>
                    </a:ext>
                  </a:extLst>
                </a:gridCol>
              </a:tblGrid>
              <a:tr h="274320">
                <a:tc>
                  <a:txBody>
                    <a:bodyPr/>
                    <a:lstStyle/>
                    <a:p>
                      <a:r>
                        <a:rPr lang="en-US" sz="1400" dirty="0"/>
                        <a:t>Drug</a:t>
                      </a:r>
                    </a:p>
                  </a:txBody>
                  <a:tcPr marT="34290" marB="34290"/>
                </a:tc>
                <a:tc>
                  <a:txBody>
                    <a:bodyPr/>
                    <a:lstStyle/>
                    <a:p>
                      <a:r>
                        <a:rPr lang="en-US" sz="1400" dirty="0"/>
                        <a:t>Availability</a:t>
                      </a:r>
                    </a:p>
                  </a:txBody>
                  <a:tcPr marT="34290" marB="34290"/>
                </a:tc>
                <a:tc>
                  <a:txBody>
                    <a:bodyPr/>
                    <a:lstStyle/>
                    <a:p>
                      <a:r>
                        <a:rPr lang="en-US" sz="1400" dirty="0"/>
                        <a:t>FDA Classification</a:t>
                      </a:r>
                    </a:p>
                  </a:txBody>
                  <a:tcPr marT="34290" marB="34290"/>
                </a:tc>
                <a:extLst>
                  <a:ext uri="{0D108BD9-81ED-4DB2-BD59-A6C34878D82A}">
                    <a16:rowId xmlns:a16="http://schemas.microsoft.com/office/drawing/2014/main" val="3042711045"/>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medroxyprogesterone acetate</a:t>
                      </a:r>
                      <a:endParaRPr lang="en-US" sz="11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medroxyprogesterone acetate vial, syringe; Depo-Provera syringe, vial</a:t>
                      </a:r>
                      <a:endParaRPr lang="en-US" sz="1100" dirty="0"/>
                    </a:p>
                  </a:txBody>
                  <a:tcPr marT="34290" marB="34290"/>
                </a:tc>
                <a:tc>
                  <a:txBody>
                    <a:bodyPr/>
                    <a:lstStyle/>
                    <a:p>
                      <a:r>
                        <a:rPr lang="en-US" sz="1100" dirty="0"/>
                        <a:t>Vaginal Contraceptive Ring</a:t>
                      </a:r>
                    </a:p>
                  </a:txBody>
                  <a:tcPr marT="34290" marB="34290"/>
                </a:tc>
                <a:extLst>
                  <a:ext uri="{0D108BD9-81ED-4DB2-BD59-A6C34878D82A}">
                    <a16:rowId xmlns:a16="http://schemas.microsoft.com/office/drawing/2014/main" val="490899468"/>
                  </a:ext>
                </a:extLst>
              </a:tr>
            </a:tbl>
          </a:graphicData>
        </a:graphic>
      </p:graphicFrame>
    </p:spTree>
    <p:extLst>
      <p:ext uri="{BB962C8B-B14F-4D97-AF65-F5344CB8AC3E}">
        <p14:creationId xmlns:p14="http://schemas.microsoft.com/office/powerpoint/2010/main" val="2111879831"/>
      </p:ext>
    </p:extLst>
  </p:cSld>
  <p:clrMapOvr>
    <a:masterClrMapping/>
  </p:clrMapOvr>
</p:sld>
</file>

<file path=ppt/theme/theme1.xml><?xml version="1.0" encoding="utf-8"?>
<a:theme xmlns:a="http://schemas.openxmlformats.org/drawingml/2006/main" name="AHCCCS template 2014">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0AHCCCSPowerPoint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AHCCCS template 2014</Template>
  <TotalTime>46381</TotalTime>
  <Words>15105</Words>
  <Application>Microsoft Macintosh PowerPoint</Application>
  <PresentationFormat>On-screen Show (16:9)</PresentationFormat>
  <Paragraphs>1710</Paragraphs>
  <Slides>193</Slides>
  <Notes>158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193</vt:i4>
      </vt:variant>
    </vt:vector>
  </HeadingPairs>
  <TitlesOfParts>
    <vt:vector size="203" baseType="lpstr">
      <vt:lpstr>Arial</vt:lpstr>
      <vt:lpstr>Calibri</vt:lpstr>
      <vt:lpstr>Courier New</vt:lpstr>
      <vt:lpstr>Symbol</vt:lpstr>
      <vt:lpstr>Tahoma</vt:lpstr>
      <vt:lpstr>Times New Roman</vt:lpstr>
      <vt:lpstr>Tw Cen MT</vt:lpstr>
      <vt:lpstr>Wingdings</vt:lpstr>
      <vt:lpstr>AHCCCS template 2014</vt:lpstr>
      <vt:lpstr>2020AHCCCSPowerPointTemplate</vt:lpstr>
      <vt:lpstr>PowerPoint Presentation</vt:lpstr>
      <vt:lpstr> Welcome and Introductions</vt:lpstr>
      <vt:lpstr>Magellan Class Reviews</vt:lpstr>
      <vt:lpstr>Magellan Class Reviews</vt:lpstr>
      <vt:lpstr>Magellan Drug Class Reviews  </vt:lpstr>
      <vt:lpstr>Antimigraine Agents, Triptans </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Leukotriene Modifiers </vt:lpstr>
      <vt:lpstr>Leukotriene Modifiers</vt:lpstr>
      <vt:lpstr>Leukotriene Modifiers</vt:lpstr>
      <vt:lpstr>Leukotriene Modifiers</vt:lpstr>
      <vt:lpstr>Leukotriene Modifiers</vt:lpstr>
      <vt:lpstr>Leukotriene Modifiers</vt:lpstr>
      <vt:lpstr>Leukotriene Modifiers</vt:lpstr>
      <vt:lpstr>Phosphate Binders </vt:lpstr>
      <vt:lpstr>Phosphate Binders</vt:lpstr>
      <vt:lpstr>Phosphate Binders</vt:lpstr>
      <vt:lpstr>Phosphate Binders</vt:lpstr>
      <vt:lpstr>Phosphate Binders</vt:lpstr>
      <vt:lpstr>Sedative Hypnotics </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Sedative Hypnotics  New Drug to Class:  Dayvigo (lemorexant)    </vt:lpstr>
      <vt:lpstr>Sedative Hypnotics</vt:lpstr>
      <vt:lpstr>Sedative Hypnotics</vt:lpstr>
      <vt:lpstr>Sedative Hypnotics</vt:lpstr>
      <vt:lpstr>Sedative Hypnotics</vt:lpstr>
      <vt:lpstr>Sedative Hypnotics</vt:lpstr>
      <vt:lpstr>Antifungals, Oral </vt:lpstr>
      <vt:lpstr>Antifungals, Oral</vt:lpstr>
      <vt:lpstr>Antifungals, Oral</vt:lpstr>
      <vt:lpstr>Antifungals, Oral</vt:lpstr>
      <vt:lpstr>Antifungals, Oral</vt:lpstr>
      <vt:lpstr>Antifungals, Oral</vt:lpstr>
      <vt:lpstr>Antifungals, Oral</vt:lpstr>
      <vt:lpstr>Antifungals, Oral</vt:lpstr>
      <vt:lpstr>Antifungals, Topical  </vt:lpstr>
      <vt:lpstr>Antifungals, Topical</vt:lpstr>
      <vt:lpstr>Antifungals, Topical</vt:lpstr>
      <vt:lpstr>Antifungals, Topical</vt:lpstr>
      <vt:lpstr>Antifungals, Topical</vt:lpstr>
      <vt:lpstr>Antifungals, Topical</vt:lpstr>
      <vt:lpstr>Antifungals, Topical</vt:lpstr>
      <vt:lpstr>Antifungals, Topical</vt:lpstr>
      <vt:lpstr>Beta Blockers  </vt:lpstr>
      <vt:lpstr>Beta Blockers</vt:lpstr>
      <vt:lpstr>Beta Blockers</vt:lpstr>
      <vt:lpstr>Beta Blockers</vt:lpstr>
      <vt:lpstr>Beta Blockers</vt:lpstr>
      <vt:lpstr>Beta Blockers</vt:lpstr>
      <vt:lpstr>Beta Blockers</vt:lpstr>
      <vt:lpstr>Beta Blockers</vt:lpstr>
      <vt:lpstr>Beta Blockers</vt:lpstr>
      <vt:lpstr>Beta Blockers</vt:lpstr>
      <vt:lpstr>BPH Treatments  </vt:lpstr>
      <vt:lpstr>BPH Treatments</vt:lpstr>
      <vt:lpstr>BPH Treatments</vt:lpstr>
      <vt:lpstr>BPH Treatments</vt:lpstr>
      <vt:lpstr>BPH Treatments</vt:lpstr>
      <vt:lpstr>BPH Treatments</vt:lpstr>
      <vt:lpstr>BPH Treatments</vt:lpstr>
      <vt:lpstr>BPH Treatments</vt:lpstr>
      <vt:lpstr>Calcium Channel Blockers  </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Contraceptives, Oral  </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Oral</vt:lpstr>
      <vt:lpstr>Contraceptives, Other  </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Contraceptives, Other</vt:lpstr>
      <vt:lpstr>Bladder Relaxant Preparations  </vt:lpstr>
      <vt:lpstr>Bladder Relaxant Preparations</vt:lpstr>
      <vt:lpstr>Bladder Relaxant Preparations</vt:lpstr>
      <vt:lpstr>Bladder Relaxant Preparations</vt:lpstr>
      <vt:lpstr>Bladder Relaxant Preparations</vt:lpstr>
      <vt:lpstr>Bladder Relaxant Preparations</vt:lpstr>
      <vt:lpstr>Bladder Relaxant Preparations</vt:lpstr>
      <vt:lpstr>Bladder Relaxant Preparations</vt:lpstr>
      <vt:lpstr>Antiparkinson’s Agents </vt:lpstr>
      <vt:lpstr>Antiparkinson’s Agents  cont’d</vt:lpstr>
      <vt:lpstr>Antiparkinson’s Agents cont’d</vt:lpstr>
      <vt:lpstr>Antiparkinson’s Agents</vt:lpstr>
      <vt:lpstr>Antiparkinson’s Agents</vt:lpstr>
      <vt:lpstr>Antiparkinson’s Agents</vt:lpstr>
      <vt:lpstr>Antiparkinson’s Agents</vt:lpstr>
      <vt:lpstr>Antiparkinson’s Agents</vt:lpstr>
      <vt:lpstr>Antiparkinson’s Agents</vt:lpstr>
      <vt:lpstr>Antiparkinson’s Agents</vt:lpstr>
      <vt:lpstr>Antiparkinson’s Agents</vt:lpstr>
      <vt:lpstr>Antiparkinson’s Agents</vt:lpstr>
      <vt:lpstr>Antiparkinson’s Agents</vt:lpstr>
      <vt:lpstr>Antiparkinson’s Agents</vt:lpstr>
      <vt:lpstr>Lipotropics, Statins  </vt:lpstr>
      <vt:lpstr>Lipotropics, Statins</vt:lpstr>
      <vt:lpstr>Lipotropics, Statins</vt:lpstr>
      <vt:lpstr>Lipotropics, Statins</vt:lpstr>
      <vt:lpstr>Lipotropics, Statins</vt:lpstr>
      <vt:lpstr>Lipotropics, Statins</vt:lpstr>
      <vt:lpstr>Lipotropics, Statins</vt:lpstr>
      <vt:lpstr>Lipotropics, Statins</vt:lpstr>
      <vt:lpstr>Lipotropics, Statins</vt:lpstr>
      <vt:lpstr>Lipotropics, Other  </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Lipotropics, Other</vt:lpstr>
      <vt:lpstr>Proton Pump Inhibitors  </vt:lpstr>
      <vt:lpstr>Proton Pump Inhibitors</vt:lpstr>
      <vt:lpstr>Proton Pump Inhibitors</vt:lpstr>
      <vt:lpstr>Proton Pump Inhibitors</vt:lpstr>
      <vt:lpstr>Proton Pump Inhibitors</vt:lpstr>
      <vt:lpstr>Proton Pump Inhibitors</vt:lpstr>
      <vt:lpstr>Proton Pump Inhibitors</vt:lpstr>
      <vt:lpstr>Acne Agents, Topical </vt:lpstr>
      <vt:lpstr>Acne Agents, Topical</vt:lpstr>
      <vt:lpstr>Acne Agents, Topical</vt:lpstr>
      <vt:lpstr>Acne Agents, Topical</vt:lpstr>
      <vt:lpstr>Acne Agents, Topical</vt:lpstr>
      <vt:lpstr>Acne Agents, Topical</vt:lpstr>
      <vt:lpstr>Acne Agents, Topical</vt:lpstr>
      <vt:lpstr>Acne Agents, Topical</vt:lpstr>
      <vt:lpstr>Acne Agents, Topical</vt:lpstr>
      <vt:lpstr>Acne Agents, Topical</vt:lpstr>
      <vt:lpstr>Acne Agents, Topical</vt:lpstr>
      <vt:lpstr>New Drug Reviews </vt:lpstr>
      <vt:lpstr>New Products</vt:lpstr>
      <vt:lpstr>Oriahnn (elagolix/estradiol/norethindrone acetate; elagolix)</vt:lpstr>
      <vt:lpstr>Oriahnn (elagolix/estradiol/norethindrone acetate; elagolix)</vt:lpstr>
      <vt:lpstr>Oriahnn (elagolix/estradiol/norethindrone acetate; elagolix)</vt:lpstr>
      <vt:lpstr>Oriahnn (elagolix/estradiol/norethindrone acetate; elagolix)</vt:lpstr>
      <vt:lpstr>Oriahnn (elagolix/estradiol/norethindrone acetate; elagolix)</vt:lpstr>
      <vt:lpstr>Oriahnn (elagolix/estradiol/norethindrone acetate; elagolix)</vt:lpstr>
      <vt:lpstr>Executive Session</vt:lpstr>
      <vt:lpstr>Public Therapeutic Class Votes</vt:lpstr>
      <vt:lpstr>Biosimilar Update </vt:lpstr>
      <vt:lpstr>BIOSIMILAR UPDATE</vt:lpstr>
      <vt:lpstr>P&amp;T Meeting Dates</vt:lpstr>
    </vt:vector>
  </TitlesOfParts>
  <Company>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Laura</dc:creator>
  <cp:lastModifiedBy>suzanne berman</cp:lastModifiedBy>
  <cp:revision>1269</cp:revision>
  <dcterms:created xsi:type="dcterms:W3CDTF">2018-01-15T06:50:08Z</dcterms:created>
  <dcterms:modified xsi:type="dcterms:W3CDTF">2020-10-14T16:37:41Z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2020-09-11T23:38:28Z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73f675b3-1c48-4eb7-9c33-f0b4c3335d0f</vt:lpwstr>
  </property>
  <property fmtid="{D5CDD505-2E9C-101B-9397-08002B2CF9AE}" pid="8" name="MSIP_Label_8be07fcc-3295-428b-88ad-2394f5c2a736_ContentBits">
    <vt:lpwstr>0</vt:lpwstr>
  </property>
</Properties>
</file>