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38"/>
  </p:notesMasterIdLst>
  <p:handoutMasterIdLst>
    <p:handoutMasterId r:id="rId239"/>
  </p:handoutMasterIdLst>
  <p:sldIdLst>
    <p:sldId id="256" r:id="rId5"/>
    <p:sldId id="341" r:id="rId6"/>
    <p:sldId id="915" r:id="rId7"/>
    <p:sldId id="916" r:id="rId8"/>
    <p:sldId id="340" r:id="rId9"/>
    <p:sldId id="894" r:id="rId10"/>
    <p:sldId id="441" r:id="rId11"/>
    <p:sldId id="442" r:id="rId12"/>
    <p:sldId id="362" r:id="rId13"/>
    <p:sldId id="443" r:id="rId14"/>
    <p:sldId id="444" r:id="rId15"/>
    <p:sldId id="1041" r:id="rId16"/>
    <p:sldId id="1042" r:id="rId17"/>
    <p:sldId id="1067" r:id="rId18"/>
    <p:sldId id="387" r:id="rId19"/>
    <p:sldId id="912" r:id="rId20"/>
    <p:sldId id="388" r:id="rId21"/>
    <p:sldId id="389" r:id="rId22"/>
    <p:sldId id="925" r:id="rId23"/>
    <p:sldId id="939" r:id="rId24"/>
    <p:sldId id="655" r:id="rId25"/>
    <p:sldId id="656" r:id="rId26"/>
    <p:sldId id="649" r:id="rId27"/>
    <p:sldId id="1010" r:id="rId28"/>
    <p:sldId id="1011" r:id="rId29"/>
    <p:sldId id="1012" r:id="rId30"/>
    <p:sldId id="1013" r:id="rId31"/>
    <p:sldId id="1014" r:id="rId32"/>
    <p:sldId id="765" r:id="rId33"/>
    <p:sldId id="766" r:id="rId34"/>
    <p:sldId id="767" r:id="rId35"/>
    <p:sldId id="768" r:id="rId36"/>
    <p:sldId id="551" r:id="rId37"/>
    <p:sldId id="1040" r:id="rId38"/>
    <p:sldId id="554" r:id="rId39"/>
    <p:sldId id="1043" r:id="rId40"/>
    <p:sldId id="555" r:id="rId41"/>
    <p:sldId id="926" r:id="rId42"/>
    <p:sldId id="1044" r:id="rId43"/>
    <p:sldId id="1068" r:id="rId44"/>
    <p:sldId id="927" r:id="rId45"/>
    <p:sldId id="928" r:id="rId46"/>
    <p:sldId id="1020" r:id="rId47"/>
    <p:sldId id="1045" r:id="rId48"/>
    <p:sldId id="929" r:id="rId49"/>
    <p:sldId id="930" r:id="rId50"/>
    <p:sldId id="1023" r:id="rId51"/>
    <p:sldId id="932" r:id="rId52"/>
    <p:sldId id="931" r:id="rId53"/>
    <p:sldId id="1025" r:id="rId54"/>
    <p:sldId id="1026" r:id="rId55"/>
    <p:sldId id="917" r:id="rId56"/>
    <p:sldId id="630" r:id="rId57"/>
    <p:sldId id="702" r:id="rId58"/>
    <p:sldId id="699" r:id="rId59"/>
    <p:sldId id="918" r:id="rId60"/>
    <p:sldId id="698" r:id="rId61"/>
    <p:sldId id="703" r:id="rId62"/>
    <p:sldId id="705" r:id="rId63"/>
    <p:sldId id="704" r:id="rId64"/>
    <p:sldId id="706" r:id="rId65"/>
    <p:sldId id="707" r:id="rId66"/>
    <p:sldId id="761" r:id="rId67"/>
    <p:sldId id="1069" r:id="rId68"/>
    <p:sldId id="938" r:id="rId69"/>
    <p:sldId id="762" r:id="rId70"/>
    <p:sldId id="1046" r:id="rId71"/>
    <p:sldId id="1047" r:id="rId72"/>
    <p:sldId id="756" r:id="rId73"/>
    <p:sldId id="701" r:id="rId74"/>
    <p:sldId id="1015" r:id="rId75"/>
    <p:sldId id="700" r:id="rId76"/>
    <p:sldId id="537" r:id="rId77"/>
    <p:sldId id="558" r:id="rId78"/>
    <p:sldId id="559" r:id="rId79"/>
    <p:sldId id="560" r:id="rId80"/>
    <p:sldId id="561" r:id="rId81"/>
    <p:sldId id="562" r:id="rId82"/>
    <p:sldId id="563" r:id="rId83"/>
    <p:sldId id="564" r:id="rId84"/>
    <p:sldId id="566" r:id="rId85"/>
    <p:sldId id="567" r:id="rId86"/>
    <p:sldId id="565" r:id="rId87"/>
    <p:sldId id="1070" r:id="rId88"/>
    <p:sldId id="263" r:id="rId89"/>
    <p:sldId id="265" r:id="rId90"/>
    <p:sldId id="453" r:id="rId91"/>
    <p:sldId id="452" r:id="rId92"/>
    <p:sldId id="451" r:id="rId93"/>
    <p:sldId id="434" r:id="rId94"/>
    <p:sldId id="949" r:id="rId95"/>
    <p:sldId id="1048" r:id="rId96"/>
    <p:sldId id="1049" r:id="rId97"/>
    <p:sldId id="1050" r:id="rId98"/>
    <p:sldId id="1073" r:id="rId99"/>
    <p:sldId id="950" r:id="rId100"/>
    <p:sldId id="1087" r:id="rId101"/>
    <p:sldId id="1089" r:id="rId102"/>
    <p:sldId id="1088" r:id="rId103"/>
    <p:sldId id="1090" r:id="rId104"/>
    <p:sldId id="1091" r:id="rId105"/>
    <p:sldId id="1092" r:id="rId106"/>
    <p:sldId id="1093" r:id="rId107"/>
    <p:sldId id="907" r:id="rId108"/>
    <p:sldId id="908" r:id="rId109"/>
    <p:sldId id="909" r:id="rId110"/>
    <p:sldId id="910" r:id="rId111"/>
    <p:sldId id="327" r:id="rId112"/>
    <p:sldId id="361" r:id="rId113"/>
    <p:sldId id="377" r:id="rId114"/>
    <p:sldId id="363" r:id="rId115"/>
    <p:sldId id="378" r:id="rId116"/>
    <p:sldId id="379" r:id="rId117"/>
    <p:sldId id="380" r:id="rId118"/>
    <p:sldId id="381" r:id="rId119"/>
    <p:sldId id="382" r:id="rId120"/>
    <p:sldId id="383" r:id="rId121"/>
    <p:sldId id="384" r:id="rId122"/>
    <p:sldId id="385" r:id="rId123"/>
    <p:sldId id="958" r:id="rId124"/>
    <p:sldId id="400" r:id="rId125"/>
    <p:sldId id="401" r:id="rId126"/>
    <p:sldId id="1074" r:id="rId127"/>
    <p:sldId id="396" r:id="rId128"/>
    <p:sldId id="902" r:id="rId129"/>
    <p:sldId id="903" r:id="rId130"/>
    <p:sldId id="904" r:id="rId131"/>
    <p:sldId id="905" r:id="rId132"/>
    <p:sldId id="906" r:id="rId133"/>
    <p:sldId id="892" r:id="rId134"/>
    <p:sldId id="471" r:id="rId135"/>
    <p:sldId id="472" r:id="rId136"/>
    <p:sldId id="519" r:id="rId137"/>
    <p:sldId id="960" r:id="rId138"/>
    <p:sldId id="962" r:id="rId139"/>
    <p:sldId id="1078" r:id="rId140"/>
    <p:sldId id="1077" r:id="rId141"/>
    <p:sldId id="1076" r:id="rId142"/>
    <p:sldId id="963" r:id="rId143"/>
    <p:sldId id="500" r:id="rId144"/>
    <p:sldId id="595" r:id="rId145"/>
    <p:sldId id="601" r:id="rId146"/>
    <p:sldId id="596" r:id="rId147"/>
    <p:sldId id="597" r:id="rId148"/>
    <p:sldId id="964" r:id="rId149"/>
    <p:sldId id="965" r:id="rId150"/>
    <p:sldId id="602" r:id="rId151"/>
    <p:sldId id="966" r:id="rId152"/>
    <p:sldId id="603" r:id="rId153"/>
    <p:sldId id="605" r:id="rId154"/>
    <p:sldId id="1080" r:id="rId155"/>
    <p:sldId id="1052" r:id="rId156"/>
    <p:sldId id="1079" r:id="rId157"/>
    <p:sldId id="529" r:id="rId158"/>
    <p:sldId id="588" r:id="rId159"/>
    <p:sldId id="589" r:id="rId160"/>
    <p:sldId id="590" r:id="rId161"/>
    <p:sldId id="591" r:id="rId162"/>
    <p:sldId id="973" r:id="rId163"/>
    <p:sldId id="975" r:id="rId164"/>
    <p:sldId id="974" r:id="rId165"/>
    <p:sldId id="976" r:id="rId166"/>
    <p:sldId id="495" r:id="rId167"/>
    <p:sldId id="573" r:id="rId168"/>
    <p:sldId id="574" r:id="rId169"/>
    <p:sldId id="575" r:id="rId170"/>
    <p:sldId id="576" r:id="rId171"/>
    <p:sldId id="577" r:id="rId172"/>
    <p:sldId id="578" r:id="rId173"/>
    <p:sldId id="981" r:id="rId174"/>
    <p:sldId id="1081" r:id="rId175"/>
    <p:sldId id="642" r:id="rId176"/>
    <p:sldId id="644" r:id="rId177"/>
    <p:sldId id="663" r:id="rId178"/>
    <p:sldId id="760" r:id="rId179"/>
    <p:sldId id="657" r:id="rId180"/>
    <p:sldId id="658" r:id="rId181"/>
    <p:sldId id="660" r:id="rId182"/>
    <p:sldId id="661" r:id="rId183"/>
    <p:sldId id="662" r:id="rId184"/>
    <p:sldId id="683" r:id="rId185"/>
    <p:sldId id="391" r:id="rId186"/>
    <p:sldId id="913" r:id="rId187"/>
    <p:sldId id="392" r:id="rId188"/>
    <p:sldId id="984" r:id="rId189"/>
    <p:sldId id="757" r:id="rId190"/>
    <p:sldId id="634" r:id="rId191"/>
    <p:sldId id="671" r:id="rId192"/>
    <p:sldId id="672" r:id="rId193"/>
    <p:sldId id="673" r:id="rId194"/>
    <p:sldId id="674" r:id="rId195"/>
    <p:sldId id="675" r:id="rId196"/>
    <p:sldId id="676" r:id="rId197"/>
    <p:sldId id="639" r:id="rId198"/>
    <p:sldId id="987" r:id="rId199"/>
    <p:sldId id="986" r:id="rId200"/>
    <p:sldId id="875" r:id="rId201"/>
    <p:sldId id="1082" r:id="rId202"/>
    <p:sldId id="352" r:id="rId203"/>
    <p:sldId id="353" r:id="rId204"/>
    <p:sldId id="1083" r:id="rId205"/>
    <p:sldId id="1084" r:id="rId206"/>
    <p:sldId id="1085" r:id="rId207"/>
    <p:sldId id="1086" r:id="rId208"/>
    <p:sldId id="989" r:id="rId209"/>
    <p:sldId id="993" r:id="rId210"/>
    <p:sldId id="999" r:id="rId211"/>
    <p:sldId id="1054" r:id="rId212"/>
    <p:sldId id="1053" r:id="rId213"/>
    <p:sldId id="1004" r:id="rId214"/>
    <p:sldId id="1005" r:id="rId215"/>
    <p:sldId id="1006" r:id="rId216"/>
    <p:sldId id="1055" r:id="rId217"/>
    <p:sldId id="402" r:id="rId218"/>
    <p:sldId id="1056" r:id="rId219"/>
    <p:sldId id="1057" r:id="rId220"/>
    <p:sldId id="997" r:id="rId221"/>
    <p:sldId id="1058" r:id="rId222"/>
    <p:sldId id="1059" r:id="rId223"/>
    <p:sldId id="1060" r:id="rId224"/>
    <p:sldId id="1061" r:id="rId225"/>
    <p:sldId id="1062" r:id="rId226"/>
    <p:sldId id="996" r:id="rId227"/>
    <p:sldId id="1063" r:id="rId228"/>
    <p:sldId id="1064" r:id="rId229"/>
    <p:sldId id="357" r:id="rId230"/>
    <p:sldId id="358" r:id="rId231"/>
    <p:sldId id="359" r:id="rId232"/>
    <p:sldId id="360" r:id="rId233"/>
    <p:sldId id="1071" r:id="rId234"/>
    <p:sldId id="1072" r:id="rId235"/>
    <p:sldId id="1065" r:id="rId236"/>
    <p:sldId id="433" r:id="rId237"/>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2449" autoAdjust="0"/>
  </p:normalViewPr>
  <p:slideViewPr>
    <p:cSldViewPr>
      <p:cViewPr>
        <p:scale>
          <a:sx n="68" d="100"/>
          <a:sy n="68" d="100"/>
        </p:scale>
        <p:origin x="-180" y="-72"/>
      </p:cViewPr>
      <p:guideLst>
        <p:guide orient="horz" pos="2160"/>
        <p:guide pos="2880"/>
      </p:guideLst>
    </p:cSldViewPr>
  </p:slideViewPr>
  <p:notesTextViewPr>
    <p:cViewPr>
      <p:scale>
        <a:sx n="1" d="1"/>
        <a:sy n="1" d="1"/>
      </p:scale>
      <p:origin x="0" y="0"/>
    </p:cViewPr>
  </p:notesTextViewPr>
  <p:sorterViewPr>
    <p:cViewPr>
      <p:scale>
        <a:sx n="200" d="100"/>
        <a:sy n="200" d="100"/>
      </p:scale>
      <p:origin x="0" y="2936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slide" Target="slides/slide21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slide" Target="slides/slide208.xml"/><Relationship Id="rId233" Type="http://schemas.openxmlformats.org/officeDocument/2006/relationships/slide" Target="slides/slide229.xml"/><Relationship Id="rId238" Type="http://schemas.openxmlformats.org/officeDocument/2006/relationships/notesMaster" Target="notesMasters/notesMaster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223" Type="http://schemas.openxmlformats.org/officeDocument/2006/relationships/slide" Target="slides/slide219.xml"/><Relationship Id="rId228" Type="http://schemas.openxmlformats.org/officeDocument/2006/relationships/slide" Target="slides/slide224.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presProps" Target="presProps.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viewProps" Target="view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6" Type="http://schemas.openxmlformats.org/officeDocument/2006/relationships/slide" Target="slides/slide22.xml"/><Relationship Id="rId231" Type="http://schemas.openxmlformats.org/officeDocument/2006/relationships/slide" Target="slides/slide227.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theme" Target="theme/theme1.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499344F1-C430-4D69-B121-46E803C46DA9}" type="datetimeFigureOut">
              <a:rPr lang="en-US" smtClean="0"/>
              <a:pPr/>
              <a:t>6/11/2020</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21664CA0-7978-4FD9-B5D0-3881FCD12161}" type="slidenum">
              <a:rPr lang="en-US" smtClean="0"/>
              <a:pPr/>
              <a:t>‹#›</a:t>
            </a:fld>
            <a:endParaRPr lang="en-US" dirty="0"/>
          </a:p>
        </p:txBody>
      </p:sp>
    </p:spTree>
    <p:extLst>
      <p:ext uri="{BB962C8B-B14F-4D97-AF65-F5344CB8AC3E}">
        <p14:creationId xmlns:p14="http://schemas.microsoft.com/office/powerpoint/2010/main" val="3532568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46DAAAD-9A8A-4037-9921-B72F2182C2F4}" type="datetimeFigureOut">
              <a:rPr lang="en-US" smtClean="0"/>
              <a:pPr/>
              <a:t>6/11/2020</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C9C71B4-0BE4-46D8-9A18-4A1D7B2ED132}" type="slidenum">
              <a:rPr lang="en-US" smtClean="0"/>
              <a:pPr/>
              <a:t>‹#›</a:t>
            </a:fld>
            <a:endParaRPr lang="en-US" dirty="0"/>
          </a:p>
        </p:txBody>
      </p:sp>
    </p:spTree>
    <p:extLst>
      <p:ext uri="{BB962C8B-B14F-4D97-AF65-F5344CB8AC3E}">
        <p14:creationId xmlns:p14="http://schemas.microsoft.com/office/powerpoint/2010/main" val="573211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a:t>
            </a:fld>
            <a:endParaRPr lang="en-US" dirty="0"/>
          </a:p>
        </p:txBody>
      </p:sp>
    </p:spTree>
    <p:extLst>
      <p:ext uri="{BB962C8B-B14F-4D97-AF65-F5344CB8AC3E}">
        <p14:creationId xmlns:p14="http://schemas.microsoft.com/office/powerpoint/2010/main" val="190916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a:t>
            </a:fld>
            <a:endParaRPr lang="en-US" dirty="0"/>
          </a:p>
        </p:txBody>
      </p:sp>
    </p:spTree>
    <p:extLst>
      <p:ext uri="{BB962C8B-B14F-4D97-AF65-F5344CB8AC3E}">
        <p14:creationId xmlns:p14="http://schemas.microsoft.com/office/powerpoint/2010/main" val="587686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159</a:t>
            </a:fld>
            <a:endParaRPr lang="en-US" dirty="0"/>
          </a:p>
        </p:txBody>
      </p:sp>
    </p:spTree>
    <p:extLst>
      <p:ext uri="{BB962C8B-B14F-4D97-AF65-F5344CB8AC3E}">
        <p14:creationId xmlns:p14="http://schemas.microsoft.com/office/powerpoint/2010/main" val="33175357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160</a:t>
            </a:fld>
            <a:endParaRPr lang="en-US" dirty="0"/>
          </a:p>
        </p:txBody>
      </p:sp>
    </p:spTree>
    <p:extLst>
      <p:ext uri="{BB962C8B-B14F-4D97-AF65-F5344CB8AC3E}">
        <p14:creationId xmlns:p14="http://schemas.microsoft.com/office/powerpoint/2010/main" val="11988193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161</a:t>
            </a:fld>
            <a:endParaRPr lang="en-US" dirty="0"/>
          </a:p>
        </p:txBody>
      </p:sp>
    </p:spTree>
    <p:extLst>
      <p:ext uri="{BB962C8B-B14F-4D97-AF65-F5344CB8AC3E}">
        <p14:creationId xmlns:p14="http://schemas.microsoft.com/office/powerpoint/2010/main" val="158619940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162</a:t>
            </a:fld>
            <a:endParaRPr lang="en-US" dirty="0"/>
          </a:p>
        </p:txBody>
      </p:sp>
    </p:spTree>
    <p:extLst>
      <p:ext uri="{BB962C8B-B14F-4D97-AF65-F5344CB8AC3E}">
        <p14:creationId xmlns:p14="http://schemas.microsoft.com/office/powerpoint/2010/main" val="169694488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163</a:t>
            </a:fld>
            <a:endParaRPr lang="en-US" dirty="0"/>
          </a:p>
        </p:txBody>
      </p:sp>
    </p:spTree>
    <p:extLst>
      <p:ext uri="{BB962C8B-B14F-4D97-AF65-F5344CB8AC3E}">
        <p14:creationId xmlns:p14="http://schemas.microsoft.com/office/powerpoint/2010/main" val="379857253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24</a:t>
            </a:fld>
            <a:endParaRPr lang="en-US" dirty="0"/>
          </a:p>
        </p:txBody>
      </p:sp>
    </p:spTree>
    <p:extLst>
      <p:ext uri="{BB962C8B-B14F-4D97-AF65-F5344CB8AC3E}">
        <p14:creationId xmlns:p14="http://schemas.microsoft.com/office/powerpoint/2010/main" val="40348111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170</a:t>
            </a:fld>
            <a:endParaRPr lang="en-US" dirty="0"/>
          </a:p>
        </p:txBody>
      </p:sp>
    </p:spTree>
    <p:extLst>
      <p:ext uri="{BB962C8B-B14F-4D97-AF65-F5344CB8AC3E}">
        <p14:creationId xmlns:p14="http://schemas.microsoft.com/office/powerpoint/2010/main" val="362227091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171</a:t>
            </a:fld>
            <a:endParaRPr lang="en-US" dirty="0"/>
          </a:p>
        </p:txBody>
      </p:sp>
    </p:spTree>
    <p:extLst>
      <p:ext uri="{BB962C8B-B14F-4D97-AF65-F5344CB8AC3E}">
        <p14:creationId xmlns:p14="http://schemas.microsoft.com/office/powerpoint/2010/main" val="34944405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173</a:t>
            </a:fld>
            <a:endParaRPr lang="en-US" dirty="0"/>
          </a:p>
        </p:txBody>
      </p:sp>
    </p:spTree>
    <p:extLst>
      <p:ext uri="{BB962C8B-B14F-4D97-AF65-F5344CB8AC3E}">
        <p14:creationId xmlns:p14="http://schemas.microsoft.com/office/powerpoint/2010/main" val="25826439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174</a:t>
            </a:fld>
            <a:endParaRPr lang="en-US" dirty="0"/>
          </a:p>
        </p:txBody>
      </p:sp>
    </p:spTree>
    <p:extLst>
      <p:ext uri="{BB962C8B-B14F-4D97-AF65-F5344CB8AC3E}">
        <p14:creationId xmlns:p14="http://schemas.microsoft.com/office/powerpoint/2010/main" val="16812175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175</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176</a:t>
            </a:fld>
            <a:endParaRPr lang="en-US" dirty="0"/>
          </a:p>
        </p:txBody>
      </p:sp>
    </p:spTree>
    <p:extLst>
      <p:ext uri="{BB962C8B-B14F-4D97-AF65-F5344CB8AC3E}">
        <p14:creationId xmlns:p14="http://schemas.microsoft.com/office/powerpoint/2010/main" val="58768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177</a:t>
            </a:fld>
            <a:endParaRPr lang="en-US" dirty="0"/>
          </a:p>
        </p:txBody>
      </p:sp>
    </p:spTree>
    <p:extLst>
      <p:ext uri="{BB962C8B-B14F-4D97-AF65-F5344CB8AC3E}">
        <p14:creationId xmlns:p14="http://schemas.microsoft.com/office/powerpoint/2010/main" val="587686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178</a:t>
            </a:fld>
            <a:endParaRPr lang="en-US" dirty="0"/>
          </a:p>
        </p:txBody>
      </p:sp>
    </p:spTree>
    <p:extLst>
      <p:ext uri="{BB962C8B-B14F-4D97-AF65-F5344CB8AC3E}">
        <p14:creationId xmlns:p14="http://schemas.microsoft.com/office/powerpoint/2010/main" val="587686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179</a:t>
            </a:fld>
            <a:endParaRPr lang="en-US" dirty="0"/>
          </a:p>
        </p:txBody>
      </p:sp>
    </p:spTree>
    <p:extLst>
      <p:ext uri="{BB962C8B-B14F-4D97-AF65-F5344CB8AC3E}">
        <p14:creationId xmlns:p14="http://schemas.microsoft.com/office/powerpoint/2010/main" val="5876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25</a:t>
            </a:fld>
            <a:endParaRPr lang="en-US" dirty="0"/>
          </a:p>
        </p:txBody>
      </p:sp>
    </p:spTree>
    <p:extLst>
      <p:ext uri="{BB962C8B-B14F-4D97-AF65-F5344CB8AC3E}">
        <p14:creationId xmlns:p14="http://schemas.microsoft.com/office/powerpoint/2010/main" val="19026470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180</a:t>
            </a:fld>
            <a:endParaRPr lang="en-US" dirty="0"/>
          </a:p>
        </p:txBody>
      </p:sp>
    </p:spTree>
    <p:extLst>
      <p:ext uri="{BB962C8B-B14F-4D97-AF65-F5344CB8AC3E}">
        <p14:creationId xmlns:p14="http://schemas.microsoft.com/office/powerpoint/2010/main" val="58768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181</a:t>
            </a:fld>
            <a:endParaRPr lang="en-US" dirty="0"/>
          </a:p>
        </p:txBody>
      </p:sp>
    </p:spTree>
    <p:extLst>
      <p:ext uri="{BB962C8B-B14F-4D97-AF65-F5344CB8AC3E}">
        <p14:creationId xmlns:p14="http://schemas.microsoft.com/office/powerpoint/2010/main" val="30147945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183</a:t>
            </a:fld>
            <a:endParaRPr lang="en-US" dirty="0"/>
          </a:p>
        </p:txBody>
      </p:sp>
    </p:spTree>
    <p:extLst>
      <p:ext uri="{BB962C8B-B14F-4D97-AF65-F5344CB8AC3E}">
        <p14:creationId xmlns:p14="http://schemas.microsoft.com/office/powerpoint/2010/main" val="302380796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184</a:t>
            </a:fld>
            <a:endParaRPr lang="en-US" altLang="en-US" dirty="0"/>
          </a:p>
        </p:txBody>
      </p:sp>
    </p:spTree>
    <p:extLst>
      <p:ext uri="{BB962C8B-B14F-4D97-AF65-F5344CB8AC3E}">
        <p14:creationId xmlns:p14="http://schemas.microsoft.com/office/powerpoint/2010/main" val="60602075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185</a:t>
            </a:fld>
            <a:endParaRPr lang="en-US" altLang="en-US" dirty="0"/>
          </a:p>
        </p:txBody>
      </p:sp>
    </p:spTree>
    <p:extLst>
      <p:ext uri="{BB962C8B-B14F-4D97-AF65-F5344CB8AC3E}">
        <p14:creationId xmlns:p14="http://schemas.microsoft.com/office/powerpoint/2010/main" val="44417156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186</a:t>
            </a:fld>
            <a:endParaRPr lang="en-US" dirty="0"/>
          </a:p>
        </p:txBody>
      </p:sp>
    </p:spTree>
    <p:extLst>
      <p:ext uri="{BB962C8B-B14F-4D97-AF65-F5344CB8AC3E}">
        <p14:creationId xmlns:p14="http://schemas.microsoft.com/office/powerpoint/2010/main" val="1653234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187</a:t>
            </a:fld>
            <a:endParaRPr lang="en-US" dirty="0"/>
          </a:p>
        </p:txBody>
      </p:sp>
    </p:spTree>
    <p:extLst>
      <p:ext uri="{BB962C8B-B14F-4D97-AF65-F5344CB8AC3E}">
        <p14:creationId xmlns:p14="http://schemas.microsoft.com/office/powerpoint/2010/main" val="233171378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188</a:t>
            </a:fld>
            <a:endParaRPr lang="en-US" dirty="0"/>
          </a:p>
        </p:txBody>
      </p:sp>
    </p:spTree>
    <p:extLst>
      <p:ext uri="{BB962C8B-B14F-4D97-AF65-F5344CB8AC3E}">
        <p14:creationId xmlns:p14="http://schemas.microsoft.com/office/powerpoint/2010/main" val="2658853257"/>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189</a:t>
            </a:fld>
            <a:endParaRPr lang="en-US" dirty="0"/>
          </a:p>
        </p:txBody>
      </p:sp>
    </p:spTree>
    <p:extLst>
      <p:ext uri="{BB962C8B-B14F-4D97-AF65-F5344CB8AC3E}">
        <p14:creationId xmlns:p14="http://schemas.microsoft.com/office/powerpoint/2010/main" val="326353948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190</a:t>
            </a:fld>
            <a:endParaRPr lang="en-US" dirty="0"/>
          </a:p>
        </p:txBody>
      </p:sp>
    </p:spTree>
    <p:extLst>
      <p:ext uri="{BB962C8B-B14F-4D97-AF65-F5344CB8AC3E}">
        <p14:creationId xmlns:p14="http://schemas.microsoft.com/office/powerpoint/2010/main" val="159914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26</a:t>
            </a:fld>
            <a:endParaRPr lang="en-US" dirty="0"/>
          </a:p>
        </p:txBody>
      </p:sp>
    </p:spTree>
    <p:extLst>
      <p:ext uri="{BB962C8B-B14F-4D97-AF65-F5344CB8AC3E}">
        <p14:creationId xmlns:p14="http://schemas.microsoft.com/office/powerpoint/2010/main" val="177156006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191</a:t>
            </a:fld>
            <a:endParaRPr lang="en-US" dirty="0"/>
          </a:p>
        </p:txBody>
      </p:sp>
    </p:spTree>
    <p:extLst>
      <p:ext uri="{BB962C8B-B14F-4D97-AF65-F5344CB8AC3E}">
        <p14:creationId xmlns:p14="http://schemas.microsoft.com/office/powerpoint/2010/main" val="129930223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192</a:t>
            </a:fld>
            <a:endParaRPr lang="en-US" dirty="0"/>
          </a:p>
        </p:txBody>
      </p:sp>
    </p:spTree>
    <p:extLst>
      <p:ext uri="{BB962C8B-B14F-4D97-AF65-F5344CB8AC3E}">
        <p14:creationId xmlns:p14="http://schemas.microsoft.com/office/powerpoint/2010/main" val="377646536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193</a:t>
            </a:fld>
            <a:endParaRPr lang="en-US" dirty="0"/>
          </a:p>
        </p:txBody>
      </p:sp>
    </p:spTree>
    <p:extLst>
      <p:ext uri="{BB962C8B-B14F-4D97-AF65-F5344CB8AC3E}">
        <p14:creationId xmlns:p14="http://schemas.microsoft.com/office/powerpoint/2010/main" val="169277040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194</a:t>
            </a:fld>
            <a:endParaRPr lang="en-US" dirty="0"/>
          </a:p>
        </p:txBody>
      </p:sp>
    </p:spTree>
    <p:extLst>
      <p:ext uri="{BB962C8B-B14F-4D97-AF65-F5344CB8AC3E}">
        <p14:creationId xmlns:p14="http://schemas.microsoft.com/office/powerpoint/2010/main" val="207895886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195</a:t>
            </a:fld>
            <a:endParaRPr lang="en-US" dirty="0"/>
          </a:p>
        </p:txBody>
      </p:sp>
    </p:spTree>
    <p:extLst>
      <p:ext uri="{BB962C8B-B14F-4D97-AF65-F5344CB8AC3E}">
        <p14:creationId xmlns:p14="http://schemas.microsoft.com/office/powerpoint/2010/main" val="98673523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196</a:t>
            </a:fld>
            <a:endParaRPr lang="en-US" dirty="0"/>
          </a:p>
        </p:txBody>
      </p:sp>
    </p:spTree>
    <p:extLst>
      <p:ext uri="{BB962C8B-B14F-4D97-AF65-F5344CB8AC3E}">
        <p14:creationId xmlns:p14="http://schemas.microsoft.com/office/powerpoint/2010/main" val="381829238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197</a:t>
            </a:fld>
            <a:endParaRPr lang="en-US" dirty="0"/>
          </a:p>
        </p:txBody>
      </p:sp>
    </p:spTree>
    <p:extLst>
      <p:ext uri="{BB962C8B-B14F-4D97-AF65-F5344CB8AC3E}">
        <p14:creationId xmlns:p14="http://schemas.microsoft.com/office/powerpoint/2010/main" val="192384361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198</a:t>
            </a:fld>
            <a:endParaRPr lang="en-US" dirty="0"/>
          </a:p>
        </p:txBody>
      </p:sp>
    </p:spTree>
    <p:extLst>
      <p:ext uri="{BB962C8B-B14F-4D97-AF65-F5344CB8AC3E}">
        <p14:creationId xmlns:p14="http://schemas.microsoft.com/office/powerpoint/2010/main" val="400363452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199</a:t>
            </a:fld>
            <a:endParaRPr lang="en-US" dirty="0"/>
          </a:p>
        </p:txBody>
      </p:sp>
    </p:spTree>
    <p:extLst>
      <p:ext uri="{BB962C8B-B14F-4D97-AF65-F5344CB8AC3E}">
        <p14:creationId xmlns:p14="http://schemas.microsoft.com/office/powerpoint/2010/main" val="168566543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200</a:t>
            </a:fld>
            <a:endParaRPr lang="en-US" dirty="0"/>
          </a:p>
        </p:txBody>
      </p:sp>
    </p:spTree>
    <p:extLst>
      <p:ext uri="{BB962C8B-B14F-4D97-AF65-F5344CB8AC3E}">
        <p14:creationId xmlns:p14="http://schemas.microsoft.com/office/powerpoint/2010/main" val="10343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27</a:t>
            </a:fld>
            <a:endParaRPr lang="en-US" dirty="0"/>
          </a:p>
        </p:txBody>
      </p:sp>
    </p:spTree>
    <p:extLst>
      <p:ext uri="{BB962C8B-B14F-4D97-AF65-F5344CB8AC3E}">
        <p14:creationId xmlns:p14="http://schemas.microsoft.com/office/powerpoint/2010/main" val="178094765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201</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202</a:t>
            </a:fld>
            <a:endParaRPr lang="en-US" altLang="en-US" dirty="0"/>
          </a:p>
        </p:txBody>
      </p:sp>
    </p:spTree>
    <p:extLst>
      <p:ext uri="{BB962C8B-B14F-4D97-AF65-F5344CB8AC3E}">
        <p14:creationId xmlns:p14="http://schemas.microsoft.com/office/powerpoint/2010/main" val="2793889497"/>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203</a:t>
            </a:fld>
            <a:endParaRPr lang="en-US" altLang="en-US" dirty="0"/>
          </a:p>
        </p:txBody>
      </p:sp>
    </p:spTree>
    <p:extLst>
      <p:ext uri="{BB962C8B-B14F-4D97-AF65-F5344CB8AC3E}">
        <p14:creationId xmlns:p14="http://schemas.microsoft.com/office/powerpoint/2010/main" val="8002470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204</a:t>
            </a:fld>
            <a:endParaRPr lang="en-US" altLang="en-US" dirty="0"/>
          </a:p>
        </p:txBody>
      </p:sp>
    </p:spTree>
    <p:extLst>
      <p:ext uri="{BB962C8B-B14F-4D97-AF65-F5344CB8AC3E}">
        <p14:creationId xmlns:p14="http://schemas.microsoft.com/office/powerpoint/2010/main" val="3310531886"/>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205</a:t>
            </a:fld>
            <a:endParaRPr lang="en-US" altLang="en-US" dirty="0"/>
          </a:p>
        </p:txBody>
      </p:sp>
    </p:spTree>
    <p:extLst>
      <p:ext uri="{BB962C8B-B14F-4D97-AF65-F5344CB8AC3E}">
        <p14:creationId xmlns:p14="http://schemas.microsoft.com/office/powerpoint/2010/main" val="65645196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206</a:t>
            </a:fld>
            <a:endParaRPr lang="en-US" altLang="en-US" dirty="0"/>
          </a:p>
        </p:txBody>
      </p:sp>
    </p:spTree>
    <p:extLst>
      <p:ext uri="{BB962C8B-B14F-4D97-AF65-F5344CB8AC3E}">
        <p14:creationId xmlns:p14="http://schemas.microsoft.com/office/powerpoint/2010/main" val="1719475382"/>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207</a:t>
            </a:fld>
            <a:endParaRPr lang="en-US" altLang="en-US" dirty="0"/>
          </a:p>
        </p:txBody>
      </p:sp>
    </p:spTree>
    <p:extLst>
      <p:ext uri="{BB962C8B-B14F-4D97-AF65-F5344CB8AC3E}">
        <p14:creationId xmlns:p14="http://schemas.microsoft.com/office/powerpoint/2010/main" val="357448682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208</a:t>
            </a:fld>
            <a:endParaRPr lang="en-US" altLang="en-US" dirty="0"/>
          </a:p>
        </p:txBody>
      </p:sp>
    </p:spTree>
    <p:extLst>
      <p:ext uri="{BB962C8B-B14F-4D97-AF65-F5344CB8AC3E}">
        <p14:creationId xmlns:p14="http://schemas.microsoft.com/office/powerpoint/2010/main" val="1385432068"/>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209</a:t>
            </a:fld>
            <a:endParaRPr lang="en-US" altLang="en-US" dirty="0"/>
          </a:p>
        </p:txBody>
      </p:sp>
    </p:spTree>
    <p:extLst>
      <p:ext uri="{BB962C8B-B14F-4D97-AF65-F5344CB8AC3E}">
        <p14:creationId xmlns:p14="http://schemas.microsoft.com/office/powerpoint/2010/main" val="374350340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210</a:t>
            </a:fld>
            <a:endParaRPr lang="en-US" altLang="en-US" dirty="0"/>
          </a:p>
        </p:txBody>
      </p:sp>
    </p:spTree>
    <p:extLst>
      <p:ext uri="{BB962C8B-B14F-4D97-AF65-F5344CB8AC3E}">
        <p14:creationId xmlns:p14="http://schemas.microsoft.com/office/powerpoint/2010/main" val="84136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28</a:t>
            </a:fld>
            <a:endParaRPr lang="en-US" dirty="0"/>
          </a:p>
        </p:txBody>
      </p:sp>
    </p:spTree>
    <p:extLst>
      <p:ext uri="{BB962C8B-B14F-4D97-AF65-F5344CB8AC3E}">
        <p14:creationId xmlns:p14="http://schemas.microsoft.com/office/powerpoint/2010/main" val="3429865521"/>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211</a:t>
            </a:fld>
            <a:endParaRPr lang="en-US" altLang="en-US" dirty="0"/>
          </a:p>
        </p:txBody>
      </p:sp>
    </p:spTree>
    <p:extLst>
      <p:ext uri="{BB962C8B-B14F-4D97-AF65-F5344CB8AC3E}">
        <p14:creationId xmlns:p14="http://schemas.microsoft.com/office/powerpoint/2010/main" val="177256762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212</a:t>
            </a:fld>
            <a:endParaRPr lang="en-US" altLang="en-US" dirty="0"/>
          </a:p>
        </p:txBody>
      </p:sp>
    </p:spTree>
    <p:extLst>
      <p:ext uri="{BB962C8B-B14F-4D97-AF65-F5344CB8AC3E}">
        <p14:creationId xmlns:p14="http://schemas.microsoft.com/office/powerpoint/2010/main" val="404432083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213</a:t>
            </a:fld>
            <a:endParaRPr lang="en-US" altLang="en-US" dirty="0"/>
          </a:p>
        </p:txBody>
      </p:sp>
    </p:spTree>
    <p:extLst>
      <p:ext uri="{BB962C8B-B14F-4D97-AF65-F5344CB8AC3E}">
        <p14:creationId xmlns:p14="http://schemas.microsoft.com/office/powerpoint/2010/main" val="52683677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214</a:t>
            </a:fld>
            <a:endParaRPr lang="en-US" altLang="en-US" dirty="0"/>
          </a:p>
        </p:txBody>
      </p:sp>
    </p:spTree>
    <p:extLst>
      <p:ext uri="{BB962C8B-B14F-4D97-AF65-F5344CB8AC3E}">
        <p14:creationId xmlns:p14="http://schemas.microsoft.com/office/powerpoint/2010/main" val="20564062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215</a:t>
            </a:fld>
            <a:endParaRPr lang="en-US" altLang="en-US" dirty="0"/>
          </a:p>
        </p:txBody>
      </p:sp>
    </p:spTree>
    <p:extLst>
      <p:ext uri="{BB962C8B-B14F-4D97-AF65-F5344CB8AC3E}">
        <p14:creationId xmlns:p14="http://schemas.microsoft.com/office/powerpoint/2010/main" val="274595134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216</a:t>
            </a:fld>
            <a:endParaRPr lang="en-US" altLang="en-US" dirty="0"/>
          </a:p>
        </p:txBody>
      </p:sp>
    </p:spTree>
    <p:extLst>
      <p:ext uri="{BB962C8B-B14F-4D97-AF65-F5344CB8AC3E}">
        <p14:creationId xmlns:p14="http://schemas.microsoft.com/office/powerpoint/2010/main" val="328318325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217</a:t>
            </a:fld>
            <a:endParaRPr lang="en-US" altLang="en-US" dirty="0"/>
          </a:p>
        </p:txBody>
      </p:sp>
    </p:spTree>
    <p:extLst>
      <p:ext uri="{BB962C8B-B14F-4D97-AF65-F5344CB8AC3E}">
        <p14:creationId xmlns:p14="http://schemas.microsoft.com/office/powerpoint/2010/main" val="3802378258"/>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218</a:t>
            </a:fld>
            <a:endParaRPr lang="en-US" altLang="en-US" dirty="0"/>
          </a:p>
        </p:txBody>
      </p:sp>
    </p:spTree>
    <p:extLst>
      <p:ext uri="{BB962C8B-B14F-4D97-AF65-F5344CB8AC3E}">
        <p14:creationId xmlns:p14="http://schemas.microsoft.com/office/powerpoint/2010/main" val="271944156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219</a:t>
            </a:fld>
            <a:endParaRPr lang="en-US" altLang="en-US" dirty="0"/>
          </a:p>
        </p:txBody>
      </p:sp>
    </p:spTree>
    <p:extLst>
      <p:ext uri="{BB962C8B-B14F-4D97-AF65-F5344CB8AC3E}">
        <p14:creationId xmlns:p14="http://schemas.microsoft.com/office/powerpoint/2010/main" val="3611059110"/>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220</a:t>
            </a:fld>
            <a:endParaRPr lang="en-US" altLang="en-US" dirty="0"/>
          </a:p>
        </p:txBody>
      </p:sp>
    </p:spTree>
    <p:extLst>
      <p:ext uri="{BB962C8B-B14F-4D97-AF65-F5344CB8AC3E}">
        <p14:creationId xmlns:p14="http://schemas.microsoft.com/office/powerpoint/2010/main" val="1671261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29</a:t>
            </a:fld>
            <a:endParaRPr lang="en-US" dirty="0"/>
          </a:p>
        </p:txBody>
      </p:sp>
    </p:spTree>
    <p:extLst>
      <p:ext uri="{BB962C8B-B14F-4D97-AF65-F5344CB8AC3E}">
        <p14:creationId xmlns:p14="http://schemas.microsoft.com/office/powerpoint/2010/main" val="30147945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221</a:t>
            </a:fld>
            <a:endParaRPr lang="en-US" altLang="en-US" dirty="0"/>
          </a:p>
        </p:txBody>
      </p:sp>
    </p:spTree>
    <p:extLst>
      <p:ext uri="{BB962C8B-B14F-4D97-AF65-F5344CB8AC3E}">
        <p14:creationId xmlns:p14="http://schemas.microsoft.com/office/powerpoint/2010/main" val="17319047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222</a:t>
            </a:fld>
            <a:endParaRPr lang="en-US" altLang="en-US" dirty="0"/>
          </a:p>
        </p:txBody>
      </p:sp>
    </p:spTree>
    <p:extLst>
      <p:ext uri="{BB962C8B-B14F-4D97-AF65-F5344CB8AC3E}">
        <p14:creationId xmlns:p14="http://schemas.microsoft.com/office/powerpoint/2010/main" val="3456956821"/>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223</a:t>
            </a:fld>
            <a:endParaRPr lang="en-US" altLang="en-US" dirty="0"/>
          </a:p>
        </p:txBody>
      </p:sp>
    </p:spTree>
    <p:extLst>
      <p:ext uri="{BB962C8B-B14F-4D97-AF65-F5344CB8AC3E}">
        <p14:creationId xmlns:p14="http://schemas.microsoft.com/office/powerpoint/2010/main" val="428432481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224</a:t>
            </a:fld>
            <a:endParaRPr lang="en-US" altLang="en-US" dirty="0"/>
          </a:p>
        </p:txBody>
      </p:sp>
    </p:spTree>
    <p:extLst>
      <p:ext uri="{BB962C8B-B14F-4D97-AF65-F5344CB8AC3E}">
        <p14:creationId xmlns:p14="http://schemas.microsoft.com/office/powerpoint/2010/main" val="417423384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225</a:t>
            </a:fld>
            <a:endParaRPr lang="en-US" altLang="en-US" dirty="0"/>
          </a:p>
        </p:txBody>
      </p:sp>
    </p:spTree>
    <p:extLst>
      <p:ext uri="{BB962C8B-B14F-4D97-AF65-F5344CB8AC3E}">
        <p14:creationId xmlns:p14="http://schemas.microsoft.com/office/powerpoint/2010/main" val="240026360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226</a:t>
            </a:fld>
            <a:endParaRPr lang="en-US" dirty="0"/>
          </a:p>
        </p:txBody>
      </p:sp>
    </p:spTree>
    <p:extLst>
      <p:ext uri="{BB962C8B-B14F-4D97-AF65-F5344CB8AC3E}">
        <p14:creationId xmlns:p14="http://schemas.microsoft.com/office/powerpoint/2010/main" val="367026738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227</a:t>
            </a:fld>
            <a:endParaRPr lang="en-US" dirty="0"/>
          </a:p>
        </p:txBody>
      </p:sp>
    </p:spTree>
    <p:extLst>
      <p:ext uri="{BB962C8B-B14F-4D97-AF65-F5344CB8AC3E}">
        <p14:creationId xmlns:p14="http://schemas.microsoft.com/office/powerpoint/2010/main" val="186753022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229</a:t>
            </a:fld>
            <a:endParaRPr lang="en-US" dirty="0"/>
          </a:p>
        </p:txBody>
      </p:sp>
    </p:spTree>
    <p:extLst>
      <p:ext uri="{BB962C8B-B14F-4D97-AF65-F5344CB8AC3E}">
        <p14:creationId xmlns:p14="http://schemas.microsoft.com/office/powerpoint/2010/main" val="3714620454"/>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230</a:t>
            </a:fld>
            <a:endParaRPr lang="en-US" dirty="0"/>
          </a:p>
        </p:txBody>
      </p:sp>
    </p:spTree>
    <p:extLst>
      <p:ext uri="{BB962C8B-B14F-4D97-AF65-F5344CB8AC3E}">
        <p14:creationId xmlns:p14="http://schemas.microsoft.com/office/powerpoint/2010/main" val="93328945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231</a:t>
            </a:fld>
            <a:endParaRPr lang="en-US" dirty="0"/>
          </a:p>
        </p:txBody>
      </p:sp>
    </p:spTree>
    <p:extLst>
      <p:ext uri="{BB962C8B-B14F-4D97-AF65-F5344CB8AC3E}">
        <p14:creationId xmlns:p14="http://schemas.microsoft.com/office/powerpoint/2010/main" val="177797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30</a:t>
            </a:fld>
            <a:endParaRPr lang="en-US" dirty="0"/>
          </a:p>
        </p:txBody>
      </p:sp>
    </p:spTree>
    <p:extLst>
      <p:ext uri="{BB962C8B-B14F-4D97-AF65-F5344CB8AC3E}">
        <p14:creationId xmlns:p14="http://schemas.microsoft.com/office/powerpoint/2010/main" val="30147945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232</a:t>
            </a:fld>
            <a:endParaRPr lang="en-US" dirty="0"/>
          </a:p>
        </p:txBody>
      </p:sp>
    </p:spTree>
    <p:extLst>
      <p:ext uri="{BB962C8B-B14F-4D97-AF65-F5344CB8AC3E}">
        <p14:creationId xmlns:p14="http://schemas.microsoft.com/office/powerpoint/2010/main" val="3011904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31</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32</a:t>
            </a:fld>
            <a:endParaRPr lang="en-US" dirty="0"/>
          </a:p>
        </p:txBody>
      </p:sp>
    </p:spTree>
    <p:extLst>
      <p:ext uri="{BB962C8B-B14F-4D97-AF65-F5344CB8AC3E}">
        <p14:creationId xmlns:p14="http://schemas.microsoft.com/office/powerpoint/2010/main" val="329853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a:t>
            </a:fld>
            <a:endParaRPr lang="en-US" dirty="0"/>
          </a:p>
        </p:txBody>
      </p:sp>
    </p:spTree>
    <p:extLst>
      <p:ext uri="{BB962C8B-B14F-4D97-AF65-F5344CB8AC3E}">
        <p14:creationId xmlns:p14="http://schemas.microsoft.com/office/powerpoint/2010/main" val="2761581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34</a:t>
            </a:fld>
            <a:endParaRPr lang="en-US" dirty="0"/>
          </a:p>
        </p:txBody>
      </p:sp>
    </p:spTree>
    <p:extLst>
      <p:ext uri="{BB962C8B-B14F-4D97-AF65-F5344CB8AC3E}">
        <p14:creationId xmlns:p14="http://schemas.microsoft.com/office/powerpoint/2010/main" val="1823084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35</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36</a:t>
            </a:fld>
            <a:endParaRPr lang="en-US" dirty="0"/>
          </a:p>
        </p:txBody>
      </p:sp>
    </p:spTree>
    <p:extLst>
      <p:ext uri="{BB962C8B-B14F-4D97-AF65-F5344CB8AC3E}">
        <p14:creationId xmlns:p14="http://schemas.microsoft.com/office/powerpoint/2010/main" val="3308156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38</a:t>
            </a:fld>
            <a:endParaRPr lang="en-US" dirty="0"/>
          </a:p>
        </p:txBody>
      </p:sp>
    </p:spTree>
    <p:extLst>
      <p:ext uri="{BB962C8B-B14F-4D97-AF65-F5344CB8AC3E}">
        <p14:creationId xmlns:p14="http://schemas.microsoft.com/office/powerpoint/2010/main" val="117488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39</a:t>
            </a:fld>
            <a:endParaRPr lang="en-US" dirty="0"/>
          </a:p>
        </p:txBody>
      </p:sp>
    </p:spTree>
    <p:extLst>
      <p:ext uri="{BB962C8B-B14F-4D97-AF65-F5344CB8AC3E}">
        <p14:creationId xmlns:p14="http://schemas.microsoft.com/office/powerpoint/2010/main" val="2075820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40</a:t>
            </a:fld>
            <a:endParaRPr lang="en-US" dirty="0"/>
          </a:p>
        </p:txBody>
      </p:sp>
    </p:spTree>
    <p:extLst>
      <p:ext uri="{BB962C8B-B14F-4D97-AF65-F5344CB8AC3E}">
        <p14:creationId xmlns:p14="http://schemas.microsoft.com/office/powerpoint/2010/main" val="2901857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53</a:t>
            </a:fld>
            <a:endParaRPr lang="en-US" dirty="0"/>
          </a:p>
        </p:txBody>
      </p:sp>
    </p:spTree>
    <p:extLst>
      <p:ext uri="{BB962C8B-B14F-4D97-AF65-F5344CB8AC3E}">
        <p14:creationId xmlns:p14="http://schemas.microsoft.com/office/powerpoint/2010/main" val="2286115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54</a:t>
            </a:fld>
            <a:endParaRPr lang="en-US" dirty="0"/>
          </a:p>
        </p:txBody>
      </p:sp>
    </p:spTree>
    <p:extLst>
      <p:ext uri="{BB962C8B-B14F-4D97-AF65-F5344CB8AC3E}">
        <p14:creationId xmlns:p14="http://schemas.microsoft.com/office/powerpoint/2010/main" val="2156027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55</a:t>
            </a:fld>
            <a:endParaRPr lang="en-US" dirty="0"/>
          </a:p>
        </p:txBody>
      </p:sp>
    </p:spTree>
    <p:extLst>
      <p:ext uri="{BB962C8B-B14F-4D97-AF65-F5344CB8AC3E}">
        <p14:creationId xmlns:p14="http://schemas.microsoft.com/office/powerpoint/2010/main" val="90392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4</a:t>
            </a:fld>
            <a:endParaRPr lang="en-US" dirty="0"/>
          </a:p>
        </p:txBody>
      </p:sp>
    </p:spTree>
    <p:extLst>
      <p:ext uri="{BB962C8B-B14F-4D97-AF65-F5344CB8AC3E}">
        <p14:creationId xmlns:p14="http://schemas.microsoft.com/office/powerpoint/2010/main" val="1376290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57</a:t>
            </a:fld>
            <a:endParaRPr lang="en-US" dirty="0"/>
          </a:p>
        </p:txBody>
      </p:sp>
    </p:spTree>
    <p:extLst>
      <p:ext uri="{BB962C8B-B14F-4D97-AF65-F5344CB8AC3E}">
        <p14:creationId xmlns:p14="http://schemas.microsoft.com/office/powerpoint/2010/main" val="317243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58</a:t>
            </a:fld>
            <a:endParaRPr lang="en-US" dirty="0"/>
          </a:p>
        </p:txBody>
      </p:sp>
    </p:spTree>
    <p:extLst>
      <p:ext uri="{BB962C8B-B14F-4D97-AF65-F5344CB8AC3E}">
        <p14:creationId xmlns:p14="http://schemas.microsoft.com/office/powerpoint/2010/main" val="3172435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59</a:t>
            </a:fld>
            <a:endParaRPr lang="en-US" dirty="0"/>
          </a:p>
        </p:txBody>
      </p:sp>
    </p:spTree>
    <p:extLst>
      <p:ext uri="{BB962C8B-B14F-4D97-AF65-F5344CB8AC3E}">
        <p14:creationId xmlns:p14="http://schemas.microsoft.com/office/powerpoint/2010/main" val="3172435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60</a:t>
            </a:fld>
            <a:endParaRPr lang="en-US" dirty="0"/>
          </a:p>
        </p:txBody>
      </p:sp>
    </p:spTree>
    <p:extLst>
      <p:ext uri="{BB962C8B-B14F-4D97-AF65-F5344CB8AC3E}">
        <p14:creationId xmlns:p14="http://schemas.microsoft.com/office/powerpoint/2010/main" val="3172435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61</a:t>
            </a:fld>
            <a:endParaRPr lang="en-US" dirty="0"/>
          </a:p>
        </p:txBody>
      </p:sp>
    </p:spTree>
    <p:extLst>
      <p:ext uri="{BB962C8B-B14F-4D97-AF65-F5344CB8AC3E}">
        <p14:creationId xmlns:p14="http://schemas.microsoft.com/office/powerpoint/2010/main" val="31724359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62</a:t>
            </a:fld>
            <a:endParaRPr lang="en-US" dirty="0"/>
          </a:p>
        </p:txBody>
      </p:sp>
    </p:spTree>
    <p:extLst>
      <p:ext uri="{BB962C8B-B14F-4D97-AF65-F5344CB8AC3E}">
        <p14:creationId xmlns:p14="http://schemas.microsoft.com/office/powerpoint/2010/main" val="3172435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63</a:t>
            </a:fld>
            <a:endParaRPr lang="en-US" dirty="0"/>
          </a:p>
        </p:txBody>
      </p:sp>
    </p:spTree>
    <p:extLst>
      <p:ext uri="{BB962C8B-B14F-4D97-AF65-F5344CB8AC3E}">
        <p14:creationId xmlns:p14="http://schemas.microsoft.com/office/powerpoint/2010/main" val="1613935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64</a:t>
            </a:fld>
            <a:endParaRPr lang="en-US" dirty="0"/>
          </a:p>
        </p:txBody>
      </p:sp>
    </p:spTree>
    <p:extLst>
      <p:ext uri="{BB962C8B-B14F-4D97-AF65-F5344CB8AC3E}">
        <p14:creationId xmlns:p14="http://schemas.microsoft.com/office/powerpoint/2010/main" val="2842131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66</a:t>
            </a:fld>
            <a:endParaRPr lang="en-US" dirty="0"/>
          </a:p>
        </p:txBody>
      </p:sp>
    </p:spTree>
    <p:extLst>
      <p:ext uri="{BB962C8B-B14F-4D97-AF65-F5344CB8AC3E}">
        <p14:creationId xmlns:p14="http://schemas.microsoft.com/office/powerpoint/2010/main" val="2126183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67</a:t>
            </a:fld>
            <a:endParaRPr lang="en-US" dirty="0"/>
          </a:p>
        </p:txBody>
      </p:sp>
    </p:spTree>
    <p:extLst>
      <p:ext uri="{BB962C8B-B14F-4D97-AF65-F5344CB8AC3E}">
        <p14:creationId xmlns:p14="http://schemas.microsoft.com/office/powerpoint/2010/main" val="255893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5</a:t>
            </a:fld>
            <a:endParaRPr lang="en-US" dirty="0"/>
          </a:p>
        </p:txBody>
      </p:sp>
    </p:spTree>
    <p:extLst>
      <p:ext uri="{BB962C8B-B14F-4D97-AF65-F5344CB8AC3E}">
        <p14:creationId xmlns:p14="http://schemas.microsoft.com/office/powerpoint/2010/main" val="1057347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68</a:t>
            </a:fld>
            <a:endParaRPr lang="en-US" dirty="0"/>
          </a:p>
        </p:txBody>
      </p:sp>
    </p:spTree>
    <p:extLst>
      <p:ext uri="{BB962C8B-B14F-4D97-AF65-F5344CB8AC3E}">
        <p14:creationId xmlns:p14="http://schemas.microsoft.com/office/powerpoint/2010/main" val="13688404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69</a:t>
            </a:fld>
            <a:endParaRPr lang="en-US" dirty="0"/>
          </a:p>
        </p:txBody>
      </p:sp>
    </p:spTree>
    <p:extLst>
      <p:ext uri="{BB962C8B-B14F-4D97-AF65-F5344CB8AC3E}">
        <p14:creationId xmlns:p14="http://schemas.microsoft.com/office/powerpoint/2010/main" val="3052921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70</a:t>
            </a:fld>
            <a:endParaRPr lang="en-US" dirty="0"/>
          </a:p>
        </p:txBody>
      </p:sp>
    </p:spTree>
    <p:extLst>
      <p:ext uri="{BB962C8B-B14F-4D97-AF65-F5344CB8AC3E}">
        <p14:creationId xmlns:p14="http://schemas.microsoft.com/office/powerpoint/2010/main" val="757771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71</a:t>
            </a:fld>
            <a:endParaRPr lang="en-US" dirty="0"/>
          </a:p>
        </p:txBody>
      </p:sp>
    </p:spTree>
    <p:extLst>
      <p:ext uri="{BB962C8B-B14F-4D97-AF65-F5344CB8AC3E}">
        <p14:creationId xmlns:p14="http://schemas.microsoft.com/office/powerpoint/2010/main" val="38439390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72</a:t>
            </a:fld>
            <a:endParaRPr lang="en-US" dirty="0"/>
          </a:p>
        </p:txBody>
      </p:sp>
    </p:spTree>
    <p:extLst>
      <p:ext uri="{BB962C8B-B14F-4D97-AF65-F5344CB8AC3E}">
        <p14:creationId xmlns:p14="http://schemas.microsoft.com/office/powerpoint/2010/main" val="31724359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74</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76</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79</a:t>
            </a:fld>
            <a:endParaRPr lang="en-US" dirty="0"/>
          </a:p>
        </p:txBody>
      </p:sp>
    </p:spTree>
    <p:extLst>
      <p:ext uri="{BB962C8B-B14F-4D97-AF65-F5344CB8AC3E}">
        <p14:creationId xmlns:p14="http://schemas.microsoft.com/office/powerpoint/2010/main" val="31022980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80</a:t>
            </a:fld>
            <a:endParaRPr lang="en-US" dirty="0"/>
          </a:p>
        </p:txBody>
      </p:sp>
    </p:spTree>
    <p:extLst>
      <p:ext uri="{BB962C8B-B14F-4D97-AF65-F5344CB8AC3E}">
        <p14:creationId xmlns:p14="http://schemas.microsoft.com/office/powerpoint/2010/main" val="31022980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81</a:t>
            </a:fld>
            <a:endParaRPr lang="en-US" dirty="0"/>
          </a:p>
        </p:txBody>
      </p:sp>
    </p:spTree>
    <p:extLst>
      <p:ext uri="{BB962C8B-B14F-4D97-AF65-F5344CB8AC3E}">
        <p14:creationId xmlns:p14="http://schemas.microsoft.com/office/powerpoint/2010/main" val="31989158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82</a:t>
            </a:fld>
            <a:endParaRPr lang="en-US" dirty="0"/>
          </a:p>
        </p:txBody>
      </p:sp>
    </p:spTree>
    <p:extLst>
      <p:ext uri="{BB962C8B-B14F-4D97-AF65-F5344CB8AC3E}">
        <p14:creationId xmlns:p14="http://schemas.microsoft.com/office/powerpoint/2010/main" val="3932026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84</a:t>
            </a:fld>
            <a:endParaRPr lang="en-US" dirty="0"/>
          </a:p>
        </p:txBody>
      </p:sp>
    </p:spTree>
    <p:extLst>
      <p:ext uri="{BB962C8B-B14F-4D97-AF65-F5344CB8AC3E}">
        <p14:creationId xmlns:p14="http://schemas.microsoft.com/office/powerpoint/2010/main" val="12550682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90</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97</a:t>
            </a:fld>
            <a:endParaRPr lang="en-US" altLang="en-US" dirty="0"/>
          </a:p>
        </p:txBody>
      </p:sp>
    </p:spTree>
    <p:extLst>
      <p:ext uri="{BB962C8B-B14F-4D97-AF65-F5344CB8AC3E}">
        <p14:creationId xmlns:p14="http://schemas.microsoft.com/office/powerpoint/2010/main" val="42459953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98</a:t>
            </a:fld>
            <a:endParaRPr lang="en-US" altLang="en-US" dirty="0"/>
          </a:p>
        </p:txBody>
      </p:sp>
    </p:spTree>
    <p:extLst>
      <p:ext uri="{BB962C8B-B14F-4D97-AF65-F5344CB8AC3E}">
        <p14:creationId xmlns:p14="http://schemas.microsoft.com/office/powerpoint/2010/main" val="2153839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99</a:t>
            </a:fld>
            <a:endParaRPr lang="en-US" altLang="en-US" dirty="0"/>
          </a:p>
        </p:txBody>
      </p:sp>
    </p:spTree>
    <p:extLst>
      <p:ext uri="{BB962C8B-B14F-4D97-AF65-F5344CB8AC3E}">
        <p14:creationId xmlns:p14="http://schemas.microsoft.com/office/powerpoint/2010/main" val="229340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8</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100</a:t>
            </a:fld>
            <a:endParaRPr lang="en-US" altLang="en-US" dirty="0"/>
          </a:p>
        </p:txBody>
      </p:sp>
    </p:spTree>
    <p:extLst>
      <p:ext uri="{BB962C8B-B14F-4D97-AF65-F5344CB8AC3E}">
        <p14:creationId xmlns:p14="http://schemas.microsoft.com/office/powerpoint/2010/main" val="2660838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101</a:t>
            </a:fld>
            <a:endParaRPr lang="en-US" altLang="en-US" dirty="0"/>
          </a:p>
        </p:txBody>
      </p:sp>
    </p:spTree>
    <p:extLst>
      <p:ext uri="{BB962C8B-B14F-4D97-AF65-F5344CB8AC3E}">
        <p14:creationId xmlns:p14="http://schemas.microsoft.com/office/powerpoint/2010/main" val="365559105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102</a:t>
            </a:fld>
            <a:endParaRPr lang="en-US" altLang="en-US" dirty="0"/>
          </a:p>
        </p:txBody>
      </p:sp>
    </p:spTree>
    <p:extLst>
      <p:ext uri="{BB962C8B-B14F-4D97-AF65-F5344CB8AC3E}">
        <p14:creationId xmlns:p14="http://schemas.microsoft.com/office/powerpoint/2010/main" val="30078910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p:spPr>
        <p:txBody>
          <a:bodyPr/>
          <a:lstStyle/>
          <a:p>
            <a:endParaRPr lang="en-US" altLang="en-US" dirty="0"/>
          </a:p>
        </p:txBody>
      </p:sp>
      <p:sp>
        <p:nvSpPr>
          <p:cNvPr id="162820" name="Slide Number Placeholder 3"/>
          <p:cNvSpPr>
            <a:spLocks noGrp="1"/>
          </p:cNvSpPr>
          <p:nvPr>
            <p:ph type="sldNum" sz="quarter" idx="5"/>
          </p:nvPr>
        </p:nvSpPr>
        <p:spPr>
          <a:noFill/>
        </p:spPr>
        <p:txBody>
          <a:bodyPr/>
          <a:lstStyle/>
          <a:p>
            <a:fld id="{795D076A-8307-4393-9033-2772A812BF97}" type="slidenum">
              <a:rPr lang="en-US" altLang="en-US" smtClean="0"/>
              <a:pPr/>
              <a:t>103</a:t>
            </a:fld>
            <a:endParaRPr lang="en-US" altLang="en-US" dirty="0"/>
          </a:p>
        </p:txBody>
      </p:sp>
    </p:spTree>
    <p:extLst>
      <p:ext uri="{BB962C8B-B14F-4D97-AF65-F5344CB8AC3E}">
        <p14:creationId xmlns:p14="http://schemas.microsoft.com/office/powerpoint/2010/main" val="749814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105</a:t>
            </a:fld>
            <a:endParaRPr lang="en-US" dirty="0"/>
          </a:p>
        </p:txBody>
      </p:sp>
    </p:spTree>
    <p:extLst>
      <p:ext uri="{BB962C8B-B14F-4D97-AF65-F5344CB8AC3E}">
        <p14:creationId xmlns:p14="http://schemas.microsoft.com/office/powerpoint/2010/main" val="25826439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109</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110</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111</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112</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16</a:t>
            </a:fld>
            <a:endParaRPr lang="en-US" dirty="0"/>
          </a:p>
        </p:txBody>
      </p:sp>
    </p:spTree>
    <p:extLst>
      <p:ext uri="{BB962C8B-B14F-4D97-AF65-F5344CB8AC3E}">
        <p14:creationId xmlns:p14="http://schemas.microsoft.com/office/powerpoint/2010/main" val="2582643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114</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115</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116</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118</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119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120</a:t>
            </a:fld>
            <a:endParaRPr lang="en-US" dirty="0"/>
          </a:p>
        </p:txBody>
      </p:sp>
    </p:spTree>
    <p:extLst>
      <p:ext uri="{BB962C8B-B14F-4D97-AF65-F5344CB8AC3E}">
        <p14:creationId xmlns:p14="http://schemas.microsoft.com/office/powerpoint/2010/main" val="25132396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121</a:t>
            </a:fld>
            <a:endParaRPr lang="en-US" dirty="0"/>
          </a:p>
        </p:txBody>
      </p:sp>
    </p:spTree>
    <p:extLst>
      <p:ext uri="{BB962C8B-B14F-4D97-AF65-F5344CB8AC3E}">
        <p14:creationId xmlns:p14="http://schemas.microsoft.com/office/powerpoint/2010/main" val="314580241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122</a:t>
            </a:fld>
            <a:endParaRPr lang="en-US" dirty="0"/>
          </a:p>
        </p:txBody>
      </p:sp>
    </p:spTree>
    <p:extLst>
      <p:ext uri="{BB962C8B-B14F-4D97-AF65-F5344CB8AC3E}">
        <p14:creationId xmlns:p14="http://schemas.microsoft.com/office/powerpoint/2010/main" val="31105417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123</a:t>
            </a:fld>
            <a:endParaRPr lang="en-US" dirty="0"/>
          </a:p>
        </p:txBody>
      </p:sp>
    </p:spTree>
    <p:extLst>
      <p:ext uri="{BB962C8B-B14F-4D97-AF65-F5344CB8AC3E}">
        <p14:creationId xmlns:p14="http://schemas.microsoft.com/office/powerpoint/2010/main" val="4011705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8489">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21</a:t>
            </a:fld>
            <a:endParaRPr lang="en-US" dirty="0"/>
          </a:p>
        </p:txBody>
      </p:sp>
    </p:spTree>
    <p:extLst>
      <p:ext uri="{BB962C8B-B14F-4D97-AF65-F5344CB8AC3E}">
        <p14:creationId xmlns:p14="http://schemas.microsoft.com/office/powerpoint/2010/main" val="15906954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125</a:t>
            </a:fld>
            <a:endParaRPr lang="en-US" dirty="0"/>
          </a:p>
        </p:txBody>
      </p:sp>
    </p:spTree>
    <p:extLst>
      <p:ext uri="{BB962C8B-B14F-4D97-AF65-F5344CB8AC3E}">
        <p14:creationId xmlns:p14="http://schemas.microsoft.com/office/powerpoint/2010/main" val="2582643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128</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133</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134</a:t>
            </a:fld>
            <a:endParaRPr lang="en-US" dirty="0"/>
          </a:p>
        </p:txBody>
      </p:sp>
    </p:spTree>
    <p:extLst>
      <p:ext uri="{BB962C8B-B14F-4D97-AF65-F5344CB8AC3E}">
        <p14:creationId xmlns:p14="http://schemas.microsoft.com/office/powerpoint/2010/main" val="28198879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140</a:t>
            </a:fld>
            <a:endParaRPr lang="en-US" dirty="0"/>
          </a:p>
        </p:txBody>
      </p:sp>
    </p:spTree>
    <p:extLst>
      <p:ext uri="{BB962C8B-B14F-4D97-AF65-F5344CB8AC3E}">
        <p14:creationId xmlns:p14="http://schemas.microsoft.com/office/powerpoint/2010/main" val="305292104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141</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142</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143</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22</a:t>
            </a:fld>
            <a:endParaRPr lang="en-US" dirty="0"/>
          </a:p>
        </p:txBody>
      </p:sp>
    </p:spTree>
    <p:extLst>
      <p:ext uri="{BB962C8B-B14F-4D97-AF65-F5344CB8AC3E}">
        <p14:creationId xmlns:p14="http://schemas.microsoft.com/office/powerpoint/2010/main" val="118387336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144</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145</a:t>
            </a:fld>
            <a:endParaRPr lang="en-US" dirty="0"/>
          </a:p>
        </p:txBody>
      </p:sp>
    </p:spTree>
    <p:extLst>
      <p:ext uri="{BB962C8B-B14F-4D97-AF65-F5344CB8AC3E}">
        <p14:creationId xmlns:p14="http://schemas.microsoft.com/office/powerpoint/2010/main" val="7172376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146</a:t>
            </a:fld>
            <a:endParaRPr lang="en-US" dirty="0"/>
          </a:p>
        </p:txBody>
      </p:sp>
    </p:spTree>
    <p:extLst>
      <p:ext uri="{BB962C8B-B14F-4D97-AF65-F5344CB8AC3E}">
        <p14:creationId xmlns:p14="http://schemas.microsoft.com/office/powerpoint/2010/main" val="65096488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148</a:t>
            </a:fld>
            <a:endParaRPr lang="en-US" dirty="0"/>
          </a:p>
        </p:txBody>
      </p:sp>
    </p:spTree>
    <p:extLst>
      <p:ext uri="{BB962C8B-B14F-4D97-AF65-F5344CB8AC3E}">
        <p14:creationId xmlns:p14="http://schemas.microsoft.com/office/powerpoint/2010/main" val="36391923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149</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155</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i="0"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156</a:t>
            </a:fld>
            <a:endParaRPr lang="en-US" dirty="0"/>
          </a:p>
        </p:txBody>
      </p:sp>
    </p:spTree>
    <p:extLst>
      <p:ext uri="{BB962C8B-B14F-4D97-AF65-F5344CB8AC3E}">
        <p14:creationId xmlns:p14="http://schemas.microsoft.com/office/powerpoint/2010/main" val="6373818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157</a:t>
            </a:fld>
            <a:endParaRPr lang="en-US" dirty="0"/>
          </a:p>
        </p:txBody>
      </p:sp>
    </p:spTree>
    <p:extLst>
      <p:ext uri="{BB962C8B-B14F-4D97-AF65-F5344CB8AC3E}">
        <p14:creationId xmlns:p14="http://schemas.microsoft.com/office/powerpoint/2010/main" val="396557409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2">
              <a:defRPr/>
            </a:pPr>
            <a:endParaRPr lang="en-US" dirty="0"/>
          </a:p>
          <a:p>
            <a:endParaRPr lang="en-US" dirty="0"/>
          </a:p>
        </p:txBody>
      </p:sp>
      <p:sp>
        <p:nvSpPr>
          <p:cNvPr id="4" name="Slide Number Placeholder 3"/>
          <p:cNvSpPr>
            <a:spLocks noGrp="1"/>
          </p:cNvSpPr>
          <p:nvPr>
            <p:ph type="sldNum" sz="quarter" idx="10"/>
          </p:nvPr>
        </p:nvSpPr>
        <p:spPr/>
        <p:txBody>
          <a:bodyPr/>
          <a:lstStyle/>
          <a:p>
            <a:fld id="{9C9C71B4-0BE4-46D8-9A18-4A1D7B2ED132}" type="slidenum">
              <a:rPr lang="en-US" smtClean="0"/>
              <a:pPr/>
              <a:t>158</a:t>
            </a:fld>
            <a:endParaRPr lang="en-US" dirty="0"/>
          </a:p>
        </p:txBody>
      </p:sp>
    </p:spTree>
    <p:extLst>
      <p:ext uri="{BB962C8B-B14F-4D97-AF65-F5344CB8AC3E}">
        <p14:creationId xmlns:p14="http://schemas.microsoft.com/office/powerpoint/2010/main" val="3965574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8056" y="2015653"/>
            <a:ext cx="6705600" cy="1905000"/>
          </a:xfrm>
          <a:prstGeom prst="rect">
            <a:avLst/>
          </a:prstGeom>
        </p:spPr>
        <p:txBody>
          <a:bodyPr anchor="b" anchorCtr="0"/>
          <a:lstStyle>
            <a:lvl1pPr algn="l">
              <a:defRPr>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a:t>
            </a:r>
            <a:br>
              <a:rPr lang="en-US" dirty="0"/>
            </a:br>
            <a:r>
              <a:rPr lang="en-US" dirty="0"/>
              <a:t>title</a:t>
            </a:r>
          </a:p>
        </p:txBody>
      </p:sp>
      <p:sp>
        <p:nvSpPr>
          <p:cNvPr id="6" name="Subtitle 2"/>
          <p:cNvSpPr>
            <a:spLocks noGrp="1"/>
          </p:cNvSpPr>
          <p:nvPr>
            <p:ph type="subTitle" idx="1"/>
          </p:nvPr>
        </p:nvSpPr>
        <p:spPr>
          <a:xfrm>
            <a:off x="457200" y="4114800"/>
            <a:ext cx="4724400" cy="21336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738616"/>
            <a:ext cx="4648200" cy="1260179"/>
          </a:xfrm>
          <a:prstGeom prst="rect">
            <a:avLst/>
          </a:prstGeom>
        </p:spPr>
      </p:pic>
    </p:spTree>
    <p:extLst>
      <p:ext uri="{BB962C8B-B14F-4D97-AF65-F5344CB8AC3E}">
        <p14:creationId xmlns:p14="http://schemas.microsoft.com/office/powerpoint/2010/main" val="1799244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Thank You.</a:t>
            </a:r>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3749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ransition">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42875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Click to edit Master </a:t>
            </a:r>
            <a:br>
              <a:rPr lang="en-US" dirty="0"/>
            </a:br>
            <a:r>
              <a:rPr lang="en-US" dirty="0"/>
              <a:t>Transition</a:t>
            </a:r>
          </a:p>
        </p:txBody>
      </p:sp>
      <p:sp>
        <p:nvSpPr>
          <p:cNvPr id="7" name="Subtitle 2"/>
          <p:cNvSpPr>
            <a:spLocks noGrp="1"/>
          </p:cNvSpPr>
          <p:nvPr>
            <p:ph type="subTitle" idx="1"/>
          </p:nvPr>
        </p:nvSpPr>
        <p:spPr>
          <a:xfrm>
            <a:off x="449072" y="4114800"/>
            <a:ext cx="5723128" cy="1676400"/>
          </a:xfrm>
          <a:prstGeom prst="rect">
            <a:avLst/>
          </a:prstGeom>
        </p:spPr>
        <p:txBody>
          <a:bodyPr/>
          <a:lstStyle>
            <a:lvl1pPr marL="0" indent="0" algn="l">
              <a:buNone/>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2"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042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3" name="Content Placeholder 2"/>
          <p:cNvSpPr>
            <a:spLocks noGrp="1"/>
          </p:cNvSpPr>
          <p:nvPr>
            <p:ph idx="1"/>
          </p:nvPr>
        </p:nvSpPr>
        <p:spPr>
          <a:xfrm>
            <a:off x="457200" y="1600200"/>
            <a:ext cx="83820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0"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4438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with Titl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0"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6707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304800"/>
            <a:ext cx="8306474"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3"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496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ft Graphic">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5" name="Content Placeholder 2"/>
          <p:cNvSpPr>
            <a:spLocks noGrp="1"/>
          </p:cNvSpPr>
          <p:nvPr>
            <p:ph idx="12"/>
          </p:nvPr>
        </p:nvSpPr>
        <p:spPr>
          <a:xfrm>
            <a:off x="4703618"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381000"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0465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Right Graphic">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14" name="Content Placeholder 2"/>
          <p:cNvSpPr>
            <a:spLocks noGrp="1"/>
          </p:cNvSpPr>
          <p:nvPr>
            <p:ph idx="11"/>
          </p:nvPr>
        </p:nvSpPr>
        <p:spPr>
          <a:xfrm>
            <a:off x="457200" y="1600200"/>
            <a:ext cx="4114800" cy="4373563"/>
          </a:xfrm>
          <a:prstGeom prst="rect">
            <a:avLst/>
          </a:prstGeom>
        </p:spPr>
        <p:txBody>
          <a:bodyPr/>
          <a:lstStyle>
            <a:lvl1pPr marL="342900" indent="-342900">
              <a:spcBef>
                <a:spcPts val="1000"/>
              </a:spcBef>
              <a:buClr>
                <a:schemeClr val="accent1"/>
              </a:buClr>
              <a:buFont typeface="Arial" panose="020B0604020202020204" pitchFamily="34" charset="0"/>
              <a:buChar char="•"/>
              <a:defRPr sz="28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4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20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8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6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4"/>
          </p:nvPr>
        </p:nvSpPr>
        <p:spPr>
          <a:xfrm>
            <a:off x="4610101" y="1828800"/>
            <a:ext cx="4210194" cy="3886200"/>
          </a:xfrm>
          <a:prstGeom prst="rect">
            <a:avLst/>
          </a:prstGeom>
        </p:spPr>
        <p:txBody>
          <a:bodyPr/>
          <a:lstStyle>
            <a:lvl1pPr marL="342900" indent="-342900">
              <a:buClr>
                <a:schemeClr val="accent1"/>
              </a:buClr>
              <a:buFont typeface="Arial" panose="020B0604020202020204" pitchFamily="34" charset="0"/>
              <a:buChar char="•"/>
              <a:defRPr sz="22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rgbClr val="F2D10E"/>
              </a:buClr>
              <a:buSzPct val="80000"/>
              <a:buFont typeface="Courier New" panose="02070309020205020404" pitchFamily="49" charset="0"/>
              <a:buChar char="o"/>
              <a:defRPr sz="20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F2D10E"/>
              </a:buClr>
              <a:buFont typeface="Wingdings" panose="05000000000000000000" pitchFamily="2" charset="2"/>
              <a:buChar char="§"/>
              <a:defRPr sz="18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F2D10E"/>
              </a:buClr>
              <a:buSzPct val="70000"/>
              <a:buFont typeface="Wingdings" panose="05000000000000000000" pitchFamily="2" charset="2"/>
              <a:buChar char="q"/>
              <a:defRPr sz="16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rgbClr val="F2D10E"/>
              </a:buClr>
              <a:buFont typeface="Arial" panose="020B0604020202020204" pitchFamily="34" charset="0"/>
              <a:buChar char="•"/>
              <a:defRPr sz="140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p:txBody>
      </p:sp>
      <p:sp>
        <p:nvSpPr>
          <p:cNvPr id="13" name="Title 1"/>
          <p:cNvSpPr>
            <a:spLocks noGrp="1"/>
          </p:cNvSpPr>
          <p:nvPr>
            <p:ph type="title"/>
          </p:nvPr>
        </p:nvSpPr>
        <p:spPr>
          <a:xfrm>
            <a:off x="457200" y="304800"/>
            <a:ext cx="8305800"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5"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389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e-Contrast">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9" name="Straight Connector 8"/>
          <p:cNvCxnSpPr/>
          <p:nvPr/>
        </p:nvCxnSpPr>
        <p:spPr>
          <a:xfrm>
            <a:off x="381000" y="1447800"/>
            <a:ext cx="8458200" cy="0"/>
          </a:xfrm>
          <a:prstGeom prst="line">
            <a:avLst/>
          </a:prstGeom>
          <a:ln w="28575">
            <a:solidFill>
              <a:srgbClr val="318DCC"/>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8" name="Text Placeholder 2"/>
          <p:cNvSpPr>
            <a:spLocks noGrp="1"/>
          </p:cNvSpPr>
          <p:nvPr>
            <p:ph type="body" idx="1"/>
          </p:nvPr>
        </p:nvSpPr>
        <p:spPr>
          <a:xfrm>
            <a:off x="457200" y="1676400"/>
            <a:ext cx="3962400"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2"/>
          <p:cNvSpPr>
            <a:spLocks noGrp="1"/>
          </p:cNvSpPr>
          <p:nvPr>
            <p:ph idx="12"/>
          </p:nvPr>
        </p:nvSpPr>
        <p:spPr>
          <a:xfrm>
            <a:off x="457200"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p:cNvSpPr>
            <a:spLocks noGrp="1"/>
          </p:cNvSpPr>
          <p:nvPr>
            <p:ph type="body" idx="13"/>
          </p:nvPr>
        </p:nvSpPr>
        <p:spPr>
          <a:xfrm>
            <a:off x="4572000" y="1676400"/>
            <a:ext cx="4040188" cy="639762"/>
          </a:xfrm>
          <a:prstGeom prst="rect">
            <a:avLst/>
          </a:prstGeom>
        </p:spPr>
        <p:txBody>
          <a:bodyPr anchor="b"/>
          <a:lstStyle>
            <a:lvl1pPr marL="0" indent="0">
              <a:buNone/>
              <a:defRPr sz="2200" b="1">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2"/>
          <p:cNvSpPr>
            <a:spLocks noGrp="1"/>
          </p:cNvSpPr>
          <p:nvPr>
            <p:ph idx="14"/>
          </p:nvPr>
        </p:nvSpPr>
        <p:spPr>
          <a:xfrm>
            <a:off x="4587531" y="2334490"/>
            <a:ext cx="3993573" cy="3810000"/>
          </a:xfrm>
          <a:prstGeom prst="rect">
            <a:avLst/>
          </a:prstGeom>
        </p:spPr>
        <p:txBody>
          <a:bodyPr/>
          <a:lstStyle>
            <a:lvl1pPr marL="342900" indent="-342900">
              <a:spcBef>
                <a:spcPts val="800"/>
              </a:spcBef>
              <a:buClr>
                <a:schemeClr val="accent1"/>
              </a:buClr>
              <a:buFont typeface="Arial" panose="020B0604020202020204" pitchFamily="34" charset="0"/>
              <a:buChar char="•"/>
              <a:defRPr sz="2200">
                <a:solidFill>
                  <a:srgbClr val="717171"/>
                </a:solidFill>
                <a:latin typeface="Tahoma" panose="020B0604030504040204" pitchFamily="34" charset="0"/>
                <a:ea typeface="Tahoma" panose="020B0604030504040204" pitchFamily="34" charset="0"/>
                <a:cs typeface="Tahoma" panose="020B0604030504040204" pitchFamily="34" charset="0"/>
              </a:defRPr>
            </a:lvl1pPr>
            <a:lvl2pPr marL="742950" indent="-285750">
              <a:buClr>
                <a:schemeClr val="accent1"/>
              </a:buClr>
              <a:buSzPct val="80000"/>
              <a:buFont typeface="Courier New" panose="02070309020205020404" pitchFamily="49" charset="0"/>
              <a:buChar char="o"/>
              <a:defRPr sz="2000">
                <a:solidFill>
                  <a:srgbClr val="717171"/>
                </a:solidFill>
                <a:latin typeface="Tahoma" panose="020B0604030504040204" pitchFamily="34" charset="0"/>
                <a:ea typeface="Tahoma" panose="020B0604030504040204" pitchFamily="34" charset="0"/>
                <a:cs typeface="Tahoma" panose="020B0604030504040204" pitchFamily="34" charset="0"/>
              </a:defRPr>
            </a:lvl2pPr>
            <a:lvl3pPr marL="1143000" indent="-228600">
              <a:buClr>
                <a:schemeClr val="accent1"/>
              </a:buClr>
              <a:buFont typeface="Wingdings" panose="05000000000000000000" pitchFamily="2" charset="2"/>
              <a:buChar char="§"/>
              <a:defRPr sz="1800">
                <a:solidFill>
                  <a:srgbClr val="717171"/>
                </a:solidFill>
                <a:latin typeface="Tahoma" panose="020B0604030504040204" pitchFamily="34" charset="0"/>
                <a:ea typeface="Tahoma" panose="020B0604030504040204" pitchFamily="34" charset="0"/>
                <a:cs typeface="Tahoma" panose="020B0604030504040204" pitchFamily="34" charset="0"/>
              </a:defRPr>
            </a:lvl3pPr>
            <a:lvl4pPr marL="1600200" indent="-228600">
              <a:buClr>
                <a:schemeClr val="accent1"/>
              </a:buClr>
              <a:buSzPct val="70000"/>
              <a:buFont typeface="Wingdings" panose="05000000000000000000" pitchFamily="2" charset="2"/>
              <a:buChar char="q"/>
              <a:defRPr sz="1600">
                <a:solidFill>
                  <a:srgbClr val="717171"/>
                </a:solidFill>
                <a:latin typeface="Tahoma" panose="020B0604030504040204" pitchFamily="34" charset="0"/>
                <a:ea typeface="Tahoma" panose="020B0604030504040204" pitchFamily="34" charset="0"/>
                <a:cs typeface="Tahoma" panose="020B0604030504040204" pitchFamily="34" charset="0"/>
              </a:defRPr>
            </a:lvl4pPr>
            <a:lvl5pPr marL="2057400" indent="-228600">
              <a:buClr>
                <a:schemeClr val="accent1"/>
              </a:buClr>
              <a:buFont typeface="Arial" panose="020B0604020202020204" pitchFamily="34" charset="0"/>
              <a:buChar char="•"/>
              <a:defRPr sz="1400">
                <a:solidFill>
                  <a:srgbClr val="717171"/>
                </a:solidFill>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304800"/>
            <a:ext cx="8314566" cy="1219200"/>
          </a:xfrm>
          <a:prstGeom prst="rect">
            <a:avLst/>
          </a:prstGeom>
        </p:spPr>
        <p:txBody>
          <a:bodyPr anchor="b" anchorCtr="0"/>
          <a:lstStyle>
            <a:lvl1pPr algn="l">
              <a:defRPr lang="en-US" sz="4000" dirty="0">
                <a:solidFill>
                  <a:srgbClr val="318DCF"/>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a:t>Click to edit Master title style</a:t>
            </a:r>
            <a:endParaRPr lang="en-US" dirty="0"/>
          </a:p>
        </p:txBody>
      </p:sp>
      <p:sp>
        <p:nvSpPr>
          <p:cNvPr id="14"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99063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9072" y="1371600"/>
            <a:ext cx="5723128" cy="2457450"/>
          </a:xfrm>
          <a:prstGeom prst="rect">
            <a:avLst/>
          </a:prstGeom>
        </p:spPr>
        <p:txBody>
          <a:bodyPr anchor="b" anchorCtr="0"/>
          <a:lstStyle>
            <a:lvl1pPr algn="l">
              <a:defRPr lang="en-US" dirty="0">
                <a:solidFill>
                  <a:srgbClr val="318DCC"/>
                </a:solidFill>
                <a:effectLst>
                  <a:outerShdw blurRad="63500" dist="38100" dir="2700000" algn="tl">
                    <a:srgbClr val="1F5B83">
                      <a:alpha val="42745"/>
                    </a:srgbClr>
                  </a:outerShdw>
                </a:effectLst>
                <a:latin typeface="Tahoma" panose="020B0604030504040204" pitchFamily="34" charset="0"/>
                <a:ea typeface="Tahoma" panose="020B0604030504040204" pitchFamily="34" charset="0"/>
                <a:cs typeface="Tahoma" panose="020B0604030504040204" pitchFamily="34" charset="0"/>
              </a:defRPr>
            </a:lvl1pPr>
          </a:lstStyle>
          <a:p>
            <a:pPr lvl="0"/>
            <a:r>
              <a:rPr lang="en-US" dirty="0"/>
              <a:t>Question?</a:t>
            </a:r>
          </a:p>
        </p:txBody>
      </p:sp>
      <p:sp>
        <p:nvSpPr>
          <p:cNvPr id="10" name="Slide Number Placeholder 5"/>
          <p:cNvSpPr>
            <a:spLocks noGrp="1"/>
          </p:cNvSpPr>
          <p:nvPr>
            <p:ph type="sldNum" sz="quarter" idx="4"/>
          </p:nvPr>
        </p:nvSpPr>
        <p:spPr>
          <a:xfrm>
            <a:off x="6705600" y="6196969"/>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43" y="6019800"/>
            <a:ext cx="2228088" cy="604060"/>
          </a:xfrm>
          <a:prstGeom prst="rect">
            <a:avLst/>
          </a:prstGeom>
        </p:spPr>
      </p:pic>
      <p:sp>
        <p:nvSpPr>
          <p:cNvPr id="7"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3342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6705600" y="6199632"/>
            <a:ext cx="2133600" cy="288925"/>
          </a:xfrm>
          <a:prstGeom prst="rect">
            <a:avLst/>
          </a:prstGeom>
        </p:spPr>
        <p:txBody>
          <a:bodyPr anchor="b" anchorCtr="0"/>
          <a:lstStyle>
            <a:lvl1pPr algn="r">
              <a:defRPr sz="1100">
                <a:solidFill>
                  <a:schemeClr val="tx1">
                    <a:lumMod val="65000"/>
                    <a:lumOff val="35000"/>
                  </a:schemeClr>
                </a:solidFill>
              </a:defRPr>
            </a:lvl1pPr>
          </a:lstStyle>
          <a:p>
            <a:fld id="{FF445594-FFE8-4E90-934C-EFF530110A38}" type="slidenum">
              <a:rPr lang="en-US" smtClean="0"/>
              <a:pPr/>
              <a:t>‹#›</a:t>
            </a:fld>
            <a:endParaRPr lang="en-US" dirty="0"/>
          </a:p>
        </p:txBody>
      </p:sp>
      <p:sp>
        <p:nvSpPr>
          <p:cNvPr id="4" name="Footer Placeholder 4"/>
          <p:cNvSpPr>
            <a:spLocks noGrp="1"/>
          </p:cNvSpPr>
          <p:nvPr>
            <p:ph type="ftr" sz="quarter" idx="3"/>
          </p:nvPr>
        </p:nvSpPr>
        <p:spPr>
          <a:xfrm>
            <a:off x="0" y="6199632"/>
            <a:ext cx="9144000" cy="381000"/>
          </a:xfrm>
          <a:prstGeom prst="rect">
            <a:avLst/>
          </a:prstGeom>
        </p:spPr>
        <p:txBody>
          <a:bodyPr anchor="b" anchorCtr="0"/>
          <a:lstStyle>
            <a:lvl1pPr algn="ctr">
              <a:lnSpc>
                <a:spcPts val="1200"/>
              </a:lnSpc>
              <a:defRPr sz="1100">
                <a:solidFill>
                  <a:schemeClr val="tx1">
                    <a:lumMod val="65000"/>
                    <a:lumOff val="35000"/>
                  </a:schemeClr>
                </a:solidFill>
              </a:defRPr>
            </a:lvl1p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2515573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0.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0.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rgbClr val="024E80"/>
                </a:solidFill>
              </a:rPr>
              <a:t>AHCCCS Pharmacy</a:t>
            </a:r>
            <a:r>
              <a:rPr lang="en-US" altLang="en-US" dirty="0"/>
              <a:t> </a:t>
            </a:r>
            <a:r>
              <a:rPr lang="en-US" altLang="en-US" dirty="0">
                <a:solidFill>
                  <a:srgbClr val="024E80"/>
                </a:solidFill>
              </a:rPr>
              <a:t>and Therapeutics Committee</a:t>
            </a:r>
            <a:endParaRPr lang="en-US" dirty="0"/>
          </a:p>
        </p:txBody>
      </p:sp>
      <p:sp>
        <p:nvSpPr>
          <p:cNvPr id="3" name="Subtitle 2"/>
          <p:cNvSpPr>
            <a:spLocks noGrp="1"/>
          </p:cNvSpPr>
          <p:nvPr>
            <p:ph type="subTitle" idx="1"/>
          </p:nvPr>
        </p:nvSpPr>
        <p:spPr>
          <a:xfrm>
            <a:off x="457200" y="4495800"/>
            <a:ext cx="4724400" cy="1752600"/>
          </a:xfrm>
        </p:spPr>
        <p:txBody>
          <a:bodyPr/>
          <a:lstStyle/>
          <a:p>
            <a:r>
              <a:rPr lang="en-US" altLang="en-US" dirty="0">
                <a:solidFill>
                  <a:srgbClr val="000000"/>
                </a:solidFill>
              </a:rPr>
              <a:t>19 May 2020</a:t>
            </a:r>
          </a:p>
          <a:p>
            <a:endParaRPr lang="en-US" dirty="0"/>
          </a:p>
        </p:txBody>
      </p:sp>
    </p:spTree>
    <p:extLst>
      <p:ext uri="{BB962C8B-B14F-4D97-AF65-F5344CB8AC3E}">
        <p14:creationId xmlns:p14="http://schemas.microsoft.com/office/powerpoint/2010/main" val="1947969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Analgesics, Narcotics Long</a:t>
            </a:r>
            <a:endParaRPr lang="en-US" dirty="0"/>
          </a:p>
        </p:txBody>
      </p:sp>
      <p:sp>
        <p:nvSpPr>
          <p:cNvPr id="5" name="Content Placeholder 4"/>
          <p:cNvSpPr>
            <a:spLocks noGrp="1"/>
          </p:cNvSpPr>
          <p:nvPr>
            <p:ph idx="1"/>
          </p:nvPr>
        </p:nvSpPr>
        <p:spPr>
          <a:xfrm>
            <a:off x="457200" y="1828799"/>
            <a:ext cx="8382000" cy="3810001"/>
          </a:xfrm>
        </p:spPr>
        <p:txBody>
          <a:bodyPr/>
          <a:lstStyle/>
          <a:p>
            <a:pPr marL="342900" lvl="1" indent="-342900">
              <a:spcBef>
                <a:spcPts val="1000"/>
              </a:spcBef>
              <a:buSzTx/>
              <a:buFont typeface="Arial" panose="020B0604020202020204" pitchFamily="34" charset="0"/>
              <a:buChar char="•"/>
            </a:pPr>
            <a:r>
              <a:rPr lang="en-US" sz="2000" dirty="0">
                <a:solidFill>
                  <a:srgbClr val="000000"/>
                </a:solidFill>
              </a:rPr>
              <a:t>Opioid agonists reduce pain through interaction with opioid mu-receptors located in the brain, spinal cord, and smooth muscle</a:t>
            </a:r>
          </a:p>
          <a:p>
            <a:pPr marL="342900" lvl="1" indent="-342900">
              <a:spcBef>
                <a:spcPts val="1000"/>
              </a:spcBef>
              <a:buSzTx/>
              <a:buFont typeface="Arial" panose="020B0604020202020204" pitchFamily="34" charset="0"/>
              <a:buChar char="•"/>
            </a:pPr>
            <a:r>
              <a:rPr lang="en-US" sz="2000" dirty="0">
                <a:solidFill>
                  <a:srgbClr val="000000"/>
                </a:solidFill>
              </a:rPr>
              <a:t>The primary site of therapeutic action is the central nervous system (CNS)</a:t>
            </a:r>
          </a:p>
          <a:p>
            <a:pPr marL="342900" lvl="1" indent="-342900">
              <a:spcBef>
                <a:spcPts val="1000"/>
              </a:spcBef>
              <a:buSzTx/>
              <a:buFont typeface="Arial" panose="020B0604020202020204" pitchFamily="34" charset="0"/>
              <a:buChar char="•"/>
            </a:pPr>
            <a:r>
              <a:rPr lang="en-US" sz="2000" dirty="0">
                <a:solidFill>
                  <a:srgbClr val="000000"/>
                </a:solidFill>
              </a:rPr>
              <a:t>Opioid agonists produce respiratory depression by direct action on the brain stem respiratory center</a:t>
            </a:r>
          </a:p>
          <a:p>
            <a:pPr marL="342900" lvl="1" indent="-342900">
              <a:spcBef>
                <a:spcPts val="1000"/>
              </a:spcBef>
              <a:buSzTx/>
              <a:buFont typeface="Arial" panose="020B0604020202020204" pitchFamily="34" charset="0"/>
              <a:buChar char="•"/>
            </a:pPr>
            <a:r>
              <a:rPr lang="en-US" sz="2000" dirty="0">
                <a:solidFill>
                  <a:srgbClr val="000000"/>
                </a:solidFill>
              </a:rPr>
              <a:t>Buprenorphine is a partial agonist/antagonist of opioid receptors</a:t>
            </a:r>
            <a:endParaRPr lang="en-US" sz="2400" dirty="0"/>
          </a:p>
          <a:p>
            <a:r>
              <a:rPr lang="en-US" sz="2000" dirty="0">
                <a:solidFill>
                  <a:srgbClr val="000000"/>
                </a:solidFill>
              </a:rPr>
              <a:t>Naltrexone, a component of Embeda, is a centrally-acting mu-receptor antagonist that reverses the analgesic effects of mu-receptor agonists by competing for binding sites with opioids </a:t>
            </a:r>
            <a:endParaRPr lang="en-US" sz="2000" i="1" dirty="0">
              <a:solidFill>
                <a:srgbClr val="000000"/>
              </a:solidFill>
            </a:endParaRPr>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075050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altLang="en-US" dirty="0"/>
              <a:t>Cytokine and CAM Antagonists</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2133600"/>
            <a:ext cx="8458200" cy="3733800"/>
          </a:xfrm>
        </p:spPr>
        <p:txBody>
          <a:bodyPr/>
          <a:lstStyle/>
          <a:p>
            <a:r>
              <a:rPr lang="en-US" sz="2000" dirty="0">
                <a:solidFill>
                  <a:srgbClr val="000000"/>
                </a:solidFill>
              </a:rPr>
              <a:t>In UltIMMa-1 and UltIMMa-2, 997 subjects were enrolled (including 598 patients in the Skyrizi 150 mg group, 200 patients in the placebo group, and 199 to the active control group)</a:t>
            </a:r>
          </a:p>
          <a:p>
            <a:r>
              <a:rPr lang="en-US" sz="2000" dirty="0">
                <a:solidFill>
                  <a:srgbClr val="000000"/>
                </a:solidFill>
              </a:rPr>
              <a:t>Patients received treatment at Weeks 0, 4, and every 12 weeks thereafter with Skyrizi, or weight-based ustekinumab (Stelara) or placebo</a:t>
            </a:r>
          </a:p>
          <a:p>
            <a:r>
              <a:rPr lang="en-US" sz="2000" dirty="0">
                <a:solidFill>
                  <a:srgbClr val="000000"/>
                </a:solidFill>
              </a:rPr>
              <a:t>The coprimary endpoints were the proportions of patients achieving a 90% improvement in the Psoriasis Area and Severity Index (PASI 90) and a static Physician’s Global Assessment (sPGA) score of 0 or 1 at week 16 in the intent-to-treat population</a:t>
            </a:r>
            <a:endParaRPr lang="en-US" sz="2000" dirty="0"/>
          </a:p>
          <a:p>
            <a:pPr marL="0" indent="0">
              <a:buNone/>
            </a:pPr>
            <a:endParaRPr lang="en-US" sz="2000" dirty="0"/>
          </a:p>
          <a:p>
            <a:pPr lvl="1"/>
            <a:endParaRPr lang="en-US" sz="1600" dirty="0"/>
          </a:p>
        </p:txBody>
      </p:sp>
      <p:sp>
        <p:nvSpPr>
          <p:cNvPr id="4" name="Rectangle 3">
            <a:extLst>
              <a:ext uri="{FF2B5EF4-FFF2-40B4-BE49-F238E27FC236}">
                <a16:creationId xmlns:a16="http://schemas.microsoft.com/office/drawing/2014/main" xmlns="" id="{2D5FEBE1-B33A-4D30-9AA6-5DEB47843A65}"/>
              </a:ext>
            </a:extLst>
          </p:cNvPr>
          <p:cNvSpPr/>
          <p:nvPr/>
        </p:nvSpPr>
        <p:spPr>
          <a:xfrm>
            <a:off x="381000" y="1548825"/>
            <a:ext cx="4365298" cy="523220"/>
          </a:xfrm>
          <a:prstGeom prst="rect">
            <a:avLst/>
          </a:prstGeom>
        </p:spPr>
        <p:txBody>
          <a:bodyPr wrap="none">
            <a:spAutoFit/>
          </a:bodyPr>
          <a:lstStyle/>
          <a:p>
            <a:r>
              <a:rPr lang="en-US" sz="2800" i="1" dirty="0">
                <a:solidFill>
                  <a:srgbClr val="0070C0"/>
                </a:solidFill>
                <a:latin typeface="Tahoma" panose="020B0604030504040204" pitchFamily="34" charset="0"/>
                <a:ea typeface="Tahoma" panose="020B0604030504040204" pitchFamily="34" charset="0"/>
                <a:cs typeface="Tahoma" panose="020B0604030504040204" pitchFamily="34" charset="0"/>
              </a:rPr>
              <a:t>New Drug to Class: Skyrizi</a:t>
            </a:r>
          </a:p>
        </p:txBody>
      </p:sp>
    </p:spTree>
    <p:extLst>
      <p:ext uri="{BB962C8B-B14F-4D97-AF65-F5344CB8AC3E}">
        <p14:creationId xmlns:p14="http://schemas.microsoft.com/office/powerpoint/2010/main" val="2302184768"/>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altLang="en-US" dirty="0"/>
              <a:t>Cytokine and CAM Antagonists</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2057400"/>
            <a:ext cx="8458200" cy="3962400"/>
          </a:xfrm>
        </p:spPr>
        <p:txBody>
          <a:bodyPr/>
          <a:lstStyle/>
          <a:p>
            <a:r>
              <a:rPr lang="en-US" sz="2000" dirty="0">
                <a:solidFill>
                  <a:srgbClr val="000000"/>
                </a:solidFill>
              </a:rPr>
              <a:t>In UltIMMa-1, at week 16:</a:t>
            </a:r>
          </a:p>
          <a:p>
            <a:pPr lvl="1">
              <a:buFont typeface="Wingdings" panose="05000000000000000000" pitchFamily="2" charset="2"/>
              <a:buChar char="Ø"/>
            </a:pPr>
            <a:r>
              <a:rPr lang="en-US" sz="1600" dirty="0">
                <a:solidFill>
                  <a:srgbClr val="000000"/>
                </a:solidFill>
              </a:rPr>
              <a:t>PASI 90 was achieved in 75% of patients treated with Skyrizi, compared to 42% with ustekinumab (p&lt;0.001), and 5% receiving placebo (p&lt;0.001)</a:t>
            </a:r>
          </a:p>
          <a:p>
            <a:pPr lvl="1">
              <a:buFont typeface="Wingdings" panose="05000000000000000000" pitchFamily="2" charset="2"/>
              <a:buChar char="Ø"/>
            </a:pPr>
            <a:r>
              <a:rPr lang="en-US" sz="1600" dirty="0">
                <a:solidFill>
                  <a:srgbClr val="000000"/>
                </a:solidFill>
              </a:rPr>
              <a:t>An sPGA score of 0 or 1 was achieved in in 88% Skyrizi, compared to 63% with ustekinumab (p&lt;0.001) 8% treated with placebo (p&lt;0.001)</a:t>
            </a:r>
          </a:p>
          <a:p>
            <a:pPr>
              <a:buFont typeface="Wingdings" panose="05000000000000000000" pitchFamily="2" charset="2"/>
              <a:buChar char="Ø"/>
            </a:pPr>
            <a:r>
              <a:rPr lang="en-US" sz="2000" dirty="0">
                <a:solidFill>
                  <a:srgbClr val="000000"/>
                </a:solidFill>
              </a:rPr>
              <a:t>In UltIMMa-2, at week 16:</a:t>
            </a:r>
          </a:p>
          <a:p>
            <a:pPr lvl="1">
              <a:buFont typeface="Wingdings" panose="05000000000000000000" pitchFamily="2" charset="2"/>
              <a:buChar char="Ø"/>
            </a:pPr>
            <a:r>
              <a:rPr lang="en-US" sz="1600" dirty="0">
                <a:solidFill>
                  <a:srgbClr val="000000"/>
                </a:solidFill>
              </a:rPr>
              <a:t>PASI 90 was achieved in 75% of patients treated with Skyrizi, compared to 48% with ustekinumab (p&lt;0.001), and 2% receiving placebo (p&lt;0.001)</a:t>
            </a:r>
          </a:p>
          <a:p>
            <a:pPr lvl="1">
              <a:buFont typeface="Wingdings" panose="05000000000000000000" pitchFamily="2" charset="2"/>
              <a:buChar char="Ø"/>
            </a:pPr>
            <a:r>
              <a:rPr lang="en-US" sz="1600" dirty="0">
                <a:solidFill>
                  <a:srgbClr val="000000"/>
                </a:solidFill>
              </a:rPr>
              <a:t>An sPGA score of 0 or 1 was achieved in in 84% Skyrizi, compared to 62% with ustekinumab (p&lt;0.001) and 5% treated with placebo (p&lt;0.001)</a:t>
            </a:r>
            <a:endParaRPr lang="en-US" sz="2000" dirty="0">
              <a:solidFill>
                <a:srgbClr val="000000"/>
              </a:solidFill>
            </a:endParaRPr>
          </a:p>
          <a:p>
            <a:r>
              <a:rPr lang="en-US" sz="2000" dirty="0">
                <a:solidFill>
                  <a:srgbClr val="000000"/>
                </a:solidFill>
              </a:rPr>
              <a:t>PASI 100 was achieved in 36% (UltIMMa-1) and 51% (UltIMMa-2) of patients treated with Skyrizi, compared to 0% and 2% receiving placebo, respectively (p&lt;0.001)</a:t>
            </a:r>
            <a:endParaRPr lang="en-US" sz="2000" dirty="0"/>
          </a:p>
          <a:p>
            <a:pPr lvl="1"/>
            <a:endParaRPr lang="en-US" sz="1600" dirty="0"/>
          </a:p>
        </p:txBody>
      </p:sp>
      <p:sp>
        <p:nvSpPr>
          <p:cNvPr id="4" name="Rectangle 3">
            <a:extLst>
              <a:ext uri="{FF2B5EF4-FFF2-40B4-BE49-F238E27FC236}">
                <a16:creationId xmlns:a16="http://schemas.microsoft.com/office/drawing/2014/main" xmlns="" id="{036A0925-7CC4-4883-ADA8-49957B034A13}"/>
              </a:ext>
            </a:extLst>
          </p:cNvPr>
          <p:cNvSpPr/>
          <p:nvPr/>
        </p:nvSpPr>
        <p:spPr>
          <a:xfrm>
            <a:off x="381000" y="1548825"/>
            <a:ext cx="4365298" cy="523220"/>
          </a:xfrm>
          <a:prstGeom prst="rect">
            <a:avLst/>
          </a:prstGeom>
        </p:spPr>
        <p:txBody>
          <a:bodyPr wrap="none">
            <a:spAutoFit/>
          </a:bodyPr>
          <a:lstStyle/>
          <a:p>
            <a:r>
              <a:rPr lang="en-US" sz="2800" i="1" dirty="0">
                <a:solidFill>
                  <a:srgbClr val="0070C0"/>
                </a:solidFill>
                <a:latin typeface="Tahoma" panose="020B0604030504040204" pitchFamily="34" charset="0"/>
                <a:ea typeface="Tahoma" panose="020B0604030504040204" pitchFamily="34" charset="0"/>
                <a:cs typeface="Tahoma" panose="020B0604030504040204" pitchFamily="34" charset="0"/>
              </a:rPr>
              <a:t>New Drug to Class: Skyrizi</a:t>
            </a:r>
          </a:p>
        </p:txBody>
      </p:sp>
    </p:spTree>
    <p:extLst>
      <p:ext uri="{BB962C8B-B14F-4D97-AF65-F5344CB8AC3E}">
        <p14:creationId xmlns:p14="http://schemas.microsoft.com/office/powerpoint/2010/main" val="354557624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altLang="en-US" dirty="0"/>
              <a:t>Cytokine and CAM Antagonists</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2133600"/>
            <a:ext cx="8458200" cy="3886200"/>
          </a:xfrm>
        </p:spPr>
        <p:txBody>
          <a:bodyPr/>
          <a:lstStyle/>
          <a:p>
            <a:r>
              <a:rPr lang="en-US" sz="2000" dirty="0">
                <a:solidFill>
                  <a:srgbClr val="000000"/>
                </a:solidFill>
              </a:rPr>
              <a:t>In IMMhance, a total of 507 patients were randomized 4:1 to Skyrizi or placebo SC at weeks 0 and 4 and every 12 weeks thereafter</a:t>
            </a:r>
          </a:p>
          <a:p>
            <a:r>
              <a:rPr lang="en-US" sz="2000" dirty="0">
                <a:solidFill>
                  <a:srgbClr val="000000"/>
                </a:solidFill>
              </a:rPr>
              <a:t>Skyrizi demonstrated efficacy at week 16 over placebo in both coprimary endpoints of sPGA 0 or 1 (84% versus 7%, respectively) and PASI 90 (73% versus 2%, respectively) </a:t>
            </a:r>
          </a:p>
          <a:p>
            <a:r>
              <a:rPr lang="en-US" sz="2000" dirty="0">
                <a:solidFill>
                  <a:srgbClr val="000000"/>
                </a:solidFill>
              </a:rPr>
              <a:t>PASI 100 was achieved in 47% of the Skyrizi group and 1% of the placebo group</a:t>
            </a:r>
          </a:p>
          <a:p>
            <a:r>
              <a:rPr lang="en-US" sz="2000" dirty="0">
                <a:solidFill>
                  <a:srgbClr val="000000"/>
                </a:solidFill>
              </a:rPr>
              <a:t>At week 28, patients achieving sPGA of 0 or 1 were re-randomized to continue Skyrizi or assigned to withdrawal of therapy</a:t>
            </a:r>
          </a:p>
          <a:p>
            <a:r>
              <a:rPr lang="en-US" sz="2000" dirty="0">
                <a:solidFill>
                  <a:srgbClr val="000000"/>
                </a:solidFill>
              </a:rPr>
              <a:t>At 52 weeks, 87% of those with continued Skyrizi had a continued response compared to 61% of those assigned to treatment withdrawal</a:t>
            </a:r>
            <a:endParaRPr lang="en-US" sz="2000" dirty="0"/>
          </a:p>
          <a:p>
            <a:pPr marL="0" indent="0">
              <a:buNone/>
            </a:pPr>
            <a:endParaRPr lang="en-US" sz="2000" dirty="0"/>
          </a:p>
          <a:p>
            <a:pPr lvl="1"/>
            <a:endParaRPr lang="en-US" sz="1600" dirty="0"/>
          </a:p>
        </p:txBody>
      </p:sp>
      <p:sp>
        <p:nvSpPr>
          <p:cNvPr id="4" name="Rectangle 3">
            <a:extLst>
              <a:ext uri="{FF2B5EF4-FFF2-40B4-BE49-F238E27FC236}">
                <a16:creationId xmlns:a16="http://schemas.microsoft.com/office/drawing/2014/main" xmlns="" id="{4D9A8A26-E30B-4995-ABF3-D00EE73C2BA1}"/>
              </a:ext>
            </a:extLst>
          </p:cNvPr>
          <p:cNvSpPr/>
          <p:nvPr/>
        </p:nvSpPr>
        <p:spPr>
          <a:xfrm>
            <a:off x="381000" y="1548825"/>
            <a:ext cx="4365298" cy="523220"/>
          </a:xfrm>
          <a:prstGeom prst="rect">
            <a:avLst/>
          </a:prstGeom>
        </p:spPr>
        <p:txBody>
          <a:bodyPr wrap="none">
            <a:spAutoFit/>
          </a:bodyPr>
          <a:lstStyle/>
          <a:p>
            <a:r>
              <a:rPr lang="en-US" sz="2800" i="1" dirty="0">
                <a:solidFill>
                  <a:srgbClr val="0070C0"/>
                </a:solidFill>
                <a:latin typeface="Tahoma" panose="020B0604030504040204" pitchFamily="34" charset="0"/>
                <a:ea typeface="Tahoma" panose="020B0604030504040204" pitchFamily="34" charset="0"/>
                <a:cs typeface="Tahoma" panose="020B0604030504040204" pitchFamily="34" charset="0"/>
              </a:rPr>
              <a:t>New Drug to Class: Skyrizi</a:t>
            </a:r>
          </a:p>
        </p:txBody>
      </p:sp>
    </p:spTree>
    <p:extLst>
      <p:ext uri="{BB962C8B-B14F-4D97-AF65-F5344CB8AC3E}">
        <p14:creationId xmlns:p14="http://schemas.microsoft.com/office/powerpoint/2010/main" val="1784577323"/>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altLang="en-US" dirty="0"/>
              <a:t>Cytokine and CAM Antagonists</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981200"/>
            <a:ext cx="8610600" cy="4114800"/>
          </a:xfrm>
        </p:spPr>
        <p:txBody>
          <a:bodyPr/>
          <a:lstStyle/>
          <a:p>
            <a:r>
              <a:rPr lang="en-US" sz="2000" dirty="0">
                <a:solidFill>
                  <a:srgbClr val="000000"/>
                </a:solidFill>
              </a:rPr>
              <a:t>IMMvent was a multinational, phase 3, randomized, double-blind, double-dummy, active-controlled trial</a:t>
            </a:r>
          </a:p>
          <a:p>
            <a:pPr lvl="1">
              <a:buFont typeface="Wingdings" panose="05000000000000000000" pitchFamily="2" charset="2"/>
              <a:buChar char="Ø"/>
            </a:pPr>
            <a:r>
              <a:rPr lang="en-US" sz="1600" dirty="0">
                <a:solidFill>
                  <a:srgbClr val="000000"/>
                </a:solidFill>
              </a:rPr>
              <a:t>In Part A, patients were randomized 1:1 to receive Skyrizi at weeks 0 and 4 or adalimumab (Humira) 80 mg at week 0 and 40 mg every 2 weeks from week 1 to week 15 </a:t>
            </a:r>
          </a:p>
          <a:p>
            <a:pPr lvl="1">
              <a:buFont typeface="Wingdings" panose="05000000000000000000" pitchFamily="2" charset="2"/>
              <a:buChar char="Ø"/>
            </a:pPr>
            <a:r>
              <a:rPr lang="en-US" sz="1600" dirty="0">
                <a:solidFill>
                  <a:srgbClr val="000000"/>
                </a:solidFill>
              </a:rPr>
              <a:t>In Part B (weeks 16-44), patients initially randomized to receive adalimumab who achieved PASI 50 to &lt;90 at week 16 were re-randomized 1:1 to receive Skyrizi at weeks 16, 20, and 32 or adalimumab 40 mg every 2 weeks up to week 41</a:t>
            </a:r>
          </a:p>
          <a:p>
            <a:pPr lvl="1">
              <a:buFont typeface="Wingdings" panose="05000000000000000000" pitchFamily="2" charset="2"/>
              <a:buChar char="Ø"/>
            </a:pPr>
            <a:r>
              <a:rPr lang="en-US" sz="1600" dirty="0">
                <a:solidFill>
                  <a:srgbClr val="000000"/>
                </a:solidFill>
              </a:rPr>
              <a:t>Skyrizi demonstrated superiority versus adalimumab in the IMMvent study, with 72% of patients achieving PASI 90 compared to 47% of patients treated with adalimumab at Week 16 (p&lt;0.001)</a:t>
            </a:r>
          </a:p>
          <a:p>
            <a:pPr lvl="1">
              <a:buFont typeface="Wingdings" panose="05000000000000000000" pitchFamily="2" charset="2"/>
              <a:buChar char="Ø"/>
            </a:pPr>
            <a:r>
              <a:rPr lang="en-US" sz="1600" dirty="0">
                <a:solidFill>
                  <a:srgbClr val="000000"/>
                </a:solidFill>
              </a:rPr>
              <a:t>Following re-randomization at Week 16, 66% of patients who started on adalimumab and switched to Skyrizi achieved PASI 90, compared to 21% who continued on adalimumab at Week 44 (p&lt;0.001)</a:t>
            </a:r>
          </a:p>
          <a:p>
            <a:pPr lvl="1">
              <a:buFont typeface="Wingdings" panose="05000000000000000000" pitchFamily="2" charset="2"/>
              <a:buChar char="Ø"/>
            </a:pPr>
            <a:r>
              <a:rPr lang="en-US" sz="1600" dirty="0">
                <a:solidFill>
                  <a:srgbClr val="000000"/>
                </a:solidFill>
              </a:rPr>
              <a:t>The co-primary endpoints of sPGA 0/1 and PASI 90 at Week 16 were met (p&lt;0.001)</a:t>
            </a:r>
            <a:endParaRPr lang="en-US" sz="1600" dirty="0"/>
          </a:p>
          <a:p>
            <a:pPr>
              <a:buFont typeface="Wingdings" panose="05000000000000000000" pitchFamily="2" charset="2"/>
              <a:buChar char="Ø"/>
            </a:pPr>
            <a:endParaRPr lang="en-US" sz="2000" dirty="0"/>
          </a:p>
          <a:p>
            <a:pPr lvl="1"/>
            <a:endParaRPr lang="en-US" sz="1600" dirty="0"/>
          </a:p>
        </p:txBody>
      </p:sp>
      <p:sp>
        <p:nvSpPr>
          <p:cNvPr id="4" name="Rectangle 3">
            <a:extLst>
              <a:ext uri="{FF2B5EF4-FFF2-40B4-BE49-F238E27FC236}">
                <a16:creationId xmlns:a16="http://schemas.microsoft.com/office/drawing/2014/main" xmlns="" id="{0381355A-ABCD-46BE-9549-F5FF481BC8C7}"/>
              </a:ext>
            </a:extLst>
          </p:cNvPr>
          <p:cNvSpPr/>
          <p:nvPr/>
        </p:nvSpPr>
        <p:spPr>
          <a:xfrm>
            <a:off x="381000" y="1534180"/>
            <a:ext cx="4365298" cy="523220"/>
          </a:xfrm>
          <a:prstGeom prst="rect">
            <a:avLst/>
          </a:prstGeom>
        </p:spPr>
        <p:txBody>
          <a:bodyPr wrap="none">
            <a:spAutoFit/>
          </a:bodyPr>
          <a:lstStyle/>
          <a:p>
            <a:r>
              <a:rPr lang="en-US" sz="2800" i="1" dirty="0">
                <a:solidFill>
                  <a:srgbClr val="0070C0"/>
                </a:solidFill>
                <a:latin typeface="Tahoma" panose="020B0604030504040204" pitchFamily="34" charset="0"/>
                <a:ea typeface="Tahoma" panose="020B0604030504040204" pitchFamily="34" charset="0"/>
                <a:cs typeface="Tahoma" panose="020B0604030504040204" pitchFamily="34" charset="0"/>
              </a:rPr>
              <a:t>New Drug to Class: Skyrizi</a:t>
            </a:r>
          </a:p>
        </p:txBody>
      </p:sp>
    </p:spTree>
    <p:extLst>
      <p:ext uri="{BB962C8B-B14F-4D97-AF65-F5344CB8AC3E}">
        <p14:creationId xmlns:p14="http://schemas.microsoft.com/office/powerpoint/2010/main" val="2944307620"/>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28750"/>
            <a:ext cx="6477000" cy="3295650"/>
          </a:xfrm>
        </p:spPr>
        <p:txBody>
          <a:bodyPr/>
          <a:lstStyle/>
          <a:p>
            <a:pPr algn="ctr"/>
            <a:r>
              <a:rPr lang="en-US" altLang="en-US" dirty="0"/>
              <a:t>Epinephrine, Self-injected</a:t>
            </a:r>
            <a:br>
              <a:rPr lang="en-US" altLang="en-US" dirty="0"/>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104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445841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990600"/>
          </a:xfrm>
        </p:spPr>
        <p:txBody>
          <a:bodyPr/>
          <a:lstStyle/>
          <a:p>
            <a:r>
              <a:rPr lang="en-US" dirty="0"/>
              <a:t>Epinephrine, Self-Injected</a:t>
            </a:r>
          </a:p>
        </p:txBody>
      </p:sp>
      <p:sp>
        <p:nvSpPr>
          <p:cNvPr id="5" name="Content Placeholder 4"/>
          <p:cNvSpPr>
            <a:spLocks noGrp="1"/>
          </p:cNvSpPr>
          <p:nvPr>
            <p:ph idx="1"/>
          </p:nvPr>
        </p:nvSpPr>
        <p:spPr>
          <a:xfrm>
            <a:off x="457200" y="1447800"/>
            <a:ext cx="8382000" cy="4419600"/>
          </a:xfrm>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000" dirty="0">
                <a:solidFill>
                  <a:srgbClr val="000000"/>
                </a:solidFill>
              </a:rPr>
              <a:t>epinephrine 0.3 mg* (Auvi-Q**, EpiPen, Symjepi) </a:t>
            </a:r>
          </a:p>
          <a:p>
            <a:r>
              <a:rPr lang="da-DK" sz="2000" dirty="0">
                <a:solidFill>
                  <a:srgbClr val="000000"/>
                </a:solidFill>
              </a:rPr>
              <a:t>epinephrine 0.15 mg* (Auvi-Q**, Epipen Jr., Symjepi)</a:t>
            </a:r>
          </a:p>
          <a:p>
            <a:r>
              <a:rPr lang="en-US" sz="2000" dirty="0">
                <a:solidFill>
                  <a:srgbClr val="000000"/>
                </a:solidFill>
              </a:rPr>
              <a:t>epinephrine 0.1 mg (Auvi-Q**)  </a:t>
            </a:r>
            <a:r>
              <a:rPr lang="en-US" dirty="0"/>
              <a:t>	</a:t>
            </a:r>
          </a:p>
          <a:p>
            <a:endParaRPr lang="da-DK" dirty="0"/>
          </a:p>
          <a:p>
            <a:endParaRPr lang="en-US" dirty="0"/>
          </a:p>
          <a:p>
            <a:pPr marL="0" indent="0">
              <a:buNone/>
            </a:pPr>
            <a:r>
              <a:rPr lang="en-US" sz="1600" dirty="0">
                <a:solidFill>
                  <a:srgbClr val="000000"/>
                </a:solidFill>
              </a:rPr>
              <a:t>*</a:t>
            </a:r>
            <a:r>
              <a:rPr lang="en-US" sz="1600" i="1" dirty="0">
                <a:solidFill>
                  <a:srgbClr val="000000"/>
                </a:solidFill>
              </a:rPr>
              <a:t>The generic epinephrine by Impax/Lineage is an authorized generic of Amedra’s/Impax’s Adrenaclick</a:t>
            </a:r>
          </a:p>
          <a:p>
            <a:pPr marL="0" indent="0">
              <a:buNone/>
            </a:pPr>
            <a:r>
              <a:rPr lang="en-US" sz="1600" i="1" dirty="0">
                <a:solidFill>
                  <a:srgbClr val="000000"/>
                </a:solidFill>
              </a:rPr>
              <a:t>**Manufacturer withdrew from the CMS rebate program in 2017</a:t>
            </a:r>
          </a:p>
        </p:txBody>
      </p:sp>
      <p:sp>
        <p:nvSpPr>
          <p:cNvPr id="2" name="Slide Number Placeholder 1"/>
          <p:cNvSpPr>
            <a:spLocks noGrp="1"/>
          </p:cNvSpPr>
          <p:nvPr>
            <p:ph type="sldNum" sz="quarter" idx="4"/>
          </p:nvPr>
        </p:nvSpPr>
        <p:spPr/>
        <p:txBody>
          <a:bodyPr/>
          <a:lstStyle/>
          <a:p>
            <a:fld id="{FF445594-FFE8-4E90-934C-EFF530110A38}" type="slidenum">
              <a:rPr lang="en-US" smtClean="0"/>
              <a:pPr/>
              <a:t>105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0430030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Epinephrine, Self-Injected</a:t>
            </a:r>
          </a:p>
        </p:txBody>
      </p:sp>
      <p:sp>
        <p:nvSpPr>
          <p:cNvPr id="5" name="Content Placeholder 4"/>
          <p:cNvSpPr>
            <a:spLocks noGrp="1"/>
          </p:cNvSpPr>
          <p:nvPr>
            <p:ph idx="1"/>
          </p:nvPr>
        </p:nvSpPr>
        <p:spPr>
          <a:xfrm>
            <a:off x="457200" y="1524000"/>
            <a:ext cx="8382000" cy="4449763"/>
          </a:xfrm>
        </p:spPr>
        <p:txBody>
          <a:bodyPr/>
          <a:lstStyle/>
          <a:p>
            <a:r>
              <a:rPr lang="en-US" sz="2000" dirty="0">
                <a:solidFill>
                  <a:srgbClr val="000000"/>
                </a:solidFill>
              </a:rPr>
              <a:t>Self-injected epinephrines are indicated for the emergency treatment of Type I allergic reactions including anaphylaxis to stinging insects, biting insects, allergen immunotherapy, foods, drugs, diagnostic testing substances, and other allergens </a:t>
            </a:r>
          </a:p>
          <a:p>
            <a:r>
              <a:rPr lang="en-US" sz="2000" dirty="0">
                <a:solidFill>
                  <a:srgbClr val="000000"/>
                </a:solidFill>
              </a:rPr>
              <a:t>These products are also indicated for the emergency treatment of idiopathic anaphylaxis and exercise-induced anaphylaxis </a:t>
            </a:r>
          </a:p>
          <a:p>
            <a:r>
              <a:rPr lang="en-US" sz="2000" dirty="0">
                <a:solidFill>
                  <a:srgbClr val="000000"/>
                </a:solidFill>
              </a:rPr>
              <a:t>Patients should carry two doses of epinephrine; more than two sequential doses of epinephrine should only be administered under direct medical supervision</a:t>
            </a:r>
          </a:p>
          <a:p>
            <a:r>
              <a:rPr lang="en-US" sz="2000" dirty="0">
                <a:solidFill>
                  <a:srgbClr val="000000"/>
                </a:solidFill>
              </a:rPr>
              <a:t>Practice guidelines do not distinguish preference of one self-injectable epinephrine product over another</a:t>
            </a:r>
          </a:p>
          <a:p>
            <a:endParaRPr lang="en-US" sz="2000" dirty="0">
              <a:solidFill>
                <a:schemeClr val="tx1">
                  <a:lumMod val="50000"/>
                </a:schemeClr>
              </a:solidFill>
            </a:endParaRP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pPr marL="457200" lvl="1" indent="0">
              <a:buNone/>
            </a:pPr>
            <a:endParaRPr lang="en-US" sz="24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106</a:t>
            </a:fld>
            <a:endParaRPr lang="en-US" dirty="0"/>
          </a:p>
        </p:txBody>
      </p:sp>
      <p:sp>
        <p:nvSpPr>
          <p:cNvPr id="3" name="Footer Placeholder 2"/>
          <p:cNvSpPr>
            <a:spLocks noGrp="1"/>
          </p:cNvSpPr>
          <p:nvPr>
            <p:ph type="ftr" sz="quarter" idx="3"/>
          </p:nvPr>
        </p:nvSpPr>
        <p:spPr>
          <a:xfrm>
            <a:off x="-381000" y="6096000"/>
            <a:ext cx="9144000" cy="381000"/>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196613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Epinephrine, Self-Injected</a:t>
            </a:r>
          </a:p>
        </p:txBody>
      </p:sp>
      <p:sp>
        <p:nvSpPr>
          <p:cNvPr id="5" name="Content Placeholder 4"/>
          <p:cNvSpPr>
            <a:spLocks noGrp="1"/>
          </p:cNvSpPr>
          <p:nvPr>
            <p:ph idx="1"/>
          </p:nvPr>
        </p:nvSpPr>
        <p:spPr/>
        <p:txBody>
          <a:bodyPr/>
          <a:lstStyle/>
          <a:p>
            <a:pPr>
              <a:buNone/>
            </a:pPr>
            <a:r>
              <a:rPr lang="en-US" altLang="en-US" sz="2400" b="1" i="1" dirty="0">
                <a:solidFill>
                  <a:schemeClr val="tx1">
                    <a:lumMod val="50000"/>
                  </a:schemeClr>
                </a:solidFill>
              </a:rPr>
              <a:t>Product/Guideline Updates:</a:t>
            </a:r>
          </a:p>
          <a:p>
            <a:r>
              <a:rPr lang="en-US" sz="2000" dirty="0">
                <a:solidFill>
                  <a:srgbClr val="000000"/>
                </a:solidFill>
              </a:rPr>
              <a:t>Teva has now launched its AB-rated generic for Mylan’s Epipen Jr. (0.15mg); the 0.3mg strength had already launched</a:t>
            </a:r>
            <a:endParaRPr lang="en-US" sz="2800" dirty="0">
              <a:solidFill>
                <a:srgbClr val="2C2C2C"/>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107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993032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362200"/>
            <a:ext cx="5723128" cy="2362200"/>
          </a:xfrm>
        </p:spPr>
        <p:txBody>
          <a:bodyPr/>
          <a:lstStyle/>
          <a:p>
            <a:pPr algn="ctr"/>
            <a:r>
              <a:rPr lang="en-US" altLang="en-US" dirty="0"/>
              <a:t>Glucocorticoids, Inhaled</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108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75672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Glucocorticoids, Inhaled</a:t>
            </a:r>
          </a:p>
        </p:txBody>
      </p:sp>
      <p:sp>
        <p:nvSpPr>
          <p:cNvPr id="5" name="Content Placeholder 4"/>
          <p:cNvSpPr>
            <a:spLocks noGrp="1"/>
          </p:cNvSpPr>
          <p:nvPr>
            <p:ph idx="1"/>
          </p:nvPr>
        </p:nvSpPr>
        <p:spPr>
          <a:xfrm>
            <a:off x="152400" y="1447800"/>
            <a:ext cx="8610600" cy="4648200"/>
          </a:xfrm>
        </p:spPr>
        <p:txBody>
          <a:bodyPr/>
          <a:lstStyle/>
          <a:p>
            <a:pPr>
              <a:buNone/>
            </a:pPr>
            <a:r>
              <a:rPr lang="en-US" altLang="en-US" sz="2000" b="1" i="1" dirty="0">
                <a:solidFill>
                  <a:schemeClr val="tx1">
                    <a:lumMod val="50000"/>
                  </a:schemeClr>
                </a:solidFill>
              </a:rPr>
              <a:t>Class Overview: </a:t>
            </a:r>
            <a:r>
              <a:rPr lang="en-US" sz="2000" b="1" i="1" dirty="0">
                <a:solidFill>
                  <a:schemeClr val="tx1">
                    <a:lumMod val="50000"/>
                  </a:schemeClr>
                </a:solidFill>
              </a:rPr>
              <a:t>Single Agent Glucocorticoid Products</a:t>
            </a:r>
          </a:p>
          <a:p>
            <a:r>
              <a:rPr lang="en-US" sz="2000" dirty="0">
                <a:solidFill>
                  <a:schemeClr val="tx1">
                    <a:lumMod val="50000"/>
                  </a:schemeClr>
                </a:solidFill>
              </a:rPr>
              <a:t>beclomethasone HFA - (QVAR, QVAR RediHaler)</a:t>
            </a:r>
          </a:p>
          <a:p>
            <a:r>
              <a:rPr lang="en-US" sz="2000" dirty="0">
                <a:solidFill>
                  <a:schemeClr val="tx1">
                    <a:lumMod val="50000"/>
                  </a:schemeClr>
                </a:solidFill>
              </a:rPr>
              <a:t>budesonide powder - (Pulmicort FlexHaler)</a:t>
            </a:r>
          </a:p>
          <a:p>
            <a:r>
              <a:rPr lang="en-US" sz="2000" dirty="0">
                <a:solidFill>
                  <a:schemeClr val="tx1">
                    <a:lumMod val="50000"/>
                  </a:schemeClr>
                </a:solidFill>
              </a:rPr>
              <a:t>budesonide solution - (Pulmicort Respules)</a:t>
            </a:r>
          </a:p>
          <a:p>
            <a:r>
              <a:rPr lang="en-US" sz="2000" dirty="0">
                <a:solidFill>
                  <a:schemeClr val="tx1">
                    <a:lumMod val="50000"/>
                  </a:schemeClr>
                </a:solidFill>
              </a:rPr>
              <a:t>ciclesonide aerosol - (Alvesco)</a:t>
            </a:r>
          </a:p>
          <a:p>
            <a:r>
              <a:rPr lang="en-US" sz="2000" dirty="0">
                <a:solidFill>
                  <a:schemeClr val="tx1">
                    <a:lumMod val="50000"/>
                  </a:schemeClr>
                </a:solidFill>
              </a:rPr>
              <a:t>flunisolide HFA - (Aerospan)</a:t>
            </a:r>
          </a:p>
          <a:p>
            <a:r>
              <a:rPr lang="en-US" sz="2000" dirty="0">
                <a:solidFill>
                  <a:schemeClr val="tx1">
                    <a:lumMod val="50000"/>
                  </a:schemeClr>
                </a:solidFill>
              </a:rPr>
              <a:t>fluticasone furoate powder – (Arnuity Ellipta)</a:t>
            </a:r>
          </a:p>
          <a:p>
            <a:r>
              <a:rPr lang="en-US" sz="2000" dirty="0">
                <a:solidFill>
                  <a:schemeClr val="tx1">
                    <a:lumMod val="50000"/>
                  </a:schemeClr>
                </a:solidFill>
              </a:rPr>
              <a:t>fluticasone propionate aerosol – (Flovent HFA)</a:t>
            </a:r>
          </a:p>
          <a:p>
            <a:r>
              <a:rPr lang="en-US" sz="2000" dirty="0">
                <a:solidFill>
                  <a:schemeClr val="tx1">
                    <a:lumMod val="50000"/>
                  </a:schemeClr>
                </a:solidFill>
              </a:rPr>
              <a:t>fluticasone propionate powder – (ArmonAir Respiclick, Flovent Diskus)</a:t>
            </a:r>
          </a:p>
          <a:p>
            <a:r>
              <a:rPr lang="en-US" sz="2000" dirty="0">
                <a:solidFill>
                  <a:schemeClr val="tx1">
                    <a:lumMod val="50000"/>
                  </a:schemeClr>
                </a:solidFill>
              </a:rPr>
              <a:t>mometasone furoate aerosol – (Asmanex HFA)</a:t>
            </a:r>
          </a:p>
          <a:p>
            <a:r>
              <a:rPr lang="en-US" sz="2000" dirty="0">
                <a:solidFill>
                  <a:schemeClr val="tx1">
                    <a:lumMod val="50000"/>
                  </a:schemeClr>
                </a:solidFill>
              </a:rPr>
              <a:t>mometasone furoate powder – (Asmanex Twisthaler)</a:t>
            </a:r>
          </a:p>
          <a:p>
            <a:pPr lvl="1"/>
            <a:endParaRPr lang="en-US" sz="1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109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08489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Analgesics, Narcotics Long</a:t>
            </a:r>
            <a:endParaRPr lang="en-US" dirty="0"/>
          </a:p>
        </p:txBody>
      </p:sp>
      <p:sp>
        <p:nvSpPr>
          <p:cNvPr id="5" name="Content Placeholder 4"/>
          <p:cNvSpPr>
            <a:spLocks noGrp="1"/>
          </p:cNvSpPr>
          <p:nvPr>
            <p:ph idx="1"/>
          </p:nvPr>
        </p:nvSpPr>
        <p:spPr>
          <a:xfrm>
            <a:off x="457200" y="1752601"/>
            <a:ext cx="8382000" cy="3962400"/>
          </a:xfrm>
        </p:spPr>
        <p:txBody>
          <a:bodyPr/>
          <a:lstStyle/>
          <a:p>
            <a:pPr marL="342900" lvl="1" indent="-342900">
              <a:spcBef>
                <a:spcPts val="1000"/>
              </a:spcBef>
              <a:buSzTx/>
              <a:buFont typeface="Arial" panose="020B0604020202020204" pitchFamily="34" charset="0"/>
              <a:buChar char="•"/>
            </a:pPr>
            <a:r>
              <a:rPr lang="en-US" sz="2000" dirty="0">
                <a:solidFill>
                  <a:schemeClr val="tx1">
                    <a:lumMod val="50000"/>
                  </a:schemeClr>
                </a:solidFill>
              </a:rPr>
              <a:t>No clinical data exist that distinguish analgesic efficacy of any of these products from the others</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Pain management must be individualized and patients who do not respond to one opioid may respond to another</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Abuse deterrent formulations do not enhance analgesic properties</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All opioids can be abused and are subject to illicit use</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Abuse deterrent formulations are intended to make misuse more difficult, but do not affect diversion </a:t>
            </a:r>
          </a:p>
          <a:p>
            <a:pPr marL="0" lvl="1" indent="0">
              <a:spcBef>
                <a:spcPts val="1000"/>
              </a:spcBef>
              <a:buSzTx/>
              <a:buNone/>
            </a:pPr>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503849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Glucocorticoids, Inhaled</a:t>
            </a:r>
          </a:p>
        </p:txBody>
      </p:sp>
      <p:sp>
        <p:nvSpPr>
          <p:cNvPr id="5" name="Content Placeholder 4"/>
          <p:cNvSpPr>
            <a:spLocks noGrp="1"/>
          </p:cNvSpPr>
          <p:nvPr>
            <p:ph idx="1"/>
          </p:nvPr>
        </p:nvSpPr>
        <p:spPr>
          <a:xfrm>
            <a:off x="152400" y="1524000"/>
            <a:ext cx="8610600" cy="4572000"/>
          </a:xfrm>
        </p:spPr>
        <p:txBody>
          <a:bodyPr/>
          <a:lstStyle/>
          <a:p>
            <a:pPr>
              <a:buNone/>
            </a:pPr>
            <a:r>
              <a:rPr lang="en-US" altLang="en-US" sz="2000" b="1" i="1" dirty="0">
                <a:solidFill>
                  <a:schemeClr val="tx1">
                    <a:lumMod val="50000"/>
                  </a:schemeClr>
                </a:solidFill>
              </a:rPr>
              <a:t>Class Overview: Glucocorticoid/Long-Acting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chemeClr val="tx1">
                    <a:lumMod val="50000"/>
                  </a:schemeClr>
                </a:solidFill>
              </a:rPr>
              <a:t>budesonide/formoterol aerosol - (Symbicort)</a:t>
            </a:r>
          </a:p>
          <a:p>
            <a:r>
              <a:rPr lang="en-US" sz="2000" dirty="0">
                <a:solidFill>
                  <a:schemeClr val="tx1">
                    <a:lumMod val="50000"/>
                  </a:schemeClr>
                </a:solidFill>
              </a:rPr>
              <a:t>fluticasone furoate/vilanterol powder - (Breo Ellipta)</a:t>
            </a:r>
          </a:p>
          <a:p>
            <a:r>
              <a:rPr lang="en-US" sz="2000" dirty="0">
                <a:solidFill>
                  <a:schemeClr val="tx1">
                    <a:lumMod val="50000"/>
                  </a:schemeClr>
                </a:solidFill>
              </a:rPr>
              <a:t>fluticasone propionate/salmeterol aerosol - (Advair HFA)</a:t>
            </a:r>
          </a:p>
          <a:p>
            <a:r>
              <a:rPr lang="en-US" sz="2000" dirty="0">
                <a:solidFill>
                  <a:schemeClr val="tx1">
                    <a:lumMod val="50000"/>
                  </a:schemeClr>
                </a:solidFill>
              </a:rPr>
              <a:t>fluticasone propionate/salmeterol powder - (Advair Diskus, AirDuo RespiClick, Wixela inhub)</a:t>
            </a:r>
          </a:p>
          <a:p>
            <a:r>
              <a:rPr lang="en-US" sz="2000" dirty="0">
                <a:solidFill>
                  <a:schemeClr val="tx1">
                    <a:lumMod val="50000"/>
                  </a:schemeClr>
                </a:solidFill>
              </a:rPr>
              <a:t>mometasone/formoterol aerosol - (Dulera)</a:t>
            </a:r>
          </a:p>
          <a:p>
            <a:pPr>
              <a:buNone/>
            </a:pPr>
            <a:r>
              <a:rPr lang="en-US" altLang="en-US" sz="2000" b="1" i="1" dirty="0">
                <a:solidFill>
                  <a:schemeClr val="tx1">
                    <a:lumMod val="50000"/>
                  </a:schemeClr>
                </a:solidFill>
              </a:rPr>
              <a:t>Class Overview: Glucocorticoid/Long-Acting Anticholinergic/Long-Acting Beta</a:t>
            </a:r>
            <a:r>
              <a:rPr lang="en-US" altLang="en-US" sz="2000" b="1" i="1" baseline="-25000" dirty="0">
                <a:solidFill>
                  <a:schemeClr val="tx1">
                    <a:lumMod val="50000"/>
                  </a:schemeClr>
                </a:solidFill>
              </a:rPr>
              <a:t>2</a:t>
            </a:r>
            <a:r>
              <a:rPr lang="en-US" altLang="en-US" sz="2000" b="1" i="1" dirty="0">
                <a:solidFill>
                  <a:schemeClr val="tx1">
                    <a:lumMod val="50000"/>
                  </a:schemeClr>
                </a:solidFill>
              </a:rPr>
              <a:t> (LABA) Combination </a:t>
            </a:r>
            <a:r>
              <a:rPr lang="en-US" sz="2000" b="1" i="1" dirty="0">
                <a:solidFill>
                  <a:schemeClr val="tx1">
                    <a:lumMod val="50000"/>
                  </a:schemeClr>
                </a:solidFill>
              </a:rPr>
              <a:t>Products</a:t>
            </a:r>
          </a:p>
          <a:p>
            <a:r>
              <a:rPr lang="en-US" sz="2000" dirty="0">
                <a:solidFill>
                  <a:schemeClr val="tx1">
                    <a:lumMod val="50000"/>
                  </a:schemeClr>
                </a:solidFill>
              </a:rPr>
              <a:t>fluticasone furoate/umeclidinium/vilanterol powder - (Trelegy Ellipta)</a:t>
            </a: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110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0848972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rgbClr val="000000"/>
                </a:solidFill>
              </a:rPr>
              <a:t>Prevalence and incidence of asthma in the U.S. continues to rise, affecting approximately 8.4% of the population</a:t>
            </a:r>
          </a:p>
          <a:p>
            <a:r>
              <a:rPr lang="en-US" sz="2000" dirty="0">
                <a:solidFill>
                  <a:srgbClr val="000000"/>
                </a:solidFill>
              </a:rPr>
              <a:t>Clinical studies have demonstrated the efficacy of inhaled corticosteroids (ICS) in improving lung function, reducing symptoms, reducing frequency and severity of exacerbations, plus improving the quality of life of patients with asthma</a:t>
            </a:r>
          </a:p>
          <a:p>
            <a:r>
              <a:rPr lang="en-US" sz="2000" dirty="0">
                <a:solidFill>
                  <a:srgbClr val="000000"/>
                </a:solidFill>
              </a:rPr>
              <a:t>The 2007 National Heart, Lung, and Blood Institute, (NHLBI), and the 2018 Global Initiative for Asthma (GINA) guidelines denote inhaled glucocorticoids as currently the most effective anti-inflammatory medications for the treatment of persistent asthma </a:t>
            </a:r>
          </a:p>
          <a:p>
            <a:r>
              <a:rPr lang="en-US" sz="2000" dirty="0">
                <a:solidFill>
                  <a:srgbClr val="000000"/>
                </a:solidFill>
              </a:rPr>
              <a:t>The 2020 GINA guidelines offer a control-based management plan which adjusts treatment through a continuous cycle of assessment and review of the patient’s response to therapy as it relates to symptom control, future risk of exacerbations, and side effects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111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rgbClr val="000000"/>
                </a:solidFill>
              </a:rPr>
              <a:t>The products listed in the class overview are not indicated for the relief of acute bronchospasm. Patients with asthma should be prescribed a rescue/reliever agent for instances of bronchospasm</a:t>
            </a:r>
          </a:p>
          <a:p>
            <a:r>
              <a:rPr lang="en-US" sz="2000" dirty="0">
                <a:solidFill>
                  <a:srgbClr val="000000"/>
                </a:solidFill>
              </a:rPr>
              <a:t>One of the newer agents in this class, fluticasone furoate/umeclidinium/vilanterol (Trelegy Ellipta) is not approved for use in asthma</a:t>
            </a:r>
          </a:p>
          <a:p>
            <a:r>
              <a:rPr lang="en-US" sz="2000" dirty="0">
                <a:solidFill>
                  <a:srgbClr val="000000"/>
                </a:solidFill>
              </a:rPr>
              <a:t>For asthma therapy, the combination products should only be prescribed for patients not adequately controlled on a single-agent asthma control medication, such as an ICS, or for patients whose severity of asthma symptoms warrants initiation of treatment with both an ICS and a LABA </a:t>
            </a:r>
          </a:p>
          <a:p>
            <a:r>
              <a:rPr lang="en-US" sz="2000" dirty="0">
                <a:solidFill>
                  <a:srgbClr val="000000"/>
                </a:solidFill>
              </a:rPr>
              <a:t>At the initial diagnosis and periodically (and during exacerbations),  patient’s FEV</a:t>
            </a:r>
            <a:r>
              <a:rPr lang="en-US" sz="2000" baseline="-25000" dirty="0">
                <a:solidFill>
                  <a:srgbClr val="000000"/>
                </a:solidFill>
              </a:rPr>
              <a:t>1</a:t>
            </a:r>
            <a:r>
              <a:rPr lang="en-US" sz="2000" dirty="0">
                <a:solidFill>
                  <a:srgbClr val="000000"/>
                </a:solidFill>
              </a:rPr>
              <a:t> should be evaluated for treatment progress/success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112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chemeClr val="tx1">
                    <a:lumMod val="50000"/>
                  </a:schemeClr>
                </a:solidFill>
              </a:rPr>
              <a:t>In asthma therapy, corticosteroids suppress cytokine generation, recruitment of airway eosinophils, and release of inflammatory mediators, reducing airway hyper-responsiveness</a:t>
            </a:r>
          </a:p>
          <a:p>
            <a:r>
              <a:rPr lang="en-US" sz="2000" dirty="0">
                <a:solidFill>
                  <a:schemeClr val="tx1">
                    <a:lumMod val="50000"/>
                  </a:schemeClr>
                </a:solidFill>
              </a:rPr>
              <a:t>LABAs lead to bronchial relaxation and a decrease in the release of mediators of immediate hypersensitivity from mast cells</a:t>
            </a:r>
          </a:p>
          <a:p>
            <a:r>
              <a:rPr lang="en-US" sz="2000" dirty="0">
                <a:solidFill>
                  <a:schemeClr val="tx1">
                    <a:lumMod val="50000"/>
                  </a:schemeClr>
                </a:solidFill>
              </a:rPr>
              <a:t>LAMAs antagonizes the action of released acetylcholine causing bronchodilation</a:t>
            </a:r>
          </a:p>
          <a:p>
            <a:r>
              <a:rPr lang="en-US" sz="2000" dirty="0">
                <a:solidFill>
                  <a:schemeClr val="tx1">
                    <a:lumMod val="50000"/>
                  </a:schemeClr>
                </a:solidFill>
              </a:rPr>
              <a:t>Delivery system selection as well as the patients’ ability to properly use the device are important factors in the clinical success of ICS therapy </a:t>
            </a:r>
          </a:p>
          <a:p>
            <a:r>
              <a:rPr lang="en-US" sz="2000" dirty="0">
                <a:solidFill>
                  <a:schemeClr val="tx1">
                    <a:lumMod val="50000"/>
                  </a:schemeClr>
                </a:solidFill>
              </a:rPr>
              <a:t>Metered dose inhalers (MDIs) are pressurized spray inhalers, available in suspension and solution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113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chemeClr val="tx1">
                    <a:lumMod val="50000"/>
                  </a:schemeClr>
                </a:solidFill>
              </a:rPr>
              <a:t>MDIs deliver approximately 15% to 35% of the administered dose to the lungs</a:t>
            </a:r>
          </a:p>
          <a:p>
            <a:r>
              <a:rPr lang="en-US" sz="2000" dirty="0">
                <a:solidFill>
                  <a:schemeClr val="tx1">
                    <a:lumMod val="50000"/>
                  </a:schemeClr>
                </a:solidFill>
              </a:rPr>
              <a:t>Spacer chambers may be used with most MDIs to make them easier to use and help deliver a greater drug amount to the airway</a:t>
            </a:r>
          </a:p>
          <a:p>
            <a:r>
              <a:rPr lang="en-US" sz="2000" dirty="0">
                <a:solidFill>
                  <a:schemeClr val="tx1">
                    <a:lumMod val="50000"/>
                  </a:schemeClr>
                </a:solidFill>
              </a:rPr>
              <a:t>Products in this review with MDI devices include Advair HFA, Aerospan, Alvesco, Asmanex HFA, Dulera, Flovent HFA, QVAR, QVAR Redihaler, and Symbicort. QVAR Redihaler differs from conventional MDIs as it is breath activated, and should not be used with a spacer or volume holding chamber </a:t>
            </a:r>
          </a:p>
          <a:p>
            <a:r>
              <a:rPr lang="en-US" sz="2000" dirty="0">
                <a:solidFill>
                  <a:schemeClr val="tx1">
                    <a:lumMod val="50000"/>
                  </a:schemeClr>
                </a:solidFill>
              </a:rPr>
              <a:t>Dry-powder inhalers (DPIs) are breath-actuated devices that release the drug in the form of a dry powder upon inhalation</a:t>
            </a:r>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114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chemeClr val="tx1">
                    <a:lumMod val="50000"/>
                  </a:schemeClr>
                </a:solidFill>
              </a:rPr>
              <a:t>While DPIs minimize some of the difficulties in coordinating MDI usage, they have a tendency to result in more dosage variation at low inspiratory flow rates (&lt; 20 L/min) </a:t>
            </a:r>
          </a:p>
          <a:p>
            <a:r>
              <a:rPr lang="en-US" sz="2000" dirty="0">
                <a:solidFill>
                  <a:schemeClr val="tx1">
                    <a:lumMod val="50000"/>
                  </a:schemeClr>
                </a:solidFill>
              </a:rPr>
              <a:t>Products in this review with DPI devices include Advair Diskus, AirDuo RespiClick, ArmonAir RespiClick, Arnuity Ellipta, Asmanex Twisthaler, Breo Ellipta, Flovent Diskus, Pulmicort Flexhaler, and Trelegy Ellipta</a:t>
            </a:r>
          </a:p>
          <a:p>
            <a:r>
              <a:rPr lang="en-US" sz="2000" dirty="0">
                <a:solidFill>
                  <a:schemeClr val="tx1">
                    <a:lumMod val="50000"/>
                  </a:schemeClr>
                </a:solidFill>
              </a:rPr>
              <a:t>Products in this review that are nebulized include budesonide and Pulmicort respules</a:t>
            </a:r>
          </a:p>
          <a:p>
            <a:r>
              <a:rPr lang="en-US" sz="2000" dirty="0">
                <a:solidFill>
                  <a:schemeClr val="tx1">
                    <a:lumMod val="50000"/>
                  </a:schemeClr>
                </a:solidFill>
              </a:rPr>
              <a:t>Several of the products listed also carry indications in the treatment of COPD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115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7090889"/>
              </p:ext>
            </p:extLst>
          </p:nvPr>
        </p:nvGraphicFramePr>
        <p:xfrm>
          <a:off x="228600" y="1600200"/>
          <a:ext cx="8686800" cy="4191003"/>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465667">
                <a:tc>
                  <a:txBody>
                    <a:bodyPr/>
                    <a:lstStyle/>
                    <a:p>
                      <a:r>
                        <a:rPr lang="en-US" sz="1600" dirty="0"/>
                        <a:t>Single</a:t>
                      </a:r>
                      <a:r>
                        <a:rPr lang="en-US" sz="1600" baseline="0" dirty="0"/>
                        <a:t> Agents</a:t>
                      </a:r>
                      <a:endParaRPr lang="en-US" sz="1600" dirty="0"/>
                    </a:p>
                  </a:txBody>
                  <a:tcPr/>
                </a:tc>
                <a:tc>
                  <a:txBody>
                    <a:bodyPr/>
                    <a:lstStyle/>
                    <a:p>
                      <a:r>
                        <a:rPr lang="en-US" sz="1600" dirty="0"/>
                        <a:t>Indication</a:t>
                      </a:r>
                    </a:p>
                  </a:txBody>
                  <a:tcPr/>
                </a:tc>
                <a:tc>
                  <a:txBody>
                    <a:bodyPr/>
                    <a:lstStyle/>
                    <a:p>
                      <a:r>
                        <a:rPr lang="en-US" sz="1600" dirty="0"/>
                        <a:t>Age Indication</a:t>
                      </a:r>
                    </a:p>
                  </a:txBody>
                  <a:tcPr/>
                </a:tc>
                <a:extLst>
                  <a:ext uri="{0D108BD9-81ED-4DB2-BD59-A6C34878D82A}">
                    <a16:rowId xmlns:a16="http://schemas.microsoft.com/office/drawing/2014/main" xmlns="" val="10000"/>
                  </a:ext>
                </a:extLst>
              </a:tr>
              <a:tr h="465667">
                <a:tc>
                  <a:txBody>
                    <a:bodyPr/>
                    <a:lstStyle/>
                    <a:p>
                      <a:r>
                        <a:rPr lang="en-US" sz="1600" dirty="0"/>
                        <a:t>Aerospan</a:t>
                      </a:r>
                    </a:p>
                  </a:txBody>
                  <a:tcPr/>
                </a:tc>
                <a:tc>
                  <a:txBody>
                    <a:bodyPr/>
                    <a:lstStyle/>
                    <a:p>
                      <a:r>
                        <a:rPr lang="en-US" sz="1600" dirty="0"/>
                        <a:t>asthma maintenance therapy</a:t>
                      </a:r>
                    </a:p>
                  </a:txBody>
                  <a:tcPr/>
                </a:tc>
                <a:tc>
                  <a:txBody>
                    <a:bodyPr/>
                    <a:lstStyle/>
                    <a:p>
                      <a:r>
                        <a:rPr lang="en-US" sz="1600" dirty="0"/>
                        <a:t>patients 6 years and older</a:t>
                      </a:r>
                    </a:p>
                  </a:txBody>
                  <a:tcPr/>
                </a:tc>
                <a:extLst>
                  <a:ext uri="{0D108BD9-81ED-4DB2-BD59-A6C34878D82A}">
                    <a16:rowId xmlns:a16="http://schemas.microsoft.com/office/drawing/2014/main" xmlns="" val="10001"/>
                  </a:ext>
                </a:extLst>
              </a:tr>
              <a:tr h="465667">
                <a:tc>
                  <a:txBody>
                    <a:bodyPr/>
                    <a:lstStyle/>
                    <a:p>
                      <a:r>
                        <a:rPr lang="en-US" sz="1600" dirty="0"/>
                        <a:t>Alvesco</a:t>
                      </a:r>
                    </a:p>
                  </a:txBody>
                  <a:tcPr/>
                </a:tc>
                <a:tc>
                  <a:txBody>
                    <a:bodyPr/>
                    <a:lstStyle/>
                    <a:p>
                      <a:r>
                        <a:rPr lang="en-US" sz="1600" dirty="0"/>
                        <a:t>asthma maintenance therapy</a:t>
                      </a:r>
                    </a:p>
                  </a:txBody>
                  <a:tcPr/>
                </a:tc>
                <a:tc>
                  <a:txBody>
                    <a:bodyPr/>
                    <a:lstStyle/>
                    <a:p>
                      <a:r>
                        <a:rPr lang="en-US" sz="1600" dirty="0"/>
                        <a:t>patients 12 years and older</a:t>
                      </a:r>
                    </a:p>
                  </a:txBody>
                  <a:tcPr/>
                </a:tc>
                <a:extLst>
                  <a:ext uri="{0D108BD9-81ED-4DB2-BD59-A6C34878D82A}">
                    <a16:rowId xmlns:a16="http://schemas.microsoft.com/office/drawing/2014/main" xmlns="" val="10002"/>
                  </a:ext>
                </a:extLst>
              </a:tr>
              <a:tr h="465667">
                <a:tc>
                  <a:txBody>
                    <a:bodyPr/>
                    <a:lstStyle/>
                    <a:p>
                      <a:r>
                        <a:rPr lang="en-US" sz="1600" dirty="0"/>
                        <a:t>ArmonAir RespiClick</a:t>
                      </a:r>
                    </a:p>
                  </a:txBody>
                  <a:tcPr/>
                </a:tc>
                <a:tc>
                  <a:txBody>
                    <a:bodyPr/>
                    <a:lstStyle/>
                    <a:p>
                      <a:r>
                        <a:rPr lang="en-US" sz="1600" dirty="0"/>
                        <a:t>asthma maintenance therapy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patients 12 years and older</a:t>
                      </a:r>
                    </a:p>
                  </a:txBody>
                  <a:tcPr/>
                </a:tc>
                <a:extLst>
                  <a:ext uri="{0D108BD9-81ED-4DB2-BD59-A6C34878D82A}">
                    <a16:rowId xmlns:a16="http://schemas.microsoft.com/office/drawing/2014/main" xmlns="" val="10003"/>
                  </a:ext>
                </a:extLst>
              </a:tr>
              <a:tr h="465667">
                <a:tc>
                  <a:txBody>
                    <a:bodyPr/>
                    <a:lstStyle/>
                    <a:p>
                      <a:r>
                        <a:rPr lang="en-US" sz="1600" dirty="0"/>
                        <a:t>Arnuity Ellipta</a:t>
                      </a:r>
                    </a:p>
                  </a:txBody>
                  <a:tcPr/>
                </a:tc>
                <a:tc>
                  <a:txBody>
                    <a:bodyPr/>
                    <a:lstStyle/>
                    <a:p>
                      <a:r>
                        <a:rPr lang="en-US" sz="1600" dirty="0"/>
                        <a:t>asthma maintenance therapy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patients 5 years and older</a:t>
                      </a:r>
                    </a:p>
                  </a:txBody>
                  <a:tcPr/>
                </a:tc>
                <a:extLst>
                  <a:ext uri="{0D108BD9-81ED-4DB2-BD59-A6C34878D82A}">
                    <a16:rowId xmlns:a16="http://schemas.microsoft.com/office/drawing/2014/main" xmlns="" val="10004"/>
                  </a:ext>
                </a:extLst>
              </a:tr>
              <a:tr h="465667">
                <a:tc>
                  <a:txBody>
                    <a:bodyPr/>
                    <a:lstStyle/>
                    <a:p>
                      <a:r>
                        <a:rPr lang="en-US" sz="1600" dirty="0"/>
                        <a:t>Asmanex</a:t>
                      </a:r>
                      <a:r>
                        <a:rPr lang="en-US" sz="1600" baseline="0" dirty="0"/>
                        <a:t> HFA</a:t>
                      </a:r>
                      <a:endParaRPr lang="en-US" sz="1600" dirty="0"/>
                    </a:p>
                  </a:txBody>
                  <a:tcPr/>
                </a:tc>
                <a:tc>
                  <a:txBody>
                    <a:bodyPr/>
                    <a:lstStyle/>
                    <a:p>
                      <a:r>
                        <a:rPr lang="en-US" sz="1600" dirty="0"/>
                        <a:t>asthma maintenance therapy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patients 12 years and older</a:t>
                      </a:r>
                    </a:p>
                  </a:txBody>
                  <a:tcPr/>
                </a:tc>
                <a:extLst>
                  <a:ext uri="{0D108BD9-81ED-4DB2-BD59-A6C34878D82A}">
                    <a16:rowId xmlns:a16="http://schemas.microsoft.com/office/drawing/2014/main" xmlns="" val="10005"/>
                  </a:ext>
                </a:extLst>
              </a:tr>
              <a:tr h="465667">
                <a:tc>
                  <a:txBody>
                    <a:bodyPr/>
                    <a:lstStyle/>
                    <a:p>
                      <a:r>
                        <a:rPr lang="en-US" sz="1600" dirty="0"/>
                        <a:t>Asmanex Twisthaler</a:t>
                      </a:r>
                    </a:p>
                  </a:txBody>
                  <a:tcPr/>
                </a:tc>
                <a:tc>
                  <a:txBody>
                    <a:bodyPr/>
                    <a:lstStyle/>
                    <a:p>
                      <a:r>
                        <a:rPr lang="en-US" sz="1600" dirty="0"/>
                        <a:t>asthma maintenance therapy</a:t>
                      </a:r>
                    </a:p>
                  </a:txBody>
                  <a:tcPr/>
                </a:tc>
                <a:tc>
                  <a:txBody>
                    <a:bodyPr/>
                    <a:lstStyle/>
                    <a:p>
                      <a:r>
                        <a:rPr lang="en-US" sz="1600" dirty="0"/>
                        <a:t>patients 4 years and older</a:t>
                      </a:r>
                    </a:p>
                  </a:txBody>
                  <a:tcPr/>
                </a:tc>
                <a:extLst>
                  <a:ext uri="{0D108BD9-81ED-4DB2-BD59-A6C34878D82A}">
                    <a16:rowId xmlns:a16="http://schemas.microsoft.com/office/drawing/2014/main" xmlns="" val="10006"/>
                  </a:ext>
                </a:extLst>
              </a:tr>
              <a:tr h="465667">
                <a:tc>
                  <a:txBody>
                    <a:bodyPr/>
                    <a:lstStyle/>
                    <a:p>
                      <a:r>
                        <a:rPr lang="en-US" sz="1600" dirty="0"/>
                        <a:t>Flovent Diskus</a:t>
                      </a:r>
                    </a:p>
                  </a:txBody>
                  <a:tcPr/>
                </a:tc>
                <a:tc>
                  <a:txBody>
                    <a:bodyPr/>
                    <a:lstStyle/>
                    <a:p>
                      <a:r>
                        <a:rPr lang="en-US" sz="1600" dirty="0"/>
                        <a:t>asthma maintenance therapy</a:t>
                      </a:r>
                    </a:p>
                  </a:txBody>
                  <a:tcPr/>
                </a:tc>
                <a:tc>
                  <a:txBody>
                    <a:bodyPr/>
                    <a:lstStyle/>
                    <a:p>
                      <a:r>
                        <a:rPr lang="en-US" sz="1600" dirty="0"/>
                        <a:t>patients 4 years and older</a:t>
                      </a:r>
                    </a:p>
                  </a:txBody>
                  <a:tcPr/>
                </a:tc>
                <a:extLst>
                  <a:ext uri="{0D108BD9-81ED-4DB2-BD59-A6C34878D82A}">
                    <a16:rowId xmlns:a16="http://schemas.microsoft.com/office/drawing/2014/main" xmlns="" val="10007"/>
                  </a:ext>
                </a:extLst>
              </a:tr>
              <a:tr h="465667">
                <a:tc>
                  <a:txBody>
                    <a:bodyPr/>
                    <a:lstStyle/>
                    <a:p>
                      <a:r>
                        <a:rPr lang="en-US" sz="1600" dirty="0"/>
                        <a:t>Flovent HFA</a:t>
                      </a:r>
                    </a:p>
                  </a:txBody>
                  <a:tcPr/>
                </a:tc>
                <a:tc>
                  <a:txBody>
                    <a:bodyPr/>
                    <a:lstStyle/>
                    <a:p>
                      <a:r>
                        <a:rPr lang="en-US" sz="1600" dirty="0"/>
                        <a:t>asthma maintenance therapy</a:t>
                      </a:r>
                    </a:p>
                  </a:txBody>
                  <a:tcPr/>
                </a:tc>
                <a:tc>
                  <a:txBody>
                    <a:bodyPr/>
                    <a:lstStyle/>
                    <a:p>
                      <a:r>
                        <a:rPr lang="en-US" sz="1600" dirty="0"/>
                        <a:t>patients 4 years and older</a:t>
                      </a:r>
                    </a:p>
                  </a:txBody>
                  <a:tcPr/>
                </a:tc>
                <a:extLst>
                  <a:ext uri="{0D108BD9-81ED-4DB2-BD59-A6C34878D82A}">
                    <a16:rowId xmlns:a16="http://schemas.microsoft.com/office/drawing/2014/main" xmlns="" val="10008"/>
                  </a:ext>
                </a:extLst>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pPr/>
              <a:t>116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6020307"/>
              </p:ext>
            </p:extLst>
          </p:nvPr>
        </p:nvGraphicFramePr>
        <p:xfrm>
          <a:off x="228600" y="1600200"/>
          <a:ext cx="8686800" cy="38100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762000">
                <a:tc>
                  <a:txBody>
                    <a:bodyPr/>
                    <a:lstStyle/>
                    <a:p>
                      <a:r>
                        <a:rPr lang="en-US" sz="1600" dirty="0"/>
                        <a:t>Single</a:t>
                      </a:r>
                      <a:r>
                        <a:rPr lang="en-US" sz="1600" baseline="0" dirty="0"/>
                        <a:t> Agents</a:t>
                      </a:r>
                      <a:endParaRPr lang="en-US" sz="1600" dirty="0"/>
                    </a:p>
                  </a:txBody>
                  <a:tcPr/>
                </a:tc>
                <a:tc>
                  <a:txBody>
                    <a:bodyPr/>
                    <a:lstStyle/>
                    <a:p>
                      <a:r>
                        <a:rPr lang="en-US" sz="1600" dirty="0"/>
                        <a:t>Indication</a:t>
                      </a:r>
                    </a:p>
                  </a:txBody>
                  <a:tcPr/>
                </a:tc>
                <a:tc>
                  <a:txBody>
                    <a:bodyPr/>
                    <a:lstStyle/>
                    <a:p>
                      <a:r>
                        <a:rPr lang="en-US" sz="1600" dirty="0"/>
                        <a:t>Age Indication</a:t>
                      </a:r>
                    </a:p>
                  </a:txBody>
                  <a:tcPr/>
                </a:tc>
                <a:extLst>
                  <a:ext uri="{0D108BD9-81ED-4DB2-BD59-A6C34878D82A}">
                    <a16:rowId xmlns:a16="http://schemas.microsoft.com/office/drawing/2014/main" xmlns="" val="10000"/>
                  </a:ext>
                </a:extLst>
              </a:tr>
              <a:tr h="762000">
                <a:tc>
                  <a:txBody>
                    <a:bodyPr/>
                    <a:lstStyle/>
                    <a:p>
                      <a:r>
                        <a:rPr lang="en-US" sz="1600" dirty="0"/>
                        <a:t>Pulmicort Flexhaler</a:t>
                      </a:r>
                    </a:p>
                  </a:txBody>
                  <a:tcPr/>
                </a:tc>
                <a:tc>
                  <a:txBody>
                    <a:bodyPr/>
                    <a:lstStyle/>
                    <a:p>
                      <a:r>
                        <a:rPr lang="en-US" sz="1600" dirty="0"/>
                        <a:t>asthma maintenance therapy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patients 6 years and older</a:t>
                      </a:r>
                    </a:p>
                  </a:txBody>
                  <a:tcPr/>
                </a:tc>
                <a:extLst>
                  <a:ext uri="{0D108BD9-81ED-4DB2-BD59-A6C34878D82A}">
                    <a16:rowId xmlns:a16="http://schemas.microsoft.com/office/drawing/2014/main" xmlns="" val="10001"/>
                  </a:ext>
                </a:extLst>
              </a:tr>
              <a:tr h="762000">
                <a:tc>
                  <a:txBody>
                    <a:bodyPr/>
                    <a:lstStyle/>
                    <a:p>
                      <a:r>
                        <a:rPr lang="en-US" sz="1600" dirty="0"/>
                        <a:t>Pulmicort Respules</a:t>
                      </a:r>
                    </a:p>
                  </a:txBody>
                  <a:tcPr/>
                </a:tc>
                <a:tc>
                  <a:txBody>
                    <a:bodyPr/>
                    <a:lstStyle/>
                    <a:p>
                      <a:r>
                        <a:rPr lang="en-US" sz="1600" dirty="0"/>
                        <a:t>asthma maintenance therapy</a:t>
                      </a:r>
                    </a:p>
                  </a:txBody>
                  <a:tcPr/>
                </a:tc>
                <a:tc>
                  <a:txBody>
                    <a:bodyPr/>
                    <a:lstStyle/>
                    <a:p>
                      <a:r>
                        <a:rPr lang="en-US" sz="1600" dirty="0"/>
                        <a:t>patients</a:t>
                      </a:r>
                      <a:r>
                        <a:rPr lang="en-US" sz="1600" baseline="0" dirty="0"/>
                        <a:t> 12 months to 8 years</a:t>
                      </a:r>
                      <a:endParaRPr lang="en-US" sz="1600" dirty="0"/>
                    </a:p>
                  </a:txBody>
                  <a:tcPr/>
                </a:tc>
                <a:extLst>
                  <a:ext uri="{0D108BD9-81ED-4DB2-BD59-A6C34878D82A}">
                    <a16:rowId xmlns:a16="http://schemas.microsoft.com/office/drawing/2014/main" xmlns="" val="10002"/>
                  </a:ext>
                </a:extLst>
              </a:tr>
              <a:tr h="762000">
                <a:tc>
                  <a:txBody>
                    <a:bodyPr/>
                    <a:lstStyle/>
                    <a:p>
                      <a:r>
                        <a:rPr lang="en-US" sz="1600" dirty="0"/>
                        <a:t>QVAR</a:t>
                      </a:r>
                    </a:p>
                  </a:txBody>
                  <a:tcPr/>
                </a:tc>
                <a:tc>
                  <a:txBody>
                    <a:bodyPr/>
                    <a:lstStyle/>
                    <a:p>
                      <a:r>
                        <a:rPr lang="en-US" sz="1600" dirty="0"/>
                        <a:t>asthma maintenance therapy</a:t>
                      </a:r>
                    </a:p>
                  </a:txBody>
                  <a:tcPr/>
                </a:tc>
                <a:tc>
                  <a:txBody>
                    <a:bodyPr/>
                    <a:lstStyle/>
                    <a:p>
                      <a:r>
                        <a:rPr lang="en-US" sz="1600" dirty="0"/>
                        <a:t>patients 5 years and older</a:t>
                      </a:r>
                    </a:p>
                  </a:txBody>
                  <a:tcPr/>
                </a:tc>
                <a:extLst>
                  <a:ext uri="{0D108BD9-81ED-4DB2-BD59-A6C34878D82A}">
                    <a16:rowId xmlns:a16="http://schemas.microsoft.com/office/drawing/2014/main" xmlns="" val="10003"/>
                  </a:ext>
                </a:extLst>
              </a:tr>
              <a:tr h="762000">
                <a:tc>
                  <a:txBody>
                    <a:bodyPr/>
                    <a:lstStyle/>
                    <a:p>
                      <a:r>
                        <a:rPr lang="en-US" sz="1600" dirty="0"/>
                        <a:t>QVAR</a:t>
                      </a:r>
                      <a:r>
                        <a:rPr lang="en-US" sz="1600" baseline="0" dirty="0"/>
                        <a:t> Redihaler</a:t>
                      </a:r>
                      <a:endParaRPr lang="en-US" sz="1600" dirty="0"/>
                    </a:p>
                  </a:txBody>
                  <a:tcPr/>
                </a:tc>
                <a:tc>
                  <a:txBody>
                    <a:bodyPr/>
                    <a:lstStyle/>
                    <a:p>
                      <a:r>
                        <a:rPr lang="en-US" sz="1600" dirty="0"/>
                        <a:t>asthma maintenance therapy</a:t>
                      </a:r>
                    </a:p>
                  </a:txBody>
                  <a:tcPr/>
                </a:tc>
                <a:tc>
                  <a:txBody>
                    <a:bodyPr/>
                    <a:lstStyle/>
                    <a:p>
                      <a:r>
                        <a:rPr lang="en-US" sz="1600" dirty="0"/>
                        <a:t>patients 4 years and older</a:t>
                      </a:r>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pPr/>
              <a:t>117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0699768"/>
              </p:ext>
            </p:extLst>
          </p:nvPr>
        </p:nvGraphicFramePr>
        <p:xfrm>
          <a:off x="228600" y="1600200"/>
          <a:ext cx="8686800" cy="3886197"/>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xmlns="" val="20000"/>
                    </a:ext>
                  </a:extLst>
                </a:gridCol>
                <a:gridCol w="2895600">
                  <a:extLst>
                    <a:ext uri="{9D8B030D-6E8A-4147-A177-3AD203B41FA5}">
                      <a16:colId xmlns:a16="http://schemas.microsoft.com/office/drawing/2014/main" xmlns="" val="20001"/>
                    </a:ext>
                  </a:extLst>
                </a:gridCol>
                <a:gridCol w="2895600">
                  <a:extLst>
                    <a:ext uri="{9D8B030D-6E8A-4147-A177-3AD203B41FA5}">
                      <a16:colId xmlns:a16="http://schemas.microsoft.com/office/drawing/2014/main" xmlns="" val="20002"/>
                    </a:ext>
                  </a:extLst>
                </a:gridCol>
              </a:tblGrid>
              <a:tr h="555171">
                <a:tc>
                  <a:txBody>
                    <a:bodyPr/>
                    <a:lstStyle/>
                    <a:p>
                      <a:r>
                        <a:rPr lang="en-US" sz="1600" baseline="0" dirty="0"/>
                        <a:t>Combination Agents</a:t>
                      </a:r>
                      <a:endParaRPr lang="en-US" sz="1600" dirty="0"/>
                    </a:p>
                  </a:txBody>
                  <a:tcPr/>
                </a:tc>
                <a:tc>
                  <a:txBody>
                    <a:bodyPr/>
                    <a:lstStyle/>
                    <a:p>
                      <a:r>
                        <a:rPr lang="en-US" sz="1600" dirty="0"/>
                        <a:t>Indication</a:t>
                      </a:r>
                    </a:p>
                  </a:txBody>
                  <a:tcPr/>
                </a:tc>
                <a:tc>
                  <a:txBody>
                    <a:bodyPr/>
                    <a:lstStyle/>
                    <a:p>
                      <a:r>
                        <a:rPr lang="en-US" sz="1600" dirty="0"/>
                        <a:t>Age Indication</a:t>
                      </a:r>
                    </a:p>
                  </a:txBody>
                  <a:tcPr/>
                </a:tc>
                <a:extLst>
                  <a:ext uri="{0D108BD9-81ED-4DB2-BD59-A6C34878D82A}">
                    <a16:rowId xmlns:a16="http://schemas.microsoft.com/office/drawing/2014/main" xmlns="" val="10000"/>
                  </a:ext>
                </a:extLst>
              </a:tr>
              <a:tr h="555171">
                <a:tc>
                  <a:txBody>
                    <a:bodyPr/>
                    <a:lstStyle/>
                    <a:p>
                      <a:r>
                        <a:rPr lang="en-US" sz="1600" dirty="0"/>
                        <a:t>AirDuo</a:t>
                      </a:r>
                      <a:r>
                        <a:rPr lang="en-US" sz="1600" baseline="0" dirty="0"/>
                        <a:t> RespiClick</a:t>
                      </a:r>
                      <a:endParaRPr lang="en-US" sz="1600" dirty="0"/>
                    </a:p>
                  </a:txBody>
                  <a:tcPr/>
                </a:tc>
                <a:tc>
                  <a:txBody>
                    <a:bodyPr/>
                    <a:lstStyle/>
                    <a:p>
                      <a:r>
                        <a:rPr lang="en-US" sz="1600" dirty="0"/>
                        <a:t>asthma maintenance therapy</a:t>
                      </a:r>
                    </a:p>
                  </a:txBody>
                  <a:tcPr/>
                </a:tc>
                <a:tc>
                  <a:txBody>
                    <a:bodyPr/>
                    <a:lstStyle/>
                    <a:p>
                      <a:r>
                        <a:rPr lang="en-US" sz="1600" dirty="0"/>
                        <a:t>patients 12 years and older</a:t>
                      </a:r>
                    </a:p>
                  </a:txBody>
                  <a:tcPr/>
                </a:tc>
                <a:extLst>
                  <a:ext uri="{0D108BD9-81ED-4DB2-BD59-A6C34878D82A}">
                    <a16:rowId xmlns:a16="http://schemas.microsoft.com/office/drawing/2014/main" xmlns="" val="10001"/>
                  </a:ext>
                </a:extLst>
              </a:tr>
              <a:tr h="555171">
                <a:tc>
                  <a:txBody>
                    <a:bodyPr/>
                    <a:lstStyle/>
                    <a:p>
                      <a:r>
                        <a:rPr lang="en-US" sz="1600" dirty="0"/>
                        <a:t>Advair</a:t>
                      </a:r>
                      <a:r>
                        <a:rPr lang="en-US" sz="1600" baseline="0" dirty="0"/>
                        <a:t> Diskus</a:t>
                      </a:r>
                      <a:endParaRPr lang="en-US" sz="1600" dirty="0"/>
                    </a:p>
                  </a:txBody>
                  <a:tcPr/>
                </a:tc>
                <a:tc>
                  <a:txBody>
                    <a:bodyPr/>
                    <a:lstStyle/>
                    <a:p>
                      <a:r>
                        <a:rPr lang="en-US" sz="1600" dirty="0"/>
                        <a:t>asthma maintenance therapy</a:t>
                      </a:r>
                    </a:p>
                  </a:txBody>
                  <a:tcPr/>
                </a:tc>
                <a:tc>
                  <a:txBody>
                    <a:bodyPr/>
                    <a:lstStyle/>
                    <a:p>
                      <a:r>
                        <a:rPr lang="en-US" sz="1600" dirty="0"/>
                        <a:t>patients 4 years and older</a:t>
                      </a:r>
                    </a:p>
                  </a:txBody>
                  <a:tcPr/>
                </a:tc>
                <a:extLst>
                  <a:ext uri="{0D108BD9-81ED-4DB2-BD59-A6C34878D82A}">
                    <a16:rowId xmlns:a16="http://schemas.microsoft.com/office/drawing/2014/main" xmlns="" val="10002"/>
                  </a:ext>
                </a:extLst>
              </a:tr>
              <a:tr h="555171">
                <a:tc>
                  <a:txBody>
                    <a:bodyPr/>
                    <a:lstStyle/>
                    <a:p>
                      <a:r>
                        <a:rPr lang="en-US" sz="1600" dirty="0"/>
                        <a:t>Advair</a:t>
                      </a:r>
                      <a:r>
                        <a:rPr lang="en-US" sz="1600" baseline="0" dirty="0"/>
                        <a:t> HFA</a:t>
                      </a:r>
                      <a:endParaRPr lang="en-US" sz="1600" dirty="0"/>
                    </a:p>
                  </a:txBody>
                  <a:tcPr/>
                </a:tc>
                <a:tc>
                  <a:txBody>
                    <a:bodyPr/>
                    <a:lstStyle/>
                    <a:p>
                      <a:r>
                        <a:rPr lang="en-US" sz="1600" dirty="0"/>
                        <a:t>asthma maintenance therapy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patients 12 years and older</a:t>
                      </a:r>
                    </a:p>
                  </a:txBody>
                  <a:tcPr/>
                </a:tc>
                <a:extLst>
                  <a:ext uri="{0D108BD9-81ED-4DB2-BD59-A6C34878D82A}">
                    <a16:rowId xmlns:a16="http://schemas.microsoft.com/office/drawing/2014/main" xmlns="" val="10003"/>
                  </a:ext>
                </a:extLst>
              </a:tr>
              <a:tr h="555171">
                <a:tc>
                  <a:txBody>
                    <a:bodyPr/>
                    <a:lstStyle/>
                    <a:p>
                      <a:r>
                        <a:rPr lang="en-US" sz="1600" dirty="0"/>
                        <a:t>Breo Ellipta</a:t>
                      </a:r>
                    </a:p>
                  </a:txBody>
                  <a:tcPr/>
                </a:tc>
                <a:tc>
                  <a:txBody>
                    <a:bodyPr/>
                    <a:lstStyle/>
                    <a:p>
                      <a:r>
                        <a:rPr lang="en-US" sz="1600" dirty="0"/>
                        <a:t>asthma maintenance therapy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patients 18 years and older</a:t>
                      </a:r>
                    </a:p>
                  </a:txBody>
                  <a:tcPr/>
                </a:tc>
                <a:extLst>
                  <a:ext uri="{0D108BD9-81ED-4DB2-BD59-A6C34878D82A}">
                    <a16:rowId xmlns:a16="http://schemas.microsoft.com/office/drawing/2014/main" xmlns="" val="10004"/>
                  </a:ext>
                </a:extLst>
              </a:tr>
              <a:tr h="555171">
                <a:tc>
                  <a:txBody>
                    <a:bodyPr/>
                    <a:lstStyle/>
                    <a:p>
                      <a:r>
                        <a:rPr lang="en-US" sz="1600" dirty="0"/>
                        <a:t>Dulera</a:t>
                      </a:r>
                    </a:p>
                  </a:txBody>
                  <a:tcPr/>
                </a:tc>
                <a:tc>
                  <a:txBody>
                    <a:bodyPr/>
                    <a:lstStyle/>
                    <a:p>
                      <a:r>
                        <a:rPr lang="en-US" sz="1600" dirty="0"/>
                        <a:t>asthma maintenance therapy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patients 12 years and older</a:t>
                      </a:r>
                    </a:p>
                  </a:txBody>
                  <a:tcPr/>
                </a:tc>
                <a:extLst>
                  <a:ext uri="{0D108BD9-81ED-4DB2-BD59-A6C34878D82A}">
                    <a16:rowId xmlns:a16="http://schemas.microsoft.com/office/drawing/2014/main" xmlns="" val="10005"/>
                  </a:ext>
                </a:extLst>
              </a:tr>
              <a:tr h="555171">
                <a:tc>
                  <a:txBody>
                    <a:bodyPr/>
                    <a:lstStyle/>
                    <a:p>
                      <a:r>
                        <a:rPr lang="en-US" sz="1600" dirty="0"/>
                        <a:t>Symbicort</a:t>
                      </a:r>
                    </a:p>
                  </a:txBody>
                  <a:tcPr/>
                </a:tc>
                <a:tc>
                  <a:txBody>
                    <a:bodyPr/>
                    <a:lstStyle/>
                    <a:p>
                      <a:r>
                        <a:rPr lang="en-US" sz="1600" dirty="0"/>
                        <a:t>asthma maintenance therapy</a:t>
                      </a:r>
                    </a:p>
                  </a:txBody>
                  <a:tcPr/>
                </a:tc>
                <a:tc>
                  <a:txBody>
                    <a:bodyPr/>
                    <a:lstStyle/>
                    <a:p>
                      <a:r>
                        <a:rPr lang="en-US" sz="1600" dirty="0"/>
                        <a:t>patients 6 years and older</a:t>
                      </a:r>
                    </a:p>
                  </a:txBody>
                  <a:tcPr/>
                </a:tc>
                <a:extLst>
                  <a:ext uri="{0D108BD9-81ED-4DB2-BD59-A6C34878D82A}">
                    <a16:rowId xmlns:a16="http://schemas.microsoft.com/office/drawing/2014/main" xmlns="" val="10006"/>
                  </a:ext>
                </a:extLst>
              </a:tr>
            </a:tbl>
          </a:graphicData>
        </a:graphic>
      </p:graphicFrame>
      <p:sp>
        <p:nvSpPr>
          <p:cNvPr id="4" name="Slide Number Placeholder 3"/>
          <p:cNvSpPr>
            <a:spLocks noGrp="1"/>
          </p:cNvSpPr>
          <p:nvPr>
            <p:ph type="sldNum" sz="quarter" idx="4"/>
          </p:nvPr>
        </p:nvSpPr>
        <p:spPr/>
        <p:txBody>
          <a:bodyPr/>
          <a:lstStyle/>
          <a:p>
            <a:fld id="{FF445594-FFE8-4E90-934C-EFF530110A38}" type="slidenum">
              <a:rPr lang="en-US" smtClean="0"/>
              <a:pPr/>
              <a:t>118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Glucocorticoids, Inhaled</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chemeClr val="tx1">
                    <a:lumMod val="50000"/>
                  </a:schemeClr>
                </a:solidFill>
              </a:rPr>
              <a:t>When used in equivalent dosages, efficacy among all ICS is similar</a:t>
            </a:r>
          </a:p>
          <a:p>
            <a:r>
              <a:rPr lang="en-US" sz="2000" dirty="0">
                <a:solidFill>
                  <a:schemeClr val="tx1">
                    <a:lumMod val="50000"/>
                  </a:schemeClr>
                </a:solidFill>
              </a:rPr>
              <a:t>There are differences among the agents in dosage frequency and the number of inhalations needed for each dose. Most are recommended for twice daily use</a:t>
            </a:r>
          </a:p>
          <a:p>
            <a:r>
              <a:rPr lang="en-US" sz="2000" dirty="0">
                <a:solidFill>
                  <a:schemeClr val="tx1">
                    <a:lumMod val="50000"/>
                  </a:schemeClr>
                </a:solidFill>
              </a:rPr>
              <a:t>Arnuity Ellipta, Breo Ellipta and Asmanex Twisthaler can be dosed once daily</a:t>
            </a:r>
          </a:p>
          <a:p>
            <a:r>
              <a:rPr lang="en-US" sz="2000" dirty="0">
                <a:solidFill>
                  <a:schemeClr val="tx1">
                    <a:lumMod val="50000"/>
                  </a:schemeClr>
                </a:solidFill>
              </a:rPr>
              <a:t>Alvesco, QVAR and QVAR Redihaler are either converted during absorption (beclomethasone) or in the lung (ciclesonide)</a:t>
            </a:r>
          </a:p>
          <a:p>
            <a:r>
              <a:rPr lang="en-US" sz="2000" dirty="0">
                <a:solidFill>
                  <a:schemeClr val="tx1">
                    <a:lumMod val="50000"/>
                  </a:schemeClr>
                </a:solidFill>
              </a:rPr>
              <a:t>FDA cautions on the use of LABA products in asthma, also apply to the combination ICS/LABA products but no longer is a boxed warning</a:t>
            </a:r>
          </a:p>
          <a:p>
            <a:r>
              <a:rPr lang="en-US" sz="2000" dirty="0">
                <a:solidFill>
                  <a:schemeClr val="tx1">
                    <a:lumMod val="50000"/>
                  </a:schemeClr>
                </a:solidFill>
              </a:rPr>
              <a:t>The FDA recommends against the use of LABA without the use of an ICS, and for the shortest duration possible to maintain asthma control </a:t>
            </a:r>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119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38333-C3BC-4F4F-BCAB-15281BE313FF}"/>
              </a:ext>
            </a:extLst>
          </p:cNvPr>
          <p:cNvSpPr>
            <a:spLocks noGrp="1"/>
          </p:cNvSpPr>
          <p:nvPr>
            <p:ph type="title"/>
          </p:nvPr>
        </p:nvSpPr>
        <p:spPr/>
        <p:txBody>
          <a:bodyPr/>
          <a:lstStyle/>
          <a:p>
            <a:r>
              <a:rPr lang="en-US" altLang="en-US" dirty="0"/>
              <a:t>Analgesics, Narcotics Long</a:t>
            </a:r>
            <a:endParaRPr lang="en-US" dirty="0"/>
          </a:p>
        </p:txBody>
      </p:sp>
      <p:sp>
        <p:nvSpPr>
          <p:cNvPr id="3" name="Content Placeholder 2">
            <a:extLst>
              <a:ext uri="{FF2B5EF4-FFF2-40B4-BE49-F238E27FC236}">
                <a16:creationId xmlns:a16="http://schemas.microsoft.com/office/drawing/2014/main" xmlns="" id="{7A54AE87-E394-4437-8B79-EF7FCE940026}"/>
              </a:ext>
            </a:extLst>
          </p:cNvPr>
          <p:cNvSpPr>
            <a:spLocks noGrp="1"/>
          </p:cNvSpPr>
          <p:nvPr>
            <p:ph idx="1"/>
          </p:nvPr>
        </p:nvSpPr>
        <p:spPr/>
        <p:txBody>
          <a:bodyPr/>
          <a:lstStyle/>
          <a:p>
            <a:pPr marL="0" indent="0">
              <a:buNone/>
            </a:pPr>
            <a:r>
              <a:rPr lang="en-US" altLang="en-US" sz="2400" b="1" i="1" dirty="0">
                <a:solidFill>
                  <a:schemeClr val="tx1">
                    <a:lumMod val="50000"/>
                  </a:schemeClr>
                </a:solidFill>
              </a:rPr>
              <a:t>Product/Guideline Updates</a:t>
            </a:r>
            <a:endParaRPr lang="en-US" sz="2400" b="1" i="1" dirty="0">
              <a:solidFill>
                <a:schemeClr val="tx1">
                  <a:lumMod val="50000"/>
                </a:schemeClr>
              </a:solidFill>
            </a:endParaRPr>
          </a:p>
        </p:txBody>
      </p:sp>
      <p:sp>
        <p:nvSpPr>
          <p:cNvPr id="4" name="Slide Number Placeholder 3">
            <a:extLst>
              <a:ext uri="{FF2B5EF4-FFF2-40B4-BE49-F238E27FC236}">
                <a16:creationId xmlns:a16="http://schemas.microsoft.com/office/drawing/2014/main" xmlns="" id="{F7AF3F87-0A78-4E05-B4D4-1383187BEFC7}"/>
              </a:ext>
            </a:extLst>
          </p:cNvPr>
          <p:cNvSpPr>
            <a:spLocks noGrp="1"/>
          </p:cNvSpPr>
          <p:nvPr>
            <p:ph type="sldNum" sz="quarter" idx="4"/>
          </p:nvPr>
        </p:nvSpPr>
        <p:spPr/>
        <p:txBody>
          <a:bodyPr/>
          <a:lstStyle/>
          <a:p>
            <a:fld id="{FF445594-FFE8-4E90-934C-EFF530110A38}" type="slidenum">
              <a:rPr lang="en-US" smtClean="0"/>
              <a:pPr/>
              <a:t>12</a:t>
            </a:fld>
            <a:endParaRPr lang="en-US" dirty="0"/>
          </a:p>
        </p:txBody>
      </p:sp>
      <p:sp>
        <p:nvSpPr>
          <p:cNvPr id="5" name="Footer Placeholder 4">
            <a:extLst>
              <a:ext uri="{FF2B5EF4-FFF2-40B4-BE49-F238E27FC236}">
                <a16:creationId xmlns:a16="http://schemas.microsoft.com/office/drawing/2014/main" xmlns="" id="{3479A45D-FF85-4362-BB98-88E057AE5819}"/>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6" name="Rectangle 5">
            <a:extLst>
              <a:ext uri="{FF2B5EF4-FFF2-40B4-BE49-F238E27FC236}">
                <a16:creationId xmlns:a16="http://schemas.microsoft.com/office/drawing/2014/main" xmlns="" id="{7EE6BC79-B4D0-4DC8-8823-055C4EA48D95}"/>
              </a:ext>
            </a:extLst>
          </p:cNvPr>
          <p:cNvSpPr/>
          <p:nvPr/>
        </p:nvSpPr>
        <p:spPr>
          <a:xfrm>
            <a:off x="266700" y="2133600"/>
            <a:ext cx="8686800" cy="286232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American Academy of Pain Medicine (AAPM) published guidelines on the treatment of low back pain stating there is limited evidence regarding opioid use for low back pain</a:t>
            </a:r>
          </a:p>
          <a:p>
            <a:pPr marL="342900" indent="-3429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They suggested opioid pain medications should be limited and restricted to a short duration</a:t>
            </a:r>
          </a:p>
          <a:p>
            <a:pPr marL="342900" indent="-3429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They suggested non-selective NSAIDs for the treatment of low back pain</a:t>
            </a:r>
          </a:p>
        </p:txBody>
      </p:sp>
    </p:spTree>
    <p:extLst>
      <p:ext uri="{BB962C8B-B14F-4D97-AF65-F5344CB8AC3E}">
        <p14:creationId xmlns:p14="http://schemas.microsoft.com/office/powerpoint/2010/main" val="11350468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Glucocorticoids, Inhaled</a:t>
            </a:r>
            <a:endParaRPr lang="en-US" dirty="0"/>
          </a:p>
        </p:txBody>
      </p:sp>
      <p:sp>
        <p:nvSpPr>
          <p:cNvPr id="5" name="Content Placeholder 4"/>
          <p:cNvSpPr>
            <a:spLocks noGrp="1"/>
          </p:cNvSpPr>
          <p:nvPr>
            <p:ph idx="1"/>
          </p:nvPr>
        </p:nvSpPr>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r>
              <a:rPr lang="en-US" sz="2000" dirty="0">
                <a:solidFill>
                  <a:srgbClr val="000000"/>
                </a:solidFill>
              </a:rPr>
              <a:t>The updated 2020 Global Initiative for Asthma (GINA) guidelines advise that all patients with asthma should receive ICS-containing controller treatment to reduce risk of serious exacerbations and to control symptoms (previous recommendation was for SABA, however, that is no longer recommended)</a:t>
            </a:r>
          </a:p>
          <a:p>
            <a:r>
              <a:rPr lang="en-US" sz="2000" dirty="0">
                <a:solidFill>
                  <a:srgbClr val="000000"/>
                </a:solidFill>
              </a:rPr>
              <a:t>Additional recommendations published regarding the assessment and treatment of severe asthma, incorporating other treatment modalities (e.g., tiotropium, anti-IgE [omalizumab], anti-IL5/5R [mepolizumab, reslizumab, benralizumab], anti-IL4R [dupilumab], based on age)</a:t>
            </a:r>
          </a:p>
        </p:txBody>
      </p:sp>
      <p:sp>
        <p:nvSpPr>
          <p:cNvPr id="2" name="Slide Number Placeholder 1"/>
          <p:cNvSpPr>
            <a:spLocks noGrp="1"/>
          </p:cNvSpPr>
          <p:nvPr>
            <p:ph type="sldNum" sz="quarter" idx="4"/>
          </p:nvPr>
        </p:nvSpPr>
        <p:spPr/>
        <p:txBody>
          <a:bodyPr/>
          <a:lstStyle/>
          <a:p>
            <a:fld id="{FF445594-FFE8-4E90-934C-EFF530110A38}" type="slidenum">
              <a:rPr lang="en-US" smtClean="0"/>
              <a:pPr/>
              <a:t>120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1978663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Glucocorticoids, Inhaled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1967597"/>
              </p:ext>
            </p:extLst>
          </p:nvPr>
        </p:nvGraphicFramePr>
        <p:xfrm>
          <a:off x="152400" y="1539240"/>
          <a:ext cx="8915399" cy="4541520"/>
        </p:xfrm>
        <a:graphic>
          <a:graphicData uri="http://schemas.openxmlformats.org/drawingml/2006/table">
            <a:tbl>
              <a:tblPr firstRow="1" bandRow="1">
                <a:tableStyleId>{5C22544A-7EE6-4342-B048-85BDC9FD1C3A}</a:tableStyleId>
              </a:tblPr>
              <a:tblGrid>
                <a:gridCol w="972589">
                  <a:extLst>
                    <a:ext uri="{9D8B030D-6E8A-4147-A177-3AD203B41FA5}">
                      <a16:colId xmlns:a16="http://schemas.microsoft.com/office/drawing/2014/main" xmlns="" val="20000"/>
                    </a:ext>
                  </a:extLst>
                </a:gridCol>
                <a:gridCol w="1295363">
                  <a:extLst>
                    <a:ext uri="{9D8B030D-6E8A-4147-A177-3AD203B41FA5}">
                      <a16:colId xmlns:a16="http://schemas.microsoft.com/office/drawing/2014/main" xmlns="" val="20001"/>
                    </a:ext>
                  </a:extLst>
                </a:gridCol>
                <a:gridCol w="6647447">
                  <a:extLst>
                    <a:ext uri="{9D8B030D-6E8A-4147-A177-3AD203B41FA5}">
                      <a16:colId xmlns:a16="http://schemas.microsoft.com/office/drawing/2014/main" xmlns="" val="1351924227"/>
                    </a:ext>
                  </a:extLst>
                </a:gridCol>
              </a:tblGrid>
              <a:tr h="357294">
                <a:tc gridSpan="3">
                  <a:txBody>
                    <a:bodyPr/>
                    <a:lstStyle/>
                    <a:p>
                      <a:pPr algn="ctr"/>
                      <a:r>
                        <a:rPr lang="en-US" dirty="0"/>
                        <a:t>2020</a:t>
                      </a:r>
                      <a:r>
                        <a:rPr lang="en-US" baseline="0" dirty="0"/>
                        <a:t> Guidelines Step Approach</a:t>
                      </a: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0"/>
                  </a:ext>
                </a:extLst>
              </a:tr>
              <a:tr h="714587">
                <a:tc rowSpan="2">
                  <a:txBody>
                    <a:bodyPr/>
                    <a:lstStyle/>
                    <a:p>
                      <a:r>
                        <a:rPr lang="en-US" sz="1400" dirty="0"/>
                        <a:t>Step 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Adults</a:t>
                      </a:r>
                      <a:r>
                        <a:rPr lang="en-US" sz="1400" baseline="0" dirty="0"/>
                        <a:t> &amp; Adolescents</a:t>
                      </a:r>
                      <a:endParaRPr lang="en-US" sz="1400" dirty="0"/>
                    </a:p>
                  </a:txBody>
                  <a:tcPr/>
                </a:tc>
                <a:tc>
                  <a:txBody>
                    <a:bodyPr/>
                    <a:lstStyle/>
                    <a:p>
                      <a:r>
                        <a:rPr lang="en-US" sz="1400" kern="1200" dirty="0">
                          <a:solidFill>
                            <a:schemeClr val="dk1"/>
                          </a:solidFill>
                          <a:latin typeface="+mn-lt"/>
                          <a:ea typeface="+mn-ea"/>
                          <a:cs typeface="+mn-cs"/>
                        </a:rPr>
                        <a:t>Preferred Controller	</a:t>
                      </a:r>
                    </a:p>
                    <a:p>
                      <a:pPr>
                        <a:buFont typeface="Arial"/>
                        <a:buChar char="•"/>
                      </a:pPr>
                      <a:r>
                        <a:rPr lang="en-US" sz="1400" kern="1200" dirty="0">
                          <a:solidFill>
                            <a:schemeClr val="dk1"/>
                          </a:solidFill>
                          <a:latin typeface="+mn-lt"/>
                          <a:ea typeface="+mn-ea"/>
                          <a:cs typeface="+mn-cs"/>
                        </a:rPr>
                        <a:t> Recommended: as-needed low dose combination ICS + formoterol</a:t>
                      </a:r>
                    </a:p>
                    <a:p>
                      <a:pPr algn="l">
                        <a:buFont typeface="Arial"/>
                        <a:buChar char="•"/>
                      </a:pPr>
                      <a:r>
                        <a:rPr lang="en-US" sz="1400" kern="1200" dirty="0">
                          <a:solidFill>
                            <a:schemeClr val="dk1"/>
                          </a:solidFill>
                          <a:latin typeface="+mn-lt"/>
                          <a:ea typeface="+mn-ea"/>
                          <a:cs typeface="+mn-cs"/>
                        </a:rPr>
                        <a:t> Alternative Controller: Low dose ICS whenever SABA is taken OR daily low dose ICS</a:t>
                      </a:r>
                      <a:endParaRPr lang="en-US" sz="1400" dirty="0"/>
                    </a:p>
                  </a:txBody>
                  <a:tcPr/>
                </a:tc>
                <a:extLst>
                  <a:ext uri="{0D108BD9-81ED-4DB2-BD59-A6C34878D82A}">
                    <a16:rowId xmlns:a16="http://schemas.microsoft.com/office/drawing/2014/main" xmlns="" val="10002"/>
                  </a:ext>
                </a:extLst>
              </a:tr>
              <a:tr h="714587">
                <a:tc vMerge="1">
                  <a:txBody>
                    <a:bodyPr/>
                    <a:lstStyle/>
                    <a:p>
                      <a:endParaRPr lang="en-US"/>
                    </a:p>
                  </a:txBody>
                  <a:tcPr/>
                </a:tc>
                <a:tc>
                  <a:txBody>
                    <a:bodyPr/>
                    <a:lstStyle/>
                    <a:p>
                      <a:pPr algn="l">
                        <a:buFont typeface="Arial"/>
                        <a:buNone/>
                      </a:pPr>
                      <a:r>
                        <a:rPr lang="en-US" sz="1400" dirty="0"/>
                        <a:t>Children 6-11</a:t>
                      </a:r>
                    </a:p>
                  </a:txBody>
                  <a:tcPr/>
                </a:tc>
                <a:tc>
                  <a:txBody>
                    <a:bodyPr/>
                    <a:lstStyle/>
                    <a:p>
                      <a:r>
                        <a:rPr lang="en-US" sz="1400" kern="1200" dirty="0">
                          <a:solidFill>
                            <a:schemeClr val="dk1"/>
                          </a:solidFill>
                          <a:latin typeface="+mn-lt"/>
                          <a:ea typeface="+mn-ea"/>
                          <a:cs typeface="+mn-cs"/>
                        </a:rPr>
                        <a:t>Controller Options	</a:t>
                      </a:r>
                    </a:p>
                    <a:p>
                      <a:pPr>
                        <a:buFont typeface="Arial"/>
                        <a:buChar char="•"/>
                      </a:pPr>
                      <a:r>
                        <a:rPr lang="en-US" sz="1400" kern="1200" dirty="0">
                          <a:solidFill>
                            <a:schemeClr val="dk1"/>
                          </a:solidFill>
                          <a:latin typeface="+mn-lt"/>
                          <a:ea typeface="+mn-ea"/>
                          <a:cs typeface="+mn-cs"/>
                        </a:rPr>
                        <a:t> Recommended: ICS + SABA</a:t>
                      </a:r>
                    </a:p>
                    <a:p>
                      <a:pPr algn="l">
                        <a:buFont typeface="Arial"/>
                        <a:buChar char="•"/>
                      </a:pPr>
                      <a:r>
                        <a:rPr lang="en-US" sz="1400" kern="1200" dirty="0">
                          <a:solidFill>
                            <a:schemeClr val="dk1"/>
                          </a:solidFill>
                          <a:latin typeface="+mn-lt"/>
                          <a:ea typeface="+mn-ea"/>
                          <a:cs typeface="+mn-cs"/>
                        </a:rPr>
                        <a:t> Alternative Controller: daily ICS + SABA as needed</a:t>
                      </a:r>
                      <a:endParaRPr lang="en-US" sz="1400" dirty="0"/>
                    </a:p>
                  </a:txBody>
                  <a:tcPr/>
                </a:tc>
                <a:extLst>
                  <a:ext uri="{0D108BD9-81ED-4DB2-BD59-A6C34878D82A}">
                    <a16:rowId xmlns:a16="http://schemas.microsoft.com/office/drawing/2014/main" xmlns="" val="1193176079"/>
                  </a:ext>
                </a:extLst>
              </a:tr>
              <a:tr h="506166">
                <a:tc rowSpan="2">
                  <a:txBody>
                    <a:bodyPr/>
                    <a:lstStyle/>
                    <a:p>
                      <a:r>
                        <a:rPr lang="en-US" sz="1400" dirty="0"/>
                        <a:t>Step 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Adults</a:t>
                      </a:r>
                      <a:r>
                        <a:rPr lang="en-US" sz="1400" baseline="0" dirty="0"/>
                        <a:t> &amp; Adolescents</a:t>
                      </a:r>
                      <a:endParaRPr lang="en-US" sz="1400" dirty="0"/>
                    </a:p>
                  </a:txBody>
                  <a:tcPr/>
                </a:tc>
                <a:tc>
                  <a:txBody>
                    <a:bodyPr/>
                    <a:lstStyle/>
                    <a:p>
                      <a:pPr>
                        <a:buFont typeface="Arial"/>
                        <a:buChar char="•"/>
                      </a:pPr>
                      <a:r>
                        <a:rPr lang="en-US" sz="1400" kern="1200" dirty="0">
                          <a:solidFill>
                            <a:schemeClr val="dk1"/>
                          </a:solidFill>
                          <a:latin typeface="+mn-lt"/>
                          <a:ea typeface="+mn-ea"/>
                          <a:cs typeface="+mn-cs"/>
                        </a:rPr>
                        <a:t> Preferred controller: daily low-dose ICS + as needed SABA </a:t>
                      </a:r>
                    </a:p>
                    <a:p>
                      <a:pPr>
                        <a:buFont typeface="Arial"/>
                        <a:buChar char="•"/>
                      </a:pPr>
                      <a:r>
                        <a:rPr lang="en-US" sz="1400" kern="1200" dirty="0">
                          <a:solidFill>
                            <a:schemeClr val="dk1"/>
                          </a:solidFill>
                          <a:latin typeface="+mn-lt"/>
                          <a:ea typeface="+mn-ea"/>
                          <a:cs typeface="+mn-cs"/>
                        </a:rPr>
                        <a:t> Alternative controllers: as needed low dose ICS + formoterol</a:t>
                      </a:r>
                      <a:endParaRPr lang="en-US" sz="1400" dirty="0"/>
                    </a:p>
                  </a:txBody>
                  <a:tcPr/>
                </a:tc>
                <a:extLst>
                  <a:ext uri="{0D108BD9-81ED-4DB2-BD59-A6C34878D82A}">
                    <a16:rowId xmlns:a16="http://schemas.microsoft.com/office/drawing/2014/main" xmlns="" val="10003"/>
                  </a:ext>
                </a:extLst>
              </a:tr>
              <a:tr h="506166">
                <a:tc vMerge="1">
                  <a:txBody>
                    <a:bodyPr/>
                    <a:lstStyle/>
                    <a:p>
                      <a:endParaRPr lang="en-US"/>
                    </a:p>
                  </a:txBody>
                  <a:tcPr/>
                </a:tc>
                <a:tc>
                  <a:txBody>
                    <a:bodyPr/>
                    <a:lstStyle/>
                    <a:p>
                      <a:pPr algn="l">
                        <a:buFont typeface="Arial"/>
                        <a:buNone/>
                      </a:pPr>
                      <a:r>
                        <a:rPr lang="en-US" sz="1400" dirty="0"/>
                        <a:t>Children 6-11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srgbClr val="595959"/>
                          </a:solidFill>
                          <a:effectLst/>
                          <a:uLnTx/>
                          <a:uFillTx/>
                          <a:latin typeface="+mn-lt"/>
                          <a:ea typeface="+mn-ea"/>
                          <a:cs typeface="+mn-cs"/>
                        </a:rPr>
                        <a:t>Preferred controller: daily low-dose ICS + as needed SABA </a:t>
                      </a:r>
                    </a:p>
                    <a:p>
                      <a:pPr marL="0" marR="0" lvl="0" indent="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latin typeface="+mn-lt"/>
                          <a:ea typeface="+mn-ea"/>
                          <a:cs typeface="+mn-cs"/>
                        </a:rPr>
                        <a:t>Alternative: Leukotriene Receptor Antagonist OR ICS + as needed SABA</a:t>
                      </a:r>
                      <a:endParaRPr lang="en-US" dirty="0"/>
                    </a:p>
                  </a:txBody>
                  <a:tcPr/>
                </a:tc>
                <a:extLst>
                  <a:ext uri="{0D108BD9-81ED-4DB2-BD59-A6C34878D82A}">
                    <a16:rowId xmlns:a16="http://schemas.microsoft.com/office/drawing/2014/main" xmlns="" val="669500894"/>
                  </a:ext>
                </a:extLst>
              </a:tr>
              <a:tr h="714587">
                <a:tc rowSpan="2">
                  <a:txBody>
                    <a:bodyPr/>
                    <a:lstStyle/>
                    <a:p>
                      <a:r>
                        <a:rPr lang="en-US" sz="1400" dirty="0"/>
                        <a:t>Step 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Adults</a:t>
                      </a:r>
                      <a:r>
                        <a:rPr lang="en-US" sz="1400" baseline="0" dirty="0"/>
                        <a:t> &amp; Adolescents</a:t>
                      </a:r>
                      <a:endParaRPr lang="en-US" sz="1400" dirty="0"/>
                    </a:p>
                  </a:txBody>
                  <a:tcPr/>
                </a:tc>
                <a:tc>
                  <a:txBody>
                    <a:bodyPr/>
                    <a:lstStyle/>
                    <a:p>
                      <a:pPr marL="60325" indent="-60325">
                        <a:buFont typeface="Arial" panose="020B0604020202020204" pitchFamily="34" charset="0"/>
                        <a:buChar char="•"/>
                      </a:pPr>
                      <a:r>
                        <a:rPr lang="en-US" sz="1400" kern="1200" dirty="0">
                          <a:solidFill>
                            <a:schemeClr val="dk1"/>
                          </a:solidFill>
                          <a:latin typeface="+mn-lt"/>
                          <a:ea typeface="+mn-ea"/>
                          <a:cs typeface="+mn-cs"/>
                        </a:rPr>
                        <a:t>Preferred controllers: low-dose ICS + LABA + as needed SABA OR low dose ICS + formoterol and maintenance therapy (medium dose ICS + as needed SABA) </a:t>
                      </a:r>
                    </a:p>
                    <a:p>
                      <a:pPr marL="60325" indent="-60325">
                        <a:buFont typeface="Arial" panose="020B0604020202020204" pitchFamily="34" charset="0"/>
                        <a:buChar char="•"/>
                      </a:pPr>
                      <a:r>
                        <a:rPr lang="en-US" sz="1400" kern="1200" dirty="0">
                          <a:solidFill>
                            <a:schemeClr val="dk1"/>
                          </a:solidFill>
                          <a:latin typeface="+mn-lt"/>
                          <a:ea typeface="+mn-ea"/>
                          <a:cs typeface="+mn-cs"/>
                        </a:rPr>
                        <a:t>Alternative controllers: Medium dose ICS + LABA + as needed SABA</a:t>
                      </a:r>
                    </a:p>
                  </a:txBody>
                  <a:tcPr/>
                </a:tc>
                <a:extLst>
                  <a:ext uri="{0D108BD9-81ED-4DB2-BD59-A6C34878D82A}">
                    <a16:rowId xmlns:a16="http://schemas.microsoft.com/office/drawing/2014/main" xmlns="" val="10004"/>
                  </a:ext>
                </a:extLst>
              </a:tr>
              <a:tr h="577988">
                <a:tc vMerge="1">
                  <a:txBody>
                    <a:bodyPr/>
                    <a:lstStyle/>
                    <a:p>
                      <a:endParaRPr lang="en-US"/>
                    </a:p>
                  </a:txBody>
                  <a:tcPr/>
                </a:tc>
                <a:tc>
                  <a:txBody>
                    <a:bodyPr/>
                    <a:lstStyle/>
                    <a:p>
                      <a:pPr algn="l">
                        <a:buFont typeface="Arial"/>
                        <a:buNone/>
                      </a:pPr>
                      <a:r>
                        <a:rPr lang="en-US" sz="1400" dirty="0"/>
                        <a:t>Children 6-11</a:t>
                      </a:r>
                    </a:p>
                  </a:txBody>
                  <a:tcPr/>
                </a:tc>
                <a:tc>
                  <a:txBody>
                    <a:bodyPr/>
                    <a:lstStyle/>
                    <a:p>
                      <a:r>
                        <a:rPr kumimoji="0" lang="en-US" sz="1400" b="0" i="0" u="none" strike="noStrike" kern="1200" cap="none" spc="0" normalizeH="0" baseline="0" noProof="0" dirty="0">
                          <a:ln>
                            <a:noFill/>
                          </a:ln>
                          <a:solidFill>
                            <a:srgbClr val="595959"/>
                          </a:solidFill>
                          <a:effectLst/>
                          <a:uLnTx/>
                          <a:uFillTx/>
                          <a:latin typeface="+mn-lt"/>
                          <a:ea typeface="+mn-ea"/>
                          <a:cs typeface="+mn-cs"/>
                        </a:rPr>
                        <a:t>Preferred: </a:t>
                      </a:r>
                      <a:r>
                        <a:rPr lang="en-US" sz="1400" kern="1200" dirty="0">
                          <a:solidFill>
                            <a:schemeClr val="dk1"/>
                          </a:solidFill>
                          <a:latin typeface="+mn-lt"/>
                          <a:ea typeface="+mn-ea"/>
                          <a:cs typeface="+mn-cs"/>
                        </a:rPr>
                        <a:t>low-dose ICS + LABA + as needed SABA OR low dose ICS + formoterol and maintenance therapy (low dose combination ICS + LABA + as needed SABA)</a:t>
                      </a:r>
                    </a:p>
                    <a:p>
                      <a:r>
                        <a:rPr lang="en-US" sz="1400" kern="1200" dirty="0">
                          <a:solidFill>
                            <a:schemeClr val="dk1"/>
                          </a:solidFill>
                          <a:latin typeface="+mn-lt"/>
                          <a:ea typeface="+mn-ea"/>
                          <a:cs typeface="+mn-cs"/>
                        </a:rPr>
                        <a:t>Alternative controllers: Medium dose ICS + LABA + as needed SABA OR low dose ICS + LABA</a:t>
                      </a:r>
                      <a:endParaRPr lang="en-US" dirty="0"/>
                    </a:p>
                  </a:txBody>
                  <a:tcPr/>
                </a:tc>
                <a:extLst>
                  <a:ext uri="{0D108BD9-81ED-4DB2-BD59-A6C34878D82A}">
                    <a16:rowId xmlns:a16="http://schemas.microsoft.com/office/drawing/2014/main" xmlns="" val="2632619876"/>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121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330544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Glucocorticoids, Inhaled</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3617855"/>
              </p:ext>
            </p:extLst>
          </p:nvPr>
        </p:nvGraphicFramePr>
        <p:xfrm>
          <a:off x="152400" y="1600200"/>
          <a:ext cx="8686801" cy="4267200"/>
        </p:xfrm>
        <a:graphic>
          <a:graphicData uri="http://schemas.openxmlformats.org/drawingml/2006/table">
            <a:tbl>
              <a:tblPr firstRow="1" bandRow="1">
                <a:tableStyleId>{5C22544A-7EE6-4342-B048-85BDC9FD1C3A}</a:tableStyleId>
              </a:tblPr>
              <a:tblGrid>
                <a:gridCol w="947651">
                  <a:extLst>
                    <a:ext uri="{9D8B030D-6E8A-4147-A177-3AD203B41FA5}">
                      <a16:colId xmlns:a16="http://schemas.microsoft.com/office/drawing/2014/main" xmlns="" val="20000"/>
                    </a:ext>
                  </a:extLst>
                </a:gridCol>
                <a:gridCol w="1262149">
                  <a:extLst>
                    <a:ext uri="{9D8B030D-6E8A-4147-A177-3AD203B41FA5}">
                      <a16:colId xmlns:a16="http://schemas.microsoft.com/office/drawing/2014/main" xmlns="" val="20001"/>
                    </a:ext>
                  </a:extLst>
                </a:gridCol>
                <a:gridCol w="6477001">
                  <a:extLst>
                    <a:ext uri="{9D8B030D-6E8A-4147-A177-3AD203B41FA5}">
                      <a16:colId xmlns:a16="http://schemas.microsoft.com/office/drawing/2014/main" xmlns="" val="3142822611"/>
                    </a:ext>
                  </a:extLst>
                </a:gridCol>
              </a:tblGrid>
              <a:tr h="619278">
                <a:tc gridSpan="3">
                  <a:txBody>
                    <a:bodyPr/>
                    <a:lstStyle/>
                    <a:p>
                      <a:pPr algn="ctr"/>
                      <a:r>
                        <a:rPr lang="en-US" baseline="0" dirty="0"/>
                        <a:t>GINA Guidelines Step Approach</a:t>
                      </a:r>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 val="10000"/>
                  </a:ext>
                </a:extLst>
              </a:tr>
              <a:tr h="1114284">
                <a:tc rowSpan="2">
                  <a:txBody>
                    <a:bodyPr/>
                    <a:lstStyle/>
                    <a:p>
                      <a:pPr algn="l"/>
                      <a:r>
                        <a:rPr lang="en-US" sz="1400" dirty="0"/>
                        <a:t>Step 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Adults</a:t>
                      </a:r>
                      <a:r>
                        <a:rPr lang="en-US" sz="1400" baseline="0" dirty="0"/>
                        <a:t> &amp; Adolescents</a:t>
                      </a:r>
                      <a:endParaRPr lang="en-US" sz="1400" dirty="0"/>
                    </a:p>
                  </a:txBody>
                  <a:tcPr/>
                </a:tc>
                <a:tc>
                  <a:txBody>
                    <a:bodyPr/>
                    <a:lstStyle/>
                    <a:p>
                      <a:pPr marL="111125" indent="-111125" algn="l" defTabSz="914400" rtl="0" eaLnBrk="1" latinLnBrk="0" hangingPunct="1">
                        <a:buFont typeface="Arial"/>
                        <a:buChar char="•"/>
                      </a:pPr>
                      <a:r>
                        <a:rPr lang="en-US" sz="1400" kern="1200" dirty="0">
                          <a:solidFill>
                            <a:schemeClr val="dk1"/>
                          </a:solidFill>
                          <a:latin typeface="+mn-lt"/>
                          <a:ea typeface="+mn-ea"/>
                          <a:cs typeface="+mn-cs"/>
                        </a:rPr>
                        <a:t>Preferred: low dose ICS + formoterol as maintenance and reliever therapy OR medium dose ICS + LABA + as needed SABA </a:t>
                      </a:r>
                    </a:p>
                    <a:p>
                      <a:pPr marL="111125" indent="-111125">
                        <a:buFont typeface="Arial"/>
                        <a:buChar char="•"/>
                      </a:pPr>
                      <a:r>
                        <a:rPr lang="en-US" sz="1400" kern="1200" dirty="0">
                          <a:solidFill>
                            <a:schemeClr val="dk1"/>
                          </a:solidFill>
                          <a:latin typeface="+mn-lt"/>
                          <a:ea typeface="+mn-ea"/>
                          <a:cs typeface="+mn-cs"/>
                        </a:rPr>
                        <a:t>Alternative controllers: medium dose ICS + LABA + as needed SABA ± tiotropium</a:t>
                      </a:r>
                    </a:p>
                  </a:txBody>
                  <a:tcPr/>
                </a:tc>
                <a:extLst>
                  <a:ext uri="{0D108BD9-81ED-4DB2-BD59-A6C34878D82A}">
                    <a16:rowId xmlns:a16="http://schemas.microsoft.com/office/drawing/2014/main" xmlns="" val="10002"/>
                  </a:ext>
                </a:extLst>
              </a:tr>
              <a:tr h="1040137">
                <a:tc vMerge="1">
                  <a:txBody>
                    <a:bodyPr/>
                    <a:lstStyle/>
                    <a:p>
                      <a:endParaRPr lang="en-US"/>
                    </a:p>
                  </a:txBody>
                  <a:tcPr/>
                </a:tc>
                <a:tc>
                  <a:txBody>
                    <a:bodyPr/>
                    <a:lstStyle/>
                    <a:p>
                      <a:pPr algn="l">
                        <a:buFont typeface="Arial"/>
                        <a:buNone/>
                      </a:pPr>
                      <a:r>
                        <a:rPr lang="en-US" sz="1400" dirty="0"/>
                        <a:t>Children 6-11</a:t>
                      </a:r>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latin typeface="+mn-lt"/>
                          <a:ea typeface="+mn-ea"/>
                          <a:cs typeface="+mn-cs"/>
                        </a:rPr>
                        <a:t>Preferred for children 6 to 11 years of age: medium dose ICS + LABA + as needed SABA</a:t>
                      </a:r>
                    </a:p>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latin typeface="+mn-lt"/>
                          <a:ea typeface="+mn-ea"/>
                          <a:cs typeface="+mn-cs"/>
                        </a:rPr>
                        <a:t>Alternative controllers: high pediatric dose ICS + LABA + as needed SABA ± tiotropium OR LTRA</a:t>
                      </a:r>
                    </a:p>
                  </a:txBody>
                  <a:tcPr/>
                </a:tc>
                <a:extLst>
                  <a:ext uri="{0D108BD9-81ED-4DB2-BD59-A6C34878D82A}">
                    <a16:rowId xmlns:a16="http://schemas.microsoft.com/office/drawing/2014/main" xmlns="" val="3986838593"/>
                  </a:ext>
                </a:extLst>
              </a:tr>
              <a:tr h="1493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Step 5</a:t>
                      </a:r>
                    </a:p>
                    <a:p>
                      <a:pPr algn="l"/>
                      <a:endParaRPr lang="en-US" sz="14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400" dirty="0"/>
                        <a:t>Adults</a:t>
                      </a:r>
                      <a:r>
                        <a:rPr lang="en-US" sz="1400" baseline="0" dirty="0"/>
                        <a:t> &amp; Adolescents &amp; Children</a:t>
                      </a:r>
                      <a:endParaRPr lang="en-US" sz="1400" dirty="0"/>
                    </a:p>
                    <a:p>
                      <a:pPr algn="l">
                        <a:buFont typeface="Arial"/>
                        <a:buNone/>
                      </a:pPr>
                      <a:endParaRPr lang="en-US" sz="14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 typeface="Arial"/>
                        <a:buChar char="•"/>
                        <a:tabLst/>
                        <a:defRPr/>
                      </a:pPr>
                      <a:r>
                        <a:rPr lang="en-US" sz="1400" kern="1200" dirty="0">
                          <a:solidFill>
                            <a:schemeClr val="dk1"/>
                          </a:solidFill>
                          <a:latin typeface="+mn-lt"/>
                          <a:ea typeface="+mn-ea"/>
                          <a:cs typeface="+mn-cs"/>
                        </a:rPr>
                        <a:t>Preferred option: refer for phenotypic assessment and consideration of add-on treatment</a:t>
                      </a:r>
                    </a:p>
                  </a:txBody>
                  <a:tcPr/>
                </a:tc>
                <a:extLst>
                  <a:ext uri="{0D108BD9-81ED-4DB2-BD59-A6C34878D82A}">
                    <a16:rowId xmlns:a16="http://schemas.microsoft.com/office/drawing/2014/main" xmlns="" val="1524611557"/>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122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666962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Glucocorticoids, Inhaled</a:t>
            </a:r>
            <a:endParaRPr lang="en-US" dirty="0"/>
          </a:p>
        </p:txBody>
      </p:sp>
      <p:sp>
        <p:nvSpPr>
          <p:cNvPr id="5" name="Content Placeholder 4"/>
          <p:cNvSpPr>
            <a:spLocks noGrp="1"/>
          </p:cNvSpPr>
          <p:nvPr>
            <p:ph idx="1"/>
          </p:nvPr>
        </p:nvSpPr>
        <p:spPr/>
        <p:txBody>
          <a:bodyPr/>
          <a:lstStyle/>
          <a:p>
            <a:pPr marL="342900" lvl="1" indent="-342900" eaLnBrk="0" hangingPunct="0">
              <a:spcBef>
                <a:spcPct val="45000"/>
              </a:spcBef>
              <a:buClr>
                <a:srgbClr val="89A5C7"/>
              </a:buClr>
              <a:buNone/>
            </a:pPr>
            <a:r>
              <a:rPr lang="en-US" b="1" i="1" dirty="0">
                <a:solidFill>
                  <a:schemeClr val="tx1">
                    <a:lumMod val="50000"/>
                  </a:schemeClr>
                </a:solidFill>
              </a:rPr>
              <a:t>Product/Guideline Updates:</a:t>
            </a:r>
          </a:p>
          <a:p>
            <a:r>
              <a:rPr lang="en-US" sz="2000" dirty="0">
                <a:solidFill>
                  <a:srgbClr val="000000"/>
                </a:solidFill>
              </a:rPr>
              <a:t>Asmanex HFA (mometasone) and Dulera (mometasone/formoterol) are now approved for use in patients 5 years of age and older</a:t>
            </a:r>
          </a:p>
          <a:p>
            <a:pPr lvl="1"/>
            <a:r>
              <a:rPr lang="en-US" sz="2000" dirty="0">
                <a:solidFill>
                  <a:srgbClr val="000000"/>
                </a:solidFill>
              </a:rPr>
              <a:t>Both products are now available in an MDI for pediatric dosing; 50 mcg &amp; 50 mcg/5 mcg, respectively</a:t>
            </a:r>
          </a:p>
          <a:p>
            <a:r>
              <a:rPr lang="en-US" sz="2000" dirty="0">
                <a:solidFill>
                  <a:srgbClr val="000000"/>
                </a:solidFill>
              </a:rPr>
              <a:t>ArmonAir RespiClick (fluticasone propionate), by Teva Specialty, was discontinued as of September 30, 2019</a:t>
            </a:r>
          </a:p>
          <a:p>
            <a:endParaRPr lang="en-US" sz="2000" dirty="0">
              <a:solidFill>
                <a:srgbClr val="000000"/>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123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684240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428750"/>
            <a:ext cx="5723128" cy="3067050"/>
          </a:xfrm>
        </p:spPr>
        <p:txBody>
          <a:bodyPr/>
          <a:lstStyle/>
          <a:p>
            <a:pPr algn="ctr"/>
            <a:r>
              <a:rPr lang="en-US" altLang="en-US" dirty="0"/>
              <a:t>Growth Hormone</a:t>
            </a:r>
            <a:br>
              <a:rPr lang="en-US" altLang="en-US" dirty="0"/>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124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961505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990600"/>
          </a:xfrm>
        </p:spPr>
        <p:txBody>
          <a:bodyPr/>
          <a:lstStyle/>
          <a:p>
            <a:r>
              <a:rPr lang="en-US" dirty="0"/>
              <a:t>Growth Hormone</a:t>
            </a:r>
          </a:p>
        </p:txBody>
      </p:sp>
      <p:sp>
        <p:nvSpPr>
          <p:cNvPr id="5" name="Content Placeholder 4"/>
          <p:cNvSpPr>
            <a:spLocks noGrp="1"/>
          </p:cNvSpPr>
          <p:nvPr>
            <p:ph idx="1"/>
          </p:nvPr>
        </p:nvSpPr>
        <p:spPr>
          <a:xfrm>
            <a:off x="609600" y="1371600"/>
            <a:ext cx="8077200" cy="4648200"/>
          </a:xfrm>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000" dirty="0">
                <a:solidFill>
                  <a:schemeClr val="tx1">
                    <a:lumMod val="50000"/>
                  </a:schemeClr>
                </a:solidFill>
              </a:rPr>
              <a:t>Genotropin cartridge &amp; syringe (somatropin)</a:t>
            </a:r>
          </a:p>
          <a:p>
            <a:r>
              <a:rPr lang="en-US" sz="2000" dirty="0">
                <a:solidFill>
                  <a:schemeClr val="tx1">
                    <a:lumMod val="50000"/>
                  </a:schemeClr>
                </a:solidFill>
              </a:rPr>
              <a:t>Humatrope cartridge &amp; vial (somatropin)</a:t>
            </a:r>
          </a:p>
          <a:p>
            <a:r>
              <a:rPr lang="en-US" sz="2000" dirty="0">
                <a:solidFill>
                  <a:schemeClr val="tx1">
                    <a:lumMod val="50000"/>
                  </a:schemeClr>
                </a:solidFill>
              </a:rPr>
              <a:t>Norditropin pens (somatropin)</a:t>
            </a:r>
          </a:p>
          <a:p>
            <a:r>
              <a:rPr lang="en-US" sz="2000" dirty="0">
                <a:solidFill>
                  <a:schemeClr val="tx1">
                    <a:lumMod val="50000"/>
                  </a:schemeClr>
                </a:solidFill>
              </a:rPr>
              <a:t>Nutropin AQ NuSpin cartridge (somatropin)</a:t>
            </a:r>
          </a:p>
          <a:p>
            <a:r>
              <a:rPr lang="en-US" sz="2000" dirty="0">
                <a:solidFill>
                  <a:schemeClr val="tx1">
                    <a:lumMod val="50000"/>
                  </a:schemeClr>
                </a:solidFill>
              </a:rPr>
              <a:t>Omnitrope cartridge &amp; vial (somatropin)</a:t>
            </a:r>
          </a:p>
          <a:p>
            <a:r>
              <a:rPr lang="en-US" sz="2000" dirty="0">
                <a:solidFill>
                  <a:schemeClr val="tx1">
                    <a:lumMod val="50000"/>
                  </a:schemeClr>
                </a:solidFill>
              </a:rPr>
              <a:t>Saizen cartridge &amp; vials (somatropin)</a:t>
            </a:r>
          </a:p>
          <a:p>
            <a:r>
              <a:rPr lang="en-US" sz="2000" dirty="0">
                <a:solidFill>
                  <a:schemeClr val="tx1">
                    <a:lumMod val="50000"/>
                  </a:schemeClr>
                </a:solidFill>
              </a:rPr>
              <a:t>Serostim vials (somatropin)</a:t>
            </a:r>
          </a:p>
          <a:p>
            <a:r>
              <a:rPr lang="en-US" sz="2000" dirty="0">
                <a:solidFill>
                  <a:schemeClr val="tx1">
                    <a:lumMod val="50000"/>
                  </a:schemeClr>
                </a:solidFill>
              </a:rPr>
              <a:t>Zomacton vials (somatropin)</a:t>
            </a:r>
          </a:p>
          <a:p>
            <a:r>
              <a:rPr lang="en-US" sz="2000" dirty="0">
                <a:solidFill>
                  <a:schemeClr val="tx1">
                    <a:lumMod val="50000"/>
                  </a:schemeClr>
                </a:solidFill>
              </a:rPr>
              <a:t>Zorbtive vials (somatropin)</a:t>
            </a:r>
          </a:p>
        </p:txBody>
      </p:sp>
      <p:sp>
        <p:nvSpPr>
          <p:cNvPr id="2" name="Slide Number Placeholder 1"/>
          <p:cNvSpPr>
            <a:spLocks noGrp="1"/>
          </p:cNvSpPr>
          <p:nvPr>
            <p:ph type="sldNum" sz="quarter" idx="4"/>
          </p:nvPr>
        </p:nvSpPr>
        <p:spPr/>
        <p:txBody>
          <a:bodyPr/>
          <a:lstStyle/>
          <a:p>
            <a:fld id="{FF445594-FFE8-4E90-934C-EFF530110A38}" type="slidenum">
              <a:rPr lang="en-US" smtClean="0"/>
              <a:pPr/>
              <a:t>125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245366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Growth Hormone</a:t>
            </a:r>
          </a:p>
        </p:txBody>
      </p:sp>
      <p:sp>
        <p:nvSpPr>
          <p:cNvPr id="5" name="Content Placeholder 4"/>
          <p:cNvSpPr>
            <a:spLocks noGrp="1"/>
          </p:cNvSpPr>
          <p:nvPr>
            <p:ph idx="1"/>
          </p:nvPr>
        </p:nvSpPr>
        <p:spPr>
          <a:xfrm>
            <a:off x="457200" y="1524000"/>
            <a:ext cx="8382000" cy="4449763"/>
          </a:xfrm>
        </p:spPr>
        <p:txBody>
          <a:bodyPr/>
          <a:lstStyle/>
          <a:p>
            <a:pPr marL="342900" lvl="1" indent="-342900">
              <a:spcBef>
                <a:spcPts val="1000"/>
              </a:spcBef>
              <a:buSzTx/>
              <a:buFont typeface="Arial" panose="020B0604020202020204" pitchFamily="34" charset="0"/>
              <a:buChar char="•"/>
            </a:pPr>
            <a:r>
              <a:rPr lang="en-US" sz="2000" dirty="0">
                <a:solidFill>
                  <a:schemeClr val="tx1">
                    <a:lumMod val="50000"/>
                  </a:schemeClr>
                </a:solidFill>
              </a:rPr>
              <a:t>The primary indication for these products is growth hormone deficiency (GHD): Genotropin; Humatrope; Norditropin; Nutropin AQ; Omnitrope; Saizen; Zomacton</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Several products carry an indication for Turner Syndrome: Genotropin; Humatrope; Norditropin; Nutropin AQ; Omnitrope; Zomacton</a:t>
            </a:r>
          </a:p>
          <a:p>
            <a:pPr marL="342900" lvl="1" indent="-342900">
              <a:spcBef>
                <a:spcPts val="1000"/>
              </a:spcBef>
              <a:buSzTx/>
              <a:buFont typeface="Arial" panose="020B0604020202020204" pitchFamily="34" charset="0"/>
              <a:buChar char="•"/>
            </a:pPr>
            <a:r>
              <a:rPr lang="en-US" sz="2000" dirty="0">
                <a:solidFill>
                  <a:srgbClr val="2C2C2C"/>
                </a:solidFill>
              </a:rPr>
              <a:t>Six products are indicated for Idiopathic Short Stature: </a:t>
            </a:r>
            <a:r>
              <a:rPr lang="en-US" sz="2000" dirty="0">
                <a:solidFill>
                  <a:schemeClr val="tx1">
                    <a:lumMod val="50000"/>
                  </a:schemeClr>
                </a:solidFill>
              </a:rPr>
              <a:t>Genotropin; Humatrope; Nutropin AQ; Omnitrope; Norditropin; Zomacton</a:t>
            </a:r>
            <a:endParaRPr lang="en-US" sz="2000" dirty="0">
              <a:solidFill>
                <a:srgbClr val="2C2C2C"/>
              </a:solidFill>
            </a:endParaRPr>
          </a:p>
          <a:p>
            <a:pPr marL="342900" lvl="1" indent="-342900">
              <a:spcBef>
                <a:spcPts val="1000"/>
              </a:spcBef>
              <a:buSzTx/>
              <a:buFont typeface="Arial" panose="020B0604020202020204" pitchFamily="34" charset="0"/>
              <a:buChar char="•"/>
            </a:pPr>
            <a:r>
              <a:rPr lang="en-US" sz="2000" dirty="0">
                <a:solidFill>
                  <a:srgbClr val="2C2C2C"/>
                </a:solidFill>
              </a:rPr>
              <a:t>The following products are indicated for Small for Gestational Age: </a:t>
            </a:r>
            <a:r>
              <a:rPr lang="en-US" sz="2000" dirty="0">
                <a:solidFill>
                  <a:schemeClr val="tx1">
                    <a:lumMod val="50000"/>
                  </a:schemeClr>
                </a:solidFill>
              </a:rPr>
              <a:t>Genotropin; Humatrope; Norditropin; Omnitrope; Zomacton</a:t>
            </a:r>
            <a:endParaRPr lang="en-US" sz="2000" dirty="0">
              <a:solidFill>
                <a:srgbClr val="2C2C2C"/>
              </a:solidFill>
            </a:endParaRP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pPr marL="457200" lvl="1" indent="0">
              <a:buNone/>
            </a:pPr>
            <a:endParaRPr lang="en-US" sz="24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126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872695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Growth Hormone</a:t>
            </a:r>
          </a:p>
        </p:txBody>
      </p:sp>
      <p:sp>
        <p:nvSpPr>
          <p:cNvPr id="5" name="Content Placeholder 4"/>
          <p:cNvSpPr>
            <a:spLocks noGrp="1"/>
          </p:cNvSpPr>
          <p:nvPr>
            <p:ph idx="1"/>
          </p:nvPr>
        </p:nvSpPr>
        <p:spPr>
          <a:xfrm>
            <a:off x="457200" y="1524000"/>
            <a:ext cx="8382000" cy="4449763"/>
          </a:xfrm>
        </p:spPr>
        <p:txBody>
          <a:bodyPr/>
          <a:lstStyle/>
          <a:p>
            <a:pPr marL="342900" lvl="1" indent="-342900">
              <a:spcBef>
                <a:spcPts val="1000"/>
              </a:spcBef>
              <a:buSzTx/>
              <a:buFont typeface="Arial" panose="020B0604020202020204" pitchFamily="34" charset="0"/>
              <a:buChar char="•"/>
            </a:pPr>
            <a:r>
              <a:rPr lang="en-US" sz="2000" dirty="0">
                <a:solidFill>
                  <a:schemeClr val="tx1">
                    <a:lumMod val="50000"/>
                  </a:schemeClr>
                </a:solidFill>
              </a:rPr>
              <a:t>Genotropin, Omnitrope, and Norditropin are indicated for Prader-Willi Syndrome</a:t>
            </a:r>
          </a:p>
          <a:p>
            <a:pPr marL="342900" lvl="1" indent="-342900">
              <a:spcBef>
                <a:spcPts val="1000"/>
              </a:spcBef>
              <a:buSzTx/>
              <a:buFont typeface="Arial" panose="020B0604020202020204" pitchFamily="34" charset="0"/>
              <a:buChar char="•"/>
            </a:pPr>
            <a:r>
              <a:rPr lang="en-US" sz="2000" dirty="0">
                <a:solidFill>
                  <a:schemeClr val="tx1">
                    <a:lumMod val="50000"/>
                  </a:schemeClr>
                </a:solidFill>
              </a:rPr>
              <a:t>Humatrope is also indicated for Short Stature Homeobox Gene</a:t>
            </a:r>
          </a:p>
          <a:p>
            <a:r>
              <a:rPr lang="en-US" sz="2000" dirty="0">
                <a:solidFill>
                  <a:srgbClr val="2C2C2C"/>
                </a:solidFill>
              </a:rPr>
              <a:t>Serostim is only </a:t>
            </a:r>
            <a:r>
              <a:rPr lang="en-US" sz="2000" dirty="0">
                <a:solidFill>
                  <a:srgbClr val="000000"/>
                </a:solidFill>
              </a:rPr>
              <a:t>indicated for HIV wasting or cachexia to increase lean body mass and weight, and improve physical endurance </a:t>
            </a:r>
            <a:r>
              <a:rPr lang="en-US" dirty="0">
                <a:solidFill>
                  <a:srgbClr val="000000"/>
                </a:solidFill>
              </a:rPr>
              <a:t>	</a:t>
            </a:r>
          </a:p>
          <a:p>
            <a:pPr marL="342900" lvl="1" indent="-342900">
              <a:spcBef>
                <a:spcPts val="1000"/>
              </a:spcBef>
              <a:buSzTx/>
              <a:buFont typeface="Arial" panose="020B0604020202020204" pitchFamily="34" charset="0"/>
              <a:buChar char="•"/>
            </a:pPr>
            <a:r>
              <a:rPr lang="en-US" sz="2000" dirty="0">
                <a:solidFill>
                  <a:srgbClr val="000000"/>
                </a:solidFill>
              </a:rPr>
              <a:t>Zorbtive is indicated for Short Bowel Syndrome only</a:t>
            </a: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pPr marL="457200" lvl="1" indent="0">
              <a:buNone/>
            </a:pPr>
            <a:endParaRPr lang="en-US" sz="24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127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039852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Hormone</a:t>
            </a:r>
          </a:p>
        </p:txBody>
      </p:sp>
      <p:sp>
        <p:nvSpPr>
          <p:cNvPr id="3" name="Content Placeholder 2"/>
          <p:cNvSpPr>
            <a:spLocks noGrp="1"/>
          </p:cNvSpPr>
          <p:nvPr>
            <p:ph idx="1"/>
          </p:nvPr>
        </p:nvSpPr>
        <p:spPr>
          <a:xfrm>
            <a:off x="228600" y="1600200"/>
            <a:ext cx="8534400" cy="4373563"/>
          </a:xfrm>
        </p:spPr>
        <p:txBody>
          <a:bodyPr/>
          <a:lstStyle/>
          <a:p>
            <a:r>
              <a:rPr lang="en-US" sz="2000" dirty="0">
                <a:solidFill>
                  <a:schemeClr val="tx1">
                    <a:lumMod val="50000"/>
                  </a:schemeClr>
                </a:solidFill>
              </a:rPr>
              <a:t>Growth hormone replacement products are, by definition, similar in their clinical effects</a:t>
            </a:r>
          </a:p>
          <a:p>
            <a:r>
              <a:rPr lang="en-US" sz="2000" dirty="0">
                <a:solidFill>
                  <a:schemeClr val="tx1">
                    <a:lumMod val="50000"/>
                  </a:schemeClr>
                </a:solidFill>
              </a:rPr>
              <a:t>No head-to-head data are available</a:t>
            </a:r>
          </a:p>
          <a:p>
            <a:r>
              <a:rPr lang="en-US" sz="2000" dirty="0">
                <a:solidFill>
                  <a:schemeClr val="tx1">
                    <a:lumMod val="50000"/>
                  </a:schemeClr>
                </a:solidFill>
              </a:rPr>
              <a:t>No pharmacologic difference among the agents exists in terms of safety and efficacy</a:t>
            </a:r>
          </a:p>
          <a:p>
            <a:r>
              <a:rPr lang="en-US" sz="2000" dirty="0">
                <a:solidFill>
                  <a:schemeClr val="tx1">
                    <a:lumMod val="50000"/>
                  </a:schemeClr>
                </a:solidFill>
              </a:rPr>
              <a:t>The 2019 American Association of Clinical Endocrinologists Clinical Practice Guidelines indicated no evidence to support any specific product over another, but they do recommend using individualized dose adjustments to improve effectiveness and minimize side effects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128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530043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Growth Hormone</a:t>
            </a:r>
          </a:p>
        </p:txBody>
      </p:sp>
      <p:sp>
        <p:nvSpPr>
          <p:cNvPr id="5" name="Content Placeholder 4"/>
          <p:cNvSpPr>
            <a:spLocks noGrp="1"/>
          </p:cNvSpPr>
          <p:nvPr>
            <p:ph idx="1"/>
          </p:nvPr>
        </p:nvSpPr>
        <p:spPr/>
        <p:txBody>
          <a:bodyPr/>
          <a:lstStyle/>
          <a:p>
            <a:pPr>
              <a:buNone/>
            </a:pPr>
            <a:r>
              <a:rPr lang="en-US" altLang="en-US" sz="2400" b="1" i="1" dirty="0">
                <a:solidFill>
                  <a:schemeClr val="tx1">
                    <a:lumMod val="50000"/>
                  </a:schemeClr>
                </a:solidFill>
              </a:rPr>
              <a:t>Product/Guideline Updates:</a:t>
            </a:r>
          </a:p>
          <a:p>
            <a:r>
              <a:rPr lang="en-US" sz="2000" dirty="0">
                <a:solidFill>
                  <a:srgbClr val="000000"/>
                </a:solidFill>
              </a:rPr>
              <a:t>The 2019 Growth Hormone Research Society Guidelines advise assessing the somatropin dose every 6 to 12 months, with dose adjustments based on the change in standard deviation score (SDS) and height velocity</a:t>
            </a:r>
          </a:p>
        </p:txBody>
      </p:sp>
      <p:sp>
        <p:nvSpPr>
          <p:cNvPr id="2" name="Slide Number Placeholder 1"/>
          <p:cNvSpPr>
            <a:spLocks noGrp="1"/>
          </p:cNvSpPr>
          <p:nvPr>
            <p:ph type="sldNum" sz="quarter" idx="4"/>
          </p:nvPr>
        </p:nvSpPr>
        <p:spPr/>
        <p:txBody>
          <a:bodyPr/>
          <a:lstStyle/>
          <a:p>
            <a:fld id="{FF445594-FFE8-4E90-934C-EFF530110A38}" type="slidenum">
              <a:rPr lang="en-US" smtClean="0"/>
              <a:pPr/>
              <a:t>129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29653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38333-C3BC-4F4F-BCAB-15281BE313FF}"/>
              </a:ext>
            </a:extLst>
          </p:cNvPr>
          <p:cNvSpPr>
            <a:spLocks noGrp="1"/>
          </p:cNvSpPr>
          <p:nvPr>
            <p:ph type="title"/>
          </p:nvPr>
        </p:nvSpPr>
        <p:spPr/>
        <p:txBody>
          <a:bodyPr/>
          <a:lstStyle/>
          <a:p>
            <a:r>
              <a:rPr lang="en-US" altLang="en-US" dirty="0"/>
              <a:t>Analgesics, Narcotics Long</a:t>
            </a:r>
            <a:endParaRPr lang="en-US" dirty="0"/>
          </a:p>
        </p:txBody>
      </p:sp>
      <p:sp>
        <p:nvSpPr>
          <p:cNvPr id="3" name="Content Placeholder 2">
            <a:extLst>
              <a:ext uri="{FF2B5EF4-FFF2-40B4-BE49-F238E27FC236}">
                <a16:creationId xmlns:a16="http://schemas.microsoft.com/office/drawing/2014/main" xmlns="" id="{7A54AE87-E394-4437-8B79-EF7FCE940026}"/>
              </a:ext>
            </a:extLst>
          </p:cNvPr>
          <p:cNvSpPr>
            <a:spLocks noGrp="1"/>
          </p:cNvSpPr>
          <p:nvPr>
            <p:ph idx="1"/>
          </p:nvPr>
        </p:nvSpPr>
        <p:spPr/>
        <p:txBody>
          <a:bodyPr/>
          <a:lstStyle/>
          <a:p>
            <a:pPr marL="0" indent="0">
              <a:buNone/>
            </a:pPr>
            <a:r>
              <a:rPr lang="en-US" altLang="en-US" sz="2400" b="1" i="1" dirty="0">
                <a:solidFill>
                  <a:schemeClr val="tx1">
                    <a:lumMod val="50000"/>
                  </a:schemeClr>
                </a:solidFill>
              </a:rPr>
              <a:t>Product/Guideline Updates</a:t>
            </a:r>
            <a:endParaRPr lang="en-US" sz="2400" dirty="0">
              <a:solidFill>
                <a:srgbClr val="2C2C2C"/>
              </a:solidFill>
            </a:endParaRPr>
          </a:p>
          <a:p>
            <a:endParaRPr lang="en-US" dirty="0"/>
          </a:p>
        </p:txBody>
      </p:sp>
      <p:sp>
        <p:nvSpPr>
          <p:cNvPr id="4" name="Slide Number Placeholder 3">
            <a:extLst>
              <a:ext uri="{FF2B5EF4-FFF2-40B4-BE49-F238E27FC236}">
                <a16:creationId xmlns:a16="http://schemas.microsoft.com/office/drawing/2014/main" xmlns="" id="{F7AF3F87-0A78-4E05-B4D4-1383187BEFC7}"/>
              </a:ext>
            </a:extLst>
          </p:cNvPr>
          <p:cNvSpPr>
            <a:spLocks noGrp="1"/>
          </p:cNvSpPr>
          <p:nvPr>
            <p:ph type="sldNum" sz="quarter" idx="4"/>
          </p:nvPr>
        </p:nvSpPr>
        <p:spPr/>
        <p:txBody>
          <a:bodyPr/>
          <a:lstStyle/>
          <a:p>
            <a:fld id="{FF445594-FFE8-4E90-934C-EFF530110A38}" type="slidenum">
              <a:rPr lang="en-US" smtClean="0"/>
              <a:pPr/>
              <a:t>13</a:t>
            </a:fld>
            <a:endParaRPr lang="en-US" dirty="0"/>
          </a:p>
        </p:txBody>
      </p:sp>
      <p:sp>
        <p:nvSpPr>
          <p:cNvPr id="5" name="Footer Placeholder 4">
            <a:extLst>
              <a:ext uri="{FF2B5EF4-FFF2-40B4-BE49-F238E27FC236}">
                <a16:creationId xmlns:a16="http://schemas.microsoft.com/office/drawing/2014/main" xmlns="" id="{3479A45D-FF85-4362-BB98-88E057AE5819}"/>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6" name="Rectangle 5">
            <a:extLst>
              <a:ext uri="{FF2B5EF4-FFF2-40B4-BE49-F238E27FC236}">
                <a16:creationId xmlns:a16="http://schemas.microsoft.com/office/drawing/2014/main" xmlns="" id="{7EE6BC79-B4D0-4DC8-8823-055C4EA48D95}"/>
              </a:ext>
            </a:extLst>
          </p:cNvPr>
          <p:cNvSpPr/>
          <p:nvPr/>
        </p:nvSpPr>
        <p:spPr>
          <a:xfrm>
            <a:off x="304800" y="2133600"/>
            <a:ext cx="8686800" cy="378565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 Dept of Health and Human Services (HHS) published a new guideline for clinicians on dosage reduction or discontinuation of long-term opioids</a:t>
            </a:r>
          </a:p>
          <a:p>
            <a:pPr marL="342900" indent="-3429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They discuss the risks of opioid taper and advise that opioids should not be quickly tapered or discontinued abruptly due to the potential for opioid withdrawal with acute withdrawal symptoms (e.g., pain exacerbation, psychological distress, and suicidal ideation) in patients who are physiologically dependent</a:t>
            </a:r>
          </a:p>
          <a:p>
            <a:pPr marL="342900" indent="-3429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They also discuss situations when it may be appropriate to taper to a reduced dose, refer patients to behavioral health, and assess for abuse</a:t>
            </a:r>
          </a:p>
        </p:txBody>
      </p:sp>
    </p:spTree>
    <p:extLst>
      <p:ext uri="{BB962C8B-B14F-4D97-AF65-F5344CB8AC3E}">
        <p14:creationId xmlns:p14="http://schemas.microsoft.com/office/powerpoint/2010/main" val="13748524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428750"/>
            <a:ext cx="5723128" cy="2990850"/>
          </a:xfrm>
        </p:spPr>
        <p:txBody>
          <a:bodyPr/>
          <a:lstStyle/>
          <a:p>
            <a:pPr algn="ctr"/>
            <a:r>
              <a:rPr lang="en-US" altLang="en-US" dirty="0"/>
              <a:t>Hepatitis C Agents</a:t>
            </a:r>
            <a:br>
              <a:rPr lang="en-US" altLang="en-US" dirty="0"/>
            </a:br>
            <a:r>
              <a:rPr lang="en-US" i="1" dirty="0">
                <a:solidFill>
                  <a:schemeClr val="accent1"/>
                </a:solidFill>
                <a:effectLst>
                  <a:outerShdw blurRad="38100" dist="38100" dir="2700000" algn="tl">
                    <a:srgbClr val="000000">
                      <a:alpha val="43137"/>
                    </a:srgbClr>
                  </a:outerShdw>
                </a:effectLst>
              </a:rPr>
              <a:t>Direct Acting</a:t>
            </a:r>
            <a:r>
              <a:rPr lang="en-US" altLang="en-US" dirty="0"/>
              <a:t/>
            </a:r>
            <a:br>
              <a:rPr lang="en-US" altLang="en-US" dirty="0"/>
            </a:br>
            <a:endParaRPr lang="en-US" dirty="0"/>
          </a:p>
        </p:txBody>
      </p:sp>
      <p:sp>
        <p:nvSpPr>
          <p:cNvPr id="3" name="Subtitle 2"/>
          <p:cNvSpPr>
            <a:spLocks noGrp="1"/>
          </p:cNvSpPr>
          <p:nvPr>
            <p:ph type="subTitle" idx="1"/>
          </p:nvPr>
        </p:nvSpPr>
        <p:spPr/>
        <p:txBody>
          <a:bodyPr/>
          <a:lstStyle/>
          <a:p>
            <a:r>
              <a:rPr lang="en-US" sz="2800" i="1" dirty="0">
                <a:solidFill>
                  <a:srgbClr val="2C2C2C"/>
                </a:solidFill>
              </a:rPr>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130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9460222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04800"/>
            <a:ext cx="9144000" cy="1219200"/>
          </a:xfrm>
        </p:spPr>
        <p:txBody>
          <a:bodyPr/>
          <a:lstStyle/>
          <a:p>
            <a:pPr algn="ctr"/>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5" name="Content Placeholder 4"/>
          <p:cNvSpPr>
            <a:spLocks noGrp="1"/>
          </p:cNvSpPr>
          <p:nvPr>
            <p:ph idx="1"/>
          </p:nvPr>
        </p:nvSpPr>
        <p:spPr>
          <a:xfrm>
            <a:off x="152400" y="1600200"/>
            <a:ext cx="8839200" cy="4495800"/>
          </a:xfrm>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 – Direct Acting Agents</a:t>
            </a:r>
          </a:p>
          <a:p>
            <a:r>
              <a:rPr lang="en-US" sz="2000" b="1" i="1" dirty="0">
                <a:solidFill>
                  <a:schemeClr val="tx1">
                    <a:lumMod val="50000"/>
                  </a:schemeClr>
                </a:solidFill>
              </a:rPr>
              <a:t>Oral Combination Products</a:t>
            </a:r>
          </a:p>
          <a:p>
            <a:pPr lvl="1"/>
            <a:r>
              <a:rPr lang="en-US" sz="2000" dirty="0">
                <a:solidFill>
                  <a:schemeClr val="tx1">
                    <a:lumMod val="50000"/>
                  </a:schemeClr>
                </a:solidFill>
              </a:rPr>
              <a:t>elbasvir/grazoprevir – (Zepatier)</a:t>
            </a:r>
          </a:p>
          <a:p>
            <a:pPr lvl="1"/>
            <a:r>
              <a:rPr lang="en-US" sz="2000" dirty="0">
                <a:solidFill>
                  <a:schemeClr val="tx1">
                    <a:lumMod val="50000"/>
                  </a:schemeClr>
                </a:solidFill>
              </a:rPr>
              <a:t>glecaprevir/pirbrentasvir – (Mavyret)</a:t>
            </a:r>
          </a:p>
          <a:p>
            <a:pPr lvl="1"/>
            <a:r>
              <a:rPr lang="en-US" sz="2000" dirty="0">
                <a:solidFill>
                  <a:schemeClr val="tx1">
                    <a:lumMod val="50000"/>
                  </a:schemeClr>
                </a:solidFill>
              </a:rPr>
              <a:t>ledipasvir/sofosbuvir – (Harvoni)	</a:t>
            </a:r>
          </a:p>
          <a:p>
            <a:pPr lvl="1"/>
            <a:r>
              <a:rPr lang="en-US" sz="2000" dirty="0">
                <a:solidFill>
                  <a:schemeClr val="tx1">
                    <a:lumMod val="50000"/>
                  </a:schemeClr>
                </a:solidFill>
              </a:rPr>
              <a:t>ombitasvir/paritaprevir/ritonavir/dasabuvir – (Viekira Pak &amp; Viekira XR)*</a:t>
            </a:r>
          </a:p>
          <a:p>
            <a:pPr lvl="1"/>
            <a:r>
              <a:rPr lang="en-US" sz="2000" dirty="0">
                <a:solidFill>
                  <a:schemeClr val="tx1">
                    <a:lumMod val="50000"/>
                  </a:schemeClr>
                </a:solidFill>
              </a:rPr>
              <a:t>ombitasvir/paritaprevir/ritonavir – (Technivie)*	</a:t>
            </a:r>
          </a:p>
          <a:p>
            <a:pPr lvl="1"/>
            <a:r>
              <a:rPr lang="en-US" sz="2000" dirty="0">
                <a:solidFill>
                  <a:schemeClr val="tx1">
                    <a:lumMod val="50000"/>
                  </a:schemeClr>
                </a:solidFill>
              </a:rPr>
              <a:t>sofosbuvir/velpatasvir – (Epclusa)</a:t>
            </a:r>
          </a:p>
          <a:p>
            <a:pPr lvl="1"/>
            <a:r>
              <a:rPr lang="en-US" sz="2000" dirty="0">
                <a:solidFill>
                  <a:schemeClr val="tx1">
                    <a:lumMod val="50000"/>
                  </a:schemeClr>
                </a:solidFill>
              </a:rPr>
              <a:t>sofosbuvir/velpatasvir/voxilaprevir – (Vosevi)</a:t>
            </a:r>
          </a:p>
          <a:p>
            <a:pPr marL="457200" lvl="1" indent="0">
              <a:buNone/>
            </a:pPr>
            <a:endParaRPr lang="en-US" sz="2000" dirty="0">
              <a:solidFill>
                <a:schemeClr val="tx1">
                  <a:lumMod val="50000"/>
                </a:schemeClr>
              </a:solidFill>
            </a:endParaRPr>
          </a:p>
          <a:p>
            <a:pPr marL="457200" lvl="1" indent="0">
              <a:buNone/>
            </a:pPr>
            <a:r>
              <a:rPr lang="en-US" sz="1600" i="1" dirty="0">
                <a:solidFill>
                  <a:schemeClr val="tx1">
                    <a:lumMod val="50000"/>
                  </a:schemeClr>
                </a:solidFill>
              </a:rPr>
              <a:t>*Have been discontinued by the manufacturer</a:t>
            </a:r>
          </a:p>
          <a:p>
            <a:pPr lvl="1"/>
            <a:endParaRPr lang="en-US" sz="2000" dirty="0">
              <a:solidFill>
                <a:schemeClr val="tx1">
                  <a:lumMod val="50000"/>
                </a:schemeClr>
              </a:solidFill>
            </a:endParaRPr>
          </a:p>
          <a:p>
            <a:pPr lvl="2"/>
            <a:endParaRPr lang="en-US" sz="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131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8238513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5" name="Content Placeholder 4"/>
          <p:cNvSpPr>
            <a:spLocks noGrp="1"/>
          </p:cNvSpPr>
          <p:nvPr>
            <p:ph idx="1"/>
          </p:nvPr>
        </p:nvSpPr>
        <p:spPr>
          <a:xfrm>
            <a:off x="152400" y="1600200"/>
            <a:ext cx="8839200" cy="4495800"/>
          </a:xfrm>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 – Direct Acting Agents</a:t>
            </a:r>
          </a:p>
          <a:p>
            <a:r>
              <a:rPr lang="en-US" sz="2000" b="1" i="1" dirty="0">
                <a:solidFill>
                  <a:schemeClr val="tx1">
                    <a:lumMod val="50000"/>
                  </a:schemeClr>
                </a:solidFill>
              </a:rPr>
              <a:t>Oral NS5A Inhibitors</a:t>
            </a:r>
          </a:p>
          <a:p>
            <a:pPr lvl="1"/>
            <a:r>
              <a:rPr lang="en-US" sz="2000" dirty="0">
                <a:solidFill>
                  <a:schemeClr val="tx1">
                    <a:lumMod val="50000"/>
                  </a:schemeClr>
                </a:solidFill>
              </a:rPr>
              <a:t>daclatasvir – (Daklinza)</a:t>
            </a:r>
          </a:p>
          <a:p>
            <a:pPr lvl="1"/>
            <a:endParaRPr lang="en-US" sz="1600" b="1" i="1" dirty="0">
              <a:solidFill>
                <a:schemeClr val="tx1">
                  <a:lumMod val="50000"/>
                </a:schemeClr>
              </a:solidFill>
            </a:endParaRPr>
          </a:p>
          <a:p>
            <a:r>
              <a:rPr lang="en-US" sz="2000" b="1" i="1" dirty="0">
                <a:solidFill>
                  <a:schemeClr val="tx1">
                    <a:lumMod val="50000"/>
                  </a:schemeClr>
                </a:solidFill>
              </a:rPr>
              <a:t>Oral NS5B Polymerase Inhibitors</a:t>
            </a:r>
          </a:p>
          <a:p>
            <a:pPr lvl="1"/>
            <a:r>
              <a:rPr lang="en-US" sz="2000" dirty="0">
                <a:solidFill>
                  <a:schemeClr val="tx1">
                    <a:lumMod val="50000"/>
                  </a:schemeClr>
                </a:solidFill>
              </a:rPr>
              <a:t>sofosbuvir – (Sovaldi)</a:t>
            </a:r>
          </a:p>
          <a:p>
            <a:pPr lvl="1"/>
            <a:endParaRPr lang="en-US" sz="1600" b="1" i="1" dirty="0">
              <a:solidFill>
                <a:schemeClr val="tx1">
                  <a:lumMod val="50000"/>
                </a:schemeClr>
              </a:solidFill>
            </a:endParaRPr>
          </a:p>
          <a:p>
            <a:pPr lvl="1"/>
            <a:endParaRPr lang="en-US" sz="1600" b="1" i="1" dirty="0">
              <a:solidFill>
                <a:schemeClr val="tx1">
                  <a:lumMod val="50000"/>
                </a:schemeClr>
              </a:solidFill>
            </a:endParaRPr>
          </a:p>
          <a:p>
            <a:pPr lvl="1"/>
            <a:endParaRPr lang="en-US" sz="2000" dirty="0">
              <a:solidFill>
                <a:schemeClr val="tx1">
                  <a:lumMod val="50000"/>
                </a:schemeClr>
              </a:solidFill>
            </a:endParaRPr>
          </a:p>
          <a:p>
            <a:pPr lvl="2"/>
            <a:endParaRPr lang="en-US" sz="8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132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636998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3" name="Content Placeholder 2"/>
          <p:cNvSpPr>
            <a:spLocks noGrp="1"/>
          </p:cNvSpPr>
          <p:nvPr>
            <p:ph idx="1"/>
          </p:nvPr>
        </p:nvSpPr>
        <p:spPr>
          <a:xfrm>
            <a:off x="228600" y="1828800"/>
            <a:ext cx="8686800" cy="4038600"/>
          </a:xfrm>
        </p:spPr>
        <p:txBody>
          <a:bodyPr/>
          <a:lstStyle/>
          <a:p>
            <a:r>
              <a:rPr lang="en-US" sz="2000" dirty="0">
                <a:solidFill>
                  <a:srgbClr val="000000"/>
                </a:solidFill>
              </a:rPr>
              <a:t>Approximately 2.7 million people in the US are chronically infected </a:t>
            </a:r>
          </a:p>
          <a:p>
            <a:r>
              <a:rPr lang="en-US" sz="2000" dirty="0">
                <a:solidFill>
                  <a:srgbClr val="000000"/>
                </a:solidFill>
              </a:rPr>
              <a:t>The American Association for the Study of Liver Diseases (AASLD)/Infectious Diseases Society of America (IDSA) Recommendations for Testing, Managing, and Treating Hepatitis C recommend the use of different antiviral therapies based on the genotype identified and co-morbidities </a:t>
            </a:r>
          </a:p>
          <a:p>
            <a:r>
              <a:rPr lang="en-US" sz="2000" dirty="0">
                <a:solidFill>
                  <a:srgbClr val="000000"/>
                </a:solidFill>
              </a:rPr>
              <a:t>The guidelines also provide treatment recommendations for patients who have failed previous therapy (partial or null responders), patients co-infected with HIV, patients with renal impairment, patients with hepatic impairment, and patients who develop recurrent HCV post liver transplant</a:t>
            </a:r>
          </a:p>
          <a:p>
            <a:pPr marL="0" indent="0">
              <a:buNone/>
            </a:pPr>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133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3" name="Content Placeholder 2"/>
          <p:cNvSpPr>
            <a:spLocks noGrp="1"/>
          </p:cNvSpPr>
          <p:nvPr>
            <p:ph idx="1"/>
          </p:nvPr>
        </p:nvSpPr>
        <p:spPr>
          <a:xfrm>
            <a:off x="228600" y="1905000"/>
            <a:ext cx="8686800" cy="4038600"/>
          </a:xfrm>
        </p:spPr>
        <p:txBody>
          <a:bodyPr/>
          <a:lstStyle/>
          <a:p>
            <a:r>
              <a:rPr lang="en-US" sz="2000" dirty="0">
                <a:solidFill>
                  <a:srgbClr val="000000"/>
                </a:solidFill>
              </a:rPr>
              <a:t>All of these clinical parameters help determine appropriate agent selection, likelihood of response, and treatment duration </a:t>
            </a:r>
          </a:p>
          <a:p>
            <a:r>
              <a:rPr lang="en-US" sz="2000" dirty="0">
                <a:solidFill>
                  <a:srgbClr val="000000"/>
                </a:solidFill>
              </a:rPr>
              <a:t>The guidelines define recommended regimens (favored for most patients) and alternative regimens (optimal in a particular subset of patients)</a:t>
            </a:r>
          </a:p>
          <a:p>
            <a:pPr marL="0" indent="0">
              <a:buNone/>
            </a:pPr>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134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174939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5" name="Content Placeholder 4"/>
          <p:cNvSpPr>
            <a:spLocks noGrp="1"/>
          </p:cNvSpPr>
          <p:nvPr>
            <p:ph idx="1"/>
          </p:nvPr>
        </p:nvSpPr>
        <p:spPr>
          <a:xfrm>
            <a:off x="457200" y="1447800"/>
            <a:ext cx="8382000" cy="4657094"/>
          </a:xfrm>
        </p:spPr>
        <p:txBody>
          <a:bodyPr/>
          <a:lstStyle/>
          <a:p>
            <a:pPr>
              <a:buFontTx/>
              <a:buNone/>
            </a:pPr>
            <a:r>
              <a:rPr lang="en-US" altLang="en-US" sz="2400" b="1" i="1" dirty="0">
                <a:solidFill>
                  <a:srgbClr val="2C2C2C"/>
                </a:solidFill>
              </a:rPr>
              <a:t>Product/Guideline Updates:</a:t>
            </a:r>
          </a:p>
          <a:p>
            <a:r>
              <a:rPr lang="en-US" sz="2000" dirty="0">
                <a:solidFill>
                  <a:schemeClr val="tx1">
                    <a:lumMod val="50000"/>
                  </a:schemeClr>
                </a:solidFill>
              </a:rPr>
              <a:t>The American Association for the Study of Liver Disease (AASLD) and Infectious Diseases Society of America (IDSA) have updated their HCV guidelines. All sections of the guidance regarding treatment have been updated</a:t>
            </a:r>
          </a:p>
          <a:p>
            <a:pPr lvl="1">
              <a:buFont typeface="Wingdings" panose="05000000000000000000" pitchFamily="2" charset="2"/>
              <a:buChar char="Ø"/>
            </a:pPr>
            <a:r>
              <a:rPr lang="en-US" sz="2000" dirty="0">
                <a:solidFill>
                  <a:schemeClr val="tx1">
                    <a:lumMod val="50000"/>
                  </a:schemeClr>
                </a:solidFill>
              </a:rPr>
              <a:t>Regimens that are considered to be less effective or complex as well as alternative regimens and those not commercially available have been removed</a:t>
            </a:r>
          </a:p>
          <a:p>
            <a:pPr lvl="1">
              <a:buFont typeface="Wingdings" panose="05000000000000000000" pitchFamily="2" charset="2"/>
              <a:buChar char="Ø"/>
            </a:pPr>
            <a:r>
              <a:rPr lang="en-US" sz="2000" dirty="0">
                <a:solidFill>
                  <a:schemeClr val="tx1">
                    <a:lumMod val="50000"/>
                  </a:schemeClr>
                </a:solidFill>
              </a:rPr>
              <a:t>For the initial treatment of HCV infection in compensated cirrhosis, the glecaprevir/pibrentasvir (Mavyret) regimen has been shortened</a:t>
            </a:r>
          </a:p>
          <a:p>
            <a:pPr lvl="1">
              <a:buFont typeface="Wingdings" panose="05000000000000000000" pitchFamily="2" charset="2"/>
              <a:buChar char="Ø"/>
            </a:pPr>
            <a:r>
              <a:rPr lang="en-US" sz="2000" dirty="0">
                <a:solidFill>
                  <a:schemeClr val="tx1">
                    <a:lumMod val="50000"/>
                  </a:schemeClr>
                </a:solidFill>
              </a:rPr>
              <a:t>A new document regarding the simplified HCV treatment for treatment-naive patients without cirrhosis was added</a:t>
            </a:r>
            <a:endParaRPr lang="en-US" sz="2000" dirty="0">
              <a:solidFill>
                <a:srgbClr val="000000"/>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135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8173076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5" name="Content Placeholder 4"/>
          <p:cNvSpPr>
            <a:spLocks noGrp="1"/>
          </p:cNvSpPr>
          <p:nvPr>
            <p:ph idx="1"/>
          </p:nvPr>
        </p:nvSpPr>
        <p:spPr>
          <a:xfrm>
            <a:off x="381000" y="1447800"/>
            <a:ext cx="8534400" cy="4657094"/>
          </a:xfrm>
        </p:spPr>
        <p:txBody>
          <a:bodyPr/>
          <a:lstStyle/>
          <a:p>
            <a:pPr>
              <a:buFontTx/>
              <a:buNone/>
            </a:pPr>
            <a:r>
              <a:rPr lang="en-US" altLang="en-US" sz="2400" b="1" i="1" dirty="0">
                <a:solidFill>
                  <a:srgbClr val="2C2C2C"/>
                </a:solidFill>
              </a:rPr>
              <a:t>Product/Guideline Updates:</a:t>
            </a:r>
          </a:p>
          <a:p>
            <a:r>
              <a:rPr lang="en-US" sz="1800" dirty="0">
                <a:solidFill>
                  <a:schemeClr val="tx1">
                    <a:lumMod val="50000"/>
                  </a:schemeClr>
                </a:solidFill>
              </a:rPr>
              <a:t>AASLD/IDSA Guidelines, cont.</a:t>
            </a:r>
          </a:p>
          <a:p>
            <a:pPr lvl="1">
              <a:buFont typeface="Wingdings" panose="05000000000000000000" pitchFamily="2" charset="2"/>
              <a:buChar char="Ø"/>
            </a:pPr>
            <a:r>
              <a:rPr lang="en-US" sz="1800" dirty="0">
                <a:solidFill>
                  <a:schemeClr val="tx1">
                    <a:lumMod val="50000"/>
                  </a:schemeClr>
                </a:solidFill>
              </a:rPr>
              <a:t>The retreatment of persons in whom prior therapy has failed guidance was updated regarding glecaprevir/pibrentasvir (Mavyret) failures and sofosbuvir/velpatasvir/voxilaprevir (Vosevi) failures</a:t>
            </a:r>
          </a:p>
          <a:p>
            <a:pPr lvl="1">
              <a:buFont typeface="Wingdings" panose="05000000000000000000" pitchFamily="2" charset="2"/>
              <a:buChar char="Ø"/>
            </a:pPr>
            <a:r>
              <a:rPr lang="en-US" sz="1800" dirty="0">
                <a:solidFill>
                  <a:schemeClr val="tx1">
                    <a:lumMod val="50000"/>
                  </a:schemeClr>
                </a:solidFill>
              </a:rPr>
              <a:t>The HCV Testing and Linkage to Care guidance was updated regarding universal screening for adults </a:t>
            </a:r>
          </a:p>
          <a:p>
            <a:pPr lvl="1">
              <a:buFont typeface="Wingdings" panose="05000000000000000000" pitchFamily="2" charset="2"/>
              <a:buChar char="Ø"/>
            </a:pPr>
            <a:r>
              <a:rPr lang="en-US" sz="1800" dirty="0">
                <a:solidFill>
                  <a:schemeClr val="tx1">
                    <a:lumMod val="50000"/>
                  </a:schemeClr>
                </a:solidFill>
              </a:rPr>
              <a:t>The HCV in Children section was updated regarding new treatment regimens for children 3 to 11 years of age</a:t>
            </a:r>
          </a:p>
          <a:p>
            <a:pPr lvl="1">
              <a:buFont typeface="Wingdings" panose="05000000000000000000" pitchFamily="2" charset="2"/>
              <a:buChar char="Ø"/>
            </a:pPr>
            <a:r>
              <a:rPr lang="en-US" sz="1800" dirty="0">
                <a:solidFill>
                  <a:schemeClr val="tx1">
                    <a:lumMod val="50000"/>
                  </a:schemeClr>
                </a:solidFill>
              </a:rPr>
              <a:t>A new recommendation was added to the Management of Acute HCV Infection section for starting treatment without a waiting period</a:t>
            </a:r>
          </a:p>
          <a:p>
            <a:pPr lvl="1">
              <a:buFont typeface="Wingdings" panose="05000000000000000000" pitchFamily="2" charset="2"/>
              <a:buChar char="Ø"/>
            </a:pPr>
            <a:r>
              <a:rPr lang="en-US" sz="1800" dirty="0">
                <a:solidFill>
                  <a:schemeClr val="tx1">
                    <a:lumMod val="50000"/>
                  </a:schemeClr>
                </a:solidFill>
              </a:rPr>
              <a:t>The kidney transplant section has also updated treatment recommendations, and the Liver Transplantation section also has new information about transplanting organs from donors who are infected with HCV</a:t>
            </a:r>
          </a:p>
          <a:p>
            <a:pPr marL="0" indent="0">
              <a:buNone/>
            </a:pPr>
            <a:endParaRPr lang="en-US" sz="2000" dirty="0">
              <a:solidFill>
                <a:srgbClr val="000000"/>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136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9481699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5" name="Content Placeholder 4"/>
          <p:cNvSpPr>
            <a:spLocks noGrp="1"/>
          </p:cNvSpPr>
          <p:nvPr>
            <p:ph idx="1"/>
          </p:nvPr>
        </p:nvSpPr>
        <p:spPr/>
        <p:txBody>
          <a:bodyPr/>
          <a:lstStyle/>
          <a:p>
            <a:pPr>
              <a:buFontTx/>
              <a:buNone/>
            </a:pPr>
            <a:r>
              <a:rPr lang="en-US" altLang="en-US" sz="2400" b="1" i="1" dirty="0">
                <a:solidFill>
                  <a:srgbClr val="2C2C2C"/>
                </a:solidFill>
              </a:rPr>
              <a:t>Product/Guideline Updates:</a:t>
            </a:r>
          </a:p>
          <a:p>
            <a:r>
              <a:rPr lang="en-US" sz="2000" dirty="0">
                <a:solidFill>
                  <a:srgbClr val="000000"/>
                </a:solidFill>
              </a:rPr>
              <a:t>Kadmon made a business decision to discontinue their various formulations of ribavirin under the tradename Ribasphere </a:t>
            </a:r>
          </a:p>
          <a:p>
            <a:r>
              <a:rPr lang="en-US" sz="2000" dirty="0">
                <a:solidFill>
                  <a:srgbClr val="000000"/>
                </a:solidFill>
              </a:rPr>
              <a:t>Sovaldi is now indicated for the use in pediatric patients 3 years of age and older with or without cirrhosis with genotypes 2 or 3 in combination with ribavirin</a:t>
            </a:r>
          </a:p>
          <a:p>
            <a:r>
              <a:rPr lang="en-US" sz="2000" dirty="0">
                <a:solidFill>
                  <a:srgbClr val="000000"/>
                </a:solidFill>
              </a:rPr>
              <a:t>Dosing is weight based and new 150 mg and 200 mg pellet formulations were approved to accommodate the lower doses</a:t>
            </a:r>
          </a:p>
          <a:p>
            <a:r>
              <a:rPr lang="en-US" sz="2000" dirty="0">
                <a:solidFill>
                  <a:srgbClr val="000000"/>
                </a:solidFill>
              </a:rPr>
              <a:t>The pellets are intended to be sprinkled on non-acidic soft food at or below room temperature and swallowed without chewing</a:t>
            </a:r>
          </a:p>
          <a:p>
            <a:endParaRPr lang="en-US" sz="2000" dirty="0">
              <a:solidFill>
                <a:srgbClr val="000000"/>
              </a:solidFill>
            </a:endParaRPr>
          </a:p>
          <a:p>
            <a:pPr marL="0" indent="0">
              <a:buNone/>
            </a:pPr>
            <a:endParaRPr lang="en-US" sz="2000" dirty="0">
              <a:solidFill>
                <a:srgbClr val="000000"/>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137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790617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5" name="Content Placeholder 4"/>
          <p:cNvSpPr>
            <a:spLocks noGrp="1"/>
          </p:cNvSpPr>
          <p:nvPr>
            <p:ph idx="1"/>
          </p:nvPr>
        </p:nvSpPr>
        <p:spPr>
          <a:xfrm>
            <a:off x="457200" y="1447800"/>
            <a:ext cx="8382000" cy="4373563"/>
          </a:xfrm>
        </p:spPr>
        <p:txBody>
          <a:bodyPr/>
          <a:lstStyle/>
          <a:p>
            <a:pPr>
              <a:buFontTx/>
              <a:buNone/>
            </a:pPr>
            <a:r>
              <a:rPr lang="en-US" altLang="en-US" sz="2400" b="1" i="1" dirty="0">
                <a:solidFill>
                  <a:srgbClr val="2C2C2C"/>
                </a:solidFill>
              </a:rPr>
              <a:t>Product/Guideline Updates:</a:t>
            </a:r>
          </a:p>
          <a:p>
            <a:r>
              <a:rPr lang="en-US" sz="1800" dirty="0">
                <a:solidFill>
                  <a:srgbClr val="000000"/>
                </a:solidFill>
              </a:rPr>
              <a:t>Harvoni is now indicated for the use in pediatric patients 3 years of age and older with genotypes 1,4,5 or 6 without cirrhosis or with compensated cirrhosis OR genotype 1 patients with decompensated cirrhosis in combination with ribavirin OR genotype 1 or 4 patients who received a liver transplant without cirrhosis or compensated cirrhosis in combination with ribavirin </a:t>
            </a:r>
          </a:p>
          <a:p>
            <a:r>
              <a:rPr lang="en-US" sz="1800" dirty="0">
                <a:solidFill>
                  <a:srgbClr val="000000"/>
                </a:solidFill>
              </a:rPr>
              <a:t>Mavyret is now indicated for use in pediatric patients with any genotype as young as 12 years of age weighing at least 45 kg</a:t>
            </a:r>
          </a:p>
          <a:p>
            <a:r>
              <a:rPr lang="en-US" sz="1800" dirty="0">
                <a:solidFill>
                  <a:schemeClr val="tx1">
                    <a:lumMod val="50000"/>
                  </a:schemeClr>
                </a:solidFill>
              </a:rPr>
              <a:t>Epclusa (sofosbuvir/velpatasvir) is now approved for the treatment of HCV genotypes 1,2,3,4,5, and 6 in pediatric patients ≥ 6 years of age and weighing ≥ 17 kg.  It was previously only approved for treatment in adults  </a:t>
            </a:r>
            <a:endParaRPr lang="en-US" sz="2000" dirty="0">
              <a:solidFill>
                <a:srgbClr val="000000"/>
              </a:solidFill>
            </a:endParaRPr>
          </a:p>
          <a:p>
            <a:pPr marL="0" indent="0">
              <a:buNone/>
            </a:pPr>
            <a:endParaRPr lang="en-US" sz="2000" dirty="0">
              <a:solidFill>
                <a:srgbClr val="000000"/>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138</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830985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Hepatitis C Agents (</a:t>
            </a:r>
            <a:r>
              <a:rPr lang="en-US" altLang="en-US" i="1" dirty="0"/>
              <a:t>D</a:t>
            </a:r>
            <a:r>
              <a:rPr lang="en-US" i="1" dirty="0">
                <a:solidFill>
                  <a:schemeClr val="accent1"/>
                </a:solidFill>
                <a:effectLst>
                  <a:outerShdw blurRad="38100" dist="38100" dir="2700000" algn="tl">
                    <a:srgbClr val="000000">
                      <a:alpha val="43137"/>
                    </a:srgbClr>
                  </a:outerShdw>
                </a:effectLst>
              </a:rPr>
              <a:t>irect Acting)</a:t>
            </a:r>
            <a:endParaRPr lang="en-US" dirty="0"/>
          </a:p>
        </p:txBody>
      </p:sp>
      <p:sp>
        <p:nvSpPr>
          <p:cNvPr id="5" name="Content Placeholder 4"/>
          <p:cNvSpPr>
            <a:spLocks noGrp="1"/>
          </p:cNvSpPr>
          <p:nvPr>
            <p:ph idx="1"/>
          </p:nvPr>
        </p:nvSpPr>
        <p:spPr>
          <a:xfrm>
            <a:off x="0" y="1447800"/>
            <a:ext cx="9067800" cy="4657094"/>
          </a:xfrm>
        </p:spPr>
        <p:txBody>
          <a:bodyPr/>
          <a:lstStyle/>
          <a:p>
            <a:pPr>
              <a:buFontTx/>
              <a:buNone/>
            </a:pPr>
            <a:r>
              <a:rPr lang="en-US" altLang="en-US" sz="2400" b="1" i="1" dirty="0">
                <a:solidFill>
                  <a:srgbClr val="2C2C2C"/>
                </a:solidFill>
              </a:rPr>
              <a:t>    Product/Guideline Updates:</a:t>
            </a:r>
          </a:p>
          <a:p>
            <a:r>
              <a:rPr lang="en-US" sz="2000" dirty="0">
                <a:solidFill>
                  <a:srgbClr val="000000"/>
                </a:solidFill>
              </a:rPr>
              <a:t>Technivie (ombitasvir/paritaprevir/ritonavir) and Vikiera (obmitasvir/paritaprevir/ritonavir + dasabuvir) have been voluntarily removed from the market by AbbVie</a:t>
            </a:r>
          </a:p>
          <a:p>
            <a:r>
              <a:rPr lang="en-US" sz="2000" dirty="0">
                <a:solidFill>
                  <a:srgbClr val="000000"/>
                </a:solidFill>
              </a:rPr>
              <a:t>In August 2019, in the FDA issued a safety announcement about cases of worsening liver function or liver failure with Mavyret (glecaprevir/pibrentasvir), Zepatier (elbasvir/grazoprevir), and Vosevi (sofosbuvir/velpatasvir/voxilaprevir)</a:t>
            </a:r>
          </a:p>
          <a:p>
            <a:r>
              <a:rPr lang="en-US" sz="2000" dirty="0">
                <a:solidFill>
                  <a:srgbClr val="000000"/>
                </a:solidFill>
              </a:rPr>
              <a:t>This is thought to be related to the protease inhibitor component. As a result, the product labeling for these agents was updated</a:t>
            </a:r>
          </a:p>
          <a:p>
            <a:r>
              <a:rPr lang="en-US" sz="2000" dirty="0">
                <a:solidFill>
                  <a:srgbClr val="000000"/>
                </a:solidFill>
              </a:rPr>
              <a:t>Zepatier is not recommended in patients with moderate to severe hepatic impairment (Child-Pugh B or C) or those with a history of hepatic decompensation and discontinued in those who develop decompensation</a:t>
            </a:r>
          </a:p>
        </p:txBody>
      </p:sp>
      <p:sp>
        <p:nvSpPr>
          <p:cNvPr id="2" name="Slide Number Placeholder 1"/>
          <p:cNvSpPr>
            <a:spLocks noGrp="1"/>
          </p:cNvSpPr>
          <p:nvPr>
            <p:ph type="sldNum" sz="quarter" idx="4"/>
          </p:nvPr>
        </p:nvSpPr>
        <p:spPr/>
        <p:txBody>
          <a:bodyPr/>
          <a:lstStyle/>
          <a:p>
            <a:fld id="{FF445594-FFE8-4E90-934C-EFF530110A38}" type="slidenum">
              <a:rPr lang="en-US" smtClean="0"/>
              <a:pPr/>
              <a:t>139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188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138333-C3BC-4F4F-BCAB-15281BE313FF}"/>
              </a:ext>
            </a:extLst>
          </p:cNvPr>
          <p:cNvSpPr>
            <a:spLocks noGrp="1"/>
          </p:cNvSpPr>
          <p:nvPr>
            <p:ph type="title"/>
          </p:nvPr>
        </p:nvSpPr>
        <p:spPr/>
        <p:txBody>
          <a:bodyPr/>
          <a:lstStyle/>
          <a:p>
            <a:r>
              <a:rPr lang="en-US" altLang="en-US" dirty="0"/>
              <a:t>Analgesics, Narcotics Long</a:t>
            </a:r>
            <a:endParaRPr lang="en-US" dirty="0"/>
          </a:p>
        </p:txBody>
      </p:sp>
      <p:sp>
        <p:nvSpPr>
          <p:cNvPr id="3" name="Content Placeholder 2">
            <a:extLst>
              <a:ext uri="{FF2B5EF4-FFF2-40B4-BE49-F238E27FC236}">
                <a16:creationId xmlns:a16="http://schemas.microsoft.com/office/drawing/2014/main" xmlns="" id="{7A54AE87-E394-4437-8B79-EF7FCE940026}"/>
              </a:ext>
            </a:extLst>
          </p:cNvPr>
          <p:cNvSpPr>
            <a:spLocks noGrp="1"/>
          </p:cNvSpPr>
          <p:nvPr>
            <p:ph idx="1"/>
          </p:nvPr>
        </p:nvSpPr>
        <p:spPr>
          <a:xfrm>
            <a:off x="457200" y="1600201"/>
            <a:ext cx="8382000" cy="533400"/>
          </a:xfrm>
        </p:spPr>
        <p:txBody>
          <a:bodyPr/>
          <a:lstStyle/>
          <a:p>
            <a:pPr marL="0" indent="0">
              <a:buNone/>
            </a:pPr>
            <a:r>
              <a:rPr lang="en-US" altLang="en-US" sz="2400" b="1" i="1" dirty="0">
                <a:solidFill>
                  <a:schemeClr val="tx1">
                    <a:lumMod val="50000"/>
                  </a:schemeClr>
                </a:solidFill>
              </a:rPr>
              <a:t>Product/Guideline Updates</a:t>
            </a:r>
            <a:endParaRPr lang="en-US" sz="2400" dirty="0">
              <a:solidFill>
                <a:srgbClr val="2C2C2C"/>
              </a:solidFill>
            </a:endParaRPr>
          </a:p>
        </p:txBody>
      </p:sp>
      <p:sp>
        <p:nvSpPr>
          <p:cNvPr id="4" name="Slide Number Placeholder 3">
            <a:extLst>
              <a:ext uri="{FF2B5EF4-FFF2-40B4-BE49-F238E27FC236}">
                <a16:creationId xmlns:a16="http://schemas.microsoft.com/office/drawing/2014/main" xmlns="" id="{F7AF3F87-0A78-4E05-B4D4-1383187BEFC7}"/>
              </a:ext>
            </a:extLst>
          </p:cNvPr>
          <p:cNvSpPr>
            <a:spLocks noGrp="1"/>
          </p:cNvSpPr>
          <p:nvPr>
            <p:ph type="sldNum" sz="quarter" idx="4"/>
          </p:nvPr>
        </p:nvSpPr>
        <p:spPr/>
        <p:txBody>
          <a:bodyPr/>
          <a:lstStyle/>
          <a:p>
            <a:fld id="{FF445594-FFE8-4E90-934C-EFF530110A38}" type="slidenum">
              <a:rPr lang="en-US" smtClean="0"/>
              <a:pPr/>
              <a:t>14</a:t>
            </a:fld>
            <a:endParaRPr lang="en-US" dirty="0"/>
          </a:p>
        </p:txBody>
      </p:sp>
      <p:sp>
        <p:nvSpPr>
          <p:cNvPr id="5" name="Footer Placeholder 4">
            <a:extLst>
              <a:ext uri="{FF2B5EF4-FFF2-40B4-BE49-F238E27FC236}">
                <a16:creationId xmlns:a16="http://schemas.microsoft.com/office/drawing/2014/main" xmlns="" id="{3479A45D-FF85-4362-BB98-88E057AE5819}"/>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6" name="Rectangle 5">
            <a:extLst>
              <a:ext uri="{FF2B5EF4-FFF2-40B4-BE49-F238E27FC236}">
                <a16:creationId xmlns:a16="http://schemas.microsoft.com/office/drawing/2014/main" xmlns="" id="{7EE6BC79-B4D0-4DC8-8823-055C4EA48D95}"/>
              </a:ext>
            </a:extLst>
          </p:cNvPr>
          <p:cNvSpPr/>
          <p:nvPr/>
        </p:nvSpPr>
        <p:spPr>
          <a:xfrm>
            <a:off x="304800" y="2133600"/>
            <a:ext cx="8686800" cy="1938992"/>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Zohydro ER (abuse deterrent hydrocodone ER) is now available as a generic</a:t>
            </a:r>
          </a:p>
          <a:p>
            <a:pPr marL="342900" indent="-342900">
              <a:buFont typeface="Arial" panose="020B0604020202020204" pitchFamily="34" charset="0"/>
              <a:buChar char="•"/>
            </a:pPr>
            <a:endPar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a:solidFill>
                  <a:srgbClr val="000000"/>
                </a:solidFill>
                <a:latin typeface="Tahoma" panose="020B0604030504040204" pitchFamily="34" charset="0"/>
                <a:ea typeface="Tahoma" panose="020B0604030504040204" pitchFamily="34" charset="0"/>
                <a:cs typeface="Tahoma" panose="020B0604030504040204" pitchFamily="34" charset="0"/>
              </a:rPr>
              <a:t>Janssen has made a business decision to discontinue Duragesic.  The product will remain available in generic formulations</a:t>
            </a:r>
          </a:p>
          <a:p>
            <a:pPr marL="342900" indent="-342900">
              <a:buFont typeface="Arial" panose="020B0604020202020204" pitchFamily="34" charset="0"/>
              <a:buChar char="•"/>
            </a:pPr>
            <a:endParaRPr lang="en-US" sz="2000" dirty="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8351216"/>
      </p:ext>
    </p:extLst>
  </p:cSld>
  <p:clrMapOvr>
    <a:overrideClrMapping bg1="lt1" tx1="dk1" bg2="lt2" tx2="dk2" accent1="accent1" accent2="accent2" accent3="accent3" accent4="accent4" accent5="accent5" accent6="accent6" hlink="hlink" folHlink="folHlink"/>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6705600" cy="3505200"/>
          </a:xfrm>
        </p:spPr>
        <p:txBody>
          <a:bodyPr/>
          <a:lstStyle/>
          <a:p>
            <a:pPr algn="ctr"/>
            <a:r>
              <a:rPr lang="en-US" altLang="en-US" dirty="0"/>
              <a:t>Hypoglycemics, Incretin Mimetics/Enhancers</a:t>
            </a:r>
            <a:br>
              <a:rPr lang="en-US" altLang="en-US" dirty="0"/>
            </a:br>
            <a:r>
              <a:rPr lang="en-US" altLang="en-US" dirty="0"/>
              <a:t/>
            </a:r>
            <a:br>
              <a:rPr lang="en-US" altLang="en-US" dirty="0"/>
            </a:br>
            <a:r>
              <a:rPr lang="en-US" sz="2400" i="1" dirty="0">
                <a:solidFill>
                  <a:schemeClr val="tx1">
                    <a:lumMod val="50000"/>
                  </a:schemeClr>
                </a:solidFill>
              </a:rPr>
              <a:t/>
            </a:r>
            <a:br>
              <a:rPr lang="en-US" sz="2400" i="1" dirty="0">
                <a:solidFill>
                  <a:schemeClr val="tx1">
                    <a:lumMod val="50000"/>
                  </a:schemeClr>
                </a:solidFill>
              </a:rPr>
            </a:br>
            <a:endParaRPr lang="en-US" sz="2400" i="1"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140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99730434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152400" y="1524000"/>
            <a:ext cx="8839200" cy="4572000"/>
          </a:xfrm>
        </p:spPr>
        <p:txBody>
          <a:bodyPr/>
          <a:lstStyle/>
          <a:p>
            <a:pPr>
              <a:buNone/>
            </a:pPr>
            <a:r>
              <a:rPr lang="en-US" altLang="en-US" sz="2000" b="1" i="1" dirty="0">
                <a:solidFill>
                  <a:schemeClr val="tx1">
                    <a:lumMod val="50000"/>
                  </a:schemeClr>
                </a:solidFill>
              </a:rPr>
              <a:t>Class Overview: Amylin Analogues</a:t>
            </a:r>
            <a:endParaRPr lang="en-US" sz="2000" b="1" i="1" dirty="0">
              <a:solidFill>
                <a:schemeClr val="tx1">
                  <a:lumMod val="50000"/>
                </a:schemeClr>
              </a:solidFill>
            </a:endParaRPr>
          </a:p>
          <a:p>
            <a:r>
              <a:rPr lang="en-US" sz="2000" dirty="0">
                <a:solidFill>
                  <a:schemeClr val="tx1">
                    <a:lumMod val="50000"/>
                  </a:schemeClr>
                </a:solidFill>
              </a:rPr>
              <a:t>pramlintide - (Symlin)</a:t>
            </a:r>
          </a:p>
          <a:p>
            <a:pPr>
              <a:buNone/>
            </a:pPr>
            <a:r>
              <a:rPr lang="en-US" altLang="en-US" sz="2000" b="1" i="1" dirty="0">
                <a:solidFill>
                  <a:schemeClr val="tx1">
                    <a:lumMod val="50000"/>
                  </a:schemeClr>
                </a:solidFill>
              </a:rPr>
              <a:t>Class Overview: Dipeptidyl Peptidase-4 Enzyme Inhibitors (DPP-4)</a:t>
            </a:r>
            <a:endParaRPr lang="en-US" sz="2000" b="1" i="1" dirty="0">
              <a:solidFill>
                <a:schemeClr val="tx1">
                  <a:lumMod val="50000"/>
                </a:schemeClr>
              </a:solidFill>
            </a:endParaRPr>
          </a:p>
          <a:p>
            <a:r>
              <a:rPr lang="en-US" sz="2000" dirty="0">
                <a:solidFill>
                  <a:schemeClr val="tx1">
                    <a:lumMod val="50000"/>
                  </a:schemeClr>
                </a:solidFill>
              </a:rPr>
              <a:t>alogliptin - (Nesina)</a:t>
            </a:r>
          </a:p>
          <a:p>
            <a:r>
              <a:rPr lang="en-US" sz="2000" dirty="0">
                <a:solidFill>
                  <a:schemeClr val="tx1">
                    <a:lumMod val="50000"/>
                  </a:schemeClr>
                </a:solidFill>
              </a:rPr>
              <a:t>alogliptin/metformin - (Kazano)</a:t>
            </a:r>
          </a:p>
          <a:p>
            <a:r>
              <a:rPr lang="en-US" sz="2000" dirty="0">
                <a:solidFill>
                  <a:schemeClr val="tx1">
                    <a:lumMod val="50000"/>
                  </a:schemeClr>
                </a:solidFill>
              </a:rPr>
              <a:t>alogliptin/pioglitazone - (Oseni)</a:t>
            </a:r>
          </a:p>
          <a:p>
            <a:r>
              <a:rPr lang="en-US" sz="2000" dirty="0">
                <a:solidFill>
                  <a:schemeClr val="tx1">
                    <a:lumMod val="50000"/>
                  </a:schemeClr>
                </a:solidFill>
              </a:rPr>
              <a:t>linagliptin - (Tradjenta)</a:t>
            </a:r>
          </a:p>
          <a:p>
            <a:r>
              <a:rPr lang="en-US" sz="2000" dirty="0">
                <a:solidFill>
                  <a:schemeClr val="tx1">
                    <a:lumMod val="50000"/>
                  </a:schemeClr>
                </a:solidFill>
              </a:rPr>
              <a:t>linagliptin/empagliflozin - (Glyxambi)</a:t>
            </a:r>
          </a:p>
          <a:p>
            <a:r>
              <a:rPr lang="en-US" sz="2000" dirty="0">
                <a:solidFill>
                  <a:schemeClr val="tx1">
                    <a:lumMod val="50000"/>
                  </a:schemeClr>
                </a:solidFill>
              </a:rPr>
              <a:t>linagliptin/metformin - (Jentadueto)</a:t>
            </a: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141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839924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152400" y="1524000"/>
            <a:ext cx="8839200" cy="4572000"/>
          </a:xfrm>
        </p:spPr>
        <p:txBody>
          <a:bodyPr/>
          <a:lstStyle/>
          <a:p>
            <a:pPr>
              <a:buNone/>
            </a:pPr>
            <a:r>
              <a:rPr lang="en-US" altLang="en-US" sz="2000" b="1" i="1" dirty="0">
                <a:solidFill>
                  <a:schemeClr val="tx1">
                    <a:lumMod val="50000"/>
                  </a:schemeClr>
                </a:solidFill>
              </a:rPr>
              <a:t>Class Overview: Dipeptidyl Peptidase-4 Enzyme Inhibitors (DPP-4)</a:t>
            </a:r>
            <a:endParaRPr lang="en-US" sz="2000" b="1" i="1" dirty="0">
              <a:solidFill>
                <a:schemeClr val="tx1">
                  <a:lumMod val="50000"/>
                </a:schemeClr>
              </a:solidFill>
            </a:endParaRPr>
          </a:p>
          <a:p>
            <a:r>
              <a:rPr lang="en-US" sz="1800" dirty="0">
                <a:solidFill>
                  <a:schemeClr val="tx1">
                    <a:lumMod val="50000"/>
                  </a:schemeClr>
                </a:solidFill>
              </a:rPr>
              <a:t>linagliptin/metformin extended-release - (Jentadueto XR)</a:t>
            </a:r>
          </a:p>
          <a:p>
            <a:r>
              <a:rPr lang="en-US" sz="1800" dirty="0">
                <a:solidFill>
                  <a:schemeClr val="tx1">
                    <a:lumMod val="50000"/>
                  </a:schemeClr>
                </a:solidFill>
                <a:highlight>
                  <a:srgbClr val="00FFFF"/>
                </a:highlight>
              </a:rPr>
              <a:t>linagliptan/empagliflozin/metformin - (Trijardy XR)</a:t>
            </a:r>
          </a:p>
          <a:p>
            <a:r>
              <a:rPr lang="en-US" sz="1800" dirty="0">
                <a:solidFill>
                  <a:schemeClr val="tx1">
                    <a:lumMod val="50000"/>
                  </a:schemeClr>
                </a:solidFill>
              </a:rPr>
              <a:t>saxagliptin - (Onglyza)</a:t>
            </a:r>
          </a:p>
          <a:p>
            <a:r>
              <a:rPr lang="en-US" sz="1800" dirty="0">
                <a:solidFill>
                  <a:schemeClr val="tx1">
                    <a:lumMod val="50000"/>
                  </a:schemeClr>
                </a:solidFill>
              </a:rPr>
              <a:t>saxagliptin/dapagliflozin - (Qtern)</a:t>
            </a:r>
          </a:p>
          <a:p>
            <a:r>
              <a:rPr lang="en-US" sz="1800" dirty="0">
                <a:solidFill>
                  <a:schemeClr val="tx1">
                    <a:lumMod val="50000"/>
                  </a:schemeClr>
                </a:solidFill>
                <a:highlight>
                  <a:srgbClr val="00FFFF"/>
                </a:highlight>
              </a:rPr>
              <a:t>saxagliptan/dapagliflozin/metformin – (Qternmet XR)</a:t>
            </a:r>
          </a:p>
          <a:p>
            <a:r>
              <a:rPr lang="en-US" sz="1800" dirty="0">
                <a:solidFill>
                  <a:schemeClr val="tx1">
                    <a:lumMod val="50000"/>
                  </a:schemeClr>
                </a:solidFill>
              </a:rPr>
              <a:t>saxagliptin/metformin extended-release - (Kombiglyze XR)</a:t>
            </a:r>
          </a:p>
          <a:p>
            <a:r>
              <a:rPr lang="en-US" sz="1800" dirty="0">
                <a:solidFill>
                  <a:srgbClr val="000000"/>
                </a:solidFill>
              </a:rPr>
              <a:t>sitagliptin - (Januvia)</a:t>
            </a:r>
          </a:p>
          <a:p>
            <a:r>
              <a:rPr lang="en-US" sz="1800" dirty="0">
                <a:solidFill>
                  <a:srgbClr val="000000"/>
                </a:solidFill>
              </a:rPr>
              <a:t>itagliptin/ertugliflozin – (Steglujan)	</a:t>
            </a:r>
          </a:p>
          <a:p>
            <a:r>
              <a:rPr lang="en-US" sz="1800" dirty="0">
                <a:solidFill>
                  <a:srgbClr val="000000"/>
                </a:solidFill>
              </a:rPr>
              <a:t>sitagliptin/metformin - (Janumet)</a:t>
            </a:r>
          </a:p>
          <a:p>
            <a:r>
              <a:rPr lang="en-US" sz="1800" dirty="0">
                <a:solidFill>
                  <a:schemeClr val="tx1">
                    <a:lumMod val="50000"/>
                  </a:schemeClr>
                </a:solidFill>
              </a:rPr>
              <a:t>sitagliptin/metformin extended-release - (Janumet XR)</a:t>
            </a: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142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688349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152400" y="1447800"/>
            <a:ext cx="8915400" cy="4648200"/>
          </a:xfrm>
        </p:spPr>
        <p:txBody>
          <a:bodyPr/>
          <a:lstStyle/>
          <a:p>
            <a:pPr>
              <a:buNone/>
            </a:pPr>
            <a:r>
              <a:rPr lang="en-US" altLang="en-US" sz="2000" b="1" i="1" dirty="0">
                <a:solidFill>
                  <a:schemeClr val="tx1">
                    <a:lumMod val="50000"/>
                  </a:schemeClr>
                </a:solidFill>
              </a:rPr>
              <a:t>Class Overview: Glucagon-Like Peptide-1 Receptor Agonists (GLP-1)</a:t>
            </a:r>
          </a:p>
          <a:p>
            <a:r>
              <a:rPr lang="en-US" sz="2000" dirty="0">
                <a:solidFill>
                  <a:srgbClr val="000000"/>
                </a:solidFill>
              </a:rPr>
              <a:t>albiglutide - (Tanzeum)*</a:t>
            </a:r>
          </a:p>
          <a:p>
            <a:r>
              <a:rPr lang="en-US" sz="2000" dirty="0">
                <a:solidFill>
                  <a:srgbClr val="000000"/>
                </a:solidFill>
              </a:rPr>
              <a:t>dulaglutide - (Trulicity)</a:t>
            </a:r>
          </a:p>
          <a:p>
            <a:r>
              <a:rPr lang="en-US" sz="2000" dirty="0">
                <a:solidFill>
                  <a:srgbClr val="000000"/>
                </a:solidFill>
              </a:rPr>
              <a:t>exenatide - (Byetta)</a:t>
            </a:r>
          </a:p>
          <a:p>
            <a:r>
              <a:rPr lang="en-US" sz="2000" dirty="0">
                <a:solidFill>
                  <a:srgbClr val="000000"/>
                </a:solidFill>
              </a:rPr>
              <a:t>exenatide extended-release - (Bydureon; Bydureon Bcise)</a:t>
            </a:r>
          </a:p>
          <a:p>
            <a:r>
              <a:rPr lang="en-US" sz="2000" dirty="0">
                <a:solidFill>
                  <a:srgbClr val="000000"/>
                </a:solidFill>
              </a:rPr>
              <a:t>liraglutide - (Victoza)</a:t>
            </a:r>
          </a:p>
          <a:p>
            <a:r>
              <a:rPr lang="en-US" sz="2000" dirty="0">
                <a:solidFill>
                  <a:srgbClr val="000000"/>
                </a:solidFill>
              </a:rPr>
              <a:t>liraglutide/insulin degludec - (Xultophy)</a:t>
            </a:r>
          </a:p>
          <a:p>
            <a:r>
              <a:rPr lang="en-US" sz="2000" dirty="0">
                <a:solidFill>
                  <a:srgbClr val="000000"/>
                </a:solidFill>
              </a:rPr>
              <a:t>lixisenatide - (Adlyxin)</a:t>
            </a:r>
          </a:p>
          <a:p>
            <a:r>
              <a:rPr lang="en-US" sz="2000" dirty="0">
                <a:solidFill>
                  <a:srgbClr val="000000"/>
                </a:solidFill>
              </a:rPr>
              <a:t>lixisenatide/insulin glargine - (Soliqua)</a:t>
            </a:r>
          </a:p>
          <a:p>
            <a:r>
              <a:rPr lang="en-US" sz="2000" dirty="0">
                <a:solidFill>
                  <a:srgbClr val="000000"/>
                </a:solidFill>
              </a:rPr>
              <a:t>semaglutide - (Ozempic; </a:t>
            </a:r>
            <a:r>
              <a:rPr lang="en-US" sz="2000" dirty="0">
                <a:solidFill>
                  <a:srgbClr val="000000"/>
                </a:solidFill>
                <a:highlight>
                  <a:srgbClr val="00FFFF"/>
                </a:highlight>
              </a:rPr>
              <a:t>Rybelsus</a:t>
            </a:r>
            <a:r>
              <a:rPr lang="en-US" sz="2000" dirty="0">
                <a:solidFill>
                  <a:srgbClr val="000000"/>
                </a:solidFill>
              </a:rPr>
              <a:t>)</a:t>
            </a:r>
          </a:p>
          <a:p>
            <a:pPr marL="0" indent="0">
              <a:buNone/>
            </a:pPr>
            <a:r>
              <a:rPr lang="en-US" sz="1600" i="1" dirty="0">
                <a:solidFill>
                  <a:srgbClr val="000000"/>
                </a:solidFill>
              </a:rPr>
              <a:t>*discontinued </a:t>
            </a: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143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096829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0" y="1447800"/>
            <a:ext cx="9144000" cy="5105400"/>
          </a:xfrm>
        </p:spPr>
        <p:txBody>
          <a:bodyPr/>
          <a:lstStyle/>
          <a:p>
            <a:r>
              <a:rPr lang="en-US" sz="2000" dirty="0">
                <a:solidFill>
                  <a:srgbClr val="000000"/>
                </a:solidFill>
              </a:rPr>
              <a:t>It is estimated that over 30.3 million people in the US have diabetes; type 2 diabetes (T2DM) accounts for about 90% to 95% of all diagnosed cases of diabetes in adults</a:t>
            </a:r>
          </a:p>
          <a:p>
            <a:r>
              <a:rPr lang="en-US" sz="2000" dirty="0">
                <a:solidFill>
                  <a:schemeClr val="tx1">
                    <a:lumMod val="50000"/>
                  </a:schemeClr>
                </a:solidFill>
              </a:rPr>
              <a:t>Per the latest American Diabetes Association (</a:t>
            </a:r>
            <a:r>
              <a:rPr lang="en-US" sz="2000" dirty="0">
                <a:solidFill>
                  <a:srgbClr val="000000"/>
                </a:solidFill>
              </a:rPr>
              <a:t>ADA)</a:t>
            </a:r>
            <a:r>
              <a:rPr lang="en-US" sz="2000" dirty="0">
                <a:solidFill>
                  <a:schemeClr val="tx1">
                    <a:lumMod val="50000"/>
                  </a:schemeClr>
                </a:solidFill>
              </a:rPr>
              <a:t>, </a:t>
            </a:r>
            <a:r>
              <a:rPr lang="en-US" sz="2000" dirty="0">
                <a:solidFill>
                  <a:srgbClr val="000000"/>
                </a:solidFill>
              </a:rPr>
              <a:t>American Association of Clinical Endocrinologists (AACE)/American College of Endocrinology (ACE), American College of Physicians (ACP), and meta-analyses, metformin is recommended as first line therapy for the treatment of T2DM, along with lifestyle interventions, unless metformin is contraindicated</a:t>
            </a:r>
          </a:p>
          <a:p>
            <a:r>
              <a:rPr lang="en-US" sz="2000" dirty="0">
                <a:solidFill>
                  <a:srgbClr val="000000"/>
                </a:solidFill>
              </a:rPr>
              <a:t>Per the 2019 ADA Standards of Medical Care in Diabetes, if metformin fails to produce the target HbA1c after 3 months of therapy, a thiazolidinedione (TZD), sulfonylurea (SU), dipeptidyl peptidase-4 (DPP-4) inhibitor, SGLT2 inhibitor, glucagon-like peptide-1 (GLP-1) receptor agonist, or basal insulin should be added in patients </a:t>
            </a:r>
            <a:r>
              <a:rPr lang="en-US" sz="2000" i="1" dirty="0">
                <a:solidFill>
                  <a:srgbClr val="000000"/>
                </a:solidFill>
              </a:rPr>
              <a:t>without</a:t>
            </a:r>
            <a:r>
              <a:rPr lang="en-US" sz="2000" dirty="0">
                <a:solidFill>
                  <a:srgbClr val="000000"/>
                </a:solidFill>
              </a:rPr>
              <a:t> atherosclerotic cardiovascular disease (ASCVD) or CKD</a:t>
            </a:r>
          </a:p>
        </p:txBody>
      </p:sp>
      <p:sp>
        <p:nvSpPr>
          <p:cNvPr id="4" name="Slide Number Placeholder 3"/>
          <p:cNvSpPr>
            <a:spLocks noGrp="1"/>
          </p:cNvSpPr>
          <p:nvPr>
            <p:ph type="sldNum" sz="quarter" idx="4"/>
          </p:nvPr>
        </p:nvSpPr>
        <p:spPr/>
        <p:txBody>
          <a:bodyPr/>
          <a:lstStyle/>
          <a:p>
            <a:fld id="{FF445594-FFE8-4E90-934C-EFF530110A38}" type="slidenum">
              <a:rPr lang="en-US" smtClean="0"/>
              <a:pPr/>
              <a:t>144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28600" y="1752600"/>
            <a:ext cx="8686800" cy="4800600"/>
          </a:xfrm>
        </p:spPr>
        <p:txBody>
          <a:bodyPr/>
          <a:lstStyle/>
          <a:p>
            <a:r>
              <a:rPr lang="en-US" sz="2000" dirty="0">
                <a:solidFill>
                  <a:srgbClr val="000000"/>
                </a:solidFill>
              </a:rPr>
              <a:t>In patients </a:t>
            </a:r>
            <a:r>
              <a:rPr lang="en-US" sz="2000" i="1" dirty="0">
                <a:solidFill>
                  <a:srgbClr val="000000"/>
                </a:solidFill>
              </a:rPr>
              <a:t>with</a:t>
            </a:r>
            <a:r>
              <a:rPr lang="en-US" sz="2000" dirty="0">
                <a:solidFill>
                  <a:srgbClr val="000000"/>
                </a:solidFill>
              </a:rPr>
              <a:t> ASCVD or CKD, the addition of an agent with known CV or renal benefit (select GLP-1 agonist or select SLGT2 inhibitor) is preferred</a:t>
            </a:r>
          </a:p>
          <a:p>
            <a:r>
              <a:rPr lang="en-US" sz="2000" dirty="0">
                <a:solidFill>
                  <a:srgbClr val="000000"/>
                </a:solidFill>
              </a:rPr>
              <a:t>The selection of medications should be patient-centric and prescribers should consider potential issues such as HbA1c target, impact on weight and hypoglycemia, side effects, the frequency and mode of administration, patient adherence, patient preference, and cost</a:t>
            </a:r>
          </a:p>
          <a:p>
            <a:r>
              <a:rPr lang="en-US" sz="2000" dirty="0">
                <a:solidFill>
                  <a:srgbClr val="000000"/>
                </a:solidFill>
              </a:rPr>
              <a:t>TZDs and SUs are generally considered less safe than GLP-1 receptor agonists, SGLT2 inhibitors, DPP-4 inhibitors, or alpha-glucosidase inhibitors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145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52687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28600" y="1676400"/>
            <a:ext cx="8686800" cy="4876800"/>
          </a:xfrm>
        </p:spPr>
        <p:txBody>
          <a:bodyPr/>
          <a:lstStyle/>
          <a:p>
            <a:pPr marL="457200" indent="-457200"/>
            <a:r>
              <a:rPr lang="en-US" sz="2000" dirty="0">
                <a:solidFill>
                  <a:srgbClr val="000000"/>
                </a:solidFill>
              </a:rPr>
              <a:t>Per the 2020 AACE/ACE guidelines, agents for monotherapy are recommended in the following order (highest to lowest recommendation): metformin, GLP-1 receptor agonists, SGLT2 inhibitors, DPP-4 inhibitors, or alpha-glucosidase inhibitor </a:t>
            </a:r>
          </a:p>
          <a:p>
            <a:pPr marL="457200" indent="-457200"/>
            <a:r>
              <a:rPr lang="en-US" sz="2000" dirty="0">
                <a:solidFill>
                  <a:schemeClr val="tx1">
                    <a:lumMod val="50000"/>
                  </a:schemeClr>
                </a:solidFill>
              </a:rPr>
              <a:t>AACE/ACE indicates that Victoza, Jardiance, and Qtern may offer renal and CV benefit. They also suggest that Onglyza and Nesina may be associated with possible CV risk; there may be increased risk of bone fractures with Invokana; and increased congestive heart failure (HF) risk with sulfonylureas, glinides, and insulin</a:t>
            </a:r>
          </a:p>
          <a:p>
            <a:pPr marL="0" indent="0">
              <a:buNone/>
            </a:pPr>
            <a:endParaRPr lang="en-US" sz="2000" dirty="0">
              <a:solidFill>
                <a:srgbClr val="000000"/>
              </a:solidFill>
            </a:endParaRPr>
          </a:p>
          <a:p>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146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4895002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28600" y="1676400"/>
            <a:ext cx="8686800" cy="4876800"/>
          </a:xfrm>
        </p:spPr>
        <p:txBody>
          <a:bodyPr/>
          <a:lstStyle/>
          <a:p>
            <a:r>
              <a:rPr lang="en-US" sz="2000" dirty="0">
                <a:solidFill>
                  <a:srgbClr val="000000"/>
                </a:solidFill>
              </a:rPr>
              <a:t>In 2017, the ACP updated their recommendations for T2DM and advised that metformin can be safely used in patients with mild renal impairment and in select patients with moderate impairment</a:t>
            </a:r>
          </a:p>
          <a:p>
            <a:r>
              <a:rPr lang="en-US" sz="2000" dirty="0">
                <a:solidFill>
                  <a:srgbClr val="000000"/>
                </a:solidFill>
              </a:rPr>
              <a:t>The ACP’s revised guidelines for T2DM suggest a sulfonylurea, TZD, SGLT-2 inhibitor, or a DPP-4 inhibitor as preferred second-line treatments</a:t>
            </a:r>
          </a:p>
          <a:p>
            <a:r>
              <a:rPr lang="en-US" sz="2000" dirty="0">
                <a:solidFill>
                  <a:srgbClr val="000000"/>
                </a:solidFill>
              </a:rPr>
              <a:t>The 2018 World Health Organization (WHO) guidelines for treatment intensification in patients with T2DM recommend addition of a DPP-4 inhibitor, a SGLT2 inhibitor, or a TZD if insulin is unsuitable in patients with T2DM who do not achieve glycemic control with metformin and/or a sulfonylurea</a:t>
            </a:r>
          </a:p>
          <a:p>
            <a:endParaRPr lang="en-US" sz="2000" dirty="0">
              <a:solidFill>
                <a:srgbClr val="000000"/>
              </a:solidFill>
            </a:endParaRPr>
          </a:p>
          <a:p>
            <a:pPr marL="0" indent="0">
              <a:buNone/>
            </a:pPr>
            <a:endParaRPr lang="en-US" sz="2000" dirty="0">
              <a:solidFill>
                <a:schemeClr val="tx1">
                  <a:lumMod val="50000"/>
                </a:schemeClr>
              </a:solidFill>
            </a:endParaRPr>
          </a:p>
          <a:p>
            <a:endParaRPr lang="en-US" sz="2000" dirty="0"/>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147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28600" y="1905000"/>
            <a:ext cx="8686800" cy="3962400"/>
          </a:xfrm>
        </p:spPr>
        <p:txBody>
          <a:bodyPr/>
          <a:lstStyle/>
          <a:p>
            <a:r>
              <a:rPr lang="en-US" sz="2000" dirty="0">
                <a:solidFill>
                  <a:schemeClr val="tx1">
                    <a:lumMod val="50000"/>
                  </a:schemeClr>
                </a:solidFill>
              </a:rPr>
              <a:t>Amylin Analogues slow gastric emptying, suppress glucagon secretion, and centrally modulate appetite. They may also be used for type 1 diabetes</a:t>
            </a:r>
          </a:p>
          <a:p>
            <a:r>
              <a:rPr lang="en-US" sz="2000" dirty="0">
                <a:solidFill>
                  <a:schemeClr val="tx1">
                    <a:lumMod val="50000"/>
                  </a:schemeClr>
                </a:solidFill>
              </a:rPr>
              <a:t>DPP-4 Enzyme Inhibitors increase insulin secretion and reduce glucagon secretion by preventing inactivation of GLP-1</a:t>
            </a:r>
          </a:p>
          <a:p>
            <a:r>
              <a:rPr lang="en-US" sz="2000" dirty="0">
                <a:solidFill>
                  <a:schemeClr val="tx1">
                    <a:lumMod val="50000"/>
                  </a:schemeClr>
                </a:solidFill>
              </a:rPr>
              <a:t>GLP-1 Receptor Agonists enhance glucose-dependent insulin secretion, suppress elevated glucagon secretion, and slow gastric emptying</a:t>
            </a:r>
          </a:p>
          <a:p>
            <a:endParaRPr lang="en-US" sz="2000" dirty="0">
              <a:solidFill>
                <a:srgbClr val="000000"/>
              </a:solidFill>
            </a:endParaRPr>
          </a:p>
          <a:p>
            <a:pPr marL="0" indent="0">
              <a:buNone/>
            </a:pPr>
            <a:endParaRPr lang="en-US" sz="2000" dirty="0">
              <a:solidFill>
                <a:schemeClr val="tx1">
                  <a:lumMod val="50000"/>
                </a:schemeClr>
              </a:solidFill>
            </a:endParaRPr>
          </a:p>
          <a:p>
            <a:endParaRPr lang="en-US" sz="2000" dirty="0"/>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148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426006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Incretin Mimetics/Enhancers</a:t>
            </a:r>
            <a:endParaRPr lang="en-US" dirty="0"/>
          </a:p>
        </p:txBody>
      </p:sp>
      <p:sp>
        <p:nvSpPr>
          <p:cNvPr id="3" name="Content Placeholder 2"/>
          <p:cNvSpPr>
            <a:spLocks noGrp="1"/>
          </p:cNvSpPr>
          <p:nvPr>
            <p:ph idx="1"/>
          </p:nvPr>
        </p:nvSpPr>
        <p:spPr>
          <a:xfrm>
            <a:off x="228600" y="1905000"/>
            <a:ext cx="8686800" cy="3886200"/>
          </a:xfrm>
        </p:spPr>
        <p:txBody>
          <a:bodyPr/>
          <a:lstStyle/>
          <a:p>
            <a:r>
              <a:rPr lang="en-US" sz="2000" dirty="0">
                <a:solidFill>
                  <a:schemeClr val="tx1">
                    <a:lumMod val="50000"/>
                  </a:schemeClr>
                </a:solidFill>
              </a:rPr>
              <a:t>HbA1c improvements for Amylin Analogues average 0.3% to 0.6% with a potential weight reduction of 0.5 kg to 1.5 kg</a:t>
            </a:r>
          </a:p>
          <a:p>
            <a:r>
              <a:rPr lang="en-US" sz="2000" dirty="0">
                <a:solidFill>
                  <a:schemeClr val="tx1">
                    <a:lumMod val="50000"/>
                  </a:schemeClr>
                </a:solidFill>
              </a:rPr>
              <a:t>HbA1c improvements for DPP-4s average 0.5% to 1%. These agents are weight-neutral and have a low hypoglycemia risk when used as monotherapy or in conjunction with metformin</a:t>
            </a:r>
          </a:p>
          <a:p>
            <a:r>
              <a:rPr lang="en-US" sz="2000" dirty="0">
                <a:solidFill>
                  <a:srgbClr val="000000"/>
                </a:solidFill>
              </a:rPr>
              <a:t>For GLP-1 receptor agonists, Tanzeum averages HbA1c reductions of 0.7% to 0.9%; Trulicity averages 0.7% to 1.6%; Byetta/Bydureon and Victoza average reductions in HbA1c of 0.5% to 1.6%; Adlyxin reductions average 0.3% to 0.65%; and Ozempic reductions of 1.4% to 1.5% </a:t>
            </a:r>
          </a:p>
          <a:p>
            <a:pPr marL="0" indent="0">
              <a:buNone/>
            </a:pPr>
            <a:endParaRPr lang="en-US" sz="2000" dirty="0">
              <a:solidFill>
                <a:schemeClr val="tx1">
                  <a:lumMod val="50000"/>
                </a:schemeClr>
              </a:solidFill>
            </a:endParaRPr>
          </a:p>
          <a:p>
            <a:endParaRPr lang="en-US" sz="2000" dirty="0"/>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149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209800"/>
            <a:ext cx="5723128" cy="2057400"/>
          </a:xfrm>
        </p:spPr>
        <p:txBody>
          <a:bodyPr/>
          <a:lstStyle/>
          <a:p>
            <a:r>
              <a:rPr lang="en-US" altLang="en-US" dirty="0"/>
              <a:t>Antibiotics, Inhaled</a:t>
            </a:r>
            <a:br>
              <a:rPr lang="en-US" altLang="en-US" dirty="0"/>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847726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000" b="1" i="1" dirty="0">
                <a:solidFill>
                  <a:schemeClr val="tx1">
                    <a:lumMod val="50000"/>
                  </a:schemeClr>
                </a:solidFill>
              </a:rPr>
              <a:t>Product/Guideline Updates:</a:t>
            </a:r>
          </a:p>
          <a:p>
            <a:pPr marL="457200" indent="-457200"/>
            <a:r>
              <a:rPr lang="en-US" sz="2000" dirty="0">
                <a:solidFill>
                  <a:srgbClr val="000000"/>
                </a:solidFill>
              </a:rPr>
              <a:t>In 2019, the Endocrine Society issued guidelines on screening for and treating diabetes in patients aged ≥ 65 years</a:t>
            </a:r>
          </a:p>
          <a:p>
            <a:pPr marL="457200" indent="-457200"/>
            <a:r>
              <a:rPr lang="en-US" sz="2000" dirty="0">
                <a:solidFill>
                  <a:srgbClr val="000000"/>
                </a:solidFill>
              </a:rPr>
              <a:t>They recommend diabetes regimens geared toward minimizing risk for hypoglycemia</a:t>
            </a:r>
          </a:p>
          <a:p>
            <a:pPr marL="457200" indent="-457200"/>
            <a:r>
              <a:rPr lang="en-US" sz="2000" dirty="0">
                <a:solidFill>
                  <a:srgbClr val="000000"/>
                </a:solidFill>
              </a:rPr>
              <a:t>The recommended first-line oral pharmacologic treatment is metformin, unless the patient has significant renal impairment or gastrointestinal intolerance</a:t>
            </a:r>
          </a:p>
          <a:p>
            <a:pPr marL="457200" indent="-457200"/>
            <a:r>
              <a:rPr lang="en-US" sz="2000" dirty="0">
                <a:solidFill>
                  <a:srgbClr val="000000"/>
                </a:solidFill>
              </a:rPr>
              <a:t>If addition of other agents is required to achieve glycemic goals, agents associated with high risk for hypoglycemia should be avoided (e.g., sulfonylureas and glinides) and insulin should be used sparingly</a:t>
            </a:r>
          </a:p>
        </p:txBody>
      </p:sp>
      <p:sp>
        <p:nvSpPr>
          <p:cNvPr id="2" name="Slide Number Placeholder 1"/>
          <p:cNvSpPr>
            <a:spLocks noGrp="1"/>
          </p:cNvSpPr>
          <p:nvPr>
            <p:ph type="sldNum" sz="quarter" idx="4"/>
          </p:nvPr>
        </p:nvSpPr>
        <p:spPr/>
        <p:txBody>
          <a:bodyPr/>
          <a:lstStyle/>
          <a:p>
            <a:fld id="{FF445594-FFE8-4E90-934C-EFF530110A38}" type="slidenum">
              <a:rPr lang="en-US" smtClean="0"/>
              <a:pPr/>
              <a:t>150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142103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152400" y="1447800"/>
            <a:ext cx="8991600" cy="4657094"/>
          </a:xfrm>
        </p:spPr>
        <p:txBody>
          <a:bodyPr/>
          <a:lstStyle/>
          <a:p>
            <a:pPr>
              <a:buFontTx/>
              <a:buNone/>
            </a:pPr>
            <a:r>
              <a:rPr lang="en-US" altLang="en-US" sz="2000" b="1" i="1" dirty="0">
                <a:solidFill>
                  <a:schemeClr val="tx1">
                    <a:lumMod val="50000"/>
                  </a:schemeClr>
                </a:solidFill>
              </a:rPr>
              <a:t>Product/Guideline Updates:</a:t>
            </a:r>
          </a:p>
          <a:p>
            <a:pPr marL="457200" indent="-457200"/>
            <a:r>
              <a:rPr lang="en-US" sz="1800" dirty="0">
                <a:solidFill>
                  <a:schemeClr val="tx1">
                    <a:lumMod val="50000"/>
                  </a:schemeClr>
                </a:solidFill>
              </a:rPr>
              <a:t>The American Diabetes Association published updates to the Standards of Medical Care in Diabetes</a:t>
            </a:r>
          </a:p>
          <a:p>
            <a:pPr marL="457200" indent="-457200"/>
            <a:r>
              <a:rPr lang="en-US" sz="1800" dirty="0">
                <a:solidFill>
                  <a:schemeClr val="tx1">
                    <a:lumMod val="50000"/>
                  </a:schemeClr>
                </a:solidFill>
              </a:rPr>
              <a:t>Trulicity (dulaglutide) was added to the GLP1 receptor agonists that have demonstrated cardiovascular benefits in patients with T2DM based on the REWIND (Researching Cardiovascular Events with a Weekly Incretin in Diabetes) trial results</a:t>
            </a:r>
          </a:p>
          <a:p>
            <a:pPr marL="457200" indent="-457200"/>
            <a:r>
              <a:rPr lang="en-US" sz="1800" dirty="0">
                <a:solidFill>
                  <a:schemeClr val="tx1">
                    <a:lumMod val="50000"/>
                  </a:schemeClr>
                </a:solidFill>
              </a:rPr>
              <a:t>The children and adolescents recommendations were updated as a result of the FDA approval of Victoza (liraglutide) in pediatric patients 10 years and older with T2DM</a:t>
            </a:r>
          </a:p>
          <a:p>
            <a:pPr marL="457200" indent="-457200"/>
            <a:r>
              <a:rPr lang="en-US" sz="1800" dirty="0">
                <a:solidFill>
                  <a:schemeClr val="tx1">
                    <a:lumMod val="50000"/>
                  </a:schemeClr>
                </a:solidFill>
              </a:rPr>
              <a:t>Recently approved oral semaglutide was added as a treatment option</a:t>
            </a:r>
          </a:p>
          <a:p>
            <a:pPr marL="457200" indent="-457200"/>
            <a:r>
              <a:rPr lang="en-US" sz="1800" dirty="0">
                <a:solidFill>
                  <a:schemeClr val="tx1">
                    <a:lumMod val="50000"/>
                  </a:schemeClr>
                </a:solidFill>
              </a:rPr>
              <a:t>The cardiovascular outcomes study discussion was revised and SGLT2 inhibitors and GLP-1 agonists are recommended for patients with ASCVD, heart failure, or CKD, independent of HbA1c</a:t>
            </a:r>
          </a:p>
        </p:txBody>
      </p:sp>
      <p:sp>
        <p:nvSpPr>
          <p:cNvPr id="2" name="Slide Number Placeholder 1"/>
          <p:cNvSpPr>
            <a:spLocks noGrp="1"/>
          </p:cNvSpPr>
          <p:nvPr>
            <p:ph type="sldNum" sz="quarter" idx="4"/>
          </p:nvPr>
        </p:nvSpPr>
        <p:spPr/>
        <p:txBody>
          <a:bodyPr/>
          <a:lstStyle/>
          <a:p>
            <a:fld id="{FF445594-FFE8-4E90-934C-EFF530110A38}" type="slidenum">
              <a:rPr lang="en-US" smtClean="0"/>
              <a:pPr/>
              <a:t>151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4713329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000" b="1" i="1" dirty="0">
                <a:solidFill>
                  <a:schemeClr val="tx1">
                    <a:lumMod val="50000"/>
                  </a:schemeClr>
                </a:solidFill>
              </a:rPr>
              <a:t>Product/Guideline Updates:</a:t>
            </a:r>
          </a:p>
          <a:p>
            <a:r>
              <a:rPr lang="en-US" sz="2000" dirty="0">
                <a:solidFill>
                  <a:srgbClr val="000000"/>
                </a:solidFill>
              </a:rPr>
              <a:t>Victoza (liraglutide) is now approved for T2DM in patients ages ≥ 10 years, if metformin ± basal insulin is not providing adequate glucose control</a:t>
            </a:r>
          </a:p>
          <a:p>
            <a:r>
              <a:rPr lang="en-US" sz="2000" dirty="0">
                <a:solidFill>
                  <a:srgbClr val="000000"/>
                </a:solidFill>
              </a:rPr>
              <a:t>Ozempic (semaglutide) is now approved to reduce the risk of MACE (cardiovascular death, non-fatal myocardial infarction, non-fatal stroke) in adults with T2DM and established CVD</a:t>
            </a:r>
          </a:p>
          <a:p>
            <a:r>
              <a:rPr lang="en-US" sz="2000" dirty="0">
                <a:solidFill>
                  <a:srgbClr val="000000"/>
                </a:solidFill>
              </a:rPr>
              <a:t>The limitations for use of Bydureon BCise were revised following data from several DURATION trials including use with basal insulin</a:t>
            </a:r>
          </a:p>
          <a:p>
            <a:r>
              <a:rPr lang="en-US" sz="2000" dirty="0">
                <a:solidFill>
                  <a:srgbClr val="000000"/>
                </a:solidFill>
              </a:rPr>
              <a:t>The limitations for use note that Bydureon BCise is not recommended for concurrent use with prandial insulin as this has not been studied</a:t>
            </a:r>
          </a:p>
        </p:txBody>
      </p:sp>
      <p:sp>
        <p:nvSpPr>
          <p:cNvPr id="2" name="Slide Number Placeholder 1"/>
          <p:cNvSpPr>
            <a:spLocks noGrp="1"/>
          </p:cNvSpPr>
          <p:nvPr>
            <p:ph type="sldNum" sz="quarter" idx="4"/>
          </p:nvPr>
        </p:nvSpPr>
        <p:spPr/>
        <p:txBody>
          <a:bodyPr/>
          <a:lstStyle/>
          <a:p>
            <a:fld id="{FF445594-FFE8-4E90-934C-EFF530110A38}" type="slidenum">
              <a:rPr lang="en-US" smtClean="0"/>
              <a:pPr/>
              <a:t>152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47065298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Incretin Mimetics/Enhancers</a:t>
            </a:r>
            <a:endParaRPr lang="en-US" dirty="0"/>
          </a:p>
        </p:txBody>
      </p:sp>
      <p:sp>
        <p:nvSpPr>
          <p:cNvPr id="5" name="Content Placeholder 4"/>
          <p:cNvSpPr>
            <a:spLocks noGrp="1"/>
          </p:cNvSpPr>
          <p:nvPr>
            <p:ph idx="1"/>
          </p:nvPr>
        </p:nvSpPr>
        <p:spPr>
          <a:xfrm>
            <a:off x="228600" y="1447800"/>
            <a:ext cx="8610600" cy="4657094"/>
          </a:xfrm>
        </p:spPr>
        <p:txBody>
          <a:bodyPr/>
          <a:lstStyle/>
          <a:p>
            <a:pPr>
              <a:buFontTx/>
              <a:buNone/>
            </a:pPr>
            <a:r>
              <a:rPr lang="en-US" altLang="en-US" sz="2000" b="1" i="1" dirty="0">
                <a:solidFill>
                  <a:schemeClr val="tx1">
                    <a:lumMod val="50000"/>
                  </a:schemeClr>
                </a:solidFill>
              </a:rPr>
              <a:t>Product/Guideline Updates:</a:t>
            </a:r>
          </a:p>
          <a:p>
            <a:r>
              <a:rPr lang="en-US" sz="1900" dirty="0">
                <a:solidFill>
                  <a:srgbClr val="000000"/>
                </a:solidFill>
              </a:rPr>
              <a:t>Invokamet and Invokamet XR are now approved to reduce risk of end-stage kidney disease, doubling of serum creatinine, CV death, and hospitalization for heart failure in patients with T2DM and diabetic nephropathy with albuminuria &gt; 300mg/day </a:t>
            </a:r>
          </a:p>
          <a:p>
            <a:r>
              <a:rPr lang="en-US" sz="1900" dirty="0">
                <a:solidFill>
                  <a:srgbClr val="000000"/>
                </a:solidFill>
              </a:rPr>
              <a:t>These drugs were previously approved to reduce the risk of MACE and as an adjunct to diet and exercise to improve glycemic control in patients with T2DM</a:t>
            </a:r>
          </a:p>
          <a:p>
            <a:r>
              <a:rPr lang="en-US" sz="1900" dirty="0">
                <a:solidFill>
                  <a:srgbClr val="000000"/>
                </a:solidFill>
              </a:rPr>
              <a:t>Trulicity (dulaglutide) is now approved to reduce the risk of major adverse cardiovascular events (MACE; CV death, non-fatal MI, non-fatal stroke) in adults with T2DM who have established CV disease or multiple CV risk factors</a:t>
            </a:r>
          </a:p>
          <a:p>
            <a:r>
              <a:rPr lang="en-US" sz="1900" dirty="0">
                <a:solidFill>
                  <a:srgbClr val="000000"/>
                </a:solidFill>
              </a:rPr>
              <a:t>It was previously approved as an adjunct to diet and exercise to improve glycemic control in adults with T2DM</a:t>
            </a:r>
          </a:p>
        </p:txBody>
      </p:sp>
      <p:sp>
        <p:nvSpPr>
          <p:cNvPr id="2" name="Slide Number Placeholder 1"/>
          <p:cNvSpPr>
            <a:spLocks noGrp="1"/>
          </p:cNvSpPr>
          <p:nvPr>
            <p:ph type="sldNum" sz="quarter" idx="4"/>
          </p:nvPr>
        </p:nvSpPr>
        <p:spPr/>
        <p:txBody>
          <a:bodyPr/>
          <a:lstStyle/>
          <a:p>
            <a:fld id="{FF445594-FFE8-4E90-934C-EFF530110A38}" type="slidenum">
              <a:rPr lang="en-US" smtClean="0"/>
              <a:pPr/>
              <a:t>153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618520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752600"/>
            <a:ext cx="6789928" cy="3581400"/>
          </a:xfrm>
        </p:spPr>
        <p:txBody>
          <a:bodyPr/>
          <a:lstStyle/>
          <a:p>
            <a:pPr algn="ctr"/>
            <a:r>
              <a:rPr lang="en-US" altLang="en-US" i="1" dirty="0"/>
              <a:t>Hypoglycemics, Insulin and Related Agents</a:t>
            </a:r>
            <a:r>
              <a:rPr lang="en-US" altLang="en-US" dirty="0"/>
              <a:t/>
            </a:r>
            <a:br>
              <a:rPr lang="en-US" altLang="en-US" dirty="0"/>
            </a:br>
            <a:r>
              <a:rPr lang="en-US" i="1" dirty="0">
                <a:solidFill>
                  <a:schemeClr val="tx1">
                    <a:lumMod val="50000"/>
                  </a:schemeClr>
                </a:solidFill>
              </a:rPr>
              <a:t/>
            </a:r>
            <a:br>
              <a:rPr lang="en-US" i="1" dirty="0">
                <a:solidFill>
                  <a:schemeClr val="tx1">
                    <a:lumMod val="50000"/>
                  </a:schemeClr>
                </a:solidFill>
              </a:rPr>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154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6871094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Insulin and Related Agents</a:t>
            </a:r>
            <a:endParaRPr lang="en-US" dirty="0"/>
          </a:p>
        </p:txBody>
      </p:sp>
      <p:sp>
        <p:nvSpPr>
          <p:cNvPr id="5" name="Content Placeholder 4"/>
          <p:cNvSpPr>
            <a:spLocks noGrp="1"/>
          </p:cNvSpPr>
          <p:nvPr>
            <p:ph idx="1"/>
          </p:nvPr>
        </p:nvSpPr>
        <p:spPr>
          <a:xfrm>
            <a:off x="152400" y="1524000"/>
            <a:ext cx="8610600" cy="4572000"/>
          </a:xfrm>
        </p:spPr>
        <p:txBody>
          <a:bodyPr/>
          <a:lstStyle/>
          <a:p>
            <a:pPr>
              <a:buNone/>
            </a:pPr>
            <a:r>
              <a:rPr lang="en-US" altLang="en-US" sz="2000" b="1" i="1" dirty="0">
                <a:solidFill>
                  <a:schemeClr val="tx1">
                    <a:lumMod val="50000"/>
                  </a:schemeClr>
                </a:solidFill>
              </a:rPr>
              <a:t>Class Overview: Rapid-Acting Insulins</a:t>
            </a:r>
            <a:endParaRPr lang="en-US" sz="2000" b="1" i="1" dirty="0">
              <a:solidFill>
                <a:schemeClr val="tx1">
                  <a:lumMod val="50000"/>
                </a:schemeClr>
              </a:solidFill>
            </a:endParaRPr>
          </a:p>
          <a:p>
            <a:r>
              <a:rPr lang="en-US" sz="2000" dirty="0">
                <a:solidFill>
                  <a:schemeClr val="tx1">
                    <a:lumMod val="50000"/>
                  </a:schemeClr>
                </a:solidFill>
              </a:rPr>
              <a:t>human insulin inhalation powder - (Afrezza)</a:t>
            </a:r>
          </a:p>
          <a:p>
            <a:r>
              <a:rPr lang="en-US" sz="2000" dirty="0">
                <a:solidFill>
                  <a:schemeClr val="tx1">
                    <a:lumMod val="50000"/>
                  </a:schemeClr>
                </a:solidFill>
              </a:rPr>
              <a:t>insulin aspart - (Fiasp; Novolog)</a:t>
            </a:r>
          </a:p>
          <a:p>
            <a:r>
              <a:rPr lang="en-US" sz="2000" dirty="0">
                <a:solidFill>
                  <a:schemeClr val="tx1">
                    <a:lumMod val="50000"/>
                  </a:schemeClr>
                </a:solidFill>
              </a:rPr>
              <a:t>insulin glulisine - (Apidra)</a:t>
            </a:r>
          </a:p>
          <a:p>
            <a:r>
              <a:rPr lang="en-US" sz="2000" dirty="0">
                <a:solidFill>
                  <a:schemeClr val="tx1">
                    <a:lumMod val="50000"/>
                  </a:schemeClr>
                </a:solidFill>
              </a:rPr>
              <a:t>insulin lispro - (Admelog; Humalog; Humalog Junior)</a:t>
            </a:r>
          </a:p>
          <a:p>
            <a:pPr>
              <a:buNone/>
            </a:pPr>
            <a:r>
              <a:rPr lang="en-US" altLang="en-US" sz="2000" b="1" i="1" dirty="0">
                <a:solidFill>
                  <a:schemeClr val="tx1">
                    <a:lumMod val="50000"/>
                  </a:schemeClr>
                </a:solidFill>
              </a:rPr>
              <a:t>Class Overview: Regular Insulins</a:t>
            </a:r>
            <a:endParaRPr lang="en-US" sz="2000" b="1" i="1" dirty="0">
              <a:solidFill>
                <a:schemeClr val="tx1">
                  <a:lumMod val="50000"/>
                </a:schemeClr>
              </a:solidFill>
            </a:endParaRPr>
          </a:p>
          <a:p>
            <a:r>
              <a:rPr lang="en-US" sz="2000" dirty="0">
                <a:solidFill>
                  <a:schemeClr val="tx1">
                    <a:lumMod val="50000"/>
                  </a:schemeClr>
                </a:solidFill>
              </a:rPr>
              <a:t>human insulin - (Humulin R; Novolin R)</a:t>
            </a:r>
          </a:p>
          <a:p>
            <a:pPr>
              <a:buNone/>
            </a:pPr>
            <a:r>
              <a:rPr lang="en-US" altLang="en-US" sz="2000" b="1" i="1" dirty="0">
                <a:solidFill>
                  <a:schemeClr val="tx1">
                    <a:lumMod val="50000"/>
                  </a:schemeClr>
                </a:solidFill>
              </a:rPr>
              <a:t>Class Overview: Intermediate Insulins</a:t>
            </a:r>
            <a:endParaRPr lang="en-US" sz="2000" b="1" i="1" dirty="0">
              <a:solidFill>
                <a:schemeClr val="tx1">
                  <a:lumMod val="50000"/>
                </a:schemeClr>
              </a:solidFill>
            </a:endParaRPr>
          </a:p>
          <a:p>
            <a:r>
              <a:rPr lang="en-US" sz="2000" dirty="0">
                <a:solidFill>
                  <a:schemeClr val="tx1">
                    <a:lumMod val="50000"/>
                  </a:schemeClr>
                </a:solidFill>
              </a:rPr>
              <a:t>human insulin NPH - (Humulin N; Novolin N)</a:t>
            </a:r>
          </a:p>
          <a:p>
            <a:endParaRPr lang="en-US" sz="2000" dirty="0">
              <a:solidFill>
                <a:schemeClr val="tx1">
                  <a:lumMod val="50000"/>
                </a:schemeClr>
              </a:solidFill>
            </a:endParaRP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155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64373403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Hypoglycemics, Insulin and Related Agents</a:t>
            </a:r>
            <a:endParaRPr lang="en-US" dirty="0"/>
          </a:p>
        </p:txBody>
      </p:sp>
      <p:sp>
        <p:nvSpPr>
          <p:cNvPr id="5" name="Content Placeholder 4"/>
          <p:cNvSpPr>
            <a:spLocks noGrp="1"/>
          </p:cNvSpPr>
          <p:nvPr>
            <p:ph idx="1"/>
          </p:nvPr>
        </p:nvSpPr>
        <p:spPr>
          <a:xfrm>
            <a:off x="152400" y="1447800"/>
            <a:ext cx="8610600" cy="4648200"/>
          </a:xfrm>
        </p:spPr>
        <p:txBody>
          <a:bodyPr/>
          <a:lstStyle/>
          <a:p>
            <a:pPr>
              <a:buNone/>
            </a:pPr>
            <a:r>
              <a:rPr lang="en-US" altLang="en-US" sz="2000" b="1" i="1" dirty="0">
                <a:solidFill>
                  <a:schemeClr val="tx1">
                    <a:lumMod val="50000"/>
                  </a:schemeClr>
                </a:solidFill>
              </a:rPr>
              <a:t>Class Overview: Long-Acting Insulins</a:t>
            </a:r>
            <a:endParaRPr lang="en-US" sz="2000" b="1" i="1" dirty="0">
              <a:solidFill>
                <a:schemeClr val="tx1">
                  <a:lumMod val="50000"/>
                </a:schemeClr>
              </a:solidFill>
            </a:endParaRPr>
          </a:p>
          <a:p>
            <a:r>
              <a:rPr lang="en-US" sz="2000" dirty="0">
                <a:solidFill>
                  <a:srgbClr val="000000"/>
                </a:solidFill>
              </a:rPr>
              <a:t>insulin degludec - (Tresiba)</a:t>
            </a:r>
          </a:p>
          <a:p>
            <a:r>
              <a:rPr lang="en-US" sz="2000" dirty="0">
                <a:solidFill>
                  <a:srgbClr val="000000"/>
                </a:solidFill>
              </a:rPr>
              <a:t>insulin detemir - (Levemir)</a:t>
            </a:r>
          </a:p>
          <a:p>
            <a:r>
              <a:rPr lang="en-US" sz="2000" dirty="0">
                <a:solidFill>
                  <a:srgbClr val="000000"/>
                </a:solidFill>
              </a:rPr>
              <a:t>insulin glargine U-100 - (Basaglar; Lantus)</a:t>
            </a:r>
          </a:p>
          <a:p>
            <a:r>
              <a:rPr lang="en-US" sz="2000" dirty="0">
                <a:solidFill>
                  <a:srgbClr val="000000"/>
                </a:solidFill>
              </a:rPr>
              <a:t>insulin glargine U-300 - (Toujeo)</a:t>
            </a:r>
          </a:p>
          <a:p>
            <a:pPr>
              <a:buNone/>
            </a:pPr>
            <a:r>
              <a:rPr lang="en-US" altLang="en-US" sz="2000" b="1" i="1" dirty="0">
                <a:solidFill>
                  <a:srgbClr val="000000"/>
                </a:solidFill>
              </a:rPr>
              <a:t>Class Overview: Rapid/Intermediate-Acting Combination Insulins</a:t>
            </a:r>
          </a:p>
          <a:p>
            <a:r>
              <a:rPr lang="en-US" sz="2000" dirty="0">
                <a:solidFill>
                  <a:srgbClr val="000000"/>
                </a:solidFill>
              </a:rPr>
              <a:t>insulin aspart 70/30 - (Novolog Mix 70/30)</a:t>
            </a:r>
          </a:p>
          <a:p>
            <a:r>
              <a:rPr lang="en-US" sz="2000" dirty="0">
                <a:solidFill>
                  <a:srgbClr val="000000"/>
                </a:solidFill>
              </a:rPr>
              <a:t>insulin lispro 50/50; 75/25 - (Humalog Mix 50/50, 75/25)</a:t>
            </a:r>
          </a:p>
          <a:p>
            <a:pPr>
              <a:buNone/>
            </a:pPr>
            <a:r>
              <a:rPr lang="en-US" altLang="en-US" sz="2000" b="1" i="1" dirty="0">
                <a:solidFill>
                  <a:srgbClr val="000000"/>
                </a:solidFill>
              </a:rPr>
              <a:t>Class Overview: Regular/Intermediate-Acting Combination Insulins</a:t>
            </a:r>
          </a:p>
          <a:p>
            <a:r>
              <a:rPr lang="en-US" altLang="en-US" sz="2000" dirty="0">
                <a:solidFill>
                  <a:srgbClr val="000000"/>
                </a:solidFill>
              </a:rPr>
              <a:t>human insulin 70/30 - (Humulin 70/30; Novolin 70/30)</a:t>
            </a:r>
          </a:p>
          <a:p>
            <a:endParaRPr lang="en-US" sz="2000" dirty="0">
              <a:solidFill>
                <a:schemeClr val="tx1">
                  <a:lumMod val="50000"/>
                </a:schemeClr>
              </a:solidFill>
            </a:endParaRP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156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793460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rgbClr val="000000"/>
                </a:solidFill>
              </a:rPr>
              <a:t>Exogenous insulin supplements deficient levels and temporarily restores the body’s ability to properly utilize carbohydrates, fats, and proteins</a:t>
            </a:r>
          </a:p>
          <a:p>
            <a:r>
              <a:rPr lang="en-US" sz="2000" dirty="0">
                <a:solidFill>
                  <a:srgbClr val="000000"/>
                </a:solidFill>
              </a:rPr>
              <a:t>Multiple insulin products are available and used in the management of both T1DM and T2DM</a:t>
            </a:r>
          </a:p>
          <a:p>
            <a:r>
              <a:rPr lang="en-US" sz="2000" dirty="0">
                <a:solidFill>
                  <a:srgbClr val="000000"/>
                </a:solidFill>
              </a:rPr>
              <a:t>Insulin therapy is the treatment of choice for T1DM and T2DM in pregnancy as it does not cross the placenta to a measurable degree </a:t>
            </a:r>
          </a:p>
          <a:p>
            <a:r>
              <a:rPr lang="en-US" sz="2000" dirty="0">
                <a:solidFill>
                  <a:srgbClr val="000000"/>
                </a:solidFill>
              </a:rPr>
              <a:t>Regarding T1DM in pediatrics, the ADA advises that most children and adolescents be treated with intensive insulin regimens via multiple daily injections or continuous subcutaneous infusion </a:t>
            </a:r>
          </a:p>
          <a:p>
            <a:r>
              <a:rPr lang="en-US" sz="2000" dirty="0">
                <a:solidFill>
                  <a:srgbClr val="000000"/>
                </a:solidFill>
              </a:rPr>
              <a:t>Basal insulin is appropriate as initial therapy if the patients cannot take metformin, or as add-on to initial metformin titration if HbA1c is ≥ 8.5% and the patient is symptomatic, or as add-on if metformin monotherapy is no longer adequate to meet HbA1c goals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157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rgbClr val="000000"/>
                </a:solidFill>
              </a:rPr>
              <a:t>In newly diagnosed T2DM patients with markedly symptomatic and/or elevated blood glucose levels (≥ 300 mg/dL) or HbA1c (≥ 10%), basal insulin therapy, typically plus metformin with or without additional noninsulin agents, should be considered from the beginning</a:t>
            </a:r>
          </a:p>
          <a:p>
            <a:r>
              <a:rPr lang="en-US" sz="2000" dirty="0">
                <a:solidFill>
                  <a:srgbClr val="000000"/>
                </a:solidFill>
              </a:rPr>
              <a:t>If target HbA1c is not achieved after 3 months, then the addition of a rapid-acting mealtime insulin or a GLP-1 agonist, or change to premixed insulin should be considered</a:t>
            </a:r>
          </a:p>
          <a:p>
            <a:r>
              <a:rPr lang="en-US" sz="2000" dirty="0">
                <a:solidFill>
                  <a:srgbClr val="000000"/>
                </a:solidFill>
              </a:rPr>
              <a:t>According to AACE/ACE guidelines, insulin is required in all patients with T1DM</a:t>
            </a:r>
          </a:p>
          <a:p>
            <a:r>
              <a:rPr lang="en-US" sz="2000" dirty="0">
                <a:solidFill>
                  <a:srgbClr val="000000"/>
                </a:solidFill>
              </a:rPr>
              <a:t>For T2DM, they state that patients with a HbA1c &gt; 9% with symptoms should begin insulin therapy with or without other agents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158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rgbClr val="000000"/>
                </a:solidFill>
              </a:rPr>
              <a:t>AACE/ACE also advises that insulin therapy can be considered for patients with T2DM when HbA1c &gt; 8%, or therapy with 2 or more oral antidiabetic agents or GLP-1 therapy fails to achieve target glycemic control, or in patients with long-standing T2DM who are unlikely to achieve their HbA1c goals</a:t>
            </a:r>
          </a:p>
          <a:p>
            <a:r>
              <a:rPr lang="en-US" sz="2000" dirty="0">
                <a:solidFill>
                  <a:srgbClr val="000000"/>
                </a:solidFill>
              </a:rPr>
              <a:t>All of the rapid-acting insulins except Fiasp are approved for use in pediatric patients as well as for use in external insulin pumps </a:t>
            </a:r>
          </a:p>
          <a:p>
            <a:r>
              <a:rPr lang="en-US" sz="2000" dirty="0">
                <a:solidFill>
                  <a:srgbClr val="000000"/>
                </a:solidFill>
              </a:rPr>
              <a:t>Insulin therapy is contraindicated during episodes of hypoglycemia</a:t>
            </a:r>
          </a:p>
          <a:p>
            <a:r>
              <a:rPr lang="en-US" sz="2000" dirty="0">
                <a:solidFill>
                  <a:srgbClr val="000000"/>
                </a:solidFill>
              </a:rPr>
              <a:t>Basaglar (insulin glargine 100 U/ml), and Admelog (insulin lispro 100 U/ml), were approved as ‘follow-on’ products to Lantus and Humalog respectively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159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65008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Antibiotics, Inhaled</a:t>
            </a:r>
          </a:p>
        </p:txBody>
      </p:sp>
      <p:sp>
        <p:nvSpPr>
          <p:cNvPr id="5" name="Content Placeholder 4"/>
          <p:cNvSpPr>
            <a:spLocks noGrp="1"/>
          </p:cNvSpPr>
          <p:nvPr>
            <p:ph idx="1"/>
          </p:nvPr>
        </p:nvSpPr>
        <p:spPr>
          <a:xfrm>
            <a:off x="609600" y="1600200"/>
            <a:ext cx="8077200" cy="4495800"/>
          </a:xfrm>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000" dirty="0">
                <a:solidFill>
                  <a:srgbClr val="000000"/>
                </a:solidFill>
              </a:rPr>
              <a:t>Arikayce (amikacin liposome)		</a:t>
            </a:r>
          </a:p>
          <a:p>
            <a:r>
              <a:rPr lang="en-US" sz="2000" dirty="0">
                <a:solidFill>
                  <a:srgbClr val="000000"/>
                </a:solidFill>
              </a:rPr>
              <a:t>Bethkis (tobramycin)</a:t>
            </a:r>
          </a:p>
          <a:p>
            <a:r>
              <a:rPr lang="en-US" sz="2000" dirty="0">
                <a:solidFill>
                  <a:srgbClr val="000000"/>
                </a:solidFill>
              </a:rPr>
              <a:t>Cayston (aztreonam)</a:t>
            </a:r>
          </a:p>
          <a:p>
            <a:r>
              <a:rPr lang="en-US" sz="2000" dirty="0">
                <a:solidFill>
                  <a:srgbClr val="000000"/>
                </a:solidFill>
              </a:rPr>
              <a:t>Kitabis Pak (tobramycin)</a:t>
            </a:r>
          </a:p>
          <a:p>
            <a:r>
              <a:rPr lang="en-US" sz="2000" dirty="0">
                <a:solidFill>
                  <a:srgbClr val="000000"/>
                </a:solidFill>
              </a:rPr>
              <a:t>Tobi (tobramycin)</a:t>
            </a:r>
          </a:p>
          <a:p>
            <a:r>
              <a:rPr lang="en-US" sz="2000" dirty="0">
                <a:solidFill>
                  <a:srgbClr val="000000"/>
                </a:solidFill>
              </a:rPr>
              <a:t>Tobi Podhaler (tobramycin)</a:t>
            </a:r>
          </a:p>
          <a:p>
            <a:r>
              <a:rPr lang="en-US" sz="2000" dirty="0">
                <a:solidFill>
                  <a:srgbClr val="000000"/>
                </a:solidFill>
              </a:rPr>
              <a:t>tobramycin pak (tobramycin)</a:t>
            </a:r>
          </a:p>
          <a:p>
            <a:r>
              <a:rPr lang="en-US" sz="2000" dirty="0">
                <a:solidFill>
                  <a:srgbClr val="000000"/>
                </a:solidFill>
              </a:rPr>
              <a:t>tobramycin solution (tobramycin)</a:t>
            </a:r>
          </a:p>
        </p:txBody>
      </p:sp>
      <p:sp>
        <p:nvSpPr>
          <p:cNvPr id="2" name="Slide Number Placeholder 1"/>
          <p:cNvSpPr>
            <a:spLocks noGrp="1"/>
          </p:cNvSpPr>
          <p:nvPr>
            <p:ph type="sldNum" sz="quarter" idx="4"/>
          </p:nvPr>
        </p:nvSpPr>
        <p:spPr/>
        <p:txBody>
          <a:bodyPr/>
          <a:lstStyle/>
          <a:p>
            <a:fld id="{FF445594-FFE8-4E90-934C-EFF530110A38}" type="slidenum">
              <a:rPr lang="en-US" smtClean="0"/>
              <a:pPr/>
              <a:t>16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116119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rgbClr val="000000"/>
                </a:solidFill>
              </a:rPr>
              <a:t>In 2013, the American Academy of Pediatrics (AAP) issued new guidance for the management of newly diagnosed T2DM in children and adolescents</a:t>
            </a:r>
          </a:p>
          <a:p>
            <a:r>
              <a:rPr lang="en-US" sz="2000" dirty="0">
                <a:solidFill>
                  <a:srgbClr val="000000"/>
                </a:solidFill>
              </a:rPr>
              <a:t>They advise clinicians to initiate insulin therapy in:</a:t>
            </a:r>
          </a:p>
          <a:p>
            <a:pPr lvl="1">
              <a:buFont typeface="Wingdings" panose="05000000000000000000" pitchFamily="2" charset="2"/>
              <a:buChar char="Ø"/>
            </a:pPr>
            <a:r>
              <a:rPr lang="en-US" sz="2000" dirty="0">
                <a:solidFill>
                  <a:srgbClr val="000000"/>
                </a:solidFill>
              </a:rPr>
              <a:t>Children and adolescents with T2DM who are ketotic or in diabetic ketoacidosis</a:t>
            </a:r>
          </a:p>
          <a:p>
            <a:pPr lvl="1">
              <a:buFont typeface="Wingdings" panose="05000000000000000000" pitchFamily="2" charset="2"/>
              <a:buChar char="Ø"/>
            </a:pPr>
            <a:r>
              <a:rPr lang="en-US" sz="2000" dirty="0">
                <a:solidFill>
                  <a:srgbClr val="000000"/>
                </a:solidFill>
              </a:rPr>
              <a:t>Patients whom the distinction between types 1 and 2 diabetes mellitus is unclear</a:t>
            </a:r>
          </a:p>
          <a:p>
            <a:pPr lvl="1">
              <a:buFont typeface="Wingdings" panose="05000000000000000000" pitchFamily="2" charset="2"/>
              <a:buChar char="Ø"/>
            </a:pPr>
            <a:r>
              <a:rPr lang="en-US" sz="2000" dirty="0">
                <a:solidFill>
                  <a:srgbClr val="000000"/>
                </a:solidFill>
              </a:rPr>
              <a:t>Any patient with a blood glucose level at least 250 mg/dL or HbA1c &gt; 9%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160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4964287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Hypoglycemics, Insulin and Related Agents</a:t>
            </a:r>
            <a:endParaRPr lang="en-US" dirty="0"/>
          </a:p>
        </p:txBody>
      </p:sp>
      <p:sp>
        <p:nvSpPr>
          <p:cNvPr id="3" name="Content Placeholder 2"/>
          <p:cNvSpPr>
            <a:spLocks noGrp="1"/>
          </p:cNvSpPr>
          <p:nvPr>
            <p:ph idx="1"/>
          </p:nvPr>
        </p:nvSpPr>
        <p:spPr>
          <a:xfrm>
            <a:off x="228600" y="1447800"/>
            <a:ext cx="8686800" cy="5105400"/>
          </a:xfrm>
        </p:spPr>
        <p:txBody>
          <a:bodyPr/>
          <a:lstStyle/>
          <a:p>
            <a:pPr marL="0" indent="0">
              <a:buNone/>
            </a:pPr>
            <a:r>
              <a:rPr lang="en-US" altLang="en-US" sz="2000" b="1" i="1" dirty="0">
                <a:solidFill>
                  <a:schemeClr val="tx1">
                    <a:lumMod val="50000"/>
                  </a:schemeClr>
                </a:solidFill>
              </a:rPr>
              <a:t>     Product/Guideline Updates:</a:t>
            </a:r>
          </a:p>
          <a:p>
            <a:r>
              <a:rPr lang="en-US" sz="2000" dirty="0">
                <a:solidFill>
                  <a:srgbClr val="000000"/>
                </a:solidFill>
              </a:rPr>
              <a:t>The American Diabetes Association published updates to the 2019 Standards of Medical Care in Diabetes with new time-in-range goals for continuous glucose monitoring</a:t>
            </a:r>
          </a:p>
          <a:p>
            <a:r>
              <a:rPr lang="en-US" sz="2000" dirty="0">
                <a:solidFill>
                  <a:srgbClr val="000000"/>
                </a:solidFill>
              </a:rPr>
              <a:t>In 2019, the WHO updated their classification of diabetes mellitus based on clinical parameters to identify diabetes subtypes, and it includes T1DM, T2DM, hybrid forms of diabetes (e.g., slowly evolving immune-mediated, ketosis-prone T2DM), specific types (e.g., monogenic, drug- or chemical-induced, infection-related), unclassified diabetes, and hyperglycemia first detected during pregnancy</a:t>
            </a:r>
          </a:p>
          <a:p>
            <a:r>
              <a:rPr lang="en-US" sz="2000" dirty="0">
                <a:solidFill>
                  <a:srgbClr val="000000"/>
                </a:solidFill>
              </a:rPr>
              <a:t>In adults with T1DM or adults with T2DM where insulin is indicated, human insulin should be used with long-acting insulin analogues considered for those who experience frequent, severe hypoglycemia with human insulin</a:t>
            </a:r>
          </a:p>
        </p:txBody>
      </p:sp>
      <p:sp>
        <p:nvSpPr>
          <p:cNvPr id="4" name="Slide Number Placeholder 3"/>
          <p:cNvSpPr>
            <a:spLocks noGrp="1"/>
          </p:cNvSpPr>
          <p:nvPr>
            <p:ph type="sldNum" sz="quarter" idx="4"/>
          </p:nvPr>
        </p:nvSpPr>
        <p:spPr/>
        <p:txBody>
          <a:bodyPr/>
          <a:lstStyle/>
          <a:p>
            <a:fld id="{FF445594-FFE8-4E90-934C-EFF530110A38}" type="slidenum">
              <a:rPr lang="en-US" smtClean="0"/>
              <a:pPr/>
              <a:t>161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8567757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296400" cy="914400"/>
          </a:xfrm>
        </p:spPr>
        <p:txBody>
          <a:bodyPr/>
          <a:lstStyle/>
          <a:p>
            <a:r>
              <a:rPr lang="en-US" altLang="en-US" sz="3700" dirty="0"/>
              <a:t>Hypoglycemics, Insulin and Related Agents</a:t>
            </a:r>
            <a:endParaRPr lang="en-US" sz="3700" dirty="0"/>
          </a:p>
        </p:txBody>
      </p:sp>
      <p:sp>
        <p:nvSpPr>
          <p:cNvPr id="3" name="Content Placeholder 2"/>
          <p:cNvSpPr>
            <a:spLocks noGrp="1"/>
          </p:cNvSpPr>
          <p:nvPr>
            <p:ph idx="1"/>
          </p:nvPr>
        </p:nvSpPr>
        <p:spPr>
          <a:xfrm>
            <a:off x="152400" y="1447800"/>
            <a:ext cx="8991600" cy="4419600"/>
          </a:xfrm>
        </p:spPr>
        <p:txBody>
          <a:bodyPr/>
          <a:lstStyle/>
          <a:p>
            <a:pPr marL="0" indent="0">
              <a:buNone/>
            </a:pPr>
            <a:r>
              <a:rPr lang="en-US" altLang="en-US" sz="2000" b="1" i="1" dirty="0">
                <a:solidFill>
                  <a:schemeClr val="tx1">
                    <a:lumMod val="50000"/>
                  </a:schemeClr>
                </a:solidFill>
              </a:rPr>
              <a:t>     Product/Guideline Updates:</a:t>
            </a:r>
          </a:p>
          <a:p>
            <a:r>
              <a:rPr lang="en-US" sz="2000" dirty="0">
                <a:solidFill>
                  <a:srgbClr val="000000"/>
                </a:solidFill>
              </a:rPr>
              <a:t>Toujeo Solostar and Toujeo Max Solostar are now approved to improve glycemic control in pediatric patients ≥ 6 years old with diabetes mellitus</a:t>
            </a:r>
          </a:p>
          <a:p>
            <a:r>
              <a:rPr lang="en-US" sz="2000" dirty="0">
                <a:solidFill>
                  <a:srgbClr val="000000"/>
                </a:solidFill>
              </a:rPr>
              <a:t>Fiasp (insulin aspart) is now approved in pediatric patients 2 years of age and older</a:t>
            </a:r>
          </a:p>
          <a:p>
            <a:r>
              <a:rPr lang="en-US" sz="2000" dirty="0">
                <a:solidFill>
                  <a:srgbClr val="000000"/>
                </a:solidFill>
              </a:rPr>
              <a:t>Lilly announced the launch of new authorized generics for Humalog Junior KwikPen and Humalog Mix 75/25 KwikPen</a:t>
            </a:r>
          </a:p>
        </p:txBody>
      </p:sp>
      <p:sp>
        <p:nvSpPr>
          <p:cNvPr id="4" name="Slide Number Placeholder 3"/>
          <p:cNvSpPr>
            <a:spLocks noGrp="1"/>
          </p:cNvSpPr>
          <p:nvPr>
            <p:ph type="sldNum" sz="quarter" idx="4"/>
          </p:nvPr>
        </p:nvSpPr>
        <p:spPr/>
        <p:txBody>
          <a:bodyPr/>
          <a:lstStyle/>
          <a:p>
            <a:fld id="{FF445594-FFE8-4E90-934C-EFF530110A38}" type="slidenum">
              <a:rPr lang="en-US" smtClean="0"/>
              <a:pPr/>
              <a:t>162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979318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514600"/>
            <a:ext cx="5723128" cy="2438400"/>
          </a:xfrm>
        </p:spPr>
        <p:txBody>
          <a:bodyPr/>
          <a:lstStyle/>
          <a:p>
            <a:pPr algn="ctr"/>
            <a:r>
              <a:rPr lang="en-US" altLang="en-US" dirty="0"/>
              <a:t>Opioid Dependence Treatments</a:t>
            </a:r>
            <a:br>
              <a:rPr lang="en-US" altLang="en-US" dirty="0"/>
            </a:br>
            <a:endParaRPr lang="en-US" dirty="0"/>
          </a:p>
        </p:txBody>
      </p:sp>
      <p:sp>
        <p:nvSpPr>
          <p:cNvPr id="3" name="Subtitle 2"/>
          <p:cNvSpPr>
            <a:spLocks noGrp="1"/>
          </p:cNvSpPr>
          <p:nvPr>
            <p:ph type="subTitle" idx="1"/>
          </p:nvPr>
        </p:nvSpPr>
        <p:spPr>
          <a:xfrm>
            <a:off x="449072" y="5029200"/>
            <a:ext cx="5723128" cy="762000"/>
          </a:xfrm>
        </p:spPr>
        <p:txBody>
          <a:bodyPr/>
          <a:lstStyle/>
          <a:p>
            <a:r>
              <a:rPr lang="en-US" i="1" dirty="0">
                <a:solidFill>
                  <a:schemeClr val="tx1">
                    <a:lumMod val="50000"/>
                  </a:schemeClr>
                </a:solidFill>
              </a:rPr>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163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865429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Opioid Dependence Treatments</a:t>
            </a:r>
            <a:endParaRPr lang="en-US" dirty="0"/>
          </a:p>
        </p:txBody>
      </p:sp>
      <p:sp>
        <p:nvSpPr>
          <p:cNvPr id="5" name="Content Placeholder 4"/>
          <p:cNvSpPr>
            <a:spLocks noGrp="1"/>
          </p:cNvSpPr>
          <p:nvPr>
            <p:ph idx="1"/>
          </p:nvPr>
        </p:nvSpPr>
        <p:spPr>
          <a:xfrm>
            <a:off x="152400" y="1524000"/>
            <a:ext cx="8610600" cy="4572000"/>
          </a:xfrm>
        </p:spPr>
        <p:txBody>
          <a:bodyPr/>
          <a:lstStyle/>
          <a:p>
            <a:pPr>
              <a:buNone/>
            </a:pPr>
            <a:r>
              <a:rPr lang="en-US" altLang="en-US" sz="2000" b="1" i="1" dirty="0">
                <a:solidFill>
                  <a:schemeClr val="tx1">
                    <a:lumMod val="50000"/>
                  </a:schemeClr>
                </a:solidFill>
              </a:rPr>
              <a:t>Class Overview: Buprenorphine Products</a:t>
            </a:r>
            <a:endParaRPr lang="en-US" sz="2000" b="1" i="1" dirty="0">
              <a:solidFill>
                <a:schemeClr val="tx1">
                  <a:lumMod val="50000"/>
                </a:schemeClr>
              </a:solidFill>
            </a:endParaRPr>
          </a:p>
          <a:p>
            <a:r>
              <a:rPr lang="en-US" sz="2000" dirty="0">
                <a:solidFill>
                  <a:schemeClr val="tx1">
                    <a:lumMod val="50000"/>
                  </a:schemeClr>
                </a:solidFill>
              </a:rPr>
              <a:t>buprenorphine extended-release injection - (Sublocade)</a:t>
            </a:r>
          </a:p>
          <a:p>
            <a:r>
              <a:rPr lang="en-US" sz="2000" dirty="0">
                <a:solidFill>
                  <a:schemeClr val="tx1">
                    <a:lumMod val="50000"/>
                  </a:schemeClr>
                </a:solidFill>
              </a:rPr>
              <a:t>buprenorphine implant - (Probuphine)</a:t>
            </a:r>
          </a:p>
          <a:p>
            <a:r>
              <a:rPr lang="en-US" sz="2000" dirty="0">
                <a:solidFill>
                  <a:schemeClr val="tx1">
                    <a:lumMod val="50000"/>
                  </a:schemeClr>
                </a:solidFill>
              </a:rPr>
              <a:t>buprenorphine sublingual - (buprenorphine sublingual tablets)</a:t>
            </a:r>
          </a:p>
          <a:p>
            <a:pPr>
              <a:buNone/>
            </a:pPr>
            <a:r>
              <a:rPr lang="en-US" altLang="en-US" sz="2000" b="1" i="1" dirty="0">
                <a:solidFill>
                  <a:schemeClr val="tx1">
                    <a:lumMod val="50000"/>
                  </a:schemeClr>
                </a:solidFill>
              </a:rPr>
              <a:t>Class Overview: Buprenorphine/Naloxone Combination Products</a:t>
            </a:r>
            <a:endParaRPr lang="en-US" sz="2000" b="1" i="1" dirty="0">
              <a:solidFill>
                <a:schemeClr val="tx1">
                  <a:lumMod val="50000"/>
                </a:schemeClr>
              </a:solidFill>
            </a:endParaRPr>
          </a:p>
          <a:p>
            <a:r>
              <a:rPr lang="en-US" sz="2000" dirty="0">
                <a:solidFill>
                  <a:schemeClr val="tx1">
                    <a:lumMod val="50000"/>
                  </a:schemeClr>
                </a:solidFill>
              </a:rPr>
              <a:t>buprenorphine/naloxone buccal film - (Bunavail)</a:t>
            </a:r>
          </a:p>
          <a:p>
            <a:r>
              <a:rPr lang="en-US" sz="2000" dirty="0">
                <a:solidFill>
                  <a:schemeClr val="tx1">
                    <a:lumMod val="50000"/>
                  </a:schemeClr>
                </a:solidFill>
              </a:rPr>
              <a:t>buprenorphine/naloxone sublingual film - (Suboxone)</a:t>
            </a:r>
          </a:p>
          <a:p>
            <a:r>
              <a:rPr lang="en-US" sz="2000" dirty="0">
                <a:solidFill>
                  <a:schemeClr val="tx1">
                    <a:lumMod val="50000"/>
                  </a:schemeClr>
                </a:solidFill>
              </a:rPr>
              <a:t>buprenorphine/naloxone sublingual tablets - (buprenorphine/naloxone sublingual tablets; Zubsolv)</a:t>
            </a:r>
          </a:p>
          <a:p>
            <a:endParaRPr lang="en-US" sz="2000" dirty="0">
              <a:solidFill>
                <a:schemeClr val="tx1">
                  <a:lumMod val="50000"/>
                </a:schemeClr>
              </a:solidFill>
            </a:endParaRP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164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0497097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Opioid Dependence Treatments</a:t>
            </a:r>
            <a:endParaRPr lang="en-US" dirty="0"/>
          </a:p>
        </p:txBody>
      </p:sp>
      <p:sp>
        <p:nvSpPr>
          <p:cNvPr id="5" name="Content Placeholder 4"/>
          <p:cNvSpPr>
            <a:spLocks noGrp="1"/>
          </p:cNvSpPr>
          <p:nvPr>
            <p:ph idx="1"/>
          </p:nvPr>
        </p:nvSpPr>
        <p:spPr>
          <a:xfrm>
            <a:off x="152400" y="1447800"/>
            <a:ext cx="8610600" cy="4648200"/>
          </a:xfrm>
        </p:spPr>
        <p:txBody>
          <a:bodyPr/>
          <a:lstStyle/>
          <a:p>
            <a:pPr>
              <a:buNone/>
            </a:pPr>
            <a:r>
              <a:rPr lang="en-US" altLang="en-US" sz="2000" b="1" i="1" dirty="0">
                <a:solidFill>
                  <a:schemeClr val="tx1">
                    <a:lumMod val="50000"/>
                  </a:schemeClr>
                </a:solidFill>
              </a:rPr>
              <a:t>Class Overview: Naloxone Products</a:t>
            </a:r>
            <a:endParaRPr lang="en-US" sz="2000" b="1" i="1" dirty="0">
              <a:solidFill>
                <a:schemeClr val="tx1">
                  <a:lumMod val="50000"/>
                </a:schemeClr>
              </a:solidFill>
            </a:endParaRPr>
          </a:p>
          <a:p>
            <a:r>
              <a:rPr lang="en-US" sz="2000" dirty="0">
                <a:solidFill>
                  <a:schemeClr val="tx1">
                    <a:lumMod val="50000"/>
                  </a:schemeClr>
                </a:solidFill>
              </a:rPr>
              <a:t>naloxone HCl nasal spray - (Narcan)</a:t>
            </a:r>
          </a:p>
          <a:p>
            <a:r>
              <a:rPr lang="en-US" sz="2000" dirty="0">
                <a:solidFill>
                  <a:schemeClr val="tx1">
                    <a:lumMod val="50000"/>
                  </a:schemeClr>
                </a:solidFill>
              </a:rPr>
              <a:t>naloxone HCl injection - (naloxone syringe, vial, Evzio)</a:t>
            </a:r>
          </a:p>
          <a:p>
            <a:pPr>
              <a:buNone/>
            </a:pPr>
            <a:r>
              <a:rPr lang="en-US" altLang="en-US" sz="2000" b="1" i="1" dirty="0">
                <a:solidFill>
                  <a:schemeClr val="tx1">
                    <a:lumMod val="50000"/>
                  </a:schemeClr>
                </a:solidFill>
              </a:rPr>
              <a:t>Class Overview: Naltrexone Products</a:t>
            </a:r>
          </a:p>
          <a:p>
            <a:r>
              <a:rPr lang="en-US" sz="2000" dirty="0">
                <a:solidFill>
                  <a:schemeClr val="tx1">
                    <a:lumMod val="50000"/>
                  </a:schemeClr>
                </a:solidFill>
              </a:rPr>
              <a:t>naltrexone HCl tablets - (naltrexone HCl tablets)</a:t>
            </a:r>
          </a:p>
          <a:p>
            <a:r>
              <a:rPr lang="en-US" sz="2000" dirty="0">
                <a:solidFill>
                  <a:schemeClr val="tx1">
                    <a:lumMod val="50000"/>
                  </a:schemeClr>
                </a:solidFill>
              </a:rPr>
              <a:t>naltrexone extended-release injectable suspension - (Vivitrol)</a:t>
            </a:r>
          </a:p>
          <a:p>
            <a:pPr marL="0" indent="0">
              <a:buNone/>
            </a:pPr>
            <a:r>
              <a:rPr lang="en-US" altLang="en-US" sz="2000" b="1" i="1" dirty="0">
                <a:solidFill>
                  <a:schemeClr val="tx1">
                    <a:lumMod val="50000"/>
                  </a:schemeClr>
                </a:solidFill>
              </a:rPr>
              <a:t>Class Overview: Alpha Agonist Product</a:t>
            </a:r>
          </a:p>
          <a:p>
            <a:r>
              <a:rPr lang="en-US" sz="2000" dirty="0">
                <a:solidFill>
                  <a:srgbClr val="000000"/>
                </a:solidFill>
              </a:rPr>
              <a:t>lofexidine (Lucemyra)	</a:t>
            </a:r>
          </a:p>
          <a:p>
            <a:pPr marL="0" indent="0">
              <a:buNone/>
            </a:pPr>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165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268495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Opioid Dependence Treatments</a:t>
            </a:r>
            <a:endParaRPr lang="en-US" dirty="0"/>
          </a:p>
        </p:txBody>
      </p:sp>
      <p:sp>
        <p:nvSpPr>
          <p:cNvPr id="3" name="Content Placeholder 2"/>
          <p:cNvSpPr>
            <a:spLocks noGrp="1"/>
          </p:cNvSpPr>
          <p:nvPr>
            <p:ph idx="1"/>
          </p:nvPr>
        </p:nvSpPr>
        <p:spPr>
          <a:xfrm>
            <a:off x="228600" y="1447800"/>
            <a:ext cx="8686800" cy="5105400"/>
          </a:xfrm>
        </p:spPr>
        <p:txBody>
          <a:bodyPr/>
          <a:lstStyle/>
          <a:p>
            <a:pPr marL="457200" lvl="3" indent="-338138">
              <a:buFont typeface="Arial"/>
              <a:buChar char="•"/>
            </a:pPr>
            <a:r>
              <a:rPr lang="en-US" dirty="0">
                <a:solidFill>
                  <a:schemeClr val="tx1">
                    <a:lumMod val="50000"/>
                  </a:schemeClr>
                </a:solidFill>
              </a:rPr>
              <a:t>Prescription opioids continue to become increasingly abused </a:t>
            </a:r>
          </a:p>
          <a:p>
            <a:pPr marL="457200" lvl="3" indent="-338138">
              <a:buFont typeface="Arial"/>
              <a:buChar char="•"/>
            </a:pPr>
            <a:r>
              <a:rPr lang="en-US" dirty="0">
                <a:solidFill>
                  <a:schemeClr val="tx1">
                    <a:lumMod val="50000"/>
                  </a:schemeClr>
                </a:solidFill>
              </a:rPr>
              <a:t>The 2018 National Survey on Drug Use and Health (NSDUH) reported there was an estimated 31.9 million Americans aged 12 years and older who were current illicit drug users</a:t>
            </a:r>
          </a:p>
          <a:p>
            <a:pPr marL="457200" lvl="3" indent="-338138">
              <a:buFont typeface="Arial"/>
              <a:buChar char="•"/>
            </a:pPr>
            <a:r>
              <a:rPr lang="en-US" dirty="0">
                <a:solidFill>
                  <a:schemeClr val="tx1">
                    <a:lumMod val="50000"/>
                  </a:schemeClr>
                </a:solidFill>
              </a:rPr>
              <a:t>There were approximately 10.3 million people aged 12 or older in the U.S. who misused opioids in the past year</a:t>
            </a:r>
          </a:p>
          <a:p>
            <a:pPr marL="457200" lvl="3" indent="-338138">
              <a:buFont typeface="Arial"/>
              <a:buChar char="•"/>
            </a:pPr>
            <a:r>
              <a:rPr lang="en-US" dirty="0">
                <a:solidFill>
                  <a:schemeClr val="tx1">
                    <a:lumMod val="50000"/>
                  </a:schemeClr>
                </a:solidFill>
              </a:rPr>
              <a:t>Approximately 20.3 million people aged 12 or older in 2018 were considered to have a substance use disorder (SUD)</a:t>
            </a:r>
          </a:p>
          <a:p>
            <a:pPr marL="457200" lvl="3" indent="-338138">
              <a:buFont typeface="Arial"/>
              <a:buChar char="•"/>
            </a:pPr>
            <a:r>
              <a:rPr lang="en-US" dirty="0">
                <a:solidFill>
                  <a:schemeClr val="tx1">
                    <a:lumMod val="50000"/>
                  </a:schemeClr>
                </a:solidFill>
              </a:rPr>
              <a:t>This includes 14.8 million people with an alcohol use disorder, 8.1 million people with an illicit drug use disorder, and 2 million had an opioid use disorder </a:t>
            </a:r>
          </a:p>
          <a:p>
            <a:pPr marL="457200" lvl="3" indent="-338138">
              <a:buFont typeface="Arial"/>
              <a:buChar char="•"/>
            </a:pPr>
            <a:r>
              <a:rPr lang="en-US" dirty="0">
                <a:solidFill>
                  <a:schemeClr val="tx1">
                    <a:lumMod val="50000"/>
                  </a:schemeClr>
                </a:solidFill>
              </a:rPr>
              <a:t>Despite the availability of multiple guidelines and resources for the initiation and management of medications for opioid dependency, there is no consensus on the ideal duration of maintenance therapy</a:t>
            </a:r>
          </a:p>
        </p:txBody>
      </p:sp>
      <p:sp>
        <p:nvSpPr>
          <p:cNvPr id="4" name="Slide Number Placeholder 3"/>
          <p:cNvSpPr>
            <a:spLocks noGrp="1"/>
          </p:cNvSpPr>
          <p:nvPr>
            <p:ph type="sldNum" sz="quarter" idx="4"/>
          </p:nvPr>
        </p:nvSpPr>
        <p:spPr/>
        <p:txBody>
          <a:bodyPr/>
          <a:lstStyle/>
          <a:p>
            <a:fld id="{FF445594-FFE8-4E90-934C-EFF530110A38}" type="slidenum">
              <a:rPr lang="en-US" smtClean="0"/>
              <a:pPr/>
              <a:t>166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Opioid Dependence Treatments</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chemeClr val="tx1">
                    <a:lumMod val="50000"/>
                  </a:schemeClr>
                </a:solidFill>
              </a:rPr>
              <a:t>Buprenorphine is a partial agonist at the mu-opioid receptor and an antagonist at the kappa-opioid receptor</a:t>
            </a:r>
          </a:p>
          <a:p>
            <a:r>
              <a:rPr lang="en-US" sz="2000" dirty="0">
                <a:solidFill>
                  <a:schemeClr val="tx1">
                    <a:lumMod val="50000"/>
                  </a:schemeClr>
                </a:solidFill>
              </a:rPr>
              <a:t>Naloxone is an antagonist at the mu-opioid receptor</a:t>
            </a:r>
          </a:p>
          <a:p>
            <a:r>
              <a:rPr lang="en-US" sz="2000" dirty="0">
                <a:solidFill>
                  <a:schemeClr val="tx1">
                    <a:lumMod val="50000"/>
                  </a:schemeClr>
                </a:solidFill>
              </a:rPr>
              <a:t>Buprenorphine/naloxone was co-formulated in order to prevent patients from abusing buprenorphine in combination with other opioids</a:t>
            </a:r>
          </a:p>
          <a:p>
            <a:r>
              <a:rPr lang="en-US" sz="2000" dirty="0">
                <a:solidFill>
                  <a:schemeClr val="tx1">
                    <a:lumMod val="50000"/>
                  </a:schemeClr>
                </a:solidFill>
              </a:rPr>
              <a:t>Naltrexone is an opioid antagonist with highest affinity for the mu opioid receptor. Naltrexone blocks the effects of opioids by competitive binding at opioid receptors</a:t>
            </a:r>
          </a:p>
          <a:p>
            <a:r>
              <a:rPr lang="en-US" sz="2000" dirty="0">
                <a:solidFill>
                  <a:schemeClr val="tx1">
                    <a:lumMod val="50000"/>
                  </a:schemeClr>
                </a:solidFill>
              </a:rPr>
              <a:t>There is a risk for opioid withdrawal symptoms during the transition of patients from full opioid agonists to a partial opioid agonist like buprenorphine</a:t>
            </a:r>
          </a:p>
        </p:txBody>
      </p:sp>
      <p:sp>
        <p:nvSpPr>
          <p:cNvPr id="4" name="Slide Number Placeholder 3"/>
          <p:cNvSpPr>
            <a:spLocks noGrp="1"/>
          </p:cNvSpPr>
          <p:nvPr>
            <p:ph type="sldNum" sz="quarter" idx="4"/>
          </p:nvPr>
        </p:nvSpPr>
        <p:spPr/>
        <p:txBody>
          <a:bodyPr/>
          <a:lstStyle/>
          <a:p>
            <a:fld id="{FF445594-FFE8-4E90-934C-EFF530110A38}" type="slidenum">
              <a:rPr lang="en-US" smtClean="0"/>
              <a:pPr/>
              <a:t>167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Opioid Dependence Treatments</a:t>
            </a:r>
            <a:endParaRPr lang="en-US" dirty="0"/>
          </a:p>
        </p:txBody>
      </p:sp>
      <p:sp>
        <p:nvSpPr>
          <p:cNvPr id="3" name="Content Placeholder 2"/>
          <p:cNvSpPr>
            <a:spLocks noGrp="1"/>
          </p:cNvSpPr>
          <p:nvPr>
            <p:ph idx="1"/>
          </p:nvPr>
        </p:nvSpPr>
        <p:spPr>
          <a:xfrm>
            <a:off x="228600" y="1447800"/>
            <a:ext cx="8686800" cy="5105400"/>
          </a:xfrm>
        </p:spPr>
        <p:txBody>
          <a:bodyPr/>
          <a:lstStyle/>
          <a:p>
            <a:r>
              <a:rPr lang="en-US" sz="2000" dirty="0">
                <a:solidFill>
                  <a:schemeClr val="tx1">
                    <a:lumMod val="50000"/>
                  </a:schemeClr>
                </a:solidFill>
              </a:rPr>
              <a:t>In clinical trials, few differences in the adverse event profile were noted among Suboxone sublingual film, Zubsolv sublingual tablets, Bunavail buccal film and buprenorphine sublingual tablets</a:t>
            </a:r>
          </a:p>
          <a:p>
            <a:r>
              <a:rPr lang="en-US" sz="2000" dirty="0">
                <a:solidFill>
                  <a:schemeClr val="tx1">
                    <a:lumMod val="50000"/>
                  </a:schemeClr>
                </a:solidFill>
              </a:rPr>
              <a:t>Comparative data between formulations for induction or maintenance treatment are limited </a:t>
            </a:r>
          </a:p>
          <a:p>
            <a:r>
              <a:rPr lang="en-US" sz="2000" dirty="0">
                <a:solidFill>
                  <a:schemeClr val="tx1">
                    <a:lumMod val="50000"/>
                  </a:schemeClr>
                </a:solidFill>
              </a:rPr>
              <a:t>There is no maximum duration of maintenance treatment for buprenorphine extended-release injection (Sublocade) or buprenorphine/naloxone sublingual tablet and sublingual and buccal film (Bunavail, Suboxone, Zubsolv, generic)</a:t>
            </a:r>
          </a:p>
          <a:p>
            <a:r>
              <a:rPr lang="en-US" sz="2000" dirty="0">
                <a:solidFill>
                  <a:schemeClr val="tx1">
                    <a:lumMod val="50000"/>
                  </a:schemeClr>
                </a:solidFill>
              </a:rPr>
              <a:t>For some patients, treatment may continue indefinitely</a:t>
            </a:r>
          </a:p>
          <a:p>
            <a:r>
              <a:rPr lang="en-US" sz="2000" dirty="0">
                <a:solidFill>
                  <a:schemeClr val="tx1">
                    <a:lumMod val="50000"/>
                  </a:schemeClr>
                </a:solidFill>
              </a:rPr>
              <a:t>Bunavail, Suboxone, Zubsolv and the generic should be prescribed based consideration of visit frequency; provision for multiple refills are not recommended early in treatment or without appropriate follow-up</a:t>
            </a:r>
          </a:p>
        </p:txBody>
      </p:sp>
      <p:sp>
        <p:nvSpPr>
          <p:cNvPr id="4" name="Slide Number Placeholder 3"/>
          <p:cNvSpPr>
            <a:spLocks noGrp="1"/>
          </p:cNvSpPr>
          <p:nvPr>
            <p:ph type="sldNum" sz="quarter" idx="4"/>
          </p:nvPr>
        </p:nvSpPr>
        <p:spPr/>
        <p:txBody>
          <a:bodyPr/>
          <a:lstStyle/>
          <a:p>
            <a:fld id="{FF445594-FFE8-4E90-934C-EFF530110A38}" type="slidenum">
              <a:rPr lang="en-US" smtClean="0"/>
              <a:pPr/>
              <a:t>168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Opioid Dependence Treatments</a:t>
            </a:r>
            <a:endParaRPr lang="en-US" dirty="0"/>
          </a:p>
        </p:txBody>
      </p:sp>
      <p:sp>
        <p:nvSpPr>
          <p:cNvPr id="3" name="Content Placeholder 2"/>
          <p:cNvSpPr>
            <a:spLocks noGrp="1"/>
          </p:cNvSpPr>
          <p:nvPr>
            <p:ph idx="1"/>
          </p:nvPr>
        </p:nvSpPr>
        <p:spPr>
          <a:xfrm>
            <a:off x="0" y="1447800"/>
            <a:ext cx="9067800" cy="4495800"/>
          </a:xfrm>
        </p:spPr>
        <p:txBody>
          <a:bodyPr/>
          <a:lstStyle/>
          <a:p>
            <a:r>
              <a:rPr lang="en-US" sz="2000" dirty="0">
                <a:solidFill>
                  <a:srgbClr val="000000"/>
                </a:solidFill>
              </a:rPr>
              <a:t>Medication-assisted treatment (MAT) for opioid addiction using a buprenorphine-containing product or naltrexone formulation should be accompanied by counseling and psychosocial support</a:t>
            </a:r>
          </a:p>
          <a:p>
            <a:r>
              <a:rPr lang="en-US" sz="2000" dirty="0">
                <a:solidFill>
                  <a:srgbClr val="000000"/>
                </a:solidFill>
              </a:rPr>
              <a:t>Narcan offers a method for emergency treatment for opioid overdose until medical treatment is obtained; however it is not a substitute for emergency medical care</a:t>
            </a:r>
          </a:p>
          <a:p>
            <a:r>
              <a:rPr lang="en-US" sz="2000" dirty="0">
                <a:solidFill>
                  <a:srgbClr val="000000"/>
                </a:solidFill>
              </a:rPr>
              <a:t>Alpha2 adrenergic agonists are often used in combination with other agents to target multiple withdrawal symptoms </a:t>
            </a:r>
          </a:p>
          <a:p>
            <a:r>
              <a:rPr lang="en-US" sz="2000" dirty="0">
                <a:solidFill>
                  <a:srgbClr val="000000"/>
                </a:solidFill>
              </a:rPr>
              <a:t>In 2016, a meta-analysis was completed to review clinical trials for the effectiveness of alpha2-adrenergic agonists (i.e. clonidine, Lucemyra, guanfacine) in the management of the acute phase of opioid withdrawal</a:t>
            </a:r>
          </a:p>
          <a:p>
            <a:r>
              <a:rPr lang="en-US" sz="2000" dirty="0">
                <a:solidFill>
                  <a:srgbClr val="000000"/>
                </a:solidFill>
              </a:rPr>
              <a:t>There was insufficient data to provide a comparison of the alpha2 adrenergic agonists for effectiveness</a:t>
            </a:r>
          </a:p>
          <a:p>
            <a:endParaRPr lang="en-US" sz="2000" dirty="0">
              <a:solidFill>
                <a:srgbClr val="000000"/>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169</a:t>
            </a:fld>
            <a:endParaRPr lang="en-US" dirty="0"/>
          </a:p>
        </p:txBody>
      </p:sp>
      <p:sp>
        <p:nvSpPr>
          <p:cNvPr id="5" name="Footer Placeholder 4"/>
          <p:cNvSpPr>
            <a:spLocks noGrp="1"/>
          </p:cNvSpPr>
          <p:nvPr>
            <p:ph type="ftr" sz="quarter" idx="3"/>
          </p:nvPr>
        </p:nvSpPr>
        <p:spPr>
          <a:xfrm>
            <a:off x="0" y="6196969"/>
            <a:ext cx="9144000" cy="381000"/>
          </a:xfrm>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Antibiotics, Inhaled</a:t>
            </a:r>
            <a:endParaRPr lang="en-US" dirty="0"/>
          </a:p>
        </p:txBody>
      </p:sp>
      <p:sp>
        <p:nvSpPr>
          <p:cNvPr id="5" name="Content Placeholder 4"/>
          <p:cNvSpPr>
            <a:spLocks noGrp="1"/>
          </p:cNvSpPr>
          <p:nvPr>
            <p:ph idx="1"/>
          </p:nvPr>
        </p:nvSpPr>
        <p:spPr/>
        <p:txBody>
          <a:bodyPr/>
          <a:lstStyle/>
          <a:p>
            <a:pPr marL="342900" lvl="1" indent="-342900">
              <a:spcBef>
                <a:spcPts val="1000"/>
              </a:spcBef>
              <a:buSzTx/>
              <a:buFont typeface="Arial" panose="020B0604020202020204" pitchFamily="34" charset="0"/>
              <a:buChar char="•"/>
            </a:pPr>
            <a:r>
              <a:rPr lang="en-US" sz="2000" dirty="0">
                <a:solidFill>
                  <a:srgbClr val="000000"/>
                </a:solidFill>
              </a:rPr>
              <a:t>Inhaled antibiotics are used in the treatment of Cystic Fibrosis</a:t>
            </a:r>
          </a:p>
          <a:p>
            <a:pPr marL="342900" lvl="1" indent="-342900">
              <a:spcBef>
                <a:spcPts val="1000"/>
              </a:spcBef>
              <a:buSzTx/>
              <a:buFont typeface="Arial" panose="020B0604020202020204" pitchFamily="34" charset="0"/>
              <a:buChar char="•"/>
            </a:pPr>
            <a:r>
              <a:rPr lang="en-US" sz="2000" dirty="0">
                <a:solidFill>
                  <a:srgbClr val="000000"/>
                </a:solidFill>
              </a:rPr>
              <a:t>CF is an autosomal recessive disorder caused by mutations of the cystic fibrosis transmembrane conductance regulator (CFTR) gene located on chromosome number 7</a:t>
            </a:r>
          </a:p>
          <a:p>
            <a:pPr marL="342900" lvl="1" indent="-342900">
              <a:spcBef>
                <a:spcPts val="1000"/>
              </a:spcBef>
              <a:buSzTx/>
              <a:buFont typeface="Arial" panose="020B0604020202020204" pitchFamily="34" charset="0"/>
              <a:buChar char="•"/>
            </a:pPr>
            <a:r>
              <a:rPr lang="en-US" sz="2000" dirty="0">
                <a:solidFill>
                  <a:srgbClr val="000000"/>
                </a:solidFill>
              </a:rPr>
              <a:t>The typical manifestation of CF involves progressive obstructive lung disease that has been associated with impaired mucous clearance, difficulty clearing pathogens, and risk of chronic pulmonary infection and inflammation</a:t>
            </a:r>
          </a:p>
          <a:p>
            <a:pPr marL="342900" lvl="1" indent="-342900">
              <a:spcBef>
                <a:spcPts val="1000"/>
              </a:spcBef>
              <a:buSzTx/>
              <a:buFont typeface="Arial" panose="020B0604020202020204" pitchFamily="34" charset="0"/>
              <a:buChar char="•"/>
            </a:pPr>
            <a:r>
              <a:rPr lang="en-US" sz="2000" dirty="0">
                <a:solidFill>
                  <a:srgbClr val="000000"/>
                </a:solidFill>
              </a:rPr>
              <a:t>As pulmonary infection is the main source of morbidity and mortality, antibiotics play an important role in CF therapy to control the progression of the disease</a:t>
            </a:r>
          </a:p>
          <a:p>
            <a:pPr marL="342900" lvl="1" indent="-342900">
              <a:spcBef>
                <a:spcPts val="1000"/>
              </a:spcBef>
              <a:buSzTx/>
              <a:buFont typeface="Arial" panose="020B0604020202020204" pitchFamily="34" charset="0"/>
              <a:buChar char="•"/>
            </a:pPr>
            <a:endParaRPr lang="en-US" sz="2400" b="1" i="1" dirty="0">
              <a:solidFill>
                <a:schemeClr val="tx1">
                  <a:lumMod val="50000"/>
                </a:schemeClr>
              </a:solidFill>
            </a:endParaRPr>
          </a:p>
          <a:p>
            <a:endParaRPr lang="en-US" sz="2400" i="1" dirty="0">
              <a:solidFill>
                <a:srgbClr val="2C2C2C"/>
              </a:solidFill>
            </a:endParaRPr>
          </a:p>
          <a:p>
            <a:pPr marL="457200" lvl="1" indent="0">
              <a:buNone/>
            </a:pPr>
            <a:endParaRPr lang="en-US" sz="24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586607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Opioid Dependence Treatments</a:t>
            </a:r>
            <a:endParaRPr lang="en-US" dirty="0"/>
          </a:p>
        </p:txBody>
      </p:sp>
      <p:sp>
        <p:nvSpPr>
          <p:cNvPr id="3" name="Content Placeholder 2"/>
          <p:cNvSpPr>
            <a:spLocks noGrp="1"/>
          </p:cNvSpPr>
          <p:nvPr>
            <p:ph idx="1"/>
          </p:nvPr>
        </p:nvSpPr>
        <p:spPr>
          <a:xfrm>
            <a:off x="0" y="1447799"/>
            <a:ext cx="9144000" cy="4657095"/>
          </a:xfrm>
        </p:spPr>
        <p:txBody>
          <a:bodyPr/>
          <a:lstStyle/>
          <a:p>
            <a:pPr marL="0" indent="0">
              <a:buNone/>
            </a:pPr>
            <a:r>
              <a:rPr lang="en-US" altLang="en-US" sz="2400" b="1" i="1" dirty="0">
                <a:solidFill>
                  <a:schemeClr val="tx1">
                    <a:lumMod val="50000"/>
                  </a:schemeClr>
                </a:solidFill>
              </a:rPr>
              <a:t>Product/Guideline Updates:</a:t>
            </a:r>
          </a:p>
          <a:p>
            <a:r>
              <a:rPr lang="en-US" sz="2000" dirty="0">
                <a:solidFill>
                  <a:srgbClr val="000000"/>
                </a:solidFill>
              </a:rPr>
              <a:t>The CDC released an updated statement in 2019 regarding the intent of the 2016 guidelines to advise primary care providers treating adults with certain types of chronic pain</a:t>
            </a:r>
          </a:p>
          <a:p>
            <a:r>
              <a:rPr lang="en-US" sz="2000" dirty="0">
                <a:solidFill>
                  <a:srgbClr val="000000"/>
                </a:solidFill>
              </a:rPr>
              <a:t>The recommendations emphasize the careful tapering of opioids to avoid withdrawal symptoms in current pain patients and individualized assessment of risks and benefits for continued high-dose treatment</a:t>
            </a:r>
          </a:p>
        </p:txBody>
      </p:sp>
      <p:sp>
        <p:nvSpPr>
          <p:cNvPr id="4" name="Slide Number Placeholder 3"/>
          <p:cNvSpPr>
            <a:spLocks noGrp="1"/>
          </p:cNvSpPr>
          <p:nvPr>
            <p:ph type="sldNum" sz="quarter" idx="4"/>
          </p:nvPr>
        </p:nvSpPr>
        <p:spPr/>
        <p:txBody>
          <a:bodyPr/>
          <a:lstStyle/>
          <a:p>
            <a:fld id="{FF445594-FFE8-4E90-934C-EFF530110A38}" type="slidenum">
              <a:rPr lang="en-US" smtClean="0"/>
              <a:pPr/>
              <a:t>170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8252639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Opioid Dependence Treatments</a:t>
            </a:r>
            <a:endParaRPr lang="en-US" dirty="0"/>
          </a:p>
        </p:txBody>
      </p:sp>
      <p:sp>
        <p:nvSpPr>
          <p:cNvPr id="3" name="Content Placeholder 2"/>
          <p:cNvSpPr>
            <a:spLocks noGrp="1"/>
          </p:cNvSpPr>
          <p:nvPr>
            <p:ph idx="1"/>
          </p:nvPr>
        </p:nvSpPr>
        <p:spPr>
          <a:xfrm>
            <a:off x="0" y="1447799"/>
            <a:ext cx="9144000" cy="4749170"/>
          </a:xfrm>
        </p:spPr>
        <p:txBody>
          <a:bodyPr/>
          <a:lstStyle/>
          <a:p>
            <a:pPr marL="0" indent="0">
              <a:buNone/>
            </a:pPr>
            <a:r>
              <a:rPr lang="en-US" altLang="en-US" sz="2400" b="1" i="1" dirty="0">
                <a:solidFill>
                  <a:schemeClr val="tx1">
                    <a:lumMod val="50000"/>
                  </a:schemeClr>
                </a:solidFill>
              </a:rPr>
              <a:t>Product/Guideline Updates:</a:t>
            </a:r>
          </a:p>
          <a:p>
            <a:r>
              <a:rPr lang="en-US" sz="1900" dirty="0">
                <a:solidFill>
                  <a:schemeClr val="tx1">
                    <a:lumMod val="50000"/>
                  </a:schemeClr>
                </a:solidFill>
              </a:rPr>
              <a:t>The US Department of Health and Human Services (HHS) published a new guideline for appropriate tapering or discontinuation of long-term opioid use. Key recommendations include: </a:t>
            </a:r>
          </a:p>
          <a:p>
            <a:pPr lvl="1">
              <a:buFont typeface="Wingdings" panose="05000000000000000000" pitchFamily="2" charset="2"/>
              <a:buChar char="Ø"/>
            </a:pPr>
            <a:r>
              <a:rPr lang="en-US" sz="1900" dirty="0">
                <a:solidFill>
                  <a:schemeClr val="tx1">
                    <a:lumMod val="50000"/>
                  </a:schemeClr>
                </a:solidFill>
              </a:rPr>
              <a:t>Referral of patients with serious mental illness, high suicide risk, or suicidal ideation to a behavioral health provider prior to taper</a:t>
            </a:r>
          </a:p>
          <a:p>
            <a:pPr lvl="1">
              <a:buFont typeface="Wingdings" panose="05000000000000000000" pitchFamily="2" charset="2"/>
              <a:buChar char="Ø"/>
            </a:pPr>
            <a:r>
              <a:rPr lang="en-US" sz="1900" dirty="0">
                <a:solidFill>
                  <a:schemeClr val="tx1">
                    <a:lumMod val="50000"/>
                  </a:schemeClr>
                </a:solidFill>
              </a:rPr>
              <a:t>Assessing patients for opioid use disorder if they show signs of opioid misuse and offer medication-assisted treatment if appropriate</a:t>
            </a:r>
          </a:p>
          <a:p>
            <a:pPr lvl="1">
              <a:buFont typeface="Wingdings" panose="05000000000000000000" pitchFamily="2" charset="2"/>
              <a:buChar char="Ø"/>
            </a:pPr>
            <a:r>
              <a:rPr lang="en-US" sz="1900" dirty="0">
                <a:solidFill>
                  <a:schemeClr val="tx1">
                    <a:lumMod val="50000"/>
                  </a:schemeClr>
                </a:solidFill>
              </a:rPr>
              <a:t>Advising patients of risks for overdose if they abruptly return to their higher dose</a:t>
            </a:r>
          </a:p>
          <a:p>
            <a:pPr lvl="1">
              <a:buFont typeface="Wingdings" panose="05000000000000000000" pitchFamily="2" charset="2"/>
              <a:buChar char="Ø"/>
            </a:pPr>
            <a:r>
              <a:rPr lang="en-US" sz="1900" dirty="0">
                <a:solidFill>
                  <a:schemeClr val="tx1">
                    <a:lumMod val="50000"/>
                  </a:schemeClr>
                </a:solidFill>
              </a:rPr>
              <a:t>Tapering by 5% to 20% every 4 weeks is common, but longer may be required</a:t>
            </a:r>
          </a:p>
          <a:p>
            <a:pPr lvl="1">
              <a:buFont typeface="Wingdings" panose="05000000000000000000" pitchFamily="2" charset="2"/>
              <a:buChar char="Ø"/>
            </a:pPr>
            <a:r>
              <a:rPr lang="en-US" sz="1900" dirty="0">
                <a:solidFill>
                  <a:schemeClr val="tx1">
                    <a:lumMod val="50000"/>
                  </a:schemeClr>
                </a:solidFill>
              </a:rPr>
              <a:t>Considering transition to buprenorphine for patients on high doses and unable to taper</a:t>
            </a:r>
            <a:endParaRPr lang="en-US" sz="16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171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0364905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428750"/>
            <a:ext cx="5723128" cy="3448050"/>
          </a:xfrm>
        </p:spPr>
        <p:txBody>
          <a:bodyPr/>
          <a:lstStyle/>
          <a:p>
            <a:pPr algn="ctr"/>
            <a:r>
              <a:rPr lang="en-US" altLang="en-US" dirty="0"/>
              <a:t>Pancreatic Enzymes</a:t>
            </a:r>
            <a:br>
              <a:rPr lang="en-US" altLang="en-US" dirty="0"/>
            </a:br>
            <a:r>
              <a:rPr lang="en-US" altLang="en-US" dirty="0"/>
              <a:t/>
            </a:r>
            <a:br>
              <a:rPr lang="en-US" altLang="en-US" dirty="0"/>
            </a:br>
            <a:endParaRPr lang="en-US" sz="2400" i="1"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172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7919577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Pancreatic Enzymes</a:t>
            </a:r>
            <a:endParaRPr lang="en-US" dirty="0"/>
          </a:p>
        </p:txBody>
      </p:sp>
      <p:sp>
        <p:nvSpPr>
          <p:cNvPr id="5" name="Content Placeholder 4"/>
          <p:cNvSpPr>
            <a:spLocks noGrp="1"/>
          </p:cNvSpPr>
          <p:nvPr>
            <p:ph idx="1"/>
          </p:nvPr>
        </p:nvSpPr>
        <p:spPr>
          <a:xfrm>
            <a:off x="609600" y="1600200"/>
            <a:ext cx="8991600" cy="4191000"/>
          </a:xfrm>
        </p:spPr>
        <p:txBody>
          <a:bodyPr/>
          <a:lstStyle/>
          <a:p>
            <a:pPr>
              <a:buNone/>
            </a:pPr>
            <a:r>
              <a:rPr lang="en-US" altLang="en-US" sz="2400" b="1" i="1" dirty="0">
                <a:solidFill>
                  <a:schemeClr val="tx1">
                    <a:lumMod val="50000"/>
                  </a:schemeClr>
                </a:solidFill>
              </a:rPr>
              <a:t>Class Overview: Products</a:t>
            </a:r>
            <a:endParaRPr lang="en-US" sz="2400" dirty="0">
              <a:solidFill>
                <a:schemeClr val="tx1">
                  <a:lumMod val="50000"/>
                </a:schemeClr>
              </a:solidFill>
            </a:endParaRPr>
          </a:p>
          <a:p>
            <a:r>
              <a:rPr lang="en-US" sz="2400" dirty="0">
                <a:solidFill>
                  <a:schemeClr val="tx1">
                    <a:lumMod val="50000"/>
                  </a:schemeClr>
                </a:solidFill>
              </a:rPr>
              <a:t>Creon</a:t>
            </a:r>
          </a:p>
          <a:p>
            <a:r>
              <a:rPr lang="en-US" sz="2400" dirty="0">
                <a:solidFill>
                  <a:schemeClr val="tx1">
                    <a:lumMod val="50000"/>
                  </a:schemeClr>
                </a:solidFill>
              </a:rPr>
              <a:t>Pancreaze</a:t>
            </a:r>
          </a:p>
          <a:p>
            <a:r>
              <a:rPr lang="en-US" sz="2400" dirty="0">
                <a:solidFill>
                  <a:schemeClr val="tx1">
                    <a:lumMod val="50000"/>
                  </a:schemeClr>
                </a:solidFill>
              </a:rPr>
              <a:t>Pertzye</a:t>
            </a:r>
          </a:p>
          <a:p>
            <a:r>
              <a:rPr lang="en-US" sz="2400" dirty="0">
                <a:solidFill>
                  <a:schemeClr val="tx1">
                    <a:lumMod val="50000"/>
                  </a:schemeClr>
                </a:solidFill>
              </a:rPr>
              <a:t>Viokace</a:t>
            </a:r>
          </a:p>
          <a:p>
            <a:r>
              <a:rPr lang="en-US" sz="2400" dirty="0">
                <a:solidFill>
                  <a:schemeClr val="tx1">
                    <a:lumMod val="50000"/>
                  </a:schemeClr>
                </a:solidFill>
              </a:rPr>
              <a:t>Zenpep</a:t>
            </a:r>
          </a:p>
        </p:txBody>
      </p:sp>
      <p:sp>
        <p:nvSpPr>
          <p:cNvPr id="2" name="Slide Number Placeholder 1"/>
          <p:cNvSpPr>
            <a:spLocks noGrp="1"/>
          </p:cNvSpPr>
          <p:nvPr>
            <p:ph type="sldNum" sz="quarter" idx="4"/>
          </p:nvPr>
        </p:nvSpPr>
        <p:spPr/>
        <p:txBody>
          <a:bodyPr/>
          <a:lstStyle/>
          <a:p>
            <a:fld id="{FF445594-FFE8-4E90-934C-EFF530110A38}" type="slidenum">
              <a:rPr lang="en-US" smtClean="0"/>
              <a:pPr/>
              <a:t>173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8604326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Pancreatic Enzymes</a:t>
            </a:r>
            <a:endParaRPr lang="en-US" dirty="0"/>
          </a:p>
        </p:txBody>
      </p:sp>
      <p:sp>
        <p:nvSpPr>
          <p:cNvPr id="5" name="Content Placeholder 4"/>
          <p:cNvSpPr>
            <a:spLocks noGrp="1"/>
          </p:cNvSpPr>
          <p:nvPr>
            <p:ph idx="1"/>
          </p:nvPr>
        </p:nvSpPr>
        <p:spPr>
          <a:xfrm>
            <a:off x="152400" y="1600200"/>
            <a:ext cx="8991600" cy="4191000"/>
          </a:xfrm>
        </p:spPr>
        <p:txBody>
          <a:bodyPr/>
          <a:lstStyle/>
          <a:p>
            <a:pPr>
              <a:buNone/>
            </a:pPr>
            <a:r>
              <a:rPr lang="en-US" altLang="en-US" sz="2400" b="1" i="1" dirty="0">
                <a:solidFill>
                  <a:schemeClr val="tx1">
                    <a:lumMod val="50000"/>
                  </a:schemeClr>
                </a:solidFill>
              </a:rPr>
              <a:t>Class Overview: Product Indications</a:t>
            </a:r>
            <a:endParaRPr lang="en-US" sz="2400" dirty="0">
              <a:solidFill>
                <a:schemeClr val="tx1">
                  <a:lumMod val="50000"/>
                </a:schemeClr>
              </a:solidFill>
            </a:endParaRPr>
          </a:p>
          <a:p>
            <a:r>
              <a:rPr lang="en-US" sz="2000" dirty="0">
                <a:solidFill>
                  <a:srgbClr val="000000"/>
                </a:solidFill>
              </a:rPr>
              <a:t>Pancreaze, Pertzye, and Zenpep </a:t>
            </a:r>
            <a:r>
              <a:rPr lang="en-US" sz="2000" dirty="0">
                <a:solidFill>
                  <a:schemeClr val="tx1">
                    <a:lumMod val="50000"/>
                  </a:schemeClr>
                </a:solidFill>
              </a:rPr>
              <a:t>are indicated for the treatment of exocrine pancreatic insufficiency due to cystic fibrosis or other conditions in both adults and children </a:t>
            </a:r>
          </a:p>
          <a:p>
            <a:r>
              <a:rPr lang="en-US" sz="2000" dirty="0">
                <a:solidFill>
                  <a:schemeClr val="tx1">
                    <a:lumMod val="50000"/>
                  </a:schemeClr>
                </a:solidFill>
              </a:rPr>
              <a:t>Creon is indicated for these conditions, as well as exocrine pancreatic insufficiency due to chronic pancreatitis and pancreatectomy </a:t>
            </a:r>
          </a:p>
          <a:p>
            <a:r>
              <a:rPr lang="en-US" sz="2000" dirty="0">
                <a:solidFill>
                  <a:schemeClr val="tx1">
                    <a:lumMod val="50000"/>
                  </a:schemeClr>
                </a:solidFill>
              </a:rPr>
              <a:t>Other conditions that may result in exocrine pancreatic insufficiency include ductal obstruction from a neoplasm and gastrointestinal bypass surgery </a:t>
            </a:r>
          </a:p>
        </p:txBody>
      </p:sp>
      <p:sp>
        <p:nvSpPr>
          <p:cNvPr id="2" name="Slide Number Placeholder 1"/>
          <p:cNvSpPr>
            <a:spLocks noGrp="1"/>
          </p:cNvSpPr>
          <p:nvPr>
            <p:ph type="sldNum" sz="quarter" idx="4"/>
          </p:nvPr>
        </p:nvSpPr>
        <p:spPr/>
        <p:txBody>
          <a:bodyPr/>
          <a:lstStyle/>
          <a:p>
            <a:fld id="{FF445594-FFE8-4E90-934C-EFF530110A38}" type="slidenum">
              <a:rPr lang="en-US" smtClean="0"/>
              <a:pPr/>
              <a:t>174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1439628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Pancreatic Enzymes</a:t>
            </a:r>
            <a:endParaRPr lang="en-US" dirty="0"/>
          </a:p>
        </p:txBody>
      </p:sp>
      <p:sp>
        <p:nvSpPr>
          <p:cNvPr id="5" name="Content Placeholder 4"/>
          <p:cNvSpPr>
            <a:spLocks noGrp="1"/>
          </p:cNvSpPr>
          <p:nvPr>
            <p:ph idx="1"/>
          </p:nvPr>
        </p:nvSpPr>
        <p:spPr>
          <a:xfrm>
            <a:off x="152400" y="1676400"/>
            <a:ext cx="8991600" cy="4495800"/>
          </a:xfrm>
        </p:spPr>
        <p:txBody>
          <a:bodyPr/>
          <a:lstStyle/>
          <a:p>
            <a:pPr>
              <a:buNone/>
            </a:pPr>
            <a:r>
              <a:rPr lang="en-US" altLang="en-US" sz="2400" b="1" i="1" dirty="0">
                <a:solidFill>
                  <a:schemeClr val="tx1">
                    <a:lumMod val="50000"/>
                  </a:schemeClr>
                </a:solidFill>
              </a:rPr>
              <a:t>Class Overview: Product Indications</a:t>
            </a:r>
          </a:p>
          <a:p>
            <a:r>
              <a:rPr lang="en-US" sz="2000" dirty="0">
                <a:solidFill>
                  <a:schemeClr val="tx1">
                    <a:lumMod val="50000"/>
                  </a:schemeClr>
                </a:solidFill>
              </a:rPr>
              <a:t>Viokace is indicated for the treatment of exocrine pancreatic insufficiency due to chronic pancreatitis or pancreatectomy in combination with a proton pump inhibitor in adults only</a:t>
            </a:r>
          </a:p>
        </p:txBody>
      </p:sp>
      <p:sp>
        <p:nvSpPr>
          <p:cNvPr id="2" name="Slide Number Placeholder 1"/>
          <p:cNvSpPr>
            <a:spLocks noGrp="1"/>
          </p:cNvSpPr>
          <p:nvPr>
            <p:ph type="sldNum" sz="quarter" idx="4"/>
          </p:nvPr>
        </p:nvSpPr>
        <p:spPr/>
        <p:txBody>
          <a:bodyPr/>
          <a:lstStyle/>
          <a:p>
            <a:fld id="{FF445594-FFE8-4E90-934C-EFF530110A38}" type="slidenum">
              <a:rPr lang="en-US" smtClean="0"/>
              <a:pPr/>
              <a:t>175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9209745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838200"/>
          </a:xfrm>
        </p:spPr>
        <p:txBody>
          <a:bodyPr/>
          <a:lstStyle/>
          <a:p>
            <a:r>
              <a:rPr lang="en-US" dirty="0"/>
              <a:t>Pancreatic Enzymes</a:t>
            </a:r>
          </a:p>
        </p:txBody>
      </p:sp>
      <p:sp>
        <p:nvSpPr>
          <p:cNvPr id="5" name="Content Placeholder 4"/>
          <p:cNvSpPr>
            <a:spLocks noGrp="1"/>
          </p:cNvSpPr>
          <p:nvPr>
            <p:ph idx="1"/>
          </p:nvPr>
        </p:nvSpPr>
        <p:spPr>
          <a:xfrm>
            <a:off x="457200" y="1600201"/>
            <a:ext cx="7620000" cy="4191000"/>
          </a:xfrm>
        </p:spPr>
        <p:txBody>
          <a:bodyPr/>
          <a:lstStyle/>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176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9" name="Table 8"/>
          <p:cNvGraphicFramePr>
            <a:graphicFrameLocks noGrp="1"/>
          </p:cNvGraphicFramePr>
          <p:nvPr>
            <p:extLst>
              <p:ext uri="{D42A27DB-BD31-4B8C-83A1-F6EECF244321}">
                <p14:modId xmlns:p14="http://schemas.microsoft.com/office/powerpoint/2010/main" val="4013210109"/>
              </p:ext>
            </p:extLst>
          </p:nvPr>
        </p:nvGraphicFramePr>
        <p:xfrm>
          <a:off x="228600" y="1600198"/>
          <a:ext cx="8458203" cy="4191000"/>
        </p:xfrm>
        <a:graphic>
          <a:graphicData uri="http://schemas.openxmlformats.org/drawingml/2006/table">
            <a:tbl>
              <a:tblPr firstRow="1" bandRow="1">
                <a:tableStyleId>{5C22544A-7EE6-4342-B048-85BDC9FD1C3A}</a:tableStyleId>
              </a:tblPr>
              <a:tblGrid>
                <a:gridCol w="1037330">
                  <a:extLst>
                    <a:ext uri="{9D8B030D-6E8A-4147-A177-3AD203B41FA5}">
                      <a16:colId xmlns:a16="http://schemas.microsoft.com/office/drawing/2014/main" xmlns="" val="20000"/>
                    </a:ext>
                  </a:extLst>
                </a:gridCol>
                <a:gridCol w="109627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990600">
                  <a:extLst>
                    <a:ext uri="{9D8B030D-6E8A-4147-A177-3AD203B41FA5}">
                      <a16:colId xmlns:a16="http://schemas.microsoft.com/office/drawing/2014/main" xmlns="" val="20005"/>
                    </a:ext>
                  </a:extLst>
                </a:gridCol>
                <a:gridCol w="1981203">
                  <a:extLst>
                    <a:ext uri="{9D8B030D-6E8A-4147-A177-3AD203B41FA5}">
                      <a16:colId xmlns:a16="http://schemas.microsoft.com/office/drawing/2014/main" xmlns="" val="20006"/>
                    </a:ext>
                  </a:extLst>
                </a:gridCol>
              </a:tblGrid>
              <a:tr h="509260">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xmlns="" val="10000"/>
                  </a:ext>
                </a:extLst>
              </a:tr>
              <a:tr h="736348">
                <a:tc>
                  <a:txBody>
                    <a:bodyPr/>
                    <a:lstStyle/>
                    <a:p>
                      <a:pPr marL="0" marR="0" algn="l">
                        <a:spcBef>
                          <a:spcPts val="200"/>
                        </a:spcBef>
                        <a:spcAft>
                          <a:spcPts val="200"/>
                        </a:spcAft>
                      </a:pPr>
                      <a:r>
                        <a:rPr lang="en-US" sz="1200" dirty="0">
                          <a:solidFill>
                            <a:schemeClr val="tx1"/>
                          </a:solidFill>
                          <a:latin typeface="Arial"/>
                          <a:ea typeface="Times New Roman"/>
                          <a:cs typeface="Arial"/>
                        </a:rPr>
                        <a:t>Creon® 3,000</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AbbVie</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Capsule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(EC, 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9,500</a:t>
                      </a:r>
                    </a:p>
                  </a:txBody>
                  <a:tcPr marL="27305" marR="27305" marT="0" marB="0" anchor="ctr"/>
                </a:tc>
                <a:tc rowSpan="5">
                  <a:txBody>
                    <a:bodyPr/>
                    <a:lstStyle/>
                    <a:p>
                      <a:pPr marL="0" marR="0">
                        <a:spcBef>
                          <a:spcPts val="200"/>
                        </a:spcBef>
                        <a:spcAft>
                          <a:spcPts val="200"/>
                        </a:spcAft>
                      </a:pPr>
                      <a:r>
                        <a:rPr lang="en-US" sz="1200" b="0" dirty="0">
                          <a:solidFill>
                            <a:schemeClr val="tx1"/>
                          </a:solidFill>
                          <a:latin typeface="Arial"/>
                          <a:ea typeface="Times New Roman"/>
                          <a:cs typeface="Arial"/>
                        </a:rPr>
                        <a:t>For infants, capsule contents may be administered directly to the mouth or with a small amount of applesauce</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xmlns="" val="10001"/>
                  </a:ext>
                </a:extLst>
              </a:tr>
              <a:tr h="736348">
                <a:tc>
                  <a:txBody>
                    <a:bodyPr/>
                    <a:lstStyle/>
                    <a:p>
                      <a:pPr marL="0" marR="0" algn="l">
                        <a:spcBef>
                          <a:spcPts val="200"/>
                        </a:spcBef>
                        <a:spcAft>
                          <a:spcPts val="200"/>
                        </a:spcAft>
                      </a:pPr>
                      <a:r>
                        <a:rPr lang="en-US" sz="1200" dirty="0">
                          <a:solidFill>
                            <a:schemeClr val="tx1"/>
                          </a:solidFill>
                          <a:latin typeface="Arial"/>
                          <a:ea typeface="Times New Roman"/>
                          <a:cs typeface="Arial"/>
                        </a:rPr>
                        <a:t>Creon 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19,000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xmlns="" val="10002"/>
                  </a:ext>
                </a:extLst>
              </a:tr>
              <a:tr h="736348">
                <a:tc>
                  <a:txBody>
                    <a:bodyPr/>
                    <a:lstStyle/>
                    <a:p>
                      <a:pPr marL="0" marR="0" algn="l">
                        <a:spcBef>
                          <a:spcPts val="200"/>
                        </a:spcBef>
                        <a:spcAft>
                          <a:spcPts val="200"/>
                        </a:spcAft>
                      </a:pPr>
                      <a:r>
                        <a:rPr lang="en-US" sz="1200" dirty="0">
                          <a:solidFill>
                            <a:schemeClr val="tx1"/>
                          </a:solidFill>
                          <a:latin typeface="Arial"/>
                          <a:ea typeface="Times New Roman"/>
                          <a:cs typeface="Arial"/>
                        </a:rPr>
                        <a:t>Creon 12,000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12,000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38,000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3"/>
                  </a:ext>
                </a:extLst>
              </a:tr>
              <a:tr h="736348">
                <a:tc>
                  <a:txBody>
                    <a:bodyPr/>
                    <a:lstStyle/>
                    <a:p>
                      <a:pPr marL="0" marR="0" algn="l">
                        <a:spcBef>
                          <a:spcPts val="200"/>
                        </a:spcBef>
                        <a:spcAft>
                          <a:spcPts val="200"/>
                        </a:spcAft>
                      </a:pPr>
                      <a:r>
                        <a:rPr lang="en-US" sz="1200" dirty="0">
                          <a:solidFill>
                            <a:schemeClr val="tx1"/>
                          </a:solidFill>
                          <a:latin typeface="Arial"/>
                          <a:ea typeface="Times New Roman"/>
                          <a:cs typeface="Arial"/>
                        </a:rPr>
                        <a:t>Creon 24,000 </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120,000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4"/>
                  </a:ext>
                </a:extLst>
              </a:tr>
              <a:tr h="736348">
                <a:tc>
                  <a:txBody>
                    <a:bodyPr/>
                    <a:lstStyle/>
                    <a:p>
                      <a:pPr marL="0" marR="0" algn="l">
                        <a:spcBef>
                          <a:spcPts val="200"/>
                        </a:spcBef>
                        <a:spcAft>
                          <a:spcPts val="200"/>
                        </a:spcAft>
                      </a:pPr>
                      <a:r>
                        <a:rPr lang="en-US" sz="1200" dirty="0">
                          <a:solidFill>
                            <a:schemeClr val="tx1"/>
                          </a:solidFill>
                          <a:latin typeface="Arial"/>
                          <a:ea typeface="Times New Roman"/>
                          <a:cs typeface="Arial"/>
                        </a:rPr>
                        <a:t>Creon 36,000</a:t>
                      </a:r>
                    </a:p>
                  </a:txBody>
                  <a:tcPr marL="27305" marR="27305" marT="0" marB="0" anchor="ct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180,000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114,000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68107623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838200"/>
          </a:xfrm>
        </p:spPr>
        <p:txBody>
          <a:bodyPr/>
          <a:lstStyle/>
          <a:p>
            <a:r>
              <a:rPr lang="en-US" dirty="0"/>
              <a:t>Pancreatic Enzymes</a:t>
            </a:r>
          </a:p>
        </p:txBody>
      </p:sp>
      <p:sp>
        <p:nvSpPr>
          <p:cNvPr id="5" name="Content Placeholder 4"/>
          <p:cNvSpPr>
            <a:spLocks noGrp="1"/>
          </p:cNvSpPr>
          <p:nvPr>
            <p:ph idx="1"/>
          </p:nvPr>
        </p:nvSpPr>
        <p:spPr>
          <a:xfrm>
            <a:off x="457200" y="1600201"/>
            <a:ext cx="7620000" cy="4191000"/>
          </a:xfrm>
        </p:spPr>
        <p:txBody>
          <a:bodyPr/>
          <a:lstStyle/>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177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9" name="Table 8"/>
          <p:cNvGraphicFramePr>
            <a:graphicFrameLocks noGrp="1"/>
          </p:cNvGraphicFramePr>
          <p:nvPr>
            <p:extLst>
              <p:ext uri="{D42A27DB-BD31-4B8C-83A1-F6EECF244321}">
                <p14:modId xmlns:p14="http://schemas.microsoft.com/office/powerpoint/2010/main" val="2927792694"/>
              </p:ext>
            </p:extLst>
          </p:nvPr>
        </p:nvGraphicFramePr>
        <p:xfrm>
          <a:off x="228600" y="1600198"/>
          <a:ext cx="8458203" cy="4267203"/>
        </p:xfrm>
        <a:graphic>
          <a:graphicData uri="http://schemas.openxmlformats.org/drawingml/2006/table">
            <a:tbl>
              <a:tblPr firstRow="1" bandRow="1">
                <a:tableStyleId>{5C22544A-7EE6-4342-B048-85BDC9FD1C3A}</a:tableStyleId>
              </a:tblPr>
              <a:tblGrid>
                <a:gridCol w="1037330">
                  <a:extLst>
                    <a:ext uri="{9D8B030D-6E8A-4147-A177-3AD203B41FA5}">
                      <a16:colId xmlns:a16="http://schemas.microsoft.com/office/drawing/2014/main" xmlns="" val="20000"/>
                    </a:ext>
                  </a:extLst>
                </a:gridCol>
                <a:gridCol w="1096270">
                  <a:extLst>
                    <a:ext uri="{9D8B030D-6E8A-4147-A177-3AD203B41FA5}">
                      <a16:colId xmlns:a16="http://schemas.microsoft.com/office/drawing/2014/main" xmlns="" val="20001"/>
                    </a:ext>
                  </a:extLst>
                </a:gridCol>
                <a:gridCol w="1143000">
                  <a:extLst>
                    <a:ext uri="{9D8B030D-6E8A-4147-A177-3AD203B41FA5}">
                      <a16:colId xmlns:a16="http://schemas.microsoft.com/office/drawing/2014/main" xmlns="" val="20002"/>
                    </a:ext>
                  </a:extLst>
                </a:gridCol>
                <a:gridCol w="1371600">
                  <a:extLst>
                    <a:ext uri="{9D8B030D-6E8A-4147-A177-3AD203B41FA5}">
                      <a16:colId xmlns:a16="http://schemas.microsoft.com/office/drawing/2014/main" xmlns="" val="20003"/>
                    </a:ext>
                  </a:extLst>
                </a:gridCol>
                <a:gridCol w="1219200">
                  <a:extLst>
                    <a:ext uri="{9D8B030D-6E8A-4147-A177-3AD203B41FA5}">
                      <a16:colId xmlns:a16="http://schemas.microsoft.com/office/drawing/2014/main" xmlns="" val="20004"/>
                    </a:ext>
                  </a:extLst>
                </a:gridCol>
                <a:gridCol w="838200">
                  <a:extLst>
                    <a:ext uri="{9D8B030D-6E8A-4147-A177-3AD203B41FA5}">
                      <a16:colId xmlns:a16="http://schemas.microsoft.com/office/drawing/2014/main" xmlns="" val="20005"/>
                    </a:ext>
                  </a:extLst>
                </a:gridCol>
                <a:gridCol w="1752603">
                  <a:extLst>
                    <a:ext uri="{9D8B030D-6E8A-4147-A177-3AD203B41FA5}">
                      <a16:colId xmlns:a16="http://schemas.microsoft.com/office/drawing/2014/main" xmlns="" val="20006"/>
                    </a:ext>
                  </a:extLst>
                </a:gridCol>
              </a:tblGrid>
              <a:tr h="424363">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xmlns="" val="10000"/>
                  </a:ext>
                </a:extLst>
              </a:tr>
              <a:tr h="768568">
                <a:tc rowSpan="5">
                  <a:txBody>
                    <a:bodyPr/>
                    <a:lstStyle/>
                    <a:p>
                      <a:pPr marL="0" marR="0">
                        <a:spcBef>
                          <a:spcPts val="200"/>
                        </a:spcBef>
                        <a:spcAft>
                          <a:spcPts val="200"/>
                        </a:spcAft>
                      </a:pPr>
                      <a:r>
                        <a:rPr lang="en-US" sz="1200" dirty="0">
                          <a:solidFill>
                            <a:schemeClr val="tx1"/>
                          </a:solidFill>
                          <a:latin typeface="Arial"/>
                          <a:ea typeface="Times New Roman"/>
                          <a:cs typeface="Arial"/>
                        </a:rPr>
                        <a:t>Pancreaze®</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 Vivus</a:t>
                      </a:r>
                    </a:p>
                  </a:txBody>
                  <a:tcPr marL="27305" marR="27305" marT="0" marB="0" anchor="ctr"/>
                </a:tc>
                <a:tc rowSpan="5">
                  <a:txBody>
                    <a:bodyPr/>
                    <a:lstStyle/>
                    <a:p>
                      <a:pPr marL="0" marR="0" algn="ctr">
                        <a:spcBef>
                          <a:spcPts val="200"/>
                        </a:spcBef>
                        <a:spcAft>
                          <a:spcPts val="200"/>
                        </a:spcAft>
                      </a:pPr>
                      <a:r>
                        <a:rPr lang="en-US" sz="1200" dirty="0">
                          <a:solidFill>
                            <a:schemeClr val="tx1"/>
                          </a:solidFill>
                          <a:latin typeface="Arial"/>
                          <a:ea typeface="Times New Roman"/>
                          <a:cs typeface="Arial"/>
                        </a:rPr>
                        <a:t>Capsule</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10,850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2,600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6,200</a:t>
                      </a:r>
                    </a:p>
                  </a:txBody>
                  <a:tcPr marL="27305" marR="27305" marT="0" marB="0" anchor="ctr"/>
                </a:tc>
                <a:tc rowSpan="5">
                  <a:txBody>
                    <a:bodyPr/>
                    <a:lstStyle/>
                    <a:p>
                      <a:pPr marL="0" marR="0">
                        <a:spcBef>
                          <a:spcPts val="200"/>
                        </a:spcBef>
                        <a:spcAft>
                          <a:spcPts val="200"/>
                        </a:spcAft>
                      </a:pPr>
                      <a:r>
                        <a:rPr lang="en-US" sz="1200" b="0" dirty="0">
                          <a:solidFill>
                            <a:schemeClr val="tx1"/>
                          </a:solidFill>
                          <a:latin typeface="Arial"/>
                          <a:ea typeface="Times New Roman"/>
                          <a:cs typeface="Arial"/>
                        </a:rPr>
                        <a:t>Capsule can be opened for patients unable to swallow</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For infants, capsule contents may be administered directly to the mouth or with a small amount of acidic food such as applesauce.</a:t>
                      </a:r>
                    </a:p>
                    <a:p>
                      <a:pPr marL="0" marR="0">
                        <a:spcBef>
                          <a:spcPts val="200"/>
                        </a:spcBef>
                        <a:spcAft>
                          <a:spcPts val="200"/>
                        </a:spcAft>
                      </a:pPr>
                      <a:endParaRPr lang="en-US" sz="1200" b="0" dirty="0">
                        <a:solidFill>
                          <a:schemeClr val="tx1"/>
                        </a:solidFill>
                        <a:latin typeface="Arial"/>
                        <a:ea typeface="Times New Roman"/>
                        <a:cs typeface="Arial"/>
                      </a:endParaRPr>
                    </a:p>
                    <a:p>
                      <a:pPr marL="0" marR="0">
                        <a:spcBef>
                          <a:spcPts val="200"/>
                        </a:spcBef>
                        <a:spcAft>
                          <a:spcPts val="200"/>
                        </a:spcAft>
                      </a:pPr>
                      <a:r>
                        <a:rPr lang="en-US" sz="1200" b="0" dirty="0">
                          <a:solidFill>
                            <a:schemeClr val="tx1"/>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xmlns="" val="10001"/>
                  </a:ext>
                </a:extLst>
              </a:tr>
              <a:tr h="768568">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sz="1200" dirty="0">
                        <a:solidFill>
                          <a:schemeClr val="tx1"/>
                        </a:solidFill>
                        <a:latin typeface="Arial"/>
                        <a:cs typeface="Arial"/>
                      </a:endParaRPr>
                    </a:p>
                  </a:txBody>
                  <a:tcPr/>
                </a:tc>
                <a:tc vMerge="1">
                  <a:txBody>
                    <a:bodyPr/>
                    <a:lstStyle/>
                    <a:p>
                      <a:endParaRPr lang="en-US" sz="1200" dirty="0">
                        <a:solidFill>
                          <a:schemeClr val="tx1"/>
                        </a:solidFill>
                        <a:latin typeface="Arial"/>
                        <a:cs typeface="Arial"/>
                      </a:endParaRPr>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24,600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4,200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14,200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xmlns="" val="10002"/>
                  </a:ext>
                </a:extLst>
              </a:tr>
              <a:tr h="768568">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61,500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35,500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3"/>
                  </a:ext>
                </a:extLst>
              </a:tr>
              <a:tr h="768568">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98,400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16,800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56,800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4"/>
                  </a:ext>
                </a:extLst>
              </a:tr>
              <a:tr h="768568">
                <a:tc vMerge="1">
                  <a:txBody>
                    <a:bodyPr/>
                    <a:lstStyle/>
                    <a:p>
                      <a:pPr marL="0" marR="0">
                        <a:spcBef>
                          <a:spcPts val="200"/>
                        </a:spcBef>
                        <a:spcAft>
                          <a:spcPts val="200"/>
                        </a:spcAft>
                      </a:pPr>
                      <a:endParaRPr lang="en-US" sz="1200" dirty="0">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83,900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21,000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54,700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6251202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838200"/>
          </a:xfrm>
        </p:spPr>
        <p:txBody>
          <a:bodyPr/>
          <a:lstStyle/>
          <a:p>
            <a:r>
              <a:rPr lang="en-US" dirty="0"/>
              <a:t>Pancreatic Enzymes</a:t>
            </a:r>
          </a:p>
        </p:txBody>
      </p:sp>
      <p:sp>
        <p:nvSpPr>
          <p:cNvPr id="5" name="Content Placeholder 4"/>
          <p:cNvSpPr>
            <a:spLocks noGrp="1"/>
          </p:cNvSpPr>
          <p:nvPr>
            <p:ph idx="1"/>
          </p:nvPr>
        </p:nvSpPr>
        <p:spPr>
          <a:xfrm>
            <a:off x="457200" y="1600201"/>
            <a:ext cx="7620000" cy="4191000"/>
          </a:xfrm>
        </p:spPr>
        <p:txBody>
          <a:bodyPr/>
          <a:lstStyle/>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178</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9" name="Table 8"/>
          <p:cNvGraphicFramePr>
            <a:graphicFrameLocks noGrp="1"/>
          </p:cNvGraphicFramePr>
          <p:nvPr>
            <p:extLst>
              <p:ext uri="{D42A27DB-BD31-4B8C-83A1-F6EECF244321}">
                <p14:modId xmlns:p14="http://schemas.microsoft.com/office/powerpoint/2010/main" val="4082262445"/>
              </p:ext>
            </p:extLst>
          </p:nvPr>
        </p:nvGraphicFramePr>
        <p:xfrm>
          <a:off x="304801" y="1447801"/>
          <a:ext cx="8420100" cy="4662304"/>
        </p:xfrm>
        <a:graphic>
          <a:graphicData uri="http://schemas.openxmlformats.org/drawingml/2006/table">
            <a:tbl>
              <a:tblPr firstRow="1" bandRow="1">
                <a:tableStyleId>{5C22544A-7EE6-4342-B048-85BDC9FD1C3A}</a:tableStyleId>
              </a:tblPr>
              <a:tblGrid>
                <a:gridCol w="873784">
                  <a:extLst>
                    <a:ext uri="{9D8B030D-6E8A-4147-A177-3AD203B41FA5}">
                      <a16:colId xmlns:a16="http://schemas.microsoft.com/office/drawing/2014/main" xmlns="" val="20000"/>
                    </a:ext>
                  </a:extLst>
                </a:gridCol>
                <a:gridCol w="1112088">
                  <a:extLst>
                    <a:ext uri="{9D8B030D-6E8A-4147-A177-3AD203B41FA5}">
                      <a16:colId xmlns:a16="http://schemas.microsoft.com/office/drawing/2014/main" xmlns="" val="20001"/>
                    </a:ext>
                  </a:extLst>
                </a:gridCol>
                <a:gridCol w="953219">
                  <a:extLst>
                    <a:ext uri="{9D8B030D-6E8A-4147-A177-3AD203B41FA5}">
                      <a16:colId xmlns:a16="http://schemas.microsoft.com/office/drawing/2014/main" xmlns="" val="20002"/>
                    </a:ext>
                  </a:extLst>
                </a:gridCol>
                <a:gridCol w="1348922">
                  <a:extLst>
                    <a:ext uri="{9D8B030D-6E8A-4147-A177-3AD203B41FA5}">
                      <a16:colId xmlns:a16="http://schemas.microsoft.com/office/drawing/2014/main" xmlns="" val="20003"/>
                    </a:ext>
                  </a:extLst>
                </a:gridCol>
                <a:gridCol w="1169458">
                  <a:extLst>
                    <a:ext uri="{9D8B030D-6E8A-4147-A177-3AD203B41FA5}">
                      <a16:colId xmlns:a16="http://schemas.microsoft.com/office/drawing/2014/main" xmlns="" val="20004"/>
                    </a:ext>
                  </a:extLst>
                </a:gridCol>
                <a:gridCol w="857603">
                  <a:extLst>
                    <a:ext uri="{9D8B030D-6E8A-4147-A177-3AD203B41FA5}">
                      <a16:colId xmlns:a16="http://schemas.microsoft.com/office/drawing/2014/main" xmlns="" val="20005"/>
                    </a:ext>
                  </a:extLst>
                </a:gridCol>
                <a:gridCol w="2105026">
                  <a:extLst>
                    <a:ext uri="{9D8B030D-6E8A-4147-A177-3AD203B41FA5}">
                      <a16:colId xmlns:a16="http://schemas.microsoft.com/office/drawing/2014/main" xmlns="" val="20006"/>
                    </a:ext>
                  </a:extLst>
                </a:gridCol>
              </a:tblGrid>
              <a:tr h="373856">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xmlns="" val="10000"/>
                  </a:ext>
                </a:extLst>
              </a:tr>
              <a:tr h="1072112">
                <a:tc>
                  <a:txBody>
                    <a:bodyPr/>
                    <a:lstStyle/>
                    <a:p>
                      <a:pPr marL="0" marR="0">
                        <a:spcBef>
                          <a:spcPts val="200"/>
                        </a:spcBef>
                        <a:spcAft>
                          <a:spcPts val="200"/>
                        </a:spcAft>
                      </a:pPr>
                      <a:r>
                        <a:rPr lang="en-US" sz="1200" dirty="0">
                          <a:solidFill>
                            <a:schemeClr val="tx1"/>
                          </a:solidFill>
                          <a:latin typeface="Arial"/>
                          <a:ea typeface="Times New Roman"/>
                          <a:cs typeface="Arial"/>
                        </a:rPr>
                        <a:t>Pertzye™ 4,000</a:t>
                      </a:r>
                    </a:p>
                  </a:txBody>
                  <a:tcPr marL="27305" marR="27305" marT="0" marB="0"/>
                </a:tc>
                <a:tc rowSpan="4">
                  <a:txBody>
                    <a:bodyPr/>
                    <a:lstStyle/>
                    <a:p>
                      <a:pPr marL="0" marR="0" algn="ctr">
                        <a:spcBef>
                          <a:spcPts val="200"/>
                        </a:spcBef>
                        <a:spcAft>
                          <a:spcPts val="200"/>
                        </a:spcAft>
                      </a:pPr>
                      <a:r>
                        <a:rPr lang="en-US" sz="1200" dirty="0">
                          <a:solidFill>
                            <a:schemeClr val="tx1"/>
                          </a:solidFill>
                          <a:latin typeface="Arial"/>
                          <a:ea typeface="Times New Roman"/>
                          <a:cs typeface="Arial"/>
                        </a:rPr>
                        <a:t>Digestive Care</a:t>
                      </a:r>
                    </a:p>
                  </a:txBody>
                  <a:tcPr marL="27305" marR="27305" marT="0" marB="0" anchor="ctr"/>
                </a:tc>
                <a:tc rowSpan="4">
                  <a:txBody>
                    <a:bodyPr/>
                    <a:lstStyle/>
                    <a:p>
                      <a:pPr marL="0" marR="0" algn="ctr">
                        <a:spcBef>
                          <a:spcPts val="200"/>
                        </a:spcBef>
                        <a:spcAft>
                          <a:spcPts val="200"/>
                        </a:spcAft>
                      </a:pPr>
                      <a:r>
                        <a:rPr lang="en-US" sz="1200" dirty="0">
                          <a:solidFill>
                            <a:schemeClr val="tx1"/>
                          </a:solidFill>
                          <a:latin typeface="Arial"/>
                          <a:ea typeface="Times New Roman"/>
                          <a:cs typeface="Arial"/>
                        </a:rPr>
                        <a:t>Capsule</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15,125</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14,375</a:t>
                      </a:r>
                    </a:p>
                  </a:txBody>
                  <a:tcPr marL="27305" marR="27305" marT="0" marB="0" anchor="ctr"/>
                </a:tc>
                <a:tc rowSpan="4">
                  <a:txBody>
                    <a:bodyPr/>
                    <a:lstStyle/>
                    <a:p>
                      <a:pPr marL="0" marR="0">
                        <a:spcBef>
                          <a:spcPts val="200"/>
                        </a:spcBef>
                        <a:spcAft>
                          <a:spcPts val="200"/>
                        </a:spcAft>
                      </a:pPr>
                      <a:r>
                        <a:rPr lang="en-US" sz="1200" dirty="0">
                          <a:solidFill>
                            <a:schemeClr val="tx1"/>
                          </a:solidFill>
                          <a:latin typeface="Arial"/>
                          <a:ea typeface="Times New Roman"/>
                          <a:cs typeface="Arial"/>
                        </a:rPr>
                        <a:t>Only pancreatic enzyme containing bicarbonate-buffered enteric-coated microspheres </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Capsule can be opened for patients unable to swallow </a:t>
                      </a:r>
                    </a:p>
                    <a:p>
                      <a:pPr marL="0" marR="0">
                        <a:spcBef>
                          <a:spcPts val="200"/>
                        </a:spcBef>
                        <a:spcAft>
                          <a:spcPts val="200"/>
                        </a:spcAft>
                      </a:pPr>
                      <a:r>
                        <a:rPr lang="en-US" sz="1200" dirty="0">
                          <a:solidFill>
                            <a:schemeClr val="tx1"/>
                          </a:solidFill>
                          <a:latin typeface="Arial"/>
                          <a:ea typeface="Times New Roman"/>
                          <a:cs typeface="Arial"/>
                        </a:rPr>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Pertzye 400 (infants up to 12 months): For infants, capsule contents may be administered directly to the mouth or with a small amount of acidic food with a pH ≤ 4.5, such as applesauce.</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Contents should be followed by breast milk or formula but may not be administered directly into breast milk or formula.</a:t>
                      </a:r>
                    </a:p>
                  </a:txBody>
                  <a:tcPr marL="27305" marR="27305" marT="0" marB="0"/>
                </a:tc>
                <a:extLst>
                  <a:ext uri="{0D108BD9-81ED-4DB2-BD59-A6C34878D82A}">
                    <a16:rowId xmlns:a16="http://schemas.microsoft.com/office/drawing/2014/main" xmlns="" val="10001"/>
                  </a:ext>
                </a:extLst>
              </a:tr>
              <a:tr h="1072112">
                <a:tc>
                  <a:txBody>
                    <a:bodyPr/>
                    <a:lstStyle/>
                    <a:p>
                      <a:pPr marL="0" marR="0">
                        <a:spcBef>
                          <a:spcPts val="200"/>
                        </a:spcBef>
                        <a:spcAft>
                          <a:spcPts val="200"/>
                        </a:spcAft>
                      </a:pPr>
                      <a:r>
                        <a:rPr lang="en-US" sz="1200" dirty="0">
                          <a:solidFill>
                            <a:schemeClr val="tx1"/>
                          </a:solidFill>
                          <a:latin typeface="Arial"/>
                          <a:ea typeface="Times New Roman"/>
                          <a:cs typeface="Arial"/>
                        </a:rPr>
                        <a:t>Pertzye™ 8,000</a:t>
                      </a:r>
                    </a:p>
                  </a:txBody>
                  <a:tcPr marL="27305" marR="2730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30,250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8,000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28,750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xmlns="" val="10002"/>
                  </a:ext>
                </a:extLst>
              </a:tr>
              <a:tr h="1072112">
                <a:tc>
                  <a:txBody>
                    <a:bodyPr/>
                    <a:lstStyle/>
                    <a:p>
                      <a:pPr marL="0" marR="0">
                        <a:spcBef>
                          <a:spcPts val="200"/>
                        </a:spcBef>
                        <a:spcAft>
                          <a:spcPts val="200"/>
                        </a:spcAft>
                      </a:pPr>
                      <a:r>
                        <a:rPr lang="en-US" sz="1200" dirty="0">
                          <a:solidFill>
                            <a:schemeClr val="tx1"/>
                          </a:solidFill>
                          <a:latin typeface="Arial"/>
                          <a:ea typeface="Times New Roman"/>
                          <a:cs typeface="Arial"/>
                        </a:rPr>
                        <a:t>Pertzye 16,000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60,500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16,000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57,500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3"/>
                  </a:ext>
                </a:extLst>
              </a:tr>
              <a:tr h="1072112">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200" dirty="0">
                          <a:solidFill>
                            <a:schemeClr val="tx1"/>
                          </a:solidFill>
                          <a:latin typeface="Arial"/>
                          <a:ea typeface="Times New Roman"/>
                          <a:cs typeface="Arial"/>
                        </a:rPr>
                        <a:t>Pertzye 24,000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90,750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86,250</a:t>
                      </a:r>
                    </a:p>
                  </a:txBody>
                  <a:tcPr marL="27305" marR="27305" marT="0" marB="0" anchor="ctr"/>
                </a:tc>
                <a:tc vMerge="1">
                  <a:txBody>
                    <a:bodyPr/>
                    <a:lstStyle/>
                    <a:p>
                      <a:endParaRPr lang="en-US"/>
                    </a:p>
                  </a:txBody>
                  <a:tcPr/>
                </a:tc>
                <a:extLst>
                  <a:ext uri="{0D108BD9-81ED-4DB2-BD59-A6C34878D82A}">
                    <a16:rowId xmlns:a16="http://schemas.microsoft.com/office/drawing/2014/main" xmlns="" val="1151577120"/>
                  </a:ext>
                </a:extLst>
              </a:tr>
            </a:tbl>
          </a:graphicData>
        </a:graphic>
      </p:graphicFrame>
    </p:spTree>
    <p:extLst>
      <p:ext uri="{BB962C8B-B14F-4D97-AF65-F5344CB8AC3E}">
        <p14:creationId xmlns:p14="http://schemas.microsoft.com/office/powerpoint/2010/main" val="11125856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838200"/>
          </a:xfrm>
        </p:spPr>
        <p:txBody>
          <a:bodyPr/>
          <a:lstStyle/>
          <a:p>
            <a:r>
              <a:rPr lang="en-US" dirty="0"/>
              <a:t>Pancreatic Enzymes</a:t>
            </a:r>
          </a:p>
        </p:txBody>
      </p:sp>
      <p:sp>
        <p:nvSpPr>
          <p:cNvPr id="5" name="Content Placeholder 4"/>
          <p:cNvSpPr>
            <a:spLocks noGrp="1"/>
          </p:cNvSpPr>
          <p:nvPr>
            <p:ph idx="1"/>
          </p:nvPr>
        </p:nvSpPr>
        <p:spPr>
          <a:xfrm>
            <a:off x="457200" y="1600201"/>
            <a:ext cx="7620000" cy="4191000"/>
          </a:xfrm>
        </p:spPr>
        <p:txBody>
          <a:bodyPr/>
          <a:lstStyle/>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179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9" name="Table 8"/>
          <p:cNvGraphicFramePr>
            <a:graphicFrameLocks noGrp="1"/>
          </p:cNvGraphicFramePr>
          <p:nvPr>
            <p:extLst>
              <p:ext uri="{D42A27DB-BD31-4B8C-83A1-F6EECF244321}">
                <p14:modId xmlns:p14="http://schemas.microsoft.com/office/powerpoint/2010/main" val="1393149518"/>
              </p:ext>
            </p:extLst>
          </p:nvPr>
        </p:nvGraphicFramePr>
        <p:xfrm>
          <a:off x="228600" y="1508126"/>
          <a:ext cx="8610600" cy="4114800"/>
        </p:xfrm>
        <a:graphic>
          <a:graphicData uri="http://schemas.openxmlformats.org/drawingml/2006/table">
            <a:tbl>
              <a:tblPr firstRow="1" bandRow="1">
                <a:tableStyleId>{5C22544A-7EE6-4342-B048-85BDC9FD1C3A}</a:tableStyleId>
              </a:tblPr>
              <a:tblGrid>
                <a:gridCol w="1056020">
                  <a:extLst>
                    <a:ext uri="{9D8B030D-6E8A-4147-A177-3AD203B41FA5}">
                      <a16:colId xmlns:a16="http://schemas.microsoft.com/office/drawing/2014/main" xmlns="" val="20000"/>
                    </a:ext>
                  </a:extLst>
                </a:gridCol>
                <a:gridCol w="1137245">
                  <a:extLst>
                    <a:ext uri="{9D8B030D-6E8A-4147-A177-3AD203B41FA5}">
                      <a16:colId xmlns:a16="http://schemas.microsoft.com/office/drawing/2014/main" xmlns="" val="20001"/>
                    </a:ext>
                  </a:extLst>
                </a:gridCol>
                <a:gridCol w="1056017">
                  <a:extLst>
                    <a:ext uri="{9D8B030D-6E8A-4147-A177-3AD203B41FA5}">
                      <a16:colId xmlns:a16="http://schemas.microsoft.com/office/drawing/2014/main" xmlns="" val="20002"/>
                    </a:ext>
                  </a:extLst>
                </a:gridCol>
                <a:gridCol w="1299713">
                  <a:extLst>
                    <a:ext uri="{9D8B030D-6E8A-4147-A177-3AD203B41FA5}">
                      <a16:colId xmlns:a16="http://schemas.microsoft.com/office/drawing/2014/main" xmlns="" val="20003"/>
                    </a:ext>
                  </a:extLst>
                </a:gridCol>
                <a:gridCol w="1013605">
                  <a:extLst>
                    <a:ext uri="{9D8B030D-6E8A-4147-A177-3AD203B41FA5}">
                      <a16:colId xmlns:a16="http://schemas.microsoft.com/office/drawing/2014/main" xmlns="" val="20004"/>
                    </a:ext>
                  </a:extLst>
                </a:gridCol>
                <a:gridCol w="990600">
                  <a:extLst>
                    <a:ext uri="{9D8B030D-6E8A-4147-A177-3AD203B41FA5}">
                      <a16:colId xmlns:a16="http://schemas.microsoft.com/office/drawing/2014/main" xmlns="" val="20005"/>
                    </a:ext>
                  </a:extLst>
                </a:gridCol>
                <a:gridCol w="2057400">
                  <a:extLst>
                    <a:ext uri="{9D8B030D-6E8A-4147-A177-3AD203B41FA5}">
                      <a16:colId xmlns:a16="http://schemas.microsoft.com/office/drawing/2014/main" xmlns="" val="20006"/>
                    </a:ext>
                  </a:extLst>
                </a:gridCol>
              </a:tblGrid>
              <a:tr h="587828">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a:t>
                      </a:r>
                    </a:p>
                    <a:p>
                      <a:pPr marL="0" marR="0" algn="ctr">
                        <a:spcBef>
                          <a:spcPts val="200"/>
                        </a:spcBef>
                        <a:spcAft>
                          <a:spcPts val="200"/>
                        </a:spcAft>
                      </a:pPr>
                      <a:r>
                        <a:rPr lang="en-US" sz="1200" b="1" dirty="0">
                          <a:latin typeface="Arial"/>
                          <a:ea typeface="Times New Roman"/>
                          <a:cs typeface="Arial"/>
                        </a:rPr>
                        <a:t>(Units)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xmlns="" val="10000"/>
                  </a:ext>
                </a:extLst>
              </a:tr>
              <a:tr h="587828">
                <a:tc>
                  <a:txBody>
                    <a:bodyPr/>
                    <a:lstStyle/>
                    <a:p>
                      <a:pPr marL="0" marR="0">
                        <a:spcBef>
                          <a:spcPts val="200"/>
                        </a:spcBef>
                        <a:spcAft>
                          <a:spcPts val="200"/>
                        </a:spcAft>
                      </a:pPr>
                      <a:r>
                        <a:rPr lang="en-US" sz="1200" dirty="0">
                          <a:latin typeface="Arial"/>
                          <a:ea typeface="Times New Roman"/>
                          <a:cs typeface="Arial"/>
                        </a:rPr>
                        <a:t>Viokace™ 10,440</a:t>
                      </a:r>
                    </a:p>
                  </a:txBody>
                  <a:tcPr marL="27305" marR="27305" marT="0" marB="0"/>
                </a:tc>
                <a:tc rowSpan="2">
                  <a:txBody>
                    <a:bodyPr/>
                    <a:lstStyle/>
                    <a:p>
                      <a:pPr marL="0" marR="0" algn="ctr">
                        <a:spcBef>
                          <a:spcPts val="200"/>
                        </a:spcBef>
                        <a:spcAft>
                          <a:spcPts val="200"/>
                        </a:spcAft>
                      </a:pPr>
                      <a:r>
                        <a:rPr lang="en-US" sz="1200" dirty="0">
                          <a:solidFill>
                            <a:schemeClr val="tx1"/>
                          </a:solidFill>
                          <a:latin typeface="Arial"/>
                          <a:ea typeface="Times New Roman"/>
                          <a:cs typeface="Arial"/>
                        </a:rPr>
                        <a:t>Allergan/Aptalis</a:t>
                      </a:r>
                    </a:p>
                  </a:txBody>
                  <a:tcPr marL="27305" marR="27305" marT="0" marB="0" anchor="ctr"/>
                </a:tc>
                <a:tc rowSpan="2">
                  <a:txBody>
                    <a:bodyPr/>
                    <a:lstStyle/>
                    <a:p>
                      <a:pPr marL="0" marR="0" algn="ctr">
                        <a:spcBef>
                          <a:spcPts val="200"/>
                        </a:spcBef>
                        <a:spcAft>
                          <a:spcPts val="200"/>
                        </a:spcAft>
                      </a:pPr>
                      <a:r>
                        <a:rPr lang="en-US" sz="1200" dirty="0">
                          <a:solidFill>
                            <a:schemeClr val="tx1"/>
                          </a:solidFill>
                          <a:latin typeface="Arial"/>
                          <a:ea typeface="Times New Roman"/>
                          <a:cs typeface="Arial"/>
                        </a:rPr>
                        <a:t>Tablet</a:t>
                      </a: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39,150</a:t>
                      </a: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10,440</a:t>
                      </a: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rgbClr val="000000"/>
                          </a:solidFill>
                          <a:latin typeface="Arial"/>
                          <a:ea typeface="Times New Roman"/>
                          <a:cs typeface="Arial"/>
                        </a:rPr>
                        <a:t>39,150</a:t>
                      </a:r>
                      <a:endParaRPr lang="en-US" sz="1200" dirty="0">
                        <a:latin typeface="Arial"/>
                        <a:ea typeface="Times New Roman"/>
                        <a:cs typeface="Arial"/>
                      </a:endParaRPr>
                    </a:p>
                  </a:txBody>
                  <a:tcPr marL="27305" marR="27305" marT="0" marB="0" anchor="ctr"/>
                </a:tc>
                <a:tc rowSpan="2">
                  <a:txBody>
                    <a:bodyPr/>
                    <a:lstStyle/>
                    <a:p>
                      <a:pPr marL="0" marR="0">
                        <a:spcBef>
                          <a:spcPts val="200"/>
                        </a:spcBef>
                        <a:spcAft>
                          <a:spcPts val="200"/>
                        </a:spcAft>
                      </a:pPr>
                      <a:r>
                        <a:rPr lang="en-US" sz="1200" dirty="0">
                          <a:solidFill>
                            <a:schemeClr val="tx1"/>
                          </a:solidFill>
                          <a:latin typeface="Arial"/>
                          <a:ea typeface="Times New Roman"/>
                          <a:cs typeface="Arial"/>
                        </a:rPr>
                        <a:t>Tablets should be swallowed whole and not crushed</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Should not be used in pediatric patients; may result in tablet degradation in the gastric environment which may result in suboptimal growth</a:t>
                      </a:r>
                    </a:p>
                  </a:txBody>
                  <a:tcPr marL="27305" marR="27305" marT="0" marB="0"/>
                </a:tc>
                <a:extLst>
                  <a:ext uri="{0D108BD9-81ED-4DB2-BD59-A6C34878D82A}">
                    <a16:rowId xmlns:a16="http://schemas.microsoft.com/office/drawing/2014/main" xmlns="" val="10001"/>
                  </a:ext>
                </a:extLst>
              </a:tr>
              <a:tr h="2939144">
                <a:tc>
                  <a:txBody>
                    <a:bodyPr/>
                    <a:lstStyle/>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Viokace 20,880</a:t>
                      </a:r>
                    </a:p>
                  </a:txBody>
                  <a:tcPr marL="27305" marR="27305" marT="0" marB="0"/>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vMerge="1">
                  <a:txBody>
                    <a:bodyPr/>
                    <a:lstStyle/>
                    <a:p>
                      <a:pPr marL="0" marR="0" algn="ctr">
                        <a:spcBef>
                          <a:spcPts val="200"/>
                        </a:spcBef>
                        <a:spcAft>
                          <a:spcPts val="200"/>
                        </a:spcAft>
                      </a:pPr>
                      <a:endParaRPr lang="en-US" sz="12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78,300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20,880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78,300</a:t>
                      </a:r>
                    </a:p>
                  </a:txBody>
                  <a:tcPr marL="27305" marR="27305" marT="0" marB="0" anchor="ctr"/>
                </a:tc>
                <a:tc vMerge="1">
                  <a:txBody>
                    <a:bodyPr/>
                    <a:lstStyle/>
                    <a:p>
                      <a:pPr marL="0" marR="0">
                        <a:spcBef>
                          <a:spcPts val="200"/>
                        </a:spcBef>
                        <a:spcAft>
                          <a:spcPts val="200"/>
                        </a:spcAft>
                      </a:pPr>
                      <a:endParaRPr lang="en-US" sz="1200" b="0" dirty="0">
                        <a:latin typeface="Arial"/>
                        <a:ea typeface="Times New Roman"/>
                        <a:cs typeface="Arial"/>
                      </a:endParaRPr>
                    </a:p>
                  </a:txBody>
                  <a:tcPr marL="27305" marR="27305" marT="0" marB="0"/>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62869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Antibiotics, Inhaled</a:t>
            </a:r>
            <a:endParaRPr lang="en-US" dirty="0"/>
          </a:p>
        </p:txBody>
      </p:sp>
      <p:sp>
        <p:nvSpPr>
          <p:cNvPr id="3" name="Content Placeholder 2"/>
          <p:cNvSpPr>
            <a:spLocks noGrp="1"/>
          </p:cNvSpPr>
          <p:nvPr>
            <p:ph idx="1"/>
          </p:nvPr>
        </p:nvSpPr>
        <p:spPr>
          <a:xfrm>
            <a:off x="76200" y="1600200"/>
            <a:ext cx="8839200" cy="4373563"/>
          </a:xfrm>
        </p:spPr>
        <p:txBody>
          <a:bodyPr/>
          <a:lstStyle/>
          <a:p>
            <a:r>
              <a:rPr lang="en-US" sz="2000" dirty="0">
                <a:solidFill>
                  <a:srgbClr val="000000"/>
                </a:solidFill>
              </a:rPr>
              <a:t>The Cystic Fibrosis Foundation (CFF) recommends inhaled antibiotic therapy for the treatment of initial or new growth of </a:t>
            </a:r>
            <a:r>
              <a:rPr lang="en-US" sz="2000" i="1" dirty="0">
                <a:solidFill>
                  <a:srgbClr val="000000"/>
                </a:solidFill>
              </a:rPr>
              <a:t>P. aeruginosa</a:t>
            </a:r>
            <a:r>
              <a:rPr lang="en-US" sz="2000" dirty="0">
                <a:solidFill>
                  <a:srgbClr val="000000"/>
                </a:solidFill>
              </a:rPr>
              <a:t>, with preference for tobramycin for 28 days</a:t>
            </a:r>
          </a:p>
          <a:p>
            <a:r>
              <a:rPr lang="en-US" sz="2000" dirty="0">
                <a:solidFill>
                  <a:srgbClr val="000000"/>
                </a:solidFill>
              </a:rPr>
              <a:t>Chronic use of inhaled tobramycin and inhaled aztreonam are recommended in the 2013 CF Pulmonary Guidelines to reduce exacerbation for patients who are ≥ 6 years of age with persistent </a:t>
            </a:r>
            <a:r>
              <a:rPr lang="en-US" sz="2000" i="1" dirty="0">
                <a:solidFill>
                  <a:srgbClr val="000000"/>
                </a:solidFill>
              </a:rPr>
              <a:t>P. aeruginosa </a:t>
            </a:r>
            <a:r>
              <a:rPr lang="en-US" sz="2000" dirty="0">
                <a:solidFill>
                  <a:srgbClr val="000000"/>
                </a:solidFill>
              </a:rPr>
              <a:t>cultures in the airways (strength of recommendation A for moderate to severe disease; strength of recommendation B for mild disease)</a:t>
            </a:r>
          </a:p>
          <a:p>
            <a:r>
              <a:rPr lang="en-US" sz="2000" dirty="0">
                <a:solidFill>
                  <a:srgbClr val="000000"/>
                </a:solidFill>
              </a:rPr>
              <a:t>In patients with pulmonary exacerbations marked by chronic infection of </a:t>
            </a:r>
            <a:r>
              <a:rPr lang="en-US" sz="2000" i="1" dirty="0">
                <a:solidFill>
                  <a:srgbClr val="000000"/>
                </a:solidFill>
              </a:rPr>
              <a:t>P. aeruginosa</a:t>
            </a:r>
            <a:r>
              <a:rPr lang="en-US" sz="2000" dirty="0">
                <a:solidFill>
                  <a:srgbClr val="000000"/>
                </a:solidFill>
              </a:rPr>
              <a:t>, treatment with the combination of aminoglycoside and beta-lactam antibiotic is recommended</a:t>
            </a:r>
          </a:p>
          <a:p>
            <a:pPr marL="0" indent="0">
              <a:buNone/>
            </a:pPr>
            <a:endParaRPr lang="en-US" sz="2400" dirty="0">
              <a:solidFill>
                <a:srgbClr val="2C2C2C"/>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4849253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838200"/>
          </a:xfrm>
        </p:spPr>
        <p:txBody>
          <a:bodyPr/>
          <a:lstStyle/>
          <a:p>
            <a:r>
              <a:rPr lang="en-US" dirty="0"/>
              <a:t>Pancreatic Enzymes</a:t>
            </a:r>
          </a:p>
        </p:txBody>
      </p:sp>
      <p:sp>
        <p:nvSpPr>
          <p:cNvPr id="5" name="Content Placeholder 4"/>
          <p:cNvSpPr>
            <a:spLocks noGrp="1"/>
          </p:cNvSpPr>
          <p:nvPr>
            <p:ph idx="1"/>
          </p:nvPr>
        </p:nvSpPr>
        <p:spPr>
          <a:xfrm>
            <a:off x="457200" y="1600201"/>
            <a:ext cx="7620000" cy="4191000"/>
          </a:xfrm>
        </p:spPr>
        <p:txBody>
          <a:bodyPr/>
          <a:lstStyle/>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180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9" name="Table 8"/>
          <p:cNvGraphicFramePr>
            <a:graphicFrameLocks noGrp="1"/>
          </p:cNvGraphicFramePr>
          <p:nvPr>
            <p:extLst>
              <p:ext uri="{D42A27DB-BD31-4B8C-83A1-F6EECF244321}">
                <p14:modId xmlns:p14="http://schemas.microsoft.com/office/powerpoint/2010/main" val="3233297923"/>
              </p:ext>
            </p:extLst>
          </p:nvPr>
        </p:nvGraphicFramePr>
        <p:xfrm>
          <a:off x="114300" y="1476001"/>
          <a:ext cx="8915400" cy="4514968"/>
        </p:xfrm>
        <a:graphic>
          <a:graphicData uri="http://schemas.openxmlformats.org/drawingml/2006/table">
            <a:tbl>
              <a:tblPr firstRow="1" bandRow="1">
                <a:tableStyleId>{5C22544A-7EE6-4342-B048-85BDC9FD1C3A}</a:tableStyleId>
              </a:tblPr>
              <a:tblGrid>
                <a:gridCol w="1093401">
                  <a:extLst>
                    <a:ext uri="{9D8B030D-6E8A-4147-A177-3AD203B41FA5}">
                      <a16:colId xmlns:a16="http://schemas.microsoft.com/office/drawing/2014/main" xmlns="" val="20000"/>
                    </a:ext>
                  </a:extLst>
                </a:gridCol>
                <a:gridCol w="1116399">
                  <a:extLst>
                    <a:ext uri="{9D8B030D-6E8A-4147-A177-3AD203B41FA5}">
                      <a16:colId xmlns:a16="http://schemas.microsoft.com/office/drawing/2014/main" xmlns="" val="20001"/>
                    </a:ext>
                  </a:extLst>
                </a:gridCol>
                <a:gridCol w="1181100">
                  <a:extLst>
                    <a:ext uri="{9D8B030D-6E8A-4147-A177-3AD203B41FA5}">
                      <a16:colId xmlns:a16="http://schemas.microsoft.com/office/drawing/2014/main" xmlns="" val="20002"/>
                    </a:ext>
                  </a:extLst>
                </a:gridCol>
                <a:gridCol w="1219200">
                  <a:extLst>
                    <a:ext uri="{9D8B030D-6E8A-4147-A177-3AD203B41FA5}">
                      <a16:colId xmlns:a16="http://schemas.microsoft.com/office/drawing/2014/main" xmlns="" val="20003"/>
                    </a:ext>
                  </a:extLst>
                </a:gridCol>
                <a:gridCol w="1143000">
                  <a:extLst>
                    <a:ext uri="{9D8B030D-6E8A-4147-A177-3AD203B41FA5}">
                      <a16:colId xmlns:a16="http://schemas.microsoft.com/office/drawing/2014/main" xmlns="" val="20004"/>
                    </a:ext>
                  </a:extLst>
                </a:gridCol>
                <a:gridCol w="1295400">
                  <a:extLst>
                    <a:ext uri="{9D8B030D-6E8A-4147-A177-3AD203B41FA5}">
                      <a16:colId xmlns:a16="http://schemas.microsoft.com/office/drawing/2014/main" xmlns="" val="20005"/>
                    </a:ext>
                  </a:extLst>
                </a:gridCol>
                <a:gridCol w="1866900">
                  <a:extLst>
                    <a:ext uri="{9D8B030D-6E8A-4147-A177-3AD203B41FA5}">
                      <a16:colId xmlns:a16="http://schemas.microsoft.com/office/drawing/2014/main" xmlns="" val="20006"/>
                    </a:ext>
                  </a:extLst>
                </a:gridCol>
              </a:tblGrid>
              <a:tr h="378537">
                <a:tc>
                  <a:txBody>
                    <a:bodyPr/>
                    <a:lstStyle/>
                    <a:p>
                      <a:pPr marL="0" marR="0" algn="ctr">
                        <a:spcBef>
                          <a:spcPts val="200"/>
                        </a:spcBef>
                        <a:spcAft>
                          <a:spcPts val="200"/>
                        </a:spcAft>
                      </a:pPr>
                      <a:r>
                        <a:rPr lang="en-US" sz="1200" b="1" dirty="0">
                          <a:latin typeface="Arial"/>
                          <a:ea typeface="Times New Roman"/>
                          <a:cs typeface="Arial"/>
                        </a:rPr>
                        <a:t>Product</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Formulation</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Amylase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Lipase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Protease (Units)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Notes</a:t>
                      </a:r>
                    </a:p>
                  </a:txBody>
                  <a:tcPr marL="27305" marR="27305" marT="0" marB="0" anchor="ctr"/>
                </a:tc>
                <a:extLst>
                  <a:ext uri="{0D108BD9-81ED-4DB2-BD59-A6C34878D82A}">
                    <a16:rowId xmlns:a16="http://schemas.microsoft.com/office/drawing/2014/main" xmlns="" val="10000"/>
                  </a:ext>
                </a:extLst>
              </a:tr>
              <a:tr h="431112">
                <a:tc>
                  <a:txBody>
                    <a:bodyPr/>
                    <a:lstStyle/>
                    <a:p>
                      <a:pPr marL="0" marR="0">
                        <a:spcBef>
                          <a:spcPts val="200"/>
                        </a:spcBef>
                        <a:spcAft>
                          <a:spcPts val="200"/>
                        </a:spcAft>
                      </a:pPr>
                      <a:r>
                        <a:rPr lang="en-US" sz="1200" dirty="0">
                          <a:solidFill>
                            <a:schemeClr val="tx1"/>
                          </a:solidFill>
                          <a:latin typeface="Arial"/>
                          <a:ea typeface="Times New Roman"/>
                          <a:cs typeface="Arial"/>
                        </a:rPr>
                        <a:t>Zenpep 3,000</a:t>
                      </a:r>
                    </a:p>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tc>
                <a:tc rowSpan="7">
                  <a:txBody>
                    <a:bodyPr/>
                    <a:lstStyle/>
                    <a:p>
                      <a:pPr marL="0" marR="0" algn="ctr">
                        <a:spcBef>
                          <a:spcPts val="200"/>
                        </a:spcBef>
                        <a:spcAft>
                          <a:spcPts val="200"/>
                        </a:spcAft>
                      </a:pPr>
                      <a:r>
                        <a:rPr lang="en-US" sz="1200" dirty="0">
                          <a:solidFill>
                            <a:schemeClr val="tx1"/>
                          </a:solidFill>
                          <a:latin typeface="Arial"/>
                          <a:ea typeface="Times New Roman"/>
                          <a:cs typeface="Arial"/>
                        </a:rPr>
                        <a:t>Aptalis</a:t>
                      </a:r>
                    </a:p>
                  </a:txBody>
                  <a:tcPr marL="27305" marR="27305" marT="0" marB="0" anchor="ctr"/>
                </a:tc>
                <a:tc rowSpan="7">
                  <a:txBody>
                    <a:bodyPr/>
                    <a:lstStyle/>
                    <a:p>
                      <a:pPr marL="0" marR="0" algn="ctr">
                        <a:spcBef>
                          <a:spcPts val="200"/>
                        </a:spcBef>
                        <a:spcAft>
                          <a:spcPts val="200"/>
                        </a:spcAft>
                      </a:pPr>
                      <a:r>
                        <a:rPr lang="en-US" sz="1200" dirty="0">
                          <a:solidFill>
                            <a:schemeClr val="tx1"/>
                          </a:solidFill>
                          <a:latin typeface="Arial"/>
                          <a:ea typeface="Times New Roman"/>
                          <a:cs typeface="Arial"/>
                        </a:rPr>
                        <a:t>Capsule </a:t>
                      </a:r>
                      <a:br>
                        <a:rPr lang="en-US" sz="1200" dirty="0">
                          <a:solidFill>
                            <a:schemeClr val="tx1"/>
                          </a:solidFill>
                          <a:latin typeface="Arial"/>
                          <a:ea typeface="Times New Roman"/>
                          <a:cs typeface="Arial"/>
                        </a:rPr>
                      </a:br>
                      <a:r>
                        <a:rPr lang="en-US" sz="1200" dirty="0">
                          <a:solidFill>
                            <a:schemeClr val="tx1"/>
                          </a:solidFill>
                          <a:latin typeface="Arial"/>
                          <a:ea typeface="Times New Roman"/>
                          <a:cs typeface="Arial"/>
                        </a:rPr>
                        <a:t>(EC,DR)</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10,000</a:t>
                      </a:r>
                    </a:p>
                  </a:txBody>
                  <a:tcPr marL="27305" marR="27305" marT="0" marB="0" anchor="ctr"/>
                </a:tc>
                <a:tc rowSpan="7">
                  <a:txBody>
                    <a:bodyPr/>
                    <a:lstStyle/>
                    <a:p>
                      <a:pPr marL="0" marR="0">
                        <a:spcBef>
                          <a:spcPts val="200"/>
                        </a:spcBef>
                        <a:spcAft>
                          <a:spcPts val="200"/>
                        </a:spcAft>
                      </a:pPr>
                      <a:r>
                        <a:rPr lang="en-US" sz="1200" dirty="0">
                          <a:solidFill>
                            <a:schemeClr val="tx1"/>
                          </a:solidFill>
                          <a:latin typeface="Arial"/>
                          <a:ea typeface="Times New Roman"/>
                          <a:cs typeface="Arial"/>
                        </a:rPr>
                        <a:t>For infants, capsule contents may be administered directly to the mouth or with a small amount of acidic food with a PH greater than 4.5 such as applesauce</a:t>
                      </a: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endParaRPr lang="en-US" sz="1200" dirty="0">
                        <a:solidFill>
                          <a:schemeClr val="tx1"/>
                        </a:solidFill>
                        <a:latin typeface="Arial"/>
                        <a:ea typeface="Times New Roman"/>
                        <a:cs typeface="Arial"/>
                      </a:endParaRPr>
                    </a:p>
                    <a:p>
                      <a:pPr marL="0" marR="0">
                        <a:spcBef>
                          <a:spcPts val="200"/>
                        </a:spcBef>
                        <a:spcAft>
                          <a:spcPts val="200"/>
                        </a:spcAft>
                      </a:pPr>
                      <a:r>
                        <a:rPr lang="en-US" sz="1200" dirty="0">
                          <a:solidFill>
                            <a:schemeClr val="tx1"/>
                          </a:solidFill>
                          <a:latin typeface="Arial"/>
                          <a:ea typeface="Times New Roman"/>
                          <a:cs typeface="Arial"/>
                        </a:rPr>
                        <a:t>Capsule can be opened for patients unable to swallow</a:t>
                      </a:r>
                    </a:p>
                  </a:txBody>
                  <a:tcPr marL="27305" marR="27305" marT="0" marB="0"/>
                </a:tc>
                <a:extLst>
                  <a:ext uri="{0D108BD9-81ED-4DB2-BD59-A6C34878D82A}">
                    <a16:rowId xmlns:a16="http://schemas.microsoft.com/office/drawing/2014/main" xmlns="" val="10001"/>
                  </a:ext>
                </a:extLst>
              </a:tr>
              <a:tr h="431112">
                <a:tc>
                  <a:txBody>
                    <a:bodyPr/>
                    <a:lstStyle/>
                    <a:p>
                      <a:pPr marL="0" marR="0">
                        <a:spcBef>
                          <a:spcPts val="200"/>
                        </a:spcBef>
                        <a:spcAft>
                          <a:spcPts val="200"/>
                        </a:spcAft>
                      </a:pPr>
                      <a:r>
                        <a:rPr lang="en-US" sz="1200" dirty="0">
                          <a:solidFill>
                            <a:schemeClr val="tx1"/>
                          </a:solidFill>
                          <a:latin typeface="Arial"/>
                          <a:ea typeface="Times New Roman"/>
                          <a:cs typeface="Arial"/>
                        </a:rPr>
                        <a:t>Zenpep 5,000</a:t>
                      </a:r>
                    </a:p>
                    <a:p>
                      <a:pPr marL="0" marR="0">
                        <a:spcBef>
                          <a:spcPts val="200"/>
                        </a:spcBef>
                        <a:spcAft>
                          <a:spcPts val="200"/>
                        </a:spcAft>
                      </a:pPr>
                      <a:endParaRPr lang="en-US" sz="1200" dirty="0">
                        <a:solidFill>
                          <a:schemeClr val="tx1"/>
                        </a:solidFill>
                        <a:latin typeface="Arial"/>
                        <a:ea typeface="Times New Roman"/>
                        <a:cs typeface="Arial"/>
                      </a:endParaRP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24,000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17,000</a:t>
                      </a:r>
                    </a:p>
                  </a:txBody>
                  <a:tcPr marL="27305" marR="27305" marT="0" marB="0" anchor="ctr"/>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extLst>
                  <a:ext uri="{0D108BD9-81ED-4DB2-BD59-A6C34878D82A}">
                    <a16:rowId xmlns:a16="http://schemas.microsoft.com/office/drawing/2014/main" xmlns="" val="10002"/>
                  </a:ext>
                </a:extLst>
              </a:tr>
              <a:tr h="552672">
                <a:tc>
                  <a:txBody>
                    <a:bodyPr/>
                    <a:lstStyle/>
                    <a:p>
                      <a:pPr marL="0" marR="0">
                        <a:spcBef>
                          <a:spcPts val="200"/>
                        </a:spcBef>
                        <a:spcAft>
                          <a:spcPts val="200"/>
                        </a:spcAft>
                      </a:pPr>
                      <a:r>
                        <a:rPr lang="en-US" sz="1200" dirty="0">
                          <a:solidFill>
                            <a:schemeClr val="tx1"/>
                          </a:solidFill>
                          <a:latin typeface="Arial"/>
                          <a:ea typeface="Times New Roman"/>
                          <a:cs typeface="Arial"/>
                        </a:rPr>
                        <a:t>Zenpep 10,000</a:t>
                      </a: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vMerge="1">
                  <a:txBody>
                    <a:bodyPr/>
                    <a:lstStyle/>
                    <a:p>
                      <a:pPr marL="0" marR="0">
                        <a:spcBef>
                          <a:spcPts val="200"/>
                        </a:spcBef>
                        <a:spcAft>
                          <a:spcPts val="200"/>
                        </a:spcAft>
                      </a:pPr>
                      <a:endParaRPr lang="en-US" sz="1000" dirty="0">
                        <a:latin typeface="Times New Roman"/>
                        <a:ea typeface="Times New Roman"/>
                        <a:cs typeface="Times New Roman"/>
                      </a:endParaRPr>
                    </a:p>
                  </a:txBody>
                  <a:tcPr marL="27305" marR="27305" marT="0" marB="0"/>
                </a:tc>
                <a:tc>
                  <a:txBody>
                    <a:bodyPr/>
                    <a:lstStyle/>
                    <a:p>
                      <a:pPr marL="0" marR="0" algn="ctr">
                        <a:spcBef>
                          <a:spcPts val="200"/>
                        </a:spcBef>
                        <a:spcAft>
                          <a:spcPts val="200"/>
                        </a:spcAft>
                      </a:pPr>
                      <a:r>
                        <a:rPr lang="en-US" sz="1200" dirty="0">
                          <a:solidFill>
                            <a:schemeClr val="tx1"/>
                          </a:solidFill>
                          <a:latin typeface="Arial"/>
                          <a:ea typeface="Times New Roman"/>
                          <a:cs typeface="Arial"/>
                        </a:rPr>
                        <a:t>42,000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32,000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3"/>
                  </a:ext>
                </a:extLst>
              </a:tr>
              <a:tr h="552672">
                <a:tc>
                  <a:txBody>
                    <a:bodyPr/>
                    <a:lstStyle/>
                    <a:p>
                      <a:pPr marL="0" marR="0">
                        <a:spcBef>
                          <a:spcPts val="200"/>
                        </a:spcBef>
                        <a:spcAft>
                          <a:spcPts val="200"/>
                        </a:spcAft>
                      </a:pPr>
                      <a:r>
                        <a:rPr lang="en-US" sz="1200" dirty="0">
                          <a:solidFill>
                            <a:schemeClr val="tx1"/>
                          </a:solidFill>
                          <a:latin typeface="Arial"/>
                          <a:ea typeface="Times New Roman"/>
                          <a:cs typeface="Arial"/>
                        </a:rPr>
                        <a:t>Zenpep 15,000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63,000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47,000</a:t>
                      </a:r>
                    </a:p>
                  </a:txBody>
                  <a:tcPr marL="27305" marR="27305" marT="0" marB="0" anchor="ctr"/>
                </a:tc>
                <a:tc vMerge="1">
                  <a:txBody>
                    <a:bodyPr/>
                    <a:lstStyle/>
                    <a:p>
                      <a:endParaRPr lang="en-US"/>
                    </a:p>
                  </a:txBody>
                  <a:tcPr/>
                </a:tc>
                <a:extLst>
                  <a:ext uri="{0D108BD9-81ED-4DB2-BD59-A6C34878D82A}">
                    <a16:rowId xmlns:a16="http://schemas.microsoft.com/office/drawing/2014/main" xmlns="" val="10004"/>
                  </a:ext>
                </a:extLst>
              </a:tr>
              <a:tr h="552672">
                <a:tc>
                  <a:txBody>
                    <a:bodyPr/>
                    <a:lstStyle/>
                    <a:p>
                      <a:pPr marL="0" marR="0">
                        <a:spcBef>
                          <a:spcPts val="200"/>
                        </a:spcBef>
                        <a:spcAft>
                          <a:spcPts val="200"/>
                        </a:spcAft>
                      </a:pPr>
                      <a:r>
                        <a:rPr lang="en-US" sz="1200" dirty="0">
                          <a:solidFill>
                            <a:schemeClr val="tx1"/>
                          </a:solidFill>
                          <a:latin typeface="Arial"/>
                          <a:ea typeface="Times New Roman"/>
                          <a:cs typeface="Arial"/>
                        </a:rPr>
                        <a:t>Zenpep 20,000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84,000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63,000</a:t>
                      </a:r>
                    </a:p>
                  </a:txBody>
                  <a:tcPr marL="27305" marR="27305" marT="0" marB="0" anchor="ctr"/>
                </a:tc>
                <a:tc vMerge="1">
                  <a:txBody>
                    <a:bodyPr/>
                    <a:lstStyle/>
                    <a:p>
                      <a:endParaRPr lang="en-US"/>
                    </a:p>
                  </a:txBody>
                  <a:tcPr/>
                </a:tc>
                <a:extLst>
                  <a:ext uri="{0D108BD9-81ED-4DB2-BD59-A6C34878D82A}">
                    <a16:rowId xmlns:a16="http://schemas.microsoft.com/office/drawing/2014/main" xmlns="" val="10005"/>
                  </a:ext>
                </a:extLst>
              </a:tr>
              <a:tr h="929031">
                <a:tc>
                  <a:txBody>
                    <a:bodyPr/>
                    <a:lstStyle/>
                    <a:p>
                      <a:pPr marL="0" marR="0">
                        <a:spcBef>
                          <a:spcPts val="200"/>
                        </a:spcBef>
                        <a:spcAft>
                          <a:spcPts val="200"/>
                        </a:spcAft>
                      </a:pPr>
                      <a:r>
                        <a:rPr lang="en-US" sz="1200" dirty="0">
                          <a:solidFill>
                            <a:schemeClr val="tx1"/>
                          </a:solidFill>
                          <a:latin typeface="Arial"/>
                          <a:ea typeface="Times New Roman"/>
                          <a:cs typeface="Arial"/>
                        </a:rPr>
                        <a:t>Zenpep 25,000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105,000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25,000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79,000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6"/>
                  </a:ext>
                </a:extLst>
              </a:tr>
              <a:tr h="687160">
                <a:tc>
                  <a:txBody>
                    <a:bodyPr/>
                    <a:lstStyle/>
                    <a:p>
                      <a:pPr marL="0" marR="0">
                        <a:spcBef>
                          <a:spcPts val="200"/>
                        </a:spcBef>
                        <a:spcAft>
                          <a:spcPts val="200"/>
                        </a:spcAft>
                      </a:pPr>
                      <a:r>
                        <a:rPr lang="en-US" sz="1200" dirty="0">
                          <a:solidFill>
                            <a:schemeClr val="tx1"/>
                          </a:solidFill>
                          <a:latin typeface="Arial"/>
                          <a:ea typeface="Times New Roman"/>
                          <a:cs typeface="Arial"/>
                        </a:rPr>
                        <a:t>Zenpep 40,000</a:t>
                      </a:r>
                    </a:p>
                  </a:txBody>
                  <a:tcPr marL="27305" marR="27305" marT="0" marB="0"/>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200" dirty="0">
                          <a:solidFill>
                            <a:schemeClr val="tx1"/>
                          </a:solidFill>
                          <a:latin typeface="Arial"/>
                          <a:ea typeface="Times New Roman"/>
                          <a:cs typeface="Arial"/>
                        </a:rPr>
                        <a:t>168,000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40,000</a:t>
                      </a:r>
                    </a:p>
                  </a:txBody>
                  <a:tcPr marL="27305" marR="27305" marT="0" marB="0" anchor="ctr"/>
                </a:tc>
                <a:tc>
                  <a:txBody>
                    <a:bodyPr/>
                    <a:lstStyle/>
                    <a:p>
                      <a:pPr marL="0" marR="0" algn="ctr">
                        <a:spcBef>
                          <a:spcPts val="200"/>
                        </a:spcBef>
                        <a:spcAft>
                          <a:spcPts val="200"/>
                        </a:spcAft>
                      </a:pPr>
                      <a:r>
                        <a:rPr lang="en-US" sz="1200" dirty="0">
                          <a:solidFill>
                            <a:schemeClr val="tx1"/>
                          </a:solidFill>
                          <a:latin typeface="Arial"/>
                          <a:ea typeface="Times New Roman"/>
                          <a:cs typeface="Arial"/>
                        </a:rPr>
                        <a:t>126,000</a:t>
                      </a:r>
                    </a:p>
                  </a:txBody>
                  <a:tcPr marL="27305" marR="27305" marT="0" marB="0" anchor="ctr"/>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37275514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Pancreatic Enzymes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000" b="1" i="1" dirty="0">
                <a:solidFill>
                  <a:schemeClr val="tx1">
                    <a:lumMod val="50000"/>
                  </a:schemeClr>
                </a:solidFill>
              </a:rPr>
              <a:t>Class Summary:</a:t>
            </a:r>
          </a:p>
          <a:p>
            <a:r>
              <a:rPr lang="en-US" sz="2000" dirty="0">
                <a:solidFill>
                  <a:schemeClr val="tx1">
                    <a:lumMod val="50000"/>
                  </a:schemeClr>
                </a:solidFill>
              </a:rPr>
              <a:t>Pancreatic enzyme supplements differ in enzyme content and bioavailability </a:t>
            </a:r>
          </a:p>
          <a:p>
            <a:r>
              <a:rPr lang="en-US" sz="2000" dirty="0">
                <a:solidFill>
                  <a:schemeClr val="tx1">
                    <a:lumMod val="50000"/>
                  </a:schemeClr>
                </a:solidFill>
              </a:rPr>
              <a:t>These products have demonstrated favorable risk-benefit profiles in the treatment of exocrine pancreatic insufficiency due to cystic fibrosis and other conditions </a:t>
            </a:r>
          </a:p>
          <a:p>
            <a:r>
              <a:rPr lang="en-US" sz="2000" dirty="0">
                <a:solidFill>
                  <a:schemeClr val="tx1">
                    <a:lumMod val="50000"/>
                  </a:schemeClr>
                </a:solidFill>
              </a:rPr>
              <a:t>Dosing of these products should be individualized in accordance with the individual product’s prescribing information and the CFF Consensus Guidelines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181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219200"/>
            <a:ext cx="7018528" cy="4114800"/>
          </a:xfrm>
        </p:spPr>
        <p:txBody>
          <a:bodyPr anchor="t"/>
          <a:lstStyle/>
          <a:p>
            <a:pPr algn="ctr"/>
            <a:r>
              <a:rPr lang="en-US" dirty="0"/>
              <a:t/>
            </a:r>
            <a:br>
              <a:rPr lang="en-US" dirty="0"/>
            </a:br>
            <a:r>
              <a:rPr lang="en-US" dirty="0"/>
              <a:t/>
            </a:r>
            <a:br>
              <a:rPr lang="en-US" dirty="0"/>
            </a:br>
            <a:r>
              <a:rPr lang="en-US" dirty="0"/>
              <a:t>Progestational Agents</a:t>
            </a:r>
            <a:r>
              <a:rPr lang="en-US" altLang="en-US" dirty="0"/>
              <a:t> </a:t>
            </a:r>
            <a:br>
              <a:rPr lang="en-US" altLang="en-US" dirty="0"/>
            </a:br>
            <a:r>
              <a:rPr lang="en-US" altLang="en-US" i="1" dirty="0"/>
              <a:t>(Makena)</a:t>
            </a:r>
            <a:r>
              <a:rPr lang="en-US" altLang="en-US" dirty="0"/>
              <a:t/>
            </a:r>
            <a:br>
              <a:rPr lang="en-US" altLang="en-US" dirty="0"/>
            </a:br>
            <a:r>
              <a:rPr lang="en-US" dirty="0"/>
              <a:t/>
            </a:r>
            <a:br>
              <a:rPr lang="en-US" dirty="0"/>
            </a:br>
            <a:r>
              <a:rPr lang="en-US" altLang="en-US" dirty="0"/>
              <a:t/>
            </a:r>
            <a:br>
              <a:rPr lang="en-US" altLang="en-US" dirty="0"/>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182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2735191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Progestational Agents (Makena)</a:t>
            </a:r>
          </a:p>
        </p:txBody>
      </p:sp>
      <p:sp>
        <p:nvSpPr>
          <p:cNvPr id="5" name="Content Placeholder 4"/>
          <p:cNvSpPr>
            <a:spLocks noGrp="1"/>
          </p:cNvSpPr>
          <p:nvPr>
            <p:ph idx="1"/>
          </p:nvPr>
        </p:nvSpPr>
        <p:spPr>
          <a:xfrm>
            <a:off x="457200" y="1524000"/>
            <a:ext cx="8229600" cy="4525963"/>
          </a:xfrm>
        </p:spPr>
        <p:txBody>
          <a:bodyPr/>
          <a:lstStyle/>
          <a:p>
            <a:pPr>
              <a:buNone/>
            </a:pPr>
            <a:r>
              <a:rPr lang="en-US" altLang="en-US" sz="2400" b="1" i="1" dirty="0">
                <a:solidFill>
                  <a:schemeClr val="tx1">
                    <a:lumMod val="50000"/>
                  </a:schemeClr>
                </a:solidFill>
              </a:rPr>
              <a:t>Agents in Class</a:t>
            </a:r>
            <a:endParaRPr lang="en-US" sz="2400" dirty="0">
              <a:solidFill>
                <a:schemeClr val="tx1">
                  <a:lumMod val="50000"/>
                </a:schemeClr>
              </a:solidFill>
            </a:endParaRPr>
          </a:p>
          <a:p>
            <a:pPr marL="800100" lvl="3" indent="-342900">
              <a:spcBef>
                <a:spcPts val="1000"/>
              </a:spcBef>
              <a:buFont typeface="Arial" panose="020B0604020202020204" pitchFamily="34" charset="0"/>
              <a:buChar char="•"/>
            </a:pPr>
            <a:r>
              <a:rPr lang="en-US" dirty="0">
                <a:solidFill>
                  <a:schemeClr val="tx1">
                    <a:lumMod val="50000"/>
                  </a:schemeClr>
                </a:solidFill>
              </a:rPr>
              <a:t>Makena MDV (hydroxyprogesterone caproate)</a:t>
            </a:r>
          </a:p>
          <a:p>
            <a:pPr marL="800100" lvl="3" indent="-342900">
              <a:spcBef>
                <a:spcPts val="1000"/>
              </a:spcBef>
              <a:buFont typeface="Arial" panose="020B0604020202020204" pitchFamily="34" charset="0"/>
              <a:buChar char="•"/>
            </a:pPr>
            <a:r>
              <a:rPr lang="en-US" dirty="0">
                <a:solidFill>
                  <a:schemeClr val="tx1">
                    <a:lumMod val="50000"/>
                  </a:schemeClr>
                </a:solidFill>
              </a:rPr>
              <a:t>Makena SDV (hydroxyprogesterone caproate)</a:t>
            </a:r>
          </a:p>
          <a:p>
            <a:pPr marL="914400" lvl="2" indent="0">
              <a:buNone/>
            </a:pPr>
            <a:endParaRPr lang="en-US" sz="1600" dirty="0"/>
          </a:p>
          <a:p>
            <a:pPr lvl="2"/>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183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7" name="Content Placeholder 4"/>
          <p:cNvSpPr txBox="1">
            <a:spLocks/>
          </p:cNvSpPr>
          <p:nvPr/>
        </p:nvSpPr>
        <p:spPr>
          <a:xfrm>
            <a:off x="152400" y="1676400"/>
            <a:ext cx="8610600" cy="4525963"/>
          </a:xfrm>
          <a:prstGeom prst="rect">
            <a:avLst/>
          </a:prstGeom>
        </p:spPr>
        <p:txBody>
          <a:bodyPr/>
          <a:lstStyle/>
          <a:p>
            <a:pPr marL="800100" marR="0" lvl="3" indent="-342900" fontAlgn="auto">
              <a:lnSpc>
                <a:spcPct val="100000"/>
              </a:lnSpc>
              <a:spcBef>
                <a:spcPts val="1000"/>
              </a:spcBef>
              <a:spcAft>
                <a:spcPts val="0"/>
              </a:spcAft>
              <a:buClr>
                <a:schemeClr val="accent1"/>
              </a:buClr>
              <a:buSzPct val="70000"/>
              <a:tabLst/>
              <a:defRPr/>
            </a:pPr>
            <a:endParaRPr lang="en-US" sz="2000" dirty="0">
              <a:solidFill>
                <a:srgbClr val="717171"/>
              </a:solidFill>
              <a:latin typeface="Tahoma" panose="020B0604030504040204" pitchFamily="34" charset="0"/>
              <a:ea typeface="Tahoma" panose="020B0604030504040204" pitchFamily="34" charset="0"/>
              <a:cs typeface="Tahoma" panose="020B0604030504040204" pitchFamily="34" charset="0"/>
            </a:endParaRPr>
          </a:p>
          <a:p>
            <a:pPr marR="0" lvl="2" algn="l" defTabSz="914400" rtl="0" eaLnBrk="1" fontAlgn="auto" latinLnBrk="0" hangingPunct="1">
              <a:lnSpc>
                <a:spcPct val="100000"/>
              </a:lnSpc>
              <a:spcBef>
                <a:spcPct val="20000"/>
              </a:spcBef>
              <a:spcAft>
                <a:spcPts val="0"/>
              </a:spcAft>
              <a:buClr>
                <a:schemeClr val="accent1"/>
              </a:buClr>
              <a:buSzTx/>
              <a:tabLst/>
              <a:defRPr/>
            </a:pPr>
            <a:r>
              <a:rPr lang="en-US" sz="1600" dirty="0">
                <a:solidFill>
                  <a:srgbClr val="717171"/>
                </a:solidFill>
                <a:latin typeface="Tahoma" panose="020B0604030504040204" pitchFamily="34" charset="0"/>
                <a:ea typeface="Tahoma" panose="020B0604030504040204" pitchFamily="34" charset="0"/>
                <a:cs typeface="Tahoma" panose="020B0604030504040204" pitchFamily="34" charset="0"/>
              </a:rPr>
              <a:t> </a:t>
            </a:r>
          </a:p>
          <a:p>
            <a:pPr marL="1143000" marR="0" lvl="2" indent="-228600" algn="l" defTabSz="914400" rtl="0" eaLnBrk="1" fontAlgn="auto" latinLnBrk="0" hangingPunct="1">
              <a:lnSpc>
                <a:spcPct val="100000"/>
              </a:lnSpc>
              <a:spcBef>
                <a:spcPct val="20000"/>
              </a:spcBef>
              <a:spcAft>
                <a:spcPts val="0"/>
              </a:spcAft>
              <a:buClr>
                <a:schemeClr val="accent1"/>
              </a:buClr>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717171"/>
              </a:solidFill>
              <a:effectLst/>
              <a:uLnTx/>
              <a:uFillTx/>
              <a:latin typeface="Tahoma" panose="020B0604030504040204" pitchFamily="34" charset="0"/>
              <a:ea typeface="Tahoma" panose="020B0604030504040204" pitchFamily="34" charset="0"/>
              <a:cs typeface="Tahoma" panose="020B0604030504040204" pitchFamily="34" charset="0"/>
            </a:endParaRPr>
          </a:p>
          <a:p>
            <a:pPr marL="1143000" marR="0" lvl="2" indent="-228600" algn="l" defTabSz="914400" rtl="0" eaLnBrk="1" fontAlgn="auto" latinLnBrk="0" hangingPunct="1">
              <a:lnSpc>
                <a:spcPct val="100000"/>
              </a:lnSpc>
              <a:spcBef>
                <a:spcPct val="20000"/>
              </a:spcBef>
              <a:spcAft>
                <a:spcPts val="0"/>
              </a:spcAft>
              <a:buClr>
                <a:schemeClr val="accent1"/>
              </a:buClr>
              <a:buSzTx/>
              <a:buFont typeface="Wingdings" panose="05000000000000000000" pitchFamily="2" charset="2"/>
              <a:buChar char="§"/>
              <a:tabLst/>
              <a:defRPr/>
            </a:pPr>
            <a:endParaRPr kumimoji="0" lang="en-US" sz="1600" b="0" i="0" u="none" strike="noStrike" kern="1200" cap="none" spc="0" normalizeH="0" baseline="0" noProof="0" dirty="0">
              <a:ln>
                <a:noFill/>
              </a:ln>
              <a:solidFill>
                <a:srgbClr val="71717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402443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Progestational Agents (Makena)</a:t>
            </a:r>
            <a:endParaRPr lang="en-US" altLang="en-US" dirty="0"/>
          </a:p>
        </p:txBody>
      </p:sp>
      <p:sp>
        <p:nvSpPr>
          <p:cNvPr id="29699" name="Content Placeholder 2"/>
          <p:cNvSpPr>
            <a:spLocks noGrp="1"/>
          </p:cNvSpPr>
          <p:nvPr>
            <p:ph idx="1"/>
          </p:nvPr>
        </p:nvSpPr>
        <p:spPr>
          <a:xfrm>
            <a:off x="381000" y="1524000"/>
            <a:ext cx="7924800" cy="4800600"/>
          </a:xfrm>
        </p:spPr>
        <p:txBody>
          <a:bodyPr/>
          <a:lstStyle/>
          <a:p>
            <a:r>
              <a:rPr lang="en-US" sz="2000" dirty="0">
                <a:solidFill>
                  <a:srgbClr val="000000"/>
                </a:solidFill>
              </a:rPr>
              <a:t>Indicated to reduce the risk of preterm birth, defined as birth of an infant prior to 37 week of gestation, in women with a singleton pregnancy who have a history of singleton spontaneous preterm birth </a:t>
            </a:r>
          </a:p>
          <a:p>
            <a:r>
              <a:rPr lang="en-US" sz="2000" dirty="0">
                <a:solidFill>
                  <a:srgbClr val="000000"/>
                </a:solidFill>
              </a:rPr>
              <a:t>Preterm birth affects nearly 1 of every 10 infants born in the U.S. each year</a:t>
            </a:r>
          </a:p>
          <a:p>
            <a:r>
              <a:rPr lang="en-US" sz="2000" dirty="0">
                <a:solidFill>
                  <a:srgbClr val="000000"/>
                </a:solidFill>
              </a:rPr>
              <a:t>Preterm-related causes of death accounted for 17% in 2015 of all infant deaths</a:t>
            </a:r>
          </a:p>
          <a:p>
            <a:r>
              <a:rPr lang="en-US" sz="2000" dirty="0">
                <a:solidFill>
                  <a:srgbClr val="000000"/>
                </a:solidFill>
              </a:rPr>
              <a:t>Preterm birth is also a leading cause of long-term neurological disabilities in children</a:t>
            </a:r>
          </a:p>
        </p:txBody>
      </p:sp>
    </p:spTree>
  </p:cSld>
  <p:clrMapOvr>
    <a:masterClrMapping/>
  </p:clrMapOvr>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Progestational Agents (Makena)</a:t>
            </a:r>
            <a:endParaRPr lang="en-US" altLang="en-US" dirty="0"/>
          </a:p>
        </p:txBody>
      </p:sp>
      <p:sp>
        <p:nvSpPr>
          <p:cNvPr id="29699" name="Content Placeholder 2"/>
          <p:cNvSpPr>
            <a:spLocks noGrp="1"/>
          </p:cNvSpPr>
          <p:nvPr>
            <p:ph idx="1"/>
          </p:nvPr>
        </p:nvSpPr>
        <p:spPr>
          <a:xfrm>
            <a:off x="381000" y="1905000"/>
            <a:ext cx="7924800" cy="3886200"/>
          </a:xfrm>
        </p:spPr>
        <p:txBody>
          <a:bodyPr/>
          <a:lstStyle/>
          <a:p>
            <a:r>
              <a:rPr lang="en-US" sz="2000" dirty="0">
                <a:solidFill>
                  <a:srgbClr val="000000"/>
                </a:solidFill>
              </a:rPr>
              <a:t>Not intended for use in women with multiple gestations or other risk factors for preterm birth</a:t>
            </a:r>
          </a:p>
          <a:p>
            <a:r>
              <a:rPr lang="en-US" sz="2000" dirty="0">
                <a:solidFill>
                  <a:srgbClr val="000000"/>
                </a:solidFill>
              </a:rPr>
              <a:t>Various hydroxprogesterone caproate formulations are not therapeutically equivalent</a:t>
            </a:r>
          </a:p>
          <a:p>
            <a:r>
              <a:rPr lang="en-US" sz="2000" dirty="0">
                <a:solidFill>
                  <a:srgbClr val="000000"/>
                </a:solidFill>
              </a:rPr>
              <a:t>Makena is available as multidose vial: 5 mL (250 mg/mL); preservative free single-dose vial: 1 mL (250 mg/mL); auto-injector (275 mg/1.1 mL)</a:t>
            </a:r>
          </a:p>
        </p:txBody>
      </p:sp>
    </p:spTree>
    <p:extLst>
      <p:ext uri="{BB962C8B-B14F-4D97-AF65-F5344CB8AC3E}">
        <p14:creationId xmlns:p14="http://schemas.microsoft.com/office/powerpoint/2010/main" val="501312647"/>
      </p:ext>
    </p:extLst>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428750"/>
            <a:ext cx="5723128" cy="4133850"/>
          </a:xfrm>
        </p:spPr>
        <p:txBody>
          <a:bodyPr/>
          <a:lstStyle/>
          <a:p>
            <a:pPr algn="ctr"/>
            <a:r>
              <a:rPr lang="en-US" altLang="en-US" dirty="0">
                <a:solidFill>
                  <a:schemeClr val="tx2">
                    <a:lumMod val="60000"/>
                    <a:lumOff val="40000"/>
                  </a:schemeClr>
                </a:solidFill>
              </a:rPr>
              <a:t>Stimulants and Related Agents</a:t>
            </a:r>
            <a:r>
              <a:rPr lang="en-US" altLang="en-US" dirty="0">
                <a:solidFill>
                  <a:schemeClr val="tx1">
                    <a:lumMod val="50000"/>
                  </a:schemeClr>
                </a:solidFill>
              </a:rPr>
              <a:t/>
            </a:r>
            <a:br>
              <a:rPr lang="en-US" altLang="en-US" dirty="0">
                <a:solidFill>
                  <a:schemeClr val="tx1">
                    <a:lumMod val="50000"/>
                  </a:schemeClr>
                </a:solidFill>
              </a:rPr>
            </a:br>
            <a:r>
              <a:rPr lang="en-US" altLang="en-US" dirty="0"/>
              <a:t/>
            </a:r>
            <a:br>
              <a:rPr lang="en-US" altLang="en-US" dirty="0"/>
            </a:br>
            <a:r>
              <a:rPr lang="en-US" sz="2800" i="1" dirty="0">
                <a:solidFill>
                  <a:schemeClr val="tx1">
                    <a:lumMod val="50000"/>
                  </a:schemeClr>
                </a:solidFill>
              </a:rPr>
              <a:t/>
            </a:r>
            <a:br>
              <a:rPr lang="en-US" sz="2800" i="1" dirty="0">
                <a:solidFill>
                  <a:schemeClr val="tx1">
                    <a:lumMod val="50000"/>
                  </a:schemeClr>
                </a:solidFill>
              </a:rPr>
            </a:br>
            <a:endParaRPr lang="en-US" sz="2800" i="1"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186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480915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Stimulants and Related Agents</a:t>
            </a:r>
          </a:p>
        </p:txBody>
      </p:sp>
      <p:sp>
        <p:nvSpPr>
          <p:cNvPr id="5" name="Content Placeholder 4"/>
          <p:cNvSpPr>
            <a:spLocks noGrp="1"/>
          </p:cNvSpPr>
          <p:nvPr>
            <p:ph idx="1"/>
          </p:nvPr>
        </p:nvSpPr>
        <p:spPr>
          <a:xfrm>
            <a:off x="381000" y="1752600"/>
            <a:ext cx="8991600" cy="4495800"/>
          </a:xfrm>
        </p:spPr>
        <p:txBody>
          <a:bodyPr/>
          <a:lstStyle/>
          <a:p>
            <a:pPr>
              <a:buNone/>
            </a:pPr>
            <a:r>
              <a:rPr lang="en-US" altLang="en-US" sz="2400" b="1" i="1" dirty="0">
                <a:solidFill>
                  <a:schemeClr val="tx1">
                    <a:lumMod val="50000"/>
                  </a:schemeClr>
                </a:solidFill>
              </a:rPr>
              <a:t>Class Overview:</a:t>
            </a:r>
            <a:r>
              <a:rPr lang="en-US" sz="2400" b="1" i="1" dirty="0">
                <a:solidFill>
                  <a:schemeClr val="tx1">
                    <a:lumMod val="50000"/>
                  </a:schemeClr>
                </a:solidFill>
              </a:rPr>
              <a:t> Product Indications</a:t>
            </a:r>
          </a:p>
          <a:p>
            <a:pPr marL="342900" lvl="1" indent="-342900">
              <a:spcBef>
                <a:spcPts val="1000"/>
              </a:spcBef>
              <a:buFont typeface="Arial" panose="020B0604020202020204" pitchFamily="34" charset="0"/>
              <a:buChar char="•"/>
            </a:pPr>
            <a:r>
              <a:rPr lang="en-US" sz="2000" dirty="0">
                <a:solidFill>
                  <a:srgbClr val="000000"/>
                </a:solidFill>
              </a:rPr>
              <a:t>ADHD (attention deficit hyperactivity disorder), Narcolepsy</a:t>
            </a:r>
          </a:p>
          <a:p>
            <a:pPr marL="342900" lvl="1" indent="-342900">
              <a:spcBef>
                <a:spcPts val="1000"/>
              </a:spcBef>
              <a:buFont typeface="Arial" panose="020B0604020202020204" pitchFamily="34" charset="0"/>
              <a:buChar char="•"/>
            </a:pPr>
            <a:r>
              <a:rPr lang="en-US" sz="2000" dirty="0">
                <a:solidFill>
                  <a:srgbClr val="000000"/>
                </a:solidFill>
              </a:rPr>
              <a:t>Other: exogenous obesity, binge eating disorder</a:t>
            </a:r>
          </a:p>
        </p:txBody>
      </p:sp>
      <p:sp>
        <p:nvSpPr>
          <p:cNvPr id="2" name="Slide Number Placeholder 1"/>
          <p:cNvSpPr>
            <a:spLocks noGrp="1"/>
          </p:cNvSpPr>
          <p:nvPr>
            <p:ph type="sldNum" sz="quarter" idx="4"/>
          </p:nvPr>
        </p:nvSpPr>
        <p:spPr/>
        <p:txBody>
          <a:bodyPr/>
          <a:lstStyle/>
          <a:p>
            <a:fld id="{FF445594-FFE8-4E90-934C-EFF530110A38}" type="slidenum">
              <a:rPr lang="en-US" smtClean="0"/>
              <a:pPr/>
              <a:t>187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8196161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Stimulants and Related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56264341"/>
              </p:ext>
            </p:extLst>
          </p:nvPr>
        </p:nvGraphicFramePr>
        <p:xfrm>
          <a:off x="228603" y="1524000"/>
          <a:ext cx="8686797" cy="4561525"/>
        </p:xfrm>
        <a:graphic>
          <a:graphicData uri="http://schemas.openxmlformats.org/drawingml/2006/table">
            <a:tbl>
              <a:tblPr firstRow="1" bandRow="1">
                <a:tableStyleId>{5C22544A-7EE6-4342-B048-85BDC9FD1C3A}</a:tableStyleId>
              </a:tblPr>
              <a:tblGrid>
                <a:gridCol w="1371597">
                  <a:extLst>
                    <a:ext uri="{9D8B030D-6E8A-4147-A177-3AD203B41FA5}">
                      <a16:colId xmlns:a16="http://schemas.microsoft.com/office/drawing/2014/main" xmlns="" val="20000"/>
                    </a:ext>
                  </a:extLst>
                </a:gridCol>
                <a:gridCol w="1129615">
                  <a:extLst>
                    <a:ext uri="{9D8B030D-6E8A-4147-A177-3AD203B41FA5}">
                      <a16:colId xmlns:a16="http://schemas.microsoft.com/office/drawing/2014/main" xmlns="" val="20001"/>
                    </a:ext>
                  </a:extLst>
                </a:gridCol>
                <a:gridCol w="1250606">
                  <a:extLst>
                    <a:ext uri="{9D8B030D-6E8A-4147-A177-3AD203B41FA5}">
                      <a16:colId xmlns:a16="http://schemas.microsoft.com/office/drawing/2014/main" xmlns="" val="20002"/>
                    </a:ext>
                  </a:extLst>
                </a:gridCol>
                <a:gridCol w="1250606">
                  <a:extLst>
                    <a:ext uri="{9D8B030D-6E8A-4147-A177-3AD203B41FA5}">
                      <a16:colId xmlns:a16="http://schemas.microsoft.com/office/drawing/2014/main" xmlns="" val="20003"/>
                    </a:ext>
                  </a:extLst>
                </a:gridCol>
                <a:gridCol w="1250606">
                  <a:extLst>
                    <a:ext uri="{9D8B030D-6E8A-4147-A177-3AD203B41FA5}">
                      <a16:colId xmlns:a16="http://schemas.microsoft.com/office/drawing/2014/main" xmlns="" val="20004"/>
                    </a:ext>
                  </a:extLst>
                </a:gridCol>
                <a:gridCol w="1250606">
                  <a:extLst>
                    <a:ext uri="{9D8B030D-6E8A-4147-A177-3AD203B41FA5}">
                      <a16:colId xmlns:a16="http://schemas.microsoft.com/office/drawing/2014/main" xmlns="" val="20005"/>
                    </a:ext>
                  </a:extLst>
                </a:gridCol>
                <a:gridCol w="1183161">
                  <a:extLst>
                    <a:ext uri="{9D8B030D-6E8A-4147-A177-3AD203B41FA5}">
                      <a16:colId xmlns:a16="http://schemas.microsoft.com/office/drawing/2014/main" xmlns="" val="20006"/>
                    </a:ext>
                  </a:extLst>
                </a:gridCol>
              </a:tblGrid>
              <a:tr h="356892">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xmlns="" val="10000"/>
                  </a:ext>
                </a:extLst>
              </a:tr>
              <a:tr h="356892">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56892">
                <a:tc gridSpan="7">
                  <a:txBody>
                    <a:bodyPr/>
                    <a:lstStyle/>
                    <a:p>
                      <a:pPr marL="0" marR="0" algn="ctr">
                        <a:spcBef>
                          <a:spcPts val="200"/>
                        </a:spcBef>
                        <a:spcAft>
                          <a:spcPts val="200"/>
                        </a:spcAft>
                      </a:pPr>
                      <a:r>
                        <a:rPr lang="en-US" sz="1100" b="1" dirty="0">
                          <a:latin typeface="Arial"/>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28005">
                <a:tc>
                  <a:txBody>
                    <a:bodyPr/>
                    <a:lstStyle/>
                    <a:p>
                      <a:pPr marL="0" marR="0">
                        <a:spcBef>
                          <a:spcPts val="200"/>
                        </a:spcBef>
                        <a:spcAft>
                          <a:spcPts val="200"/>
                        </a:spcAft>
                      </a:pPr>
                      <a:r>
                        <a:rPr lang="en-US" sz="1100" dirty="0">
                          <a:latin typeface="Arial"/>
                          <a:ea typeface="Times New Roman"/>
                          <a:cs typeface="Arial"/>
                        </a:rPr>
                        <a:t>amphetamine sulfate (Evekeo™)</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Arbor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Exogenous obesity age </a:t>
                      </a:r>
                      <a:r>
                        <a:rPr lang="en-US" sz="1100" u="sng" dirty="0">
                          <a:latin typeface="Arial"/>
                          <a:ea typeface="Times New Roman"/>
                          <a:cs typeface="Arial"/>
                        </a:rPr>
                        <a:t>&gt;</a:t>
                      </a:r>
                      <a:r>
                        <a:rPr lang="en-US" sz="1100" dirty="0">
                          <a:latin typeface="Arial"/>
                          <a:ea typeface="Times New Roman"/>
                          <a:cs typeface="Arial"/>
                        </a:rPr>
                        <a:t>12 years</a:t>
                      </a:r>
                    </a:p>
                  </a:txBody>
                  <a:tcPr marL="18415" marR="18415" marT="0" marB="0" anchor="ctr"/>
                </a:tc>
                <a:extLst>
                  <a:ext uri="{0D108BD9-81ED-4DB2-BD59-A6C34878D82A}">
                    <a16:rowId xmlns:a16="http://schemas.microsoft.com/office/drawing/2014/main" xmlns="" val="10003"/>
                  </a:ext>
                </a:extLst>
              </a:tr>
              <a:tr h="1220719">
                <a:tc>
                  <a:txBody>
                    <a:bodyPr/>
                    <a:lstStyle/>
                    <a:p>
                      <a:pPr marL="0" marR="0">
                        <a:spcBef>
                          <a:spcPts val="200"/>
                        </a:spcBef>
                        <a:spcAft>
                          <a:spcPts val="200"/>
                        </a:spcAft>
                      </a:pPr>
                      <a:r>
                        <a:rPr lang="en-US" sz="1100" dirty="0">
                          <a:latin typeface="Arial"/>
                          <a:ea typeface="Times New Roman"/>
                          <a:cs typeface="Arial"/>
                        </a:rPr>
                        <a:t>armodafinil (Nuvigil®)</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Cephalon</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Excessive sleepiness associated with narcolepsy, OSA, and SWD for age ≥ 17 years</a:t>
                      </a:r>
                    </a:p>
                  </a:txBody>
                  <a:tcPr marL="18415" marR="18415" marT="0" marB="0" anchor="ctr"/>
                </a:tc>
                <a:extLst>
                  <a:ext uri="{0D108BD9-81ED-4DB2-BD59-A6C34878D82A}">
                    <a16:rowId xmlns:a16="http://schemas.microsoft.com/office/drawing/2014/main" xmlns="" val="10004"/>
                  </a:ext>
                </a:extLst>
              </a:tr>
              <a:tr h="356892">
                <a:tc>
                  <a:txBody>
                    <a:bodyPr/>
                    <a:lstStyle/>
                    <a:p>
                      <a:pPr marL="0" marR="0">
                        <a:spcBef>
                          <a:spcPts val="200"/>
                        </a:spcBef>
                        <a:spcAft>
                          <a:spcPts val="200"/>
                        </a:spcAft>
                      </a:pPr>
                      <a:r>
                        <a:rPr lang="en-US" sz="1100" dirty="0">
                          <a:latin typeface="Arial"/>
                          <a:ea typeface="Times New Roman"/>
                          <a:cs typeface="Arial"/>
                        </a:rPr>
                        <a:t>dexmethylphenidate IR (Focalin</a:t>
                      </a:r>
                      <a:r>
                        <a:rPr lang="en-US" sz="1100" dirty="0">
                          <a:latin typeface="Arial"/>
                          <a:ea typeface="Times New Roman"/>
                          <a:cs typeface="Arial"/>
                          <a:sym typeface="Symbol"/>
                        </a:rPr>
                        <a: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Novartis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5"/>
                  </a:ext>
                </a:extLst>
              </a:tr>
              <a:tr h="528005">
                <a:tc>
                  <a:txBody>
                    <a:bodyPr/>
                    <a:lstStyle/>
                    <a:p>
                      <a:pPr marL="0" marR="0">
                        <a:spcBef>
                          <a:spcPts val="200"/>
                        </a:spcBef>
                        <a:spcAft>
                          <a:spcPts val="200"/>
                        </a:spcAft>
                      </a:pPr>
                      <a:r>
                        <a:rPr lang="en-US" sz="1100" dirty="0">
                          <a:latin typeface="Arial"/>
                          <a:ea typeface="Times New Roman"/>
                          <a:cs typeface="Arial"/>
                        </a:rPr>
                        <a:t>dextroamphetamine IR</a:t>
                      </a:r>
                      <a:br>
                        <a:rPr lang="en-US" sz="1100" dirty="0">
                          <a:latin typeface="Arial"/>
                          <a:ea typeface="Times New Roman"/>
                          <a:cs typeface="Arial"/>
                        </a:rPr>
                      </a:br>
                      <a:r>
                        <a:rPr lang="en-US" sz="1100" dirty="0">
                          <a:latin typeface="Arial"/>
                          <a:ea typeface="Times New Roman"/>
                          <a:cs typeface="Arial"/>
                        </a:rPr>
                        <a:t>(Zenzedi™)</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Arbor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6"/>
                  </a:ext>
                </a:extLst>
              </a:tr>
              <a:tr h="528005">
                <a:tc>
                  <a:txBody>
                    <a:bodyPr/>
                    <a:lstStyle/>
                    <a:p>
                      <a:pPr marL="0" marR="0">
                        <a:spcBef>
                          <a:spcPts val="200"/>
                        </a:spcBef>
                        <a:spcAft>
                          <a:spcPts val="200"/>
                        </a:spcAft>
                      </a:pPr>
                      <a:r>
                        <a:rPr lang="en-US" sz="1100" dirty="0">
                          <a:latin typeface="Arial"/>
                          <a:ea typeface="Times New Roman"/>
                          <a:cs typeface="Arial"/>
                        </a:rPr>
                        <a:t>dextroamphetamine solution (Procentra™)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Independence </a:t>
                      </a:r>
                      <a:r>
                        <a:rPr lang="en-US" sz="1800" b="0" i="0" u="none" strike="noStrike" kern="1200" baseline="0" dirty="0">
                          <a:solidFill>
                            <a:schemeClr val="dk1"/>
                          </a:solidFill>
                          <a:latin typeface="+mn-lt"/>
                          <a:ea typeface="+mn-ea"/>
                          <a:cs typeface="+mn-cs"/>
                        </a:rPr>
                        <a:t>	</a:t>
                      </a:r>
                    </a:p>
                    <a:p>
                      <a:pPr marL="0" marR="0" algn="ctr">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188</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0880378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Stimulants and Related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7154575"/>
              </p:ext>
            </p:extLst>
          </p:nvPr>
        </p:nvGraphicFramePr>
        <p:xfrm>
          <a:off x="228600" y="1676400"/>
          <a:ext cx="8686797" cy="4389120"/>
        </p:xfrm>
        <a:graphic>
          <a:graphicData uri="http://schemas.openxmlformats.org/drawingml/2006/table">
            <a:tbl>
              <a:tblPr firstRow="1" bandRow="1">
                <a:tableStyleId>{5C22544A-7EE6-4342-B048-85BDC9FD1C3A}</a:tableStyleId>
              </a:tblPr>
              <a:tblGrid>
                <a:gridCol w="1371597">
                  <a:extLst>
                    <a:ext uri="{9D8B030D-6E8A-4147-A177-3AD203B41FA5}">
                      <a16:colId xmlns:a16="http://schemas.microsoft.com/office/drawing/2014/main" xmlns="" val="20000"/>
                    </a:ext>
                  </a:extLst>
                </a:gridCol>
                <a:gridCol w="1129615">
                  <a:extLst>
                    <a:ext uri="{9D8B030D-6E8A-4147-A177-3AD203B41FA5}">
                      <a16:colId xmlns:a16="http://schemas.microsoft.com/office/drawing/2014/main" xmlns="" val="20001"/>
                    </a:ext>
                  </a:extLst>
                </a:gridCol>
                <a:gridCol w="1250606">
                  <a:extLst>
                    <a:ext uri="{9D8B030D-6E8A-4147-A177-3AD203B41FA5}">
                      <a16:colId xmlns:a16="http://schemas.microsoft.com/office/drawing/2014/main" xmlns="" val="20002"/>
                    </a:ext>
                  </a:extLst>
                </a:gridCol>
                <a:gridCol w="1250606">
                  <a:extLst>
                    <a:ext uri="{9D8B030D-6E8A-4147-A177-3AD203B41FA5}">
                      <a16:colId xmlns:a16="http://schemas.microsoft.com/office/drawing/2014/main" xmlns="" val="20003"/>
                    </a:ext>
                  </a:extLst>
                </a:gridCol>
                <a:gridCol w="1250606">
                  <a:extLst>
                    <a:ext uri="{9D8B030D-6E8A-4147-A177-3AD203B41FA5}">
                      <a16:colId xmlns:a16="http://schemas.microsoft.com/office/drawing/2014/main" xmlns="" val="20004"/>
                    </a:ext>
                  </a:extLst>
                </a:gridCol>
                <a:gridCol w="1250606">
                  <a:extLst>
                    <a:ext uri="{9D8B030D-6E8A-4147-A177-3AD203B41FA5}">
                      <a16:colId xmlns:a16="http://schemas.microsoft.com/office/drawing/2014/main" xmlns="" val="20005"/>
                    </a:ext>
                  </a:extLst>
                </a:gridCol>
                <a:gridCol w="1183161">
                  <a:extLst>
                    <a:ext uri="{9D8B030D-6E8A-4147-A177-3AD203B41FA5}">
                      <a16:colId xmlns:a16="http://schemas.microsoft.com/office/drawing/2014/main" xmlns="" val="20006"/>
                    </a:ext>
                  </a:extLst>
                </a:gridCol>
              </a:tblGrid>
              <a:tr h="280765">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xmlns="" val="10000"/>
                  </a:ext>
                </a:extLst>
              </a:tr>
              <a:tr h="280765">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280765">
                <a:tc gridSpan="7">
                  <a:txBody>
                    <a:bodyPr/>
                    <a:lstStyle/>
                    <a:p>
                      <a:pPr marL="0" marR="0" algn="ctr">
                        <a:spcBef>
                          <a:spcPts val="200"/>
                        </a:spcBef>
                        <a:spcAft>
                          <a:spcPts val="200"/>
                        </a:spcAft>
                      </a:pPr>
                      <a:r>
                        <a:rPr lang="en-US" sz="1100" b="1" dirty="0">
                          <a:latin typeface="Arial"/>
                          <a:ea typeface="Times New Roman"/>
                          <a:cs typeface="Arial"/>
                        </a:rPr>
                        <a:t>Stimulants: Immediate-Release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787862">
                <a:tc>
                  <a:txBody>
                    <a:bodyPr/>
                    <a:lstStyle/>
                    <a:p>
                      <a:pPr marL="0" marR="0">
                        <a:spcBef>
                          <a:spcPts val="200"/>
                        </a:spcBef>
                        <a:spcAft>
                          <a:spcPts val="200"/>
                        </a:spcAft>
                      </a:pPr>
                      <a:r>
                        <a:rPr lang="en-US" sz="1100" dirty="0">
                          <a:latin typeface="Arial"/>
                          <a:ea typeface="Times New Roman"/>
                          <a:cs typeface="Arial"/>
                        </a:rPr>
                        <a:t>methamphetamine (Desoxyn®)</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Recordati</a:t>
                      </a:r>
                      <a:r>
                        <a:rPr lang="en-US" sz="1800" b="0" i="0" u="none" strike="noStrike" kern="1200" baseline="0" dirty="0">
                          <a:solidFill>
                            <a:schemeClr val="dk1"/>
                          </a:solidFill>
                          <a:latin typeface="+mn-lt"/>
                          <a:ea typeface="+mn-ea"/>
                          <a:cs typeface="+mn-cs"/>
                        </a:rPr>
                        <a:t> 	</a:t>
                      </a:r>
                    </a:p>
                    <a:p>
                      <a:pPr marL="0" marR="0" algn="ctr">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Exogenous obesity in adults and adolescents ≥ 12 years of age</a:t>
                      </a:r>
                    </a:p>
                  </a:txBody>
                  <a:tcPr marL="18415" marR="18415" marT="0" marB="0" anchor="ctr"/>
                </a:tc>
                <a:extLst>
                  <a:ext uri="{0D108BD9-81ED-4DB2-BD59-A6C34878D82A}">
                    <a16:rowId xmlns:a16="http://schemas.microsoft.com/office/drawing/2014/main" xmlns="" val="10003"/>
                  </a:ext>
                </a:extLst>
              </a:tr>
              <a:tr h="1107679">
                <a:tc>
                  <a:txBody>
                    <a:bodyPr/>
                    <a:lstStyle/>
                    <a:p>
                      <a:pPr marL="0" marR="0">
                        <a:spcBef>
                          <a:spcPts val="200"/>
                        </a:spcBef>
                        <a:spcAft>
                          <a:spcPts val="200"/>
                        </a:spcAft>
                      </a:pPr>
                      <a:r>
                        <a:rPr lang="en-US" sz="1100" dirty="0">
                          <a:latin typeface="Arial"/>
                          <a:ea typeface="Times New Roman"/>
                          <a:cs typeface="Arial"/>
                        </a:rPr>
                        <a:t>methylphenidate IR (Methylin, Ritalin®)</a:t>
                      </a:r>
                      <a:r>
                        <a:rPr lang="en-US" sz="1100" baseline="30000" dirty="0">
                          <a:latin typeface="Arial"/>
                          <a:ea typeface="Times New Roman"/>
                          <a:cs typeface="Arial"/>
                        </a:rPr>
                        <a:t>,</a:t>
                      </a: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Shionogi</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4"/>
                  </a:ext>
                </a:extLst>
              </a:tr>
              <a:tr h="469491">
                <a:tc>
                  <a:txBody>
                    <a:bodyPr/>
                    <a:lstStyle/>
                    <a:p>
                      <a:pPr marL="0" marR="0">
                        <a:spcBef>
                          <a:spcPts val="200"/>
                        </a:spcBef>
                        <a:spcAft>
                          <a:spcPts val="200"/>
                        </a:spcAft>
                      </a:pPr>
                      <a:r>
                        <a:rPr lang="en-US" sz="1100" dirty="0">
                          <a:latin typeface="Arial"/>
                          <a:ea typeface="Times New Roman"/>
                          <a:cs typeface="Arial"/>
                        </a:rPr>
                        <a:t>mixed amphetamine salts IR (Adderall®)</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Teva</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5"/>
                  </a:ext>
                </a:extLst>
              </a:tr>
              <a:tr h="1181793">
                <a:tc>
                  <a:txBody>
                    <a:bodyPr/>
                    <a:lstStyle/>
                    <a:p>
                      <a:pPr marL="0" marR="0">
                        <a:spcBef>
                          <a:spcPts val="200"/>
                        </a:spcBef>
                        <a:spcAft>
                          <a:spcPts val="200"/>
                        </a:spcAft>
                      </a:pPr>
                      <a:r>
                        <a:rPr lang="en-US" sz="1100" dirty="0">
                          <a:latin typeface="Arial"/>
                          <a:ea typeface="Times New Roman"/>
                          <a:cs typeface="Arial"/>
                        </a:rPr>
                        <a:t>modafinil</a:t>
                      </a:r>
                      <a:br>
                        <a:rPr lang="en-US" sz="1100" dirty="0">
                          <a:latin typeface="Arial"/>
                          <a:ea typeface="Times New Roman"/>
                          <a:cs typeface="Arial"/>
                        </a:rPr>
                      </a:br>
                      <a:r>
                        <a:rPr lang="en-US" sz="1100" dirty="0">
                          <a:latin typeface="Arial"/>
                          <a:ea typeface="Times New Roman"/>
                          <a:cs typeface="Arial"/>
                        </a:rPr>
                        <a:t>(Provigil®)</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Cephalon</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Excessive sleepiness associated with narcolepsy, OSA, and SWD for age ≥ 17 years</a:t>
                      </a:r>
                    </a:p>
                  </a:txBody>
                  <a:tcPr marL="18415" marR="18415" marT="0" marB="0" anchor="ctr"/>
                </a:tc>
                <a:extLst>
                  <a:ext uri="{0D108BD9-81ED-4DB2-BD59-A6C34878D82A}">
                    <a16:rowId xmlns:a16="http://schemas.microsoft.com/office/drawing/2014/main" xmlns="" val="10006"/>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189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3192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Antibiotics, Inhaled</a:t>
            </a:r>
            <a:endParaRPr lang="en-US" dirty="0"/>
          </a:p>
        </p:txBody>
      </p:sp>
      <p:sp>
        <p:nvSpPr>
          <p:cNvPr id="3" name="Content Placeholder 2"/>
          <p:cNvSpPr>
            <a:spLocks noGrp="1"/>
          </p:cNvSpPr>
          <p:nvPr>
            <p:ph idx="1"/>
          </p:nvPr>
        </p:nvSpPr>
        <p:spPr>
          <a:xfrm>
            <a:off x="228600" y="1600200"/>
            <a:ext cx="8534400" cy="4504694"/>
          </a:xfrm>
        </p:spPr>
        <p:txBody>
          <a:bodyPr/>
          <a:lstStyle/>
          <a:p>
            <a:r>
              <a:rPr lang="en-US" sz="2000" dirty="0">
                <a:solidFill>
                  <a:srgbClr val="000000"/>
                </a:solidFill>
              </a:rPr>
              <a:t>The CF Foundation also recommends alternate-month administration of both tobramycin and aztreonam in patients persistently infected with </a:t>
            </a:r>
            <a:r>
              <a:rPr lang="en-US" sz="2000" i="1" dirty="0">
                <a:solidFill>
                  <a:srgbClr val="000000"/>
                </a:solidFill>
              </a:rPr>
              <a:t>P. aeruginosa (</a:t>
            </a:r>
            <a:r>
              <a:rPr lang="en-US" sz="2000" dirty="0">
                <a:solidFill>
                  <a:srgbClr val="000000"/>
                </a:solidFill>
              </a:rPr>
              <a:t>grade B recommendation)</a:t>
            </a:r>
            <a:endParaRPr lang="en-US" sz="2000" i="1" dirty="0">
              <a:solidFill>
                <a:srgbClr val="000000"/>
              </a:solidFill>
            </a:endParaRPr>
          </a:p>
          <a:p>
            <a:r>
              <a:rPr lang="en-US" sz="2000" dirty="0">
                <a:solidFill>
                  <a:srgbClr val="000000"/>
                </a:solidFill>
              </a:rPr>
              <a:t>In 2016, a clinical guideline for CF in preschool-aged children (ages 2 to 5 years) was developed by the CFF. For this patient population, CFF recommends oral, inhaled, and/or IV antibiotics for treatment of pulmonary exacerbations and every other month administration of inhaled antibiotics in patients with persistent </a:t>
            </a:r>
            <a:r>
              <a:rPr lang="en-US" sz="2000" i="1" dirty="0">
                <a:solidFill>
                  <a:srgbClr val="000000"/>
                </a:solidFill>
              </a:rPr>
              <a:t>P. aeruginosa </a:t>
            </a:r>
            <a:r>
              <a:rPr lang="en-US" sz="2000" dirty="0">
                <a:solidFill>
                  <a:srgbClr val="000000"/>
                </a:solidFill>
              </a:rPr>
              <a:t>infection</a:t>
            </a:r>
          </a:p>
          <a:p>
            <a:pPr marL="0" indent="0">
              <a:buNone/>
            </a:pP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19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20161520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Stimulants and Related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87499456"/>
              </p:ext>
            </p:extLst>
          </p:nvPr>
        </p:nvGraphicFramePr>
        <p:xfrm>
          <a:off x="228600" y="1524000"/>
          <a:ext cx="8686797" cy="4565854"/>
        </p:xfrm>
        <a:graphic>
          <a:graphicData uri="http://schemas.openxmlformats.org/drawingml/2006/table">
            <a:tbl>
              <a:tblPr firstRow="1" bandRow="1">
                <a:tableStyleId>{5C22544A-7EE6-4342-B048-85BDC9FD1C3A}</a:tableStyleId>
              </a:tblPr>
              <a:tblGrid>
                <a:gridCol w="1371597">
                  <a:extLst>
                    <a:ext uri="{9D8B030D-6E8A-4147-A177-3AD203B41FA5}">
                      <a16:colId xmlns:a16="http://schemas.microsoft.com/office/drawing/2014/main" xmlns="" val="20000"/>
                    </a:ext>
                  </a:extLst>
                </a:gridCol>
                <a:gridCol w="1129615">
                  <a:extLst>
                    <a:ext uri="{9D8B030D-6E8A-4147-A177-3AD203B41FA5}">
                      <a16:colId xmlns:a16="http://schemas.microsoft.com/office/drawing/2014/main" xmlns="" val="20001"/>
                    </a:ext>
                  </a:extLst>
                </a:gridCol>
                <a:gridCol w="1250606">
                  <a:extLst>
                    <a:ext uri="{9D8B030D-6E8A-4147-A177-3AD203B41FA5}">
                      <a16:colId xmlns:a16="http://schemas.microsoft.com/office/drawing/2014/main" xmlns="" val="20002"/>
                    </a:ext>
                  </a:extLst>
                </a:gridCol>
                <a:gridCol w="1250606">
                  <a:extLst>
                    <a:ext uri="{9D8B030D-6E8A-4147-A177-3AD203B41FA5}">
                      <a16:colId xmlns:a16="http://schemas.microsoft.com/office/drawing/2014/main" xmlns="" val="20003"/>
                    </a:ext>
                  </a:extLst>
                </a:gridCol>
                <a:gridCol w="1250606">
                  <a:extLst>
                    <a:ext uri="{9D8B030D-6E8A-4147-A177-3AD203B41FA5}">
                      <a16:colId xmlns:a16="http://schemas.microsoft.com/office/drawing/2014/main" xmlns="" val="20004"/>
                    </a:ext>
                  </a:extLst>
                </a:gridCol>
                <a:gridCol w="1250606">
                  <a:extLst>
                    <a:ext uri="{9D8B030D-6E8A-4147-A177-3AD203B41FA5}">
                      <a16:colId xmlns:a16="http://schemas.microsoft.com/office/drawing/2014/main" xmlns="" val="20005"/>
                    </a:ext>
                  </a:extLst>
                </a:gridCol>
                <a:gridCol w="1183161">
                  <a:extLst>
                    <a:ext uri="{9D8B030D-6E8A-4147-A177-3AD203B41FA5}">
                      <a16:colId xmlns:a16="http://schemas.microsoft.com/office/drawing/2014/main" xmlns="" val="20006"/>
                    </a:ext>
                  </a:extLst>
                </a:gridCol>
              </a:tblGrid>
              <a:tr h="280224">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xmlns="" val="10000"/>
                  </a:ext>
                </a:extLst>
              </a:tr>
              <a:tr h="280224">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280224">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628107">
                <a:tc>
                  <a:txBody>
                    <a:bodyPr/>
                    <a:lstStyle/>
                    <a:p>
                      <a:pPr marL="0" marR="0">
                        <a:spcBef>
                          <a:spcPts val="200"/>
                        </a:spcBef>
                        <a:spcAft>
                          <a:spcPts val="200"/>
                        </a:spcAft>
                      </a:pPr>
                      <a:r>
                        <a:rPr lang="en-US" sz="1100" dirty="0">
                          <a:latin typeface="Arial"/>
                          <a:ea typeface="Times New Roman"/>
                          <a:cs typeface="Arial"/>
                        </a:rPr>
                        <a:t>amphetamine ER</a:t>
                      </a:r>
                    </a:p>
                    <a:p>
                      <a:pPr marL="0" marR="0">
                        <a:spcBef>
                          <a:spcPts val="200"/>
                        </a:spcBef>
                        <a:spcAft>
                          <a:spcPts val="200"/>
                        </a:spcAft>
                      </a:pPr>
                      <a:r>
                        <a:rPr lang="en-US" sz="1100" dirty="0">
                          <a:latin typeface="Arial"/>
                          <a:ea typeface="Times New Roman"/>
                          <a:cs typeface="Arial"/>
                        </a:rPr>
                        <a:t>(Adzenys ER, XR-ODT™)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Neos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3"/>
                  </a:ext>
                </a:extLst>
              </a:tr>
              <a:tr h="1105548">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amphetamine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(Dyanavel</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 XR)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Tris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4"/>
                  </a:ext>
                </a:extLst>
              </a:tr>
              <a:tr h="57048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dexmethylphenidate ER (Focalin XR</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 Novartis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5"/>
                  </a:ext>
                </a:extLst>
              </a:tr>
              <a:tr h="437946">
                <a:tc>
                  <a:txBody>
                    <a:bodyPr/>
                    <a:lstStyle/>
                    <a:p>
                      <a:pPr marL="0" marR="0">
                        <a:spcBef>
                          <a:spcPts val="200"/>
                        </a:spcBef>
                        <a:spcAft>
                          <a:spcPts val="200"/>
                        </a:spcAft>
                      </a:pPr>
                      <a:r>
                        <a:rPr lang="en-US" sz="1100" dirty="0">
                          <a:latin typeface="Arial"/>
                          <a:ea typeface="Times New Roman"/>
                          <a:cs typeface="Arial"/>
                        </a:rPr>
                        <a:t>dextroamphetamine ER (Dexedrine®)</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Amedra </a:t>
                      </a:r>
                      <a:r>
                        <a:rPr lang="en-US" sz="1800" b="0" i="0" u="none" strike="noStrike" kern="1200" baseline="0" dirty="0">
                          <a:solidFill>
                            <a:schemeClr val="dk1"/>
                          </a:solidFill>
                          <a:latin typeface="+mn-lt"/>
                          <a:ea typeface="+mn-ea"/>
                          <a:cs typeface="+mn-cs"/>
                        </a:rPr>
                        <a:t>	</a:t>
                      </a:r>
                    </a:p>
                    <a:p>
                      <a:pPr marL="0" marR="0" algn="ctr">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p>
                      <a:pPr marL="0" marR="0" algn="ctr">
                        <a:spcBef>
                          <a:spcPts val="200"/>
                        </a:spcBef>
                        <a:spcAft>
                          <a:spcPts val="200"/>
                        </a:spcAft>
                      </a:pPr>
                      <a:r>
                        <a:rPr lang="en-US" sz="1100" dirty="0">
                          <a:latin typeface="Arial"/>
                          <a:ea typeface="Times New Roman"/>
                          <a:cs typeface="Arial"/>
                        </a:rPr>
                        <a:t>(≤ 16 years)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6"/>
                  </a:ext>
                </a:extLst>
              </a:tr>
              <a:tr h="760644">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lisdexamfetamine dimesylate (Vyvanse</a:t>
                      </a:r>
                      <a:r>
                        <a:rPr lang="en-US" sz="1100" b="0" i="0" u="none" strike="noStrike" kern="1200" baseline="0" dirty="0">
                          <a:solidFill>
                            <a:schemeClr val="dk1"/>
                          </a:solidFill>
                          <a:latin typeface="+mn-lt"/>
                          <a:ea typeface="+mn-ea"/>
                          <a:cs typeface="+mn-cs"/>
                        </a:rPr>
                        <a: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Shire</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Moderate to severe binge eating disorder in adults</a:t>
                      </a:r>
                    </a:p>
                  </a:txBody>
                  <a:tcPr marL="18415" marR="18415" marT="0" marB="0" anchor="ctr"/>
                </a:tc>
                <a:extLst>
                  <a:ext uri="{0D108BD9-81ED-4DB2-BD59-A6C34878D82A}">
                    <a16:rowId xmlns:a16="http://schemas.microsoft.com/office/drawing/2014/main" xmlns="" val="10007"/>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190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8718338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Stimulants and Related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75649757"/>
              </p:ext>
            </p:extLst>
          </p:nvPr>
        </p:nvGraphicFramePr>
        <p:xfrm>
          <a:off x="228600" y="1524000"/>
          <a:ext cx="8915399" cy="4414205"/>
        </p:xfrm>
        <a:graphic>
          <a:graphicData uri="http://schemas.openxmlformats.org/drawingml/2006/table">
            <a:tbl>
              <a:tblPr firstRow="1" bandRow="1">
                <a:tableStyleId>{5C22544A-7EE6-4342-B048-85BDC9FD1C3A}</a:tableStyleId>
              </a:tblPr>
              <a:tblGrid>
                <a:gridCol w="1341255">
                  <a:extLst>
                    <a:ext uri="{9D8B030D-6E8A-4147-A177-3AD203B41FA5}">
                      <a16:colId xmlns:a16="http://schemas.microsoft.com/office/drawing/2014/main" xmlns="" val="20000"/>
                    </a:ext>
                  </a:extLst>
                </a:gridCol>
                <a:gridCol w="1169601">
                  <a:extLst>
                    <a:ext uri="{9D8B030D-6E8A-4147-A177-3AD203B41FA5}">
                      <a16:colId xmlns:a16="http://schemas.microsoft.com/office/drawing/2014/main" xmlns="" val="20001"/>
                    </a:ext>
                  </a:extLst>
                </a:gridCol>
                <a:gridCol w="1294875">
                  <a:extLst>
                    <a:ext uri="{9D8B030D-6E8A-4147-A177-3AD203B41FA5}">
                      <a16:colId xmlns:a16="http://schemas.microsoft.com/office/drawing/2014/main" xmlns="" val="20002"/>
                    </a:ext>
                  </a:extLst>
                </a:gridCol>
                <a:gridCol w="1294875">
                  <a:extLst>
                    <a:ext uri="{9D8B030D-6E8A-4147-A177-3AD203B41FA5}">
                      <a16:colId xmlns:a16="http://schemas.microsoft.com/office/drawing/2014/main" xmlns="" val="20003"/>
                    </a:ext>
                  </a:extLst>
                </a:gridCol>
                <a:gridCol w="1294875">
                  <a:extLst>
                    <a:ext uri="{9D8B030D-6E8A-4147-A177-3AD203B41FA5}">
                      <a16:colId xmlns:a16="http://schemas.microsoft.com/office/drawing/2014/main" xmlns="" val="20004"/>
                    </a:ext>
                  </a:extLst>
                </a:gridCol>
                <a:gridCol w="1294875">
                  <a:extLst>
                    <a:ext uri="{9D8B030D-6E8A-4147-A177-3AD203B41FA5}">
                      <a16:colId xmlns:a16="http://schemas.microsoft.com/office/drawing/2014/main" xmlns="" val="20005"/>
                    </a:ext>
                  </a:extLst>
                </a:gridCol>
                <a:gridCol w="1225043">
                  <a:extLst>
                    <a:ext uri="{9D8B030D-6E8A-4147-A177-3AD203B41FA5}">
                      <a16:colId xmlns:a16="http://schemas.microsoft.com/office/drawing/2014/main" xmlns="" val="20006"/>
                    </a:ext>
                  </a:extLst>
                </a:gridCol>
              </a:tblGrid>
              <a:tr h="356892">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xmlns="" val="10000"/>
                  </a:ext>
                </a:extLst>
              </a:tr>
              <a:tr h="356892">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200616">
                <a:tc gridSpan="7">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528005">
                <a:tc>
                  <a:txBody>
                    <a:bodyPr/>
                    <a:lstStyle/>
                    <a:p>
                      <a:pPr marL="0" marR="0">
                        <a:spcBef>
                          <a:spcPts val="200"/>
                        </a:spcBef>
                        <a:spcAft>
                          <a:spcPts val="200"/>
                        </a:spcAft>
                      </a:pPr>
                      <a:r>
                        <a:rPr lang="en-US" sz="1100" dirty="0">
                          <a:latin typeface="Arial"/>
                          <a:ea typeface="Times New Roman"/>
                          <a:cs typeface="Arial"/>
                        </a:rPr>
                        <a:t>methylphenidate ER OROS (Concerta®)</a:t>
                      </a:r>
                    </a:p>
                  </a:txBody>
                  <a:tcPr marL="18415" marR="18415" marT="0" marB="0" anchor="ct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generic,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Janssen</a:t>
                      </a:r>
                      <a:endParaRPr lang="en-US" sz="1800" b="0" i="0" u="none" strike="noStrike" kern="1200" baseline="0" dirty="0">
                        <a:solidFill>
                          <a:schemeClr val="dk1"/>
                        </a:solidFill>
                        <a:latin typeface="+mn-lt"/>
                        <a:ea typeface="+mn-ea"/>
                        <a:cs typeface="+mn-cs"/>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3"/>
                  </a:ext>
                </a:extLst>
              </a:tr>
              <a:tr h="338003">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methylphenidate 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generic</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2220938848"/>
                  </a:ext>
                </a:extLst>
              </a:tr>
              <a:tr h="338003">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highlight>
                            <a:srgbClr val="00FFFF"/>
                          </a:highlight>
                          <a:latin typeface="Arial" panose="020B0604020202020204" pitchFamily="34" charset="0"/>
                          <a:ea typeface="+mn-ea"/>
                          <a:cs typeface="Arial" panose="020B0604020202020204" pitchFamily="34" charset="0"/>
                        </a:rPr>
                        <a:t>methylphenidate ER (Adhansia XR™)</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Purdue/Adlon</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extLst>
                  <a:ext uri="{0D108BD9-81ED-4DB2-BD59-A6C34878D82A}">
                    <a16:rowId xmlns:a16="http://schemas.microsoft.com/office/drawing/2014/main" xmlns="" val="1238142537"/>
                  </a:ext>
                </a:extLst>
              </a:tr>
              <a:tr h="59079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dirty="0">
                          <a:latin typeface="Arial" panose="020B0604020202020204" pitchFamily="34" charset="0"/>
                          <a:ea typeface="Times New Roman"/>
                          <a:cs typeface="Arial" panose="020B0604020202020204" pitchFamily="34" charset="0"/>
                        </a:rPr>
                        <a:t>methylphenidate ER (Metadate ER®, </a:t>
                      </a: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Ritalin SR®</a:t>
                      </a:r>
                      <a:r>
                        <a:rPr lang="en-US" sz="1100" dirty="0">
                          <a:latin typeface="Arial" panose="020B0604020202020204" pitchFamily="34" charset="0"/>
                          <a:ea typeface="Times New Roman"/>
                          <a:cs typeface="Arial" panose="020B0604020202020204" pitchFamily="34" charset="0"/>
                        </a:rPr>
                        <a:t>)</a:t>
                      </a:r>
                      <a:r>
                        <a:rPr lang="en-US" sz="1100" baseline="30000" dirty="0">
                          <a:latin typeface="Arial" panose="020B0604020202020204" pitchFamily="34" charset="0"/>
                          <a:ea typeface="Times New Roman"/>
                          <a:cs typeface="Arial" panose="020B0604020202020204" pitchFamily="34" charset="0"/>
                        </a:rPr>
                        <a:t>,</a:t>
                      </a:r>
                      <a:r>
                        <a:rPr lang="en-US" sz="1100" dirty="0">
                          <a:latin typeface="Arial" panose="020B0604020202020204" pitchFamily="34" charset="0"/>
                          <a:ea typeface="Times New Roman"/>
                          <a:cs typeface="Arial" panose="020B0604020202020204" pitchFamily="34" charset="0"/>
                        </a:rPr>
                        <a:t> </a:t>
                      </a:r>
                    </a:p>
                  </a:txBody>
                  <a:tcPr marL="18415" marR="18415" marT="0" marB="0" anchor="ctr"/>
                </a:tc>
                <a:tc>
                  <a:txBody>
                    <a:bodyPr/>
                    <a:lstStyle/>
                    <a:p>
                      <a:pPr algn="ct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generic, Upstate </a:t>
                      </a:r>
                      <a:r>
                        <a:rPr lang="en-US" sz="1800" b="0" i="0" u="none" strike="noStrike" kern="1200" baseline="0" dirty="0">
                          <a:solidFill>
                            <a:schemeClr val="dk1"/>
                          </a:solidFill>
                          <a:latin typeface="+mn-lt"/>
                          <a:ea typeface="+mn-ea"/>
                          <a:cs typeface="+mn-cs"/>
                        </a:rPr>
                        <a:t>	</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4"/>
                  </a:ext>
                </a:extLst>
              </a:tr>
              <a:tr h="0">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methylphenidate ER (Aptensio XR®)</a:t>
                      </a:r>
                    </a:p>
                  </a:txBody>
                  <a:tcPr marL="18415" marR="1841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Rhodes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619790846"/>
                  </a:ext>
                </a:extLst>
              </a:tr>
              <a:tr h="356892">
                <a:tc>
                  <a:txBody>
                    <a:bodyPr/>
                    <a:lstStyle/>
                    <a:p>
                      <a:pPr marL="0" marR="0">
                        <a:spcBef>
                          <a:spcPts val="200"/>
                        </a:spcBef>
                        <a:spcAft>
                          <a:spcPts val="200"/>
                        </a:spcAft>
                      </a:pPr>
                      <a:r>
                        <a:rPr lang="en-US" sz="1100" dirty="0">
                          <a:latin typeface="Arial"/>
                          <a:ea typeface="Times New Roman"/>
                          <a:cs typeface="Arial"/>
                        </a:rPr>
                        <a:t>methylphenidate ER</a:t>
                      </a:r>
                      <a:r>
                        <a:rPr lang="en-US" sz="1100" baseline="30000" dirty="0">
                          <a:latin typeface="Arial"/>
                          <a:ea typeface="Times New Roman"/>
                          <a:cs typeface="Arial"/>
                        </a:rPr>
                        <a:t>†</a:t>
                      </a:r>
                      <a:r>
                        <a:rPr lang="en-US" sz="1100" dirty="0">
                          <a:latin typeface="Arial"/>
                          <a:ea typeface="Times New Roman"/>
                          <a:cs typeface="Arial"/>
                        </a:rPr>
                        <a:t> (Cotempla</a:t>
                      </a:r>
                      <a:r>
                        <a:rPr lang="en-US" sz="1100" baseline="0" dirty="0">
                          <a:latin typeface="Arial"/>
                          <a:ea typeface="Times New Roman"/>
                          <a:cs typeface="Arial"/>
                        </a:rPr>
                        <a:t> XR-ODT</a:t>
                      </a: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Neos</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5"/>
                  </a:ext>
                </a:extLst>
              </a:tr>
              <a:tr h="338790">
                <a:tc>
                  <a:txBody>
                    <a:bodyPr/>
                    <a:lstStyle/>
                    <a:p>
                      <a:pPr marL="0" marR="0">
                        <a:spcBef>
                          <a:spcPts val="200"/>
                        </a:spcBef>
                        <a:spcAft>
                          <a:spcPts val="200"/>
                        </a:spcAft>
                      </a:pPr>
                      <a:r>
                        <a:rPr lang="en-US" sz="1100" dirty="0">
                          <a:latin typeface="Arial"/>
                          <a:ea typeface="Times New Roman"/>
                          <a:cs typeface="Arial"/>
                        </a:rPr>
                        <a:t>methylphenidate ER (QuilliChew™ 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Pfizer</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6"/>
                  </a:ext>
                </a:extLst>
              </a:tr>
              <a:tr h="528005">
                <a:tc>
                  <a:txBody>
                    <a:bodyPr/>
                    <a:lstStyle/>
                    <a:p>
                      <a:pPr marL="0" marR="0">
                        <a:spcBef>
                          <a:spcPts val="200"/>
                        </a:spcBef>
                        <a:spcAft>
                          <a:spcPts val="200"/>
                        </a:spcAft>
                      </a:pPr>
                      <a:r>
                        <a:rPr lang="en-US" sz="1100" dirty="0">
                          <a:highlight>
                            <a:srgbClr val="00FFFF"/>
                          </a:highlight>
                          <a:latin typeface="Arial"/>
                          <a:ea typeface="Times New Roman"/>
                          <a:cs typeface="Arial"/>
                        </a:rPr>
                        <a:t>methylphenidate ER (Journay PM™)</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Ironshore</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18415" marR="18415" marT="0" marB="0" anchor="ctr"/>
                </a:tc>
                <a:extLst>
                  <a:ext uri="{0D108BD9-81ED-4DB2-BD59-A6C34878D82A}">
                    <a16:rowId xmlns:a16="http://schemas.microsoft.com/office/drawing/2014/main" xmlns="" val="2881259107"/>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191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7172727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Stimulants and Related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646779"/>
              </p:ext>
            </p:extLst>
          </p:nvPr>
        </p:nvGraphicFramePr>
        <p:xfrm>
          <a:off x="228603" y="1600200"/>
          <a:ext cx="8739501" cy="4343401"/>
        </p:xfrm>
        <a:graphic>
          <a:graphicData uri="http://schemas.openxmlformats.org/drawingml/2006/table">
            <a:tbl>
              <a:tblPr firstRow="1" bandRow="1">
                <a:tableStyleId>{5C22544A-7EE6-4342-B048-85BDC9FD1C3A}</a:tableStyleId>
              </a:tblPr>
              <a:tblGrid>
                <a:gridCol w="1676397">
                  <a:extLst>
                    <a:ext uri="{9D8B030D-6E8A-4147-A177-3AD203B41FA5}">
                      <a16:colId xmlns:a16="http://schemas.microsoft.com/office/drawing/2014/main" xmlns="" val="20000"/>
                    </a:ext>
                  </a:extLst>
                </a:gridCol>
                <a:gridCol w="76200">
                  <a:extLst>
                    <a:ext uri="{9D8B030D-6E8A-4147-A177-3AD203B41FA5}">
                      <a16:colId xmlns:a16="http://schemas.microsoft.com/office/drawing/2014/main" xmlns="" val="20001"/>
                    </a:ext>
                  </a:extLst>
                </a:gridCol>
                <a:gridCol w="76200">
                  <a:extLst>
                    <a:ext uri="{9D8B030D-6E8A-4147-A177-3AD203B41FA5}">
                      <a16:colId xmlns:a16="http://schemas.microsoft.com/office/drawing/2014/main" xmlns="" val="1404200542"/>
                    </a:ext>
                  </a:extLst>
                </a:gridCol>
                <a:gridCol w="1568607">
                  <a:extLst>
                    <a:ext uri="{9D8B030D-6E8A-4147-A177-3AD203B41FA5}">
                      <a16:colId xmlns:a16="http://schemas.microsoft.com/office/drawing/2014/main" xmlns="" val="1136574307"/>
                    </a:ext>
                  </a:extLst>
                </a:gridCol>
                <a:gridCol w="1080069">
                  <a:extLst>
                    <a:ext uri="{9D8B030D-6E8A-4147-A177-3AD203B41FA5}">
                      <a16:colId xmlns:a16="http://schemas.microsoft.com/office/drawing/2014/main" xmlns="" val="20003"/>
                    </a:ext>
                  </a:extLst>
                </a:gridCol>
                <a:gridCol w="1080069">
                  <a:extLst>
                    <a:ext uri="{9D8B030D-6E8A-4147-A177-3AD203B41FA5}">
                      <a16:colId xmlns:a16="http://schemas.microsoft.com/office/drawing/2014/main" xmlns="" val="20004"/>
                    </a:ext>
                  </a:extLst>
                </a:gridCol>
                <a:gridCol w="1080069">
                  <a:extLst>
                    <a:ext uri="{9D8B030D-6E8A-4147-A177-3AD203B41FA5}">
                      <a16:colId xmlns:a16="http://schemas.microsoft.com/office/drawing/2014/main" xmlns="" val="20005"/>
                    </a:ext>
                  </a:extLst>
                </a:gridCol>
                <a:gridCol w="1080069">
                  <a:extLst>
                    <a:ext uri="{9D8B030D-6E8A-4147-A177-3AD203B41FA5}">
                      <a16:colId xmlns:a16="http://schemas.microsoft.com/office/drawing/2014/main" xmlns="" val="20006"/>
                    </a:ext>
                  </a:extLst>
                </a:gridCol>
                <a:gridCol w="1021821">
                  <a:extLst>
                    <a:ext uri="{9D8B030D-6E8A-4147-A177-3AD203B41FA5}">
                      <a16:colId xmlns:a16="http://schemas.microsoft.com/office/drawing/2014/main" xmlns="" val="20007"/>
                    </a:ext>
                  </a:extLst>
                </a:gridCol>
              </a:tblGrid>
              <a:tr h="335561">
                <a:tc rowSpan="2" grid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hMerge="1">
                  <a:txBody>
                    <a:bodyPr/>
                    <a:lstStyle/>
                    <a:p>
                      <a:pPr marL="0" marR="0" algn="ctr">
                        <a:spcBef>
                          <a:spcPts val="200"/>
                        </a:spcBef>
                        <a:spcAft>
                          <a:spcPts val="200"/>
                        </a:spcAft>
                      </a:pPr>
                      <a:endParaRPr lang="en-US" sz="1100" b="1" dirty="0">
                        <a:latin typeface="Arial"/>
                        <a:ea typeface="Times New Roman"/>
                        <a:cs typeface="Arial"/>
                      </a:endParaRPr>
                    </a:p>
                  </a:txBody>
                  <a:tcPr marL="18415" marR="18415" marT="0" marB="0" anchor="ctr"/>
                </a:tc>
                <a:tc rowSpan="2">
                  <a:txBody>
                    <a:bodyPr/>
                    <a:lstStyle/>
                    <a:p>
                      <a:pPr marL="0" marR="0" algn="ctr">
                        <a:spcBef>
                          <a:spcPts val="200"/>
                        </a:spcBef>
                        <a:spcAft>
                          <a:spcPts val="200"/>
                        </a:spcAft>
                      </a:pPr>
                      <a:endParaRPr lang="en-US" sz="1100" b="1" dirty="0">
                        <a:latin typeface="Arial"/>
                        <a:ea typeface="Times New Roman"/>
                        <a:cs typeface="Arial"/>
                      </a:endParaRP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xmlns="" val="10000"/>
                  </a:ext>
                </a:extLst>
              </a:tr>
              <a:tr h="411761">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250224">
                <a:tc gridSpan="9">
                  <a:txBody>
                    <a:bodyPr/>
                    <a:lstStyle/>
                    <a:p>
                      <a:pPr marL="0" marR="0" algn="ctr">
                        <a:spcBef>
                          <a:spcPts val="200"/>
                        </a:spcBef>
                        <a:spcAft>
                          <a:spcPts val="200"/>
                        </a:spcAft>
                      </a:pPr>
                      <a:r>
                        <a:rPr lang="en-US" sz="1100" b="1" dirty="0">
                          <a:latin typeface="Arial"/>
                          <a:ea typeface="Times New Roman"/>
                          <a:cs typeface="Arial"/>
                        </a:rPr>
                        <a:t>Stimulants: Extended-Release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768515">
                <a:tc>
                  <a:txBody>
                    <a:bodyPr/>
                    <a:lstStyle/>
                    <a:p>
                      <a:pPr marL="0" marR="0">
                        <a:spcBef>
                          <a:spcPts val="200"/>
                        </a:spcBef>
                        <a:spcAft>
                          <a:spcPts val="200"/>
                        </a:spcAft>
                      </a:pPr>
                      <a:r>
                        <a:rPr lang="en-US" sz="1100" dirty="0">
                          <a:latin typeface="Arial"/>
                          <a:ea typeface="Times New Roman"/>
                          <a:cs typeface="Arial"/>
                        </a:rPr>
                        <a:t>methylphenidate ER (Quillivant XR®)</a:t>
                      </a:r>
                    </a:p>
                  </a:txBody>
                  <a:tcPr marL="18415" marR="18415" marT="0" marB="0" anchor="ctr"/>
                </a:tc>
                <a:tc>
                  <a:txBody>
                    <a:bodyPr/>
                    <a:lstStyle/>
                    <a:p>
                      <a:pPr marL="0" marR="0" algn="ctr">
                        <a:spcBef>
                          <a:spcPts val="200"/>
                        </a:spcBef>
                        <a:spcAft>
                          <a:spcPts val="200"/>
                        </a:spcAft>
                      </a:pPr>
                      <a:endParaRPr lang="en-US" sz="1100" dirty="0">
                        <a:latin typeface="Arial"/>
                        <a:ea typeface="Times New Roman"/>
                        <a:cs typeface="Arial"/>
                      </a:endParaRPr>
                    </a:p>
                  </a:txBody>
                  <a:tcPr marL="18415" marR="18415" marT="0" marB="0" anchor="ctr"/>
                </a:tc>
                <a:tc gridSpan="2">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100" dirty="0">
                          <a:latin typeface="Arial"/>
                          <a:ea typeface="Times New Roman"/>
                          <a:cs typeface="Arial"/>
                        </a:rPr>
                        <a:t>Pfizer</a:t>
                      </a:r>
                    </a:p>
                  </a:txBody>
                  <a:tcPr marL="18415" marR="18415" marT="0" marB="0" anchor="ctr"/>
                </a:tc>
                <a:tc hMerge="1">
                  <a:txBody>
                    <a:bodyPr/>
                    <a:lstStyle/>
                    <a:p>
                      <a:pPr marL="0" marR="0" algn="ctr">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endParaRPr lang="en-US" sz="1100" dirty="0">
                        <a:latin typeface="Arial"/>
                        <a:ea typeface="Times New Roman"/>
                        <a:cs typeface="Arial"/>
                      </a:endParaRPr>
                    </a:p>
                  </a:txBody>
                  <a:tcPr marL="18415" marR="18415" marT="0" marB="0" anchor="ctr"/>
                </a:tc>
                <a:extLst>
                  <a:ext uri="{0D108BD9-81ED-4DB2-BD59-A6C34878D82A}">
                    <a16:rowId xmlns:a16="http://schemas.microsoft.com/office/drawing/2014/main" xmlns="" val="3475487012"/>
                  </a:ext>
                </a:extLst>
              </a:tr>
              <a:tr h="635614">
                <a:tc gridSpan="2">
                  <a:txBody>
                    <a:bodyPr/>
                    <a:lstStyle/>
                    <a:p>
                      <a:pPr marL="0" marR="0">
                        <a:spcBef>
                          <a:spcPts val="200"/>
                        </a:spcBef>
                        <a:spcAft>
                          <a:spcPts val="200"/>
                        </a:spcAft>
                      </a:pPr>
                      <a:r>
                        <a:rPr lang="en-US" sz="1100" dirty="0">
                          <a:latin typeface="Arial"/>
                          <a:ea typeface="Times New Roman"/>
                          <a:cs typeface="Arial"/>
                        </a:rPr>
                        <a:t>methylphenidate ER</a:t>
                      </a:r>
                      <a:br>
                        <a:rPr lang="en-US" sz="1100" dirty="0">
                          <a:latin typeface="Arial"/>
                          <a:ea typeface="Times New Roman"/>
                          <a:cs typeface="Arial"/>
                        </a:rPr>
                      </a:br>
                      <a:r>
                        <a:rPr lang="en-US" sz="1100" dirty="0">
                          <a:latin typeface="Arial"/>
                          <a:ea typeface="Times New Roman"/>
                          <a:cs typeface="Arial"/>
                        </a:rPr>
                        <a:t>(Ritalin LA®)</a:t>
                      </a:r>
                    </a:p>
                  </a:txBody>
                  <a:tcPr marL="18415" marR="18415" marT="0" marB="0" anchor="ctr"/>
                </a:tc>
                <a:tc hMerge="1">
                  <a:txBody>
                    <a:bodyPr/>
                    <a:lstStyle/>
                    <a:p>
                      <a:pPr marL="0" marR="0" algn="ctr">
                        <a:spcBef>
                          <a:spcPts val="200"/>
                        </a:spcBef>
                        <a:spcAft>
                          <a:spcPts val="200"/>
                        </a:spcAft>
                      </a:pPr>
                      <a:endParaRPr lang="en-US" sz="1100" dirty="0">
                        <a:latin typeface="Arial"/>
                        <a:ea typeface="Times New Roman"/>
                        <a:cs typeface="Arial"/>
                      </a:endParaRPr>
                    </a:p>
                  </a:txBody>
                  <a:tcPr marL="18415" marR="18415" marT="0" marB="0" anchor="ctr"/>
                </a:tc>
                <a:tc gridSpan="2">
                  <a:txBody>
                    <a:bodyPr/>
                    <a:lstStyle/>
                    <a:p>
                      <a:pPr marL="0" marR="0" algn="ctr">
                        <a:spcBef>
                          <a:spcPts val="200"/>
                        </a:spcBef>
                        <a:spcAft>
                          <a:spcPts val="200"/>
                        </a:spcAft>
                      </a:pPr>
                      <a:r>
                        <a:rPr lang="en-US" sz="1100" dirty="0">
                          <a:latin typeface="Arial"/>
                          <a:ea typeface="Times New Roman"/>
                          <a:cs typeface="Arial"/>
                        </a:rPr>
                        <a:t>generic, </a:t>
                      </a:r>
                    </a:p>
                    <a:p>
                      <a:pPr marL="0" marR="0" algn="ctr">
                        <a:spcBef>
                          <a:spcPts val="200"/>
                        </a:spcBef>
                        <a:spcAft>
                          <a:spcPts val="200"/>
                        </a:spcAft>
                      </a:pPr>
                      <a:r>
                        <a:rPr lang="en-US" sz="1100" dirty="0">
                          <a:latin typeface="Arial"/>
                          <a:ea typeface="Times New Roman"/>
                          <a:cs typeface="Arial"/>
                        </a:rPr>
                        <a:t>Novartis</a:t>
                      </a:r>
                    </a:p>
                  </a:txBody>
                  <a:tcPr marL="18415" marR="18415" marT="0" marB="0" anchor="ctr"/>
                </a:tc>
                <a:tc hMerge="1">
                  <a:txBody>
                    <a:bodyPr/>
                    <a:lstStyle/>
                    <a:p>
                      <a:pPr marL="0" marR="0">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3"/>
                  </a:ext>
                </a:extLst>
              </a:tr>
              <a:tr h="578171">
                <a:tc gridSpan="2">
                  <a:txBody>
                    <a:bodyPr/>
                    <a:lstStyle/>
                    <a:p>
                      <a:pPr marL="0" marR="0">
                        <a:spcBef>
                          <a:spcPts val="200"/>
                        </a:spcBef>
                        <a:spcAft>
                          <a:spcPts val="200"/>
                        </a:spcAft>
                      </a:pPr>
                      <a:r>
                        <a:rPr lang="en-US" sz="1100" dirty="0">
                          <a:latin typeface="Arial"/>
                          <a:ea typeface="Times New Roman"/>
                          <a:cs typeface="Arial"/>
                        </a:rPr>
                        <a:t>methylphenidate transdermal (Daytrana™)</a:t>
                      </a:r>
                    </a:p>
                  </a:txBody>
                  <a:tcPr marL="18415" marR="18415" marT="0" marB="0" anchor="ctr"/>
                </a:tc>
                <a:tc hMerge="1">
                  <a:txBody>
                    <a:bodyPr/>
                    <a:lstStyle/>
                    <a:p>
                      <a:endParaRPr lang="en-US"/>
                    </a:p>
                  </a:txBody>
                  <a:tcPr/>
                </a:tc>
                <a:tc gridSpan="2">
                  <a:txBody>
                    <a:bodyPr/>
                    <a:lstStyle/>
                    <a:p>
                      <a:r>
                        <a:rPr lang="en-US" sz="1100" dirty="0">
                          <a:latin typeface="Arial"/>
                          <a:ea typeface="Times New Roman"/>
                          <a:cs typeface="Arial"/>
                        </a:rPr>
                        <a:t>Noven</a:t>
                      </a:r>
                      <a:endParaRPr lang="en-US" dirty="0"/>
                    </a:p>
                  </a:txBody>
                  <a:tcPr marL="18415" marR="18415" marT="0" marB="0" anchor="ctr"/>
                </a:tc>
                <a:tc hMerge="1">
                  <a:txBody>
                    <a:bodyPr/>
                    <a:lstStyle/>
                    <a:p>
                      <a:pPr marL="0" marR="0">
                        <a:spcBef>
                          <a:spcPts val="200"/>
                        </a:spcBef>
                        <a:spcAft>
                          <a:spcPts val="200"/>
                        </a:spcAft>
                      </a:pPr>
                      <a:endParaRPr lang="en-US" sz="11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18415" marR="18415" marT="0" marB="0" anchor="ctr"/>
                </a:tc>
                <a:extLst>
                  <a:ext uri="{0D108BD9-81ED-4DB2-BD59-A6C34878D82A}">
                    <a16:rowId xmlns:a16="http://schemas.microsoft.com/office/drawing/2014/main" xmlns="" val="10005"/>
                  </a:ext>
                </a:extLst>
              </a:tr>
              <a:tr h="609180">
                <a:tc gridSpan="2">
                  <a:txBody>
                    <a:bodyPr/>
                    <a:lstStyle/>
                    <a:p>
                      <a:pPr marL="0" marR="0">
                        <a:spcBef>
                          <a:spcPts val="200"/>
                        </a:spcBef>
                        <a:spcAft>
                          <a:spcPts val="200"/>
                        </a:spcAft>
                      </a:pPr>
                      <a:r>
                        <a:rPr lang="en-US" sz="1100" dirty="0">
                          <a:latin typeface="Arial"/>
                          <a:ea typeface="Times New Roman"/>
                          <a:cs typeface="Arial"/>
                        </a:rPr>
                        <a:t>mixed amphetamine salts ER</a:t>
                      </a:r>
                      <a:br>
                        <a:rPr lang="en-US" sz="1100" dirty="0">
                          <a:latin typeface="Arial"/>
                          <a:ea typeface="Times New Roman"/>
                          <a:cs typeface="Arial"/>
                        </a:rPr>
                      </a:br>
                      <a:r>
                        <a:rPr lang="en-US" sz="1100" dirty="0">
                          <a:latin typeface="Arial"/>
                          <a:ea typeface="Times New Roman"/>
                          <a:cs typeface="Arial"/>
                        </a:rPr>
                        <a:t>(Adderall XR®)</a:t>
                      </a:r>
                    </a:p>
                  </a:txBody>
                  <a:tcPr marL="27305" marR="27305" marT="0" marB="0" anchor="ctr"/>
                </a:tc>
                <a:tc hMerge="1">
                  <a:txBody>
                    <a:bodyPr/>
                    <a:lstStyle/>
                    <a:p>
                      <a:endParaRPr lang="en-US"/>
                    </a:p>
                  </a:txBody>
                  <a:tcPr/>
                </a:tc>
                <a:tc gridSpan="2">
                  <a:txBody>
                    <a:bodyPr/>
                    <a:lstStyle/>
                    <a:p>
                      <a:r>
                        <a:rPr lang="en-US" sz="1100" dirty="0">
                          <a:latin typeface="Arial"/>
                          <a:ea typeface="Times New Roman"/>
                          <a:cs typeface="Arial"/>
                        </a:rPr>
                        <a:t>generic, Shire</a:t>
                      </a:r>
                      <a:endParaRPr lang="en-US" dirty="0"/>
                    </a:p>
                  </a:txBody>
                  <a:tcPr marL="27305" marR="27305" marT="0" marB="0" anchor="ctr"/>
                </a:tc>
                <a:tc hMerge="1">
                  <a:txBody>
                    <a:bodyPr/>
                    <a:lstStyle/>
                    <a:p>
                      <a:pPr marL="0" marR="0">
                        <a:spcBef>
                          <a:spcPts val="200"/>
                        </a:spcBef>
                        <a:spcAft>
                          <a:spcPts val="200"/>
                        </a:spcAft>
                      </a:pPr>
                      <a:endParaRPr lang="en-US" sz="1100" dirty="0">
                        <a:latin typeface="Arial"/>
                        <a:ea typeface="Times New Roman"/>
                        <a:cs typeface="Arial"/>
                      </a:endParaRP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xmlns="" val="10006"/>
                  </a:ext>
                </a:extLst>
              </a:tr>
              <a:tr h="754375">
                <a:tc gridSpan="2">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mixed amphetamine salts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(Mydayis®)</a:t>
                      </a:r>
                    </a:p>
                  </a:txBody>
                  <a:tcPr marL="27305" marR="27305" marT="0" marB="0" anchor="ctr"/>
                </a:tc>
                <a:tc hMerge="1">
                  <a:txBody>
                    <a:bodyPr/>
                    <a:lstStyle/>
                    <a:p>
                      <a:endParaRPr lang="en-US"/>
                    </a:p>
                  </a:txBody>
                  <a:tcPr/>
                </a:tc>
                <a:tc gridSpan="2">
                  <a:txBody>
                    <a:bodyPr/>
                    <a:lstStyle/>
                    <a:p>
                      <a:r>
                        <a:rPr lang="en-US" sz="1100" dirty="0">
                          <a:latin typeface="Arial" panose="020B0604020202020204" pitchFamily="34" charset="0"/>
                          <a:cs typeface="Arial" panose="020B0604020202020204" pitchFamily="34" charset="0"/>
                        </a:rPr>
                        <a:t>Shire</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a:t>
                      </a:r>
                    </a:p>
                    <a:p>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 </a:t>
                      </a:r>
                    </a:p>
                    <a:p>
                      <a:pPr algn="ct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 13 years) 	</a:t>
                      </a:r>
                    </a:p>
                    <a:p>
                      <a:pPr marL="0" marR="0" algn="ctr">
                        <a:spcBef>
                          <a:spcPts val="200"/>
                        </a:spcBef>
                        <a:spcAft>
                          <a:spcPts val="200"/>
                        </a:spcAft>
                      </a:pPr>
                      <a:endParaRPr lang="en-US" sz="1100" dirty="0">
                        <a:latin typeface="Arial" panose="020B0604020202020204" pitchFamily="34" charset="0"/>
                        <a:ea typeface="Times New Roman"/>
                        <a:cs typeface="Arial" panose="020B0604020202020204" pitchFamily="34" charset="0"/>
                      </a:endParaRP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a:t>
                      </a:r>
                    </a:p>
                  </a:txBody>
                  <a:tcPr marL="27305" marR="27305" marT="0" marB="0" anchor="ctr"/>
                </a:tc>
                <a:extLst>
                  <a:ext uri="{0D108BD9-81ED-4DB2-BD59-A6C34878D82A}">
                    <a16:rowId xmlns:a16="http://schemas.microsoft.com/office/drawing/2014/main" xmlns="" val="236069233"/>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192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0723710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Stimulants and Related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8868480"/>
              </p:ext>
            </p:extLst>
          </p:nvPr>
        </p:nvGraphicFramePr>
        <p:xfrm>
          <a:off x="228601" y="1447800"/>
          <a:ext cx="8686797" cy="4519960"/>
        </p:xfrm>
        <a:graphic>
          <a:graphicData uri="http://schemas.openxmlformats.org/drawingml/2006/table">
            <a:tbl>
              <a:tblPr firstRow="1" bandRow="1">
                <a:tableStyleId>{5C22544A-7EE6-4342-B048-85BDC9FD1C3A}</a:tableStyleId>
              </a:tblPr>
              <a:tblGrid>
                <a:gridCol w="1371597">
                  <a:extLst>
                    <a:ext uri="{9D8B030D-6E8A-4147-A177-3AD203B41FA5}">
                      <a16:colId xmlns:a16="http://schemas.microsoft.com/office/drawing/2014/main" xmlns="" val="20000"/>
                    </a:ext>
                  </a:extLst>
                </a:gridCol>
                <a:gridCol w="1129615">
                  <a:extLst>
                    <a:ext uri="{9D8B030D-6E8A-4147-A177-3AD203B41FA5}">
                      <a16:colId xmlns:a16="http://schemas.microsoft.com/office/drawing/2014/main" xmlns="" val="20001"/>
                    </a:ext>
                  </a:extLst>
                </a:gridCol>
                <a:gridCol w="1250606">
                  <a:extLst>
                    <a:ext uri="{9D8B030D-6E8A-4147-A177-3AD203B41FA5}">
                      <a16:colId xmlns:a16="http://schemas.microsoft.com/office/drawing/2014/main" xmlns="" val="20002"/>
                    </a:ext>
                  </a:extLst>
                </a:gridCol>
                <a:gridCol w="1250606">
                  <a:extLst>
                    <a:ext uri="{9D8B030D-6E8A-4147-A177-3AD203B41FA5}">
                      <a16:colId xmlns:a16="http://schemas.microsoft.com/office/drawing/2014/main" xmlns="" val="20003"/>
                    </a:ext>
                  </a:extLst>
                </a:gridCol>
                <a:gridCol w="1250606">
                  <a:extLst>
                    <a:ext uri="{9D8B030D-6E8A-4147-A177-3AD203B41FA5}">
                      <a16:colId xmlns:a16="http://schemas.microsoft.com/office/drawing/2014/main" xmlns="" val="20004"/>
                    </a:ext>
                  </a:extLst>
                </a:gridCol>
                <a:gridCol w="1250606">
                  <a:extLst>
                    <a:ext uri="{9D8B030D-6E8A-4147-A177-3AD203B41FA5}">
                      <a16:colId xmlns:a16="http://schemas.microsoft.com/office/drawing/2014/main" xmlns="" val="20005"/>
                    </a:ext>
                  </a:extLst>
                </a:gridCol>
                <a:gridCol w="1183161">
                  <a:extLst>
                    <a:ext uri="{9D8B030D-6E8A-4147-A177-3AD203B41FA5}">
                      <a16:colId xmlns:a16="http://schemas.microsoft.com/office/drawing/2014/main" xmlns="" val="20006"/>
                    </a:ext>
                  </a:extLst>
                </a:gridCol>
              </a:tblGrid>
              <a:tr h="504872">
                <a:tc rowSpan="2">
                  <a:txBody>
                    <a:bodyPr/>
                    <a:lstStyle/>
                    <a:p>
                      <a:pPr marL="0" marR="0" algn="ctr">
                        <a:spcBef>
                          <a:spcPts val="200"/>
                        </a:spcBef>
                        <a:spcAft>
                          <a:spcPts val="200"/>
                        </a:spcAft>
                      </a:pPr>
                      <a:r>
                        <a:rPr lang="en-US" sz="1100" b="1" dirty="0">
                          <a:latin typeface="Arial"/>
                          <a:ea typeface="Times New Roman"/>
                          <a:cs typeface="Arial"/>
                        </a:rPr>
                        <a:t>Drug</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Manufacturer</a:t>
                      </a:r>
                    </a:p>
                  </a:txBody>
                  <a:tcPr marL="18415" marR="18415" marT="0" marB="0" anchor="ctr"/>
                </a:tc>
                <a:tc gridSpan="3">
                  <a:txBody>
                    <a:bodyPr/>
                    <a:lstStyle/>
                    <a:p>
                      <a:pPr marL="0" marR="0" algn="ctr">
                        <a:spcBef>
                          <a:spcPts val="200"/>
                        </a:spcBef>
                        <a:spcAft>
                          <a:spcPts val="200"/>
                        </a:spcAft>
                      </a:pPr>
                      <a:r>
                        <a:rPr lang="en-US" sz="1100" b="1" dirty="0">
                          <a:latin typeface="Arial"/>
                          <a:ea typeface="Times New Roman"/>
                          <a:cs typeface="Arial"/>
                        </a:rPr>
                        <a:t>ADHD</a:t>
                      </a:r>
                    </a:p>
                  </a:txBody>
                  <a:tcPr marL="18415" marR="18415" marT="0" marB="0" anchor="ct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Arial"/>
                          <a:ea typeface="Times New Roman"/>
                          <a:cs typeface="Arial"/>
                        </a:rPr>
                        <a:t>Narcolepsy</a:t>
                      </a:r>
                      <a:br>
                        <a:rPr lang="en-US" sz="1100" b="1" dirty="0">
                          <a:latin typeface="Arial"/>
                          <a:ea typeface="Times New Roman"/>
                          <a:cs typeface="Arial"/>
                        </a:rPr>
                      </a:br>
                      <a:r>
                        <a:rPr lang="en-US" sz="1100" b="1" dirty="0">
                          <a:latin typeface="Arial"/>
                          <a:ea typeface="Times New Roman"/>
                          <a:cs typeface="Arial"/>
                        </a:rPr>
                        <a:t>(Age </a:t>
                      </a:r>
                      <a:r>
                        <a:rPr lang="en-US" sz="1100" b="1" u="sng" dirty="0">
                          <a:latin typeface="Arial"/>
                          <a:ea typeface="Times New Roman"/>
                          <a:cs typeface="Arial"/>
                        </a:rPr>
                        <a:t>&gt;</a:t>
                      </a:r>
                      <a:r>
                        <a:rPr lang="en-US" sz="1100" b="1" dirty="0">
                          <a:latin typeface="Arial"/>
                          <a:ea typeface="Times New Roman"/>
                          <a:cs typeface="Arial"/>
                        </a:rPr>
                        <a:t>6 years)</a:t>
                      </a:r>
                    </a:p>
                  </a:txBody>
                  <a:tcPr marL="18415" marR="18415" marT="0" marB="0" anchor="ctr"/>
                </a:tc>
                <a:tc rowSpan="2">
                  <a:txBody>
                    <a:bodyPr/>
                    <a:lstStyle/>
                    <a:p>
                      <a:pPr marL="0" marR="0" algn="ctr">
                        <a:spcBef>
                          <a:spcPts val="200"/>
                        </a:spcBef>
                        <a:spcAft>
                          <a:spcPts val="200"/>
                        </a:spcAft>
                      </a:pPr>
                      <a:r>
                        <a:rPr lang="en-US" sz="1100" b="1" dirty="0">
                          <a:latin typeface="Arial"/>
                          <a:ea typeface="Times New Roman"/>
                          <a:cs typeface="Arial"/>
                        </a:rPr>
                        <a:t>Other Indications</a:t>
                      </a:r>
                    </a:p>
                  </a:txBody>
                  <a:tcPr marL="18415" marR="18415" marT="0" marB="0" anchor="ctr"/>
                </a:tc>
                <a:extLst>
                  <a:ext uri="{0D108BD9-81ED-4DB2-BD59-A6C34878D82A}">
                    <a16:rowId xmlns:a16="http://schemas.microsoft.com/office/drawing/2014/main" xmlns="" val="10000"/>
                  </a:ext>
                </a:extLst>
              </a:tr>
              <a:tr h="504872">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a:ea typeface="Times New Roman"/>
                          <a:cs typeface="Arial"/>
                        </a:rPr>
                        <a:t>Age 3–5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Age ≥ 6 years</a:t>
                      </a:r>
                    </a:p>
                  </a:txBody>
                  <a:tcPr marL="18415" marR="18415" marT="0" marB="0" anchor="ctr"/>
                </a:tc>
                <a:tc>
                  <a:txBody>
                    <a:bodyPr/>
                    <a:lstStyle/>
                    <a:p>
                      <a:pPr marL="0" marR="0" algn="ctr">
                        <a:spcBef>
                          <a:spcPts val="200"/>
                        </a:spcBef>
                        <a:spcAft>
                          <a:spcPts val="200"/>
                        </a:spcAft>
                      </a:pPr>
                      <a:r>
                        <a:rPr lang="en-US" sz="1100" b="1" dirty="0">
                          <a:latin typeface="Arial"/>
                          <a:ea typeface="Times New Roman"/>
                          <a:cs typeface="Arial"/>
                        </a:rPr>
                        <a:t>Adults</a:t>
                      </a:r>
                    </a:p>
                  </a:txBody>
                  <a:tcPr marL="18415" marR="18415" marT="0" marB="0" anchor="ct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285656">
                <a:tc gridSpan="7">
                  <a:txBody>
                    <a:bodyPr/>
                    <a:lstStyle/>
                    <a:p>
                      <a:pPr marL="0" marR="0" algn="ctr">
                        <a:spcBef>
                          <a:spcPts val="200"/>
                        </a:spcBef>
                        <a:spcAft>
                          <a:spcPts val="200"/>
                        </a:spcAft>
                      </a:pPr>
                      <a:r>
                        <a:rPr lang="en-US" sz="1100" b="1" dirty="0">
                          <a:latin typeface="Arial"/>
                          <a:ea typeface="Times New Roman"/>
                          <a:cs typeface="Arial"/>
                        </a:rPr>
                        <a:t>Non-Stimulants</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644912">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atomoxetine (Strattera®)</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 </a:t>
                      </a:r>
                    </a:p>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Eli Lilly</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extLst>
                  <a:ext uri="{0D108BD9-81ED-4DB2-BD59-A6C34878D82A}">
                    <a16:rowId xmlns:a16="http://schemas.microsoft.com/office/drawing/2014/main" xmlns="" val="10003"/>
                  </a:ext>
                </a:extLst>
              </a:tr>
              <a:tr h="644912">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clonidine ER</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(Kapvay™)</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a:t>
                      </a:r>
                    </a:p>
                    <a:p>
                      <a:pPr marL="0" marR="0" algn="ctr">
                        <a:spcBef>
                          <a:spcPts val="200"/>
                        </a:spcBef>
                        <a:spcAft>
                          <a:spcPts val="200"/>
                        </a:spcAft>
                      </a:pPr>
                      <a:r>
                        <a:rPr lang="en-US" sz="1100" b="0" i="0" u="none" strike="noStrike" kern="1200" baseline="0" dirty="0">
                          <a:solidFill>
                            <a:schemeClr val="dk1"/>
                          </a:solidFill>
                          <a:latin typeface="Arial" panose="020B0604020202020204" pitchFamily="34" charset="0"/>
                          <a:ea typeface="+mn-ea"/>
                          <a:cs typeface="Arial" panose="020B0604020202020204" pitchFamily="34" charset="0"/>
                        </a:rPr>
                        <a:t>Concordia</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Treatment of ADHD as adjunct to stimulants</a:t>
                      </a:r>
                    </a:p>
                  </a:txBody>
                  <a:tcPr marL="27305" marR="27305" marT="0" marB="0" anchor="ctr"/>
                </a:tc>
                <a:extLst>
                  <a:ext uri="{0D108BD9-81ED-4DB2-BD59-A6C34878D82A}">
                    <a16:rowId xmlns:a16="http://schemas.microsoft.com/office/drawing/2014/main" xmlns="" val="10004"/>
                  </a:ext>
                </a:extLst>
              </a:tr>
              <a:tr h="644912">
                <a:tc>
                  <a:txBody>
                    <a:bodyPr/>
                    <a:lstStyle/>
                    <a:p>
                      <a:pPr marL="0" marR="0">
                        <a:spcBef>
                          <a:spcPts val="200"/>
                        </a:spcBef>
                        <a:spcAft>
                          <a:spcPts val="200"/>
                        </a:spcAft>
                      </a:pPr>
                      <a:r>
                        <a:rPr lang="en-US" sz="1100" dirty="0">
                          <a:latin typeface="Arial" panose="020B0604020202020204" pitchFamily="34" charset="0"/>
                          <a:ea typeface="Times New Roman"/>
                          <a:cs typeface="Arial" panose="020B0604020202020204" pitchFamily="34" charset="0"/>
                        </a:rPr>
                        <a:t>guanfacine ER (Intuniv™)</a:t>
                      </a:r>
                    </a:p>
                  </a:txBody>
                  <a:tcPr marL="27305" marR="27305" marT="0" marB="0" anchor="ctr"/>
                </a:tc>
                <a:tc>
                  <a:txBody>
                    <a:bodyPr/>
                    <a:lstStyle/>
                    <a:p>
                      <a:pPr marL="0" marR="0" algn="ctr">
                        <a:spcBef>
                          <a:spcPts val="200"/>
                        </a:spcBef>
                        <a:spcAft>
                          <a:spcPts val="200"/>
                        </a:spcAft>
                      </a:pPr>
                      <a:r>
                        <a:rPr lang="en-US" sz="1100" dirty="0">
                          <a:latin typeface="Arial" panose="020B0604020202020204" pitchFamily="34" charset="0"/>
                          <a:ea typeface="Times New Roman"/>
                          <a:cs typeface="Arial" panose="020B0604020202020204" pitchFamily="34" charset="0"/>
                        </a:rPr>
                        <a:t>generic,</a:t>
                      </a:r>
                      <a:br>
                        <a:rPr lang="en-US" sz="1100" dirty="0">
                          <a:latin typeface="Arial" panose="020B0604020202020204" pitchFamily="34" charset="0"/>
                          <a:ea typeface="Times New Roman"/>
                          <a:cs typeface="Arial" panose="020B0604020202020204" pitchFamily="34" charset="0"/>
                        </a:rPr>
                      </a:br>
                      <a:r>
                        <a:rPr lang="en-US" sz="1100" dirty="0">
                          <a:latin typeface="Arial" panose="020B0604020202020204" pitchFamily="34" charset="0"/>
                          <a:ea typeface="Times New Roman"/>
                          <a:cs typeface="Arial" panose="020B0604020202020204" pitchFamily="34" charset="0"/>
                        </a:rPr>
                        <a:t>Shire</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X</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latin typeface="Arial"/>
                          <a:ea typeface="Times New Roman"/>
                          <a:cs typeface="Arial"/>
                        </a:rPr>
                        <a:t>Treatment of ADHD as adjunct to stimulants</a:t>
                      </a:r>
                    </a:p>
                  </a:txBody>
                  <a:tcPr marL="27305" marR="27305" marT="0" marB="0" anchor="ctr"/>
                </a:tc>
                <a:extLst>
                  <a:ext uri="{0D108BD9-81ED-4DB2-BD59-A6C34878D82A}">
                    <a16:rowId xmlns:a16="http://schemas.microsoft.com/office/drawing/2014/main" xmlns="" val="10005"/>
                  </a:ext>
                </a:extLst>
              </a:tr>
              <a:tr h="644912">
                <a:tc>
                  <a:txBody>
                    <a:bodyPr/>
                    <a:lstStyle/>
                    <a:p>
                      <a:pPr marL="0" marR="0">
                        <a:spcBef>
                          <a:spcPts val="200"/>
                        </a:spcBef>
                        <a:spcAft>
                          <a:spcPts val="200"/>
                        </a:spcAft>
                      </a:pPr>
                      <a:r>
                        <a:rPr lang="en-US" sz="1100" dirty="0">
                          <a:highlight>
                            <a:srgbClr val="00FFFF"/>
                          </a:highlight>
                          <a:latin typeface="Arial" panose="020B0604020202020204" pitchFamily="34" charset="0"/>
                          <a:ea typeface="Times New Roman"/>
                          <a:cs typeface="Arial" panose="020B0604020202020204" pitchFamily="34" charset="0"/>
                        </a:rPr>
                        <a:t>Pitolisant (Wakix</a:t>
                      </a:r>
                      <a:r>
                        <a:rPr lang="en-US" sz="1100" baseline="30000" dirty="0">
                          <a:highlight>
                            <a:srgbClr val="00FFFF"/>
                          </a:highlight>
                          <a:latin typeface="Arial" panose="020B0604020202020204" pitchFamily="34" charset="0"/>
                          <a:ea typeface="Times New Roman"/>
                          <a:cs typeface="Arial" panose="020B0604020202020204" pitchFamily="34" charset="0"/>
                        </a:rPr>
                        <a:t>®</a:t>
                      </a:r>
                      <a:r>
                        <a:rPr lang="en-US" sz="1100" dirty="0">
                          <a:highlight>
                            <a:srgbClr val="00FFFF"/>
                          </a:highlight>
                          <a:latin typeface="Arial" panose="020B0604020202020204" pitchFamily="34" charset="0"/>
                          <a:ea typeface="Times New Roman"/>
                          <a:cs typeface="Arial" panose="020B0604020202020204" pitchFamily="34" charset="0"/>
                        </a:rPr>
                        <a: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panose="020B0604020202020204" pitchFamily="34" charset="0"/>
                          <a:ea typeface="Times New Roman"/>
                          <a:cs typeface="Arial" panose="020B0604020202020204" pitchFamily="34" charset="0"/>
                        </a:rPr>
                        <a:t>Bioprojet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a:t>
                      </a:r>
                    </a:p>
                    <a:p>
                      <a:pPr marL="0" marR="0" algn="ctr">
                        <a:spcBef>
                          <a:spcPts val="200"/>
                        </a:spcBef>
                        <a:spcAft>
                          <a:spcPts val="200"/>
                        </a:spcAft>
                      </a:pPr>
                      <a:r>
                        <a:rPr lang="en-US" sz="1100" dirty="0">
                          <a:highlight>
                            <a:srgbClr val="00FFFF"/>
                          </a:highlight>
                          <a:latin typeface="Arial"/>
                          <a:ea typeface="Times New Roman"/>
                          <a:cs typeface="Arial"/>
                        </a:rPr>
                        <a:t>(adults only)</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27305" marR="27305" marT="0" marB="0" anchor="ctr"/>
                </a:tc>
                <a:extLst>
                  <a:ext uri="{0D108BD9-81ED-4DB2-BD59-A6C34878D82A}">
                    <a16:rowId xmlns:a16="http://schemas.microsoft.com/office/drawing/2014/main" xmlns="" val="3614999652"/>
                  </a:ext>
                </a:extLst>
              </a:tr>
              <a:tr h="644912">
                <a:tc>
                  <a:txBody>
                    <a:bodyPr/>
                    <a:lstStyle/>
                    <a:p>
                      <a:pPr marL="0" marR="0">
                        <a:spcBef>
                          <a:spcPts val="200"/>
                        </a:spcBef>
                        <a:spcAft>
                          <a:spcPts val="200"/>
                        </a:spcAft>
                      </a:pPr>
                      <a:r>
                        <a:rPr lang="en-US" sz="1100" dirty="0">
                          <a:highlight>
                            <a:srgbClr val="00FFFF"/>
                          </a:highlight>
                          <a:latin typeface="Arial" panose="020B0604020202020204" pitchFamily="34" charset="0"/>
                          <a:ea typeface="Times New Roman"/>
                          <a:cs typeface="Arial" panose="020B0604020202020204" pitchFamily="34" charset="0"/>
                        </a:rPr>
                        <a:t>solriamfetol (Sunosi™)</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panose="020B0604020202020204" pitchFamily="34" charset="0"/>
                          <a:ea typeface="Times New Roman"/>
                          <a:cs typeface="Arial" panose="020B0604020202020204" pitchFamily="34" charset="0"/>
                        </a:rPr>
                        <a:t>Jazz</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X </a:t>
                      </a:r>
                    </a:p>
                    <a:p>
                      <a:pPr marL="0" marR="0" algn="ctr">
                        <a:spcBef>
                          <a:spcPts val="200"/>
                        </a:spcBef>
                        <a:spcAft>
                          <a:spcPts val="200"/>
                        </a:spcAft>
                      </a:pPr>
                      <a:r>
                        <a:rPr lang="en-US" sz="1100" dirty="0">
                          <a:highlight>
                            <a:srgbClr val="00FFFF"/>
                          </a:highlight>
                          <a:latin typeface="Arial"/>
                          <a:ea typeface="Times New Roman"/>
                          <a:cs typeface="Arial"/>
                        </a:rPr>
                        <a:t>(adults only)</a:t>
                      </a:r>
                    </a:p>
                  </a:txBody>
                  <a:tcPr marL="27305" marR="27305" marT="0" marB="0" anchor="ctr"/>
                </a:tc>
                <a:tc>
                  <a:txBody>
                    <a:bodyPr/>
                    <a:lstStyle/>
                    <a:p>
                      <a:pPr marL="0" marR="0" algn="ctr">
                        <a:spcBef>
                          <a:spcPts val="200"/>
                        </a:spcBef>
                        <a:spcAft>
                          <a:spcPts val="200"/>
                        </a:spcAft>
                      </a:pPr>
                      <a:r>
                        <a:rPr lang="en-US" sz="1100" dirty="0">
                          <a:highlight>
                            <a:srgbClr val="00FFFF"/>
                          </a:highlight>
                          <a:latin typeface="Arial"/>
                          <a:ea typeface="Times New Roman"/>
                          <a:cs typeface="Arial"/>
                        </a:rPr>
                        <a:t>OSA </a:t>
                      </a:r>
                    </a:p>
                    <a:p>
                      <a:pPr marL="0" marR="0" algn="ctr">
                        <a:spcBef>
                          <a:spcPts val="200"/>
                        </a:spcBef>
                        <a:spcAft>
                          <a:spcPts val="200"/>
                        </a:spcAft>
                      </a:pPr>
                      <a:r>
                        <a:rPr lang="en-US" sz="1100" dirty="0">
                          <a:highlight>
                            <a:srgbClr val="00FFFF"/>
                          </a:highlight>
                          <a:latin typeface="Arial"/>
                          <a:ea typeface="Times New Roman"/>
                          <a:cs typeface="Arial"/>
                        </a:rPr>
                        <a:t>(adults)</a:t>
                      </a:r>
                    </a:p>
                  </a:txBody>
                  <a:tcPr marL="27305" marR="27305" marT="0" marB="0" anchor="ctr"/>
                </a:tc>
                <a:extLst>
                  <a:ext uri="{0D108BD9-81ED-4DB2-BD59-A6C34878D82A}">
                    <a16:rowId xmlns:a16="http://schemas.microsoft.com/office/drawing/2014/main" xmlns="" val="3649958160"/>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193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79416945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 and Related Agents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ADHD has been diagnosed in approximately 15% of children 4 to 17 years of age and about 4% of adults </a:t>
            </a:r>
          </a:p>
          <a:p>
            <a:r>
              <a:rPr lang="en-US" sz="2000" dirty="0">
                <a:solidFill>
                  <a:srgbClr val="000000"/>
                </a:solidFill>
              </a:rPr>
              <a:t>Meta-analyses and reviews confirm the short-term efficacy of stimulant medications in reducing the core symptoms of ADHD: </a:t>
            </a:r>
            <a:r>
              <a:rPr lang="en-US" sz="2000" i="1" dirty="0">
                <a:solidFill>
                  <a:srgbClr val="000000"/>
                </a:solidFill>
              </a:rPr>
              <a:t>inattention, hyperactivity, and impulsivity</a:t>
            </a:r>
          </a:p>
          <a:p>
            <a:r>
              <a:rPr lang="en-US" sz="2000" dirty="0">
                <a:solidFill>
                  <a:srgbClr val="000000"/>
                </a:solidFill>
              </a:rPr>
              <a:t>Studies have not shown clear advantages of any one stimulant medication over another or between dosage forms of a given agent   </a:t>
            </a:r>
          </a:p>
          <a:p>
            <a:r>
              <a:rPr lang="en-US" sz="2000" dirty="0">
                <a:solidFill>
                  <a:srgbClr val="000000"/>
                </a:solidFill>
              </a:rPr>
              <a:t>The AAP states that stimulants are equally effective for ADHD</a:t>
            </a:r>
          </a:p>
          <a:p>
            <a:r>
              <a:rPr lang="en-US" sz="2000" dirty="0">
                <a:solidFill>
                  <a:srgbClr val="000000"/>
                </a:solidFill>
              </a:rPr>
              <a:t>The AAP recommends that, if a trial with 1 drug compound group is ineffective or poorly tolerated, a trial of a medication from a different drug group should be used</a:t>
            </a:r>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194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44632768"/>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 and Related Agents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The individual agents used for the treatment of ADHD are associated with different contraindications and precautions for use</a:t>
            </a:r>
          </a:p>
          <a:p>
            <a:r>
              <a:rPr lang="en-US" sz="2000" dirty="0">
                <a:solidFill>
                  <a:srgbClr val="000000"/>
                </a:solidFill>
              </a:rPr>
              <a:t>This may influence the selection of appropriate therapy in patients with comorbidities (e.g., coexistent tic disorders or Tourette’s syndrome)</a:t>
            </a:r>
          </a:p>
          <a:p>
            <a:r>
              <a:rPr lang="en-US" sz="2000" dirty="0">
                <a:solidFill>
                  <a:srgbClr val="000000"/>
                </a:solidFill>
              </a:rPr>
              <a:t>The 2019 AAP Clinical Practice Guideline for children with ADHD recommends stimulant medication and/or behavioral therapy for the treatment of ADHD in children</a:t>
            </a:r>
          </a:p>
          <a:p>
            <a:r>
              <a:rPr lang="en-US" sz="2000" dirty="0">
                <a:solidFill>
                  <a:srgbClr val="000000"/>
                </a:solidFill>
              </a:rPr>
              <a:t>The guideline states that, in many cases, the stimulants improve the child’s ability to follow rules and decrease emotional overactivity, leading to improved relationships and performance</a:t>
            </a:r>
          </a:p>
        </p:txBody>
      </p:sp>
      <p:sp>
        <p:nvSpPr>
          <p:cNvPr id="4" name="Slide Number Placeholder 3"/>
          <p:cNvSpPr>
            <a:spLocks noGrp="1"/>
          </p:cNvSpPr>
          <p:nvPr>
            <p:ph type="sldNum" sz="quarter" idx="4"/>
          </p:nvPr>
        </p:nvSpPr>
        <p:spPr/>
        <p:txBody>
          <a:bodyPr/>
          <a:lstStyle/>
          <a:p>
            <a:fld id="{FF445594-FFE8-4E90-934C-EFF530110A38}" type="slidenum">
              <a:rPr lang="en-US" smtClean="0"/>
              <a:pPr/>
              <a:t>195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6820232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 and Related Agents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000" b="1" i="1" dirty="0">
                <a:solidFill>
                  <a:schemeClr val="tx1">
                    <a:lumMod val="50000"/>
                  </a:schemeClr>
                </a:solidFill>
              </a:rPr>
              <a:t>Class Summary:</a:t>
            </a:r>
          </a:p>
          <a:p>
            <a:r>
              <a:rPr lang="en-US" sz="2000" dirty="0">
                <a:solidFill>
                  <a:srgbClr val="000000"/>
                </a:solidFill>
              </a:rPr>
              <a:t>Studies have shown that 70% to 75% of patients respond to the first stimulant medication on which they are started; response increases to 90% to 95% when a second stimulant is tried </a:t>
            </a:r>
          </a:p>
          <a:p>
            <a:r>
              <a:rPr lang="en-US" sz="2000" dirty="0">
                <a:solidFill>
                  <a:srgbClr val="000000"/>
                </a:solidFill>
              </a:rPr>
              <a:t>Except for atomoxetine (Strattera), clonidine ER (Kapvay), and guanfacine ER (Intuniv), all of the drugs approved for treatment of ADHD by the FDA are stimulants and are classified as controlled substances </a:t>
            </a:r>
          </a:p>
          <a:p>
            <a:r>
              <a:rPr lang="en-US" sz="2000" dirty="0">
                <a:solidFill>
                  <a:srgbClr val="000000"/>
                </a:solidFill>
              </a:rPr>
              <a:t>Dextroamphetamine has a greater potential for diversion and misuse than the other drugs used for ADHD</a:t>
            </a:r>
          </a:p>
          <a:p>
            <a:r>
              <a:rPr lang="en-US" sz="2000" dirty="0">
                <a:solidFill>
                  <a:srgbClr val="000000"/>
                </a:solidFill>
              </a:rPr>
              <a:t>Vyvanse is the first and only FDA-approved treatment for moderate to severe binge eating disorder in adults</a:t>
            </a:r>
          </a:p>
        </p:txBody>
      </p:sp>
      <p:sp>
        <p:nvSpPr>
          <p:cNvPr id="4" name="Slide Number Placeholder 3"/>
          <p:cNvSpPr>
            <a:spLocks noGrp="1"/>
          </p:cNvSpPr>
          <p:nvPr>
            <p:ph type="sldNum" sz="quarter" idx="4"/>
          </p:nvPr>
        </p:nvSpPr>
        <p:spPr/>
        <p:txBody>
          <a:bodyPr/>
          <a:lstStyle/>
          <a:p>
            <a:fld id="{FF445594-FFE8-4E90-934C-EFF530110A38}" type="slidenum">
              <a:rPr lang="en-US" smtClean="0"/>
              <a:pPr/>
              <a:t>196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646090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 and Related Agents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400" b="1" i="1" dirty="0">
                <a:solidFill>
                  <a:schemeClr val="tx1">
                    <a:lumMod val="50000"/>
                  </a:schemeClr>
                </a:solidFill>
              </a:rPr>
              <a:t>Product/Guideline Updates:</a:t>
            </a:r>
          </a:p>
          <a:p>
            <a:r>
              <a:rPr lang="en-US" sz="2000" dirty="0">
                <a:solidFill>
                  <a:srgbClr val="000000"/>
                </a:solidFill>
              </a:rPr>
              <a:t>The American Academy of Child &amp; Adolescent Psychiatry (AACAP) practice parameters for ADHD are now categorized as historical and can no longer be assumed to reflect current knowledge, as they have not been updated in over 5 years</a:t>
            </a:r>
          </a:p>
          <a:p>
            <a:r>
              <a:rPr lang="en-US" sz="2000" dirty="0">
                <a:solidFill>
                  <a:srgbClr val="000000"/>
                </a:solidFill>
              </a:rPr>
              <a:t>AACAP clinical practice guidelines for ADHD are in development</a:t>
            </a:r>
          </a:p>
        </p:txBody>
      </p:sp>
      <p:sp>
        <p:nvSpPr>
          <p:cNvPr id="4" name="Slide Number Placeholder 3"/>
          <p:cNvSpPr>
            <a:spLocks noGrp="1"/>
          </p:cNvSpPr>
          <p:nvPr>
            <p:ph type="sldNum" sz="quarter" idx="4"/>
          </p:nvPr>
        </p:nvSpPr>
        <p:spPr/>
        <p:txBody>
          <a:bodyPr/>
          <a:lstStyle/>
          <a:p>
            <a:fld id="{FF445594-FFE8-4E90-934C-EFF530110A38}" type="slidenum">
              <a:rPr lang="en-US" smtClean="0"/>
              <a:pPr/>
              <a:t>197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8674279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Stimulants and Related Agents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400" b="1" i="1" dirty="0">
                <a:solidFill>
                  <a:schemeClr val="tx1">
                    <a:lumMod val="50000"/>
                  </a:schemeClr>
                </a:solidFill>
              </a:rPr>
              <a:t>Product/Guideline Updates:</a:t>
            </a:r>
          </a:p>
          <a:p>
            <a:r>
              <a:rPr lang="en-US" sz="2000" dirty="0">
                <a:solidFill>
                  <a:schemeClr val="tx1">
                    <a:lumMod val="50000"/>
                  </a:schemeClr>
                </a:solidFill>
              </a:rPr>
              <a:t>The American Academy of Pediatrics updated their guidelines for the management of ADHD</a:t>
            </a:r>
          </a:p>
          <a:p>
            <a:r>
              <a:rPr lang="en-US" sz="2000" dirty="0">
                <a:solidFill>
                  <a:schemeClr val="tx1">
                    <a:lumMod val="50000"/>
                  </a:schemeClr>
                </a:solidFill>
              </a:rPr>
              <a:t>Key recommendations include screening for co-occurring conditions such as depression, anxiety, and substance use, managing ADHD as a chronic condition, and using of evidence-based parent training in behavior management and/or behavioral classroom interventions as the first line of treatment for preschool-aged children </a:t>
            </a:r>
          </a:p>
          <a:p>
            <a:r>
              <a:rPr lang="en-US" sz="2000" dirty="0">
                <a:solidFill>
                  <a:schemeClr val="tx1">
                    <a:lumMod val="50000"/>
                  </a:schemeClr>
                </a:solidFill>
              </a:rPr>
              <a:t>A combination of approved medications combined with evidence-based behavioral management interventions is recommended for elementary and middle school-aged children</a:t>
            </a:r>
          </a:p>
        </p:txBody>
      </p:sp>
      <p:sp>
        <p:nvSpPr>
          <p:cNvPr id="4" name="Slide Number Placeholder 3"/>
          <p:cNvSpPr>
            <a:spLocks noGrp="1"/>
          </p:cNvSpPr>
          <p:nvPr>
            <p:ph type="sldNum" sz="quarter" idx="4"/>
          </p:nvPr>
        </p:nvSpPr>
        <p:spPr/>
        <p:txBody>
          <a:bodyPr/>
          <a:lstStyle/>
          <a:p>
            <a:fld id="{FF445594-FFE8-4E90-934C-EFF530110A38}" type="slidenum">
              <a:rPr lang="en-US" smtClean="0"/>
              <a:pPr/>
              <a:t>198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1460860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371600"/>
            <a:ext cx="5723128" cy="3048000"/>
          </a:xfrm>
        </p:spPr>
        <p:txBody>
          <a:bodyPr/>
          <a:lstStyle/>
          <a:p>
            <a:r>
              <a:rPr lang="en-US" dirty="0"/>
              <a:t>New Drug Reviews</a:t>
            </a:r>
            <a:br>
              <a:rPr lang="en-US" dirty="0"/>
            </a:br>
            <a:r>
              <a:rPr lang="en-US" dirty="0"/>
              <a:t/>
            </a:r>
            <a:br>
              <a:rPr lang="en-US" dirty="0"/>
            </a:br>
            <a:r>
              <a:rPr lang="en-US" sz="2400" i="1" dirty="0">
                <a:solidFill>
                  <a:srgbClr val="2C2C2C"/>
                </a:solidFill>
              </a:rPr>
              <a:t>Hind Douiki, Pharm.D.</a:t>
            </a:r>
          </a:p>
        </p:txBody>
      </p:sp>
      <p:sp>
        <p:nvSpPr>
          <p:cNvPr id="3" name="Slide Number Placeholder 2"/>
          <p:cNvSpPr>
            <a:spLocks noGrp="1"/>
          </p:cNvSpPr>
          <p:nvPr>
            <p:ph type="sldNum" sz="quarter" idx="4"/>
          </p:nvPr>
        </p:nvSpPr>
        <p:spPr/>
        <p:txBody>
          <a:bodyPr/>
          <a:lstStyle/>
          <a:p>
            <a:fld id="{FF445594-FFE8-4E90-934C-EFF530110A38}" type="slidenum">
              <a:rPr lang="en-US" smtClean="0"/>
              <a:pPr/>
              <a:t>199</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86307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8305800" cy="1203325"/>
          </a:xfrm>
        </p:spPr>
        <p:txBody>
          <a:bodyPr/>
          <a:lstStyle/>
          <a:p>
            <a:r>
              <a:rPr lang="en-US" dirty="0"/>
              <a:t> Welcome and Introductions</a:t>
            </a:r>
          </a:p>
        </p:txBody>
      </p:sp>
      <p:sp>
        <p:nvSpPr>
          <p:cNvPr id="3" name="Content Placeholder 2"/>
          <p:cNvSpPr>
            <a:spLocks noGrp="1"/>
          </p:cNvSpPr>
          <p:nvPr>
            <p:ph idx="1"/>
          </p:nvPr>
        </p:nvSpPr>
        <p:spPr/>
        <p:txBody>
          <a:bodyPr/>
          <a:lstStyle/>
          <a:p>
            <a:r>
              <a:rPr lang="en-US" sz="2500" dirty="0">
                <a:solidFill>
                  <a:srgbClr val="000000"/>
                </a:solidFill>
              </a:rPr>
              <a:t>Sara Salek, MD, Chief Medical Officer, AHCCCS</a:t>
            </a:r>
          </a:p>
          <a:p>
            <a:pPr marL="0" indent="0">
              <a:buNone/>
            </a:pPr>
            <a:endParaRPr lang="en-US" sz="2000" dirty="0">
              <a:solidFill>
                <a:srgbClr val="000000"/>
              </a:solidFill>
            </a:endParaRPr>
          </a:p>
          <a:p>
            <a:pPr lvl="1"/>
            <a:r>
              <a:rPr lang="en-US" sz="2400" dirty="0">
                <a:solidFill>
                  <a:srgbClr val="000000"/>
                </a:solidFill>
              </a:rPr>
              <a:t>Meeting Minutes 22 January 2020</a:t>
            </a:r>
          </a:p>
          <a:p>
            <a:pPr lvl="1"/>
            <a:r>
              <a:rPr lang="en-US" sz="2400" dirty="0">
                <a:solidFill>
                  <a:srgbClr val="000000"/>
                </a:solidFill>
              </a:rPr>
              <a:t>Review</a:t>
            </a:r>
          </a:p>
          <a:p>
            <a:pPr lvl="1"/>
            <a:r>
              <a:rPr lang="en-US" sz="2400" dirty="0">
                <a:solidFill>
                  <a:srgbClr val="000000"/>
                </a:solidFill>
              </a:rPr>
              <a:t>Vote</a:t>
            </a:r>
          </a:p>
        </p:txBody>
      </p:sp>
      <p:sp>
        <p:nvSpPr>
          <p:cNvPr id="4" name="Slide Number Placeholder 3"/>
          <p:cNvSpPr>
            <a:spLocks noGrp="1"/>
          </p:cNvSpPr>
          <p:nvPr>
            <p:ph type="sldNum" sz="quarter" idx="4"/>
          </p:nvPr>
        </p:nvSpPr>
        <p:spPr/>
        <p:txBody>
          <a:bodyPr/>
          <a:lstStyle/>
          <a:p>
            <a:fld id="{FF445594-FFE8-4E90-934C-EFF530110A38}" type="slidenum">
              <a:rPr lang="en-US" smtClean="0"/>
              <a:pPr/>
              <a:t>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78277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362200"/>
            <a:ext cx="5723128" cy="2362200"/>
          </a:xfrm>
        </p:spPr>
        <p:txBody>
          <a:bodyPr/>
          <a:lstStyle/>
          <a:p>
            <a:pPr algn="ctr"/>
            <a:r>
              <a:rPr lang="en-US" altLang="en-US" dirty="0"/>
              <a:t>Anticoagulants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20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197816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Products</a:t>
            </a:r>
          </a:p>
        </p:txBody>
      </p:sp>
      <p:sp>
        <p:nvSpPr>
          <p:cNvPr id="3" name="Content Placeholder 2"/>
          <p:cNvSpPr>
            <a:spLocks noGrp="1"/>
          </p:cNvSpPr>
          <p:nvPr>
            <p:ph idx="1"/>
          </p:nvPr>
        </p:nvSpPr>
        <p:spPr>
          <a:xfrm>
            <a:off x="228600" y="1524000"/>
            <a:ext cx="8915400" cy="4461525"/>
          </a:xfrm>
        </p:spPr>
        <p:txBody>
          <a:bodyPr/>
          <a:lstStyle/>
          <a:p>
            <a:r>
              <a:rPr lang="en-US" sz="2800" dirty="0">
                <a:solidFill>
                  <a:srgbClr val="000000"/>
                </a:solidFill>
              </a:rPr>
              <a:t>Adakveo (crizanlizumab-tmca)</a:t>
            </a:r>
          </a:p>
          <a:p>
            <a:r>
              <a:rPr lang="en-US" sz="2800" dirty="0">
                <a:solidFill>
                  <a:srgbClr val="000000"/>
                </a:solidFill>
              </a:rPr>
              <a:t>Ayvakit (avapritinib)</a:t>
            </a:r>
          </a:p>
          <a:p>
            <a:r>
              <a:rPr lang="en-US" sz="2800" dirty="0">
                <a:solidFill>
                  <a:srgbClr val="000000"/>
                </a:solidFill>
              </a:rPr>
              <a:t>Nexletol (bempedoic acid)</a:t>
            </a:r>
          </a:p>
          <a:p>
            <a:r>
              <a:rPr lang="en-US" sz="2800" dirty="0">
                <a:solidFill>
                  <a:srgbClr val="000000"/>
                </a:solidFill>
              </a:rPr>
              <a:t>Oxbryta (voxelotor)</a:t>
            </a:r>
          </a:p>
          <a:p>
            <a:r>
              <a:rPr lang="en-US" sz="2800" dirty="0">
                <a:solidFill>
                  <a:srgbClr val="000000"/>
                </a:solidFill>
              </a:rPr>
              <a:t>Palforzia (peanut [arachis hypogaea] allergen powder)</a:t>
            </a:r>
          </a:p>
          <a:p>
            <a:r>
              <a:rPr lang="en-US" sz="2800" dirty="0">
                <a:solidFill>
                  <a:srgbClr val="000000"/>
                </a:solidFill>
              </a:rPr>
              <a:t>Reyvow (lasmiditan)</a:t>
            </a:r>
          </a:p>
        </p:txBody>
      </p:sp>
      <p:sp>
        <p:nvSpPr>
          <p:cNvPr id="4" name="Slide Number Placeholder 3"/>
          <p:cNvSpPr>
            <a:spLocks noGrp="1"/>
          </p:cNvSpPr>
          <p:nvPr>
            <p:ph type="sldNum" sz="quarter" idx="4"/>
          </p:nvPr>
        </p:nvSpPr>
        <p:spPr/>
        <p:txBody>
          <a:bodyPr/>
          <a:lstStyle/>
          <a:p>
            <a:fld id="{FF445594-FFE8-4E90-934C-EFF530110A38}" type="slidenum">
              <a:rPr lang="en-US" smtClean="0"/>
              <a:pPr/>
              <a:t>200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4060349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Adakveo (crizanlizumab-tmca)</a:t>
            </a:r>
          </a:p>
        </p:txBody>
      </p:sp>
      <p:sp>
        <p:nvSpPr>
          <p:cNvPr id="29699" name="Content Placeholder 2"/>
          <p:cNvSpPr>
            <a:spLocks noGrp="1"/>
          </p:cNvSpPr>
          <p:nvPr>
            <p:ph idx="1"/>
          </p:nvPr>
        </p:nvSpPr>
        <p:spPr>
          <a:xfrm>
            <a:off x="381000" y="1600200"/>
            <a:ext cx="8382000" cy="4419600"/>
          </a:xfrm>
        </p:spPr>
        <p:txBody>
          <a:bodyPr/>
          <a:lstStyle/>
          <a:p>
            <a:r>
              <a:rPr lang="en-US" sz="2000" dirty="0">
                <a:solidFill>
                  <a:srgbClr val="000000"/>
                </a:solidFill>
              </a:rPr>
              <a:t>A selectin blocker indicated to reduce the frequency of vaso-occlusive crises (VOC) in adults and pediatric patients aged ≥ 16 years with sickle cell disease (SCD)</a:t>
            </a:r>
          </a:p>
          <a:p>
            <a:r>
              <a:rPr lang="en-US" sz="2000" dirty="0">
                <a:solidFill>
                  <a:srgbClr val="000000"/>
                </a:solidFill>
              </a:rPr>
              <a:t>Patients with SCD experience painful vaso-occlusion crises (VOCs) that arise when abnormal RBCs adhere to blood vessel walls, resulting in blockage of small blood vessels, reduced oxygen flow to tissues, and organ damage</a:t>
            </a:r>
          </a:p>
          <a:p>
            <a:r>
              <a:rPr lang="en-US" sz="2000" dirty="0">
                <a:solidFill>
                  <a:srgbClr val="000000"/>
                </a:solidFill>
              </a:rPr>
              <a:t>Adhesion molecules, such as P-selectin, expressed on platelets and endothelial cells, play an important role in VOCs</a:t>
            </a:r>
          </a:p>
          <a:p>
            <a:r>
              <a:rPr lang="en-US" sz="2000" dirty="0">
                <a:solidFill>
                  <a:srgbClr val="000000"/>
                </a:solidFill>
              </a:rPr>
              <a:t>Adakveo is a monoclonal antibody that binds to P-selectin and inhibits adhesion of sickled RBCs, platelets, and leukocytes to blood vessel walls, thereby preventing VOC occurrence </a:t>
            </a:r>
          </a:p>
          <a:p>
            <a:pPr marL="0" indent="0">
              <a:buNone/>
            </a:pPr>
            <a:endParaRPr lang="en-US" sz="2000" dirty="0"/>
          </a:p>
          <a:p>
            <a:pPr lvl="1"/>
            <a:endParaRPr lang="en-US" sz="1600" dirty="0"/>
          </a:p>
        </p:txBody>
      </p:sp>
    </p:spTree>
    <p:extLst>
      <p:ext uri="{BB962C8B-B14F-4D97-AF65-F5344CB8AC3E}">
        <p14:creationId xmlns:p14="http://schemas.microsoft.com/office/powerpoint/2010/main" val="1770320774"/>
      </p:ext>
    </p:extLst>
  </p:cSld>
  <p:clrMapOvr>
    <a:masterClrMapping/>
  </p:clrMapOvr>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Adakveo (crizanlizumab-tmca)</a:t>
            </a:r>
          </a:p>
        </p:txBody>
      </p:sp>
      <p:sp>
        <p:nvSpPr>
          <p:cNvPr id="29699" name="Content Placeholder 2"/>
          <p:cNvSpPr>
            <a:spLocks noGrp="1"/>
          </p:cNvSpPr>
          <p:nvPr>
            <p:ph idx="1"/>
          </p:nvPr>
        </p:nvSpPr>
        <p:spPr>
          <a:xfrm>
            <a:off x="381000" y="1600200"/>
            <a:ext cx="8382000" cy="4419600"/>
          </a:xfrm>
        </p:spPr>
        <p:txBody>
          <a:bodyPr/>
          <a:lstStyle/>
          <a:p>
            <a:r>
              <a:rPr lang="en-US" sz="2000" dirty="0">
                <a:solidFill>
                  <a:srgbClr val="000000"/>
                </a:solidFill>
              </a:rPr>
              <a:t>Adakveo is dosed at 5 mg/kg administered as an IV infusion by a healthcare professional at week 0, week 2, and then every 4 weeks afterward</a:t>
            </a:r>
          </a:p>
          <a:p>
            <a:r>
              <a:rPr lang="en-US" sz="2000" dirty="0">
                <a:solidFill>
                  <a:srgbClr val="000000"/>
                </a:solidFill>
              </a:rPr>
              <a:t>Warnings for Adakveo include infusion related reactions such as fever, chills, nausea, vomiting, fatigue, dizziness, pruritus, urticaria, sweating, shortness of breath or wheezing</a:t>
            </a:r>
          </a:p>
          <a:p>
            <a:r>
              <a:rPr lang="en-US" sz="2000" dirty="0">
                <a:solidFill>
                  <a:srgbClr val="000000"/>
                </a:solidFill>
              </a:rPr>
              <a:t>Administration of Adakveo has led to interference with automated platelet counts due to platelet clumping when blood samples were collected in tubes containing EDTA (ethylenediaminetetraacetic acid)</a:t>
            </a:r>
          </a:p>
          <a:p>
            <a:r>
              <a:rPr lang="en-US" sz="2000" dirty="0">
                <a:solidFill>
                  <a:srgbClr val="000000"/>
                </a:solidFill>
              </a:rPr>
              <a:t>The most common adverse effects that occurred ≥ 10% and more frequently than placebo were nausea, arthralgia, back pain, and pyrexia</a:t>
            </a:r>
          </a:p>
          <a:p>
            <a:endParaRPr lang="en-US" sz="2000" dirty="0">
              <a:solidFill>
                <a:srgbClr val="000000"/>
              </a:solidFill>
            </a:endParaRPr>
          </a:p>
          <a:p>
            <a:pPr lvl="1"/>
            <a:endParaRPr lang="en-US" sz="1600" dirty="0"/>
          </a:p>
        </p:txBody>
      </p:sp>
    </p:spTree>
    <p:extLst>
      <p:ext uri="{BB962C8B-B14F-4D97-AF65-F5344CB8AC3E}">
        <p14:creationId xmlns:p14="http://schemas.microsoft.com/office/powerpoint/2010/main" val="1883349006"/>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Adakveo (crizanlizumab-tmca)</a:t>
            </a:r>
          </a:p>
        </p:txBody>
      </p:sp>
      <p:sp>
        <p:nvSpPr>
          <p:cNvPr id="29699" name="Content Placeholder 2"/>
          <p:cNvSpPr>
            <a:spLocks noGrp="1"/>
          </p:cNvSpPr>
          <p:nvPr>
            <p:ph idx="1"/>
          </p:nvPr>
        </p:nvSpPr>
        <p:spPr>
          <a:xfrm>
            <a:off x="381000" y="1600200"/>
            <a:ext cx="8382000" cy="4419600"/>
          </a:xfrm>
        </p:spPr>
        <p:txBody>
          <a:bodyPr/>
          <a:lstStyle/>
          <a:p>
            <a:r>
              <a:rPr lang="en-US" sz="2000" dirty="0">
                <a:solidFill>
                  <a:srgbClr val="000000"/>
                </a:solidFill>
              </a:rPr>
              <a:t>No comparative trials are available </a:t>
            </a:r>
          </a:p>
          <a:p>
            <a:r>
              <a:rPr lang="en-US" sz="2000" dirty="0">
                <a:solidFill>
                  <a:srgbClr val="000000"/>
                </a:solidFill>
              </a:rPr>
              <a:t>The SUSTAIN trial was a 52-week, randomized, multicenter, placebo-controlled, double-blind study that included a total of 198 patients with SCD</a:t>
            </a:r>
          </a:p>
          <a:p>
            <a:r>
              <a:rPr lang="en-US" sz="2000" dirty="0">
                <a:solidFill>
                  <a:srgbClr val="000000"/>
                </a:solidFill>
              </a:rPr>
              <a:t>Patients were randomized to receive Adakveo 2.5 mg/kg, Adakveo 5 mg/kg, or placebo</a:t>
            </a:r>
          </a:p>
          <a:p>
            <a:r>
              <a:rPr lang="en-US" sz="2000" dirty="0">
                <a:solidFill>
                  <a:srgbClr val="000000"/>
                </a:solidFill>
              </a:rPr>
              <a:t>The primary endpoint was the annual rate of VOCs leading to a healthcare visit, defined as an acute episode of pain caused by a vaso-occlusive event that required a medical facility visit and treatment with oral or parenteral opioids, or parenteral non-steroidal anti-inflammatory drugs (NSAID)</a:t>
            </a:r>
          </a:p>
          <a:p>
            <a:endParaRPr lang="en-US" sz="2000" dirty="0">
              <a:solidFill>
                <a:srgbClr val="000000"/>
              </a:solidFill>
            </a:endParaRPr>
          </a:p>
          <a:p>
            <a:pPr lvl="1"/>
            <a:endParaRPr lang="en-US" sz="1600" dirty="0"/>
          </a:p>
        </p:txBody>
      </p:sp>
    </p:spTree>
    <p:extLst>
      <p:ext uri="{BB962C8B-B14F-4D97-AF65-F5344CB8AC3E}">
        <p14:creationId xmlns:p14="http://schemas.microsoft.com/office/powerpoint/2010/main" val="3860070812"/>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Adakveo (crizanlizumab-tmca)</a:t>
            </a:r>
          </a:p>
        </p:txBody>
      </p:sp>
      <p:sp>
        <p:nvSpPr>
          <p:cNvPr id="29699" name="Content Placeholder 2"/>
          <p:cNvSpPr>
            <a:spLocks noGrp="1"/>
          </p:cNvSpPr>
          <p:nvPr>
            <p:ph idx="1"/>
          </p:nvPr>
        </p:nvSpPr>
        <p:spPr>
          <a:xfrm>
            <a:off x="381000" y="1600200"/>
            <a:ext cx="8382000" cy="4419600"/>
          </a:xfrm>
        </p:spPr>
        <p:txBody>
          <a:bodyPr/>
          <a:lstStyle/>
          <a:p>
            <a:r>
              <a:rPr lang="en-US" sz="2000" dirty="0">
                <a:solidFill>
                  <a:srgbClr val="000000"/>
                </a:solidFill>
              </a:rPr>
              <a:t>In the intent-to-treat analysis, a lower median annual VOC rate was observed in patients who received Adakveo 5 mg/kg compared to patients who received placebo, however the VOC rate for the 2.5 mg/kg group was not significant</a:t>
            </a:r>
          </a:p>
          <a:p>
            <a:r>
              <a:rPr lang="en-US" sz="2000" dirty="0">
                <a:solidFill>
                  <a:srgbClr val="000000"/>
                </a:solidFill>
              </a:rPr>
              <a:t>The percentage of patients that had an annual crisis rate of zero was 36% (Adakveo 5 mg/kg), 18% (2.5 mg/kg), and 17% (placebo)</a:t>
            </a:r>
          </a:p>
          <a:p>
            <a:r>
              <a:rPr lang="en-US" sz="2000" dirty="0">
                <a:solidFill>
                  <a:srgbClr val="000000"/>
                </a:solidFill>
              </a:rPr>
              <a:t>The median time to first VOC was 4.1 months (5mg/kg group), 2.2 months (2.5 mg/kg group), 1.4 months (placebo group)</a:t>
            </a:r>
          </a:p>
          <a:p>
            <a:r>
              <a:rPr lang="en-US" sz="2000" dirty="0">
                <a:solidFill>
                  <a:srgbClr val="000000"/>
                </a:solidFill>
              </a:rPr>
              <a:t>The frequency of VOCs was reduced regardless of SCD genotype and hydroxyurea use</a:t>
            </a:r>
          </a:p>
        </p:txBody>
      </p:sp>
    </p:spTree>
    <p:extLst>
      <p:ext uri="{BB962C8B-B14F-4D97-AF65-F5344CB8AC3E}">
        <p14:creationId xmlns:p14="http://schemas.microsoft.com/office/powerpoint/2010/main" val="3718956411"/>
      </p:ext>
    </p:extLst>
  </p:cSld>
  <p:clrMapOvr>
    <a:masterClrMapping/>
  </p:clrMapOvr>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Ayvakit (avapritinib)</a:t>
            </a:r>
          </a:p>
        </p:txBody>
      </p:sp>
      <p:sp>
        <p:nvSpPr>
          <p:cNvPr id="29699" name="Content Placeholder 2"/>
          <p:cNvSpPr>
            <a:spLocks noGrp="1"/>
          </p:cNvSpPr>
          <p:nvPr>
            <p:ph idx="1"/>
          </p:nvPr>
        </p:nvSpPr>
        <p:spPr>
          <a:xfrm>
            <a:off x="381000" y="1600200"/>
            <a:ext cx="8382000" cy="4419600"/>
          </a:xfrm>
        </p:spPr>
        <p:txBody>
          <a:bodyPr/>
          <a:lstStyle/>
          <a:p>
            <a:r>
              <a:rPr lang="en-US" sz="2000" dirty="0">
                <a:solidFill>
                  <a:srgbClr val="000000"/>
                </a:solidFill>
              </a:rPr>
              <a:t>Approved for the treatment of adults with unresectable or metastatic gastrointestinal stromal tumor (GIST) harboring a PDGFRA exon 18 mutation, including PDGFRA D842V mutations</a:t>
            </a:r>
          </a:p>
          <a:p>
            <a:r>
              <a:rPr lang="en-US" sz="2000" dirty="0">
                <a:solidFill>
                  <a:srgbClr val="000000"/>
                </a:solidFill>
              </a:rPr>
              <a:t>An oral tyrosine kinase inhibitor (TKI) taken once daily on an empty stomach</a:t>
            </a:r>
          </a:p>
          <a:p>
            <a:r>
              <a:rPr lang="en-US" sz="2000" dirty="0">
                <a:solidFill>
                  <a:srgbClr val="000000"/>
                </a:solidFill>
              </a:rPr>
              <a:t>Targets platelet-derived growth factor receptor alpha (PDGFRA) and PDGFRA D842 mutants and multiple KIT exon 11, 11/17, and 17 mutants </a:t>
            </a:r>
          </a:p>
          <a:p>
            <a:r>
              <a:rPr lang="en-US" sz="2000" dirty="0">
                <a:solidFill>
                  <a:srgbClr val="000000"/>
                </a:solidFill>
              </a:rPr>
              <a:t>Patients should be selected for treatment with avapritinib based on confirmation of the presence of a PDGFRA exon 18 mutation; however, an FDA-approved test is not currently available </a:t>
            </a:r>
          </a:p>
          <a:p>
            <a:pPr marL="0" indent="0">
              <a:buNone/>
            </a:pPr>
            <a:endParaRPr lang="en-US" sz="2000" dirty="0"/>
          </a:p>
          <a:p>
            <a:pPr lvl="1"/>
            <a:endParaRPr lang="en-US" sz="1600" dirty="0"/>
          </a:p>
        </p:txBody>
      </p:sp>
    </p:spTree>
    <p:extLst>
      <p:ext uri="{BB962C8B-B14F-4D97-AF65-F5344CB8AC3E}">
        <p14:creationId xmlns:p14="http://schemas.microsoft.com/office/powerpoint/2010/main" val="1481806040"/>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Ayvakit (avapritinib)</a:t>
            </a:r>
          </a:p>
        </p:txBody>
      </p:sp>
      <p:sp>
        <p:nvSpPr>
          <p:cNvPr id="29699" name="Content Placeholder 2"/>
          <p:cNvSpPr>
            <a:spLocks noGrp="1"/>
          </p:cNvSpPr>
          <p:nvPr>
            <p:ph idx="1"/>
          </p:nvPr>
        </p:nvSpPr>
        <p:spPr>
          <a:xfrm>
            <a:off x="381000" y="1600200"/>
            <a:ext cx="7924800" cy="4419600"/>
          </a:xfrm>
        </p:spPr>
        <p:txBody>
          <a:bodyPr/>
          <a:lstStyle/>
          <a:p>
            <a:pPr marL="457200"/>
            <a:r>
              <a:rPr lang="en-US" sz="2000" dirty="0">
                <a:solidFill>
                  <a:srgbClr val="000000"/>
                </a:solidFill>
              </a:rPr>
              <a:t>Warnings:</a:t>
            </a:r>
          </a:p>
          <a:p>
            <a:pPr lvl="1">
              <a:buFont typeface="Wingdings" panose="05000000000000000000" pitchFamily="2" charset="2"/>
              <a:buChar char="Ø"/>
            </a:pPr>
            <a:r>
              <a:rPr lang="en-US" sz="2000" dirty="0">
                <a:solidFill>
                  <a:srgbClr val="000000"/>
                </a:solidFill>
              </a:rPr>
              <a:t>Intracranial hemorrhage (3%)</a:t>
            </a:r>
          </a:p>
          <a:p>
            <a:pPr lvl="1">
              <a:buFont typeface="Wingdings" panose="05000000000000000000" pitchFamily="2" charset="2"/>
              <a:buChar char="Ø"/>
            </a:pPr>
            <a:r>
              <a:rPr lang="en-US" sz="2000" dirty="0">
                <a:solidFill>
                  <a:srgbClr val="000000"/>
                </a:solidFill>
              </a:rPr>
              <a:t>Central nervous system (CNS) adverse effects </a:t>
            </a:r>
          </a:p>
          <a:p>
            <a:pPr lvl="2">
              <a:buFont typeface="Courier New" panose="02070309020205020404" pitchFamily="49" charset="0"/>
              <a:buChar char="o"/>
            </a:pPr>
            <a:r>
              <a:rPr lang="en-US" sz="2000" dirty="0">
                <a:solidFill>
                  <a:srgbClr val="000000"/>
                </a:solidFill>
              </a:rPr>
              <a:t>Cognitive impairment</a:t>
            </a:r>
          </a:p>
          <a:p>
            <a:pPr lvl="2">
              <a:buFont typeface="Courier New" panose="02070309020205020404" pitchFamily="49" charset="0"/>
              <a:buChar char="o"/>
            </a:pPr>
            <a:r>
              <a:rPr lang="en-US" sz="2000" dirty="0">
                <a:solidFill>
                  <a:srgbClr val="000000"/>
                </a:solidFill>
              </a:rPr>
              <a:t>Dizziness</a:t>
            </a:r>
          </a:p>
          <a:p>
            <a:pPr lvl="2">
              <a:buFont typeface="Courier New" panose="02070309020205020404" pitchFamily="49" charset="0"/>
              <a:buChar char="o"/>
            </a:pPr>
            <a:r>
              <a:rPr lang="en-US" sz="2000" dirty="0">
                <a:solidFill>
                  <a:srgbClr val="000000"/>
                </a:solidFill>
              </a:rPr>
              <a:t>Sleep disorders </a:t>
            </a:r>
          </a:p>
          <a:p>
            <a:pPr lvl="2">
              <a:buFont typeface="Courier New" panose="02070309020205020404" pitchFamily="49" charset="0"/>
              <a:buChar char="o"/>
            </a:pPr>
            <a:r>
              <a:rPr lang="en-US" sz="2000" dirty="0">
                <a:solidFill>
                  <a:srgbClr val="000000"/>
                </a:solidFill>
              </a:rPr>
              <a:t>Mood disorders</a:t>
            </a:r>
          </a:p>
          <a:p>
            <a:pPr lvl="2">
              <a:buFont typeface="Courier New" panose="02070309020205020404" pitchFamily="49" charset="0"/>
              <a:buChar char="o"/>
            </a:pPr>
            <a:r>
              <a:rPr lang="en-US" sz="2000" dirty="0">
                <a:solidFill>
                  <a:srgbClr val="000000"/>
                </a:solidFill>
              </a:rPr>
              <a:t>Speech disorders</a:t>
            </a:r>
          </a:p>
          <a:p>
            <a:pPr lvl="2">
              <a:buFont typeface="Courier New" panose="02070309020205020404" pitchFamily="49" charset="0"/>
              <a:buChar char="o"/>
            </a:pPr>
            <a:r>
              <a:rPr lang="en-US" sz="2000" dirty="0">
                <a:solidFill>
                  <a:srgbClr val="000000"/>
                </a:solidFill>
              </a:rPr>
              <a:t>Hallucinations</a:t>
            </a:r>
          </a:p>
          <a:p>
            <a:pPr lvl="1">
              <a:buFont typeface="Wingdings" panose="05000000000000000000" pitchFamily="2" charset="2"/>
              <a:buChar char="Ø"/>
            </a:pPr>
            <a:r>
              <a:rPr lang="en-US" sz="2000" dirty="0">
                <a:solidFill>
                  <a:srgbClr val="000000"/>
                </a:solidFill>
              </a:rPr>
              <a:t>Embryo-fetal toxicity</a:t>
            </a:r>
          </a:p>
          <a:p>
            <a:pPr marL="0" indent="0">
              <a:buNone/>
            </a:pPr>
            <a:endParaRPr lang="en-US" sz="2000" dirty="0"/>
          </a:p>
          <a:p>
            <a:pPr marL="800100" lvl="1">
              <a:buFont typeface="Wingdings" panose="05000000000000000000" pitchFamily="2" charset="2"/>
              <a:buChar char="Ø"/>
            </a:pPr>
            <a:endParaRPr lang="en-US" sz="2000" dirty="0"/>
          </a:p>
          <a:p>
            <a:pPr marL="800100" lvl="1">
              <a:buFont typeface="Wingdings" panose="05000000000000000000" pitchFamily="2" charset="2"/>
              <a:buChar char="Ø"/>
            </a:pPr>
            <a:endParaRPr lang="en-US" sz="2000" dirty="0">
              <a:solidFill>
                <a:srgbClr val="000000"/>
              </a:solidFill>
            </a:endParaRPr>
          </a:p>
          <a:p>
            <a:pPr marL="57150" indent="0">
              <a:buNone/>
            </a:pPr>
            <a:endParaRPr lang="en-US" sz="2000" dirty="0"/>
          </a:p>
          <a:p>
            <a:pPr marL="57150" indent="0">
              <a:buNone/>
            </a:pPr>
            <a:endParaRPr lang="en-US" sz="2000" dirty="0"/>
          </a:p>
          <a:p>
            <a:pPr marL="57150" indent="0">
              <a:buNone/>
            </a:pPr>
            <a:endParaRPr lang="en-US" dirty="0"/>
          </a:p>
          <a:p>
            <a:pPr marL="57150" indent="0">
              <a:buNone/>
            </a:pPr>
            <a:endParaRPr lang="en-US" sz="2000" dirty="0">
              <a:solidFill>
                <a:srgbClr val="000000"/>
              </a:solidFill>
            </a:endParaRPr>
          </a:p>
          <a:p>
            <a:pPr marL="57150" indent="0">
              <a:buNone/>
            </a:pPr>
            <a:endParaRPr lang="en-US" sz="2000" dirty="0">
              <a:solidFill>
                <a:srgbClr val="000000"/>
              </a:solidFill>
            </a:endParaRPr>
          </a:p>
          <a:p>
            <a:pPr marL="57150" indent="0">
              <a:buNone/>
            </a:pPr>
            <a:endParaRPr lang="en-US" sz="2400" dirty="0">
              <a:solidFill>
                <a:srgbClr val="000000"/>
              </a:solidFill>
            </a:endParaRPr>
          </a:p>
          <a:p>
            <a:pPr marL="0" indent="0">
              <a:buNone/>
            </a:pP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2454428854"/>
      </p:ext>
    </p:extLst>
  </p:cSld>
  <p:clrMapOvr>
    <a:masterClrMapping/>
  </p:clrMapOvr>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Ayvakit (avapritinib)</a:t>
            </a:r>
          </a:p>
        </p:txBody>
      </p:sp>
      <p:sp>
        <p:nvSpPr>
          <p:cNvPr id="29699" name="Content Placeholder 2"/>
          <p:cNvSpPr>
            <a:spLocks noGrp="1"/>
          </p:cNvSpPr>
          <p:nvPr>
            <p:ph idx="1"/>
          </p:nvPr>
        </p:nvSpPr>
        <p:spPr>
          <a:xfrm>
            <a:off x="381000" y="1600200"/>
            <a:ext cx="7924800" cy="4419600"/>
          </a:xfrm>
        </p:spPr>
        <p:txBody>
          <a:bodyPr/>
          <a:lstStyle/>
          <a:p>
            <a:r>
              <a:rPr lang="en-US" sz="2000" dirty="0">
                <a:solidFill>
                  <a:srgbClr val="000000"/>
                </a:solidFill>
              </a:rPr>
              <a:t>The most common adverse effects (incidence ≥ 20% &amp; severity ≥ grade 3) were edema, nausea, fatigue/asthenia, cognitive impairment, vomiting, decreased appetite, diarrhea, hair color changes, increased lacrimation, abdominal pain, constipation, rash, and dizziness</a:t>
            </a:r>
          </a:p>
          <a:p>
            <a:r>
              <a:rPr lang="en-US" sz="2000" dirty="0">
                <a:solidFill>
                  <a:srgbClr val="000000"/>
                </a:solidFill>
              </a:rPr>
              <a:t>The most common laboratory abnormalities (incidence ≥ 30%) were decreases in hemoglobin, leukocytes, phosphate, neutrophils, potassium, and albumin, and increases in bilirubin and aspartate aminotransferase</a:t>
            </a:r>
          </a:p>
          <a:p>
            <a:r>
              <a:rPr lang="en-US" sz="2000" dirty="0">
                <a:solidFill>
                  <a:srgbClr val="000000"/>
                </a:solidFill>
              </a:rPr>
              <a:t>No comparative trials are available </a:t>
            </a:r>
          </a:p>
          <a:p>
            <a:endParaRPr lang="en-US" sz="2000" dirty="0">
              <a:solidFill>
                <a:srgbClr val="000000"/>
              </a:solidFill>
            </a:endParaRPr>
          </a:p>
          <a:p>
            <a:pPr marL="800100" lvl="1">
              <a:buFont typeface="Wingdings" panose="05000000000000000000" pitchFamily="2" charset="2"/>
              <a:buChar char="Ø"/>
            </a:pPr>
            <a:endParaRPr lang="en-US" sz="2000" dirty="0"/>
          </a:p>
          <a:p>
            <a:pPr marL="800100" lvl="1">
              <a:buFont typeface="Wingdings" panose="05000000000000000000" pitchFamily="2" charset="2"/>
              <a:buChar char="Ø"/>
            </a:pPr>
            <a:endParaRPr lang="en-US" sz="2000" dirty="0">
              <a:solidFill>
                <a:srgbClr val="000000"/>
              </a:solidFill>
            </a:endParaRPr>
          </a:p>
          <a:p>
            <a:pPr marL="57150" indent="0">
              <a:buNone/>
            </a:pPr>
            <a:endParaRPr lang="en-US" sz="2000" dirty="0"/>
          </a:p>
          <a:p>
            <a:pPr marL="57150" indent="0">
              <a:buNone/>
            </a:pPr>
            <a:endParaRPr lang="en-US" sz="2000" dirty="0"/>
          </a:p>
          <a:p>
            <a:pPr marL="57150" indent="0">
              <a:buNone/>
            </a:pPr>
            <a:endParaRPr lang="en-US" dirty="0"/>
          </a:p>
          <a:p>
            <a:pPr marL="57150" indent="0">
              <a:buNone/>
            </a:pPr>
            <a:endParaRPr lang="en-US" sz="2000" dirty="0">
              <a:solidFill>
                <a:srgbClr val="000000"/>
              </a:solidFill>
            </a:endParaRPr>
          </a:p>
          <a:p>
            <a:pPr marL="57150" indent="0">
              <a:buNone/>
            </a:pPr>
            <a:endParaRPr lang="en-US" sz="2000" dirty="0">
              <a:solidFill>
                <a:srgbClr val="000000"/>
              </a:solidFill>
            </a:endParaRPr>
          </a:p>
          <a:p>
            <a:pPr marL="57150" indent="0">
              <a:buNone/>
            </a:pPr>
            <a:endParaRPr lang="en-US" sz="2400" dirty="0">
              <a:solidFill>
                <a:srgbClr val="000000"/>
              </a:solidFill>
            </a:endParaRPr>
          </a:p>
          <a:p>
            <a:pPr marL="0" indent="0">
              <a:buNone/>
            </a:pP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3723124444"/>
      </p:ext>
    </p:extLst>
  </p:cSld>
  <p:clrMapOvr>
    <a:masterClrMapping/>
  </p:clrMapOvr>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Ayvakit (avapritinib)</a:t>
            </a:r>
          </a:p>
        </p:txBody>
      </p:sp>
      <p:sp>
        <p:nvSpPr>
          <p:cNvPr id="29699" name="Content Placeholder 2"/>
          <p:cNvSpPr>
            <a:spLocks noGrp="1"/>
          </p:cNvSpPr>
          <p:nvPr>
            <p:ph idx="1"/>
          </p:nvPr>
        </p:nvSpPr>
        <p:spPr>
          <a:xfrm>
            <a:off x="381000" y="1600200"/>
            <a:ext cx="7924800" cy="4419600"/>
          </a:xfrm>
        </p:spPr>
        <p:txBody>
          <a:bodyPr/>
          <a:lstStyle/>
          <a:p>
            <a:r>
              <a:rPr lang="en-US" sz="2000" dirty="0">
                <a:solidFill>
                  <a:srgbClr val="000000"/>
                </a:solidFill>
              </a:rPr>
              <a:t>The FDA approval was based on efficacy results from the Phase 1 NAVIGATOR clinical trial, as well as combined safety results from multiple clinical trials for avapritinib</a:t>
            </a:r>
          </a:p>
          <a:p>
            <a:r>
              <a:rPr lang="en-US" sz="2000" dirty="0">
                <a:solidFill>
                  <a:srgbClr val="000000"/>
                </a:solidFill>
              </a:rPr>
              <a:t>The trial initially enrolled patients at a starting dose of 400 mg, which was later reduced to the recommended dose of 300 mg due to toxicity</a:t>
            </a:r>
          </a:p>
          <a:p>
            <a:r>
              <a:rPr lang="en-US" sz="2000" dirty="0">
                <a:solidFill>
                  <a:srgbClr val="000000"/>
                </a:solidFill>
              </a:rPr>
              <a:t>The major efficacy outcome measure was ORR based on disease assessment by independent radiological review using modified RECIST v1.1 criteria, in which lymph nodes and bone lesions were not target lesions and progressively growing new tumor nodules within a pre-existing tumor mass was progression</a:t>
            </a:r>
          </a:p>
          <a:p>
            <a:pPr marL="57150" indent="0">
              <a:buNone/>
            </a:pPr>
            <a:endParaRPr lang="en-US" sz="2000" dirty="0"/>
          </a:p>
          <a:p>
            <a:pPr marL="57150" indent="0">
              <a:buNone/>
            </a:pPr>
            <a:endParaRPr lang="en-US" sz="2000" dirty="0"/>
          </a:p>
          <a:p>
            <a:pPr marL="57150" indent="0">
              <a:buNone/>
            </a:pPr>
            <a:endParaRPr lang="en-US" dirty="0"/>
          </a:p>
          <a:p>
            <a:pPr marL="57150" indent="0">
              <a:buNone/>
            </a:pPr>
            <a:endParaRPr lang="en-US" sz="2000" dirty="0">
              <a:solidFill>
                <a:srgbClr val="000000"/>
              </a:solidFill>
            </a:endParaRPr>
          </a:p>
          <a:p>
            <a:pPr marL="57150" indent="0">
              <a:buNone/>
            </a:pPr>
            <a:endParaRPr lang="en-US" sz="2000" dirty="0">
              <a:solidFill>
                <a:srgbClr val="000000"/>
              </a:solidFill>
            </a:endParaRPr>
          </a:p>
          <a:p>
            <a:pPr marL="57150" indent="0">
              <a:buNone/>
            </a:pPr>
            <a:endParaRPr lang="en-US" sz="2400" dirty="0">
              <a:solidFill>
                <a:srgbClr val="000000"/>
              </a:solidFill>
            </a:endParaRPr>
          </a:p>
          <a:p>
            <a:pPr marL="0" indent="0">
              <a:buNone/>
            </a:pP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2659825057"/>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Ayvakit (avapritinib)</a:t>
            </a:r>
          </a:p>
        </p:txBody>
      </p:sp>
      <p:sp>
        <p:nvSpPr>
          <p:cNvPr id="29699" name="Content Placeholder 2"/>
          <p:cNvSpPr>
            <a:spLocks noGrp="1"/>
          </p:cNvSpPr>
          <p:nvPr>
            <p:ph idx="1"/>
          </p:nvPr>
        </p:nvSpPr>
        <p:spPr>
          <a:xfrm>
            <a:off x="381000" y="1600200"/>
            <a:ext cx="7924800" cy="4419600"/>
          </a:xfrm>
        </p:spPr>
        <p:txBody>
          <a:bodyPr/>
          <a:lstStyle/>
          <a:p>
            <a:r>
              <a:rPr lang="en-US" sz="2000" dirty="0">
                <a:solidFill>
                  <a:srgbClr val="000000"/>
                </a:solidFill>
              </a:rPr>
              <a:t>There was no apparent difference in overall response rate (ORR) between patients who received 300 mg daily compared to those who received 400 mg daily, these patients were pooled for the efficacy evaluation</a:t>
            </a:r>
          </a:p>
          <a:p>
            <a:r>
              <a:rPr lang="en-US" sz="2000" dirty="0">
                <a:solidFill>
                  <a:srgbClr val="000000"/>
                </a:solidFill>
              </a:rPr>
              <a:t>An additional efficacy outcome measure was duration of response (DOR)</a:t>
            </a:r>
          </a:p>
          <a:p>
            <a:r>
              <a:rPr lang="en-US" sz="2000" dirty="0">
                <a:solidFill>
                  <a:srgbClr val="000000"/>
                </a:solidFill>
              </a:rPr>
              <a:t>In patients with PDGFRA exon 18 mutant GIST, avapritinib had an overall response rate (ORR) of 84%, and a DOR was not reached</a:t>
            </a:r>
            <a:endParaRPr lang="en-US" sz="2000" dirty="0"/>
          </a:p>
          <a:p>
            <a:pPr marL="800100" lvl="1">
              <a:buFont typeface="Wingdings" panose="05000000000000000000" pitchFamily="2" charset="2"/>
              <a:buChar char="Ø"/>
            </a:pPr>
            <a:endParaRPr lang="en-US" sz="2000" dirty="0">
              <a:solidFill>
                <a:srgbClr val="000000"/>
              </a:solidFill>
            </a:endParaRPr>
          </a:p>
          <a:p>
            <a:pPr marL="57150" indent="0">
              <a:buNone/>
            </a:pPr>
            <a:endParaRPr lang="en-US" sz="2000" dirty="0"/>
          </a:p>
          <a:p>
            <a:pPr marL="57150" indent="0">
              <a:buNone/>
            </a:pPr>
            <a:endParaRPr lang="en-US" sz="2000" dirty="0"/>
          </a:p>
          <a:p>
            <a:pPr marL="57150" indent="0">
              <a:buNone/>
            </a:pPr>
            <a:endParaRPr lang="en-US" dirty="0"/>
          </a:p>
          <a:p>
            <a:pPr marL="57150" indent="0">
              <a:buNone/>
            </a:pPr>
            <a:endParaRPr lang="en-US" sz="2000" dirty="0">
              <a:solidFill>
                <a:srgbClr val="000000"/>
              </a:solidFill>
            </a:endParaRPr>
          </a:p>
          <a:p>
            <a:pPr marL="57150" indent="0">
              <a:buNone/>
            </a:pPr>
            <a:endParaRPr lang="en-US" sz="2000" dirty="0">
              <a:solidFill>
                <a:srgbClr val="000000"/>
              </a:solidFill>
            </a:endParaRPr>
          </a:p>
          <a:p>
            <a:pPr marL="57150" indent="0">
              <a:buNone/>
            </a:pPr>
            <a:endParaRPr lang="en-US" sz="2400" dirty="0">
              <a:solidFill>
                <a:srgbClr val="000000"/>
              </a:solidFill>
            </a:endParaRPr>
          </a:p>
          <a:p>
            <a:pPr marL="0" indent="0">
              <a:buNone/>
            </a:pP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96700479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1075368"/>
          </a:xfrm>
        </p:spPr>
        <p:txBody>
          <a:bodyPr/>
          <a:lstStyle/>
          <a:p>
            <a:r>
              <a:rPr lang="en-US" altLang="en-US" dirty="0"/>
              <a:t>Anticoagulants</a:t>
            </a:r>
            <a:endParaRPr lang="en-US" dirty="0"/>
          </a:p>
        </p:txBody>
      </p:sp>
      <p:sp>
        <p:nvSpPr>
          <p:cNvPr id="5" name="Content Placeholder 4"/>
          <p:cNvSpPr>
            <a:spLocks noGrp="1"/>
          </p:cNvSpPr>
          <p:nvPr>
            <p:ph idx="1"/>
          </p:nvPr>
        </p:nvSpPr>
        <p:spPr>
          <a:xfrm>
            <a:off x="457200" y="1600201"/>
            <a:ext cx="7620000" cy="4191000"/>
          </a:xfrm>
        </p:spPr>
        <p:txBody>
          <a:bodyPr/>
          <a:lstStyle/>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9" name="Table 8"/>
          <p:cNvGraphicFramePr>
            <a:graphicFrameLocks noGrp="1"/>
          </p:cNvGraphicFramePr>
          <p:nvPr>
            <p:extLst>
              <p:ext uri="{D42A27DB-BD31-4B8C-83A1-F6EECF244321}">
                <p14:modId xmlns:p14="http://schemas.microsoft.com/office/powerpoint/2010/main" val="1145623640"/>
              </p:ext>
            </p:extLst>
          </p:nvPr>
        </p:nvGraphicFramePr>
        <p:xfrm>
          <a:off x="609600" y="1600199"/>
          <a:ext cx="8077202" cy="4376739"/>
        </p:xfrm>
        <a:graphic>
          <a:graphicData uri="http://schemas.openxmlformats.org/drawingml/2006/table">
            <a:tbl>
              <a:tblPr firstRow="1" bandRow="1">
                <a:tableStyleId>{5C22544A-7EE6-4342-B048-85BDC9FD1C3A}</a:tableStyleId>
              </a:tblPr>
              <a:tblGrid>
                <a:gridCol w="990603">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250369">
                  <a:extLst>
                    <a:ext uri="{9D8B030D-6E8A-4147-A177-3AD203B41FA5}">
                      <a16:colId xmlns:a16="http://schemas.microsoft.com/office/drawing/2014/main" xmlns="" val="20002"/>
                    </a:ext>
                  </a:extLst>
                </a:gridCol>
                <a:gridCol w="1045031">
                  <a:extLst>
                    <a:ext uri="{9D8B030D-6E8A-4147-A177-3AD203B41FA5}">
                      <a16:colId xmlns:a16="http://schemas.microsoft.com/office/drawing/2014/main" xmlns="" val="20003"/>
                    </a:ext>
                  </a:extLst>
                </a:gridCol>
                <a:gridCol w="1262741">
                  <a:extLst>
                    <a:ext uri="{9D8B030D-6E8A-4147-A177-3AD203B41FA5}">
                      <a16:colId xmlns:a16="http://schemas.microsoft.com/office/drawing/2014/main" xmlns="" val="20004"/>
                    </a:ext>
                  </a:extLst>
                </a:gridCol>
                <a:gridCol w="1153886">
                  <a:extLst>
                    <a:ext uri="{9D8B030D-6E8A-4147-A177-3AD203B41FA5}">
                      <a16:colId xmlns:a16="http://schemas.microsoft.com/office/drawing/2014/main" xmlns="" val="20005"/>
                    </a:ext>
                  </a:extLst>
                </a:gridCol>
                <a:gridCol w="936173">
                  <a:extLst>
                    <a:ext uri="{9D8B030D-6E8A-4147-A177-3AD203B41FA5}">
                      <a16:colId xmlns:a16="http://schemas.microsoft.com/office/drawing/2014/main" xmlns="" val="20006"/>
                    </a:ext>
                  </a:extLst>
                </a:gridCol>
                <a:gridCol w="1371599">
                  <a:extLst>
                    <a:ext uri="{9D8B030D-6E8A-4147-A177-3AD203B41FA5}">
                      <a16:colId xmlns:a16="http://schemas.microsoft.com/office/drawing/2014/main" xmlns="" val="20007"/>
                    </a:ext>
                  </a:extLst>
                </a:gridCol>
              </a:tblGrid>
              <a:tr h="242888">
                <a:tc rowSpan="2">
                  <a:txBody>
                    <a:bodyPr/>
                    <a:lstStyle/>
                    <a:p>
                      <a:pPr marL="0" marR="0" algn="ctr">
                        <a:spcBef>
                          <a:spcPts val="200"/>
                        </a:spcBef>
                        <a:spcAft>
                          <a:spcPts val="200"/>
                        </a:spcAft>
                      </a:pPr>
                      <a:r>
                        <a:rPr lang="en-US" sz="1100" b="1" dirty="0">
                          <a:latin typeface="Times New Roman"/>
                          <a:ea typeface="Times New Roman"/>
                          <a:cs typeface="Times New Roman"/>
                        </a:rPr>
                        <a:t>Drug</a:t>
                      </a:r>
                    </a:p>
                  </a:txBody>
                  <a:tcPr marL="18415" marR="18415" marT="0" marB="0" anchor="ctr"/>
                </a:tc>
                <a:tc rowSpan="2" gridSpan="2">
                  <a:txBody>
                    <a:bodyPr/>
                    <a:lstStyle/>
                    <a:p>
                      <a:pPr marL="0" marR="0" algn="ctr">
                        <a:spcBef>
                          <a:spcPts val="200"/>
                        </a:spcBef>
                        <a:spcAft>
                          <a:spcPts val="200"/>
                        </a:spcAft>
                      </a:pPr>
                      <a:r>
                        <a:rPr lang="en-US" sz="1100" b="1" dirty="0">
                          <a:latin typeface="Times New Roman"/>
                          <a:ea typeface="Times New Roman"/>
                          <a:cs typeface="Times New Roman"/>
                        </a:rPr>
                        <a:t>Manufacturer</a:t>
                      </a:r>
                    </a:p>
                  </a:txBody>
                  <a:tcPr marL="18415" marR="18415" marT="0" marB="0" anchor="ctr"/>
                </a:tc>
                <a:tc rowSpan="2" hMerge="1">
                  <a:txBody>
                    <a:bodyPr/>
                    <a:lstStyle/>
                    <a:p>
                      <a:endParaRPr lang="en-US"/>
                    </a:p>
                  </a:txBody>
                  <a:tcPr/>
                </a:tc>
                <a:tc gridSpan="4">
                  <a:txBody>
                    <a:bodyPr/>
                    <a:lstStyle/>
                    <a:p>
                      <a:pPr marL="0" marR="0" algn="ctr">
                        <a:spcBef>
                          <a:spcPts val="200"/>
                        </a:spcBef>
                        <a:spcAft>
                          <a:spcPts val="200"/>
                        </a:spcAft>
                      </a:pPr>
                      <a:r>
                        <a:rPr lang="en-US" sz="1100" b="1" dirty="0">
                          <a:latin typeface="Times New Roman"/>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Times New Roman"/>
                          <a:ea typeface="Times New Roman"/>
                          <a:cs typeface="Times New Roman"/>
                        </a:rPr>
                        <a:t>DVT Treatment</a:t>
                      </a:r>
                    </a:p>
                  </a:txBody>
                  <a:tcPr marL="18415" marR="18415" marT="0" marB="0" anchor="ctr"/>
                </a:tc>
                <a:extLst>
                  <a:ext uri="{0D108BD9-81ED-4DB2-BD59-A6C34878D82A}">
                    <a16:rowId xmlns:a16="http://schemas.microsoft.com/office/drawing/2014/main" xmlns="" val="10000"/>
                  </a:ext>
                </a:extLst>
              </a:tr>
              <a:tr h="59531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marL="0" marR="0" algn="ctr">
                        <a:spcBef>
                          <a:spcPts val="200"/>
                        </a:spcBef>
                        <a:spcAft>
                          <a:spcPts val="200"/>
                        </a:spcAft>
                      </a:pPr>
                      <a:r>
                        <a:rPr lang="en-US" sz="1100" b="1" dirty="0">
                          <a:latin typeface="Times New Roman"/>
                          <a:ea typeface="Times New Roman"/>
                          <a:cs typeface="Times New Roman"/>
                        </a:rPr>
                        <a:t>Hip</a:t>
                      </a:r>
                      <a:br>
                        <a:rPr lang="en-US" sz="1100" b="1" dirty="0">
                          <a:latin typeface="Times New Roman"/>
                          <a:ea typeface="Times New Roman"/>
                          <a:cs typeface="Times New Roman"/>
                        </a:rPr>
                      </a:br>
                      <a:r>
                        <a:rPr lang="en-US" sz="1100" b="1" dirty="0">
                          <a:latin typeface="Times New Roman"/>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100" b="1" dirty="0">
                          <a:latin typeface="Times New Roman"/>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100" b="1" dirty="0">
                          <a:latin typeface="Times New Roman"/>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100" b="1" dirty="0">
                          <a:latin typeface="Times New Roman"/>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xmlns="" val="10001"/>
                  </a:ext>
                </a:extLst>
              </a:tr>
              <a:tr h="242888">
                <a:tc gridSpan="8">
                  <a:txBody>
                    <a:bodyPr/>
                    <a:lstStyle/>
                    <a:p>
                      <a:pPr marL="0" marR="0" algn="ctr">
                        <a:spcBef>
                          <a:spcPts val="200"/>
                        </a:spcBef>
                        <a:spcAft>
                          <a:spcPts val="200"/>
                        </a:spcAft>
                      </a:pPr>
                      <a:r>
                        <a:rPr lang="en-US" sz="1000" b="1" dirty="0">
                          <a:solidFill>
                            <a:schemeClr val="tx1">
                              <a:lumMod val="50000"/>
                            </a:schemeClr>
                          </a:solidFill>
                          <a:latin typeface="Arial"/>
                          <a:ea typeface="Times New Roman"/>
                          <a:cs typeface="Arial"/>
                        </a:rPr>
                        <a:t>Injectable</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2"/>
                  </a:ext>
                </a:extLst>
              </a:tr>
              <a:tr h="529937">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dalteparin (Fragmin®)</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Pfizer</a:t>
                      </a:r>
                    </a:p>
                  </a:txBody>
                  <a:tcPr marL="18415" marR="18415" marT="0" marB="0" anchor="ctr"/>
                </a:tc>
                <a:tc gridSpan="2">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extLst>
                  <a:ext uri="{0D108BD9-81ED-4DB2-BD59-A6C34878D82A}">
                    <a16:rowId xmlns:a16="http://schemas.microsoft.com/office/drawing/2014/main" xmlns="" val="10003"/>
                  </a:ext>
                </a:extLst>
              </a:tr>
              <a:tr h="1589808">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enoxaparin (Lovenox®)</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generic,</a:t>
                      </a:r>
                      <a:br>
                        <a:rPr lang="en-US" sz="1000" dirty="0">
                          <a:solidFill>
                            <a:schemeClr val="tx1">
                              <a:lumMod val="50000"/>
                            </a:schemeClr>
                          </a:solidFill>
                          <a:latin typeface="Arial"/>
                          <a:ea typeface="Times New Roman"/>
                          <a:cs typeface="Arial"/>
                        </a:rPr>
                      </a:br>
                      <a:r>
                        <a:rPr lang="en-US" sz="1000" dirty="0">
                          <a:solidFill>
                            <a:schemeClr val="tx1">
                              <a:lumMod val="50000"/>
                            </a:schemeClr>
                          </a:solidFill>
                          <a:latin typeface="Arial"/>
                          <a:ea typeface="Times New Roman"/>
                          <a:cs typeface="Arial"/>
                        </a:rPr>
                        <a:t>Sanofi-Aventis</a:t>
                      </a:r>
                    </a:p>
                  </a:txBody>
                  <a:tcPr marL="18415" marR="18415" marT="0" marB="0" anchor="ctr"/>
                </a:tc>
                <a:tc gridSpan="2">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dirty="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br>
                        <a:rPr lang="en-US" sz="1000" dirty="0">
                          <a:solidFill>
                            <a:schemeClr val="tx1">
                              <a:lumMod val="50000"/>
                            </a:schemeClr>
                          </a:solidFill>
                          <a:latin typeface="Arial"/>
                          <a:ea typeface="Times New Roman"/>
                          <a:cs typeface="Arial"/>
                        </a:rPr>
                      </a:br>
                      <a:r>
                        <a:rPr lang="en-US" sz="1000" dirty="0">
                          <a:solidFill>
                            <a:schemeClr val="tx1">
                              <a:lumMod val="50000"/>
                            </a:schemeClr>
                          </a:solidFill>
                          <a:latin typeface="Arial"/>
                          <a:ea typeface="Times New Roman"/>
                          <a:cs typeface="Arial"/>
                        </a:rPr>
                        <a:t>(without PE in outpatient setting, with or without PE in inpatient setting)</a:t>
                      </a:r>
                    </a:p>
                  </a:txBody>
                  <a:tcPr marL="18415" marR="18415" marT="0" marB="0" anchor="ctr"/>
                </a:tc>
                <a:extLst>
                  <a:ext uri="{0D108BD9-81ED-4DB2-BD59-A6C34878D82A}">
                    <a16:rowId xmlns:a16="http://schemas.microsoft.com/office/drawing/2014/main" xmlns="" val="10004"/>
                  </a:ext>
                </a:extLst>
              </a:tr>
              <a:tr h="1175905">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fondaparinux (Arixtra®)</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generic,</a:t>
                      </a:r>
                      <a:br>
                        <a:rPr lang="en-US" sz="1000" dirty="0">
                          <a:solidFill>
                            <a:schemeClr val="tx1">
                              <a:lumMod val="50000"/>
                            </a:schemeClr>
                          </a:solidFill>
                          <a:latin typeface="Arial"/>
                          <a:ea typeface="Times New Roman"/>
                          <a:cs typeface="Arial"/>
                        </a:rPr>
                      </a:br>
                      <a:r>
                        <a:rPr lang="en-US" sz="1000" dirty="0">
                          <a:solidFill>
                            <a:schemeClr val="tx1">
                              <a:lumMod val="50000"/>
                            </a:schemeClr>
                          </a:solidFill>
                          <a:latin typeface="Arial"/>
                          <a:ea typeface="Times New Roman"/>
                          <a:cs typeface="Arial"/>
                        </a:rPr>
                        <a:t>Mylan</a:t>
                      </a:r>
                    </a:p>
                  </a:txBody>
                  <a:tcPr marL="18415" marR="18415" marT="0" marB="0" anchor="ctr"/>
                </a:tc>
                <a:tc gridSpan="2">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hMerge="1">
                  <a:txBody>
                    <a:bodyPr/>
                    <a:lstStyle/>
                    <a:p>
                      <a:pPr marL="0" marR="0" algn="ctr">
                        <a:spcBef>
                          <a:spcPts val="200"/>
                        </a:spcBef>
                        <a:spcAft>
                          <a:spcPts val="200"/>
                        </a:spcAft>
                      </a:pPr>
                      <a:endParaRPr lang="en-US" sz="1200">
                        <a:latin typeface="Arial"/>
                        <a:ea typeface="Times New Roman"/>
                        <a:cs typeface="Arial"/>
                      </a:endParaRP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42028449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304800"/>
            <a:ext cx="8839200" cy="1219200"/>
          </a:xfrm>
        </p:spPr>
        <p:txBody>
          <a:bodyPr/>
          <a:lstStyle/>
          <a:p>
            <a:r>
              <a:rPr lang="en-US" dirty="0">
                <a:effectLst/>
              </a:rPr>
              <a:t>Nexletol (bempedoic acid) </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752600"/>
            <a:ext cx="8458200" cy="3657600"/>
          </a:xfrm>
        </p:spPr>
        <p:txBody>
          <a:bodyPr/>
          <a:lstStyle/>
          <a:p>
            <a:r>
              <a:rPr lang="en-US" sz="2000" dirty="0">
                <a:solidFill>
                  <a:srgbClr val="000000"/>
                </a:solidFill>
              </a:rPr>
              <a:t>Indicated as an adjunct to diet and maximally tolerated statin therapy for the treatment of adults with heterozygous familial hypercholesterolemia or established atherosclerotic cardiovascular disease who require additional lowering of LDL-C</a:t>
            </a:r>
          </a:p>
          <a:p>
            <a:r>
              <a:rPr lang="en-US" sz="2000" dirty="0">
                <a:solidFill>
                  <a:srgbClr val="000000"/>
                </a:solidFill>
              </a:rPr>
              <a:t>This is an oral adenosine triphosphate-citrate lyase (ACL) inhibitor taken once a day</a:t>
            </a:r>
          </a:p>
          <a:p>
            <a:r>
              <a:rPr lang="en-US" sz="2000" dirty="0">
                <a:solidFill>
                  <a:srgbClr val="000000"/>
                </a:solidFill>
              </a:rPr>
              <a:t>The effect of Nexletol on cardiovascular morbidity and mortality has not been determined</a:t>
            </a:r>
          </a:p>
          <a:p>
            <a:r>
              <a:rPr lang="en-US" sz="2000" dirty="0">
                <a:solidFill>
                  <a:srgbClr val="000000"/>
                </a:solidFill>
              </a:rPr>
              <a:t>Safety and efficacy of Nexletol have not been established in pediatric patients less than 18 years of age</a:t>
            </a:r>
          </a:p>
          <a:p>
            <a:pPr marL="0" indent="0">
              <a:buNone/>
            </a:pPr>
            <a:endParaRPr lang="en-US" sz="2000" dirty="0">
              <a:solidFill>
                <a:srgbClr val="000000"/>
              </a:solidFill>
            </a:endParaRPr>
          </a:p>
          <a:p>
            <a:pPr marL="57150" indent="0">
              <a:buNone/>
            </a:pPr>
            <a:endParaRPr lang="en-US" sz="2000" dirty="0">
              <a:solidFill>
                <a:srgbClr val="000000"/>
              </a:solidFill>
            </a:endParaRPr>
          </a:p>
          <a:p>
            <a:pPr marL="57150" indent="0">
              <a:buNone/>
            </a:pPr>
            <a:endParaRPr lang="en-US" sz="2400" dirty="0">
              <a:solidFill>
                <a:srgbClr val="000000"/>
              </a:solidFill>
            </a:endParaRPr>
          </a:p>
          <a:p>
            <a:pPr marL="0" indent="0">
              <a:buNone/>
            </a:pP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2590167354"/>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304800"/>
            <a:ext cx="8839200" cy="1219200"/>
          </a:xfrm>
        </p:spPr>
        <p:txBody>
          <a:bodyPr/>
          <a:lstStyle/>
          <a:p>
            <a:r>
              <a:rPr lang="en-US" dirty="0">
                <a:effectLst/>
              </a:rPr>
              <a:t>Nexletol (bempedoic acid) </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42900" y="1526177"/>
            <a:ext cx="8458200" cy="4114800"/>
          </a:xfrm>
        </p:spPr>
        <p:txBody>
          <a:bodyPr/>
          <a:lstStyle/>
          <a:p>
            <a:r>
              <a:rPr lang="en-US" sz="2000" dirty="0">
                <a:solidFill>
                  <a:srgbClr val="000000"/>
                </a:solidFill>
              </a:rPr>
              <a:t>Warnings include hyperuricemia and tendon rupture</a:t>
            </a:r>
          </a:p>
          <a:p>
            <a:r>
              <a:rPr lang="en-US" sz="2000" dirty="0">
                <a:solidFill>
                  <a:srgbClr val="000000"/>
                </a:solidFill>
              </a:rPr>
              <a:t>Most common adverse reactions (incidence ≥ 2% and greater than placebo) are upper respiratory tract infection, muscle spasms, hyperuricemia, back pain, abdominal pain or discomfort, bronchitis, pain in extremity, anemia, and elevated liver enzymes</a:t>
            </a:r>
          </a:p>
          <a:p>
            <a:r>
              <a:rPr lang="en-US" sz="2000" dirty="0">
                <a:solidFill>
                  <a:srgbClr val="000000"/>
                </a:solidFill>
              </a:rPr>
              <a:t>Nexletol should not be used with simvastatin or pravastatin due to increased risk for myopathy</a:t>
            </a:r>
          </a:p>
          <a:p>
            <a:r>
              <a:rPr lang="en-US" sz="2000" dirty="0">
                <a:solidFill>
                  <a:srgbClr val="000000"/>
                </a:solidFill>
              </a:rPr>
              <a:t>The FDA approval of Nexletol was based on two multi-center, randomized, double-blind, placebo-controlled trials that enrolled 3009 adult patients with heterozygous familial hypercholesterolemia or established atherosclerotic CVD on maximally tolerated statin therapy</a:t>
            </a:r>
          </a:p>
          <a:p>
            <a:r>
              <a:rPr lang="en-US" sz="2000" dirty="0">
                <a:solidFill>
                  <a:srgbClr val="000000"/>
                </a:solidFill>
              </a:rPr>
              <a:t>No comparative trials are available </a:t>
            </a:r>
          </a:p>
          <a:p>
            <a:endParaRPr lang="en-US" sz="2000" dirty="0">
              <a:solidFill>
                <a:srgbClr val="000000"/>
              </a:solidFill>
            </a:endParaRPr>
          </a:p>
          <a:p>
            <a:endParaRPr lang="en-US" sz="1600" dirty="0"/>
          </a:p>
        </p:txBody>
      </p:sp>
    </p:spTree>
    <p:extLst>
      <p:ext uri="{BB962C8B-B14F-4D97-AF65-F5344CB8AC3E}">
        <p14:creationId xmlns:p14="http://schemas.microsoft.com/office/powerpoint/2010/main" val="3839239646"/>
      </p:ext>
    </p:extLst>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304800"/>
            <a:ext cx="8839200" cy="1219200"/>
          </a:xfrm>
        </p:spPr>
        <p:txBody>
          <a:bodyPr/>
          <a:lstStyle/>
          <a:p>
            <a:r>
              <a:rPr lang="en-US" dirty="0">
                <a:effectLst/>
              </a:rPr>
              <a:t>Nexletol (bempedoic acid) </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152400" y="1447800"/>
            <a:ext cx="8839200" cy="4572000"/>
          </a:xfrm>
        </p:spPr>
        <p:txBody>
          <a:bodyPr/>
          <a:lstStyle/>
          <a:p>
            <a:pPr marL="400050"/>
            <a:r>
              <a:rPr lang="en-US" sz="2000" dirty="0">
                <a:solidFill>
                  <a:srgbClr val="000000"/>
                </a:solidFill>
              </a:rPr>
              <a:t>Study 1 was a multi-center, randomized, double-blind, placebo-controlled 52-week trial that evaluated safety and efficacy of Nexletol in patients with HeFH and/or ASCVD </a:t>
            </a:r>
          </a:p>
          <a:p>
            <a:pPr marL="400050"/>
            <a:r>
              <a:rPr lang="en-US" sz="2000" dirty="0">
                <a:solidFill>
                  <a:srgbClr val="000000"/>
                </a:solidFill>
              </a:rPr>
              <a:t>The trial included 2,230 patients randomized 2:1 to receive either Nexletol or placebo as add-on to a maximally tolerated lipid lowering therapy</a:t>
            </a:r>
          </a:p>
          <a:p>
            <a:pPr marL="400050"/>
            <a:r>
              <a:rPr lang="en-US" sz="2000" dirty="0">
                <a:solidFill>
                  <a:srgbClr val="000000"/>
                </a:solidFill>
              </a:rPr>
              <a:t>Efficacy of Nexletol was evaluated after 12 weeks of therapy </a:t>
            </a:r>
          </a:p>
          <a:p>
            <a:pPr marL="400050"/>
            <a:r>
              <a:rPr lang="en-US" sz="2000" dirty="0">
                <a:solidFill>
                  <a:srgbClr val="000000"/>
                </a:solidFill>
              </a:rPr>
              <a:t>The primary efficacy outcome measure of the study was the percent change from baseline to Week 12 in LDL-C</a:t>
            </a:r>
          </a:p>
          <a:p>
            <a:pPr marL="400050"/>
            <a:r>
              <a:rPr lang="en-US" sz="2000" dirty="0">
                <a:solidFill>
                  <a:srgbClr val="000000"/>
                </a:solidFill>
              </a:rPr>
              <a:t>The difference between Nexletol and placebo in mean percent change in LDL-C from baseline to Week 12 was -18% (p &lt; 0.001)</a:t>
            </a:r>
            <a:endParaRPr lang="en-US" sz="2000" dirty="0"/>
          </a:p>
          <a:p>
            <a:pPr marL="457200" lvl="1" indent="0">
              <a:buNone/>
            </a:pPr>
            <a:endParaRPr lang="en-US" sz="1600" dirty="0"/>
          </a:p>
        </p:txBody>
      </p:sp>
    </p:spTree>
    <p:extLst>
      <p:ext uri="{BB962C8B-B14F-4D97-AF65-F5344CB8AC3E}">
        <p14:creationId xmlns:p14="http://schemas.microsoft.com/office/powerpoint/2010/main" val="2245596705"/>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304800"/>
            <a:ext cx="8839200" cy="1219200"/>
          </a:xfrm>
        </p:spPr>
        <p:txBody>
          <a:bodyPr/>
          <a:lstStyle/>
          <a:p>
            <a:r>
              <a:rPr lang="en-US" dirty="0">
                <a:effectLst/>
              </a:rPr>
              <a:t>Nexletol (bempedoic acid) </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152400" y="1447800"/>
            <a:ext cx="8839200" cy="4572000"/>
          </a:xfrm>
        </p:spPr>
        <p:txBody>
          <a:bodyPr/>
          <a:lstStyle/>
          <a:p>
            <a:pPr marL="400050"/>
            <a:r>
              <a:rPr lang="en-US" sz="2000" dirty="0">
                <a:solidFill>
                  <a:srgbClr val="000000"/>
                </a:solidFill>
              </a:rPr>
              <a:t>Study 2 was a multi-center, randomized, double-blind, placebo-controlled, 52-week trial in patients with HeFH and/or ASCVD</a:t>
            </a:r>
          </a:p>
          <a:p>
            <a:pPr marL="400050"/>
            <a:r>
              <a:rPr lang="en-US" sz="2000" dirty="0">
                <a:solidFill>
                  <a:srgbClr val="000000"/>
                </a:solidFill>
              </a:rPr>
              <a:t>The trial included 779 patients randomized 2:1 to receive either Nexletol or placebo as add-on to a maximally tolerated lipid lowering therapy</a:t>
            </a:r>
          </a:p>
          <a:p>
            <a:pPr marL="400050"/>
            <a:r>
              <a:rPr lang="en-US" sz="2000" dirty="0">
                <a:solidFill>
                  <a:srgbClr val="000000"/>
                </a:solidFill>
              </a:rPr>
              <a:t>Efficacy of Nexletol was evaluated after 12 weeks of therapy</a:t>
            </a:r>
          </a:p>
          <a:p>
            <a:pPr marL="400050"/>
            <a:r>
              <a:rPr lang="en-US" sz="2000" dirty="0">
                <a:solidFill>
                  <a:srgbClr val="000000"/>
                </a:solidFill>
              </a:rPr>
              <a:t>The primary efficacy outcome measure of the study was the percent change from baseline to Week 12 in LDL-C</a:t>
            </a:r>
          </a:p>
          <a:p>
            <a:pPr marL="400050"/>
            <a:r>
              <a:rPr lang="en-US" sz="2000" dirty="0">
                <a:solidFill>
                  <a:srgbClr val="000000"/>
                </a:solidFill>
              </a:rPr>
              <a:t>The difference between Nexletol and placebo in mean percent change in LDL-C from baseline to Week 12 was -17% (p &lt; 0.001)</a:t>
            </a:r>
          </a:p>
          <a:p>
            <a:endParaRPr lang="en-US" sz="2000" dirty="0"/>
          </a:p>
          <a:p>
            <a:pPr marL="457200" lvl="1" indent="0">
              <a:buNone/>
            </a:pPr>
            <a:endParaRPr lang="en-US" sz="1600" dirty="0"/>
          </a:p>
        </p:txBody>
      </p:sp>
    </p:spTree>
    <p:extLst>
      <p:ext uri="{BB962C8B-B14F-4D97-AF65-F5344CB8AC3E}">
        <p14:creationId xmlns:p14="http://schemas.microsoft.com/office/powerpoint/2010/main" val="3413123314"/>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effectLst>
                  <a:outerShdw blurRad="38100" dist="38100" dir="2700000" algn="tl">
                    <a:srgbClr val="000000">
                      <a:alpha val="43137"/>
                    </a:srgbClr>
                  </a:outerShdw>
                </a:effectLst>
              </a:rPr>
              <a:t>Oxbryta (voxelotor)</a:t>
            </a:r>
            <a:endParaRPr lang="en-US" sz="28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04800" y="1600200"/>
            <a:ext cx="8534400" cy="4419600"/>
          </a:xfrm>
        </p:spPr>
        <p:txBody>
          <a:bodyPr/>
          <a:lstStyle/>
          <a:p>
            <a:r>
              <a:rPr lang="en-US" sz="2000" dirty="0">
                <a:solidFill>
                  <a:srgbClr val="000000"/>
                </a:solidFill>
              </a:rPr>
              <a:t>A hemoglobin S (HbS) inhibitor, is indicated for the treatment of sickle cell disease (SCD) in adults and pediatric patients 12 years of age and older</a:t>
            </a:r>
          </a:p>
          <a:p>
            <a:r>
              <a:rPr lang="en-US" sz="2000" dirty="0">
                <a:solidFill>
                  <a:srgbClr val="000000"/>
                </a:solidFill>
              </a:rPr>
              <a:t>The approval from the United States (US) Food and Drug Administration (FDA) was accelerated based on it’s ability to increase hemoglobin (Hb) levels</a:t>
            </a:r>
          </a:p>
          <a:p>
            <a:r>
              <a:rPr lang="en-US" sz="2000" dirty="0">
                <a:solidFill>
                  <a:srgbClr val="000000"/>
                </a:solidFill>
              </a:rPr>
              <a:t>The recommended dose is 3 tablets taken by mouth once daily taken with or without food and can also be taken with or without hydroxyurea</a:t>
            </a:r>
            <a:endParaRPr lang="en-US" dirty="0"/>
          </a:p>
          <a:p>
            <a:endParaRPr lang="en-US" sz="2000" dirty="0">
              <a:solidFill>
                <a:srgbClr val="000000"/>
              </a:solidFill>
            </a:endParaRPr>
          </a:p>
          <a:p>
            <a:endParaRPr lang="en-US" sz="2000" dirty="0"/>
          </a:p>
          <a:p>
            <a:pPr lvl="1"/>
            <a:endParaRPr lang="en-US" sz="1600" dirty="0"/>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effectLst>
                  <a:outerShdw blurRad="38100" dist="38100" dir="2700000" algn="tl">
                    <a:srgbClr val="000000">
                      <a:alpha val="43137"/>
                    </a:srgbClr>
                  </a:outerShdw>
                </a:effectLst>
              </a:rPr>
              <a:t>Oxbryta (voxelotor)</a:t>
            </a:r>
            <a:endParaRPr lang="en-US" sz="28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04800" y="1600200"/>
            <a:ext cx="8534400" cy="4419600"/>
          </a:xfrm>
        </p:spPr>
        <p:txBody>
          <a:bodyPr/>
          <a:lstStyle/>
          <a:p>
            <a:r>
              <a:rPr lang="en-US" sz="2000" dirty="0">
                <a:solidFill>
                  <a:srgbClr val="000000"/>
                </a:solidFill>
              </a:rPr>
              <a:t>Voxelotor is contraindicated in patients with a known hypersensitivity of voxelotor or its inactive ingredients</a:t>
            </a:r>
          </a:p>
          <a:p>
            <a:r>
              <a:rPr lang="en-US" sz="2000" dirty="0">
                <a:solidFill>
                  <a:srgbClr val="000000"/>
                </a:solidFill>
              </a:rPr>
              <a:t>Warning include serious hypersensitivity reactions including rash, urticaria, mild shortness of breath, mild facial swelling, and/or eosinophilia can occur</a:t>
            </a:r>
          </a:p>
          <a:p>
            <a:r>
              <a:rPr lang="en-US" sz="2000" dirty="0">
                <a:solidFill>
                  <a:srgbClr val="000000"/>
                </a:solidFill>
              </a:rPr>
              <a:t>Laboratory test interference with measuring Hb or its subtypes can occur</a:t>
            </a:r>
          </a:p>
          <a:p>
            <a:r>
              <a:rPr lang="en-US" sz="2000" dirty="0">
                <a:solidFill>
                  <a:srgbClr val="000000"/>
                </a:solidFill>
              </a:rPr>
              <a:t>The most common adverse effects seen in clinical trials and reported more often than placebo include headache, diarrhea, abdominal pain, nausea, fatigue, rash, and pyrexia</a:t>
            </a:r>
          </a:p>
          <a:p>
            <a:r>
              <a:rPr lang="en-US" sz="2000" dirty="0">
                <a:solidFill>
                  <a:srgbClr val="000000"/>
                </a:solidFill>
              </a:rPr>
              <a:t>No comparative trials are available </a:t>
            </a:r>
          </a:p>
          <a:p>
            <a:endParaRPr lang="en-US" sz="2000" dirty="0"/>
          </a:p>
          <a:p>
            <a:pPr lvl="1"/>
            <a:endParaRPr lang="en-US" sz="1600" dirty="0"/>
          </a:p>
        </p:txBody>
      </p:sp>
    </p:spTree>
    <p:extLst>
      <p:ext uri="{BB962C8B-B14F-4D97-AF65-F5344CB8AC3E}">
        <p14:creationId xmlns:p14="http://schemas.microsoft.com/office/powerpoint/2010/main" val="220382468"/>
      </p:ext>
    </p:extLst>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effectLst>
                  <a:outerShdw blurRad="38100" dist="38100" dir="2700000" algn="tl">
                    <a:srgbClr val="000000">
                      <a:alpha val="43137"/>
                    </a:srgbClr>
                  </a:outerShdw>
                </a:effectLst>
              </a:rPr>
              <a:t>Oxbryta (voxelotor)</a:t>
            </a:r>
            <a:endParaRPr lang="en-US" sz="28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0" y="1447800"/>
            <a:ext cx="8991600" cy="4724400"/>
          </a:xfrm>
        </p:spPr>
        <p:txBody>
          <a:bodyPr/>
          <a:lstStyle/>
          <a:p>
            <a:r>
              <a:rPr lang="en-US" sz="2000" dirty="0">
                <a:solidFill>
                  <a:srgbClr val="000000"/>
                </a:solidFill>
              </a:rPr>
              <a:t>The FDA approval of Oxbryta was based on the Phase 3 HOPE (Hemoglobin Oxygen Affinity Modulation to Inhibit HbS PolymErization) Study </a:t>
            </a:r>
          </a:p>
          <a:p>
            <a:r>
              <a:rPr lang="en-US" sz="2000" dirty="0">
                <a:solidFill>
                  <a:srgbClr val="000000"/>
                </a:solidFill>
              </a:rPr>
              <a:t>274 patients ages 12 years and older with SCD were enrolled</a:t>
            </a:r>
          </a:p>
          <a:p>
            <a:r>
              <a:rPr lang="en-US" sz="2000" dirty="0">
                <a:solidFill>
                  <a:srgbClr val="000000"/>
                </a:solidFill>
              </a:rPr>
              <a:t>Patients were randomized to daily oral administration of Oxbryta 1,500 mg, Oxbryta 900 mg or placebo</a:t>
            </a:r>
          </a:p>
          <a:p>
            <a:r>
              <a:rPr lang="en-US" sz="2000" dirty="0">
                <a:solidFill>
                  <a:srgbClr val="000000"/>
                </a:solidFill>
              </a:rPr>
              <a:t>Data showed that, after 24 weeks of treatment, 51.1% of patients receiving Oxbryta achieved a greater than 1 g/dL increase in hemoglobin compared with 6.5% receiving placebo</a:t>
            </a:r>
            <a:endParaRPr lang="en-US" dirty="0"/>
          </a:p>
          <a:p>
            <a:r>
              <a:rPr lang="en-US" sz="2000" dirty="0">
                <a:solidFill>
                  <a:srgbClr val="000000"/>
                </a:solidFill>
              </a:rPr>
              <a:t>A secondary endpoint evaluated the change in annualized rate of vasoocclusive crises compared to baseline</a:t>
            </a:r>
          </a:p>
          <a:p>
            <a:r>
              <a:rPr lang="en-US" sz="2000" dirty="0">
                <a:solidFill>
                  <a:srgbClr val="000000"/>
                </a:solidFill>
              </a:rPr>
              <a:t>Results showed that patients in the voxelotor groups did not experience a significant reduction in VOC frequency</a:t>
            </a:r>
          </a:p>
          <a:p>
            <a:endParaRPr lang="en-US" sz="2000" dirty="0"/>
          </a:p>
          <a:p>
            <a:pPr lvl="1"/>
            <a:endParaRPr lang="en-US" sz="1600" dirty="0"/>
          </a:p>
        </p:txBody>
      </p:sp>
    </p:spTree>
    <p:extLst>
      <p:ext uri="{BB962C8B-B14F-4D97-AF65-F5344CB8AC3E}">
        <p14:creationId xmlns:p14="http://schemas.microsoft.com/office/powerpoint/2010/main" val="2585257118"/>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Palforzia (peanut [arachis hypogaea] allergen powder)</a:t>
            </a:r>
            <a:endParaRPr lang="en-US" sz="34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600200"/>
            <a:ext cx="8458200" cy="4572000"/>
          </a:xfrm>
        </p:spPr>
        <p:txBody>
          <a:bodyPr/>
          <a:lstStyle/>
          <a:p>
            <a:r>
              <a:rPr lang="pt-BR" sz="2000" dirty="0">
                <a:solidFill>
                  <a:srgbClr val="000000"/>
                </a:solidFill>
              </a:rPr>
              <a:t>Peanut (Arachis hypogaea) allergen powder-dnfp (Palforzia) is an oral immunotherapy (OIT) indicated for the mitigation of allergic reactions, including anaphylaxis, that may occur with accidental exposure to peanut</a:t>
            </a:r>
          </a:p>
          <a:p>
            <a:r>
              <a:rPr lang="pt-BR" sz="2000" dirty="0">
                <a:solidFill>
                  <a:srgbClr val="000000"/>
                </a:solidFill>
              </a:rPr>
              <a:t>It is approved for use in patients with a confirmed diagnosis of peanut allergy</a:t>
            </a:r>
            <a:endParaRPr lang="en-US" sz="2000" dirty="0">
              <a:solidFill>
                <a:srgbClr val="000000"/>
              </a:solidFill>
            </a:endParaRPr>
          </a:p>
          <a:p>
            <a:r>
              <a:rPr lang="en-US" sz="2000" dirty="0">
                <a:solidFill>
                  <a:srgbClr val="000000"/>
                </a:solidFill>
              </a:rPr>
              <a:t>Treatment is intended to be given in conjunction with a peanut-avoidance diet</a:t>
            </a:r>
          </a:p>
          <a:p>
            <a:r>
              <a:rPr lang="en-US" sz="2000" dirty="0">
                <a:solidFill>
                  <a:srgbClr val="000000"/>
                </a:solidFill>
              </a:rPr>
              <a:t>The initial dose escalation may be administered to patients aged 4 through 17 years. Up-dosing and maintenance dosing may be continued in patients 4 years of age and older</a:t>
            </a:r>
          </a:p>
          <a:p>
            <a:r>
              <a:rPr lang="en-US" sz="2000" dirty="0">
                <a:solidFill>
                  <a:srgbClr val="000000"/>
                </a:solidFill>
              </a:rPr>
              <a:t>It is not indicated for the emergency treatment of allergic reactions, including anaphylaxis</a:t>
            </a:r>
          </a:p>
        </p:txBody>
      </p:sp>
    </p:spTree>
    <p:extLst>
      <p:ext uri="{BB962C8B-B14F-4D97-AF65-F5344CB8AC3E}">
        <p14:creationId xmlns:p14="http://schemas.microsoft.com/office/powerpoint/2010/main" val="2961897666"/>
      </p:ext>
    </p:extLst>
  </p:cSld>
  <p:clrMapOvr>
    <a:masterClrMapping/>
  </p:clrMapOv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Palforzia (peanut [arachis hypogaea] allergen powder)</a:t>
            </a:r>
            <a:endParaRPr lang="en-US" sz="34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600200"/>
            <a:ext cx="8458200" cy="4267200"/>
          </a:xfrm>
        </p:spPr>
        <p:txBody>
          <a:bodyPr/>
          <a:lstStyle/>
          <a:p>
            <a:r>
              <a:rPr lang="en-US" sz="2000" dirty="0">
                <a:solidFill>
                  <a:srgbClr val="000000"/>
                </a:solidFill>
              </a:rPr>
              <a:t>It is approved as an oral powder available in capsules and as a sachet and the contents should be mixed with a semisolid food such as applesauce or yogurt and eaten entirely</a:t>
            </a:r>
          </a:p>
          <a:p>
            <a:r>
              <a:rPr lang="en-US" sz="2000" dirty="0">
                <a:solidFill>
                  <a:srgbClr val="000000"/>
                </a:solidFill>
              </a:rPr>
              <a:t>Capsules should not be swallowed</a:t>
            </a:r>
          </a:p>
          <a:p>
            <a:r>
              <a:rPr lang="en-US" sz="2000" dirty="0">
                <a:solidFill>
                  <a:srgbClr val="000000"/>
                </a:solidFill>
              </a:rPr>
              <a:t>The dosing schedule detailed in the product labeling should be followed for initiation, up-dosing, maintenance and dose modification </a:t>
            </a:r>
          </a:p>
          <a:p>
            <a:r>
              <a:rPr lang="en-US" sz="2000" dirty="0">
                <a:solidFill>
                  <a:srgbClr val="000000"/>
                </a:solidFill>
              </a:rPr>
              <a:t>Contraindications include:</a:t>
            </a:r>
          </a:p>
          <a:p>
            <a:pPr lvl="1">
              <a:buFont typeface="Wingdings" panose="05000000000000000000" pitchFamily="2" charset="2"/>
              <a:buChar char="Ø"/>
            </a:pPr>
            <a:r>
              <a:rPr lang="en-US" sz="2000" dirty="0">
                <a:solidFill>
                  <a:srgbClr val="000000"/>
                </a:solidFill>
              </a:rPr>
              <a:t>uncontrolled asthma</a:t>
            </a:r>
          </a:p>
          <a:p>
            <a:pPr lvl="1">
              <a:buFont typeface="Wingdings" panose="05000000000000000000" pitchFamily="2" charset="2"/>
              <a:buChar char="Ø"/>
            </a:pPr>
            <a:r>
              <a:rPr lang="en-US" sz="2000" dirty="0">
                <a:solidFill>
                  <a:srgbClr val="000000"/>
                </a:solidFill>
              </a:rPr>
              <a:t>history of eosinophilic esophagitis</a:t>
            </a:r>
          </a:p>
          <a:p>
            <a:pPr lvl="1">
              <a:buFont typeface="Wingdings" panose="05000000000000000000" pitchFamily="2" charset="2"/>
              <a:buChar char="Ø"/>
            </a:pPr>
            <a:r>
              <a:rPr lang="en-US" sz="2000" dirty="0">
                <a:solidFill>
                  <a:srgbClr val="000000"/>
                </a:solidFill>
              </a:rPr>
              <a:t>other eosinophilic gastrointestinal diseases</a:t>
            </a:r>
            <a:endParaRPr lang="en-US" sz="1600" dirty="0">
              <a:solidFill>
                <a:srgbClr val="000000"/>
              </a:solidFill>
            </a:endParaRPr>
          </a:p>
        </p:txBody>
      </p:sp>
    </p:spTree>
    <p:extLst>
      <p:ext uri="{BB962C8B-B14F-4D97-AF65-F5344CB8AC3E}">
        <p14:creationId xmlns:p14="http://schemas.microsoft.com/office/powerpoint/2010/main" val="2054781659"/>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Palforzia (peanut [arachis hypogaea] allergen powder)</a:t>
            </a:r>
            <a:endParaRPr lang="en-US" sz="34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600200"/>
            <a:ext cx="8458200" cy="4267200"/>
          </a:xfrm>
        </p:spPr>
        <p:txBody>
          <a:bodyPr/>
          <a:lstStyle/>
          <a:p>
            <a:r>
              <a:rPr lang="en-US" sz="2000" dirty="0">
                <a:solidFill>
                  <a:srgbClr val="000000"/>
                </a:solidFill>
              </a:rPr>
              <a:t>Palforzia contains a boxed warning for the risk of anaphylaxis</a:t>
            </a:r>
          </a:p>
          <a:p>
            <a:pPr lvl="1">
              <a:buFont typeface="Wingdings" panose="05000000000000000000" pitchFamily="2" charset="2"/>
              <a:buChar char="Ø"/>
            </a:pPr>
            <a:r>
              <a:rPr lang="en-US" sz="2000" dirty="0">
                <a:solidFill>
                  <a:srgbClr val="000000"/>
                </a:solidFill>
              </a:rPr>
              <a:t>Patients/caregivers should be prescribed injectable epinephrine and be monitored during initial dose and escalations</a:t>
            </a:r>
          </a:p>
          <a:p>
            <a:pPr lvl="1">
              <a:buFont typeface="Wingdings" panose="05000000000000000000" pitchFamily="2" charset="2"/>
              <a:buChar char="Ø"/>
            </a:pPr>
            <a:r>
              <a:rPr lang="en-US" sz="2000" dirty="0">
                <a:solidFill>
                  <a:srgbClr val="000000"/>
                </a:solidFill>
              </a:rPr>
              <a:t>Palforzia is only available via a REMS program due to anaphylaxis</a:t>
            </a:r>
          </a:p>
          <a:p>
            <a:pPr lvl="1">
              <a:buFont typeface="Wingdings" panose="05000000000000000000" pitchFamily="2" charset="2"/>
              <a:buChar char="Ø"/>
            </a:pPr>
            <a:r>
              <a:rPr lang="en-US" sz="2000" dirty="0">
                <a:solidFill>
                  <a:srgbClr val="000000"/>
                </a:solidFill>
              </a:rPr>
              <a:t>Treatment should not be initiated in any patient who has experienced severe anaphylaxis within the prior 60 days</a:t>
            </a:r>
          </a:p>
          <a:p>
            <a:r>
              <a:rPr lang="en-US" sz="2000" dirty="0">
                <a:solidFill>
                  <a:srgbClr val="000000"/>
                </a:solidFill>
              </a:rPr>
              <a:t>Other warnings include uncontrolled asthma</a:t>
            </a:r>
          </a:p>
          <a:p>
            <a:r>
              <a:rPr lang="en-US" sz="2000" dirty="0">
                <a:solidFill>
                  <a:srgbClr val="000000"/>
                </a:solidFill>
              </a:rPr>
              <a:t>Should be temporarily withheld in patients experiencing an acute asthma exacerbation and may be cautiously resumed after resolution</a:t>
            </a:r>
          </a:p>
          <a:p>
            <a:r>
              <a:rPr lang="en-US" sz="2000" dirty="0">
                <a:solidFill>
                  <a:srgbClr val="000000"/>
                </a:solidFill>
              </a:rPr>
              <a:t>Consider discontinuing therapy in those with recurrent asthma exacerbations</a:t>
            </a:r>
          </a:p>
        </p:txBody>
      </p:sp>
    </p:spTree>
    <p:extLst>
      <p:ext uri="{BB962C8B-B14F-4D97-AF65-F5344CB8AC3E}">
        <p14:creationId xmlns:p14="http://schemas.microsoft.com/office/powerpoint/2010/main" val="85025462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1119252"/>
          </a:xfrm>
        </p:spPr>
        <p:txBody>
          <a:bodyPr/>
          <a:lstStyle/>
          <a:p>
            <a:r>
              <a:rPr lang="en-US" altLang="en-US" dirty="0"/>
              <a:t>Anticoagulants</a:t>
            </a:r>
            <a:endParaRPr lang="en-US" dirty="0"/>
          </a:p>
        </p:txBody>
      </p:sp>
      <p:sp>
        <p:nvSpPr>
          <p:cNvPr id="5" name="Content Placeholder 4"/>
          <p:cNvSpPr>
            <a:spLocks noGrp="1"/>
          </p:cNvSpPr>
          <p:nvPr>
            <p:ph idx="1"/>
          </p:nvPr>
        </p:nvSpPr>
        <p:spPr>
          <a:xfrm>
            <a:off x="457200" y="1600201"/>
            <a:ext cx="7620000" cy="4191000"/>
          </a:xfrm>
        </p:spPr>
        <p:txBody>
          <a:bodyPr/>
          <a:lstStyle/>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9" name="Table 8"/>
          <p:cNvGraphicFramePr>
            <a:graphicFrameLocks noGrp="1"/>
          </p:cNvGraphicFramePr>
          <p:nvPr>
            <p:extLst>
              <p:ext uri="{D42A27DB-BD31-4B8C-83A1-F6EECF244321}">
                <p14:modId xmlns:p14="http://schemas.microsoft.com/office/powerpoint/2010/main" val="4189857691"/>
              </p:ext>
            </p:extLst>
          </p:nvPr>
        </p:nvGraphicFramePr>
        <p:xfrm>
          <a:off x="609600" y="1600199"/>
          <a:ext cx="8077202" cy="4367149"/>
        </p:xfrm>
        <a:graphic>
          <a:graphicData uri="http://schemas.openxmlformats.org/drawingml/2006/table">
            <a:tbl>
              <a:tblPr firstRow="1" bandRow="1">
                <a:tableStyleId>{5C22544A-7EE6-4342-B048-85BDC9FD1C3A}</a:tableStyleId>
              </a:tblPr>
              <a:tblGrid>
                <a:gridCol w="990603">
                  <a:extLst>
                    <a:ext uri="{9D8B030D-6E8A-4147-A177-3AD203B41FA5}">
                      <a16:colId xmlns:a16="http://schemas.microsoft.com/office/drawing/2014/main" xmlns="" val="20000"/>
                    </a:ext>
                  </a:extLst>
                </a:gridCol>
                <a:gridCol w="1317169">
                  <a:extLst>
                    <a:ext uri="{9D8B030D-6E8A-4147-A177-3AD203B41FA5}">
                      <a16:colId xmlns:a16="http://schemas.microsoft.com/office/drawing/2014/main" xmlns="" val="20001"/>
                    </a:ext>
                  </a:extLst>
                </a:gridCol>
                <a:gridCol w="1045031">
                  <a:extLst>
                    <a:ext uri="{9D8B030D-6E8A-4147-A177-3AD203B41FA5}">
                      <a16:colId xmlns:a16="http://schemas.microsoft.com/office/drawing/2014/main" xmlns="" val="20002"/>
                    </a:ext>
                  </a:extLst>
                </a:gridCol>
                <a:gridCol w="1262741">
                  <a:extLst>
                    <a:ext uri="{9D8B030D-6E8A-4147-A177-3AD203B41FA5}">
                      <a16:colId xmlns:a16="http://schemas.microsoft.com/office/drawing/2014/main" xmlns="" val="20003"/>
                    </a:ext>
                  </a:extLst>
                </a:gridCol>
                <a:gridCol w="1153886">
                  <a:extLst>
                    <a:ext uri="{9D8B030D-6E8A-4147-A177-3AD203B41FA5}">
                      <a16:colId xmlns:a16="http://schemas.microsoft.com/office/drawing/2014/main" xmlns="" val="20004"/>
                    </a:ext>
                  </a:extLst>
                </a:gridCol>
                <a:gridCol w="936173">
                  <a:extLst>
                    <a:ext uri="{9D8B030D-6E8A-4147-A177-3AD203B41FA5}">
                      <a16:colId xmlns:a16="http://schemas.microsoft.com/office/drawing/2014/main" xmlns="" val="20005"/>
                    </a:ext>
                  </a:extLst>
                </a:gridCol>
                <a:gridCol w="1371599">
                  <a:extLst>
                    <a:ext uri="{9D8B030D-6E8A-4147-A177-3AD203B41FA5}">
                      <a16:colId xmlns:a16="http://schemas.microsoft.com/office/drawing/2014/main" xmlns="" val="20006"/>
                    </a:ext>
                  </a:extLst>
                </a:gridCol>
              </a:tblGrid>
              <a:tr h="161703">
                <a:tc rowSpan="2">
                  <a:txBody>
                    <a:bodyPr/>
                    <a:lstStyle/>
                    <a:p>
                      <a:pPr marL="0" marR="0" algn="ctr">
                        <a:spcBef>
                          <a:spcPts val="200"/>
                        </a:spcBef>
                        <a:spcAft>
                          <a:spcPts val="200"/>
                        </a:spcAft>
                      </a:pPr>
                      <a:r>
                        <a:rPr lang="en-US" sz="1100" b="1" dirty="0">
                          <a:latin typeface="Times New Roman"/>
                          <a:ea typeface="Times New Roman"/>
                          <a:cs typeface="Times New Roman"/>
                        </a:rPr>
                        <a:t>Drug</a:t>
                      </a:r>
                    </a:p>
                  </a:txBody>
                  <a:tcPr marL="18415" marR="18415" marT="0" marB="0" anchor="ctr"/>
                </a:tc>
                <a:tc rowSpan="2">
                  <a:txBody>
                    <a:bodyPr/>
                    <a:lstStyle/>
                    <a:p>
                      <a:pPr marL="0" marR="0" algn="ctr">
                        <a:spcBef>
                          <a:spcPts val="200"/>
                        </a:spcBef>
                        <a:spcAft>
                          <a:spcPts val="200"/>
                        </a:spcAft>
                      </a:pPr>
                      <a:r>
                        <a:rPr lang="en-US" sz="1100" b="1" dirty="0">
                          <a:latin typeface="Times New Roman"/>
                          <a:ea typeface="Times New Roman"/>
                          <a:cs typeface="Times New Roman"/>
                        </a:rPr>
                        <a:t>Manufacturer</a:t>
                      </a:r>
                    </a:p>
                  </a:txBody>
                  <a:tcPr marL="18415" marR="18415" marT="0" marB="0" anchor="ctr"/>
                </a:tc>
                <a:tc gridSpan="4">
                  <a:txBody>
                    <a:bodyPr/>
                    <a:lstStyle/>
                    <a:p>
                      <a:pPr marL="0" marR="0" algn="ctr">
                        <a:spcBef>
                          <a:spcPts val="200"/>
                        </a:spcBef>
                        <a:spcAft>
                          <a:spcPts val="200"/>
                        </a:spcAft>
                      </a:pPr>
                      <a:r>
                        <a:rPr lang="en-US" sz="1100" b="1" dirty="0">
                          <a:latin typeface="Times New Roman"/>
                          <a:ea typeface="Times New Roman"/>
                          <a:cs typeface="Times New Roman"/>
                        </a:rPr>
                        <a:t>DVT prophylaxis</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marL="0" marR="0" algn="ctr">
                        <a:spcBef>
                          <a:spcPts val="200"/>
                        </a:spcBef>
                        <a:spcAft>
                          <a:spcPts val="200"/>
                        </a:spcAft>
                      </a:pPr>
                      <a:r>
                        <a:rPr lang="en-US" sz="1100" b="1" dirty="0">
                          <a:latin typeface="Times New Roman"/>
                          <a:ea typeface="Times New Roman"/>
                          <a:cs typeface="Times New Roman"/>
                        </a:rPr>
                        <a:t>DVT Treatment</a:t>
                      </a:r>
                    </a:p>
                  </a:txBody>
                  <a:tcPr marL="18415" marR="18415" marT="0" marB="0" anchor="ctr"/>
                </a:tc>
                <a:extLst>
                  <a:ext uri="{0D108BD9-81ED-4DB2-BD59-A6C34878D82A}">
                    <a16:rowId xmlns:a16="http://schemas.microsoft.com/office/drawing/2014/main" xmlns="" val="10000"/>
                  </a:ext>
                </a:extLst>
              </a:tr>
              <a:tr h="323406">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Times New Roman"/>
                          <a:ea typeface="Times New Roman"/>
                          <a:cs typeface="Times New Roman"/>
                        </a:rPr>
                        <a:t>Hip</a:t>
                      </a:r>
                      <a:br>
                        <a:rPr lang="en-US" sz="1100" b="1" dirty="0">
                          <a:latin typeface="Times New Roman"/>
                          <a:ea typeface="Times New Roman"/>
                          <a:cs typeface="Times New Roman"/>
                        </a:rPr>
                      </a:br>
                      <a:r>
                        <a:rPr lang="en-US" sz="1100" b="1" dirty="0">
                          <a:latin typeface="Times New Roman"/>
                          <a:ea typeface="Times New Roman"/>
                          <a:cs typeface="Times New Roman"/>
                        </a:rPr>
                        <a:t>Replacement</a:t>
                      </a:r>
                    </a:p>
                  </a:txBody>
                  <a:tcPr marL="18415" marR="18415" marT="0" marB="0" anchor="ctr"/>
                </a:tc>
                <a:tc>
                  <a:txBody>
                    <a:bodyPr/>
                    <a:lstStyle/>
                    <a:p>
                      <a:pPr marL="0" marR="0" algn="ctr">
                        <a:spcBef>
                          <a:spcPts val="200"/>
                        </a:spcBef>
                        <a:spcAft>
                          <a:spcPts val="200"/>
                        </a:spcAft>
                      </a:pPr>
                      <a:r>
                        <a:rPr lang="en-US" sz="1100" b="1" dirty="0">
                          <a:latin typeface="Times New Roman"/>
                          <a:ea typeface="Times New Roman"/>
                          <a:cs typeface="Times New Roman"/>
                        </a:rPr>
                        <a:t>Knee Replacement</a:t>
                      </a:r>
                    </a:p>
                  </a:txBody>
                  <a:tcPr marL="18415" marR="18415" marT="0" marB="0" anchor="ctr"/>
                </a:tc>
                <a:tc>
                  <a:txBody>
                    <a:bodyPr/>
                    <a:lstStyle/>
                    <a:p>
                      <a:pPr marL="0" marR="0" algn="ctr">
                        <a:spcBef>
                          <a:spcPts val="200"/>
                        </a:spcBef>
                        <a:spcAft>
                          <a:spcPts val="200"/>
                        </a:spcAft>
                      </a:pPr>
                      <a:r>
                        <a:rPr lang="en-US" sz="1100" b="1" dirty="0">
                          <a:latin typeface="Times New Roman"/>
                          <a:ea typeface="Times New Roman"/>
                          <a:cs typeface="Times New Roman"/>
                        </a:rPr>
                        <a:t>Hip Fracture surgery</a:t>
                      </a:r>
                    </a:p>
                  </a:txBody>
                  <a:tcPr marL="18415" marR="18415" marT="0" marB="0" anchor="ctr"/>
                </a:tc>
                <a:tc>
                  <a:txBody>
                    <a:bodyPr/>
                    <a:lstStyle/>
                    <a:p>
                      <a:pPr marL="0" marR="0" algn="ctr">
                        <a:spcBef>
                          <a:spcPts val="200"/>
                        </a:spcBef>
                        <a:spcAft>
                          <a:spcPts val="200"/>
                        </a:spcAft>
                      </a:pPr>
                      <a:r>
                        <a:rPr lang="en-US" sz="1100" b="1" dirty="0">
                          <a:latin typeface="Times New Roman"/>
                          <a:ea typeface="Times New Roman"/>
                          <a:cs typeface="Times New Roman"/>
                        </a:rPr>
                        <a:t>Abdominal Surgery</a:t>
                      </a:r>
                    </a:p>
                  </a:txBody>
                  <a:tcPr marL="18415" marR="18415" marT="0" marB="0" anchor="ctr"/>
                </a:tc>
                <a:tc vMerge="1">
                  <a:txBody>
                    <a:bodyPr/>
                    <a:lstStyle/>
                    <a:p>
                      <a:endParaRPr lang="en-US" dirty="0"/>
                    </a:p>
                  </a:txBody>
                  <a:tcPr/>
                </a:tc>
                <a:extLst>
                  <a:ext uri="{0D108BD9-81ED-4DB2-BD59-A6C34878D82A}">
                    <a16:rowId xmlns:a16="http://schemas.microsoft.com/office/drawing/2014/main" xmlns="" val="10001"/>
                  </a:ext>
                </a:extLst>
              </a:tr>
              <a:tr h="161703">
                <a:tc gridSpan="7">
                  <a:txBody>
                    <a:bodyPr/>
                    <a:lstStyle/>
                    <a:p>
                      <a:pPr marL="0" marR="0" algn="ctr">
                        <a:spcBef>
                          <a:spcPts val="200"/>
                        </a:spcBef>
                        <a:spcAft>
                          <a:spcPts val="200"/>
                        </a:spcAft>
                      </a:pPr>
                      <a:r>
                        <a:rPr lang="en-US" sz="1100" b="1" dirty="0">
                          <a:latin typeface="Times New Roman"/>
                          <a:ea typeface="Times New Roman"/>
                          <a:cs typeface="Times New Roman"/>
                        </a:rPr>
                        <a:t>Oral</a:t>
                      </a:r>
                    </a:p>
                  </a:txBody>
                  <a:tcPr marL="18415" marR="1841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xmlns="" val="10002"/>
                  </a:ext>
                </a:extLst>
              </a:tr>
              <a:tr h="498798">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apixaban (Eliquis®)</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extLst>
                  <a:ext uri="{0D108BD9-81ED-4DB2-BD59-A6C34878D82A}">
                    <a16:rowId xmlns:a16="http://schemas.microsoft.com/office/drawing/2014/main" xmlns="" val="10003"/>
                  </a:ext>
                </a:extLst>
              </a:tr>
              <a:tr h="498798">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betrixaban (Bevyxxa®)</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Portola</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extLst>
                  <a:ext uri="{0D108BD9-81ED-4DB2-BD59-A6C34878D82A}">
                    <a16:rowId xmlns:a16="http://schemas.microsoft.com/office/drawing/2014/main" xmlns="" val="10004"/>
                  </a:ext>
                </a:extLst>
              </a:tr>
              <a:tr h="838468">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dabigatran (Pradaxa®)</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Boehringer Ingelheim</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cap="all" dirty="0">
                          <a:solidFill>
                            <a:schemeClr val="tx1">
                              <a:lumMod val="50000"/>
                            </a:schemeClr>
                          </a:solidFill>
                          <a:latin typeface="Arial"/>
                          <a:ea typeface="Times New Roman"/>
                          <a:cs typeface="Arial"/>
                        </a:rPr>
                        <a:t>x</a:t>
                      </a:r>
                      <a:endParaRPr lang="en-US" sz="1000" dirty="0">
                        <a:solidFill>
                          <a:schemeClr val="tx1">
                            <a:lumMod val="50000"/>
                          </a:schemeClr>
                        </a:solidFill>
                        <a:latin typeface="Arial"/>
                        <a:ea typeface="Times New Roman"/>
                        <a:cs typeface="Arial"/>
                      </a:endParaRPr>
                    </a:p>
                  </a:txBody>
                  <a:tcPr marL="18415" marR="18415" marT="0" marB="0" anchor="ctr"/>
                </a:tc>
                <a:extLst>
                  <a:ext uri="{0D108BD9-81ED-4DB2-BD59-A6C34878D82A}">
                    <a16:rowId xmlns:a16="http://schemas.microsoft.com/office/drawing/2014/main" xmlns="" val="10005"/>
                  </a:ext>
                </a:extLst>
              </a:tr>
              <a:tr h="620175">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edoxaban (Savaysa®)</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Daiichi Sankyo</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extLst>
                  <a:ext uri="{0D108BD9-81ED-4DB2-BD59-A6C34878D82A}">
                    <a16:rowId xmlns:a16="http://schemas.microsoft.com/office/drawing/2014/main" xmlns="" val="10006"/>
                  </a:ext>
                </a:extLst>
              </a:tr>
              <a:tr h="620175">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rivaroxaban (Xarelto®)</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Janssen</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extLst>
                  <a:ext uri="{0D108BD9-81ED-4DB2-BD59-A6C34878D82A}">
                    <a16:rowId xmlns:a16="http://schemas.microsoft.com/office/drawing/2014/main" xmlns="" val="10007"/>
                  </a:ext>
                </a:extLst>
              </a:tr>
              <a:tr h="620175">
                <a:tc>
                  <a:txBody>
                    <a:bodyPr/>
                    <a:lstStyle/>
                    <a:p>
                      <a:pPr marL="0" marR="0">
                        <a:spcBef>
                          <a:spcPts val="200"/>
                        </a:spcBef>
                        <a:spcAft>
                          <a:spcPts val="200"/>
                        </a:spcAft>
                      </a:pPr>
                      <a:r>
                        <a:rPr lang="en-US" sz="1000" dirty="0">
                          <a:solidFill>
                            <a:schemeClr val="tx1">
                              <a:lumMod val="50000"/>
                            </a:schemeClr>
                          </a:solidFill>
                          <a:latin typeface="Arial"/>
                          <a:ea typeface="Times New Roman"/>
                          <a:cs typeface="Arial"/>
                        </a:rPr>
                        <a:t>warfarin (Coumadin®)</a:t>
                      </a:r>
                    </a:p>
                  </a:txBody>
                  <a:tcPr marL="18415" marR="18415" marT="0" marB="0"/>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generic,</a:t>
                      </a:r>
                      <a:br>
                        <a:rPr lang="en-US" sz="1000" dirty="0">
                          <a:solidFill>
                            <a:schemeClr val="tx1">
                              <a:lumMod val="50000"/>
                            </a:schemeClr>
                          </a:solidFill>
                          <a:latin typeface="Arial"/>
                          <a:ea typeface="Times New Roman"/>
                          <a:cs typeface="Arial"/>
                        </a:rPr>
                      </a:br>
                      <a:r>
                        <a:rPr lang="en-US" sz="1000" dirty="0">
                          <a:solidFill>
                            <a:schemeClr val="tx1">
                              <a:lumMod val="50000"/>
                            </a:schemeClr>
                          </a:solidFill>
                          <a:latin typeface="Arial"/>
                          <a:ea typeface="Times New Roman"/>
                          <a:cs typeface="Arial"/>
                        </a:rPr>
                        <a:t>Bristol-Myers Squibb</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a:t>
                      </a:r>
                    </a:p>
                  </a:txBody>
                  <a:tcPr marL="18415" marR="18415" marT="0" marB="0" anchor="ctr"/>
                </a:tc>
                <a:tc>
                  <a:txBody>
                    <a:bodyPr/>
                    <a:lstStyle/>
                    <a:p>
                      <a:pPr marL="0" marR="0" algn="ctr">
                        <a:spcBef>
                          <a:spcPts val="200"/>
                        </a:spcBef>
                        <a:spcAft>
                          <a:spcPts val="200"/>
                        </a:spcAft>
                      </a:pPr>
                      <a:r>
                        <a:rPr lang="en-US" sz="1000" dirty="0">
                          <a:solidFill>
                            <a:schemeClr val="tx1">
                              <a:lumMod val="50000"/>
                            </a:schemeClr>
                          </a:solidFill>
                          <a:latin typeface="Arial"/>
                          <a:ea typeface="Times New Roman"/>
                          <a:cs typeface="Arial"/>
                        </a:rPr>
                        <a:t>X</a:t>
                      </a:r>
                    </a:p>
                  </a:txBody>
                  <a:tcPr marL="18415" marR="18415"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4745027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Palforzia (peanut [arachis hypogaea] allergen powder)</a:t>
            </a:r>
            <a:endParaRPr lang="en-US" sz="34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600200"/>
            <a:ext cx="8458200" cy="4495800"/>
          </a:xfrm>
        </p:spPr>
        <p:txBody>
          <a:bodyPr/>
          <a:lstStyle/>
          <a:p>
            <a:r>
              <a:rPr lang="en-US" sz="2000" dirty="0">
                <a:solidFill>
                  <a:srgbClr val="000000"/>
                </a:solidFill>
              </a:rPr>
              <a:t>The most commonly reported adverse events (incidence ≥ 10% and ≥ 5% more than placebo) included abdominal pain, vomiting, nausea, oral pruritus, oral paresthesia, throat irritation, cough, rhinorrhea, sneezing, throat tightness, wheezing, pruritus, and urticaria</a:t>
            </a:r>
          </a:p>
          <a:p>
            <a:r>
              <a:rPr lang="en-US" sz="2000" dirty="0">
                <a:solidFill>
                  <a:srgbClr val="000000"/>
                </a:solidFill>
              </a:rPr>
              <a:t>Anaphylactic reaction occurred in 9.1% of patients treated with active drug versus 3.5% in patients who received placebo</a:t>
            </a:r>
          </a:p>
          <a:p>
            <a:r>
              <a:rPr lang="en-US" sz="2000" dirty="0">
                <a:solidFill>
                  <a:srgbClr val="000000"/>
                </a:solidFill>
              </a:rPr>
              <a:t>A total of 21.9% of patients taking peanut allergen powder-dnfp discontinued therapy for any reason compared to 6.5% of patients taking placebo</a:t>
            </a:r>
          </a:p>
          <a:p>
            <a:r>
              <a:rPr lang="en-US" sz="2000" dirty="0">
                <a:solidFill>
                  <a:srgbClr val="000000"/>
                </a:solidFill>
              </a:rPr>
              <a:t>No comparative trials are available </a:t>
            </a:r>
          </a:p>
          <a:p>
            <a:r>
              <a:rPr lang="en-US" sz="2000" dirty="0">
                <a:solidFill>
                  <a:srgbClr val="000000"/>
                </a:solidFill>
              </a:rPr>
              <a:t>Approval was based on the PALISADE (Peanut ALlergy oral Immunotherapy Study of AR101 for DEsensitization in children and adults)</a:t>
            </a:r>
          </a:p>
        </p:txBody>
      </p:sp>
    </p:spTree>
    <p:extLst>
      <p:ext uri="{BB962C8B-B14F-4D97-AF65-F5344CB8AC3E}">
        <p14:creationId xmlns:p14="http://schemas.microsoft.com/office/powerpoint/2010/main" val="1638345590"/>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Palforzia (peanut [arachis hypogaea] allergen powder)</a:t>
            </a:r>
            <a:endParaRPr lang="en-US" sz="34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600200"/>
            <a:ext cx="8534400" cy="4267200"/>
          </a:xfrm>
        </p:spPr>
        <p:txBody>
          <a:bodyPr/>
          <a:lstStyle/>
          <a:p>
            <a:r>
              <a:rPr lang="en-US" sz="2000" dirty="0">
                <a:solidFill>
                  <a:srgbClr val="000000"/>
                </a:solidFill>
              </a:rPr>
              <a:t>PALISADE was an international, randomized 3:1, double-blind, placebo-controlled trial of the efficacy and safety of Palforzia in a Characterized Oral Desensitization ImmunoTherapy (CODIT) approach in patients with peanut allergy</a:t>
            </a:r>
          </a:p>
          <a:p>
            <a:r>
              <a:rPr lang="en-US" sz="2000" dirty="0">
                <a:solidFill>
                  <a:srgbClr val="000000"/>
                </a:solidFill>
              </a:rPr>
              <a:t>554 patients were enrolled with peanut-allergic patients ages 4–49, all of whom had to experience dose-limiting symptoms at or before a 100-mg dose of peanut protein given during a dose escalation challenge </a:t>
            </a:r>
          </a:p>
          <a:p>
            <a:r>
              <a:rPr lang="en-US" sz="2000" dirty="0">
                <a:solidFill>
                  <a:srgbClr val="000000"/>
                </a:solidFill>
              </a:rPr>
              <a:t>Patients underwent a dose escalation period of approximately 22 weeks to reach a maintenance dose of 300 mg per day of Palforzia or placebo, then continued with daily maintenance at 300 mg per day of AR101 or placebo for approximately six months</a:t>
            </a:r>
          </a:p>
          <a:p>
            <a:endParaRPr lang="en-US" sz="2000" dirty="0">
              <a:solidFill>
                <a:srgbClr val="000000"/>
              </a:solidFill>
            </a:endParaRPr>
          </a:p>
        </p:txBody>
      </p:sp>
    </p:spTree>
    <p:extLst>
      <p:ext uri="{BB962C8B-B14F-4D97-AF65-F5344CB8AC3E}">
        <p14:creationId xmlns:p14="http://schemas.microsoft.com/office/powerpoint/2010/main" val="1699053355"/>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Palforzia (peanut [arachis hypogaea] allergen powder)</a:t>
            </a:r>
            <a:endParaRPr lang="en-US" sz="3400"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1600200"/>
            <a:ext cx="8458200" cy="4267200"/>
          </a:xfrm>
        </p:spPr>
        <p:txBody>
          <a:bodyPr/>
          <a:lstStyle/>
          <a:p>
            <a:r>
              <a:rPr lang="en-US" sz="2000" dirty="0">
                <a:solidFill>
                  <a:srgbClr val="000000"/>
                </a:solidFill>
              </a:rPr>
              <a:t>At the end of the maintenance period, patients underwent another dose escalation challenge that tested consecutive doses of 3, 10, 30, 100, 300, 600 and 1000 mg of peanut protein, given 20 to 30 minutes apart, as tolerated with no or only mild symptoms</a:t>
            </a:r>
          </a:p>
          <a:p>
            <a:r>
              <a:rPr lang="en-US" sz="2000" dirty="0">
                <a:solidFill>
                  <a:srgbClr val="000000"/>
                </a:solidFill>
              </a:rPr>
              <a:t>The study met the primary efficacy endpoint, as 67.2% of Palforzia patients ages 4 – 17 tolerated at least a 600-mg dose of peanut protein in the exit food challenge, compared to 4.0% of placebo patients</a:t>
            </a:r>
          </a:p>
          <a:p>
            <a:r>
              <a:rPr lang="en-US" sz="2000" dirty="0">
                <a:solidFill>
                  <a:srgbClr val="000000"/>
                </a:solidFill>
              </a:rPr>
              <a:t>50.3% of Palforzia patients ages 4 – 17 tolerated a 1000-mg dose of peanut protein in the exit food challenge, compared to 2.4% of placebo patients</a:t>
            </a:r>
          </a:p>
        </p:txBody>
      </p:sp>
    </p:spTree>
    <p:extLst>
      <p:ext uri="{BB962C8B-B14F-4D97-AF65-F5344CB8AC3E}">
        <p14:creationId xmlns:p14="http://schemas.microsoft.com/office/powerpoint/2010/main" val="3778415528"/>
      </p:ext>
    </p:extLst>
  </p:cSld>
  <p:clrMapOvr>
    <a:masterClrMapping/>
  </p:clrMapOvr>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Reyvow (lasmiditan)</a:t>
            </a:r>
          </a:p>
        </p:txBody>
      </p:sp>
      <p:sp>
        <p:nvSpPr>
          <p:cNvPr id="29699" name="Content Placeholder 2"/>
          <p:cNvSpPr>
            <a:spLocks noGrp="1"/>
          </p:cNvSpPr>
          <p:nvPr>
            <p:ph idx="1"/>
          </p:nvPr>
        </p:nvSpPr>
        <p:spPr>
          <a:xfrm>
            <a:off x="381000" y="1752600"/>
            <a:ext cx="8458200" cy="3733800"/>
          </a:xfrm>
        </p:spPr>
        <p:txBody>
          <a:bodyPr/>
          <a:lstStyle/>
          <a:p>
            <a:r>
              <a:rPr lang="en-US" sz="2000" dirty="0">
                <a:solidFill>
                  <a:srgbClr val="000000"/>
                </a:solidFill>
              </a:rPr>
              <a:t>A serotonin (5-HT) 1F receptor agonist indicated for the acute treatment of migraine with or without aura in adults and is not indicated for the preventive treatment of migraine</a:t>
            </a:r>
          </a:p>
          <a:p>
            <a:r>
              <a:rPr lang="en-US" sz="2000" dirty="0">
                <a:solidFill>
                  <a:srgbClr val="000000"/>
                </a:solidFill>
              </a:rPr>
              <a:t>The recommended dose is 50 mg, 100 mg, or 200 mg taken orally with or without food, as needed</a:t>
            </a:r>
          </a:p>
          <a:p>
            <a:r>
              <a:rPr lang="en-US" sz="2000" dirty="0">
                <a:solidFill>
                  <a:srgbClr val="000000"/>
                </a:solidFill>
              </a:rPr>
              <a:t>No more than one dose should be taken in 24 hours (a second dose was not shown to be effective for the same migraine attack)</a:t>
            </a:r>
          </a:p>
          <a:p>
            <a:r>
              <a:rPr lang="en-US" sz="2000" dirty="0">
                <a:solidFill>
                  <a:srgbClr val="000000"/>
                </a:solidFill>
              </a:rPr>
              <a:t>The safety of treating an average of more than 4 migraine attacks in a 30-day period has not been established</a:t>
            </a: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2684199588"/>
      </p:ext>
    </p:extLst>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Reyvow (lasmiditan)</a:t>
            </a:r>
          </a:p>
        </p:txBody>
      </p:sp>
      <p:sp>
        <p:nvSpPr>
          <p:cNvPr id="29699" name="Content Placeholder 2"/>
          <p:cNvSpPr>
            <a:spLocks noGrp="1"/>
          </p:cNvSpPr>
          <p:nvPr>
            <p:ph idx="1"/>
          </p:nvPr>
        </p:nvSpPr>
        <p:spPr>
          <a:xfrm>
            <a:off x="381000" y="1600200"/>
            <a:ext cx="8458200" cy="3733800"/>
          </a:xfrm>
        </p:spPr>
        <p:txBody>
          <a:bodyPr/>
          <a:lstStyle/>
          <a:p>
            <a:r>
              <a:rPr lang="en-US" sz="2000" dirty="0">
                <a:solidFill>
                  <a:srgbClr val="000000"/>
                </a:solidFill>
              </a:rPr>
              <a:t>Warnings: driving impairment, CNS depression, serotonin syndrome, medication overuse headache</a:t>
            </a:r>
          </a:p>
          <a:p>
            <a:r>
              <a:rPr lang="en-US" sz="2000" dirty="0">
                <a:solidFill>
                  <a:srgbClr val="000000"/>
                </a:solidFill>
              </a:rPr>
              <a:t>Most common adverse reactions (incidence ≥5% and greater than placebo) were dizziness, fatigue, paresthesia, and sedation</a:t>
            </a:r>
          </a:p>
          <a:p>
            <a:r>
              <a:rPr lang="en-US" sz="2000" dirty="0">
                <a:solidFill>
                  <a:srgbClr val="000000"/>
                </a:solidFill>
              </a:rPr>
              <a:t>No comparative data is available</a:t>
            </a:r>
          </a:p>
          <a:p>
            <a:r>
              <a:rPr lang="en-US" sz="2000" dirty="0">
                <a:solidFill>
                  <a:srgbClr val="000000"/>
                </a:solidFill>
              </a:rPr>
              <a:t>The FDA approval of Reyvow was based on two randomized, double-blind, placebo-controlled trials (SAMURAI and SPARTAN)</a:t>
            </a:r>
          </a:p>
          <a:p>
            <a:endParaRPr lang="en-US" sz="2000" dirty="0">
              <a:solidFill>
                <a:srgbClr val="000000"/>
              </a:solidFill>
            </a:endParaRPr>
          </a:p>
          <a:p>
            <a:pPr marL="800100" lvl="1">
              <a:buFont typeface="Wingdings" panose="05000000000000000000" pitchFamily="2" charset="2"/>
              <a:buChar char="Ø"/>
            </a:pPr>
            <a:endParaRPr lang="en-US" sz="2000" dirty="0"/>
          </a:p>
          <a:p>
            <a:pPr marL="800100" lvl="1">
              <a:buFont typeface="Wingdings" panose="05000000000000000000" pitchFamily="2" charset="2"/>
              <a:buChar char="Ø"/>
            </a:pPr>
            <a:endParaRPr lang="en-US" sz="2000" dirty="0">
              <a:solidFill>
                <a:srgbClr val="000000"/>
              </a:solidFill>
            </a:endParaRPr>
          </a:p>
          <a:p>
            <a:pPr marL="57150" indent="0">
              <a:buNone/>
            </a:pPr>
            <a:endParaRPr lang="en-US" sz="2000" dirty="0"/>
          </a:p>
          <a:p>
            <a:pPr marL="57150" indent="0">
              <a:buNone/>
            </a:pPr>
            <a:endParaRPr lang="en-US" sz="2000" dirty="0"/>
          </a:p>
          <a:p>
            <a:pPr marL="57150" indent="0">
              <a:buNone/>
            </a:pPr>
            <a:endParaRPr lang="en-US" dirty="0"/>
          </a:p>
          <a:p>
            <a:pPr marL="57150" indent="0">
              <a:buNone/>
            </a:pPr>
            <a:endParaRPr lang="en-US" sz="2000" dirty="0">
              <a:solidFill>
                <a:srgbClr val="000000"/>
              </a:solidFill>
            </a:endParaRPr>
          </a:p>
          <a:p>
            <a:pPr marL="57150" indent="0">
              <a:buNone/>
            </a:pPr>
            <a:endParaRPr lang="en-US" sz="2000" dirty="0">
              <a:solidFill>
                <a:srgbClr val="000000"/>
              </a:solidFill>
            </a:endParaRPr>
          </a:p>
          <a:p>
            <a:pPr marL="57150" indent="0">
              <a:buNone/>
            </a:pPr>
            <a:endParaRPr lang="en-US" sz="2400" dirty="0">
              <a:solidFill>
                <a:srgbClr val="000000"/>
              </a:solidFill>
            </a:endParaRPr>
          </a:p>
          <a:p>
            <a:pPr marL="0" indent="0">
              <a:buNone/>
            </a:pP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3077120680"/>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dirty="0">
                <a:effectLst>
                  <a:outerShdw blurRad="38100" dist="38100" dir="2700000" algn="tl">
                    <a:srgbClr val="000000">
                      <a:alpha val="43137"/>
                    </a:srgbClr>
                  </a:outerShdw>
                </a:effectLst>
              </a:rPr>
              <a:t>Reyvow (lasmiditan)</a:t>
            </a:r>
          </a:p>
        </p:txBody>
      </p:sp>
      <p:sp>
        <p:nvSpPr>
          <p:cNvPr id="29699" name="Content Placeholder 2"/>
          <p:cNvSpPr>
            <a:spLocks noGrp="1"/>
          </p:cNvSpPr>
          <p:nvPr>
            <p:ph idx="1"/>
          </p:nvPr>
        </p:nvSpPr>
        <p:spPr>
          <a:xfrm>
            <a:off x="381000" y="1752600"/>
            <a:ext cx="8458200" cy="3733800"/>
          </a:xfrm>
        </p:spPr>
        <p:txBody>
          <a:bodyPr/>
          <a:lstStyle/>
          <a:p>
            <a:r>
              <a:rPr lang="en-US" sz="2000" dirty="0">
                <a:solidFill>
                  <a:srgbClr val="000000"/>
                </a:solidFill>
              </a:rPr>
              <a:t>A total of 3,177 adult patients with a history of migraine with and without aura treated a migraine attack with Reyvow</a:t>
            </a:r>
          </a:p>
          <a:p>
            <a:r>
              <a:rPr lang="en-US" sz="2000" dirty="0">
                <a:solidFill>
                  <a:srgbClr val="000000"/>
                </a:solidFill>
              </a:rPr>
              <a:t>In both studies, the percentages of patients whose pain resolved and whose most bothersome migraine symptom (nausea, light sensitivity, or sound sensitivity) resolved two hours after treatment were significantly greater among patients receiving Reyvow at all doses compared to those receiving placebo</a:t>
            </a:r>
          </a:p>
          <a:p>
            <a:pPr marL="57150" indent="0">
              <a:buNone/>
            </a:pPr>
            <a:endParaRPr lang="en-US" sz="2400" dirty="0">
              <a:solidFill>
                <a:srgbClr val="000000"/>
              </a:solidFill>
            </a:endParaRPr>
          </a:p>
          <a:p>
            <a:pPr marL="0" indent="0">
              <a:buNone/>
            </a:pPr>
            <a:endParaRPr lang="en-US" sz="2000" dirty="0"/>
          </a:p>
          <a:p>
            <a:pPr marL="0" indent="0">
              <a:buNone/>
            </a:pPr>
            <a:endParaRPr lang="en-US" sz="2000" dirty="0"/>
          </a:p>
          <a:p>
            <a:pPr lvl="1"/>
            <a:endParaRPr lang="en-US" sz="1600" dirty="0"/>
          </a:p>
        </p:txBody>
      </p:sp>
    </p:spTree>
    <p:extLst>
      <p:ext uri="{BB962C8B-B14F-4D97-AF65-F5344CB8AC3E}">
        <p14:creationId xmlns:p14="http://schemas.microsoft.com/office/powerpoint/2010/main" val="1951219151"/>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Executive Session</a:t>
            </a:r>
          </a:p>
        </p:txBody>
      </p:sp>
      <p:sp>
        <p:nvSpPr>
          <p:cNvPr id="3" name="Slide Number Placeholder 2"/>
          <p:cNvSpPr>
            <a:spLocks noGrp="1"/>
          </p:cNvSpPr>
          <p:nvPr>
            <p:ph type="sldNum" sz="quarter" idx="4"/>
          </p:nvPr>
        </p:nvSpPr>
        <p:spPr/>
        <p:txBody>
          <a:bodyPr/>
          <a:lstStyle/>
          <a:p>
            <a:fld id="{FF445594-FFE8-4E90-934C-EFF530110A38}" type="slidenum">
              <a:rPr lang="en-US" smtClean="0"/>
              <a:pPr/>
              <a:t>226</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1861825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6027928" cy="2971800"/>
          </a:xfrm>
        </p:spPr>
        <p:txBody>
          <a:bodyPr/>
          <a:lstStyle/>
          <a:p>
            <a:pPr algn="ctr"/>
            <a:r>
              <a:rPr lang="en-US" dirty="0">
                <a:effectLst>
                  <a:outerShdw blurRad="38100" dist="38100" dir="2700000" algn="tl">
                    <a:srgbClr val="000000">
                      <a:alpha val="43137"/>
                    </a:srgbClr>
                  </a:outerShdw>
                </a:effectLst>
              </a:rPr>
              <a:t>Public Therapeutic Class Votes</a:t>
            </a:r>
          </a:p>
        </p:txBody>
      </p:sp>
      <p:sp>
        <p:nvSpPr>
          <p:cNvPr id="3" name="Slide Number Placeholder 2"/>
          <p:cNvSpPr>
            <a:spLocks noGrp="1"/>
          </p:cNvSpPr>
          <p:nvPr>
            <p:ph type="sldNum" sz="quarter" idx="4"/>
          </p:nvPr>
        </p:nvSpPr>
        <p:spPr/>
        <p:txBody>
          <a:bodyPr/>
          <a:lstStyle/>
          <a:p>
            <a:fld id="{FF445594-FFE8-4E90-934C-EFF530110A38}" type="slidenum">
              <a:rPr lang="en-US" smtClean="0"/>
              <a:pPr/>
              <a:t>227</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1810264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371600"/>
            <a:ext cx="5723128" cy="3048000"/>
          </a:xfrm>
        </p:spPr>
        <p:txBody>
          <a:bodyPr/>
          <a:lstStyle/>
          <a:p>
            <a:r>
              <a:rPr lang="en-US" dirty="0"/>
              <a:t>Biosimilar Update</a:t>
            </a:r>
            <a:br>
              <a:rPr lang="en-US" dirty="0"/>
            </a:br>
            <a:r>
              <a:rPr lang="en-US" dirty="0"/>
              <a:t/>
            </a:r>
            <a:br>
              <a:rPr lang="en-US" dirty="0"/>
            </a:br>
            <a:r>
              <a:rPr lang="en-US" sz="2400" i="1" dirty="0">
                <a:solidFill>
                  <a:srgbClr val="2C2C2C"/>
                </a:solidFill>
              </a:rPr>
              <a:t>Hind Douiki, Pharm.D.</a:t>
            </a:r>
            <a:endParaRPr lang="en-US" sz="2400" i="1" dirty="0">
              <a:solidFill>
                <a:schemeClr val="tx1">
                  <a:lumMod val="50000"/>
                </a:schemeClr>
              </a:solidFill>
            </a:endParaRPr>
          </a:p>
        </p:txBody>
      </p:sp>
      <p:sp>
        <p:nvSpPr>
          <p:cNvPr id="3" name="Slide Number Placeholder 2"/>
          <p:cNvSpPr>
            <a:spLocks noGrp="1"/>
          </p:cNvSpPr>
          <p:nvPr>
            <p:ph type="sldNum" sz="quarter" idx="4"/>
          </p:nvPr>
        </p:nvSpPr>
        <p:spPr/>
        <p:txBody>
          <a:bodyPr/>
          <a:lstStyle/>
          <a:p>
            <a:fld id="{FF445594-FFE8-4E90-934C-EFF530110A38}" type="slidenum">
              <a:rPr lang="en-US" smtClean="0"/>
              <a:pPr/>
              <a:t>228</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678655542"/>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305800" cy="914400"/>
          </a:xfrm>
        </p:spPr>
        <p:txBody>
          <a:bodyPr/>
          <a:lstStyle/>
          <a:p>
            <a:pPr algn="ctr"/>
            <a:r>
              <a:rPr lang="en-US" dirty="0"/>
              <a:t>BIOSIMILAR UPDATE</a:t>
            </a:r>
          </a:p>
        </p:txBody>
      </p:sp>
      <p:sp>
        <p:nvSpPr>
          <p:cNvPr id="6" name="Content Placeholder 5"/>
          <p:cNvSpPr>
            <a:spLocks noGrp="1"/>
          </p:cNvSpPr>
          <p:nvPr>
            <p:ph idx="1"/>
          </p:nvPr>
        </p:nvSpPr>
        <p:spPr>
          <a:xfrm>
            <a:off x="228600" y="1447801"/>
            <a:ext cx="8686800" cy="4495799"/>
          </a:xfrm>
          <a:noFill/>
        </p:spPr>
        <p:txBody>
          <a:bodyPr/>
          <a:lstStyle/>
          <a:p>
            <a:r>
              <a:rPr lang="en-US" sz="2000" dirty="0">
                <a:solidFill>
                  <a:schemeClr val="tx1">
                    <a:lumMod val="50000"/>
                  </a:schemeClr>
                </a:solidFill>
              </a:rPr>
              <a:t>Renflexis (infliximab-abda) and Inflectra (infliximab-dyyb) are biosimilars to Remicade and are currently available on the market. Both are now approved for ulcerative colitis in patients 6 years of age and older for the treatment of ulcerative colitis</a:t>
            </a:r>
          </a:p>
          <a:p>
            <a:r>
              <a:rPr lang="en-US" sz="2000" dirty="0">
                <a:solidFill>
                  <a:schemeClr val="tx1">
                    <a:lumMod val="50000"/>
                  </a:schemeClr>
                </a:solidFill>
              </a:rPr>
              <a:t>Avsola (infliximab-axxq) was approved in December 2019 as an additional biosimilar to Remicade. It is not currently commercially available. Avsola was approved with the following indications:</a:t>
            </a:r>
          </a:p>
          <a:p>
            <a:pPr lvl="1">
              <a:buFont typeface="Wingdings" panose="05000000000000000000" pitchFamily="2" charset="2"/>
              <a:buChar char="Ø"/>
            </a:pPr>
            <a:r>
              <a:rPr lang="en-US" sz="2000" dirty="0">
                <a:solidFill>
                  <a:schemeClr val="tx1">
                    <a:lumMod val="50000"/>
                  </a:schemeClr>
                </a:solidFill>
              </a:rPr>
              <a:t>management of adults with active ankylosing spondylitis (AS), active psoriatic arthritis (PsA), or chronic severe PSO </a:t>
            </a:r>
          </a:p>
          <a:p>
            <a:pPr lvl="1">
              <a:buFont typeface="Wingdings" panose="05000000000000000000" pitchFamily="2" charset="2"/>
              <a:buChar char="Ø"/>
            </a:pPr>
            <a:r>
              <a:rPr lang="en-US" sz="2000" dirty="0">
                <a:solidFill>
                  <a:schemeClr val="tx1">
                    <a:lumMod val="50000"/>
                  </a:schemeClr>
                </a:solidFill>
              </a:rPr>
              <a:t>adult and pediatric patients with moderately to severely active RA, Crohn’s disease (CD), or ulcerative colitis (UC)</a:t>
            </a:r>
            <a:endParaRPr lang="en-US" sz="2000" baseline="30000" dirty="0">
              <a:solidFill>
                <a:schemeClr val="tx1">
                  <a:lumMod val="50000"/>
                </a:schemeClr>
              </a:solidFill>
            </a:endParaRPr>
          </a:p>
          <a:p>
            <a:endParaRPr lang="en-US" sz="2800" dirty="0">
              <a:solidFill>
                <a:schemeClr val="tx1">
                  <a:lumMod val="50000"/>
                </a:schemeClr>
              </a:solidFill>
            </a:endParaRPr>
          </a:p>
        </p:txBody>
      </p:sp>
      <p:sp>
        <p:nvSpPr>
          <p:cNvPr id="3" name="Slide Number Placeholder 2"/>
          <p:cNvSpPr>
            <a:spLocks noGrp="1"/>
          </p:cNvSpPr>
          <p:nvPr>
            <p:ph type="sldNum" sz="quarter" idx="4"/>
          </p:nvPr>
        </p:nvSpPr>
        <p:spPr/>
        <p:txBody>
          <a:bodyPr/>
          <a:lstStyle/>
          <a:p>
            <a:fld id="{FF445594-FFE8-4E90-934C-EFF530110A38}" type="slidenum">
              <a:rPr lang="en-US" smtClean="0"/>
              <a:pPr/>
              <a:t>229</a:t>
            </a:fld>
            <a:endParaRPr lang="en-US" dirty="0"/>
          </a:p>
        </p:txBody>
      </p:sp>
      <p:sp>
        <p:nvSpPr>
          <p:cNvPr id="4" name="Footer Placeholder 3"/>
          <p:cNvSpPr>
            <a:spLocks noGrp="1"/>
          </p:cNvSpPr>
          <p:nvPr>
            <p:ph type="ftr" sz="quarter" idx="3"/>
          </p:nvPr>
        </p:nvSpPr>
        <p:spPr>
          <a:xfrm>
            <a:off x="0" y="6286499"/>
            <a:ext cx="9144000" cy="291469"/>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2968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Anticoagulants</a:t>
            </a:r>
            <a:endParaRPr lang="en-US" dirty="0"/>
          </a:p>
        </p:txBody>
      </p:sp>
      <p:sp>
        <p:nvSpPr>
          <p:cNvPr id="5" name="Content Placeholder 4"/>
          <p:cNvSpPr>
            <a:spLocks noGrp="1"/>
          </p:cNvSpPr>
          <p:nvPr>
            <p:ph idx="1"/>
          </p:nvPr>
        </p:nvSpPr>
        <p:spPr>
          <a:xfrm>
            <a:off x="457200" y="1600201"/>
            <a:ext cx="8382000" cy="4267199"/>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effectLst>
                  <a:outerShdw blurRad="38100" dist="38100" dir="2700000" algn="tl">
                    <a:srgbClr val="000000">
                      <a:alpha val="43137"/>
                    </a:srgbClr>
                  </a:outerShdw>
                </a:effectLst>
              </a:rPr>
              <a:t>dalteparin (Fragmin) </a:t>
            </a:r>
          </a:p>
          <a:p>
            <a:pPr lvl="1">
              <a:buFont typeface="Wingdings" panose="05000000000000000000" pitchFamily="2" charset="2"/>
              <a:buChar char="Ø"/>
            </a:pPr>
            <a:r>
              <a:rPr lang="en-US" sz="2000" dirty="0">
                <a:solidFill>
                  <a:srgbClr val="000000"/>
                </a:solidFill>
              </a:rPr>
              <a:t>Prophylaxis of ischemic complications of unstable angina and non-Q-wave myocardial infarction (MI) when concurrently administered with aspirin </a:t>
            </a:r>
          </a:p>
          <a:p>
            <a:pPr lvl="1">
              <a:buFont typeface="Wingdings" panose="05000000000000000000" pitchFamily="2" charset="2"/>
              <a:buChar char="Ø"/>
            </a:pPr>
            <a:r>
              <a:rPr lang="en-US" sz="2000" dirty="0">
                <a:solidFill>
                  <a:srgbClr val="000000"/>
                </a:solidFill>
              </a:rPr>
              <a:t>Deep vein thrombosis (DVT) prophylaxis for immobile medical patients who are at risk for thromboembolic complications </a:t>
            </a:r>
          </a:p>
          <a:p>
            <a:pPr lvl="1">
              <a:buFont typeface="Wingdings" panose="05000000000000000000" pitchFamily="2" charset="2"/>
              <a:buChar char="Ø"/>
            </a:pPr>
            <a:r>
              <a:rPr lang="en-US" sz="2000" dirty="0">
                <a:solidFill>
                  <a:srgbClr val="000000"/>
                </a:solidFill>
              </a:rPr>
              <a:t>Extended treatment of symptomatic venous thromboembolism (VTE) (proximal DVT and/or pulmonary embolism [PE]) to reduce the recurrence of VTE in patients with cancer </a:t>
            </a:r>
          </a:p>
          <a:p>
            <a:pPr lvl="1">
              <a:buFont typeface="Wingdings" panose="05000000000000000000" pitchFamily="2" charset="2"/>
              <a:buChar char="Ø"/>
            </a:pPr>
            <a:r>
              <a:rPr lang="en-US" sz="2000" dirty="0">
                <a:solidFill>
                  <a:srgbClr val="000000"/>
                </a:solidFill>
              </a:rPr>
              <a:t>Treatment of symptomatic VTE to reduce the recurrence of VTE in pediatric patients 1 month of age and older</a:t>
            </a:r>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5772399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305800" cy="914400"/>
          </a:xfrm>
        </p:spPr>
        <p:txBody>
          <a:bodyPr/>
          <a:lstStyle/>
          <a:p>
            <a:pPr algn="ctr"/>
            <a:r>
              <a:rPr lang="en-US" dirty="0"/>
              <a:t>BIOSIMILAR UPDATE</a:t>
            </a:r>
          </a:p>
        </p:txBody>
      </p:sp>
      <p:sp>
        <p:nvSpPr>
          <p:cNvPr id="6" name="Content Placeholder 5"/>
          <p:cNvSpPr>
            <a:spLocks noGrp="1"/>
          </p:cNvSpPr>
          <p:nvPr>
            <p:ph idx="1"/>
          </p:nvPr>
        </p:nvSpPr>
        <p:spPr>
          <a:xfrm>
            <a:off x="228600" y="1447801"/>
            <a:ext cx="8686800" cy="4800600"/>
          </a:xfrm>
          <a:noFill/>
        </p:spPr>
        <p:txBody>
          <a:bodyPr/>
          <a:lstStyle/>
          <a:p>
            <a:r>
              <a:rPr lang="en-US" sz="2000" dirty="0">
                <a:solidFill>
                  <a:schemeClr val="tx1">
                    <a:lumMod val="50000"/>
                  </a:schemeClr>
                </a:solidFill>
              </a:rPr>
              <a:t>Hadlima (adalimumab-bwwd), a biosimilar to Humira, has been approved, but is not commercially available. It is not interchangeable with the reference product. Hadlima is approved for the following indications:</a:t>
            </a:r>
          </a:p>
          <a:p>
            <a:pPr lvl="1">
              <a:buFont typeface="Wingdings" panose="05000000000000000000" pitchFamily="2" charset="2"/>
              <a:buChar char="Ø"/>
            </a:pPr>
            <a:r>
              <a:rPr lang="en-US" sz="2000" dirty="0">
                <a:solidFill>
                  <a:schemeClr val="tx1">
                    <a:lumMod val="50000"/>
                  </a:schemeClr>
                </a:solidFill>
              </a:rPr>
              <a:t>Rheumatoid Arthritis in adults</a:t>
            </a:r>
          </a:p>
          <a:p>
            <a:pPr lvl="1">
              <a:buFont typeface="Wingdings" panose="05000000000000000000" pitchFamily="2" charset="2"/>
              <a:buChar char="Ø"/>
            </a:pPr>
            <a:r>
              <a:rPr lang="en-US" sz="2000" dirty="0">
                <a:solidFill>
                  <a:schemeClr val="tx1">
                    <a:lumMod val="50000"/>
                  </a:schemeClr>
                </a:solidFill>
              </a:rPr>
              <a:t>Juvenile Idiopathic Arthritis is patients ≥ 4 years of age</a:t>
            </a:r>
          </a:p>
          <a:p>
            <a:pPr lvl="1">
              <a:buFont typeface="Wingdings" panose="05000000000000000000" pitchFamily="2" charset="2"/>
              <a:buChar char="Ø"/>
            </a:pPr>
            <a:r>
              <a:rPr lang="en-US" sz="2000" dirty="0">
                <a:solidFill>
                  <a:schemeClr val="tx1">
                    <a:lumMod val="50000"/>
                  </a:schemeClr>
                </a:solidFill>
              </a:rPr>
              <a:t>Psoriatic Arthritis in adults</a:t>
            </a:r>
          </a:p>
          <a:p>
            <a:pPr lvl="1">
              <a:buFont typeface="Wingdings" panose="05000000000000000000" pitchFamily="2" charset="2"/>
              <a:buChar char="Ø"/>
            </a:pPr>
            <a:r>
              <a:rPr lang="en-US" sz="2000" dirty="0">
                <a:solidFill>
                  <a:schemeClr val="tx1">
                    <a:lumMod val="50000"/>
                  </a:schemeClr>
                </a:solidFill>
              </a:rPr>
              <a:t>Ankylosing Spondylitis in adults</a:t>
            </a:r>
          </a:p>
          <a:p>
            <a:pPr lvl="1">
              <a:buFont typeface="Wingdings" panose="05000000000000000000" pitchFamily="2" charset="2"/>
              <a:buChar char="Ø"/>
            </a:pPr>
            <a:r>
              <a:rPr lang="en-US" sz="2000" dirty="0">
                <a:solidFill>
                  <a:schemeClr val="tx1">
                    <a:lumMod val="50000"/>
                  </a:schemeClr>
                </a:solidFill>
              </a:rPr>
              <a:t>Crohn’s disease in adults</a:t>
            </a:r>
          </a:p>
          <a:p>
            <a:pPr lvl="1">
              <a:buFont typeface="Wingdings" panose="05000000000000000000" pitchFamily="2" charset="2"/>
              <a:buChar char="Ø"/>
            </a:pPr>
            <a:r>
              <a:rPr lang="en-US" sz="2000" dirty="0">
                <a:solidFill>
                  <a:schemeClr val="tx1">
                    <a:lumMod val="50000"/>
                  </a:schemeClr>
                </a:solidFill>
              </a:rPr>
              <a:t>Ulcerative Colitis in adults</a:t>
            </a:r>
          </a:p>
          <a:p>
            <a:pPr lvl="1">
              <a:buFont typeface="Wingdings" panose="05000000000000000000" pitchFamily="2" charset="2"/>
              <a:buChar char="Ø"/>
            </a:pPr>
            <a:r>
              <a:rPr lang="en-US" sz="2000" dirty="0">
                <a:solidFill>
                  <a:schemeClr val="tx1">
                    <a:lumMod val="50000"/>
                  </a:schemeClr>
                </a:solidFill>
              </a:rPr>
              <a:t>Plaque Psoriasis in adults </a:t>
            </a:r>
          </a:p>
          <a:p>
            <a:pPr marL="0" indent="0">
              <a:buNone/>
            </a:pPr>
            <a:r>
              <a:rPr lang="en-US" sz="2000" dirty="0">
                <a:solidFill>
                  <a:schemeClr val="tx1">
                    <a:lumMod val="50000"/>
                  </a:schemeClr>
                </a:solidFill>
              </a:rPr>
              <a:t>  </a:t>
            </a:r>
          </a:p>
        </p:txBody>
      </p:sp>
      <p:sp>
        <p:nvSpPr>
          <p:cNvPr id="3" name="Slide Number Placeholder 2"/>
          <p:cNvSpPr>
            <a:spLocks noGrp="1"/>
          </p:cNvSpPr>
          <p:nvPr>
            <p:ph type="sldNum" sz="quarter" idx="4"/>
          </p:nvPr>
        </p:nvSpPr>
        <p:spPr/>
        <p:txBody>
          <a:bodyPr/>
          <a:lstStyle/>
          <a:p>
            <a:fld id="{FF445594-FFE8-4E90-934C-EFF530110A38}" type="slidenum">
              <a:rPr lang="en-US" smtClean="0"/>
              <a:pPr/>
              <a:t>230</a:t>
            </a:fld>
            <a:endParaRPr lang="en-US" dirty="0"/>
          </a:p>
        </p:txBody>
      </p:sp>
      <p:sp>
        <p:nvSpPr>
          <p:cNvPr id="4" name="Footer Placeholder 3"/>
          <p:cNvSpPr>
            <a:spLocks noGrp="1"/>
          </p:cNvSpPr>
          <p:nvPr>
            <p:ph type="ftr" sz="quarter" idx="3"/>
          </p:nvPr>
        </p:nvSpPr>
        <p:spPr>
          <a:xfrm>
            <a:off x="0" y="6286499"/>
            <a:ext cx="9144000" cy="291469"/>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09402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305800" cy="914400"/>
          </a:xfrm>
        </p:spPr>
        <p:txBody>
          <a:bodyPr/>
          <a:lstStyle/>
          <a:p>
            <a:pPr algn="ctr"/>
            <a:r>
              <a:rPr lang="en-US" dirty="0"/>
              <a:t>BIOSIMILAR UPDATE</a:t>
            </a:r>
          </a:p>
        </p:txBody>
      </p:sp>
      <p:sp>
        <p:nvSpPr>
          <p:cNvPr id="6" name="Content Placeholder 5"/>
          <p:cNvSpPr>
            <a:spLocks noGrp="1"/>
          </p:cNvSpPr>
          <p:nvPr>
            <p:ph idx="1"/>
          </p:nvPr>
        </p:nvSpPr>
        <p:spPr>
          <a:xfrm>
            <a:off x="228600" y="1447801"/>
            <a:ext cx="8686800" cy="4800600"/>
          </a:xfrm>
          <a:noFill/>
        </p:spPr>
        <p:txBody>
          <a:bodyPr/>
          <a:lstStyle/>
          <a:p>
            <a:r>
              <a:rPr lang="en-US" sz="2000" dirty="0">
                <a:solidFill>
                  <a:schemeClr val="tx1">
                    <a:lumMod val="50000"/>
                  </a:schemeClr>
                </a:solidFill>
              </a:rPr>
              <a:t>Erelzi (etanercept-szzs), a biosimilar to Enbrel, is now approved for the treatment of plaque psoriasis and psoriatic arthritis in adults. It was previously approved for the treatment of rheumatoid arthritis, ankylosing spondylitis, and polyarticular juvenile idiopathic arthritis. Erelzi is not commercially available</a:t>
            </a:r>
          </a:p>
          <a:p>
            <a:r>
              <a:rPr lang="en-US" sz="2000" dirty="0">
                <a:solidFill>
                  <a:schemeClr val="tx1">
                    <a:lumMod val="50000"/>
                  </a:schemeClr>
                </a:solidFill>
              </a:rPr>
              <a:t>Abrilada (adalimumab-afzb), a biosimilar to Humira, has been approved for the treatment of juvenile idiopathic arthritis in patients ≥ 4 years of age, and adults with rheumatoid arthritis, psoriatic arthritis, ankylosing spondylitis, Crohn’s disease, ulcerative colitis, and plaque psoriasis. Boxed warnings, precautions, and adverse reactions are consistent with other adalimumab-containing products. Abrilada is not commercially available</a:t>
            </a:r>
          </a:p>
          <a:p>
            <a:endParaRPr lang="en-US" dirty="0">
              <a:solidFill>
                <a:schemeClr val="tx1">
                  <a:lumMod val="50000"/>
                </a:schemeClr>
              </a:solidFill>
            </a:endParaRPr>
          </a:p>
        </p:txBody>
      </p:sp>
      <p:sp>
        <p:nvSpPr>
          <p:cNvPr id="3" name="Slide Number Placeholder 2"/>
          <p:cNvSpPr>
            <a:spLocks noGrp="1"/>
          </p:cNvSpPr>
          <p:nvPr>
            <p:ph type="sldNum" sz="quarter" idx="4"/>
          </p:nvPr>
        </p:nvSpPr>
        <p:spPr/>
        <p:txBody>
          <a:bodyPr/>
          <a:lstStyle/>
          <a:p>
            <a:fld id="{FF445594-FFE8-4E90-934C-EFF530110A38}" type="slidenum">
              <a:rPr lang="en-US" smtClean="0"/>
              <a:pPr/>
              <a:t>231</a:t>
            </a:fld>
            <a:endParaRPr lang="en-US" dirty="0"/>
          </a:p>
        </p:txBody>
      </p:sp>
      <p:sp>
        <p:nvSpPr>
          <p:cNvPr id="4" name="Footer Placeholder 3"/>
          <p:cNvSpPr>
            <a:spLocks noGrp="1"/>
          </p:cNvSpPr>
          <p:nvPr>
            <p:ph type="ftr" sz="quarter" idx="3"/>
          </p:nvPr>
        </p:nvSpPr>
        <p:spPr>
          <a:xfrm>
            <a:off x="0" y="6286499"/>
            <a:ext cx="9144000" cy="291469"/>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590284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305800" cy="914400"/>
          </a:xfrm>
        </p:spPr>
        <p:txBody>
          <a:bodyPr/>
          <a:lstStyle/>
          <a:p>
            <a:pPr algn="ctr"/>
            <a:r>
              <a:rPr lang="en-US" dirty="0"/>
              <a:t>BIOSIMILAR UPDATE</a:t>
            </a:r>
          </a:p>
        </p:txBody>
      </p:sp>
      <p:sp>
        <p:nvSpPr>
          <p:cNvPr id="6" name="Content Placeholder 5"/>
          <p:cNvSpPr>
            <a:spLocks noGrp="1"/>
          </p:cNvSpPr>
          <p:nvPr>
            <p:ph idx="1"/>
          </p:nvPr>
        </p:nvSpPr>
        <p:spPr>
          <a:xfrm>
            <a:off x="228600" y="1447801"/>
            <a:ext cx="8686800" cy="4800600"/>
          </a:xfrm>
          <a:noFill/>
        </p:spPr>
        <p:txBody>
          <a:bodyPr/>
          <a:lstStyle/>
          <a:p>
            <a:r>
              <a:rPr lang="en-US" sz="2400" i="1" dirty="0">
                <a:solidFill>
                  <a:schemeClr val="tx1">
                    <a:lumMod val="50000"/>
                  </a:schemeClr>
                </a:solidFill>
              </a:rPr>
              <a:t>As a reminder – per AHCCCS Policy 310-V: AHCCCS Contractors shall not transition to a biosimilar drug until AHCCCS has determined that the biosimilar drug is overall more cost-effective to the state than the continued use of the brand name drug</a:t>
            </a:r>
          </a:p>
          <a:p>
            <a:endParaRPr lang="en-US" sz="2800" dirty="0">
              <a:solidFill>
                <a:schemeClr val="tx1">
                  <a:lumMod val="50000"/>
                </a:schemeClr>
              </a:solidFill>
            </a:endParaRPr>
          </a:p>
        </p:txBody>
      </p:sp>
      <p:sp>
        <p:nvSpPr>
          <p:cNvPr id="3" name="Slide Number Placeholder 2"/>
          <p:cNvSpPr>
            <a:spLocks noGrp="1"/>
          </p:cNvSpPr>
          <p:nvPr>
            <p:ph type="sldNum" sz="quarter" idx="4"/>
          </p:nvPr>
        </p:nvSpPr>
        <p:spPr/>
        <p:txBody>
          <a:bodyPr/>
          <a:lstStyle/>
          <a:p>
            <a:fld id="{FF445594-FFE8-4E90-934C-EFF530110A38}" type="slidenum">
              <a:rPr lang="en-US" smtClean="0"/>
              <a:pPr/>
              <a:t>232</a:t>
            </a:fld>
            <a:endParaRPr lang="en-US" dirty="0"/>
          </a:p>
        </p:txBody>
      </p:sp>
      <p:sp>
        <p:nvSpPr>
          <p:cNvPr id="4" name="Footer Placeholder 3"/>
          <p:cNvSpPr>
            <a:spLocks noGrp="1"/>
          </p:cNvSpPr>
          <p:nvPr>
            <p:ph type="ftr" sz="quarter" idx="3"/>
          </p:nvPr>
        </p:nvSpPr>
        <p:spPr>
          <a:xfrm>
            <a:off x="0" y="6286499"/>
            <a:ext cx="9144000" cy="291469"/>
          </a:xfrm>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7926612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P&amp;T Meeting Dates</a:t>
            </a:r>
          </a:p>
        </p:txBody>
      </p:sp>
      <p:sp>
        <p:nvSpPr>
          <p:cNvPr id="3" name="Content Placeholder 2"/>
          <p:cNvSpPr>
            <a:spLocks noGrp="1"/>
          </p:cNvSpPr>
          <p:nvPr>
            <p:ph idx="1"/>
          </p:nvPr>
        </p:nvSpPr>
        <p:spPr/>
        <p:txBody>
          <a:bodyPr/>
          <a:lstStyle/>
          <a:p>
            <a:r>
              <a:rPr lang="en-US" sz="2100" b="1" dirty="0">
                <a:solidFill>
                  <a:schemeClr val="tx1">
                    <a:lumMod val="50000"/>
                  </a:schemeClr>
                </a:solidFill>
              </a:rPr>
              <a:t>2020 Meeting Dates:</a:t>
            </a:r>
          </a:p>
          <a:p>
            <a:pPr lvl="1"/>
            <a:r>
              <a:rPr lang="en-US" dirty="0">
                <a:solidFill>
                  <a:schemeClr val="tx1">
                    <a:lumMod val="50000"/>
                  </a:schemeClr>
                </a:solidFill>
              </a:rPr>
              <a:t>October 14, 2020</a:t>
            </a:r>
          </a:p>
          <a:p>
            <a:pPr lvl="1"/>
            <a:endParaRPr lang="en-US" dirty="0">
              <a:solidFill>
                <a:schemeClr val="tx1">
                  <a:lumMod val="50000"/>
                </a:schemeClr>
              </a:solidFill>
            </a:endParaRPr>
          </a:p>
          <a:p>
            <a:r>
              <a:rPr lang="en-US" sz="2100" b="1" dirty="0">
                <a:solidFill>
                  <a:schemeClr val="tx1">
                    <a:lumMod val="50000"/>
                  </a:schemeClr>
                </a:solidFill>
              </a:rPr>
              <a:t>2021 Meeting Dates:</a:t>
            </a:r>
          </a:p>
          <a:p>
            <a:pPr lvl="1"/>
            <a:r>
              <a:rPr lang="en-US" dirty="0">
                <a:solidFill>
                  <a:schemeClr val="tx1">
                    <a:lumMod val="50000"/>
                  </a:schemeClr>
                </a:solidFill>
              </a:rPr>
              <a:t>January 26, 2021</a:t>
            </a:r>
          </a:p>
          <a:p>
            <a:pPr lvl="1"/>
            <a:r>
              <a:rPr lang="en-US" dirty="0">
                <a:solidFill>
                  <a:schemeClr val="tx1">
                    <a:lumMod val="50000"/>
                  </a:schemeClr>
                </a:solidFill>
              </a:rPr>
              <a:t>May 19, 2021</a:t>
            </a:r>
          </a:p>
          <a:p>
            <a:pPr lvl="1"/>
            <a:endParaRPr lang="en-US" dirty="0">
              <a:solidFill>
                <a:schemeClr val="tx1">
                  <a:lumMod val="50000"/>
                </a:schemeClr>
              </a:solidFill>
            </a:endParaRPr>
          </a:p>
          <a:p>
            <a:pPr marL="0" indent="0">
              <a:buNone/>
            </a:pPr>
            <a:endParaRPr lang="en-US" sz="21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233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0416901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Anticoagulants</a:t>
            </a:r>
            <a:endParaRPr lang="en-US" dirty="0"/>
          </a:p>
        </p:txBody>
      </p:sp>
      <p:sp>
        <p:nvSpPr>
          <p:cNvPr id="5" name="Content Placeholder 4"/>
          <p:cNvSpPr>
            <a:spLocks noGrp="1"/>
          </p:cNvSpPr>
          <p:nvPr>
            <p:ph idx="1"/>
          </p:nvPr>
        </p:nvSpPr>
        <p:spPr>
          <a:xfrm>
            <a:off x="457200" y="1600201"/>
            <a:ext cx="7620000" cy="4267199"/>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effectLst>
                  <a:outerShdw blurRad="38100" dist="38100" dir="2700000" algn="tl">
                    <a:srgbClr val="000000">
                      <a:alpha val="43137"/>
                    </a:srgbClr>
                  </a:outerShdw>
                </a:effectLst>
              </a:rPr>
              <a:t>enoxaparin (Lovenox) </a:t>
            </a:r>
          </a:p>
          <a:p>
            <a:pPr lvl="1">
              <a:buFont typeface="Wingdings" panose="05000000000000000000" pitchFamily="2" charset="2"/>
              <a:buChar char="Ø"/>
            </a:pPr>
            <a:r>
              <a:rPr lang="en-US" sz="2000" dirty="0">
                <a:solidFill>
                  <a:srgbClr val="000000"/>
                </a:solidFill>
              </a:rPr>
              <a:t>For the prophylaxis of ischemic complications of unstable angina and non-Q-wave myocardial infarction in conjunction with aspirin </a:t>
            </a:r>
          </a:p>
          <a:p>
            <a:pPr lvl="1">
              <a:buFont typeface="Wingdings" panose="05000000000000000000" pitchFamily="2" charset="2"/>
              <a:buChar char="Ø"/>
            </a:pPr>
            <a:r>
              <a:rPr lang="en-US" sz="2000" dirty="0">
                <a:solidFill>
                  <a:srgbClr val="000000"/>
                </a:solidFill>
              </a:rPr>
              <a:t>DVT prophylaxis to prevent thromboembolic complications in medical patients with severely restricted mobility during acute illness </a:t>
            </a:r>
          </a:p>
          <a:p>
            <a:pPr lvl="1">
              <a:buFont typeface="Wingdings" panose="05000000000000000000" pitchFamily="2" charset="2"/>
              <a:buChar char="Ø"/>
            </a:pPr>
            <a:r>
              <a:rPr lang="en-US" sz="2000" dirty="0">
                <a:solidFill>
                  <a:srgbClr val="000000"/>
                </a:solidFill>
              </a:rPr>
              <a:t>Treatment of acute ST-segment elevation myocardial infarction (STEMI) managed medically or with subsequent percutaneous coronary intervention (PCI) </a:t>
            </a:r>
          </a:p>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97049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Anticoagulants</a:t>
            </a:r>
            <a:endParaRPr lang="en-US" dirty="0"/>
          </a:p>
        </p:txBody>
      </p:sp>
      <p:sp>
        <p:nvSpPr>
          <p:cNvPr id="5" name="Content Placeholder 4"/>
          <p:cNvSpPr>
            <a:spLocks noGrp="1"/>
          </p:cNvSpPr>
          <p:nvPr>
            <p:ph idx="1"/>
          </p:nvPr>
        </p:nvSpPr>
        <p:spPr>
          <a:xfrm>
            <a:off x="457200" y="1600201"/>
            <a:ext cx="7620000" cy="4267199"/>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effectLst>
                  <a:outerShdw blurRad="38100" dist="38100" dir="2700000" algn="tl">
                    <a:srgbClr val="000000">
                      <a:alpha val="43137"/>
                    </a:srgbClr>
                  </a:outerShdw>
                </a:effectLst>
              </a:rPr>
              <a:t>fondaparinux (Arixtra) </a:t>
            </a:r>
          </a:p>
          <a:p>
            <a:pPr lvl="1">
              <a:buFont typeface="Wingdings" panose="05000000000000000000" pitchFamily="2" charset="2"/>
              <a:buChar char="Ø"/>
            </a:pPr>
            <a:r>
              <a:rPr lang="en-US" sz="2000" dirty="0">
                <a:solidFill>
                  <a:srgbClr val="000000"/>
                </a:solidFill>
              </a:rPr>
              <a:t>Treatment of acute Pulmonary Embolism (PE) when initial therapy is administered in the hospital and with warfarin </a:t>
            </a:r>
          </a:p>
          <a:p>
            <a:r>
              <a:rPr lang="en-US" sz="2200" dirty="0">
                <a:solidFill>
                  <a:srgbClr val="000000"/>
                </a:solidFill>
                <a:effectLst>
                  <a:outerShdw blurRad="38100" dist="38100" dir="2700000" algn="tl">
                    <a:srgbClr val="000000">
                      <a:alpha val="43137"/>
                    </a:srgbClr>
                  </a:outerShdw>
                </a:effectLst>
              </a:rPr>
              <a:t>apixaban (Eliquis) </a:t>
            </a:r>
          </a:p>
          <a:p>
            <a:pPr lvl="1">
              <a:buFont typeface="Wingdings" panose="05000000000000000000" pitchFamily="2" charset="2"/>
              <a:buChar char="Ø"/>
            </a:pPr>
            <a:r>
              <a:rPr lang="en-US" sz="2000" dirty="0">
                <a:solidFill>
                  <a:srgbClr val="000000"/>
                </a:solidFill>
              </a:rPr>
              <a:t>To reduce the risk of stroke and systemic embolism in patients with nonvalvular atrial fibrillation (NVAF) </a:t>
            </a:r>
          </a:p>
          <a:p>
            <a:pPr lvl="1">
              <a:buFont typeface="Wingdings" panose="05000000000000000000" pitchFamily="2" charset="2"/>
              <a:buChar char="Ø"/>
            </a:pPr>
            <a:r>
              <a:rPr lang="en-US" sz="2000" dirty="0">
                <a:solidFill>
                  <a:srgbClr val="000000"/>
                </a:solidFill>
              </a:rPr>
              <a:t>For the treatment of PE </a:t>
            </a:r>
          </a:p>
          <a:p>
            <a:pPr lvl="1">
              <a:buFont typeface="Wingdings" panose="05000000000000000000" pitchFamily="2" charset="2"/>
              <a:buChar char="Ø"/>
            </a:pPr>
            <a:r>
              <a:rPr lang="en-US" sz="2000" dirty="0">
                <a:solidFill>
                  <a:srgbClr val="000000"/>
                </a:solidFill>
              </a:rPr>
              <a:t>To reduce the risk of recurrent DVT and PE following initial therapy </a:t>
            </a:r>
          </a:p>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72177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Anticoagulants</a:t>
            </a:r>
            <a:endParaRPr lang="en-US" dirty="0"/>
          </a:p>
        </p:txBody>
      </p:sp>
      <p:sp>
        <p:nvSpPr>
          <p:cNvPr id="5" name="Content Placeholder 4"/>
          <p:cNvSpPr>
            <a:spLocks noGrp="1"/>
          </p:cNvSpPr>
          <p:nvPr>
            <p:ph idx="1"/>
          </p:nvPr>
        </p:nvSpPr>
        <p:spPr>
          <a:xfrm>
            <a:off x="457200" y="1600201"/>
            <a:ext cx="7620000" cy="4343399"/>
          </a:xfrm>
        </p:spPr>
        <p:txBody>
          <a:bodyPr/>
          <a:lstStyle/>
          <a:p>
            <a:pPr>
              <a:buNone/>
            </a:pPr>
            <a:r>
              <a:rPr lang="en-US" altLang="en-US" sz="2400" b="1" i="1" dirty="0">
                <a:solidFill>
                  <a:schemeClr val="tx1">
                    <a:lumMod val="50000"/>
                  </a:schemeClr>
                </a:solidFill>
              </a:rPr>
              <a:t>Class Overview – Other indications:</a:t>
            </a:r>
            <a:endParaRPr lang="en-US" dirty="0"/>
          </a:p>
          <a:p>
            <a:r>
              <a:rPr lang="en-US" sz="2200" dirty="0">
                <a:solidFill>
                  <a:srgbClr val="000000"/>
                </a:solidFill>
                <a:effectLst>
                  <a:outerShdw blurRad="38100" dist="38100" dir="2700000" algn="tl">
                    <a:srgbClr val="000000">
                      <a:alpha val="43137"/>
                    </a:srgbClr>
                  </a:outerShdw>
                </a:effectLst>
              </a:rPr>
              <a:t>betrixaban (Bevyxxa) </a:t>
            </a:r>
          </a:p>
          <a:p>
            <a:pPr lvl="1">
              <a:buFont typeface="Wingdings" panose="05000000000000000000" pitchFamily="2" charset="2"/>
              <a:buChar char="Ø"/>
            </a:pPr>
            <a:r>
              <a:rPr lang="en-US" sz="2000" dirty="0">
                <a:solidFill>
                  <a:srgbClr val="000000"/>
                </a:solidFill>
              </a:rPr>
              <a:t>For the prophylaxis of VTE in adult patients hospitalized for acute medical illness who are at risk for thromboembolic complications due to moderate or severely restricted mobility and other risk factors for VTE </a:t>
            </a:r>
          </a:p>
          <a:p>
            <a:r>
              <a:rPr lang="en-US" sz="2200" dirty="0">
                <a:solidFill>
                  <a:srgbClr val="000000"/>
                </a:solidFill>
                <a:effectLst>
                  <a:outerShdw blurRad="38100" dist="38100" dir="2700000" algn="tl">
                    <a:srgbClr val="000000">
                      <a:alpha val="43137"/>
                    </a:srgbClr>
                  </a:outerShdw>
                </a:effectLst>
              </a:rPr>
              <a:t>dabigatran (Pradaxa) </a:t>
            </a:r>
          </a:p>
          <a:p>
            <a:pPr lvl="1">
              <a:buFont typeface="Wingdings" panose="05000000000000000000" pitchFamily="2" charset="2"/>
              <a:buChar char="Ø"/>
            </a:pPr>
            <a:r>
              <a:rPr lang="en-US" sz="2000" dirty="0">
                <a:solidFill>
                  <a:srgbClr val="000000"/>
                </a:solidFill>
              </a:rPr>
              <a:t>To reduce the risk of stroke and systemic embolism in patients with NVAF </a:t>
            </a:r>
          </a:p>
          <a:p>
            <a:pPr lvl="1">
              <a:buFont typeface="Wingdings" panose="05000000000000000000" pitchFamily="2" charset="2"/>
              <a:buChar char="Ø"/>
            </a:pPr>
            <a:r>
              <a:rPr lang="en-US" sz="2000" dirty="0">
                <a:solidFill>
                  <a:srgbClr val="000000"/>
                </a:solidFill>
              </a:rPr>
              <a:t>To reduce the risk of recurrence of DVT and PE following initial therapy </a:t>
            </a:r>
          </a:p>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89091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Anticoagulants</a:t>
            </a:r>
            <a:endParaRPr lang="en-US" dirty="0"/>
          </a:p>
        </p:txBody>
      </p:sp>
      <p:sp>
        <p:nvSpPr>
          <p:cNvPr id="5" name="Content Placeholder 4"/>
          <p:cNvSpPr>
            <a:spLocks noGrp="1"/>
          </p:cNvSpPr>
          <p:nvPr>
            <p:ph idx="1"/>
          </p:nvPr>
        </p:nvSpPr>
        <p:spPr>
          <a:xfrm>
            <a:off x="152400" y="1600201"/>
            <a:ext cx="8839200" cy="4343399"/>
          </a:xfrm>
        </p:spPr>
        <p:txBody>
          <a:bodyPr/>
          <a:lstStyle/>
          <a:p>
            <a:pPr>
              <a:buNone/>
            </a:pPr>
            <a:r>
              <a:rPr lang="en-US" altLang="en-US" sz="2400" b="1" i="1" dirty="0">
                <a:solidFill>
                  <a:schemeClr val="tx1">
                    <a:lumMod val="50000"/>
                  </a:schemeClr>
                </a:solidFill>
              </a:rPr>
              <a:t>Class Overview – Other indications:</a:t>
            </a:r>
            <a:endParaRPr lang="en-US" sz="2400" dirty="0"/>
          </a:p>
          <a:p>
            <a:r>
              <a:rPr lang="en-US" sz="2200" dirty="0">
                <a:solidFill>
                  <a:srgbClr val="000000"/>
                </a:solidFill>
                <a:effectLst>
                  <a:outerShdw blurRad="38100" dist="38100" dir="2700000" algn="tl">
                    <a:srgbClr val="000000">
                      <a:alpha val="43137"/>
                    </a:srgbClr>
                  </a:outerShdw>
                </a:effectLst>
              </a:rPr>
              <a:t>edoxaban (Savaysa) </a:t>
            </a:r>
          </a:p>
          <a:p>
            <a:pPr lvl="1">
              <a:buFont typeface="Wingdings" panose="05000000000000000000" pitchFamily="2" charset="2"/>
              <a:buChar char="Ø"/>
            </a:pPr>
            <a:r>
              <a:rPr lang="en-US" sz="2000" dirty="0">
                <a:solidFill>
                  <a:srgbClr val="000000"/>
                </a:solidFill>
              </a:rPr>
              <a:t>To reduce the risk of stroke and systemic embolism in patients with NVAF </a:t>
            </a:r>
          </a:p>
          <a:p>
            <a:r>
              <a:rPr lang="en-US" sz="2200" dirty="0">
                <a:solidFill>
                  <a:srgbClr val="000000"/>
                </a:solidFill>
                <a:effectLst>
                  <a:outerShdw blurRad="38100" dist="38100" dir="2700000" algn="tl">
                    <a:srgbClr val="000000">
                      <a:alpha val="43137"/>
                    </a:srgbClr>
                  </a:outerShdw>
                </a:effectLst>
              </a:rPr>
              <a:t>warfarin (Coumadin) </a:t>
            </a:r>
          </a:p>
          <a:p>
            <a:pPr lvl="1">
              <a:buFont typeface="Wingdings" panose="05000000000000000000" pitchFamily="2" charset="2"/>
              <a:buChar char="Ø"/>
            </a:pPr>
            <a:r>
              <a:rPr lang="en-US" sz="2000" dirty="0">
                <a:solidFill>
                  <a:srgbClr val="000000"/>
                </a:solidFill>
              </a:rPr>
              <a:t>Prophylaxis and/or treatment of the thromboembolic complications associated with atrial fibrillation (AF) and/or cardiac valve replacement </a:t>
            </a:r>
          </a:p>
          <a:p>
            <a:pPr lvl="1">
              <a:buFont typeface="Wingdings" panose="05000000000000000000" pitchFamily="2" charset="2"/>
              <a:buChar char="Ø"/>
            </a:pPr>
            <a:r>
              <a:rPr lang="en-US" sz="2000" dirty="0">
                <a:solidFill>
                  <a:srgbClr val="000000"/>
                </a:solidFill>
              </a:rPr>
              <a:t>Reduce the risk of death, recurrent myocardial infarction, and thromboembolic events, such as stroke or systemic embolization, after myocardial infarction </a:t>
            </a:r>
          </a:p>
          <a:p>
            <a:pPr lvl="1">
              <a:buFont typeface="Wingdings" panose="05000000000000000000" pitchFamily="2" charset="2"/>
              <a:buChar char="Ø"/>
            </a:pPr>
            <a:r>
              <a:rPr lang="en-US" sz="2000" dirty="0">
                <a:solidFill>
                  <a:srgbClr val="000000"/>
                </a:solidFill>
              </a:rPr>
              <a:t>Prophylaxis and/or treatment of venous thrombosis and its extension, and PE</a:t>
            </a:r>
          </a:p>
          <a:p>
            <a:endParaRPr lang="en-US" sz="2000" dirty="0">
              <a:solidFill>
                <a:srgbClr val="000000"/>
              </a:solidFill>
            </a:endParaRPr>
          </a:p>
          <a:p>
            <a:pPr lvl="1"/>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18105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Anticoagulants</a:t>
            </a:r>
            <a:endParaRPr lang="en-US" dirty="0"/>
          </a:p>
        </p:txBody>
      </p:sp>
      <p:sp>
        <p:nvSpPr>
          <p:cNvPr id="5" name="Content Placeholder 4"/>
          <p:cNvSpPr>
            <a:spLocks noGrp="1"/>
          </p:cNvSpPr>
          <p:nvPr>
            <p:ph idx="1"/>
          </p:nvPr>
        </p:nvSpPr>
        <p:spPr>
          <a:xfrm>
            <a:off x="304800" y="1600201"/>
            <a:ext cx="8686800" cy="4504694"/>
          </a:xfrm>
        </p:spPr>
        <p:txBody>
          <a:bodyPr/>
          <a:lstStyle/>
          <a:p>
            <a:pPr>
              <a:buNone/>
            </a:pPr>
            <a:r>
              <a:rPr lang="en-US" altLang="en-US" sz="2400" b="1" i="1" dirty="0">
                <a:solidFill>
                  <a:schemeClr val="tx1">
                    <a:lumMod val="50000"/>
                  </a:schemeClr>
                </a:solidFill>
              </a:rPr>
              <a:t>Class Overview – Other indications:</a:t>
            </a:r>
            <a:endParaRPr lang="en-US" sz="2400" dirty="0"/>
          </a:p>
          <a:p>
            <a:r>
              <a:rPr lang="en-US" sz="2200" dirty="0">
                <a:solidFill>
                  <a:srgbClr val="000000"/>
                </a:solidFill>
                <a:effectLst>
                  <a:outerShdw blurRad="38100" dist="38100" dir="2700000" algn="tl">
                    <a:srgbClr val="000000">
                      <a:alpha val="43137"/>
                    </a:srgbClr>
                  </a:outerShdw>
                </a:effectLst>
              </a:rPr>
              <a:t>rivaroxaban (Xarelto) </a:t>
            </a:r>
          </a:p>
          <a:p>
            <a:pPr lvl="1">
              <a:buFont typeface="Wingdings" panose="05000000000000000000" pitchFamily="2" charset="2"/>
              <a:buChar char="Ø"/>
            </a:pPr>
            <a:r>
              <a:rPr lang="en-US" sz="1800" dirty="0">
                <a:solidFill>
                  <a:srgbClr val="000000"/>
                </a:solidFill>
              </a:rPr>
              <a:t>To reduce the risk of stroke and systemic embolism in patients with NVAF </a:t>
            </a:r>
          </a:p>
          <a:p>
            <a:pPr lvl="1">
              <a:buFont typeface="Wingdings" panose="05000000000000000000" pitchFamily="2" charset="2"/>
              <a:buChar char="Ø"/>
            </a:pPr>
            <a:r>
              <a:rPr lang="en-US" sz="1800" dirty="0">
                <a:solidFill>
                  <a:srgbClr val="000000"/>
                </a:solidFill>
              </a:rPr>
              <a:t>For the treatment of PE </a:t>
            </a:r>
          </a:p>
          <a:p>
            <a:pPr lvl="1">
              <a:buFont typeface="Wingdings" panose="05000000000000000000" pitchFamily="2" charset="2"/>
              <a:buChar char="Ø"/>
            </a:pPr>
            <a:r>
              <a:rPr lang="en-US" sz="1800" dirty="0">
                <a:solidFill>
                  <a:srgbClr val="000000"/>
                </a:solidFill>
              </a:rPr>
              <a:t>For the reduction in the risk of recurrence of DVT and of PE for patients at continued risk for recurrent DVT and/or PE following initial 6-months treatment for DVT and/or PE </a:t>
            </a:r>
          </a:p>
          <a:p>
            <a:pPr lvl="1">
              <a:buFont typeface="Wingdings" panose="05000000000000000000" pitchFamily="2" charset="2"/>
              <a:buChar char="Ø"/>
            </a:pPr>
            <a:r>
              <a:rPr lang="en-US" sz="1800" dirty="0">
                <a:solidFill>
                  <a:srgbClr val="000000"/>
                </a:solidFill>
              </a:rPr>
              <a:t>To reduce the risk of major cardiovascular (CV) events (CV death, MI, and stroke) in patients with chronic coronary artery disease (CAD) or peripheral artery disease (PAD) when used in combination with aspirin </a:t>
            </a:r>
          </a:p>
          <a:p>
            <a:pPr lvl="1">
              <a:buFont typeface="Wingdings" panose="05000000000000000000" pitchFamily="2" charset="2"/>
              <a:buChar char="Ø"/>
            </a:pPr>
            <a:r>
              <a:rPr lang="en-US" sz="1800" dirty="0">
                <a:solidFill>
                  <a:srgbClr val="000000"/>
                </a:solidFill>
              </a:rPr>
              <a:t>For the prophylaxis of VTE and VTE related death during hospitalization and post-hospital discharge in adult patients admitted for an acute medical illness at risk for VTE due to moderate or severe restricted mobility</a:t>
            </a:r>
            <a:endParaRPr lang="en-US" sz="2400" dirty="0"/>
          </a:p>
          <a:p>
            <a:pPr lvl="1"/>
            <a:endParaRPr lang="en-US" sz="2400" dirty="0"/>
          </a:p>
          <a:p>
            <a:pPr lvl="1"/>
            <a:endParaRPr lang="en-US" sz="2400" dirty="0"/>
          </a:p>
          <a:p>
            <a:pPr lvl="1"/>
            <a:endParaRPr lang="en-US" sz="2400" dirty="0"/>
          </a:p>
          <a:p>
            <a:pPr marL="800100" lvl="3" indent="-342900">
              <a:spcBef>
                <a:spcPts val="1000"/>
              </a:spcBef>
              <a:buFont typeface="Arial" panose="020B0604020202020204" pitchFamily="34" charset="0"/>
              <a:buChar char="•"/>
            </a:pPr>
            <a:endParaRPr lang="en-US" sz="16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28</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55944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Anticoagulants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400" b="1" i="1" dirty="0">
                <a:solidFill>
                  <a:schemeClr val="tx1">
                    <a:lumMod val="50000"/>
                  </a:schemeClr>
                </a:solidFill>
              </a:rPr>
              <a:t>Class Summary:</a:t>
            </a:r>
          </a:p>
          <a:p>
            <a:r>
              <a:rPr lang="en-US" sz="2000" dirty="0">
                <a:solidFill>
                  <a:schemeClr val="tx1">
                    <a:lumMod val="50000"/>
                  </a:schemeClr>
                </a:solidFill>
              </a:rPr>
              <a:t>Low molecular weight heparins (LMWHs) are important treatment options in DVT and PE management with advantages over unfractionated heparin (UFH)</a:t>
            </a:r>
          </a:p>
          <a:p>
            <a:r>
              <a:rPr lang="en-US" sz="2000" dirty="0">
                <a:solidFill>
                  <a:schemeClr val="tx1">
                    <a:lumMod val="50000"/>
                  </a:schemeClr>
                </a:solidFill>
              </a:rPr>
              <a:t>LMWHs have been shown to reduce mortality rates after acute DVT and provide similar efficacy as UFH</a:t>
            </a:r>
          </a:p>
          <a:p>
            <a:r>
              <a:rPr lang="en-US" sz="2000" dirty="0">
                <a:solidFill>
                  <a:schemeClr val="tx1">
                    <a:lumMod val="50000"/>
                  </a:schemeClr>
                </a:solidFill>
              </a:rPr>
              <a:t>While subcutaneous (SC) anticoagulants have subtle differences in methods of preparation, pharmacokinetic parameters, and anti-Xa activity, the clinical characteristics are similar </a:t>
            </a:r>
          </a:p>
          <a:p>
            <a:r>
              <a:rPr lang="en-US" sz="2000" dirty="0">
                <a:solidFill>
                  <a:schemeClr val="tx1">
                    <a:lumMod val="50000"/>
                  </a:schemeClr>
                </a:solidFill>
              </a:rPr>
              <a:t>The newer oral anticoagulants show comparable efficacy and superiority or non-inferiority to warfarin for stroke prevention in NVAF with similar to lower overall rates of major bleeding</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29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000" b="1" i="1" dirty="0">
                <a:solidFill>
                  <a:schemeClr val="tx1">
                    <a:lumMod val="50000"/>
                  </a:schemeClr>
                </a:solidFill>
              </a:rPr>
              <a:t>Classes for Review: Supplemental Rebate Class Reviews</a:t>
            </a:r>
          </a:p>
          <a:p>
            <a:r>
              <a:rPr lang="en-US" sz="2000" dirty="0">
                <a:solidFill>
                  <a:srgbClr val="000000"/>
                </a:solidFill>
              </a:rPr>
              <a:t>Analgesics, Narcotics Long</a:t>
            </a:r>
          </a:p>
          <a:p>
            <a:r>
              <a:rPr lang="en-US" sz="2000" dirty="0">
                <a:solidFill>
                  <a:srgbClr val="000000"/>
                </a:solidFill>
              </a:rPr>
              <a:t>Antibiotics, Inhaled</a:t>
            </a:r>
            <a:r>
              <a:rPr lang="en-US" altLang="en-US" sz="2000" dirty="0">
                <a:solidFill>
                  <a:srgbClr val="000000"/>
                </a:solidFill>
              </a:rPr>
              <a:t>	</a:t>
            </a:r>
          </a:p>
          <a:p>
            <a:r>
              <a:rPr lang="en-US" sz="2000" dirty="0">
                <a:solidFill>
                  <a:srgbClr val="000000"/>
                </a:solidFill>
              </a:rPr>
              <a:t>Anticoagulants</a:t>
            </a:r>
          </a:p>
          <a:p>
            <a:r>
              <a:rPr lang="en-US" sz="2000" dirty="0">
                <a:solidFill>
                  <a:srgbClr val="000000"/>
                </a:solidFill>
              </a:rPr>
              <a:t>Antimigraine Agents, Other (CGRPs)</a:t>
            </a:r>
          </a:p>
          <a:p>
            <a:r>
              <a:rPr lang="en-US" sz="2000" dirty="0">
                <a:solidFill>
                  <a:srgbClr val="000000"/>
                </a:solidFill>
              </a:rPr>
              <a:t>Antipsychotics Second Generation Oral</a:t>
            </a:r>
          </a:p>
          <a:p>
            <a:r>
              <a:rPr lang="en-US" sz="2000" dirty="0">
                <a:solidFill>
                  <a:srgbClr val="000000"/>
                </a:solidFill>
              </a:rPr>
              <a:t>Antipsychotics Long Acting Injectables</a:t>
            </a:r>
          </a:p>
          <a:p>
            <a:r>
              <a:rPr lang="en-US" sz="2000" dirty="0">
                <a:solidFill>
                  <a:srgbClr val="000000"/>
                </a:solidFill>
              </a:rPr>
              <a:t>COPD Agents</a:t>
            </a:r>
          </a:p>
          <a:p>
            <a:r>
              <a:rPr lang="en-US" sz="2000" dirty="0">
                <a:solidFill>
                  <a:srgbClr val="000000"/>
                </a:solidFill>
              </a:rPr>
              <a:t>Cytokine and CAM Antagonists</a:t>
            </a:r>
          </a:p>
          <a:p>
            <a:r>
              <a:rPr lang="en-US" sz="2000" dirty="0">
                <a:solidFill>
                  <a:srgbClr val="000000"/>
                </a:solidFill>
              </a:rPr>
              <a:t>Epinephrine, Self-Injected</a:t>
            </a: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sz="1800" dirty="0">
              <a:solidFill>
                <a:schemeClr val="tx1">
                  <a:lumMod val="50000"/>
                </a:schemeClr>
              </a:solidFill>
            </a:endParaRPr>
          </a:p>
          <a:p>
            <a:endParaRPr lang="en-US" altLang="en-US" sz="1500" dirty="0"/>
          </a:p>
          <a:p>
            <a:pPr>
              <a:spcBef>
                <a:spcPct val="0"/>
              </a:spcBef>
              <a:buClrTx/>
              <a:buNone/>
            </a:pPr>
            <a:endParaRPr lang="en-US" altLang="en-US" sz="2100" b="1" i="1" dirty="0"/>
          </a:p>
          <a:p>
            <a:pPr>
              <a:spcBef>
                <a:spcPct val="0"/>
              </a:spcBef>
              <a:buClrTx/>
              <a:buNone/>
            </a:pPr>
            <a:endParaRPr lang="en-US" altLang="en-US" dirty="0"/>
          </a:p>
          <a:p>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03608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Anticoagulants</a:t>
            </a:r>
          </a:p>
        </p:txBody>
      </p:sp>
      <p:sp>
        <p:nvSpPr>
          <p:cNvPr id="3" name="Content Placeholder 2"/>
          <p:cNvSpPr>
            <a:spLocks noGrp="1"/>
          </p:cNvSpPr>
          <p:nvPr>
            <p:ph idx="1"/>
          </p:nvPr>
        </p:nvSpPr>
        <p:spPr>
          <a:xfrm>
            <a:off x="228600" y="1600200"/>
            <a:ext cx="8686800" cy="4953000"/>
          </a:xfrm>
        </p:spPr>
        <p:txBody>
          <a:bodyPr/>
          <a:lstStyle/>
          <a:p>
            <a:pPr>
              <a:buNone/>
            </a:pPr>
            <a:r>
              <a:rPr lang="en-US" altLang="en-US" sz="2400" b="1" i="1" dirty="0">
                <a:solidFill>
                  <a:schemeClr val="tx1">
                    <a:lumMod val="50000"/>
                  </a:schemeClr>
                </a:solidFill>
              </a:rPr>
              <a:t>Class Summary:</a:t>
            </a:r>
          </a:p>
          <a:p>
            <a:r>
              <a:rPr lang="en-US" sz="2000" dirty="0">
                <a:solidFill>
                  <a:schemeClr val="tx1">
                    <a:lumMod val="50000"/>
                  </a:schemeClr>
                </a:solidFill>
              </a:rPr>
              <a:t>The newer oral agents do not require laboratory monitoring and the associated dose adjustments required with warfarin therapy</a:t>
            </a:r>
          </a:p>
          <a:p>
            <a:r>
              <a:rPr lang="en-US" sz="2000" dirty="0">
                <a:solidFill>
                  <a:schemeClr val="tx1">
                    <a:lumMod val="50000"/>
                  </a:schemeClr>
                </a:solidFill>
              </a:rPr>
              <a:t>Except for dabigatran, however, none of these new anticoagulants have an antidote currently available</a:t>
            </a:r>
          </a:p>
          <a:p>
            <a:r>
              <a:rPr lang="en-US" sz="2000" dirty="0">
                <a:solidFill>
                  <a:schemeClr val="tx1">
                    <a:lumMod val="50000"/>
                  </a:schemeClr>
                </a:solidFill>
              </a:rPr>
              <a:t>Dabigatran does has corresponding reversal agent (idarucizumab [Praxbind]) </a:t>
            </a:r>
          </a:p>
          <a:p>
            <a:r>
              <a:rPr lang="en-US" sz="2000" dirty="0">
                <a:solidFill>
                  <a:schemeClr val="tx1">
                    <a:lumMod val="50000"/>
                  </a:schemeClr>
                </a:solidFill>
              </a:rPr>
              <a:t>Meta-analysis found the newer oral anticoagulants to have an approximately 10% reduction in all-cause mortality in patients with avalvular atrial fibrillation </a:t>
            </a:r>
          </a:p>
          <a:p>
            <a:r>
              <a:rPr lang="en-US" sz="2000" dirty="0">
                <a:solidFill>
                  <a:schemeClr val="tx1">
                    <a:lumMod val="50000"/>
                  </a:schemeClr>
                </a:solidFill>
              </a:rPr>
              <a:t>A network meta-analysis reported statistically similar reductions in the risk of VTE or VTE-related death for all newer oral anticoagulants </a:t>
            </a:r>
          </a:p>
          <a:p>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30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Anticoagulants</a:t>
            </a:r>
          </a:p>
        </p:txBody>
      </p:sp>
      <p:sp>
        <p:nvSpPr>
          <p:cNvPr id="5" name="Content Placeholder 4"/>
          <p:cNvSpPr>
            <a:spLocks noGrp="1"/>
          </p:cNvSpPr>
          <p:nvPr>
            <p:ph idx="1"/>
          </p:nvPr>
        </p:nvSpPr>
        <p:spPr>
          <a:xfrm>
            <a:off x="152400" y="1676400"/>
            <a:ext cx="8763000" cy="4495800"/>
          </a:xfrm>
        </p:spPr>
        <p:txBody>
          <a:bodyPr/>
          <a:lstStyle/>
          <a:p>
            <a:pPr>
              <a:buNone/>
            </a:pPr>
            <a:r>
              <a:rPr lang="en-US" altLang="en-US" sz="2400" b="1" i="1" dirty="0">
                <a:solidFill>
                  <a:schemeClr val="tx1">
                    <a:lumMod val="50000"/>
                  </a:schemeClr>
                </a:solidFill>
              </a:rPr>
              <a:t>Product/Guideline Updates:</a:t>
            </a:r>
          </a:p>
          <a:p>
            <a:pPr lvl="0"/>
            <a:r>
              <a:rPr lang="en-US" sz="2000" dirty="0">
                <a:solidFill>
                  <a:srgbClr val="000000"/>
                </a:solidFill>
              </a:rPr>
              <a:t>The American Society of Hematology (ASH) issued clinical practice guidelines on the management of VTE</a:t>
            </a:r>
          </a:p>
          <a:p>
            <a:pPr lvl="0"/>
            <a:r>
              <a:rPr lang="en-US" sz="2000" dirty="0">
                <a:solidFill>
                  <a:srgbClr val="000000"/>
                </a:solidFill>
              </a:rPr>
              <a:t>They included recommendations regarding prophylaxis for medical patients, VTE diagnosis, management of anticoagulation therapy, heparin-induced thrombocytopenia (HIT), VTE in pregnancy, and pediatric VTE treatment</a:t>
            </a:r>
          </a:p>
          <a:p>
            <a:pPr lvl="0"/>
            <a:r>
              <a:rPr lang="en-US" sz="2000" dirty="0">
                <a:solidFill>
                  <a:srgbClr val="000000"/>
                </a:solidFill>
              </a:rPr>
              <a:t>The AHA/ACC/HRS released a focused update on the Management of Patients with Atrial Fibrillation based on new relevant clinical trial data</a:t>
            </a:r>
          </a:p>
          <a:p>
            <a:pPr lvl="0"/>
            <a:r>
              <a:rPr lang="en-US" sz="2000" dirty="0">
                <a:solidFill>
                  <a:srgbClr val="000000"/>
                </a:solidFill>
              </a:rPr>
              <a:t>The updated guidelines recommend all NOACs over warfarin in NOAC-eligible patients with AF</a:t>
            </a:r>
          </a:p>
        </p:txBody>
      </p:sp>
      <p:sp>
        <p:nvSpPr>
          <p:cNvPr id="2" name="Slide Number Placeholder 1"/>
          <p:cNvSpPr>
            <a:spLocks noGrp="1"/>
          </p:cNvSpPr>
          <p:nvPr>
            <p:ph type="sldNum" sz="quarter" idx="4"/>
          </p:nvPr>
        </p:nvSpPr>
        <p:spPr/>
        <p:txBody>
          <a:bodyPr/>
          <a:lstStyle/>
          <a:p>
            <a:fld id="{FF445594-FFE8-4E90-934C-EFF530110A38}" type="slidenum">
              <a:rPr lang="en-US" smtClean="0"/>
              <a:pPr/>
              <a:t>31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65360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Anticoagulants</a:t>
            </a:r>
          </a:p>
        </p:txBody>
      </p:sp>
      <p:sp>
        <p:nvSpPr>
          <p:cNvPr id="5" name="Content Placeholder 4"/>
          <p:cNvSpPr>
            <a:spLocks noGrp="1"/>
          </p:cNvSpPr>
          <p:nvPr>
            <p:ph idx="1"/>
          </p:nvPr>
        </p:nvSpPr>
        <p:spPr>
          <a:xfrm>
            <a:off x="152400" y="1676400"/>
            <a:ext cx="8763000" cy="4495800"/>
          </a:xfrm>
        </p:spPr>
        <p:txBody>
          <a:bodyPr/>
          <a:lstStyle/>
          <a:p>
            <a:pPr>
              <a:buNone/>
            </a:pPr>
            <a:r>
              <a:rPr lang="en-US" altLang="en-US" sz="2400" b="1" i="1" dirty="0">
                <a:solidFill>
                  <a:schemeClr val="tx1">
                    <a:lumMod val="50000"/>
                  </a:schemeClr>
                </a:solidFill>
              </a:rPr>
              <a:t>Product/Guideline Updates:</a:t>
            </a:r>
          </a:p>
          <a:p>
            <a:pPr lvl="0"/>
            <a:r>
              <a:rPr lang="en-US" sz="2000" dirty="0">
                <a:solidFill>
                  <a:srgbClr val="000000"/>
                </a:solidFill>
              </a:rPr>
              <a:t>Fragmin is now approved for the treatment of symptomatic VTE to reduce the recurrence of VTE in pediatric patients 1 month of age and older</a:t>
            </a:r>
          </a:p>
          <a:p>
            <a:pPr lvl="0"/>
            <a:r>
              <a:rPr lang="en-US" sz="2000" dirty="0">
                <a:solidFill>
                  <a:srgbClr val="000000"/>
                </a:solidFill>
              </a:rPr>
              <a:t>The dosage for this indication is weight based according to the patient’s age</a:t>
            </a:r>
          </a:p>
          <a:p>
            <a:pPr lvl="0"/>
            <a:r>
              <a:rPr lang="en-US" sz="2000" dirty="0">
                <a:solidFill>
                  <a:srgbClr val="000000"/>
                </a:solidFill>
              </a:rPr>
              <a:t>Xarelto is now approved for the prophylaxis of VTE and VTE related death during hospitalization and post-hospital discharge in adult patients admitted for an acute medical illness who are at risk for thromboembolic complications due to moderate or severe restricted mobility and other risk factors for VTE and not at high risk of bleeding</a:t>
            </a:r>
          </a:p>
          <a:p>
            <a:pPr lvl="0"/>
            <a:r>
              <a:rPr lang="en-US" sz="2000" dirty="0">
                <a:solidFill>
                  <a:srgbClr val="000000"/>
                </a:solidFill>
              </a:rPr>
              <a:t>Eliquis (apixaban) is now available as a generic</a:t>
            </a:r>
          </a:p>
          <a:p>
            <a:pPr lvl="0">
              <a:buNone/>
            </a:pPr>
            <a:endParaRPr lang="en-US" sz="24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32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275138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362200"/>
            <a:ext cx="5723128" cy="2362200"/>
          </a:xfrm>
        </p:spPr>
        <p:txBody>
          <a:bodyPr/>
          <a:lstStyle/>
          <a:p>
            <a:pPr algn="ctr"/>
            <a:r>
              <a:rPr lang="en-US" altLang="en-US" dirty="0"/>
              <a:t>Antimigraine Agents, Other (CGRPs)</a:t>
            </a:r>
            <a:br>
              <a:rPr lang="en-US" altLang="en-US" dirty="0"/>
            </a:br>
            <a:endParaRPr lang="en-US" dirty="0"/>
          </a:p>
        </p:txBody>
      </p:sp>
      <p:sp>
        <p:nvSpPr>
          <p:cNvPr id="3" name="Subtitle 2"/>
          <p:cNvSpPr>
            <a:spLocks noGrp="1"/>
          </p:cNvSpPr>
          <p:nvPr>
            <p:ph type="subTitle" idx="1"/>
          </p:nvPr>
        </p:nvSpPr>
        <p:spPr/>
        <p:txBody>
          <a:bodyPr/>
          <a:lstStyle/>
          <a:p>
            <a:r>
              <a:rPr lang="en-US" dirty="0"/>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33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51475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Other (CGRPs)</a:t>
            </a:r>
          </a:p>
        </p:txBody>
      </p:sp>
      <p:sp>
        <p:nvSpPr>
          <p:cNvPr id="5" name="Content Placeholder 4"/>
          <p:cNvSpPr>
            <a:spLocks noGrp="1"/>
          </p:cNvSpPr>
          <p:nvPr>
            <p:ph idx="1"/>
          </p:nvPr>
        </p:nvSpPr>
        <p:spPr>
          <a:xfrm>
            <a:off x="152400" y="1447800"/>
            <a:ext cx="8610600" cy="4648200"/>
          </a:xfrm>
        </p:spPr>
        <p:txBody>
          <a:bodyPr/>
          <a:lstStyle/>
          <a:p>
            <a:pPr>
              <a:buNone/>
            </a:pPr>
            <a:r>
              <a:rPr lang="en-US" altLang="en-US" sz="2800" b="1" i="1" dirty="0">
                <a:solidFill>
                  <a:schemeClr val="tx1">
                    <a:lumMod val="50000"/>
                  </a:schemeClr>
                </a:solidFill>
              </a:rPr>
              <a:t>Class Overview:</a:t>
            </a:r>
            <a:endParaRPr lang="en-US" sz="2800" b="1" i="1" dirty="0">
              <a:solidFill>
                <a:schemeClr val="tx1">
                  <a:lumMod val="50000"/>
                </a:schemeClr>
              </a:solidFill>
            </a:endParaRPr>
          </a:p>
          <a:p>
            <a:pPr lvl="1">
              <a:buNone/>
            </a:pPr>
            <a:endParaRPr lang="en-US" sz="1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34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a:extLst>
              <a:ext uri="{FF2B5EF4-FFF2-40B4-BE49-F238E27FC236}">
                <a16:creationId xmlns:a16="http://schemas.microsoft.com/office/drawing/2014/main" xmlns="" id="{DAF52051-570B-4748-8D2F-CC2EEC97D1CD}"/>
              </a:ext>
            </a:extLst>
          </p:cNvPr>
          <p:cNvGraphicFramePr>
            <a:graphicFrameLocks noGrp="1"/>
          </p:cNvGraphicFramePr>
          <p:nvPr>
            <p:extLst>
              <p:ext uri="{D42A27DB-BD31-4B8C-83A1-F6EECF244321}">
                <p14:modId xmlns:p14="http://schemas.microsoft.com/office/powerpoint/2010/main" val="4285410657"/>
              </p:ext>
            </p:extLst>
          </p:nvPr>
        </p:nvGraphicFramePr>
        <p:xfrm>
          <a:off x="152400" y="2005419"/>
          <a:ext cx="8839200" cy="4035332"/>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xmlns="" val="2784033006"/>
                    </a:ext>
                  </a:extLst>
                </a:gridCol>
                <a:gridCol w="1668758">
                  <a:extLst>
                    <a:ext uri="{9D8B030D-6E8A-4147-A177-3AD203B41FA5}">
                      <a16:colId xmlns:a16="http://schemas.microsoft.com/office/drawing/2014/main" xmlns="" val="1216228431"/>
                    </a:ext>
                  </a:extLst>
                </a:gridCol>
                <a:gridCol w="4224042">
                  <a:extLst>
                    <a:ext uri="{9D8B030D-6E8A-4147-A177-3AD203B41FA5}">
                      <a16:colId xmlns:a16="http://schemas.microsoft.com/office/drawing/2014/main" xmlns="" val="391493429"/>
                    </a:ext>
                  </a:extLst>
                </a:gridCol>
              </a:tblGrid>
              <a:tr h="535469">
                <a:tc>
                  <a:txBody>
                    <a:bodyPr/>
                    <a:lstStyle/>
                    <a:p>
                      <a:r>
                        <a:rPr lang="en-US" dirty="0"/>
                        <a:t>Drug</a:t>
                      </a:r>
                    </a:p>
                  </a:txBody>
                  <a:tcPr/>
                </a:tc>
                <a:tc>
                  <a:txBody>
                    <a:bodyPr/>
                    <a:lstStyle/>
                    <a:p>
                      <a:r>
                        <a:rPr lang="en-US" dirty="0"/>
                        <a:t>Manufacturer</a:t>
                      </a:r>
                    </a:p>
                  </a:txBody>
                  <a:tcPr/>
                </a:tc>
                <a:tc>
                  <a:txBody>
                    <a:bodyPr/>
                    <a:lstStyle/>
                    <a:p>
                      <a:r>
                        <a:rPr lang="en-US" dirty="0"/>
                        <a:t>Indication(s)</a:t>
                      </a:r>
                    </a:p>
                  </a:txBody>
                  <a:tcPr/>
                </a:tc>
                <a:extLst>
                  <a:ext uri="{0D108BD9-81ED-4DB2-BD59-A6C34878D82A}">
                    <a16:rowId xmlns:a16="http://schemas.microsoft.com/office/drawing/2014/main" xmlns="" val="3706774711"/>
                  </a:ext>
                </a:extLst>
              </a:tr>
              <a:tr h="474483">
                <a:tc>
                  <a:txBody>
                    <a:bodyPr/>
                    <a:lstStyle/>
                    <a:p>
                      <a:r>
                        <a:rPr lang="en-US" sz="1600" dirty="0">
                          <a:solidFill>
                            <a:schemeClr val="tx2">
                              <a:lumMod val="50000"/>
                            </a:schemeClr>
                          </a:solidFill>
                          <a:effectLst/>
                          <a:highlight>
                            <a:srgbClr val="00FFFF"/>
                          </a:highlight>
                        </a:rPr>
                        <a:t>eptinezumab-jjmr (Vyepti)</a:t>
                      </a:r>
                    </a:p>
                  </a:txBody>
                  <a:tcPr/>
                </a:tc>
                <a:tc>
                  <a:txBody>
                    <a:bodyPr/>
                    <a:lstStyle/>
                    <a:p>
                      <a:r>
                        <a:rPr lang="en-US" sz="1600" dirty="0">
                          <a:solidFill>
                            <a:schemeClr val="tx2">
                              <a:lumMod val="50000"/>
                            </a:schemeClr>
                          </a:solidFill>
                          <a:effectLst/>
                          <a:highlight>
                            <a:srgbClr val="00FFFF"/>
                          </a:highlight>
                        </a:rPr>
                        <a:t>Lundbeck Seattle</a:t>
                      </a:r>
                    </a:p>
                  </a:txBody>
                  <a:tcPr/>
                </a:tc>
                <a:tc>
                  <a:txBody>
                    <a:bodyPr/>
                    <a:lstStyle/>
                    <a:p>
                      <a:r>
                        <a:rPr lang="en-US" sz="1600" dirty="0">
                          <a:solidFill>
                            <a:schemeClr val="tx2">
                              <a:lumMod val="50000"/>
                            </a:schemeClr>
                          </a:solidFill>
                          <a:effectLst/>
                          <a:highlight>
                            <a:srgbClr val="00FFFF"/>
                          </a:highlight>
                        </a:rPr>
                        <a:t>Preventative treatment of migraine in adults</a:t>
                      </a:r>
                    </a:p>
                  </a:txBody>
                  <a:tcPr/>
                </a:tc>
                <a:extLst>
                  <a:ext uri="{0D108BD9-81ED-4DB2-BD59-A6C34878D82A}">
                    <a16:rowId xmlns:a16="http://schemas.microsoft.com/office/drawing/2014/main" xmlns="" val="633149448"/>
                  </a:ext>
                </a:extLst>
              </a:tr>
              <a:tr h="432262">
                <a:tc>
                  <a:txBody>
                    <a:bodyPr/>
                    <a:lstStyle/>
                    <a:p>
                      <a:r>
                        <a:rPr lang="en-US" sz="1600" i="1" dirty="0">
                          <a:solidFill>
                            <a:schemeClr val="tx2">
                              <a:lumMod val="50000"/>
                            </a:schemeClr>
                          </a:solidFill>
                          <a:effectLst/>
                        </a:rPr>
                        <a:t>erenumab-aooe (Aimovig)</a:t>
                      </a:r>
                      <a:endParaRPr lang="en-US" sz="1600" dirty="0">
                        <a:solidFill>
                          <a:schemeClr val="tx2">
                            <a:lumMod val="50000"/>
                          </a:schemeClr>
                        </a:solidFill>
                        <a:effectLst/>
                      </a:endParaRPr>
                    </a:p>
                  </a:txBody>
                  <a:tcPr/>
                </a:tc>
                <a:tc>
                  <a:txBody>
                    <a:bodyPr/>
                    <a:lstStyle/>
                    <a:p>
                      <a:r>
                        <a:rPr lang="en-US" sz="1600" dirty="0">
                          <a:solidFill>
                            <a:schemeClr val="tx2">
                              <a:lumMod val="50000"/>
                            </a:schemeClr>
                          </a:solidFill>
                          <a:effectLst/>
                        </a:rPr>
                        <a:t>Amgen</a:t>
                      </a:r>
                    </a:p>
                  </a:txBody>
                  <a:tcPr/>
                </a:tc>
                <a:tc>
                  <a:txBody>
                    <a:bodyPr/>
                    <a:lstStyle/>
                    <a:p>
                      <a:r>
                        <a:rPr lang="en-US" sz="1600" dirty="0">
                          <a:solidFill>
                            <a:schemeClr val="tx2">
                              <a:lumMod val="50000"/>
                            </a:schemeClr>
                          </a:solidFill>
                          <a:effectLst/>
                        </a:rPr>
                        <a:t>Preventive treatment of migraine in adults</a:t>
                      </a:r>
                    </a:p>
                  </a:txBody>
                  <a:tcPr/>
                </a:tc>
                <a:extLst>
                  <a:ext uri="{0D108BD9-81ED-4DB2-BD59-A6C34878D82A}">
                    <a16:rowId xmlns:a16="http://schemas.microsoft.com/office/drawing/2014/main" xmlns="" val="392740563"/>
                  </a:ext>
                </a:extLst>
              </a:tr>
              <a:tr h="432262">
                <a:tc>
                  <a:txBody>
                    <a:bodyPr/>
                    <a:lstStyle/>
                    <a:p>
                      <a:r>
                        <a:rPr lang="en-US" sz="1600" i="1" dirty="0">
                          <a:solidFill>
                            <a:schemeClr val="tx2">
                              <a:lumMod val="50000"/>
                            </a:schemeClr>
                          </a:solidFill>
                          <a:effectLst/>
                        </a:rPr>
                        <a:t>fremanezumab-vfrm (Ajovy)</a:t>
                      </a:r>
                      <a:endParaRPr lang="en-US" sz="1600" dirty="0">
                        <a:solidFill>
                          <a:schemeClr val="tx2">
                            <a:lumMod val="50000"/>
                          </a:schemeClr>
                        </a:solidFill>
                        <a:effectLst/>
                      </a:endParaRPr>
                    </a:p>
                  </a:txBody>
                  <a:tcPr/>
                </a:tc>
                <a:tc>
                  <a:txBody>
                    <a:bodyPr/>
                    <a:lstStyle/>
                    <a:p>
                      <a:r>
                        <a:rPr lang="en-US" sz="1600" dirty="0">
                          <a:solidFill>
                            <a:schemeClr val="tx2">
                              <a:lumMod val="50000"/>
                            </a:schemeClr>
                          </a:solidFill>
                          <a:effectLst/>
                        </a:rPr>
                        <a:t>Teva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lumMod val="50000"/>
                            </a:schemeClr>
                          </a:solidFill>
                          <a:effectLst/>
                        </a:rPr>
                        <a:t>Preventive treatment of migraine in adults</a:t>
                      </a:r>
                    </a:p>
                  </a:txBody>
                  <a:tcPr/>
                </a:tc>
                <a:extLst>
                  <a:ext uri="{0D108BD9-81ED-4DB2-BD59-A6C34878D82A}">
                    <a16:rowId xmlns:a16="http://schemas.microsoft.com/office/drawing/2014/main" xmlns="" val="566744938"/>
                  </a:ext>
                </a:extLst>
              </a:tr>
              <a:tr h="634369">
                <a:tc>
                  <a:txBody>
                    <a:bodyPr/>
                    <a:lstStyle/>
                    <a:p>
                      <a:r>
                        <a:rPr lang="en-US" sz="1600" i="1" dirty="0">
                          <a:solidFill>
                            <a:schemeClr val="tx2">
                              <a:lumMod val="50000"/>
                            </a:schemeClr>
                          </a:solidFill>
                          <a:effectLst/>
                        </a:rPr>
                        <a:t>galcanezumab-gnlm (Emgality)</a:t>
                      </a:r>
                      <a:endParaRPr lang="en-US" sz="1600" dirty="0">
                        <a:solidFill>
                          <a:schemeClr val="tx2">
                            <a:lumMod val="50000"/>
                          </a:schemeClr>
                        </a:solidFill>
                        <a:effectLst/>
                      </a:endParaRPr>
                    </a:p>
                  </a:txBody>
                  <a:tcPr/>
                </a:tc>
                <a:tc>
                  <a:txBody>
                    <a:bodyPr/>
                    <a:lstStyle/>
                    <a:p>
                      <a:r>
                        <a:rPr lang="en-US" sz="1600" dirty="0">
                          <a:solidFill>
                            <a:schemeClr val="tx2">
                              <a:lumMod val="50000"/>
                            </a:schemeClr>
                          </a:solidFill>
                          <a:effectLst/>
                        </a:rPr>
                        <a:t>Eli Lilly</a:t>
                      </a:r>
                    </a:p>
                  </a:txBody>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solidFill>
                            <a:schemeClr val="tx2">
                              <a:lumMod val="50000"/>
                            </a:schemeClr>
                          </a:solidFill>
                          <a:effectLst/>
                        </a:rPr>
                        <a:t>Preventive treatment of migraine in adults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2">
                              <a:lumMod val="50000"/>
                            </a:schemeClr>
                          </a:solidFill>
                          <a:effectLst/>
                        </a:rPr>
                        <a:t>Treatment of episodic cluster headache in adults</a:t>
                      </a:r>
                    </a:p>
                  </a:txBody>
                  <a:tcPr/>
                </a:tc>
                <a:extLst>
                  <a:ext uri="{0D108BD9-81ED-4DB2-BD59-A6C34878D82A}">
                    <a16:rowId xmlns:a16="http://schemas.microsoft.com/office/drawing/2014/main" xmlns="" val="1591468848"/>
                  </a:ext>
                </a:extLst>
              </a:tr>
              <a:tr h="691619">
                <a:tc>
                  <a:txBody>
                    <a:bodyPr/>
                    <a:lstStyle/>
                    <a:p>
                      <a:r>
                        <a:rPr lang="en-US" sz="1600" i="1" kern="1200" dirty="0">
                          <a:solidFill>
                            <a:schemeClr val="tx2">
                              <a:lumMod val="50000"/>
                            </a:schemeClr>
                          </a:solidFill>
                          <a:effectLst/>
                          <a:highlight>
                            <a:srgbClr val="00FFFF"/>
                          </a:highlight>
                          <a:latin typeface="+mn-lt"/>
                          <a:ea typeface="+mn-ea"/>
                          <a:cs typeface="+mn-cs"/>
                        </a:rPr>
                        <a:t>rimegepant (Nurtec ODT)</a:t>
                      </a:r>
                    </a:p>
                  </a:txBody>
                  <a:tcPr/>
                </a:tc>
                <a:tc>
                  <a:txBody>
                    <a:bodyPr/>
                    <a:lstStyle/>
                    <a:p>
                      <a:r>
                        <a:rPr lang="en-US" sz="1600" dirty="0">
                          <a:solidFill>
                            <a:schemeClr val="tx2">
                              <a:lumMod val="50000"/>
                            </a:schemeClr>
                          </a:solidFill>
                          <a:effectLst/>
                          <a:highlight>
                            <a:srgbClr val="00FFFF"/>
                          </a:highlight>
                        </a:rPr>
                        <a:t>Biohaven</a:t>
                      </a:r>
                    </a:p>
                  </a:txBody>
                  <a:tcPr/>
                </a:tc>
                <a:tc>
                  <a:txBody>
                    <a:bodyPr/>
                    <a:lstStyle/>
                    <a:p>
                      <a:r>
                        <a:rPr lang="en-US" sz="1600" dirty="0">
                          <a:solidFill>
                            <a:schemeClr val="tx2">
                              <a:lumMod val="50000"/>
                            </a:schemeClr>
                          </a:solidFill>
                          <a:effectLst/>
                          <a:highlight>
                            <a:srgbClr val="00FFFF"/>
                          </a:highlight>
                        </a:rPr>
                        <a:t>Acute treatment of migraine with or without aura in adults</a:t>
                      </a:r>
                    </a:p>
                  </a:txBody>
                  <a:tcPr/>
                </a:tc>
                <a:extLst>
                  <a:ext uri="{0D108BD9-81ED-4DB2-BD59-A6C34878D82A}">
                    <a16:rowId xmlns:a16="http://schemas.microsoft.com/office/drawing/2014/main" xmlns="" val="99762875"/>
                  </a:ext>
                </a:extLst>
              </a:tr>
              <a:tr h="813917">
                <a:tc>
                  <a:txBody>
                    <a:bodyPr/>
                    <a:lstStyle/>
                    <a:p>
                      <a:r>
                        <a:rPr lang="en-US" sz="1600" i="1" kern="1200" dirty="0">
                          <a:solidFill>
                            <a:schemeClr val="tx2">
                              <a:lumMod val="50000"/>
                            </a:schemeClr>
                          </a:solidFill>
                          <a:effectLst/>
                          <a:highlight>
                            <a:srgbClr val="00FFFF"/>
                          </a:highlight>
                          <a:latin typeface="+mn-lt"/>
                          <a:ea typeface="+mn-ea"/>
                          <a:cs typeface="+mn-cs"/>
                        </a:rPr>
                        <a:t>ubrogepant (Ubrelvy)</a:t>
                      </a:r>
                    </a:p>
                  </a:txBody>
                  <a:tcPr/>
                </a:tc>
                <a:tc>
                  <a:txBody>
                    <a:bodyPr/>
                    <a:lstStyle/>
                    <a:p>
                      <a:r>
                        <a:rPr lang="en-US" sz="1600" dirty="0">
                          <a:solidFill>
                            <a:schemeClr val="tx2">
                              <a:lumMod val="50000"/>
                            </a:schemeClr>
                          </a:solidFill>
                          <a:effectLst/>
                          <a:highlight>
                            <a:srgbClr val="00FFFF"/>
                          </a:highlight>
                        </a:rPr>
                        <a:t>Allergan</a:t>
                      </a:r>
                    </a:p>
                  </a:txBody>
                  <a:tcPr/>
                </a:tc>
                <a:tc>
                  <a:txBody>
                    <a:bodyPr/>
                    <a:lstStyle/>
                    <a:p>
                      <a:r>
                        <a:rPr lang="en-US" sz="1600" kern="1200" dirty="0">
                          <a:solidFill>
                            <a:schemeClr val="tx2">
                              <a:lumMod val="50000"/>
                            </a:schemeClr>
                          </a:solidFill>
                          <a:effectLst/>
                          <a:highlight>
                            <a:srgbClr val="00FFFF"/>
                          </a:highlight>
                          <a:latin typeface="+mn-lt"/>
                          <a:ea typeface="+mn-ea"/>
                          <a:cs typeface="+mn-cs"/>
                        </a:rPr>
                        <a:t>Acute treatment of migraine with or without aura in adults</a:t>
                      </a:r>
                    </a:p>
                  </a:txBody>
                  <a:tcPr/>
                </a:tc>
                <a:extLst>
                  <a:ext uri="{0D108BD9-81ED-4DB2-BD59-A6C34878D82A}">
                    <a16:rowId xmlns:a16="http://schemas.microsoft.com/office/drawing/2014/main" xmlns="" val="935400878"/>
                  </a:ext>
                </a:extLst>
              </a:tr>
            </a:tbl>
          </a:graphicData>
        </a:graphic>
      </p:graphicFrame>
    </p:spTree>
    <p:extLst>
      <p:ext uri="{BB962C8B-B14F-4D97-AF65-F5344CB8AC3E}">
        <p14:creationId xmlns:p14="http://schemas.microsoft.com/office/powerpoint/2010/main" val="2154001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Other (CGRPs)</a:t>
            </a:r>
          </a:p>
        </p:txBody>
      </p:sp>
      <p:sp>
        <p:nvSpPr>
          <p:cNvPr id="3" name="Content Placeholder 2"/>
          <p:cNvSpPr>
            <a:spLocks noGrp="1"/>
          </p:cNvSpPr>
          <p:nvPr>
            <p:ph idx="1"/>
          </p:nvPr>
        </p:nvSpPr>
        <p:spPr>
          <a:xfrm>
            <a:off x="228600" y="1676400"/>
            <a:ext cx="8686800" cy="4876800"/>
          </a:xfrm>
        </p:spPr>
        <p:txBody>
          <a:bodyPr/>
          <a:lstStyle/>
          <a:p>
            <a:r>
              <a:rPr lang="en-US" sz="2000" dirty="0">
                <a:solidFill>
                  <a:srgbClr val="000000"/>
                </a:solidFill>
              </a:rPr>
              <a:t>Migraines account for 10% to 20% of all headaches in adults and affect over 39 million men, women, and children in the United States</a:t>
            </a:r>
          </a:p>
          <a:p>
            <a:r>
              <a:rPr lang="en-US" sz="2000" dirty="0">
                <a:solidFill>
                  <a:srgbClr val="000000"/>
                </a:solidFill>
              </a:rPr>
              <a:t>Non-opioid analgesia with a nonsteroidal anti-inflammatory drug (NSAID), or combinations such as aspirin or acetaminophen plus caffeine, are recommended as first-line therapy for patients with mild to moderate migraine pain </a:t>
            </a:r>
          </a:p>
          <a:p>
            <a:r>
              <a:rPr lang="en-US" sz="2000" dirty="0">
                <a:solidFill>
                  <a:srgbClr val="000000"/>
                </a:solidFill>
              </a:rPr>
              <a:t>Triptans have become the drugs of choice for treating acute migraine attacks with a response rate of about 60% </a:t>
            </a:r>
          </a:p>
          <a:p>
            <a:r>
              <a:rPr lang="en-US" sz="2000" dirty="0">
                <a:solidFill>
                  <a:srgbClr val="000000"/>
                </a:solidFill>
              </a:rPr>
              <a:t>Studies suggest that 38% to 50% of migraineurs are candidates for preventive therapy</a:t>
            </a:r>
          </a:p>
          <a:p>
            <a:pPr marL="0" indent="0">
              <a:buNone/>
            </a:pP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35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Other (CGRPs)</a:t>
            </a:r>
          </a:p>
        </p:txBody>
      </p:sp>
      <p:sp>
        <p:nvSpPr>
          <p:cNvPr id="3" name="Content Placeholder 2"/>
          <p:cNvSpPr>
            <a:spLocks noGrp="1"/>
          </p:cNvSpPr>
          <p:nvPr>
            <p:ph idx="1"/>
          </p:nvPr>
        </p:nvSpPr>
        <p:spPr>
          <a:xfrm>
            <a:off x="228600" y="1676400"/>
            <a:ext cx="8686800" cy="4876800"/>
          </a:xfrm>
        </p:spPr>
        <p:txBody>
          <a:bodyPr/>
          <a:lstStyle/>
          <a:p>
            <a:r>
              <a:rPr lang="en-US" sz="2000" dirty="0">
                <a:solidFill>
                  <a:srgbClr val="000000"/>
                </a:solidFill>
              </a:rPr>
              <a:t>Cluster headache (CH) is a severe, primary headache disorder characterized by extreme pain on one side of the head and autonomic symptoms (e.g., nasal congestion, lacrimation)</a:t>
            </a:r>
          </a:p>
          <a:p>
            <a:r>
              <a:rPr lang="en-US" sz="2000" dirty="0">
                <a:solidFill>
                  <a:srgbClr val="000000"/>
                </a:solidFill>
              </a:rPr>
              <a:t>CH periods can persist for weeks to months with daily or more frequent attacks of 15 to 180 minutes in duration</a:t>
            </a:r>
          </a:p>
          <a:p>
            <a:r>
              <a:rPr lang="en-US" sz="2000" dirty="0">
                <a:solidFill>
                  <a:srgbClr val="000000"/>
                </a:solidFill>
              </a:rPr>
              <a:t>The estimated lifetime prevalence is more than one in 1,000</a:t>
            </a:r>
          </a:p>
          <a:p>
            <a:r>
              <a:rPr lang="en-US" sz="2000" dirty="0">
                <a:solidFill>
                  <a:srgbClr val="000000"/>
                </a:solidFill>
              </a:rPr>
              <a:t>CH can be either episodic or chronic in nature with episodic CH being the predominant form</a:t>
            </a:r>
          </a:p>
          <a:p>
            <a:r>
              <a:rPr lang="en-US" sz="2000" dirty="0">
                <a:solidFill>
                  <a:srgbClr val="000000"/>
                </a:solidFill>
              </a:rPr>
              <a:t>Patients with episodic CH experience periods of attack followed by periods of remission; patients with chronic CH have minimal to no periods of remission between headache attacks</a:t>
            </a:r>
          </a:p>
        </p:txBody>
      </p:sp>
      <p:sp>
        <p:nvSpPr>
          <p:cNvPr id="4" name="Slide Number Placeholder 3"/>
          <p:cNvSpPr>
            <a:spLocks noGrp="1"/>
          </p:cNvSpPr>
          <p:nvPr>
            <p:ph type="sldNum" sz="quarter" idx="4"/>
          </p:nvPr>
        </p:nvSpPr>
        <p:spPr/>
        <p:txBody>
          <a:bodyPr/>
          <a:lstStyle/>
          <a:p>
            <a:fld id="{FF445594-FFE8-4E90-934C-EFF530110A38}" type="slidenum">
              <a:rPr lang="en-US" smtClean="0"/>
              <a:pPr/>
              <a:t>36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86184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Antimigraine Agents, Other (CGRPs)</a:t>
            </a:r>
          </a:p>
        </p:txBody>
      </p:sp>
      <p:sp>
        <p:nvSpPr>
          <p:cNvPr id="3" name="Content Placeholder 2"/>
          <p:cNvSpPr>
            <a:spLocks noGrp="1"/>
          </p:cNvSpPr>
          <p:nvPr>
            <p:ph idx="1"/>
          </p:nvPr>
        </p:nvSpPr>
        <p:spPr>
          <a:xfrm>
            <a:off x="228600" y="1676400"/>
            <a:ext cx="8686800" cy="4428494"/>
          </a:xfrm>
        </p:spPr>
        <p:txBody>
          <a:bodyPr/>
          <a:lstStyle/>
          <a:p>
            <a:r>
              <a:rPr lang="en-US" sz="1800" dirty="0">
                <a:solidFill>
                  <a:srgbClr val="000000"/>
                </a:solidFill>
              </a:rPr>
              <a:t>The American Academy of Neurology (AAN) and the American Headache Society (AHS) advise that antiepileptic drugs (divalproex sodium, sodium valproate, topiramate) and beta-blockers (metoprolol, propranolol, timolol) are established as </a:t>
            </a:r>
            <a:r>
              <a:rPr lang="en-US" sz="1800" i="1" dirty="0">
                <a:solidFill>
                  <a:srgbClr val="000000"/>
                </a:solidFill>
              </a:rPr>
              <a:t>effective</a:t>
            </a:r>
            <a:r>
              <a:rPr lang="en-US" sz="1800" dirty="0">
                <a:solidFill>
                  <a:srgbClr val="000000"/>
                </a:solidFill>
              </a:rPr>
              <a:t> in migraine prevention (Level A)</a:t>
            </a:r>
          </a:p>
          <a:p>
            <a:r>
              <a:rPr lang="en-US" sz="1800" dirty="0">
                <a:solidFill>
                  <a:srgbClr val="000000"/>
                </a:solidFill>
              </a:rPr>
              <a:t>Antidepressants (amitriptyline, venlafaxine) and beta-blockers (atenolol, nadolol) are </a:t>
            </a:r>
            <a:r>
              <a:rPr lang="en-US" sz="1800" i="1" dirty="0">
                <a:solidFill>
                  <a:srgbClr val="000000"/>
                </a:solidFill>
              </a:rPr>
              <a:t>probably effective </a:t>
            </a:r>
            <a:r>
              <a:rPr lang="en-US" sz="1800" dirty="0">
                <a:solidFill>
                  <a:srgbClr val="000000"/>
                </a:solidFill>
              </a:rPr>
              <a:t>in migraine prevention (Level B)</a:t>
            </a:r>
          </a:p>
          <a:p>
            <a:r>
              <a:rPr lang="en-US" sz="1800" dirty="0">
                <a:solidFill>
                  <a:srgbClr val="000000"/>
                </a:solidFill>
              </a:rPr>
              <a:t>In 2018, the FDA approved three calcitonin gene-related peptide (CGRP) inhibitors: erenumab-aooe (Aimovig), fremanezumab-vfrm (Ajovy), and galcanezumab-gnlm (Emgality), for preventative treatment of migraines in adults</a:t>
            </a:r>
          </a:p>
          <a:p>
            <a:r>
              <a:rPr lang="en-US" sz="1800" dirty="0">
                <a:solidFill>
                  <a:srgbClr val="000000"/>
                </a:solidFill>
              </a:rPr>
              <a:t>Since December 2019, the FDA has approved 3 additional CGRP inhibitors: eptinezumab-jjmr (Vyepti), rimegepant (Nurtec ODT), and ubrogepant (Ubrelvy)</a:t>
            </a:r>
            <a:r>
              <a:rPr lang="en-US" sz="2000" dirty="0">
                <a:solidFill>
                  <a:srgbClr val="000000"/>
                </a:solidFill>
              </a:rPr>
              <a:t> </a:t>
            </a:r>
          </a:p>
        </p:txBody>
      </p:sp>
      <p:sp>
        <p:nvSpPr>
          <p:cNvPr id="4" name="Slide Number Placeholder 3"/>
          <p:cNvSpPr>
            <a:spLocks noGrp="1"/>
          </p:cNvSpPr>
          <p:nvPr>
            <p:ph type="sldNum" sz="quarter" idx="4"/>
          </p:nvPr>
        </p:nvSpPr>
        <p:spPr/>
        <p:txBody>
          <a:bodyPr/>
          <a:lstStyle/>
          <a:p>
            <a:fld id="{FF445594-FFE8-4E90-934C-EFF530110A38}" type="slidenum">
              <a:rPr lang="en-US" smtClean="0"/>
              <a:pPr/>
              <a:t>37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62" y="280031"/>
            <a:ext cx="8305800" cy="1219200"/>
          </a:xfrm>
        </p:spPr>
        <p:txBody>
          <a:bodyPr/>
          <a:lstStyle/>
          <a:p>
            <a:r>
              <a:rPr lang="en-US" dirty="0"/>
              <a:t>Antimigraine Agents, Other (CGRPs)</a:t>
            </a:r>
          </a:p>
        </p:txBody>
      </p:sp>
      <p:sp>
        <p:nvSpPr>
          <p:cNvPr id="3" name="Content Placeholder 2"/>
          <p:cNvSpPr>
            <a:spLocks noGrp="1"/>
          </p:cNvSpPr>
          <p:nvPr>
            <p:ph idx="1"/>
          </p:nvPr>
        </p:nvSpPr>
        <p:spPr>
          <a:xfrm>
            <a:off x="228600" y="1600200"/>
            <a:ext cx="8686800" cy="4267200"/>
          </a:xfrm>
        </p:spPr>
        <p:txBody>
          <a:bodyPr/>
          <a:lstStyle/>
          <a:p>
            <a:pPr marL="400050"/>
            <a:r>
              <a:rPr lang="en-US" sz="2000" dirty="0">
                <a:solidFill>
                  <a:srgbClr val="000000"/>
                </a:solidFill>
              </a:rPr>
              <a:t>The AHS recommends initiating CGRP inhibitors for migraine prophylaxis in patients ≥ 18 years of age with the following:</a:t>
            </a:r>
          </a:p>
          <a:p>
            <a:pPr lvl="1">
              <a:buFont typeface="Wingdings" panose="05000000000000000000" pitchFamily="2" charset="2"/>
              <a:buChar char="Ø"/>
            </a:pPr>
            <a:r>
              <a:rPr lang="en-US" sz="2000" dirty="0">
                <a:solidFill>
                  <a:srgbClr val="000000"/>
                </a:solidFill>
              </a:rPr>
              <a:t>Diagnosis of migraine (with or without aura) experiencing 4 to 7 monthly headache days with moderate disability and inability to tolerate or inadequate response to a 6-week trial of at least 2 oral prophylactic agents </a:t>
            </a:r>
          </a:p>
          <a:p>
            <a:pPr lvl="1">
              <a:buFont typeface="Wingdings" panose="05000000000000000000" pitchFamily="2" charset="2"/>
              <a:buChar char="Ø"/>
            </a:pPr>
            <a:r>
              <a:rPr lang="en-US" sz="2000" dirty="0">
                <a:solidFill>
                  <a:srgbClr val="000000"/>
                </a:solidFill>
              </a:rPr>
              <a:t>Diagnosis of migraine (with or without aura) experiencing 8 to 14 monthly headache days and inability to tolerate or inadequate response to a 6-week trial of at least 2 oral prophylactic agents</a:t>
            </a:r>
          </a:p>
          <a:p>
            <a:pPr lvl="1">
              <a:buFont typeface="Wingdings" panose="05000000000000000000" pitchFamily="2" charset="2"/>
              <a:buChar char="Ø"/>
            </a:pPr>
            <a:r>
              <a:rPr lang="en-US" sz="2000" dirty="0">
                <a:solidFill>
                  <a:srgbClr val="000000"/>
                </a:solidFill>
              </a:rPr>
              <a:t>Diagnosis of chronic migraine and either inability to tolerate or inadequate response to a 6-week trial of at least 2 oral prophylactic agents or at least 6 months of onabotulinumtoxinA treatment</a:t>
            </a:r>
          </a:p>
          <a:p>
            <a:pPr marL="0" lvl="0" indent="0">
              <a:buNone/>
            </a:pPr>
            <a:endParaRPr lang="en-US" dirty="0"/>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38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79946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62" y="280031"/>
            <a:ext cx="8305800" cy="1219200"/>
          </a:xfrm>
        </p:spPr>
        <p:txBody>
          <a:bodyPr/>
          <a:lstStyle/>
          <a:p>
            <a:r>
              <a:rPr lang="en-US" dirty="0"/>
              <a:t>Antimigraine Agents, Other (CGRPs)</a:t>
            </a:r>
          </a:p>
        </p:txBody>
      </p:sp>
      <p:sp>
        <p:nvSpPr>
          <p:cNvPr id="3" name="Content Placeholder 2"/>
          <p:cNvSpPr>
            <a:spLocks noGrp="1"/>
          </p:cNvSpPr>
          <p:nvPr>
            <p:ph idx="1"/>
          </p:nvPr>
        </p:nvSpPr>
        <p:spPr>
          <a:xfrm>
            <a:off x="228600" y="1600200"/>
            <a:ext cx="8686800" cy="4267200"/>
          </a:xfrm>
        </p:spPr>
        <p:txBody>
          <a:bodyPr/>
          <a:lstStyle/>
          <a:p>
            <a:pPr marL="400050"/>
            <a:r>
              <a:rPr lang="en-US" sz="2000" dirty="0">
                <a:solidFill>
                  <a:srgbClr val="000000"/>
                </a:solidFill>
              </a:rPr>
              <a:t>The AHS recommends the following for the treatment of Cluster Headaches:</a:t>
            </a:r>
          </a:p>
          <a:p>
            <a:pPr lvl="1">
              <a:buFont typeface="Wingdings" panose="05000000000000000000" pitchFamily="2" charset="2"/>
              <a:buChar char="Ø"/>
            </a:pPr>
            <a:r>
              <a:rPr lang="en-US" sz="2000" dirty="0">
                <a:solidFill>
                  <a:srgbClr val="000000"/>
                </a:solidFill>
              </a:rPr>
              <a:t>Subcutaneous sumatriptan (SC), zolmitriptan nasal spray, and 100% oxygen for the acute treatment of episodic or chronic CH</a:t>
            </a:r>
          </a:p>
          <a:p>
            <a:pPr lvl="1">
              <a:buFont typeface="Wingdings" panose="05000000000000000000" pitchFamily="2" charset="2"/>
              <a:buChar char="Ø"/>
            </a:pPr>
            <a:r>
              <a:rPr lang="en-US" sz="2000" dirty="0">
                <a:solidFill>
                  <a:srgbClr val="000000"/>
                </a:solidFill>
              </a:rPr>
              <a:t>Therapies considered probably effective for episodic and chronic CH include sumatriptan nasal spray and oral zolmitriptan</a:t>
            </a:r>
          </a:p>
          <a:p>
            <a:pPr lvl="1">
              <a:buFont typeface="Wingdings" panose="05000000000000000000" pitchFamily="2" charset="2"/>
              <a:buChar char="Ø"/>
            </a:pPr>
            <a:r>
              <a:rPr lang="en-US" sz="2000" dirty="0">
                <a:solidFill>
                  <a:srgbClr val="000000"/>
                </a:solidFill>
              </a:rPr>
              <a:t>Galcanezumab-gnlm (Emgality) is the first FDA-approved treatment for episodic CH that decreases the frequency of acute attacks and was not available at the time of the AHS guideline development</a:t>
            </a:r>
          </a:p>
          <a:p>
            <a:pPr marL="0" lvl="0" indent="0">
              <a:buNone/>
            </a:pPr>
            <a:endParaRPr lang="en-US" dirty="0"/>
          </a:p>
          <a:p>
            <a:endParaRPr lang="en-US" sz="2000"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39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4617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Magellan Class Reviews</a:t>
            </a:r>
          </a:p>
        </p:txBody>
      </p:sp>
      <p:sp>
        <p:nvSpPr>
          <p:cNvPr id="5" name="Content Placeholder 4"/>
          <p:cNvSpPr>
            <a:spLocks noGrp="1"/>
          </p:cNvSpPr>
          <p:nvPr>
            <p:ph idx="1"/>
          </p:nvPr>
        </p:nvSpPr>
        <p:spPr/>
        <p:txBody>
          <a:bodyPr/>
          <a:lstStyle/>
          <a:p>
            <a:pPr>
              <a:spcBef>
                <a:spcPct val="0"/>
              </a:spcBef>
              <a:buClrTx/>
              <a:buNone/>
            </a:pPr>
            <a:r>
              <a:rPr lang="en-US" altLang="en-US" sz="2000" b="1" i="1" dirty="0">
                <a:solidFill>
                  <a:schemeClr val="tx1">
                    <a:lumMod val="50000"/>
                  </a:schemeClr>
                </a:solidFill>
              </a:rPr>
              <a:t>Classes for Review: Supplemental Rebate Class Reviews </a:t>
            </a:r>
          </a:p>
          <a:p>
            <a:r>
              <a:rPr lang="en-US" sz="2000" dirty="0">
                <a:solidFill>
                  <a:srgbClr val="000000"/>
                </a:solidFill>
              </a:rPr>
              <a:t>Glucocorticoids, Inhaled</a:t>
            </a:r>
            <a:endParaRPr lang="en-US" altLang="en-US" sz="2000" dirty="0">
              <a:solidFill>
                <a:srgbClr val="000000"/>
              </a:solidFill>
            </a:endParaRPr>
          </a:p>
          <a:p>
            <a:r>
              <a:rPr lang="en-US" sz="2000" dirty="0">
                <a:solidFill>
                  <a:srgbClr val="000000"/>
                </a:solidFill>
              </a:rPr>
              <a:t>Growth Hormone</a:t>
            </a:r>
          </a:p>
          <a:p>
            <a:r>
              <a:rPr lang="en-US" sz="2000" dirty="0">
                <a:solidFill>
                  <a:srgbClr val="000000"/>
                </a:solidFill>
              </a:rPr>
              <a:t>Hepatitis C Agents (Direct Acting)</a:t>
            </a:r>
            <a:r>
              <a:rPr lang="en-US" altLang="en-US" sz="2000" dirty="0">
                <a:solidFill>
                  <a:srgbClr val="000000"/>
                </a:solidFill>
              </a:rPr>
              <a:t>	</a:t>
            </a:r>
          </a:p>
          <a:p>
            <a:r>
              <a:rPr lang="en-US" sz="2000" dirty="0">
                <a:solidFill>
                  <a:srgbClr val="000000"/>
                </a:solidFill>
              </a:rPr>
              <a:t>Hypoglycemics, Incretin Mimetics/Enhancers</a:t>
            </a:r>
          </a:p>
          <a:p>
            <a:r>
              <a:rPr lang="en-US" sz="2000" dirty="0">
                <a:solidFill>
                  <a:srgbClr val="000000"/>
                </a:solidFill>
              </a:rPr>
              <a:t>Hypoglycemics, Insulin and Related Agents</a:t>
            </a:r>
          </a:p>
          <a:p>
            <a:r>
              <a:rPr lang="en-US" sz="2000" dirty="0">
                <a:solidFill>
                  <a:srgbClr val="000000"/>
                </a:solidFill>
              </a:rPr>
              <a:t>Opioid Dependence Treatments</a:t>
            </a:r>
          </a:p>
          <a:p>
            <a:r>
              <a:rPr lang="en-US" sz="2000" dirty="0">
                <a:solidFill>
                  <a:srgbClr val="000000"/>
                </a:solidFill>
              </a:rPr>
              <a:t>Pancreatic Enzymes</a:t>
            </a:r>
          </a:p>
          <a:p>
            <a:r>
              <a:rPr lang="en-US" sz="2000" dirty="0">
                <a:solidFill>
                  <a:srgbClr val="000000"/>
                </a:solidFill>
              </a:rPr>
              <a:t>Progestational Agents</a:t>
            </a:r>
          </a:p>
          <a:p>
            <a:r>
              <a:rPr lang="en-US" sz="2000" dirty="0">
                <a:solidFill>
                  <a:srgbClr val="000000"/>
                </a:solidFill>
              </a:rPr>
              <a:t>Stimulants and Related Agents</a:t>
            </a:r>
            <a:endParaRPr lang="en-US" altLang="en-US" sz="2000" dirty="0">
              <a:solidFill>
                <a:srgbClr val="000000"/>
              </a:solidFill>
            </a:endParaRP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altLang="en-US" sz="1500" dirty="0">
              <a:solidFill>
                <a:schemeClr val="tx1">
                  <a:lumMod val="50000"/>
                </a:schemeClr>
              </a:solidFill>
            </a:endParaRPr>
          </a:p>
          <a:p>
            <a:endParaRPr lang="en-US" sz="1800" dirty="0">
              <a:solidFill>
                <a:schemeClr val="tx1">
                  <a:lumMod val="50000"/>
                </a:schemeClr>
              </a:solidFill>
            </a:endParaRPr>
          </a:p>
          <a:p>
            <a:endParaRPr lang="en-US" altLang="en-US" sz="1500" dirty="0"/>
          </a:p>
          <a:p>
            <a:pPr>
              <a:spcBef>
                <a:spcPct val="0"/>
              </a:spcBef>
              <a:buClrTx/>
              <a:buNone/>
            </a:pPr>
            <a:endParaRPr lang="en-US" altLang="en-US" sz="2100" b="1" i="1" dirty="0"/>
          </a:p>
          <a:p>
            <a:pPr>
              <a:spcBef>
                <a:spcPct val="0"/>
              </a:spcBef>
              <a:buClrTx/>
              <a:buNone/>
            </a:pPr>
            <a:endParaRPr lang="en-US" altLang="en-US" dirty="0"/>
          </a:p>
          <a:p>
            <a:endParaRPr lang="en-US"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327027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Antimigraine Agents, Other (CGRPs)</a:t>
            </a:r>
          </a:p>
        </p:txBody>
      </p:sp>
      <p:sp>
        <p:nvSpPr>
          <p:cNvPr id="5" name="Content Placeholder 4"/>
          <p:cNvSpPr>
            <a:spLocks noGrp="1"/>
          </p:cNvSpPr>
          <p:nvPr>
            <p:ph idx="1"/>
          </p:nvPr>
        </p:nvSpPr>
        <p:spPr>
          <a:xfrm>
            <a:off x="152400" y="1676400"/>
            <a:ext cx="8763000" cy="4495800"/>
          </a:xfrm>
        </p:spPr>
        <p:txBody>
          <a:bodyPr/>
          <a:lstStyle/>
          <a:p>
            <a:pPr>
              <a:buNone/>
            </a:pPr>
            <a:r>
              <a:rPr lang="en-US" altLang="en-US" sz="2400" b="1" i="1" dirty="0">
                <a:solidFill>
                  <a:schemeClr val="tx1">
                    <a:lumMod val="50000"/>
                  </a:schemeClr>
                </a:solidFill>
              </a:rPr>
              <a:t>Product/Guideline Updates:</a:t>
            </a:r>
          </a:p>
          <a:p>
            <a:pPr lvl="0"/>
            <a:r>
              <a:rPr lang="en-US" sz="2400" dirty="0">
                <a:solidFill>
                  <a:schemeClr val="tx1">
                    <a:lumMod val="50000"/>
                  </a:schemeClr>
                </a:solidFill>
              </a:rPr>
              <a:t>Ajovy (fremanezumab-vfrm) is now available in a 225mg/1.5mL autoinjector.  It was previously only available as a prefilled syringe in this strength</a:t>
            </a:r>
          </a:p>
        </p:txBody>
      </p:sp>
      <p:sp>
        <p:nvSpPr>
          <p:cNvPr id="2" name="Slide Number Placeholder 1"/>
          <p:cNvSpPr>
            <a:spLocks noGrp="1"/>
          </p:cNvSpPr>
          <p:nvPr>
            <p:ph type="sldNum" sz="quarter" idx="4"/>
          </p:nvPr>
        </p:nvSpPr>
        <p:spPr/>
        <p:txBody>
          <a:bodyPr/>
          <a:lstStyle/>
          <a:p>
            <a:fld id="{FF445594-FFE8-4E90-934C-EFF530110A38}" type="slidenum">
              <a:rPr lang="en-US" smtClean="0"/>
              <a:pPr/>
              <a:t>40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119953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057400"/>
            <a:ext cx="6180328" cy="3581400"/>
          </a:xfrm>
        </p:spPr>
        <p:txBody>
          <a:bodyPr anchor="t"/>
          <a:lstStyle/>
          <a:p>
            <a:pPr algn="ctr">
              <a:spcBef>
                <a:spcPts val="0"/>
              </a:spcBef>
            </a:pPr>
            <a:r>
              <a:rPr lang="en-US" dirty="0"/>
              <a:t>Antimigraine Agents, Other (CGRPs)</a:t>
            </a:r>
            <a:r>
              <a:rPr lang="en-US" altLang="en-US" sz="2800" i="1" dirty="0"/>
              <a:t/>
            </a:r>
            <a:br>
              <a:rPr lang="en-US" altLang="en-US" sz="2800" i="1" dirty="0"/>
            </a:br>
            <a:r>
              <a:rPr lang="en-US" altLang="en-US" sz="2800" i="1" dirty="0"/>
              <a:t/>
            </a:r>
            <a:br>
              <a:rPr lang="en-US" altLang="en-US" sz="2800" i="1" dirty="0"/>
            </a:br>
            <a:r>
              <a:rPr lang="en-US" altLang="en-US" sz="2800" i="1" dirty="0">
                <a:effectLst>
                  <a:outerShdw blurRad="38100" dist="38100" dir="2700000" algn="tl">
                    <a:srgbClr val="000000">
                      <a:alpha val="43137"/>
                    </a:srgbClr>
                  </a:outerShdw>
                </a:effectLst>
              </a:rPr>
              <a:t>New Drug to Class: </a:t>
            </a:r>
            <a:br>
              <a:rPr lang="en-US" alt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Vyepti (eptinezumab-jjmr)</a:t>
            </a:r>
            <a:r>
              <a:rPr lang="en-US" altLang="en-US" sz="2000" i="1" dirty="0"/>
              <a:t/>
            </a:r>
            <a:br>
              <a:rPr lang="en-US" altLang="en-US" sz="2000" i="1" dirty="0"/>
            </a:br>
            <a:r>
              <a:rPr lang="en-US" altLang="en-US" sz="2000" i="1" dirty="0"/>
              <a:t/>
            </a:r>
            <a:br>
              <a:rPr lang="en-US" altLang="en-US" sz="2000" i="1" dirty="0"/>
            </a:br>
            <a:r>
              <a:rPr lang="en-US" altLang="en-US" sz="2000" dirty="0"/>
              <a:t/>
            </a:r>
            <a:br>
              <a:rPr lang="en-US" altLang="en-US" sz="2000" dirty="0"/>
            </a:br>
            <a:r>
              <a:rPr lang="en-US" sz="2000" dirty="0"/>
              <a:t/>
            </a:r>
            <a:br>
              <a:rPr lang="en-US" sz="2000" dirty="0"/>
            </a:b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41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505208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457200" y="1524000"/>
            <a:ext cx="8382000" cy="4449763"/>
          </a:xfrm>
        </p:spPr>
        <p:txBody>
          <a:bodyPr/>
          <a:lstStyle/>
          <a:p>
            <a:pPr marL="0" indent="0">
              <a:buNone/>
            </a:pPr>
            <a:r>
              <a:rPr lang="en-US" sz="2800" i="1" dirty="0">
                <a:solidFill>
                  <a:srgbClr val="0070C0"/>
                </a:solidFill>
              </a:rPr>
              <a:t>New Drug to Class: Vyepti</a:t>
            </a:r>
          </a:p>
          <a:p>
            <a:r>
              <a:rPr lang="en-US" sz="2000" dirty="0">
                <a:solidFill>
                  <a:srgbClr val="000000"/>
                </a:solidFill>
              </a:rPr>
              <a:t>A humanized immunoglobulin G1 (IgG1) monoclonal antibody that inhibits CGRP indicated for the preventative treatment of migraine in adults</a:t>
            </a:r>
          </a:p>
          <a:p>
            <a:r>
              <a:rPr lang="en-US" sz="2000" dirty="0">
                <a:solidFill>
                  <a:srgbClr val="000000"/>
                </a:solidFill>
              </a:rPr>
              <a:t>It is given via IV infusion once every 3 months</a:t>
            </a:r>
          </a:p>
          <a:p>
            <a:r>
              <a:rPr lang="en-US" sz="2000" dirty="0">
                <a:solidFill>
                  <a:srgbClr val="000000"/>
                </a:solidFill>
              </a:rPr>
              <a:t>Hypersensitivity reactions can occur during infusions or after infusion completion</a:t>
            </a:r>
          </a:p>
          <a:p>
            <a:r>
              <a:rPr lang="en-US" sz="2000" dirty="0">
                <a:solidFill>
                  <a:srgbClr val="000000"/>
                </a:solidFill>
              </a:rPr>
              <a:t>The most common adverse reactions in Vyepti clinical studies occurring in at least 2% of treated patients and more often than placebo are nasopharyngitis and hypersensitivity</a:t>
            </a:r>
          </a:p>
          <a:p>
            <a:r>
              <a:rPr lang="en-US" sz="2000" dirty="0">
                <a:solidFill>
                  <a:srgbClr val="000000"/>
                </a:solidFill>
              </a:rPr>
              <a:t>No comparative trials are available </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42</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647863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457200" y="1524000"/>
            <a:ext cx="8382000" cy="4449763"/>
          </a:xfrm>
        </p:spPr>
        <p:txBody>
          <a:bodyPr/>
          <a:lstStyle/>
          <a:p>
            <a:pPr marL="0" indent="0">
              <a:buNone/>
            </a:pPr>
            <a:r>
              <a:rPr lang="en-US" sz="2800" i="1" dirty="0">
                <a:solidFill>
                  <a:srgbClr val="0070C0"/>
                </a:solidFill>
              </a:rPr>
              <a:t>New Drug to Class: Vyepti</a:t>
            </a:r>
          </a:p>
          <a:p>
            <a:r>
              <a:rPr lang="en-US" sz="2000" b="1" dirty="0">
                <a:solidFill>
                  <a:srgbClr val="000000"/>
                </a:solidFill>
              </a:rPr>
              <a:t>PROMISE-1 </a:t>
            </a:r>
            <a:r>
              <a:rPr lang="en-US" sz="2000" dirty="0">
                <a:solidFill>
                  <a:srgbClr val="000000"/>
                </a:solidFill>
              </a:rPr>
              <a:t>included 665 patients randomized to receive placebo or Vyepti every 3 months for 12 months. Mean migraine frequency at baseline was approximately 8.6 migraine days per month (MMD)</a:t>
            </a:r>
          </a:p>
          <a:p>
            <a:r>
              <a:rPr lang="en-US" sz="2000" dirty="0">
                <a:solidFill>
                  <a:srgbClr val="000000"/>
                </a:solidFill>
              </a:rPr>
              <a:t>The Mean change from baseline in MMD with Vyepti compared with placebo from months 1-3 was: -3.9 days (100 mg), -4.3 days (300 mg) and -3.2 days for placebo</a:t>
            </a:r>
          </a:p>
          <a:p>
            <a:r>
              <a:rPr lang="en-US" sz="2000" dirty="0">
                <a:solidFill>
                  <a:srgbClr val="000000"/>
                </a:solidFill>
              </a:rPr>
              <a:t>Patients with at least 50% reduction in MMD in months 1-3 compared with placebo: 49.8% (100 mg), 56.3% (300 mg) and 37.4% for placebo</a:t>
            </a:r>
          </a:p>
          <a:p>
            <a:r>
              <a:rPr lang="en-US" sz="2000" dirty="0">
                <a:solidFill>
                  <a:srgbClr val="000000"/>
                </a:solidFill>
              </a:rPr>
              <a:t>Patients with at least 75% reduction in MMD in months 1-3: 22.2 percent for 100 mg , 29.7% (300 mg) and 16.2% for placebo</a:t>
            </a: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43</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4259287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457200" y="1524000"/>
            <a:ext cx="8382000" cy="4449763"/>
          </a:xfrm>
        </p:spPr>
        <p:txBody>
          <a:bodyPr/>
          <a:lstStyle/>
          <a:p>
            <a:pPr marL="0" indent="0">
              <a:buNone/>
            </a:pPr>
            <a:r>
              <a:rPr lang="en-US" sz="2800" i="1" dirty="0">
                <a:solidFill>
                  <a:srgbClr val="0070C0"/>
                </a:solidFill>
              </a:rPr>
              <a:t>New Drug to Class: Vyepti</a:t>
            </a:r>
          </a:p>
          <a:p>
            <a:r>
              <a:rPr lang="en-US" sz="2000" b="1" dirty="0">
                <a:solidFill>
                  <a:srgbClr val="000000"/>
                </a:solidFill>
              </a:rPr>
              <a:t>PROMISE-2 </a:t>
            </a:r>
            <a:r>
              <a:rPr lang="en-US" sz="2000" dirty="0">
                <a:solidFill>
                  <a:srgbClr val="000000"/>
                </a:solidFill>
              </a:rPr>
              <a:t>included 1,072 patients randomized to receive placebo, 100 mg Vyepti, or 300 mg Vyepti every 3 months for 6 months. Mean migraine frequency at baseline was approx. 16.1 migraine days per month </a:t>
            </a:r>
          </a:p>
          <a:p>
            <a:r>
              <a:rPr lang="en-US" sz="2000" dirty="0">
                <a:solidFill>
                  <a:srgbClr val="000000"/>
                </a:solidFill>
              </a:rPr>
              <a:t>Mean change from baseline in MMD compared with placebo months 1-3: -7.7 days (100 mg), -8.2 days (300 mg) and -5.6 days for placebo</a:t>
            </a:r>
          </a:p>
          <a:p>
            <a:r>
              <a:rPr lang="en-US" sz="2000" dirty="0">
                <a:solidFill>
                  <a:srgbClr val="000000"/>
                </a:solidFill>
              </a:rPr>
              <a:t>Patients with ≥ 50% reduction in MMD in months 1-3 compared with placebo: 57.6% (100 mg), 61.4% (300 mg) and 39.3% for placebo</a:t>
            </a:r>
          </a:p>
          <a:p>
            <a:r>
              <a:rPr lang="en-US" sz="2000" dirty="0">
                <a:solidFill>
                  <a:srgbClr val="000000"/>
                </a:solidFill>
              </a:rPr>
              <a:t>Patients with ≥ 75% reduction in MMD in months 1-3: 26.7% (100 mg), 33.1% (300 mg) and 15% for placebo</a:t>
            </a: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44</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921488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057400"/>
            <a:ext cx="6180328" cy="3581400"/>
          </a:xfrm>
        </p:spPr>
        <p:txBody>
          <a:bodyPr anchor="t"/>
          <a:lstStyle/>
          <a:p>
            <a:pPr algn="ctr">
              <a:spcBef>
                <a:spcPts val="0"/>
              </a:spcBef>
            </a:pPr>
            <a:r>
              <a:rPr lang="en-US" dirty="0"/>
              <a:t>Antimigraine Agents, Other (CGRPs)</a:t>
            </a:r>
            <a:r>
              <a:rPr lang="en-US" altLang="en-US" sz="2800" i="1" dirty="0"/>
              <a:t/>
            </a:r>
            <a:br>
              <a:rPr lang="en-US" altLang="en-US" sz="2800" i="1" dirty="0"/>
            </a:br>
            <a:r>
              <a:rPr lang="en-US" altLang="en-US" sz="2800" i="1" dirty="0"/>
              <a:t/>
            </a:r>
            <a:br>
              <a:rPr lang="en-US" altLang="en-US" sz="2800" i="1" dirty="0"/>
            </a:br>
            <a:r>
              <a:rPr lang="en-US" altLang="en-US" sz="2800" i="1" dirty="0">
                <a:effectLst>
                  <a:outerShdw blurRad="38100" dist="38100" dir="2700000" algn="tl">
                    <a:srgbClr val="000000">
                      <a:alpha val="43137"/>
                    </a:srgbClr>
                  </a:outerShdw>
                </a:effectLst>
              </a:rPr>
              <a:t>New Drug to Class: </a:t>
            </a:r>
            <a:br>
              <a:rPr lang="en-US" altLang="en-US" sz="2800" i="1" dirty="0">
                <a:effectLst>
                  <a:outerShdw blurRad="38100" dist="38100" dir="2700000" algn="tl">
                    <a:srgbClr val="000000">
                      <a:alpha val="43137"/>
                    </a:srgbClr>
                  </a:outerShdw>
                </a:effectLst>
              </a:rPr>
            </a:br>
            <a:r>
              <a:rPr lang="en-US" sz="2800" i="1" dirty="0">
                <a:effectLst>
                  <a:outerShdw blurRad="38100" dist="38100" dir="2700000" algn="tl">
                    <a:srgbClr val="000000">
                      <a:alpha val="43137"/>
                    </a:srgbClr>
                  </a:outerShdw>
                </a:effectLst>
              </a:rPr>
              <a:t>Ubrelvy (ubrogepant)</a:t>
            </a:r>
            <a:r>
              <a:rPr lang="en-US" altLang="en-US" sz="2000" i="1" dirty="0"/>
              <a:t/>
            </a:r>
            <a:br>
              <a:rPr lang="en-US" altLang="en-US" sz="2000" i="1" dirty="0"/>
            </a:br>
            <a:r>
              <a:rPr lang="en-US" altLang="en-US" sz="2000" i="1" dirty="0"/>
              <a:t/>
            </a:r>
            <a:br>
              <a:rPr lang="en-US" altLang="en-US" sz="2000" i="1" dirty="0"/>
            </a:br>
            <a:r>
              <a:rPr lang="en-US" altLang="en-US" sz="2000" dirty="0"/>
              <a:t/>
            </a:r>
            <a:br>
              <a:rPr lang="en-US" altLang="en-US" sz="2000" dirty="0"/>
            </a:br>
            <a:r>
              <a:rPr lang="en-US" sz="2000" dirty="0"/>
              <a:t/>
            </a:r>
            <a:br>
              <a:rPr lang="en-US" sz="2000" dirty="0"/>
            </a:b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45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99062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457200" y="1676401"/>
            <a:ext cx="8382000" cy="4038600"/>
          </a:xfrm>
        </p:spPr>
        <p:txBody>
          <a:bodyPr/>
          <a:lstStyle/>
          <a:p>
            <a:pPr marL="0" indent="0">
              <a:buNone/>
            </a:pPr>
            <a:r>
              <a:rPr lang="en-US" sz="2800" i="1" dirty="0">
                <a:solidFill>
                  <a:srgbClr val="0070C0"/>
                </a:solidFill>
              </a:rPr>
              <a:t>New Drug to Class: Ubrelvy</a:t>
            </a:r>
          </a:p>
          <a:p>
            <a:r>
              <a:rPr lang="en-US" sz="2000" dirty="0">
                <a:solidFill>
                  <a:srgbClr val="000000"/>
                </a:solidFill>
              </a:rPr>
              <a:t>A tablet taken orally indicated for the acute treatment of migraine with or without aura in adults (not indicated for prevention)</a:t>
            </a:r>
          </a:p>
          <a:p>
            <a:r>
              <a:rPr lang="en-US" sz="2000" dirty="0">
                <a:solidFill>
                  <a:srgbClr val="000000"/>
                </a:solidFill>
              </a:rPr>
              <a:t>If the first dose is ineffective, a second dose can be given at least 2 hours after the first</a:t>
            </a:r>
          </a:p>
          <a:p>
            <a:r>
              <a:rPr lang="en-US" sz="2000" dirty="0">
                <a:solidFill>
                  <a:srgbClr val="000000"/>
                </a:solidFill>
              </a:rPr>
              <a:t>The most common adverse reactions (≥2% and greater than placebo) were nausea, somnolence, and dry mouth. In a long-term safety study, 2.5% of patients withdrew from treatment because of an adverse effect (most commonly nausea)</a:t>
            </a:r>
          </a:p>
          <a:p>
            <a:r>
              <a:rPr lang="en-US" sz="2000" dirty="0">
                <a:solidFill>
                  <a:srgbClr val="000000"/>
                </a:solidFill>
              </a:rPr>
              <a:t>No comparative trials are available </a:t>
            </a:r>
          </a:p>
          <a:p>
            <a:endParaRPr lang="en-US" sz="2000" dirty="0">
              <a:solidFill>
                <a:schemeClr val="tx2">
                  <a:lumMod val="50000"/>
                </a:schemeClr>
              </a:solidFill>
            </a:endParaRP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46</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12160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228600" y="1524001"/>
            <a:ext cx="8686800" cy="4419600"/>
          </a:xfrm>
        </p:spPr>
        <p:txBody>
          <a:bodyPr/>
          <a:lstStyle/>
          <a:p>
            <a:pPr marL="0" indent="0">
              <a:buNone/>
            </a:pPr>
            <a:r>
              <a:rPr lang="en-US" sz="2800" i="1" dirty="0">
                <a:solidFill>
                  <a:srgbClr val="0070C0"/>
                </a:solidFill>
              </a:rPr>
              <a:t>New Drug to Class: Ubrelvy</a:t>
            </a:r>
          </a:p>
          <a:p>
            <a:r>
              <a:rPr lang="en-US" sz="2000" b="1" dirty="0">
                <a:solidFill>
                  <a:srgbClr val="000000"/>
                </a:solidFill>
              </a:rPr>
              <a:t>ACHIEVE I/II </a:t>
            </a:r>
            <a:r>
              <a:rPr lang="en-US" sz="2000" dirty="0">
                <a:solidFill>
                  <a:srgbClr val="000000"/>
                </a:solidFill>
              </a:rPr>
              <a:t>were two randomized, double-blind, placebo-controlled trials that included 1,439 adult patients with a history of migraine, with and without aura</a:t>
            </a:r>
          </a:p>
          <a:p>
            <a:r>
              <a:rPr lang="en-US" sz="2000" dirty="0">
                <a:solidFill>
                  <a:srgbClr val="000000"/>
                </a:solidFill>
              </a:rPr>
              <a:t>In both studies, patients achieved freedom from pain two hours after treatment (defined as a reduction in headache severity from moderate or severe pain to no pain) and the most bothersome migraine symptom stopped two hours after treatment significantly more among patients receiving Ubrelvy at all doses versus placebo</a:t>
            </a:r>
          </a:p>
          <a:p>
            <a:r>
              <a:rPr lang="en-US" sz="2000" dirty="0">
                <a:solidFill>
                  <a:srgbClr val="000000"/>
                </a:solidFill>
              </a:rPr>
              <a:t>Patients were allowed to take their usual acute treatment of migraine at least two hours after taking Ubrelvy and 23% of patients were taking a preventive medication for migraine</a:t>
            </a:r>
            <a:endParaRPr lang="en-US" sz="2000" i="1" dirty="0">
              <a:solidFill>
                <a:srgbClr val="000000"/>
              </a:solidFill>
            </a:endParaRP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47</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986395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057400"/>
            <a:ext cx="6180328" cy="3581400"/>
          </a:xfrm>
        </p:spPr>
        <p:txBody>
          <a:bodyPr anchor="t"/>
          <a:lstStyle/>
          <a:p>
            <a:pPr algn="ctr">
              <a:spcBef>
                <a:spcPts val="0"/>
              </a:spcBef>
            </a:pPr>
            <a:r>
              <a:rPr lang="en-US" dirty="0"/>
              <a:t>Antimigraine Agents, Other (CGRPs)</a:t>
            </a:r>
            <a:r>
              <a:rPr lang="en-US" altLang="en-US" sz="2800" i="1" dirty="0"/>
              <a:t/>
            </a:r>
            <a:br>
              <a:rPr lang="en-US" altLang="en-US" sz="2800" i="1" dirty="0"/>
            </a:br>
            <a:r>
              <a:rPr lang="en-US" altLang="en-US" sz="2800" i="1" dirty="0"/>
              <a:t/>
            </a:r>
            <a:br>
              <a:rPr lang="en-US" altLang="en-US" sz="2800" i="1" dirty="0"/>
            </a:br>
            <a:r>
              <a:rPr lang="en-US" altLang="en-US" sz="2800" i="1" dirty="0">
                <a:effectLst/>
              </a:rPr>
              <a:t>New Drug to Class: </a:t>
            </a:r>
            <a:br>
              <a:rPr lang="en-US" altLang="en-US" sz="2800" i="1" dirty="0">
                <a:effectLst/>
              </a:rPr>
            </a:br>
            <a:r>
              <a:rPr lang="en-US" sz="2800" i="1" dirty="0">
                <a:effectLst/>
              </a:rPr>
              <a:t>Nurtec ODT (rimegepant)</a:t>
            </a:r>
            <a:r>
              <a:rPr lang="en-US" altLang="en-US" sz="2000" i="1" dirty="0"/>
              <a:t/>
            </a:r>
            <a:br>
              <a:rPr lang="en-US" altLang="en-US" sz="2000" i="1" dirty="0"/>
            </a:br>
            <a:r>
              <a:rPr lang="en-US" altLang="en-US" sz="2000" i="1" dirty="0"/>
              <a:t/>
            </a:r>
            <a:br>
              <a:rPr lang="en-US" altLang="en-US" sz="2000" i="1" dirty="0"/>
            </a:br>
            <a:r>
              <a:rPr lang="en-US" altLang="en-US" sz="2000" dirty="0"/>
              <a:t/>
            </a:r>
            <a:br>
              <a:rPr lang="en-US" altLang="en-US" sz="2000" dirty="0"/>
            </a:br>
            <a:r>
              <a:rPr lang="en-US" sz="2000" dirty="0"/>
              <a:t/>
            </a:r>
            <a:br>
              <a:rPr lang="en-US" sz="2000" dirty="0"/>
            </a:b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48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90208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457200" y="1524000"/>
            <a:ext cx="8382000" cy="4449763"/>
          </a:xfrm>
        </p:spPr>
        <p:txBody>
          <a:bodyPr/>
          <a:lstStyle/>
          <a:p>
            <a:pPr marL="0" indent="0">
              <a:buNone/>
            </a:pPr>
            <a:r>
              <a:rPr lang="en-US" sz="2800" i="1" dirty="0">
                <a:solidFill>
                  <a:srgbClr val="0070C0"/>
                </a:solidFill>
              </a:rPr>
              <a:t>New Drug to Class: Nurtec ODT</a:t>
            </a:r>
          </a:p>
          <a:p>
            <a:r>
              <a:rPr lang="en-US" sz="2000" dirty="0">
                <a:solidFill>
                  <a:srgbClr val="000000"/>
                </a:solidFill>
              </a:rPr>
              <a:t>A tablet for sublingual or oral administration specifically indicated for the acute treatment of migraine (not prevention)</a:t>
            </a:r>
          </a:p>
          <a:p>
            <a:r>
              <a:rPr lang="en-US" sz="2000" dirty="0">
                <a:solidFill>
                  <a:srgbClr val="000000"/>
                </a:solidFill>
              </a:rPr>
              <a:t>The most common adverse reactions in Nurtec ODT clinical studies was nausea</a:t>
            </a:r>
          </a:p>
          <a:p>
            <a:r>
              <a:rPr lang="en-US" sz="2000" dirty="0">
                <a:solidFill>
                  <a:srgbClr val="000000"/>
                </a:solidFill>
              </a:rPr>
              <a:t>The FDA approval of Nurtec ODT was based on one Phase 3 trial and a long term, open label study</a:t>
            </a:r>
          </a:p>
          <a:p>
            <a:r>
              <a:rPr lang="en-US" sz="2000" dirty="0">
                <a:solidFill>
                  <a:srgbClr val="000000"/>
                </a:solidFill>
              </a:rPr>
              <a:t>No comparative trials are available </a:t>
            </a:r>
          </a:p>
          <a:p>
            <a:endParaRPr lang="en-US" sz="2000" dirty="0">
              <a:solidFill>
                <a:srgbClr val="000000"/>
              </a:solidFill>
            </a:endParaRP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49</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86695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371600"/>
            <a:ext cx="5723128" cy="3276600"/>
          </a:xfrm>
        </p:spPr>
        <p:txBody>
          <a:bodyPr/>
          <a:lstStyle/>
          <a:p>
            <a:pPr algn="ctr"/>
            <a:r>
              <a:rPr lang="en-US" dirty="0"/>
              <a:t>Magellan Drug Class Reviews</a:t>
            </a:r>
            <a:br>
              <a:rPr lang="en-US" dirty="0"/>
            </a:br>
            <a:r>
              <a:rPr lang="en-US" dirty="0"/>
              <a:t/>
            </a:r>
            <a:br>
              <a:rPr lang="en-US" dirty="0"/>
            </a:br>
            <a:r>
              <a:rPr lang="en-US" sz="2400" i="1" dirty="0">
                <a:solidFill>
                  <a:srgbClr val="2C2C2C"/>
                </a:solidFill>
              </a:rPr>
              <a:t>Hind Douiki, Pharm.D</a:t>
            </a:r>
            <a:r>
              <a:rPr lang="en-US" sz="2000" i="1" dirty="0">
                <a:solidFill>
                  <a:srgbClr val="2C2C2C"/>
                </a:solidFill>
              </a:rPr>
              <a:t>.</a:t>
            </a:r>
            <a:endParaRPr lang="en-US" sz="2400" i="1" dirty="0">
              <a:solidFill>
                <a:srgbClr val="2C2C2C"/>
              </a:solidFill>
            </a:endParaRPr>
          </a:p>
        </p:txBody>
      </p:sp>
      <p:sp>
        <p:nvSpPr>
          <p:cNvPr id="3" name="Slide Number Placeholder 2"/>
          <p:cNvSpPr>
            <a:spLocks noGrp="1"/>
          </p:cNvSpPr>
          <p:nvPr>
            <p:ph type="sldNum" sz="quarter" idx="4"/>
          </p:nvPr>
        </p:nvSpPr>
        <p:spPr/>
        <p:txBody>
          <a:bodyPr/>
          <a:lstStyle/>
          <a:p>
            <a:fld id="{FF445594-FFE8-4E90-934C-EFF530110A38}" type="slidenum">
              <a:rPr lang="en-US" smtClean="0"/>
              <a:pPr/>
              <a:t>5</a:t>
            </a:fld>
            <a:endParaRPr lang="en-US" dirty="0"/>
          </a:p>
        </p:txBody>
      </p:sp>
      <p:sp>
        <p:nvSpPr>
          <p:cNvPr id="4" name="Footer Placeholder 3"/>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64798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304800" y="1524000"/>
            <a:ext cx="8534400" cy="4449763"/>
          </a:xfrm>
        </p:spPr>
        <p:txBody>
          <a:bodyPr/>
          <a:lstStyle/>
          <a:p>
            <a:pPr marL="0" indent="0">
              <a:buNone/>
            </a:pPr>
            <a:r>
              <a:rPr lang="en-US" sz="2800" i="1" dirty="0">
                <a:solidFill>
                  <a:srgbClr val="0070C0"/>
                </a:solidFill>
              </a:rPr>
              <a:t>New Drug to Class: Nurtec ODT</a:t>
            </a:r>
          </a:p>
          <a:p>
            <a:r>
              <a:rPr lang="en-US" sz="2000" dirty="0">
                <a:solidFill>
                  <a:srgbClr val="000000"/>
                </a:solidFill>
              </a:rPr>
              <a:t>The Phase 3 trial, included 1,466 patients who were instructed to treat a migraine of moderate to severe headache pain intensity</a:t>
            </a:r>
          </a:p>
          <a:p>
            <a:r>
              <a:rPr lang="en-US" sz="2000" dirty="0">
                <a:solidFill>
                  <a:srgbClr val="000000"/>
                </a:solidFill>
              </a:rPr>
              <a:t>Nurtec ODT achieved statistical significance on the co-primary endpoints of pain freedom and freedom from most bothersome symptom at two hours post dose compared to placebo</a:t>
            </a:r>
          </a:p>
          <a:p>
            <a:r>
              <a:rPr lang="en-US" sz="2000" dirty="0">
                <a:solidFill>
                  <a:srgbClr val="000000"/>
                </a:solidFill>
              </a:rPr>
              <a:t>Nurtec ODT also demonstrated statistical superiority at one hour for pain relief (reduction of moderate or severe pain to no pain or mild pain) and return to normal function</a:t>
            </a:r>
          </a:p>
          <a:p>
            <a:r>
              <a:rPr lang="en-US" sz="2000" dirty="0">
                <a:solidFill>
                  <a:srgbClr val="000000"/>
                </a:solidFill>
              </a:rPr>
              <a:t>The benefits of were sustained up to 48 hours for many patients</a:t>
            </a:r>
          </a:p>
          <a:p>
            <a:r>
              <a:rPr lang="en-US" sz="2000" dirty="0">
                <a:solidFill>
                  <a:srgbClr val="000000"/>
                </a:solidFill>
              </a:rPr>
              <a:t>86% of patients treated with Nurtec ODT did not require rescue medication within 24 hours post dose</a:t>
            </a:r>
            <a:endParaRPr lang="en-US" sz="2000" i="1" dirty="0">
              <a:solidFill>
                <a:srgbClr val="0070C0"/>
              </a:solidFill>
            </a:endParaRP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50</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47378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3D6EF-7B75-45E3-A81B-C5D600D7FED0}"/>
              </a:ext>
            </a:extLst>
          </p:cNvPr>
          <p:cNvSpPr>
            <a:spLocks noGrp="1"/>
          </p:cNvSpPr>
          <p:nvPr>
            <p:ph type="title"/>
          </p:nvPr>
        </p:nvSpPr>
        <p:spPr/>
        <p:txBody>
          <a:bodyPr/>
          <a:lstStyle/>
          <a:p>
            <a:r>
              <a:rPr lang="en-US" dirty="0"/>
              <a:t>Antimigraine Agents, Other (CGRPs)</a:t>
            </a:r>
          </a:p>
        </p:txBody>
      </p:sp>
      <p:sp>
        <p:nvSpPr>
          <p:cNvPr id="3" name="Content Placeholder 2">
            <a:extLst>
              <a:ext uri="{FF2B5EF4-FFF2-40B4-BE49-F238E27FC236}">
                <a16:creationId xmlns:a16="http://schemas.microsoft.com/office/drawing/2014/main" xmlns="" id="{68C38DFF-1E90-4DD3-BFA7-D92553CD1003}"/>
              </a:ext>
            </a:extLst>
          </p:cNvPr>
          <p:cNvSpPr>
            <a:spLocks noGrp="1"/>
          </p:cNvSpPr>
          <p:nvPr>
            <p:ph idx="1"/>
          </p:nvPr>
        </p:nvSpPr>
        <p:spPr>
          <a:xfrm>
            <a:off x="304800" y="1524000"/>
            <a:ext cx="8534400" cy="4449763"/>
          </a:xfrm>
        </p:spPr>
        <p:txBody>
          <a:bodyPr/>
          <a:lstStyle/>
          <a:p>
            <a:pPr marL="0" indent="0">
              <a:buNone/>
            </a:pPr>
            <a:r>
              <a:rPr lang="en-US" sz="2800" i="1" dirty="0">
                <a:solidFill>
                  <a:srgbClr val="0070C0"/>
                </a:solidFill>
              </a:rPr>
              <a:t>New Drug to Class: Nurtec ODT</a:t>
            </a:r>
          </a:p>
          <a:p>
            <a:r>
              <a:rPr lang="en-US" sz="2000" dirty="0">
                <a:solidFill>
                  <a:srgbClr val="000000"/>
                </a:solidFill>
              </a:rPr>
              <a:t>The long-term safety study assessed the safety and tolerability of Nurtec ODT with multiple doses used up to one year </a:t>
            </a:r>
          </a:p>
          <a:p>
            <a:r>
              <a:rPr lang="en-US" sz="2000" dirty="0">
                <a:solidFill>
                  <a:srgbClr val="000000"/>
                </a:solidFill>
              </a:rPr>
              <a:t>The study evaluated 1,798 patients, who used Nurtec ODT 75 mg as needed to treat migraine attacks, up to one dose per day</a:t>
            </a:r>
          </a:p>
          <a:p>
            <a:r>
              <a:rPr lang="en-US" sz="2000" dirty="0">
                <a:solidFill>
                  <a:srgbClr val="000000"/>
                </a:solidFill>
              </a:rPr>
              <a:t>The study included 1,131 patients who were exposed to Nurtec ODT for at least six months, and 863 who were exposed for at least one year, all of whom treated an average of at least two migraine attacks per month (up to 15 migraines per month)</a:t>
            </a:r>
          </a:p>
          <a:p>
            <a:r>
              <a:rPr lang="en-US" sz="2000" dirty="0">
                <a:solidFill>
                  <a:srgbClr val="000000"/>
                </a:solidFill>
              </a:rPr>
              <a:t>The safety of treating more than 15 migraines in a 30-day period has not been established</a:t>
            </a:r>
            <a:endParaRPr lang="en-US" sz="2000" dirty="0"/>
          </a:p>
          <a:p>
            <a:endParaRPr lang="en-US" sz="2000" i="1" dirty="0">
              <a:solidFill>
                <a:srgbClr val="0070C0"/>
              </a:solidFill>
            </a:endParaRPr>
          </a:p>
        </p:txBody>
      </p:sp>
      <p:sp>
        <p:nvSpPr>
          <p:cNvPr id="4" name="Slide Number Placeholder 3">
            <a:extLst>
              <a:ext uri="{FF2B5EF4-FFF2-40B4-BE49-F238E27FC236}">
                <a16:creationId xmlns:a16="http://schemas.microsoft.com/office/drawing/2014/main" xmlns="" id="{A659D4F9-53ED-4C40-BB26-CC208D8870E5}"/>
              </a:ext>
            </a:extLst>
          </p:cNvPr>
          <p:cNvSpPr>
            <a:spLocks noGrp="1"/>
          </p:cNvSpPr>
          <p:nvPr>
            <p:ph type="sldNum" sz="quarter" idx="4"/>
          </p:nvPr>
        </p:nvSpPr>
        <p:spPr/>
        <p:txBody>
          <a:bodyPr/>
          <a:lstStyle/>
          <a:p>
            <a:fld id="{FF445594-FFE8-4E90-934C-EFF530110A38}" type="slidenum">
              <a:rPr lang="en-US" smtClean="0"/>
              <a:pPr/>
              <a:t>51</a:t>
            </a:fld>
            <a:endParaRPr lang="en-US" dirty="0"/>
          </a:p>
        </p:txBody>
      </p:sp>
      <p:sp>
        <p:nvSpPr>
          <p:cNvPr id="5" name="Footer Placeholder 4">
            <a:extLst>
              <a:ext uri="{FF2B5EF4-FFF2-40B4-BE49-F238E27FC236}">
                <a16:creationId xmlns:a16="http://schemas.microsoft.com/office/drawing/2014/main" xmlns="" id="{9CDC3B36-E9B1-4166-ADF3-CF85524E53B1}"/>
              </a:ext>
            </a:extLst>
          </p:cNvPr>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021452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143000" y="1905001"/>
            <a:ext cx="4114800" cy="1828800"/>
          </a:xfrm>
        </p:spPr>
        <p:txBody>
          <a:bodyPr/>
          <a:lstStyle/>
          <a:p>
            <a:pPr algn="ctr"/>
            <a:r>
              <a:rPr lang="en-US" dirty="0"/>
              <a:t>Antipsychotics</a:t>
            </a:r>
            <a:endParaRPr dirty="0">
              <a:uFillTx/>
            </a:endParaRPr>
          </a:p>
        </p:txBody>
      </p:sp>
    </p:spTree>
    <p:extLst>
      <p:ext uri="{BB962C8B-B14F-4D97-AF65-F5344CB8AC3E}">
        <p14:creationId xmlns:p14="http://schemas.microsoft.com/office/powerpoint/2010/main" val="2269659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Antipsychotics</a:t>
            </a:r>
          </a:p>
        </p:txBody>
      </p:sp>
      <p:sp>
        <p:nvSpPr>
          <p:cNvPr id="3" name="Content Placeholder 2"/>
          <p:cNvSpPr>
            <a:spLocks noGrp="1"/>
          </p:cNvSpPr>
          <p:nvPr>
            <p:ph idx="1"/>
          </p:nvPr>
        </p:nvSpPr>
        <p:spPr>
          <a:xfrm>
            <a:off x="762000" y="1447800"/>
            <a:ext cx="8153400" cy="4953000"/>
          </a:xfrm>
        </p:spPr>
        <p:txBody>
          <a:bodyPr/>
          <a:lstStyle/>
          <a:p>
            <a:pPr>
              <a:buNone/>
            </a:pPr>
            <a:r>
              <a:rPr lang="en-US" altLang="en-US" sz="2400" b="1" i="1" dirty="0">
                <a:solidFill>
                  <a:schemeClr val="tx1">
                    <a:lumMod val="50000"/>
                  </a:schemeClr>
                </a:solidFill>
              </a:rPr>
              <a:t>Class Overview - Product indications include*:</a:t>
            </a:r>
          </a:p>
          <a:p>
            <a:r>
              <a:rPr lang="en-US" sz="2400" dirty="0">
                <a:solidFill>
                  <a:schemeClr val="tx1">
                    <a:lumMod val="50000"/>
                  </a:schemeClr>
                </a:solidFill>
              </a:rPr>
              <a:t>Schizophrenia, bipolar disorder, major depressive order, schizoaffective disorder, irritability associated with autism, Tourette’s disorder, Parkinson's disease psychosis</a:t>
            </a:r>
          </a:p>
          <a:p>
            <a:endParaRPr lang="en-US" sz="24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6" name="TextBox 5"/>
          <p:cNvSpPr txBox="1"/>
          <p:nvPr/>
        </p:nvSpPr>
        <p:spPr>
          <a:xfrm>
            <a:off x="381000" y="5715000"/>
            <a:ext cx="7848600" cy="369332"/>
          </a:xfrm>
          <a:prstGeom prst="rect">
            <a:avLst/>
          </a:prstGeom>
          <a:noFill/>
        </p:spPr>
        <p:txBody>
          <a:bodyPr wrap="square" rtlCol="0">
            <a:spAutoFit/>
          </a:bodyPr>
          <a:lstStyle/>
          <a:p>
            <a:pPr lvl="1"/>
            <a:r>
              <a:rPr lang="en-US" b="1" i="1" dirty="0"/>
              <a:t>*Not inclusive of all product indications, all products differ in indication</a:t>
            </a:r>
          </a:p>
        </p:txBody>
      </p:sp>
    </p:spTree>
    <p:extLst>
      <p:ext uri="{BB962C8B-B14F-4D97-AF65-F5344CB8AC3E}">
        <p14:creationId xmlns:p14="http://schemas.microsoft.com/office/powerpoint/2010/main" val="4000433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Antipsychotics</a:t>
            </a:r>
          </a:p>
        </p:txBody>
      </p:sp>
      <p:sp>
        <p:nvSpPr>
          <p:cNvPr id="3" name="Content Placeholder 2"/>
          <p:cNvSpPr>
            <a:spLocks noGrp="1"/>
          </p:cNvSpPr>
          <p:nvPr>
            <p:ph idx="1"/>
          </p:nvPr>
        </p:nvSpPr>
        <p:spPr>
          <a:xfrm>
            <a:off x="228600" y="1524000"/>
            <a:ext cx="8915400" cy="5029200"/>
          </a:xfrm>
        </p:spPr>
        <p:txBody>
          <a:bodyPr/>
          <a:lstStyle/>
          <a:p>
            <a:pPr>
              <a:buNone/>
            </a:pPr>
            <a:r>
              <a:rPr lang="en-US" altLang="en-US" sz="2000" b="1" i="1" dirty="0">
                <a:solidFill>
                  <a:schemeClr val="tx1">
                    <a:lumMod val="50000"/>
                  </a:schemeClr>
                </a:solidFill>
              </a:rPr>
              <a:t>Class Summary:</a:t>
            </a:r>
            <a:endParaRPr lang="en-US" sz="2000" b="1" i="1" dirty="0">
              <a:solidFill>
                <a:schemeClr val="tx1">
                  <a:lumMod val="50000"/>
                </a:schemeClr>
              </a:solidFill>
            </a:endParaRPr>
          </a:p>
          <a:p>
            <a:r>
              <a:rPr lang="en-US" sz="1800" dirty="0">
                <a:solidFill>
                  <a:schemeClr val="tx1">
                    <a:lumMod val="50000"/>
                  </a:schemeClr>
                </a:solidFill>
              </a:rPr>
              <a:t>Inconclusive evidence remains regarding the overall effectiveness of second generation antipsychotics compared to first generation agents in terms of primary outcomes as seen in changes in rating scale scores, particularly when considering the length of many clinical studies</a:t>
            </a:r>
          </a:p>
          <a:p>
            <a:r>
              <a:rPr lang="en-US" sz="1800" dirty="0">
                <a:solidFill>
                  <a:schemeClr val="tx1">
                    <a:lumMod val="50000"/>
                  </a:schemeClr>
                </a:solidFill>
              </a:rPr>
              <a:t>However, second generation antipsychotics are associated with less extrapyramidal symptoms (EPS) than first generation antipsychotics</a:t>
            </a:r>
          </a:p>
          <a:p>
            <a:r>
              <a:rPr lang="en-US" sz="1800" dirty="0">
                <a:solidFill>
                  <a:schemeClr val="tx1">
                    <a:lumMod val="50000"/>
                  </a:schemeClr>
                </a:solidFill>
              </a:rPr>
              <a:t>The question of long-term adverse events with second generation antipsychotic use remains unresolved, particularly related to metabolic disorders</a:t>
            </a:r>
          </a:p>
          <a:p>
            <a:r>
              <a:rPr lang="en-US" sz="1800" dirty="0">
                <a:solidFill>
                  <a:schemeClr val="tx1">
                    <a:lumMod val="50000"/>
                  </a:schemeClr>
                </a:solidFill>
              </a:rPr>
              <a:t>Second generation antipsychotics have largely replaced first generation antipsychotics in the treatment of psychotic disorders, but the long-term effectiveness and adverse event profiles of these products have not been shown to be definitively better</a:t>
            </a:r>
          </a:p>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44737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Antipsychotics</a:t>
            </a:r>
          </a:p>
        </p:txBody>
      </p:sp>
      <p:sp>
        <p:nvSpPr>
          <p:cNvPr id="3" name="Content Placeholder 2"/>
          <p:cNvSpPr>
            <a:spLocks noGrp="1"/>
          </p:cNvSpPr>
          <p:nvPr>
            <p:ph idx="1"/>
          </p:nvPr>
        </p:nvSpPr>
        <p:spPr>
          <a:xfrm>
            <a:off x="228600" y="1524000"/>
            <a:ext cx="8915400" cy="5029200"/>
          </a:xfrm>
        </p:spPr>
        <p:txBody>
          <a:bodyPr/>
          <a:lstStyle/>
          <a:p>
            <a:pPr>
              <a:buNone/>
            </a:pPr>
            <a:r>
              <a:rPr lang="en-US" altLang="en-US" sz="2000" b="1" i="1" dirty="0">
                <a:solidFill>
                  <a:schemeClr val="tx1">
                    <a:lumMod val="50000"/>
                  </a:schemeClr>
                </a:solidFill>
              </a:rPr>
              <a:t>Class Summary:</a:t>
            </a:r>
            <a:endParaRPr lang="en-US" sz="2000" b="1" i="1" dirty="0">
              <a:solidFill>
                <a:schemeClr val="tx1">
                  <a:lumMod val="50000"/>
                </a:schemeClr>
              </a:solidFill>
            </a:endParaRPr>
          </a:p>
          <a:p>
            <a:r>
              <a:rPr lang="en-US" sz="1800" dirty="0">
                <a:solidFill>
                  <a:schemeClr val="tx1">
                    <a:lumMod val="50000"/>
                  </a:schemeClr>
                </a:solidFill>
              </a:rPr>
              <a:t>Inconclusive data exists to indicate which second generation antipsychotic agent to use first</a:t>
            </a:r>
          </a:p>
          <a:p>
            <a:r>
              <a:rPr lang="en-US" sz="1800" dirty="0">
                <a:solidFill>
                  <a:schemeClr val="tx1">
                    <a:lumMod val="50000"/>
                  </a:schemeClr>
                </a:solidFill>
              </a:rPr>
              <a:t>Clozapine is used for patients with treatment-resistant schizophrenia and in patients with recurrent suicidal behavior at high risk of suicide</a:t>
            </a:r>
          </a:p>
          <a:p>
            <a:r>
              <a:rPr lang="en-US" sz="1800" dirty="0">
                <a:solidFill>
                  <a:schemeClr val="tx1">
                    <a:lumMod val="50000"/>
                  </a:schemeClr>
                </a:solidFill>
              </a:rPr>
              <a:t>Clozapine is reserved for refractory patients due to reports of severe neutropenia and seizures occurring, patients taking it must have regular white blood cell and absolute neutrophil counts closely monitored</a:t>
            </a:r>
          </a:p>
          <a:p>
            <a:r>
              <a:rPr lang="en-US" sz="1800" dirty="0">
                <a:solidFill>
                  <a:schemeClr val="tx1">
                    <a:lumMod val="50000"/>
                  </a:schemeClr>
                </a:solidFill>
              </a:rPr>
              <a:t>Various guidelines exist to help in choosing the best individualized treatment for schizophrenia, bipolar disorder, or major depressive disorder</a:t>
            </a:r>
          </a:p>
          <a:p>
            <a:r>
              <a:rPr lang="en-US" sz="1800" dirty="0">
                <a:solidFill>
                  <a:schemeClr val="tx1">
                    <a:lumMod val="50000"/>
                  </a:schemeClr>
                </a:solidFill>
              </a:rPr>
              <a:t>Relative occurrences of adverse events may also be considered in product selection </a:t>
            </a:r>
          </a:p>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765142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294967294"/>
          <p:cNvSpPr>
            <a:spLocks noGrp="1"/>
          </p:cNvSpPr>
          <p:nvPr>
            <p:ph type="ctrTitle"/>
          </p:nvPr>
        </p:nvSpPr>
        <p:spPr>
          <a:xfrm>
            <a:off x="1120698" y="1961221"/>
            <a:ext cx="5127702" cy="2196343"/>
          </a:xfrm>
        </p:spPr>
        <p:txBody>
          <a:bodyPr/>
          <a:lstStyle/>
          <a:p>
            <a:pPr algn="ctr"/>
            <a:r>
              <a:rPr lang="en-US" dirty="0"/>
              <a:t>Antipsychotics</a:t>
            </a:r>
            <a:br>
              <a:rPr lang="en-US" dirty="0"/>
            </a:br>
            <a:r>
              <a:rPr lang="en-US" i="1" dirty="0">
                <a:uFillTx/>
              </a:rPr>
              <a:t>Second Generation Oral</a:t>
            </a:r>
            <a:endParaRPr dirty="0">
              <a:uFillTx/>
            </a:endParaRPr>
          </a:p>
        </p:txBody>
      </p:sp>
    </p:spTree>
    <p:extLst>
      <p:ext uri="{BB962C8B-B14F-4D97-AF65-F5344CB8AC3E}">
        <p14:creationId xmlns:p14="http://schemas.microsoft.com/office/powerpoint/2010/main" val="3490248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15400" cy="1143000"/>
          </a:xfrm>
        </p:spPr>
        <p:txBody>
          <a:bodyPr/>
          <a:lstStyle/>
          <a:p>
            <a:r>
              <a:rPr lang="en-US" sz="3800" dirty="0"/>
              <a:t>Antipsychotics, Second Generation Oral</a:t>
            </a:r>
          </a:p>
        </p:txBody>
      </p:sp>
      <p:sp>
        <p:nvSpPr>
          <p:cNvPr id="3" name="Content Placeholder 2"/>
          <p:cNvSpPr>
            <a:spLocks noGrp="1"/>
          </p:cNvSpPr>
          <p:nvPr>
            <p:ph idx="1"/>
          </p:nvPr>
        </p:nvSpPr>
        <p:spPr>
          <a:xfrm>
            <a:off x="228600" y="1524000"/>
            <a:ext cx="8915400" cy="50292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7" name="Table 6">
            <a:extLst>
              <a:ext uri="{FF2B5EF4-FFF2-40B4-BE49-F238E27FC236}">
                <a16:creationId xmlns:a16="http://schemas.microsoft.com/office/drawing/2014/main" xmlns="" id="{6944DA1B-2659-482C-B101-8182588A0474}"/>
              </a:ext>
            </a:extLst>
          </p:cNvPr>
          <p:cNvGraphicFramePr>
            <a:graphicFrameLocks noGrp="1"/>
          </p:cNvGraphicFramePr>
          <p:nvPr>
            <p:extLst>
              <p:ext uri="{D42A27DB-BD31-4B8C-83A1-F6EECF244321}">
                <p14:modId xmlns:p14="http://schemas.microsoft.com/office/powerpoint/2010/main" val="3983521391"/>
              </p:ext>
            </p:extLst>
          </p:nvPr>
        </p:nvGraphicFramePr>
        <p:xfrm>
          <a:off x="0" y="1447800"/>
          <a:ext cx="9144003" cy="4680983"/>
        </p:xfrm>
        <a:graphic>
          <a:graphicData uri="http://schemas.openxmlformats.org/drawingml/2006/table">
            <a:tbl>
              <a:tblPr firstRow="1" bandRow="1">
                <a:tableStyleId>{5C22544A-7EE6-4342-B048-85BDC9FD1C3A}</a:tableStyleId>
              </a:tblPr>
              <a:tblGrid>
                <a:gridCol w="1289807">
                  <a:extLst>
                    <a:ext uri="{9D8B030D-6E8A-4147-A177-3AD203B41FA5}">
                      <a16:colId xmlns:a16="http://schemas.microsoft.com/office/drawing/2014/main" xmlns="" val="20000"/>
                    </a:ext>
                  </a:extLst>
                </a:gridCol>
                <a:gridCol w="1122028">
                  <a:extLst>
                    <a:ext uri="{9D8B030D-6E8A-4147-A177-3AD203B41FA5}">
                      <a16:colId xmlns:a16="http://schemas.microsoft.com/office/drawing/2014/main" xmlns="" val="20001"/>
                    </a:ext>
                  </a:extLst>
                </a:gridCol>
                <a:gridCol w="1122028">
                  <a:extLst>
                    <a:ext uri="{9D8B030D-6E8A-4147-A177-3AD203B41FA5}">
                      <a16:colId xmlns:a16="http://schemas.microsoft.com/office/drawing/2014/main" xmlns="" val="20002"/>
                    </a:ext>
                  </a:extLst>
                </a:gridCol>
                <a:gridCol w="1122028">
                  <a:extLst>
                    <a:ext uri="{9D8B030D-6E8A-4147-A177-3AD203B41FA5}">
                      <a16:colId xmlns:a16="http://schemas.microsoft.com/office/drawing/2014/main" xmlns="" val="20003"/>
                    </a:ext>
                  </a:extLst>
                </a:gridCol>
                <a:gridCol w="1122028">
                  <a:extLst>
                    <a:ext uri="{9D8B030D-6E8A-4147-A177-3AD203B41FA5}">
                      <a16:colId xmlns:a16="http://schemas.microsoft.com/office/drawing/2014/main" xmlns="" val="20004"/>
                    </a:ext>
                  </a:extLst>
                </a:gridCol>
                <a:gridCol w="1122028">
                  <a:extLst>
                    <a:ext uri="{9D8B030D-6E8A-4147-A177-3AD203B41FA5}">
                      <a16:colId xmlns:a16="http://schemas.microsoft.com/office/drawing/2014/main" xmlns="" val="20005"/>
                    </a:ext>
                  </a:extLst>
                </a:gridCol>
                <a:gridCol w="1122028">
                  <a:extLst>
                    <a:ext uri="{9D8B030D-6E8A-4147-A177-3AD203B41FA5}">
                      <a16:colId xmlns:a16="http://schemas.microsoft.com/office/drawing/2014/main" xmlns="" val="20006"/>
                    </a:ext>
                  </a:extLst>
                </a:gridCol>
                <a:gridCol w="1122028">
                  <a:extLst>
                    <a:ext uri="{9D8B030D-6E8A-4147-A177-3AD203B41FA5}">
                      <a16:colId xmlns:a16="http://schemas.microsoft.com/office/drawing/2014/main" xmlns="" val="20007"/>
                    </a:ext>
                  </a:extLst>
                </a:gridCol>
              </a:tblGrid>
              <a:tr h="15318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0636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xmlns="" val="10001"/>
                  </a:ext>
                </a:extLst>
              </a:tr>
              <a:tr h="153185">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668460">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aripiprazole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(Abilify®)</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Otsuka</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Major depressive disorder (adjunct);</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Irritability associated with autistic disorder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6 to 17 years);</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Tourette’s disorder (ages 6 to 18 years)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for acute treatment as monotherapy and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(monotherapy and in combination with lithium or valproate for ages ≥ 10 years)</a:t>
                      </a:r>
                    </a:p>
                  </a:txBody>
                  <a:tcPr marL="18415" marR="18415" marT="0" marB="0"/>
                </a:tc>
                <a:extLst>
                  <a:ext uri="{0D108BD9-81ED-4DB2-BD59-A6C34878D82A}">
                    <a16:rowId xmlns:a16="http://schemas.microsoft.com/office/drawing/2014/main" xmlns="" val="10003"/>
                  </a:ext>
                </a:extLst>
              </a:tr>
              <a:tr h="1160386">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aripiprazole (with sensor) (Abilify Mycite®)	</a:t>
                      </a:r>
                    </a:p>
                    <a:p>
                      <a:pPr marL="0" marR="0">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Otsuka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Major depressive disorder (adjunct)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(acute treatment as monotherapy and in combination with lithium or valproate)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 </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(acute treatment as monotherapy and in combination with lithium or valproate)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 (monotherapy and in combination with lithium or valproate)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extLst>
                  <a:ext uri="{0D108BD9-81ED-4DB2-BD59-A6C34878D82A}">
                    <a16:rowId xmlns:a16="http://schemas.microsoft.com/office/drawing/2014/main" xmlns="" val="950844838"/>
                  </a:ext>
                </a:extLst>
              </a:tr>
              <a:tr h="1231385">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asenapine (Saphris®)</a:t>
                      </a:r>
                    </a:p>
                  </a:txBody>
                  <a:tcPr marL="18415" marR="18415" marT="0" marB="0"/>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Forest/Allergan 	</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for acute treatment as monotherapy; adults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 </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(monotherapy; adults only)</a:t>
                      </a:r>
                    </a:p>
                  </a:txBody>
                  <a:tcPr marL="18415" marR="18415" marT="0" marB="0"/>
                </a:tc>
                <a:extLst>
                  <a:ext uri="{0D108BD9-81ED-4DB2-BD59-A6C34878D82A}">
                    <a16:rowId xmlns:a16="http://schemas.microsoft.com/office/drawing/2014/main" xmlns="" val="10004"/>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19200"/>
          </a:xfrm>
        </p:spPr>
        <p:txBody>
          <a:bodyPr/>
          <a:lstStyle/>
          <a:p>
            <a:r>
              <a:rPr lang="en-US" sz="3800" dirty="0"/>
              <a:t>Antipsychotics, Second Generation Oral</a:t>
            </a:r>
          </a:p>
        </p:txBody>
      </p:sp>
      <p:sp>
        <p:nvSpPr>
          <p:cNvPr id="3" name="Content Placeholder 2"/>
          <p:cNvSpPr>
            <a:spLocks noGrp="1"/>
          </p:cNvSpPr>
          <p:nvPr>
            <p:ph idx="1"/>
          </p:nvPr>
        </p:nvSpPr>
        <p:spPr>
          <a:xfrm>
            <a:off x="228600" y="1524000"/>
            <a:ext cx="8915400" cy="50292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3421126074"/>
              </p:ext>
            </p:extLst>
          </p:nvPr>
        </p:nvGraphicFramePr>
        <p:xfrm>
          <a:off x="228600" y="1499233"/>
          <a:ext cx="8686800" cy="4550808"/>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xmlns="" val="20000"/>
                    </a:ext>
                  </a:extLst>
                </a:gridCol>
                <a:gridCol w="1085850">
                  <a:extLst>
                    <a:ext uri="{9D8B030D-6E8A-4147-A177-3AD203B41FA5}">
                      <a16:colId xmlns:a16="http://schemas.microsoft.com/office/drawing/2014/main" xmlns="" val="20001"/>
                    </a:ext>
                  </a:extLst>
                </a:gridCol>
                <a:gridCol w="1085850">
                  <a:extLst>
                    <a:ext uri="{9D8B030D-6E8A-4147-A177-3AD203B41FA5}">
                      <a16:colId xmlns:a16="http://schemas.microsoft.com/office/drawing/2014/main" xmlns="" val="20002"/>
                    </a:ext>
                  </a:extLst>
                </a:gridCol>
                <a:gridCol w="1085850">
                  <a:extLst>
                    <a:ext uri="{9D8B030D-6E8A-4147-A177-3AD203B41FA5}">
                      <a16:colId xmlns:a16="http://schemas.microsoft.com/office/drawing/2014/main" xmlns="" val="20003"/>
                    </a:ext>
                  </a:extLst>
                </a:gridCol>
                <a:gridCol w="1085850">
                  <a:extLst>
                    <a:ext uri="{9D8B030D-6E8A-4147-A177-3AD203B41FA5}">
                      <a16:colId xmlns:a16="http://schemas.microsoft.com/office/drawing/2014/main" xmlns="" val="20004"/>
                    </a:ext>
                  </a:extLst>
                </a:gridCol>
                <a:gridCol w="1085850">
                  <a:extLst>
                    <a:ext uri="{9D8B030D-6E8A-4147-A177-3AD203B41FA5}">
                      <a16:colId xmlns:a16="http://schemas.microsoft.com/office/drawing/2014/main" xmlns="" val="20005"/>
                    </a:ext>
                  </a:extLst>
                </a:gridCol>
                <a:gridCol w="1085850">
                  <a:extLst>
                    <a:ext uri="{9D8B030D-6E8A-4147-A177-3AD203B41FA5}">
                      <a16:colId xmlns:a16="http://schemas.microsoft.com/office/drawing/2014/main" xmlns="" val="20006"/>
                    </a:ext>
                  </a:extLst>
                </a:gridCol>
                <a:gridCol w="1085850">
                  <a:extLst>
                    <a:ext uri="{9D8B030D-6E8A-4147-A177-3AD203B41FA5}">
                      <a16:colId xmlns:a16="http://schemas.microsoft.com/office/drawing/2014/main" xmlns="" val="20007"/>
                    </a:ext>
                  </a:extLst>
                </a:gridCol>
              </a:tblGrid>
              <a:tr h="297591">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a:ea typeface="Times New Roman"/>
                          <a:cs typeface="Arial"/>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9759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xmlns="" val="10001"/>
                  </a:ext>
                </a:extLst>
              </a:tr>
              <a:tr h="297591">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46117">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brexpiprazole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(Rexulti®)</a:t>
                      </a: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Otsuka</a:t>
                      </a:r>
                      <a:r>
                        <a:rPr lang="en-US" sz="1000" b="0" i="0" u="none" strike="noStrike" kern="1200" baseline="0" dirty="0">
                          <a:solidFill>
                            <a:schemeClr val="dk1"/>
                          </a:solidFill>
                          <a:highlight>
                            <a:srgbClr val="00FFFF"/>
                          </a:highlight>
                          <a:latin typeface="Arial" panose="020B0604020202020204" pitchFamily="34" charset="0"/>
                          <a:ea typeface="+mn-ea"/>
                          <a:cs typeface="Arial" panose="020B0604020202020204" pitchFamily="34" charset="0"/>
                        </a:rPr>
                        <a:t> 	</a:t>
                      </a:r>
                    </a:p>
                    <a:p>
                      <a:pPr marL="0" marR="0" algn="ctr">
                        <a:spcBef>
                          <a:spcPts val="200"/>
                        </a:spcBef>
                        <a:spcAft>
                          <a:spcPts val="200"/>
                        </a:spcAft>
                      </a:pPr>
                      <a:endParaRPr lang="en-US" sz="1000" dirty="0">
                        <a:highlight>
                          <a:srgbClr val="00FFFF"/>
                        </a:highlight>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Major depressive disorder (adjunct)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705185998"/>
                  </a:ext>
                </a:extLst>
              </a:tr>
              <a:tr h="39168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cariprazine (Vraylar™)</a:t>
                      </a:r>
                    </a:p>
                  </a:txBody>
                  <a:tcPr marL="18415" marR="18415" marT="0" marB="0"/>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Allergan 	</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treatment)</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treatment)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714357600"/>
                  </a:ext>
                </a:extLst>
              </a:tr>
              <a:tr h="1250614">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(Clozaril®)</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Novartis/HLS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schizophrenia; reducing</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suicidal behavior in schizophrenia or schizoaffective disorder</a:t>
                      </a:r>
                    </a:p>
                  </a:txBody>
                  <a:tcPr marL="18415" marR="18415" marT="0" marB="0"/>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rowSpan="3">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10003"/>
                  </a:ext>
                </a:extLst>
              </a:tr>
              <a:tr h="1144923">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(Fazaclo®)</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Jazz</a:t>
                      </a: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xmlns="" val="10004"/>
                  </a:ext>
                </a:extLst>
              </a:tr>
              <a:tr h="49445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clozapine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(Versacloz®)</a:t>
                      </a: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Jazz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/Trupharma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tc vMerge="1">
                  <a:txBody>
                    <a:bodyPr/>
                    <a:lstStyle/>
                    <a:p>
                      <a:pPr marL="0" marR="0" algn="ctr">
                        <a:spcBef>
                          <a:spcPts val="200"/>
                        </a:spcBef>
                        <a:spcAft>
                          <a:spcPts val="200"/>
                        </a:spcAft>
                      </a:pPr>
                      <a:endParaRPr lang="en-US" sz="1000" dirty="0">
                        <a:latin typeface="Times New Roman"/>
                        <a:ea typeface="Times New Roman"/>
                        <a:cs typeface="Times New Roman"/>
                      </a:endParaRPr>
                    </a:p>
                  </a:txBody>
                  <a:tcPr marL="18415" marR="18415"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15400" cy="1219200"/>
          </a:xfrm>
        </p:spPr>
        <p:txBody>
          <a:bodyPr/>
          <a:lstStyle/>
          <a:p>
            <a:r>
              <a:rPr lang="en-US" sz="3800" dirty="0"/>
              <a:t>Antipsychotics, Second Generation Oral</a:t>
            </a:r>
          </a:p>
        </p:txBody>
      </p:sp>
      <p:sp>
        <p:nvSpPr>
          <p:cNvPr id="3" name="Content Placeholder 2"/>
          <p:cNvSpPr>
            <a:spLocks noGrp="1"/>
          </p:cNvSpPr>
          <p:nvPr>
            <p:ph idx="1"/>
          </p:nvPr>
        </p:nvSpPr>
        <p:spPr>
          <a:xfrm>
            <a:off x="228600" y="1524000"/>
            <a:ext cx="8915400" cy="50292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59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1230902571"/>
              </p:ext>
            </p:extLst>
          </p:nvPr>
        </p:nvGraphicFramePr>
        <p:xfrm>
          <a:off x="228600" y="1524000"/>
          <a:ext cx="8686800" cy="4516027"/>
        </p:xfrm>
        <a:graphic>
          <a:graphicData uri="http://schemas.openxmlformats.org/drawingml/2006/table">
            <a:tbl>
              <a:tblPr firstRow="1" bandRow="1">
                <a:tableStyleId>{5C22544A-7EE6-4342-B048-85BDC9FD1C3A}</a:tableStyleId>
              </a:tblPr>
              <a:tblGrid>
                <a:gridCol w="1085850">
                  <a:extLst>
                    <a:ext uri="{9D8B030D-6E8A-4147-A177-3AD203B41FA5}">
                      <a16:colId xmlns:a16="http://schemas.microsoft.com/office/drawing/2014/main" xmlns="" val="20000"/>
                    </a:ext>
                  </a:extLst>
                </a:gridCol>
                <a:gridCol w="1085850">
                  <a:extLst>
                    <a:ext uri="{9D8B030D-6E8A-4147-A177-3AD203B41FA5}">
                      <a16:colId xmlns:a16="http://schemas.microsoft.com/office/drawing/2014/main" xmlns="" val="20001"/>
                    </a:ext>
                  </a:extLst>
                </a:gridCol>
                <a:gridCol w="1085850">
                  <a:extLst>
                    <a:ext uri="{9D8B030D-6E8A-4147-A177-3AD203B41FA5}">
                      <a16:colId xmlns:a16="http://schemas.microsoft.com/office/drawing/2014/main" xmlns="" val="20002"/>
                    </a:ext>
                  </a:extLst>
                </a:gridCol>
                <a:gridCol w="1085850">
                  <a:extLst>
                    <a:ext uri="{9D8B030D-6E8A-4147-A177-3AD203B41FA5}">
                      <a16:colId xmlns:a16="http://schemas.microsoft.com/office/drawing/2014/main" xmlns="" val="20003"/>
                    </a:ext>
                  </a:extLst>
                </a:gridCol>
                <a:gridCol w="1085850">
                  <a:extLst>
                    <a:ext uri="{9D8B030D-6E8A-4147-A177-3AD203B41FA5}">
                      <a16:colId xmlns:a16="http://schemas.microsoft.com/office/drawing/2014/main" xmlns="" val="20004"/>
                    </a:ext>
                  </a:extLst>
                </a:gridCol>
                <a:gridCol w="1085850">
                  <a:extLst>
                    <a:ext uri="{9D8B030D-6E8A-4147-A177-3AD203B41FA5}">
                      <a16:colId xmlns:a16="http://schemas.microsoft.com/office/drawing/2014/main" xmlns="" val="20005"/>
                    </a:ext>
                  </a:extLst>
                </a:gridCol>
                <a:gridCol w="1085850">
                  <a:extLst>
                    <a:ext uri="{9D8B030D-6E8A-4147-A177-3AD203B41FA5}">
                      <a16:colId xmlns:a16="http://schemas.microsoft.com/office/drawing/2014/main" xmlns="" val="20006"/>
                    </a:ext>
                  </a:extLst>
                </a:gridCol>
                <a:gridCol w="1085850">
                  <a:extLst>
                    <a:ext uri="{9D8B030D-6E8A-4147-A177-3AD203B41FA5}">
                      <a16:colId xmlns:a16="http://schemas.microsoft.com/office/drawing/2014/main" xmlns="" val="20007"/>
                    </a:ext>
                  </a:extLst>
                </a:gridCol>
              </a:tblGrid>
              <a:tr h="336049">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360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xmlns="" val="10001"/>
                  </a:ext>
                </a:extLst>
              </a:tr>
              <a:tr h="336049">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63453">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iloperidone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(Fanapt®)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Vanda</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10003"/>
                  </a:ext>
                </a:extLst>
              </a:tr>
              <a:tr h="363453">
                <a:tc>
                  <a:txBody>
                    <a:bodyPr/>
                    <a:lstStyle/>
                    <a:p>
                      <a:pPr marL="0" marR="0">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lumateperone (Caplyta®)</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Intra-Cellular Therapies</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highlight>
                            <a:srgbClr val="00FFFF"/>
                          </a:highlight>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582188848"/>
                  </a:ext>
                </a:extLst>
              </a:tr>
              <a:tr h="1256974">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lurasidone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(Latuda®)</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Sunovion</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(ages ≥ 13 years)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ages ≥ 10 years as 	</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monotherapy and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10004"/>
                  </a:ext>
                </a:extLst>
              </a:tr>
              <a:tr h="1455952">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(Zyprexa®)</a:t>
                      </a: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depression (in combination with fluoxetine);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second-line in adolescents due to metabolic effects)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in combination with fluoxetine)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 as monotherapy and in combination with lithium or valproate; second-line in adolescents due to metabolic effects)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371600"/>
            <a:ext cx="6866128" cy="3352800"/>
          </a:xfrm>
        </p:spPr>
        <p:txBody>
          <a:bodyPr/>
          <a:lstStyle/>
          <a:p>
            <a:r>
              <a:rPr lang="en-US" altLang="en-US" dirty="0"/>
              <a:t>Analgesics, Narcotics Long</a:t>
            </a:r>
            <a:br>
              <a:rPr lang="en-US" altLang="en-US" dirty="0"/>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938533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219200"/>
          </a:xfrm>
        </p:spPr>
        <p:txBody>
          <a:bodyPr/>
          <a:lstStyle/>
          <a:p>
            <a:r>
              <a:rPr lang="en-US" sz="3800" dirty="0"/>
              <a:t>Antipsychotics, Second Generation Oral</a:t>
            </a:r>
          </a:p>
        </p:txBody>
      </p:sp>
      <p:sp>
        <p:nvSpPr>
          <p:cNvPr id="3" name="Content Placeholder 2"/>
          <p:cNvSpPr>
            <a:spLocks noGrp="1"/>
          </p:cNvSpPr>
          <p:nvPr>
            <p:ph idx="1"/>
          </p:nvPr>
        </p:nvSpPr>
        <p:spPr>
          <a:xfrm>
            <a:off x="228600" y="1524000"/>
            <a:ext cx="8915400" cy="50292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2148844328"/>
              </p:ext>
            </p:extLst>
          </p:nvPr>
        </p:nvGraphicFramePr>
        <p:xfrm>
          <a:off x="609600" y="1524001"/>
          <a:ext cx="8153400" cy="4230588"/>
        </p:xfrm>
        <a:graphic>
          <a:graphicData uri="http://schemas.openxmlformats.org/drawingml/2006/table">
            <a:tbl>
              <a:tblPr firstRow="1" bandRow="1">
                <a:tableStyleId>{5C22544A-7EE6-4342-B048-85BDC9FD1C3A}</a:tableStyleId>
              </a:tblPr>
              <a:tblGrid>
                <a:gridCol w="1019175">
                  <a:extLst>
                    <a:ext uri="{9D8B030D-6E8A-4147-A177-3AD203B41FA5}">
                      <a16:colId xmlns:a16="http://schemas.microsoft.com/office/drawing/2014/main" xmlns="" val="20000"/>
                    </a:ext>
                  </a:extLst>
                </a:gridCol>
                <a:gridCol w="1019175">
                  <a:extLst>
                    <a:ext uri="{9D8B030D-6E8A-4147-A177-3AD203B41FA5}">
                      <a16:colId xmlns:a16="http://schemas.microsoft.com/office/drawing/2014/main" xmlns="" val="20001"/>
                    </a:ext>
                  </a:extLst>
                </a:gridCol>
                <a:gridCol w="1019175">
                  <a:extLst>
                    <a:ext uri="{9D8B030D-6E8A-4147-A177-3AD203B41FA5}">
                      <a16:colId xmlns:a16="http://schemas.microsoft.com/office/drawing/2014/main" xmlns="" val="20002"/>
                    </a:ext>
                  </a:extLst>
                </a:gridCol>
                <a:gridCol w="1019175">
                  <a:extLst>
                    <a:ext uri="{9D8B030D-6E8A-4147-A177-3AD203B41FA5}">
                      <a16:colId xmlns:a16="http://schemas.microsoft.com/office/drawing/2014/main" xmlns="" val="20003"/>
                    </a:ext>
                  </a:extLst>
                </a:gridCol>
                <a:gridCol w="1019175">
                  <a:extLst>
                    <a:ext uri="{9D8B030D-6E8A-4147-A177-3AD203B41FA5}">
                      <a16:colId xmlns:a16="http://schemas.microsoft.com/office/drawing/2014/main" xmlns="" val="20004"/>
                    </a:ext>
                  </a:extLst>
                </a:gridCol>
                <a:gridCol w="1019175">
                  <a:extLst>
                    <a:ext uri="{9D8B030D-6E8A-4147-A177-3AD203B41FA5}">
                      <a16:colId xmlns:a16="http://schemas.microsoft.com/office/drawing/2014/main" xmlns="" val="20005"/>
                    </a:ext>
                  </a:extLst>
                </a:gridCol>
                <a:gridCol w="1019175">
                  <a:extLst>
                    <a:ext uri="{9D8B030D-6E8A-4147-A177-3AD203B41FA5}">
                      <a16:colId xmlns:a16="http://schemas.microsoft.com/office/drawing/2014/main" xmlns="" val="20006"/>
                    </a:ext>
                  </a:extLst>
                </a:gridCol>
                <a:gridCol w="1019175">
                  <a:extLst>
                    <a:ext uri="{9D8B030D-6E8A-4147-A177-3AD203B41FA5}">
                      <a16:colId xmlns:a16="http://schemas.microsoft.com/office/drawing/2014/main" xmlns="" val="20007"/>
                    </a:ext>
                  </a:extLst>
                </a:gridCol>
              </a:tblGrid>
              <a:tr h="351755">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17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xmlns="" val="10001"/>
                  </a:ext>
                </a:extLst>
              </a:tr>
              <a:tr h="351755">
                <a:tc gridSpan="8">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078334">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fluoxetine (Symbyax®)</a:t>
                      </a:r>
                    </a:p>
                  </a:txBody>
                  <a:tcPr marL="18415" marR="1841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Eli Lilly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Treatment-resistant depression</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(ages ≥ 10 years for acute episodes)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10003"/>
                  </a:ext>
                </a:extLst>
              </a:tr>
              <a:tr h="118258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ER (Invega®)</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Janssen</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Schizoaffective disorder (monotherapy or adjunct with mood stabilizers and/or antidepressants)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12 years)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10004"/>
                  </a:ext>
                </a:extLst>
              </a:tr>
              <a:tr h="351755">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pimavanserin (Nuplazid™)</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Acadia</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Calibri"/>
                          <a:cs typeface="Arial" panose="020B0604020202020204" pitchFamily="34" charset="0"/>
                        </a:rPr>
                        <a:t>Hallucinations and delusions associated with Parkinson’s disease (PD) psychosis</a:t>
                      </a: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915400" cy="1219200"/>
          </a:xfrm>
        </p:spPr>
        <p:txBody>
          <a:bodyPr/>
          <a:lstStyle/>
          <a:p>
            <a:r>
              <a:rPr lang="en-US" sz="3800" dirty="0"/>
              <a:t>Antipsychotics, Second Generation Oral</a:t>
            </a:r>
          </a:p>
        </p:txBody>
      </p:sp>
      <p:sp>
        <p:nvSpPr>
          <p:cNvPr id="3" name="Content Placeholder 2"/>
          <p:cNvSpPr>
            <a:spLocks noGrp="1"/>
          </p:cNvSpPr>
          <p:nvPr>
            <p:ph idx="1"/>
          </p:nvPr>
        </p:nvSpPr>
        <p:spPr>
          <a:xfrm>
            <a:off x="228600" y="1524000"/>
            <a:ext cx="8915400" cy="50292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2370917651"/>
              </p:ext>
            </p:extLst>
          </p:nvPr>
        </p:nvGraphicFramePr>
        <p:xfrm>
          <a:off x="228601" y="1499231"/>
          <a:ext cx="8672832" cy="4368169"/>
        </p:xfrm>
        <a:graphic>
          <a:graphicData uri="http://schemas.openxmlformats.org/drawingml/2006/table">
            <a:tbl>
              <a:tblPr firstRow="1" bandRow="1">
                <a:tableStyleId>{5C22544A-7EE6-4342-B048-85BDC9FD1C3A}</a:tableStyleId>
              </a:tblPr>
              <a:tblGrid>
                <a:gridCol w="1712295">
                  <a:extLst>
                    <a:ext uri="{9D8B030D-6E8A-4147-A177-3AD203B41FA5}">
                      <a16:colId xmlns:a16="http://schemas.microsoft.com/office/drawing/2014/main" xmlns="" val="20000"/>
                    </a:ext>
                  </a:extLst>
                </a:gridCol>
                <a:gridCol w="46008">
                  <a:extLst>
                    <a:ext uri="{9D8B030D-6E8A-4147-A177-3AD203B41FA5}">
                      <a16:colId xmlns:a16="http://schemas.microsoft.com/office/drawing/2014/main" xmlns="" val="20002"/>
                    </a:ext>
                  </a:extLst>
                </a:gridCol>
                <a:gridCol w="65345">
                  <a:extLst>
                    <a:ext uri="{9D8B030D-6E8A-4147-A177-3AD203B41FA5}">
                      <a16:colId xmlns:a16="http://schemas.microsoft.com/office/drawing/2014/main" xmlns="" val="3091973074"/>
                    </a:ext>
                  </a:extLst>
                </a:gridCol>
                <a:gridCol w="81351">
                  <a:extLst>
                    <a:ext uri="{9D8B030D-6E8A-4147-A177-3AD203B41FA5}">
                      <a16:colId xmlns:a16="http://schemas.microsoft.com/office/drawing/2014/main" xmlns="" val="1595669387"/>
                    </a:ext>
                  </a:extLst>
                </a:gridCol>
                <a:gridCol w="774797">
                  <a:extLst>
                    <a:ext uri="{9D8B030D-6E8A-4147-A177-3AD203B41FA5}">
                      <a16:colId xmlns:a16="http://schemas.microsoft.com/office/drawing/2014/main" xmlns="" val="1583606800"/>
                    </a:ext>
                  </a:extLst>
                </a:gridCol>
                <a:gridCol w="856148">
                  <a:extLst>
                    <a:ext uri="{9D8B030D-6E8A-4147-A177-3AD203B41FA5}">
                      <a16:colId xmlns:a16="http://schemas.microsoft.com/office/drawing/2014/main" xmlns="" val="20003"/>
                    </a:ext>
                  </a:extLst>
                </a:gridCol>
                <a:gridCol w="856148">
                  <a:extLst>
                    <a:ext uri="{9D8B030D-6E8A-4147-A177-3AD203B41FA5}">
                      <a16:colId xmlns:a16="http://schemas.microsoft.com/office/drawing/2014/main" xmlns="" val="20004"/>
                    </a:ext>
                  </a:extLst>
                </a:gridCol>
                <a:gridCol w="856148">
                  <a:extLst>
                    <a:ext uri="{9D8B030D-6E8A-4147-A177-3AD203B41FA5}">
                      <a16:colId xmlns:a16="http://schemas.microsoft.com/office/drawing/2014/main" xmlns="" val="20005"/>
                    </a:ext>
                  </a:extLst>
                </a:gridCol>
                <a:gridCol w="856148">
                  <a:extLst>
                    <a:ext uri="{9D8B030D-6E8A-4147-A177-3AD203B41FA5}">
                      <a16:colId xmlns:a16="http://schemas.microsoft.com/office/drawing/2014/main" xmlns="" val="20006"/>
                    </a:ext>
                  </a:extLst>
                </a:gridCol>
                <a:gridCol w="856148">
                  <a:extLst>
                    <a:ext uri="{9D8B030D-6E8A-4147-A177-3AD203B41FA5}">
                      <a16:colId xmlns:a16="http://schemas.microsoft.com/office/drawing/2014/main" xmlns="" val="20007"/>
                    </a:ext>
                  </a:extLst>
                </a:gridCol>
                <a:gridCol w="856148">
                  <a:extLst>
                    <a:ext uri="{9D8B030D-6E8A-4147-A177-3AD203B41FA5}">
                      <a16:colId xmlns:a16="http://schemas.microsoft.com/office/drawing/2014/main" xmlns="" val="20008"/>
                    </a:ext>
                  </a:extLst>
                </a:gridCol>
                <a:gridCol w="856148">
                  <a:extLst>
                    <a:ext uri="{9D8B030D-6E8A-4147-A177-3AD203B41FA5}">
                      <a16:colId xmlns:a16="http://schemas.microsoft.com/office/drawing/2014/main" xmlns="" val="20009"/>
                    </a:ext>
                  </a:extLst>
                </a:gridCol>
              </a:tblGrid>
              <a:tr h="409445">
                <a:tc rowSpan="2" grid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Drug</a:t>
                      </a:r>
                    </a:p>
                  </a:txBody>
                  <a:tcPr marL="18415" marR="18415" marT="0" marB="0" anchor="ctr"/>
                </a:tc>
                <a:tc rowSpan="2" hMerge="1">
                  <a:txBody>
                    <a:bodyPr/>
                    <a:lstStyle/>
                    <a:p>
                      <a:pPr marL="0" marR="0" algn="ctr">
                        <a:spcBef>
                          <a:spcPts val="200"/>
                        </a:spcBef>
                        <a:spcAft>
                          <a:spcPts val="200"/>
                        </a:spcAft>
                      </a:pPr>
                      <a:endParaRPr lang="en-US" sz="1100" b="1" dirty="0">
                        <a:latin typeface="Times New Roman"/>
                        <a:ea typeface="Times New Roman"/>
                        <a:cs typeface="Times New Roman"/>
                      </a:endParaRPr>
                    </a:p>
                  </a:txBody>
                  <a:tcPr marL="18415" marR="18415" marT="0" marB="0" anchor="ctr"/>
                </a:tc>
                <a:tc rowSpan="2">
                  <a:txBody>
                    <a:bodyPr/>
                    <a:lstStyle/>
                    <a:p>
                      <a:pPr marL="0" marR="0" algn="ctr">
                        <a:spcBef>
                          <a:spcPts val="200"/>
                        </a:spcBef>
                        <a:spcAft>
                          <a:spcPts val="200"/>
                        </a:spcAft>
                      </a:pPr>
                      <a:endParaRPr lang="en-US" sz="1000" b="1" dirty="0">
                        <a:latin typeface="Arial" panose="020B0604020202020204" pitchFamily="34" charset="0"/>
                        <a:ea typeface="Times New Roman"/>
                        <a:cs typeface="Arial" panose="020B0604020202020204" pitchFamily="34" charset="0"/>
                      </a:endParaRPr>
                    </a:p>
                  </a:txBody>
                  <a:tcPr marL="18415" marR="18415" marT="0" marB="0" anchor="ctr"/>
                </a:tc>
                <a:tc rowSpan="2">
                  <a:txBody>
                    <a:bodyPr/>
                    <a:lstStyle/>
                    <a:p>
                      <a:pPr marL="0" marR="0" algn="ctr">
                        <a:spcBef>
                          <a:spcPts val="200"/>
                        </a:spcBef>
                        <a:spcAft>
                          <a:spcPts val="200"/>
                        </a:spcAft>
                      </a:pPr>
                      <a:endParaRPr lang="en-US" sz="1000" b="1" dirty="0">
                        <a:latin typeface="Arial" panose="020B0604020202020204" pitchFamily="34" charset="0"/>
                        <a:ea typeface="Times New Roman"/>
                        <a:cs typeface="Arial" panose="020B0604020202020204" pitchFamily="34" charset="0"/>
                      </a:endParaRP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5">
                  <a:txBody>
                    <a:bodyPr/>
                    <a:lstStyle/>
                    <a:p>
                      <a:pPr marL="0" marR="0" algn="ctr">
                        <a:spcBef>
                          <a:spcPts val="200"/>
                        </a:spcBef>
                        <a:spcAft>
                          <a:spcPts val="200"/>
                        </a:spcAft>
                      </a:pPr>
                      <a:r>
                        <a:rPr lang="en-US" sz="1000" b="1" dirty="0">
                          <a:latin typeface="Times New Roman"/>
                          <a:ea typeface="Times New Roman"/>
                          <a:cs typeface="Times New Roman"/>
                        </a:rPr>
                        <a:t>Bipolar Disorder</a:t>
                      </a: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409445">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r>
                        <a:rPr lang="en-US" sz="1000" b="1" dirty="0">
                          <a:latin typeface="Arial" panose="020B0604020202020204" pitchFamily="34" charset="0"/>
                          <a:ea typeface="Times New Roman"/>
                          <a:cs typeface="Arial" panose="020B0604020202020204" pitchFamily="34" charset="0"/>
                        </a:rPr>
                        <a:t>Acute Manic Episodes</a:t>
                      </a:r>
                      <a:endParaRPr lang="en-US" sz="1000" dirty="0">
                        <a:latin typeface="Arial" panose="020B0604020202020204" pitchFamily="34" charset="0"/>
                        <a:cs typeface="Arial" panose="020B0604020202020204" pitchFamily="34" charset="0"/>
                      </a:endParaRPr>
                    </a:p>
                  </a:txBody>
                  <a:tcPr marL="18415" marR="18415" marT="0" marB="0" anchor="ctr"/>
                </a:tc>
                <a:tc hMerge="1">
                  <a:txBody>
                    <a:bodyPr/>
                    <a:lstStyle/>
                    <a:p>
                      <a:pPr marL="0" marR="0" algn="ctr">
                        <a:spcBef>
                          <a:spcPts val="200"/>
                        </a:spcBef>
                        <a:spcAft>
                          <a:spcPts val="200"/>
                        </a:spcAft>
                      </a:pPr>
                      <a:r>
                        <a:rPr lang="en-US" sz="1100" b="1" dirty="0">
                          <a:latin typeface="Times New Roman"/>
                          <a:ea typeface="Times New Roman"/>
                          <a:cs typeface="Times New Roman"/>
                        </a:rPr>
                        <a:t>Acute Manic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xmlns="" val="10001"/>
                  </a:ext>
                </a:extLst>
              </a:tr>
              <a:tr h="409445">
                <a:tc gridSpan="12">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720677">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quetiapine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(Seroquel®)</a:t>
                      </a:r>
                    </a:p>
                  </a:txBody>
                  <a:tcPr marL="18415" marR="18415" marT="0" marB="0"/>
                </a:tc>
                <a:tc gridSpan="4">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000" dirty="0">
                        <a:latin typeface="Arial"/>
                        <a:ea typeface="Times New Roman"/>
                        <a:cs typeface="Arial"/>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gridSpan="2">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tc>
                <a:tc hMerge="1">
                  <a:txBody>
                    <a:bodyPr/>
                    <a:lstStyle/>
                    <a:p>
                      <a:endParaRPr lang="en-US"/>
                    </a:p>
                  </a:txBody>
                  <a:tcPr/>
                </a:tc>
                <a:extLst>
                  <a:ext uri="{0D108BD9-81ED-4DB2-BD59-A6C34878D82A}">
                    <a16:rowId xmlns:a16="http://schemas.microsoft.com/office/drawing/2014/main" xmlns="" val="10003"/>
                  </a:ext>
                </a:extLst>
              </a:tr>
              <a:tr h="1419157">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quetiapine ER</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(Seroquel XR®)</a:t>
                      </a:r>
                    </a:p>
                  </a:txBody>
                  <a:tcPr marL="18415" marR="18415" marT="0" marB="0"/>
                </a:tc>
                <a:tc gridSpan="4">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dirty="0">
                          <a:latin typeface="Arial" panose="020B0604020202020204" pitchFamily="34" charset="0"/>
                          <a:ea typeface="Times New Roman"/>
                          <a:cs typeface="Arial" panose="020B0604020202020204" pitchFamily="34" charset="0"/>
                        </a:rPr>
                        <a:t>generic., </a:t>
                      </a: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AstraZeneca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18415" marR="18415" marT="0" marB="0"/>
                </a:tc>
                <a:tc hMerge="1">
                  <a:txBody>
                    <a:bodyPr/>
                    <a:lstStyle/>
                    <a:p>
                      <a:endParaRPr lang="en-US"/>
                    </a:p>
                  </a:txBody>
                  <a:tcPr/>
                </a:tc>
                <a:tc hMerge="1">
                  <a:txBody>
                    <a:bodyPr/>
                    <a:lstStyle/>
                    <a:p>
                      <a:endParaRPr lang="en-US"/>
                    </a:p>
                  </a:txBody>
                  <a:tcPr/>
                </a:tc>
                <a:tc hMerge="1">
                  <a:txBody>
                    <a:bodyPr/>
                    <a:lstStyle/>
                    <a:p>
                      <a:pPr marL="0" marR="0" algn="ctr">
                        <a:spcBef>
                          <a:spcPts val="200"/>
                        </a:spcBef>
                        <a:spcAft>
                          <a:spcPts val="200"/>
                        </a:spcAft>
                      </a:pPr>
                      <a:endParaRPr lang="en-US" sz="1000" dirty="0">
                        <a:latin typeface="Arial"/>
                        <a:ea typeface="Times New Roman"/>
                        <a:cs typeface="Arial"/>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Major depressive disorder (adjunct)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 years)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tc>
                <a:tc gridSpan="2">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tc>
                <a:tc hMerge="1">
                  <a:txBody>
                    <a:bodyPr/>
                    <a:lstStyle/>
                    <a:p>
                      <a:endParaRPr lang="en-US"/>
                    </a:p>
                  </a:txBody>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991600" cy="1219200"/>
          </a:xfrm>
        </p:spPr>
        <p:txBody>
          <a:bodyPr/>
          <a:lstStyle/>
          <a:p>
            <a:r>
              <a:rPr lang="en-US" dirty="0"/>
              <a:t>Antipsychotics, Second Generation Oral</a:t>
            </a:r>
            <a:endParaRPr lang="en-US" sz="3200" dirty="0"/>
          </a:p>
        </p:txBody>
      </p:sp>
      <p:sp>
        <p:nvSpPr>
          <p:cNvPr id="3" name="Content Placeholder 2"/>
          <p:cNvSpPr>
            <a:spLocks noGrp="1"/>
          </p:cNvSpPr>
          <p:nvPr>
            <p:ph idx="1"/>
          </p:nvPr>
        </p:nvSpPr>
        <p:spPr>
          <a:xfrm>
            <a:off x="228600" y="1524000"/>
            <a:ext cx="8915400" cy="50292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1974570167"/>
              </p:ext>
            </p:extLst>
          </p:nvPr>
        </p:nvGraphicFramePr>
        <p:xfrm>
          <a:off x="533400" y="1524001"/>
          <a:ext cx="8153400" cy="3716090"/>
        </p:xfrm>
        <a:graphic>
          <a:graphicData uri="http://schemas.openxmlformats.org/drawingml/2006/table">
            <a:tbl>
              <a:tblPr firstRow="1" bandRow="1">
                <a:tableStyleId>{5C22544A-7EE6-4342-B048-85BDC9FD1C3A}</a:tableStyleId>
              </a:tblPr>
              <a:tblGrid>
                <a:gridCol w="1019175">
                  <a:extLst>
                    <a:ext uri="{9D8B030D-6E8A-4147-A177-3AD203B41FA5}">
                      <a16:colId xmlns:a16="http://schemas.microsoft.com/office/drawing/2014/main" xmlns="" val="20000"/>
                    </a:ext>
                  </a:extLst>
                </a:gridCol>
                <a:gridCol w="1019175">
                  <a:extLst>
                    <a:ext uri="{9D8B030D-6E8A-4147-A177-3AD203B41FA5}">
                      <a16:colId xmlns:a16="http://schemas.microsoft.com/office/drawing/2014/main" xmlns="" val="20001"/>
                    </a:ext>
                  </a:extLst>
                </a:gridCol>
                <a:gridCol w="1019175">
                  <a:extLst>
                    <a:ext uri="{9D8B030D-6E8A-4147-A177-3AD203B41FA5}">
                      <a16:colId xmlns:a16="http://schemas.microsoft.com/office/drawing/2014/main" xmlns="" val="20002"/>
                    </a:ext>
                  </a:extLst>
                </a:gridCol>
                <a:gridCol w="1019175">
                  <a:extLst>
                    <a:ext uri="{9D8B030D-6E8A-4147-A177-3AD203B41FA5}">
                      <a16:colId xmlns:a16="http://schemas.microsoft.com/office/drawing/2014/main" xmlns="" val="20003"/>
                    </a:ext>
                  </a:extLst>
                </a:gridCol>
                <a:gridCol w="1019175">
                  <a:extLst>
                    <a:ext uri="{9D8B030D-6E8A-4147-A177-3AD203B41FA5}">
                      <a16:colId xmlns:a16="http://schemas.microsoft.com/office/drawing/2014/main" xmlns="" val="20004"/>
                    </a:ext>
                  </a:extLst>
                </a:gridCol>
                <a:gridCol w="1019175">
                  <a:extLst>
                    <a:ext uri="{9D8B030D-6E8A-4147-A177-3AD203B41FA5}">
                      <a16:colId xmlns:a16="http://schemas.microsoft.com/office/drawing/2014/main" xmlns="" val="20005"/>
                    </a:ext>
                  </a:extLst>
                </a:gridCol>
                <a:gridCol w="1019175">
                  <a:extLst>
                    <a:ext uri="{9D8B030D-6E8A-4147-A177-3AD203B41FA5}">
                      <a16:colId xmlns:a16="http://schemas.microsoft.com/office/drawing/2014/main" xmlns="" val="20006"/>
                    </a:ext>
                  </a:extLst>
                </a:gridCol>
                <a:gridCol w="1019175">
                  <a:extLst>
                    <a:ext uri="{9D8B030D-6E8A-4147-A177-3AD203B41FA5}">
                      <a16:colId xmlns:a16="http://schemas.microsoft.com/office/drawing/2014/main" xmlns="" val="20007"/>
                    </a:ext>
                  </a:extLst>
                </a:gridCol>
              </a:tblGrid>
              <a:tr h="351755">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Drug</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Manufacturer</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Other Indications</a:t>
                      </a:r>
                    </a:p>
                  </a:txBody>
                  <a:tcPr marL="18415" marR="18415" marT="0" marB="0" anchor="ctr"/>
                </a:tc>
                <a:tc rowSpan="2">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Schizophrenia</a:t>
                      </a:r>
                    </a:p>
                  </a:txBody>
                  <a:tcPr marL="18415" marR="18415" marT="0" marB="0" anchor="ctr"/>
                </a:tc>
                <a:tc gridSpan="4">
                  <a:txBody>
                    <a:bodyPr/>
                    <a:lstStyle/>
                    <a:p>
                      <a:pPr marL="0" marR="0" algn="ctr">
                        <a:spcBef>
                          <a:spcPts val="200"/>
                        </a:spcBef>
                        <a:spcAft>
                          <a:spcPts val="200"/>
                        </a:spcAft>
                      </a:pPr>
                      <a:r>
                        <a:rPr lang="en-US" sz="1100" b="1" dirty="0">
                          <a:latin typeface="Times New Roman"/>
                          <a:ea typeface="Times New Roman"/>
                          <a:cs typeface="Times New Roman"/>
                        </a:rPr>
                        <a:t>Bipolar Disorder</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35175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Acute Manic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Depressive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Acute Mixed Episodes</a:t>
                      </a:r>
                    </a:p>
                  </a:txBody>
                  <a:tcPr marL="18415" marR="18415" marT="0" marB="0" anchor="ctr"/>
                </a:tc>
                <a:tc>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Maintenance</a:t>
                      </a:r>
                    </a:p>
                  </a:txBody>
                  <a:tcPr marL="18415" marR="18415" marT="0" marB="0" anchor="ctr"/>
                </a:tc>
                <a:extLst>
                  <a:ext uri="{0D108BD9-81ED-4DB2-BD59-A6C34878D82A}">
                    <a16:rowId xmlns:a16="http://schemas.microsoft.com/office/drawing/2014/main" xmlns="" val="10001"/>
                  </a:ext>
                </a:extLst>
              </a:tr>
              <a:tr h="351755">
                <a:tc gridSpan="8">
                  <a:txBody>
                    <a:bodyPr/>
                    <a:lstStyle/>
                    <a:p>
                      <a:pPr marL="0" marR="0" algn="ctr">
                        <a:spcBef>
                          <a:spcPts val="200"/>
                        </a:spcBef>
                        <a:spcAft>
                          <a:spcPts val="200"/>
                        </a:spcAft>
                      </a:pPr>
                      <a:r>
                        <a:rPr lang="en-US" sz="1100" b="1" dirty="0">
                          <a:latin typeface="Arial" panose="020B0604020202020204" pitchFamily="34" charset="0"/>
                          <a:ea typeface="Times New Roman"/>
                          <a:cs typeface="Arial" panose="020B0604020202020204" pitchFamily="34" charset="0"/>
                        </a:rPr>
                        <a:t>Second Generation Antipsychotics – Oral</a:t>
                      </a:r>
                    </a:p>
                  </a:txBody>
                  <a:tcPr marL="18415" marR="1841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147823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risperidone </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(Risperdal®)</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Janssen</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Irritability associated with autistic disorder (ages 5-17 years)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13years)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(ages ≥ 10 years as monotherapy; adults in combination with lithium or valproate)</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extLst>
                  <a:ext uri="{0D108BD9-81ED-4DB2-BD59-A6C34878D82A}">
                    <a16:rowId xmlns:a16="http://schemas.microsoft.com/office/drawing/2014/main" xmlns="" val="10003"/>
                  </a:ext>
                </a:extLst>
              </a:tr>
              <a:tr h="1182589">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ziprasidone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(Geodon®)</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generic., Pfizer</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episodes)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(acute episodes)</a:t>
                      </a:r>
                    </a:p>
                  </a:txBody>
                  <a:tcPr marL="18415" marR="1841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(in combination with lithium or divalproex)</a:t>
                      </a:r>
                    </a:p>
                  </a:txBody>
                  <a:tcPr marL="18415" marR="18415" marT="0" marB="0"/>
                </a:tc>
                <a:extLst>
                  <a:ext uri="{0D108BD9-81ED-4DB2-BD59-A6C34878D82A}">
                    <a16:rowId xmlns:a16="http://schemas.microsoft.com/office/drawing/2014/main" xmlns="" val="10004"/>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219200"/>
          </a:xfrm>
        </p:spPr>
        <p:txBody>
          <a:bodyPr/>
          <a:lstStyle/>
          <a:p>
            <a:r>
              <a:rPr lang="en-US" sz="3800" dirty="0"/>
              <a:t>Antipsychotics, Second Generation Oral</a:t>
            </a:r>
          </a:p>
        </p:txBody>
      </p:sp>
      <p:sp>
        <p:nvSpPr>
          <p:cNvPr id="3" name="Content Placeholder 2"/>
          <p:cNvSpPr>
            <a:spLocks noGrp="1"/>
          </p:cNvSpPr>
          <p:nvPr>
            <p:ph idx="1"/>
          </p:nvPr>
        </p:nvSpPr>
        <p:spPr>
          <a:xfrm>
            <a:off x="457200" y="1524000"/>
            <a:ext cx="8229600" cy="4953000"/>
          </a:xfrm>
        </p:spPr>
        <p:txBody>
          <a:bodyPr/>
          <a:lstStyle/>
          <a:p>
            <a:pPr>
              <a:buNone/>
            </a:pPr>
            <a:r>
              <a:rPr lang="en-US" altLang="en-US" sz="2400" b="1" i="1" dirty="0">
                <a:solidFill>
                  <a:schemeClr val="tx1">
                    <a:lumMod val="50000"/>
                  </a:schemeClr>
                </a:solidFill>
              </a:rPr>
              <a:t>Product/Guideline Updates:</a:t>
            </a:r>
          </a:p>
          <a:p>
            <a:r>
              <a:rPr lang="en-US" sz="2000" dirty="0">
                <a:solidFill>
                  <a:schemeClr val="tx1">
                    <a:lumMod val="50000"/>
                  </a:schemeClr>
                </a:solidFill>
              </a:rPr>
              <a:t>The FDA issued a Drug Safety Communication strengthening warnings regarding bowel concerns in patients taking clozapine</a:t>
            </a:r>
          </a:p>
          <a:p>
            <a:r>
              <a:rPr lang="en-US" sz="2000" dirty="0">
                <a:solidFill>
                  <a:schemeClr val="tx1">
                    <a:lumMod val="50000"/>
                  </a:schemeClr>
                </a:solidFill>
              </a:rPr>
              <a:t>Although it is uncommon, constipation that may occur with clozapine can progress to serious bowel complications</a:t>
            </a:r>
          </a:p>
          <a:p>
            <a:r>
              <a:rPr lang="en-US" sz="2000" dirty="0">
                <a:solidFill>
                  <a:schemeClr val="tx1">
                    <a:lumMod val="50000"/>
                  </a:schemeClr>
                </a:solidFill>
              </a:rPr>
              <a:t>The FDA is advising that HCPs evaluate bowel function prior to starting clozapine, avoid prescribing with anticholinergics, counsel patients on this risk, evaluate bowel habits throughout treatment, monitor for symptoms associated with complications, and consider prophylactic laxative treatment if the patient has a history of constipation or bowel obstruction</a:t>
            </a:r>
            <a:endParaRPr lang="en-US" sz="1800" dirty="0">
              <a:solidFill>
                <a:schemeClr val="tx1">
                  <a:lumMod val="50000"/>
                </a:schemeClr>
              </a:solidFill>
            </a:endParaRPr>
          </a:p>
          <a:p>
            <a:r>
              <a:rPr lang="en-US" sz="2000" dirty="0">
                <a:solidFill>
                  <a:schemeClr val="tx1">
                    <a:lumMod val="50000"/>
                  </a:schemeClr>
                </a:solidFill>
              </a:rPr>
              <a:t>Geodon IM is now available as a generic</a:t>
            </a:r>
          </a:p>
        </p:txBody>
      </p:sp>
      <p:sp>
        <p:nvSpPr>
          <p:cNvPr id="4" name="Slide Number Placeholder 3"/>
          <p:cNvSpPr>
            <a:spLocks noGrp="1"/>
          </p:cNvSpPr>
          <p:nvPr>
            <p:ph type="sldNum" sz="quarter" idx="4"/>
          </p:nvPr>
        </p:nvSpPr>
        <p:spPr/>
        <p:txBody>
          <a:bodyPr/>
          <a:lstStyle/>
          <a:p>
            <a:fld id="{FF445594-FFE8-4E90-934C-EFF530110A38}" type="slidenum">
              <a:rPr lang="en-US" smtClean="0"/>
              <a:pPr/>
              <a:t>63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764336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1219200"/>
          </a:xfrm>
        </p:spPr>
        <p:txBody>
          <a:bodyPr/>
          <a:lstStyle/>
          <a:p>
            <a:r>
              <a:rPr lang="en-US" sz="3800" dirty="0"/>
              <a:t>Antipsychotics, Second Generation Oral</a:t>
            </a:r>
          </a:p>
        </p:txBody>
      </p:sp>
      <p:sp>
        <p:nvSpPr>
          <p:cNvPr id="3" name="Content Placeholder 2"/>
          <p:cNvSpPr>
            <a:spLocks noGrp="1"/>
          </p:cNvSpPr>
          <p:nvPr>
            <p:ph idx="1"/>
          </p:nvPr>
        </p:nvSpPr>
        <p:spPr>
          <a:xfrm>
            <a:off x="457200" y="1524000"/>
            <a:ext cx="8229600" cy="4953000"/>
          </a:xfrm>
        </p:spPr>
        <p:txBody>
          <a:bodyPr/>
          <a:lstStyle/>
          <a:p>
            <a:pPr>
              <a:buNone/>
            </a:pPr>
            <a:r>
              <a:rPr lang="en-US" altLang="en-US" sz="2400" b="1" i="1" dirty="0">
                <a:solidFill>
                  <a:schemeClr val="tx1">
                    <a:lumMod val="50000"/>
                  </a:schemeClr>
                </a:solidFill>
              </a:rPr>
              <a:t>Product/Guideline Updates:</a:t>
            </a:r>
          </a:p>
          <a:p>
            <a:r>
              <a:rPr lang="en-US" sz="2000" dirty="0">
                <a:solidFill>
                  <a:schemeClr val="tx1">
                    <a:lumMod val="50000"/>
                  </a:schemeClr>
                </a:solidFill>
              </a:rPr>
              <a:t>Vraylar (cariprazine) is now indicated for the treatment of depressive episodes associated with bipolar 1 disorder in adults</a:t>
            </a:r>
          </a:p>
          <a:p>
            <a:r>
              <a:rPr lang="en-US" sz="2000" dirty="0">
                <a:solidFill>
                  <a:schemeClr val="tx1">
                    <a:lumMod val="50000"/>
                  </a:schemeClr>
                </a:solidFill>
              </a:rPr>
              <a:t>It was previously indicated for the treatment of schizophrenia and the acute treatment of manic or mixed episodes associated with bipolar 1 disorder in adults</a:t>
            </a:r>
          </a:p>
          <a:p>
            <a:r>
              <a:rPr lang="en-US" sz="2000" dirty="0">
                <a:solidFill>
                  <a:schemeClr val="tx1">
                    <a:lumMod val="50000"/>
                  </a:schemeClr>
                </a:solidFill>
              </a:rPr>
              <a:t>Although the safety and efficacy of Vraylar has not been established in pediatric patients, the boxed warning was updated to recommend additional monitoring in pediatric and young adult patients for increased risk of suicidal thoughts and behaviors</a:t>
            </a:r>
          </a:p>
        </p:txBody>
      </p:sp>
      <p:sp>
        <p:nvSpPr>
          <p:cNvPr id="4" name="Slide Number Placeholder 3"/>
          <p:cNvSpPr>
            <a:spLocks noGrp="1"/>
          </p:cNvSpPr>
          <p:nvPr>
            <p:ph type="sldNum" sz="quarter" idx="4"/>
          </p:nvPr>
        </p:nvSpPr>
        <p:spPr/>
        <p:txBody>
          <a:bodyPr/>
          <a:lstStyle/>
          <a:p>
            <a:fld id="{FF445594-FFE8-4E90-934C-EFF530110A38}" type="slidenum">
              <a:rPr lang="en-US" smtClean="0"/>
              <a:pPr/>
              <a:t>64</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0809043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2057400"/>
            <a:ext cx="6637528" cy="3581400"/>
          </a:xfrm>
        </p:spPr>
        <p:txBody>
          <a:bodyPr anchor="t"/>
          <a:lstStyle/>
          <a:p>
            <a:pPr algn="ctr">
              <a:spcBef>
                <a:spcPts val="0"/>
              </a:spcBef>
            </a:pPr>
            <a:r>
              <a:rPr lang="en-US" dirty="0"/>
              <a:t>Antipsychotics, Second Generation Oral</a:t>
            </a:r>
            <a:r>
              <a:rPr lang="en-US" altLang="en-US" sz="2800" i="1" dirty="0"/>
              <a:t/>
            </a:r>
            <a:br>
              <a:rPr lang="en-US" altLang="en-US" sz="2800" i="1" dirty="0"/>
            </a:br>
            <a:r>
              <a:rPr lang="en-US" altLang="en-US" sz="2800" i="1" dirty="0"/>
              <a:t/>
            </a:r>
            <a:br>
              <a:rPr lang="en-US" altLang="en-US" sz="2800" i="1" dirty="0"/>
            </a:br>
            <a:r>
              <a:rPr lang="en-US" altLang="en-US" sz="2800" i="1" dirty="0">
                <a:effectLst/>
              </a:rPr>
              <a:t>New Drug to Class: </a:t>
            </a:r>
            <a:br>
              <a:rPr lang="en-US" altLang="en-US" sz="2800" i="1" dirty="0">
                <a:effectLst/>
              </a:rPr>
            </a:br>
            <a:r>
              <a:rPr lang="en-US" sz="2800" i="1" dirty="0">
                <a:effectLst/>
              </a:rPr>
              <a:t>Caplyta (lumateperone)</a:t>
            </a:r>
            <a:r>
              <a:rPr lang="en-US" altLang="en-US" sz="2800" i="1" dirty="0"/>
              <a:t/>
            </a:r>
            <a:br>
              <a:rPr lang="en-US" altLang="en-US" sz="2800" i="1" dirty="0"/>
            </a:br>
            <a:r>
              <a:rPr lang="en-US" sz="2000" dirty="0"/>
              <a:t/>
            </a:r>
            <a:br>
              <a:rPr lang="en-US" sz="2000" dirty="0"/>
            </a:br>
            <a:endParaRPr lang="en-US" sz="20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8238155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296400" cy="1219200"/>
          </a:xfrm>
        </p:spPr>
        <p:txBody>
          <a:bodyPr/>
          <a:lstStyle/>
          <a:p>
            <a:r>
              <a:rPr lang="en-US" sz="3400" dirty="0"/>
              <a:t> Antipsychotics, Atypical Oral</a:t>
            </a:r>
          </a:p>
        </p:txBody>
      </p:sp>
      <p:sp>
        <p:nvSpPr>
          <p:cNvPr id="3" name="Content Placeholder 2"/>
          <p:cNvSpPr>
            <a:spLocks noGrp="1"/>
          </p:cNvSpPr>
          <p:nvPr>
            <p:ph idx="1"/>
          </p:nvPr>
        </p:nvSpPr>
        <p:spPr>
          <a:xfrm>
            <a:off x="152400" y="1524000"/>
            <a:ext cx="8991600" cy="5638800"/>
          </a:xfrm>
        </p:spPr>
        <p:txBody>
          <a:bodyPr/>
          <a:lstStyle/>
          <a:p>
            <a:pPr marL="0" indent="0">
              <a:buNone/>
            </a:pPr>
            <a:r>
              <a:rPr lang="en-US" sz="2800" i="1" dirty="0">
                <a:solidFill>
                  <a:srgbClr val="0070C0"/>
                </a:solidFill>
              </a:rPr>
              <a:t>New Drug to Class: Caplyta</a:t>
            </a:r>
          </a:p>
          <a:p>
            <a:r>
              <a:rPr lang="en-US" sz="2000" dirty="0">
                <a:solidFill>
                  <a:srgbClr val="000000"/>
                </a:solidFill>
              </a:rPr>
              <a:t>Indicated for the treatment of schizophrenia in adults</a:t>
            </a:r>
          </a:p>
          <a:p>
            <a:r>
              <a:rPr lang="en-US" sz="2000" dirty="0">
                <a:solidFill>
                  <a:srgbClr val="000000"/>
                </a:solidFill>
              </a:rPr>
              <a:t>Lumateperone has a boxed warning related to increased mortality in elderly patients with dementia-related psychosis (similar to other second generation antipsychotics)</a:t>
            </a:r>
          </a:p>
          <a:p>
            <a:r>
              <a:rPr lang="en-US" sz="2000" dirty="0">
                <a:solidFill>
                  <a:srgbClr val="000000"/>
                </a:solidFill>
              </a:rPr>
              <a:t>Other warnings include increased incidence of cerebrovascular adverse reactions in elderly patients with dementia-related psychosis (e.g., stroke, transient ischemic attack), neuroleptic malignant syndrome, tardive dyskinesia, metabolic changes (e.g., hyperglycemia, diabetes mellitus, dyslipidemia, weight gain), decrease in white blood cells (e.g., leukopenia, neutropenia, agranulocytosis), orthostatic hypotension/syncope, falls, dysphagia, body temperature dysregulation, seizures, and potential cognitive and motor impairment</a:t>
            </a:r>
            <a:endParaRPr lang="en-US" sz="24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66</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296400" cy="1219200"/>
          </a:xfrm>
        </p:spPr>
        <p:txBody>
          <a:bodyPr/>
          <a:lstStyle/>
          <a:p>
            <a:r>
              <a:rPr lang="en-US" sz="3400" dirty="0"/>
              <a:t> Antipsychotics, Atypical Oral</a:t>
            </a:r>
          </a:p>
        </p:txBody>
      </p:sp>
      <p:sp>
        <p:nvSpPr>
          <p:cNvPr id="3" name="Content Placeholder 2"/>
          <p:cNvSpPr>
            <a:spLocks noGrp="1"/>
          </p:cNvSpPr>
          <p:nvPr>
            <p:ph idx="1"/>
          </p:nvPr>
        </p:nvSpPr>
        <p:spPr>
          <a:xfrm>
            <a:off x="152400" y="1524000"/>
            <a:ext cx="8991600" cy="5638800"/>
          </a:xfrm>
        </p:spPr>
        <p:txBody>
          <a:bodyPr/>
          <a:lstStyle/>
          <a:p>
            <a:pPr marL="0" indent="0">
              <a:buNone/>
            </a:pPr>
            <a:r>
              <a:rPr lang="en-US" sz="2800" i="1" dirty="0">
                <a:solidFill>
                  <a:srgbClr val="0070C0"/>
                </a:solidFill>
              </a:rPr>
              <a:t>New Drug to Class: Caplyta</a:t>
            </a:r>
          </a:p>
          <a:p>
            <a:r>
              <a:rPr lang="en-US" sz="2000" dirty="0">
                <a:solidFill>
                  <a:srgbClr val="000000"/>
                </a:solidFill>
              </a:rPr>
              <a:t>The most common adverse reactions in clinical trials that occurred in patients who received short term therapy from 4 to 6 weeks at an incidence ≥ 2% included somnolence/sedation, nausea, dry mouth, dizziness, increase in creatine phosphokinase, fatigue, vomiting, increase in hepatic transaminases, and decreased appetite</a:t>
            </a:r>
          </a:p>
          <a:p>
            <a:r>
              <a:rPr lang="en-US" sz="2000" dirty="0">
                <a:solidFill>
                  <a:srgbClr val="000000"/>
                </a:solidFill>
              </a:rPr>
              <a:t>The approval of Caplyta was based upon data from 2 randomized, double-blind, placebo-controlled, multicenter studies that compared Caplyta to risperidone and placebo</a:t>
            </a:r>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583599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9296400" cy="1219200"/>
          </a:xfrm>
        </p:spPr>
        <p:txBody>
          <a:bodyPr/>
          <a:lstStyle/>
          <a:p>
            <a:r>
              <a:rPr lang="en-US" sz="3400" dirty="0"/>
              <a:t> Antipsychotics, Atypical Oral</a:t>
            </a:r>
          </a:p>
        </p:txBody>
      </p:sp>
      <p:sp>
        <p:nvSpPr>
          <p:cNvPr id="3" name="Content Placeholder 2"/>
          <p:cNvSpPr>
            <a:spLocks noGrp="1"/>
          </p:cNvSpPr>
          <p:nvPr>
            <p:ph idx="1"/>
          </p:nvPr>
        </p:nvSpPr>
        <p:spPr>
          <a:xfrm>
            <a:off x="152400" y="1524000"/>
            <a:ext cx="8991600" cy="5334000"/>
          </a:xfrm>
        </p:spPr>
        <p:txBody>
          <a:bodyPr/>
          <a:lstStyle/>
          <a:p>
            <a:pPr marL="0" indent="0">
              <a:buNone/>
            </a:pPr>
            <a:r>
              <a:rPr lang="en-US" sz="2800" i="1" dirty="0">
                <a:solidFill>
                  <a:srgbClr val="0070C0"/>
                </a:solidFill>
              </a:rPr>
              <a:t>New Drug to Class: Caplyta</a:t>
            </a:r>
          </a:p>
          <a:p>
            <a:r>
              <a:rPr lang="en-US" sz="2000" dirty="0">
                <a:solidFill>
                  <a:srgbClr val="000000"/>
                </a:solidFill>
              </a:rPr>
              <a:t>Study 1/Study 2 were 4-week, randomized, double-blind, placebo-controlled, multicenter studies evaluating the efficacy of Caplyta</a:t>
            </a:r>
          </a:p>
          <a:p>
            <a:r>
              <a:rPr lang="en-US" sz="2000" dirty="0">
                <a:solidFill>
                  <a:srgbClr val="000000"/>
                </a:solidFill>
              </a:rPr>
              <a:t>The primary measure in both studies was the Positive and Negative Syndrome Scale (PANSS) total score (a 30-item, clinician-rated scale used to measure the symptoms of schizophrenia)</a:t>
            </a:r>
          </a:p>
          <a:p>
            <a:r>
              <a:rPr lang="en-US" sz="2000" dirty="0">
                <a:solidFill>
                  <a:srgbClr val="000000"/>
                </a:solidFill>
              </a:rPr>
              <a:t>Study 1 patients were randomized to either Caplyta 42 mg or 84 mg, risperidone 4 mg, or placebo</a:t>
            </a:r>
          </a:p>
          <a:p>
            <a:r>
              <a:rPr lang="en-US" sz="2000" dirty="0">
                <a:solidFill>
                  <a:srgbClr val="000000"/>
                </a:solidFill>
              </a:rPr>
              <a:t>Study 2 patients were randomized to either Caplyta 28 mg or 42 mg, or placebo</a:t>
            </a:r>
          </a:p>
          <a:p>
            <a:r>
              <a:rPr lang="en-US" sz="2000" dirty="0">
                <a:solidFill>
                  <a:srgbClr val="000000"/>
                </a:solidFill>
              </a:rPr>
              <a:t>Patients randomized to Caplyta 42 mg showed a significant reduction from baseline to day 28 in the PANSS total score compared to placebo</a:t>
            </a:r>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012220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428750"/>
            <a:ext cx="5723128" cy="4133850"/>
          </a:xfrm>
        </p:spPr>
        <p:txBody>
          <a:bodyPr/>
          <a:lstStyle/>
          <a:p>
            <a:pPr algn="ctr"/>
            <a:r>
              <a:rPr lang="en-US" dirty="0">
                <a:effectLst/>
              </a:rPr>
              <a:t>Antipsychotics</a:t>
            </a:r>
            <a:br>
              <a:rPr lang="en-US" dirty="0">
                <a:effectLst/>
              </a:rPr>
            </a:br>
            <a:r>
              <a:rPr lang="en-US" i="1" dirty="0">
                <a:effectLst/>
              </a:rPr>
              <a:t>Atypical Long-Acting Injectable</a:t>
            </a:r>
            <a:r>
              <a:rPr lang="en-US" altLang="en-US" dirty="0">
                <a:solidFill>
                  <a:schemeClr val="tx1">
                    <a:lumMod val="50000"/>
                  </a:schemeClr>
                </a:solidFill>
              </a:rPr>
              <a:t/>
            </a:r>
            <a:br>
              <a:rPr lang="en-US" altLang="en-US" dirty="0">
                <a:solidFill>
                  <a:schemeClr val="tx1">
                    <a:lumMod val="50000"/>
                  </a:schemeClr>
                </a:solidFill>
              </a:rPr>
            </a:br>
            <a:r>
              <a:rPr lang="en-US" sz="2800" i="1" dirty="0">
                <a:solidFill>
                  <a:schemeClr val="tx1">
                    <a:lumMod val="50000"/>
                  </a:schemeClr>
                </a:solidFill>
              </a:rPr>
              <a:t/>
            </a:r>
            <a:br>
              <a:rPr lang="en-US" sz="2800" i="1" dirty="0">
                <a:solidFill>
                  <a:schemeClr val="tx1">
                    <a:lumMod val="50000"/>
                  </a:schemeClr>
                </a:solidFill>
              </a:rPr>
            </a:br>
            <a:endParaRPr lang="en-US" sz="2800" i="1"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69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99928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Analgesics, Narcotics Long</a:t>
            </a:r>
            <a:endParaRPr lang="en-US" dirty="0"/>
          </a:p>
        </p:txBody>
      </p:sp>
      <p:sp>
        <p:nvSpPr>
          <p:cNvPr id="5" name="Content Placeholder 4"/>
          <p:cNvSpPr>
            <a:spLocks noGrp="1"/>
          </p:cNvSpPr>
          <p:nvPr>
            <p:ph idx="1"/>
          </p:nvPr>
        </p:nvSpPr>
        <p:spPr>
          <a:xfrm>
            <a:off x="152400" y="1676400"/>
            <a:ext cx="8991600" cy="4343400"/>
          </a:xfrm>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a:t>
            </a:r>
          </a:p>
          <a:p>
            <a:r>
              <a:rPr lang="en-US" sz="2000" dirty="0">
                <a:solidFill>
                  <a:schemeClr val="tx1">
                    <a:lumMod val="50000"/>
                  </a:schemeClr>
                </a:solidFill>
              </a:rPr>
              <a:t>buprenorphine (buprenorphine transdermal, Butrans)</a:t>
            </a:r>
          </a:p>
          <a:p>
            <a:r>
              <a:rPr lang="en-US" sz="2000" dirty="0">
                <a:solidFill>
                  <a:schemeClr val="tx1">
                    <a:lumMod val="50000"/>
                  </a:schemeClr>
                </a:solidFill>
              </a:rPr>
              <a:t>buprenorphine HCl (Belbuca)</a:t>
            </a:r>
          </a:p>
          <a:p>
            <a:r>
              <a:rPr lang="en-US" sz="2000" dirty="0">
                <a:solidFill>
                  <a:schemeClr val="tx1">
                    <a:lumMod val="50000"/>
                  </a:schemeClr>
                </a:solidFill>
              </a:rPr>
              <a:t>fentanyl (Duragesic Matrix, fentanyl transdermal)  </a:t>
            </a:r>
          </a:p>
          <a:p>
            <a:r>
              <a:rPr lang="en-US" sz="2000" dirty="0">
                <a:solidFill>
                  <a:schemeClr val="tx1">
                    <a:lumMod val="50000"/>
                  </a:schemeClr>
                </a:solidFill>
              </a:rPr>
              <a:t>hydrocodone bitartrate (Hysingla ER &amp; Zohydro ER)</a:t>
            </a:r>
          </a:p>
          <a:p>
            <a:r>
              <a:rPr lang="en-US" sz="2000" dirty="0">
                <a:solidFill>
                  <a:schemeClr val="tx1">
                    <a:lumMod val="50000"/>
                  </a:schemeClr>
                </a:solidFill>
              </a:rPr>
              <a:t>hydromorphone HCl (Exalgo, hydromorphone ER)</a:t>
            </a:r>
          </a:p>
          <a:p>
            <a:r>
              <a:rPr lang="en-US" sz="2000" dirty="0">
                <a:solidFill>
                  <a:schemeClr val="tx1">
                    <a:lumMod val="50000"/>
                  </a:schemeClr>
                </a:solidFill>
              </a:rPr>
              <a:t>methadone HCl (methadone concentrate, solution, tablet &amp; sol tab)</a:t>
            </a:r>
          </a:p>
          <a:p>
            <a:r>
              <a:rPr lang="en-US" sz="2000" dirty="0">
                <a:solidFill>
                  <a:schemeClr val="tx1">
                    <a:lumMod val="50000"/>
                  </a:schemeClr>
                </a:solidFill>
              </a:rPr>
              <a:t>morphine sulfate (Arymo ER, Kadian, Morphabond ER, morphine ER capsule (gen. Avinza &amp; Kadian), morphine ER tablet, MS Contin)</a:t>
            </a:r>
          </a:p>
          <a:p>
            <a:pPr lvl="1"/>
            <a:endParaRPr lang="en-US" sz="1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151311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3400" dirty="0"/>
              <a:t>Antipsychotics, Atypical Long-Acting Injectable</a:t>
            </a:r>
          </a:p>
        </p:txBody>
      </p:sp>
      <p:sp>
        <p:nvSpPr>
          <p:cNvPr id="3" name="Content Placeholder 2"/>
          <p:cNvSpPr>
            <a:spLocks noGrp="1"/>
          </p:cNvSpPr>
          <p:nvPr>
            <p:ph idx="1"/>
          </p:nvPr>
        </p:nvSpPr>
        <p:spPr>
          <a:xfrm>
            <a:off x="609600" y="1447800"/>
            <a:ext cx="8153400" cy="4953000"/>
          </a:xfrm>
        </p:spPr>
        <p:txBody>
          <a:bodyPr/>
          <a:lstStyle/>
          <a:p>
            <a:endParaRPr lang="en-US" sz="24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70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7" name="Table 6"/>
          <p:cNvGraphicFramePr>
            <a:graphicFrameLocks noGrp="1"/>
          </p:cNvGraphicFramePr>
          <p:nvPr>
            <p:extLst>
              <p:ext uri="{D42A27DB-BD31-4B8C-83A1-F6EECF244321}">
                <p14:modId xmlns:p14="http://schemas.microsoft.com/office/powerpoint/2010/main" val="3208332835"/>
              </p:ext>
            </p:extLst>
          </p:nvPr>
        </p:nvGraphicFramePr>
        <p:xfrm>
          <a:off x="228600" y="1600201"/>
          <a:ext cx="8610600" cy="4439875"/>
        </p:xfrm>
        <a:graphic>
          <a:graphicData uri="http://schemas.openxmlformats.org/drawingml/2006/table">
            <a:tbl>
              <a:tblPr firstRow="1" bandRow="1">
                <a:tableStyleId>{5C22544A-7EE6-4342-B048-85BDC9FD1C3A}</a:tableStyleId>
              </a:tblPr>
              <a:tblGrid>
                <a:gridCol w="1849684">
                  <a:extLst>
                    <a:ext uri="{9D8B030D-6E8A-4147-A177-3AD203B41FA5}">
                      <a16:colId xmlns:a16="http://schemas.microsoft.com/office/drawing/2014/main" xmlns="" val="20000"/>
                    </a:ext>
                  </a:extLst>
                </a:gridCol>
                <a:gridCol w="1690229">
                  <a:extLst>
                    <a:ext uri="{9D8B030D-6E8A-4147-A177-3AD203B41FA5}">
                      <a16:colId xmlns:a16="http://schemas.microsoft.com/office/drawing/2014/main" xmlns="" val="20001"/>
                    </a:ext>
                  </a:extLst>
                </a:gridCol>
                <a:gridCol w="1690229">
                  <a:extLst>
                    <a:ext uri="{9D8B030D-6E8A-4147-A177-3AD203B41FA5}">
                      <a16:colId xmlns:a16="http://schemas.microsoft.com/office/drawing/2014/main" xmlns="" val="20002"/>
                    </a:ext>
                  </a:extLst>
                </a:gridCol>
                <a:gridCol w="1690229">
                  <a:extLst>
                    <a:ext uri="{9D8B030D-6E8A-4147-A177-3AD203B41FA5}">
                      <a16:colId xmlns:a16="http://schemas.microsoft.com/office/drawing/2014/main" xmlns="" val="20003"/>
                    </a:ext>
                  </a:extLst>
                </a:gridCol>
                <a:gridCol w="1690229">
                  <a:extLst>
                    <a:ext uri="{9D8B030D-6E8A-4147-A177-3AD203B41FA5}">
                      <a16:colId xmlns:a16="http://schemas.microsoft.com/office/drawing/2014/main" xmlns="" val="20004"/>
                    </a:ext>
                  </a:extLst>
                </a:gridCol>
              </a:tblGrid>
              <a:tr h="315791">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xmlns="" val="10000"/>
                  </a:ext>
                </a:extLst>
              </a:tr>
              <a:tr h="315791">
                <a:tc gridSpan="5">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Long Acting Injectable</a:t>
                      </a:r>
                    </a:p>
                  </a:txBody>
                  <a:tcPr marL="27305" marR="2730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614724">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aripiprazole ER (Abilify Maintena®)</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Otsuka</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 </a:t>
                      </a:r>
                    </a:p>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(maintenance treatment as monotherapy)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tc>
                <a:extLst>
                  <a:ext uri="{0D108BD9-81ED-4DB2-BD59-A6C34878D82A}">
                    <a16:rowId xmlns:a16="http://schemas.microsoft.com/office/drawing/2014/main" xmlns="" val="10002"/>
                  </a:ext>
                </a:extLst>
              </a:tr>
              <a:tr h="745400">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aripiprazole lauroxil ER (Aristada™)</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Alkermes</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extLst>
                  <a:ext uri="{0D108BD9-81ED-4DB2-BD59-A6C34878D82A}">
                    <a16:rowId xmlns:a16="http://schemas.microsoft.com/office/drawing/2014/main" xmlns="" val="10003"/>
                  </a:ext>
                </a:extLst>
              </a:tr>
              <a:tr h="1028979">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aripiprazole lauroxil ER (Aristada Initio™) 	</a:t>
                      </a:r>
                    </a:p>
                    <a:p>
                      <a:pPr marL="0" marR="0">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Alkermes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X</a:t>
                      </a:r>
                    </a:p>
                    <a:p>
                      <a:pPr marL="0" marR="0" lvl="0" indent="0" algn="ctr" defTabSz="914400" rtl="0" eaLnBrk="1" fontAlgn="auto" latinLnBrk="0" hangingPunct="1">
                        <a:lnSpc>
                          <a:spcPct val="100000"/>
                        </a:lnSpc>
                        <a:spcBef>
                          <a:spcPts val="200"/>
                        </a:spcBef>
                        <a:spcAft>
                          <a:spcPts val="200"/>
                        </a:spcAft>
                        <a:buClrTx/>
                        <a:buSzTx/>
                        <a:buFontTx/>
                        <a:buNone/>
                        <a:tabLst/>
                        <a:defRPr/>
                      </a:pP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(for initial dose or select missed doses only) 	</a:t>
                      </a:r>
                    </a:p>
                    <a:p>
                      <a:pPr marL="0" marR="0" algn="ctr">
                        <a:spcBef>
                          <a:spcPts val="200"/>
                        </a:spcBef>
                        <a:spcAft>
                          <a:spcPts val="200"/>
                        </a:spcAft>
                      </a:pPr>
                      <a:endParaRPr lang="en-US" sz="1000" dirty="0">
                        <a:latin typeface="Arial" panose="020B0604020202020204" pitchFamily="34" charset="0"/>
                        <a:ea typeface="Times New Roman"/>
                        <a:cs typeface="Arial" panose="020B0604020202020204" pitchFamily="34" charset="0"/>
                      </a:endParaRP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extLst>
                  <a:ext uri="{0D108BD9-81ED-4DB2-BD59-A6C34878D82A}">
                    <a16:rowId xmlns:a16="http://schemas.microsoft.com/office/drawing/2014/main" xmlns="" val="4261469481"/>
                  </a:ext>
                </a:extLst>
              </a:tr>
              <a:tr h="1398914">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olanzapine</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(Zyprexa®</a:t>
                      </a:r>
                      <a:r>
                        <a:rPr lang="en-US" sz="1000" baseline="30000" dirty="0">
                          <a:latin typeface="Arial" panose="020B0604020202020204" pitchFamily="34" charset="0"/>
                          <a:ea typeface="Times New Roman"/>
                          <a:cs typeface="Arial" panose="020B0604020202020204" pitchFamily="34" charset="0"/>
                        </a:rPr>
                        <a:t> </a:t>
                      </a:r>
                      <a:r>
                        <a:rPr lang="en-US" sz="1000" dirty="0">
                          <a:latin typeface="Arial" panose="020B0604020202020204" pitchFamily="34" charset="0"/>
                          <a:ea typeface="Times New Roman"/>
                          <a:cs typeface="Arial" panose="020B0604020202020204" pitchFamily="34" charset="0"/>
                        </a:rPr>
                        <a:t>Relprevv)</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Eli Lilly</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extLst>
                  <a:ext uri="{0D108BD9-81ED-4DB2-BD59-A6C34878D82A}">
                    <a16:rowId xmlns:a16="http://schemas.microsoft.com/office/drawing/2014/main" xmlns="" val="10004"/>
                  </a:ext>
                </a:extLst>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r>
              <a:rPr lang="en-US" sz="3400" dirty="0"/>
              <a:t>Antipsychotics, Atypical Long-Acting Injectable</a:t>
            </a:r>
          </a:p>
        </p:txBody>
      </p:sp>
      <p:sp>
        <p:nvSpPr>
          <p:cNvPr id="3" name="Content Placeholder 2"/>
          <p:cNvSpPr>
            <a:spLocks noGrp="1"/>
          </p:cNvSpPr>
          <p:nvPr>
            <p:ph idx="1"/>
          </p:nvPr>
        </p:nvSpPr>
        <p:spPr>
          <a:xfrm>
            <a:off x="609600" y="1447800"/>
            <a:ext cx="8153400" cy="4953000"/>
          </a:xfrm>
        </p:spPr>
        <p:txBody>
          <a:bodyPr/>
          <a:lstStyle/>
          <a:p>
            <a:endParaRPr lang="en-US" sz="24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71</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7" name="Table 6"/>
          <p:cNvGraphicFramePr>
            <a:graphicFrameLocks noGrp="1"/>
          </p:cNvGraphicFramePr>
          <p:nvPr>
            <p:extLst>
              <p:ext uri="{D42A27DB-BD31-4B8C-83A1-F6EECF244321}">
                <p14:modId xmlns:p14="http://schemas.microsoft.com/office/powerpoint/2010/main" val="2831580335"/>
              </p:ext>
            </p:extLst>
          </p:nvPr>
        </p:nvGraphicFramePr>
        <p:xfrm>
          <a:off x="152400" y="1600201"/>
          <a:ext cx="8686801" cy="4267198"/>
        </p:xfrm>
        <a:graphic>
          <a:graphicData uri="http://schemas.openxmlformats.org/drawingml/2006/table">
            <a:tbl>
              <a:tblPr firstRow="1" bandRow="1">
                <a:tableStyleId>{5C22544A-7EE6-4342-B048-85BDC9FD1C3A}</a:tableStyleId>
              </a:tblPr>
              <a:tblGrid>
                <a:gridCol w="1866053">
                  <a:extLst>
                    <a:ext uri="{9D8B030D-6E8A-4147-A177-3AD203B41FA5}">
                      <a16:colId xmlns:a16="http://schemas.microsoft.com/office/drawing/2014/main" xmlns="" val="20000"/>
                    </a:ext>
                  </a:extLst>
                </a:gridCol>
                <a:gridCol w="1705187">
                  <a:extLst>
                    <a:ext uri="{9D8B030D-6E8A-4147-A177-3AD203B41FA5}">
                      <a16:colId xmlns:a16="http://schemas.microsoft.com/office/drawing/2014/main" xmlns="" val="20001"/>
                    </a:ext>
                  </a:extLst>
                </a:gridCol>
                <a:gridCol w="1705187">
                  <a:extLst>
                    <a:ext uri="{9D8B030D-6E8A-4147-A177-3AD203B41FA5}">
                      <a16:colId xmlns:a16="http://schemas.microsoft.com/office/drawing/2014/main" xmlns="" val="20002"/>
                    </a:ext>
                  </a:extLst>
                </a:gridCol>
                <a:gridCol w="1705187">
                  <a:extLst>
                    <a:ext uri="{9D8B030D-6E8A-4147-A177-3AD203B41FA5}">
                      <a16:colId xmlns:a16="http://schemas.microsoft.com/office/drawing/2014/main" xmlns="" val="20003"/>
                    </a:ext>
                  </a:extLst>
                </a:gridCol>
                <a:gridCol w="1705187">
                  <a:extLst>
                    <a:ext uri="{9D8B030D-6E8A-4147-A177-3AD203B41FA5}">
                      <a16:colId xmlns:a16="http://schemas.microsoft.com/office/drawing/2014/main" xmlns="" val="20004"/>
                    </a:ext>
                  </a:extLst>
                </a:gridCol>
              </a:tblGrid>
              <a:tr h="366051">
                <a:tc>
                  <a:txBody>
                    <a:bodyPr/>
                    <a:lstStyle/>
                    <a:p>
                      <a:pPr marL="0" marR="0" algn="ctr">
                        <a:spcBef>
                          <a:spcPts val="200"/>
                        </a:spcBef>
                        <a:spcAft>
                          <a:spcPts val="200"/>
                        </a:spcAft>
                      </a:pPr>
                      <a:r>
                        <a:rPr lang="en-US" sz="1200" b="1" dirty="0">
                          <a:latin typeface="Arial"/>
                          <a:ea typeface="Times New Roman"/>
                          <a:cs typeface="Arial"/>
                        </a:rPr>
                        <a:t>Drug</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Manufacturer</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Other Indications</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Schizophrenia </a:t>
                      </a:r>
                    </a:p>
                  </a:txBody>
                  <a:tcPr marL="27305" marR="27305" marT="0" marB="0" anchor="ctr"/>
                </a:tc>
                <a:tc>
                  <a:txBody>
                    <a:bodyPr/>
                    <a:lstStyle/>
                    <a:p>
                      <a:pPr marL="0" marR="0" algn="ctr">
                        <a:spcBef>
                          <a:spcPts val="200"/>
                        </a:spcBef>
                        <a:spcAft>
                          <a:spcPts val="200"/>
                        </a:spcAft>
                      </a:pPr>
                      <a:r>
                        <a:rPr lang="en-US" sz="1200" b="1" dirty="0">
                          <a:latin typeface="Arial"/>
                          <a:ea typeface="Times New Roman"/>
                          <a:cs typeface="Arial"/>
                        </a:rPr>
                        <a:t>Bipolar Disorder</a:t>
                      </a:r>
                    </a:p>
                  </a:txBody>
                  <a:tcPr marL="27305" marR="27305" marT="0" marB="0" anchor="ctr"/>
                </a:tc>
                <a:extLst>
                  <a:ext uri="{0D108BD9-81ED-4DB2-BD59-A6C34878D82A}">
                    <a16:rowId xmlns:a16="http://schemas.microsoft.com/office/drawing/2014/main" xmlns="" val="10000"/>
                  </a:ext>
                </a:extLst>
              </a:tr>
              <a:tr h="366051">
                <a:tc gridSpan="5">
                  <a:txBody>
                    <a:bodyPr/>
                    <a:lstStyle/>
                    <a:p>
                      <a:pPr marL="0" marR="0" algn="ctr">
                        <a:spcBef>
                          <a:spcPts val="200"/>
                        </a:spcBef>
                        <a:spcAft>
                          <a:spcPts val="200"/>
                        </a:spcAft>
                      </a:pPr>
                      <a:r>
                        <a:rPr lang="en-US" sz="1000" b="1" dirty="0">
                          <a:latin typeface="Arial" panose="020B0604020202020204" pitchFamily="34" charset="0"/>
                          <a:ea typeface="Times New Roman"/>
                          <a:cs typeface="Arial" panose="020B0604020202020204" pitchFamily="34" charset="0"/>
                        </a:rPr>
                        <a:t>Second Generation Antipsychotics – Long Acting Injectable</a:t>
                      </a:r>
                    </a:p>
                  </a:txBody>
                  <a:tcPr marL="27305" marR="2730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734095">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palmitate (Invega Sustenna®)</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Schizoaffective disorder (monotherapy and as an adjunct to mood stabilizers or antidepressants)</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endParaRPr lang="en-US" sz="1000" dirty="0">
                        <a:latin typeface="Arial" panose="020B0604020202020204" pitchFamily="34" charset="0"/>
                        <a:ea typeface="Times New Roman"/>
                        <a:cs typeface="Arial" panose="020B0604020202020204" pitchFamily="34" charset="0"/>
                      </a:endParaRP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extLst>
                  <a:ext uri="{0D108BD9-81ED-4DB2-BD59-A6C34878D82A}">
                    <a16:rowId xmlns:a16="http://schemas.microsoft.com/office/drawing/2014/main" xmlns="" val="1287111573"/>
                  </a:ext>
                </a:extLst>
              </a:tr>
              <a:tr h="837828">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paliperidone palmitate (Invega Trinza®)</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(treatment in patients after they have been adequately treated with Invega Sustenna for ≥ 4 months)</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extLst>
                  <a:ext uri="{0D108BD9-81ED-4DB2-BD59-A6C34878D82A}">
                    <a16:rowId xmlns:a16="http://schemas.microsoft.com/office/drawing/2014/main" xmlns="" val="463199917"/>
                  </a:ext>
                </a:extLst>
              </a:tr>
              <a:tr h="907646">
                <a:tc>
                  <a:txBody>
                    <a:bodyPr/>
                    <a:lstStyle/>
                    <a:p>
                      <a:pPr marL="0" marR="0">
                        <a:spcBef>
                          <a:spcPts val="200"/>
                        </a:spcBef>
                        <a:spcAft>
                          <a:spcPts val="200"/>
                        </a:spcAft>
                      </a:pPr>
                      <a:r>
                        <a:rPr lang="en-US" sz="1000" dirty="0">
                          <a:latin typeface="Arial" panose="020B0604020202020204" pitchFamily="34" charset="0"/>
                          <a:ea typeface="Times New Roman"/>
                          <a:cs typeface="Arial" panose="020B0604020202020204" pitchFamily="34" charset="0"/>
                        </a:rPr>
                        <a:t>risperidone microspheres</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(Risperdal</a:t>
                      </a:r>
                      <a:r>
                        <a:rPr lang="en-US" sz="1000" baseline="30000" dirty="0">
                          <a:latin typeface="Arial" panose="020B0604020202020204" pitchFamily="34" charset="0"/>
                          <a:ea typeface="Times New Roman"/>
                          <a:cs typeface="Arial" panose="020B0604020202020204" pitchFamily="34" charset="0"/>
                        </a:rPr>
                        <a:t> </a:t>
                      </a:r>
                      <a:r>
                        <a:rPr lang="en-US" sz="1000" dirty="0">
                          <a:latin typeface="Arial" panose="020B0604020202020204" pitchFamily="34" charset="0"/>
                          <a:ea typeface="Times New Roman"/>
                          <a:cs typeface="Arial" panose="020B0604020202020204" pitchFamily="34" charset="0"/>
                        </a:rPr>
                        <a:t>Consta®)</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Janssen</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br>
                        <a:rPr lang="en-US" sz="1000" dirty="0">
                          <a:latin typeface="Arial" panose="020B0604020202020204" pitchFamily="34" charset="0"/>
                          <a:ea typeface="Times New Roman"/>
                          <a:cs typeface="Arial" panose="020B0604020202020204" pitchFamily="34" charset="0"/>
                        </a:rPr>
                      </a:br>
                      <a:r>
                        <a:rPr lang="en-US" sz="1000" dirty="0">
                          <a:latin typeface="Arial" panose="020B0604020202020204" pitchFamily="34" charset="0"/>
                          <a:ea typeface="Times New Roman"/>
                          <a:cs typeface="Arial" panose="020B0604020202020204" pitchFamily="34" charset="0"/>
                        </a:rPr>
                        <a:t>(maintenance treatment as monotherapy or in combination with lithium or valproate)</a:t>
                      </a:r>
                    </a:p>
                  </a:txBody>
                  <a:tcPr marL="27305" marR="27305" marT="0" marB="0"/>
                </a:tc>
                <a:extLst>
                  <a:ext uri="{0D108BD9-81ED-4DB2-BD59-A6C34878D82A}">
                    <a16:rowId xmlns:a16="http://schemas.microsoft.com/office/drawing/2014/main" xmlns="" val="10002"/>
                  </a:ext>
                </a:extLst>
              </a:tr>
              <a:tr h="1055527">
                <a:tc>
                  <a:txBody>
                    <a:bodyPr/>
                    <a:lstStyle/>
                    <a:p>
                      <a:r>
                        <a:rPr lang="it-IT" sz="1000" b="0" i="0" u="none" strike="noStrike" kern="1200" baseline="0" dirty="0">
                          <a:solidFill>
                            <a:schemeClr val="dk1"/>
                          </a:solidFill>
                          <a:latin typeface="Arial" panose="020B0604020202020204" pitchFamily="34" charset="0"/>
                          <a:ea typeface="+mn-ea"/>
                          <a:cs typeface="Arial" panose="020B0604020202020204" pitchFamily="34" charset="0"/>
                        </a:rPr>
                        <a:t>risperidone ER suspension§ (Perseris™) 	</a:t>
                      </a:r>
                    </a:p>
                  </a:txBody>
                  <a:tcPr marL="27305" marR="27305" marT="0" marB="0"/>
                </a:tc>
                <a:tc>
                  <a:txBody>
                    <a:bodyPr/>
                    <a:lstStyle/>
                    <a:p>
                      <a:pPr algn="ctr"/>
                      <a:r>
                        <a:rPr lang="en-US" sz="1000" b="0" i="0" u="none" strike="noStrike" kern="1200" baseline="0" dirty="0">
                          <a:solidFill>
                            <a:schemeClr val="dk1"/>
                          </a:solidFill>
                          <a:latin typeface="Arial" panose="020B0604020202020204" pitchFamily="34" charset="0"/>
                          <a:ea typeface="+mn-ea"/>
                          <a:cs typeface="Arial" panose="020B0604020202020204" pitchFamily="34" charset="0"/>
                        </a:rPr>
                        <a:t>       Indivior 	</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X</a:t>
                      </a:r>
                    </a:p>
                  </a:txBody>
                  <a:tcPr marL="27305" marR="27305" marT="0" marB="0"/>
                </a:tc>
                <a:tc>
                  <a:txBody>
                    <a:bodyPr/>
                    <a:lstStyle/>
                    <a:p>
                      <a:pPr marL="0" marR="0" algn="ctr">
                        <a:spcBef>
                          <a:spcPts val="200"/>
                        </a:spcBef>
                        <a:spcAft>
                          <a:spcPts val="200"/>
                        </a:spcAft>
                      </a:pPr>
                      <a:r>
                        <a:rPr lang="en-US" sz="1000" dirty="0">
                          <a:latin typeface="Arial" panose="020B0604020202020204" pitchFamily="34" charset="0"/>
                          <a:ea typeface="Times New Roman"/>
                          <a:cs typeface="Arial" panose="020B0604020202020204" pitchFamily="34" charset="0"/>
                        </a:rPr>
                        <a:t>--</a:t>
                      </a:r>
                    </a:p>
                  </a:txBody>
                  <a:tcPr marL="27305" marR="27305"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4764639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220200" cy="1219200"/>
          </a:xfrm>
        </p:spPr>
        <p:txBody>
          <a:bodyPr/>
          <a:lstStyle/>
          <a:p>
            <a:r>
              <a:rPr lang="en-US" sz="3400" dirty="0"/>
              <a:t>Antipsychotics, Atypical Long-Acting Injectable</a:t>
            </a:r>
          </a:p>
        </p:txBody>
      </p:sp>
      <p:sp>
        <p:nvSpPr>
          <p:cNvPr id="3" name="Content Placeholder 2"/>
          <p:cNvSpPr>
            <a:spLocks noGrp="1"/>
          </p:cNvSpPr>
          <p:nvPr>
            <p:ph idx="1"/>
          </p:nvPr>
        </p:nvSpPr>
        <p:spPr>
          <a:xfrm>
            <a:off x="228600" y="1524000"/>
            <a:ext cx="8915400" cy="5029200"/>
          </a:xfrm>
        </p:spPr>
        <p:txBody>
          <a:bodyPr/>
          <a:lstStyle/>
          <a:p>
            <a:pPr>
              <a:buNone/>
            </a:pPr>
            <a:r>
              <a:rPr lang="en-US" altLang="en-US" sz="2000" b="1" i="1" dirty="0">
                <a:solidFill>
                  <a:schemeClr val="tx1">
                    <a:lumMod val="50000"/>
                  </a:schemeClr>
                </a:solidFill>
              </a:rPr>
              <a:t>Class Summary:</a:t>
            </a:r>
            <a:endParaRPr lang="en-US" sz="2000" b="1" i="1" dirty="0">
              <a:solidFill>
                <a:schemeClr val="tx1">
                  <a:lumMod val="50000"/>
                </a:schemeClr>
              </a:solidFill>
            </a:endParaRPr>
          </a:p>
          <a:p>
            <a:r>
              <a:rPr lang="en-US" sz="1800" dirty="0">
                <a:solidFill>
                  <a:schemeClr val="tx1">
                    <a:lumMod val="50000"/>
                  </a:schemeClr>
                </a:solidFill>
              </a:rPr>
              <a:t>There are not enough comparative data to support distinctions among the injectable second generation antipsychotics</a:t>
            </a:r>
          </a:p>
          <a:p>
            <a:r>
              <a:rPr lang="en-US" sz="1800" dirty="0">
                <a:solidFill>
                  <a:schemeClr val="tx1">
                    <a:lumMod val="50000"/>
                  </a:schemeClr>
                </a:solidFill>
              </a:rPr>
              <a:t>A meta-analysis evaluated the impact of long-acting injectable antipsychotic frequency on efficacy and other outcomes</a:t>
            </a:r>
          </a:p>
          <a:p>
            <a:r>
              <a:rPr lang="en-US" sz="1800" dirty="0">
                <a:solidFill>
                  <a:schemeClr val="tx1">
                    <a:lumMod val="50000"/>
                  </a:schemeClr>
                </a:solidFill>
              </a:rPr>
              <a:t>No differences were found in psychotic symptoms or quality of life between injectables dosed every 2 or 4 weeks</a:t>
            </a:r>
          </a:p>
          <a:p>
            <a:r>
              <a:rPr lang="en-US" sz="1800" dirty="0">
                <a:solidFill>
                  <a:schemeClr val="tx1">
                    <a:lumMod val="50000"/>
                  </a:schemeClr>
                </a:solidFill>
              </a:rPr>
              <a:t>Safety analyses were also very similar, with the exception of injection-site pain, which was lower with every 2 week formulations compared to every 4 week formulations </a:t>
            </a:r>
          </a:p>
          <a:p>
            <a:r>
              <a:rPr lang="en-US" sz="1800" dirty="0">
                <a:solidFill>
                  <a:schemeClr val="tx1">
                    <a:lumMod val="50000"/>
                  </a:schemeClr>
                </a:solidFill>
              </a:rPr>
              <a:t>Overall, data is very limited</a:t>
            </a:r>
          </a:p>
          <a:p>
            <a:endParaRPr lang="en-US" sz="1800" dirty="0"/>
          </a:p>
          <a:p>
            <a:endParaRPr lang="en-US" sz="1800" dirty="0"/>
          </a:p>
          <a:p>
            <a:endParaRPr lang="en-US" sz="1800"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72</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428750"/>
            <a:ext cx="5723128" cy="3905250"/>
          </a:xfrm>
        </p:spPr>
        <p:txBody>
          <a:bodyPr/>
          <a:lstStyle/>
          <a:p>
            <a:pPr algn="ctr"/>
            <a:r>
              <a:rPr lang="en-US" altLang="en-US" dirty="0"/>
              <a:t>COPD Agents</a:t>
            </a:r>
            <a:br>
              <a:rPr lang="en-US" altLang="en-US" dirty="0"/>
            </a:br>
            <a:r>
              <a:rPr lang="en-US" i="1" dirty="0">
                <a:solidFill>
                  <a:schemeClr val="tx1">
                    <a:lumMod val="50000"/>
                  </a:schemeClr>
                </a:solidFill>
              </a:rPr>
              <a:t/>
            </a:r>
            <a:br>
              <a:rPr lang="en-US" i="1" dirty="0">
                <a:solidFill>
                  <a:schemeClr val="tx1">
                    <a:lumMod val="50000"/>
                  </a:schemeClr>
                </a:solidFill>
              </a:rPr>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73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235501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COPD Agents</a:t>
            </a:r>
          </a:p>
        </p:txBody>
      </p:sp>
      <p:sp>
        <p:nvSpPr>
          <p:cNvPr id="5" name="Content Placeholder 4"/>
          <p:cNvSpPr>
            <a:spLocks noGrp="1"/>
          </p:cNvSpPr>
          <p:nvPr>
            <p:ph idx="1"/>
          </p:nvPr>
        </p:nvSpPr>
        <p:spPr>
          <a:xfrm>
            <a:off x="152400" y="1524000"/>
            <a:ext cx="8610600" cy="4572000"/>
          </a:xfrm>
        </p:spPr>
        <p:txBody>
          <a:bodyPr/>
          <a:lstStyle/>
          <a:p>
            <a:pPr>
              <a:buNone/>
            </a:pPr>
            <a:r>
              <a:rPr lang="en-US" altLang="en-US" sz="1800" b="1" i="1" dirty="0">
                <a:solidFill>
                  <a:schemeClr val="tx1">
                    <a:lumMod val="50000"/>
                  </a:schemeClr>
                </a:solidFill>
              </a:rPr>
              <a:t>Class Overview: Antimuscarinics – Short-Acting</a:t>
            </a:r>
            <a:endParaRPr lang="en-US" sz="1800" b="1" i="1" dirty="0">
              <a:solidFill>
                <a:schemeClr val="tx1">
                  <a:lumMod val="50000"/>
                </a:schemeClr>
              </a:solidFill>
            </a:endParaRPr>
          </a:p>
          <a:p>
            <a:r>
              <a:rPr lang="en-US" sz="1800" dirty="0">
                <a:solidFill>
                  <a:schemeClr val="tx1">
                    <a:lumMod val="50000"/>
                  </a:schemeClr>
                </a:solidFill>
              </a:rPr>
              <a:t>ipratropium inhalation aerosol - (Atrovent HFA)</a:t>
            </a:r>
          </a:p>
          <a:p>
            <a:r>
              <a:rPr lang="en-US" sz="1800" dirty="0">
                <a:solidFill>
                  <a:schemeClr val="tx1">
                    <a:lumMod val="50000"/>
                  </a:schemeClr>
                </a:solidFill>
              </a:rPr>
              <a:t>ipratropium inhalation solution - (ipratropium inhalation solution )</a:t>
            </a:r>
          </a:p>
          <a:p>
            <a:pPr>
              <a:buNone/>
            </a:pPr>
            <a:r>
              <a:rPr lang="en-US" altLang="en-US" sz="1800" b="1" i="1" dirty="0">
                <a:solidFill>
                  <a:schemeClr val="tx1">
                    <a:lumMod val="50000"/>
                  </a:schemeClr>
                </a:solidFill>
              </a:rPr>
              <a:t>Class Overview: Antimuscarinics – Long-Acting</a:t>
            </a:r>
            <a:endParaRPr lang="en-US" sz="1800" b="1" i="1" dirty="0">
              <a:solidFill>
                <a:schemeClr val="tx1">
                  <a:lumMod val="50000"/>
                </a:schemeClr>
              </a:solidFill>
            </a:endParaRPr>
          </a:p>
          <a:p>
            <a:r>
              <a:rPr lang="en-US" sz="1800" dirty="0">
                <a:solidFill>
                  <a:schemeClr val="tx1">
                    <a:lumMod val="50000"/>
                  </a:schemeClr>
                </a:solidFill>
              </a:rPr>
              <a:t>aclidinium bromide - (Tudorza Pressair)</a:t>
            </a:r>
          </a:p>
          <a:p>
            <a:r>
              <a:rPr lang="en-US" sz="1800" dirty="0">
                <a:solidFill>
                  <a:schemeClr val="tx1">
                    <a:lumMod val="50000"/>
                  </a:schemeClr>
                </a:solidFill>
              </a:rPr>
              <a:t>glycopyrrolate - (Seebri Neohaler)*</a:t>
            </a:r>
          </a:p>
          <a:p>
            <a:r>
              <a:rPr lang="en-US" sz="1800" dirty="0">
                <a:solidFill>
                  <a:schemeClr val="tx1">
                    <a:lumMod val="50000"/>
                  </a:schemeClr>
                </a:solidFill>
              </a:rPr>
              <a:t>tiotropium bromide inhalation spray - (Spiriva Respimat)</a:t>
            </a:r>
          </a:p>
          <a:p>
            <a:r>
              <a:rPr lang="en-US" sz="1800" dirty="0">
                <a:solidFill>
                  <a:schemeClr val="tx1">
                    <a:lumMod val="50000"/>
                  </a:schemeClr>
                </a:solidFill>
              </a:rPr>
              <a:t>tiotropium inhalation powder - (Spiriva HandiHaler)</a:t>
            </a:r>
          </a:p>
          <a:p>
            <a:r>
              <a:rPr lang="en-US" sz="1800" dirty="0">
                <a:solidFill>
                  <a:schemeClr val="tx1">
                    <a:lumMod val="50000"/>
                  </a:schemeClr>
                </a:solidFill>
              </a:rPr>
              <a:t>umeclidinium - (Incruse Ellipta)</a:t>
            </a:r>
          </a:p>
          <a:p>
            <a:r>
              <a:rPr lang="en-US" sz="1800" dirty="0">
                <a:solidFill>
                  <a:srgbClr val="000000"/>
                </a:solidFill>
              </a:rPr>
              <a:t>revefenacin - (Yupelri)</a:t>
            </a:r>
          </a:p>
          <a:p>
            <a:pPr marL="0" indent="0">
              <a:buNone/>
            </a:pPr>
            <a:r>
              <a:rPr lang="en-US" sz="2000" dirty="0">
                <a:solidFill>
                  <a:schemeClr val="tx1">
                    <a:lumMod val="50000"/>
                  </a:schemeClr>
                </a:solidFill>
              </a:rPr>
              <a:t>*Manufacturer made the business decision to discontinue this product</a:t>
            </a: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74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445666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COPD Agents</a:t>
            </a:r>
          </a:p>
        </p:txBody>
      </p:sp>
      <p:sp>
        <p:nvSpPr>
          <p:cNvPr id="5" name="Content Placeholder 4"/>
          <p:cNvSpPr>
            <a:spLocks noGrp="1"/>
          </p:cNvSpPr>
          <p:nvPr>
            <p:ph idx="1"/>
          </p:nvPr>
        </p:nvSpPr>
        <p:spPr>
          <a:xfrm>
            <a:off x="152400" y="1447800"/>
            <a:ext cx="8610600" cy="4648200"/>
          </a:xfrm>
        </p:spPr>
        <p:txBody>
          <a:bodyPr/>
          <a:lstStyle/>
          <a:p>
            <a:pPr>
              <a:buNone/>
            </a:pPr>
            <a:r>
              <a:rPr lang="en-US" altLang="en-US" sz="1800" b="1" i="1" dirty="0">
                <a:solidFill>
                  <a:schemeClr val="tx1">
                    <a:lumMod val="50000"/>
                  </a:schemeClr>
                </a:solidFill>
              </a:rPr>
              <a:t>Class Overview: Beta Agonist/Antimuscarinic Combination – Short-Acting</a:t>
            </a:r>
            <a:endParaRPr lang="en-US" sz="1800" b="1" i="1" dirty="0">
              <a:solidFill>
                <a:schemeClr val="tx1">
                  <a:lumMod val="50000"/>
                </a:schemeClr>
              </a:solidFill>
            </a:endParaRPr>
          </a:p>
          <a:p>
            <a:r>
              <a:rPr lang="en-US" sz="1800" dirty="0">
                <a:solidFill>
                  <a:schemeClr val="tx1">
                    <a:lumMod val="50000"/>
                  </a:schemeClr>
                </a:solidFill>
              </a:rPr>
              <a:t>albuterol/ipratropium MDI CFC-Free - (Combivent Respimat)</a:t>
            </a:r>
          </a:p>
          <a:p>
            <a:r>
              <a:rPr lang="en-US" sz="1800" dirty="0">
                <a:solidFill>
                  <a:schemeClr val="tx1">
                    <a:lumMod val="50000"/>
                  </a:schemeClr>
                </a:solidFill>
              </a:rPr>
              <a:t>albuterol/ipratropium inhalation solution - (albuterol/ipratropium inhalation solution)</a:t>
            </a:r>
          </a:p>
          <a:p>
            <a:pPr>
              <a:buNone/>
            </a:pPr>
            <a:r>
              <a:rPr lang="en-US" altLang="en-US" sz="1800" b="1" i="1" dirty="0">
                <a:solidFill>
                  <a:schemeClr val="tx1">
                    <a:lumMod val="50000"/>
                  </a:schemeClr>
                </a:solidFill>
              </a:rPr>
              <a:t>Class Overview: Beta Agonist/Antimuscarinic Combination – Long-Acting</a:t>
            </a:r>
          </a:p>
          <a:p>
            <a:r>
              <a:rPr lang="en-US" sz="1800" dirty="0">
                <a:solidFill>
                  <a:schemeClr val="tx1">
                    <a:lumMod val="50000"/>
                  </a:schemeClr>
                </a:solidFill>
                <a:highlight>
                  <a:srgbClr val="00FFFF"/>
                </a:highlight>
              </a:rPr>
              <a:t>aclinidium bromide/formoterol - (Duaklir Pressair)</a:t>
            </a:r>
          </a:p>
          <a:p>
            <a:r>
              <a:rPr lang="en-US" sz="1800" dirty="0">
                <a:solidFill>
                  <a:schemeClr val="tx1">
                    <a:lumMod val="50000"/>
                  </a:schemeClr>
                </a:solidFill>
              </a:rPr>
              <a:t>formoterol/glycopyrrolate - (Bevespi Aerosphere)</a:t>
            </a:r>
          </a:p>
          <a:p>
            <a:r>
              <a:rPr lang="en-US" sz="1800" dirty="0">
                <a:solidFill>
                  <a:schemeClr val="tx1">
                    <a:lumMod val="50000"/>
                  </a:schemeClr>
                </a:solidFill>
              </a:rPr>
              <a:t>indacaterol/glycopyrrolate - (Utibron Neohaler)*</a:t>
            </a:r>
          </a:p>
          <a:p>
            <a:r>
              <a:rPr lang="en-US" sz="1800" dirty="0">
                <a:solidFill>
                  <a:schemeClr val="tx1">
                    <a:lumMod val="50000"/>
                  </a:schemeClr>
                </a:solidFill>
              </a:rPr>
              <a:t>tiotropium/olodaterol - (Stiolto Respimat)</a:t>
            </a:r>
          </a:p>
          <a:p>
            <a:r>
              <a:rPr lang="en-US" sz="1800" dirty="0">
                <a:solidFill>
                  <a:schemeClr val="tx1">
                    <a:lumMod val="50000"/>
                  </a:schemeClr>
                </a:solidFill>
              </a:rPr>
              <a:t>umeclidinium/vilanterol - (Anoro Ellipta)</a:t>
            </a:r>
          </a:p>
          <a:p>
            <a:pPr marL="0" indent="0">
              <a:buNone/>
            </a:pPr>
            <a:r>
              <a:rPr lang="en-US" sz="2000" dirty="0">
                <a:solidFill>
                  <a:schemeClr val="tx1">
                    <a:lumMod val="50000"/>
                  </a:schemeClr>
                </a:solidFill>
              </a:rPr>
              <a:t>*Manufacturer made the business decision to discontinue this product</a:t>
            </a:r>
          </a:p>
          <a:p>
            <a:pPr marL="0" indent="0">
              <a:buNone/>
            </a:pPr>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75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276900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COPD Agents</a:t>
            </a:r>
          </a:p>
        </p:txBody>
      </p:sp>
      <p:sp>
        <p:nvSpPr>
          <p:cNvPr id="5" name="Content Placeholder 4"/>
          <p:cNvSpPr>
            <a:spLocks noGrp="1"/>
          </p:cNvSpPr>
          <p:nvPr>
            <p:ph idx="1"/>
          </p:nvPr>
        </p:nvSpPr>
        <p:spPr>
          <a:xfrm>
            <a:off x="152400" y="1447800"/>
            <a:ext cx="8610600" cy="4648200"/>
          </a:xfrm>
        </p:spPr>
        <p:txBody>
          <a:bodyPr/>
          <a:lstStyle/>
          <a:p>
            <a:pPr>
              <a:buNone/>
            </a:pPr>
            <a:r>
              <a:rPr lang="en-US" altLang="en-US" sz="2000" b="1" i="1" dirty="0">
                <a:solidFill>
                  <a:schemeClr val="tx1">
                    <a:lumMod val="50000"/>
                  </a:schemeClr>
                </a:solidFill>
              </a:rPr>
              <a:t>Class Overview: Phosphodiesterate 4 (PDE-4) Inhibitor</a:t>
            </a:r>
            <a:endParaRPr lang="en-US" sz="2000" b="1" i="1" dirty="0">
              <a:solidFill>
                <a:schemeClr val="tx1">
                  <a:lumMod val="50000"/>
                </a:schemeClr>
              </a:solidFill>
            </a:endParaRPr>
          </a:p>
          <a:p>
            <a:r>
              <a:rPr lang="en-US" sz="2000" dirty="0">
                <a:solidFill>
                  <a:schemeClr val="tx1">
                    <a:lumMod val="50000"/>
                  </a:schemeClr>
                </a:solidFill>
              </a:rPr>
              <a:t>roflumilast - (Daliresp)</a:t>
            </a: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76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7534745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COPD Agents</a:t>
            </a:r>
          </a:p>
        </p:txBody>
      </p:sp>
      <p:sp>
        <p:nvSpPr>
          <p:cNvPr id="3" name="Content Placeholder 2"/>
          <p:cNvSpPr>
            <a:spLocks noGrp="1"/>
          </p:cNvSpPr>
          <p:nvPr>
            <p:ph idx="1"/>
          </p:nvPr>
        </p:nvSpPr>
        <p:spPr>
          <a:xfrm>
            <a:off x="228600" y="1447800"/>
            <a:ext cx="8686800" cy="5105400"/>
          </a:xfrm>
        </p:spPr>
        <p:txBody>
          <a:bodyPr/>
          <a:lstStyle/>
          <a:p>
            <a:pPr marL="457200" lvl="3" indent="-338138">
              <a:buFont typeface="Arial"/>
              <a:buChar char="•"/>
            </a:pPr>
            <a:r>
              <a:rPr lang="en-US" dirty="0">
                <a:solidFill>
                  <a:schemeClr val="tx1">
                    <a:lumMod val="50000"/>
                  </a:schemeClr>
                </a:solidFill>
              </a:rPr>
              <a:t>Chronic obstructive pulmonary disease (COPD) is a disease state characterized by the presence of airflow obstruction due to chronic bronchitis or emphysema</a:t>
            </a:r>
          </a:p>
          <a:p>
            <a:pPr marL="457200" lvl="3" indent="-338138">
              <a:buFont typeface="Arial"/>
              <a:buChar char="•"/>
            </a:pPr>
            <a:r>
              <a:rPr lang="en-US" dirty="0">
                <a:solidFill>
                  <a:schemeClr val="tx1">
                    <a:lumMod val="50000"/>
                  </a:schemeClr>
                </a:solidFill>
              </a:rPr>
              <a:t>Airflow obstruction is generally progressive, may be accompanied by airway hyperreactivity, and may be partially reversible</a:t>
            </a:r>
          </a:p>
          <a:p>
            <a:pPr marL="457200" lvl="3" indent="-338138">
              <a:buFont typeface="Arial"/>
              <a:buChar char="•"/>
            </a:pPr>
            <a:r>
              <a:rPr lang="en-US" dirty="0">
                <a:solidFill>
                  <a:schemeClr val="tx1">
                    <a:lumMod val="50000"/>
                  </a:schemeClr>
                </a:solidFill>
              </a:rPr>
              <a:t>Progressive persistent obstruction or limitation of airflow is associated with an enhanced chronic inflammatory response in both the airways and the lung to noxious particles or gases</a:t>
            </a:r>
          </a:p>
          <a:p>
            <a:pPr marL="457200" lvl="3" indent="-338138">
              <a:buFont typeface="Arial"/>
              <a:buChar char="•"/>
            </a:pPr>
            <a:r>
              <a:rPr lang="en-US" dirty="0">
                <a:solidFill>
                  <a:schemeClr val="tx1">
                    <a:lumMod val="50000"/>
                  </a:schemeClr>
                </a:solidFill>
              </a:rPr>
              <a:t>Exacerbations and comorbidities contribute to the overall severity in individual patients</a:t>
            </a:r>
          </a:p>
          <a:p>
            <a:pPr marL="457200" lvl="3" indent="-338138">
              <a:buFont typeface="Arial"/>
              <a:buChar char="•"/>
            </a:pPr>
            <a:r>
              <a:rPr lang="en-US" dirty="0">
                <a:solidFill>
                  <a:schemeClr val="tx1">
                    <a:lumMod val="50000"/>
                  </a:schemeClr>
                </a:solidFill>
              </a:rPr>
              <a:t>COPD continues to be a leading cause of chronic morbidity and mortality worldwide </a:t>
            </a:r>
          </a:p>
        </p:txBody>
      </p:sp>
      <p:sp>
        <p:nvSpPr>
          <p:cNvPr id="4" name="Slide Number Placeholder 3"/>
          <p:cNvSpPr>
            <a:spLocks noGrp="1"/>
          </p:cNvSpPr>
          <p:nvPr>
            <p:ph type="sldNum" sz="quarter" idx="4"/>
          </p:nvPr>
        </p:nvSpPr>
        <p:spPr/>
        <p:txBody>
          <a:bodyPr/>
          <a:lstStyle/>
          <a:p>
            <a:fld id="{FF445594-FFE8-4E90-934C-EFF530110A38}" type="slidenum">
              <a:rPr lang="en-US" smtClean="0"/>
              <a:pPr/>
              <a:t>77</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COPD Agents</a:t>
            </a:r>
          </a:p>
        </p:txBody>
      </p:sp>
      <p:sp>
        <p:nvSpPr>
          <p:cNvPr id="3" name="Content Placeholder 2"/>
          <p:cNvSpPr>
            <a:spLocks noGrp="1"/>
          </p:cNvSpPr>
          <p:nvPr>
            <p:ph idx="1"/>
          </p:nvPr>
        </p:nvSpPr>
        <p:spPr>
          <a:xfrm>
            <a:off x="228600" y="1447800"/>
            <a:ext cx="8686800" cy="5105400"/>
          </a:xfrm>
        </p:spPr>
        <p:txBody>
          <a:bodyPr/>
          <a:lstStyle/>
          <a:p>
            <a:pPr marL="457200" lvl="3" indent="-338138">
              <a:buFont typeface="Arial"/>
              <a:buChar char="•"/>
            </a:pPr>
            <a:r>
              <a:rPr lang="en-US" dirty="0">
                <a:solidFill>
                  <a:schemeClr val="tx1">
                    <a:lumMod val="50000"/>
                  </a:schemeClr>
                </a:solidFill>
              </a:rPr>
              <a:t>Both chronic bronchitis and emphysema predispose patients to a common collection of symptoms and impairments in respiratory function</a:t>
            </a:r>
          </a:p>
          <a:p>
            <a:pPr marL="457200" lvl="3" indent="-338138">
              <a:buFont typeface="Arial"/>
              <a:buChar char="•"/>
            </a:pPr>
            <a:r>
              <a:rPr lang="en-US" dirty="0">
                <a:solidFill>
                  <a:schemeClr val="tx1">
                    <a:lumMod val="50000"/>
                  </a:schemeClr>
                </a:solidFill>
              </a:rPr>
              <a:t>These include reductions in forced expiratory volume in one second (FEV1), forced vital capacity (FVC), FEV1/FVC ratio, and forced expiratory flow</a:t>
            </a:r>
          </a:p>
          <a:p>
            <a:pPr marL="457200" lvl="3" indent="-338138">
              <a:buFont typeface="Arial"/>
              <a:buChar char="•"/>
            </a:pPr>
            <a:r>
              <a:rPr lang="en-US" dirty="0">
                <a:solidFill>
                  <a:schemeClr val="tx1">
                    <a:lumMod val="50000"/>
                  </a:schemeClr>
                </a:solidFill>
              </a:rPr>
              <a:t>A COPD exacerbation is defined as an acute event characterized by worsening of the patient’s respiratory symptoms that varies from the normal daily variations and requires a change in medication </a:t>
            </a:r>
          </a:p>
          <a:p>
            <a:pPr marL="457200" lvl="3" indent="-338138">
              <a:buFont typeface="Arial"/>
              <a:buChar char="•"/>
            </a:pPr>
            <a:r>
              <a:rPr lang="en-US" dirty="0">
                <a:solidFill>
                  <a:schemeClr val="tx1">
                    <a:lumMod val="50000"/>
                  </a:schemeClr>
                </a:solidFill>
              </a:rPr>
              <a:t>Prior to 2017, patient groups were categorized into an alphabetic (ABCD) classification system based on exacerbation risk and symptoms in combination with airway limitation</a:t>
            </a:r>
          </a:p>
          <a:p>
            <a:pPr marL="457200" lvl="3" indent="-338138">
              <a:buFont typeface="Arial"/>
              <a:buChar char="•"/>
            </a:pPr>
            <a:r>
              <a:rPr lang="en-US" dirty="0">
                <a:solidFill>
                  <a:schemeClr val="tx1">
                    <a:lumMod val="50000"/>
                  </a:schemeClr>
                </a:solidFill>
              </a:rPr>
              <a:t>Patients are now classified separately by </a:t>
            </a:r>
            <a:r>
              <a:rPr lang="en-US" i="1" dirty="0">
                <a:solidFill>
                  <a:schemeClr val="tx1">
                    <a:lumMod val="50000"/>
                  </a:schemeClr>
                </a:solidFill>
              </a:rPr>
              <a:t>both their GOLD severity and exacerbation/symptom assessment </a:t>
            </a:r>
            <a:endParaRPr lang="en-US" dirty="0">
              <a:solidFill>
                <a:schemeClr val="tx1">
                  <a:lumMod val="50000"/>
                </a:schemeClr>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78</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30206474"/>
              </p:ext>
            </p:extLst>
          </p:nvPr>
        </p:nvGraphicFramePr>
        <p:xfrm>
          <a:off x="457200" y="1600200"/>
          <a:ext cx="8382000" cy="388620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7467600">
                  <a:extLst>
                    <a:ext uri="{9D8B030D-6E8A-4147-A177-3AD203B41FA5}">
                      <a16:colId xmlns:a16="http://schemas.microsoft.com/office/drawing/2014/main" xmlns="" val="20001"/>
                    </a:ext>
                  </a:extLst>
                </a:gridCol>
              </a:tblGrid>
              <a:tr h="647700">
                <a:tc gridSpan="2">
                  <a:txBody>
                    <a:bodyPr/>
                    <a:lstStyle/>
                    <a:p>
                      <a:pPr algn="ctr"/>
                      <a:r>
                        <a:rPr lang="en-US" dirty="0"/>
                        <a:t>2020</a:t>
                      </a:r>
                      <a:r>
                        <a:rPr lang="en-US" baseline="0" dirty="0"/>
                        <a:t> GOLD Guidelines</a:t>
                      </a:r>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647700">
                <a:tc gridSpan="2">
                  <a:txBody>
                    <a:bodyPr/>
                    <a:lstStyle/>
                    <a:p>
                      <a:pPr algn="ctr"/>
                      <a:r>
                        <a:rPr lang="en-US" sz="1600" dirty="0"/>
                        <a:t>Assessment</a:t>
                      </a:r>
                      <a:r>
                        <a:rPr lang="en-US" sz="1600" baseline="0" dirty="0"/>
                        <a:t> of Airflow Limitation</a:t>
                      </a:r>
                      <a:endParaRPr lang="en-US" sz="1600" dirty="0"/>
                    </a:p>
                  </a:txBody>
                  <a:tcPr/>
                </a:tc>
                <a:tc hMerge="1">
                  <a:txBody>
                    <a:bodyPr/>
                    <a:lstStyle/>
                    <a:p>
                      <a:endParaRPr lang="en-US" dirty="0"/>
                    </a:p>
                  </a:txBody>
                  <a:tcPr/>
                </a:tc>
                <a:extLst>
                  <a:ext uri="{0D108BD9-81ED-4DB2-BD59-A6C34878D82A}">
                    <a16:rowId xmlns:a16="http://schemas.microsoft.com/office/drawing/2014/main" xmlns="" val="10001"/>
                  </a:ext>
                </a:extLst>
              </a:tr>
              <a:tr h="647700">
                <a:tc>
                  <a:txBody>
                    <a:bodyPr/>
                    <a:lstStyle/>
                    <a:p>
                      <a:r>
                        <a:rPr lang="en-US" sz="1600" dirty="0"/>
                        <a:t>Gold 1</a:t>
                      </a:r>
                    </a:p>
                  </a:txBody>
                  <a:tcPr/>
                </a:tc>
                <a:tc>
                  <a:txBody>
                    <a:bodyPr/>
                    <a:lstStyle/>
                    <a:p>
                      <a:r>
                        <a:rPr lang="en-US" sz="1600" kern="1200" baseline="0" dirty="0">
                          <a:solidFill>
                            <a:schemeClr val="dk1"/>
                          </a:solidFill>
                          <a:latin typeface="+mn-lt"/>
                          <a:ea typeface="+mn-ea"/>
                          <a:cs typeface="+mn-cs"/>
                        </a:rPr>
                        <a:t>Mild, FEV1 ≥ 80% predicted </a:t>
                      </a:r>
                    </a:p>
                  </a:txBody>
                  <a:tcPr/>
                </a:tc>
                <a:extLst>
                  <a:ext uri="{0D108BD9-81ED-4DB2-BD59-A6C34878D82A}">
                    <a16:rowId xmlns:a16="http://schemas.microsoft.com/office/drawing/2014/main" xmlns="" val="10002"/>
                  </a:ext>
                </a:extLst>
              </a:tr>
              <a:tr h="647700">
                <a:tc>
                  <a:txBody>
                    <a:bodyPr/>
                    <a:lstStyle/>
                    <a:p>
                      <a:r>
                        <a:rPr lang="en-US" sz="1600" dirty="0"/>
                        <a:t>Gold 2</a:t>
                      </a:r>
                    </a:p>
                  </a:txBody>
                  <a:tcPr/>
                </a:tc>
                <a:tc>
                  <a:txBody>
                    <a:bodyPr/>
                    <a:lstStyle/>
                    <a:p>
                      <a:r>
                        <a:rPr lang="en-US" sz="1600" kern="1200" baseline="0" dirty="0">
                          <a:solidFill>
                            <a:schemeClr val="dk1"/>
                          </a:solidFill>
                          <a:latin typeface="+mn-lt"/>
                          <a:ea typeface="+mn-ea"/>
                          <a:cs typeface="+mn-cs"/>
                        </a:rPr>
                        <a:t>Moderate, FEV1 50% to 79% predicted </a:t>
                      </a:r>
                    </a:p>
                  </a:txBody>
                  <a:tcPr/>
                </a:tc>
                <a:extLst>
                  <a:ext uri="{0D108BD9-81ED-4DB2-BD59-A6C34878D82A}">
                    <a16:rowId xmlns:a16="http://schemas.microsoft.com/office/drawing/2014/main" xmlns="" val="10003"/>
                  </a:ext>
                </a:extLst>
              </a:tr>
              <a:tr h="647700">
                <a:tc>
                  <a:txBody>
                    <a:bodyPr/>
                    <a:lstStyle/>
                    <a:p>
                      <a:r>
                        <a:rPr lang="en-US" sz="1600" dirty="0"/>
                        <a:t>Gold 3</a:t>
                      </a:r>
                    </a:p>
                  </a:txBody>
                  <a:tcPr/>
                </a:tc>
                <a:tc>
                  <a:txBody>
                    <a:bodyPr/>
                    <a:lstStyle/>
                    <a:p>
                      <a:r>
                        <a:rPr lang="en-US" sz="1600" kern="1200" baseline="0" dirty="0">
                          <a:solidFill>
                            <a:schemeClr val="dk1"/>
                          </a:solidFill>
                          <a:latin typeface="+mn-lt"/>
                          <a:ea typeface="+mn-ea"/>
                          <a:cs typeface="+mn-cs"/>
                        </a:rPr>
                        <a:t>Severe, FEV1 30% to 49% predicted </a:t>
                      </a:r>
                    </a:p>
                  </a:txBody>
                  <a:tcPr/>
                </a:tc>
                <a:extLst>
                  <a:ext uri="{0D108BD9-81ED-4DB2-BD59-A6C34878D82A}">
                    <a16:rowId xmlns:a16="http://schemas.microsoft.com/office/drawing/2014/main" xmlns="" val="10004"/>
                  </a:ext>
                </a:extLst>
              </a:tr>
              <a:tr h="647700">
                <a:tc>
                  <a:txBody>
                    <a:bodyPr/>
                    <a:lstStyle/>
                    <a:p>
                      <a:r>
                        <a:rPr lang="en-US" sz="1600" dirty="0"/>
                        <a:t>Gold 4</a:t>
                      </a:r>
                    </a:p>
                  </a:txBody>
                  <a:tcPr/>
                </a:tc>
                <a:tc>
                  <a:txBody>
                    <a:bodyPr/>
                    <a:lstStyle/>
                    <a:p>
                      <a:r>
                        <a:rPr lang="en-US" sz="1600" kern="1200" baseline="0" dirty="0">
                          <a:solidFill>
                            <a:schemeClr val="dk1"/>
                          </a:solidFill>
                          <a:latin typeface="+mn-lt"/>
                          <a:ea typeface="+mn-ea"/>
                          <a:cs typeface="+mn-cs"/>
                        </a:rPr>
                        <a:t>Very severe, FEV1 &lt; 30% predicted </a:t>
                      </a:r>
                    </a:p>
                  </a:txBody>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79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72048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Analgesics, Narcotics Long</a:t>
            </a:r>
            <a:endParaRPr lang="en-US" dirty="0"/>
          </a:p>
        </p:txBody>
      </p:sp>
      <p:sp>
        <p:nvSpPr>
          <p:cNvPr id="5" name="Content Placeholder 4"/>
          <p:cNvSpPr>
            <a:spLocks noGrp="1"/>
          </p:cNvSpPr>
          <p:nvPr>
            <p:ph idx="1"/>
          </p:nvPr>
        </p:nvSpPr>
        <p:spPr>
          <a:xfrm>
            <a:off x="152400" y="1600200"/>
            <a:ext cx="8991600" cy="4495800"/>
          </a:xfrm>
        </p:spPr>
        <p:txBody>
          <a:bodyPr/>
          <a:lstStyle/>
          <a:p>
            <a:pPr>
              <a:buNone/>
            </a:pPr>
            <a:r>
              <a:rPr lang="en-US" altLang="en-US" sz="2200" b="1" i="1" dirty="0">
                <a:solidFill>
                  <a:schemeClr val="tx1">
                    <a:lumMod val="50000"/>
                  </a:schemeClr>
                </a:solidFill>
              </a:rPr>
              <a:t>Class Overview: </a:t>
            </a:r>
            <a:r>
              <a:rPr lang="en-US" sz="2200" b="1" i="1" dirty="0">
                <a:solidFill>
                  <a:schemeClr val="tx1">
                    <a:lumMod val="50000"/>
                  </a:schemeClr>
                </a:solidFill>
              </a:rPr>
              <a:t>Products</a:t>
            </a:r>
          </a:p>
          <a:p>
            <a:r>
              <a:rPr lang="en-US" sz="2000" dirty="0">
                <a:solidFill>
                  <a:schemeClr val="tx1">
                    <a:lumMod val="50000"/>
                  </a:schemeClr>
                </a:solidFill>
              </a:rPr>
              <a:t>morphine sulfate/naltrexone (Embeda**)</a:t>
            </a:r>
          </a:p>
          <a:p>
            <a:r>
              <a:rPr lang="en-US" sz="2000" dirty="0">
                <a:solidFill>
                  <a:schemeClr val="tx1">
                    <a:lumMod val="50000"/>
                  </a:schemeClr>
                </a:solidFill>
              </a:rPr>
              <a:t>oxycodone HCl (oxycodone ER, Oxycontin)</a:t>
            </a:r>
            <a:endParaRPr lang="en-US" sz="2000" baseline="30000" dirty="0">
              <a:solidFill>
                <a:schemeClr val="tx1">
                  <a:lumMod val="50000"/>
                </a:schemeClr>
              </a:solidFill>
            </a:endParaRPr>
          </a:p>
          <a:p>
            <a:r>
              <a:rPr lang="en-US" sz="2000" dirty="0">
                <a:solidFill>
                  <a:schemeClr val="tx1">
                    <a:lumMod val="50000"/>
                  </a:schemeClr>
                </a:solidFill>
              </a:rPr>
              <a:t>oxycodone myristate (Xtampza ER)</a:t>
            </a:r>
          </a:p>
          <a:p>
            <a:r>
              <a:rPr lang="en-US" sz="2000" dirty="0">
                <a:solidFill>
                  <a:schemeClr val="tx1">
                    <a:lumMod val="50000"/>
                  </a:schemeClr>
                </a:solidFill>
              </a:rPr>
              <a:t>oxymorphone HCl (</a:t>
            </a:r>
            <a:r>
              <a:rPr lang="en-US" sz="2000" i="1" dirty="0">
                <a:solidFill>
                  <a:schemeClr val="tx1">
                    <a:lumMod val="50000"/>
                  </a:schemeClr>
                </a:solidFill>
              </a:rPr>
              <a:t>Opana ER*, </a:t>
            </a:r>
            <a:r>
              <a:rPr lang="en-US" sz="2000" dirty="0">
                <a:solidFill>
                  <a:schemeClr val="tx1">
                    <a:lumMod val="50000"/>
                  </a:schemeClr>
                </a:solidFill>
              </a:rPr>
              <a:t>oxymorphone ER)</a:t>
            </a:r>
          </a:p>
          <a:p>
            <a:r>
              <a:rPr lang="en-US" sz="2000" dirty="0">
                <a:solidFill>
                  <a:schemeClr val="tx1">
                    <a:lumMod val="50000"/>
                  </a:schemeClr>
                </a:solidFill>
              </a:rPr>
              <a:t>tapentadol HCl (Nucynta ER)</a:t>
            </a:r>
          </a:p>
          <a:p>
            <a:r>
              <a:rPr lang="en-US" sz="2000" dirty="0">
                <a:solidFill>
                  <a:schemeClr val="tx1">
                    <a:lumMod val="50000"/>
                  </a:schemeClr>
                </a:solidFill>
              </a:rPr>
              <a:t>tramadol HCl (Conzip, tramadol ER (gen. Conzip, Ryzolt &amp; Ultram))</a:t>
            </a:r>
          </a:p>
          <a:p>
            <a:pPr marL="0" indent="0">
              <a:buNone/>
            </a:pPr>
            <a:endParaRPr lang="en-US" sz="2000" dirty="0">
              <a:solidFill>
                <a:schemeClr val="tx1">
                  <a:lumMod val="50000"/>
                </a:schemeClr>
              </a:solidFill>
            </a:endParaRPr>
          </a:p>
          <a:p>
            <a:pPr marL="0" indent="0">
              <a:buNone/>
            </a:pPr>
            <a:r>
              <a:rPr lang="en-US" sz="2000" i="1" dirty="0">
                <a:solidFill>
                  <a:schemeClr val="tx1">
                    <a:lumMod val="50000"/>
                  </a:schemeClr>
                </a:solidFill>
              </a:rPr>
              <a:t>*Voluntarily withdrawn from the market in 2017</a:t>
            </a:r>
          </a:p>
          <a:p>
            <a:pPr marL="0" indent="0">
              <a:buNone/>
            </a:pPr>
            <a:r>
              <a:rPr lang="en-US" sz="2000" i="1" dirty="0">
                <a:solidFill>
                  <a:schemeClr val="tx1">
                    <a:lumMod val="50000"/>
                  </a:schemeClr>
                </a:solidFill>
              </a:rPr>
              <a:t>**Voluntarily stopped sale and distribution in October 2019</a:t>
            </a:r>
          </a:p>
          <a:p>
            <a:pPr lvl="1"/>
            <a:endParaRPr lang="en-US" sz="12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105000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COPD Agents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22721813"/>
              </p:ext>
            </p:extLst>
          </p:nvPr>
        </p:nvGraphicFramePr>
        <p:xfrm>
          <a:off x="457200" y="1600198"/>
          <a:ext cx="8382000" cy="3810002"/>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xmlns="" val="20000"/>
                    </a:ext>
                  </a:extLst>
                </a:gridCol>
                <a:gridCol w="7467600">
                  <a:extLst>
                    <a:ext uri="{9D8B030D-6E8A-4147-A177-3AD203B41FA5}">
                      <a16:colId xmlns:a16="http://schemas.microsoft.com/office/drawing/2014/main" xmlns="" val="20001"/>
                    </a:ext>
                  </a:extLst>
                </a:gridCol>
              </a:tblGrid>
              <a:tr h="462011">
                <a:tc gridSpan="2">
                  <a:txBody>
                    <a:bodyPr/>
                    <a:lstStyle/>
                    <a:p>
                      <a:pPr algn="ctr"/>
                      <a:r>
                        <a:rPr lang="en-US" dirty="0"/>
                        <a:t>2020</a:t>
                      </a:r>
                      <a:r>
                        <a:rPr lang="en-US" baseline="0" dirty="0"/>
                        <a:t> GOLD Guidelines</a:t>
                      </a:r>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62011">
                <a:tc gridSpan="2">
                  <a:txBody>
                    <a:bodyPr/>
                    <a:lstStyle/>
                    <a:p>
                      <a:pPr algn="ctr"/>
                      <a:r>
                        <a:rPr lang="en-US" sz="1600" b="1" kern="1200" baseline="0" dirty="0">
                          <a:solidFill>
                            <a:schemeClr val="dk1"/>
                          </a:solidFill>
                          <a:latin typeface="+mn-lt"/>
                          <a:ea typeface="+mn-ea"/>
                          <a:cs typeface="+mn-cs"/>
                        </a:rPr>
                        <a:t>Assessment of Exacerbation Risk and Symptoms</a:t>
                      </a:r>
                    </a:p>
                  </a:txBody>
                  <a:tcPr/>
                </a:tc>
                <a:tc hMerge="1">
                  <a:txBody>
                    <a:bodyPr/>
                    <a:lstStyle/>
                    <a:p>
                      <a:endParaRPr lang="en-US" dirty="0"/>
                    </a:p>
                  </a:txBody>
                  <a:tcPr/>
                </a:tc>
                <a:extLst>
                  <a:ext uri="{0D108BD9-81ED-4DB2-BD59-A6C34878D82A}">
                    <a16:rowId xmlns:a16="http://schemas.microsoft.com/office/drawing/2014/main" xmlns="" val="10001"/>
                  </a:ext>
                </a:extLst>
              </a:tr>
              <a:tr h="721495">
                <a:tc>
                  <a:txBody>
                    <a:bodyPr/>
                    <a:lstStyle/>
                    <a:p>
                      <a:r>
                        <a:rPr lang="en-US" sz="1600" dirty="0"/>
                        <a:t>Patient</a:t>
                      </a:r>
                      <a:r>
                        <a:rPr lang="en-US" sz="1600" baseline="0" dirty="0"/>
                        <a:t> Group A</a:t>
                      </a:r>
                      <a:endParaRPr lang="en-US" sz="1600" dirty="0"/>
                    </a:p>
                  </a:txBody>
                  <a:tcPr/>
                </a:tc>
                <a:tc>
                  <a:txBody>
                    <a:bodyPr/>
                    <a:lstStyle/>
                    <a:p>
                      <a:r>
                        <a:rPr lang="en-US" sz="1600" kern="1200" baseline="0" dirty="0">
                          <a:solidFill>
                            <a:schemeClr val="dk1"/>
                          </a:solidFill>
                          <a:latin typeface="+mn-lt"/>
                          <a:ea typeface="+mn-ea"/>
                          <a:cs typeface="+mn-cs"/>
                        </a:rPr>
                        <a:t>Low Risk, Less Symptoms: 0 to 1 exacerbations per year (not leading to hospitalization); and CAT score &lt; 10 or mMRC grade 0 to 1 </a:t>
                      </a:r>
                    </a:p>
                  </a:txBody>
                  <a:tcPr/>
                </a:tc>
                <a:extLst>
                  <a:ext uri="{0D108BD9-81ED-4DB2-BD59-A6C34878D82A}">
                    <a16:rowId xmlns:a16="http://schemas.microsoft.com/office/drawing/2014/main" xmlns="" val="10002"/>
                  </a:ext>
                </a:extLst>
              </a:tr>
              <a:tr h="721495">
                <a:tc>
                  <a:txBody>
                    <a:bodyPr/>
                    <a:lstStyle/>
                    <a:p>
                      <a:r>
                        <a:rPr lang="en-US" sz="1600" dirty="0"/>
                        <a:t>Patient</a:t>
                      </a:r>
                      <a:r>
                        <a:rPr lang="en-US" sz="1600" baseline="0" dirty="0"/>
                        <a:t> Group B</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Low Risk, Less Symptoms: 0 to 1 exacerbations per year (not leading to hospitalization); and CAT score ≥ 10 or mMRC grade ≥ 2 </a:t>
                      </a:r>
                    </a:p>
                  </a:txBody>
                  <a:tcPr/>
                </a:tc>
                <a:extLst>
                  <a:ext uri="{0D108BD9-81ED-4DB2-BD59-A6C34878D82A}">
                    <a16:rowId xmlns:a16="http://schemas.microsoft.com/office/drawing/2014/main" xmlns="" val="10003"/>
                  </a:ext>
                </a:extLst>
              </a:tr>
              <a:tr h="721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a:t>
                      </a:r>
                      <a:r>
                        <a:rPr lang="en-US" sz="1600" baseline="0" dirty="0"/>
                        <a:t> Group C</a:t>
                      </a:r>
                      <a:endParaRPr lang="en-US" sz="1600" dirty="0"/>
                    </a:p>
                  </a:txBody>
                  <a:tcPr/>
                </a:tc>
                <a:tc>
                  <a:txBody>
                    <a:bodyPr/>
                    <a:lstStyle/>
                    <a:p>
                      <a:r>
                        <a:rPr lang="en-US" sz="1600" kern="1200" baseline="0" dirty="0">
                          <a:solidFill>
                            <a:schemeClr val="dk1"/>
                          </a:solidFill>
                          <a:latin typeface="+mn-lt"/>
                          <a:ea typeface="+mn-ea"/>
                          <a:cs typeface="+mn-cs"/>
                        </a:rPr>
                        <a:t>High Risk, Less Symptoms: ≥ 2 exacerbations per year or ≥ 1 exacerbation leading to hospitalization; and CAT score &lt; 10 or mMRC grade 0 to 1 </a:t>
                      </a:r>
                    </a:p>
                  </a:txBody>
                  <a:tcPr/>
                </a:tc>
                <a:extLst>
                  <a:ext uri="{0D108BD9-81ED-4DB2-BD59-A6C34878D82A}">
                    <a16:rowId xmlns:a16="http://schemas.microsoft.com/office/drawing/2014/main" xmlns="" val="10004"/>
                  </a:ext>
                </a:extLst>
              </a:tr>
              <a:tr h="72149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Patient</a:t>
                      </a:r>
                      <a:r>
                        <a:rPr lang="en-US" sz="1600" baseline="0" dirty="0"/>
                        <a:t> Group D</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a:solidFill>
                            <a:schemeClr val="dk1"/>
                          </a:solidFill>
                          <a:latin typeface="+mn-lt"/>
                          <a:ea typeface="+mn-ea"/>
                          <a:cs typeface="+mn-cs"/>
                        </a:rPr>
                        <a:t>High Risk, Less Symptoms: ≥ 2 exacerbations per year or ≥ 1 exacerbation leading to hospitalization; and CAT score  ≥ 10 or mMRC grade ≥ 2 </a:t>
                      </a:r>
                    </a:p>
                  </a:txBody>
                  <a:tcPr/>
                </a:tc>
                <a:extLst>
                  <a:ext uri="{0D108BD9-81ED-4DB2-BD59-A6C34878D82A}">
                    <a16:rowId xmlns:a16="http://schemas.microsoft.com/office/drawing/2014/main" xmlns="" val="10005"/>
                  </a:ext>
                </a:extLst>
              </a:tr>
            </a:tbl>
          </a:graphicData>
        </a:graphic>
      </p:graphicFrame>
      <p:sp>
        <p:nvSpPr>
          <p:cNvPr id="2" name="Slide Number Placeholder 1"/>
          <p:cNvSpPr>
            <a:spLocks noGrp="1"/>
          </p:cNvSpPr>
          <p:nvPr>
            <p:ph type="sldNum" sz="quarter" idx="4"/>
          </p:nvPr>
        </p:nvSpPr>
        <p:spPr/>
        <p:txBody>
          <a:bodyPr/>
          <a:lstStyle/>
          <a:p>
            <a:fld id="{FF445594-FFE8-4E90-934C-EFF530110A38}" type="slidenum">
              <a:rPr lang="en-US" smtClean="0"/>
              <a:pPr/>
              <a:t>80</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
        <p:nvSpPr>
          <p:cNvPr id="7" name="TextBox 6"/>
          <p:cNvSpPr txBox="1"/>
          <p:nvPr/>
        </p:nvSpPr>
        <p:spPr>
          <a:xfrm>
            <a:off x="550333" y="4919133"/>
            <a:ext cx="8288867" cy="954107"/>
          </a:xfrm>
          <a:prstGeom prst="rect">
            <a:avLst/>
          </a:prstGeom>
          <a:noFill/>
        </p:spPr>
        <p:txBody>
          <a:bodyPr wrap="square" rtlCol="0">
            <a:spAutoFit/>
          </a:bodyPr>
          <a:lstStyle/>
          <a:p>
            <a:endParaRPr lang="en-US" sz="1400" i="1" dirty="0"/>
          </a:p>
          <a:p>
            <a:endParaRPr lang="en-US" sz="1400" i="1" dirty="0"/>
          </a:p>
          <a:p>
            <a:endParaRPr lang="en-US" sz="1400" i="1" dirty="0"/>
          </a:p>
          <a:p>
            <a:r>
              <a:rPr lang="en-US" sz="1400" i="1" dirty="0"/>
              <a:t>mMRC - Modified British Medical Research Council questionnaire used only to assesses breathlessness</a:t>
            </a:r>
          </a:p>
        </p:txBody>
      </p:sp>
    </p:spTree>
    <p:extLst>
      <p:ext uri="{BB962C8B-B14F-4D97-AF65-F5344CB8AC3E}">
        <p14:creationId xmlns:p14="http://schemas.microsoft.com/office/powerpoint/2010/main" val="25174153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COPD Agents</a:t>
            </a:r>
            <a:endParaRPr lang="en-US" dirty="0"/>
          </a:p>
        </p:txBody>
      </p:sp>
      <p:sp>
        <p:nvSpPr>
          <p:cNvPr id="5" name="Content Placeholder 4"/>
          <p:cNvSpPr>
            <a:spLocks noGrp="1"/>
          </p:cNvSpPr>
          <p:nvPr>
            <p:ph idx="1"/>
          </p:nvPr>
        </p:nvSpPr>
        <p:spPr/>
        <p:txBody>
          <a:bodyPr/>
          <a:lstStyle/>
          <a:p>
            <a:pPr marL="342900" lvl="1" indent="-342900" fontAlgn="base">
              <a:spcBef>
                <a:spcPts val="1000"/>
              </a:spcBef>
              <a:buNone/>
            </a:pPr>
            <a:r>
              <a:rPr lang="en-US" sz="2000" dirty="0">
                <a:solidFill>
                  <a:schemeClr val="tx1">
                    <a:lumMod val="50000"/>
                  </a:schemeClr>
                </a:solidFill>
              </a:rPr>
              <a:t>GOLD Guidelines Group A: </a:t>
            </a:r>
          </a:p>
          <a:p>
            <a:pPr marL="742950" lvl="2" indent="-342900" fontAlgn="base">
              <a:spcBef>
                <a:spcPts val="1000"/>
              </a:spcBef>
              <a:buFont typeface="Arial" panose="020B0604020202020204" pitchFamily="34" charset="0"/>
              <a:buChar char="•"/>
            </a:pPr>
            <a:r>
              <a:rPr lang="en-US" sz="2000" dirty="0">
                <a:solidFill>
                  <a:schemeClr val="tx1">
                    <a:lumMod val="50000"/>
                  </a:schemeClr>
                </a:solidFill>
              </a:rPr>
              <a:t>Short-acting inhaled bronchodilator used on an as-needed basis is recommended as first choice while a long-acting beta</a:t>
            </a:r>
            <a:r>
              <a:rPr lang="en-US" sz="2000" baseline="-25000" dirty="0">
                <a:solidFill>
                  <a:schemeClr val="tx1">
                    <a:lumMod val="50000"/>
                  </a:schemeClr>
                </a:solidFill>
              </a:rPr>
              <a:t>2</a:t>
            </a:r>
            <a:r>
              <a:rPr lang="en-US" sz="2000" dirty="0">
                <a:solidFill>
                  <a:schemeClr val="tx1">
                    <a:lumMod val="50000"/>
                  </a:schemeClr>
                </a:solidFill>
              </a:rPr>
              <a:t>-agonist or anticholinergic and the combination of short-acting inhaled beta</a:t>
            </a:r>
            <a:r>
              <a:rPr lang="en-US" sz="2000" baseline="-25000" dirty="0">
                <a:solidFill>
                  <a:schemeClr val="tx1">
                    <a:lumMod val="50000"/>
                  </a:schemeClr>
                </a:solidFill>
              </a:rPr>
              <a:t>2</a:t>
            </a:r>
            <a:r>
              <a:rPr lang="en-US" sz="2000" dirty="0">
                <a:solidFill>
                  <a:schemeClr val="tx1">
                    <a:lumMod val="50000"/>
                  </a:schemeClr>
                </a:solidFill>
              </a:rPr>
              <a:t>-agonist and short-acting anticholinergic are considered as alternatives</a:t>
            </a:r>
          </a:p>
          <a:p>
            <a:pPr marL="342900" lvl="1" indent="-342900" fontAlgn="base">
              <a:spcBef>
                <a:spcPts val="1000"/>
              </a:spcBef>
              <a:buNone/>
            </a:pPr>
            <a:r>
              <a:rPr lang="en-US" sz="2000" dirty="0">
                <a:solidFill>
                  <a:schemeClr val="tx1">
                    <a:lumMod val="50000"/>
                  </a:schemeClr>
                </a:solidFill>
              </a:rPr>
              <a:t>GOLD </a:t>
            </a:r>
            <a:r>
              <a:rPr lang="en-US" sz="2000" dirty="0">
                <a:solidFill>
                  <a:srgbClr val="000000"/>
                </a:solidFill>
              </a:rPr>
              <a:t>Guidelines Group B: </a:t>
            </a:r>
          </a:p>
          <a:p>
            <a:pPr marL="742950" lvl="2" indent="-342900" fontAlgn="base">
              <a:spcBef>
                <a:spcPts val="1000"/>
              </a:spcBef>
              <a:buFont typeface="Arial" panose="020B0604020202020204" pitchFamily="34" charset="0"/>
              <a:buChar char="•"/>
            </a:pPr>
            <a:r>
              <a:rPr lang="en-US" sz="2000" dirty="0">
                <a:solidFill>
                  <a:srgbClr val="000000"/>
                </a:solidFill>
              </a:rPr>
              <a:t>Regular use of a long-acting beta2 agonist (LABA) or long-acting antimuscarinic (LAMA) is recommended, while the combination of a LABA plus a LAMA is an alternative treatment</a:t>
            </a:r>
          </a:p>
        </p:txBody>
      </p:sp>
      <p:sp>
        <p:nvSpPr>
          <p:cNvPr id="2" name="Slide Number Placeholder 1"/>
          <p:cNvSpPr>
            <a:spLocks noGrp="1"/>
          </p:cNvSpPr>
          <p:nvPr>
            <p:ph type="sldNum" sz="quarter" idx="4"/>
          </p:nvPr>
        </p:nvSpPr>
        <p:spPr/>
        <p:txBody>
          <a:bodyPr/>
          <a:lstStyle/>
          <a:p>
            <a:fld id="{FF445594-FFE8-4E90-934C-EFF530110A38}" type="slidenum">
              <a:rPr lang="en-US" smtClean="0"/>
              <a:pPr/>
              <a:t>81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5242681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COPD Agents</a:t>
            </a:r>
            <a:endParaRPr lang="en-US" dirty="0"/>
          </a:p>
        </p:txBody>
      </p:sp>
      <p:sp>
        <p:nvSpPr>
          <p:cNvPr id="5" name="Content Placeholder 4"/>
          <p:cNvSpPr>
            <a:spLocks noGrp="1"/>
          </p:cNvSpPr>
          <p:nvPr>
            <p:ph idx="1"/>
          </p:nvPr>
        </p:nvSpPr>
        <p:spPr/>
        <p:txBody>
          <a:bodyPr/>
          <a:lstStyle/>
          <a:p>
            <a:pPr marL="342900" lvl="1" indent="-342900" fontAlgn="base">
              <a:spcBef>
                <a:spcPts val="1000"/>
              </a:spcBef>
              <a:buNone/>
            </a:pPr>
            <a:r>
              <a:rPr lang="en-US" sz="2000" dirty="0">
                <a:solidFill>
                  <a:schemeClr val="tx1">
                    <a:lumMod val="50000"/>
                  </a:schemeClr>
                </a:solidFill>
              </a:rPr>
              <a:t>GOLD Guideline Group C: </a:t>
            </a:r>
          </a:p>
          <a:p>
            <a:pPr marL="342900" lvl="1" indent="-342900" fontAlgn="base">
              <a:spcBef>
                <a:spcPts val="1000"/>
              </a:spcBef>
              <a:buFont typeface="Arial" panose="020B0604020202020204" pitchFamily="34" charset="0"/>
              <a:buChar char="•"/>
            </a:pPr>
            <a:r>
              <a:rPr lang="en-US" sz="2000" dirty="0">
                <a:solidFill>
                  <a:srgbClr val="000000"/>
                </a:solidFill>
              </a:rPr>
              <a:t>Monotherapy with a long-acting bronchodilator, with preference given to LAMAs. If exacerbations persist, fixed combinations of LABA/LAMA or LABA/inhaled corticosteroids (ICS) may be tried; due to increased risk of pneumonia with ICS agents, a LABA/LAMA combination is preferred</a:t>
            </a:r>
            <a:r>
              <a:rPr lang="en-US" sz="2000" dirty="0"/>
              <a:t> </a:t>
            </a:r>
          </a:p>
          <a:p>
            <a:pPr marL="0" lvl="1" indent="0" fontAlgn="base">
              <a:spcBef>
                <a:spcPts val="1000"/>
              </a:spcBef>
              <a:buNone/>
            </a:pPr>
            <a:r>
              <a:rPr lang="en-US" sz="2000" dirty="0">
                <a:solidFill>
                  <a:srgbClr val="000000"/>
                </a:solidFill>
              </a:rPr>
              <a:t>GOLD Guideline Group D: </a:t>
            </a:r>
          </a:p>
          <a:p>
            <a:pPr marL="342900" lvl="1" indent="-342900" fontAlgn="base">
              <a:spcBef>
                <a:spcPts val="1000"/>
              </a:spcBef>
              <a:buFont typeface="Arial" panose="020B0604020202020204" pitchFamily="34" charset="0"/>
              <a:buChar char="•"/>
            </a:pPr>
            <a:r>
              <a:rPr lang="en-US" sz="2000" dirty="0">
                <a:solidFill>
                  <a:srgbClr val="000000"/>
                </a:solidFill>
              </a:rPr>
              <a:t>The same initial therapeutic plan may be utilized as those in Group C with a goal of reducing exacerbations. There is some evidence for use of triple therapy for Group D patients (ICS plus LABA/LAMA). If exacerbations persist with triple therapy, Daliresp may be added in patients with FEV1 &lt; 50% predicted and chronic bronchitis</a:t>
            </a:r>
          </a:p>
          <a:p>
            <a:pPr marL="342900" lvl="1" indent="-342900" fontAlgn="base">
              <a:spcBef>
                <a:spcPts val="1000"/>
              </a:spcBef>
              <a:buFont typeface="Arial" panose="020B0604020202020204" pitchFamily="34" charset="0"/>
              <a:buChar char="•"/>
            </a:pPr>
            <a:endParaRPr lang="en-US" sz="2400" dirty="0">
              <a:solidFill>
                <a:schemeClr val="tx1">
                  <a:lumMod val="50000"/>
                </a:schemeClr>
              </a:solidFill>
            </a:endParaRPr>
          </a:p>
          <a:p>
            <a:pPr marL="0" lvl="1" indent="0" fontAlgn="base">
              <a:spcBef>
                <a:spcPts val="1000"/>
              </a:spcBef>
              <a:buNone/>
            </a:pPr>
            <a:endParaRPr lang="en-US" sz="2400" dirty="0">
              <a:solidFill>
                <a:schemeClr val="tx1">
                  <a:lumMod val="50000"/>
                </a:schemeClr>
              </a:solidFill>
            </a:endParaRPr>
          </a:p>
          <a:p>
            <a:pPr marL="0" lvl="1" indent="0" fontAlgn="base">
              <a:spcBef>
                <a:spcPts val="1000"/>
              </a:spcBef>
              <a:buNone/>
            </a:pPr>
            <a:endParaRPr lang="en-US" sz="24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82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3906662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COPD Agents</a:t>
            </a:r>
          </a:p>
        </p:txBody>
      </p:sp>
      <p:sp>
        <p:nvSpPr>
          <p:cNvPr id="3" name="Content Placeholder 2"/>
          <p:cNvSpPr>
            <a:spLocks noGrp="1"/>
          </p:cNvSpPr>
          <p:nvPr>
            <p:ph idx="1"/>
          </p:nvPr>
        </p:nvSpPr>
        <p:spPr>
          <a:xfrm>
            <a:off x="228600" y="1447800"/>
            <a:ext cx="8686800" cy="5105400"/>
          </a:xfrm>
        </p:spPr>
        <p:txBody>
          <a:bodyPr/>
          <a:lstStyle/>
          <a:p>
            <a:pPr marL="457200" lvl="3" indent="-338138">
              <a:buFont typeface="Arial"/>
              <a:buChar char="•"/>
            </a:pPr>
            <a:r>
              <a:rPr lang="en-US" dirty="0">
                <a:solidFill>
                  <a:schemeClr val="tx1">
                    <a:lumMod val="50000"/>
                  </a:schemeClr>
                </a:solidFill>
              </a:rPr>
              <a:t>Bronchodilator medications are central to the symptomatic management of COPD </a:t>
            </a:r>
          </a:p>
          <a:p>
            <a:pPr marL="457200" lvl="3" indent="-338138">
              <a:buFont typeface="Arial"/>
              <a:buChar char="•"/>
            </a:pPr>
            <a:r>
              <a:rPr lang="en-US" dirty="0">
                <a:solidFill>
                  <a:schemeClr val="tx1">
                    <a:lumMod val="50000"/>
                  </a:schemeClr>
                </a:solidFill>
              </a:rPr>
              <a:t>Act to improve emptying of the lungs, reduce dynamic hyperinflation at rest and during exercise, and improve exercise performance</a:t>
            </a:r>
          </a:p>
          <a:p>
            <a:pPr marL="457200" lvl="3" indent="-338138">
              <a:buFont typeface="Arial"/>
              <a:buChar char="•"/>
            </a:pPr>
            <a:r>
              <a:rPr lang="en-US" dirty="0">
                <a:solidFill>
                  <a:schemeClr val="tx1">
                    <a:lumMod val="50000"/>
                  </a:schemeClr>
                </a:solidFill>
              </a:rPr>
              <a:t>Are given either on an as-needed basis for relief of persistent or worsening symptoms or on a regular basis to prevent or reduce symptoms</a:t>
            </a:r>
          </a:p>
          <a:p>
            <a:pPr marL="457200" lvl="3" indent="-338138">
              <a:buFont typeface="Arial"/>
              <a:buChar char="•"/>
            </a:pPr>
            <a:r>
              <a:rPr lang="en-US" dirty="0">
                <a:solidFill>
                  <a:schemeClr val="tx1">
                    <a:lumMod val="50000"/>
                  </a:schemeClr>
                </a:solidFill>
              </a:rPr>
              <a:t>Regular treatment with long-acting bronchodilators is more effective and convenient than treatment with short-acting agents</a:t>
            </a:r>
          </a:p>
          <a:p>
            <a:pPr marL="457200" lvl="3" indent="-338138">
              <a:buFont typeface="Arial"/>
              <a:buChar char="•"/>
            </a:pPr>
            <a:r>
              <a:rPr lang="en-US" dirty="0">
                <a:solidFill>
                  <a:schemeClr val="tx1">
                    <a:lumMod val="50000"/>
                  </a:schemeClr>
                </a:solidFill>
              </a:rPr>
              <a:t>Combining bronchodilators of different pharmacological classes may improve efficacy and decrease the risk of side effects</a:t>
            </a:r>
          </a:p>
          <a:p>
            <a:pPr marL="457200" lvl="3" indent="-338138">
              <a:buFont typeface="Arial"/>
              <a:buChar char="•"/>
            </a:pPr>
            <a:r>
              <a:rPr lang="en-US" dirty="0">
                <a:solidFill>
                  <a:schemeClr val="tx1">
                    <a:lumMod val="50000"/>
                  </a:schemeClr>
                </a:solidFill>
              </a:rPr>
              <a:t>There is insufficient evidence to recommend one long-acting agent over another </a:t>
            </a:r>
          </a:p>
        </p:txBody>
      </p:sp>
      <p:sp>
        <p:nvSpPr>
          <p:cNvPr id="4" name="Slide Number Placeholder 3"/>
          <p:cNvSpPr>
            <a:spLocks noGrp="1"/>
          </p:cNvSpPr>
          <p:nvPr>
            <p:ph type="sldNum" sz="quarter" idx="4"/>
          </p:nvPr>
        </p:nvSpPr>
        <p:spPr/>
        <p:txBody>
          <a:bodyPr/>
          <a:lstStyle/>
          <a:p>
            <a:fld id="{FF445594-FFE8-4E90-934C-EFF530110A38}" type="slidenum">
              <a:rPr lang="en-US" smtClean="0"/>
              <a:pPr/>
              <a:t>83</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COPD Agents</a:t>
            </a:r>
          </a:p>
        </p:txBody>
      </p:sp>
      <p:sp>
        <p:nvSpPr>
          <p:cNvPr id="5" name="Content Placeholder 4"/>
          <p:cNvSpPr>
            <a:spLocks noGrp="1"/>
          </p:cNvSpPr>
          <p:nvPr>
            <p:ph idx="1"/>
          </p:nvPr>
        </p:nvSpPr>
        <p:spPr>
          <a:xfrm>
            <a:off x="0" y="1447800"/>
            <a:ext cx="9144000" cy="4648200"/>
          </a:xfrm>
        </p:spPr>
        <p:txBody>
          <a:bodyPr/>
          <a:lstStyle/>
          <a:p>
            <a:pPr>
              <a:buNone/>
            </a:pPr>
            <a:r>
              <a:rPr lang="en-US" altLang="en-US" sz="2000" b="1" i="1" dirty="0">
                <a:solidFill>
                  <a:schemeClr val="tx1">
                    <a:lumMod val="50000"/>
                  </a:schemeClr>
                </a:solidFill>
              </a:rPr>
              <a:t>Product/Guideline Updates</a:t>
            </a:r>
            <a:endParaRPr lang="en-US" sz="2000" b="1" i="1" dirty="0">
              <a:solidFill>
                <a:schemeClr val="tx1">
                  <a:lumMod val="50000"/>
                </a:schemeClr>
              </a:solidFill>
            </a:endParaRPr>
          </a:p>
          <a:p>
            <a:r>
              <a:rPr lang="en-US" sz="1900" dirty="0">
                <a:solidFill>
                  <a:schemeClr val="tx1">
                    <a:lumMod val="50000"/>
                  </a:schemeClr>
                </a:solidFill>
              </a:rPr>
              <a:t>The American Thoracic Society (ATS) issued guidelines on the pharmacologic management of COPD. Key recommendations include:</a:t>
            </a:r>
          </a:p>
          <a:p>
            <a:pPr lvl="1">
              <a:buFont typeface="Wingdings" panose="05000000000000000000" pitchFamily="2" charset="2"/>
              <a:buChar char="Ø"/>
            </a:pPr>
            <a:r>
              <a:rPr lang="en-US" sz="1900" dirty="0">
                <a:solidFill>
                  <a:schemeClr val="tx1">
                    <a:lumMod val="50000"/>
                  </a:schemeClr>
                </a:solidFill>
              </a:rPr>
              <a:t>Patients with COPD and dyspnea or exercise intolerance, combination with a LABA and LAMA are recommended over LABA or LAMA monotherapy (strong recommendation)</a:t>
            </a:r>
          </a:p>
          <a:p>
            <a:pPr lvl="1">
              <a:buFont typeface="Wingdings" panose="05000000000000000000" pitchFamily="2" charset="2"/>
              <a:buChar char="Ø"/>
            </a:pPr>
            <a:r>
              <a:rPr lang="en-US" sz="1900" dirty="0">
                <a:solidFill>
                  <a:schemeClr val="tx1">
                    <a:lumMod val="50000"/>
                  </a:schemeClr>
                </a:solidFill>
              </a:rPr>
              <a:t>Patients with dyspnea or exercise intolerance despite LABA/LAMA combination therapy, addition of inhaled corticosteroids (ICS) is advised if ≥ 1 COPD exacerbation in the prior year that required antibiotics, oral steroids, or hospitalization</a:t>
            </a:r>
          </a:p>
          <a:p>
            <a:pPr lvl="1">
              <a:buFont typeface="Wingdings" panose="05000000000000000000" pitchFamily="2" charset="2"/>
              <a:buChar char="Ø"/>
            </a:pPr>
            <a:r>
              <a:rPr lang="en-US" sz="1900" dirty="0">
                <a:solidFill>
                  <a:schemeClr val="tx1">
                    <a:lumMod val="50000"/>
                  </a:schemeClr>
                </a:solidFill>
              </a:rPr>
              <a:t>Patients who have been on LABA/LAMA/ICS, stopping the ICS if no exacerbations in the past year</a:t>
            </a:r>
          </a:p>
          <a:p>
            <a:pPr lvl="1">
              <a:buFont typeface="Wingdings" panose="05000000000000000000" pitchFamily="2" charset="2"/>
              <a:buChar char="Ø"/>
            </a:pPr>
            <a:r>
              <a:rPr lang="en-US" sz="1900" dirty="0">
                <a:solidFill>
                  <a:schemeClr val="tx1">
                    <a:lumMod val="50000"/>
                  </a:schemeClr>
                </a:solidFill>
              </a:rPr>
              <a:t>Recommendation against maintenance oral corticosteroid therapy in patients with frequent and severe exacerbations while on optimal therapy</a:t>
            </a:r>
          </a:p>
          <a:p>
            <a:endParaRPr 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84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940315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072" y="1828800"/>
            <a:ext cx="5723128" cy="3124200"/>
          </a:xfrm>
        </p:spPr>
        <p:txBody>
          <a:bodyPr/>
          <a:lstStyle/>
          <a:p>
            <a:pPr algn="ctr"/>
            <a:r>
              <a:rPr lang="en-US" altLang="en-US" dirty="0"/>
              <a:t>Cytokine and CAM Antagonists</a:t>
            </a:r>
            <a:br>
              <a:rPr lang="en-US" altLang="en-US" dirty="0"/>
            </a:br>
            <a:endParaRPr lang="en-US" dirty="0"/>
          </a:p>
        </p:txBody>
      </p:sp>
      <p:sp>
        <p:nvSpPr>
          <p:cNvPr id="4" name="Slide Number Placeholder 3"/>
          <p:cNvSpPr>
            <a:spLocks noGrp="1"/>
          </p:cNvSpPr>
          <p:nvPr>
            <p:ph type="sldNum" sz="quarter" idx="4"/>
          </p:nvPr>
        </p:nvSpPr>
        <p:spPr/>
        <p:txBody>
          <a:bodyPr/>
          <a:lstStyle/>
          <a:p>
            <a:fld id="{FF445594-FFE8-4E90-934C-EFF530110A38}" type="slidenum">
              <a:rPr lang="en-US" smtClean="0"/>
              <a:pPr/>
              <a:t>85</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240775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p:txBody>
          <a:bodyPr/>
          <a:lstStyle/>
          <a:p>
            <a:pPr>
              <a:buNone/>
            </a:pPr>
            <a:endParaRPr lang="en-US" sz="20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1974475136"/>
              </p:ext>
            </p:extLst>
          </p:nvPr>
        </p:nvGraphicFramePr>
        <p:xfrm>
          <a:off x="304800" y="1524000"/>
          <a:ext cx="8534400" cy="429811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76200">
                  <a:extLst>
                    <a:ext uri="{9D8B030D-6E8A-4147-A177-3AD203B41FA5}">
                      <a16:colId xmlns:a16="http://schemas.microsoft.com/office/drawing/2014/main" xmlns="" val="20001"/>
                    </a:ext>
                  </a:extLst>
                </a:gridCol>
                <a:gridCol w="990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106680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gridCol w="1066800">
                  <a:extLst>
                    <a:ext uri="{9D8B030D-6E8A-4147-A177-3AD203B41FA5}">
                      <a16:colId xmlns:a16="http://schemas.microsoft.com/office/drawing/2014/main" xmlns="" val="20008"/>
                    </a:ext>
                  </a:extLst>
                </a:gridCol>
              </a:tblGrid>
              <a:tr h="651254">
                <a:tc gridSpan="2">
                  <a:txBody>
                    <a:bodyPr/>
                    <a:lstStyle/>
                    <a:p>
                      <a:pPr marL="0" marR="0" algn="ctr">
                        <a:spcBef>
                          <a:spcPts val="200"/>
                        </a:spcBef>
                        <a:spcAft>
                          <a:spcPts val="200"/>
                        </a:spcAft>
                      </a:pPr>
                      <a:r>
                        <a:rPr lang="en-US" sz="1000" b="1" dirty="0">
                          <a:latin typeface="Times New Roman"/>
                          <a:ea typeface="Times New Roman"/>
                          <a:cs typeface="Times New Roman"/>
                        </a:rPr>
                        <a:t>Drug</a:t>
                      </a:r>
                      <a:endParaRPr lang="en-US" sz="1100" b="1" dirty="0">
                        <a:latin typeface="Times New Roman"/>
                        <a:ea typeface="Times New Roman"/>
                        <a:cs typeface="Times New Roman"/>
                      </a:endParaRPr>
                    </a:p>
                  </a:txBody>
                  <a:tcPr marL="27305" marR="27305" marT="0" marB="0" anchor="ctr"/>
                </a:tc>
                <a:tc hMerge="1">
                  <a:txBody>
                    <a:bodyPr/>
                    <a:lstStyle/>
                    <a:p>
                      <a:pPr marL="0" marR="0" algn="ctr">
                        <a:spcBef>
                          <a:spcPts val="200"/>
                        </a:spcBef>
                        <a:spcAft>
                          <a:spcPts val="200"/>
                        </a:spcAft>
                      </a:pP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Rheumatoid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Juvenile Idiopathic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Ankylosing Spondylitis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Psoriatic Arthritis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Crohn’s Disease </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Ulcerative Colitis</a:t>
                      </a:r>
                    </a:p>
                    <a:p>
                      <a:pPr marL="0" marR="0" algn="ctr">
                        <a:spcBef>
                          <a:spcPts val="200"/>
                        </a:spcBef>
                        <a:spcAft>
                          <a:spcPts val="200"/>
                        </a:spcAft>
                      </a:pPr>
                      <a:r>
                        <a:rPr lang="en-US" sz="1000" b="1" dirty="0">
                          <a:latin typeface="Times New Roman"/>
                          <a:ea typeface="Times New Roman"/>
                          <a:cs typeface="Times New Roman"/>
                        </a:rPr>
                        <a:t> </a:t>
                      </a:r>
                      <a:endParaRPr lang="en-US" sz="1100" b="1" dirty="0">
                        <a:latin typeface="Times New Roman"/>
                        <a:ea typeface="Times New Roman"/>
                        <a:cs typeface="Times New Roman"/>
                      </a:endParaRPr>
                    </a:p>
                  </a:txBody>
                  <a:tcPr marL="27305" marR="27305" marT="0" marB="0" anchor="ctr"/>
                </a:tc>
                <a:extLst>
                  <a:ext uri="{0D108BD9-81ED-4DB2-BD59-A6C34878D82A}">
                    <a16:rowId xmlns:a16="http://schemas.microsoft.com/office/drawing/2014/main" xmlns="" val="10000"/>
                  </a:ext>
                </a:extLst>
              </a:tr>
              <a:tr h="263146">
                <a:tc gridSpan="9">
                  <a:txBody>
                    <a:bodyPr/>
                    <a:lstStyle/>
                    <a:p>
                      <a:pPr algn="ctr"/>
                      <a:r>
                        <a:rPr lang="en-US" sz="1400" dirty="0"/>
                        <a:t>TNF Agents</a:t>
                      </a:r>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538335">
                <a:tc>
                  <a:txBody>
                    <a:bodyPr/>
                    <a:lstStyle/>
                    <a:p>
                      <a:pPr marL="0" marR="0">
                        <a:spcBef>
                          <a:spcPts val="200"/>
                        </a:spcBef>
                        <a:spcAft>
                          <a:spcPts val="200"/>
                        </a:spcAft>
                      </a:pPr>
                      <a:r>
                        <a:rPr lang="en-US" sz="1300" dirty="0">
                          <a:latin typeface="Times New Roman"/>
                          <a:ea typeface="Times New Roman"/>
                          <a:cs typeface="Times New Roman"/>
                        </a:rPr>
                        <a:t>adalimumab</a:t>
                      </a:r>
                      <a:br>
                        <a:rPr lang="en-US" sz="1300" dirty="0">
                          <a:latin typeface="Times New Roman"/>
                          <a:ea typeface="Times New Roman"/>
                          <a:cs typeface="Times New Roman"/>
                        </a:rPr>
                      </a:br>
                      <a:r>
                        <a:rPr lang="en-US" sz="1300" dirty="0">
                          <a:latin typeface="Times New Roman"/>
                          <a:ea typeface="Times New Roman"/>
                          <a:cs typeface="Times New Roman"/>
                        </a:rPr>
                        <a:t>(Humira®)</a:t>
                      </a:r>
                    </a:p>
                  </a:txBody>
                  <a:tcPr marL="27305" marR="27305" marT="0" marB="0" anchor="ctr"/>
                </a:tc>
                <a:tc gridSpan="2">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Times New Roman"/>
                          <a:ea typeface="Times New Roman"/>
                          <a:cs typeface="Times New Roman"/>
                        </a:rPr>
                        <a:t>X</a:t>
                      </a:r>
                      <a:br>
                        <a:rPr lang="en-US" sz="1000" dirty="0">
                          <a:latin typeface="Times New Roman"/>
                          <a:ea typeface="Times New Roman"/>
                          <a:cs typeface="Times New Roman"/>
                        </a:rPr>
                      </a:br>
                      <a:r>
                        <a:rPr lang="en-US" sz="1000" dirty="0">
                          <a:latin typeface="Times New Roman"/>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br>
                        <a:rPr lang="en-US" sz="1000" b="1" dirty="0">
                          <a:latin typeface="Times New Roman"/>
                          <a:ea typeface="Times New Roman"/>
                          <a:cs typeface="Times New Roman"/>
                        </a:rPr>
                      </a:br>
                      <a:r>
                        <a:rPr lang="en-US" sz="1000" b="1" dirty="0">
                          <a:latin typeface="Times New Roman"/>
                          <a:ea typeface="Times New Roman"/>
                          <a:cs typeface="Times New Roman"/>
                        </a:rPr>
                        <a:t>(≥ 6 years)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extLst>
                  <a:ext uri="{0D108BD9-81ED-4DB2-BD59-A6C34878D82A}">
                    <a16:rowId xmlns:a16="http://schemas.microsoft.com/office/drawing/2014/main" xmlns="" val="10002"/>
                  </a:ext>
                </a:extLst>
              </a:tr>
              <a:tr h="538335">
                <a:tc>
                  <a:txBody>
                    <a:bodyPr/>
                    <a:lstStyle/>
                    <a:p>
                      <a:pPr marL="0" marR="0">
                        <a:spcBef>
                          <a:spcPts val="200"/>
                        </a:spcBef>
                        <a:spcAft>
                          <a:spcPts val="200"/>
                        </a:spcAft>
                      </a:pPr>
                      <a:r>
                        <a:rPr lang="en-US" sz="1300" dirty="0">
                          <a:latin typeface="Times New Roman"/>
                          <a:ea typeface="Times New Roman"/>
                          <a:cs typeface="Times New Roman"/>
                        </a:rPr>
                        <a:t>certolizumab pegol</a:t>
                      </a:r>
                      <a:br>
                        <a:rPr lang="en-US" sz="1300" dirty="0">
                          <a:latin typeface="Times New Roman"/>
                          <a:ea typeface="Times New Roman"/>
                          <a:cs typeface="Times New Roman"/>
                        </a:rPr>
                      </a:br>
                      <a:r>
                        <a:rPr lang="en-US" sz="1300" dirty="0">
                          <a:latin typeface="Times New Roman"/>
                          <a:ea typeface="Times New Roman"/>
                          <a:cs typeface="Times New Roman"/>
                        </a:rPr>
                        <a:t>(Cimzia®)</a:t>
                      </a:r>
                    </a:p>
                  </a:txBody>
                  <a:tcPr marL="27305" marR="27305" marT="0" marB="0" anchor="ctr"/>
                </a:tc>
                <a:tc gridSpan="2">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3"/>
                  </a:ext>
                </a:extLst>
              </a:tr>
              <a:tr h="538335">
                <a:tc>
                  <a:txBody>
                    <a:bodyPr/>
                    <a:lstStyle/>
                    <a:p>
                      <a:pPr marL="0" marR="0">
                        <a:spcBef>
                          <a:spcPts val="200"/>
                        </a:spcBef>
                        <a:spcAft>
                          <a:spcPts val="200"/>
                        </a:spcAft>
                      </a:pPr>
                      <a:r>
                        <a:rPr lang="en-US" sz="1300" dirty="0">
                          <a:latin typeface="Times New Roman"/>
                          <a:ea typeface="Times New Roman"/>
                          <a:cs typeface="Times New Roman"/>
                        </a:rPr>
                        <a:t>etanercept</a:t>
                      </a:r>
                      <a:br>
                        <a:rPr lang="en-US" sz="1300" dirty="0">
                          <a:latin typeface="Times New Roman"/>
                          <a:ea typeface="Times New Roman"/>
                          <a:cs typeface="Times New Roman"/>
                        </a:rPr>
                      </a:br>
                      <a:r>
                        <a:rPr lang="en-US" sz="1300" dirty="0">
                          <a:latin typeface="Times New Roman"/>
                          <a:ea typeface="Times New Roman"/>
                          <a:cs typeface="Times New Roman"/>
                        </a:rPr>
                        <a:t>(Enbrel®)</a:t>
                      </a:r>
                    </a:p>
                  </a:txBody>
                  <a:tcPr marL="27305" marR="27305" marT="0" marB="0" anchor="ctr"/>
                </a:tc>
                <a:tc gridSpan="2">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b="1" dirty="0">
                          <a:latin typeface="Times New Roman"/>
                          <a:ea typeface="Times New Roman"/>
                          <a:cs typeface="Times New Roman"/>
                        </a:rPr>
                        <a:t>X</a:t>
                      </a:r>
                      <a:br>
                        <a:rPr lang="en-US" sz="1000" b="1" dirty="0">
                          <a:latin typeface="Times New Roman"/>
                          <a:ea typeface="Times New Roman"/>
                          <a:cs typeface="Times New Roman"/>
                        </a:rPr>
                      </a:br>
                      <a:r>
                        <a:rPr lang="en-US" sz="1000" b="1" dirty="0">
                          <a:latin typeface="Times New Roman"/>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br>
                        <a:rPr lang="en-US" sz="1000" b="1" dirty="0">
                          <a:latin typeface="Times New Roman"/>
                          <a:ea typeface="Times New Roman"/>
                          <a:cs typeface="Times New Roman"/>
                        </a:rPr>
                      </a:br>
                      <a:r>
                        <a:rPr lang="en-US" sz="1000" b="1" dirty="0">
                          <a:latin typeface="Times New Roman"/>
                          <a:ea typeface="Times New Roman"/>
                          <a:cs typeface="Times New Roman"/>
                        </a:rPr>
                        <a:t>(≥ 4 years)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4"/>
                  </a:ext>
                </a:extLst>
              </a:tr>
              <a:tr h="538335">
                <a:tc>
                  <a:txBody>
                    <a:bodyPr/>
                    <a:lstStyle/>
                    <a:p>
                      <a:pPr marL="0" marR="0">
                        <a:spcBef>
                          <a:spcPts val="200"/>
                        </a:spcBef>
                        <a:spcAft>
                          <a:spcPts val="200"/>
                        </a:spcAft>
                      </a:pPr>
                      <a:r>
                        <a:rPr lang="en-US" sz="1300" dirty="0">
                          <a:latin typeface="Times New Roman"/>
                          <a:ea typeface="Times New Roman"/>
                          <a:cs typeface="Arial"/>
                        </a:rPr>
                        <a:t>golimumab </a:t>
                      </a:r>
                      <a:r>
                        <a:rPr lang="en-US" sz="1300" dirty="0">
                          <a:latin typeface="Times New Roman"/>
                          <a:ea typeface="Times New Roman"/>
                          <a:cs typeface="Times New Roman"/>
                        </a:rPr>
                        <a:t>SC</a:t>
                      </a:r>
                      <a:br>
                        <a:rPr lang="en-US" sz="1300" dirty="0">
                          <a:latin typeface="Times New Roman"/>
                          <a:ea typeface="Times New Roman"/>
                          <a:cs typeface="Times New Roman"/>
                        </a:rPr>
                      </a:br>
                      <a:r>
                        <a:rPr lang="en-US" sz="1300" dirty="0">
                          <a:latin typeface="Times New Roman"/>
                          <a:ea typeface="Times New Roman"/>
                          <a:cs typeface="Arial"/>
                        </a:rPr>
                        <a:t>(Simponi®) </a:t>
                      </a:r>
                      <a:endParaRPr lang="en-US" sz="1300" dirty="0">
                        <a:latin typeface="Times New Roman"/>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000" b="1" dirty="0">
                          <a:latin typeface="Times New Roman"/>
                          <a:ea typeface="Times New Roman"/>
                          <a:cs typeface="Times New Roman"/>
                        </a:rPr>
                        <a:t>X </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extLst>
                  <a:ext uri="{0D108BD9-81ED-4DB2-BD59-A6C34878D82A}">
                    <a16:rowId xmlns:a16="http://schemas.microsoft.com/office/drawing/2014/main" xmlns="" val="10005"/>
                  </a:ext>
                </a:extLst>
              </a:tr>
              <a:tr h="538335">
                <a:tc>
                  <a:txBody>
                    <a:bodyPr/>
                    <a:lstStyle/>
                    <a:p>
                      <a:pPr marL="0" marR="0">
                        <a:spcBef>
                          <a:spcPts val="200"/>
                        </a:spcBef>
                        <a:spcAft>
                          <a:spcPts val="200"/>
                        </a:spcAft>
                      </a:pPr>
                      <a:r>
                        <a:rPr lang="en-US" sz="1300" dirty="0">
                          <a:latin typeface="Times New Roman"/>
                          <a:ea typeface="Times New Roman"/>
                          <a:cs typeface="Arial"/>
                        </a:rPr>
                        <a:t>golimumab </a:t>
                      </a:r>
                      <a:r>
                        <a:rPr lang="en-US" sz="1300" dirty="0">
                          <a:latin typeface="Times New Roman"/>
                          <a:ea typeface="Times New Roman"/>
                          <a:cs typeface="Times New Roman"/>
                        </a:rPr>
                        <a:t>IV</a:t>
                      </a:r>
                      <a:br>
                        <a:rPr lang="en-US" sz="1300" dirty="0">
                          <a:latin typeface="Times New Roman"/>
                          <a:ea typeface="Times New Roman"/>
                          <a:cs typeface="Times New Roman"/>
                        </a:rPr>
                      </a:br>
                      <a:r>
                        <a:rPr lang="en-US" sz="1300" dirty="0">
                          <a:latin typeface="Times New Roman"/>
                          <a:ea typeface="Times New Roman"/>
                          <a:cs typeface="Arial"/>
                        </a:rPr>
                        <a:t>(Simponi</a:t>
                      </a:r>
                      <a:r>
                        <a:rPr lang="en-US" sz="1300" dirty="0">
                          <a:latin typeface="Times New Roman"/>
                          <a:ea typeface="Times New Roman"/>
                          <a:cs typeface="Times New Roman"/>
                        </a:rPr>
                        <a:t>®</a:t>
                      </a:r>
                      <a:r>
                        <a:rPr lang="en-US" sz="1300" dirty="0">
                          <a:latin typeface="Times New Roman"/>
                          <a:ea typeface="Times New Roman"/>
                          <a:cs typeface="Arial"/>
                        </a:rPr>
                        <a:t> Aria®) </a:t>
                      </a:r>
                      <a:endParaRPr lang="en-US" sz="1300" dirty="0">
                        <a:latin typeface="Times New Roman"/>
                        <a:ea typeface="Times New Roman"/>
                        <a:cs typeface="Times New Roman"/>
                      </a:endParaRPr>
                    </a:p>
                  </a:txBody>
                  <a:tcPr marL="27305" marR="27305" marT="0" marB="0" anchor="ctr"/>
                </a:tc>
                <a:tc gridSpan="2">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6"/>
                  </a:ext>
                </a:extLst>
              </a:tr>
              <a:tr h="538335">
                <a:tc>
                  <a:txBody>
                    <a:bodyPr/>
                    <a:lstStyle/>
                    <a:p>
                      <a:pPr marL="0" marR="0">
                        <a:spcBef>
                          <a:spcPts val="200"/>
                        </a:spcBef>
                        <a:spcAft>
                          <a:spcPts val="200"/>
                        </a:spcAft>
                      </a:pPr>
                      <a:r>
                        <a:rPr lang="en-US" sz="1300" dirty="0">
                          <a:latin typeface="Times New Roman"/>
                          <a:ea typeface="Times New Roman"/>
                          <a:cs typeface="Times New Roman"/>
                        </a:rPr>
                        <a:t>infliximab</a:t>
                      </a:r>
                      <a:br>
                        <a:rPr lang="en-US" sz="1300" dirty="0">
                          <a:latin typeface="Times New Roman"/>
                          <a:ea typeface="Times New Roman"/>
                          <a:cs typeface="Times New Roman"/>
                        </a:rPr>
                      </a:br>
                      <a:r>
                        <a:rPr lang="en-US" sz="1300" dirty="0">
                          <a:latin typeface="Times New Roman"/>
                          <a:ea typeface="Times New Roman"/>
                          <a:cs typeface="Times New Roman"/>
                        </a:rPr>
                        <a:t>(Remicade®)</a:t>
                      </a:r>
                    </a:p>
                  </a:txBody>
                  <a:tcPr marL="27305" marR="27305" marT="0" marB="0" anchor="ctr"/>
                </a:tc>
                <a:tc gridSpan="2">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hMerge="1">
                  <a:txBody>
                    <a:bodyPr/>
                    <a:lstStyle/>
                    <a:p>
                      <a:endParaRPr lang="en-US"/>
                    </a:p>
                  </a:txBody>
                  <a:tcP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br>
                        <a:rPr lang="en-US" sz="1000" b="1" dirty="0">
                          <a:latin typeface="Times New Roman"/>
                          <a:ea typeface="Times New Roman"/>
                          <a:cs typeface="Times New Roman"/>
                        </a:rPr>
                      </a:br>
                      <a:r>
                        <a:rPr lang="en-US" sz="1000" b="1" dirty="0">
                          <a:latin typeface="Times New Roman"/>
                          <a:ea typeface="Times New Roman"/>
                          <a:cs typeface="Times New Roman"/>
                        </a:rPr>
                        <a:t>(≥ 6 years)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p>
                      <a:pPr marL="0" marR="0" algn="ctr">
                        <a:spcBef>
                          <a:spcPts val="200"/>
                        </a:spcBef>
                        <a:spcAft>
                          <a:spcPts val="200"/>
                        </a:spcAft>
                      </a:pPr>
                      <a:r>
                        <a:rPr lang="en-US" sz="1000" b="1" dirty="0">
                          <a:latin typeface="Times New Roman"/>
                          <a:ea typeface="Times New Roman"/>
                          <a:cs typeface="Times New Roman"/>
                        </a:rPr>
                        <a:t>(≥ 6 years)</a:t>
                      </a:r>
                    </a:p>
                  </a:txBody>
                  <a:tcPr marL="27305" marR="27305"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34190844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p:txBody>
          <a:bodyPr/>
          <a:lstStyle/>
          <a:p>
            <a:pPr>
              <a:buNone/>
            </a:pPr>
            <a:endParaRPr lang="en-US" sz="20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87</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162718079"/>
              </p:ext>
            </p:extLst>
          </p:nvPr>
        </p:nvGraphicFramePr>
        <p:xfrm>
          <a:off x="304800" y="1524000"/>
          <a:ext cx="8534400" cy="4186064"/>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106680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tblGrid>
              <a:tr h="651254">
                <a:tc>
                  <a:txBody>
                    <a:bodyPr/>
                    <a:lstStyle/>
                    <a:p>
                      <a:pPr marL="0" marR="0" algn="ctr">
                        <a:spcBef>
                          <a:spcPts val="200"/>
                        </a:spcBef>
                        <a:spcAft>
                          <a:spcPts val="200"/>
                        </a:spcAft>
                      </a:pPr>
                      <a:r>
                        <a:rPr lang="en-US" sz="1000" b="1" dirty="0">
                          <a:latin typeface="Times New Roman"/>
                          <a:ea typeface="Times New Roman"/>
                          <a:cs typeface="Times New Roman"/>
                        </a:rPr>
                        <a:t>Drug</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Rheumatoid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Juvenile Idiopathic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Ankylosing Spondylitis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Plaque Psoriasis</a:t>
                      </a:r>
                    </a:p>
                    <a:p>
                      <a:pPr marL="0" marR="0" algn="ctr">
                        <a:spcBef>
                          <a:spcPts val="200"/>
                        </a:spcBef>
                        <a:spcAft>
                          <a:spcPts val="200"/>
                        </a:spcAft>
                      </a:pP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Psoriatic Arthritis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Crohn’s Disease </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Ulcerative Colitis</a:t>
                      </a:r>
                    </a:p>
                    <a:p>
                      <a:pPr marL="0" marR="0" algn="ctr">
                        <a:spcBef>
                          <a:spcPts val="200"/>
                        </a:spcBef>
                        <a:spcAft>
                          <a:spcPts val="200"/>
                        </a:spcAft>
                      </a:pPr>
                      <a:r>
                        <a:rPr lang="en-US" sz="1000" b="1" dirty="0">
                          <a:latin typeface="Times New Roman"/>
                          <a:ea typeface="Times New Roman"/>
                          <a:cs typeface="Times New Roman"/>
                        </a:rPr>
                        <a:t> </a:t>
                      </a:r>
                      <a:endParaRPr lang="en-US" sz="1100" b="1" dirty="0">
                        <a:latin typeface="Times New Roman"/>
                        <a:ea typeface="Times New Roman"/>
                        <a:cs typeface="Times New Roman"/>
                      </a:endParaRPr>
                    </a:p>
                  </a:txBody>
                  <a:tcPr marL="27305" marR="27305" marT="0" marB="0" anchor="ctr"/>
                </a:tc>
                <a:extLst>
                  <a:ext uri="{0D108BD9-81ED-4DB2-BD59-A6C34878D82A}">
                    <a16:rowId xmlns:a16="http://schemas.microsoft.com/office/drawing/2014/main" xmlns="" val="10000"/>
                  </a:ext>
                </a:extLst>
              </a:tr>
              <a:tr h="263146">
                <a:tc gridSpan="8">
                  <a:txBody>
                    <a:bodyPr/>
                    <a:lstStyle/>
                    <a:p>
                      <a:pPr algn="ctr"/>
                      <a:r>
                        <a:rPr lang="en-US" sz="1400" dirty="0"/>
                        <a:t>Other</a:t>
                      </a:r>
                      <a:r>
                        <a:rPr lang="en-US" sz="1400" baseline="0" dirty="0"/>
                        <a:t> Biologic</a:t>
                      </a:r>
                      <a:r>
                        <a:rPr lang="en-US" sz="1400" dirty="0"/>
                        <a:t> Agents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538335">
                <a:tc>
                  <a:txBody>
                    <a:bodyPr/>
                    <a:lstStyle/>
                    <a:p>
                      <a:r>
                        <a:rPr lang="en-US" sz="1300" kern="1200" dirty="0">
                          <a:solidFill>
                            <a:schemeClr val="dk1"/>
                          </a:solidFill>
                          <a:latin typeface="Times New Roman"/>
                          <a:ea typeface="+mn-ea"/>
                          <a:cs typeface="Times New Roman"/>
                        </a:rPr>
                        <a:t>abatacept</a:t>
                      </a:r>
                      <a:r>
                        <a:rPr lang="en-US" sz="1300" kern="1200" baseline="30000" dirty="0">
                          <a:solidFill>
                            <a:schemeClr val="dk1"/>
                          </a:solidFill>
                          <a:latin typeface="Times New Roman"/>
                          <a:ea typeface="+mn-ea"/>
                          <a:cs typeface="Times New Roman"/>
                        </a:rPr>
                        <a:t/>
                      </a:r>
                      <a:br>
                        <a:rPr lang="en-US" sz="1300" kern="1200" baseline="30000" dirty="0">
                          <a:solidFill>
                            <a:schemeClr val="dk1"/>
                          </a:solidFill>
                          <a:latin typeface="Times New Roman"/>
                          <a:ea typeface="+mn-ea"/>
                          <a:cs typeface="Times New Roman"/>
                        </a:rPr>
                      </a:br>
                      <a:r>
                        <a:rPr lang="en-US" sz="1300" kern="1200" dirty="0">
                          <a:solidFill>
                            <a:schemeClr val="dk1"/>
                          </a:solidFill>
                          <a:latin typeface="Times New Roman"/>
                          <a:ea typeface="+mn-ea"/>
                          <a:cs typeface="Times New Roman"/>
                        </a:rPr>
                        <a:t>(Orencia®)</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br>
                        <a:rPr lang="en-US" sz="1000" b="1" dirty="0">
                          <a:latin typeface="Times New Roman"/>
                          <a:ea typeface="Times New Roman"/>
                          <a:cs typeface="Times New Roman"/>
                        </a:rPr>
                      </a:br>
                      <a:r>
                        <a:rPr lang="en-US" sz="1000" b="1" dirty="0">
                          <a:latin typeface="Times New Roman"/>
                          <a:ea typeface="Times New Roman"/>
                          <a:cs typeface="Times New Roman"/>
                        </a:rPr>
                        <a:t>(≥ 6 years: IV)</a:t>
                      </a:r>
                    </a:p>
                    <a:p>
                      <a:pPr marL="0" marR="0" algn="ctr">
                        <a:spcBef>
                          <a:spcPts val="200"/>
                        </a:spcBef>
                        <a:spcAft>
                          <a:spcPts val="200"/>
                        </a:spcAft>
                      </a:pPr>
                      <a:r>
                        <a:rPr lang="en-US" sz="1000" b="1" dirty="0">
                          <a:latin typeface="Times New Roman"/>
                          <a:ea typeface="Times New Roman"/>
                          <a:cs typeface="Times New Roman"/>
                        </a:rPr>
                        <a:t>(≥ 2 years: SC)</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2"/>
                  </a:ext>
                </a:extLst>
              </a:tr>
              <a:tr h="538335">
                <a:tc>
                  <a:txBody>
                    <a:bodyPr/>
                    <a:lstStyle/>
                    <a:p>
                      <a:pPr marL="0" marR="0">
                        <a:spcBef>
                          <a:spcPts val="200"/>
                        </a:spcBef>
                        <a:spcAft>
                          <a:spcPts val="200"/>
                        </a:spcAft>
                      </a:pPr>
                      <a:r>
                        <a:rPr lang="en-US" sz="1300" dirty="0">
                          <a:latin typeface="Times New Roman"/>
                          <a:ea typeface="Times New Roman"/>
                          <a:cs typeface="Times New Roman"/>
                        </a:rPr>
                        <a:t>anakinra</a:t>
                      </a:r>
                      <a:br>
                        <a:rPr lang="en-US" sz="1300" dirty="0">
                          <a:latin typeface="Times New Roman"/>
                          <a:ea typeface="Times New Roman"/>
                          <a:cs typeface="Times New Roman"/>
                        </a:rPr>
                      </a:br>
                      <a:r>
                        <a:rPr lang="en-US" sz="1300" dirty="0">
                          <a:latin typeface="Times New Roman"/>
                          <a:ea typeface="Times New Roman"/>
                          <a:cs typeface="Times New Roman"/>
                        </a:rPr>
                        <a:t>(Kineret®)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3"/>
                  </a:ext>
                </a:extLst>
              </a:tr>
              <a:tr h="538335">
                <a:tc>
                  <a:txBody>
                    <a:bodyPr/>
                    <a:lstStyle/>
                    <a:p>
                      <a:pPr marL="0" marR="0">
                        <a:spcBef>
                          <a:spcPts val="200"/>
                        </a:spcBef>
                        <a:spcAft>
                          <a:spcPts val="200"/>
                        </a:spcAft>
                      </a:pPr>
                      <a:r>
                        <a:rPr lang="en-US" sz="1300" dirty="0">
                          <a:latin typeface="Times New Roman"/>
                          <a:ea typeface="Times New Roman"/>
                          <a:cs typeface="Times New Roman"/>
                        </a:rPr>
                        <a:t>brodalumab (Siliq™)</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4"/>
                  </a:ext>
                </a:extLst>
              </a:tr>
              <a:tr h="538335">
                <a:tc>
                  <a:txBody>
                    <a:bodyPr/>
                    <a:lstStyle/>
                    <a:p>
                      <a:pPr marL="0" marR="0">
                        <a:spcBef>
                          <a:spcPts val="200"/>
                        </a:spcBef>
                        <a:spcAft>
                          <a:spcPts val="200"/>
                        </a:spcAft>
                      </a:pPr>
                      <a:r>
                        <a:rPr lang="en-US" sz="1300" dirty="0">
                          <a:latin typeface="Times New Roman"/>
                          <a:ea typeface="Times New Roman"/>
                          <a:cs typeface="Times New Roman"/>
                        </a:rPr>
                        <a:t>canakinumab (Ilaris®) </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br>
                        <a:rPr lang="en-US" sz="1000" b="1" dirty="0">
                          <a:latin typeface="Times New Roman"/>
                          <a:ea typeface="Times New Roman"/>
                          <a:cs typeface="Times New Roman"/>
                        </a:rPr>
                      </a:br>
                      <a:r>
                        <a:rPr lang="en-US" sz="1000" b="1" dirty="0">
                          <a:latin typeface="Times New Roman"/>
                          <a:ea typeface="Times New Roman"/>
                          <a:cs typeface="Times New Roman"/>
                        </a:rPr>
                        <a:t>(≥ 2 years)</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5"/>
                  </a:ext>
                </a:extLst>
              </a:tr>
              <a:tr h="538335">
                <a:tc>
                  <a:txBody>
                    <a:bodyPr/>
                    <a:lstStyle/>
                    <a:p>
                      <a:pPr marL="0" marR="0">
                        <a:spcBef>
                          <a:spcPts val="200"/>
                        </a:spcBef>
                        <a:spcAft>
                          <a:spcPts val="200"/>
                        </a:spcAft>
                      </a:pPr>
                      <a:r>
                        <a:rPr lang="en-US" sz="1300" dirty="0">
                          <a:latin typeface="Times New Roman"/>
                          <a:ea typeface="Times New Roman"/>
                          <a:cs typeface="Times New Roman"/>
                        </a:rPr>
                        <a:t>guselkumab</a:t>
                      </a:r>
                      <a:br>
                        <a:rPr lang="en-US" sz="1300" dirty="0">
                          <a:latin typeface="Times New Roman"/>
                          <a:ea typeface="Times New Roman"/>
                          <a:cs typeface="Times New Roman"/>
                        </a:rPr>
                      </a:br>
                      <a:r>
                        <a:rPr lang="en-US" sz="1300" dirty="0">
                          <a:latin typeface="Times New Roman"/>
                          <a:ea typeface="Times New Roman"/>
                          <a:cs typeface="Times New Roman"/>
                        </a:rPr>
                        <a:t>(Tremfya™)</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6"/>
                  </a:ext>
                </a:extLst>
              </a:tr>
              <a:tr h="538335">
                <a:tc>
                  <a:txBody>
                    <a:bodyPr/>
                    <a:lstStyle/>
                    <a:p>
                      <a:pPr marL="0" marR="0">
                        <a:spcBef>
                          <a:spcPts val="200"/>
                        </a:spcBef>
                        <a:spcAft>
                          <a:spcPts val="200"/>
                        </a:spcAft>
                      </a:pPr>
                      <a:r>
                        <a:rPr lang="en-US" sz="1300" dirty="0">
                          <a:latin typeface="Times New Roman"/>
                          <a:ea typeface="Times New Roman"/>
                          <a:cs typeface="Times New Roman"/>
                        </a:rPr>
                        <a:t>ixekizumab (Taltz®)</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3052346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p:txBody>
          <a:bodyPr/>
          <a:lstStyle/>
          <a:p>
            <a:pPr>
              <a:buNone/>
            </a:pPr>
            <a:endParaRPr lang="en-US" sz="20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88</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2115326717"/>
              </p:ext>
            </p:extLst>
          </p:nvPr>
        </p:nvGraphicFramePr>
        <p:xfrm>
          <a:off x="304800" y="1524001"/>
          <a:ext cx="8572500" cy="4477063"/>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1074420">
                  <a:extLst>
                    <a:ext uri="{9D8B030D-6E8A-4147-A177-3AD203B41FA5}">
                      <a16:colId xmlns:a16="http://schemas.microsoft.com/office/drawing/2014/main" xmlns="" val="20002"/>
                    </a:ext>
                  </a:extLst>
                </a:gridCol>
                <a:gridCol w="914400">
                  <a:extLst>
                    <a:ext uri="{9D8B030D-6E8A-4147-A177-3AD203B41FA5}">
                      <a16:colId xmlns:a16="http://schemas.microsoft.com/office/drawing/2014/main" xmlns="" val="20003"/>
                    </a:ext>
                  </a:extLst>
                </a:gridCol>
                <a:gridCol w="1074420">
                  <a:extLst>
                    <a:ext uri="{9D8B030D-6E8A-4147-A177-3AD203B41FA5}">
                      <a16:colId xmlns:a16="http://schemas.microsoft.com/office/drawing/2014/main" xmlns="" val="20004"/>
                    </a:ext>
                  </a:extLst>
                </a:gridCol>
                <a:gridCol w="1074420">
                  <a:extLst>
                    <a:ext uri="{9D8B030D-6E8A-4147-A177-3AD203B41FA5}">
                      <a16:colId xmlns:a16="http://schemas.microsoft.com/office/drawing/2014/main" xmlns="" val="20005"/>
                    </a:ext>
                  </a:extLst>
                </a:gridCol>
                <a:gridCol w="1074420">
                  <a:extLst>
                    <a:ext uri="{9D8B030D-6E8A-4147-A177-3AD203B41FA5}">
                      <a16:colId xmlns:a16="http://schemas.microsoft.com/office/drawing/2014/main" xmlns="" val="20006"/>
                    </a:ext>
                  </a:extLst>
                </a:gridCol>
                <a:gridCol w="1074420">
                  <a:extLst>
                    <a:ext uri="{9D8B030D-6E8A-4147-A177-3AD203B41FA5}">
                      <a16:colId xmlns:a16="http://schemas.microsoft.com/office/drawing/2014/main" xmlns="" val="20007"/>
                    </a:ext>
                  </a:extLst>
                </a:gridCol>
              </a:tblGrid>
              <a:tr h="621384">
                <a:tc>
                  <a:txBody>
                    <a:bodyPr/>
                    <a:lstStyle/>
                    <a:p>
                      <a:pPr marL="0" marR="0" algn="ctr">
                        <a:spcBef>
                          <a:spcPts val="200"/>
                        </a:spcBef>
                        <a:spcAft>
                          <a:spcPts val="200"/>
                        </a:spcAft>
                      </a:pPr>
                      <a:r>
                        <a:rPr lang="en-US" sz="1000" b="1" dirty="0">
                          <a:latin typeface="Times New Roman"/>
                          <a:ea typeface="Times New Roman"/>
                          <a:cs typeface="Times New Roman"/>
                        </a:rPr>
                        <a:t>Drug</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Rheumatoid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Juvenile Idiopathic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Ankylosing Spondylitis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Psoriatic Arthritis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Crohn’s Disease </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Ulcerative Colitis</a:t>
                      </a:r>
                    </a:p>
                    <a:p>
                      <a:pPr marL="0" marR="0" algn="ctr">
                        <a:spcBef>
                          <a:spcPts val="200"/>
                        </a:spcBef>
                        <a:spcAft>
                          <a:spcPts val="200"/>
                        </a:spcAft>
                      </a:pPr>
                      <a:r>
                        <a:rPr lang="en-US" sz="1000" b="1" dirty="0">
                          <a:latin typeface="Times New Roman"/>
                          <a:ea typeface="Times New Roman"/>
                          <a:cs typeface="Times New Roman"/>
                        </a:rPr>
                        <a:t> </a:t>
                      </a:r>
                      <a:endParaRPr lang="en-US" sz="1100" b="1" dirty="0">
                        <a:latin typeface="Times New Roman"/>
                        <a:ea typeface="Times New Roman"/>
                        <a:cs typeface="Times New Roman"/>
                      </a:endParaRPr>
                    </a:p>
                  </a:txBody>
                  <a:tcPr marL="27305" marR="27305" marT="0" marB="0" anchor="ctr"/>
                </a:tc>
                <a:extLst>
                  <a:ext uri="{0D108BD9-81ED-4DB2-BD59-A6C34878D82A}">
                    <a16:rowId xmlns:a16="http://schemas.microsoft.com/office/drawing/2014/main" xmlns="" val="10000"/>
                  </a:ext>
                </a:extLst>
              </a:tr>
              <a:tr h="297508">
                <a:tc gridSpan="8">
                  <a:txBody>
                    <a:bodyPr/>
                    <a:lstStyle/>
                    <a:p>
                      <a:pPr algn="ctr"/>
                      <a:r>
                        <a:rPr lang="en-US" sz="1400" dirty="0"/>
                        <a:t>Other</a:t>
                      </a:r>
                      <a:r>
                        <a:rPr lang="en-US" sz="1400" baseline="0" dirty="0"/>
                        <a:t> Biologic Agents</a:t>
                      </a:r>
                      <a:endParaRPr lang="en-US" sz="1400"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369215">
                <a:tc>
                  <a:txBody>
                    <a:bodyPr/>
                    <a:lstStyle/>
                    <a:p>
                      <a:pPr marL="0" marR="0">
                        <a:spcBef>
                          <a:spcPts val="200"/>
                        </a:spcBef>
                        <a:spcAft>
                          <a:spcPts val="200"/>
                        </a:spcAft>
                      </a:pPr>
                      <a:r>
                        <a:rPr lang="en-US" sz="1300" dirty="0">
                          <a:latin typeface="Times New Roman"/>
                          <a:ea typeface="Times New Roman"/>
                          <a:cs typeface="Times New Roman"/>
                        </a:rPr>
                        <a:t>rilonacept</a:t>
                      </a:r>
                      <a:br>
                        <a:rPr lang="en-US" sz="1300" dirty="0">
                          <a:latin typeface="Times New Roman"/>
                          <a:ea typeface="Times New Roman"/>
                          <a:cs typeface="Times New Roman"/>
                        </a:rPr>
                      </a:br>
                      <a:r>
                        <a:rPr lang="en-US" sz="1300" dirty="0">
                          <a:latin typeface="Times New Roman"/>
                          <a:ea typeface="Times New Roman"/>
                          <a:cs typeface="Times New Roman"/>
                        </a:rPr>
                        <a:t>(Arcalyst®)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2"/>
                  </a:ext>
                </a:extLst>
              </a:tr>
              <a:tr h="353975">
                <a:tc>
                  <a:txBody>
                    <a:bodyPr/>
                    <a:lstStyle/>
                    <a:p>
                      <a:pPr marL="0" marR="0">
                        <a:spcBef>
                          <a:spcPts val="200"/>
                        </a:spcBef>
                        <a:spcAft>
                          <a:spcPts val="200"/>
                        </a:spcAft>
                      </a:pPr>
                      <a:r>
                        <a:rPr lang="en-US" sz="1300" dirty="0">
                          <a:highlight>
                            <a:srgbClr val="00FFFF"/>
                          </a:highlight>
                          <a:latin typeface="Times New Roman"/>
                          <a:ea typeface="Times New Roman"/>
                          <a:cs typeface="Times New Roman"/>
                        </a:rPr>
                        <a:t>risankizumab-rzaa (Skyrizi™)</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highlight>
                            <a:srgbClr val="00FFFF"/>
                          </a:highlight>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510770482"/>
                  </a:ext>
                </a:extLst>
              </a:tr>
              <a:tr h="353975">
                <a:tc>
                  <a:txBody>
                    <a:bodyPr/>
                    <a:lstStyle/>
                    <a:p>
                      <a:pPr marL="0" marR="0">
                        <a:spcBef>
                          <a:spcPts val="200"/>
                        </a:spcBef>
                        <a:spcAft>
                          <a:spcPts val="200"/>
                        </a:spcAft>
                      </a:pPr>
                      <a:r>
                        <a:rPr lang="en-US" sz="1300" dirty="0">
                          <a:latin typeface="Times New Roman"/>
                          <a:ea typeface="Times New Roman"/>
                          <a:cs typeface="Times New Roman"/>
                        </a:rPr>
                        <a:t>sarilumab</a:t>
                      </a:r>
                      <a:br>
                        <a:rPr lang="en-US" sz="1300" dirty="0">
                          <a:latin typeface="Times New Roman"/>
                          <a:ea typeface="Times New Roman"/>
                          <a:cs typeface="Times New Roman"/>
                        </a:rPr>
                      </a:br>
                      <a:r>
                        <a:rPr lang="en-US" sz="1300" dirty="0">
                          <a:latin typeface="Times New Roman"/>
                          <a:ea typeface="Times New Roman"/>
                          <a:cs typeface="Times New Roman"/>
                        </a:rPr>
                        <a:t>(Kevzara®)</a:t>
                      </a:r>
                      <a:r>
                        <a:rPr lang="en-US" sz="1300" baseline="30000" dirty="0">
                          <a:latin typeface="Times New Roman"/>
                          <a:ea typeface="Times New Roman"/>
                          <a:cs typeface="Times New Roman"/>
                        </a:rPr>
                        <a:t> </a:t>
                      </a:r>
                      <a:endParaRPr lang="en-US" sz="13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3"/>
                  </a:ext>
                </a:extLst>
              </a:tr>
              <a:tr h="414935">
                <a:tc>
                  <a:txBody>
                    <a:bodyPr/>
                    <a:lstStyle/>
                    <a:p>
                      <a:pPr marL="0" marR="0">
                        <a:spcBef>
                          <a:spcPts val="200"/>
                        </a:spcBef>
                        <a:spcAft>
                          <a:spcPts val="200"/>
                        </a:spcAft>
                      </a:pPr>
                      <a:r>
                        <a:rPr lang="en-US" sz="1300" dirty="0">
                          <a:latin typeface="Times New Roman"/>
                          <a:ea typeface="Times New Roman"/>
                          <a:cs typeface="Times New Roman"/>
                        </a:rPr>
                        <a:t>secukinumab</a:t>
                      </a:r>
                      <a:br>
                        <a:rPr lang="en-US" sz="1300" dirty="0">
                          <a:latin typeface="Times New Roman"/>
                          <a:ea typeface="Times New Roman"/>
                          <a:cs typeface="Times New Roman"/>
                        </a:rPr>
                      </a:br>
                      <a:r>
                        <a:rPr lang="en-US" sz="1300" dirty="0">
                          <a:latin typeface="Times New Roman"/>
                          <a:ea typeface="Times New Roman"/>
                          <a:cs typeface="Times New Roman"/>
                        </a:rPr>
                        <a:t>(Cosentyx®</a:t>
                      </a:r>
                      <a:r>
                        <a:rPr lang="en-US" sz="1300" dirty="0">
                          <a:latin typeface="Times New Roman"/>
                          <a:ea typeface="Times New Roman"/>
                          <a:cs typeface="Arial"/>
                        </a:rPr>
                        <a:t>)</a:t>
                      </a:r>
                      <a:endParaRPr lang="en-US" sz="13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4"/>
                  </a:ext>
                </a:extLst>
              </a:tr>
              <a:tr h="580140">
                <a:tc>
                  <a:txBody>
                    <a:bodyPr/>
                    <a:lstStyle/>
                    <a:p>
                      <a:r>
                        <a:rPr lang="en-US" sz="1300" kern="1200" dirty="0">
                          <a:solidFill>
                            <a:schemeClr val="dk1"/>
                          </a:solidFill>
                          <a:effectLst/>
                          <a:latin typeface="Times New Roman" panose="02020603050405020304" pitchFamily="18" charset="0"/>
                          <a:ea typeface="+mn-ea"/>
                          <a:cs typeface="Times New Roman" panose="02020603050405020304" pitchFamily="18" charset="0"/>
                        </a:rPr>
                        <a:t>tildrakizumab-asmn (Ilumya™</a:t>
                      </a:r>
                      <a:r>
                        <a:rPr lang="en-US" sz="1300" kern="1200" dirty="0">
                          <a:solidFill>
                            <a:schemeClr val="dk1"/>
                          </a:solidFill>
                          <a:effectLst/>
                          <a:latin typeface="+mn-lt"/>
                          <a:ea typeface="+mn-ea"/>
                          <a:cs typeface="+mn-cs"/>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3376000312"/>
                  </a:ext>
                </a:extLst>
              </a:tr>
              <a:tr h="320040">
                <a:tc>
                  <a:txBody>
                    <a:bodyPr/>
                    <a:lstStyle/>
                    <a:p>
                      <a:pPr marL="0" marR="0">
                        <a:spcBef>
                          <a:spcPts val="200"/>
                        </a:spcBef>
                        <a:spcAft>
                          <a:spcPts val="200"/>
                        </a:spcAft>
                      </a:pPr>
                      <a:r>
                        <a:rPr lang="en-US" sz="1300" dirty="0">
                          <a:latin typeface="Times New Roman"/>
                          <a:ea typeface="Times New Roman"/>
                          <a:cs typeface="Times New Roman"/>
                        </a:rPr>
                        <a:t>tocilizumab</a:t>
                      </a:r>
                      <a:r>
                        <a:rPr lang="en-US" sz="1300" dirty="0">
                          <a:solidFill>
                            <a:srgbClr val="000000"/>
                          </a:solidFill>
                          <a:latin typeface="Times New Roman"/>
                          <a:ea typeface="Times New Roman"/>
                          <a:cs typeface="Times New Roman"/>
                        </a:rPr>
                        <a:t/>
                      </a:r>
                      <a:br>
                        <a:rPr lang="en-US" sz="1300" dirty="0">
                          <a:solidFill>
                            <a:srgbClr val="000000"/>
                          </a:solidFill>
                          <a:latin typeface="Times New Roman"/>
                          <a:ea typeface="Times New Roman"/>
                          <a:cs typeface="Times New Roman"/>
                        </a:rPr>
                      </a:br>
                      <a:r>
                        <a:rPr lang="en-US" sz="1300" dirty="0">
                          <a:latin typeface="Times New Roman"/>
                          <a:ea typeface="Times New Roman"/>
                          <a:cs typeface="Times New Roman"/>
                        </a:rPr>
                        <a:t>(Actemra®)</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 </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 </a:t>
                      </a:r>
                      <a:br>
                        <a:rPr lang="en-US" sz="1000" b="1" dirty="0">
                          <a:latin typeface="Times New Roman"/>
                          <a:ea typeface="Times New Roman"/>
                          <a:cs typeface="Times New Roman"/>
                        </a:rPr>
                      </a:br>
                      <a:r>
                        <a:rPr lang="en-US" sz="1000" b="1" dirty="0">
                          <a:latin typeface="Times New Roman"/>
                          <a:ea typeface="Times New Roman"/>
                          <a:cs typeface="Times New Roman"/>
                        </a:rPr>
                        <a:t>(≥ 2 years)</a:t>
                      </a:r>
                      <a:br>
                        <a:rPr lang="en-US" sz="1000" b="1" dirty="0">
                          <a:latin typeface="Times New Roman"/>
                          <a:ea typeface="Times New Roman"/>
                          <a:cs typeface="Times New Roman"/>
                        </a:rPr>
                      </a:br>
                      <a:r>
                        <a:rPr lang="en-US" sz="1000" b="1" dirty="0">
                          <a:latin typeface="Times New Roman"/>
                          <a:ea typeface="Times New Roman"/>
                          <a:cs typeface="Times New Roman"/>
                        </a:rPr>
                        <a:t>(IV only)</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5"/>
                  </a:ext>
                </a:extLst>
              </a:tr>
              <a:tr h="396240">
                <a:tc>
                  <a:txBody>
                    <a:bodyPr/>
                    <a:lstStyle/>
                    <a:p>
                      <a:pPr marL="0" marR="0">
                        <a:spcBef>
                          <a:spcPts val="200"/>
                        </a:spcBef>
                        <a:spcAft>
                          <a:spcPts val="200"/>
                        </a:spcAft>
                      </a:pPr>
                      <a:r>
                        <a:rPr lang="en-US" sz="1300" dirty="0">
                          <a:latin typeface="Times New Roman"/>
                          <a:ea typeface="Times New Roman"/>
                          <a:cs typeface="Arial"/>
                        </a:rPr>
                        <a:t>ustekinumab</a:t>
                      </a:r>
                      <a:r>
                        <a:rPr lang="en-US" sz="1300" dirty="0">
                          <a:latin typeface="Times New Roman"/>
                          <a:ea typeface="Times New Roman"/>
                          <a:cs typeface="Times New Roman"/>
                        </a:rPr>
                        <a:t/>
                      </a:r>
                      <a:br>
                        <a:rPr lang="en-US" sz="1300" dirty="0">
                          <a:latin typeface="Times New Roman"/>
                          <a:ea typeface="Times New Roman"/>
                          <a:cs typeface="Times New Roman"/>
                        </a:rPr>
                      </a:br>
                      <a:r>
                        <a:rPr lang="en-US" sz="1300" dirty="0">
                          <a:latin typeface="Times New Roman"/>
                          <a:ea typeface="Times New Roman"/>
                          <a:cs typeface="Arial"/>
                        </a:rPr>
                        <a:t>(Stelara</a:t>
                      </a:r>
                      <a:r>
                        <a:rPr lang="en-US" sz="1300" dirty="0">
                          <a:latin typeface="Times New Roman"/>
                          <a:ea typeface="Times New Roman"/>
                          <a:cs typeface="Times New Roman"/>
                        </a:rPr>
                        <a:t>®</a:t>
                      </a:r>
                      <a:r>
                        <a:rPr lang="en-US" sz="1300" dirty="0">
                          <a:latin typeface="Times New Roman"/>
                          <a:ea typeface="Times New Roman"/>
                          <a:cs typeface="Arial"/>
                        </a:rPr>
                        <a:t>)</a:t>
                      </a:r>
                      <a:endParaRPr lang="en-US" sz="13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6"/>
                  </a:ext>
                </a:extLst>
              </a:tr>
              <a:tr h="513644">
                <a:tc>
                  <a:txBody>
                    <a:bodyPr/>
                    <a:lstStyle/>
                    <a:p>
                      <a:pPr marL="0" marR="0">
                        <a:spcBef>
                          <a:spcPts val="200"/>
                        </a:spcBef>
                        <a:spcAft>
                          <a:spcPts val="200"/>
                        </a:spcAft>
                      </a:pPr>
                      <a:r>
                        <a:rPr lang="en-US" sz="1300" dirty="0">
                          <a:latin typeface="Times New Roman"/>
                          <a:ea typeface="Times New Roman"/>
                          <a:cs typeface="Arial"/>
                        </a:rPr>
                        <a:t>vedolizumab (Entyvio</a:t>
                      </a:r>
                      <a:r>
                        <a:rPr lang="en-US" sz="1300" dirty="0">
                          <a:latin typeface="Times New Roman"/>
                          <a:ea typeface="Times New Roman"/>
                          <a:cs typeface="Times New Roman"/>
                        </a:rPr>
                        <a:t>®</a:t>
                      </a:r>
                      <a:r>
                        <a:rPr lang="en-US" sz="1300" dirty="0">
                          <a:latin typeface="Times New Roman"/>
                          <a:ea typeface="Times New Roman"/>
                          <a:cs typeface="Arial"/>
                        </a:rPr>
                        <a:t>)</a:t>
                      </a:r>
                      <a:endParaRPr lang="en-US" sz="1300"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41912542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p:txBody>
          <a:bodyPr/>
          <a:lstStyle/>
          <a:p>
            <a:pPr>
              <a:buNone/>
            </a:pPr>
            <a:endParaRPr lang="en-US" sz="2000" dirty="0"/>
          </a:p>
          <a:p>
            <a:endParaRPr lang="en-US" sz="2000" dirty="0"/>
          </a:p>
        </p:txBody>
      </p:sp>
      <p:sp>
        <p:nvSpPr>
          <p:cNvPr id="2" name="Slide Number Placeholder 1"/>
          <p:cNvSpPr>
            <a:spLocks noGrp="1"/>
          </p:cNvSpPr>
          <p:nvPr>
            <p:ph type="sldNum" sz="quarter" idx="4"/>
          </p:nvPr>
        </p:nvSpPr>
        <p:spPr/>
        <p:txBody>
          <a:bodyPr/>
          <a:lstStyle/>
          <a:p>
            <a:fld id="{FF445594-FFE8-4E90-934C-EFF530110A38}" type="slidenum">
              <a:rPr lang="en-US" smtClean="0"/>
              <a:pPr/>
              <a:t>89</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graphicFrame>
        <p:nvGraphicFramePr>
          <p:cNvPr id="6" name="Table 5"/>
          <p:cNvGraphicFramePr>
            <a:graphicFrameLocks noGrp="1"/>
          </p:cNvGraphicFramePr>
          <p:nvPr>
            <p:extLst>
              <p:ext uri="{D42A27DB-BD31-4B8C-83A1-F6EECF244321}">
                <p14:modId xmlns:p14="http://schemas.microsoft.com/office/powerpoint/2010/main" val="742663369"/>
              </p:ext>
            </p:extLst>
          </p:nvPr>
        </p:nvGraphicFramePr>
        <p:xfrm>
          <a:off x="304800" y="1600200"/>
          <a:ext cx="8534400" cy="4032326"/>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xmlns="" val="20000"/>
                    </a:ext>
                  </a:extLst>
                </a:gridCol>
                <a:gridCol w="1066800">
                  <a:extLst>
                    <a:ext uri="{9D8B030D-6E8A-4147-A177-3AD203B41FA5}">
                      <a16:colId xmlns:a16="http://schemas.microsoft.com/office/drawing/2014/main" xmlns="" val="20001"/>
                    </a:ext>
                  </a:extLst>
                </a:gridCol>
                <a:gridCol w="10668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10668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1066800">
                  <a:extLst>
                    <a:ext uri="{9D8B030D-6E8A-4147-A177-3AD203B41FA5}">
                      <a16:colId xmlns:a16="http://schemas.microsoft.com/office/drawing/2014/main" xmlns="" val="20006"/>
                    </a:ext>
                  </a:extLst>
                </a:gridCol>
                <a:gridCol w="1066800">
                  <a:extLst>
                    <a:ext uri="{9D8B030D-6E8A-4147-A177-3AD203B41FA5}">
                      <a16:colId xmlns:a16="http://schemas.microsoft.com/office/drawing/2014/main" xmlns="" val="20007"/>
                    </a:ext>
                  </a:extLst>
                </a:gridCol>
              </a:tblGrid>
              <a:tr h="804048">
                <a:tc>
                  <a:txBody>
                    <a:bodyPr/>
                    <a:lstStyle/>
                    <a:p>
                      <a:pPr marL="0" marR="0" algn="ctr">
                        <a:spcBef>
                          <a:spcPts val="200"/>
                        </a:spcBef>
                        <a:spcAft>
                          <a:spcPts val="200"/>
                        </a:spcAft>
                      </a:pPr>
                      <a:r>
                        <a:rPr lang="en-US" sz="1000" b="1" dirty="0">
                          <a:latin typeface="Times New Roman"/>
                          <a:ea typeface="Times New Roman"/>
                          <a:cs typeface="Times New Roman"/>
                        </a:rPr>
                        <a:t>Drug</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Rheumatoid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Juvenile Idiopathic Arthritis </a:t>
                      </a: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Ankylosing Spondylitis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Plaque Psoriasis</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Psoriatic Arthritis</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Crohn’s Disease </a:t>
                      </a:r>
                      <a:br>
                        <a:rPr lang="en-US" sz="1000" b="1" dirty="0">
                          <a:latin typeface="Times New Roman"/>
                          <a:ea typeface="Times New Roman"/>
                          <a:cs typeface="Times New Roman"/>
                        </a:rPr>
                      </a:br>
                      <a:endParaRPr lang="en-US" sz="1100" b="1" dirty="0">
                        <a:latin typeface="Times New Roman"/>
                        <a:ea typeface="Times New Roman"/>
                        <a:cs typeface="Times New Roman"/>
                      </a:endParaRP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Ulcerative Colitis</a:t>
                      </a:r>
                    </a:p>
                    <a:p>
                      <a:pPr marL="0" marR="0" algn="ctr">
                        <a:spcBef>
                          <a:spcPts val="200"/>
                        </a:spcBef>
                        <a:spcAft>
                          <a:spcPts val="200"/>
                        </a:spcAft>
                      </a:pPr>
                      <a:r>
                        <a:rPr lang="en-US" sz="1000" b="1" dirty="0">
                          <a:latin typeface="Times New Roman"/>
                          <a:ea typeface="Times New Roman"/>
                          <a:cs typeface="Times New Roman"/>
                        </a:rPr>
                        <a:t> </a:t>
                      </a:r>
                      <a:endParaRPr lang="en-US" sz="1100" b="1" dirty="0">
                        <a:latin typeface="Times New Roman"/>
                        <a:ea typeface="Times New Roman"/>
                        <a:cs typeface="Times New Roman"/>
                      </a:endParaRPr>
                    </a:p>
                  </a:txBody>
                  <a:tcPr marL="27305" marR="27305" marT="0" marB="0" anchor="ctr"/>
                </a:tc>
                <a:extLst>
                  <a:ext uri="{0D108BD9-81ED-4DB2-BD59-A6C34878D82A}">
                    <a16:rowId xmlns:a16="http://schemas.microsoft.com/office/drawing/2014/main" xmlns="" val="10000"/>
                  </a:ext>
                </a:extLst>
              </a:tr>
              <a:tr h="387552">
                <a:tc gridSpan="8">
                  <a:txBody>
                    <a:bodyPr/>
                    <a:lstStyle/>
                    <a:p>
                      <a:pPr algn="ctr"/>
                      <a:r>
                        <a:rPr lang="en-US" sz="1400" dirty="0"/>
                        <a:t>Non-Biologic Agents</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1"/>
                  </a:ext>
                </a:extLst>
              </a:tr>
              <a:tr h="664637">
                <a:tc>
                  <a:txBody>
                    <a:bodyPr/>
                    <a:lstStyle/>
                    <a:p>
                      <a:pPr marL="0" marR="0">
                        <a:spcBef>
                          <a:spcPts val="200"/>
                        </a:spcBef>
                        <a:spcAft>
                          <a:spcPts val="200"/>
                        </a:spcAft>
                      </a:pPr>
                      <a:r>
                        <a:rPr lang="en-US" sz="1300" dirty="0">
                          <a:latin typeface="Times New Roman"/>
                          <a:ea typeface="Times New Roman"/>
                          <a:cs typeface="Times New Roman"/>
                        </a:rPr>
                        <a:t>apremilast (Otezla®)</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2"/>
                  </a:ext>
                </a:extLst>
              </a:tr>
              <a:tr h="664637">
                <a:tc>
                  <a:txBody>
                    <a:bodyPr/>
                    <a:lstStyle/>
                    <a:p>
                      <a:pPr marL="0" marR="0" lvl="0" indent="0" algn="l" defTabSz="914400" rtl="0" eaLnBrk="1" fontAlgn="auto" latinLnBrk="0" hangingPunct="1">
                        <a:lnSpc>
                          <a:spcPct val="100000"/>
                        </a:lnSpc>
                        <a:spcBef>
                          <a:spcPts val="200"/>
                        </a:spcBef>
                        <a:spcAft>
                          <a:spcPts val="200"/>
                        </a:spcAft>
                        <a:buClrTx/>
                        <a:buSzTx/>
                        <a:buFontTx/>
                        <a:buNone/>
                        <a:tabLst/>
                        <a:defRPr/>
                      </a:pPr>
                      <a:r>
                        <a:rPr lang="en-US" sz="1300" kern="1200" dirty="0">
                          <a:solidFill>
                            <a:schemeClr val="dk1"/>
                          </a:solidFill>
                          <a:effectLst/>
                          <a:latin typeface="Times New Roman" panose="02020603050405020304" pitchFamily="18" charset="0"/>
                          <a:ea typeface="+mn-ea"/>
                          <a:cs typeface="Times New Roman" panose="02020603050405020304" pitchFamily="18" charset="0"/>
                        </a:rPr>
                        <a:t>baricitinib</a:t>
                      </a:r>
                      <a:r>
                        <a:rPr lang="en-US" sz="1300" kern="1200" baseline="30000" dirty="0">
                          <a:solidFill>
                            <a:schemeClr val="dk1"/>
                          </a:solidFill>
                          <a:effectLst/>
                          <a:latin typeface="Times New Roman" panose="02020603050405020304" pitchFamily="18" charset="0"/>
                          <a:ea typeface="+mn-ea"/>
                          <a:cs typeface="Times New Roman" panose="02020603050405020304" pitchFamily="18" charset="0"/>
                        </a:rPr>
                        <a:t>r</a:t>
                      </a:r>
                      <a:r>
                        <a:rPr lang="en-US" sz="1300" kern="1200" dirty="0">
                          <a:solidFill>
                            <a:schemeClr val="dk1"/>
                          </a:solidFill>
                          <a:effectLst/>
                          <a:latin typeface="Times New Roman" panose="02020603050405020304" pitchFamily="18" charset="0"/>
                          <a:ea typeface="+mn-ea"/>
                          <a:cs typeface="Times New Roman" panose="02020603050405020304" pitchFamily="18" charset="0"/>
                        </a:rPr>
                        <a:t> (Olumiant®)</a:t>
                      </a:r>
                      <a:endParaRPr lang="en-US" sz="1300" dirty="0">
                        <a:latin typeface="Times New Roman" panose="02020603050405020304" pitchFamily="18" charset="0"/>
                        <a:ea typeface="Times New Roman"/>
                        <a:cs typeface="Times New Roman" panose="02020603050405020304" pitchFamily="18" charset="0"/>
                      </a:endParaRP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318410132"/>
                  </a:ext>
                </a:extLst>
              </a:tr>
              <a:tr h="755726">
                <a:tc>
                  <a:txBody>
                    <a:bodyPr/>
                    <a:lstStyle/>
                    <a:p>
                      <a:pPr marL="0" marR="0">
                        <a:spcBef>
                          <a:spcPts val="200"/>
                        </a:spcBef>
                        <a:spcAft>
                          <a:spcPts val="200"/>
                        </a:spcAft>
                      </a:pPr>
                      <a:r>
                        <a:rPr lang="en-US" sz="1300" dirty="0">
                          <a:latin typeface="Times New Roman"/>
                          <a:ea typeface="Times New Roman"/>
                          <a:cs typeface="Times New Roman"/>
                        </a:rPr>
                        <a:t>tofacitinib</a:t>
                      </a:r>
                      <a:br>
                        <a:rPr lang="en-US" sz="1300" dirty="0">
                          <a:latin typeface="Times New Roman"/>
                          <a:ea typeface="Times New Roman"/>
                          <a:cs typeface="Times New Roman"/>
                        </a:rPr>
                      </a:br>
                      <a:r>
                        <a:rPr lang="en-US" sz="1300" dirty="0">
                          <a:latin typeface="Times New Roman"/>
                          <a:ea typeface="Times New Roman"/>
                          <a:cs typeface="Times New Roman"/>
                        </a:rPr>
                        <a:t>(Xeljanz®, Xeljanz XR®)</a:t>
                      </a:r>
                    </a:p>
                  </a:txBody>
                  <a:tcPr marL="27305" marR="27305" marT="0" marB="0" anchor="ctr"/>
                </a:tc>
                <a:tc>
                  <a:txBody>
                    <a:bodyPr/>
                    <a:lstStyle/>
                    <a:p>
                      <a:pPr marL="0" marR="0" algn="ctr">
                        <a:spcBef>
                          <a:spcPts val="200"/>
                        </a:spcBef>
                        <a:spcAft>
                          <a:spcPts val="200"/>
                        </a:spcAft>
                      </a:pPr>
                      <a:r>
                        <a:rPr lang="en-US" sz="1000" b="1" dirty="0">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10003"/>
                  </a:ext>
                </a:extLst>
              </a:tr>
              <a:tr h="755726">
                <a:tc>
                  <a:txBody>
                    <a:bodyPr/>
                    <a:lstStyle/>
                    <a:p>
                      <a:pPr marL="0" marR="0">
                        <a:spcBef>
                          <a:spcPts val="200"/>
                        </a:spcBef>
                        <a:spcAft>
                          <a:spcPts val="200"/>
                        </a:spcAft>
                      </a:pPr>
                      <a:r>
                        <a:rPr lang="en-US" sz="1300" dirty="0">
                          <a:highlight>
                            <a:srgbClr val="00FFFF"/>
                          </a:highlight>
                          <a:latin typeface="Times New Roman"/>
                          <a:ea typeface="Times New Roman"/>
                          <a:cs typeface="Times New Roman"/>
                        </a:rPr>
                        <a:t>upadacitinib (Rinvoq™)</a:t>
                      </a:r>
                    </a:p>
                  </a:txBody>
                  <a:tcPr marL="27305" marR="27305" marT="0" marB="0" anchor="ctr"/>
                </a:tc>
                <a:tc>
                  <a:txBody>
                    <a:bodyPr/>
                    <a:lstStyle/>
                    <a:p>
                      <a:pPr marL="0" marR="0" algn="ctr">
                        <a:spcBef>
                          <a:spcPts val="200"/>
                        </a:spcBef>
                        <a:spcAft>
                          <a:spcPts val="200"/>
                        </a:spcAft>
                      </a:pPr>
                      <a:r>
                        <a:rPr lang="en-US" sz="1000" b="1" dirty="0">
                          <a:highlight>
                            <a:srgbClr val="00FFFF"/>
                          </a:highlight>
                          <a:latin typeface="Times New Roman"/>
                          <a:ea typeface="Times New Roman"/>
                          <a:cs typeface="Times New Roman"/>
                        </a:rPr>
                        <a:t>X</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tc>
                  <a:txBody>
                    <a:bodyPr/>
                    <a:lstStyle/>
                    <a:p>
                      <a:pPr marL="0" marR="0" algn="ctr">
                        <a:spcBef>
                          <a:spcPts val="200"/>
                        </a:spcBef>
                        <a:spcAft>
                          <a:spcPts val="200"/>
                        </a:spcAft>
                      </a:pPr>
                      <a:r>
                        <a:rPr lang="en-US" sz="1000" dirty="0">
                          <a:highlight>
                            <a:srgbClr val="00FFFF"/>
                          </a:highlight>
                          <a:latin typeface="Times New Roman"/>
                          <a:ea typeface="Times New Roman"/>
                          <a:cs typeface="Times New Roman"/>
                        </a:rPr>
                        <a:t>--</a:t>
                      </a:r>
                    </a:p>
                  </a:txBody>
                  <a:tcPr marL="27305" marR="27305" marT="0" marB="0" anchor="ctr"/>
                </a:tc>
                <a:extLst>
                  <a:ext uri="{0D108BD9-81ED-4DB2-BD59-A6C34878D82A}">
                    <a16:rowId xmlns:a16="http://schemas.microsoft.com/office/drawing/2014/main" xmlns="" val="3531447955"/>
                  </a:ext>
                </a:extLst>
              </a:tr>
            </a:tbl>
          </a:graphicData>
        </a:graphic>
      </p:graphicFrame>
    </p:spTree>
    <p:extLst>
      <p:ext uri="{BB962C8B-B14F-4D97-AF65-F5344CB8AC3E}">
        <p14:creationId xmlns:p14="http://schemas.microsoft.com/office/powerpoint/2010/main" val="1590461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Analgesics, Narcotics Long</a:t>
            </a:r>
            <a:endParaRPr lang="en-US" dirty="0"/>
          </a:p>
        </p:txBody>
      </p:sp>
      <p:sp>
        <p:nvSpPr>
          <p:cNvPr id="3" name="Content Placeholder 2"/>
          <p:cNvSpPr>
            <a:spLocks noGrp="1"/>
          </p:cNvSpPr>
          <p:nvPr>
            <p:ph idx="1"/>
          </p:nvPr>
        </p:nvSpPr>
        <p:spPr>
          <a:xfrm>
            <a:off x="152400" y="1524001"/>
            <a:ext cx="8839200" cy="4672968"/>
          </a:xfrm>
        </p:spPr>
        <p:txBody>
          <a:bodyPr/>
          <a:lstStyle/>
          <a:p>
            <a:pPr marL="0" lvl="1" indent="0">
              <a:spcBef>
                <a:spcPts val="1000"/>
              </a:spcBef>
              <a:buNone/>
            </a:pPr>
            <a:r>
              <a:rPr lang="en-US" sz="2400" b="1" i="1" dirty="0">
                <a:solidFill>
                  <a:srgbClr val="2C2C2C"/>
                </a:solidFill>
              </a:rPr>
              <a:t>Abuse -Deterrent Products: continued</a:t>
            </a:r>
          </a:p>
          <a:p>
            <a:pPr marL="342900" lvl="1" indent="-342900">
              <a:spcBef>
                <a:spcPts val="1000"/>
              </a:spcBef>
              <a:buFont typeface="Arial" panose="020B0604020202020204" pitchFamily="34" charset="0"/>
              <a:buChar char="•"/>
            </a:pPr>
            <a:r>
              <a:rPr lang="en-US" sz="2000" dirty="0">
                <a:solidFill>
                  <a:srgbClr val="2C2C2C"/>
                </a:solidFill>
              </a:rPr>
              <a:t>hydrocodone ER (Zohydro ER)**</a:t>
            </a:r>
          </a:p>
          <a:p>
            <a:pPr marL="342900" lvl="1" indent="-342900">
              <a:spcBef>
                <a:spcPts val="1000"/>
              </a:spcBef>
              <a:buFont typeface="Arial" panose="020B0604020202020204" pitchFamily="34" charset="0"/>
              <a:buChar char="•"/>
            </a:pPr>
            <a:r>
              <a:rPr lang="en-US" sz="2000" dirty="0">
                <a:solidFill>
                  <a:srgbClr val="2C2C2C"/>
                </a:solidFill>
              </a:rPr>
              <a:t>hydromorphone ER (Exalgo)**</a:t>
            </a:r>
          </a:p>
          <a:p>
            <a:pPr marL="342900" lvl="1" indent="-342900">
              <a:spcBef>
                <a:spcPts val="1000"/>
              </a:spcBef>
              <a:buFont typeface="Arial" panose="020B0604020202020204" pitchFamily="34" charset="0"/>
              <a:buChar char="•"/>
            </a:pPr>
            <a:r>
              <a:rPr lang="en-US" sz="2000" dirty="0">
                <a:solidFill>
                  <a:srgbClr val="2C2C2C"/>
                </a:solidFill>
              </a:rPr>
              <a:t>oxymorphone ER (</a:t>
            </a:r>
            <a:r>
              <a:rPr lang="en-US" sz="2000" i="1" dirty="0">
                <a:solidFill>
                  <a:srgbClr val="2C2C2C"/>
                </a:solidFill>
              </a:rPr>
              <a:t>Opana ER***</a:t>
            </a:r>
            <a:r>
              <a:rPr lang="en-US" sz="2000" dirty="0">
                <a:solidFill>
                  <a:srgbClr val="2C2C2C"/>
                </a:solidFill>
              </a:rPr>
              <a:t>)**</a:t>
            </a:r>
          </a:p>
          <a:p>
            <a:pPr marL="342900" lvl="1" indent="-342900">
              <a:spcBef>
                <a:spcPts val="1000"/>
              </a:spcBef>
              <a:buFont typeface="Arial" panose="020B0604020202020204" pitchFamily="34" charset="0"/>
              <a:buChar char="•"/>
            </a:pPr>
            <a:r>
              <a:rPr lang="en-US" sz="2000" dirty="0">
                <a:solidFill>
                  <a:srgbClr val="2C2C2C"/>
                </a:solidFill>
              </a:rPr>
              <a:t>tapentadol ER (Nucynta ER)**</a:t>
            </a:r>
          </a:p>
          <a:p>
            <a:pPr marL="0" lvl="1" indent="0">
              <a:spcBef>
                <a:spcPts val="1000"/>
              </a:spcBef>
              <a:buNone/>
            </a:pPr>
            <a:endParaRPr lang="en-US" sz="2000" dirty="0">
              <a:solidFill>
                <a:srgbClr val="2C2C2C"/>
              </a:solidFill>
            </a:endParaRPr>
          </a:p>
          <a:p>
            <a:pPr marL="0" lvl="1" indent="0">
              <a:spcBef>
                <a:spcPts val="1000"/>
              </a:spcBef>
              <a:buNone/>
            </a:pPr>
            <a:endParaRPr lang="en-US" sz="2000" dirty="0">
              <a:solidFill>
                <a:srgbClr val="2C2C2C"/>
              </a:solidFill>
            </a:endParaRPr>
          </a:p>
          <a:p>
            <a:pPr marL="0" lvl="1" indent="0">
              <a:spcBef>
                <a:spcPts val="1000"/>
              </a:spcBef>
              <a:buNone/>
            </a:pPr>
            <a:r>
              <a:rPr lang="en-US" sz="2000" dirty="0">
                <a:solidFill>
                  <a:srgbClr val="2C2C2C"/>
                </a:solidFill>
              </a:rPr>
              <a:t>**</a:t>
            </a:r>
            <a:r>
              <a:rPr lang="en-US" sz="2000" i="1" dirty="0">
                <a:solidFill>
                  <a:srgbClr val="2C2C2C"/>
                </a:solidFill>
              </a:rPr>
              <a:t>These products have abuse-deterrent properties but have not been approved by the FDA as abuse-deterrent </a:t>
            </a:r>
          </a:p>
          <a:p>
            <a:pPr marL="0" lvl="1" indent="0">
              <a:spcBef>
                <a:spcPts val="1000"/>
              </a:spcBef>
              <a:buNone/>
            </a:pPr>
            <a:r>
              <a:rPr lang="en-US" sz="2000" i="1" dirty="0">
                <a:solidFill>
                  <a:schemeClr val="tx1">
                    <a:lumMod val="50000"/>
                  </a:schemeClr>
                </a:solidFill>
              </a:rPr>
              <a:t>***Voluntarily withdrawn from the market in 2017</a:t>
            </a:r>
          </a:p>
          <a:p>
            <a:pPr marL="0" lvl="1" indent="0">
              <a:spcBef>
                <a:spcPts val="1000"/>
              </a:spcBef>
              <a:buNone/>
            </a:pPr>
            <a:endParaRPr lang="en-US" sz="1800" dirty="0">
              <a:solidFill>
                <a:srgbClr val="2C2C2C"/>
              </a:solidFill>
            </a:endParaRPr>
          </a:p>
        </p:txBody>
      </p:sp>
      <p:sp>
        <p:nvSpPr>
          <p:cNvPr id="4" name="Slide Number Placeholder 3"/>
          <p:cNvSpPr>
            <a:spLocks noGrp="1"/>
          </p:cNvSpPr>
          <p:nvPr>
            <p:ph type="sldNum" sz="quarter" idx="4"/>
          </p:nvPr>
        </p:nvSpPr>
        <p:spPr/>
        <p:txBody>
          <a:bodyPr/>
          <a:lstStyle/>
          <a:p>
            <a:fld id="{FF445594-FFE8-4E90-934C-EFF530110A38}" type="slidenum">
              <a:rPr lang="en-US" smtClean="0"/>
              <a:pPr/>
              <a:t>9</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410139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Cytokine and CAM Antagonists</a:t>
            </a:r>
            <a:endParaRPr lang="en-US" dirty="0"/>
          </a:p>
        </p:txBody>
      </p:sp>
      <p:sp>
        <p:nvSpPr>
          <p:cNvPr id="3" name="Content Placeholder 2"/>
          <p:cNvSpPr>
            <a:spLocks noGrp="1"/>
          </p:cNvSpPr>
          <p:nvPr>
            <p:ph idx="1"/>
          </p:nvPr>
        </p:nvSpPr>
        <p:spPr>
          <a:xfrm>
            <a:off x="0" y="1447800"/>
            <a:ext cx="9144000" cy="5105400"/>
          </a:xfrm>
        </p:spPr>
        <p:txBody>
          <a:bodyPr/>
          <a:lstStyle/>
          <a:p>
            <a:r>
              <a:rPr lang="en-US" sz="2000" dirty="0">
                <a:solidFill>
                  <a:srgbClr val="000000"/>
                </a:solidFill>
              </a:rPr>
              <a:t>Cytokines and cell adhesion molecules (CAMs) have indications for use in rheumatoid arthritis (RA), plaque psoriasis, psoriatic arthritis, Crohn’s disease, ankylosing spondylitis (AS), and nonradiographic axial spondylarthritis (nr-axSpA) as well as other disease states</a:t>
            </a:r>
          </a:p>
          <a:p>
            <a:r>
              <a:rPr lang="en-US" sz="2000" dirty="0">
                <a:solidFill>
                  <a:srgbClr val="000000"/>
                </a:solidFill>
              </a:rPr>
              <a:t>For many disease states, including rheumatoid arthritis there is no evidence for using one tumor necrosis factor (TNF) antagonist over another</a:t>
            </a:r>
          </a:p>
          <a:p>
            <a:r>
              <a:rPr lang="en-US" sz="2000" dirty="0">
                <a:solidFill>
                  <a:srgbClr val="000000"/>
                </a:solidFill>
              </a:rPr>
              <a:t>There is no evidence that any one TNF antagonist is more effective than any other for the treatment of RA or AS</a:t>
            </a:r>
          </a:p>
          <a:p>
            <a:r>
              <a:rPr lang="en-US" sz="2000" dirty="0">
                <a:solidFill>
                  <a:srgbClr val="000000"/>
                </a:solidFill>
              </a:rPr>
              <a:t>In general, there is no indication of a specific ‘first choice’ for treatment in many of the targeted diseases so secondary indicators such as adverse reactions and cost may be considered</a:t>
            </a:r>
          </a:p>
          <a:p>
            <a:r>
              <a:rPr lang="en-US" sz="2000" dirty="0">
                <a:solidFill>
                  <a:srgbClr val="000000"/>
                </a:solidFill>
              </a:rPr>
              <a:t>Many of the guideline documents do not include some of the newer agents </a:t>
            </a:r>
          </a:p>
        </p:txBody>
      </p:sp>
      <p:sp>
        <p:nvSpPr>
          <p:cNvPr id="4" name="Slide Number Placeholder 3"/>
          <p:cNvSpPr>
            <a:spLocks noGrp="1"/>
          </p:cNvSpPr>
          <p:nvPr>
            <p:ph type="sldNum" sz="quarter" idx="4"/>
          </p:nvPr>
        </p:nvSpPr>
        <p:spPr/>
        <p:txBody>
          <a:bodyPr/>
          <a:lstStyle/>
          <a:p>
            <a:fld id="{FF445594-FFE8-4E90-934C-EFF530110A38}" type="slidenum">
              <a:rPr lang="en-US" smtClean="0"/>
              <a:pPr/>
              <a:t>90</a:t>
            </a:fld>
            <a:endParaRPr lang="en-US" dirty="0"/>
          </a:p>
        </p:txBody>
      </p:sp>
      <p:sp>
        <p:nvSpPr>
          <p:cNvPr id="5" name="Footer Placeholder 4"/>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400" b="1" i="1" dirty="0">
                <a:solidFill>
                  <a:srgbClr val="2C2C2C"/>
                </a:solidFill>
              </a:rPr>
              <a:t>Product/Guideline Updates:</a:t>
            </a:r>
          </a:p>
          <a:p>
            <a:r>
              <a:rPr lang="en-US" altLang="en-US" sz="2000" dirty="0">
                <a:solidFill>
                  <a:srgbClr val="000000"/>
                </a:solidFill>
              </a:rPr>
              <a:t>The American College of Rheumatology/Spondylitis Association of America/and Spondyloarthritis Research and Treatment Network (SPARTAN) published an update to the 2015 guidelines on the treatment of ankylosing spondylitis (AS) and nr-axSpA</a:t>
            </a:r>
          </a:p>
          <a:p>
            <a:r>
              <a:rPr lang="en-US" altLang="en-US" sz="2000" dirty="0">
                <a:solidFill>
                  <a:srgbClr val="000000"/>
                </a:solidFill>
              </a:rPr>
              <a:t>For active disease, TNF antagonists are recommended as alternatives in patients with persistent activity despite NSAID treatment, with no particular TNF inhibitor recommended over another</a:t>
            </a:r>
          </a:p>
          <a:p>
            <a:r>
              <a:rPr lang="en-US" altLang="en-US" sz="2000" dirty="0">
                <a:solidFill>
                  <a:srgbClr val="000000"/>
                </a:solidFill>
              </a:rPr>
              <a:t>Alternatives include ixekizumab and secukinumab, both preferred over an alternative TNF antagonist for nonresponse</a:t>
            </a:r>
          </a:p>
          <a:p>
            <a:r>
              <a:rPr lang="en-US" altLang="en-US" sz="2000" dirty="0">
                <a:solidFill>
                  <a:srgbClr val="000000"/>
                </a:solidFill>
              </a:rPr>
              <a:t>For stable disease, TNF antagonist in combination with NSAIDs or a conventional DMARD when combination therapy was previously received</a:t>
            </a:r>
          </a:p>
        </p:txBody>
      </p:sp>
      <p:sp>
        <p:nvSpPr>
          <p:cNvPr id="2" name="Slide Number Placeholder 1"/>
          <p:cNvSpPr>
            <a:spLocks noGrp="1"/>
          </p:cNvSpPr>
          <p:nvPr>
            <p:ph type="sldNum" sz="quarter" idx="4"/>
          </p:nvPr>
        </p:nvSpPr>
        <p:spPr/>
        <p:txBody>
          <a:bodyPr/>
          <a:lstStyle/>
          <a:p>
            <a:fld id="{FF445594-FFE8-4E90-934C-EFF530110A38}" type="slidenum">
              <a:rPr lang="en-US" smtClean="0"/>
              <a:pPr/>
              <a:t>91</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13766988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400" b="1" i="1" dirty="0">
                <a:solidFill>
                  <a:srgbClr val="2C2C2C"/>
                </a:solidFill>
              </a:rPr>
              <a:t>Product/Guideline Updates:</a:t>
            </a:r>
          </a:p>
          <a:p>
            <a:r>
              <a:rPr lang="en-US" altLang="en-US" sz="2000" dirty="0">
                <a:solidFill>
                  <a:srgbClr val="000000"/>
                </a:solidFill>
              </a:rPr>
              <a:t>The ACR/Arthritis Foundation guideline for the therapeutic approach for non-systemic polyarthritis, sacroiliitis, and enthesitis provides recommendations for treatment</a:t>
            </a:r>
          </a:p>
          <a:p>
            <a:r>
              <a:rPr lang="en-US" altLang="en-US" sz="2000" dirty="0">
                <a:solidFill>
                  <a:srgbClr val="000000"/>
                </a:solidFill>
              </a:rPr>
              <a:t>In patients with polyarthritis, combination therapy with a biologic DMARD is recommended over biologic monotherapy when initiating treatment with a biologic</a:t>
            </a:r>
          </a:p>
          <a:p>
            <a:r>
              <a:rPr lang="en-US" altLang="en-US" sz="2000" dirty="0">
                <a:solidFill>
                  <a:srgbClr val="000000"/>
                </a:solidFill>
              </a:rPr>
              <a:t>For subsequent therapy in moderate or high disease activity patients receiving DMARD monotherapy, the group conditionally recommends adding a biologic to the original DMARD over changing to a second DMARD or triple DMARD therapy</a:t>
            </a:r>
          </a:p>
        </p:txBody>
      </p:sp>
      <p:sp>
        <p:nvSpPr>
          <p:cNvPr id="2" name="Slide Number Placeholder 1"/>
          <p:cNvSpPr>
            <a:spLocks noGrp="1"/>
          </p:cNvSpPr>
          <p:nvPr>
            <p:ph type="sldNum" sz="quarter" idx="4"/>
          </p:nvPr>
        </p:nvSpPr>
        <p:spPr/>
        <p:txBody>
          <a:bodyPr/>
          <a:lstStyle/>
          <a:p>
            <a:fld id="{FF445594-FFE8-4E90-934C-EFF530110A38}" type="slidenum">
              <a:rPr lang="en-US" smtClean="0"/>
              <a:pPr/>
              <a:t>92</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572076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400" b="1" i="1" dirty="0">
                <a:solidFill>
                  <a:srgbClr val="2C2C2C"/>
                </a:solidFill>
              </a:rPr>
              <a:t>Product/Guideline Updates:</a:t>
            </a:r>
          </a:p>
          <a:p>
            <a:r>
              <a:rPr lang="en-US" altLang="en-US" sz="2000" dirty="0">
                <a:solidFill>
                  <a:srgbClr val="000000"/>
                </a:solidFill>
              </a:rPr>
              <a:t>For JIA and sacroiliitis, the ACR/Arthritis Foundation guideline strongly recommends treatment with an NSAID with the addition of a TNF inhibitor for those with continued disease activity </a:t>
            </a:r>
          </a:p>
          <a:p>
            <a:r>
              <a:rPr lang="en-US" altLang="en-US" sz="2000" dirty="0">
                <a:solidFill>
                  <a:srgbClr val="000000"/>
                </a:solidFill>
              </a:rPr>
              <a:t>For plaque psoriasis, the American Academy of Dermatology (AAD) &amp; National Psoriasis Foundation published guidelines recommending adalimumab (Humira), etanercept (Enbrel), and infliximab (Remicade) for moderate to severe psoriasis with additional recommendations for brodalumab (Siliq), guselkumab (Tremfya), ixekizumab (Taltz), secukinumab (Cosentyx), tildrakizumab (Ilumya), ustekinumab (Stelara), and risankizumab (Skyrizi) </a:t>
            </a:r>
          </a:p>
        </p:txBody>
      </p:sp>
      <p:sp>
        <p:nvSpPr>
          <p:cNvPr id="2" name="Slide Number Placeholder 1"/>
          <p:cNvSpPr>
            <a:spLocks noGrp="1"/>
          </p:cNvSpPr>
          <p:nvPr>
            <p:ph type="sldNum" sz="quarter" idx="4"/>
          </p:nvPr>
        </p:nvSpPr>
        <p:spPr/>
        <p:txBody>
          <a:bodyPr/>
          <a:lstStyle/>
          <a:p>
            <a:fld id="{FF445594-FFE8-4E90-934C-EFF530110A38}" type="slidenum">
              <a:rPr lang="en-US" smtClean="0"/>
              <a:pPr/>
              <a:t>93</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21266260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400" b="1" i="1" dirty="0">
                <a:solidFill>
                  <a:srgbClr val="2C2C2C"/>
                </a:solidFill>
              </a:rPr>
              <a:t>Product/Guideline Updates:</a:t>
            </a:r>
          </a:p>
          <a:p>
            <a:r>
              <a:rPr lang="en-US" altLang="en-US" sz="2000" dirty="0">
                <a:solidFill>
                  <a:srgbClr val="000000"/>
                </a:solidFill>
              </a:rPr>
              <a:t>The American College of Gastroenterology (ACG) published guidelines for the treatment of ulcerative colitis with recommendations for TNF antagonists (adalimumab [Humira], golimumab [Simponi], infliximab [Remicade])</a:t>
            </a:r>
          </a:p>
          <a:p>
            <a:r>
              <a:rPr lang="en-US" altLang="en-US" sz="2000" dirty="0">
                <a:solidFill>
                  <a:srgbClr val="000000"/>
                </a:solidFill>
              </a:rPr>
              <a:t>vedolizumab (Entyvio) or tofacitinib (Xeljanz) are recommended in UC patients who have previously failed TNF antagonist therapy</a:t>
            </a:r>
          </a:p>
          <a:p>
            <a:r>
              <a:rPr lang="en-US" altLang="en-US" sz="2000" dirty="0">
                <a:solidFill>
                  <a:srgbClr val="000000"/>
                </a:solidFill>
              </a:rPr>
              <a:t>The US and Canadian Hidradenitis Suppurativa Foundation published 2019 guidelines recommending adalimumab with moderate to severe disease with infliximab, anakinra, and ustekinumab potentially also having effectiveness</a:t>
            </a:r>
          </a:p>
        </p:txBody>
      </p:sp>
      <p:sp>
        <p:nvSpPr>
          <p:cNvPr id="2" name="Slide Number Placeholder 1"/>
          <p:cNvSpPr>
            <a:spLocks noGrp="1"/>
          </p:cNvSpPr>
          <p:nvPr>
            <p:ph type="sldNum" sz="quarter" idx="4"/>
          </p:nvPr>
        </p:nvSpPr>
        <p:spPr/>
        <p:txBody>
          <a:bodyPr/>
          <a:lstStyle/>
          <a:p>
            <a:fld id="{FF445594-FFE8-4E90-934C-EFF530110A38}" type="slidenum">
              <a:rPr lang="en-US" smtClean="0"/>
              <a:pPr/>
              <a:t>94</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84898985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400" b="1" i="1" dirty="0">
                <a:solidFill>
                  <a:srgbClr val="2C2C2C"/>
                </a:solidFill>
              </a:rPr>
              <a:t>Product/Guideline Updates:</a:t>
            </a:r>
          </a:p>
          <a:p>
            <a:r>
              <a:rPr lang="en-US" sz="2000" dirty="0">
                <a:solidFill>
                  <a:schemeClr val="tx1">
                    <a:lumMod val="50000"/>
                  </a:schemeClr>
                </a:solidFill>
              </a:rPr>
              <a:t>American Academy of Dermatology and National Psoriasis Foundation published guidelines for management and treatment of psoriasis (PSO) in pediatric patients. Recommended systemic treatments include methotrexate, cyclosporine, systemic retinoids, and biologics, etanercept, infliximab, adalimumab, and ustekinumab</a:t>
            </a:r>
          </a:p>
          <a:p>
            <a:endParaRPr lang="en-US" altLang="en-US" sz="2000" dirty="0">
              <a:solidFill>
                <a:schemeClr val="tx1">
                  <a:lumMod val="50000"/>
                </a:schemeClr>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95</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35809641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Cytokine and CAM Antagonists</a:t>
            </a:r>
            <a:endParaRPr lang="en-US" dirty="0"/>
          </a:p>
        </p:txBody>
      </p:sp>
      <p:sp>
        <p:nvSpPr>
          <p:cNvPr id="5" name="Content Placeholder 4"/>
          <p:cNvSpPr>
            <a:spLocks noGrp="1"/>
          </p:cNvSpPr>
          <p:nvPr>
            <p:ph idx="1"/>
          </p:nvPr>
        </p:nvSpPr>
        <p:spPr>
          <a:xfrm>
            <a:off x="457200" y="1447800"/>
            <a:ext cx="8382000" cy="4525963"/>
          </a:xfrm>
        </p:spPr>
        <p:txBody>
          <a:bodyPr/>
          <a:lstStyle/>
          <a:p>
            <a:pPr>
              <a:buFontTx/>
              <a:buNone/>
            </a:pPr>
            <a:r>
              <a:rPr lang="en-US" altLang="en-US" sz="2400" b="1" i="1" dirty="0">
                <a:solidFill>
                  <a:srgbClr val="2C2C2C"/>
                </a:solidFill>
              </a:rPr>
              <a:t>Product/Guideline Updates:</a:t>
            </a:r>
          </a:p>
          <a:p>
            <a:r>
              <a:rPr lang="en-US" sz="2000" dirty="0">
                <a:solidFill>
                  <a:srgbClr val="000000"/>
                </a:solidFill>
              </a:rPr>
              <a:t>Stelara (ustekinumab) and Xeljanz (tofacitinib) are now approved for use in Ulcerative Colitis</a:t>
            </a:r>
          </a:p>
          <a:p>
            <a:r>
              <a:rPr lang="en-US" sz="2000" dirty="0">
                <a:solidFill>
                  <a:srgbClr val="000000"/>
                </a:solidFill>
              </a:rPr>
              <a:t>Taltz (ixekizumab) is now approved for the treatment of ankylosing spondylitis</a:t>
            </a:r>
          </a:p>
          <a:p>
            <a:r>
              <a:rPr lang="en-US" sz="2000" dirty="0">
                <a:solidFill>
                  <a:srgbClr val="000000"/>
                </a:solidFill>
              </a:rPr>
              <a:t>Otezla (apremilast) is now also indicated for the treatment of adult patients with oral ulcers associated with Behçet's disease (recurrent syndrome of aphthous ulcers, genital ulcerations, and uveitis or retinal vasculitis) </a:t>
            </a:r>
          </a:p>
          <a:p>
            <a:r>
              <a:rPr lang="en-US" sz="2000" dirty="0">
                <a:solidFill>
                  <a:schemeClr val="tx1">
                    <a:lumMod val="50000"/>
                  </a:schemeClr>
                </a:solidFill>
              </a:rPr>
              <a:t>Based on interim data from an ongoing trial in patients with rheumatoid arthritis, FDA approved new boxed warnings for Xeljanz and Xeljanz XR for increased risk of blood clots and risk of death with 10 mg twice daily dose (the recommended dose for ulcerative colitis)</a:t>
            </a:r>
          </a:p>
          <a:p>
            <a:pPr marL="0" indent="0">
              <a:buNone/>
            </a:pPr>
            <a:endParaRPr lang="en-US" altLang="en-US" sz="2000" b="1" i="1" dirty="0">
              <a:solidFill>
                <a:srgbClr val="000000"/>
              </a:solidFill>
            </a:endParaRPr>
          </a:p>
        </p:txBody>
      </p:sp>
      <p:sp>
        <p:nvSpPr>
          <p:cNvPr id="2" name="Slide Number Placeholder 1"/>
          <p:cNvSpPr>
            <a:spLocks noGrp="1"/>
          </p:cNvSpPr>
          <p:nvPr>
            <p:ph type="sldNum" sz="quarter" idx="4"/>
          </p:nvPr>
        </p:nvSpPr>
        <p:spPr/>
        <p:txBody>
          <a:bodyPr/>
          <a:lstStyle/>
          <a:p>
            <a:fld id="{FF445594-FFE8-4E90-934C-EFF530110A38}" type="slidenum">
              <a:rPr lang="en-US" smtClean="0"/>
              <a:pPr/>
              <a:t>96</a:t>
            </a:fld>
            <a:endParaRPr lang="en-US" dirty="0"/>
          </a:p>
        </p:txBody>
      </p:sp>
      <p:sp>
        <p:nvSpPr>
          <p:cNvPr id="3" name="Footer Placeholder 2"/>
          <p:cNvSpPr>
            <a:spLocks noGrp="1"/>
          </p:cNvSpPr>
          <p:nvPr>
            <p:ph type="ftr" sz="quarter" idx="3"/>
          </p:nvPr>
        </p:nvSpPr>
        <p:spPr/>
        <p:txBody>
          <a:bodyPr/>
          <a:lstStyle/>
          <a:p>
            <a:r>
              <a:rPr lang="en-US" dirty="0"/>
              <a:t>Reaching across Arizona to provide comprehensive </a:t>
            </a:r>
            <a:br>
              <a:rPr lang="en-US" dirty="0"/>
            </a:br>
            <a:r>
              <a:rPr lang="en-US" dirty="0"/>
              <a:t>quality health care for those in need</a:t>
            </a:r>
          </a:p>
        </p:txBody>
      </p:sp>
    </p:spTree>
    <p:extLst>
      <p:ext uri="{BB962C8B-B14F-4D97-AF65-F5344CB8AC3E}">
        <p14:creationId xmlns:p14="http://schemas.microsoft.com/office/powerpoint/2010/main" val="8124240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altLang="en-US" dirty="0"/>
              <a:t>Cytokine and CAM Antagonists</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2133600"/>
            <a:ext cx="8458200" cy="3733800"/>
          </a:xfrm>
        </p:spPr>
        <p:txBody>
          <a:bodyPr/>
          <a:lstStyle/>
          <a:p>
            <a:r>
              <a:rPr lang="en-US" sz="2000" dirty="0">
                <a:solidFill>
                  <a:srgbClr val="000000"/>
                </a:solidFill>
              </a:rPr>
              <a:t>An interleukin-23 antagonist indicated for the treatment of moderate-to-severe plaque psoriasis (PSO) in adults who are candidates for systemic therapy or phototherapy</a:t>
            </a:r>
          </a:p>
          <a:p>
            <a:r>
              <a:rPr lang="en-US" sz="2000" dirty="0">
                <a:solidFill>
                  <a:srgbClr val="000000"/>
                </a:solidFill>
              </a:rPr>
              <a:t>The recommended dose is 150 mg (2 of the 75 mg syringes) given SC at weeks 0 and 4 and then every 12 weeks thereafter</a:t>
            </a:r>
          </a:p>
          <a:p>
            <a:pPr lvl="1">
              <a:buFont typeface="Wingdings" panose="05000000000000000000" pitchFamily="2" charset="2"/>
              <a:buChar char="Ø"/>
            </a:pPr>
            <a:r>
              <a:rPr lang="en-US" sz="2000" dirty="0">
                <a:solidFill>
                  <a:srgbClr val="000000"/>
                </a:solidFill>
              </a:rPr>
              <a:t>Following proper training, it may be administered by a patient or caregiver</a:t>
            </a:r>
          </a:p>
          <a:p>
            <a:pPr lvl="1">
              <a:buFont typeface="Wingdings" panose="05000000000000000000" pitchFamily="2" charset="2"/>
              <a:buChar char="Ø"/>
            </a:pPr>
            <a:r>
              <a:rPr lang="en-US" sz="2000" dirty="0">
                <a:solidFill>
                  <a:srgbClr val="000000"/>
                </a:solidFill>
              </a:rPr>
              <a:t>Injections should be given at 2 different anatomic locations (e.g., thighs or abdomen) </a:t>
            </a:r>
          </a:p>
          <a:p>
            <a:pPr lvl="1">
              <a:buFont typeface="Wingdings" panose="05000000000000000000" pitchFamily="2" charset="2"/>
              <a:buChar char="Ø"/>
            </a:pPr>
            <a:r>
              <a:rPr lang="en-US" sz="2000" dirty="0">
                <a:solidFill>
                  <a:srgbClr val="000000"/>
                </a:solidFill>
              </a:rPr>
              <a:t>If administering in the upper arm, it must be administered by a healthcare provider or caregiver</a:t>
            </a:r>
          </a:p>
          <a:p>
            <a:pPr marL="0" indent="0">
              <a:buNone/>
            </a:pPr>
            <a:endParaRPr lang="en-US" sz="2000" dirty="0"/>
          </a:p>
          <a:p>
            <a:pPr marL="0" indent="0">
              <a:buNone/>
            </a:pPr>
            <a:endParaRPr lang="en-US" sz="2000" dirty="0"/>
          </a:p>
          <a:p>
            <a:pPr lvl="1"/>
            <a:endParaRPr lang="en-US" sz="1600" dirty="0"/>
          </a:p>
        </p:txBody>
      </p:sp>
      <p:sp>
        <p:nvSpPr>
          <p:cNvPr id="2" name="Rectangle 1">
            <a:extLst>
              <a:ext uri="{FF2B5EF4-FFF2-40B4-BE49-F238E27FC236}">
                <a16:creationId xmlns:a16="http://schemas.microsoft.com/office/drawing/2014/main" xmlns="" id="{0D8A37FB-9541-4C76-9372-78E8C121C793}"/>
              </a:ext>
            </a:extLst>
          </p:cNvPr>
          <p:cNvSpPr/>
          <p:nvPr/>
        </p:nvSpPr>
        <p:spPr>
          <a:xfrm>
            <a:off x="381000" y="1548825"/>
            <a:ext cx="4365298" cy="523220"/>
          </a:xfrm>
          <a:prstGeom prst="rect">
            <a:avLst/>
          </a:prstGeom>
        </p:spPr>
        <p:txBody>
          <a:bodyPr wrap="none">
            <a:spAutoFit/>
          </a:bodyPr>
          <a:lstStyle/>
          <a:p>
            <a:r>
              <a:rPr lang="en-US" sz="2800" i="1" dirty="0">
                <a:solidFill>
                  <a:srgbClr val="0070C0"/>
                </a:solidFill>
                <a:latin typeface="Tahoma" panose="020B0604030504040204" pitchFamily="34" charset="0"/>
                <a:ea typeface="Tahoma" panose="020B0604030504040204" pitchFamily="34" charset="0"/>
                <a:cs typeface="Tahoma" panose="020B0604030504040204" pitchFamily="34" charset="0"/>
              </a:rPr>
              <a:t>New Drug to Class: Skyrizi</a:t>
            </a:r>
          </a:p>
        </p:txBody>
      </p:sp>
    </p:spTree>
    <p:extLst>
      <p:ext uri="{BB962C8B-B14F-4D97-AF65-F5344CB8AC3E}">
        <p14:creationId xmlns:p14="http://schemas.microsoft.com/office/powerpoint/2010/main" val="3912800571"/>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altLang="en-US" dirty="0"/>
              <a:t>Cytokine and CAM Antagonists</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2133600"/>
            <a:ext cx="8458200" cy="3733800"/>
          </a:xfrm>
        </p:spPr>
        <p:txBody>
          <a:bodyPr/>
          <a:lstStyle/>
          <a:p>
            <a:r>
              <a:rPr lang="en-US" sz="2400" dirty="0">
                <a:solidFill>
                  <a:srgbClr val="000000"/>
                </a:solidFill>
              </a:rPr>
              <a:t>Warnings include increased risk of infections</a:t>
            </a:r>
          </a:p>
          <a:p>
            <a:pPr lvl="1">
              <a:buFont typeface="Wingdings" panose="05000000000000000000" pitchFamily="2" charset="2"/>
              <a:buChar char="Ø"/>
            </a:pPr>
            <a:r>
              <a:rPr lang="en-US" sz="1800" dirty="0">
                <a:solidFill>
                  <a:srgbClr val="000000"/>
                </a:solidFill>
              </a:rPr>
              <a:t>Patients should be evaluated for tuberculosis (TB) infection prior to treatment  and anti-TB therapy should be considered prior to initiating treatment in patients with a history of latent or active TB</a:t>
            </a:r>
          </a:p>
          <a:p>
            <a:pPr lvl="1">
              <a:buFont typeface="Wingdings" panose="05000000000000000000" pitchFamily="2" charset="2"/>
              <a:buChar char="Ø"/>
            </a:pPr>
            <a:r>
              <a:rPr lang="en-US" sz="1800" dirty="0">
                <a:solidFill>
                  <a:srgbClr val="000000"/>
                </a:solidFill>
              </a:rPr>
              <a:t>All age appropriate immunizations, based on current guidelines, should be completed prior to treatment. Avoid use of Skyrizi with live vaccines; no data are available on the response to either live or inactive vaccines when used during treatment</a:t>
            </a:r>
            <a:endParaRPr lang="en-US" dirty="0">
              <a:solidFill>
                <a:srgbClr val="000000"/>
              </a:solidFill>
            </a:endParaRPr>
          </a:p>
          <a:p>
            <a:pPr marL="0" indent="0">
              <a:buNone/>
            </a:pPr>
            <a:endParaRPr lang="en-US" sz="2000" dirty="0"/>
          </a:p>
          <a:p>
            <a:pPr marL="0" indent="0">
              <a:buNone/>
            </a:pPr>
            <a:endParaRPr lang="en-US" sz="2000" dirty="0"/>
          </a:p>
          <a:p>
            <a:pPr lvl="1"/>
            <a:endParaRPr lang="en-US" sz="1600" dirty="0"/>
          </a:p>
        </p:txBody>
      </p:sp>
      <p:sp>
        <p:nvSpPr>
          <p:cNvPr id="4" name="Rectangle 3">
            <a:extLst>
              <a:ext uri="{FF2B5EF4-FFF2-40B4-BE49-F238E27FC236}">
                <a16:creationId xmlns:a16="http://schemas.microsoft.com/office/drawing/2014/main" xmlns="" id="{D4C98A17-F10B-40BB-A9DF-121319FA22F5}"/>
              </a:ext>
            </a:extLst>
          </p:cNvPr>
          <p:cNvSpPr/>
          <p:nvPr/>
        </p:nvSpPr>
        <p:spPr>
          <a:xfrm>
            <a:off x="381000" y="1548825"/>
            <a:ext cx="4365298" cy="523220"/>
          </a:xfrm>
          <a:prstGeom prst="rect">
            <a:avLst/>
          </a:prstGeom>
        </p:spPr>
        <p:txBody>
          <a:bodyPr wrap="none">
            <a:spAutoFit/>
          </a:bodyPr>
          <a:lstStyle/>
          <a:p>
            <a:r>
              <a:rPr lang="en-US" sz="2800" i="1" dirty="0">
                <a:solidFill>
                  <a:srgbClr val="0070C0"/>
                </a:solidFill>
                <a:latin typeface="Tahoma" panose="020B0604030504040204" pitchFamily="34" charset="0"/>
                <a:ea typeface="Tahoma" panose="020B0604030504040204" pitchFamily="34" charset="0"/>
                <a:cs typeface="Tahoma" panose="020B0604030504040204" pitchFamily="34" charset="0"/>
              </a:rPr>
              <a:t>New Drug to Class: Skyrizi</a:t>
            </a:r>
          </a:p>
        </p:txBody>
      </p:sp>
    </p:spTree>
    <p:extLst>
      <p:ext uri="{BB962C8B-B14F-4D97-AF65-F5344CB8AC3E}">
        <p14:creationId xmlns:p14="http://schemas.microsoft.com/office/powerpoint/2010/main" val="641492734"/>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04800"/>
            <a:ext cx="8610600" cy="1219200"/>
          </a:xfrm>
        </p:spPr>
        <p:txBody>
          <a:bodyPr/>
          <a:lstStyle/>
          <a:p>
            <a:r>
              <a:rPr lang="en-US" altLang="en-US" dirty="0"/>
              <a:t>Cytokine and CAM Antagonists</a:t>
            </a:r>
            <a:endParaRPr lang="en-US" dirty="0">
              <a:effectLst>
                <a:outerShdw blurRad="38100" dist="38100" dir="2700000" algn="tl">
                  <a:srgbClr val="000000">
                    <a:alpha val="43137"/>
                  </a:srgbClr>
                </a:outerShdw>
              </a:effectLst>
            </a:endParaRPr>
          </a:p>
        </p:txBody>
      </p:sp>
      <p:sp>
        <p:nvSpPr>
          <p:cNvPr id="29699" name="Content Placeholder 2"/>
          <p:cNvSpPr>
            <a:spLocks noGrp="1"/>
          </p:cNvSpPr>
          <p:nvPr>
            <p:ph idx="1"/>
          </p:nvPr>
        </p:nvSpPr>
        <p:spPr>
          <a:xfrm>
            <a:off x="381000" y="2057400"/>
            <a:ext cx="8610600" cy="3733800"/>
          </a:xfrm>
        </p:spPr>
        <p:txBody>
          <a:bodyPr/>
          <a:lstStyle/>
          <a:p>
            <a:r>
              <a:rPr lang="en-US" sz="2000" dirty="0">
                <a:solidFill>
                  <a:srgbClr val="000000"/>
                </a:solidFill>
              </a:rPr>
              <a:t>The most common adverse effects reported ≥ 1% with Skyrizi compared to placebo, in clinical trials were upper respiratory infections, headache, fatigue, injection site reactions, and tinea infections</a:t>
            </a:r>
          </a:p>
          <a:p>
            <a:r>
              <a:rPr lang="en-US" sz="2000" dirty="0">
                <a:solidFill>
                  <a:srgbClr val="000000"/>
                </a:solidFill>
              </a:rPr>
              <a:t>As a therapeutic protein, there is the potential for immunogenicity. In clinical trials, approximately 24% developed antibodies to risankizumab-rzaa, of which 57% (14% overall) were considered neutralizing</a:t>
            </a:r>
          </a:p>
          <a:p>
            <a:r>
              <a:rPr lang="en-US" sz="2000" dirty="0">
                <a:solidFill>
                  <a:srgbClr val="000000"/>
                </a:solidFill>
              </a:rPr>
              <a:t>Approval of Skyrizi was based upon 4 randomized, placebo and/or active controlled trials (UltIMMa-1, UltIMMa-2, IMMhance, and IMMvent)</a:t>
            </a:r>
            <a:endParaRPr lang="en-US" sz="2000" dirty="0"/>
          </a:p>
          <a:p>
            <a:endParaRPr lang="en-US" sz="2000" dirty="0">
              <a:solidFill>
                <a:srgbClr val="000000"/>
              </a:solidFill>
            </a:endParaRPr>
          </a:p>
          <a:p>
            <a:pPr lvl="1"/>
            <a:endParaRPr lang="en-US" sz="1600" dirty="0"/>
          </a:p>
        </p:txBody>
      </p:sp>
      <p:sp>
        <p:nvSpPr>
          <p:cNvPr id="4" name="Rectangle 3">
            <a:extLst>
              <a:ext uri="{FF2B5EF4-FFF2-40B4-BE49-F238E27FC236}">
                <a16:creationId xmlns:a16="http://schemas.microsoft.com/office/drawing/2014/main" xmlns="" id="{DADEEB53-6230-4663-9D3A-D61FE6B6E3D2}"/>
              </a:ext>
            </a:extLst>
          </p:cNvPr>
          <p:cNvSpPr/>
          <p:nvPr/>
        </p:nvSpPr>
        <p:spPr>
          <a:xfrm>
            <a:off x="381000" y="1548825"/>
            <a:ext cx="4365298" cy="523220"/>
          </a:xfrm>
          <a:prstGeom prst="rect">
            <a:avLst/>
          </a:prstGeom>
        </p:spPr>
        <p:txBody>
          <a:bodyPr wrap="none">
            <a:spAutoFit/>
          </a:bodyPr>
          <a:lstStyle/>
          <a:p>
            <a:r>
              <a:rPr lang="en-US" sz="2800" i="1" dirty="0">
                <a:solidFill>
                  <a:srgbClr val="0070C0"/>
                </a:solidFill>
                <a:latin typeface="Tahoma" panose="020B0604030504040204" pitchFamily="34" charset="0"/>
                <a:ea typeface="Tahoma" panose="020B0604030504040204" pitchFamily="34" charset="0"/>
                <a:cs typeface="Tahoma" panose="020B0604030504040204" pitchFamily="34" charset="0"/>
              </a:rPr>
              <a:t>New Drug to Class: Skyrizi</a:t>
            </a:r>
          </a:p>
        </p:txBody>
      </p:sp>
    </p:spTree>
    <p:extLst>
      <p:ext uri="{BB962C8B-B14F-4D97-AF65-F5344CB8AC3E}">
        <p14:creationId xmlns:p14="http://schemas.microsoft.com/office/powerpoint/2010/main" val="378996371"/>
      </p:ext>
    </p:extLst>
  </p:cSld>
  <p:clrMapOvr>
    <a:masterClrMapping/>
  </p:clrMapOvr>
  <p:transition/>
</p:sld>
</file>

<file path=ppt/theme/theme1.xml><?xml version="1.0" encoding="utf-8"?>
<a:theme xmlns:a="http://schemas.openxmlformats.org/drawingml/2006/main" name="AHCCCS template 2014">
  <a:themeElements>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HCCCS 1">
    <a:dk1>
      <a:srgbClr val="595959"/>
    </a:dk1>
    <a:lt1>
      <a:sysClr val="window" lastClr="FFFFFF"/>
    </a:lt1>
    <a:dk2>
      <a:srgbClr val="1F497D"/>
    </a:dk2>
    <a:lt2>
      <a:srgbClr val="FFFFFF"/>
    </a:lt2>
    <a:accent1>
      <a:srgbClr val="318DCC"/>
    </a:accent1>
    <a:accent2>
      <a:srgbClr val="FFCB08"/>
    </a:accent2>
    <a:accent3>
      <a:srgbClr val="702339"/>
    </a:accent3>
    <a:accent4>
      <a:srgbClr val="6E9282"/>
    </a:accent4>
    <a:accent5>
      <a:srgbClr val="A0CEEC"/>
    </a:accent5>
    <a:accent6>
      <a:srgbClr val="FAE69C"/>
    </a:accent6>
    <a:hlink>
      <a:srgbClr val="318DCC"/>
    </a:hlink>
    <a:folHlink>
      <a:srgbClr val="70233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4D379FDB8BF54BAB018E9795DFB333" ma:contentTypeVersion="13" ma:contentTypeDescription="Create a new document." ma:contentTypeScope="" ma:versionID="c7195b1d5b094ddcd87d6bda9f1658f6">
  <xsd:schema xmlns:xsd="http://www.w3.org/2001/XMLSchema" xmlns:xs="http://www.w3.org/2001/XMLSchema" xmlns:p="http://schemas.microsoft.com/office/2006/metadata/properties" xmlns:ns3="7b40f69c-f208-48b9-b559-bca2d35e1bd3" xmlns:ns4="05c7c638-5e72-4a27-baf4-780890b029b1" targetNamespace="http://schemas.microsoft.com/office/2006/metadata/properties" ma:root="true" ma:fieldsID="6dd8c4185df2d5b72c8c49287d732463" ns3:_="" ns4:_="">
    <xsd:import namespace="7b40f69c-f208-48b9-b559-bca2d35e1bd3"/>
    <xsd:import namespace="05c7c638-5e72-4a27-baf4-780890b029b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0f69c-f208-48b9-b559-bca2d35e1b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c7c638-5e72-4a27-baf4-780890b029b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70C548-0FCB-4CE0-8F2C-0885859C5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0f69c-f208-48b9-b559-bca2d35e1bd3"/>
    <ds:schemaRef ds:uri="05c7c638-5e72-4a27-baf4-780890b029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9B0201-EF44-4758-BF86-4ADAA45D48A1}">
  <ds:schemaRefs>
    <ds:schemaRef ds:uri="http://schemas.microsoft.com/sharepoint/v3/contenttype/forms"/>
  </ds:schemaRefs>
</ds:datastoreItem>
</file>

<file path=customXml/itemProps3.xml><?xml version="1.0" encoding="utf-8"?>
<ds:datastoreItem xmlns:ds="http://schemas.openxmlformats.org/officeDocument/2006/customXml" ds:itemID="{87B97BB0-15F9-4034-B2CC-393AF21A4EFE}">
  <ds:schemaRefs>
    <ds:schemaRef ds:uri="http://purl.org/dc/terms/"/>
    <ds:schemaRef ds:uri="http://schemas.openxmlformats.org/package/2006/metadata/core-properties"/>
    <ds:schemaRef ds:uri="http://schemas.microsoft.com/office/2006/documentManagement/types"/>
    <ds:schemaRef ds:uri="http://purl.org/dc/dcmitype/"/>
    <ds:schemaRef ds:uri="7b40f69c-f208-48b9-b559-bca2d35e1bd3"/>
    <ds:schemaRef ds:uri="http://purl.org/dc/elements/1.1/"/>
    <ds:schemaRef ds:uri="http://schemas.microsoft.com/office/2006/metadata/properties"/>
    <ds:schemaRef ds:uri="http://schemas.microsoft.com/office/infopath/2007/PartnerControls"/>
    <ds:schemaRef ds:uri="05c7c638-5e72-4a27-baf4-780890b029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15956</TotalTime>
  <Words>20013</Words>
  <Application>Microsoft Office PowerPoint</Application>
  <PresentationFormat>On-screen Show (4:3)</PresentationFormat>
  <Paragraphs>2992</Paragraphs>
  <Slides>233</Slides>
  <Notes>170</Notes>
  <HiddenSlides>0</HiddenSlides>
  <MMClips>0</MMClips>
  <ScaleCrop>false</ScaleCrop>
  <HeadingPairs>
    <vt:vector size="4" baseType="variant">
      <vt:variant>
        <vt:lpstr>Theme</vt:lpstr>
      </vt:variant>
      <vt:variant>
        <vt:i4>1</vt:i4>
      </vt:variant>
      <vt:variant>
        <vt:lpstr>Slide Titles</vt:lpstr>
      </vt:variant>
      <vt:variant>
        <vt:i4>233</vt:i4>
      </vt:variant>
    </vt:vector>
  </HeadingPairs>
  <TitlesOfParts>
    <vt:vector size="234" baseType="lpstr">
      <vt:lpstr>AHCCCS template 2014</vt:lpstr>
      <vt:lpstr>AHCCCS Pharmacy and Therapeutics Committee</vt:lpstr>
      <vt:lpstr> Welcome and Introductions</vt:lpstr>
      <vt:lpstr>Magellan Class Reviews</vt:lpstr>
      <vt:lpstr>Magellan Class Reviews</vt:lpstr>
      <vt:lpstr>Magellan Drug Class Reviews  Hind Douiki, Pharm.D.</vt:lpstr>
      <vt:lpstr>Analgesics, Narcotics Long </vt:lpstr>
      <vt:lpstr>Analgesics, Narcotics Long</vt:lpstr>
      <vt:lpstr>Analgesics, Narcotics Long</vt:lpstr>
      <vt:lpstr>Analgesics, Narcotics Long</vt:lpstr>
      <vt:lpstr>Analgesics, Narcotics Long</vt:lpstr>
      <vt:lpstr>Analgesics, Narcotics Long</vt:lpstr>
      <vt:lpstr>Analgesics, Narcotics Long</vt:lpstr>
      <vt:lpstr>Analgesics, Narcotics Long</vt:lpstr>
      <vt:lpstr>Analgesics, Narcotics Long</vt:lpstr>
      <vt:lpstr>Antibiotics, Inhaled </vt:lpstr>
      <vt:lpstr>Antibiotics, Inhaled</vt:lpstr>
      <vt:lpstr>Antibiotics, Inhaled</vt:lpstr>
      <vt:lpstr>Antibiotics, Inhaled</vt:lpstr>
      <vt:lpstr>Antibiotics, Inhaled</vt:lpstr>
      <vt:lpstr>Anticoagulants </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Anticoagulants</vt:lpstr>
      <vt:lpstr>Antimigraine Agents, Other (CGRPs) </vt:lpstr>
      <vt:lpstr>Antimigraine Agents, Other (CGRPs)</vt:lpstr>
      <vt:lpstr>Antimigraine Agents, Other (CGRPs)</vt:lpstr>
      <vt:lpstr>Antimigraine Agents, Other (CGRPs)</vt:lpstr>
      <vt:lpstr>Antimigraine Agents, Other (CGRPs)</vt:lpstr>
      <vt:lpstr>Antimigraine Agents, Other (CGRPs)</vt:lpstr>
      <vt:lpstr>Antimigraine Agents, Other (CGRPs)</vt:lpstr>
      <vt:lpstr>Antimigraine Agents, Other (CGRPs)</vt:lpstr>
      <vt:lpstr>Antimigraine Agents, Other (CGRPs)  New Drug to Class:  Vyepti (eptinezumab-jjmr)    </vt:lpstr>
      <vt:lpstr>Antimigraine Agents, Other (CGRPs)</vt:lpstr>
      <vt:lpstr>Antimigraine Agents, Other (CGRPs)</vt:lpstr>
      <vt:lpstr>Antimigraine Agents, Other (CGRPs)</vt:lpstr>
      <vt:lpstr>Antimigraine Agents, Other (CGRPs)  New Drug to Class:  Ubrelvy (ubrogepant)    </vt:lpstr>
      <vt:lpstr>Antimigraine Agents, Other (CGRPs)</vt:lpstr>
      <vt:lpstr>Antimigraine Agents, Other (CGRPs)</vt:lpstr>
      <vt:lpstr>Antimigraine Agents, Other (CGRPs)  New Drug to Class:  Nurtec ODT (rimegepant)    </vt:lpstr>
      <vt:lpstr>Antimigraine Agents, Other (CGRPs)</vt:lpstr>
      <vt:lpstr>Antimigraine Agents, Other (CGRPs)</vt:lpstr>
      <vt:lpstr>Antimigraine Agents, Other (CGRPs)</vt:lpstr>
      <vt:lpstr>Antipsychotics</vt:lpstr>
      <vt:lpstr>Antipsychotics</vt:lpstr>
      <vt:lpstr>Antipsychotics</vt:lpstr>
      <vt:lpstr>Antipsychotics</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vt:lpstr>
      <vt:lpstr>Antipsychotics, Second Generation Oral  New Drug to Class:  Caplyta (lumateperone)  </vt:lpstr>
      <vt:lpstr> Antipsychotics, Atypical Oral</vt:lpstr>
      <vt:lpstr> Antipsychotics, Atypical Oral</vt:lpstr>
      <vt:lpstr> Antipsychotics, Atypical Oral</vt:lpstr>
      <vt:lpstr>Antipsychotics Atypical Long-Acting Injectable  </vt:lpstr>
      <vt:lpstr>Antipsychotics, Atypical Long-Acting Injectable</vt:lpstr>
      <vt:lpstr>Antipsychotics, Atypical Long-Acting Injectable</vt:lpstr>
      <vt:lpstr>Antipsychotics, Atypical Long-Acting Injectable</vt:lpstr>
      <vt:lpstr>COPD Agents  </vt:lpstr>
      <vt:lpstr>COPD Agents</vt:lpstr>
      <vt:lpstr>COPD Agents</vt:lpstr>
      <vt:lpstr>COPD Agents</vt:lpstr>
      <vt:lpstr>COPD Agents</vt:lpstr>
      <vt:lpstr>COPD Agents</vt:lpstr>
      <vt:lpstr>COPD Agents</vt:lpstr>
      <vt:lpstr>COPD Agents</vt:lpstr>
      <vt:lpstr>COPD Agents</vt:lpstr>
      <vt:lpstr>COPD Agents</vt:lpstr>
      <vt:lpstr>COPD Agents</vt:lpstr>
      <vt:lpstr>COPD Agents</vt:lpstr>
      <vt:lpstr>Cytokine and CAM Antagonists </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Cytokine and CAM Antagonists</vt:lpstr>
      <vt:lpstr>Epinephrine, Self-injected </vt:lpstr>
      <vt:lpstr>Epinephrine, Self-Injected</vt:lpstr>
      <vt:lpstr>Epinephrine, Self-Injected</vt:lpstr>
      <vt:lpstr>Epinephrine, Self-Injected</vt:lpstr>
      <vt:lpstr>Glucocorticoids, Inhaled </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Glucocorticoids, Inhaled</vt:lpstr>
      <vt:lpstr>Growth Hormone </vt:lpstr>
      <vt:lpstr>Growth Hormone</vt:lpstr>
      <vt:lpstr>Growth Hormone</vt:lpstr>
      <vt:lpstr>Growth Hormone</vt:lpstr>
      <vt:lpstr>Growth Hormone</vt:lpstr>
      <vt:lpstr>Growth Hormone</vt:lpstr>
      <vt:lpstr>Hepatitis C Agents Direct Acting </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Hepatitis C Agents (Direct Acting)</vt:lpstr>
      <vt:lpstr>Hypoglycemics, Incretin Mimetics/Enhancers   </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Incretin Mimetics/Enhancers</vt:lpstr>
      <vt:lpstr>Hypoglycemics, Insulin and Related Agents  </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Hypoglycemics, Insulin and Related Agents</vt:lpstr>
      <vt:lpstr>Opioid Dependence Treatments </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Opioid Dependence Treatments</vt:lpstr>
      <vt:lpstr>Pancreatic Enzymes  </vt:lpstr>
      <vt:lpstr>Pancreatic Enzymes</vt:lpstr>
      <vt:lpstr>Pancreatic Enzymes</vt:lpstr>
      <vt:lpstr>Pancreatic Enzymes</vt:lpstr>
      <vt:lpstr>Pancreatic Enzymes</vt:lpstr>
      <vt:lpstr>Pancreatic Enzymes</vt:lpstr>
      <vt:lpstr>Pancreatic Enzymes</vt:lpstr>
      <vt:lpstr>Pancreatic Enzymes</vt:lpstr>
      <vt:lpstr>Pancreatic Enzymes</vt:lpstr>
      <vt:lpstr>Pancreatic Enzymes</vt:lpstr>
      <vt:lpstr>  Progestational Agents  (Makena)   </vt:lpstr>
      <vt:lpstr>Progestational Agents (Makena)</vt:lpstr>
      <vt:lpstr>Progestational Agents (Makena)</vt:lpstr>
      <vt:lpstr>Progestational Agents (Makena)</vt:lpstr>
      <vt:lpstr>Stimulants and Related Agents   </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Stimulants and Related Agents</vt:lpstr>
      <vt:lpstr>New Drug Reviews  Hind Douiki, Pharm.D.</vt:lpstr>
      <vt:lpstr>New Products</vt:lpstr>
      <vt:lpstr>Adakveo (crizanlizumab-tmca)</vt:lpstr>
      <vt:lpstr>Adakveo (crizanlizumab-tmca)</vt:lpstr>
      <vt:lpstr>Adakveo (crizanlizumab-tmca)</vt:lpstr>
      <vt:lpstr>Adakveo (crizanlizumab-tmca)</vt:lpstr>
      <vt:lpstr>Ayvakit (avapritinib)</vt:lpstr>
      <vt:lpstr>Ayvakit (avapritinib)</vt:lpstr>
      <vt:lpstr>Ayvakit (avapritinib)</vt:lpstr>
      <vt:lpstr>Ayvakit (avapritinib)</vt:lpstr>
      <vt:lpstr>Ayvakit (avapritinib)</vt:lpstr>
      <vt:lpstr>Nexletol (bempedoic acid) </vt:lpstr>
      <vt:lpstr>Nexletol (bempedoic acid) </vt:lpstr>
      <vt:lpstr>Nexletol (bempedoic acid) </vt:lpstr>
      <vt:lpstr>Nexletol (bempedoic acid) </vt:lpstr>
      <vt:lpstr>Oxbryta (voxelotor)</vt:lpstr>
      <vt:lpstr>Oxbryta (voxelotor)</vt:lpstr>
      <vt:lpstr>Oxbryta (voxelotor)</vt:lpstr>
      <vt:lpstr>Palforzia (peanut [arachis hypogaea] allergen powder)</vt:lpstr>
      <vt:lpstr>Palforzia (peanut [arachis hypogaea] allergen powder)</vt:lpstr>
      <vt:lpstr>Palforzia (peanut [arachis hypogaea] allergen powder)</vt:lpstr>
      <vt:lpstr>Palforzia (peanut [arachis hypogaea] allergen powder)</vt:lpstr>
      <vt:lpstr>Palforzia (peanut [arachis hypogaea] allergen powder)</vt:lpstr>
      <vt:lpstr>Palforzia (peanut [arachis hypogaea] allergen powder)</vt:lpstr>
      <vt:lpstr>Reyvow (lasmiditan)</vt:lpstr>
      <vt:lpstr>Reyvow (lasmiditan)</vt:lpstr>
      <vt:lpstr>Reyvow (lasmiditan)</vt:lpstr>
      <vt:lpstr>Executive Session</vt:lpstr>
      <vt:lpstr>Public Therapeutic Class Votes</vt:lpstr>
      <vt:lpstr>Biosimilar Update  Hind Douiki, Pharm.D.</vt:lpstr>
      <vt:lpstr>BIOSIMILAR UPDATE</vt:lpstr>
      <vt:lpstr>BIOSIMILAR UPDATE</vt:lpstr>
      <vt:lpstr>BIOSIMILAR UPDATE</vt:lpstr>
      <vt:lpstr>BIOSIMILAR UPDATE</vt:lpstr>
      <vt:lpstr>P&amp;T Meeting Dates</vt:lpstr>
    </vt:vector>
  </TitlesOfParts>
  <Company>AHCCCS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Raymond, Laura</dc:creator>
  <cp:lastModifiedBy>Davis, Robin</cp:lastModifiedBy>
  <cp:revision>894</cp:revision>
  <dcterms:created xsi:type="dcterms:W3CDTF">2018-01-15T06:50:08Z</dcterms:created>
  <dcterms:modified xsi:type="dcterms:W3CDTF">2020-06-11T19:33:55Z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0x010100964D379FDB8BF54BAB018E9795DFB333</vt:lpwstr>
  </property>
</Properties>
</file>