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7"/>
  </p:notesMasterIdLst>
  <p:handoutMasterIdLst>
    <p:handoutMasterId r:id="rId168"/>
  </p:handout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rn, Dana" initials="HD"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80938" autoAdjust="0"/>
  </p:normalViewPr>
  <p:slideViewPr>
    <p:cSldViewPr>
      <p:cViewPr varScale="1">
        <p:scale>
          <a:sx n="171" d="100"/>
          <a:sy n="171" d="100"/>
        </p:scale>
        <p:origin x="248" y="1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192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B988B55-B9E1-4D9A-A63F-B7FE5CBC385A}" type="datetimeFigureOut">
              <a:rPr lang="en-US" smtClean="0"/>
              <a:t>11/6/19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1216A7E-D395-450C-B608-235833341B90}" type="slidenum">
              <a:rPr lang="en-US" smtClean="0"/>
              <a:t>‹#›</a:t>
            </a:fld>
            <a:endParaRPr lang="en-US"/>
          </a:p>
        </p:txBody>
      </p:sp>
    </p:spTree>
    <p:extLst>
      <p:ext uri="{BB962C8B-B14F-4D97-AF65-F5344CB8AC3E}">
        <p14:creationId xmlns:p14="http://schemas.microsoft.com/office/powerpoint/2010/main" val="1070543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B46DAAAD-9A8A-4037-9921-B72F2182C2F4}" type="datetimeFigureOut">
              <a:rPr lang="en-US" smtClean="0"/>
              <a:t>11/6/19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9C9C71B4-0BE4-46D8-9A18-4A1D7B2ED132}" type="slidenum">
              <a:rPr lang="en-US" smtClean="0"/>
              <a:t>‹#›</a:t>
            </a:fld>
            <a:endParaRPr lang="en-US"/>
          </a:p>
        </p:txBody>
      </p:sp>
    </p:spTree>
    <p:extLst>
      <p:ext uri="{BB962C8B-B14F-4D97-AF65-F5344CB8AC3E}">
        <p14:creationId xmlns:p14="http://schemas.microsoft.com/office/powerpoint/2010/main" val="5732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a:t>
            </a:fld>
            <a:endParaRPr lang="en-US" dirty="0"/>
          </a:p>
        </p:txBody>
      </p:sp>
    </p:spTree>
    <p:extLst>
      <p:ext uri="{BB962C8B-B14F-4D97-AF65-F5344CB8AC3E}">
        <p14:creationId xmlns:p14="http://schemas.microsoft.com/office/powerpoint/2010/main" val="18084846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115</a:t>
            </a:fld>
            <a:endParaRPr lang="en-US" altLang="en-US" dirty="0"/>
          </a:p>
        </p:txBody>
      </p:sp>
    </p:spTree>
    <p:extLst>
      <p:ext uri="{BB962C8B-B14F-4D97-AF65-F5344CB8AC3E}">
        <p14:creationId xmlns:p14="http://schemas.microsoft.com/office/powerpoint/2010/main" val="21448839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116</a:t>
            </a:fld>
            <a:endParaRPr lang="en-US" altLang="en-US" dirty="0"/>
          </a:p>
        </p:txBody>
      </p:sp>
    </p:spTree>
    <p:extLst>
      <p:ext uri="{BB962C8B-B14F-4D97-AF65-F5344CB8AC3E}">
        <p14:creationId xmlns:p14="http://schemas.microsoft.com/office/powerpoint/2010/main" val="36229367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117</a:t>
            </a:fld>
            <a:endParaRPr lang="en-US" altLang="en-US" dirty="0"/>
          </a:p>
        </p:txBody>
      </p:sp>
    </p:spTree>
    <p:extLst>
      <p:ext uri="{BB962C8B-B14F-4D97-AF65-F5344CB8AC3E}">
        <p14:creationId xmlns:p14="http://schemas.microsoft.com/office/powerpoint/2010/main" val="20043551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118</a:t>
            </a:fld>
            <a:endParaRPr lang="en-US" altLang="en-US" dirty="0"/>
          </a:p>
        </p:txBody>
      </p:sp>
    </p:spTree>
    <p:extLst>
      <p:ext uri="{BB962C8B-B14F-4D97-AF65-F5344CB8AC3E}">
        <p14:creationId xmlns:p14="http://schemas.microsoft.com/office/powerpoint/2010/main" val="42157040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119</a:t>
            </a:fld>
            <a:endParaRPr lang="en-US" altLang="en-US" dirty="0"/>
          </a:p>
        </p:txBody>
      </p:sp>
    </p:spTree>
    <p:extLst>
      <p:ext uri="{BB962C8B-B14F-4D97-AF65-F5344CB8AC3E}">
        <p14:creationId xmlns:p14="http://schemas.microsoft.com/office/powerpoint/2010/main" val="7258127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120</a:t>
            </a:fld>
            <a:endParaRPr lang="en-US" altLang="en-US" dirty="0"/>
          </a:p>
        </p:txBody>
      </p:sp>
    </p:spTree>
    <p:extLst>
      <p:ext uri="{BB962C8B-B14F-4D97-AF65-F5344CB8AC3E}">
        <p14:creationId xmlns:p14="http://schemas.microsoft.com/office/powerpoint/2010/main" val="16092266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121</a:t>
            </a:fld>
            <a:endParaRPr lang="en-US" altLang="en-US" dirty="0"/>
          </a:p>
        </p:txBody>
      </p:sp>
    </p:spTree>
    <p:extLst>
      <p:ext uri="{BB962C8B-B14F-4D97-AF65-F5344CB8AC3E}">
        <p14:creationId xmlns:p14="http://schemas.microsoft.com/office/powerpoint/2010/main" val="38918401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122</a:t>
            </a:fld>
            <a:endParaRPr lang="en-US" altLang="en-US" dirty="0"/>
          </a:p>
        </p:txBody>
      </p:sp>
    </p:spTree>
    <p:extLst>
      <p:ext uri="{BB962C8B-B14F-4D97-AF65-F5344CB8AC3E}">
        <p14:creationId xmlns:p14="http://schemas.microsoft.com/office/powerpoint/2010/main" val="17194753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123</a:t>
            </a:fld>
            <a:endParaRPr lang="en-US" altLang="en-US" dirty="0"/>
          </a:p>
        </p:txBody>
      </p:sp>
    </p:spTree>
    <p:extLst>
      <p:ext uri="{BB962C8B-B14F-4D97-AF65-F5344CB8AC3E}">
        <p14:creationId xmlns:p14="http://schemas.microsoft.com/office/powerpoint/2010/main" val="11685873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124</a:t>
            </a:fld>
            <a:endParaRPr lang="en-US" altLang="en-US" dirty="0"/>
          </a:p>
        </p:txBody>
      </p:sp>
    </p:spTree>
    <p:extLst>
      <p:ext uri="{BB962C8B-B14F-4D97-AF65-F5344CB8AC3E}">
        <p14:creationId xmlns:p14="http://schemas.microsoft.com/office/powerpoint/2010/main" val="166972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a:t>
            </a:fld>
            <a:endParaRPr lang="en-US" dirty="0"/>
          </a:p>
        </p:txBody>
      </p:sp>
    </p:spTree>
    <p:extLst>
      <p:ext uri="{BB962C8B-B14F-4D97-AF65-F5344CB8AC3E}">
        <p14:creationId xmlns:p14="http://schemas.microsoft.com/office/powerpoint/2010/main" val="18791888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125</a:t>
            </a:fld>
            <a:endParaRPr lang="en-US" altLang="en-US" dirty="0"/>
          </a:p>
        </p:txBody>
      </p:sp>
    </p:spTree>
    <p:extLst>
      <p:ext uri="{BB962C8B-B14F-4D97-AF65-F5344CB8AC3E}">
        <p14:creationId xmlns:p14="http://schemas.microsoft.com/office/powerpoint/2010/main" val="29644891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126</a:t>
            </a:fld>
            <a:endParaRPr lang="en-US" altLang="en-US" dirty="0"/>
          </a:p>
        </p:txBody>
      </p:sp>
    </p:spTree>
    <p:extLst>
      <p:ext uri="{BB962C8B-B14F-4D97-AF65-F5344CB8AC3E}">
        <p14:creationId xmlns:p14="http://schemas.microsoft.com/office/powerpoint/2010/main" val="35744868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127</a:t>
            </a:fld>
            <a:endParaRPr lang="en-US" altLang="en-US" dirty="0"/>
          </a:p>
        </p:txBody>
      </p:sp>
    </p:spTree>
    <p:extLst>
      <p:ext uri="{BB962C8B-B14F-4D97-AF65-F5344CB8AC3E}">
        <p14:creationId xmlns:p14="http://schemas.microsoft.com/office/powerpoint/2010/main" val="37670111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128</a:t>
            </a:fld>
            <a:endParaRPr lang="en-US" altLang="en-US" dirty="0"/>
          </a:p>
        </p:txBody>
      </p:sp>
    </p:spTree>
    <p:extLst>
      <p:ext uri="{BB962C8B-B14F-4D97-AF65-F5344CB8AC3E}">
        <p14:creationId xmlns:p14="http://schemas.microsoft.com/office/powerpoint/2010/main" val="204222861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129</a:t>
            </a:fld>
            <a:endParaRPr lang="en-US" altLang="en-US" dirty="0"/>
          </a:p>
        </p:txBody>
      </p:sp>
    </p:spTree>
    <p:extLst>
      <p:ext uri="{BB962C8B-B14F-4D97-AF65-F5344CB8AC3E}">
        <p14:creationId xmlns:p14="http://schemas.microsoft.com/office/powerpoint/2010/main" val="337968648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130</a:t>
            </a:fld>
            <a:endParaRPr lang="en-US" altLang="en-US" dirty="0"/>
          </a:p>
        </p:txBody>
      </p:sp>
    </p:spTree>
    <p:extLst>
      <p:ext uri="{BB962C8B-B14F-4D97-AF65-F5344CB8AC3E}">
        <p14:creationId xmlns:p14="http://schemas.microsoft.com/office/powerpoint/2010/main" val="21787598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131</a:t>
            </a:fld>
            <a:endParaRPr lang="en-US" altLang="en-US" dirty="0"/>
          </a:p>
        </p:txBody>
      </p:sp>
    </p:spTree>
    <p:extLst>
      <p:ext uri="{BB962C8B-B14F-4D97-AF65-F5344CB8AC3E}">
        <p14:creationId xmlns:p14="http://schemas.microsoft.com/office/powerpoint/2010/main" val="7511784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132</a:t>
            </a:fld>
            <a:endParaRPr lang="en-US" altLang="en-US" dirty="0"/>
          </a:p>
        </p:txBody>
      </p:sp>
    </p:spTree>
    <p:extLst>
      <p:ext uri="{BB962C8B-B14F-4D97-AF65-F5344CB8AC3E}">
        <p14:creationId xmlns:p14="http://schemas.microsoft.com/office/powerpoint/2010/main" val="42458988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133</a:t>
            </a:fld>
            <a:endParaRPr lang="en-US" altLang="en-US" dirty="0"/>
          </a:p>
        </p:txBody>
      </p:sp>
    </p:spTree>
    <p:extLst>
      <p:ext uri="{BB962C8B-B14F-4D97-AF65-F5344CB8AC3E}">
        <p14:creationId xmlns:p14="http://schemas.microsoft.com/office/powerpoint/2010/main" val="8413628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134</a:t>
            </a:fld>
            <a:endParaRPr lang="en-US" altLang="en-US" dirty="0"/>
          </a:p>
        </p:txBody>
      </p:sp>
    </p:spTree>
    <p:extLst>
      <p:ext uri="{BB962C8B-B14F-4D97-AF65-F5344CB8AC3E}">
        <p14:creationId xmlns:p14="http://schemas.microsoft.com/office/powerpoint/2010/main" val="124427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135</a:t>
            </a:fld>
            <a:endParaRPr lang="en-US" altLang="en-US" dirty="0"/>
          </a:p>
        </p:txBody>
      </p:sp>
    </p:spTree>
    <p:extLst>
      <p:ext uri="{BB962C8B-B14F-4D97-AF65-F5344CB8AC3E}">
        <p14:creationId xmlns:p14="http://schemas.microsoft.com/office/powerpoint/2010/main" val="41453056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136</a:t>
            </a:fld>
            <a:endParaRPr lang="en-US" altLang="en-US" dirty="0"/>
          </a:p>
        </p:txBody>
      </p:sp>
    </p:spTree>
    <p:extLst>
      <p:ext uri="{BB962C8B-B14F-4D97-AF65-F5344CB8AC3E}">
        <p14:creationId xmlns:p14="http://schemas.microsoft.com/office/powerpoint/2010/main" val="25492693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137</a:t>
            </a:fld>
            <a:endParaRPr lang="en-US" altLang="en-US" dirty="0"/>
          </a:p>
        </p:txBody>
      </p:sp>
    </p:spTree>
    <p:extLst>
      <p:ext uri="{BB962C8B-B14F-4D97-AF65-F5344CB8AC3E}">
        <p14:creationId xmlns:p14="http://schemas.microsoft.com/office/powerpoint/2010/main" val="17725676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138</a:t>
            </a:fld>
            <a:endParaRPr lang="en-US" altLang="en-US" dirty="0"/>
          </a:p>
        </p:txBody>
      </p:sp>
    </p:spTree>
    <p:extLst>
      <p:ext uri="{BB962C8B-B14F-4D97-AF65-F5344CB8AC3E}">
        <p14:creationId xmlns:p14="http://schemas.microsoft.com/office/powerpoint/2010/main" val="54077654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139</a:t>
            </a:fld>
            <a:endParaRPr lang="en-US" altLang="en-US" dirty="0"/>
          </a:p>
        </p:txBody>
      </p:sp>
    </p:spTree>
    <p:extLst>
      <p:ext uri="{BB962C8B-B14F-4D97-AF65-F5344CB8AC3E}">
        <p14:creationId xmlns:p14="http://schemas.microsoft.com/office/powerpoint/2010/main" val="14182039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140</a:t>
            </a:fld>
            <a:endParaRPr lang="en-US" altLang="en-US" dirty="0"/>
          </a:p>
        </p:txBody>
      </p:sp>
    </p:spTree>
    <p:extLst>
      <p:ext uri="{BB962C8B-B14F-4D97-AF65-F5344CB8AC3E}">
        <p14:creationId xmlns:p14="http://schemas.microsoft.com/office/powerpoint/2010/main" val="35133254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141</a:t>
            </a:fld>
            <a:endParaRPr lang="en-US" altLang="en-US" dirty="0"/>
          </a:p>
        </p:txBody>
      </p:sp>
    </p:spTree>
    <p:extLst>
      <p:ext uri="{BB962C8B-B14F-4D97-AF65-F5344CB8AC3E}">
        <p14:creationId xmlns:p14="http://schemas.microsoft.com/office/powerpoint/2010/main" val="27023314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142</a:t>
            </a:fld>
            <a:endParaRPr lang="en-US" altLang="en-US" dirty="0"/>
          </a:p>
        </p:txBody>
      </p:sp>
    </p:spTree>
    <p:extLst>
      <p:ext uri="{BB962C8B-B14F-4D97-AF65-F5344CB8AC3E}">
        <p14:creationId xmlns:p14="http://schemas.microsoft.com/office/powerpoint/2010/main" val="39156080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143</a:t>
            </a:fld>
            <a:endParaRPr lang="en-US" altLang="en-US" dirty="0"/>
          </a:p>
        </p:txBody>
      </p:sp>
    </p:spTree>
    <p:extLst>
      <p:ext uri="{BB962C8B-B14F-4D97-AF65-F5344CB8AC3E}">
        <p14:creationId xmlns:p14="http://schemas.microsoft.com/office/powerpoint/2010/main" val="10410677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144</a:t>
            </a:fld>
            <a:endParaRPr lang="en-US" altLang="en-US" dirty="0"/>
          </a:p>
        </p:txBody>
      </p:sp>
    </p:spTree>
    <p:extLst>
      <p:ext uri="{BB962C8B-B14F-4D97-AF65-F5344CB8AC3E}">
        <p14:creationId xmlns:p14="http://schemas.microsoft.com/office/powerpoint/2010/main" val="20383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145</a:t>
            </a:fld>
            <a:endParaRPr lang="en-US" altLang="en-US" dirty="0"/>
          </a:p>
        </p:txBody>
      </p:sp>
    </p:spTree>
    <p:extLst>
      <p:ext uri="{BB962C8B-B14F-4D97-AF65-F5344CB8AC3E}">
        <p14:creationId xmlns:p14="http://schemas.microsoft.com/office/powerpoint/2010/main" val="19227013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146</a:t>
            </a:fld>
            <a:endParaRPr lang="en-US" altLang="en-US" dirty="0"/>
          </a:p>
        </p:txBody>
      </p:sp>
    </p:spTree>
    <p:extLst>
      <p:ext uri="{BB962C8B-B14F-4D97-AF65-F5344CB8AC3E}">
        <p14:creationId xmlns:p14="http://schemas.microsoft.com/office/powerpoint/2010/main" val="222851841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147</a:t>
            </a:fld>
            <a:endParaRPr lang="en-US" altLang="en-US" dirty="0"/>
          </a:p>
        </p:txBody>
      </p:sp>
    </p:spTree>
    <p:extLst>
      <p:ext uri="{BB962C8B-B14F-4D97-AF65-F5344CB8AC3E}">
        <p14:creationId xmlns:p14="http://schemas.microsoft.com/office/powerpoint/2010/main" val="336830890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148</a:t>
            </a:fld>
            <a:endParaRPr lang="en-US" altLang="en-US" dirty="0"/>
          </a:p>
        </p:txBody>
      </p:sp>
    </p:spTree>
    <p:extLst>
      <p:ext uri="{BB962C8B-B14F-4D97-AF65-F5344CB8AC3E}">
        <p14:creationId xmlns:p14="http://schemas.microsoft.com/office/powerpoint/2010/main" val="20564062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149</a:t>
            </a:fld>
            <a:endParaRPr lang="en-US" altLang="en-US" dirty="0"/>
          </a:p>
        </p:txBody>
      </p:sp>
    </p:spTree>
    <p:extLst>
      <p:ext uri="{BB962C8B-B14F-4D97-AF65-F5344CB8AC3E}">
        <p14:creationId xmlns:p14="http://schemas.microsoft.com/office/powerpoint/2010/main" val="11471664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150</a:t>
            </a:fld>
            <a:endParaRPr lang="en-US" altLang="en-US" dirty="0"/>
          </a:p>
        </p:txBody>
      </p:sp>
    </p:spTree>
    <p:extLst>
      <p:ext uri="{BB962C8B-B14F-4D97-AF65-F5344CB8AC3E}">
        <p14:creationId xmlns:p14="http://schemas.microsoft.com/office/powerpoint/2010/main" val="69875416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151</a:t>
            </a:fld>
            <a:endParaRPr lang="en-US" altLang="en-US" dirty="0"/>
          </a:p>
        </p:txBody>
      </p:sp>
    </p:spTree>
    <p:extLst>
      <p:ext uri="{BB962C8B-B14F-4D97-AF65-F5344CB8AC3E}">
        <p14:creationId xmlns:p14="http://schemas.microsoft.com/office/powerpoint/2010/main" val="30357728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152</a:t>
            </a:fld>
            <a:endParaRPr lang="en-US" altLang="en-US" dirty="0"/>
          </a:p>
        </p:txBody>
      </p:sp>
    </p:spTree>
    <p:extLst>
      <p:ext uri="{BB962C8B-B14F-4D97-AF65-F5344CB8AC3E}">
        <p14:creationId xmlns:p14="http://schemas.microsoft.com/office/powerpoint/2010/main" val="169075552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153</a:t>
            </a:fld>
            <a:endParaRPr lang="en-US" altLang="en-US" dirty="0"/>
          </a:p>
        </p:txBody>
      </p:sp>
    </p:spTree>
    <p:extLst>
      <p:ext uri="{BB962C8B-B14F-4D97-AF65-F5344CB8AC3E}">
        <p14:creationId xmlns:p14="http://schemas.microsoft.com/office/powerpoint/2010/main" val="378672104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154</a:t>
            </a:fld>
            <a:endParaRPr lang="en-US" altLang="en-US" dirty="0"/>
          </a:p>
        </p:txBody>
      </p:sp>
    </p:spTree>
    <p:extLst>
      <p:ext uri="{BB962C8B-B14F-4D97-AF65-F5344CB8AC3E}">
        <p14:creationId xmlns:p14="http://schemas.microsoft.com/office/powerpoint/2010/main" val="83125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155</a:t>
            </a:fld>
            <a:endParaRPr lang="en-US" altLang="en-US" dirty="0"/>
          </a:p>
        </p:txBody>
      </p:sp>
    </p:spTree>
    <p:extLst>
      <p:ext uri="{BB962C8B-B14F-4D97-AF65-F5344CB8AC3E}">
        <p14:creationId xmlns:p14="http://schemas.microsoft.com/office/powerpoint/2010/main" val="356525379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156</a:t>
            </a:fld>
            <a:endParaRPr lang="en-US" altLang="en-US" dirty="0"/>
          </a:p>
        </p:txBody>
      </p:sp>
    </p:spTree>
    <p:extLst>
      <p:ext uri="{BB962C8B-B14F-4D97-AF65-F5344CB8AC3E}">
        <p14:creationId xmlns:p14="http://schemas.microsoft.com/office/powerpoint/2010/main" val="148041586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157</a:t>
            </a:fld>
            <a:endParaRPr lang="en-US" dirty="0"/>
          </a:p>
        </p:txBody>
      </p:sp>
    </p:spTree>
    <p:extLst>
      <p:ext uri="{BB962C8B-B14F-4D97-AF65-F5344CB8AC3E}">
        <p14:creationId xmlns:p14="http://schemas.microsoft.com/office/powerpoint/2010/main" val="306969756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158</a:t>
            </a:fld>
            <a:endParaRPr lang="en-US" dirty="0"/>
          </a:p>
        </p:txBody>
      </p:sp>
    </p:spTree>
    <p:extLst>
      <p:ext uri="{BB962C8B-B14F-4D97-AF65-F5344CB8AC3E}">
        <p14:creationId xmlns:p14="http://schemas.microsoft.com/office/powerpoint/2010/main" val="312339373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160</a:t>
            </a:fld>
            <a:endParaRPr lang="en-US" dirty="0"/>
          </a:p>
        </p:txBody>
      </p:sp>
    </p:spTree>
    <p:extLst>
      <p:ext uri="{BB962C8B-B14F-4D97-AF65-F5344CB8AC3E}">
        <p14:creationId xmlns:p14="http://schemas.microsoft.com/office/powerpoint/2010/main" val="371462045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161</a:t>
            </a:fld>
            <a:endParaRPr lang="en-US" dirty="0"/>
          </a:p>
        </p:txBody>
      </p:sp>
    </p:spTree>
    <p:extLst>
      <p:ext uri="{BB962C8B-B14F-4D97-AF65-F5344CB8AC3E}">
        <p14:creationId xmlns:p14="http://schemas.microsoft.com/office/powerpoint/2010/main" val="180397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21</a:t>
            </a:fld>
            <a:endParaRPr lang="en-US" dirty="0"/>
          </a:p>
        </p:txBody>
      </p:sp>
    </p:spTree>
    <p:extLst>
      <p:ext uri="{BB962C8B-B14F-4D97-AF65-F5344CB8AC3E}">
        <p14:creationId xmlns:p14="http://schemas.microsoft.com/office/powerpoint/2010/main" val="2999538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a:t>
            </a:fld>
            <a:endParaRPr lang="en-US" dirty="0"/>
          </a:p>
        </p:txBody>
      </p:sp>
    </p:spTree>
    <p:extLst>
      <p:ext uri="{BB962C8B-B14F-4D97-AF65-F5344CB8AC3E}">
        <p14:creationId xmlns:p14="http://schemas.microsoft.com/office/powerpoint/2010/main" val="379764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27</a:t>
            </a:fld>
            <a:endParaRPr lang="en-US" dirty="0"/>
          </a:p>
        </p:txBody>
      </p:sp>
    </p:spTree>
    <p:extLst>
      <p:ext uri="{BB962C8B-B14F-4D97-AF65-F5344CB8AC3E}">
        <p14:creationId xmlns:p14="http://schemas.microsoft.com/office/powerpoint/2010/main" val="253046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28</a:t>
            </a:fld>
            <a:endParaRPr lang="en-US" dirty="0"/>
          </a:p>
        </p:txBody>
      </p:sp>
    </p:spTree>
    <p:extLst>
      <p:ext uri="{BB962C8B-B14F-4D97-AF65-F5344CB8AC3E}">
        <p14:creationId xmlns:p14="http://schemas.microsoft.com/office/powerpoint/2010/main" val="42026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29</a:t>
            </a:fld>
            <a:endParaRPr lang="en-US" dirty="0"/>
          </a:p>
        </p:txBody>
      </p:sp>
    </p:spTree>
    <p:extLst>
      <p:ext uri="{BB962C8B-B14F-4D97-AF65-F5344CB8AC3E}">
        <p14:creationId xmlns:p14="http://schemas.microsoft.com/office/powerpoint/2010/main" val="3031292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34</a:t>
            </a:fld>
            <a:endParaRPr lang="en-US" dirty="0"/>
          </a:p>
        </p:txBody>
      </p:sp>
    </p:spTree>
    <p:extLst>
      <p:ext uri="{BB962C8B-B14F-4D97-AF65-F5344CB8AC3E}">
        <p14:creationId xmlns:p14="http://schemas.microsoft.com/office/powerpoint/2010/main" val="2754428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36</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37</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41</a:t>
            </a:fld>
            <a:endParaRPr lang="en-US" dirty="0"/>
          </a:p>
        </p:txBody>
      </p:sp>
    </p:spTree>
    <p:extLst>
      <p:ext uri="{BB962C8B-B14F-4D97-AF65-F5344CB8AC3E}">
        <p14:creationId xmlns:p14="http://schemas.microsoft.com/office/powerpoint/2010/main" val="1945355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42</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a:t>
            </a:fld>
            <a:endParaRPr lang="en-US" dirty="0"/>
          </a:p>
        </p:txBody>
      </p:sp>
    </p:spTree>
    <p:extLst>
      <p:ext uri="{BB962C8B-B14F-4D97-AF65-F5344CB8AC3E}">
        <p14:creationId xmlns:p14="http://schemas.microsoft.com/office/powerpoint/2010/main" val="1376290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50</a:t>
            </a:fld>
            <a:endParaRPr lang="en-US" dirty="0"/>
          </a:p>
        </p:txBody>
      </p:sp>
    </p:spTree>
    <p:extLst>
      <p:ext uri="{BB962C8B-B14F-4D97-AF65-F5344CB8AC3E}">
        <p14:creationId xmlns:p14="http://schemas.microsoft.com/office/powerpoint/2010/main" val="1284130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51</a:t>
            </a:fld>
            <a:endParaRPr lang="en-US"/>
          </a:p>
        </p:txBody>
      </p:sp>
    </p:spTree>
    <p:extLst>
      <p:ext uri="{BB962C8B-B14F-4D97-AF65-F5344CB8AC3E}">
        <p14:creationId xmlns:p14="http://schemas.microsoft.com/office/powerpoint/2010/main" val="943819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52</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57</a:t>
            </a:fld>
            <a:endParaRPr lang="en-US" dirty="0"/>
          </a:p>
        </p:txBody>
      </p:sp>
    </p:spTree>
    <p:extLst>
      <p:ext uri="{BB962C8B-B14F-4D97-AF65-F5344CB8AC3E}">
        <p14:creationId xmlns:p14="http://schemas.microsoft.com/office/powerpoint/2010/main" val="3472877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a:t>
            </a:fld>
            <a:endParaRPr lang="en-US" dirty="0"/>
          </a:p>
        </p:txBody>
      </p:sp>
    </p:spTree>
    <p:extLst>
      <p:ext uri="{BB962C8B-B14F-4D97-AF65-F5344CB8AC3E}">
        <p14:creationId xmlns:p14="http://schemas.microsoft.com/office/powerpoint/2010/main" val="1057347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59</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61</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62</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64</a:t>
            </a:fld>
            <a:endParaRPr lang="en-US" dirty="0"/>
          </a:p>
        </p:txBody>
      </p:sp>
    </p:spTree>
    <p:extLst>
      <p:ext uri="{BB962C8B-B14F-4D97-AF65-F5344CB8AC3E}">
        <p14:creationId xmlns:p14="http://schemas.microsoft.com/office/powerpoint/2010/main" val="97495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65</a:t>
            </a:fld>
            <a:endParaRPr lang="en-US" dirty="0"/>
          </a:p>
        </p:txBody>
      </p:sp>
    </p:spTree>
    <p:extLst>
      <p:ext uri="{BB962C8B-B14F-4D97-AF65-F5344CB8AC3E}">
        <p14:creationId xmlns:p14="http://schemas.microsoft.com/office/powerpoint/2010/main" val="3453040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67</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121">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74</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75</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78</a:t>
            </a:fld>
            <a:endParaRPr lang="en-US" dirty="0"/>
          </a:p>
        </p:txBody>
      </p:sp>
    </p:spTree>
    <p:extLst>
      <p:ext uri="{BB962C8B-B14F-4D97-AF65-F5344CB8AC3E}">
        <p14:creationId xmlns:p14="http://schemas.microsoft.com/office/powerpoint/2010/main" val="1511088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79</a:t>
            </a:fld>
            <a:endParaRPr lang="en-US" dirty="0"/>
          </a:p>
        </p:txBody>
      </p:sp>
    </p:spTree>
    <p:extLst>
      <p:ext uri="{BB962C8B-B14F-4D97-AF65-F5344CB8AC3E}">
        <p14:creationId xmlns:p14="http://schemas.microsoft.com/office/powerpoint/2010/main" val="771326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86</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87</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92</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93</a:t>
            </a:fld>
            <a:endParaRPr lang="en-US" dirty="0"/>
          </a:p>
        </p:txBody>
      </p:sp>
    </p:spTree>
    <p:extLst>
      <p:ext uri="{BB962C8B-B14F-4D97-AF65-F5344CB8AC3E}">
        <p14:creationId xmlns:p14="http://schemas.microsoft.com/office/powerpoint/2010/main" val="10462973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94</a:t>
            </a:fld>
            <a:endParaRPr lang="en-US" dirty="0"/>
          </a:p>
        </p:txBody>
      </p:sp>
    </p:spTree>
    <p:extLst>
      <p:ext uri="{BB962C8B-B14F-4D97-AF65-F5344CB8AC3E}">
        <p14:creationId xmlns:p14="http://schemas.microsoft.com/office/powerpoint/2010/main" val="360907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06805">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95</a:t>
            </a:fld>
            <a:endParaRPr lang="en-US" dirty="0"/>
          </a:p>
        </p:txBody>
      </p:sp>
    </p:spTree>
    <p:extLst>
      <p:ext uri="{BB962C8B-B14F-4D97-AF65-F5344CB8AC3E}">
        <p14:creationId xmlns:p14="http://schemas.microsoft.com/office/powerpoint/2010/main" val="36169197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96</a:t>
            </a:fld>
            <a:endParaRPr lang="en-US" dirty="0"/>
          </a:p>
        </p:txBody>
      </p:sp>
    </p:spTree>
    <p:extLst>
      <p:ext uri="{BB962C8B-B14F-4D97-AF65-F5344CB8AC3E}">
        <p14:creationId xmlns:p14="http://schemas.microsoft.com/office/powerpoint/2010/main" val="16856654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97</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98</a:t>
            </a:fld>
            <a:endParaRPr lang="en-US" dirty="0"/>
          </a:p>
        </p:txBody>
      </p:sp>
    </p:spTree>
    <p:extLst>
      <p:ext uri="{BB962C8B-B14F-4D97-AF65-F5344CB8AC3E}">
        <p14:creationId xmlns:p14="http://schemas.microsoft.com/office/powerpoint/2010/main" val="5687386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99</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100</a:t>
            </a:fld>
            <a:endParaRPr lang="en-US" altLang="en-US" dirty="0"/>
          </a:p>
        </p:txBody>
      </p:sp>
    </p:spTree>
    <p:extLst>
      <p:ext uri="{BB962C8B-B14F-4D97-AF65-F5344CB8AC3E}">
        <p14:creationId xmlns:p14="http://schemas.microsoft.com/office/powerpoint/2010/main" val="21045304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101</a:t>
            </a:fld>
            <a:endParaRPr lang="en-US" altLang="en-US" dirty="0"/>
          </a:p>
        </p:txBody>
      </p:sp>
    </p:spTree>
    <p:extLst>
      <p:ext uri="{BB962C8B-B14F-4D97-AF65-F5344CB8AC3E}">
        <p14:creationId xmlns:p14="http://schemas.microsoft.com/office/powerpoint/2010/main" val="1093427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102</a:t>
            </a:fld>
            <a:endParaRPr lang="en-US" altLang="en-US" dirty="0"/>
          </a:p>
        </p:txBody>
      </p:sp>
    </p:spTree>
    <p:extLst>
      <p:ext uri="{BB962C8B-B14F-4D97-AF65-F5344CB8AC3E}">
        <p14:creationId xmlns:p14="http://schemas.microsoft.com/office/powerpoint/2010/main" val="18351347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103</a:t>
            </a:fld>
            <a:endParaRPr lang="en-US" altLang="en-US" dirty="0"/>
          </a:p>
        </p:txBody>
      </p:sp>
    </p:spTree>
    <p:extLst>
      <p:ext uri="{BB962C8B-B14F-4D97-AF65-F5344CB8AC3E}">
        <p14:creationId xmlns:p14="http://schemas.microsoft.com/office/powerpoint/2010/main" val="902020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104</a:t>
            </a:fld>
            <a:endParaRPr lang="en-US" altLang="en-US" dirty="0"/>
          </a:p>
        </p:txBody>
      </p:sp>
    </p:spTree>
    <p:extLst>
      <p:ext uri="{BB962C8B-B14F-4D97-AF65-F5344CB8AC3E}">
        <p14:creationId xmlns:p14="http://schemas.microsoft.com/office/powerpoint/2010/main" val="406486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891026">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105</a:t>
            </a:fld>
            <a:endParaRPr lang="en-US" altLang="en-US" dirty="0"/>
          </a:p>
        </p:txBody>
      </p:sp>
    </p:spTree>
    <p:extLst>
      <p:ext uri="{BB962C8B-B14F-4D97-AF65-F5344CB8AC3E}">
        <p14:creationId xmlns:p14="http://schemas.microsoft.com/office/powerpoint/2010/main" val="3663673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106</a:t>
            </a:fld>
            <a:endParaRPr lang="en-US" altLang="en-US" dirty="0"/>
          </a:p>
        </p:txBody>
      </p:sp>
    </p:spTree>
    <p:extLst>
      <p:ext uri="{BB962C8B-B14F-4D97-AF65-F5344CB8AC3E}">
        <p14:creationId xmlns:p14="http://schemas.microsoft.com/office/powerpoint/2010/main" val="6542493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107</a:t>
            </a:fld>
            <a:endParaRPr lang="en-US" altLang="en-US" dirty="0"/>
          </a:p>
        </p:txBody>
      </p:sp>
    </p:spTree>
    <p:extLst>
      <p:ext uri="{BB962C8B-B14F-4D97-AF65-F5344CB8AC3E}">
        <p14:creationId xmlns:p14="http://schemas.microsoft.com/office/powerpoint/2010/main" val="12368121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108</a:t>
            </a:fld>
            <a:endParaRPr lang="en-US" altLang="en-US" dirty="0"/>
          </a:p>
        </p:txBody>
      </p:sp>
    </p:spTree>
    <p:extLst>
      <p:ext uri="{BB962C8B-B14F-4D97-AF65-F5344CB8AC3E}">
        <p14:creationId xmlns:p14="http://schemas.microsoft.com/office/powerpoint/2010/main" val="27140509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109</a:t>
            </a:fld>
            <a:endParaRPr lang="en-US" altLang="en-US" dirty="0"/>
          </a:p>
        </p:txBody>
      </p:sp>
    </p:spTree>
    <p:extLst>
      <p:ext uri="{BB962C8B-B14F-4D97-AF65-F5344CB8AC3E}">
        <p14:creationId xmlns:p14="http://schemas.microsoft.com/office/powerpoint/2010/main" val="1567953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110</a:t>
            </a:fld>
            <a:endParaRPr lang="en-US" altLang="en-US" dirty="0"/>
          </a:p>
        </p:txBody>
      </p:sp>
    </p:spTree>
    <p:extLst>
      <p:ext uri="{BB962C8B-B14F-4D97-AF65-F5344CB8AC3E}">
        <p14:creationId xmlns:p14="http://schemas.microsoft.com/office/powerpoint/2010/main" val="24247357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111</a:t>
            </a:fld>
            <a:endParaRPr lang="en-US" altLang="en-US" dirty="0"/>
          </a:p>
        </p:txBody>
      </p:sp>
    </p:spTree>
    <p:extLst>
      <p:ext uri="{BB962C8B-B14F-4D97-AF65-F5344CB8AC3E}">
        <p14:creationId xmlns:p14="http://schemas.microsoft.com/office/powerpoint/2010/main" val="8712551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112</a:t>
            </a:fld>
            <a:endParaRPr lang="en-US" altLang="en-US" dirty="0"/>
          </a:p>
        </p:txBody>
      </p:sp>
    </p:spTree>
    <p:extLst>
      <p:ext uri="{BB962C8B-B14F-4D97-AF65-F5344CB8AC3E}">
        <p14:creationId xmlns:p14="http://schemas.microsoft.com/office/powerpoint/2010/main" val="34756146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113</a:t>
            </a:fld>
            <a:endParaRPr lang="en-US" altLang="en-US" dirty="0"/>
          </a:p>
        </p:txBody>
      </p:sp>
    </p:spTree>
    <p:extLst>
      <p:ext uri="{BB962C8B-B14F-4D97-AF65-F5344CB8AC3E}">
        <p14:creationId xmlns:p14="http://schemas.microsoft.com/office/powerpoint/2010/main" val="27747647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114</a:t>
            </a:fld>
            <a:endParaRPr lang="en-US" altLang="en-US" dirty="0"/>
          </a:p>
        </p:txBody>
      </p:sp>
    </p:spTree>
    <p:extLst>
      <p:ext uri="{BB962C8B-B14F-4D97-AF65-F5344CB8AC3E}">
        <p14:creationId xmlns:p14="http://schemas.microsoft.com/office/powerpoint/2010/main" val="294829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1511740"/>
            <a:ext cx="6705600" cy="1428750"/>
          </a:xfrm>
          <a:prstGeom prst="rect">
            <a:avLst/>
          </a:prstGeom>
        </p:spPr>
        <p:txBody>
          <a:bodyPr anchor="b" anchorCtr="0"/>
          <a:lstStyle>
            <a:lvl1pPr algn="l">
              <a:defRPr sz="400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a:t>
            </a:r>
            <a:br>
              <a:rPr lang="en-US" dirty="0"/>
            </a:br>
            <a:r>
              <a:rPr lang="en-US" dirty="0"/>
              <a:t>title</a:t>
            </a:r>
          </a:p>
        </p:txBody>
      </p:sp>
      <p:sp>
        <p:nvSpPr>
          <p:cNvPr id="6" name="Subtitle 2"/>
          <p:cNvSpPr>
            <a:spLocks noGrp="1"/>
          </p:cNvSpPr>
          <p:nvPr>
            <p:ph type="subTitle" idx="1"/>
          </p:nvPr>
        </p:nvSpPr>
        <p:spPr>
          <a:xfrm>
            <a:off x="457200" y="3086100"/>
            <a:ext cx="5334000" cy="1600200"/>
          </a:xfrm>
          <a:prstGeom prst="rect">
            <a:avLst/>
          </a:prstGeom>
        </p:spPr>
        <p:txBody>
          <a:bodyPr/>
          <a:lstStyle>
            <a:lvl1pPr marL="0" indent="0" algn="l">
              <a:buNone/>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8600" y="343082"/>
            <a:ext cx="4267200" cy="1155462"/>
          </a:xfrm>
          <a:prstGeom prst="rect">
            <a:avLst/>
          </a:prstGeom>
        </p:spPr>
      </p:pic>
    </p:spTree>
    <p:extLst>
      <p:ext uri="{BB962C8B-B14F-4D97-AF65-F5344CB8AC3E}">
        <p14:creationId xmlns:p14="http://schemas.microsoft.com/office/powerpoint/2010/main" val="335675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595349" y="2266950"/>
            <a:ext cx="5638800" cy="707886"/>
          </a:xfrm>
          <a:prstGeom prst="rect">
            <a:avLst/>
          </a:prstGeom>
          <a:noFill/>
        </p:spPr>
        <p:txBody>
          <a:bodyPr wrap="square" rtlCol="0">
            <a:spAutoFit/>
          </a:bodyPr>
          <a:lstStyle/>
          <a:p>
            <a:pPr lvl="0" algn="l" defTabSz="914400" rtl="0" eaLnBrk="1" latinLnBrk="0" hangingPunct="1">
              <a:spcBef>
                <a:spcPct val="0"/>
              </a:spcBef>
              <a:buNone/>
            </a:pPr>
            <a:r>
              <a:rPr lang="en-US" sz="4000" kern="1200"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Thank You.</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7244" y="4595643"/>
            <a:ext cx="1372956" cy="372252"/>
          </a:xfrm>
          <a:prstGeom prst="rect">
            <a:avLst/>
          </a:prstGeom>
        </p:spPr>
      </p:pic>
      <p:sp>
        <p:nvSpPr>
          <p:cNvPr id="8" name="Slide Number Placeholder 5"/>
          <p:cNvSpPr>
            <a:spLocks noGrp="1"/>
          </p:cNvSpPr>
          <p:nvPr>
            <p:ph type="sldNum" sz="quarter" idx="4"/>
          </p:nvPr>
        </p:nvSpPr>
        <p:spPr>
          <a:xfrm>
            <a:off x="6858000" y="4727448"/>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9" name="Footer Placeholder 4"/>
          <p:cNvSpPr>
            <a:spLocks noGrp="1"/>
          </p:cNvSpPr>
          <p:nvPr>
            <p:ph type="ftr" sz="quarter" idx="3"/>
          </p:nvPr>
        </p:nvSpPr>
        <p:spPr>
          <a:xfrm>
            <a:off x="0" y="4659630"/>
            <a:ext cx="9144000" cy="502920"/>
          </a:xfrm>
        </p:spPr>
        <p:txBody>
          <a:bodyPr anchor="t"/>
          <a:lstStyle>
            <a:lvl1pPr>
              <a:lnSpc>
                <a:spcPts val="1000"/>
              </a:lnSpc>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0978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e-Contra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457200" y="274733"/>
            <a:ext cx="7924800" cy="914400"/>
          </a:xfrm>
          <a:prstGeom prst="rect">
            <a:avLst/>
          </a:prstGeom>
        </p:spPr>
        <p:txBody>
          <a:bodyPr anchor="b" anchorCtr="0"/>
          <a:lstStyle>
            <a:lvl1pPr algn="l">
              <a:defRPr lang="en-US" sz="32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title style</a:t>
            </a:r>
          </a:p>
        </p:txBody>
      </p:sp>
    </p:spTree>
    <p:extLst>
      <p:ext uri="{BB962C8B-B14F-4D97-AF65-F5344CB8AC3E}">
        <p14:creationId xmlns:p14="http://schemas.microsoft.com/office/powerpoint/2010/main" val="157178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071562"/>
            <a:ext cx="5723128" cy="1843088"/>
          </a:xfrm>
          <a:prstGeom prst="rect">
            <a:avLst/>
          </a:prstGeom>
        </p:spPr>
        <p:txBody>
          <a:bodyPr anchor="b" anchorCtr="0"/>
          <a:lstStyle>
            <a:lvl1pPr algn="l">
              <a:defRPr lang="en-US" sz="4000"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a:t>
            </a:r>
            <a:br>
              <a:rPr lang="en-US" dirty="0"/>
            </a:br>
            <a:r>
              <a:rPr lang="en-US" dirty="0"/>
              <a:t>Transition</a:t>
            </a:r>
          </a:p>
        </p:txBody>
      </p:sp>
      <p:sp>
        <p:nvSpPr>
          <p:cNvPr id="7" name="Subtitle 2"/>
          <p:cNvSpPr>
            <a:spLocks noGrp="1"/>
          </p:cNvSpPr>
          <p:nvPr>
            <p:ph type="subTitle" idx="1"/>
          </p:nvPr>
        </p:nvSpPr>
        <p:spPr>
          <a:xfrm>
            <a:off x="449072" y="3086100"/>
            <a:ext cx="5723128" cy="1257300"/>
          </a:xfrm>
          <a:prstGeom prst="rect">
            <a:avLst/>
          </a:prstGeom>
        </p:spPr>
        <p:txBody>
          <a:bodyPr/>
          <a:lstStyle>
            <a:lvl1pPr marL="0" indent="0" algn="l">
              <a:buNone/>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7244" y="4595643"/>
            <a:ext cx="1372956" cy="372252"/>
          </a:xfrm>
          <a:prstGeom prst="rect">
            <a:avLst/>
          </a:prstGeom>
        </p:spPr>
      </p:pic>
      <p:sp>
        <p:nvSpPr>
          <p:cNvPr id="9" name="Slide Number Placeholder 5"/>
          <p:cNvSpPr>
            <a:spLocks noGrp="1"/>
          </p:cNvSpPr>
          <p:nvPr>
            <p:ph type="sldNum" sz="quarter" idx="4"/>
          </p:nvPr>
        </p:nvSpPr>
        <p:spPr>
          <a:xfrm>
            <a:off x="6858000" y="4727448"/>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11" name="Footer Placeholder 4"/>
          <p:cNvSpPr>
            <a:spLocks noGrp="1"/>
          </p:cNvSpPr>
          <p:nvPr>
            <p:ph type="ftr" sz="quarter" idx="3"/>
          </p:nvPr>
        </p:nvSpPr>
        <p:spPr>
          <a:xfrm>
            <a:off x="0" y="4659630"/>
            <a:ext cx="9144000" cy="502920"/>
          </a:xfrm>
        </p:spPr>
        <p:txBody>
          <a:bodyPr anchor="t"/>
          <a:lstStyle>
            <a:lvl1pPr>
              <a:lnSpc>
                <a:spcPts val="1000"/>
              </a:lnSpc>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1715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33"/>
            <a:ext cx="8305800" cy="914400"/>
          </a:xfrm>
          <a:prstGeom prst="rect">
            <a:avLst/>
          </a:prstGeom>
        </p:spPr>
        <p:txBody>
          <a:bodyPr anchor="b" anchorCtr="0"/>
          <a:lstStyle>
            <a:lvl1pPr algn="l">
              <a:defRPr lang="en-US" sz="32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title style</a:t>
            </a:r>
          </a:p>
        </p:txBody>
      </p:sp>
      <p:sp>
        <p:nvSpPr>
          <p:cNvPr id="3" name="Content Placeholder 2"/>
          <p:cNvSpPr>
            <a:spLocks noGrp="1"/>
          </p:cNvSpPr>
          <p:nvPr>
            <p:ph idx="1"/>
          </p:nvPr>
        </p:nvSpPr>
        <p:spPr>
          <a:xfrm>
            <a:off x="457200" y="1200150"/>
            <a:ext cx="8382000" cy="3280172"/>
          </a:xfrm>
          <a:prstGeom prst="rect">
            <a:avLst/>
          </a:prstGeom>
        </p:spPr>
        <p:txBody>
          <a:bodyPr/>
          <a:lstStyle>
            <a:lvl1pPr marL="342900" indent="-342900">
              <a:spcBef>
                <a:spcPts val="5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ts val="500"/>
              </a:spcBef>
              <a:buClr>
                <a:schemeClr val="accent1"/>
              </a:buClr>
              <a:buSzPct val="80000"/>
              <a:buFont typeface="Courier New" panose="02070309020205020404" pitchFamily="49" charset="0"/>
              <a:buChar char="o"/>
              <a:defRPr sz="27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spcBef>
                <a:spcPts val="500"/>
              </a:spcBef>
              <a:buClr>
                <a:schemeClr val="accent1"/>
              </a:buClr>
              <a:buFont typeface="Wingdings" panose="05000000000000000000" pitchFamily="2" charset="2"/>
              <a:buChar char="§"/>
              <a:defRPr sz="25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spcBef>
                <a:spcPts val="500"/>
              </a:spcBef>
              <a:buClr>
                <a:schemeClr val="accent1"/>
              </a:buClr>
              <a:buSzPct val="70000"/>
              <a:buFont typeface="Wingdings" panose="05000000000000000000" pitchFamily="2" charset="2"/>
              <a:buChar char="q"/>
              <a:defRPr sz="22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spcBef>
                <a:spcPts val="5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858000" y="4727448"/>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10" name="Footer Placeholder 4"/>
          <p:cNvSpPr>
            <a:spLocks noGrp="1"/>
          </p:cNvSpPr>
          <p:nvPr>
            <p:ph type="ftr" sz="quarter" idx="3"/>
          </p:nvPr>
        </p:nvSpPr>
        <p:spPr>
          <a:xfrm>
            <a:off x="0" y="4659630"/>
            <a:ext cx="9144000" cy="502920"/>
          </a:xfrm>
        </p:spPr>
        <p:txBody>
          <a:bodyPr anchor="t"/>
          <a:lstStyle>
            <a:lvl1pPr>
              <a:lnSpc>
                <a:spcPts val="1000"/>
              </a:lnSpc>
              <a:defRPr/>
            </a:lvl1pPr>
          </a:lstStyle>
          <a:p>
            <a:r>
              <a:rPr lang="en-US" dirty="0"/>
              <a:t>Reaching across Arizona to provide comprehensive </a:t>
            </a:r>
            <a:br>
              <a:rPr lang="en-US" dirty="0"/>
            </a:br>
            <a:r>
              <a:rPr lang="en-US" dirty="0"/>
              <a:t>quality health care for those in need</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7244" y="4595643"/>
            <a:ext cx="1372956" cy="372252"/>
          </a:xfrm>
          <a:prstGeom prst="rect">
            <a:avLst/>
          </a:prstGeom>
        </p:spPr>
      </p:pic>
    </p:spTree>
    <p:extLst>
      <p:ext uri="{BB962C8B-B14F-4D97-AF65-F5344CB8AC3E}">
        <p14:creationId xmlns:p14="http://schemas.microsoft.com/office/powerpoint/2010/main" val="277006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274733"/>
            <a:ext cx="8305800" cy="914400"/>
          </a:xfrm>
          <a:prstGeom prst="rect">
            <a:avLst/>
          </a:prstGeom>
        </p:spPr>
        <p:txBody>
          <a:bodyPr anchor="b" anchorCtr="0"/>
          <a:lstStyle>
            <a:lvl1pPr algn="l">
              <a:defRPr lang="en-US" sz="32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title style</a:t>
            </a:r>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7244" y="4595643"/>
            <a:ext cx="1372956" cy="372252"/>
          </a:xfrm>
          <a:prstGeom prst="rect">
            <a:avLst/>
          </a:prstGeom>
        </p:spPr>
      </p:pic>
      <p:sp>
        <p:nvSpPr>
          <p:cNvPr id="12" name="Slide Number Placeholder 5"/>
          <p:cNvSpPr>
            <a:spLocks noGrp="1"/>
          </p:cNvSpPr>
          <p:nvPr>
            <p:ph type="sldNum" sz="quarter" idx="4"/>
          </p:nvPr>
        </p:nvSpPr>
        <p:spPr>
          <a:xfrm>
            <a:off x="6858000" y="4727448"/>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13" name="Footer Placeholder 4"/>
          <p:cNvSpPr>
            <a:spLocks noGrp="1"/>
          </p:cNvSpPr>
          <p:nvPr>
            <p:ph type="ftr" sz="quarter" idx="3"/>
          </p:nvPr>
        </p:nvSpPr>
        <p:spPr>
          <a:xfrm>
            <a:off x="0" y="4659630"/>
            <a:ext cx="9144000" cy="502920"/>
          </a:xfrm>
        </p:spPr>
        <p:txBody>
          <a:bodyPr anchor="t"/>
          <a:lstStyle>
            <a:lvl1pPr>
              <a:lnSpc>
                <a:spcPts val="1000"/>
              </a:lnSpc>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0479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6705600" y="4647727"/>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2" name="Rectangle 1"/>
          <p:cNvSpPr/>
          <p:nvPr userDrawn="1"/>
        </p:nvSpPr>
        <p:spPr>
          <a:xfrm>
            <a:off x="5105400" y="1543050"/>
            <a:ext cx="40386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90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1"/>
          </p:nvPr>
        </p:nvSpPr>
        <p:spPr>
          <a:xfrm>
            <a:off x="457200" y="1200150"/>
            <a:ext cx="41148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4703618" y="1200150"/>
            <a:ext cx="41148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274733"/>
            <a:ext cx="8306474" cy="914400"/>
          </a:xfrm>
          <a:prstGeom prst="rect">
            <a:avLst/>
          </a:prstGeom>
        </p:spPr>
        <p:txBody>
          <a:bodyPr anchor="b" anchorCtr="0"/>
          <a:lstStyle>
            <a:lvl1pPr algn="l">
              <a:defRPr lang="en-US" sz="32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title style</a:t>
            </a:r>
          </a:p>
        </p:txBody>
      </p:sp>
      <p:pic>
        <p:nvPicPr>
          <p:cNvPr id="16" name="Picture 1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7244" y="4595643"/>
            <a:ext cx="1372956" cy="372252"/>
          </a:xfrm>
          <a:prstGeom prst="rect">
            <a:avLst/>
          </a:prstGeom>
        </p:spPr>
      </p:pic>
      <p:sp>
        <p:nvSpPr>
          <p:cNvPr id="12" name="Slide Number Placeholder 5"/>
          <p:cNvSpPr>
            <a:spLocks noGrp="1"/>
          </p:cNvSpPr>
          <p:nvPr>
            <p:ph type="sldNum" sz="quarter" idx="4"/>
          </p:nvPr>
        </p:nvSpPr>
        <p:spPr>
          <a:xfrm>
            <a:off x="6858000" y="4727448"/>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17" name="Footer Placeholder 4"/>
          <p:cNvSpPr>
            <a:spLocks noGrp="1"/>
          </p:cNvSpPr>
          <p:nvPr>
            <p:ph type="ftr" sz="quarter" idx="3"/>
          </p:nvPr>
        </p:nvSpPr>
        <p:spPr>
          <a:xfrm>
            <a:off x="0" y="4659630"/>
            <a:ext cx="9144000" cy="502920"/>
          </a:xfrm>
        </p:spPr>
        <p:txBody>
          <a:bodyPr anchor="t"/>
          <a:lstStyle>
            <a:lvl1pPr>
              <a:lnSpc>
                <a:spcPts val="1000"/>
              </a:lnSpc>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1229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2"/>
          </p:nvPr>
        </p:nvSpPr>
        <p:spPr>
          <a:xfrm>
            <a:off x="4703618" y="1200150"/>
            <a:ext cx="41148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hasCustomPrompt="1"/>
          </p:nvPr>
        </p:nvSpPr>
        <p:spPr>
          <a:xfrm>
            <a:off x="381000" y="1371600"/>
            <a:ext cx="4210194" cy="291465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graphic</a:t>
            </a:r>
          </a:p>
        </p:txBody>
      </p:sp>
      <p:sp>
        <p:nvSpPr>
          <p:cNvPr id="13" name="Title 1"/>
          <p:cNvSpPr>
            <a:spLocks noGrp="1"/>
          </p:cNvSpPr>
          <p:nvPr>
            <p:ph type="title"/>
          </p:nvPr>
        </p:nvSpPr>
        <p:spPr>
          <a:xfrm>
            <a:off x="457200" y="274733"/>
            <a:ext cx="8305800" cy="914400"/>
          </a:xfrm>
          <a:prstGeom prst="rect">
            <a:avLst/>
          </a:prstGeom>
        </p:spPr>
        <p:txBody>
          <a:bodyPr anchor="b" anchorCtr="0"/>
          <a:lstStyle>
            <a:lvl1pPr algn="l">
              <a:defRPr lang="en-US" sz="32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title style</a:t>
            </a:r>
          </a:p>
        </p:txBody>
      </p:sp>
      <p:pic>
        <p:nvPicPr>
          <p:cNvPr id="16" name="Picture 1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7244" y="4595643"/>
            <a:ext cx="1372956" cy="372252"/>
          </a:xfrm>
          <a:prstGeom prst="rect">
            <a:avLst/>
          </a:prstGeom>
        </p:spPr>
      </p:pic>
      <p:sp>
        <p:nvSpPr>
          <p:cNvPr id="12" name="Slide Number Placeholder 5"/>
          <p:cNvSpPr>
            <a:spLocks noGrp="1"/>
          </p:cNvSpPr>
          <p:nvPr>
            <p:ph type="sldNum" sz="quarter" idx="4"/>
          </p:nvPr>
        </p:nvSpPr>
        <p:spPr>
          <a:xfrm>
            <a:off x="6858000" y="4727448"/>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17" name="Footer Placeholder 4"/>
          <p:cNvSpPr>
            <a:spLocks noGrp="1"/>
          </p:cNvSpPr>
          <p:nvPr>
            <p:ph type="ftr" sz="quarter" idx="3"/>
          </p:nvPr>
        </p:nvSpPr>
        <p:spPr>
          <a:xfrm>
            <a:off x="0" y="4659630"/>
            <a:ext cx="9144000" cy="502920"/>
          </a:xfrm>
        </p:spPr>
        <p:txBody>
          <a:bodyPr anchor="t"/>
          <a:lstStyle>
            <a:lvl1pPr>
              <a:lnSpc>
                <a:spcPts val="1000"/>
              </a:lnSpc>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0948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1"/>
          </p:nvPr>
        </p:nvSpPr>
        <p:spPr>
          <a:xfrm>
            <a:off x="457200" y="1200150"/>
            <a:ext cx="4114800" cy="3280172"/>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6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hasCustomPrompt="1"/>
          </p:nvPr>
        </p:nvSpPr>
        <p:spPr>
          <a:xfrm>
            <a:off x="4610101" y="1371600"/>
            <a:ext cx="4210194" cy="291465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graphic</a:t>
            </a:r>
          </a:p>
        </p:txBody>
      </p:sp>
      <p:sp>
        <p:nvSpPr>
          <p:cNvPr id="13" name="Title 1"/>
          <p:cNvSpPr>
            <a:spLocks noGrp="1"/>
          </p:cNvSpPr>
          <p:nvPr>
            <p:ph type="title"/>
          </p:nvPr>
        </p:nvSpPr>
        <p:spPr>
          <a:xfrm>
            <a:off x="457200" y="274733"/>
            <a:ext cx="8305800" cy="914400"/>
          </a:xfrm>
          <a:prstGeom prst="rect">
            <a:avLst/>
          </a:prstGeom>
        </p:spPr>
        <p:txBody>
          <a:bodyPr anchor="b" anchorCtr="0"/>
          <a:lstStyle>
            <a:lvl1pPr algn="l">
              <a:defRPr lang="en-US" sz="32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title style</a:t>
            </a:r>
          </a:p>
        </p:txBody>
      </p:sp>
      <p:pic>
        <p:nvPicPr>
          <p:cNvPr id="16" name="Picture 1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7244" y="4595643"/>
            <a:ext cx="1372956" cy="372252"/>
          </a:xfrm>
          <a:prstGeom prst="rect">
            <a:avLst/>
          </a:prstGeom>
        </p:spPr>
      </p:pic>
      <p:sp>
        <p:nvSpPr>
          <p:cNvPr id="12" name="Slide Number Placeholder 5"/>
          <p:cNvSpPr>
            <a:spLocks noGrp="1"/>
          </p:cNvSpPr>
          <p:nvPr>
            <p:ph type="sldNum" sz="quarter" idx="4"/>
          </p:nvPr>
        </p:nvSpPr>
        <p:spPr>
          <a:xfrm>
            <a:off x="6858000" y="4727448"/>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17" name="Footer Placeholder 4"/>
          <p:cNvSpPr>
            <a:spLocks noGrp="1"/>
          </p:cNvSpPr>
          <p:nvPr>
            <p:ph type="ftr" sz="quarter" idx="3"/>
          </p:nvPr>
        </p:nvSpPr>
        <p:spPr>
          <a:xfrm>
            <a:off x="0" y="4659630"/>
            <a:ext cx="9144000" cy="502920"/>
          </a:xfrm>
        </p:spPr>
        <p:txBody>
          <a:bodyPr anchor="t"/>
          <a:lstStyle>
            <a:lvl1pPr>
              <a:lnSpc>
                <a:spcPts val="1000"/>
              </a:lnSpc>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20304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
          </p:nvPr>
        </p:nvSpPr>
        <p:spPr>
          <a:xfrm>
            <a:off x="457200" y="1257300"/>
            <a:ext cx="3962400" cy="479822"/>
          </a:xfrm>
          <a:prstGeom prst="rect">
            <a:avLst/>
          </a:prstGeom>
        </p:spPr>
        <p:txBody>
          <a:bodyPr lIns="0" tIns="0" rIns="0" bIns="0" anchor="b"/>
          <a:lstStyle>
            <a:lvl1pPr marL="0" indent="0">
              <a:spcBef>
                <a:spcPts val="300"/>
              </a:spcBef>
              <a:buNone/>
              <a:defRPr sz="20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2"/>
          <p:cNvSpPr>
            <a:spLocks noGrp="1"/>
          </p:cNvSpPr>
          <p:nvPr>
            <p:ph idx="12"/>
          </p:nvPr>
        </p:nvSpPr>
        <p:spPr>
          <a:xfrm>
            <a:off x="457201" y="1750868"/>
            <a:ext cx="3993573" cy="28575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idx="13"/>
          </p:nvPr>
        </p:nvSpPr>
        <p:spPr>
          <a:xfrm>
            <a:off x="4572000" y="1257300"/>
            <a:ext cx="4040188" cy="479822"/>
          </a:xfrm>
          <a:prstGeom prst="rect">
            <a:avLst/>
          </a:prstGeom>
        </p:spPr>
        <p:txBody>
          <a:bodyPr lIns="0" tIns="0" rIns="0" bIns="0" anchor="b"/>
          <a:lstStyle>
            <a:lvl1pPr marL="0" indent="0">
              <a:spcBef>
                <a:spcPts val="300"/>
              </a:spcBef>
              <a:buNone/>
              <a:defRPr sz="20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2"/>
          <p:cNvSpPr>
            <a:spLocks noGrp="1"/>
          </p:cNvSpPr>
          <p:nvPr>
            <p:ph idx="14"/>
          </p:nvPr>
        </p:nvSpPr>
        <p:spPr>
          <a:xfrm>
            <a:off x="4587532" y="1750868"/>
            <a:ext cx="3993573" cy="28575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274733"/>
            <a:ext cx="8314566" cy="914400"/>
          </a:xfrm>
          <a:prstGeom prst="rect">
            <a:avLst/>
          </a:prstGeom>
        </p:spPr>
        <p:txBody>
          <a:bodyPr anchor="b" anchorCtr="0"/>
          <a:lstStyle>
            <a:lvl1pPr algn="l">
              <a:defRPr lang="en-US" sz="32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title style</a:t>
            </a:r>
          </a:p>
        </p:txBody>
      </p:sp>
      <p:pic>
        <p:nvPicPr>
          <p:cNvPr id="18" name="Pictur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7244" y="4595643"/>
            <a:ext cx="1372956" cy="372252"/>
          </a:xfrm>
          <a:prstGeom prst="rect">
            <a:avLst/>
          </a:prstGeom>
        </p:spPr>
      </p:pic>
      <p:sp>
        <p:nvSpPr>
          <p:cNvPr id="12" name="Slide Number Placeholder 5"/>
          <p:cNvSpPr>
            <a:spLocks noGrp="1"/>
          </p:cNvSpPr>
          <p:nvPr>
            <p:ph type="sldNum" sz="quarter" idx="4"/>
          </p:nvPr>
        </p:nvSpPr>
        <p:spPr>
          <a:xfrm>
            <a:off x="6858000" y="4727448"/>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19" name="Footer Placeholder 4"/>
          <p:cNvSpPr>
            <a:spLocks noGrp="1"/>
          </p:cNvSpPr>
          <p:nvPr>
            <p:ph type="ftr" sz="quarter" idx="3"/>
          </p:nvPr>
        </p:nvSpPr>
        <p:spPr>
          <a:xfrm>
            <a:off x="0" y="4659630"/>
            <a:ext cx="9144000" cy="502920"/>
          </a:xfrm>
        </p:spPr>
        <p:txBody>
          <a:bodyPr anchor="t"/>
          <a:lstStyle>
            <a:lvl1pPr>
              <a:lnSpc>
                <a:spcPts val="1000"/>
              </a:lnSpc>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0365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858000" y="4727384"/>
            <a:ext cx="2133600" cy="216694"/>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4638515"/>
            <a:ext cx="9144000" cy="502920"/>
          </a:xfrm>
          <a:prstGeom prst="rect">
            <a:avLst/>
          </a:prstGeom>
        </p:spPr>
        <p:txBody>
          <a:bodyPr anchor="t" anchorCtr="0"/>
          <a:lstStyle>
            <a:lvl1pPr marL="0" algn="ctr" defTabSz="914400" rtl="0" eaLnBrk="1" latinLnBrk="0" hangingPunct="1">
              <a:lnSpc>
                <a:spcPts val="1000"/>
              </a:lnSpc>
              <a:defRPr lang="en-US" sz="900" kern="1200" smtClean="0">
                <a:solidFill>
                  <a:schemeClr val="tx1">
                    <a:lumMod val="65000"/>
                    <a:lumOff val="35000"/>
                  </a:schemeClr>
                </a:solidFill>
                <a:latin typeface="+mn-lt"/>
                <a:ea typeface="+mn-ea"/>
                <a:cs typeface="+mn-cs"/>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727753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7" r:id="rId10"/>
    <p:sldLayoutId id="214748370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a:t>AHCCCS Pharmacy and Therapeutics Committee</a:t>
            </a:r>
            <a:endParaRPr lang="en-US" dirty="0"/>
          </a:p>
        </p:txBody>
      </p:sp>
      <p:sp>
        <p:nvSpPr>
          <p:cNvPr id="3" name="Subtitle 2"/>
          <p:cNvSpPr>
            <a:spLocks noGrp="1"/>
          </p:cNvSpPr>
          <p:nvPr>
            <p:ph type="subTitle" idx="1"/>
          </p:nvPr>
        </p:nvSpPr>
        <p:spPr/>
        <p:txBody>
          <a:bodyPr/>
          <a:lstStyle/>
          <a:p>
            <a:r>
              <a:rPr lang="en-US" altLang="en-US"/>
              <a:t>16 October 2019</a:t>
            </a:r>
          </a:p>
          <a:p>
            <a:endParaRPr lang="en-US" dirty="0"/>
          </a:p>
        </p:txBody>
      </p:sp>
    </p:spTree>
    <p:extLst>
      <p:ext uri="{BB962C8B-B14F-4D97-AF65-F5344CB8AC3E}">
        <p14:creationId xmlns:p14="http://schemas.microsoft.com/office/powerpoint/2010/main" val="233446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Antifungals, Oral</a:t>
            </a:r>
            <a:endParaRPr lang="en-US" dirty="0"/>
          </a:p>
        </p:txBody>
      </p:sp>
      <p:sp>
        <p:nvSpPr>
          <p:cNvPr id="5" name="Content Placeholder 4"/>
          <p:cNvSpPr>
            <a:spLocks noGrp="1"/>
          </p:cNvSpPr>
          <p:nvPr>
            <p:ph idx="1"/>
          </p:nvPr>
        </p:nvSpPr>
        <p:spPr/>
        <p:txBody>
          <a:bodyPr/>
          <a:lstStyle/>
          <a:p>
            <a:pPr marL="0" indent="0">
              <a:buNone/>
            </a:pPr>
            <a:r>
              <a:rPr lang="en-US" altLang="en-US" sz="2400" b="1" i="1" dirty="0"/>
              <a:t>Class Overview</a:t>
            </a:r>
            <a:endParaRPr lang="en-US" sz="2400" b="1" i="1" dirty="0"/>
          </a:p>
          <a:p>
            <a:pPr>
              <a:spcBef>
                <a:spcPts val="400"/>
              </a:spcBef>
            </a:pPr>
            <a:r>
              <a:rPr lang="en-US" sz="2200" dirty="0"/>
              <a:t>ketoconazole - (ketoconazole)</a:t>
            </a:r>
          </a:p>
          <a:p>
            <a:pPr>
              <a:spcBef>
                <a:spcPts val="400"/>
              </a:spcBef>
            </a:pPr>
            <a:r>
              <a:rPr lang="en-US" sz="2200" dirty="0"/>
              <a:t>miconazole - (</a:t>
            </a:r>
            <a:r>
              <a:rPr lang="en-US" sz="2200" dirty="0" err="1"/>
              <a:t>Oravig</a:t>
            </a:r>
            <a:r>
              <a:rPr lang="en-US" sz="2200" dirty="0"/>
              <a:t>)</a:t>
            </a:r>
          </a:p>
          <a:p>
            <a:pPr>
              <a:spcBef>
                <a:spcPts val="400"/>
              </a:spcBef>
            </a:pPr>
            <a:r>
              <a:rPr lang="en-US" sz="2200" dirty="0"/>
              <a:t>nystatin - (nystatin)</a:t>
            </a:r>
          </a:p>
          <a:p>
            <a:pPr>
              <a:spcBef>
                <a:spcPts val="400"/>
              </a:spcBef>
            </a:pPr>
            <a:r>
              <a:rPr lang="en-US" sz="2200" dirty="0" err="1"/>
              <a:t>posaconazole</a:t>
            </a:r>
            <a:r>
              <a:rPr lang="en-US" sz="2200" dirty="0"/>
              <a:t> - (</a:t>
            </a:r>
            <a:r>
              <a:rPr lang="en-US" sz="2200" dirty="0" err="1"/>
              <a:t>Noxafil</a:t>
            </a:r>
            <a:r>
              <a:rPr lang="en-US" sz="2200" dirty="0"/>
              <a:t>)</a:t>
            </a:r>
          </a:p>
          <a:p>
            <a:pPr>
              <a:spcBef>
                <a:spcPts val="400"/>
              </a:spcBef>
            </a:pPr>
            <a:r>
              <a:rPr lang="en-US" sz="2200" dirty="0"/>
              <a:t>terbinafine - (terbinafine)</a:t>
            </a:r>
          </a:p>
          <a:p>
            <a:pPr>
              <a:spcBef>
                <a:spcPts val="400"/>
              </a:spcBef>
            </a:pPr>
            <a:r>
              <a:rPr lang="en-US" sz="2200" dirty="0" err="1"/>
              <a:t>voriconazole</a:t>
            </a:r>
            <a:r>
              <a:rPr lang="en-US" sz="2200" dirty="0"/>
              <a:t> - (</a:t>
            </a:r>
            <a:r>
              <a:rPr lang="en-US" sz="2200" dirty="0" err="1"/>
              <a:t>Vfend</a:t>
            </a:r>
            <a:r>
              <a:rPr lang="en-US" sz="2200" dirty="0"/>
              <a:t>, </a:t>
            </a:r>
            <a:r>
              <a:rPr lang="en-US" sz="2200" dirty="0" err="1"/>
              <a:t>voriconazole</a:t>
            </a:r>
            <a:r>
              <a:rPr lang="en-US" sz="2200" dirty="0"/>
              <a:t>)</a:t>
            </a:r>
          </a:p>
          <a:p>
            <a:pPr>
              <a:spcBef>
                <a:spcPts val="400"/>
              </a:spcBef>
            </a:pPr>
            <a:endParaRPr lang="en-US" sz="2200" dirty="0"/>
          </a:p>
          <a:p>
            <a:pPr lvl="1">
              <a:spcBef>
                <a:spcPts val="400"/>
              </a:spcBef>
            </a:pPr>
            <a:endParaRPr lang="en-US" sz="22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10</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0696740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Mayzent (siponimod)</a:t>
            </a:r>
            <a:endParaRPr lang="en-US" dirty="0"/>
          </a:p>
        </p:txBody>
      </p:sp>
      <p:sp>
        <p:nvSpPr>
          <p:cNvPr id="29699" name="Content Placeholder 2"/>
          <p:cNvSpPr>
            <a:spLocks noGrp="1"/>
          </p:cNvSpPr>
          <p:nvPr>
            <p:ph idx="1"/>
          </p:nvPr>
        </p:nvSpPr>
        <p:spPr/>
        <p:txBody>
          <a:bodyPr/>
          <a:lstStyle/>
          <a:p>
            <a:r>
              <a:rPr lang="en-US" sz="1800" dirty="0"/>
              <a:t>Titration is required for treatment initiation and the dose depends on the genotype</a:t>
            </a:r>
          </a:p>
          <a:p>
            <a:r>
              <a:rPr lang="en-US" sz="1800" dirty="0"/>
              <a:t>It is available as 0.25 mg and 2 mg tablets</a:t>
            </a:r>
          </a:p>
          <a:p>
            <a:r>
              <a:rPr lang="en-US" sz="1800" dirty="0"/>
              <a:t>Contraindications:</a:t>
            </a:r>
          </a:p>
          <a:p>
            <a:pPr lvl="1"/>
            <a:r>
              <a:rPr lang="en-US" sz="1800" dirty="0"/>
              <a:t>Patients with a CYP2C9*3/*3 genotype</a:t>
            </a:r>
          </a:p>
          <a:p>
            <a:pPr lvl="1"/>
            <a:r>
              <a:rPr lang="en-US" sz="1800" dirty="0"/>
              <a:t>In the last 6 months, patient experienced myocardial infarction, unstable angina, stroke, TIA, decompensated heart failure requiring hospitalization, or Class III/IV heart failure </a:t>
            </a:r>
          </a:p>
          <a:p>
            <a:pPr lvl="1"/>
            <a:r>
              <a:rPr lang="en-US" sz="1800" dirty="0"/>
              <a:t>Presence of </a:t>
            </a:r>
            <a:r>
              <a:rPr lang="en-US" sz="1800" dirty="0" err="1"/>
              <a:t>Mobitz</a:t>
            </a:r>
            <a:r>
              <a:rPr lang="en-US" sz="1800" dirty="0"/>
              <a:t> type II second-degree, third-degree AV block, or sick sinus syndrome, unless patient has a functioning pacemaker </a:t>
            </a:r>
          </a:p>
          <a:p>
            <a:endParaRPr lang="en-US" sz="1800" dirty="0"/>
          </a:p>
          <a:p>
            <a:pPr lvl="1"/>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100</a:t>
            </a:fld>
            <a:endParaRPr lang="en-US" dirty="0"/>
          </a:p>
        </p:txBody>
      </p:sp>
    </p:spTree>
    <p:extLst>
      <p:ext uri="{BB962C8B-B14F-4D97-AF65-F5344CB8AC3E}">
        <p14:creationId xmlns:p14="http://schemas.microsoft.com/office/powerpoint/2010/main" val="888296777"/>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Mayzent (siponimod)</a:t>
            </a:r>
            <a:endParaRPr lang="en-US" dirty="0"/>
          </a:p>
        </p:txBody>
      </p:sp>
      <p:sp>
        <p:nvSpPr>
          <p:cNvPr id="29699" name="Content Placeholder 2"/>
          <p:cNvSpPr>
            <a:spLocks noGrp="1"/>
          </p:cNvSpPr>
          <p:nvPr>
            <p:ph idx="1"/>
          </p:nvPr>
        </p:nvSpPr>
        <p:spPr/>
        <p:txBody>
          <a:bodyPr/>
          <a:lstStyle/>
          <a:p>
            <a:pPr>
              <a:spcBef>
                <a:spcPts val="300"/>
              </a:spcBef>
            </a:pPr>
            <a:r>
              <a:rPr lang="en-US" sz="1500" dirty="0"/>
              <a:t>Warnings:</a:t>
            </a:r>
          </a:p>
          <a:p>
            <a:pPr lvl="1">
              <a:spcBef>
                <a:spcPts val="300"/>
              </a:spcBef>
            </a:pPr>
            <a:r>
              <a:rPr lang="en-US" sz="1500" dirty="0"/>
              <a:t>Infections</a:t>
            </a:r>
          </a:p>
          <a:p>
            <a:pPr lvl="1">
              <a:spcBef>
                <a:spcPts val="300"/>
              </a:spcBef>
            </a:pPr>
            <a:r>
              <a:rPr lang="en-US" sz="1500" dirty="0"/>
              <a:t>Macular edema</a:t>
            </a:r>
          </a:p>
          <a:p>
            <a:pPr lvl="1">
              <a:spcBef>
                <a:spcPts val="300"/>
              </a:spcBef>
            </a:pPr>
            <a:r>
              <a:rPr lang="en-US" sz="1500" dirty="0" err="1"/>
              <a:t>Bradyarrhythmia</a:t>
            </a:r>
            <a:r>
              <a:rPr lang="en-US" sz="1500" dirty="0"/>
              <a:t> and atrioventricular conduction delays</a:t>
            </a:r>
          </a:p>
          <a:p>
            <a:pPr lvl="1">
              <a:spcBef>
                <a:spcPts val="300"/>
              </a:spcBef>
            </a:pPr>
            <a:r>
              <a:rPr lang="en-US" sz="1500" dirty="0"/>
              <a:t>Respiratory effects</a:t>
            </a:r>
          </a:p>
          <a:p>
            <a:pPr lvl="1">
              <a:spcBef>
                <a:spcPts val="300"/>
              </a:spcBef>
            </a:pPr>
            <a:r>
              <a:rPr lang="en-US" sz="1500" dirty="0"/>
              <a:t>Liver injury</a:t>
            </a:r>
          </a:p>
          <a:p>
            <a:pPr lvl="1">
              <a:spcBef>
                <a:spcPts val="300"/>
              </a:spcBef>
            </a:pPr>
            <a:r>
              <a:rPr lang="en-US" sz="1500" dirty="0"/>
              <a:t>Increased blood pressure </a:t>
            </a:r>
          </a:p>
          <a:p>
            <a:pPr lvl="1">
              <a:spcBef>
                <a:spcPts val="300"/>
              </a:spcBef>
            </a:pPr>
            <a:r>
              <a:rPr lang="en-US" sz="1500" dirty="0"/>
              <a:t>Fetal risk</a:t>
            </a:r>
          </a:p>
          <a:p>
            <a:pPr>
              <a:spcBef>
                <a:spcPts val="300"/>
              </a:spcBef>
            </a:pPr>
            <a:r>
              <a:rPr lang="en-US" sz="1500" dirty="0"/>
              <a:t>Most common adverse reactions (incidence greater than 10%):</a:t>
            </a:r>
          </a:p>
          <a:p>
            <a:pPr lvl="1">
              <a:spcBef>
                <a:spcPts val="300"/>
              </a:spcBef>
            </a:pPr>
            <a:r>
              <a:rPr lang="en-US" sz="1500" dirty="0"/>
              <a:t>Headache</a:t>
            </a:r>
          </a:p>
          <a:p>
            <a:pPr lvl="1">
              <a:spcBef>
                <a:spcPts val="300"/>
              </a:spcBef>
            </a:pPr>
            <a:r>
              <a:rPr lang="en-US" sz="1500" dirty="0"/>
              <a:t>Hypertension</a:t>
            </a:r>
          </a:p>
          <a:p>
            <a:pPr lvl="1">
              <a:spcBef>
                <a:spcPts val="300"/>
              </a:spcBef>
            </a:pPr>
            <a:r>
              <a:rPr lang="en-US" sz="1500" dirty="0"/>
              <a:t>Transaminase increases</a:t>
            </a:r>
          </a:p>
          <a:p>
            <a:pPr lvl="1">
              <a:spcBef>
                <a:spcPts val="300"/>
              </a:spcBef>
            </a:pPr>
            <a:endParaRPr lang="en-US" sz="1500" dirty="0"/>
          </a:p>
          <a:p>
            <a:pPr>
              <a:spcBef>
                <a:spcPts val="300"/>
              </a:spcBef>
            </a:pPr>
            <a:endParaRPr lang="en-US" sz="1500" dirty="0"/>
          </a:p>
          <a:p>
            <a:pPr>
              <a:spcBef>
                <a:spcPts val="300"/>
              </a:spcBef>
            </a:pPr>
            <a:endParaRPr lang="en-US" sz="1500" dirty="0"/>
          </a:p>
          <a:p>
            <a:pPr>
              <a:spcBef>
                <a:spcPts val="300"/>
              </a:spcBef>
            </a:pPr>
            <a:endParaRPr lang="en-US" sz="1500" dirty="0"/>
          </a:p>
          <a:p>
            <a:pPr>
              <a:spcBef>
                <a:spcPts val="300"/>
              </a:spcBef>
            </a:pPr>
            <a:endParaRPr lang="en-US" sz="1500" dirty="0"/>
          </a:p>
          <a:p>
            <a:pPr>
              <a:spcBef>
                <a:spcPts val="300"/>
              </a:spcBef>
            </a:pPr>
            <a:endParaRPr lang="en-US" sz="1500" dirty="0"/>
          </a:p>
          <a:p>
            <a:pPr>
              <a:spcBef>
                <a:spcPts val="300"/>
              </a:spcBef>
            </a:pPr>
            <a:endParaRPr lang="en-US" sz="1500" dirty="0"/>
          </a:p>
          <a:p>
            <a:pPr lvl="1">
              <a:spcBef>
                <a:spcPts val="300"/>
              </a:spcBef>
            </a:pPr>
            <a:endParaRPr lang="en-US" sz="15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101</a:t>
            </a:fld>
            <a:endParaRPr lang="en-US" dirty="0"/>
          </a:p>
        </p:txBody>
      </p:sp>
    </p:spTree>
    <p:extLst>
      <p:ext uri="{BB962C8B-B14F-4D97-AF65-F5344CB8AC3E}">
        <p14:creationId xmlns:p14="http://schemas.microsoft.com/office/powerpoint/2010/main" val="1368384956"/>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Mayzent (siponimod)</a:t>
            </a:r>
            <a:endParaRPr lang="en-US" dirty="0"/>
          </a:p>
        </p:txBody>
      </p:sp>
      <p:sp>
        <p:nvSpPr>
          <p:cNvPr id="29699" name="Content Placeholder 2"/>
          <p:cNvSpPr>
            <a:spLocks noGrp="1"/>
          </p:cNvSpPr>
          <p:nvPr>
            <p:ph idx="1"/>
          </p:nvPr>
        </p:nvSpPr>
        <p:spPr/>
        <p:txBody>
          <a:bodyPr/>
          <a:lstStyle/>
          <a:p>
            <a:r>
              <a:rPr lang="en-US" sz="1800" dirty="0"/>
              <a:t>Drug interactions:</a:t>
            </a:r>
          </a:p>
          <a:p>
            <a:pPr lvl="1"/>
            <a:r>
              <a:rPr lang="en-US" sz="1800" dirty="0" err="1"/>
              <a:t>Antineoplastics</a:t>
            </a:r>
            <a:endParaRPr lang="en-US" sz="1800" dirty="0"/>
          </a:p>
          <a:p>
            <a:pPr lvl="1"/>
            <a:r>
              <a:rPr lang="en-US" sz="1800" dirty="0" err="1"/>
              <a:t>Immunumodulators</a:t>
            </a:r>
            <a:endParaRPr lang="en-US" sz="1800" dirty="0"/>
          </a:p>
          <a:p>
            <a:pPr lvl="1"/>
            <a:r>
              <a:rPr lang="en-US" sz="1800" dirty="0" err="1"/>
              <a:t>Immunosuppressives</a:t>
            </a:r>
            <a:endParaRPr lang="en-US" sz="1800" dirty="0"/>
          </a:p>
          <a:p>
            <a:pPr lvl="1"/>
            <a:r>
              <a:rPr lang="en-US" sz="1800" dirty="0" err="1"/>
              <a:t>Antiarrhythmics</a:t>
            </a:r>
            <a:endParaRPr lang="en-US" sz="1800" dirty="0"/>
          </a:p>
          <a:p>
            <a:pPr lvl="1"/>
            <a:r>
              <a:rPr lang="en-US" sz="1800" dirty="0"/>
              <a:t>QT-prolonging drugs</a:t>
            </a:r>
          </a:p>
          <a:p>
            <a:pPr lvl="1"/>
            <a:r>
              <a:rPr lang="en-US" sz="1800" dirty="0"/>
              <a:t>Drugs that may decrease heart rate</a:t>
            </a:r>
          </a:p>
          <a:p>
            <a:pPr lvl="1"/>
            <a:r>
              <a:rPr lang="en-US" sz="1800" dirty="0"/>
              <a:t>Vaccinations</a:t>
            </a:r>
          </a:p>
          <a:p>
            <a:pPr lvl="1"/>
            <a:r>
              <a:rPr lang="en-US" sz="1800" dirty="0"/>
              <a:t>CYP2C9 and CYP3A4 inhibitors </a:t>
            </a:r>
          </a:p>
          <a:p>
            <a:pPr lvl="1"/>
            <a:r>
              <a:rPr lang="en-US" sz="1800" dirty="0"/>
              <a:t>CYP2C9 and CYP3A4 inducers </a:t>
            </a:r>
          </a:p>
          <a:p>
            <a:pPr lvl="1"/>
            <a:endParaRPr lang="en-US" sz="1800" dirty="0"/>
          </a:p>
          <a:p>
            <a:pPr lvl="1"/>
            <a:endParaRPr lang="en-US" sz="1800" dirty="0"/>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102</a:t>
            </a:fld>
            <a:endParaRPr lang="en-US" dirty="0"/>
          </a:p>
        </p:txBody>
      </p:sp>
    </p:spTree>
    <p:extLst>
      <p:ext uri="{BB962C8B-B14F-4D97-AF65-F5344CB8AC3E}">
        <p14:creationId xmlns:p14="http://schemas.microsoft.com/office/powerpoint/2010/main" val="427790416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Mayzent (siponimod)</a:t>
            </a:r>
            <a:endParaRPr lang="en-US" dirty="0"/>
          </a:p>
        </p:txBody>
      </p:sp>
      <p:sp>
        <p:nvSpPr>
          <p:cNvPr id="29699" name="Content Placeholder 2"/>
          <p:cNvSpPr>
            <a:spLocks noGrp="1"/>
          </p:cNvSpPr>
          <p:nvPr>
            <p:ph idx="1"/>
          </p:nvPr>
        </p:nvSpPr>
        <p:spPr/>
        <p:txBody>
          <a:bodyPr/>
          <a:lstStyle/>
          <a:p>
            <a:r>
              <a:rPr lang="en-US" sz="1600" dirty="0"/>
              <a:t>No comparative data are available</a:t>
            </a:r>
          </a:p>
          <a:p>
            <a:r>
              <a:rPr lang="en-US" sz="1600" dirty="0"/>
              <a:t>The FDA approval of </a:t>
            </a:r>
            <a:r>
              <a:rPr lang="en-US" sz="1600" dirty="0" err="1"/>
              <a:t>Mayzent</a:t>
            </a:r>
            <a:r>
              <a:rPr lang="en-US" sz="1600" dirty="0"/>
              <a:t> was based on the randomized, double-blind, placebo-controlled phase III EXPAND trial</a:t>
            </a:r>
          </a:p>
          <a:p>
            <a:r>
              <a:rPr lang="en-US" sz="1600" dirty="0"/>
              <a:t>The efficacy and safety of </a:t>
            </a:r>
            <a:r>
              <a:rPr lang="en-US" sz="1600" dirty="0" err="1"/>
              <a:t>Mayzent</a:t>
            </a:r>
            <a:r>
              <a:rPr lang="en-US" sz="1600" dirty="0"/>
              <a:t> versus placebo was compared in 1,651 subjects with secondary progressive multiple sclerosis (SPMS)</a:t>
            </a:r>
          </a:p>
          <a:p>
            <a:r>
              <a:rPr lang="en-US" sz="1600" dirty="0"/>
              <a:t>Inclusion criteria also included the following: evidence of disability progression in the prior 2 years, no evidence of relapse in 3 months prior to study enrollment, and an Expanded Disability Status Scale (EDSS) score of 3-6.5 at study entry</a:t>
            </a:r>
          </a:p>
          <a:p>
            <a:r>
              <a:rPr lang="en-US" sz="1600" dirty="0"/>
              <a:t>Evaluations were performed at screening, every 3 months during the study, and at the time of a suspected relapse; MRI evaluations were performed at screening and every 12 months</a:t>
            </a:r>
          </a:p>
          <a:p>
            <a:endParaRPr lang="en-US" sz="1600" dirty="0"/>
          </a:p>
          <a:p>
            <a:pPr lvl="1"/>
            <a:endParaRPr lang="en-US" sz="1600" dirty="0"/>
          </a:p>
          <a:p>
            <a:pPr lvl="1"/>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103</a:t>
            </a:fld>
            <a:endParaRPr lang="en-US" dirty="0"/>
          </a:p>
        </p:txBody>
      </p:sp>
    </p:spTree>
    <p:extLst>
      <p:ext uri="{BB962C8B-B14F-4D97-AF65-F5344CB8AC3E}">
        <p14:creationId xmlns:p14="http://schemas.microsoft.com/office/powerpoint/2010/main" val="3223921429"/>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Mayzent (siponimod)</a:t>
            </a:r>
            <a:endParaRPr lang="en-US" dirty="0"/>
          </a:p>
        </p:txBody>
      </p:sp>
      <p:sp>
        <p:nvSpPr>
          <p:cNvPr id="29699" name="Content Placeholder 2"/>
          <p:cNvSpPr>
            <a:spLocks noGrp="1"/>
          </p:cNvSpPr>
          <p:nvPr>
            <p:ph idx="1"/>
          </p:nvPr>
        </p:nvSpPr>
        <p:spPr/>
        <p:txBody>
          <a:bodyPr/>
          <a:lstStyle/>
          <a:p>
            <a:r>
              <a:rPr lang="en-US" sz="2200" dirty="0" err="1"/>
              <a:t>Mayzent</a:t>
            </a:r>
            <a:r>
              <a:rPr lang="en-US" sz="2200" dirty="0"/>
              <a:t> significantly reduced the risk of three-month confirmed disability progression (which was the primary endpoint; 21% reduction versus placebo, p=0.013; 33% reduction versus placebo in patients with relapse activity in the two years prior to screening, p=0.01)</a:t>
            </a:r>
          </a:p>
          <a:p>
            <a:r>
              <a:rPr lang="en-US" sz="2200" dirty="0" err="1"/>
              <a:t>Mayzent</a:t>
            </a:r>
            <a:r>
              <a:rPr lang="en-US" sz="2200" dirty="0"/>
              <a:t> also reduced the annualized relapse rate by 55%</a:t>
            </a:r>
          </a:p>
          <a:p>
            <a:endParaRPr lang="en-US" dirty="0"/>
          </a:p>
          <a:p>
            <a:pPr lvl="1"/>
            <a:endParaRPr lang="en-US" dirty="0"/>
          </a:p>
          <a:p>
            <a:pPr lvl="1"/>
            <a:endParaRPr lang="en-US" dirty="0"/>
          </a:p>
          <a:p>
            <a:endParaRPr lang="en-US" dirty="0"/>
          </a:p>
          <a:p>
            <a:endParaRPr lang="en-US" dirty="0"/>
          </a:p>
          <a:p>
            <a:endParaRPr lang="en-US" dirty="0"/>
          </a:p>
          <a:p>
            <a:endParaRPr lang="en-US" dirty="0"/>
          </a:p>
          <a:p>
            <a:endParaRPr lang="en-US" dirty="0"/>
          </a:p>
          <a:p>
            <a:pPr lvl="1"/>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104</a:t>
            </a:fld>
            <a:endParaRPr lang="en-US" dirty="0"/>
          </a:p>
        </p:txBody>
      </p:sp>
    </p:spTree>
    <p:extLst>
      <p:ext uri="{BB962C8B-B14F-4D97-AF65-F5344CB8AC3E}">
        <p14:creationId xmlns:p14="http://schemas.microsoft.com/office/powerpoint/2010/main" val="73576219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Rocklatan (netarsudil/latanoprost)</a:t>
            </a:r>
            <a:endParaRPr lang="en-US" dirty="0"/>
          </a:p>
        </p:txBody>
      </p:sp>
      <p:sp>
        <p:nvSpPr>
          <p:cNvPr id="29699" name="Content Placeholder 2"/>
          <p:cNvSpPr>
            <a:spLocks noGrp="1"/>
          </p:cNvSpPr>
          <p:nvPr>
            <p:ph idx="1"/>
          </p:nvPr>
        </p:nvSpPr>
        <p:spPr/>
        <p:txBody>
          <a:bodyPr/>
          <a:lstStyle/>
          <a:p>
            <a:r>
              <a:rPr lang="en-US" sz="2000" dirty="0"/>
              <a:t>Indicated for the reduction of elevated intraocular pressure (IOP) in patients with open-angle glaucoma or ocular hypertension</a:t>
            </a:r>
          </a:p>
          <a:p>
            <a:r>
              <a:rPr lang="en-US" sz="2000" dirty="0"/>
              <a:t>Dose is one drop into the affected eye(s) once daily in the evening </a:t>
            </a:r>
          </a:p>
          <a:p>
            <a:r>
              <a:rPr lang="en-US" sz="2000" dirty="0"/>
              <a:t>Warnings:</a:t>
            </a:r>
          </a:p>
          <a:p>
            <a:pPr lvl="1"/>
            <a:r>
              <a:rPr lang="en-US" sz="2000" dirty="0"/>
              <a:t>Pigmentation</a:t>
            </a:r>
          </a:p>
          <a:p>
            <a:pPr lvl="1"/>
            <a:r>
              <a:rPr lang="en-US" sz="2000" dirty="0"/>
              <a:t>Eyelash changes </a:t>
            </a:r>
          </a:p>
          <a:p>
            <a:pPr lvl="1"/>
            <a:r>
              <a:rPr lang="en-US" sz="2000" dirty="0"/>
              <a:t>Intraocular inflammation </a:t>
            </a:r>
          </a:p>
          <a:p>
            <a:pPr lvl="1"/>
            <a:r>
              <a:rPr lang="en-US" sz="2000" dirty="0"/>
              <a:t>Macular edema </a:t>
            </a:r>
          </a:p>
          <a:p>
            <a:pPr lvl="1"/>
            <a:r>
              <a:rPr lang="en-US" sz="2000" dirty="0"/>
              <a:t>Herpetic and bacterial keratitis</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105</a:t>
            </a:fld>
            <a:endParaRPr lang="en-US" dirty="0"/>
          </a:p>
        </p:txBody>
      </p:sp>
    </p:spTree>
    <p:extLst>
      <p:ext uri="{BB962C8B-B14F-4D97-AF65-F5344CB8AC3E}">
        <p14:creationId xmlns:p14="http://schemas.microsoft.com/office/powerpoint/2010/main" val="3887854526"/>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Rocklatan (netarsudil/latanoprost)</a:t>
            </a:r>
            <a:endParaRPr lang="en-US" dirty="0"/>
          </a:p>
        </p:txBody>
      </p:sp>
      <p:sp>
        <p:nvSpPr>
          <p:cNvPr id="29699" name="Content Placeholder 2"/>
          <p:cNvSpPr>
            <a:spLocks noGrp="1"/>
          </p:cNvSpPr>
          <p:nvPr>
            <p:ph idx="1"/>
          </p:nvPr>
        </p:nvSpPr>
        <p:spPr/>
        <p:txBody>
          <a:bodyPr/>
          <a:lstStyle/>
          <a:p>
            <a:r>
              <a:rPr lang="en-US" sz="1800" dirty="0"/>
              <a:t>The most common adverse reaction is conjunctival hyperemia (59%)</a:t>
            </a:r>
          </a:p>
          <a:p>
            <a:r>
              <a:rPr lang="en-US" sz="1800" dirty="0"/>
              <a:t>Other common adverse reactions were instillation site pain (20%), corneal </a:t>
            </a:r>
            <a:r>
              <a:rPr lang="en-US" sz="1800" dirty="0" err="1"/>
              <a:t>verticillata</a:t>
            </a:r>
            <a:r>
              <a:rPr lang="en-US" sz="1800" dirty="0"/>
              <a:t> (15%), and conjunctival hemorrhage (11%)</a:t>
            </a:r>
          </a:p>
          <a:p>
            <a:r>
              <a:rPr lang="en-US" sz="1800" dirty="0"/>
              <a:t>The FDA approval of </a:t>
            </a:r>
            <a:r>
              <a:rPr lang="en-US" sz="1800" dirty="0" err="1"/>
              <a:t>Rocklatan</a:t>
            </a:r>
            <a:r>
              <a:rPr lang="en-US" sz="1800" dirty="0"/>
              <a:t> was based on two Phase III registration trials, MERCURY 1 and MERCURY 2</a:t>
            </a:r>
          </a:p>
          <a:p>
            <a:r>
              <a:rPr lang="en-US" sz="1800" dirty="0"/>
              <a:t>Studies 301 and 302 enrolled subjects with IOP &lt; 36 mmHg and compared IOP lowering effect of </a:t>
            </a:r>
            <a:r>
              <a:rPr lang="en-US" sz="1800" dirty="0" err="1"/>
              <a:t>Rocklatan</a:t>
            </a:r>
            <a:r>
              <a:rPr lang="en-US" sz="1800" dirty="0"/>
              <a:t> dosed once daily to individually administered </a:t>
            </a:r>
            <a:r>
              <a:rPr lang="en-US" sz="1800" dirty="0" err="1"/>
              <a:t>netarsudil</a:t>
            </a:r>
            <a:r>
              <a:rPr lang="en-US" sz="1800" dirty="0"/>
              <a:t> 0.02% once daily and </a:t>
            </a:r>
            <a:r>
              <a:rPr lang="en-US" sz="1800" dirty="0" err="1"/>
              <a:t>latanoprost</a:t>
            </a:r>
            <a:r>
              <a:rPr lang="en-US" sz="1800" dirty="0"/>
              <a:t> 0.005% once daily</a:t>
            </a:r>
          </a:p>
          <a:p>
            <a:r>
              <a:rPr lang="en-US" sz="1800" dirty="0"/>
              <a:t>The treatment duration was 12 months for MERCURY 1; 3 months for MERCURY 2</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106</a:t>
            </a:fld>
            <a:endParaRPr lang="en-US" dirty="0"/>
          </a:p>
        </p:txBody>
      </p:sp>
    </p:spTree>
    <p:extLst>
      <p:ext uri="{BB962C8B-B14F-4D97-AF65-F5344CB8AC3E}">
        <p14:creationId xmlns:p14="http://schemas.microsoft.com/office/powerpoint/2010/main" val="311140531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Rocklatan (netarsudil/latanoprost)</a:t>
            </a:r>
            <a:endParaRPr lang="en-US" dirty="0"/>
          </a:p>
        </p:txBody>
      </p:sp>
      <p:sp>
        <p:nvSpPr>
          <p:cNvPr id="29699" name="Content Placeholder 2"/>
          <p:cNvSpPr>
            <a:spLocks noGrp="1"/>
          </p:cNvSpPr>
          <p:nvPr>
            <p:ph idx="1"/>
          </p:nvPr>
        </p:nvSpPr>
        <p:spPr/>
        <p:txBody>
          <a:bodyPr/>
          <a:lstStyle/>
          <a:p>
            <a:r>
              <a:rPr lang="en-US" sz="1800" dirty="0"/>
              <a:t>In these studies, </a:t>
            </a:r>
            <a:r>
              <a:rPr lang="en-US" sz="1800" dirty="0" err="1"/>
              <a:t>Rocklatan</a:t>
            </a:r>
            <a:r>
              <a:rPr lang="en-US" sz="1800" dirty="0"/>
              <a:t> achieved its primary 90-day efficacy endpoint as well as positive 12-month safety and efficacy results</a:t>
            </a:r>
          </a:p>
          <a:p>
            <a:r>
              <a:rPr lang="en-US" sz="1800" dirty="0" err="1"/>
              <a:t>Rocklatan</a:t>
            </a:r>
            <a:r>
              <a:rPr lang="en-US" sz="1800" dirty="0"/>
              <a:t> demonstrated statistically greater IOP reduction over </a:t>
            </a:r>
            <a:r>
              <a:rPr lang="en-US" sz="1800" dirty="0" err="1"/>
              <a:t>latanoprost</a:t>
            </a:r>
            <a:r>
              <a:rPr lang="en-US" sz="1800" dirty="0"/>
              <a:t> and </a:t>
            </a:r>
            <a:r>
              <a:rPr lang="en-US" sz="1800" dirty="0" err="1"/>
              <a:t>netarsudil</a:t>
            </a:r>
            <a:r>
              <a:rPr lang="en-US" sz="1800" dirty="0"/>
              <a:t> at every measured time point</a:t>
            </a:r>
          </a:p>
          <a:p>
            <a:r>
              <a:rPr lang="en-US" sz="1800" dirty="0"/>
              <a:t>More than 60% of patients taking </a:t>
            </a:r>
            <a:r>
              <a:rPr lang="en-US" sz="1800" dirty="0" err="1"/>
              <a:t>Rocklatan</a:t>
            </a:r>
            <a:r>
              <a:rPr lang="en-US" sz="1800" dirty="0"/>
              <a:t> in the two MERCURY studies achieved an IOP reduction of 30% or more; nearly twice that achieved by patients taking </a:t>
            </a:r>
            <a:r>
              <a:rPr lang="en-US" sz="1800" dirty="0" err="1"/>
              <a:t>latanoprost</a:t>
            </a:r>
            <a:r>
              <a:rPr lang="en-US" sz="1800" dirty="0"/>
              <a:t> alone</a:t>
            </a:r>
          </a:p>
          <a:p>
            <a:r>
              <a:rPr lang="en-US" sz="1800" dirty="0" err="1"/>
              <a:t>Rocklatan</a:t>
            </a:r>
            <a:r>
              <a:rPr lang="en-US" sz="1800" dirty="0"/>
              <a:t> also helped more patients get to low target pressures</a:t>
            </a:r>
          </a:p>
          <a:p>
            <a:r>
              <a:rPr lang="en-US" sz="1800" dirty="0"/>
              <a:t>Nearly twice as many patients taking </a:t>
            </a:r>
            <a:r>
              <a:rPr lang="en-US" sz="1800" dirty="0" err="1"/>
              <a:t>Rocklatan</a:t>
            </a:r>
            <a:r>
              <a:rPr lang="en-US" sz="1800" dirty="0"/>
              <a:t> reached 16 mmHg or lower and nearly three times as many reached 14 mmHg or lower compared to </a:t>
            </a:r>
            <a:r>
              <a:rPr lang="en-US" sz="1800" dirty="0" err="1"/>
              <a:t>latanoprost</a:t>
            </a:r>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107</a:t>
            </a:fld>
            <a:endParaRPr lang="en-US" dirty="0"/>
          </a:p>
        </p:txBody>
      </p:sp>
    </p:spTree>
    <p:extLst>
      <p:ext uri="{BB962C8B-B14F-4D97-AF65-F5344CB8AC3E}">
        <p14:creationId xmlns:p14="http://schemas.microsoft.com/office/powerpoint/2010/main" val="2882810742"/>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Mavenclad (cladribine)</a:t>
            </a:r>
            <a:endParaRPr lang="en-US" dirty="0"/>
          </a:p>
        </p:txBody>
      </p:sp>
      <p:sp>
        <p:nvSpPr>
          <p:cNvPr id="29699" name="Content Placeholder 2"/>
          <p:cNvSpPr>
            <a:spLocks noGrp="1"/>
          </p:cNvSpPr>
          <p:nvPr>
            <p:ph idx="1"/>
          </p:nvPr>
        </p:nvSpPr>
        <p:spPr/>
        <p:txBody>
          <a:bodyPr/>
          <a:lstStyle/>
          <a:p>
            <a:r>
              <a:rPr lang="en-US" sz="2000" dirty="0"/>
              <a:t>Indicated for the treatment of relapsing forms of MS, to include relapsing-remitting disease and active secondary progressive disease in adults</a:t>
            </a:r>
          </a:p>
          <a:p>
            <a:r>
              <a:rPr lang="en-US" sz="2000" dirty="0"/>
              <a:t>Because of its safety profile, use of </a:t>
            </a:r>
            <a:r>
              <a:rPr lang="en-US" sz="2000" dirty="0" err="1"/>
              <a:t>Mavenclad</a:t>
            </a:r>
            <a:r>
              <a:rPr lang="en-US" sz="2000" dirty="0"/>
              <a:t> is generally recommended for patients who have had an inadequate response to, or are unable to tolerate, an alternate drug indicated for the treatment of MS</a:t>
            </a:r>
          </a:p>
          <a:p>
            <a:r>
              <a:rPr lang="en-US" sz="2000" dirty="0"/>
              <a:t>Not recommended for use in patients with clinically isolated syndrome (CIS) because of its safety profile</a:t>
            </a:r>
          </a:p>
          <a:p>
            <a:endParaRPr lang="en-US" sz="2000" dirty="0"/>
          </a:p>
          <a:p>
            <a:pPr lvl="1"/>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108</a:t>
            </a:fld>
            <a:endParaRPr lang="en-US" dirty="0"/>
          </a:p>
        </p:txBody>
      </p:sp>
    </p:spTree>
    <p:extLst>
      <p:ext uri="{BB962C8B-B14F-4D97-AF65-F5344CB8AC3E}">
        <p14:creationId xmlns:p14="http://schemas.microsoft.com/office/powerpoint/2010/main" val="3535452950"/>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Mavenclad (cladribine)</a:t>
            </a:r>
            <a:endParaRPr lang="en-US" dirty="0"/>
          </a:p>
        </p:txBody>
      </p:sp>
      <p:sp>
        <p:nvSpPr>
          <p:cNvPr id="29699" name="Content Placeholder 2"/>
          <p:cNvSpPr>
            <a:spLocks noGrp="1"/>
          </p:cNvSpPr>
          <p:nvPr>
            <p:ph idx="1"/>
          </p:nvPr>
        </p:nvSpPr>
        <p:spPr/>
        <p:txBody>
          <a:bodyPr/>
          <a:lstStyle/>
          <a:p>
            <a:r>
              <a:rPr lang="en-US" sz="1800" dirty="0"/>
              <a:t>Assessments prior to starting each </a:t>
            </a:r>
            <a:r>
              <a:rPr lang="en-US" sz="1800" dirty="0" err="1"/>
              <a:t>Mavenclad</a:t>
            </a:r>
            <a:r>
              <a:rPr lang="en-US" sz="1800" dirty="0"/>
              <a:t> treatment course: </a:t>
            </a:r>
          </a:p>
          <a:p>
            <a:pPr lvl="1"/>
            <a:r>
              <a:rPr lang="en-US" sz="1800" dirty="0"/>
              <a:t>Cancer Screening</a:t>
            </a:r>
          </a:p>
          <a:p>
            <a:pPr lvl="1"/>
            <a:r>
              <a:rPr lang="en-US" sz="1800" dirty="0"/>
              <a:t>Pregnancy</a:t>
            </a:r>
          </a:p>
          <a:p>
            <a:pPr lvl="1"/>
            <a:r>
              <a:rPr lang="en-US" sz="1800" dirty="0"/>
              <a:t>Complete Blood Count (CBC) with differential including lymphocyte count</a:t>
            </a:r>
          </a:p>
          <a:p>
            <a:pPr lvl="1"/>
            <a:r>
              <a:rPr lang="en-US" sz="1800" dirty="0"/>
              <a:t>Infections</a:t>
            </a:r>
          </a:p>
          <a:p>
            <a:pPr lvl="1"/>
            <a:r>
              <a:rPr lang="en-US" sz="1800" dirty="0"/>
              <a:t>Vaccinations</a:t>
            </a:r>
          </a:p>
          <a:p>
            <a:pPr lvl="1"/>
            <a:r>
              <a:rPr lang="en-US" sz="1800" dirty="0"/>
              <a:t>A baseline MRI must be obtained prior to the first treatment course because of the risk of progressive multifocal </a:t>
            </a:r>
            <a:r>
              <a:rPr lang="en-US" sz="1800" dirty="0" err="1"/>
              <a:t>leuko</a:t>
            </a:r>
            <a:r>
              <a:rPr lang="en-US" sz="1800" dirty="0"/>
              <a:t>-encephalopathy </a:t>
            </a:r>
          </a:p>
          <a:p>
            <a:pPr lvl="1"/>
            <a:r>
              <a:rPr lang="en-US" sz="1800" dirty="0"/>
              <a:t>Liver function</a:t>
            </a:r>
          </a:p>
          <a:p>
            <a:pPr lvl="1"/>
            <a:endParaRPr lang="en-US" sz="1800" dirty="0"/>
          </a:p>
          <a:p>
            <a:endParaRPr lang="en-US" sz="1800" dirty="0"/>
          </a:p>
          <a:p>
            <a:pPr lvl="1"/>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109</a:t>
            </a:fld>
            <a:endParaRPr lang="en-US" dirty="0"/>
          </a:p>
        </p:txBody>
      </p:sp>
    </p:spTree>
    <p:extLst>
      <p:ext uri="{BB962C8B-B14F-4D97-AF65-F5344CB8AC3E}">
        <p14:creationId xmlns:p14="http://schemas.microsoft.com/office/powerpoint/2010/main" val="25114178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Antifungals, Oral</a:t>
            </a:r>
            <a:endParaRPr lang="en-US" dirty="0"/>
          </a:p>
        </p:txBody>
      </p:sp>
      <p:sp>
        <p:nvSpPr>
          <p:cNvPr id="3" name="Content Placeholder 2"/>
          <p:cNvSpPr>
            <a:spLocks noGrp="1"/>
          </p:cNvSpPr>
          <p:nvPr>
            <p:ph idx="1"/>
          </p:nvPr>
        </p:nvSpPr>
        <p:spPr/>
        <p:txBody>
          <a:bodyPr/>
          <a:lstStyle/>
          <a:p>
            <a:r>
              <a:rPr lang="en-US" sz="2200" dirty="0"/>
              <a:t>Antifungal agents have different spectrums of activity and are FDA-approved to treat a variety of infections</a:t>
            </a:r>
          </a:p>
          <a:p>
            <a:r>
              <a:rPr lang="en-US" sz="2200" dirty="0"/>
              <a:t>Oral antifungal agents are useful in the treatment of a variety of infections in both immunocompetent and immunocompromised patients</a:t>
            </a:r>
          </a:p>
          <a:p>
            <a:r>
              <a:rPr lang="en-US" sz="2200" dirty="0"/>
              <a:t>Few trials have been performed to compare safety and efficacy profiles of the drugs </a:t>
            </a:r>
          </a:p>
          <a:p>
            <a:r>
              <a:rPr lang="en-US" sz="2200" dirty="0"/>
              <a:t>Many of the agents carry boxed warnings related to adverse events and/or drug interactions</a:t>
            </a:r>
          </a:p>
        </p:txBody>
      </p:sp>
      <p:sp>
        <p:nvSpPr>
          <p:cNvPr id="4" name="Slide Number Placeholder 3"/>
          <p:cNvSpPr>
            <a:spLocks noGrp="1"/>
          </p:cNvSpPr>
          <p:nvPr>
            <p:ph type="sldNum" sz="quarter" idx="4"/>
          </p:nvPr>
        </p:nvSpPr>
        <p:spPr/>
        <p:txBody>
          <a:bodyPr/>
          <a:lstStyle/>
          <a:p>
            <a:fld id="{FF445594-FFE8-4E90-934C-EFF530110A38}" type="slidenum">
              <a:rPr lang="en-US" smtClean="0"/>
              <a:pPr/>
              <a:t>11</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7569244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Mavenclad (cladribine)</a:t>
            </a:r>
            <a:endParaRPr lang="en-US" dirty="0"/>
          </a:p>
        </p:txBody>
      </p:sp>
      <p:sp>
        <p:nvSpPr>
          <p:cNvPr id="29699" name="Content Placeholder 2"/>
          <p:cNvSpPr>
            <a:spLocks noGrp="1"/>
          </p:cNvSpPr>
          <p:nvPr>
            <p:ph idx="1"/>
          </p:nvPr>
        </p:nvSpPr>
        <p:spPr/>
        <p:txBody>
          <a:bodyPr/>
          <a:lstStyle/>
          <a:p>
            <a:r>
              <a:rPr lang="en-US" dirty="0"/>
              <a:t>The recommended cumulative dosage is 3.5 mg per kg body weight administered orally and divided into 2 yearly treatment courses of 1.75 mg per kg per treatment course</a:t>
            </a:r>
          </a:p>
          <a:p>
            <a:r>
              <a:rPr lang="en-US" dirty="0"/>
              <a:t>It is available as 10 mg tablets</a:t>
            </a:r>
          </a:p>
          <a:p>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110</a:t>
            </a:fld>
            <a:endParaRPr lang="en-US" dirty="0"/>
          </a:p>
        </p:txBody>
      </p:sp>
    </p:spTree>
    <p:extLst>
      <p:ext uri="{BB962C8B-B14F-4D97-AF65-F5344CB8AC3E}">
        <p14:creationId xmlns:p14="http://schemas.microsoft.com/office/powerpoint/2010/main" val="3321338047"/>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Mavenclad (cladribine)</a:t>
            </a:r>
            <a:endParaRPr lang="en-US" dirty="0"/>
          </a:p>
        </p:txBody>
      </p:sp>
      <p:sp>
        <p:nvSpPr>
          <p:cNvPr id="29699" name="Content Placeholder 2"/>
          <p:cNvSpPr>
            <a:spLocks noGrp="1"/>
          </p:cNvSpPr>
          <p:nvPr>
            <p:ph idx="1"/>
          </p:nvPr>
        </p:nvSpPr>
        <p:spPr>
          <a:xfrm>
            <a:off x="457200" y="1200150"/>
            <a:ext cx="8763000" cy="3280172"/>
          </a:xfrm>
        </p:spPr>
        <p:txBody>
          <a:bodyPr/>
          <a:lstStyle/>
          <a:p>
            <a:pPr marL="231775" indent="-231775"/>
            <a:r>
              <a:rPr lang="en-US" sz="1800" dirty="0"/>
              <a:t>Contraindications:</a:t>
            </a:r>
          </a:p>
          <a:p>
            <a:pPr marL="401638" lvl="1" indent="-234950"/>
            <a:r>
              <a:rPr lang="en-US" sz="1800" dirty="0"/>
              <a:t>Patients with current malignancy</a:t>
            </a:r>
          </a:p>
          <a:p>
            <a:pPr marL="401638" lvl="1" indent="-234950"/>
            <a:r>
              <a:rPr lang="en-US" sz="1800" dirty="0"/>
              <a:t>Pregnant women</a:t>
            </a:r>
          </a:p>
          <a:p>
            <a:pPr marL="401638" lvl="1" indent="-234950"/>
            <a:r>
              <a:rPr lang="en-US" sz="1800" dirty="0"/>
              <a:t>Women and men of reproductive potential who do not plan to use effective contraception during </a:t>
            </a:r>
            <a:r>
              <a:rPr lang="en-US" sz="1800" dirty="0" err="1"/>
              <a:t>Mavenclad</a:t>
            </a:r>
            <a:r>
              <a:rPr lang="en-US" sz="1800" dirty="0"/>
              <a:t> therapy and for 6 months after the last dose</a:t>
            </a:r>
          </a:p>
          <a:p>
            <a:pPr marL="401638" lvl="1" indent="-234950"/>
            <a:r>
              <a:rPr lang="en-US" sz="1800" dirty="0"/>
              <a:t>HIV infection</a:t>
            </a:r>
          </a:p>
          <a:p>
            <a:pPr marL="401638" lvl="1" indent="-234950"/>
            <a:r>
              <a:rPr lang="en-US" sz="1800" dirty="0"/>
              <a:t>Active chronic infections</a:t>
            </a:r>
          </a:p>
          <a:p>
            <a:pPr marL="401638" lvl="1" indent="-234950"/>
            <a:r>
              <a:rPr lang="en-US" sz="1800" dirty="0"/>
              <a:t>History of hypersensitivity to </a:t>
            </a:r>
            <a:r>
              <a:rPr lang="en-US" sz="1800" dirty="0" err="1"/>
              <a:t>cladribine</a:t>
            </a:r>
            <a:endParaRPr lang="en-US" sz="1800" dirty="0"/>
          </a:p>
          <a:p>
            <a:pPr marL="401638" lvl="1" indent="-234950"/>
            <a:r>
              <a:rPr lang="en-US" sz="1800" dirty="0"/>
              <a:t>Women intending to breastfeed on a </a:t>
            </a:r>
            <a:r>
              <a:rPr lang="en-US" sz="1800" dirty="0" err="1"/>
              <a:t>Mavenclad</a:t>
            </a:r>
            <a:r>
              <a:rPr lang="en-US" sz="1800" dirty="0"/>
              <a:t> treatment and for 10 days after the last dose </a:t>
            </a:r>
          </a:p>
          <a:p>
            <a:pPr marL="231775" indent="-231775"/>
            <a:endParaRPr lang="en-US" sz="1800" dirty="0"/>
          </a:p>
          <a:p>
            <a:endParaRPr lang="en-US" sz="1800" dirty="0"/>
          </a:p>
          <a:p>
            <a:pPr lvl="1"/>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111</a:t>
            </a:fld>
            <a:endParaRPr lang="en-US" dirty="0"/>
          </a:p>
        </p:txBody>
      </p:sp>
    </p:spTree>
    <p:extLst>
      <p:ext uri="{BB962C8B-B14F-4D97-AF65-F5344CB8AC3E}">
        <p14:creationId xmlns:p14="http://schemas.microsoft.com/office/powerpoint/2010/main" val="1431148933"/>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Mavenclad (cladribine)</a:t>
            </a:r>
            <a:endParaRPr lang="en-US" dirty="0"/>
          </a:p>
        </p:txBody>
      </p:sp>
      <p:sp>
        <p:nvSpPr>
          <p:cNvPr id="29699" name="Content Placeholder 2"/>
          <p:cNvSpPr>
            <a:spLocks noGrp="1"/>
          </p:cNvSpPr>
          <p:nvPr>
            <p:ph idx="1"/>
          </p:nvPr>
        </p:nvSpPr>
        <p:spPr/>
        <p:txBody>
          <a:bodyPr/>
          <a:lstStyle/>
          <a:p>
            <a:pPr>
              <a:spcBef>
                <a:spcPts val="300"/>
              </a:spcBef>
            </a:pPr>
            <a:r>
              <a:rPr lang="en-US" sz="1700" dirty="0"/>
              <a:t>Carries a boxed warning regarding malignancies and risk of teratogenicity</a:t>
            </a:r>
          </a:p>
          <a:p>
            <a:pPr>
              <a:spcBef>
                <a:spcPts val="300"/>
              </a:spcBef>
            </a:pPr>
            <a:r>
              <a:rPr lang="en-US" sz="1700" dirty="0"/>
              <a:t>Other warnings:</a:t>
            </a:r>
          </a:p>
          <a:p>
            <a:pPr lvl="1">
              <a:spcBef>
                <a:spcPts val="300"/>
              </a:spcBef>
            </a:pPr>
            <a:r>
              <a:rPr lang="en-US" sz="1700" dirty="0"/>
              <a:t>Lymphopenia</a:t>
            </a:r>
          </a:p>
          <a:p>
            <a:pPr lvl="1">
              <a:spcBef>
                <a:spcPts val="300"/>
              </a:spcBef>
            </a:pPr>
            <a:r>
              <a:rPr lang="en-US" sz="1700" dirty="0"/>
              <a:t>Infections</a:t>
            </a:r>
          </a:p>
          <a:p>
            <a:pPr lvl="1">
              <a:spcBef>
                <a:spcPts val="300"/>
              </a:spcBef>
            </a:pPr>
            <a:r>
              <a:rPr lang="en-US" sz="1700" dirty="0"/>
              <a:t>Hematologic toxicity</a:t>
            </a:r>
          </a:p>
          <a:p>
            <a:pPr lvl="1">
              <a:spcBef>
                <a:spcPts val="300"/>
              </a:spcBef>
            </a:pPr>
            <a:r>
              <a:rPr lang="en-US" sz="1700" dirty="0"/>
              <a:t>Graft-versus-host-disease with blood transfusion</a:t>
            </a:r>
          </a:p>
          <a:p>
            <a:pPr lvl="1">
              <a:spcBef>
                <a:spcPts val="300"/>
              </a:spcBef>
            </a:pPr>
            <a:r>
              <a:rPr lang="en-US" sz="1700" dirty="0"/>
              <a:t>Liver injury</a:t>
            </a:r>
          </a:p>
          <a:p>
            <a:pPr>
              <a:spcBef>
                <a:spcPts val="300"/>
              </a:spcBef>
            </a:pPr>
            <a:r>
              <a:rPr lang="en-US" sz="1700" dirty="0"/>
              <a:t>Most common adverse reactions (incidence &gt; 20%):</a:t>
            </a:r>
          </a:p>
          <a:p>
            <a:pPr lvl="1">
              <a:spcBef>
                <a:spcPts val="300"/>
              </a:spcBef>
            </a:pPr>
            <a:r>
              <a:rPr lang="en-US" sz="1700" dirty="0"/>
              <a:t>Upper respiratory tract infection</a:t>
            </a:r>
          </a:p>
          <a:p>
            <a:pPr lvl="1">
              <a:spcBef>
                <a:spcPts val="300"/>
              </a:spcBef>
            </a:pPr>
            <a:r>
              <a:rPr lang="en-US" sz="1700" dirty="0"/>
              <a:t>Headache</a:t>
            </a:r>
          </a:p>
          <a:p>
            <a:pPr lvl="1">
              <a:spcBef>
                <a:spcPts val="300"/>
              </a:spcBef>
            </a:pPr>
            <a:r>
              <a:rPr lang="en-US" sz="1700" dirty="0"/>
              <a:t>Lymphopenia</a:t>
            </a:r>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lvl="1">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lvl="1">
              <a:spcBef>
                <a:spcPts val="300"/>
              </a:spcBef>
            </a:pPr>
            <a:endParaRPr lang="en-US" sz="17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112</a:t>
            </a:fld>
            <a:endParaRPr lang="en-US" dirty="0"/>
          </a:p>
        </p:txBody>
      </p:sp>
    </p:spTree>
    <p:extLst>
      <p:ext uri="{BB962C8B-B14F-4D97-AF65-F5344CB8AC3E}">
        <p14:creationId xmlns:p14="http://schemas.microsoft.com/office/powerpoint/2010/main" val="1742289078"/>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Mavenclad (cladribine)</a:t>
            </a:r>
            <a:endParaRPr lang="en-US" dirty="0"/>
          </a:p>
        </p:txBody>
      </p:sp>
      <p:sp>
        <p:nvSpPr>
          <p:cNvPr id="29699" name="Content Placeholder 2"/>
          <p:cNvSpPr>
            <a:spLocks noGrp="1"/>
          </p:cNvSpPr>
          <p:nvPr>
            <p:ph idx="1"/>
          </p:nvPr>
        </p:nvSpPr>
        <p:spPr/>
        <p:txBody>
          <a:bodyPr/>
          <a:lstStyle/>
          <a:p>
            <a:r>
              <a:rPr lang="en-US" sz="1800" dirty="0"/>
              <a:t>No comparative data are available</a:t>
            </a:r>
          </a:p>
          <a:p>
            <a:r>
              <a:rPr lang="en-US" sz="1800" dirty="0"/>
              <a:t>The FDA approval of </a:t>
            </a:r>
            <a:r>
              <a:rPr lang="en-US" sz="1800" dirty="0" err="1"/>
              <a:t>Mavenclad</a:t>
            </a:r>
            <a:r>
              <a:rPr lang="en-US" sz="1800" dirty="0"/>
              <a:t> was based on a randomized, double-blind, placebo-controlled study in patients with relapsing forms of MS</a:t>
            </a:r>
          </a:p>
          <a:p>
            <a:r>
              <a:rPr lang="en-US" sz="1800" dirty="0"/>
              <a:t>Patients were required to have at least 1 relapse in the previous 12 months</a:t>
            </a:r>
          </a:p>
          <a:p>
            <a:r>
              <a:rPr lang="en-US" sz="1800" dirty="0"/>
              <a:t>The trial enrolled 1,326 patients who were randomized to receive either placebo or a cumulative oral dosage of </a:t>
            </a:r>
            <a:r>
              <a:rPr lang="en-US" sz="1800" dirty="0" err="1"/>
              <a:t>Mavenclad</a:t>
            </a:r>
            <a:r>
              <a:rPr lang="en-US" sz="1800" dirty="0"/>
              <a:t> 3.5 mg per kg or 5.25 mg per kg body weight over the 96-week study period in 2 treatment courses</a:t>
            </a:r>
          </a:p>
          <a:p>
            <a:r>
              <a:rPr lang="en-US" sz="1800" dirty="0"/>
              <a:t>Patients randomized to the 3.5 mg per kg cumulative dose received a first treatment course at Weeks 1 and 5 of the first year and a second treatment course at Weeks 1 and 5 of the second year</a:t>
            </a:r>
          </a:p>
          <a:p>
            <a:endParaRPr lang="en-US" sz="1800" dirty="0"/>
          </a:p>
          <a:p>
            <a:endParaRPr lang="en-US" sz="1800" dirty="0"/>
          </a:p>
          <a:p>
            <a:endParaRPr lang="en-US" sz="1800" dirty="0"/>
          </a:p>
          <a:p>
            <a:endParaRPr lang="en-US" sz="1800" dirty="0"/>
          </a:p>
          <a:p>
            <a:pPr lvl="1"/>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113</a:t>
            </a:fld>
            <a:endParaRPr lang="en-US" dirty="0"/>
          </a:p>
        </p:txBody>
      </p:sp>
    </p:spTree>
    <p:extLst>
      <p:ext uri="{BB962C8B-B14F-4D97-AF65-F5344CB8AC3E}">
        <p14:creationId xmlns:p14="http://schemas.microsoft.com/office/powerpoint/2010/main" val="390157733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Mavenclad (cladribine)</a:t>
            </a:r>
            <a:endParaRPr lang="en-US" dirty="0"/>
          </a:p>
        </p:txBody>
      </p:sp>
      <p:sp>
        <p:nvSpPr>
          <p:cNvPr id="29699" name="Content Placeholder 2"/>
          <p:cNvSpPr>
            <a:spLocks noGrp="1"/>
          </p:cNvSpPr>
          <p:nvPr>
            <p:ph idx="1"/>
          </p:nvPr>
        </p:nvSpPr>
        <p:spPr/>
        <p:txBody>
          <a:bodyPr/>
          <a:lstStyle/>
          <a:p>
            <a:r>
              <a:rPr lang="en-US" sz="1800" dirty="0"/>
              <a:t>Patients randomized to the 5.25 mg per kg cumulative dose received additional treatment at Weeks 9 and 13 of the first year</a:t>
            </a:r>
          </a:p>
          <a:p>
            <a:r>
              <a:rPr lang="en-US" sz="1800" dirty="0"/>
              <a:t>Higher cumulative doses did not add any clinically meaningful benefit, but were associated with a higher incidence in grade 3 lymphopenia or higher </a:t>
            </a:r>
          </a:p>
          <a:p>
            <a:r>
              <a:rPr lang="en-US" sz="1800" dirty="0"/>
              <a:t>The primary outcome was the annualized relapse rate (ARR)</a:t>
            </a:r>
          </a:p>
          <a:p>
            <a:r>
              <a:rPr lang="en-US" sz="1800" dirty="0" err="1"/>
              <a:t>Mavenclad</a:t>
            </a:r>
            <a:r>
              <a:rPr lang="en-US" sz="1800" dirty="0"/>
              <a:t> 3.5 mg per kg cumulative dose significantly lowered the ARR; patients experienced a 58% relative reduction compared to placebo (0.14 vs. 0.33, p&lt;0.001)</a:t>
            </a:r>
          </a:p>
          <a:p>
            <a:r>
              <a:rPr lang="en-US" sz="1800" dirty="0"/>
              <a:t>In addition, 81% of patients were free of relapses after two years of short-course oral treatment with </a:t>
            </a:r>
            <a:r>
              <a:rPr lang="en-US" sz="1800" dirty="0" err="1"/>
              <a:t>Mavenclad</a:t>
            </a:r>
            <a:r>
              <a:rPr lang="en-US" sz="1800" dirty="0"/>
              <a:t>, compared to 63% of patients who received placebo (p&lt;0.05)</a:t>
            </a:r>
          </a:p>
          <a:p>
            <a:endParaRPr lang="en-US" sz="1800" dirty="0"/>
          </a:p>
          <a:p>
            <a:endParaRPr lang="en-US" sz="1800" dirty="0"/>
          </a:p>
          <a:p>
            <a:endParaRPr lang="en-US" sz="1800" dirty="0"/>
          </a:p>
          <a:p>
            <a:endParaRPr lang="en-US" sz="1800" dirty="0"/>
          </a:p>
          <a:p>
            <a:pPr lvl="1"/>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114</a:t>
            </a:fld>
            <a:endParaRPr lang="en-US" dirty="0"/>
          </a:p>
        </p:txBody>
      </p:sp>
    </p:spTree>
    <p:extLst>
      <p:ext uri="{BB962C8B-B14F-4D97-AF65-F5344CB8AC3E}">
        <p14:creationId xmlns:p14="http://schemas.microsoft.com/office/powerpoint/2010/main" val="1023412934"/>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Mavenclad (cladribine)</a:t>
            </a:r>
            <a:endParaRPr lang="en-US" dirty="0"/>
          </a:p>
        </p:txBody>
      </p:sp>
      <p:sp>
        <p:nvSpPr>
          <p:cNvPr id="29699" name="Content Placeholder 2"/>
          <p:cNvSpPr>
            <a:spLocks noGrp="1"/>
          </p:cNvSpPr>
          <p:nvPr>
            <p:ph idx="1"/>
          </p:nvPr>
        </p:nvSpPr>
        <p:spPr/>
        <p:txBody>
          <a:bodyPr/>
          <a:lstStyle/>
          <a:p>
            <a:r>
              <a:rPr lang="en-US" sz="2000" dirty="0"/>
              <a:t>Patients treated with </a:t>
            </a:r>
            <a:r>
              <a:rPr lang="en-US" sz="2000" dirty="0" err="1"/>
              <a:t>Mavenclad</a:t>
            </a:r>
            <a:r>
              <a:rPr lang="en-US" sz="2000" dirty="0"/>
              <a:t> had a 33% reduction in risk of 3-month confirmed disability progression as measured by EDSS compared to placebo (p&lt;0.05)</a:t>
            </a:r>
          </a:p>
          <a:p>
            <a:r>
              <a:rPr lang="en-US" sz="2000" dirty="0"/>
              <a:t>Patients taking </a:t>
            </a:r>
            <a:r>
              <a:rPr lang="en-US" sz="2000" dirty="0" err="1"/>
              <a:t>Mavenclad</a:t>
            </a:r>
            <a:r>
              <a:rPr lang="en-US" sz="2000" dirty="0"/>
              <a:t> experienced a lower median number of T1-weighted gadolinium-enhanced brain lesions and new or enlarging T2 brain lesions compared to patients with placebo (0 vs. 0.33 and 0 vs. 0.67 p&lt;0.001)</a:t>
            </a:r>
          </a:p>
          <a:p>
            <a:endParaRPr lang="en-US" sz="2000" dirty="0"/>
          </a:p>
          <a:p>
            <a:endParaRPr lang="en-US" sz="2000" dirty="0"/>
          </a:p>
          <a:p>
            <a:endParaRPr lang="en-US" sz="2000" dirty="0"/>
          </a:p>
          <a:p>
            <a:endParaRPr lang="en-US" sz="2000" dirty="0"/>
          </a:p>
          <a:p>
            <a:pPr lvl="1"/>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115</a:t>
            </a:fld>
            <a:endParaRPr lang="en-US" dirty="0"/>
          </a:p>
        </p:txBody>
      </p:sp>
    </p:spTree>
    <p:extLst>
      <p:ext uri="{BB962C8B-B14F-4D97-AF65-F5344CB8AC3E}">
        <p14:creationId xmlns:p14="http://schemas.microsoft.com/office/powerpoint/2010/main" val="8352481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Evenity (romosozumab-aqqg)</a:t>
            </a:r>
            <a:endParaRPr lang="en-US" dirty="0"/>
          </a:p>
        </p:txBody>
      </p:sp>
      <p:sp>
        <p:nvSpPr>
          <p:cNvPr id="29699" name="Content Placeholder 2"/>
          <p:cNvSpPr>
            <a:spLocks noGrp="1"/>
          </p:cNvSpPr>
          <p:nvPr>
            <p:ph idx="1"/>
          </p:nvPr>
        </p:nvSpPr>
        <p:spPr/>
        <p:txBody>
          <a:bodyPr/>
          <a:lstStyle/>
          <a:p>
            <a:r>
              <a:rPr lang="en-US" sz="2000" dirty="0"/>
              <a:t>Indicated for the treatment of osteoporosis in postmenopausal women at high risk for fracture, defined as a history of osteoporotic fracture, or multiple risk factors for fracture; or patients who have failed or are intolerant to other available osteoporosis therapy</a:t>
            </a:r>
          </a:p>
          <a:p>
            <a:r>
              <a:rPr lang="en-US" sz="2000" dirty="0"/>
              <a:t>The anabolic effect of </a:t>
            </a:r>
            <a:r>
              <a:rPr lang="en-US" sz="2000" dirty="0" err="1"/>
              <a:t>Evenity</a:t>
            </a:r>
            <a:r>
              <a:rPr lang="en-US" sz="2000" dirty="0"/>
              <a:t> wanes after 12 monthly doses of therapy; therefore, the duration of </a:t>
            </a:r>
            <a:r>
              <a:rPr lang="en-US" sz="2000" dirty="0" err="1"/>
              <a:t>Evenity</a:t>
            </a:r>
            <a:r>
              <a:rPr lang="en-US" sz="2000" dirty="0"/>
              <a:t> use should be limited to 12 monthly doses</a:t>
            </a:r>
          </a:p>
          <a:p>
            <a:r>
              <a:rPr lang="en-US" sz="2000" dirty="0"/>
              <a:t>Two separate syringes and subcutaneous injections are needed to administer the total dose of 210 mg of </a:t>
            </a:r>
            <a:r>
              <a:rPr lang="en-US" sz="2000" dirty="0" err="1"/>
              <a:t>Evenity</a:t>
            </a:r>
            <a:r>
              <a:rPr lang="en-US" sz="2000" dirty="0"/>
              <a:t> every month</a:t>
            </a:r>
          </a:p>
          <a:p>
            <a:r>
              <a:rPr lang="en-US" sz="2000" dirty="0"/>
              <a:t>Available as 105 mg/1.17 mL prefilled syringes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116</a:t>
            </a:fld>
            <a:endParaRPr lang="en-US" dirty="0"/>
          </a:p>
        </p:txBody>
      </p:sp>
    </p:spTree>
    <p:extLst>
      <p:ext uri="{BB962C8B-B14F-4D97-AF65-F5344CB8AC3E}">
        <p14:creationId xmlns:p14="http://schemas.microsoft.com/office/powerpoint/2010/main" val="193408351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Evenity (romosozumab-aqqg)</a:t>
            </a:r>
            <a:endParaRPr lang="en-US" dirty="0"/>
          </a:p>
        </p:txBody>
      </p:sp>
      <p:sp>
        <p:nvSpPr>
          <p:cNvPr id="29699" name="Content Placeholder 2"/>
          <p:cNvSpPr>
            <a:spLocks noGrp="1"/>
          </p:cNvSpPr>
          <p:nvPr>
            <p:ph idx="1"/>
          </p:nvPr>
        </p:nvSpPr>
        <p:spPr/>
        <p:txBody>
          <a:bodyPr/>
          <a:lstStyle/>
          <a:p>
            <a:pPr lvl="0"/>
            <a:r>
              <a:rPr lang="en-US" sz="1700" dirty="0"/>
              <a:t>Patients should be adequately supplemented with calcium and vitamin D during treatment with </a:t>
            </a:r>
            <a:r>
              <a:rPr lang="en-US" sz="1700" dirty="0" err="1"/>
              <a:t>Evenity</a:t>
            </a:r>
            <a:r>
              <a:rPr lang="en-US" sz="1700" dirty="0"/>
              <a:t> </a:t>
            </a:r>
          </a:p>
          <a:p>
            <a:r>
              <a:rPr lang="en-US" sz="1700" dirty="0"/>
              <a:t>Contraindicated in patients with hypocalcemia</a:t>
            </a:r>
          </a:p>
          <a:p>
            <a:r>
              <a:rPr lang="en-US" sz="1700" dirty="0"/>
              <a:t>Carries a boxed warning regarding potential risk of myocardial  infarction, stroke, and cardiovascular death</a:t>
            </a:r>
          </a:p>
          <a:p>
            <a:r>
              <a:rPr lang="en-US" sz="1700" dirty="0"/>
              <a:t>Other warnings:</a:t>
            </a:r>
          </a:p>
          <a:p>
            <a:pPr lvl="1">
              <a:spcBef>
                <a:spcPts val="300"/>
              </a:spcBef>
            </a:pPr>
            <a:r>
              <a:rPr lang="en-US" sz="1700" dirty="0"/>
              <a:t>Major Adverse Cardiac Events (MACE)</a:t>
            </a:r>
          </a:p>
          <a:p>
            <a:pPr lvl="1">
              <a:spcBef>
                <a:spcPts val="300"/>
              </a:spcBef>
            </a:pPr>
            <a:r>
              <a:rPr lang="en-US" sz="1700" dirty="0"/>
              <a:t>Hypersensitivity reactions</a:t>
            </a:r>
          </a:p>
          <a:p>
            <a:pPr lvl="1">
              <a:spcBef>
                <a:spcPts val="300"/>
              </a:spcBef>
            </a:pPr>
            <a:r>
              <a:rPr lang="en-US" sz="1700" dirty="0"/>
              <a:t>Hypocalcemia</a:t>
            </a:r>
          </a:p>
          <a:p>
            <a:pPr lvl="1">
              <a:spcBef>
                <a:spcPts val="300"/>
              </a:spcBef>
            </a:pPr>
            <a:r>
              <a:rPr lang="en-US" sz="1700" dirty="0"/>
              <a:t>Osteonecrosis of the jaw </a:t>
            </a:r>
          </a:p>
          <a:p>
            <a:pPr lvl="1">
              <a:spcBef>
                <a:spcPts val="300"/>
              </a:spcBef>
            </a:pPr>
            <a:r>
              <a:rPr lang="en-US" sz="1700" dirty="0"/>
              <a:t>Atypical femoral fracture</a:t>
            </a:r>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a:spcBef>
                <a:spcPts val="300"/>
              </a:spcBef>
            </a:pPr>
            <a:endParaRPr lang="en-US" sz="1700" dirty="0"/>
          </a:p>
          <a:p>
            <a:pPr lvl="1">
              <a:spcBef>
                <a:spcPts val="300"/>
              </a:spcBef>
            </a:pPr>
            <a:endParaRPr lang="en-US" sz="17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117</a:t>
            </a:fld>
            <a:endParaRPr lang="en-US" dirty="0"/>
          </a:p>
        </p:txBody>
      </p:sp>
    </p:spTree>
    <p:extLst>
      <p:ext uri="{BB962C8B-B14F-4D97-AF65-F5344CB8AC3E}">
        <p14:creationId xmlns:p14="http://schemas.microsoft.com/office/powerpoint/2010/main" val="3680474040"/>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Evenity (romosozumab-aqqg)</a:t>
            </a:r>
            <a:endParaRPr lang="en-US" dirty="0"/>
          </a:p>
        </p:txBody>
      </p:sp>
      <p:sp>
        <p:nvSpPr>
          <p:cNvPr id="29699" name="Content Placeholder 2"/>
          <p:cNvSpPr>
            <a:spLocks noGrp="1"/>
          </p:cNvSpPr>
          <p:nvPr>
            <p:ph idx="1"/>
          </p:nvPr>
        </p:nvSpPr>
        <p:spPr/>
        <p:txBody>
          <a:bodyPr/>
          <a:lstStyle/>
          <a:p>
            <a:r>
              <a:rPr lang="en-US" sz="1700" dirty="0"/>
              <a:t>The most common adverse reactions (≥ 5%) reported in clinical trials were arthralgia and headache</a:t>
            </a:r>
          </a:p>
          <a:p>
            <a:r>
              <a:rPr lang="en-US" sz="1700" dirty="0"/>
              <a:t>The FDA approval of </a:t>
            </a:r>
            <a:r>
              <a:rPr lang="en-US" sz="1700" dirty="0" err="1"/>
              <a:t>Evenity</a:t>
            </a:r>
            <a:r>
              <a:rPr lang="en-US" sz="1700" dirty="0"/>
              <a:t> was based on two phase III trials, FRAME and ARCH</a:t>
            </a:r>
          </a:p>
          <a:p>
            <a:r>
              <a:rPr lang="en-US" sz="1700" dirty="0"/>
              <a:t>FRAME was a randomized, double-blind, placebo-controlled study that evaluated 7,180 postmenopausal women with osteoporosis</a:t>
            </a:r>
          </a:p>
          <a:p>
            <a:r>
              <a:rPr lang="en-US" sz="1700" dirty="0"/>
              <a:t>The study evaluated the efficacy of </a:t>
            </a:r>
            <a:r>
              <a:rPr lang="en-US" sz="1700" dirty="0" err="1"/>
              <a:t>Evenity</a:t>
            </a:r>
            <a:r>
              <a:rPr lang="en-US" sz="1700" dirty="0"/>
              <a:t> treatment (at 210 mg administered monthly), compared with placebo, in reducing the incidence of new vertebral fractures through 12 months</a:t>
            </a:r>
          </a:p>
          <a:p>
            <a:r>
              <a:rPr lang="en-US" sz="1700" dirty="0"/>
              <a:t>The study also evaluated the efficacy of treating with </a:t>
            </a:r>
            <a:r>
              <a:rPr lang="en-US" sz="1700" dirty="0" err="1"/>
              <a:t>Evenity</a:t>
            </a:r>
            <a:r>
              <a:rPr lang="en-US" sz="1700" dirty="0"/>
              <a:t> for 12 months followed by </a:t>
            </a:r>
            <a:r>
              <a:rPr lang="en-US" sz="1700" dirty="0" err="1"/>
              <a:t>Prolia</a:t>
            </a:r>
            <a:r>
              <a:rPr lang="en-US" sz="1700" dirty="0"/>
              <a:t> for 12 months, compared with placebo followed by </a:t>
            </a:r>
            <a:r>
              <a:rPr lang="en-US" sz="1700" dirty="0" err="1"/>
              <a:t>Prolia</a:t>
            </a:r>
            <a:r>
              <a:rPr lang="en-US" sz="1700" dirty="0"/>
              <a:t>, in reducing the incidence of new vertebral fractures through 24 months</a:t>
            </a:r>
          </a:p>
          <a:p>
            <a:endParaRPr lang="en-US" sz="1700" dirty="0"/>
          </a:p>
          <a:p>
            <a:endParaRPr lang="en-US" sz="1700" dirty="0"/>
          </a:p>
          <a:p>
            <a:endParaRPr lang="en-US" sz="1700" dirty="0"/>
          </a:p>
          <a:p>
            <a:r>
              <a:rPr lang="en-US" sz="1700" dirty="0"/>
              <a:t> </a:t>
            </a:r>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pPr lvl="1"/>
            <a:endParaRPr lang="en-US" sz="17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118</a:t>
            </a:fld>
            <a:endParaRPr lang="en-US" dirty="0"/>
          </a:p>
        </p:txBody>
      </p:sp>
    </p:spTree>
    <p:extLst>
      <p:ext uri="{BB962C8B-B14F-4D97-AF65-F5344CB8AC3E}">
        <p14:creationId xmlns:p14="http://schemas.microsoft.com/office/powerpoint/2010/main" val="3233552636"/>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Evenity (romosozumab-aqqg)</a:t>
            </a:r>
            <a:endParaRPr lang="en-US" dirty="0"/>
          </a:p>
        </p:txBody>
      </p:sp>
      <p:sp>
        <p:nvSpPr>
          <p:cNvPr id="29699" name="Content Placeholder 2"/>
          <p:cNvSpPr>
            <a:spLocks noGrp="1"/>
          </p:cNvSpPr>
          <p:nvPr>
            <p:ph idx="1"/>
          </p:nvPr>
        </p:nvSpPr>
        <p:spPr/>
        <p:txBody>
          <a:bodyPr/>
          <a:lstStyle/>
          <a:p>
            <a:r>
              <a:rPr lang="en-US" sz="1800" dirty="0"/>
              <a:t>Treatment with </a:t>
            </a:r>
            <a:r>
              <a:rPr lang="en-US" sz="1800" dirty="0" err="1"/>
              <a:t>Evenity</a:t>
            </a:r>
            <a:r>
              <a:rPr lang="en-US" sz="1800" dirty="0"/>
              <a:t> resulted in a significant reduction of new vertebral fracture at 12 months compared to placebo</a:t>
            </a:r>
          </a:p>
          <a:p>
            <a:r>
              <a:rPr lang="en-US" sz="1800" dirty="0"/>
              <a:t>This significant reduction in fracture risk persisted through the second year in women who received </a:t>
            </a:r>
            <a:r>
              <a:rPr lang="en-US" sz="1800" dirty="0" err="1"/>
              <a:t>Evenity</a:t>
            </a:r>
            <a:r>
              <a:rPr lang="en-US" sz="1800" dirty="0"/>
              <a:t> during the first year and transitioned to </a:t>
            </a:r>
            <a:r>
              <a:rPr lang="en-US" sz="1800" dirty="0" err="1"/>
              <a:t>Prolia</a:t>
            </a:r>
            <a:r>
              <a:rPr lang="en-US" sz="1800" dirty="0"/>
              <a:t> compared to those who transitioned from placebo to </a:t>
            </a:r>
            <a:r>
              <a:rPr lang="en-US" sz="1800" dirty="0" err="1"/>
              <a:t>Prolia</a:t>
            </a:r>
            <a:endParaRPr lang="en-US" sz="1800" dirty="0"/>
          </a:p>
          <a:p>
            <a:r>
              <a:rPr lang="en-US" sz="1800" dirty="0"/>
              <a:t>In addition, </a:t>
            </a:r>
            <a:r>
              <a:rPr lang="en-US" sz="1800" dirty="0" err="1"/>
              <a:t>Evenity</a:t>
            </a:r>
            <a:r>
              <a:rPr lang="en-US" sz="1800" dirty="0"/>
              <a:t> significantly increased bone mineral density (BMD) at the lumbar spine, total hip and femoral neck compared to placebo at 12 months</a:t>
            </a:r>
          </a:p>
          <a:p>
            <a:r>
              <a:rPr lang="en-US" sz="1800" dirty="0"/>
              <a:t>Following the transition from </a:t>
            </a:r>
            <a:r>
              <a:rPr lang="en-US" sz="1800" dirty="0" err="1"/>
              <a:t>Evenity</a:t>
            </a:r>
            <a:r>
              <a:rPr lang="en-US" sz="1800" dirty="0"/>
              <a:t> to </a:t>
            </a:r>
            <a:r>
              <a:rPr lang="en-US" sz="1800" dirty="0" err="1"/>
              <a:t>Prolia</a:t>
            </a:r>
            <a:r>
              <a:rPr lang="en-US" sz="1800" dirty="0"/>
              <a:t> at month 12, BMD continued to increase through month 24</a:t>
            </a:r>
          </a:p>
          <a:p>
            <a:endParaRPr lang="en-US" sz="1800" dirty="0"/>
          </a:p>
          <a:p>
            <a:endParaRPr lang="en-US" sz="1800" dirty="0"/>
          </a:p>
          <a:p>
            <a:r>
              <a:rPr lang="en-US" sz="1800" dirty="0"/>
              <a:t> </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119</a:t>
            </a:fld>
            <a:endParaRPr lang="en-US" dirty="0"/>
          </a:p>
        </p:txBody>
      </p:sp>
    </p:spTree>
    <p:extLst>
      <p:ext uri="{BB962C8B-B14F-4D97-AF65-F5344CB8AC3E}">
        <p14:creationId xmlns:p14="http://schemas.microsoft.com/office/powerpoint/2010/main" val="20022347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Antifungals, Oral</a:t>
            </a:r>
            <a:endParaRPr lang="en-US" dirty="0"/>
          </a:p>
        </p:txBody>
      </p:sp>
      <p:sp>
        <p:nvSpPr>
          <p:cNvPr id="3" name="Content Placeholder 2"/>
          <p:cNvSpPr>
            <a:spLocks noGrp="1"/>
          </p:cNvSpPr>
          <p:nvPr>
            <p:ph idx="1"/>
          </p:nvPr>
        </p:nvSpPr>
        <p:spPr/>
        <p:txBody>
          <a:bodyPr/>
          <a:lstStyle/>
          <a:p>
            <a:pPr>
              <a:spcBef>
                <a:spcPts val="400"/>
              </a:spcBef>
            </a:pPr>
            <a:r>
              <a:rPr lang="en-US" sz="1900" dirty="0"/>
              <a:t>Due to its excellent penetration into many tissues, fluconazole is an effective </a:t>
            </a:r>
            <a:r>
              <a:rPr lang="en-US" sz="1900" i="1" dirty="0"/>
              <a:t>Candida</a:t>
            </a:r>
            <a:r>
              <a:rPr lang="en-US" sz="1900" dirty="0"/>
              <a:t> treatment for a variety of infections, lacking concerns about pH-dependent absorption such as that seen with ketoconazole</a:t>
            </a:r>
          </a:p>
          <a:p>
            <a:pPr>
              <a:spcBef>
                <a:spcPts val="400"/>
              </a:spcBef>
            </a:pPr>
            <a:r>
              <a:rPr lang="en-US" sz="1900" dirty="0"/>
              <a:t>Effective therapy for oropharyngeal candidiasis includes fluconazole, </a:t>
            </a:r>
            <a:r>
              <a:rPr lang="en-US" sz="1900" dirty="0" err="1"/>
              <a:t>itraconazole</a:t>
            </a:r>
            <a:r>
              <a:rPr lang="en-US" sz="1900" dirty="0"/>
              <a:t>, ketoconazole, nystatin, and </a:t>
            </a:r>
            <a:r>
              <a:rPr lang="en-US" sz="1900" dirty="0" err="1"/>
              <a:t>clotrimazole</a:t>
            </a:r>
            <a:endParaRPr lang="en-US" sz="1900" dirty="0"/>
          </a:p>
          <a:p>
            <a:pPr>
              <a:spcBef>
                <a:spcPts val="400"/>
              </a:spcBef>
            </a:pPr>
            <a:r>
              <a:rPr lang="en-US" sz="1900" dirty="0" err="1"/>
              <a:t>Voriconazole</a:t>
            </a:r>
            <a:r>
              <a:rPr lang="en-US" sz="1900" dirty="0"/>
              <a:t> has been shown to have similar efficacy to fluconazole in the treatment of esophageal candidiasis; however, more adverse effects are reported with </a:t>
            </a:r>
            <a:r>
              <a:rPr lang="en-US" sz="1900" dirty="0" err="1"/>
              <a:t>voriconazole</a:t>
            </a:r>
            <a:endParaRPr lang="en-US" sz="1900" dirty="0"/>
          </a:p>
          <a:p>
            <a:pPr>
              <a:spcBef>
                <a:spcPts val="400"/>
              </a:spcBef>
            </a:pPr>
            <a:r>
              <a:rPr lang="en-US" sz="1900" dirty="0" err="1"/>
              <a:t>Posaconazole</a:t>
            </a:r>
            <a:r>
              <a:rPr lang="en-US" sz="1900" dirty="0"/>
              <a:t> oral suspension has an indication for treatment of oropharyngeal candidiasis when refractory to </a:t>
            </a:r>
            <a:r>
              <a:rPr lang="en-US" sz="1900" dirty="0" err="1"/>
              <a:t>itraconazole</a:t>
            </a:r>
            <a:r>
              <a:rPr lang="en-US" sz="1900" dirty="0"/>
              <a:t> and/or fluconazole</a:t>
            </a:r>
          </a:p>
        </p:txBody>
      </p:sp>
      <p:sp>
        <p:nvSpPr>
          <p:cNvPr id="4" name="Slide Number Placeholder 3"/>
          <p:cNvSpPr>
            <a:spLocks noGrp="1"/>
          </p:cNvSpPr>
          <p:nvPr>
            <p:ph type="sldNum" sz="quarter" idx="4"/>
          </p:nvPr>
        </p:nvSpPr>
        <p:spPr/>
        <p:txBody>
          <a:bodyPr/>
          <a:lstStyle/>
          <a:p>
            <a:fld id="{FF445594-FFE8-4E90-934C-EFF530110A38}" type="slidenum">
              <a:rPr lang="en-US" smtClean="0"/>
              <a:pPr/>
              <a:t>12</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3044589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Evenity (romosozumab-aqqg)</a:t>
            </a:r>
            <a:endParaRPr lang="en-US" dirty="0"/>
          </a:p>
        </p:txBody>
      </p:sp>
      <p:sp>
        <p:nvSpPr>
          <p:cNvPr id="29699" name="Content Placeholder 2"/>
          <p:cNvSpPr>
            <a:spLocks noGrp="1"/>
          </p:cNvSpPr>
          <p:nvPr>
            <p:ph idx="1"/>
          </p:nvPr>
        </p:nvSpPr>
        <p:spPr/>
        <p:txBody>
          <a:bodyPr/>
          <a:lstStyle/>
          <a:p>
            <a:r>
              <a:rPr lang="en-US" sz="1800" dirty="0"/>
              <a:t>ARCH was a randomized, double-blind, alendronate-controlled study of </a:t>
            </a:r>
            <a:r>
              <a:rPr lang="en-US" sz="1800" dirty="0" err="1"/>
              <a:t>Evenity</a:t>
            </a:r>
            <a:r>
              <a:rPr lang="en-US" sz="1800" dirty="0"/>
              <a:t> in 4,093 postmenopausal women with osteoporosis and previous fracture history</a:t>
            </a:r>
          </a:p>
          <a:p>
            <a:r>
              <a:rPr lang="en-US" sz="1800" dirty="0"/>
              <a:t>This event-driven study evaluated 12 months of </a:t>
            </a:r>
            <a:r>
              <a:rPr lang="en-US" sz="1800" dirty="0" err="1"/>
              <a:t>Evenity</a:t>
            </a:r>
            <a:r>
              <a:rPr lang="en-US" sz="1800" dirty="0"/>
              <a:t> treatment followed by at least 12 months of alendronate treatment, compared with alendronate treatment alone</a:t>
            </a:r>
          </a:p>
          <a:p>
            <a:r>
              <a:rPr lang="en-US" sz="1800" dirty="0"/>
              <a:t>The objective was to assess </a:t>
            </a:r>
            <a:r>
              <a:rPr lang="en-US" sz="1800" dirty="0" err="1"/>
              <a:t>Evenity’s</a:t>
            </a:r>
            <a:r>
              <a:rPr lang="en-US" sz="1800" dirty="0"/>
              <a:t> efficacy in reducing the risk of clinical fracture through the primary analysis period and the incidence of new vertebral fracture at 24 months</a:t>
            </a:r>
          </a:p>
          <a:p>
            <a:r>
              <a:rPr lang="en-US" sz="1800" dirty="0"/>
              <a:t>Treatment with </a:t>
            </a:r>
            <a:r>
              <a:rPr lang="en-US" sz="1800" dirty="0" err="1"/>
              <a:t>Evenity</a:t>
            </a:r>
            <a:r>
              <a:rPr lang="en-US" sz="1800" dirty="0"/>
              <a:t> for 12 months followed by 12 months of alendronate significantly reduced the incidence of new vertebral fracture at 24 months</a:t>
            </a:r>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120</a:t>
            </a:fld>
            <a:endParaRPr lang="en-US" dirty="0"/>
          </a:p>
        </p:txBody>
      </p:sp>
    </p:spTree>
    <p:extLst>
      <p:ext uri="{BB962C8B-B14F-4D97-AF65-F5344CB8AC3E}">
        <p14:creationId xmlns:p14="http://schemas.microsoft.com/office/powerpoint/2010/main" val="34404300"/>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Evenity (romosozumab-aqqg)</a:t>
            </a:r>
            <a:endParaRPr lang="en-US" dirty="0"/>
          </a:p>
        </p:txBody>
      </p:sp>
      <p:sp>
        <p:nvSpPr>
          <p:cNvPr id="29699" name="Content Placeholder 2"/>
          <p:cNvSpPr>
            <a:spLocks noGrp="1"/>
          </p:cNvSpPr>
          <p:nvPr>
            <p:ph idx="1"/>
          </p:nvPr>
        </p:nvSpPr>
        <p:spPr/>
        <p:txBody>
          <a:bodyPr/>
          <a:lstStyle/>
          <a:p>
            <a:r>
              <a:rPr lang="en-US" sz="2200" dirty="0" err="1"/>
              <a:t>Evenity</a:t>
            </a:r>
            <a:r>
              <a:rPr lang="en-US" sz="2200" dirty="0"/>
              <a:t> followed by alendronate significantly reduced the risk of clinical fracture after a median follow-up of 33 months</a:t>
            </a:r>
          </a:p>
          <a:p>
            <a:r>
              <a:rPr lang="en-US" sz="2200" dirty="0" err="1"/>
              <a:t>Evenity</a:t>
            </a:r>
            <a:r>
              <a:rPr lang="en-US" sz="2200" dirty="0"/>
              <a:t> also significantly increased BMD at the lumbar spine, total hip and femoral neck at 12 months compared to alendronate</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lvl="1"/>
            <a:endParaRPr lang="en-US" sz="22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121</a:t>
            </a:fld>
            <a:endParaRPr lang="en-US" dirty="0"/>
          </a:p>
        </p:txBody>
      </p:sp>
    </p:spTree>
    <p:extLst>
      <p:ext uri="{BB962C8B-B14F-4D97-AF65-F5344CB8AC3E}">
        <p14:creationId xmlns:p14="http://schemas.microsoft.com/office/powerpoint/2010/main" val="1965728358"/>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Diacomit (stiripentol)</a:t>
            </a:r>
            <a:endParaRPr lang="en-US" dirty="0"/>
          </a:p>
        </p:txBody>
      </p:sp>
      <p:sp>
        <p:nvSpPr>
          <p:cNvPr id="29699" name="Content Placeholder 2"/>
          <p:cNvSpPr>
            <a:spLocks noGrp="1"/>
          </p:cNvSpPr>
          <p:nvPr>
            <p:ph idx="1"/>
          </p:nvPr>
        </p:nvSpPr>
        <p:spPr/>
        <p:txBody>
          <a:bodyPr/>
          <a:lstStyle/>
          <a:p>
            <a:r>
              <a:rPr lang="en-US" sz="2000" dirty="0"/>
              <a:t>Indicated for the treatment of seizures associated with </a:t>
            </a:r>
            <a:r>
              <a:rPr lang="en-US" sz="2000" dirty="0" err="1"/>
              <a:t>Dravet</a:t>
            </a:r>
            <a:r>
              <a:rPr lang="en-US" sz="2000" dirty="0"/>
              <a:t> syndrome in patients 2 years of age and older taking </a:t>
            </a:r>
            <a:r>
              <a:rPr lang="en-US" sz="2000" dirty="0" err="1"/>
              <a:t>clobazam</a:t>
            </a:r>
            <a:endParaRPr lang="en-US" sz="2000" dirty="0"/>
          </a:p>
          <a:p>
            <a:r>
              <a:rPr lang="en-US" sz="2000" dirty="0"/>
              <a:t>There are no clinical data to support the use of </a:t>
            </a:r>
            <a:r>
              <a:rPr lang="en-US" sz="2000" dirty="0" err="1"/>
              <a:t>Diacomit</a:t>
            </a:r>
            <a:r>
              <a:rPr lang="en-US" sz="2000" dirty="0"/>
              <a:t> as monotherapy in </a:t>
            </a:r>
            <a:r>
              <a:rPr lang="en-US" sz="2000" dirty="0" err="1"/>
              <a:t>Dravet</a:t>
            </a:r>
            <a:r>
              <a:rPr lang="en-US" sz="2000" dirty="0"/>
              <a:t> syndrome</a:t>
            </a:r>
          </a:p>
          <a:p>
            <a:pPr lvl="0"/>
            <a:r>
              <a:rPr lang="en-US" sz="2000" dirty="0"/>
              <a:t>Dose is 50 mg/kg/day by mouth in 2 or 3 divided doses</a:t>
            </a:r>
          </a:p>
          <a:p>
            <a:pPr lvl="0"/>
            <a:r>
              <a:rPr lang="en-US" sz="2000" dirty="0"/>
              <a:t>Available as 250 mg or 500 mg capsules and 250 mg or 500 mg powder for oral suspension</a:t>
            </a:r>
          </a:p>
          <a:p>
            <a:pPr lvl="0"/>
            <a:endParaRPr lang="en-US" sz="2000" dirty="0"/>
          </a:p>
          <a:p>
            <a:endParaRPr lang="en-US" sz="2000" dirty="0"/>
          </a:p>
          <a:p>
            <a:endParaRPr lang="en-US" sz="2000" dirty="0"/>
          </a:p>
          <a:p>
            <a:endParaRPr lang="en-US" sz="2000" dirty="0"/>
          </a:p>
          <a:p>
            <a:pPr lvl="1"/>
            <a:endParaRPr lang="en-US" sz="2000" dirty="0"/>
          </a:p>
          <a:p>
            <a:pPr lvl="1"/>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122</a:t>
            </a:fld>
            <a:endParaRPr lang="en-US" dirty="0"/>
          </a:p>
        </p:txBody>
      </p:sp>
    </p:spTree>
    <p:extLst>
      <p:ext uri="{BB962C8B-B14F-4D97-AF65-F5344CB8AC3E}">
        <p14:creationId xmlns:p14="http://schemas.microsoft.com/office/powerpoint/2010/main" val="2511515342"/>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Diacomit (stiripentol)</a:t>
            </a:r>
            <a:endParaRPr lang="en-US" dirty="0"/>
          </a:p>
        </p:txBody>
      </p:sp>
      <p:sp>
        <p:nvSpPr>
          <p:cNvPr id="29699" name="Content Placeholder 2"/>
          <p:cNvSpPr>
            <a:spLocks noGrp="1"/>
          </p:cNvSpPr>
          <p:nvPr>
            <p:ph idx="1"/>
          </p:nvPr>
        </p:nvSpPr>
        <p:spPr/>
        <p:txBody>
          <a:bodyPr/>
          <a:lstStyle/>
          <a:p>
            <a:r>
              <a:rPr lang="en-US"/>
              <a:t>Warnings:</a:t>
            </a:r>
          </a:p>
          <a:p>
            <a:pPr lvl="1"/>
            <a:r>
              <a:rPr lang="en-US"/>
              <a:t>Somnolence</a:t>
            </a:r>
          </a:p>
          <a:p>
            <a:pPr lvl="1"/>
            <a:r>
              <a:rPr lang="en-US"/>
              <a:t>Decreased appetite and decreased weight</a:t>
            </a:r>
          </a:p>
          <a:p>
            <a:pPr lvl="1"/>
            <a:r>
              <a:rPr lang="en-US"/>
              <a:t>Neutropenia and thrombocytopenia</a:t>
            </a:r>
          </a:p>
          <a:p>
            <a:pPr lvl="1"/>
            <a:r>
              <a:rPr lang="en-US"/>
              <a:t>Withdrawal</a:t>
            </a:r>
          </a:p>
          <a:p>
            <a:pPr lvl="1"/>
            <a:r>
              <a:rPr lang="en-US"/>
              <a:t>Risks in patients with phenylketonuria</a:t>
            </a:r>
          </a:p>
          <a:p>
            <a:pPr lvl="1"/>
            <a:r>
              <a:rPr lang="en-US"/>
              <a:t>Suicidal behavior and ideation</a:t>
            </a:r>
          </a:p>
          <a:p>
            <a:pPr lvl="1"/>
            <a:endParaRPr lang="en-US"/>
          </a:p>
          <a:p>
            <a:pPr lvl="0"/>
            <a:endParaRPr lang="en-US"/>
          </a:p>
          <a:p>
            <a:endParaRPr lang="en-US"/>
          </a:p>
          <a:p>
            <a:endParaRPr lang="en-US"/>
          </a:p>
          <a:p>
            <a:endParaRPr lang="en-US"/>
          </a:p>
          <a:p>
            <a:pPr lvl="1"/>
            <a:endParaRPr lang="en-US"/>
          </a:p>
          <a:p>
            <a:pPr lvl="1"/>
            <a:endParaRPr lang="en-US"/>
          </a:p>
          <a:p>
            <a:endParaRPr lang="en-US"/>
          </a:p>
          <a:p>
            <a:endParaRPr lang="en-US"/>
          </a:p>
          <a:p>
            <a:endParaRPr lang="en-US"/>
          </a:p>
          <a:p>
            <a:endParaRPr lang="en-US"/>
          </a:p>
          <a:p>
            <a:endParaRPr lang="en-US"/>
          </a:p>
          <a:p>
            <a:endParaRPr lang="en-US"/>
          </a:p>
          <a:p>
            <a:endParaRPr lang="en-US"/>
          </a:p>
          <a:p>
            <a:endParaRPr lang="en-US"/>
          </a:p>
          <a:p>
            <a:pPr lvl="1"/>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123</a:t>
            </a:fld>
            <a:endParaRPr lang="en-US" dirty="0"/>
          </a:p>
        </p:txBody>
      </p:sp>
    </p:spTree>
    <p:extLst>
      <p:ext uri="{BB962C8B-B14F-4D97-AF65-F5344CB8AC3E}">
        <p14:creationId xmlns:p14="http://schemas.microsoft.com/office/powerpoint/2010/main" val="933779754"/>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Diacomit (stiripentol)</a:t>
            </a:r>
            <a:endParaRPr lang="en-US" dirty="0"/>
          </a:p>
        </p:txBody>
      </p:sp>
      <p:sp>
        <p:nvSpPr>
          <p:cNvPr id="29699" name="Content Placeholder 2"/>
          <p:cNvSpPr>
            <a:spLocks noGrp="1"/>
          </p:cNvSpPr>
          <p:nvPr>
            <p:ph idx="1"/>
          </p:nvPr>
        </p:nvSpPr>
        <p:spPr/>
        <p:txBody>
          <a:bodyPr/>
          <a:lstStyle/>
          <a:p>
            <a:r>
              <a:rPr lang="en-US" sz="2000" dirty="0"/>
              <a:t>Adverse reactions that occurred in at least 10% of </a:t>
            </a:r>
            <a:r>
              <a:rPr lang="en-US" sz="2000" dirty="0" err="1"/>
              <a:t>Diacomit</a:t>
            </a:r>
            <a:r>
              <a:rPr lang="en-US" sz="2000" dirty="0"/>
              <a:t>-treated patients and more frequently than with placebo: </a:t>
            </a:r>
          </a:p>
          <a:p>
            <a:pPr lvl="1"/>
            <a:r>
              <a:rPr lang="en-US" sz="2000" dirty="0"/>
              <a:t>Somnolence</a:t>
            </a:r>
          </a:p>
          <a:p>
            <a:pPr lvl="1"/>
            <a:r>
              <a:rPr lang="en-US" sz="2000" dirty="0"/>
              <a:t>Decreased appetite</a:t>
            </a:r>
          </a:p>
          <a:p>
            <a:pPr lvl="1"/>
            <a:r>
              <a:rPr lang="en-US" sz="2000" dirty="0"/>
              <a:t>Agitation</a:t>
            </a:r>
          </a:p>
          <a:p>
            <a:pPr lvl="1"/>
            <a:r>
              <a:rPr lang="en-US" sz="2000" dirty="0"/>
              <a:t>Ataxia</a:t>
            </a:r>
          </a:p>
          <a:p>
            <a:pPr lvl="1"/>
            <a:r>
              <a:rPr lang="en-US" sz="2000" dirty="0"/>
              <a:t>Weight decrease</a:t>
            </a:r>
          </a:p>
          <a:p>
            <a:pPr lvl="0"/>
            <a:endParaRPr lang="en-US" sz="2000" dirty="0"/>
          </a:p>
          <a:p>
            <a:endParaRPr lang="en-US" sz="2000" dirty="0"/>
          </a:p>
          <a:p>
            <a:endParaRPr lang="en-US" sz="2000" dirty="0"/>
          </a:p>
          <a:p>
            <a:endParaRPr lang="en-US" sz="2000" dirty="0"/>
          </a:p>
          <a:p>
            <a:pPr lvl="1"/>
            <a:endParaRPr lang="en-US" sz="2000" dirty="0"/>
          </a:p>
          <a:p>
            <a:pPr lvl="1"/>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124</a:t>
            </a:fld>
            <a:endParaRPr lang="en-US" dirty="0"/>
          </a:p>
        </p:txBody>
      </p:sp>
      <p:sp>
        <p:nvSpPr>
          <p:cNvPr id="6" name="TextBox 5"/>
          <p:cNvSpPr txBox="1"/>
          <p:nvPr/>
        </p:nvSpPr>
        <p:spPr>
          <a:xfrm>
            <a:off x="4114800" y="1830194"/>
            <a:ext cx="3581400" cy="2164695"/>
          </a:xfrm>
          <a:prstGeom prst="rect">
            <a:avLst/>
          </a:prstGeom>
          <a:noFill/>
        </p:spPr>
        <p:txBody>
          <a:bodyPr wrap="square" rtlCol="0">
            <a:spAutoFit/>
          </a:bodyPr>
          <a:lstStyle/>
          <a:p>
            <a:pPr marL="742950" lvl="1" indent="-285750">
              <a:spcBef>
                <a:spcPts val="500"/>
              </a:spcBef>
              <a:buClr>
                <a:schemeClr val="accent1"/>
              </a:buClr>
              <a:buSzPct val="80000"/>
              <a:buFont typeface="Courier New" panose="02070309020205020404" pitchFamily="49" charset="0"/>
              <a:buChar char="o"/>
            </a:pPr>
            <a:r>
              <a:rPr lang="en-US" sz="2000" dirty="0" err="1">
                <a:solidFill>
                  <a:srgbClr val="717171"/>
                </a:solidFill>
                <a:latin typeface="Tahoma" panose="020B0604030504040204" pitchFamily="34" charset="0"/>
                <a:ea typeface="Tahoma" panose="020B0604030504040204" pitchFamily="34" charset="0"/>
                <a:cs typeface="Tahoma" panose="020B0604030504040204" pitchFamily="34" charset="0"/>
              </a:rPr>
              <a:t>Hypotonia</a:t>
            </a:r>
            <a:endParaRPr lang="en-US" sz="2000" dirty="0">
              <a:solidFill>
                <a:srgbClr val="717171"/>
              </a:solidFill>
              <a:latin typeface="Tahoma" panose="020B0604030504040204" pitchFamily="34" charset="0"/>
              <a:ea typeface="Tahoma" panose="020B0604030504040204" pitchFamily="34" charset="0"/>
              <a:cs typeface="Tahoma" panose="020B0604030504040204" pitchFamily="34" charset="0"/>
            </a:endParaRPr>
          </a:p>
          <a:p>
            <a:pPr marL="742950" lvl="1" indent="-285750">
              <a:spcBef>
                <a:spcPts val="500"/>
              </a:spcBef>
              <a:buClr>
                <a:schemeClr val="accent1"/>
              </a:buClr>
              <a:buSzPct val="80000"/>
              <a:buFont typeface="Courier New" panose="02070309020205020404" pitchFamily="49" charset="0"/>
              <a:buChar char="o"/>
            </a:pPr>
            <a:r>
              <a:rPr lang="en-US" sz="2000" dirty="0">
                <a:solidFill>
                  <a:srgbClr val="717171"/>
                </a:solidFill>
                <a:latin typeface="Tahoma" panose="020B0604030504040204" pitchFamily="34" charset="0"/>
                <a:ea typeface="Tahoma" panose="020B0604030504040204" pitchFamily="34" charset="0"/>
                <a:cs typeface="Tahoma" panose="020B0604030504040204" pitchFamily="34" charset="0"/>
              </a:rPr>
              <a:t>Nausea</a:t>
            </a:r>
          </a:p>
          <a:p>
            <a:pPr marL="742950" lvl="1" indent="-285750">
              <a:spcBef>
                <a:spcPts val="500"/>
              </a:spcBef>
              <a:buClr>
                <a:schemeClr val="accent1"/>
              </a:buClr>
              <a:buSzPct val="80000"/>
              <a:buFont typeface="Courier New" panose="02070309020205020404" pitchFamily="49" charset="0"/>
              <a:buChar char="o"/>
            </a:pPr>
            <a:r>
              <a:rPr lang="en-US" sz="2000" dirty="0">
                <a:solidFill>
                  <a:srgbClr val="717171"/>
                </a:solidFill>
                <a:latin typeface="Tahoma" panose="020B0604030504040204" pitchFamily="34" charset="0"/>
                <a:ea typeface="Tahoma" panose="020B0604030504040204" pitchFamily="34" charset="0"/>
                <a:cs typeface="Tahoma" panose="020B0604030504040204" pitchFamily="34" charset="0"/>
              </a:rPr>
              <a:t>Tremor</a:t>
            </a:r>
          </a:p>
          <a:p>
            <a:pPr marL="742950" lvl="1" indent="-285750">
              <a:spcBef>
                <a:spcPts val="500"/>
              </a:spcBef>
              <a:buClr>
                <a:schemeClr val="accent1"/>
              </a:buClr>
              <a:buSzPct val="80000"/>
              <a:buFont typeface="Courier New" panose="02070309020205020404" pitchFamily="49" charset="0"/>
              <a:buChar char="o"/>
            </a:pPr>
            <a:r>
              <a:rPr lang="en-US" sz="2000" dirty="0">
                <a:solidFill>
                  <a:srgbClr val="717171"/>
                </a:solidFill>
                <a:latin typeface="Tahoma" panose="020B0604030504040204" pitchFamily="34" charset="0"/>
                <a:ea typeface="Tahoma" panose="020B0604030504040204" pitchFamily="34" charset="0"/>
                <a:cs typeface="Tahoma" panose="020B0604030504040204" pitchFamily="34" charset="0"/>
              </a:rPr>
              <a:t>Dysarthria</a:t>
            </a:r>
          </a:p>
          <a:p>
            <a:pPr marL="742950" lvl="1" indent="-285750">
              <a:spcBef>
                <a:spcPts val="500"/>
              </a:spcBef>
              <a:buClr>
                <a:schemeClr val="accent1"/>
              </a:buClr>
              <a:buSzPct val="80000"/>
              <a:buFont typeface="Courier New" panose="02070309020205020404" pitchFamily="49" charset="0"/>
              <a:buChar char="o"/>
            </a:pPr>
            <a:r>
              <a:rPr lang="en-US" sz="2000" dirty="0">
                <a:solidFill>
                  <a:srgbClr val="717171"/>
                </a:solidFill>
                <a:latin typeface="Tahoma" panose="020B0604030504040204" pitchFamily="34" charset="0"/>
                <a:ea typeface="Tahoma" panose="020B0604030504040204" pitchFamily="34" charset="0"/>
                <a:cs typeface="Tahoma" panose="020B0604030504040204" pitchFamily="34" charset="0"/>
              </a:rPr>
              <a:t>Insomnia</a:t>
            </a:r>
          </a:p>
          <a:p>
            <a:endParaRPr lang="en-US" dirty="0"/>
          </a:p>
        </p:txBody>
      </p:sp>
    </p:spTree>
    <p:extLst>
      <p:ext uri="{BB962C8B-B14F-4D97-AF65-F5344CB8AC3E}">
        <p14:creationId xmlns:p14="http://schemas.microsoft.com/office/powerpoint/2010/main" val="2952723352"/>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Diacomit (stiripentol)</a:t>
            </a:r>
            <a:endParaRPr lang="en-US" dirty="0"/>
          </a:p>
        </p:txBody>
      </p:sp>
      <p:sp>
        <p:nvSpPr>
          <p:cNvPr id="29699" name="Content Placeholder 2"/>
          <p:cNvSpPr>
            <a:spLocks noGrp="1"/>
          </p:cNvSpPr>
          <p:nvPr>
            <p:ph idx="1"/>
          </p:nvPr>
        </p:nvSpPr>
        <p:spPr/>
        <p:txBody>
          <a:bodyPr/>
          <a:lstStyle/>
          <a:p>
            <a:r>
              <a:rPr lang="en-US" sz="1600" dirty="0"/>
              <a:t>No comparative data are available</a:t>
            </a:r>
          </a:p>
          <a:p>
            <a:pPr lvl="0"/>
            <a:r>
              <a:rPr lang="en-US" sz="1600" dirty="0"/>
              <a:t>The FDA approval of </a:t>
            </a:r>
            <a:r>
              <a:rPr lang="en-US" sz="1600" dirty="0" err="1"/>
              <a:t>Diacomit</a:t>
            </a:r>
            <a:r>
              <a:rPr lang="en-US" sz="1600" dirty="0"/>
              <a:t> was based on two multicenter placebo-controlled trials, Study 1 and, Study 2, which enrolled a combined total of 64 subjects</a:t>
            </a:r>
          </a:p>
          <a:p>
            <a:pPr lvl="0"/>
            <a:r>
              <a:rPr lang="en-US" sz="1600" dirty="0"/>
              <a:t>The primary efficacy endpoint in both trials was the responder rate</a:t>
            </a:r>
          </a:p>
          <a:p>
            <a:pPr lvl="0"/>
            <a:r>
              <a:rPr lang="en-US" sz="1600" dirty="0"/>
              <a:t>This was defined as a patient who experienced a greater than 50% decrease in the frequency (per 30 days) of generalized </a:t>
            </a:r>
            <a:r>
              <a:rPr lang="en-US" sz="1600" dirty="0" err="1"/>
              <a:t>clonic</a:t>
            </a:r>
            <a:r>
              <a:rPr lang="en-US" sz="1600" dirty="0"/>
              <a:t> or tonic-</a:t>
            </a:r>
            <a:r>
              <a:rPr lang="en-US" sz="1600" dirty="0" err="1"/>
              <a:t>clonic</a:t>
            </a:r>
            <a:r>
              <a:rPr lang="en-US" sz="1600" dirty="0"/>
              <a:t> seizures during the double-blind treatment period compared to the 4-week baseline period</a:t>
            </a:r>
          </a:p>
          <a:p>
            <a:pPr lvl="0"/>
            <a:r>
              <a:rPr lang="en-US" sz="1600" dirty="0"/>
              <a:t>In Study 1, the responder rate for patients receiving </a:t>
            </a:r>
            <a:r>
              <a:rPr lang="en-US" sz="1600" dirty="0" err="1"/>
              <a:t>Diacomit</a:t>
            </a:r>
            <a:r>
              <a:rPr lang="en-US" sz="1600" dirty="0"/>
              <a:t> was 71%, compared to 5% for patients receiving placebo</a:t>
            </a:r>
          </a:p>
          <a:p>
            <a:pPr lvl="0"/>
            <a:r>
              <a:rPr lang="en-US" sz="1600" dirty="0"/>
              <a:t>In Study 2, the responder rate for patients receiving </a:t>
            </a:r>
            <a:r>
              <a:rPr lang="en-US" sz="1600" dirty="0" err="1"/>
              <a:t>Diacomit</a:t>
            </a:r>
            <a:r>
              <a:rPr lang="en-US" sz="1600" dirty="0"/>
              <a:t> was 67%, compared to 9.1% for patients receiving placebo</a:t>
            </a:r>
          </a:p>
          <a:p>
            <a:pPr lvl="0"/>
            <a:endParaRPr lang="en-US" sz="1600" dirty="0"/>
          </a:p>
          <a:p>
            <a:endParaRPr lang="en-US" sz="1600" dirty="0"/>
          </a:p>
          <a:p>
            <a:endParaRPr lang="en-US" sz="1600" dirty="0"/>
          </a:p>
          <a:p>
            <a:endParaRPr lang="en-US" sz="1600" dirty="0"/>
          </a:p>
          <a:p>
            <a:pPr lvl="1"/>
            <a:endParaRPr lang="en-US" sz="1600" dirty="0"/>
          </a:p>
          <a:p>
            <a:pPr lvl="1"/>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125</a:t>
            </a:fld>
            <a:endParaRPr lang="en-US" dirty="0"/>
          </a:p>
        </p:txBody>
      </p:sp>
    </p:spTree>
    <p:extLst>
      <p:ext uri="{BB962C8B-B14F-4D97-AF65-F5344CB8AC3E}">
        <p14:creationId xmlns:p14="http://schemas.microsoft.com/office/powerpoint/2010/main" val="337428051"/>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err="1"/>
              <a:t>Skyrizi</a:t>
            </a:r>
            <a:r>
              <a:rPr lang="en-US" dirty="0"/>
              <a:t> (</a:t>
            </a:r>
            <a:r>
              <a:rPr lang="en-US" dirty="0" err="1"/>
              <a:t>risankizumab-rzaa</a:t>
            </a:r>
            <a:r>
              <a:rPr lang="en-US" dirty="0"/>
              <a:t>)</a:t>
            </a:r>
          </a:p>
        </p:txBody>
      </p:sp>
      <p:sp>
        <p:nvSpPr>
          <p:cNvPr id="29699" name="Content Placeholder 2"/>
          <p:cNvSpPr>
            <a:spLocks noGrp="1"/>
          </p:cNvSpPr>
          <p:nvPr>
            <p:ph idx="1"/>
          </p:nvPr>
        </p:nvSpPr>
        <p:spPr/>
        <p:txBody>
          <a:bodyPr/>
          <a:lstStyle/>
          <a:p>
            <a:r>
              <a:rPr lang="en-US" sz="2000" dirty="0"/>
              <a:t>Indicated for the treatment of moderate-to-severe plaque psoriasis in adults who are candidates for systemic therapy or phototherapy </a:t>
            </a:r>
          </a:p>
          <a:p>
            <a:r>
              <a:rPr lang="en-US" sz="2000" dirty="0"/>
              <a:t>Dosage is 150 mg (two 75 mg injections) administered by subcutaneous injection at Week 0, Week 4 and every 12 weeks thereafter </a:t>
            </a:r>
          </a:p>
          <a:p>
            <a:r>
              <a:rPr lang="en-US" sz="2000" dirty="0"/>
              <a:t>Warnings</a:t>
            </a:r>
          </a:p>
          <a:p>
            <a:pPr lvl="1"/>
            <a:r>
              <a:rPr lang="en-US" sz="2000" dirty="0"/>
              <a:t>Infections</a:t>
            </a:r>
          </a:p>
          <a:p>
            <a:pPr lvl="1"/>
            <a:r>
              <a:rPr lang="en-US" sz="2000" dirty="0"/>
              <a:t>Tuberculosis</a:t>
            </a:r>
          </a:p>
          <a:p>
            <a:pPr lvl="1"/>
            <a:r>
              <a:rPr lang="en-US" sz="2000" dirty="0"/>
              <a:t>Immunizations</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126</a:t>
            </a:fld>
            <a:endParaRPr lang="en-US" dirty="0"/>
          </a:p>
        </p:txBody>
      </p:sp>
    </p:spTree>
    <p:extLst>
      <p:ext uri="{BB962C8B-B14F-4D97-AF65-F5344CB8AC3E}">
        <p14:creationId xmlns:p14="http://schemas.microsoft.com/office/powerpoint/2010/main" val="3453699637"/>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Skyrizi (risankizumab-rzaa)</a:t>
            </a:r>
            <a:endParaRPr lang="en-US" dirty="0"/>
          </a:p>
        </p:txBody>
      </p:sp>
      <p:sp>
        <p:nvSpPr>
          <p:cNvPr id="29699" name="Content Placeholder 2"/>
          <p:cNvSpPr>
            <a:spLocks noGrp="1"/>
          </p:cNvSpPr>
          <p:nvPr>
            <p:ph idx="1"/>
          </p:nvPr>
        </p:nvSpPr>
        <p:spPr/>
        <p:txBody>
          <a:bodyPr/>
          <a:lstStyle/>
          <a:p>
            <a:r>
              <a:rPr lang="en-US" sz="1900" dirty="0"/>
              <a:t>Most common adverse reactions (≥ 1%): </a:t>
            </a:r>
          </a:p>
          <a:p>
            <a:pPr lvl="1"/>
            <a:r>
              <a:rPr lang="en-US" sz="1900" dirty="0"/>
              <a:t>Upper respiratory infections</a:t>
            </a:r>
          </a:p>
          <a:p>
            <a:pPr lvl="1"/>
            <a:r>
              <a:rPr lang="en-US" sz="1900" dirty="0"/>
              <a:t>Headache</a:t>
            </a:r>
          </a:p>
          <a:p>
            <a:pPr lvl="1"/>
            <a:r>
              <a:rPr lang="en-US" sz="1900" dirty="0"/>
              <a:t>Fatigue</a:t>
            </a:r>
          </a:p>
          <a:p>
            <a:pPr lvl="1"/>
            <a:r>
              <a:rPr lang="en-US" sz="1900" dirty="0"/>
              <a:t>Injection site reactions</a:t>
            </a:r>
          </a:p>
          <a:p>
            <a:pPr lvl="1"/>
            <a:r>
              <a:rPr lang="en-US" sz="1900" dirty="0"/>
              <a:t>Tinea infections </a:t>
            </a:r>
          </a:p>
          <a:p>
            <a:r>
              <a:rPr lang="en-US" sz="1900" dirty="0"/>
              <a:t>The safety and efficacy of </a:t>
            </a:r>
            <a:r>
              <a:rPr lang="en-US" sz="1900" dirty="0" err="1"/>
              <a:t>Skyrizi</a:t>
            </a:r>
            <a:r>
              <a:rPr lang="en-US" sz="1900" dirty="0"/>
              <a:t> in adults with moderate to severe plaque psoriasis was assessed across four randomized, placebo and/or active-controlled pivotal studies: ultIMMa-1, ultIMMa-2, </a:t>
            </a:r>
            <a:r>
              <a:rPr lang="en-US" sz="1900" dirty="0" err="1"/>
              <a:t>IMMhance</a:t>
            </a:r>
            <a:r>
              <a:rPr lang="en-US" sz="1900" dirty="0"/>
              <a:t> and </a:t>
            </a:r>
            <a:r>
              <a:rPr lang="en-US" sz="1900" dirty="0" err="1"/>
              <a:t>IMMvent</a:t>
            </a:r>
            <a:endParaRPr lang="en-US" sz="1900" dirty="0"/>
          </a:p>
          <a:p>
            <a:pPr lvl="1"/>
            <a:endParaRPr lang="en-US" sz="1900" dirty="0"/>
          </a:p>
          <a:p>
            <a:endParaRPr lang="en-US" sz="1900" dirty="0"/>
          </a:p>
          <a:p>
            <a:r>
              <a:rPr lang="en-US" sz="1900" dirty="0"/>
              <a:t> </a:t>
            </a:r>
          </a:p>
          <a:p>
            <a:endParaRPr lang="en-US" sz="1900" dirty="0"/>
          </a:p>
          <a:p>
            <a:endParaRPr lang="en-US" sz="1900" dirty="0"/>
          </a:p>
          <a:p>
            <a:endParaRPr lang="en-US" sz="1900" dirty="0"/>
          </a:p>
          <a:p>
            <a:pPr lvl="1"/>
            <a:endParaRPr lang="en-US" sz="1900" dirty="0"/>
          </a:p>
          <a:p>
            <a:pPr lvl="1"/>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pPr lvl="1"/>
            <a:endParaRPr lang="en-US" sz="19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127</a:t>
            </a:fld>
            <a:endParaRPr lang="en-US" dirty="0"/>
          </a:p>
        </p:txBody>
      </p:sp>
    </p:spTree>
    <p:extLst>
      <p:ext uri="{BB962C8B-B14F-4D97-AF65-F5344CB8AC3E}">
        <p14:creationId xmlns:p14="http://schemas.microsoft.com/office/powerpoint/2010/main" val="1713890573"/>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Skyrizi (risankizumab-rzaa)</a:t>
            </a:r>
            <a:endParaRPr lang="en-US" dirty="0"/>
          </a:p>
        </p:txBody>
      </p:sp>
      <p:sp>
        <p:nvSpPr>
          <p:cNvPr id="29699" name="Content Placeholder 2"/>
          <p:cNvSpPr>
            <a:spLocks noGrp="1"/>
          </p:cNvSpPr>
          <p:nvPr>
            <p:ph idx="1"/>
          </p:nvPr>
        </p:nvSpPr>
        <p:spPr/>
        <p:txBody>
          <a:bodyPr/>
          <a:lstStyle/>
          <a:p>
            <a:r>
              <a:rPr lang="en-US" sz="1850" dirty="0"/>
              <a:t>The co-primary endpoints of these studies were Psoriasis Area and Severity Index (PASI 90) and static Physician Global Assessment [</a:t>
            </a:r>
            <a:r>
              <a:rPr lang="en-US" sz="1850" dirty="0" err="1"/>
              <a:t>sPGA</a:t>
            </a:r>
            <a:r>
              <a:rPr lang="en-US" sz="1850" dirty="0"/>
              <a:t>] score of clear or almost clear [</a:t>
            </a:r>
            <a:r>
              <a:rPr lang="en-US" sz="1850" dirty="0" err="1"/>
              <a:t>sPGA</a:t>
            </a:r>
            <a:r>
              <a:rPr lang="en-US" sz="1850" dirty="0"/>
              <a:t> 0/1] at 16 weeks versus placebo</a:t>
            </a:r>
          </a:p>
          <a:p>
            <a:r>
              <a:rPr lang="en-US" sz="1850" dirty="0"/>
              <a:t>In ULTIMMA-1 and ULTIMMA-2, 997 subjects were randomized to the </a:t>
            </a:r>
            <a:r>
              <a:rPr lang="en-US" sz="1850" dirty="0" err="1"/>
              <a:t>Skyrizi</a:t>
            </a:r>
            <a:r>
              <a:rPr lang="en-US" sz="1850" dirty="0"/>
              <a:t> 150 mg group, to the placebo group, and to the biologic active control group</a:t>
            </a:r>
          </a:p>
          <a:p>
            <a:r>
              <a:rPr lang="en-US" sz="1850" dirty="0"/>
              <a:t>Subjects received treatment at Weeks 0, 4, and every 12 weeks thereafter</a:t>
            </a:r>
          </a:p>
          <a:p>
            <a:r>
              <a:rPr lang="en-US" sz="1850" dirty="0"/>
              <a:t>In ultIMMa-1 and ultIMMa-2 at 16 weeks, PASI 90 was achieved in 75 percent of patients treated with </a:t>
            </a:r>
            <a:r>
              <a:rPr lang="en-US" sz="1850" dirty="0" err="1"/>
              <a:t>Skyrizi</a:t>
            </a:r>
            <a:r>
              <a:rPr lang="en-US" sz="1850" dirty="0"/>
              <a:t>, compared to 5 and 2 percent receiving placebo, respectively (p&lt;0.001)</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128</a:t>
            </a:fld>
            <a:endParaRPr lang="en-US" dirty="0"/>
          </a:p>
        </p:txBody>
      </p:sp>
    </p:spTree>
    <p:extLst>
      <p:ext uri="{BB962C8B-B14F-4D97-AF65-F5344CB8AC3E}">
        <p14:creationId xmlns:p14="http://schemas.microsoft.com/office/powerpoint/2010/main" val="2511589516"/>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Skyrizi (risankizumab-rzaa)</a:t>
            </a:r>
            <a:endParaRPr lang="en-US" dirty="0"/>
          </a:p>
        </p:txBody>
      </p:sp>
      <p:sp>
        <p:nvSpPr>
          <p:cNvPr id="29699" name="Content Placeholder 2"/>
          <p:cNvSpPr>
            <a:spLocks noGrp="1"/>
          </p:cNvSpPr>
          <p:nvPr>
            <p:ph idx="1"/>
          </p:nvPr>
        </p:nvSpPr>
        <p:spPr/>
        <p:txBody>
          <a:bodyPr/>
          <a:lstStyle/>
          <a:p>
            <a:r>
              <a:rPr lang="en-US" sz="1900" dirty="0"/>
              <a:t>PASI 100 was achieved in 36 and 51 percent of patients treated with </a:t>
            </a:r>
            <a:r>
              <a:rPr lang="en-US" sz="1900" dirty="0" err="1"/>
              <a:t>Skyrizi</a:t>
            </a:r>
            <a:r>
              <a:rPr lang="en-US" sz="1900" dirty="0"/>
              <a:t>, compared to 0 and 2 percent receiving placebo, respectively (p&lt;0.001)</a:t>
            </a:r>
          </a:p>
          <a:p>
            <a:r>
              <a:rPr lang="en-US" sz="1900" dirty="0"/>
              <a:t>At 52 weeks, 82 and 81 percent of patients treated with </a:t>
            </a:r>
            <a:r>
              <a:rPr lang="en-US" sz="1900" dirty="0" err="1"/>
              <a:t>Skyrizi</a:t>
            </a:r>
            <a:r>
              <a:rPr lang="en-US" sz="1900" dirty="0"/>
              <a:t> achieved PASI 90, and 56 and 60 percent achieved PASI 100, respectively (p&lt;0.001)</a:t>
            </a:r>
          </a:p>
          <a:p>
            <a:r>
              <a:rPr lang="en-US" sz="1900" dirty="0"/>
              <a:t>An integrated analysis of ultIMMa-1 and ultIMMa-2 showed most patients treated with </a:t>
            </a:r>
            <a:r>
              <a:rPr lang="en-US" sz="1900" dirty="0" err="1"/>
              <a:t>Skyrizi</a:t>
            </a:r>
            <a:r>
              <a:rPr lang="en-US" sz="1900" dirty="0"/>
              <a:t> who achieved PASI 90 and PASI 100 at week 16 maintained this response at 52 weeks (88 and 80 percent, respectively)</a:t>
            </a:r>
          </a:p>
          <a:p>
            <a:pPr marL="0" indent="0">
              <a:buNone/>
            </a:pPr>
            <a:endParaRPr lang="en-US" sz="1900" dirty="0"/>
          </a:p>
          <a:p>
            <a:pPr lvl="1"/>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pPr lvl="1"/>
            <a:endParaRPr lang="en-US" sz="19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129</a:t>
            </a:fld>
            <a:endParaRPr lang="en-US" dirty="0"/>
          </a:p>
        </p:txBody>
      </p:sp>
    </p:spTree>
    <p:extLst>
      <p:ext uri="{BB962C8B-B14F-4D97-AF65-F5344CB8AC3E}">
        <p14:creationId xmlns:p14="http://schemas.microsoft.com/office/powerpoint/2010/main" val="15653293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Antifungals, Oral</a:t>
            </a:r>
            <a:endParaRPr lang="en-US" dirty="0"/>
          </a:p>
        </p:txBody>
      </p:sp>
      <p:sp>
        <p:nvSpPr>
          <p:cNvPr id="3" name="Content Placeholder 2"/>
          <p:cNvSpPr>
            <a:spLocks noGrp="1"/>
          </p:cNvSpPr>
          <p:nvPr>
            <p:ph idx="1"/>
          </p:nvPr>
        </p:nvSpPr>
        <p:spPr/>
        <p:txBody>
          <a:bodyPr/>
          <a:lstStyle/>
          <a:p>
            <a:r>
              <a:rPr lang="en-US"/>
              <a:t>Nystatin is also used to treat intestinal candidiasis and may be used in infants and children</a:t>
            </a:r>
          </a:p>
          <a:p>
            <a:r>
              <a:rPr lang="en-US"/>
              <a:t>Isavuconazonium, posaconazole, flucytosine, voriconazole, itraconazole, and fluconazole have indications for the treatment and/or prophylaxis of various serious fungal infections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13</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7651759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Skyrizi (risankizumab-rzaa)</a:t>
            </a:r>
            <a:endParaRPr lang="en-US" dirty="0"/>
          </a:p>
        </p:txBody>
      </p:sp>
      <p:sp>
        <p:nvSpPr>
          <p:cNvPr id="29699" name="Content Placeholder 2"/>
          <p:cNvSpPr>
            <a:spLocks noGrp="1"/>
          </p:cNvSpPr>
          <p:nvPr>
            <p:ph idx="1"/>
          </p:nvPr>
        </p:nvSpPr>
        <p:spPr/>
        <p:txBody>
          <a:bodyPr/>
          <a:lstStyle/>
          <a:p>
            <a:r>
              <a:rPr lang="en-US" sz="2000" dirty="0"/>
              <a:t>IMMHANCE enrolled 507 subjects who were randomized to </a:t>
            </a:r>
            <a:r>
              <a:rPr lang="en-US" sz="2000" dirty="0" err="1"/>
              <a:t>Skyrizi</a:t>
            </a:r>
            <a:r>
              <a:rPr lang="en-US" sz="2000" dirty="0"/>
              <a:t> 150 mg and to placebo</a:t>
            </a:r>
          </a:p>
          <a:p>
            <a:r>
              <a:rPr lang="en-US" sz="2000" dirty="0"/>
              <a:t>Participants received treatment at Weeks 0, 4, and every 12 weeks thereafter</a:t>
            </a:r>
          </a:p>
          <a:p>
            <a:r>
              <a:rPr lang="en-US" sz="2000" dirty="0"/>
              <a:t>At Week 16, </a:t>
            </a:r>
            <a:r>
              <a:rPr lang="en-US" sz="2000" dirty="0" err="1"/>
              <a:t>Skyrizi</a:t>
            </a:r>
            <a:r>
              <a:rPr lang="en-US" sz="2000" dirty="0"/>
              <a:t> was superior to placebo on the co-primary endpoints of </a:t>
            </a:r>
            <a:r>
              <a:rPr lang="en-US" sz="2000" dirty="0" err="1"/>
              <a:t>sPGA</a:t>
            </a:r>
            <a:r>
              <a:rPr lang="en-US" sz="2000" dirty="0"/>
              <a:t> 0 or 1 (84% </a:t>
            </a:r>
            <a:r>
              <a:rPr lang="en-US" sz="2000" dirty="0" err="1"/>
              <a:t>Skyrizi</a:t>
            </a:r>
            <a:r>
              <a:rPr lang="en-US" sz="2000" dirty="0"/>
              <a:t> and 7% placebo) and PASI 90 (73% </a:t>
            </a:r>
            <a:r>
              <a:rPr lang="en-US" sz="2000" dirty="0" err="1"/>
              <a:t>Skyrizi</a:t>
            </a:r>
            <a:r>
              <a:rPr lang="en-US" sz="2000" dirty="0"/>
              <a:t> and 2% placebo)</a:t>
            </a:r>
          </a:p>
          <a:p>
            <a:r>
              <a:rPr lang="en-US" sz="2000" dirty="0"/>
              <a:t>The respective response rates for </a:t>
            </a:r>
            <a:r>
              <a:rPr lang="en-US" sz="2000" dirty="0" err="1"/>
              <a:t>Skyrizi</a:t>
            </a:r>
            <a:r>
              <a:rPr lang="en-US" sz="2000" dirty="0"/>
              <a:t> and placebo at Week 16 were: </a:t>
            </a:r>
            <a:r>
              <a:rPr lang="en-US" sz="2000" dirty="0" err="1"/>
              <a:t>sPGA</a:t>
            </a:r>
            <a:r>
              <a:rPr lang="en-US" sz="2000" dirty="0"/>
              <a:t> 0 (46% </a:t>
            </a:r>
            <a:r>
              <a:rPr lang="en-US" sz="2000" dirty="0" err="1"/>
              <a:t>Skyrizi</a:t>
            </a:r>
            <a:r>
              <a:rPr lang="en-US" sz="2000" dirty="0"/>
              <a:t> and 1% placebo); PASI 100 (47% </a:t>
            </a:r>
            <a:r>
              <a:rPr lang="en-US" sz="2000" dirty="0" err="1"/>
              <a:t>Skyrizi</a:t>
            </a:r>
            <a:r>
              <a:rPr lang="en-US" sz="2000" dirty="0"/>
              <a:t> and 1% placebo); and PASI 75 (89% </a:t>
            </a:r>
            <a:r>
              <a:rPr lang="en-US" sz="2000" dirty="0" err="1"/>
              <a:t>Skyrizi</a:t>
            </a:r>
            <a:r>
              <a:rPr lang="en-US" sz="2000" dirty="0"/>
              <a:t> and 8% placebo)</a:t>
            </a:r>
          </a:p>
          <a:p>
            <a:endParaRPr lang="en-US" sz="2000" dirty="0"/>
          </a:p>
          <a:p>
            <a:endParaRPr lang="en-US" sz="2000" dirty="0"/>
          </a:p>
          <a:p>
            <a:endParaRPr lang="en-US" sz="2000" dirty="0"/>
          </a:p>
          <a:p>
            <a:endParaRPr lang="en-US" sz="2000" dirty="0"/>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130</a:t>
            </a:fld>
            <a:endParaRPr lang="en-US" dirty="0"/>
          </a:p>
        </p:txBody>
      </p:sp>
    </p:spTree>
    <p:extLst>
      <p:ext uri="{BB962C8B-B14F-4D97-AF65-F5344CB8AC3E}">
        <p14:creationId xmlns:p14="http://schemas.microsoft.com/office/powerpoint/2010/main" val="491384160"/>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Skyrizi (risankizumab-rzaa)</a:t>
            </a:r>
            <a:endParaRPr lang="en-US" dirty="0"/>
          </a:p>
        </p:txBody>
      </p:sp>
      <p:sp>
        <p:nvSpPr>
          <p:cNvPr id="29699" name="Content Placeholder 2"/>
          <p:cNvSpPr>
            <a:spLocks noGrp="1"/>
          </p:cNvSpPr>
          <p:nvPr>
            <p:ph idx="1"/>
          </p:nvPr>
        </p:nvSpPr>
        <p:spPr/>
        <p:txBody>
          <a:bodyPr/>
          <a:lstStyle/>
          <a:p>
            <a:r>
              <a:rPr lang="en-US" sz="1700" dirty="0" err="1"/>
              <a:t>IMMvent</a:t>
            </a:r>
            <a:r>
              <a:rPr lang="en-US" sz="1700" dirty="0"/>
              <a:t> was a multinational, phase 3, randomized, double-blind, double-dummy, active-controlled trial</a:t>
            </a:r>
          </a:p>
          <a:p>
            <a:r>
              <a:rPr lang="en-US" sz="1700" dirty="0"/>
              <a:t>In Part A, patients were randomized 1:1 to receive </a:t>
            </a:r>
            <a:r>
              <a:rPr lang="en-US" sz="1700" dirty="0" err="1"/>
              <a:t>Skyrizi</a:t>
            </a:r>
            <a:r>
              <a:rPr lang="en-US" sz="1700" dirty="0"/>
              <a:t> 150 mg at weeks 0 and 4 or adalimumab 80 mg at week 0 and 40 mg every 2 weeks from week 1 to week 15</a:t>
            </a:r>
          </a:p>
          <a:p>
            <a:r>
              <a:rPr lang="en-US" sz="1700" dirty="0"/>
              <a:t>In Part B (weeks 16-44), patients initially randomized to receive adalimumab who achieved PASI 50 to &lt;90 at week 16 were re-randomized 1:1 to receive </a:t>
            </a:r>
            <a:r>
              <a:rPr lang="en-US" sz="1700" dirty="0" err="1"/>
              <a:t>Skyrizi</a:t>
            </a:r>
            <a:r>
              <a:rPr lang="en-US" sz="1700" dirty="0"/>
              <a:t> 150 mg at weeks 16, 20, and 32 or ADA 40 mg every 2 weeks up to week 41</a:t>
            </a:r>
          </a:p>
          <a:p>
            <a:r>
              <a:rPr lang="en-US" sz="1700" dirty="0" err="1"/>
              <a:t>Skyrizi</a:t>
            </a:r>
            <a:r>
              <a:rPr lang="en-US" sz="1700" dirty="0"/>
              <a:t> demonstrated superiority versus adalimumab, with 72 percent of patients achieving PASI 90 compared to 47 percent of patients treated with adalimumab at Week 16 (p&lt;0.001)</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131</a:t>
            </a:fld>
            <a:endParaRPr lang="en-US" dirty="0"/>
          </a:p>
        </p:txBody>
      </p:sp>
    </p:spTree>
    <p:extLst>
      <p:ext uri="{BB962C8B-B14F-4D97-AF65-F5344CB8AC3E}">
        <p14:creationId xmlns:p14="http://schemas.microsoft.com/office/powerpoint/2010/main" val="2489662392"/>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Skyrizi (risankizumab-rzaa)</a:t>
            </a:r>
            <a:endParaRPr lang="en-US" dirty="0"/>
          </a:p>
        </p:txBody>
      </p:sp>
      <p:sp>
        <p:nvSpPr>
          <p:cNvPr id="29699" name="Content Placeholder 2"/>
          <p:cNvSpPr>
            <a:spLocks noGrp="1"/>
          </p:cNvSpPr>
          <p:nvPr>
            <p:ph idx="1"/>
          </p:nvPr>
        </p:nvSpPr>
        <p:spPr/>
        <p:txBody>
          <a:bodyPr/>
          <a:lstStyle/>
          <a:p>
            <a:r>
              <a:rPr lang="en-US" dirty="0"/>
              <a:t>Following re-randomization at Week 16, 66 percent of patients who started on adalimumab and switched to </a:t>
            </a:r>
            <a:r>
              <a:rPr lang="en-US" dirty="0" err="1"/>
              <a:t>Skyrizi</a:t>
            </a:r>
            <a:r>
              <a:rPr lang="en-US" dirty="0"/>
              <a:t> achieved PASI 90, compared to 21 percent who continued on adalimumab at Week 44 (p&lt;0.001)</a:t>
            </a:r>
          </a:p>
          <a:p>
            <a:r>
              <a:rPr lang="en-US" dirty="0"/>
              <a:t>The co-primary endpoints of </a:t>
            </a:r>
            <a:r>
              <a:rPr lang="en-US" dirty="0" err="1"/>
              <a:t>sPGA</a:t>
            </a:r>
            <a:r>
              <a:rPr lang="en-US" dirty="0"/>
              <a:t> 0/1 and PASI 90 at Week 16 were met (p&lt;0.001)</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132</a:t>
            </a:fld>
            <a:endParaRPr lang="en-US" dirty="0"/>
          </a:p>
        </p:txBody>
      </p:sp>
    </p:spTree>
    <p:extLst>
      <p:ext uri="{BB962C8B-B14F-4D97-AF65-F5344CB8AC3E}">
        <p14:creationId xmlns:p14="http://schemas.microsoft.com/office/powerpoint/2010/main" val="3125870029"/>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Cutaquig (immune globulin)</a:t>
            </a:r>
            <a:endParaRPr lang="en-US" dirty="0"/>
          </a:p>
        </p:txBody>
      </p:sp>
      <p:sp>
        <p:nvSpPr>
          <p:cNvPr id="29699" name="Content Placeholder 2"/>
          <p:cNvSpPr>
            <a:spLocks noGrp="1"/>
          </p:cNvSpPr>
          <p:nvPr>
            <p:ph idx="1"/>
          </p:nvPr>
        </p:nvSpPr>
        <p:spPr/>
        <p:txBody>
          <a:bodyPr/>
          <a:lstStyle/>
          <a:p>
            <a:r>
              <a:rPr lang="en-US" sz="1800" dirty="0"/>
              <a:t>Indicated for treatment of primary humoral immunodeficiency (PI) in adults</a:t>
            </a:r>
          </a:p>
          <a:p>
            <a:r>
              <a:rPr lang="en-US" sz="1800" dirty="0"/>
              <a:t>The dose is to be individualized based on the patient’s pharmacokinetic and clinical response</a:t>
            </a:r>
          </a:p>
          <a:p>
            <a:r>
              <a:rPr lang="en-US" sz="1800" dirty="0"/>
              <a:t>Trough Serum IgG levels should be monitored regularly to guide subsequent dose adjustments as needed</a:t>
            </a:r>
          </a:p>
          <a:p>
            <a:r>
              <a:rPr lang="en-US" sz="1800" dirty="0"/>
              <a:t>Contraindications:</a:t>
            </a:r>
          </a:p>
          <a:p>
            <a:pPr lvl="1"/>
            <a:r>
              <a:rPr lang="en-US" sz="1800" dirty="0"/>
              <a:t>Patients who have had an anaphylactic or severe systemic reaction to human immune globulin or to any of the components of </a:t>
            </a:r>
            <a:r>
              <a:rPr lang="en-US" sz="1800" dirty="0" err="1"/>
              <a:t>Cutaquig</a:t>
            </a:r>
            <a:endParaRPr lang="en-US" sz="1800" dirty="0"/>
          </a:p>
          <a:p>
            <a:pPr lvl="1"/>
            <a:r>
              <a:rPr lang="en-US" sz="1800" dirty="0"/>
              <a:t>IgA-deficient patients with antibodies against IgA and a history of hypersensitivity to human globulin treatment</a:t>
            </a:r>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133</a:t>
            </a:fld>
            <a:endParaRPr lang="en-US" dirty="0"/>
          </a:p>
        </p:txBody>
      </p:sp>
    </p:spTree>
    <p:extLst>
      <p:ext uri="{BB962C8B-B14F-4D97-AF65-F5344CB8AC3E}">
        <p14:creationId xmlns:p14="http://schemas.microsoft.com/office/powerpoint/2010/main" val="1187623492"/>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Cutaquig (immune globulin)</a:t>
            </a:r>
            <a:endParaRPr lang="en-US" dirty="0"/>
          </a:p>
        </p:txBody>
      </p:sp>
      <p:sp>
        <p:nvSpPr>
          <p:cNvPr id="29699" name="Content Placeholder 2"/>
          <p:cNvSpPr>
            <a:spLocks noGrp="1"/>
          </p:cNvSpPr>
          <p:nvPr>
            <p:ph idx="1"/>
          </p:nvPr>
        </p:nvSpPr>
        <p:spPr/>
        <p:txBody>
          <a:bodyPr/>
          <a:lstStyle/>
          <a:p>
            <a:r>
              <a:rPr lang="en-US" sz="1800" dirty="0"/>
              <a:t>Carries a boxed warning regarding the risk of thrombosis</a:t>
            </a:r>
          </a:p>
          <a:p>
            <a:r>
              <a:rPr lang="en-US" sz="1800" dirty="0"/>
              <a:t>Other warnings:</a:t>
            </a:r>
          </a:p>
          <a:p>
            <a:pPr lvl="1"/>
            <a:r>
              <a:rPr lang="en-US" sz="1800" dirty="0"/>
              <a:t>Hypersensitivity</a:t>
            </a:r>
          </a:p>
          <a:p>
            <a:pPr lvl="1"/>
            <a:r>
              <a:rPr lang="en-US" sz="1800" dirty="0"/>
              <a:t>Falsely elevated glucose readings</a:t>
            </a:r>
          </a:p>
          <a:p>
            <a:pPr lvl="1"/>
            <a:r>
              <a:rPr lang="en-US" sz="1800" dirty="0"/>
              <a:t>Aseptic Meningitis Syndrome</a:t>
            </a:r>
          </a:p>
          <a:p>
            <a:pPr lvl="1"/>
            <a:r>
              <a:rPr lang="en-US" sz="1800" dirty="0"/>
              <a:t>Renal dysfunction/failure</a:t>
            </a:r>
          </a:p>
          <a:p>
            <a:pPr lvl="1"/>
            <a:r>
              <a:rPr lang="en-US" sz="1800" dirty="0"/>
              <a:t>Hemolysis</a:t>
            </a:r>
          </a:p>
          <a:p>
            <a:pPr lvl="1"/>
            <a:r>
              <a:rPr lang="en-US" sz="1800" dirty="0"/>
              <a:t>Transfusion-related acute lung injury</a:t>
            </a:r>
          </a:p>
          <a:p>
            <a:pPr lvl="1"/>
            <a:r>
              <a:rPr lang="en-US" sz="1800" dirty="0"/>
              <a:t>Transmittable infectious agents</a:t>
            </a:r>
          </a:p>
          <a:p>
            <a:pPr lvl="1"/>
            <a:r>
              <a:rPr lang="en-US" sz="1800" dirty="0"/>
              <a:t>Interference with laboratory tests</a:t>
            </a:r>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134</a:t>
            </a:fld>
            <a:endParaRPr lang="en-US" dirty="0"/>
          </a:p>
        </p:txBody>
      </p:sp>
    </p:spTree>
    <p:extLst>
      <p:ext uri="{BB962C8B-B14F-4D97-AF65-F5344CB8AC3E}">
        <p14:creationId xmlns:p14="http://schemas.microsoft.com/office/powerpoint/2010/main" val="2818316988"/>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Cutaquig (immune globulin)</a:t>
            </a:r>
            <a:endParaRPr lang="en-US" dirty="0"/>
          </a:p>
        </p:txBody>
      </p:sp>
      <p:sp>
        <p:nvSpPr>
          <p:cNvPr id="29699" name="Content Placeholder 2"/>
          <p:cNvSpPr>
            <a:spLocks noGrp="1"/>
          </p:cNvSpPr>
          <p:nvPr>
            <p:ph idx="1"/>
          </p:nvPr>
        </p:nvSpPr>
        <p:spPr/>
        <p:txBody>
          <a:bodyPr/>
          <a:lstStyle/>
          <a:p>
            <a:r>
              <a:rPr lang="en-US" sz="1800" dirty="0"/>
              <a:t>The most common adverse reactions observed in ≥ 5% of study subjects:</a:t>
            </a:r>
          </a:p>
          <a:p>
            <a:pPr lvl="1"/>
            <a:r>
              <a:rPr lang="en-US" sz="1800" dirty="0"/>
              <a:t>Local infusion site adverse reactions</a:t>
            </a:r>
          </a:p>
          <a:p>
            <a:pPr lvl="1"/>
            <a:r>
              <a:rPr lang="en-US" sz="1800" dirty="0"/>
              <a:t>Headache</a:t>
            </a:r>
          </a:p>
          <a:p>
            <a:pPr lvl="1"/>
            <a:r>
              <a:rPr lang="pt-BR" sz="1800" dirty="0"/>
              <a:t>Fever</a:t>
            </a:r>
          </a:p>
          <a:p>
            <a:pPr lvl="1"/>
            <a:r>
              <a:rPr lang="pt-BR" sz="1800" dirty="0"/>
              <a:t>Diarrhea</a:t>
            </a:r>
          </a:p>
          <a:p>
            <a:pPr lvl="1"/>
            <a:r>
              <a:rPr lang="pt-BR" sz="1800" dirty="0"/>
              <a:t>Dermatitis</a:t>
            </a:r>
          </a:p>
          <a:p>
            <a:pPr lvl="1"/>
            <a:r>
              <a:rPr lang="pt-BR" sz="1800" dirty="0"/>
              <a:t>Asthma</a:t>
            </a:r>
          </a:p>
          <a:p>
            <a:pPr lvl="1"/>
            <a:r>
              <a:rPr lang="pt-BR" sz="1800" dirty="0"/>
              <a:t>Skin abrasion</a:t>
            </a:r>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135</a:t>
            </a:fld>
            <a:endParaRPr lang="en-US" dirty="0"/>
          </a:p>
        </p:txBody>
      </p:sp>
    </p:spTree>
    <p:extLst>
      <p:ext uri="{BB962C8B-B14F-4D97-AF65-F5344CB8AC3E}">
        <p14:creationId xmlns:p14="http://schemas.microsoft.com/office/powerpoint/2010/main" val="4070287453"/>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Cutaquig (immune globulin)</a:t>
            </a:r>
            <a:endParaRPr lang="en-US" dirty="0"/>
          </a:p>
        </p:txBody>
      </p:sp>
      <p:sp>
        <p:nvSpPr>
          <p:cNvPr id="29699" name="Content Placeholder 2"/>
          <p:cNvSpPr>
            <a:spLocks noGrp="1"/>
          </p:cNvSpPr>
          <p:nvPr>
            <p:ph idx="1"/>
          </p:nvPr>
        </p:nvSpPr>
        <p:spPr>
          <a:xfrm>
            <a:off x="457200" y="1200150"/>
            <a:ext cx="8610600" cy="3280172"/>
          </a:xfrm>
        </p:spPr>
        <p:txBody>
          <a:bodyPr/>
          <a:lstStyle/>
          <a:p>
            <a:r>
              <a:rPr lang="en-US" sz="1600" dirty="0"/>
              <a:t>FDA approval was based on a prospective, open-label, single-arm phase 3 study involving adult and pediatric patients with Primary Immune Deficiency to investigate the efficacy, safety and tolerability of </a:t>
            </a:r>
            <a:r>
              <a:rPr lang="en-US" sz="1600" dirty="0" err="1"/>
              <a:t>Cutaquig</a:t>
            </a:r>
            <a:r>
              <a:rPr lang="en-US" sz="1600" dirty="0"/>
              <a:t> </a:t>
            </a:r>
          </a:p>
          <a:p>
            <a:r>
              <a:rPr lang="en-US" sz="1600" dirty="0"/>
              <a:t>The trial included 61 (adult and pediatric) patients who were previously treated with IVIG</a:t>
            </a:r>
          </a:p>
          <a:p>
            <a:r>
              <a:rPr lang="en-US" sz="1600" dirty="0"/>
              <a:t>Results:</a:t>
            </a:r>
          </a:p>
          <a:p>
            <a:pPr lvl="1"/>
            <a:r>
              <a:rPr lang="en-US" sz="1600" dirty="0"/>
              <a:t>No serious bacterial infections developed during the study</a:t>
            </a:r>
          </a:p>
          <a:p>
            <a:pPr lvl="1"/>
            <a:r>
              <a:rPr lang="en-US" sz="1600" dirty="0"/>
              <a:t>The rate of other infections per person-year during the primary observation period was 3.43 (upper 95% CI 4.57)</a:t>
            </a:r>
          </a:p>
          <a:p>
            <a:pPr lvl="1"/>
            <a:r>
              <a:rPr lang="en-US" sz="1600" dirty="0"/>
              <a:t>18.0% of patients experienced 14 mild or moderate systemic adverse events related to </a:t>
            </a:r>
            <a:r>
              <a:rPr lang="en-US" sz="1600" dirty="0" err="1"/>
              <a:t>Cutaquig</a:t>
            </a:r>
            <a:endParaRPr lang="en-US" sz="1600" dirty="0"/>
          </a:p>
          <a:p>
            <a:pPr lvl="1"/>
            <a:r>
              <a:rPr lang="en-US" sz="1600" dirty="0"/>
              <a:t>In 77% of infusions, no infusion site reactions were observed; 0.3% of the reactions were deemed severe</a:t>
            </a:r>
          </a:p>
          <a:p>
            <a:endParaRPr lang="en-US" sz="1600" dirty="0"/>
          </a:p>
          <a:p>
            <a:pPr lvl="1"/>
            <a:endParaRPr lang="en-US" sz="16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136</a:t>
            </a:fld>
            <a:endParaRPr lang="en-US" dirty="0"/>
          </a:p>
        </p:txBody>
      </p:sp>
    </p:spTree>
    <p:extLst>
      <p:ext uri="{BB962C8B-B14F-4D97-AF65-F5344CB8AC3E}">
        <p14:creationId xmlns:p14="http://schemas.microsoft.com/office/powerpoint/2010/main" val="879401365"/>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Egaten (triclabendazole) </a:t>
            </a:r>
            <a:endParaRPr lang="en-US" dirty="0"/>
          </a:p>
        </p:txBody>
      </p:sp>
      <p:sp>
        <p:nvSpPr>
          <p:cNvPr id="29699" name="Content Placeholder 2"/>
          <p:cNvSpPr>
            <a:spLocks noGrp="1"/>
          </p:cNvSpPr>
          <p:nvPr>
            <p:ph idx="1"/>
          </p:nvPr>
        </p:nvSpPr>
        <p:spPr/>
        <p:txBody>
          <a:bodyPr/>
          <a:lstStyle/>
          <a:p>
            <a:r>
              <a:rPr lang="en-US" sz="1800" dirty="0"/>
              <a:t>Indicated for the treatment of fascioliasis in patients 6 years of age and older</a:t>
            </a:r>
          </a:p>
          <a:p>
            <a:r>
              <a:rPr lang="en-US" sz="1800" dirty="0"/>
              <a:t>Dosage is 2 doses of 10 mg/kg given 12 hours apart; it is available as 250 mg tablets</a:t>
            </a:r>
          </a:p>
          <a:p>
            <a:r>
              <a:rPr lang="en-US" sz="1800" dirty="0"/>
              <a:t>Contraindicated in patients with known hypersensitivity to </a:t>
            </a:r>
            <a:r>
              <a:rPr lang="en-US" sz="1800" dirty="0" err="1"/>
              <a:t>triclabendazole</a:t>
            </a:r>
            <a:r>
              <a:rPr lang="en-US" sz="1800" dirty="0"/>
              <a:t>, other </a:t>
            </a:r>
            <a:r>
              <a:rPr lang="en-US" sz="1800" dirty="0" err="1"/>
              <a:t>benzimidazole</a:t>
            </a:r>
            <a:r>
              <a:rPr lang="en-US" sz="1800" dirty="0"/>
              <a:t> derivatives or any of the excipients</a:t>
            </a:r>
          </a:p>
          <a:p>
            <a:r>
              <a:rPr lang="en-US" sz="1800" dirty="0"/>
              <a:t>Carries a QT Prolongation warning</a:t>
            </a:r>
          </a:p>
          <a:p>
            <a:r>
              <a:rPr lang="en-US" sz="1800" dirty="0"/>
              <a:t>Most common adverse reactions (greater than 2%) are abdominal pain, hyperhidrosis, nausea, decreased appetite, headache, </a:t>
            </a:r>
            <a:r>
              <a:rPr lang="en-US" sz="1800" dirty="0" err="1"/>
              <a:t>urticaria</a:t>
            </a:r>
            <a:r>
              <a:rPr lang="en-US" sz="1800" dirty="0"/>
              <a:t>, diarrhea, vomiting, musculoskeletal chest pain, and pruritus</a:t>
            </a:r>
          </a:p>
          <a:p>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137</a:t>
            </a:fld>
            <a:endParaRPr lang="en-US" dirty="0"/>
          </a:p>
        </p:txBody>
      </p:sp>
    </p:spTree>
    <p:extLst>
      <p:ext uri="{BB962C8B-B14F-4D97-AF65-F5344CB8AC3E}">
        <p14:creationId xmlns:p14="http://schemas.microsoft.com/office/powerpoint/2010/main" val="329853760"/>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Egaten (triclabendazole) </a:t>
            </a:r>
            <a:endParaRPr lang="en-US" dirty="0"/>
          </a:p>
        </p:txBody>
      </p:sp>
      <p:sp>
        <p:nvSpPr>
          <p:cNvPr id="29699" name="Content Placeholder 2"/>
          <p:cNvSpPr>
            <a:spLocks noGrp="1"/>
          </p:cNvSpPr>
          <p:nvPr>
            <p:ph idx="1"/>
          </p:nvPr>
        </p:nvSpPr>
        <p:spPr/>
        <p:txBody>
          <a:bodyPr/>
          <a:lstStyle/>
          <a:p>
            <a:r>
              <a:rPr lang="en-US" sz="1800" dirty="0"/>
              <a:t>An open label, randomized trial, conducted in Vietnam compared the efficacy of </a:t>
            </a:r>
            <a:r>
              <a:rPr lang="en-US" sz="1800" dirty="0" err="1"/>
              <a:t>Egaten</a:t>
            </a:r>
            <a:r>
              <a:rPr lang="en-US" sz="1800" dirty="0"/>
              <a:t> to oral </a:t>
            </a:r>
            <a:r>
              <a:rPr lang="en-US" sz="1800" dirty="0" err="1"/>
              <a:t>artesunate</a:t>
            </a:r>
            <a:endParaRPr lang="en-US" sz="1800" dirty="0"/>
          </a:p>
          <a:p>
            <a:r>
              <a:rPr lang="en-US" sz="1800" dirty="0"/>
              <a:t>100 (pediatric and adult) patients with acute symptomatic fascioliasis were randomized</a:t>
            </a:r>
          </a:p>
          <a:p>
            <a:r>
              <a:rPr lang="en-US" sz="1800" dirty="0"/>
              <a:t>At 3 months after treatment, 92% and 76% of patients in the </a:t>
            </a:r>
            <a:r>
              <a:rPr lang="en-US" sz="1800" dirty="0" err="1"/>
              <a:t>Egaten</a:t>
            </a:r>
            <a:r>
              <a:rPr lang="en-US" sz="1800" dirty="0"/>
              <a:t> and </a:t>
            </a:r>
            <a:r>
              <a:rPr lang="en-US" sz="1800" dirty="0" err="1"/>
              <a:t>artesunate</a:t>
            </a:r>
            <a:r>
              <a:rPr lang="en-US" sz="1800" dirty="0"/>
              <a:t> arms respectively, reported no clinical symptoms</a:t>
            </a:r>
          </a:p>
          <a:p>
            <a:r>
              <a:rPr lang="en-US" sz="1800" dirty="0"/>
              <a:t>In addition to this trial, the clinical development program of </a:t>
            </a:r>
            <a:r>
              <a:rPr lang="en-US" sz="1800" dirty="0" err="1"/>
              <a:t>Egaten</a:t>
            </a:r>
            <a:r>
              <a:rPr lang="en-US" sz="1800" dirty="0"/>
              <a:t> for the treatment of fascioliasis included 6 non-randomized, open label studies similar in design</a:t>
            </a:r>
          </a:p>
          <a:p>
            <a:r>
              <a:rPr lang="en-US" sz="1800" dirty="0"/>
              <a:t>These were performed in Cuba, Bolivia, Peru, Chile, and Iran in a total of 245 adult and pediatric patients with stool-confirmed fascioliasis</a:t>
            </a:r>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138</a:t>
            </a:fld>
            <a:endParaRPr lang="en-US" dirty="0"/>
          </a:p>
        </p:txBody>
      </p:sp>
    </p:spTree>
    <p:extLst>
      <p:ext uri="{BB962C8B-B14F-4D97-AF65-F5344CB8AC3E}">
        <p14:creationId xmlns:p14="http://schemas.microsoft.com/office/powerpoint/2010/main" val="4142461974"/>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Egaten (triclabendazole) </a:t>
            </a:r>
            <a:endParaRPr lang="en-US" dirty="0"/>
          </a:p>
        </p:txBody>
      </p:sp>
      <p:sp>
        <p:nvSpPr>
          <p:cNvPr id="29699" name="Content Placeholder 2"/>
          <p:cNvSpPr>
            <a:spLocks noGrp="1"/>
          </p:cNvSpPr>
          <p:nvPr>
            <p:ph idx="1"/>
          </p:nvPr>
        </p:nvSpPr>
        <p:spPr/>
        <p:txBody>
          <a:bodyPr/>
          <a:lstStyle/>
          <a:p>
            <a:r>
              <a:rPr lang="en-US" sz="1800" dirty="0"/>
              <a:t>The studied </a:t>
            </a:r>
            <a:r>
              <a:rPr lang="en-US" sz="1800" dirty="0" err="1"/>
              <a:t>Egaten</a:t>
            </a:r>
            <a:r>
              <a:rPr lang="en-US" sz="1800" dirty="0"/>
              <a:t> doses ranged from 5 mg/kg to 20 mg/kg administered on days 1-3</a:t>
            </a:r>
          </a:p>
          <a:p>
            <a:r>
              <a:rPr lang="en-US" sz="1800" dirty="0"/>
              <a:t>Cure was defined as absence of </a:t>
            </a:r>
            <a:r>
              <a:rPr lang="en-US" sz="1800" dirty="0" err="1"/>
              <a:t>Fasciola</a:t>
            </a:r>
            <a:r>
              <a:rPr lang="en-US" sz="1800" dirty="0"/>
              <a:t> eggs in the stool based on the Kato-Katz method at Day 60 in patients who were positive at baseline</a:t>
            </a:r>
          </a:p>
          <a:p>
            <a:r>
              <a:rPr lang="en-US" sz="1800" dirty="0"/>
              <a:t>Across these studies, there was a finding of a dose response</a:t>
            </a:r>
          </a:p>
          <a:p>
            <a:r>
              <a:rPr lang="en-US" sz="1800" dirty="0"/>
              <a:t>Specifically, the Day 60 cure rate was highest for the 20 mg/kg dose, which was given in 2 divided doses, followed by cure rates of 88%, 80% and 50% in the 15 mg/kg, 10 mg/kg, and 5 mg/kg dose groups, respectively</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139</a:t>
            </a:fld>
            <a:endParaRPr lang="en-US" dirty="0"/>
          </a:p>
        </p:txBody>
      </p:sp>
    </p:spTree>
    <p:extLst>
      <p:ext uri="{BB962C8B-B14F-4D97-AF65-F5344CB8AC3E}">
        <p14:creationId xmlns:p14="http://schemas.microsoft.com/office/powerpoint/2010/main" val="38607782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Antifungals, Oral</a:t>
            </a:r>
            <a:endParaRPr lang="en-US" dirty="0"/>
          </a:p>
        </p:txBody>
      </p:sp>
      <p:sp>
        <p:nvSpPr>
          <p:cNvPr id="5" name="Content Placeholder 4"/>
          <p:cNvSpPr>
            <a:spLocks noGrp="1"/>
          </p:cNvSpPr>
          <p:nvPr>
            <p:ph idx="1"/>
          </p:nvPr>
        </p:nvSpPr>
        <p:spPr/>
        <p:txBody>
          <a:bodyPr/>
          <a:lstStyle/>
          <a:p>
            <a:pPr marL="0" indent="0">
              <a:buNone/>
            </a:pPr>
            <a:r>
              <a:rPr lang="en-US" altLang="en-US" b="1" i="1" dirty="0"/>
              <a:t>Product Updates:</a:t>
            </a:r>
          </a:p>
          <a:p>
            <a:r>
              <a:rPr lang="en-US" sz="2400" dirty="0" err="1"/>
              <a:t>Vfend</a:t>
            </a:r>
            <a:r>
              <a:rPr lang="en-US" sz="2400" dirty="0"/>
              <a:t> is now indicated to include patients as young as 2 years of age for the treatment of invasive aspergillosis, </a:t>
            </a:r>
            <a:r>
              <a:rPr lang="en-US" sz="2400" dirty="0" err="1"/>
              <a:t>candidemia</a:t>
            </a:r>
            <a:r>
              <a:rPr lang="en-US" sz="2400" dirty="0"/>
              <a:t>, esophageal candidiasis, and serious fungal infections caused by select organisms in patients intolerant of or refractory to other therapy</a:t>
            </a:r>
          </a:p>
          <a:p>
            <a:r>
              <a:rPr lang="en-US" sz="2400" dirty="0"/>
              <a:t>Dosing in this population is weight-based and dependent on the indication</a:t>
            </a:r>
          </a:p>
        </p:txBody>
      </p:sp>
      <p:sp>
        <p:nvSpPr>
          <p:cNvPr id="2" name="Slide Number Placeholder 1"/>
          <p:cNvSpPr>
            <a:spLocks noGrp="1"/>
          </p:cNvSpPr>
          <p:nvPr>
            <p:ph type="sldNum" sz="quarter" idx="4"/>
          </p:nvPr>
        </p:nvSpPr>
        <p:spPr/>
        <p:txBody>
          <a:bodyPr/>
          <a:lstStyle/>
          <a:p>
            <a:fld id="{FF445594-FFE8-4E90-934C-EFF530110A38}" type="slidenum">
              <a:rPr lang="en-US" smtClean="0"/>
              <a:pPr/>
              <a:t>14</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7039311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Sunosi (solriamfetol) </a:t>
            </a:r>
            <a:endParaRPr lang="en-US" dirty="0"/>
          </a:p>
        </p:txBody>
      </p:sp>
      <p:sp>
        <p:nvSpPr>
          <p:cNvPr id="29699" name="Content Placeholder 2"/>
          <p:cNvSpPr>
            <a:spLocks noGrp="1"/>
          </p:cNvSpPr>
          <p:nvPr>
            <p:ph idx="1"/>
          </p:nvPr>
        </p:nvSpPr>
        <p:spPr/>
        <p:txBody>
          <a:bodyPr/>
          <a:lstStyle/>
          <a:p>
            <a:r>
              <a:rPr lang="en-US" sz="1700" dirty="0"/>
              <a:t>Indicated to improve wakefulness in adult patients with excessive daytime sleepiness associated with narcolepsy or obstructive sleep apnea (OSA)</a:t>
            </a:r>
          </a:p>
          <a:p>
            <a:r>
              <a:rPr lang="en-US" sz="1700" dirty="0"/>
              <a:t>Starting dose for patients with narcolepsy and with OSA is 75 mg and 37.5 mg once daily, respectively; maximum dose is 150 mg once daily</a:t>
            </a:r>
          </a:p>
          <a:p>
            <a:r>
              <a:rPr lang="en-US" sz="1700" dirty="0"/>
              <a:t>Available as 75 mg and 150 mg tablets </a:t>
            </a:r>
          </a:p>
          <a:p>
            <a:r>
              <a:rPr lang="en-US" sz="1700" dirty="0"/>
              <a:t>Contraindications:</a:t>
            </a:r>
          </a:p>
          <a:p>
            <a:pPr lvl="1"/>
            <a:r>
              <a:rPr lang="en-US" sz="1700" dirty="0"/>
              <a:t>Concurrent treatment with a monoamine oxidase inhibitor (MAOI) </a:t>
            </a:r>
          </a:p>
          <a:p>
            <a:pPr lvl="1"/>
            <a:r>
              <a:rPr lang="en-US" sz="1700" dirty="0"/>
              <a:t>Use of an MAOI within the preceding 14 days</a:t>
            </a:r>
          </a:p>
          <a:p>
            <a:r>
              <a:rPr lang="en-US" sz="1700" dirty="0"/>
              <a:t>Warnings:</a:t>
            </a:r>
          </a:p>
          <a:p>
            <a:pPr lvl="1"/>
            <a:r>
              <a:rPr lang="en-US" sz="1700" dirty="0"/>
              <a:t>Blood pressure and heart rate increases</a:t>
            </a:r>
          </a:p>
          <a:p>
            <a:pPr lvl="1"/>
            <a:r>
              <a:rPr lang="en-US" sz="1700" dirty="0"/>
              <a:t>Psychiatric symptoms</a:t>
            </a:r>
          </a:p>
          <a:p>
            <a:pPr lvl="1"/>
            <a:endParaRPr lang="en-US" sz="1700" dirty="0"/>
          </a:p>
          <a:p>
            <a:endParaRPr lang="en-US" sz="17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140</a:t>
            </a:fld>
            <a:endParaRPr lang="en-US" dirty="0"/>
          </a:p>
        </p:txBody>
      </p:sp>
    </p:spTree>
    <p:extLst>
      <p:ext uri="{BB962C8B-B14F-4D97-AF65-F5344CB8AC3E}">
        <p14:creationId xmlns:p14="http://schemas.microsoft.com/office/powerpoint/2010/main" val="2064787088"/>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Sunosi (solriamfetol) </a:t>
            </a:r>
            <a:endParaRPr lang="en-US" dirty="0"/>
          </a:p>
        </p:txBody>
      </p:sp>
      <p:sp>
        <p:nvSpPr>
          <p:cNvPr id="29699" name="Content Placeholder 2"/>
          <p:cNvSpPr>
            <a:spLocks noGrp="1"/>
          </p:cNvSpPr>
          <p:nvPr>
            <p:ph idx="1"/>
          </p:nvPr>
        </p:nvSpPr>
        <p:spPr>
          <a:xfrm>
            <a:off x="457200" y="1200150"/>
            <a:ext cx="8534400" cy="3280172"/>
          </a:xfrm>
        </p:spPr>
        <p:txBody>
          <a:bodyPr/>
          <a:lstStyle/>
          <a:p>
            <a:r>
              <a:rPr lang="en-US" sz="1700" dirty="0"/>
              <a:t>Most common adverse reactions (≥ 5% and greater than placebo): </a:t>
            </a:r>
          </a:p>
          <a:p>
            <a:pPr lvl="1">
              <a:spcBef>
                <a:spcPts val="300"/>
              </a:spcBef>
            </a:pPr>
            <a:r>
              <a:rPr lang="en-US" sz="1500" dirty="0"/>
              <a:t>Headache</a:t>
            </a:r>
          </a:p>
          <a:p>
            <a:pPr lvl="1">
              <a:spcBef>
                <a:spcPts val="300"/>
              </a:spcBef>
            </a:pPr>
            <a:r>
              <a:rPr lang="en-US" sz="1500" dirty="0"/>
              <a:t>Nausea</a:t>
            </a:r>
          </a:p>
          <a:p>
            <a:pPr lvl="1">
              <a:spcBef>
                <a:spcPts val="300"/>
              </a:spcBef>
            </a:pPr>
            <a:r>
              <a:rPr lang="en-US" sz="1500" dirty="0"/>
              <a:t>Decreased appetite</a:t>
            </a:r>
          </a:p>
          <a:p>
            <a:pPr lvl="1">
              <a:spcBef>
                <a:spcPts val="300"/>
              </a:spcBef>
            </a:pPr>
            <a:r>
              <a:rPr lang="en-US" sz="1500" dirty="0"/>
              <a:t>Insomnia</a:t>
            </a:r>
          </a:p>
          <a:p>
            <a:pPr lvl="1">
              <a:spcBef>
                <a:spcPts val="300"/>
              </a:spcBef>
            </a:pPr>
            <a:r>
              <a:rPr lang="en-US" sz="1500" dirty="0"/>
              <a:t>Anxiety </a:t>
            </a:r>
          </a:p>
          <a:p>
            <a:r>
              <a:rPr lang="en-US" sz="1700" dirty="0"/>
              <a:t>No comparative data are available</a:t>
            </a:r>
          </a:p>
          <a:p>
            <a:r>
              <a:rPr lang="en-US" sz="1700" dirty="0"/>
              <a:t>For narcolepsy, the efficacy of </a:t>
            </a:r>
            <a:r>
              <a:rPr lang="en-US" sz="1700" dirty="0" err="1"/>
              <a:t>Sunosi</a:t>
            </a:r>
            <a:r>
              <a:rPr lang="en-US" sz="1700" dirty="0"/>
              <a:t> was demonstrated in a 12-week, multi-center, randomized, double-blind, placebo-controlled, parallel-group study in adult patients with a diagnosis of narcolepsy</a:t>
            </a:r>
          </a:p>
          <a:p>
            <a:r>
              <a:rPr lang="en-US" sz="1700" dirty="0"/>
              <a:t>A total of 239 patients were randomized to receive </a:t>
            </a:r>
            <a:r>
              <a:rPr lang="en-US" sz="1700" dirty="0" err="1"/>
              <a:t>Sunosi</a:t>
            </a:r>
            <a:r>
              <a:rPr lang="en-US" sz="1700" dirty="0"/>
              <a:t> 75 mg, 150 mg, or 300 mg, or placebo once daily</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141</a:t>
            </a:fld>
            <a:endParaRPr lang="en-US" dirty="0"/>
          </a:p>
        </p:txBody>
      </p:sp>
    </p:spTree>
    <p:extLst>
      <p:ext uri="{BB962C8B-B14F-4D97-AF65-F5344CB8AC3E}">
        <p14:creationId xmlns:p14="http://schemas.microsoft.com/office/powerpoint/2010/main" val="3588972794"/>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Sunosi (solriamfetol) </a:t>
            </a:r>
            <a:endParaRPr lang="en-US" dirty="0"/>
          </a:p>
        </p:txBody>
      </p:sp>
      <p:sp>
        <p:nvSpPr>
          <p:cNvPr id="29699" name="Content Placeholder 2"/>
          <p:cNvSpPr>
            <a:spLocks noGrp="1"/>
          </p:cNvSpPr>
          <p:nvPr>
            <p:ph idx="1"/>
          </p:nvPr>
        </p:nvSpPr>
        <p:spPr/>
        <p:txBody>
          <a:bodyPr/>
          <a:lstStyle/>
          <a:p>
            <a:r>
              <a:rPr lang="en-US" sz="1800" dirty="0"/>
              <a:t>Wakefulness and sleepiness were assessed using the Maintenance of Wakefulness Test (MWT) and the Epworth Sleepiness Scale (ESS)</a:t>
            </a:r>
          </a:p>
          <a:p>
            <a:r>
              <a:rPr lang="en-US" sz="1800" dirty="0"/>
              <a:t>The co-primary efficacy endpoints were change from baseline in MWT and ESS at Week 12. </a:t>
            </a:r>
          </a:p>
          <a:p>
            <a:r>
              <a:rPr lang="en-US" sz="1800" dirty="0"/>
              <a:t>Compared to the placebo group, patients randomized to 150 mg </a:t>
            </a:r>
            <a:r>
              <a:rPr lang="en-US" sz="1800" dirty="0" err="1"/>
              <a:t>Sunosi</a:t>
            </a:r>
            <a:r>
              <a:rPr lang="en-US" sz="1800" dirty="0"/>
              <a:t> showed statistically significant improvements on the MWT (treatment effect difference: 7.7 minutes) and on the ESS (treatment effect difference: 3.8 points) at Week 12</a:t>
            </a:r>
          </a:p>
          <a:p>
            <a:r>
              <a:rPr lang="en-US" sz="1800" dirty="0"/>
              <a:t>These effects were apparent at Week 1 and consistent with the results at Week 12</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142</a:t>
            </a:fld>
            <a:endParaRPr lang="en-US" dirty="0"/>
          </a:p>
        </p:txBody>
      </p:sp>
    </p:spTree>
    <p:extLst>
      <p:ext uri="{BB962C8B-B14F-4D97-AF65-F5344CB8AC3E}">
        <p14:creationId xmlns:p14="http://schemas.microsoft.com/office/powerpoint/2010/main" val="2016728928"/>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Sunosi (solriamfetol) </a:t>
            </a:r>
            <a:endParaRPr lang="en-US" dirty="0"/>
          </a:p>
        </p:txBody>
      </p:sp>
      <p:sp>
        <p:nvSpPr>
          <p:cNvPr id="29699" name="Content Placeholder 2"/>
          <p:cNvSpPr>
            <a:spLocks noGrp="1"/>
          </p:cNvSpPr>
          <p:nvPr>
            <p:ph idx="1"/>
          </p:nvPr>
        </p:nvSpPr>
        <p:spPr/>
        <p:txBody>
          <a:bodyPr/>
          <a:lstStyle/>
          <a:p>
            <a:r>
              <a:rPr lang="en-US" sz="1600" dirty="0"/>
              <a:t>For OSA, the efficacy of </a:t>
            </a:r>
            <a:r>
              <a:rPr lang="en-US" sz="1600" dirty="0" err="1"/>
              <a:t>Sunosi</a:t>
            </a:r>
            <a:r>
              <a:rPr lang="en-US" sz="1600" dirty="0"/>
              <a:t> was demonstrated in a 12-week multi-center, randomized, double-blind, placebo-controlled study in adults</a:t>
            </a:r>
          </a:p>
          <a:p>
            <a:r>
              <a:rPr lang="en-US" sz="1600" dirty="0"/>
              <a:t>The co-primary efficacy endpoints were change from baseline in MWT and ESS at Week 12</a:t>
            </a:r>
          </a:p>
          <a:p>
            <a:r>
              <a:rPr lang="en-US" sz="1600" dirty="0"/>
              <a:t>A total of 476 patients with OSA were randomized to receive </a:t>
            </a:r>
            <a:r>
              <a:rPr lang="en-US" sz="1600" dirty="0" err="1"/>
              <a:t>Sunosi</a:t>
            </a:r>
            <a:r>
              <a:rPr lang="en-US" sz="1600" dirty="0"/>
              <a:t> 37.5 mg, 75 mg, 150 mg, or 300 mg, or placebo once daily</a:t>
            </a:r>
          </a:p>
          <a:p>
            <a:r>
              <a:rPr lang="en-US" sz="1600" dirty="0"/>
              <a:t>Compared to the placebo group, patients randomized to 37.5 mg, 75 mg, and 150 mg </a:t>
            </a:r>
            <a:r>
              <a:rPr lang="en-US" sz="1600" dirty="0" err="1"/>
              <a:t>Sunosi</a:t>
            </a:r>
            <a:r>
              <a:rPr lang="en-US" sz="1600" dirty="0"/>
              <a:t> showed statistically significant improvements on the MWT (treatment effect difference: 4.5 minutes, 8.9 minutes, and 10.7 minutes respectively) and ESS (treatment effect difference: 1.9 points, 1.7 points, and 4.5 points respectively) at Week 12</a:t>
            </a:r>
          </a:p>
          <a:p>
            <a:r>
              <a:rPr lang="en-US" sz="1600" dirty="0"/>
              <a:t>These effects were apparent at Week 1 and consistent with the results at Week 12</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143</a:t>
            </a:fld>
            <a:endParaRPr lang="en-US" dirty="0"/>
          </a:p>
        </p:txBody>
      </p:sp>
    </p:spTree>
    <p:extLst>
      <p:ext uri="{BB962C8B-B14F-4D97-AF65-F5344CB8AC3E}">
        <p14:creationId xmlns:p14="http://schemas.microsoft.com/office/powerpoint/2010/main" val="314091911"/>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Sunosi (solriamfetol) </a:t>
            </a:r>
            <a:endParaRPr lang="en-US" dirty="0"/>
          </a:p>
        </p:txBody>
      </p:sp>
      <p:sp>
        <p:nvSpPr>
          <p:cNvPr id="29699" name="Content Placeholder 2"/>
          <p:cNvSpPr>
            <a:spLocks noGrp="1"/>
          </p:cNvSpPr>
          <p:nvPr>
            <p:ph idx="1"/>
          </p:nvPr>
        </p:nvSpPr>
        <p:spPr/>
        <p:txBody>
          <a:bodyPr/>
          <a:lstStyle/>
          <a:p>
            <a:r>
              <a:rPr lang="en-US" sz="1800" dirty="0"/>
              <a:t>For maintenance of efficacy in narcolepsy and OSA, </a:t>
            </a:r>
            <a:r>
              <a:rPr lang="en-US" sz="1800" dirty="0" err="1"/>
              <a:t>Sunosi</a:t>
            </a:r>
            <a:r>
              <a:rPr lang="en-US" sz="1800" dirty="0"/>
              <a:t> was assessed in two randomized-withdrawal, placebo-controlled studies, Study 3 and Study 4</a:t>
            </a:r>
          </a:p>
          <a:p>
            <a:r>
              <a:rPr lang="en-US" sz="1800" dirty="0"/>
              <a:t>Study 3 was a 6-week, multi-center, double-blind, placebo-controlled, randomized-withdrawal study in 174 adult patients with a diagnosis of OSA</a:t>
            </a:r>
          </a:p>
          <a:p>
            <a:r>
              <a:rPr lang="en-US" sz="1800" dirty="0"/>
              <a:t>The co-primary efficacy endpoints were change from the beginning to the end of the randomized withdrawal period in MWT and ESS</a:t>
            </a:r>
          </a:p>
          <a:p>
            <a:r>
              <a:rPr lang="en-US" sz="1800" dirty="0"/>
              <a:t>Patients were started on </a:t>
            </a:r>
            <a:r>
              <a:rPr lang="en-US" sz="1800" dirty="0" err="1"/>
              <a:t>Sunosi</a:t>
            </a:r>
            <a:r>
              <a:rPr lang="en-US" sz="1800" dirty="0"/>
              <a:t> 75 mg once daily, and were titrated to the maximum tolerable dose between 75 mg and 300 mg per day</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144</a:t>
            </a:fld>
            <a:endParaRPr lang="en-US" dirty="0"/>
          </a:p>
        </p:txBody>
      </p:sp>
    </p:spTree>
    <p:extLst>
      <p:ext uri="{BB962C8B-B14F-4D97-AF65-F5344CB8AC3E}">
        <p14:creationId xmlns:p14="http://schemas.microsoft.com/office/powerpoint/2010/main" val="3606056169"/>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Sunosi (solriamfetol) </a:t>
            </a:r>
            <a:endParaRPr lang="en-US" dirty="0"/>
          </a:p>
        </p:txBody>
      </p:sp>
      <p:sp>
        <p:nvSpPr>
          <p:cNvPr id="29699" name="Content Placeholder 2"/>
          <p:cNvSpPr>
            <a:spLocks noGrp="1"/>
          </p:cNvSpPr>
          <p:nvPr>
            <p:ph idx="1"/>
          </p:nvPr>
        </p:nvSpPr>
        <p:spPr/>
        <p:txBody>
          <a:bodyPr/>
          <a:lstStyle/>
          <a:p>
            <a:r>
              <a:rPr lang="en-US" sz="2000" dirty="0"/>
              <a:t>124 patients who reported “much” or “very much” improvement on the </a:t>
            </a:r>
            <a:r>
              <a:rPr lang="en-US" sz="2000" dirty="0" err="1"/>
              <a:t>PGIc</a:t>
            </a:r>
            <a:r>
              <a:rPr lang="en-US" sz="2000" dirty="0"/>
              <a:t> and who showed improvements on the MWT and ESS entered a double-blind withdrawal phase and were randomized 1:1 to either continue </a:t>
            </a:r>
            <a:r>
              <a:rPr lang="en-US" sz="2000" dirty="0" err="1"/>
              <a:t>Sunosi</a:t>
            </a:r>
            <a:r>
              <a:rPr lang="en-US" sz="2000" dirty="0"/>
              <a:t> at the dose received in the stable-dose phase or switch to placebo</a:t>
            </a:r>
          </a:p>
          <a:p>
            <a:r>
              <a:rPr lang="en-US" sz="2000" dirty="0"/>
              <a:t>Compared to patients who remained on </a:t>
            </a:r>
            <a:r>
              <a:rPr lang="en-US" sz="2000" dirty="0" err="1"/>
              <a:t>Sunosi</a:t>
            </a:r>
            <a:r>
              <a:rPr lang="en-US" sz="2000" dirty="0"/>
              <a:t>, patients randomized to placebo experienced statistically significant worsening of sleepiness as measured by the MWT and ESS</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145</a:t>
            </a:fld>
            <a:endParaRPr lang="en-US" dirty="0"/>
          </a:p>
        </p:txBody>
      </p:sp>
    </p:spTree>
    <p:extLst>
      <p:ext uri="{BB962C8B-B14F-4D97-AF65-F5344CB8AC3E}">
        <p14:creationId xmlns:p14="http://schemas.microsoft.com/office/powerpoint/2010/main" val="3377252541"/>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Sunosi (solriamfetol) </a:t>
            </a:r>
            <a:endParaRPr lang="en-US" dirty="0"/>
          </a:p>
        </p:txBody>
      </p:sp>
      <p:sp>
        <p:nvSpPr>
          <p:cNvPr id="29699" name="Content Placeholder 2"/>
          <p:cNvSpPr>
            <a:spLocks noGrp="1"/>
          </p:cNvSpPr>
          <p:nvPr>
            <p:ph idx="1"/>
          </p:nvPr>
        </p:nvSpPr>
        <p:spPr/>
        <p:txBody>
          <a:bodyPr/>
          <a:lstStyle/>
          <a:p>
            <a:r>
              <a:rPr lang="en-US" sz="1800" dirty="0"/>
              <a:t>Study 4 was a 52-week, open-label study in 638 patients with either narcolepsy or OSA who had completed a prior trial</a:t>
            </a:r>
          </a:p>
          <a:p>
            <a:r>
              <a:rPr lang="en-US" sz="1800" dirty="0"/>
              <a:t>Patients were started on </a:t>
            </a:r>
            <a:r>
              <a:rPr lang="en-US" sz="1800" dirty="0" err="1"/>
              <a:t>Sunosi</a:t>
            </a:r>
            <a:r>
              <a:rPr lang="en-US" sz="1800" dirty="0"/>
              <a:t> 75 mg once daily, and were titrated to the maximum tolerable dose between 75 mg and 300 mg per day</a:t>
            </a:r>
          </a:p>
          <a:p>
            <a:r>
              <a:rPr lang="en-US" sz="1800" dirty="0"/>
              <a:t>Patients remained on this dose during a subsequent open-label treatment period of either 38 (for patients previously enrolled in Study 1 or Study 2) or 50 weeks (all others)</a:t>
            </a:r>
          </a:p>
          <a:p>
            <a:r>
              <a:rPr lang="en-US" sz="1800" dirty="0"/>
              <a:t>282 patients (79 with narcolepsy; 203 with OSA) entered the randomized-withdrawal period</a:t>
            </a:r>
          </a:p>
          <a:p>
            <a:r>
              <a:rPr lang="en-US" sz="1800" dirty="0"/>
              <a:t>Patients were randomized 1:1 to either continue to receive </a:t>
            </a:r>
            <a:r>
              <a:rPr lang="en-US" sz="1800" dirty="0" err="1"/>
              <a:t>Sunosi</a:t>
            </a:r>
            <a:r>
              <a:rPr lang="en-US" sz="1800" dirty="0"/>
              <a:t> at the dose received in the maintenance phase or to switch to placebo. </a:t>
            </a:r>
          </a:p>
          <a:p>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146</a:t>
            </a:fld>
            <a:endParaRPr lang="en-US" dirty="0"/>
          </a:p>
        </p:txBody>
      </p:sp>
    </p:spTree>
    <p:extLst>
      <p:ext uri="{BB962C8B-B14F-4D97-AF65-F5344CB8AC3E}">
        <p14:creationId xmlns:p14="http://schemas.microsoft.com/office/powerpoint/2010/main" val="2067745460"/>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Sunosi (solriamfetol) </a:t>
            </a:r>
            <a:endParaRPr lang="en-US" dirty="0"/>
          </a:p>
        </p:txBody>
      </p:sp>
      <p:sp>
        <p:nvSpPr>
          <p:cNvPr id="29699" name="Content Placeholder 2"/>
          <p:cNvSpPr>
            <a:spLocks noGrp="1"/>
          </p:cNvSpPr>
          <p:nvPr>
            <p:ph idx="1"/>
          </p:nvPr>
        </p:nvSpPr>
        <p:spPr/>
        <p:txBody>
          <a:bodyPr/>
          <a:lstStyle/>
          <a:p>
            <a:r>
              <a:rPr lang="en-US" dirty="0"/>
              <a:t>The primary efficacy endpoint was change from the beginning to the end of the randomized-withdrawal period in ESS</a:t>
            </a:r>
          </a:p>
          <a:p>
            <a:r>
              <a:rPr lang="en-US" dirty="0"/>
              <a:t>Compared to patients who remained on </a:t>
            </a:r>
            <a:r>
              <a:rPr lang="en-US" dirty="0" err="1"/>
              <a:t>Sunosi</a:t>
            </a:r>
            <a:r>
              <a:rPr lang="en-US" dirty="0"/>
              <a:t>, patients randomized to placebo experienced statistically significant worsening of sleepiness as measured by the ESS</a:t>
            </a:r>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147</a:t>
            </a:fld>
            <a:endParaRPr lang="en-US" dirty="0"/>
          </a:p>
        </p:txBody>
      </p:sp>
    </p:spTree>
    <p:extLst>
      <p:ext uri="{BB962C8B-B14F-4D97-AF65-F5344CB8AC3E}">
        <p14:creationId xmlns:p14="http://schemas.microsoft.com/office/powerpoint/2010/main" val="1688536728"/>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Rinvoq (upadacitinib)</a:t>
            </a:r>
            <a:endParaRPr lang="en-US" dirty="0"/>
          </a:p>
        </p:txBody>
      </p:sp>
      <p:sp>
        <p:nvSpPr>
          <p:cNvPr id="29699" name="Content Placeholder 2"/>
          <p:cNvSpPr>
            <a:spLocks noGrp="1"/>
          </p:cNvSpPr>
          <p:nvPr>
            <p:ph idx="1"/>
          </p:nvPr>
        </p:nvSpPr>
        <p:spPr>
          <a:xfrm>
            <a:off x="457200" y="1200150"/>
            <a:ext cx="8534400" cy="3280172"/>
          </a:xfrm>
        </p:spPr>
        <p:txBody>
          <a:bodyPr/>
          <a:lstStyle/>
          <a:p>
            <a:r>
              <a:rPr lang="en-US" sz="1700" dirty="0"/>
              <a:t>Indicated for the treatment of adults with moderately to severely active rheumatoid arthritis who have had an inadequate response or intolerance to methotrexate (MTX)</a:t>
            </a:r>
          </a:p>
          <a:p>
            <a:r>
              <a:rPr lang="en-US" sz="1700" dirty="0"/>
              <a:t>Use of </a:t>
            </a:r>
            <a:r>
              <a:rPr lang="en-US" sz="1700" dirty="0" err="1"/>
              <a:t>Rinvoq</a:t>
            </a:r>
            <a:r>
              <a:rPr lang="en-US" sz="1700" dirty="0"/>
              <a:t> in combination with other JAK inhibitors, biologic DMARDs, or with potent </a:t>
            </a:r>
            <a:r>
              <a:rPr lang="en-US" sz="1700" dirty="0" err="1"/>
              <a:t>immunosuppressants</a:t>
            </a:r>
            <a:r>
              <a:rPr lang="en-US" sz="1700" dirty="0"/>
              <a:t> such as azathioprine and cyclosporine is not recommended </a:t>
            </a:r>
          </a:p>
          <a:p>
            <a:r>
              <a:rPr lang="en-US" sz="1700" dirty="0"/>
              <a:t>Dose is 15 mg once daily; it is available as 15 mg extended-release tablets</a:t>
            </a:r>
          </a:p>
          <a:p>
            <a:r>
              <a:rPr lang="en-US" sz="1700" dirty="0"/>
              <a:t>May be used as monotherapy or in combination with MTX or other </a:t>
            </a:r>
            <a:r>
              <a:rPr lang="en-US" sz="1700" dirty="0" err="1"/>
              <a:t>nonbiologic</a:t>
            </a:r>
            <a:r>
              <a:rPr lang="en-US" sz="1700" dirty="0"/>
              <a:t> DMARDs </a:t>
            </a:r>
          </a:p>
          <a:p>
            <a:r>
              <a:rPr lang="en-US" sz="1700" dirty="0"/>
              <a:t>Interruption, or initiation avoidance, should occur if absolute lymphocyte count &lt;500 cells/mm3, absolute neutrophil count &lt;1000 cells/mm3, or hemoglobin level &lt;8 g/</a:t>
            </a:r>
            <a:r>
              <a:rPr lang="en-US" sz="1700" dirty="0" err="1"/>
              <a:t>dL</a:t>
            </a:r>
            <a:r>
              <a:rPr lang="en-US" sz="1700" dirty="0"/>
              <a:t> </a:t>
            </a:r>
          </a:p>
          <a:p>
            <a:endParaRPr lang="en-US" sz="1700" dirty="0"/>
          </a:p>
          <a:p>
            <a:endParaRPr lang="en-US" sz="1700" dirty="0"/>
          </a:p>
          <a:p>
            <a:endParaRPr lang="en-US" sz="1700" dirty="0"/>
          </a:p>
          <a:p>
            <a:endParaRPr lang="en-US" sz="1700" dirty="0"/>
          </a:p>
          <a:p>
            <a:pPr lvl="1"/>
            <a:endParaRPr lang="en-US" sz="17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148</a:t>
            </a:fld>
            <a:endParaRPr lang="en-US" dirty="0"/>
          </a:p>
        </p:txBody>
      </p:sp>
    </p:spTree>
    <p:extLst>
      <p:ext uri="{BB962C8B-B14F-4D97-AF65-F5344CB8AC3E}">
        <p14:creationId xmlns:p14="http://schemas.microsoft.com/office/powerpoint/2010/main" val="1364921102"/>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1"/>
          </p:nvPr>
        </p:nvSpPr>
        <p:spPr/>
        <p:txBody>
          <a:bodyPr/>
          <a:lstStyle/>
          <a:p>
            <a:r>
              <a:rPr lang="en-US" sz="2000" dirty="0"/>
              <a:t>Boxed warnings:</a:t>
            </a:r>
          </a:p>
          <a:p>
            <a:pPr lvl="1"/>
            <a:r>
              <a:rPr lang="en-US" sz="2000" dirty="0"/>
              <a:t>Serious infections</a:t>
            </a:r>
          </a:p>
          <a:p>
            <a:pPr lvl="1"/>
            <a:r>
              <a:rPr lang="en-US" sz="2000" dirty="0"/>
              <a:t>Malignancy</a:t>
            </a:r>
          </a:p>
          <a:p>
            <a:pPr lvl="1"/>
            <a:r>
              <a:rPr lang="en-US" sz="2000" dirty="0"/>
              <a:t>Thrombosis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lvl="1"/>
            <a:endParaRPr lang="en-US" sz="2000" dirty="0"/>
          </a:p>
        </p:txBody>
      </p:sp>
      <p:sp>
        <p:nvSpPr>
          <p:cNvPr id="6" name="Content Placeholder 5"/>
          <p:cNvSpPr>
            <a:spLocks noGrp="1"/>
          </p:cNvSpPr>
          <p:nvPr>
            <p:ph idx="12"/>
          </p:nvPr>
        </p:nvSpPr>
        <p:spPr/>
        <p:txBody>
          <a:bodyPr/>
          <a:lstStyle/>
          <a:p>
            <a:r>
              <a:rPr lang="en-US" sz="2000" dirty="0"/>
              <a:t>Additional warnings:</a:t>
            </a:r>
          </a:p>
          <a:p>
            <a:pPr lvl="1"/>
            <a:r>
              <a:rPr lang="en-US" sz="2000" dirty="0"/>
              <a:t>Serious infections</a:t>
            </a:r>
          </a:p>
          <a:p>
            <a:pPr lvl="1"/>
            <a:r>
              <a:rPr lang="en-US" sz="2000" dirty="0"/>
              <a:t>Malignancy</a:t>
            </a:r>
          </a:p>
          <a:p>
            <a:pPr lvl="1"/>
            <a:r>
              <a:rPr lang="en-US" sz="2000" dirty="0"/>
              <a:t>Thrombosis</a:t>
            </a:r>
          </a:p>
          <a:p>
            <a:pPr lvl="1"/>
            <a:r>
              <a:rPr lang="en-US" sz="2000" dirty="0"/>
              <a:t>Gastrointestinal perforations</a:t>
            </a:r>
          </a:p>
          <a:p>
            <a:pPr lvl="1"/>
            <a:r>
              <a:rPr lang="en-US" sz="2000" dirty="0"/>
              <a:t>Laboratory parameters</a:t>
            </a:r>
          </a:p>
          <a:p>
            <a:pPr lvl="1"/>
            <a:r>
              <a:rPr lang="en-US" sz="2000" dirty="0"/>
              <a:t>Embryo-fetal toxicity</a:t>
            </a:r>
          </a:p>
          <a:p>
            <a:pPr lvl="1"/>
            <a:r>
              <a:rPr lang="en-US" sz="2000" dirty="0"/>
              <a:t>Vaccination</a:t>
            </a:r>
          </a:p>
          <a:p>
            <a:endParaRPr lang="en-US" dirty="0"/>
          </a:p>
        </p:txBody>
      </p:sp>
      <p:sp>
        <p:nvSpPr>
          <p:cNvPr id="29698" name="Title 1"/>
          <p:cNvSpPr>
            <a:spLocks noGrp="1"/>
          </p:cNvSpPr>
          <p:nvPr>
            <p:ph type="title"/>
          </p:nvPr>
        </p:nvSpPr>
        <p:spPr/>
        <p:txBody>
          <a:bodyPr/>
          <a:lstStyle/>
          <a:p>
            <a:r>
              <a:rPr lang="en-US"/>
              <a:t>Rinvoq (upadacitinib)</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149</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9746745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Antifungals, Topical</a:t>
            </a:r>
            <a:endParaRPr lang="en-US" dirty="0"/>
          </a:p>
        </p:txBody>
      </p:sp>
      <p:sp>
        <p:nvSpPr>
          <p:cNvPr id="3" name="Subtitle 2"/>
          <p:cNvSpPr>
            <a:spLocks noGrp="1"/>
          </p:cNvSpPr>
          <p:nvPr>
            <p:ph type="subTitle" idx="1"/>
          </p:nvPr>
        </p:nvSpPr>
        <p:spPr/>
        <p:txBody>
          <a:bodyPr/>
          <a:lstStyle/>
          <a:p>
            <a:r>
              <a:rPr lang="en-US"/>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15</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040475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1"/>
          </p:nvPr>
        </p:nvSpPr>
        <p:spPr/>
        <p:txBody>
          <a:bodyPr/>
          <a:lstStyle/>
          <a:p>
            <a:r>
              <a:rPr lang="en-US" sz="2200" dirty="0"/>
              <a:t>Adverse reactions (greater than or equal to 1%): </a:t>
            </a:r>
          </a:p>
          <a:p>
            <a:pPr lvl="1"/>
            <a:r>
              <a:rPr lang="en-US" sz="2200" dirty="0"/>
              <a:t>Upper respiratory tract infections</a:t>
            </a:r>
          </a:p>
          <a:p>
            <a:pPr lvl="1"/>
            <a:r>
              <a:rPr lang="en-US" sz="2200" dirty="0"/>
              <a:t>Nausea</a:t>
            </a:r>
          </a:p>
          <a:p>
            <a:pPr lvl="1"/>
            <a:r>
              <a:rPr lang="en-US" sz="2200" dirty="0"/>
              <a:t>Cough</a:t>
            </a:r>
          </a:p>
          <a:p>
            <a:pPr lvl="1"/>
            <a:r>
              <a:rPr lang="en-US" sz="2200" dirty="0"/>
              <a:t>Pyrexia</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lvl="1"/>
            <a:endParaRPr lang="en-US" sz="2200" dirty="0"/>
          </a:p>
        </p:txBody>
      </p:sp>
      <p:sp>
        <p:nvSpPr>
          <p:cNvPr id="6" name="Content Placeholder 5"/>
          <p:cNvSpPr>
            <a:spLocks noGrp="1"/>
          </p:cNvSpPr>
          <p:nvPr>
            <p:ph idx="12"/>
          </p:nvPr>
        </p:nvSpPr>
        <p:spPr/>
        <p:txBody>
          <a:bodyPr/>
          <a:lstStyle/>
          <a:p>
            <a:r>
              <a:rPr lang="en-US" sz="2200" dirty="0"/>
              <a:t>Drug interactions:</a:t>
            </a:r>
          </a:p>
          <a:p>
            <a:pPr lvl="1"/>
            <a:r>
              <a:rPr lang="en-US" sz="2200" dirty="0"/>
              <a:t>Should be used with caution in patients receiving chronic treatment with strong CYP3A4 inhibitors </a:t>
            </a:r>
          </a:p>
          <a:p>
            <a:pPr lvl="1"/>
            <a:r>
              <a:rPr lang="en-US" sz="2200" dirty="0" err="1"/>
              <a:t>Coadministration</a:t>
            </a:r>
            <a:r>
              <a:rPr lang="en-US" sz="2200" dirty="0"/>
              <a:t> with strong CYP3A4 inducers is not recommended </a:t>
            </a:r>
          </a:p>
          <a:p>
            <a:endParaRPr lang="en-US" sz="2200" dirty="0"/>
          </a:p>
        </p:txBody>
      </p:sp>
      <p:sp>
        <p:nvSpPr>
          <p:cNvPr id="29698" name="Title 1"/>
          <p:cNvSpPr>
            <a:spLocks noGrp="1"/>
          </p:cNvSpPr>
          <p:nvPr>
            <p:ph type="title"/>
          </p:nvPr>
        </p:nvSpPr>
        <p:spPr/>
        <p:txBody>
          <a:bodyPr/>
          <a:lstStyle/>
          <a:p>
            <a:r>
              <a:rPr lang="en-US"/>
              <a:t>Rinvoq (upadacitinib)</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150</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826440999"/>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Rinvoq (upadacitinib)</a:t>
            </a:r>
            <a:endParaRPr lang="en-US" dirty="0"/>
          </a:p>
        </p:txBody>
      </p:sp>
      <p:sp>
        <p:nvSpPr>
          <p:cNvPr id="29699" name="Content Placeholder 2"/>
          <p:cNvSpPr>
            <a:spLocks noGrp="1"/>
          </p:cNvSpPr>
          <p:nvPr>
            <p:ph idx="1"/>
          </p:nvPr>
        </p:nvSpPr>
        <p:spPr/>
        <p:txBody>
          <a:bodyPr/>
          <a:lstStyle/>
          <a:p>
            <a:r>
              <a:rPr lang="en-US" sz="2000" dirty="0"/>
              <a:t>The FDA approval of </a:t>
            </a:r>
            <a:r>
              <a:rPr lang="en-US" sz="2000" dirty="0" err="1"/>
              <a:t>Rinvoq</a:t>
            </a:r>
            <a:r>
              <a:rPr lang="en-US" sz="2000" dirty="0"/>
              <a:t> was based on data from the SELECT program, with approximately 4,400 patients evaluated across all treatment arms in five studies</a:t>
            </a:r>
          </a:p>
          <a:p>
            <a:r>
              <a:rPr lang="en-US" sz="2000" dirty="0"/>
              <a:t>The studies include assessments of efficacy, safety and tolerability across a variety of RA patients, including those who failed or were intolerant to biologic DMARDs and who were naïve or inadequate responders to MTX</a:t>
            </a:r>
          </a:p>
          <a:p>
            <a:r>
              <a:rPr lang="en-US" sz="2000" dirty="0"/>
              <a:t>Across the SELECT Phase 3 studies, </a:t>
            </a:r>
            <a:r>
              <a:rPr lang="en-US" sz="2000" dirty="0" err="1"/>
              <a:t>Rinvoq</a:t>
            </a:r>
            <a:r>
              <a:rPr lang="en-US" sz="2000" dirty="0"/>
              <a:t> met all primary and ranked secondary endpoints</a:t>
            </a:r>
          </a:p>
          <a:p>
            <a:endParaRPr lang="en-US" sz="2000" dirty="0"/>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151</a:t>
            </a:fld>
            <a:endParaRPr lang="en-US" dirty="0"/>
          </a:p>
        </p:txBody>
      </p:sp>
    </p:spTree>
    <p:extLst>
      <p:ext uri="{BB962C8B-B14F-4D97-AF65-F5344CB8AC3E}">
        <p14:creationId xmlns:p14="http://schemas.microsoft.com/office/powerpoint/2010/main" val="874638706"/>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Rinvoq (upadacitinib)</a:t>
            </a:r>
            <a:endParaRPr lang="en-US" dirty="0"/>
          </a:p>
        </p:txBody>
      </p:sp>
      <p:sp>
        <p:nvSpPr>
          <p:cNvPr id="29699" name="Content Placeholder 2"/>
          <p:cNvSpPr>
            <a:spLocks noGrp="1"/>
          </p:cNvSpPr>
          <p:nvPr>
            <p:ph idx="1"/>
          </p:nvPr>
        </p:nvSpPr>
        <p:spPr/>
        <p:txBody>
          <a:bodyPr/>
          <a:lstStyle/>
          <a:p>
            <a:r>
              <a:rPr lang="en-US" sz="1800" dirty="0"/>
              <a:t>In SELECT-EARLY, 52 percent of MTX-naïve patients treated with </a:t>
            </a:r>
            <a:r>
              <a:rPr lang="en-US" sz="1800" dirty="0" err="1"/>
              <a:t>Rinvoq</a:t>
            </a:r>
            <a:r>
              <a:rPr lang="en-US" sz="1800" dirty="0"/>
              <a:t> 15 mg achieved ACR50 vs 28 percent treated with MTX at week 12</a:t>
            </a:r>
          </a:p>
          <a:p>
            <a:r>
              <a:rPr lang="en-US" sz="1800" dirty="0"/>
              <a:t>In SELECT-MONOTHERAPY, 68 percent of MTX-IR patients treated with </a:t>
            </a:r>
            <a:r>
              <a:rPr lang="en-US" sz="1800" dirty="0" err="1"/>
              <a:t>Rinvoq</a:t>
            </a:r>
            <a:r>
              <a:rPr lang="en-US" sz="1800" dirty="0"/>
              <a:t> 15 mg achieved ACR20 vs 41 percent treated with continued MTX at week 14</a:t>
            </a:r>
          </a:p>
          <a:p>
            <a:r>
              <a:rPr lang="en-US" sz="1800" dirty="0"/>
              <a:t>In SELECT-COMPARE, 71 percent of MTX-IR patients treated with </a:t>
            </a:r>
            <a:r>
              <a:rPr lang="en-US" sz="1800" dirty="0" err="1"/>
              <a:t>Rinvoq</a:t>
            </a:r>
            <a:r>
              <a:rPr lang="en-US" sz="1800" dirty="0"/>
              <a:t> 15 mg plus MTX achieved ACR20 vs 36 percent treated with placebo plus MTX at week 12</a:t>
            </a:r>
          </a:p>
          <a:p>
            <a:r>
              <a:rPr lang="en-US" sz="1800" dirty="0"/>
              <a:t>In SELECT-NEXT, 64 percent of </a:t>
            </a:r>
            <a:r>
              <a:rPr lang="en-US" sz="1800" dirty="0" err="1"/>
              <a:t>csDMARD</a:t>
            </a:r>
            <a:r>
              <a:rPr lang="en-US" sz="1800" dirty="0"/>
              <a:t>-IR patients treated with </a:t>
            </a:r>
            <a:r>
              <a:rPr lang="en-US" sz="1800" dirty="0" err="1"/>
              <a:t>Rinvoq</a:t>
            </a:r>
            <a:r>
              <a:rPr lang="en-US" sz="1800" dirty="0"/>
              <a:t> 15 mg plus </a:t>
            </a:r>
            <a:r>
              <a:rPr lang="en-US" sz="1800" dirty="0" err="1"/>
              <a:t>csDMARDs</a:t>
            </a:r>
            <a:r>
              <a:rPr lang="en-US" sz="1800" dirty="0"/>
              <a:t> achieved ACR20 vs 36 percent treated with placebo plus </a:t>
            </a:r>
            <a:r>
              <a:rPr lang="en-US" sz="1800" dirty="0" err="1"/>
              <a:t>csDMARDs</a:t>
            </a:r>
            <a:r>
              <a:rPr lang="en-US" sz="1800" dirty="0"/>
              <a:t> at week 12</a:t>
            </a:r>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152</a:t>
            </a:fld>
            <a:endParaRPr lang="en-US" dirty="0"/>
          </a:p>
        </p:txBody>
      </p:sp>
    </p:spTree>
    <p:extLst>
      <p:ext uri="{BB962C8B-B14F-4D97-AF65-F5344CB8AC3E}">
        <p14:creationId xmlns:p14="http://schemas.microsoft.com/office/powerpoint/2010/main" val="1099652269"/>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Rinvoq (upadacitinib)</a:t>
            </a:r>
            <a:endParaRPr lang="en-US" dirty="0"/>
          </a:p>
        </p:txBody>
      </p:sp>
      <p:sp>
        <p:nvSpPr>
          <p:cNvPr id="29699" name="Content Placeholder 2"/>
          <p:cNvSpPr>
            <a:spLocks noGrp="1"/>
          </p:cNvSpPr>
          <p:nvPr>
            <p:ph idx="1"/>
          </p:nvPr>
        </p:nvSpPr>
        <p:spPr/>
        <p:txBody>
          <a:bodyPr/>
          <a:lstStyle/>
          <a:p>
            <a:r>
              <a:rPr lang="en-US"/>
              <a:t>In SELECT-BEYOND, 65 percent of biologic-IR patients treated with Rinvoq 15 mg plus csDMARDs achieved ACR20 vs 28 percent treated with placebo plus csDMARDs at week 12</a:t>
            </a:r>
          </a:p>
          <a:p>
            <a:endParaRPr lang="en-US"/>
          </a:p>
          <a:p>
            <a:endParaRPr lang="en-US"/>
          </a:p>
          <a:p>
            <a:pPr lvl="1"/>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153</a:t>
            </a:fld>
            <a:endParaRPr lang="en-US" dirty="0"/>
          </a:p>
        </p:txBody>
      </p:sp>
    </p:spTree>
    <p:extLst>
      <p:ext uri="{BB962C8B-B14F-4D97-AF65-F5344CB8AC3E}">
        <p14:creationId xmlns:p14="http://schemas.microsoft.com/office/powerpoint/2010/main" val="2081038621"/>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Vyndamax (tafamidis)</a:t>
            </a:r>
            <a:endParaRPr lang="en-US" dirty="0"/>
          </a:p>
        </p:txBody>
      </p:sp>
      <p:sp>
        <p:nvSpPr>
          <p:cNvPr id="29699" name="Content Placeholder 2"/>
          <p:cNvSpPr>
            <a:spLocks noGrp="1"/>
          </p:cNvSpPr>
          <p:nvPr>
            <p:ph idx="1"/>
          </p:nvPr>
        </p:nvSpPr>
        <p:spPr/>
        <p:txBody>
          <a:bodyPr/>
          <a:lstStyle/>
          <a:p>
            <a:r>
              <a:rPr lang="en-US" sz="2000" dirty="0"/>
              <a:t>Indicated for the treatment of the cardiomyopathy of wild type or hereditary transthyretin-mediated amyloidosis (ATTR-CM) in adults to reduce cardiovascular mortality and cardiovascular-related hospitalization</a:t>
            </a:r>
          </a:p>
          <a:p>
            <a:r>
              <a:rPr lang="en-US" sz="2000" dirty="0"/>
              <a:t>Dose is 61 mg orally once daily; it is available as 61 mg capsules</a:t>
            </a:r>
          </a:p>
          <a:p>
            <a:r>
              <a:rPr lang="en-US" sz="2000" dirty="0" err="1"/>
              <a:t>Vyndamax</a:t>
            </a:r>
            <a:r>
              <a:rPr lang="en-US" sz="2000" dirty="0"/>
              <a:t> and </a:t>
            </a:r>
            <a:r>
              <a:rPr lang="en-US" sz="2000" dirty="0" err="1"/>
              <a:t>Vyndaquel</a:t>
            </a:r>
            <a:r>
              <a:rPr lang="en-US" sz="2000" dirty="0"/>
              <a:t> are not substitutable on a per mg basis</a:t>
            </a:r>
          </a:p>
          <a:p>
            <a:r>
              <a:rPr lang="en-US" sz="2000" dirty="0"/>
              <a:t>In clinical trials, the frequency of adverse events was similar to placebo, and similar proportions discontinued the study drug due to an adverse event</a:t>
            </a:r>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154</a:t>
            </a:fld>
            <a:endParaRPr lang="en-US" dirty="0"/>
          </a:p>
        </p:txBody>
      </p:sp>
    </p:spTree>
    <p:extLst>
      <p:ext uri="{BB962C8B-B14F-4D97-AF65-F5344CB8AC3E}">
        <p14:creationId xmlns:p14="http://schemas.microsoft.com/office/powerpoint/2010/main" val="1991734486"/>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Vyndamax (tafamidis)</a:t>
            </a:r>
            <a:endParaRPr lang="en-US" dirty="0"/>
          </a:p>
        </p:txBody>
      </p:sp>
      <p:sp>
        <p:nvSpPr>
          <p:cNvPr id="29699" name="Content Placeholder 2"/>
          <p:cNvSpPr>
            <a:spLocks noGrp="1"/>
          </p:cNvSpPr>
          <p:nvPr>
            <p:ph idx="1"/>
          </p:nvPr>
        </p:nvSpPr>
        <p:spPr/>
        <p:txBody>
          <a:bodyPr/>
          <a:lstStyle/>
          <a:p>
            <a:r>
              <a:rPr lang="en-US" sz="1800" dirty="0"/>
              <a:t>There are no comparative data available</a:t>
            </a:r>
          </a:p>
          <a:p>
            <a:r>
              <a:rPr lang="en-US" sz="1800" dirty="0"/>
              <a:t>The FDA approval was based on a multicenter, international, randomized, double-blind, placebo-controlled study in 441 patients with wild type or hereditary ATTR-CM</a:t>
            </a:r>
          </a:p>
          <a:p>
            <a:r>
              <a:rPr lang="en-US" sz="1800" dirty="0"/>
              <a:t>Patients were randomized in a 1:2:2 ratio to receive </a:t>
            </a:r>
            <a:r>
              <a:rPr lang="en-US" sz="1800" dirty="0" err="1"/>
              <a:t>Vyndaqel</a:t>
            </a:r>
            <a:r>
              <a:rPr lang="en-US" sz="1800" dirty="0"/>
              <a:t> 20 mg, </a:t>
            </a:r>
            <a:r>
              <a:rPr lang="en-US" sz="1800" dirty="0" err="1"/>
              <a:t>Vyndaqel</a:t>
            </a:r>
            <a:r>
              <a:rPr lang="en-US" sz="1800" dirty="0"/>
              <a:t> 80 mg, or matching placebo once daily for 30 months, in addition to standard of care</a:t>
            </a:r>
          </a:p>
          <a:p>
            <a:r>
              <a:rPr lang="en-US" sz="1800" dirty="0"/>
              <a:t>Treatment assignment was stratified by the presence or absence of a variant TTR genotype as well as baseline disease severity (NYHA Class)</a:t>
            </a:r>
          </a:p>
          <a:p>
            <a:r>
              <a:rPr lang="en-US" sz="1800" dirty="0"/>
              <a:t>Transplant patients were excluded from this study</a:t>
            </a:r>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155</a:t>
            </a:fld>
            <a:endParaRPr lang="en-US" dirty="0"/>
          </a:p>
        </p:txBody>
      </p:sp>
    </p:spTree>
    <p:extLst>
      <p:ext uri="{BB962C8B-B14F-4D97-AF65-F5344CB8AC3E}">
        <p14:creationId xmlns:p14="http://schemas.microsoft.com/office/powerpoint/2010/main" val="2635719599"/>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Vyndamax - Tafamidis</a:t>
            </a:r>
            <a:endParaRPr lang="en-US" dirty="0"/>
          </a:p>
        </p:txBody>
      </p:sp>
      <p:sp>
        <p:nvSpPr>
          <p:cNvPr id="29699" name="Content Placeholder 2"/>
          <p:cNvSpPr>
            <a:spLocks noGrp="1"/>
          </p:cNvSpPr>
          <p:nvPr>
            <p:ph idx="1"/>
          </p:nvPr>
        </p:nvSpPr>
        <p:spPr/>
        <p:txBody>
          <a:bodyPr/>
          <a:lstStyle/>
          <a:p>
            <a:r>
              <a:rPr lang="en-US" sz="2000" dirty="0"/>
              <a:t>The analysis demonstrated a significant reduction in all-cause mortality and frequency of cardiovascular-related hospitalizations in the pooled </a:t>
            </a:r>
            <a:r>
              <a:rPr lang="en-US" sz="2000" dirty="0" err="1"/>
              <a:t>Vyndaqel</a:t>
            </a:r>
            <a:r>
              <a:rPr lang="en-US" sz="2000" dirty="0"/>
              <a:t> 20 mg and 80 mg arms versus placebo</a:t>
            </a:r>
          </a:p>
          <a:p>
            <a:r>
              <a:rPr lang="en-US" sz="2000" dirty="0"/>
              <a:t>Analysis of the individual components of the primary analysis (all-cause mortality and cardiovascular-related hospitalizations) also demonstrated significant reductions for </a:t>
            </a:r>
            <a:r>
              <a:rPr lang="en-US" sz="2000" dirty="0" err="1"/>
              <a:t>Vyndaqel</a:t>
            </a:r>
            <a:r>
              <a:rPr lang="en-US" sz="2000" dirty="0"/>
              <a:t> versus placebo</a:t>
            </a:r>
          </a:p>
          <a:p>
            <a:endParaRPr lang="en-US" sz="2000" dirty="0"/>
          </a:p>
          <a:p>
            <a:pPr lvl="1"/>
            <a:endParaRPr lang="en-US" sz="20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156</a:t>
            </a:fld>
            <a:endParaRPr lang="en-US" dirty="0"/>
          </a:p>
        </p:txBody>
      </p:sp>
    </p:spTree>
    <p:extLst>
      <p:ext uri="{BB962C8B-B14F-4D97-AF65-F5344CB8AC3E}">
        <p14:creationId xmlns:p14="http://schemas.microsoft.com/office/powerpoint/2010/main" val="1670156638"/>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Executive Session</a:t>
            </a:r>
            <a:endParaRPr lang="en-US" dirty="0"/>
          </a:p>
        </p:txBody>
      </p:sp>
      <p:sp>
        <p:nvSpPr>
          <p:cNvPr id="11" name="Subtitle 10"/>
          <p:cNvSpPr>
            <a:spLocks noGrp="1"/>
          </p:cNvSpPr>
          <p:nvPr>
            <p:ph type="subTitle" idx="1"/>
          </p:nvPr>
        </p:nvSpPr>
        <p:spPr/>
        <p:txBody>
          <a:bodyPr/>
          <a:lstStyle/>
          <a:p>
            <a:endParaRPr lang="en-US"/>
          </a:p>
        </p:txBody>
      </p:sp>
      <p:sp>
        <p:nvSpPr>
          <p:cNvPr id="3" name="Slide Number Placeholder 2"/>
          <p:cNvSpPr>
            <a:spLocks noGrp="1"/>
          </p:cNvSpPr>
          <p:nvPr>
            <p:ph type="sldNum" sz="quarter" idx="4"/>
          </p:nvPr>
        </p:nvSpPr>
        <p:spPr/>
        <p:txBody>
          <a:bodyPr/>
          <a:lstStyle/>
          <a:p>
            <a:fld id="{FF445594-FFE8-4E90-934C-EFF530110A38}" type="slidenum">
              <a:rPr lang="en-US" smtClean="0"/>
              <a:pPr/>
              <a:t>157</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835118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Public Therapeutic Class Votes</a:t>
            </a:r>
            <a:endParaRPr lang="en-US" dirty="0"/>
          </a:p>
        </p:txBody>
      </p:sp>
      <p:sp>
        <p:nvSpPr>
          <p:cNvPr id="8" name="Subtitle 7"/>
          <p:cNvSpPr>
            <a:spLocks noGrp="1"/>
          </p:cNvSpPr>
          <p:nvPr>
            <p:ph type="subTitle" idx="1"/>
          </p:nvPr>
        </p:nvSpPr>
        <p:spPr/>
        <p:txBody>
          <a:bodyPr/>
          <a:lstStyle/>
          <a:p>
            <a:endParaRPr lang="en-US"/>
          </a:p>
        </p:txBody>
      </p:sp>
      <p:sp>
        <p:nvSpPr>
          <p:cNvPr id="3" name="Slide Number Placeholder 2"/>
          <p:cNvSpPr>
            <a:spLocks noGrp="1"/>
          </p:cNvSpPr>
          <p:nvPr>
            <p:ph type="sldNum" sz="quarter" idx="4"/>
          </p:nvPr>
        </p:nvSpPr>
        <p:spPr/>
        <p:txBody>
          <a:bodyPr/>
          <a:lstStyle/>
          <a:p>
            <a:fld id="{FF445594-FFE8-4E90-934C-EFF530110A38}" type="slidenum">
              <a:rPr lang="en-US" smtClean="0"/>
              <a:pPr/>
              <a:t>158</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35126118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Biosimilar Update</a:t>
            </a:r>
          </a:p>
        </p:txBody>
      </p:sp>
      <p:sp>
        <p:nvSpPr>
          <p:cNvPr id="8" name="Subtitle 7"/>
          <p:cNvSpPr>
            <a:spLocks noGrp="1"/>
          </p:cNvSpPr>
          <p:nvPr>
            <p:ph type="subTitle" idx="1"/>
          </p:nvPr>
        </p:nvSpPr>
        <p:spPr/>
        <p:txBody>
          <a:bodyPr/>
          <a:lstStyle/>
          <a:p>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159</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55740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Antifungals, Topical</a:t>
            </a:r>
            <a:endParaRPr lang="en-US" dirty="0"/>
          </a:p>
        </p:txBody>
      </p:sp>
      <p:sp>
        <p:nvSpPr>
          <p:cNvPr id="3" name="Content Placeholder 2"/>
          <p:cNvSpPr>
            <a:spLocks noGrp="1"/>
          </p:cNvSpPr>
          <p:nvPr>
            <p:ph idx="1"/>
          </p:nvPr>
        </p:nvSpPr>
        <p:spPr/>
        <p:txBody>
          <a:bodyPr/>
          <a:lstStyle/>
          <a:p>
            <a:pPr marL="0" indent="0">
              <a:spcBef>
                <a:spcPts val="500"/>
              </a:spcBef>
              <a:buNone/>
            </a:pPr>
            <a:r>
              <a:rPr lang="en-US" altLang="en-US" sz="2000" b="1" i="1" dirty="0"/>
              <a:t>Class Overview - Product indications include*:</a:t>
            </a:r>
          </a:p>
          <a:p>
            <a:pPr>
              <a:spcBef>
                <a:spcPts val="500"/>
              </a:spcBef>
            </a:pPr>
            <a:r>
              <a:rPr lang="en-US" sz="2000" dirty="0"/>
              <a:t>Cutaneous Candidiasis</a:t>
            </a:r>
          </a:p>
          <a:p>
            <a:pPr>
              <a:spcBef>
                <a:spcPts val="500"/>
              </a:spcBef>
            </a:pPr>
            <a:r>
              <a:rPr lang="en-US" sz="2000" dirty="0"/>
              <a:t>Tinea </a:t>
            </a:r>
            <a:r>
              <a:rPr lang="en-US" sz="2000" dirty="0" err="1"/>
              <a:t>Pedis</a:t>
            </a:r>
            <a:endParaRPr lang="en-US" sz="2000" dirty="0"/>
          </a:p>
          <a:p>
            <a:pPr>
              <a:spcBef>
                <a:spcPts val="500"/>
              </a:spcBef>
            </a:pPr>
            <a:r>
              <a:rPr lang="en-US" sz="2000" dirty="0"/>
              <a:t>Tinea </a:t>
            </a:r>
            <a:r>
              <a:rPr lang="en-US" sz="2000" dirty="0" err="1"/>
              <a:t>Corporis</a:t>
            </a:r>
            <a:endParaRPr lang="en-US" sz="2000" dirty="0"/>
          </a:p>
          <a:p>
            <a:pPr>
              <a:spcBef>
                <a:spcPts val="500"/>
              </a:spcBef>
            </a:pPr>
            <a:r>
              <a:rPr lang="en-US" sz="2000" dirty="0"/>
              <a:t>Tinea </a:t>
            </a:r>
            <a:r>
              <a:rPr lang="en-US" sz="2000" dirty="0" err="1"/>
              <a:t>Cruris</a:t>
            </a:r>
            <a:endParaRPr lang="en-US" sz="2000" dirty="0"/>
          </a:p>
          <a:p>
            <a:pPr>
              <a:spcBef>
                <a:spcPts val="500"/>
              </a:spcBef>
            </a:pPr>
            <a:r>
              <a:rPr lang="en-US" sz="2000" dirty="0"/>
              <a:t>Tenia Versicolor</a:t>
            </a:r>
          </a:p>
          <a:p>
            <a:pPr>
              <a:spcBef>
                <a:spcPts val="500"/>
              </a:spcBef>
            </a:pPr>
            <a:r>
              <a:rPr lang="en-US" sz="2000" dirty="0"/>
              <a:t>Topical Onychomycosis</a:t>
            </a:r>
          </a:p>
          <a:p>
            <a:pPr>
              <a:spcBef>
                <a:spcPts val="500"/>
              </a:spcBef>
            </a:pPr>
            <a:r>
              <a:rPr lang="en-US" sz="2000" dirty="0"/>
              <a:t>Seborrheic Dermatitis</a:t>
            </a:r>
          </a:p>
          <a:p>
            <a:pPr>
              <a:spcBef>
                <a:spcPts val="500"/>
              </a:spcBef>
            </a:pPr>
            <a:endParaRPr lang="en-US" sz="2000" dirty="0"/>
          </a:p>
          <a:p>
            <a:pPr>
              <a:spcBef>
                <a:spcPts val="500"/>
              </a:spcBef>
            </a:pPr>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16</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6" name="TextBox 5"/>
          <p:cNvSpPr txBox="1"/>
          <p:nvPr/>
        </p:nvSpPr>
        <p:spPr>
          <a:xfrm>
            <a:off x="609600" y="4140561"/>
            <a:ext cx="7848600" cy="369332"/>
          </a:xfrm>
          <a:prstGeom prst="rect">
            <a:avLst/>
          </a:prstGeom>
          <a:noFill/>
        </p:spPr>
        <p:txBody>
          <a:bodyPr wrap="square" rtlCol="0">
            <a:spAutoFit/>
          </a:bodyPr>
          <a:lstStyle/>
          <a:p>
            <a:pPr lvl="1"/>
            <a:r>
              <a:rPr lang="en-US" b="1" i="1" dirty="0"/>
              <a:t>*Not inclusive of all product indications, all products differ in indication</a:t>
            </a:r>
          </a:p>
        </p:txBody>
      </p:sp>
    </p:spTree>
    <p:extLst>
      <p:ext uri="{BB962C8B-B14F-4D97-AF65-F5344CB8AC3E}">
        <p14:creationId xmlns:p14="http://schemas.microsoft.com/office/powerpoint/2010/main" val="39049078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Biosimilar Update</a:t>
            </a:r>
          </a:p>
        </p:txBody>
      </p:sp>
      <p:sp>
        <p:nvSpPr>
          <p:cNvPr id="6" name="Content Placeholder 5"/>
          <p:cNvSpPr>
            <a:spLocks noGrp="1"/>
          </p:cNvSpPr>
          <p:nvPr>
            <p:ph idx="1"/>
          </p:nvPr>
        </p:nvSpPr>
        <p:spPr/>
        <p:txBody>
          <a:bodyPr/>
          <a:lstStyle/>
          <a:p>
            <a:r>
              <a:rPr lang="en-US" sz="1900" dirty="0"/>
              <a:t>Herceptin</a:t>
            </a:r>
          </a:p>
          <a:p>
            <a:pPr lvl="1"/>
            <a:r>
              <a:rPr lang="en-US" sz="1900" dirty="0" err="1"/>
              <a:t>Herzuma</a:t>
            </a:r>
            <a:r>
              <a:rPr lang="en-US" sz="1900" dirty="0"/>
              <a:t> (</a:t>
            </a:r>
            <a:r>
              <a:rPr lang="en-US" sz="1900" dirty="0" err="1"/>
              <a:t>trastuzumab-pkrb</a:t>
            </a:r>
            <a:r>
              <a:rPr lang="en-US" sz="1900" dirty="0"/>
              <a:t>): FDA approved December 2018; anticipated availability is currently unknown</a:t>
            </a:r>
          </a:p>
          <a:p>
            <a:pPr lvl="1"/>
            <a:r>
              <a:rPr lang="en-US" sz="1900" dirty="0" err="1"/>
              <a:t>Ogivri</a:t>
            </a:r>
            <a:r>
              <a:rPr lang="en-US" sz="1900" dirty="0"/>
              <a:t> (</a:t>
            </a:r>
            <a:r>
              <a:rPr lang="en-US" sz="1900" dirty="0" err="1"/>
              <a:t>trastuzumab-dkst</a:t>
            </a:r>
            <a:r>
              <a:rPr lang="en-US" sz="1900" dirty="0"/>
              <a:t>): FDA approved December 2017; anticipated availability is currently unknown</a:t>
            </a:r>
          </a:p>
          <a:p>
            <a:pPr lvl="1"/>
            <a:r>
              <a:rPr lang="en-US" sz="1900" dirty="0" err="1"/>
              <a:t>Ontruzant</a:t>
            </a:r>
            <a:r>
              <a:rPr lang="en-US" sz="1900" dirty="0"/>
              <a:t> (</a:t>
            </a:r>
            <a:r>
              <a:rPr lang="en-US" sz="1900" dirty="0" err="1"/>
              <a:t>trastuzumab-dttb</a:t>
            </a:r>
            <a:r>
              <a:rPr lang="en-US" sz="1900" dirty="0"/>
              <a:t>): FDA approved January 2019; availability anticipated in June 2019</a:t>
            </a:r>
          </a:p>
          <a:p>
            <a:pPr lvl="1"/>
            <a:r>
              <a:rPr lang="en-US" sz="1900" dirty="0" err="1"/>
              <a:t>Trazimera</a:t>
            </a:r>
            <a:r>
              <a:rPr lang="en-US" sz="1900" dirty="0"/>
              <a:t> (</a:t>
            </a:r>
            <a:r>
              <a:rPr lang="en-US" sz="1900" dirty="0" err="1"/>
              <a:t>trastuzumab-qyyp</a:t>
            </a:r>
            <a:r>
              <a:rPr lang="en-US" sz="1900" dirty="0"/>
              <a:t>): FDA approved March 2019; anticipated availability is currently unknown</a:t>
            </a:r>
          </a:p>
          <a:p>
            <a:pPr lvl="1"/>
            <a:r>
              <a:rPr lang="en-US" sz="1900" dirty="0" err="1"/>
              <a:t>Kanjinti</a:t>
            </a:r>
            <a:r>
              <a:rPr lang="en-US" sz="1900" dirty="0"/>
              <a:t> (</a:t>
            </a:r>
            <a:r>
              <a:rPr lang="en-US" sz="1900" dirty="0" err="1"/>
              <a:t>Trastuzumab-Anns</a:t>
            </a:r>
            <a:r>
              <a:rPr lang="en-US" sz="1900" dirty="0"/>
              <a:t>): available</a:t>
            </a:r>
          </a:p>
          <a:p>
            <a:endParaRPr lang="en-US" sz="1900" dirty="0"/>
          </a:p>
          <a:p>
            <a:endParaRPr lang="en-US" sz="1900" dirty="0"/>
          </a:p>
          <a:p>
            <a:endParaRPr lang="en-US" sz="1900" dirty="0"/>
          </a:p>
          <a:p>
            <a:endParaRPr lang="en-US" sz="1900" dirty="0"/>
          </a:p>
          <a:p>
            <a:endParaRPr lang="en-US" sz="1900"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160</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5608192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Biosimilar Update</a:t>
            </a:r>
          </a:p>
        </p:txBody>
      </p:sp>
      <p:sp>
        <p:nvSpPr>
          <p:cNvPr id="6" name="Content Placeholder 5"/>
          <p:cNvSpPr>
            <a:spLocks noGrp="1"/>
          </p:cNvSpPr>
          <p:nvPr>
            <p:ph idx="1"/>
          </p:nvPr>
        </p:nvSpPr>
        <p:spPr/>
        <p:txBody>
          <a:bodyPr/>
          <a:lstStyle/>
          <a:p>
            <a:r>
              <a:rPr lang="en-US" sz="2200" dirty="0" err="1"/>
              <a:t>Avastin</a:t>
            </a:r>
            <a:endParaRPr lang="en-US" sz="2200" dirty="0"/>
          </a:p>
          <a:p>
            <a:pPr lvl="1"/>
            <a:r>
              <a:rPr lang="en-US" sz="2200" dirty="0" err="1"/>
              <a:t>Zirabev</a:t>
            </a:r>
            <a:r>
              <a:rPr lang="en-US" sz="2200" dirty="0"/>
              <a:t> (bevacizumab-</a:t>
            </a:r>
            <a:r>
              <a:rPr lang="en-US" sz="2200" dirty="0" err="1"/>
              <a:t>bvzr</a:t>
            </a:r>
            <a:r>
              <a:rPr lang="en-US" sz="2200" dirty="0"/>
              <a:t>): FDA approved June 2019; anticipated availability is currently unknown</a:t>
            </a:r>
          </a:p>
          <a:p>
            <a:pPr lvl="1"/>
            <a:r>
              <a:rPr lang="en-US" sz="2200" dirty="0" err="1"/>
              <a:t>Mvasi</a:t>
            </a:r>
            <a:r>
              <a:rPr lang="en-US" sz="2200" dirty="0"/>
              <a:t> (Bevacizumab-</a:t>
            </a:r>
            <a:r>
              <a:rPr lang="en-US" sz="2200" dirty="0" err="1"/>
              <a:t>awwb</a:t>
            </a:r>
            <a:r>
              <a:rPr lang="en-US" sz="2200" dirty="0"/>
              <a:t>): available</a:t>
            </a:r>
          </a:p>
          <a:p>
            <a:r>
              <a:rPr lang="en-US" sz="2200" dirty="0"/>
              <a:t>As a reminder – per AHCCCS Policy 310-V: AHCCCS Contractors shall not transition to a biosimilar drug until AHCCCS has determined that the biosimilar drug is overall more cost-effective to the state than the continued use of the brand name drug.</a:t>
            </a:r>
          </a:p>
          <a:p>
            <a:endParaRPr lang="en-US" sz="2200" dirty="0"/>
          </a:p>
          <a:p>
            <a:endParaRPr lang="en-US" sz="2200" dirty="0"/>
          </a:p>
          <a:p>
            <a:endParaRPr lang="en-US" sz="2200" dirty="0"/>
          </a:p>
          <a:p>
            <a:endParaRPr lang="en-US" sz="2200" dirty="0"/>
          </a:p>
          <a:p>
            <a:endParaRPr lang="en-US" sz="2200"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161</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0271723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P&amp;T Meeting Dates</a:t>
            </a:r>
            <a:endParaRPr lang="en-US" dirty="0"/>
          </a:p>
        </p:txBody>
      </p:sp>
      <p:sp>
        <p:nvSpPr>
          <p:cNvPr id="3" name="Content Placeholder 2"/>
          <p:cNvSpPr>
            <a:spLocks noGrp="1"/>
          </p:cNvSpPr>
          <p:nvPr>
            <p:ph idx="1"/>
          </p:nvPr>
        </p:nvSpPr>
        <p:spPr/>
        <p:txBody>
          <a:bodyPr/>
          <a:lstStyle/>
          <a:p>
            <a:r>
              <a:rPr lang="en-US" dirty="0"/>
              <a:t>2020 Meeting Dates:</a:t>
            </a:r>
          </a:p>
          <a:p>
            <a:pPr lvl="1"/>
            <a:r>
              <a:rPr lang="en-US" dirty="0"/>
              <a:t>January 22, 2020</a:t>
            </a:r>
          </a:p>
          <a:p>
            <a:pPr lvl="1"/>
            <a:r>
              <a:rPr lang="en-US" dirty="0"/>
              <a:t>May 19 and 29, 2020</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162</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17523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Antifungals, Topical</a:t>
            </a:r>
            <a:endParaRPr lang="en-US" dirty="0"/>
          </a:p>
        </p:txBody>
      </p:sp>
      <p:sp>
        <p:nvSpPr>
          <p:cNvPr id="5" name="Content Placeholder 4"/>
          <p:cNvSpPr>
            <a:spLocks noGrp="1"/>
          </p:cNvSpPr>
          <p:nvPr>
            <p:ph idx="1"/>
          </p:nvPr>
        </p:nvSpPr>
        <p:spPr/>
        <p:txBody>
          <a:bodyPr/>
          <a:lstStyle/>
          <a:p>
            <a:pPr marL="0" indent="0">
              <a:spcBef>
                <a:spcPts val="300"/>
              </a:spcBef>
              <a:buNone/>
            </a:pPr>
            <a:r>
              <a:rPr lang="en-US" altLang="en-US" sz="1800" b="1" i="1" dirty="0"/>
              <a:t>Class Overview</a:t>
            </a:r>
          </a:p>
          <a:p>
            <a:pPr>
              <a:spcBef>
                <a:spcPts val="300"/>
              </a:spcBef>
            </a:pPr>
            <a:r>
              <a:rPr lang="en-US" sz="1800" dirty="0" err="1"/>
              <a:t>butenafine</a:t>
            </a:r>
            <a:r>
              <a:rPr lang="en-US" sz="1800" dirty="0"/>
              <a:t> - (</a:t>
            </a:r>
            <a:r>
              <a:rPr lang="en-US" sz="1800" dirty="0" err="1"/>
              <a:t>Mentax</a:t>
            </a:r>
            <a:r>
              <a:rPr lang="en-US" sz="1800" dirty="0"/>
              <a:t>)</a:t>
            </a:r>
          </a:p>
          <a:p>
            <a:pPr>
              <a:spcBef>
                <a:spcPts val="300"/>
              </a:spcBef>
            </a:pPr>
            <a:r>
              <a:rPr lang="en-US" sz="1800" dirty="0" err="1"/>
              <a:t>butenafine</a:t>
            </a:r>
            <a:r>
              <a:rPr lang="en-US" sz="1800" dirty="0"/>
              <a:t> - (</a:t>
            </a:r>
            <a:r>
              <a:rPr lang="en-US" sz="1800" dirty="0" err="1"/>
              <a:t>butenafine</a:t>
            </a:r>
            <a:r>
              <a:rPr lang="en-US" sz="1800" dirty="0"/>
              <a:t> [OTC], Lotrimin Ultra [OTC])</a:t>
            </a:r>
          </a:p>
          <a:p>
            <a:pPr>
              <a:spcBef>
                <a:spcPts val="300"/>
              </a:spcBef>
            </a:pPr>
            <a:r>
              <a:rPr lang="en-US" sz="1800" dirty="0" err="1"/>
              <a:t>ciclopirox</a:t>
            </a:r>
            <a:r>
              <a:rPr lang="en-US" sz="1800" dirty="0"/>
              <a:t> 0.77% - (</a:t>
            </a:r>
            <a:r>
              <a:rPr lang="en-US" sz="1800" dirty="0" err="1"/>
              <a:t>Ciclodan</a:t>
            </a:r>
            <a:r>
              <a:rPr lang="en-US" sz="1800" dirty="0"/>
              <a:t> Cream, Kit; </a:t>
            </a:r>
            <a:r>
              <a:rPr lang="en-US" sz="1800" dirty="0" err="1"/>
              <a:t>ciclopirox</a:t>
            </a:r>
            <a:r>
              <a:rPr lang="en-US" sz="1800" dirty="0"/>
              <a:t> cream; </a:t>
            </a:r>
            <a:r>
              <a:rPr lang="en-US" sz="1800" dirty="0" err="1"/>
              <a:t>Loprox</a:t>
            </a:r>
            <a:r>
              <a:rPr lang="en-US" sz="1800" dirty="0"/>
              <a:t> Cream, Gel, Suspension)</a:t>
            </a:r>
          </a:p>
          <a:p>
            <a:pPr>
              <a:spcBef>
                <a:spcPts val="300"/>
              </a:spcBef>
            </a:pPr>
            <a:r>
              <a:rPr lang="en-US" sz="1800" dirty="0" err="1"/>
              <a:t>ciclopirox</a:t>
            </a:r>
            <a:r>
              <a:rPr lang="en-US" sz="1800" dirty="0"/>
              <a:t> 8% - (</a:t>
            </a:r>
            <a:r>
              <a:rPr lang="en-US" sz="1800" dirty="0" err="1"/>
              <a:t>Ciclodan</a:t>
            </a:r>
            <a:r>
              <a:rPr lang="en-US" sz="1800" dirty="0"/>
              <a:t> Solution, </a:t>
            </a:r>
            <a:r>
              <a:rPr lang="en-US" sz="1800" dirty="0" err="1"/>
              <a:t>ciclopirox</a:t>
            </a:r>
            <a:r>
              <a:rPr lang="en-US" sz="1800" dirty="0"/>
              <a:t> 8%, </a:t>
            </a:r>
            <a:r>
              <a:rPr lang="en-US" sz="1800" dirty="0" err="1"/>
              <a:t>Penlac</a:t>
            </a:r>
            <a:r>
              <a:rPr lang="en-US" sz="1800" dirty="0"/>
              <a:t>)</a:t>
            </a:r>
          </a:p>
          <a:p>
            <a:pPr>
              <a:spcBef>
                <a:spcPts val="300"/>
              </a:spcBef>
            </a:pPr>
            <a:r>
              <a:rPr lang="en-US" sz="1800" dirty="0" err="1"/>
              <a:t>clotrimazole</a:t>
            </a:r>
            <a:r>
              <a:rPr lang="en-US" sz="1800" dirty="0"/>
              <a:t>  - (</a:t>
            </a:r>
            <a:r>
              <a:rPr lang="en-US" sz="1800" dirty="0" err="1"/>
              <a:t>Alevazol</a:t>
            </a:r>
            <a:r>
              <a:rPr lang="en-US" sz="1800" dirty="0"/>
              <a:t> [OTC], </a:t>
            </a:r>
            <a:r>
              <a:rPr lang="en-US" sz="1800" dirty="0" err="1"/>
              <a:t>clotrimazole</a:t>
            </a:r>
            <a:r>
              <a:rPr lang="en-US" sz="1800" dirty="0"/>
              <a:t> [OTC], Lotrimin AF [OTC])</a:t>
            </a:r>
          </a:p>
          <a:p>
            <a:pPr>
              <a:spcBef>
                <a:spcPts val="300"/>
              </a:spcBef>
            </a:pPr>
            <a:r>
              <a:rPr lang="en-US" sz="1800" dirty="0" err="1"/>
              <a:t>clotrimazole</a:t>
            </a:r>
            <a:r>
              <a:rPr lang="en-US" sz="1800" dirty="0"/>
              <a:t>/betamethasone - (</a:t>
            </a:r>
            <a:r>
              <a:rPr lang="en-US" sz="1800" dirty="0" err="1"/>
              <a:t>clotrimazole</a:t>
            </a:r>
            <a:r>
              <a:rPr lang="en-US" sz="1800" dirty="0"/>
              <a:t>/betamethasone, </a:t>
            </a:r>
            <a:r>
              <a:rPr lang="en-US" sz="1800" dirty="0" err="1"/>
              <a:t>DermacinRx</a:t>
            </a:r>
            <a:r>
              <a:rPr lang="en-US" sz="1800" dirty="0"/>
              <a:t> </a:t>
            </a:r>
            <a:r>
              <a:rPr lang="en-US" sz="1800" dirty="0" err="1"/>
              <a:t>Therazole</a:t>
            </a:r>
            <a:r>
              <a:rPr lang="en-US" sz="1800" dirty="0"/>
              <a:t> Pak, </a:t>
            </a:r>
            <a:r>
              <a:rPr lang="en-US" sz="1800" dirty="0" err="1"/>
              <a:t>Lotrisone</a:t>
            </a:r>
            <a:r>
              <a:rPr lang="en-US" sz="1800" dirty="0"/>
              <a:t>)</a:t>
            </a:r>
          </a:p>
          <a:p>
            <a:pPr>
              <a:spcBef>
                <a:spcPts val="300"/>
              </a:spcBef>
            </a:pPr>
            <a:r>
              <a:rPr lang="en-US" sz="1800" dirty="0" err="1"/>
              <a:t>econazole</a:t>
            </a:r>
            <a:r>
              <a:rPr lang="en-US" sz="1800" dirty="0"/>
              <a:t> cream - (</a:t>
            </a:r>
            <a:r>
              <a:rPr lang="en-US" sz="1800" dirty="0" err="1"/>
              <a:t>econazole</a:t>
            </a:r>
            <a:r>
              <a:rPr lang="en-US" sz="1800" dirty="0"/>
              <a:t>)</a:t>
            </a:r>
          </a:p>
          <a:p>
            <a:pPr>
              <a:spcBef>
                <a:spcPts val="300"/>
              </a:spcBef>
            </a:pPr>
            <a:r>
              <a:rPr lang="en-US" sz="1800" dirty="0" err="1"/>
              <a:t>econazole</a:t>
            </a:r>
            <a:r>
              <a:rPr lang="en-US" sz="1800" dirty="0"/>
              <a:t> foam - (</a:t>
            </a:r>
            <a:r>
              <a:rPr lang="en-US" sz="1800" dirty="0" err="1"/>
              <a:t>Ecoza</a:t>
            </a:r>
            <a:r>
              <a:rPr lang="en-US" sz="1800" dirty="0"/>
              <a:t>)</a:t>
            </a:r>
          </a:p>
          <a:p>
            <a:pPr>
              <a:spcBef>
                <a:spcPts val="300"/>
              </a:spcBef>
            </a:pPr>
            <a:endParaRPr lang="en-US" sz="1800" dirty="0"/>
          </a:p>
          <a:p>
            <a:pPr>
              <a:spcBef>
                <a:spcPts val="300"/>
              </a:spcBef>
            </a:pPr>
            <a:endParaRPr lang="en-US" sz="1800" dirty="0"/>
          </a:p>
          <a:p>
            <a:pPr lvl="1">
              <a:spcBef>
                <a:spcPts val="300"/>
              </a:spcBef>
            </a:pPr>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5475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Antifungals, Topical</a:t>
            </a:r>
            <a:endParaRPr lang="en-US" dirty="0"/>
          </a:p>
        </p:txBody>
      </p:sp>
      <p:sp>
        <p:nvSpPr>
          <p:cNvPr id="5" name="Content Placeholder 4"/>
          <p:cNvSpPr>
            <a:spLocks noGrp="1"/>
          </p:cNvSpPr>
          <p:nvPr>
            <p:ph idx="1"/>
          </p:nvPr>
        </p:nvSpPr>
        <p:spPr>
          <a:xfrm>
            <a:off x="457200" y="1200150"/>
            <a:ext cx="8686800" cy="3280172"/>
          </a:xfrm>
        </p:spPr>
        <p:txBody>
          <a:bodyPr/>
          <a:lstStyle/>
          <a:p>
            <a:pPr marL="0" indent="0">
              <a:spcBef>
                <a:spcPts val="400"/>
              </a:spcBef>
              <a:buNone/>
            </a:pPr>
            <a:r>
              <a:rPr lang="en-US" altLang="en-US" sz="1800" b="1" i="1" dirty="0"/>
              <a:t>Class Overview:</a:t>
            </a:r>
            <a:endParaRPr lang="en-US" sz="1800" b="1" i="1" dirty="0"/>
          </a:p>
          <a:p>
            <a:pPr>
              <a:spcBef>
                <a:spcPts val="400"/>
              </a:spcBef>
            </a:pPr>
            <a:r>
              <a:rPr lang="en-US" sz="1750" dirty="0" err="1"/>
              <a:t>efinaconazole</a:t>
            </a:r>
            <a:r>
              <a:rPr lang="en-US" sz="1750" dirty="0"/>
              <a:t> - (</a:t>
            </a:r>
            <a:r>
              <a:rPr lang="en-US" sz="1750" dirty="0" err="1"/>
              <a:t>Jublia</a:t>
            </a:r>
            <a:r>
              <a:rPr lang="en-US" sz="1750" dirty="0"/>
              <a:t>)</a:t>
            </a:r>
          </a:p>
          <a:p>
            <a:pPr>
              <a:spcBef>
                <a:spcPts val="400"/>
              </a:spcBef>
            </a:pPr>
            <a:r>
              <a:rPr lang="en-US" sz="1750" dirty="0"/>
              <a:t>ketoconazole - (</a:t>
            </a:r>
            <a:r>
              <a:rPr lang="en-US" sz="1750" dirty="0" err="1"/>
              <a:t>Extina</a:t>
            </a:r>
            <a:r>
              <a:rPr lang="en-US" sz="1750" dirty="0"/>
              <a:t>, ketoconazole, </a:t>
            </a:r>
            <a:r>
              <a:rPr lang="en-US" sz="1750" dirty="0" err="1"/>
              <a:t>Nizoral</a:t>
            </a:r>
            <a:r>
              <a:rPr lang="en-US" sz="1750" dirty="0"/>
              <a:t> A-D Shampoo, </a:t>
            </a:r>
            <a:r>
              <a:rPr lang="en-US" sz="1750" dirty="0" err="1"/>
              <a:t>Nizoral</a:t>
            </a:r>
            <a:r>
              <a:rPr lang="en-US" sz="1750" dirty="0"/>
              <a:t> Shampoo, </a:t>
            </a:r>
            <a:r>
              <a:rPr lang="en-US" sz="1750" dirty="0" err="1"/>
              <a:t>Xolegel</a:t>
            </a:r>
            <a:r>
              <a:rPr lang="en-US" sz="1750" dirty="0"/>
              <a:t>)</a:t>
            </a:r>
          </a:p>
          <a:p>
            <a:pPr>
              <a:spcBef>
                <a:spcPts val="400"/>
              </a:spcBef>
            </a:pPr>
            <a:r>
              <a:rPr lang="en-US" sz="1750" dirty="0" err="1"/>
              <a:t>luliconazole</a:t>
            </a:r>
            <a:r>
              <a:rPr lang="en-US" sz="1750" dirty="0"/>
              <a:t> - (</a:t>
            </a:r>
            <a:r>
              <a:rPr lang="en-US" sz="1750" dirty="0" err="1"/>
              <a:t>Luzu</a:t>
            </a:r>
            <a:r>
              <a:rPr lang="en-US" sz="1750" dirty="0"/>
              <a:t>)</a:t>
            </a:r>
          </a:p>
          <a:p>
            <a:pPr>
              <a:spcBef>
                <a:spcPts val="400"/>
              </a:spcBef>
            </a:pPr>
            <a:r>
              <a:rPr lang="en-US" sz="1750" dirty="0"/>
              <a:t>miconazole - (</a:t>
            </a:r>
            <a:r>
              <a:rPr lang="en-US" sz="1750" dirty="0" err="1"/>
              <a:t>Azolen</a:t>
            </a:r>
            <a:r>
              <a:rPr lang="en-US" sz="1750" dirty="0"/>
              <a:t> [OTC], Desenex [OTC] , Fungoid [OTC], Lotrimin AF Spray, [OTC], miconazole [OTC], </a:t>
            </a:r>
            <a:r>
              <a:rPr lang="en-US" sz="1750" dirty="0" err="1"/>
              <a:t>Zeasorb</a:t>
            </a:r>
            <a:r>
              <a:rPr lang="en-US" sz="1750" dirty="0"/>
              <a:t> [OTC])</a:t>
            </a:r>
          </a:p>
          <a:p>
            <a:pPr>
              <a:spcBef>
                <a:spcPts val="400"/>
              </a:spcBef>
            </a:pPr>
            <a:r>
              <a:rPr lang="en-US" sz="1750" dirty="0"/>
              <a:t>miconazole/zinc oxide/white petrolatum - (</a:t>
            </a:r>
            <a:r>
              <a:rPr lang="en-US" sz="1750" dirty="0" err="1"/>
              <a:t>Vusion</a:t>
            </a:r>
            <a:r>
              <a:rPr lang="en-US" sz="1750" dirty="0"/>
              <a:t>)</a:t>
            </a:r>
          </a:p>
          <a:p>
            <a:pPr>
              <a:spcBef>
                <a:spcPts val="400"/>
              </a:spcBef>
            </a:pPr>
            <a:r>
              <a:rPr lang="en-US" sz="1750" dirty="0" err="1"/>
              <a:t>naftifine</a:t>
            </a:r>
            <a:r>
              <a:rPr lang="en-US" sz="1750" dirty="0"/>
              <a:t> - (</a:t>
            </a:r>
            <a:r>
              <a:rPr lang="en-US" sz="1750" dirty="0" err="1"/>
              <a:t>naftifine</a:t>
            </a:r>
            <a:r>
              <a:rPr lang="en-US" sz="1750" dirty="0"/>
              <a:t>, </a:t>
            </a:r>
            <a:r>
              <a:rPr lang="en-US" sz="1750" dirty="0" err="1"/>
              <a:t>Naftin</a:t>
            </a:r>
            <a:r>
              <a:rPr lang="en-US" sz="1750" dirty="0"/>
              <a:t>)</a:t>
            </a:r>
          </a:p>
          <a:p>
            <a:pPr>
              <a:spcBef>
                <a:spcPts val="400"/>
              </a:spcBef>
            </a:pPr>
            <a:r>
              <a:rPr lang="en-US" sz="1750" dirty="0"/>
              <a:t>nystatin - (nystatin)</a:t>
            </a:r>
          </a:p>
          <a:p>
            <a:pPr>
              <a:spcBef>
                <a:spcPts val="400"/>
              </a:spcBef>
            </a:pPr>
            <a:r>
              <a:rPr lang="en-US" sz="1750" dirty="0"/>
              <a:t>nystatin/triamcinolone - (nystatin/triamcinolone)</a:t>
            </a:r>
          </a:p>
          <a:p>
            <a:pPr>
              <a:spcBef>
                <a:spcPts val="400"/>
              </a:spcBef>
            </a:pPr>
            <a:endParaRPr lang="en-US" sz="1800" dirty="0"/>
          </a:p>
          <a:p>
            <a:pPr>
              <a:spcBef>
                <a:spcPts val="400"/>
              </a:spcBef>
            </a:pPr>
            <a:endParaRPr lang="en-US" sz="1800" dirty="0"/>
          </a:p>
          <a:p>
            <a:pPr lvl="1">
              <a:spcBef>
                <a:spcPts val="400"/>
              </a:spcBef>
            </a:pPr>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18</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51115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Antifungals, Topical</a:t>
            </a:r>
            <a:endParaRPr lang="en-US" dirty="0"/>
          </a:p>
        </p:txBody>
      </p:sp>
      <p:sp>
        <p:nvSpPr>
          <p:cNvPr id="5" name="Content Placeholder 4"/>
          <p:cNvSpPr>
            <a:spLocks noGrp="1"/>
          </p:cNvSpPr>
          <p:nvPr>
            <p:ph idx="1"/>
          </p:nvPr>
        </p:nvSpPr>
        <p:spPr/>
        <p:txBody>
          <a:bodyPr/>
          <a:lstStyle/>
          <a:p>
            <a:pPr marL="0" indent="0">
              <a:spcBef>
                <a:spcPts val="400"/>
              </a:spcBef>
              <a:buNone/>
            </a:pPr>
            <a:r>
              <a:rPr lang="en-US" altLang="en-US" sz="1800" b="1" i="1" dirty="0"/>
              <a:t>Class Overview</a:t>
            </a:r>
          </a:p>
          <a:p>
            <a:pPr>
              <a:spcBef>
                <a:spcPts val="400"/>
              </a:spcBef>
            </a:pPr>
            <a:r>
              <a:rPr lang="en-US" sz="1800" dirty="0" err="1"/>
              <a:t>oxiconazole</a:t>
            </a:r>
            <a:r>
              <a:rPr lang="en-US" sz="1800" dirty="0"/>
              <a:t> - (</a:t>
            </a:r>
            <a:r>
              <a:rPr lang="en-US" sz="1800" dirty="0" err="1"/>
              <a:t>oxiconazole</a:t>
            </a:r>
            <a:r>
              <a:rPr lang="en-US" sz="1800" dirty="0"/>
              <a:t>, </a:t>
            </a:r>
            <a:r>
              <a:rPr lang="en-US" sz="1800" dirty="0" err="1"/>
              <a:t>Oxistat</a:t>
            </a:r>
            <a:r>
              <a:rPr lang="en-US" sz="1800" dirty="0"/>
              <a:t>)</a:t>
            </a:r>
          </a:p>
          <a:p>
            <a:pPr>
              <a:spcBef>
                <a:spcPts val="400"/>
              </a:spcBef>
            </a:pPr>
            <a:r>
              <a:rPr lang="en-US" sz="1800" dirty="0" err="1"/>
              <a:t>sertaconazole</a:t>
            </a:r>
            <a:r>
              <a:rPr lang="en-US" sz="1800" dirty="0"/>
              <a:t> - (</a:t>
            </a:r>
            <a:r>
              <a:rPr lang="en-US" sz="1800" dirty="0" err="1"/>
              <a:t>Ertazco</a:t>
            </a:r>
            <a:r>
              <a:rPr lang="en-US" sz="1800" dirty="0"/>
              <a:t>)</a:t>
            </a:r>
          </a:p>
          <a:p>
            <a:pPr>
              <a:spcBef>
                <a:spcPts val="400"/>
              </a:spcBef>
            </a:pPr>
            <a:r>
              <a:rPr lang="en-US" sz="1800" dirty="0" err="1"/>
              <a:t>sulconazole</a:t>
            </a:r>
            <a:r>
              <a:rPr lang="en-US" sz="1800" dirty="0"/>
              <a:t> - (</a:t>
            </a:r>
            <a:r>
              <a:rPr lang="en-US" sz="1800" dirty="0" err="1"/>
              <a:t>Exelderm</a:t>
            </a:r>
            <a:r>
              <a:rPr lang="en-US" sz="1800" dirty="0"/>
              <a:t>)</a:t>
            </a:r>
          </a:p>
          <a:p>
            <a:pPr>
              <a:spcBef>
                <a:spcPts val="400"/>
              </a:spcBef>
            </a:pPr>
            <a:r>
              <a:rPr lang="en-US" sz="1800" dirty="0"/>
              <a:t>tavaborole - (</a:t>
            </a:r>
            <a:r>
              <a:rPr lang="en-US" sz="1800" dirty="0" err="1"/>
              <a:t>Kerydin</a:t>
            </a:r>
            <a:r>
              <a:rPr lang="en-US" sz="1800" dirty="0"/>
              <a:t>)</a:t>
            </a:r>
          </a:p>
          <a:p>
            <a:pPr>
              <a:spcBef>
                <a:spcPts val="400"/>
              </a:spcBef>
            </a:pPr>
            <a:r>
              <a:rPr lang="en-US" sz="1800" dirty="0"/>
              <a:t>terbinafine - (Lamisil [OTC], Lamisil AT [OTC], terbinafine [OTC])</a:t>
            </a:r>
          </a:p>
          <a:p>
            <a:pPr>
              <a:spcBef>
                <a:spcPts val="400"/>
              </a:spcBef>
            </a:pPr>
            <a:r>
              <a:rPr lang="en-US" sz="1800" dirty="0" err="1"/>
              <a:t>tolnaftate</a:t>
            </a:r>
            <a:r>
              <a:rPr lang="en-US" sz="1800" dirty="0"/>
              <a:t> - (Fungoid-D [OTC], Lamisil AF Defense [OTC], Tinactin [OTC], </a:t>
            </a:r>
            <a:r>
              <a:rPr lang="en-US" sz="1800" dirty="0" err="1"/>
              <a:t>tolnaftate</a:t>
            </a:r>
            <a:r>
              <a:rPr lang="en-US" sz="1800" dirty="0"/>
              <a:t> [OTC])</a:t>
            </a:r>
          </a:p>
          <a:p>
            <a:pPr>
              <a:spcBef>
                <a:spcPts val="400"/>
              </a:spcBef>
            </a:pPr>
            <a:r>
              <a:rPr lang="en-US" sz="1800" dirty="0" err="1"/>
              <a:t>undecylenic</a:t>
            </a:r>
            <a:r>
              <a:rPr lang="en-US" sz="1800" dirty="0"/>
              <a:t> acid - (</a:t>
            </a:r>
            <a:r>
              <a:rPr lang="en-US" sz="1800" dirty="0" err="1"/>
              <a:t>Hongo</a:t>
            </a:r>
            <a:r>
              <a:rPr lang="en-US" sz="1800" dirty="0"/>
              <a:t> </a:t>
            </a:r>
            <a:r>
              <a:rPr lang="en-US" sz="1800" dirty="0" err="1"/>
              <a:t>Cura</a:t>
            </a:r>
            <a:r>
              <a:rPr lang="en-US" sz="1800" dirty="0"/>
              <a:t>, </a:t>
            </a:r>
            <a:r>
              <a:rPr lang="en-US" sz="1800" dirty="0" err="1"/>
              <a:t>Sponix</a:t>
            </a:r>
            <a:r>
              <a:rPr lang="en-US" sz="1800" dirty="0"/>
              <a:t> Anti-Fungal [OTC])</a:t>
            </a:r>
          </a:p>
          <a:p>
            <a:pPr>
              <a:spcBef>
                <a:spcPts val="400"/>
              </a:spcBef>
            </a:pPr>
            <a:r>
              <a:rPr lang="en-US" sz="1800" dirty="0" err="1"/>
              <a:t>undecylenic</a:t>
            </a:r>
            <a:r>
              <a:rPr lang="en-US" sz="1800" dirty="0"/>
              <a:t> acid/zinc </a:t>
            </a:r>
            <a:r>
              <a:rPr lang="en-US" sz="1800" dirty="0" err="1"/>
              <a:t>undecylenic</a:t>
            </a:r>
            <a:r>
              <a:rPr lang="en-US" sz="1800" dirty="0"/>
              <a:t> - (Fungi-Nail [OTC], </a:t>
            </a:r>
            <a:r>
              <a:rPr lang="en-US" sz="1800" dirty="0" err="1"/>
              <a:t>Hongo</a:t>
            </a:r>
            <a:r>
              <a:rPr lang="en-US" sz="1800" dirty="0"/>
              <a:t> </a:t>
            </a:r>
            <a:r>
              <a:rPr lang="en-US" sz="1800" dirty="0" err="1"/>
              <a:t>Cura</a:t>
            </a:r>
            <a:r>
              <a:rPr lang="en-US" sz="1800" dirty="0"/>
              <a:t> [OTC])</a:t>
            </a:r>
          </a:p>
          <a:p>
            <a:pPr>
              <a:spcBef>
                <a:spcPts val="400"/>
              </a:spcBef>
            </a:pPr>
            <a:endParaRPr lang="en-US" sz="1800" dirty="0"/>
          </a:p>
          <a:p>
            <a:pPr>
              <a:spcBef>
                <a:spcPts val="400"/>
              </a:spcBef>
            </a:pPr>
            <a:endParaRPr lang="en-US" sz="1800" dirty="0"/>
          </a:p>
          <a:p>
            <a:pPr lvl="1">
              <a:spcBef>
                <a:spcPts val="400"/>
              </a:spcBef>
            </a:pPr>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19</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23290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Welcome and Introductions</a:t>
            </a:r>
            <a:endParaRPr lang="en-US" dirty="0"/>
          </a:p>
        </p:txBody>
      </p:sp>
      <p:sp>
        <p:nvSpPr>
          <p:cNvPr id="3" name="Content Placeholder 2"/>
          <p:cNvSpPr>
            <a:spLocks noGrp="1"/>
          </p:cNvSpPr>
          <p:nvPr>
            <p:ph idx="1"/>
          </p:nvPr>
        </p:nvSpPr>
        <p:spPr/>
        <p:txBody>
          <a:bodyPr/>
          <a:lstStyle/>
          <a:p>
            <a:r>
              <a:rPr lang="en-US" dirty="0"/>
              <a:t>Sara Salek, MD, Chief Medical Officer, AHCCCS</a:t>
            </a:r>
          </a:p>
          <a:p>
            <a:pPr lvl="1"/>
            <a:r>
              <a:rPr lang="en-US" dirty="0"/>
              <a:t>Meeting Minutes 23 May 2019</a:t>
            </a:r>
          </a:p>
          <a:p>
            <a:pPr lvl="1"/>
            <a:r>
              <a:rPr lang="en-US" dirty="0"/>
              <a:t>Review</a:t>
            </a:r>
          </a:p>
          <a:p>
            <a:pPr lvl="1"/>
            <a:r>
              <a:rPr lang="en-US" dirty="0"/>
              <a:t>Vote</a:t>
            </a:r>
          </a:p>
        </p:txBody>
      </p:sp>
      <p:sp>
        <p:nvSpPr>
          <p:cNvPr id="4" name="Slide Number Placeholder 3"/>
          <p:cNvSpPr>
            <a:spLocks noGrp="1"/>
          </p:cNvSpPr>
          <p:nvPr>
            <p:ph type="sldNum" sz="quarter" idx="4"/>
          </p:nvPr>
        </p:nvSpPr>
        <p:spPr/>
        <p:txBody>
          <a:bodyPr/>
          <a:lstStyle/>
          <a:p>
            <a:fld id="{FF445594-FFE8-4E90-934C-EFF530110A38}" type="slidenum">
              <a:rPr lang="en-US" smtClean="0"/>
              <a:pPr/>
              <a:t>2</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402806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Antifungals, Topical</a:t>
            </a:r>
            <a:endParaRPr lang="en-US" dirty="0"/>
          </a:p>
        </p:txBody>
      </p:sp>
      <p:sp>
        <p:nvSpPr>
          <p:cNvPr id="3" name="Content Placeholder 2"/>
          <p:cNvSpPr>
            <a:spLocks noGrp="1"/>
          </p:cNvSpPr>
          <p:nvPr>
            <p:ph idx="1"/>
          </p:nvPr>
        </p:nvSpPr>
        <p:spPr/>
        <p:txBody>
          <a:bodyPr/>
          <a:lstStyle/>
          <a:p>
            <a:pPr>
              <a:spcBef>
                <a:spcPts val="400"/>
              </a:spcBef>
            </a:pPr>
            <a:r>
              <a:rPr lang="en-US" sz="1800" dirty="0"/>
              <a:t>Topical antifungal agents have different spectrums of activity and are FDA-approved to treat a variety of infections</a:t>
            </a:r>
          </a:p>
          <a:p>
            <a:pPr>
              <a:spcBef>
                <a:spcPts val="400"/>
              </a:spcBef>
            </a:pPr>
            <a:r>
              <a:rPr lang="en-US" sz="1800" dirty="0"/>
              <a:t>Topical agents may be formulated as creams, foams, gels, lacquers, lotions, ointments, powders, solutions and sprays</a:t>
            </a:r>
          </a:p>
          <a:p>
            <a:pPr>
              <a:spcBef>
                <a:spcPts val="400"/>
              </a:spcBef>
            </a:pPr>
            <a:r>
              <a:rPr lang="en-US" sz="1800" dirty="0"/>
              <a:t>Many topical antifungal preparations are available as prescription medications and over-the-counter (OTC) products</a:t>
            </a:r>
          </a:p>
          <a:p>
            <a:pPr>
              <a:spcBef>
                <a:spcPts val="400"/>
              </a:spcBef>
            </a:pPr>
            <a:r>
              <a:rPr lang="en-US" sz="1800" dirty="0"/>
              <a:t>Limited data are available regarding comparative efficacy in the treatment of the various fungal infections — tinea </a:t>
            </a:r>
            <a:r>
              <a:rPr lang="en-US" sz="1800" dirty="0" err="1"/>
              <a:t>cruris</a:t>
            </a:r>
            <a:r>
              <a:rPr lang="en-US" sz="1800" dirty="0"/>
              <a:t>, tinea </a:t>
            </a:r>
            <a:r>
              <a:rPr lang="en-US" sz="1800" dirty="0" err="1"/>
              <a:t>corporis</a:t>
            </a:r>
            <a:r>
              <a:rPr lang="en-US" sz="1800" dirty="0"/>
              <a:t>, tinea </a:t>
            </a:r>
            <a:r>
              <a:rPr lang="en-US" sz="1800" dirty="0" err="1"/>
              <a:t>pedis</a:t>
            </a:r>
            <a:r>
              <a:rPr lang="en-US" sz="1800" dirty="0"/>
              <a:t>, and tinea versicolor</a:t>
            </a:r>
          </a:p>
          <a:p>
            <a:pPr>
              <a:spcBef>
                <a:spcPts val="400"/>
              </a:spcBef>
            </a:pPr>
            <a:r>
              <a:rPr lang="en-US" sz="1800" dirty="0"/>
              <a:t>Combination therapy (antifungal plus corticosteroid) can be considered when inflammation is present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20</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50769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Antifungals, Topical</a:t>
            </a:r>
            <a:endParaRPr lang="en-US" dirty="0"/>
          </a:p>
        </p:txBody>
      </p:sp>
      <p:sp>
        <p:nvSpPr>
          <p:cNvPr id="3" name="Content Placeholder 2"/>
          <p:cNvSpPr>
            <a:spLocks noGrp="1"/>
          </p:cNvSpPr>
          <p:nvPr>
            <p:ph idx="1"/>
          </p:nvPr>
        </p:nvSpPr>
        <p:spPr/>
        <p:txBody>
          <a:bodyPr/>
          <a:lstStyle/>
          <a:p>
            <a:r>
              <a:rPr lang="en-US"/>
              <a:t>Data are also lacking in comparative efficacy for the treatment of seborrheic dermatitis</a:t>
            </a:r>
          </a:p>
          <a:p>
            <a:r>
              <a:rPr lang="en-US"/>
              <a:t>Based on limited efficacy data, choice of therapy is mainly based on clinical judgment with regard to prior treatments and complicating conditions, such as bacterial growth or intense inflammation</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21</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82958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Antifungals, Topical</a:t>
            </a:r>
            <a:endParaRPr lang="en-US" dirty="0"/>
          </a:p>
        </p:txBody>
      </p:sp>
      <p:sp>
        <p:nvSpPr>
          <p:cNvPr id="5" name="Content Placeholder 4"/>
          <p:cNvSpPr>
            <a:spLocks noGrp="1"/>
          </p:cNvSpPr>
          <p:nvPr>
            <p:ph idx="1"/>
          </p:nvPr>
        </p:nvSpPr>
        <p:spPr/>
        <p:txBody>
          <a:bodyPr/>
          <a:lstStyle/>
          <a:p>
            <a:pPr marL="0" indent="0">
              <a:buNone/>
            </a:pPr>
            <a:r>
              <a:rPr lang="en-US" altLang="en-US" b="1" i="1" dirty="0"/>
              <a:t>Product Updates:</a:t>
            </a:r>
          </a:p>
          <a:p>
            <a:r>
              <a:rPr lang="en-US" dirty="0"/>
              <a:t>None</a:t>
            </a:r>
          </a:p>
        </p:txBody>
      </p:sp>
      <p:sp>
        <p:nvSpPr>
          <p:cNvPr id="2" name="Slide Number Placeholder 1"/>
          <p:cNvSpPr>
            <a:spLocks noGrp="1"/>
          </p:cNvSpPr>
          <p:nvPr>
            <p:ph type="sldNum" sz="quarter" idx="4"/>
          </p:nvPr>
        </p:nvSpPr>
        <p:spPr/>
        <p:txBody>
          <a:bodyPr/>
          <a:lstStyle/>
          <a:p>
            <a:fld id="{FF445594-FFE8-4E90-934C-EFF530110A38}" type="slidenum">
              <a:rPr lang="en-US" smtClean="0"/>
              <a:pPr/>
              <a:t>22</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958992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771650"/>
            <a:ext cx="5723128" cy="1771650"/>
          </a:xfrm>
        </p:spPr>
        <p:txBody>
          <a:bodyPr/>
          <a:lstStyle/>
          <a:p>
            <a:r>
              <a:rPr lang="en-US" altLang="en-US" dirty="0"/>
              <a:t>Antimigraine Agents, </a:t>
            </a:r>
            <a:r>
              <a:rPr lang="en-US" altLang="en-US" dirty="0" err="1"/>
              <a:t>Triptans</a:t>
            </a:r>
            <a:endParaRPr lang="en-US" dirty="0"/>
          </a:p>
        </p:txBody>
      </p:sp>
      <p:sp>
        <p:nvSpPr>
          <p:cNvPr id="3" name="Subtitle 2"/>
          <p:cNvSpPr>
            <a:spLocks noGrp="1"/>
          </p:cNvSpPr>
          <p:nvPr>
            <p:ph type="subTitle" idx="1"/>
          </p:nvPr>
        </p:nvSpPr>
        <p:spPr/>
        <p:txBody>
          <a:bodyPr/>
          <a:lstStyle/>
          <a:p>
            <a:r>
              <a:rPr lang="en-US" dirty="0"/>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23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3090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Antimigraine Agents, Triptans</a:t>
            </a:r>
            <a:endParaRPr lang="en-US" dirty="0"/>
          </a:p>
        </p:txBody>
      </p:sp>
      <p:sp>
        <p:nvSpPr>
          <p:cNvPr id="5" name="Content Placeholder 4"/>
          <p:cNvSpPr>
            <a:spLocks noGrp="1"/>
          </p:cNvSpPr>
          <p:nvPr>
            <p:ph idx="1"/>
          </p:nvPr>
        </p:nvSpPr>
        <p:spPr>
          <a:xfrm>
            <a:off x="457200" y="1200150"/>
            <a:ext cx="8686800" cy="3280172"/>
          </a:xfrm>
        </p:spPr>
        <p:txBody>
          <a:bodyPr/>
          <a:lstStyle/>
          <a:p>
            <a:pPr marL="0" indent="0">
              <a:spcBef>
                <a:spcPts val="500"/>
              </a:spcBef>
              <a:buNone/>
            </a:pPr>
            <a:r>
              <a:rPr lang="en-US" altLang="en-US" sz="1900" b="1" i="1" dirty="0"/>
              <a:t>Class Overview:</a:t>
            </a:r>
            <a:endParaRPr lang="en-US" sz="1900" b="1" i="1" dirty="0"/>
          </a:p>
          <a:p>
            <a:r>
              <a:rPr lang="en-US" sz="1900" dirty="0" err="1"/>
              <a:t>almotriptan</a:t>
            </a:r>
            <a:r>
              <a:rPr lang="en-US" sz="1900" dirty="0"/>
              <a:t> malate - (</a:t>
            </a:r>
            <a:r>
              <a:rPr lang="en-US" sz="1900" dirty="0" err="1"/>
              <a:t>almotriptan</a:t>
            </a:r>
            <a:r>
              <a:rPr lang="en-US" sz="1900" dirty="0"/>
              <a:t>)</a:t>
            </a:r>
          </a:p>
          <a:p>
            <a:r>
              <a:rPr lang="en-US" sz="1900" dirty="0" err="1"/>
              <a:t>eletriptan</a:t>
            </a:r>
            <a:r>
              <a:rPr lang="en-US" sz="1900" dirty="0"/>
              <a:t> - (</a:t>
            </a:r>
            <a:r>
              <a:rPr lang="en-US" sz="1900" dirty="0" err="1"/>
              <a:t>eletriptan</a:t>
            </a:r>
            <a:r>
              <a:rPr lang="en-US" sz="1900" dirty="0"/>
              <a:t> &amp; (AG); </a:t>
            </a:r>
            <a:r>
              <a:rPr lang="en-US" sz="1900" dirty="0" err="1"/>
              <a:t>Relpax</a:t>
            </a:r>
            <a:r>
              <a:rPr lang="en-US" sz="1900" dirty="0"/>
              <a:t>)</a:t>
            </a:r>
          </a:p>
          <a:p>
            <a:r>
              <a:rPr lang="en-US" sz="1900" dirty="0" err="1"/>
              <a:t>frovatriptan</a:t>
            </a:r>
            <a:r>
              <a:rPr lang="en-US" sz="1900" dirty="0"/>
              <a:t> - (</a:t>
            </a:r>
            <a:r>
              <a:rPr lang="en-US" sz="1900" dirty="0" err="1"/>
              <a:t>frovatriptan</a:t>
            </a:r>
            <a:r>
              <a:rPr lang="en-US" sz="1900" dirty="0"/>
              <a:t>; </a:t>
            </a:r>
            <a:r>
              <a:rPr lang="en-US" sz="1900" dirty="0" err="1"/>
              <a:t>Frova</a:t>
            </a:r>
            <a:r>
              <a:rPr lang="en-US" sz="1900" dirty="0"/>
              <a:t>)</a:t>
            </a:r>
          </a:p>
          <a:p>
            <a:r>
              <a:rPr lang="en-US" sz="1900" dirty="0" err="1"/>
              <a:t>naratriptan</a:t>
            </a:r>
            <a:r>
              <a:rPr lang="en-US" sz="1900" dirty="0"/>
              <a:t> - (</a:t>
            </a:r>
            <a:r>
              <a:rPr lang="en-US" sz="1900" dirty="0" err="1"/>
              <a:t>Amerge</a:t>
            </a:r>
            <a:r>
              <a:rPr lang="en-US" sz="1900" dirty="0"/>
              <a:t>; </a:t>
            </a:r>
            <a:r>
              <a:rPr lang="en-US" sz="1900" dirty="0" err="1"/>
              <a:t>naratriptan</a:t>
            </a:r>
            <a:r>
              <a:rPr lang="en-US" sz="1900" dirty="0"/>
              <a:t>)</a:t>
            </a:r>
          </a:p>
          <a:p>
            <a:r>
              <a:rPr lang="en-US" sz="1900" dirty="0" err="1"/>
              <a:t>rizatriptan</a:t>
            </a:r>
            <a:r>
              <a:rPr lang="en-US" sz="1900" dirty="0"/>
              <a:t>  - (</a:t>
            </a:r>
            <a:r>
              <a:rPr lang="en-US" sz="1900" dirty="0" err="1"/>
              <a:t>Maxalt</a:t>
            </a:r>
            <a:r>
              <a:rPr lang="en-US" sz="1900" dirty="0"/>
              <a:t>, </a:t>
            </a:r>
            <a:r>
              <a:rPr lang="en-US" sz="1900" dirty="0" err="1"/>
              <a:t>Maxalt</a:t>
            </a:r>
            <a:r>
              <a:rPr lang="en-US" sz="1900" dirty="0"/>
              <a:t> MLT; </a:t>
            </a:r>
            <a:r>
              <a:rPr lang="en-US" sz="1900" dirty="0" err="1"/>
              <a:t>rizatriptan</a:t>
            </a:r>
            <a:r>
              <a:rPr lang="en-US" sz="1900" dirty="0"/>
              <a:t> ODT &amp; tablet)</a:t>
            </a:r>
          </a:p>
          <a:p>
            <a:r>
              <a:rPr lang="en-US" sz="1900" dirty="0" err="1"/>
              <a:t>sumatriptan</a:t>
            </a:r>
            <a:r>
              <a:rPr lang="en-US" sz="1900" dirty="0"/>
              <a:t> - (</a:t>
            </a:r>
            <a:r>
              <a:rPr lang="en-US" sz="1900" dirty="0" err="1"/>
              <a:t>Imitrex</a:t>
            </a:r>
            <a:r>
              <a:rPr lang="en-US" sz="1900" dirty="0"/>
              <a:t> Kit, Tablet &amp; Vial; </a:t>
            </a:r>
            <a:r>
              <a:rPr lang="en-US" sz="1900" dirty="0" err="1"/>
              <a:t>Imitrex</a:t>
            </a:r>
            <a:r>
              <a:rPr lang="en-US" sz="1900" dirty="0"/>
              <a:t> Nasal; </a:t>
            </a:r>
            <a:r>
              <a:rPr lang="en-US" sz="1900" dirty="0" err="1"/>
              <a:t>sumatriptan</a:t>
            </a:r>
            <a:r>
              <a:rPr lang="en-US" sz="1900" dirty="0"/>
              <a:t> kit, nasal, tablet &amp; vial; </a:t>
            </a:r>
            <a:r>
              <a:rPr lang="en-US" sz="1900" dirty="0" err="1"/>
              <a:t>Onzetra</a:t>
            </a:r>
            <a:r>
              <a:rPr lang="en-US" sz="1900" dirty="0"/>
              <a:t> </a:t>
            </a:r>
            <a:r>
              <a:rPr lang="en-US" sz="1900" dirty="0" err="1"/>
              <a:t>Xsail</a:t>
            </a:r>
            <a:r>
              <a:rPr lang="en-US" sz="1900" dirty="0"/>
              <a:t>; </a:t>
            </a:r>
            <a:r>
              <a:rPr lang="en-US" sz="1900" dirty="0" err="1"/>
              <a:t>Sumavel</a:t>
            </a:r>
            <a:r>
              <a:rPr lang="en-US" sz="1900" dirty="0"/>
              <a:t> </a:t>
            </a:r>
            <a:r>
              <a:rPr lang="en-US" sz="1900" dirty="0" err="1"/>
              <a:t>DosePro</a:t>
            </a:r>
            <a:r>
              <a:rPr lang="en-US" sz="1900" dirty="0"/>
              <a:t>; </a:t>
            </a:r>
            <a:r>
              <a:rPr lang="en-US" sz="1900" dirty="0" err="1"/>
              <a:t>Zembrace</a:t>
            </a:r>
            <a:r>
              <a:rPr lang="en-US" sz="1900" dirty="0"/>
              <a:t> </a:t>
            </a:r>
            <a:r>
              <a:rPr lang="en-US" sz="1900" dirty="0" err="1"/>
              <a:t>SymTouch</a:t>
            </a:r>
            <a:r>
              <a:rPr lang="en-US" sz="1900" dirty="0"/>
              <a:t>)</a:t>
            </a:r>
          </a:p>
          <a:p>
            <a:pPr lvl="1"/>
            <a:endParaRPr lang="en-US" sz="19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24</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10779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Antimigraine Agents, Triptans</a:t>
            </a:r>
            <a:endParaRPr lang="en-US" dirty="0"/>
          </a:p>
        </p:txBody>
      </p:sp>
      <p:sp>
        <p:nvSpPr>
          <p:cNvPr id="5" name="Content Placeholder 4"/>
          <p:cNvSpPr>
            <a:spLocks noGrp="1"/>
          </p:cNvSpPr>
          <p:nvPr>
            <p:ph idx="1"/>
          </p:nvPr>
        </p:nvSpPr>
        <p:spPr/>
        <p:txBody>
          <a:bodyPr/>
          <a:lstStyle/>
          <a:p>
            <a:pPr marL="0" indent="0">
              <a:spcBef>
                <a:spcPts val="400"/>
              </a:spcBef>
              <a:buNone/>
            </a:pPr>
            <a:r>
              <a:rPr lang="en-US" altLang="en-US" sz="1900" b="1" i="1" dirty="0"/>
              <a:t>Class Overview:</a:t>
            </a:r>
            <a:endParaRPr lang="en-US" sz="1900" b="1" i="1" dirty="0"/>
          </a:p>
          <a:p>
            <a:pPr>
              <a:spcBef>
                <a:spcPts val="400"/>
              </a:spcBef>
            </a:pPr>
            <a:r>
              <a:rPr lang="en-US" dirty="0" err="1"/>
              <a:t>sumatriptan</a:t>
            </a:r>
            <a:r>
              <a:rPr lang="en-US" dirty="0"/>
              <a:t>/naproxen - (</a:t>
            </a:r>
            <a:r>
              <a:rPr lang="en-US" dirty="0" err="1"/>
              <a:t>sumatriptan</a:t>
            </a:r>
            <a:r>
              <a:rPr lang="en-US" dirty="0"/>
              <a:t>/naproxen; </a:t>
            </a:r>
            <a:r>
              <a:rPr lang="en-US" dirty="0" err="1"/>
              <a:t>Treximet</a:t>
            </a:r>
            <a:r>
              <a:rPr lang="en-US" dirty="0"/>
              <a:t>)</a:t>
            </a:r>
          </a:p>
          <a:p>
            <a:pPr>
              <a:spcBef>
                <a:spcPts val="400"/>
              </a:spcBef>
            </a:pPr>
            <a:r>
              <a:rPr lang="en-US" dirty="0" err="1"/>
              <a:t>sumatriptan</a:t>
            </a:r>
            <a:r>
              <a:rPr lang="en-US" dirty="0"/>
              <a:t> camphor/menthol - (</a:t>
            </a:r>
            <a:r>
              <a:rPr lang="en-US" dirty="0" err="1"/>
              <a:t>Migranow</a:t>
            </a:r>
            <a:r>
              <a:rPr lang="en-US" dirty="0"/>
              <a:t>)</a:t>
            </a:r>
          </a:p>
          <a:p>
            <a:pPr>
              <a:spcBef>
                <a:spcPts val="400"/>
              </a:spcBef>
            </a:pPr>
            <a:r>
              <a:rPr lang="en-US" dirty="0" err="1"/>
              <a:t>zolmitriptan</a:t>
            </a:r>
            <a:r>
              <a:rPr lang="en-US" dirty="0"/>
              <a:t> - (</a:t>
            </a:r>
            <a:r>
              <a:rPr lang="en-US" dirty="0" err="1"/>
              <a:t>zolmitriptan</a:t>
            </a:r>
            <a:r>
              <a:rPr lang="en-US" dirty="0"/>
              <a:t> ODT, ODT (AG), tablets, tablets (AG); </a:t>
            </a:r>
            <a:r>
              <a:rPr lang="en-US" dirty="0" err="1"/>
              <a:t>Zomig</a:t>
            </a:r>
            <a:r>
              <a:rPr lang="en-US" dirty="0"/>
              <a:t>, ZMT)</a:t>
            </a:r>
          </a:p>
        </p:txBody>
      </p:sp>
      <p:sp>
        <p:nvSpPr>
          <p:cNvPr id="2" name="Slide Number Placeholder 1"/>
          <p:cNvSpPr>
            <a:spLocks noGrp="1"/>
          </p:cNvSpPr>
          <p:nvPr>
            <p:ph type="sldNum" sz="quarter" idx="4"/>
          </p:nvPr>
        </p:nvSpPr>
        <p:spPr/>
        <p:txBody>
          <a:bodyPr/>
          <a:lstStyle/>
          <a:p>
            <a:fld id="{FF445594-FFE8-4E90-934C-EFF530110A38}" type="slidenum">
              <a:rPr lang="en-US" smtClean="0"/>
              <a:pPr/>
              <a:t>25</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08303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Antimigraine Agents, Triptans</a:t>
            </a:r>
            <a:endParaRPr lang="en-US" dirty="0"/>
          </a:p>
        </p:txBody>
      </p:sp>
      <p:sp>
        <p:nvSpPr>
          <p:cNvPr id="3" name="Content Placeholder 2"/>
          <p:cNvSpPr>
            <a:spLocks noGrp="1"/>
          </p:cNvSpPr>
          <p:nvPr>
            <p:ph idx="1"/>
          </p:nvPr>
        </p:nvSpPr>
        <p:spPr/>
        <p:txBody>
          <a:bodyPr/>
          <a:lstStyle/>
          <a:p>
            <a:pPr>
              <a:spcBef>
                <a:spcPts val="500"/>
              </a:spcBef>
            </a:pPr>
            <a:r>
              <a:rPr lang="en-US" sz="1800" dirty="0"/>
              <a:t>Migraines account for 10% to 20% of all headaches in adults and affect over 39 million men, women, and children in the United States</a:t>
            </a:r>
          </a:p>
          <a:p>
            <a:pPr>
              <a:spcBef>
                <a:spcPts val="500"/>
              </a:spcBef>
            </a:pPr>
            <a:r>
              <a:rPr lang="en-US" sz="1800" dirty="0"/>
              <a:t>Migraine headaches must be differentiated from regular tension-type headaches. </a:t>
            </a:r>
          </a:p>
          <a:p>
            <a:pPr>
              <a:spcBef>
                <a:spcPts val="500"/>
              </a:spcBef>
            </a:pPr>
            <a:r>
              <a:rPr lang="en-US" sz="1800" dirty="0"/>
              <a:t>Key criteria for migraine diagnosis include an episodic headache lasting from 4 to 72 hours with at least two of the following: unilateral pain, throbbing, aggravation of pain upon moving, pain of moderate to severe intensity accompanied by nausea, vomiting, photophobia, or </a:t>
            </a:r>
            <a:r>
              <a:rPr lang="en-US" sz="1800" dirty="0" err="1"/>
              <a:t>phonophobia</a:t>
            </a:r>
            <a:endParaRPr lang="en-US" sz="1800" dirty="0"/>
          </a:p>
          <a:p>
            <a:pPr>
              <a:spcBef>
                <a:spcPts val="500"/>
              </a:spcBef>
            </a:pPr>
            <a:r>
              <a:rPr lang="en-US" sz="1800" dirty="0"/>
              <a:t>Non-opioid analgesia with acetaminophen, nonsteroidal anti-inflammatory drugs (NSAIDs), or caffeinated combinations are considered first-line therapy for mild to moderate migraine pain</a:t>
            </a:r>
          </a:p>
        </p:txBody>
      </p:sp>
      <p:sp>
        <p:nvSpPr>
          <p:cNvPr id="4" name="Slide Number Placeholder 3"/>
          <p:cNvSpPr>
            <a:spLocks noGrp="1"/>
          </p:cNvSpPr>
          <p:nvPr>
            <p:ph type="sldNum" sz="quarter" idx="4"/>
          </p:nvPr>
        </p:nvSpPr>
        <p:spPr/>
        <p:txBody>
          <a:bodyPr/>
          <a:lstStyle/>
          <a:p>
            <a:fld id="{FF445594-FFE8-4E90-934C-EFF530110A38}" type="slidenum">
              <a:rPr lang="en-US" smtClean="0"/>
              <a:pPr/>
              <a:t>26</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39702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Antimigraine Agents, Triptans</a:t>
            </a:r>
            <a:endParaRPr lang="en-US" dirty="0"/>
          </a:p>
        </p:txBody>
      </p:sp>
      <p:sp>
        <p:nvSpPr>
          <p:cNvPr id="3" name="Content Placeholder 2"/>
          <p:cNvSpPr>
            <a:spLocks noGrp="1"/>
          </p:cNvSpPr>
          <p:nvPr>
            <p:ph idx="1"/>
          </p:nvPr>
        </p:nvSpPr>
        <p:spPr/>
        <p:txBody>
          <a:bodyPr/>
          <a:lstStyle/>
          <a:p>
            <a:pPr>
              <a:spcBef>
                <a:spcPts val="500"/>
              </a:spcBef>
            </a:pPr>
            <a:r>
              <a:rPr lang="en-US" sz="2000" dirty="0"/>
              <a:t>Migraine-specific agents (</a:t>
            </a:r>
            <a:r>
              <a:rPr lang="en-US" sz="2000" dirty="0" err="1"/>
              <a:t>triptans</a:t>
            </a:r>
            <a:r>
              <a:rPr lang="en-US" sz="2000" dirty="0"/>
              <a:t>, </a:t>
            </a:r>
            <a:r>
              <a:rPr lang="en-US" sz="2000" dirty="0" err="1"/>
              <a:t>dihydroergotamine</a:t>
            </a:r>
            <a:r>
              <a:rPr lang="en-US" sz="2000" dirty="0"/>
              <a:t> [DHE]) should be used in patients who experience moderate to severe migraine attacks </a:t>
            </a:r>
          </a:p>
          <a:p>
            <a:pPr>
              <a:spcBef>
                <a:spcPts val="500"/>
              </a:spcBef>
            </a:pPr>
            <a:r>
              <a:rPr lang="en-US" sz="2000" dirty="0"/>
              <a:t>Due to well-established efficacy, </a:t>
            </a:r>
            <a:r>
              <a:rPr lang="en-US" sz="2000" dirty="0" err="1"/>
              <a:t>triptans</a:t>
            </a:r>
            <a:r>
              <a:rPr lang="en-US" sz="2000" dirty="0"/>
              <a:t> have become the drugs of choice for treating acute migraine attacks</a:t>
            </a:r>
          </a:p>
          <a:p>
            <a:pPr>
              <a:spcBef>
                <a:spcPts val="500"/>
              </a:spcBef>
            </a:pPr>
            <a:r>
              <a:rPr lang="en-US" sz="2000" dirty="0"/>
              <a:t>The US Headache Consortium, a multidisciplinary panel of several professional organizations, recognized that all of the </a:t>
            </a:r>
            <a:r>
              <a:rPr lang="en-US" sz="2000" dirty="0" err="1"/>
              <a:t>triptans</a:t>
            </a:r>
            <a:r>
              <a:rPr lang="en-US" sz="2000" dirty="0"/>
              <a:t> are effective agents for the acute treatment of migraine</a:t>
            </a:r>
          </a:p>
          <a:p>
            <a:pPr>
              <a:spcBef>
                <a:spcPts val="500"/>
              </a:spcBef>
            </a:pPr>
            <a:r>
              <a:rPr lang="en-US" sz="2000" dirty="0"/>
              <a:t>Data reviewed did not demonstrate that any specific </a:t>
            </a:r>
            <a:r>
              <a:rPr lang="en-US" sz="2000" dirty="0" err="1"/>
              <a:t>triptan</a:t>
            </a:r>
            <a:r>
              <a:rPr lang="en-US" sz="2000" dirty="0"/>
              <a:t> was superior to others and </a:t>
            </a:r>
            <a:r>
              <a:rPr lang="en-US" sz="2000" dirty="0" err="1"/>
              <a:t>triptans</a:t>
            </a:r>
            <a:r>
              <a:rPr lang="en-US" sz="2000" dirty="0"/>
              <a:t> appear to be equally safe</a:t>
            </a:r>
          </a:p>
        </p:txBody>
      </p:sp>
      <p:sp>
        <p:nvSpPr>
          <p:cNvPr id="4" name="Slide Number Placeholder 3"/>
          <p:cNvSpPr>
            <a:spLocks noGrp="1"/>
          </p:cNvSpPr>
          <p:nvPr>
            <p:ph type="sldNum" sz="quarter" idx="4"/>
          </p:nvPr>
        </p:nvSpPr>
        <p:spPr/>
        <p:txBody>
          <a:bodyPr/>
          <a:lstStyle/>
          <a:p>
            <a:fld id="{FF445594-FFE8-4E90-934C-EFF530110A38}" type="slidenum">
              <a:rPr lang="en-US" smtClean="0"/>
              <a:pPr/>
              <a:t>27</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826086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Antimigraine Agents, Triptans</a:t>
            </a:r>
            <a:endParaRPr lang="en-US" dirty="0"/>
          </a:p>
        </p:txBody>
      </p:sp>
      <p:sp>
        <p:nvSpPr>
          <p:cNvPr id="3" name="Content Placeholder 2"/>
          <p:cNvSpPr>
            <a:spLocks noGrp="1"/>
          </p:cNvSpPr>
          <p:nvPr>
            <p:ph idx="1"/>
          </p:nvPr>
        </p:nvSpPr>
        <p:spPr/>
        <p:txBody>
          <a:bodyPr/>
          <a:lstStyle/>
          <a:p>
            <a:r>
              <a:rPr lang="en-US" sz="1900" dirty="0"/>
              <a:t>Per the American Academy of Neurology (AAN) and the American Headache Society (AHS), for pharmacologic treatment for episodic migraine prevention in adults:</a:t>
            </a:r>
          </a:p>
          <a:p>
            <a:pPr lvl="1"/>
            <a:r>
              <a:rPr lang="en-US" sz="1900" dirty="0"/>
              <a:t>Antiepileptic drugs (divalproex sodium, sodium valproate, </a:t>
            </a:r>
            <a:r>
              <a:rPr lang="en-US" sz="1900" dirty="0" err="1"/>
              <a:t>topiramate</a:t>
            </a:r>
            <a:r>
              <a:rPr lang="en-US" sz="1900" dirty="0"/>
              <a:t>) and beta-blockers (metoprolol, propranolol, </a:t>
            </a:r>
            <a:r>
              <a:rPr lang="en-US" sz="1900" dirty="0" err="1"/>
              <a:t>timolol</a:t>
            </a:r>
            <a:r>
              <a:rPr lang="en-US" sz="1900" dirty="0"/>
              <a:t>) are considered effective in migraine prevention </a:t>
            </a:r>
          </a:p>
          <a:p>
            <a:pPr lvl="1"/>
            <a:r>
              <a:rPr lang="en-US" sz="1900" dirty="0" err="1"/>
              <a:t>Frovatriptan</a:t>
            </a:r>
            <a:r>
              <a:rPr lang="en-US" sz="1900" dirty="0"/>
              <a:t> is established for short-term </a:t>
            </a:r>
            <a:r>
              <a:rPr lang="en-US" sz="1900" dirty="0" err="1"/>
              <a:t>menstrually</a:t>
            </a:r>
            <a:r>
              <a:rPr lang="en-US" sz="1900" dirty="0"/>
              <a:t>-associated migraine (MAM) prevention</a:t>
            </a:r>
          </a:p>
          <a:p>
            <a:pPr lvl="1"/>
            <a:r>
              <a:rPr lang="en-US" sz="1900" dirty="0" err="1"/>
              <a:t>Naratriptan</a:t>
            </a:r>
            <a:r>
              <a:rPr lang="en-US" sz="1900" dirty="0"/>
              <a:t>, </a:t>
            </a:r>
            <a:r>
              <a:rPr lang="en-US" sz="1900" dirty="0" err="1"/>
              <a:t>zolmitriptan</a:t>
            </a:r>
            <a:r>
              <a:rPr lang="en-US" sz="1900" dirty="0"/>
              <a:t>, antidepressants (amitriptyline, venlafaxine), and beta-blockers (atenolol, </a:t>
            </a:r>
            <a:r>
              <a:rPr lang="en-US" sz="1900" dirty="0" err="1"/>
              <a:t>nadolol</a:t>
            </a:r>
            <a:r>
              <a:rPr lang="en-US" sz="1900" dirty="0"/>
              <a:t>) are considered  probably effective in migraine prevention </a:t>
            </a:r>
          </a:p>
        </p:txBody>
      </p:sp>
      <p:sp>
        <p:nvSpPr>
          <p:cNvPr id="4" name="Slide Number Placeholder 3"/>
          <p:cNvSpPr>
            <a:spLocks noGrp="1"/>
          </p:cNvSpPr>
          <p:nvPr>
            <p:ph type="sldNum" sz="quarter" idx="4"/>
          </p:nvPr>
        </p:nvSpPr>
        <p:spPr/>
        <p:txBody>
          <a:bodyPr/>
          <a:lstStyle/>
          <a:p>
            <a:fld id="{FF445594-FFE8-4E90-934C-EFF530110A38}" type="slidenum">
              <a:rPr lang="en-US" smtClean="0"/>
              <a:pPr/>
              <a:t>28</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222777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Antimigraine Agents, Triptans</a:t>
            </a:r>
            <a:endParaRPr lang="en-US" dirty="0"/>
          </a:p>
        </p:txBody>
      </p:sp>
      <p:sp>
        <p:nvSpPr>
          <p:cNvPr id="3" name="Content Placeholder 2"/>
          <p:cNvSpPr>
            <a:spLocks noGrp="1"/>
          </p:cNvSpPr>
          <p:nvPr>
            <p:ph idx="1"/>
          </p:nvPr>
        </p:nvSpPr>
        <p:spPr/>
        <p:txBody>
          <a:bodyPr/>
          <a:lstStyle/>
          <a:p>
            <a:r>
              <a:rPr lang="en-US" sz="2400" dirty="0"/>
              <a:t>In addition to approval in adults, </a:t>
            </a:r>
            <a:r>
              <a:rPr lang="en-US" sz="2400" dirty="0" err="1"/>
              <a:t>almotriptan</a:t>
            </a:r>
            <a:r>
              <a:rPr lang="en-US" sz="2400" dirty="0"/>
              <a:t>, </a:t>
            </a:r>
            <a:r>
              <a:rPr lang="en-US" sz="2400" dirty="0" err="1"/>
              <a:t>sumatriptan</a:t>
            </a:r>
            <a:r>
              <a:rPr lang="en-US" sz="2400" dirty="0"/>
              <a:t>/naproxen, and </a:t>
            </a:r>
            <a:r>
              <a:rPr lang="en-US" sz="2400" dirty="0" err="1"/>
              <a:t>zolmitriptan</a:t>
            </a:r>
            <a:r>
              <a:rPr lang="en-US" sz="2400" dirty="0"/>
              <a:t> nasal spray are FDA-approved for use in patients 12 to 17 years old while </a:t>
            </a:r>
            <a:r>
              <a:rPr lang="en-US" sz="2400" dirty="0" err="1"/>
              <a:t>rizatriptan</a:t>
            </a:r>
            <a:r>
              <a:rPr lang="en-US" sz="2400" dirty="0"/>
              <a:t> is approved in patients 6 to 17 years old</a:t>
            </a:r>
          </a:p>
          <a:p>
            <a:r>
              <a:rPr lang="en-US" sz="2400" dirty="0"/>
              <a:t>Non-oral routes of administration are available when nausea or vomiting present as significant components of migraine attacks</a:t>
            </a:r>
          </a:p>
        </p:txBody>
      </p:sp>
      <p:sp>
        <p:nvSpPr>
          <p:cNvPr id="4" name="Slide Number Placeholder 3"/>
          <p:cNvSpPr>
            <a:spLocks noGrp="1"/>
          </p:cNvSpPr>
          <p:nvPr>
            <p:ph type="sldNum" sz="quarter" idx="4"/>
          </p:nvPr>
        </p:nvSpPr>
        <p:spPr/>
        <p:txBody>
          <a:bodyPr/>
          <a:lstStyle/>
          <a:p>
            <a:fld id="{FF445594-FFE8-4E90-934C-EFF530110A38}" type="slidenum">
              <a:rPr lang="en-US" smtClean="0"/>
              <a:pPr/>
              <a:t>29</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19673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Conflict of Interest Training </a:t>
            </a:r>
            <a:endParaRPr lang="en-US" dirty="0"/>
          </a:p>
        </p:txBody>
      </p:sp>
      <p:sp>
        <p:nvSpPr>
          <p:cNvPr id="3" name="Content Placeholder 2"/>
          <p:cNvSpPr>
            <a:spLocks noGrp="1"/>
          </p:cNvSpPr>
          <p:nvPr>
            <p:ph type="subTitle" idx="1"/>
          </p:nvPr>
        </p:nvSpPr>
        <p:spPr/>
        <p:txBody>
          <a:bodyPr/>
          <a:lstStyle/>
          <a:p>
            <a:r>
              <a:rPr lang="en-US" dirty="0"/>
              <a:t>Robert L. </a:t>
            </a:r>
            <a:r>
              <a:rPr lang="en-US" dirty="0" err="1"/>
              <a:t>Ellman</a:t>
            </a:r>
            <a:endParaRPr lang="en-US" dirty="0"/>
          </a:p>
          <a:p>
            <a:endParaRPr lang="en-US" dirty="0"/>
          </a:p>
          <a:p>
            <a:endParaRPr lang="en-US" dirty="0"/>
          </a:p>
          <a:p>
            <a:r>
              <a:rPr lang="en-US" dirty="0"/>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3</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790432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Antimigraine Agents, Triptans</a:t>
            </a:r>
            <a:endParaRPr lang="en-US" dirty="0"/>
          </a:p>
        </p:txBody>
      </p:sp>
      <p:sp>
        <p:nvSpPr>
          <p:cNvPr id="5" name="Content Placeholder 4"/>
          <p:cNvSpPr>
            <a:spLocks noGrp="1"/>
          </p:cNvSpPr>
          <p:nvPr>
            <p:ph idx="1"/>
          </p:nvPr>
        </p:nvSpPr>
        <p:spPr>
          <a:xfrm>
            <a:off x="457200" y="1200150"/>
            <a:ext cx="8458200" cy="3280172"/>
          </a:xfrm>
        </p:spPr>
        <p:txBody>
          <a:bodyPr/>
          <a:lstStyle/>
          <a:p>
            <a:pPr marL="0" indent="0">
              <a:spcBef>
                <a:spcPts val="500"/>
              </a:spcBef>
              <a:buNone/>
            </a:pPr>
            <a:r>
              <a:rPr lang="en-US" altLang="en-US" sz="1600" b="1" i="1" dirty="0"/>
              <a:t>Product Updates:</a:t>
            </a:r>
          </a:p>
          <a:p>
            <a:pPr lvl="0">
              <a:spcBef>
                <a:spcPts val="500"/>
              </a:spcBef>
            </a:pPr>
            <a:r>
              <a:rPr lang="en-US" sz="1600" dirty="0" err="1"/>
              <a:t>Tosymra</a:t>
            </a:r>
            <a:r>
              <a:rPr lang="en-US" sz="1600" dirty="0"/>
              <a:t> (</a:t>
            </a:r>
            <a:r>
              <a:rPr lang="en-US" sz="1600" dirty="0" err="1"/>
              <a:t>sumatriptan</a:t>
            </a:r>
            <a:r>
              <a:rPr lang="en-US" sz="1600" dirty="0"/>
              <a:t> nasal spray) is indicated for the acute treatment of migraine with or without aura in adults</a:t>
            </a:r>
          </a:p>
          <a:p>
            <a:pPr lvl="0">
              <a:spcBef>
                <a:spcPts val="500"/>
              </a:spcBef>
            </a:pPr>
            <a:r>
              <a:rPr lang="en-US" sz="1600" dirty="0"/>
              <a:t>It is approved as a single 10 mg spray to be administered in one nostril and may be repeated up to a maximum of 30 mg in 24 hours with at least one hour separating doses</a:t>
            </a:r>
          </a:p>
          <a:p>
            <a:pPr lvl="0">
              <a:spcBef>
                <a:spcPts val="500"/>
              </a:spcBef>
            </a:pPr>
            <a:r>
              <a:rPr lang="en-US" sz="1600" dirty="0" err="1"/>
              <a:t>Tosymra</a:t>
            </a:r>
            <a:r>
              <a:rPr lang="en-US" sz="1600" dirty="0"/>
              <a:t> may also be given with at least one hour between other </a:t>
            </a:r>
            <a:r>
              <a:rPr lang="en-US" sz="1600" dirty="0" err="1"/>
              <a:t>sumatriptan</a:t>
            </a:r>
            <a:r>
              <a:rPr lang="en-US" sz="1600" dirty="0"/>
              <a:t> products</a:t>
            </a:r>
          </a:p>
          <a:p>
            <a:pPr lvl="0">
              <a:spcBef>
                <a:spcPts val="500"/>
              </a:spcBef>
            </a:pPr>
            <a:r>
              <a:rPr lang="en-US" sz="1600" dirty="0"/>
              <a:t>Contraindications, warnings, drug interactions, and adverse reactions are similar to other </a:t>
            </a:r>
            <a:r>
              <a:rPr lang="en-US" sz="1600" dirty="0" err="1"/>
              <a:t>sumatriptan</a:t>
            </a:r>
            <a:r>
              <a:rPr lang="en-US" sz="1600" dirty="0"/>
              <a:t> products</a:t>
            </a:r>
          </a:p>
          <a:p>
            <a:pPr lvl="0">
              <a:spcBef>
                <a:spcPts val="500"/>
              </a:spcBef>
            </a:pPr>
            <a:r>
              <a:rPr lang="en-US" sz="1600" dirty="0"/>
              <a:t>Endo announced discontinuation of </a:t>
            </a:r>
            <a:r>
              <a:rPr lang="en-US" sz="1600" dirty="0" err="1"/>
              <a:t>Sumatriptan</a:t>
            </a:r>
            <a:r>
              <a:rPr lang="en-US" sz="1600" dirty="0"/>
              <a:t> injection with needle-free delivery system (</a:t>
            </a:r>
            <a:r>
              <a:rPr lang="en-US" sz="1600" dirty="0" err="1"/>
              <a:t>Sumavel</a:t>
            </a:r>
            <a:r>
              <a:rPr lang="en-US" sz="1600" dirty="0"/>
              <a:t> </a:t>
            </a:r>
            <a:r>
              <a:rPr lang="en-US" sz="1600" dirty="0" err="1"/>
              <a:t>DosePro</a:t>
            </a:r>
            <a:r>
              <a:rPr lang="en-US" sz="1600" dirty="0"/>
              <a:t>) 4 mg/0.5 mL (in 2016) and 6 mg/0.5 mL (in February 2018) due to business reasons</a:t>
            </a:r>
          </a:p>
        </p:txBody>
      </p:sp>
      <p:sp>
        <p:nvSpPr>
          <p:cNvPr id="2" name="Slide Number Placeholder 1"/>
          <p:cNvSpPr>
            <a:spLocks noGrp="1"/>
          </p:cNvSpPr>
          <p:nvPr>
            <p:ph type="sldNum" sz="quarter" idx="4"/>
          </p:nvPr>
        </p:nvSpPr>
        <p:spPr/>
        <p:txBody>
          <a:bodyPr/>
          <a:lstStyle/>
          <a:p>
            <a:fld id="{FF445594-FFE8-4E90-934C-EFF530110A38}" type="slidenum">
              <a:rPr lang="en-US" smtClean="0"/>
              <a:pPr/>
              <a:t>30</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983744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Antimigraine Agents, Triptans</a:t>
            </a:r>
            <a:endParaRPr lang="en-US" dirty="0"/>
          </a:p>
        </p:txBody>
      </p:sp>
      <p:sp>
        <p:nvSpPr>
          <p:cNvPr id="5" name="Content Placeholder 4"/>
          <p:cNvSpPr>
            <a:spLocks noGrp="1"/>
          </p:cNvSpPr>
          <p:nvPr>
            <p:ph idx="1"/>
          </p:nvPr>
        </p:nvSpPr>
        <p:spPr>
          <a:xfrm>
            <a:off x="457200" y="1200150"/>
            <a:ext cx="8534400" cy="3280172"/>
          </a:xfrm>
        </p:spPr>
        <p:txBody>
          <a:bodyPr/>
          <a:lstStyle/>
          <a:p>
            <a:pPr marL="0" indent="0">
              <a:spcBef>
                <a:spcPts val="500"/>
              </a:spcBef>
              <a:buNone/>
            </a:pPr>
            <a:r>
              <a:rPr lang="en-US" altLang="en-US" sz="1900" b="1" i="1" dirty="0"/>
              <a:t>Product Updates:</a:t>
            </a:r>
          </a:p>
          <a:p>
            <a:pPr>
              <a:spcBef>
                <a:spcPts val="500"/>
              </a:spcBef>
            </a:pPr>
            <a:r>
              <a:rPr lang="en-US" sz="1800" dirty="0"/>
              <a:t>The AAN and the AHS issued new guidelines on pharmacologic treatment for pediatric migraine prevention as an update to the AAN's 2004 guidelines. </a:t>
            </a:r>
          </a:p>
          <a:p>
            <a:pPr>
              <a:spcBef>
                <a:spcPts val="500"/>
              </a:spcBef>
            </a:pPr>
            <a:r>
              <a:rPr lang="en-US" sz="1800" dirty="0"/>
              <a:t>Key recommendations include: </a:t>
            </a:r>
          </a:p>
          <a:p>
            <a:pPr lvl="1">
              <a:spcBef>
                <a:spcPts val="500"/>
              </a:spcBef>
            </a:pPr>
            <a:r>
              <a:rPr lang="en-US" sz="1800" dirty="0"/>
              <a:t>Counsel patients/caregivers on lifestyle modifications</a:t>
            </a:r>
          </a:p>
          <a:p>
            <a:pPr lvl="1">
              <a:spcBef>
                <a:spcPts val="500"/>
              </a:spcBef>
            </a:pPr>
            <a:r>
              <a:rPr lang="en-US" sz="1800" dirty="0"/>
              <a:t>Advise patients and caregivers that most trials of preventive medications have failed to show any benefit over placebo in children, except propranolol which may "possibly“ result in a 50% reduction in headache frequency</a:t>
            </a:r>
          </a:p>
          <a:p>
            <a:pPr lvl="1">
              <a:spcBef>
                <a:spcPts val="500"/>
              </a:spcBef>
            </a:pPr>
            <a:r>
              <a:rPr lang="en-US" sz="1800" dirty="0"/>
              <a:t>Counsel patients/caregivers to treat an attack early for most benefit (first-line ibuprofen oral solution [10 mg/kg] in children and adolescents)</a:t>
            </a:r>
          </a:p>
          <a:p>
            <a:pPr lvl="1">
              <a:spcBef>
                <a:spcPts val="500"/>
              </a:spcBef>
            </a:pPr>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31</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4032807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Antimigraine Agents, Triptans</a:t>
            </a:r>
            <a:endParaRPr lang="en-US" dirty="0"/>
          </a:p>
        </p:txBody>
      </p:sp>
      <p:sp>
        <p:nvSpPr>
          <p:cNvPr id="5" name="Content Placeholder 4"/>
          <p:cNvSpPr>
            <a:spLocks noGrp="1"/>
          </p:cNvSpPr>
          <p:nvPr>
            <p:ph idx="1"/>
          </p:nvPr>
        </p:nvSpPr>
        <p:spPr/>
        <p:txBody>
          <a:bodyPr/>
          <a:lstStyle/>
          <a:p>
            <a:pPr marL="0" indent="0">
              <a:spcBef>
                <a:spcPts val="500"/>
              </a:spcBef>
              <a:buNone/>
            </a:pPr>
            <a:r>
              <a:rPr lang="en-US" altLang="en-US" sz="1900" b="1" i="1" dirty="0"/>
              <a:t>Product Updates:</a:t>
            </a:r>
          </a:p>
          <a:p>
            <a:r>
              <a:rPr lang="en-US" dirty="0" err="1"/>
              <a:t>Sumatriptan</a:t>
            </a:r>
            <a:r>
              <a:rPr lang="en-US" dirty="0"/>
              <a:t>/naproxen tablets and </a:t>
            </a:r>
            <a:r>
              <a:rPr lang="en-US" dirty="0" err="1"/>
              <a:t>zolmitriptan</a:t>
            </a:r>
            <a:r>
              <a:rPr lang="en-US" dirty="0"/>
              <a:t> nasal spray are options in adolescents</a:t>
            </a:r>
          </a:p>
          <a:p>
            <a:r>
              <a:rPr lang="en-US" dirty="0"/>
              <a:t>Offer </a:t>
            </a:r>
            <a:r>
              <a:rPr lang="en-US" dirty="0" err="1"/>
              <a:t>antiemetics</a:t>
            </a:r>
            <a:r>
              <a:rPr lang="en-US" dirty="0"/>
              <a:t> to treat substantial nausea and vomiting</a:t>
            </a:r>
          </a:p>
          <a:p>
            <a:r>
              <a:rPr lang="en-US" dirty="0"/>
              <a:t>Counsel patients/caregivers about medication overuse</a:t>
            </a:r>
          </a:p>
        </p:txBody>
      </p:sp>
      <p:sp>
        <p:nvSpPr>
          <p:cNvPr id="2" name="Slide Number Placeholder 1"/>
          <p:cNvSpPr>
            <a:spLocks noGrp="1"/>
          </p:cNvSpPr>
          <p:nvPr>
            <p:ph type="sldNum" sz="quarter" idx="4"/>
          </p:nvPr>
        </p:nvSpPr>
        <p:spPr/>
        <p:txBody>
          <a:bodyPr/>
          <a:lstStyle/>
          <a:p>
            <a:fld id="{FF445594-FFE8-4E90-934C-EFF530110A38}" type="slidenum">
              <a:rPr lang="en-US" smtClean="0"/>
              <a:pPr/>
              <a:t>32</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822524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Beta Blockers</a:t>
            </a:r>
            <a:endParaRPr lang="en-US" dirty="0"/>
          </a:p>
        </p:txBody>
      </p:sp>
      <p:sp>
        <p:nvSpPr>
          <p:cNvPr id="3" name="Subtitle 2"/>
          <p:cNvSpPr>
            <a:spLocks noGrp="1"/>
          </p:cNvSpPr>
          <p:nvPr>
            <p:ph type="subTitle" idx="1"/>
          </p:nvPr>
        </p:nvSpPr>
        <p:spPr/>
        <p:txBody>
          <a:bodyPr/>
          <a:lstStyle/>
          <a:p>
            <a:r>
              <a:rPr lang="en-US"/>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33</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427565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Beta Blockers</a:t>
            </a:r>
            <a:endParaRPr lang="en-US" dirty="0"/>
          </a:p>
        </p:txBody>
      </p:sp>
      <p:sp>
        <p:nvSpPr>
          <p:cNvPr id="3" name="Content Placeholder 2"/>
          <p:cNvSpPr>
            <a:spLocks noGrp="1"/>
          </p:cNvSpPr>
          <p:nvPr>
            <p:ph idx="1"/>
          </p:nvPr>
        </p:nvSpPr>
        <p:spPr>
          <a:xfrm>
            <a:off x="533400" y="1197714"/>
            <a:ext cx="8382000" cy="3280172"/>
          </a:xfrm>
        </p:spPr>
        <p:txBody>
          <a:bodyPr/>
          <a:lstStyle/>
          <a:p>
            <a:pPr marL="0" indent="0">
              <a:spcBef>
                <a:spcPts val="400"/>
              </a:spcBef>
              <a:buNone/>
            </a:pPr>
            <a:r>
              <a:rPr lang="en-US" altLang="en-US" sz="1800" b="1" i="1" dirty="0"/>
              <a:t>Class Overview - Product indications include*:</a:t>
            </a:r>
          </a:p>
          <a:p>
            <a:pPr>
              <a:spcBef>
                <a:spcPts val="400"/>
              </a:spcBef>
            </a:pPr>
            <a:r>
              <a:rPr lang="en-US" sz="1800" dirty="0"/>
              <a:t>Hypertension</a:t>
            </a:r>
          </a:p>
          <a:p>
            <a:pPr>
              <a:spcBef>
                <a:spcPts val="400"/>
              </a:spcBef>
            </a:pPr>
            <a:r>
              <a:rPr lang="en-US" sz="1800" dirty="0"/>
              <a:t>Heart Failure</a:t>
            </a:r>
          </a:p>
          <a:p>
            <a:pPr>
              <a:spcBef>
                <a:spcPts val="400"/>
              </a:spcBef>
            </a:pPr>
            <a:r>
              <a:rPr lang="en-US" sz="1800" dirty="0"/>
              <a:t>Angina pectoris</a:t>
            </a:r>
          </a:p>
          <a:p>
            <a:pPr>
              <a:spcBef>
                <a:spcPts val="400"/>
              </a:spcBef>
            </a:pPr>
            <a:r>
              <a:rPr lang="en-US" sz="1800" dirty="0"/>
              <a:t>Myocardial Infarction</a:t>
            </a:r>
          </a:p>
          <a:p>
            <a:pPr>
              <a:spcBef>
                <a:spcPts val="400"/>
              </a:spcBef>
            </a:pPr>
            <a:r>
              <a:rPr lang="en-US" sz="1800" dirty="0"/>
              <a:t>Cardiac Arrhythmias</a:t>
            </a:r>
          </a:p>
          <a:p>
            <a:pPr>
              <a:spcBef>
                <a:spcPts val="400"/>
              </a:spcBef>
            </a:pPr>
            <a:r>
              <a:rPr lang="en-US" sz="1800" dirty="0"/>
              <a:t>Migraine Prophylaxis</a:t>
            </a:r>
          </a:p>
          <a:p>
            <a:pPr>
              <a:spcBef>
                <a:spcPts val="400"/>
              </a:spcBef>
            </a:pPr>
            <a:r>
              <a:rPr lang="en-US" sz="1800" dirty="0"/>
              <a:t>Tremor</a:t>
            </a:r>
          </a:p>
          <a:p>
            <a:pPr>
              <a:spcBef>
                <a:spcPts val="400"/>
              </a:spcBef>
            </a:pPr>
            <a:r>
              <a:rPr lang="en-US" sz="1800" dirty="0"/>
              <a:t>Hypertrophic </a:t>
            </a:r>
            <a:r>
              <a:rPr lang="en-US" sz="1800" dirty="0" err="1"/>
              <a:t>subaortic</a:t>
            </a:r>
            <a:r>
              <a:rPr lang="en-US" sz="1800" dirty="0"/>
              <a:t> stenosis </a:t>
            </a:r>
          </a:p>
          <a:p>
            <a:pPr>
              <a:spcBef>
                <a:spcPts val="400"/>
              </a:spcBef>
            </a:pPr>
            <a:endParaRPr lang="en-US" sz="1800" dirty="0"/>
          </a:p>
          <a:p>
            <a:pPr>
              <a:spcBef>
                <a:spcPts val="400"/>
              </a:spcBef>
            </a:pPr>
            <a:endParaRPr lang="en-US" sz="1800" dirty="0"/>
          </a:p>
          <a:p>
            <a:pPr>
              <a:spcBef>
                <a:spcPts val="400"/>
              </a:spcBef>
            </a:pPr>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34</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6" name="TextBox 5"/>
          <p:cNvSpPr txBox="1"/>
          <p:nvPr/>
        </p:nvSpPr>
        <p:spPr>
          <a:xfrm>
            <a:off x="381000" y="4286250"/>
            <a:ext cx="7848600" cy="369332"/>
          </a:xfrm>
          <a:prstGeom prst="rect">
            <a:avLst/>
          </a:prstGeom>
          <a:noFill/>
        </p:spPr>
        <p:txBody>
          <a:bodyPr wrap="square" rtlCol="0">
            <a:spAutoFit/>
          </a:bodyPr>
          <a:lstStyle/>
          <a:p>
            <a:pPr lvl="1"/>
            <a:r>
              <a:rPr lang="en-US" b="1" i="1" dirty="0">
                <a:solidFill>
                  <a:schemeClr val="tx1">
                    <a:lumMod val="75000"/>
                  </a:schemeClr>
                </a:solidFill>
              </a:rPr>
              <a:t>*Not inclusive of all product indications, all products differ in indication</a:t>
            </a:r>
          </a:p>
        </p:txBody>
      </p:sp>
    </p:spTree>
    <p:extLst>
      <p:ext uri="{BB962C8B-B14F-4D97-AF65-F5344CB8AC3E}">
        <p14:creationId xmlns:p14="http://schemas.microsoft.com/office/powerpoint/2010/main" val="3494391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Beta Blockers</a:t>
            </a:r>
            <a:endParaRPr lang="en-US" dirty="0"/>
          </a:p>
        </p:txBody>
      </p:sp>
      <p:sp>
        <p:nvSpPr>
          <p:cNvPr id="5" name="Content Placeholder 4"/>
          <p:cNvSpPr>
            <a:spLocks noGrp="1"/>
          </p:cNvSpPr>
          <p:nvPr>
            <p:ph idx="1"/>
          </p:nvPr>
        </p:nvSpPr>
        <p:spPr>
          <a:xfrm>
            <a:off x="457200" y="1200150"/>
            <a:ext cx="8686800" cy="3280172"/>
          </a:xfrm>
        </p:spPr>
        <p:txBody>
          <a:bodyPr/>
          <a:lstStyle/>
          <a:p>
            <a:pPr marL="0" indent="0">
              <a:spcBef>
                <a:spcPts val="400"/>
              </a:spcBef>
              <a:buNone/>
            </a:pPr>
            <a:r>
              <a:rPr lang="en-US" altLang="en-US" sz="1700" b="1" i="1" dirty="0"/>
              <a:t>Class Overview: Single Agents</a:t>
            </a:r>
            <a:endParaRPr lang="en-US" sz="1700" b="1" i="1" dirty="0"/>
          </a:p>
          <a:p>
            <a:pPr>
              <a:spcBef>
                <a:spcPts val="400"/>
              </a:spcBef>
            </a:pPr>
            <a:r>
              <a:rPr lang="en-US" sz="1700" dirty="0" err="1"/>
              <a:t>acebutolol</a:t>
            </a:r>
            <a:r>
              <a:rPr lang="en-US" sz="1700" dirty="0"/>
              <a:t> - (</a:t>
            </a:r>
            <a:r>
              <a:rPr lang="en-US" sz="1700" dirty="0" err="1"/>
              <a:t>acebutolol</a:t>
            </a:r>
            <a:r>
              <a:rPr lang="en-US" sz="1700" dirty="0"/>
              <a:t>, </a:t>
            </a:r>
            <a:r>
              <a:rPr lang="en-US" sz="1700" dirty="0" err="1"/>
              <a:t>Sectral</a:t>
            </a:r>
            <a:r>
              <a:rPr lang="en-US" sz="1700" dirty="0"/>
              <a:t>)</a:t>
            </a:r>
          </a:p>
          <a:p>
            <a:pPr>
              <a:spcBef>
                <a:spcPts val="400"/>
              </a:spcBef>
            </a:pPr>
            <a:r>
              <a:rPr lang="en-US" sz="1700" dirty="0"/>
              <a:t>atenolol - (atenolol, Tenormin)</a:t>
            </a:r>
          </a:p>
          <a:p>
            <a:pPr>
              <a:spcBef>
                <a:spcPts val="400"/>
              </a:spcBef>
            </a:pPr>
            <a:r>
              <a:rPr lang="en-US" sz="1700" dirty="0" err="1"/>
              <a:t>betaxolol</a:t>
            </a:r>
            <a:r>
              <a:rPr lang="en-US" sz="1700" dirty="0"/>
              <a:t> - (</a:t>
            </a:r>
            <a:r>
              <a:rPr lang="en-US" sz="1700" dirty="0" err="1"/>
              <a:t>betaxolol</a:t>
            </a:r>
            <a:r>
              <a:rPr lang="en-US" sz="1700" dirty="0"/>
              <a:t>)</a:t>
            </a:r>
          </a:p>
          <a:p>
            <a:pPr>
              <a:spcBef>
                <a:spcPts val="400"/>
              </a:spcBef>
            </a:pPr>
            <a:r>
              <a:rPr lang="en-US" sz="1700" dirty="0" err="1"/>
              <a:t>bisoprolol</a:t>
            </a:r>
            <a:r>
              <a:rPr lang="en-US" sz="1700" dirty="0"/>
              <a:t> - (</a:t>
            </a:r>
            <a:r>
              <a:rPr lang="en-US" sz="1700" dirty="0" err="1"/>
              <a:t>bisoprolol</a:t>
            </a:r>
            <a:r>
              <a:rPr lang="en-US" sz="1700" dirty="0"/>
              <a:t>)</a:t>
            </a:r>
          </a:p>
          <a:p>
            <a:pPr>
              <a:spcBef>
                <a:spcPts val="400"/>
              </a:spcBef>
            </a:pPr>
            <a:r>
              <a:rPr lang="en-US" sz="1700" dirty="0"/>
              <a:t>carvedilol - (carvedilol, Coreg)</a:t>
            </a:r>
          </a:p>
          <a:p>
            <a:pPr>
              <a:spcBef>
                <a:spcPts val="400"/>
              </a:spcBef>
            </a:pPr>
            <a:r>
              <a:rPr lang="en-US" sz="1700" dirty="0"/>
              <a:t>carvedilol extended-release - (carvedilol ER, Coreg CR)</a:t>
            </a:r>
          </a:p>
          <a:p>
            <a:pPr>
              <a:spcBef>
                <a:spcPts val="400"/>
              </a:spcBef>
            </a:pPr>
            <a:r>
              <a:rPr lang="en-US" sz="1700" dirty="0"/>
              <a:t>labetalol - (labetalol)</a:t>
            </a:r>
          </a:p>
          <a:p>
            <a:pPr>
              <a:spcBef>
                <a:spcPts val="400"/>
              </a:spcBef>
            </a:pPr>
            <a:r>
              <a:rPr lang="en-US" sz="1700" dirty="0"/>
              <a:t>metoprolol succinate ER - (metoprolol succinate ER, Toprol XL, </a:t>
            </a:r>
            <a:r>
              <a:rPr lang="en-US" sz="1700" dirty="0" err="1"/>
              <a:t>Kapspargo</a:t>
            </a:r>
            <a:r>
              <a:rPr lang="en-US" sz="1700" dirty="0"/>
              <a:t> Sprinkle)</a:t>
            </a:r>
          </a:p>
          <a:p>
            <a:pPr>
              <a:spcBef>
                <a:spcPts val="400"/>
              </a:spcBef>
            </a:pPr>
            <a:r>
              <a:rPr lang="en-US" sz="1700" dirty="0"/>
              <a:t>metoprolol tartrate - (Lopressor, metoprolol tartrate)</a:t>
            </a:r>
          </a:p>
          <a:p>
            <a:pPr>
              <a:spcBef>
                <a:spcPts val="400"/>
              </a:spcBef>
            </a:pPr>
            <a:endParaRPr lang="en-US" sz="1700" dirty="0"/>
          </a:p>
          <a:p>
            <a:pPr>
              <a:spcBef>
                <a:spcPts val="400"/>
              </a:spcBef>
            </a:pPr>
            <a:endParaRPr lang="en-US" sz="1700" dirty="0"/>
          </a:p>
          <a:p>
            <a:pPr lvl="1">
              <a:spcBef>
                <a:spcPts val="400"/>
              </a:spcBef>
            </a:pPr>
            <a:endParaRPr lang="en-US" sz="17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35</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026847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Beta Blockers</a:t>
            </a:r>
            <a:endParaRPr lang="en-US" dirty="0"/>
          </a:p>
        </p:txBody>
      </p:sp>
      <p:sp>
        <p:nvSpPr>
          <p:cNvPr id="5" name="Content Placeholder 4"/>
          <p:cNvSpPr>
            <a:spLocks noGrp="1"/>
          </p:cNvSpPr>
          <p:nvPr>
            <p:ph idx="1"/>
          </p:nvPr>
        </p:nvSpPr>
        <p:spPr/>
        <p:txBody>
          <a:bodyPr/>
          <a:lstStyle/>
          <a:p>
            <a:pPr marL="0" indent="0">
              <a:spcBef>
                <a:spcPts val="400"/>
              </a:spcBef>
              <a:buNone/>
            </a:pPr>
            <a:r>
              <a:rPr lang="en-US" altLang="en-US" sz="1800" b="1" i="1" dirty="0"/>
              <a:t>Class Overview: Single Agents</a:t>
            </a:r>
            <a:endParaRPr lang="en-US" sz="1800" b="1" i="1" dirty="0"/>
          </a:p>
          <a:p>
            <a:pPr>
              <a:spcBef>
                <a:spcPts val="400"/>
              </a:spcBef>
            </a:pPr>
            <a:r>
              <a:rPr lang="en-US" sz="1800" dirty="0" err="1"/>
              <a:t>nadolol</a:t>
            </a:r>
            <a:r>
              <a:rPr lang="en-US" sz="1800" dirty="0"/>
              <a:t> - (</a:t>
            </a:r>
            <a:r>
              <a:rPr lang="en-US" sz="1800" dirty="0" err="1"/>
              <a:t>Corgard</a:t>
            </a:r>
            <a:r>
              <a:rPr lang="en-US" sz="1800" dirty="0"/>
              <a:t>, </a:t>
            </a:r>
            <a:r>
              <a:rPr lang="en-US" sz="1800" dirty="0" err="1"/>
              <a:t>nadolol</a:t>
            </a:r>
            <a:r>
              <a:rPr lang="en-US" sz="1800" dirty="0"/>
              <a:t>)</a:t>
            </a:r>
          </a:p>
          <a:p>
            <a:pPr>
              <a:spcBef>
                <a:spcPts val="400"/>
              </a:spcBef>
            </a:pPr>
            <a:r>
              <a:rPr lang="en-US" sz="1800" dirty="0" err="1"/>
              <a:t>nebivolol</a:t>
            </a:r>
            <a:r>
              <a:rPr lang="en-US" sz="1800" dirty="0"/>
              <a:t> - (</a:t>
            </a:r>
            <a:r>
              <a:rPr lang="en-US" sz="1800" dirty="0" err="1"/>
              <a:t>Bystolic</a:t>
            </a:r>
            <a:r>
              <a:rPr lang="en-US" sz="1800" dirty="0"/>
              <a:t>)</a:t>
            </a:r>
          </a:p>
          <a:p>
            <a:pPr>
              <a:spcBef>
                <a:spcPts val="400"/>
              </a:spcBef>
            </a:pPr>
            <a:r>
              <a:rPr lang="en-US" sz="1800" dirty="0" err="1"/>
              <a:t>pindolol</a:t>
            </a:r>
            <a:r>
              <a:rPr lang="en-US" sz="1800" dirty="0"/>
              <a:t> - (</a:t>
            </a:r>
            <a:r>
              <a:rPr lang="en-US" sz="1800" dirty="0" err="1"/>
              <a:t>pindolol</a:t>
            </a:r>
            <a:r>
              <a:rPr lang="en-US" sz="1800" dirty="0"/>
              <a:t>)</a:t>
            </a:r>
          </a:p>
          <a:p>
            <a:pPr>
              <a:spcBef>
                <a:spcPts val="400"/>
              </a:spcBef>
            </a:pPr>
            <a:r>
              <a:rPr lang="en-US" sz="1800" dirty="0"/>
              <a:t>propranolol - (propranolol)</a:t>
            </a:r>
          </a:p>
          <a:p>
            <a:pPr>
              <a:spcBef>
                <a:spcPts val="400"/>
              </a:spcBef>
            </a:pPr>
            <a:r>
              <a:rPr lang="en-US" sz="1800" dirty="0"/>
              <a:t>propranolol - (</a:t>
            </a:r>
            <a:r>
              <a:rPr lang="en-US" sz="1800" dirty="0" err="1"/>
              <a:t>Hemangeol</a:t>
            </a:r>
            <a:r>
              <a:rPr lang="en-US" sz="1800" dirty="0"/>
              <a:t>)</a:t>
            </a:r>
          </a:p>
          <a:p>
            <a:pPr>
              <a:spcBef>
                <a:spcPts val="400"/>
              </a:spcBef>
            </a:pPr>
            <a:r>
              <a:rPr lang="en-US" sz="1800" dirty="0"/>
              <a:t>propranolol ER - (Inderal XL, </a:t>
            </a:r>
            <a:r>
              <a:rPr lang="en-US" sz="1800" dirty="0" err="1"/>
              <a:t>Innopran</a:t>
            </a:r>
            <a:r>
              <a:rPr lang="en-US" sz="1800" dirty="0"/>
              <a:t> XL)</a:t>
            </a:r>
          </a:p>
          <a:p>
            <a:pPr>
              <a:spcBef>
                <a:spcPts val="400"/>
              </a:spcBef>
            </a:pPr>
            <a:r>
              <a:rPr lang="en-US" sz="1800" dirty="0"/>
              <a:t>propranolol LA - (Inderal LA, propranolol LA)</a:t>
            </a:r>
          </a:p>
          <a:p>
            <a:pPr>
              <a:spcBef>
                <a:spcPts val="400"/>
              </a:spcBef>
            </a:pPr>
            <a:r>
              <a:rPr lang="en-US" sz="1800" dirty="0" err="1"/>
              <a:t>sotalol</a:t>
            </a:r>
            <a:r>
              <a:rPr lang="en-US" sz="1800" dirty="0"/>
              <a:t> - (</a:t>
            </a:r>
            <a:r>
              <a:rPr lang="en-US" sz="1800" dirty="0" err="1"/>
              <a:t>Betapace</a:t>
            </a:r>
            <a:r>
              <a:rPr lang="en-US" sz="1800" dirty="0"/>
              <a:t>, </a:t>
            </a:r>
            <a:r>
              <a:rPr lang="en-US" sz="1800" dirty="0" err="1"/>
              <a:t>sotalol</a:t>
            </a:r>
            <a:r>
              <a:rPr lang="en-US" sz="1800" dirty="0"/>
              <a:t>)</a:t>
            </a:r>
          </a:p>
          <a:p>
            <a:pPr>
              <a:spcBef>
                <a:spcPts val="400"/>
              </a:spcBef>
            </a:pPr>
            <a:endParaRPr lang="en-US" sz="1800" dirty="0"/>
          </a:p>
          <a:p>
            <a:pPr>
              <a:spcBef>
                <a:spcPts val="400"/>
              </a:spcBef>
            </a:pPr>
            <a:endParaRPr lang="en-US" sz="1800" dirty="0"/>
          </a:p>
          <a:p>
            <a:pPr lvl="1">
              <a:spcBef>
                <a:spcPts val="400"/>
              </a:spcBef>
            </a:pPr>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36</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746655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Beta Blockers</a:t>
            </a:r>
            <a:endParaRPr lang="en-US" dirty="0"/>
          </a:p>
        </p:txBody>
      </p:sp>
      <p:sp>
        <p:nvSpPr>
          <p:cNvPr id="5" name="Content Placeholder 4"/>
          <p:cNvSpPr>
            <a:spLocks noGrp="1"/>
          </p:cNvSpPr>
          <p:nvPr>
            <p:ph idx="1"/>
          </p:nvPr>
        </p:nvSpPr>
        <p:spPr/>
        <p:txBody>
          <a:bodyPr/>
          <a:lstStyle/>
          <a:p>
            <a:pPr marL="0" indent="0">
              <a:buNone/>
            </a:pPr>
            <a:r>
              <a:rPr lang="en-US" altLang="en-US" sz="2200" b="1" i="1" dirty="0"/>
              <a:t>Class Overview: Single Agents</a:t>
            </a:r>
            <a:endParaRPr lang="en-US" sz="2200" b="1" i="1" dirty="0"/>
          </a:p>
          <a:p>
            <a:pPr>
              <a:spcBef>
                <a:spcPts val="400"/>
              </a:spcBef>
            </a:pPr>
            <a:r>
              <a:rPr lang="en-US" sz="1800" dirty="0" err="1"/>
              <a:t>sotalol</a:t>
            </a:r>
            <a:r>
              <a:rPr lang="en-US" sz="1800" dirty="0"/>
              <a:t> - (</a:t>
            </a:r>
            <a:r>
              <a:rPr lang="en-US" sz="1800" dirty="0" err="1"/>
              <a:t>Betapace</a:t>
            </a:r>
            <a:r>
              <a:rPr lang="en-US" sz="1800" dirty="0"/>
              <a:t> AF, </a:t>
            </a:r>
            <a:r>
              <a:rPr lang="en-US" sz="1800" dirty="0" err="1"/>
              <a:t>sotalol</a:t>
            </a:r>
            <a:r>
              <a:rPr lang="en-US" sz="1800" dirty="0"/>
              <a:t> AF)</a:t>
            </a:r>
          </a:p>
          <a:p>
            <a:pPr>
              <a:spcBef>
                <a:spcPts val="400"/>
              </a:spcBef>
            </a:pPr>
            <a:r>
              <a:rPr lang="en-US" sz="1800" dirty="0" err="1"/>
              <a:t>sotalol</a:t>
            </a:r>
            <a:r>
              <a:rPr lang="en-US" sz="1800" dirty="0"/>
              <a:t> - (</a:t>
            </a:r>
            <a:r>
              <a:rPr lang="en-US" sz="1800" dirty="0" err="1"/>
              <a:t>Sotylize</a:t>
            </a:r>
            <a:r>
              <a:rPr lang="en-US" sz="1800" dirty="0"/>
              <a:t>)</a:t>
            </a:r>
          </a:p>
          <a:p>
            <a:pPr>
              <a:spcBef>
                <a:spcPts val="400"/>
              </a:spcBef>
            </a:pPr>
            <a:r>
              <a:rPr lang="en-US" sz="1800" dirty="0" err="1"/>
              <a:t>timolol</a:t>
            </a:r>
            <a:r>
              <a:rPr lang="en-US" sz="1800" dirty="0"/>
              <a:t> - (</a:t>
            </a:r>
            <a:r>
              <a:rPr lang="en-US" sz="1800" dirty="0" err="1"/>
              <a:t>timolol</a:t>
            </a:r>
            <a:r>
              <a:rPr lang="en-US" sz="1800" dirty="0"/>
              <a:t>)</a:t>
            </a:r>
          </a:p>
          <a:p>
            <a:pPr>
              <a:spcBef>
                <a:spcPts val="400"/>
              </a:spcBef>
            </a:pPr>
            <a:endParaRPr lang="en-US" sz="1800" dirty="0"/>
          </a:p>
          <a:p>
            <a:pPr marL="0" indent="0">
              <a:spcBef>
                <a:spcPts val="400"/>
              </a:spcBef>
              <a:buNone/>
            </a:pPr>
            <a:r>
              <a:rPr lang="en-US" altLang="en-US" sz="2200" b="1" i="1" dirty="0"/>
              <a:t>Class Overview: Beta-Blocker/Diuretic Combinations</a:t>
            </a:r>
            <a:endParaRPr lang="en-US" sz="2200" b="1" i="1" dirty="0"/>
          </a:p>
          <a:p>
            <a:pPr>
              <a:spcBef>
                <a:spcPts val="400"/>
              </a:spcBef>
            </a:pPr>
            <a:r>
              <a:rPr lang="en-US" altLang="en-US" sz="1800" dirty="0"/>
              <a:t>atenolol/</a:t>
            </a:r>
            <a:r>
              <a:rPr lang="en-US" altLang="en-US" sz="1800" dirty="0" err="1"/>
              <a:t>chlorthalidone</a:t>
            </a:r>
            <a:r>
              <a:rPr lang="en-US" altLang="en-US" sz="1800" dirty="0"/>
              <a:t> - (atenolol/</a:t>
            </a:r>
            <a:r>
              <a:rPr lang="en-US" altLang="en-US" sz="1800" dirty="0" err="1"/>
              <a:t>chlorthalidone</a:t>
            </a:r>
            <a:r>
              <a:rPr lang="en-US" altLang="en-US" sz="1800" dirty="0"/>
              <a:t>, </a:t>
            </a:r>
            <a:r>
              <a:rPr lang="en-US" altLang="en-US" sz="1800" dirty="0" err="1"/>
              <a:t>Tenoretic</a:t>
            </a:r>
            <a:r>
              <a:rPr lang="en-US" altLang="en-US" sz="1800" dirty="0"/>
              <a:t>)</a:t>
            </a:r>
          </a:p>
          <a:p>
            <a:pPr>
              <a:spcBef>
                <a:spcPts val="400"/>
              </a:spcBef>
            </a:pPr>
            <a:r>
              <a:rPr lang="en-US" altLang="en-US" sz="1800" dirty="0" err="1"/>
              <a:t>bisoprolol</a:t>
            </a:r>
            <a:r>
              <a:rPr lang="en-US" altLang="en-US" sz="1800" dirty="0"/>
              <a:t>/HCTZ - (</a:t>
            </a:r>
            <a:r>
              <a:rPr lang="en-US" altLang="en-US" sz="1800" dirty="0" err="1"/>
              <a:t>bisoprolol</a:t>
            </a:r>
            <a:r>
              <a:rPr lang="en-US" altLang="en-US" sz="1800" dirty="0"/>
              <a:t>/HCTZ , </a:t>
            </a:r>
            <a:r>
              <a:rPr lang="en-US" altLang="en-US" sz="1800" dirty="0" err="1"/>
              <a:t>Ziac</a:t>
            </a:r>
            <a:r>
              <a:rPr lang="en-US" altLang="en-US" sz="1800" dirty="0"/>
              <a:t>)</a:t>
            </a:r>
          </a:p>
          <a:p>
            <a:pPr>
              <a:spcBef>
                <a:spcPts val="400"/>
              </a:spcBef>
            </a:pPr>
            <a:r>
              <a:rPr lang="en-US" altLang="en-US" sz="1800" dirty="0"/>
              <a:t>metoprolol succinate/HCTZ - (</a:t>
            </a:r>
            <a:r>
              <a:rPr lang="en-US" altLang="en-US" sz="1800" dirty="0" err="1"/>
              <a:t>Dutoprol</a:t>
            </a:r>
            <a:r>
              <a:rPr lang="en-US" altLang="en-US" sz="1800" dirty="0"/>
              <a:t>, metoprolol succinate/HCTZ)</a:t>
            </a:r>
          </a:p>
          <a:p>
            <a:pPr>
              <a:spcBef>
                <a:spcPts val="400"/>
              </a:spcBef>
            </a:pPr>
            <a:r>
              <a:rPr lang="en-US" altLang="en-US" sz="1800" dirty="0"/>
              <a:t>metoprolol tartrate/HCTZ - (metoprolol tartrate/HCTZ)</a:t>
            </a:r>
          </a:p>
          <a:p>
            <a:endParaRPr lang="en-US" altLang="en-US" dirty="0"/>
          </a:p>
          <a:p>
            <a:endParaRPr lang="en-US" altLang="en-US" dirty="0"/>
          </a:p>
          <a:p>
            <a:endParaRPr lang="en-US" dirty="0"/>
          </a:p>
          <a:p>
            <a:endParaRPr lang="en-US" dirty="0"/>
          </a:p>
          <a:p>
            <a:endParaRPr lang="en-US" dirty="0"/>
          </a:p>
          <a:p>
            <a:endParaRPr lang="en-US" dirty="0"/>
          </a:p>
          <a:p>
            <a:endParaRPr lang="en-US" dirty="0"/>
          </a:p>
          <a:p>
            <a:pPr lvl="1"/>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37</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596530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Beta Blockers</a:t>
            </a:r>
            <a:endParaRPr lang="en-US" dirty="0"/>
          </a:p>
        </p:txBody>
      </p:sp>
      <p:sp>
        <p:nvSpPr>
          <p:cNvPr id="5" name="Content Placeholder 4"/>
          <p:cNvSpPr>
            <a:spLocks noGrp="1"/>
          </p:cNvSpPr>
          <p:nvPr>
            <p:ph idx="1"/>
          </p:nvPr>
        </p:nvSpPr>
        <p:spPr/>
        <p:txBody>
          <a:bodyPr/>
          <a:lstStyle/>
          <a:p>
            <a:pPr marL="0" indent="0">
              <a:buNone/>
            </a:pPr>
            <a:r>
              <a:rPr lang="en-US" altLang="en-US" sz="2200" b="1" i="1" dirty="0"/>
              <a:t>Class Overview: Beta-Blocker/Diuretic Combinations</a:t>
            </a:r>
            <a:endParaRPr lang="en-US" sz="2200" b="1" i="1" dirty="0"/>
          </a:p>
          <a:p>
            <a:r>
              <a:rPr lang="en-US" altLang="en-US" dirty="0" err="1"/>
              <a:t>nadolol</a:t>
            </a:r>
            <a:r>
              <a:rPr lang="en-US" altLang="en-US" dirty="0"/>
              <a:t>/</a:t>
            </a:r>
            <a:r>
              <a:rPr lang="en-US" altLang="en-US" dirty="0" err="1"/>
              <a:t>bendroflumethiazide</a:t>
            </a:r>
            <a:r>
              <a:rPr lang="en-US" altLang="en-US" dirty="0"/>
              <a:t> - (</a:t>
            </a:r>
            <a:r>
              <a:rPr lang="en-US" altLang="en-US" dirty="0" err="1"/>
              <a:t>Corzide</a:t>
            </a:r>
            <a:r>
              <a:rPr lang="en-US" altLang="en-US" dirty="0"/>
              <a:t>, </a:t>
            </a:r>
            <a:r>
              <a:rPr lang="en-US" altLang="en-US" dirty="0" err="1"/>
              <a:t>nadolol</a:t>
            </a:r>
            <a:r>
              <a:rPr lang="en-US" altLang="en-US" dirty="0"/>
              <a:t>/</a:t>
            </a:r>
            <a:r>
              <a:rPr lang="en-US" altLang="en-US" dirty="0" err="1"/>
              <a:t>bendroflumethiazide</a:t>
            </a:r>
            <a:r>
              <a:rPr lang="en-US" altLang="en-US" dirty="0"/>
              <a:t>)</a:t>
            </a:r>
          </a:p>
          <a:p>
            <a:r>
              <a:rPr lang="en-US" altLang="en-US" dirty="0"/>
              <a:t>propranolol/HCTZ - (propranolol/HCTZ)</a:t>
            </a:r>
          </a:p>
          <a:p>
            <a:endParaRPr lang="en-US" altLang="en-US" dirty="0"/>
          </a:p>
          <a:p>
            <a:endParaRPr lang="en-US" dirty="0"/>
          </a:p>
          <a:p>
            <a:endParaRPr lang="en-US" dirty="0"/>
          </a:p>
          <a:p>
            <a:endParaRPr lang="en-US" dirty="0"/>
          </a:p>
          <a:p>
            <a:endParaRPr lang="en-US" dirty="0"/>
          </a:p>
          <a:p>
            <a:endParaRPr lang="en-US" dirty="0"/>
          </a:p>
          <a:p>
            <a:pPr lvl="1"/>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38</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388572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Beta Blockers</a:t>
            </a:r>
            <a:endParaRPr lang="en-US" dirty="0"/>
          </a:p>
        </p:txBody>
      </p:sp>
      <p:sp>
        <p:nvSpPr>
          <p:cNvPr id="3" name="Content Placeholder 2"/>
          <p:cNvSpPr>
            <a:spLocks noGrp="1"/>
          </p:cNvSpPr>
          <p:nvPr>
            <p:ph idx="1"/>
          </p:nvPr>
        </p:nvSpPr>
        <p:spPr/>
        <p:txBody>
          <a:bodyPr/>
          <a:lstStyle/>
          <a:p>
            <a:pPr>
              <a:spcBef>
                <a:spcPts val="500"/>
              </a:spcBef>
            </a:pPr>
            <a:r>
              <a:rPr lang="en-US" sz="1800" dirty="0"/>
              <a:t>Approximately 75 million (32%) of adults in the United States have hypertension</a:t>
            </a:r>
          </a:p>
          <a:p>
            <a:pPr>
              <a:spcBef>
                <a:spcPts val="500"/>
              </a:spcBef>
            </a:pPr>
            <a:r>
              <a:rPr lang="en-US" sz="1800" dirty="0"/>
              <a:t>Highest prevalence is among African American men and women at 43% and 45.7%, respectively</a:t>
            </a:r>
          </a:p>
          <a:p>
            <a:pPr>
              <a:spcBef>
                <a:spcPts val="500"/>
              </a:spcBef>
            </a:pPr>
            <a:r>
              <a:rPr lang="en-US" sz="1800" dirty="0"/>
              <a:t>It is estimated that hypertension is controlled in only 54% of patients with the condition</a:t>
            </a:r>
          </a:p>
          <a:p>
            <a:pPr>
              <a:spcBef>
                <a:spcPts val="500"/>
              </a:spcBef>
            </a:pPr>
            <a:r>
              <a:rPr lang="en-US" sz="1800" dirty="0"/>
              <a:t>Hypertension is an independent risk factor for the development of cardiovascular disease (CVD) </a:t>
            </a:r>
          </a:p>
          <a:p>
            <a:pPr>
              <a:spcBef>
                <a:spcPts val="500"/>
              </a:spcBef>
            </a:pPr>
            <a:r>
              <a:rPr lang="en-US" sz="1800" dirty="0"/>
              <a:t>Beta-blockers are one of the classes suggested as first-line therapy in patients with coronary artery disease (CAD), post-MI, HF, and diabetes</a:t>
            </a:r>
          </a:p>
        </p:txBody>
      </p:sp>
      <p:sp>
        <p:nvSpPr>
          <p:cNvPr id="4" name="Slide Number Placeholder 3"/>
          <p:cNvSpPr>
            <a:spLocks noGrp="1"/>
          </p:cNvSpPr>
          <p:nvPr>
            <p:ph type="sldNum" sz="quarter" idx="4"/>
          </p:nvPr>
        </p:nvSpPr>
        <p:spPr/>
        <p:txBody>
          <a:bodyPr/>
          <a:lstStyle/>
          <a:p>
            <a:fld id="{FF445594-FFE8-4E90-934C-EFF530110A38}" type="slidenum">
              <a:rPr lang="en-US" smtClean="0"/>
              <a:pPr/>
              <a:t>39</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01852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Magellan Class Reviews</a:t>
            </a:r>
            <a:endParaRPr lang="en-US" dirty="0"/>
          </a:p>
        </p:txBody>
      </p:sp>
      <p:sp>
        <p:nvSpPr>
          <p:cNvPr id="5" name="Content Placeholder 4"/>
          <p:cNvSpPr>
            <a:spLocks noGrp="1"/>
          </p:cNvSpPr>
          <p:nvPr>
            <p:ph idx="1"/>
          </p:nvPr>
        </p:nvSpPr>
        <p:spPr/>
        <p:txBody>
          <a:bodyPr/>
          <a:lstStyle/>
          <a:p>
            <a:pPr marL="0" indent="0">
              <a:buNone/>
            </a:pPr>
            <a:r>
              <a:rPr lang="en-US" altLang="en-US" sz="2200" b="1" i="1" dirty="0"/>
              <a:t>Classes for Review: Non-Supplemental Rebate Class Review</a:t>
            </a:r>
          </a:p>
          <a:p>
            <a:r>
              <a:rPr lang="en-US" sz="2200" dirty="0"/>
              <a:t>Antifungals, Oral</a:t>
            </a:r>
          </a:p>
          <a:p>
            <a:r>
              <a:rPr lang="en-US" sz="2200" dirty="0"/>
              <a:t>Antifungals, Topical</a:t>
            </a:r>
          </a:p>
          <a:p>
            <a:r>
              <a:rPr lang="en-US" sz="2200" dirty="0"/>
              <a:t>Antimigraine Agents, </a:t>
            </a:r>
            <a:r>
              <a:rPr lang="en-US" sz="2200" dirty="0" err="1"/>
              <a:t>Triptans</a:t>
            </a:r>
            <a:endParaRPr lang="en-US" sz="2200" dirty="0"/>
          </a:p>
          <a:p>
            <a:r>
              <a:rPr lang="en-US" sz="2200" dirty="0"/>
              <a:t>Beta Blockers</a:t>
            </a:r>
          </a:p>
          <a:p>
            <a:pPr lvl="0"/>
            <a:r>
              <a:rPr lang="en-US" sz="2200" dirty="0"/>
              <a:t>BPH Treatments</a:t>
            </a:r>
          </a:p>
          <a:p>
            <a:endParaRPr lang="en-US" sz="2200" dirty="0"/>
          </a:p>
          <a:p>
            <a:pPr lvl="0"/>
            <a:endParaRPr lang="en-US" sz="2200" dirty="0"/>
          </a:p>
          <a:p>
            <a:endParaRPr lang="en-US" altLang="en-US" sz="2200" dirty="0"/>
          </a:p>
          <a:p>
            <a:endParaRPr lang="en-US" altLang="en-US" sz="2200" dirty="0"/>
          </a:p>
          <a:p>
            <a:endParaRPr lang="en-US" altLang="en-US" sz="2200" dirty="0"/>
          </a:p>
          <a:p>
            <a:endParaRPr lang="en-US" altLang="en-US" sz="2200" dirty="0"/>
          </a:p>
          <a:p>
            <a:endParaRPr lang="en-US" dirty="0"/>
          </a:p>
          <a:p>
            <a:endParaRPr lang="en-US" altLang="en-US" dirty="0"/>
          </a:p>
          <a:p>
            <a:endParaRPr lang="en-US" altLang="en-US" dirty="0"/>
          </a:p>
          <a:p>
            <a:endParaRPr lang="en-US" altLang="en-US" dirty="0"/>
          </a:p>
          <a:p>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4</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455311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Beta Blockers</a:t>
            </a:r>
            <a:endParaRPr lang="en-US" dirty="0"/>
          </a:p>
        </p:txBody>
      </p:sp>
      <p:sp>
        <p:nvSpPr>
          <p:cNvPr id="3" name="Content Placeholder 2"/>
          <p:cNvSpPr>
            <a:spLocks noGrp="1"/>
          </p:cNvSpPr>
          <p:nvPr>
            <p:ph idx="1"/>
          </p:nvPr>
        </p:nvSpPr>
        <p:spPr>
          <a:xfrm>
            <a:off x="457200" y="1200150"/>
            <a:ext cx="8458200" cy="3280172"/>
          </a:xfrm>
        </p:spPr>
        <p:txBody>
          <a:bodyPr/>
          <a:lstStyle/>
          <a:p>
            <a:pPr>
              <a:spcBef>
                <a:spcPts val="500"/>
              </a:spcBef>
            </a:pPr>
            <a:r>
              <a:rPr lang="en-US" sz="1900" dirty="0"/>
              <a:t>Beta-blockers have similar efficacy for the treatment of hypertension (HTN)</a:t>
            </a:r>
          </a:p>
          <a:p>
            <a:pPr>
              <a:spcBef>
                <a:spcPts val="500"/>
              </a:spcBef>
            </a:pPr>
            <a:r>
              <a:rPr lang="en-US" sz="1900" dirty="0"/>
              <a:t>The Eighth Report of the Joint National Committee on Prevention, Detection, Evaluation, and Treatment of High Blood Pressure (JNC-8) does not recommend beta-blockers as initial treatment of hypertension</a:t>
            </a:r>
          </a:p>
          <a:p>
            <a:pPr>
              <a:spcBef>
                <a:spcPts val="500"/>
              </a:spcBef>
            </a:pPr>
            <a:r>
              <a:rPr lang="en-US" sz="1900" dirty="0"/>
              <a:t>This is due to a demonstrated higher rate of the primary composite outcome of CV death, MI, or stroke compared to use of an ARB with beta blocker use, a finding that was driven largely by an increase in stroke</a:t>
            </a:r>
          </a:p>
          <a:p>
            <a:pPr>
              <a:spcBef>
                <a:spcPts val="500"/>
              </a:spcBef>
            </a:pPr>
            <a:r>
              <a:rPr lang="en-US" sz="1900" dirty="0"/>
              <a:t>Beta-blockers prevent recurrent ischemia, life-threatening ventricular arrhythmias, reduce the incidence of sudden cardiac death and improve survival in patients with prior MI </a:t>
            </a:r>
            <a:r>
              <a:rPr lang="en-US" sz="1800" dirty="0"/>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40</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908444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Beta Blockers</a:t>
            </a:r>
            <a:endParaRPr lang="en-US" dirty="0"/>
          </a:p>
        </p:txBody>
      </p:sp>
      <p:sp>
        <p:nvSpPr>
          <p:cNvPr id="3" name="Content Placeholder 2"/>
          <p:cNvSpPr>
            <a:spLocks noGrp="1"/>
          </p:cNvSpPr>
          <p:nvPr>
            <p:ph idx="1"/>
          </p:nvPr>
        </p:nvSpPr>
        <p:spPr/>
        <p:txBody>
          <a:bodyPr/>
          <a:lstStyle/>
          <a:p>
            <a:r>
              <a:rPr lang="en-US" sz="2200" dirty="0"/>
              <a:t>The 2007 ACC/AHA chronic stable angina guidelines recommend indefinite beta-blocker therapy for blood pressure control in patients with CAD, acute coronary syndrome (ACS), or left ventricular dysfunction (LVD), with or without heart failure symptoms</a:t>
            </a:r>
          </a:p>
          <a:p>
            <a:r>
              <a:rPr lang="en-US" sz="2200" dirty="0"/>
              <a:t>Beta-blockers have also been shown to reduce mortality in patients with chronic heart failure (</a:t>
            </a:r>
            <a:r>
              <a:rPr lang="en-US" sz="2200" dirty="0" err="1"/>
              <a:t>bisoprolol</a:t>
            </a:r>
            <a:r>
              <a:rPr lang="en-US" sz="2200" dirty="0"/>
              <a:t>, carvedilol, and metoprolol succinate extended-release) 	</a:t>
            </a:r>
          </a:p>
          <a:p>
            <a:endParaRPr lang="en-US" sz="22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41</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329172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Beta Blockers</a:t>
            </a:r>
            <a:endParaRPr lang="en-US" dirty="0"/>
          </a:p>
        </p:txBody>
      </p:sp>
      <p:sp>
        <p:nvSpPr>
          <p:cNvPr id="5" name="Content Placeholder 4"/>
          <p:cNvSpPr>
            <a:spLocks noGrp="1"/>
          </p:cNvSpPr>
          <p:nvPr>
            <p:ph idx="1"/>
          </p:nvPr>
        </p:nvSpPr>
        <p:spPr/>
        <p:txBody>
          <a:bodyPr/>
          <a:lstStyle/>
          <a:p>
            <a:pPr marL="0" indent="0">
              <a:spcBef>
                <a:spcPts val="400"/>
              </a:spcBef>
              <a:buNone/>
            </a:pPr>
            <a:r>
              <a:rPr lang="en-US" altLang="en-US" sz="2000" b="1" i="1" dirty="0"/>
              <a:t>Product Updates:</a:t>
            </a:r>
          </a:p>
          <a:p>
            <a:pPr>
              <a:spcBef>
                <a:spcPts val="400"/>
              </a:spcBef>
            </a:pPr>
            <a:r>
              <a:rPr lang="en-US" sz="2000" dirty="0"/>
              <a:t>The American Academy of Pediatrics published a guideline on the management of infantile hemangiomas</a:t>
            </a:r>
          </a:p>
          <a:p>
            <a:pPr>
              <a:spcBef>
                <a:spcPts val="400"/>
              </a:spcBef>
            </a:pPr>
            <a:r>
              <a:rPr lang="en-US" sz="2000" dirty="0"/>
              <a:t>For infants with potentially problematic hemangiomas, early intervention and/or referral is recommended</a:t>
            </a:r>
          </a:p>
          <a:p>
            <a:pPr>
              <a:spcBef>
                <a:spcPts val="400"/>
              </a:spcBef>
            </a:pPr>
            <a:r>
              <a:rPr lang="en-US" sz="2000" dirty="0"/>
              <a:t>When systemic treatment is indicated, propranolol is the drug of choice as 2 to 3 mg/kg/day for at least 6 months and is often continued until the patient is 12 months of age</a:t>
            </a:r>
          </a:p>
          <a:p>
            <a:pPr>
              <a:spcBef>
                <a:spcPts val="400"/>
              </a:spcBef>
            </a:pPr>
            <a:r>
              <a:rPr lang="en-US" sz="2000" dirty="0"/>
              <a:t>Select cases may be treated with topical </a:t>
            </a:r>
            <a:r>
              <a:rPr lang="en-US" sz="2000" dirty="0" err="1"/>
              <a:t>timolol</a:t>
            </a:r>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42</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924979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BPH Treatments</a:t>
            </a:r>
            <a:endParaRPr lang="en-US" dirty="0"/>
          </a:p>
        </p:txBody>
      </p:sp>
      <p:sp>
        <p:nvSpPr>
          <p:cNvPr id="3" name="Subtitle 2"/>
          <p:cNvSpPr>
            <a:spLocks noGrp="1"/>
          </p:cNvSpPr>
          <p:nvPr>
            <p:ph type="subTitle" idx="1"/>
          </p:nvPr>
        </p:nvSpPr>
        <p:spPr/>
        <p:txBody>
          <a:bodyPr/>
          <a:lstStyle/>
          <a:p>
            <a:r>
              <a:rPr lang="en-US"/>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43</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411583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BPH Treatments</a:t>
            </a:r>
            <a:endParaRPr lang="en-US" dirty="0"/>
          </a:p>
        </p:txBody>
      </p:sp>
      <p:sp>
        <p:nvSpPr>
          <p:cNvPr id="5" name="Content Placeholder 4"/>
          <p:cNvSpPr>
            <a:spLocks noGrp="1"/>
          </p:cNvSpPr>
          <p:nvPr>
            <p:ph idx="1"/>
          </p:nvPr>
        </p:nvSpPr>
        <p:spPr/>
        <p:txBody>
          <a:bodyPr/>
          <a:lstStyle/>
          <a:p>
            <a:pPr marL="0" indent="0">
              <a:buNone/>
            </a:pPr>
            <a:r>
              <a:rPr lang="en-US" altLang="en-US" sz="2200" b="1" i="1" dirty="0"/>
              <a:t>Class Overview: Alpha-Blockers</a:t>
            </a:r>
            <a:endParaRPr lang="en-US" sz="2200" b="1" i="1" dirty="0"/>
          </a:p>
          <a:p>
            <a:r>
              <a:rPr lang="en-US" sz="2200" dirty="0" err="1"/>
              <a:t>alfuzosin</a:t>
            </a:r>
            <a:r>
              <a:rPr lang="en-US" sz="2200" dirty="0"/>
              <a:t> ER - (</a:t>
            </a:r>
            <a:r>
              <a:rPr lang="en-US" sz="2200" dirty="0" err="1"/>
              <a:t>alfuzosin</a:t>
            </a:r>
            <a:r>
              <a:rPr lang="en-US" sz="2200" dirty="0"/>
              <a:t> ER, </a:t>
            </a:r>
            <a:r>
              <a:rPr lang="en-US" sz="2200" dirty="0" err="1"/>
              <a:t>Uroxatral</a:t>
            </a:r>
            <a:r>
              <a:rPr lang="en-US" sz="2200" dirty="0"/>
              <a:t>)</a:t>
            </a:r>
          </a:p>
          <a:p>
            <a:r>
              <a:rPr lang="en-US" sz="2200" dirty="0"/>
              <a:t>doxazosin - (Cardura, doxazosin)</a:t>
            </a:r>
          </a:p>
          <a:p>
            <a:r>
              <a:rPr lang="en-US" sz="2200" dirty="0"/>
              <a:t>doxazosin ER - (Cardura XL)</a:t>
            </a:r>
          </a:p>
          <a:p>
            <a:r>
              <a:rPr lang="en-US" sz="2200" dirty="0"/>
              <a:t>silodosin - (</a:t>
            </a:r>
            <a:r>
              <a:rPr lang="en-US" sz="2200" dirty="0" err="1"/>
              <a:t>Rapaflo</a:t>
            </a:r>
            <a:r>
              <a:rPr lang="en-US" sz="2200" dirty="0"/>
              <a:t>, silodosin)</a:t>
            </a:r>
          </a:p>
          <a:p>
            <a:r>
              <a:rPr lang="en-US" sz="2200" dirty="0" err="1"/>
              <a:t>tamsulosin</a:t>
            </a:r>
            <a:r>
              <a:rPr lang="en-US" sz="2200" dirty="0"/>
              <a:t> - (Flomax, </a:t>
            </a:r>
            <a:r>
              <a:rPr lang="en-US" sz="2200" dirty="0" err="1"/>
              <a:t>tamsulosin</a:t>
            </a:r>
            <a:r>
              <a:rPr lang="en-US" sz="2200" dirty="0"/>
              <a:t>)</a:t>
            </a:r>
          </a:p>
          <a:p>
            <a:r>
              <a:rPr lang="en-US" sz="2200" dirty="0"/>
              <a:t>terazosin - (terazosin)</a:t>
            </a:r>
          </a:p>
          <a:p>
            <a:pPr lvl="1"/>
            <a:endParaRPr lang="en-US" sz="22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44</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802347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BPH Treatments</a:t>
            </a:r>
            <a:endParaRPr lang="en-US" dirty="0"/>
          </a:p>
        </p:txBody>
      </p:sp>
      <p:sp>
        <p:nvSpPr>
          <p:cNvPr id="5" name="Content Placeholder 4"/>
          <p:cNvSpPr>
            <a:spLocks noGrp="1"/>
          </p:cNvSpPr>
          <p:nvPr>
            <p:ph idx="1"/>
          </p:nvPr>
        </p:nvSpPr>
        <p:spPr/>
        <p:txBody>
          <a:bodyPr/>
          <a:lstStyle/>
          <a:p>
            <a:pPr marL="0" indent="0">
              <a:buNone/>
            </a:pPr>
            <a:r>
              <a:rPr lang="en-US" altLang="en-US" sz="2000" b="1" i="1" dirty="0"/>
              <a:t>Class Overview: 5-Alpha Reductase (5AR) Inhibitors </a:t>
            </a:r>
          </a:p>
          <a:p>
            <a:r>
              <a:rPr lang="en-US" sz="2000" dirty="0" err="1"/>
              <a:t>dutasteride</a:t>
            </a:r>
            <a:r>
              <a:rPr lang="en-US" sz="2000" dirty="0"/>
              <a:t> - (Avodart, </a:t>
            </a:r>
            <a:r>
              <a:rPr lang="en-US" sz="2000" dirty="0" err="1"/>
              <a:t>dutasteride</a:t>
            </a:r>
            <a:r>
              <a:rPr lang="en-US" sz="2000" dirty="0"/>
              <a:t>)</a:t>
            </a:r>
          </a:p>
          <a:p>
            <a:r>
              <a:rPr lang="en-US" sz="2000" dirty="0"/>
              <a:t>finasteride - (finasteride, </a:t>
            </a:r>
            <a:r>
              <a:rPr lang="en-US" sz="2000" dirty="0" err="1"/>
              <a:t>Proscar</a:t>
            </a:r>
            <a:r>
              <a:rPr lang="en-US" sz="2000" dirty="0"/>
              <a:t>)</a:t>
            </a:r>
          </a:p>
          <a:p>
            <a:pPr marL="0" indent="0">
              <a:buNone/>
            </a:pPr>
            <a:r>
              <a:rPr lang="en-US" altLang="en-US" sz="2000" b="1" i="1" dirty="0"/>
              <a:t>Class Overview: 5-Alpha Reductase (5AR) Inhibitor/Alpha Blocker Combinations</a:t>
            </a:r>
            <a:endParaRPr lang="en-US" sz="2000" b="1" i="1" dirty="0"/>
          </a:p>
          <a:p>
            <a:r>
              <a:rPr lang="en-US" sz="2000" dirty="0" err="1"/>
              <a:t>dutasteride</a:t>
            </a:r>
            <a:r>
              <a:rPr lang="en-US" sz="2000" dirty="0"/>
              <a:t>/</a:t>
            </a:r>
            <a:r>
              <a:rPr lang="en-US" sz="2000" dirty="0" err="1"/>
              <a:t>tamsulosin</a:t>
            </a:r>
            <a:r>
              <a:rPr lang="en-US" sz="2000" dirty="0"/>
              <a:t> - (</a:t>
            </a:r>
            <a:r>
              <a:rPr lang="en-US" sz="2000" dirty="0" err="1"/>
              <a:t>dutasteride</a:t>
            </a:r>
            <a:r>
              <a:rPr lang="en-US" sz="2000" dirty="0"/>
              <a:t>/</a:t>
            </a:r>
            <a:r>
              <a:rPr lang="en-US" sz="2000" dirty="0" err="1"/>
              <a:t>tamsulosin</a:t>
            </a:r>
            <a:r>
              <a:rPr lang="en-US" sz="2000" dirty="0"/>
              <a:t>, Jalyn)</a:t>
            </a:r>
          </a:p>
          <a:p>
            <a:pPr marL="0" indent="0">
              <a:buNone/>
            </a:pPr>
            <a:r>
              <a:rPr lang="en-US" altLang="en-US" sz="2000" b="1" i="1" dirty="0"/>
              <a:t>Class Overview: Phosphodiesterase 5 (PDE5) Inhibitors</a:t>
            </a:r>
            <a:endParaRPr lang="en-US" sz="2000" b="1" i="1" dirty="0"/>
          </a:p>
          <a:p>
            <a:r>
              <a:rPr lang="en-US" sz="2000" dirty="0" err="1"/>
              <a:t>tadalafil</a:t>
            </a:r>
            <a:r>
              <a:rPr lang="en-US" sz="2000" dirty="0"/>
              <a:t> - (Cialis, </a:t>
            </a:r>
            <a:r>
              <a:rPr lang="en-US" sz="2000" dirty="0" err="1"/>
              <a:t>tadalafil</a:t>
            </a:r>
            <a:r>
              <a:rPr lang="en-US" sz="2000" dirty="0"/>
              <a:t>)</a:t>
            </a:r>
          </a:p>
          <a:p>
            <a:pPr lvl="1"/>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45</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875763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BPH Treatments</a:t>
            </a:r>
            <a:endParaRPr lang="en-US" dirty="0"/>
          </a:p>
        </p:txBody>
      </p:sp>
      <p:sp>
        <p:nvSpPr>
          <p:cNvPr id="3" name="Content Placeholder 2"/>
          <p:cNvSpPr>
            <a:spLocks noGrp="1"/>
          </p:cNvSpPr>
          <p:nvPr>
            <p:ph idx="1"/>
          </p:nvPr>
        </p:nvSpPr>
        <p:spPr/>
        <p:txBody>
          <a:bodyPr/>
          <a:lstStyle/>
          <a:p>
            <a:pPr>
              <a:spcBef>
                <a:spcPts val="500"/>
              </a:spcBef>
            </a:pPr>
            <a:r>
              <a:rPr lang="en-US" sz="1700" dirty="0"/>
              <a:t>Benign prostatic hyperplasia (BPH) is one of the most common conditions in aging men</a:t>
            </a:r>
          </a:p>
          <a:p>
            <a:pPr>
              <a:spcBef>
                <a:spcPts val="500"/>
              </a:spcBef>
            </a:pPr>
            <a:r>
              <a:rPr lang="en-US" sz="1700" dirty="0"/>
              <a:t>As many as 14 million men in the United States have symptoms related to BPH</a:t>
            </a:r>
          </a:p>
          <a:p>
            <a:pPr>
              <a:spcBef>
                <a:spcPts val="500"/>
              </a:spcBef>
            </a:pPr>
            <a:r>
              <a:rPr lang="en-US" sz="1700" dirty="0"/>
              <a:t>An estimated 50% of men demonstrate histopathologic BPH by age 60 years; this etiology increases to 90% by 85 years of age</a:t>
            </a:r>
          </a:p>
          <a:p>
            <a:pPr>
              <a:spcBef>
                <a:spcPts val="500"/>
              </a:spcBef>
            </a:pPr>
            <a:r>
              <a:rPr lang="en-US" sz="1700" dirty="0"/>
              <a:t>Drugs used in the treatment of BPH relieve lower urinary tract symptoms (LUTS) and prevent complications and, in some cases, are an alternative to surgical intervention</a:t>
            </a:r>
          </a:p>
          <a:p>
            <a:pPr>
              <a:spcBef>
                <a:spcPts val="500"/>
              </a:spcBef>
            </a:pPr>
            <a:r>
              <a:rPr lang="en-US" sz="1700" dirty="0"/>
              <a:t>All products are indicated for the treatment of symptomatic BPH but none are indicated for prevention of prostate cancer </a:t>
            </a:r>
          </a:p>
          <a:p>
            <a:pPr>
              <a:spcBef>
                <a:spcPts val="500"/>
              </a:spcBef>
            </a:pPr>
            <a:r>
              <a:rPr lang="en-US" sz="1700" dirty="0"/>
              <a:t>Various products carry other non-BPH indications</a:t>
            </a:r>
          </a:p>
        </p:txBody>
      </p:sp>
      <p:sp>
        <p:nvSpPr>
          <p:cNvPr id="4" name="Slide Number Placeholder 3"/>
          <p:cNvSpPr>
            <a:spLocks noGrp="1"/>
          </p:cNvSpPr>
          <p:nvPr>
            <p:ph type="sldNum" sz="quarter" idx="4"/>
          </p:nvPr>
        </p:nvSpPr>
        <p:spPr/>
        <p:txBody>
          <a:bodyPr/>
          <a:lstStyle/>
          <a:p>
            <a:fld id="{FF445594-FFE8-4E90-934C-EFF530110A38}" type="slidenum">
              <a:rPr lang="en-US" smtClean="0"/>
              <a:pPr/>
              <a:t>46</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634490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BPH Treatments</a:t>
            </a:r>
            <a:endParaRPr lang="en-US" dirty="0"/>
          </a:p>
        </p:txBody>
      </p:sp>
      <p:sp>
        <p:nvSpPr>
          <p:cNvPr id="3" name="Content Placeholder 2"/>
          <p:cNvSpPr>
            <a:spLocks noGrp="1"/>
          </p:cNvSpPr>
          <p:nvPr>
            <p:ph idx="1"/>
          </p:nvPr>
        </p:nvSpPr>
        <p:spPr/>
        <p:txBody>
          <a:bodyPr/>
          <a:lstStyle/>
          <a:p>
            <a:pPr>
              <a:spcBef>
                <a:spcPts val="500"/>
              </a:spcBef>
            </a:pPr>
            <a:r>
              <a:rPr lang="en-US" sz="1700" dirty="0"/>
              <a:t>The American Urological Association (AUA) 2010 standards were reaffirmed in 2014</a:t>
            </a:r>
          </a:p>
          <a:p>
            <a:pPr>
              <a:spcBef>
                <a:spcPts val="500"/>
              </a:spcBef>
            </a:pPr>
            <a:r>
              <a:rPr lang="en-US" sz="1700" dirty="0"/>
              <a:t>They state patients with mild symptoms of BPH (AUA Symptom Score &lt; 8) and patients with moderate or severe disease (AUA Symptom Score &gt; 8) who are not bothered by their symptoms generally do not require pharmacologic intervention</a:t>
            </a:r>
          </a:p>
          <a:p>
            <a:pPr>
              <a:spcBef>
                <a:spcPts val="500"/>
              </a:spcBef>
            </a:pPr>
            <a:r>
              <a:rPr lang="en-US" sz="1700" dirty="0"/>
              <a:t>Alpha-adrenergic blocker therapy is an appropriate treatment option for patients with moderate to severe LUTS secondary to BPH </a:t>
            </a:r>
          </a:p>
          <a:p>
            <a:pPr>
              <a:spcBef>
                <a:spcPts val="500"/>
              </a:spcBef>
            </a:pPr>
            <a:r>
              <a:rPr lang="en-US" sz="1700" dirty="0"/>
              <a:t>The AUA indicates that </a:t>
            </a:r>
            <a:r>
              <a:rPr lang="en-US" sz="1700" dirty="0" err="1"/>
              <a:t>alfuzosin</a:t>
            </a:r>
            <a:r>
              <a:rPr lang="en-US" sz="1700" dirty="0"/>
              <a:t>, doxazosin, </a:t>
            </a:r>
            <a:r>
              <a:rPr lang="en-US" sz="1700" dirty="0" err="1"/>
              <a:t>tamsulosin</a:t>
            </a:r>
            <a:r>
              <a:rPr lang="en-US" sz="1700" dirty="0"/>
              <a:t>, and terazosin have equal clinical effectiveness</a:t>
            </a:r>
          </a:p>
          <a:p>
            <a:pPr>
              <a:spcBef>
                <a:spcPts val="500"/>
              </a:spcBef>
            </a:pPr>
            <a:r>
              <a:rPr lang="en-US" sz="1700" dirty="0"/>
              <a:t>However, selective alpha-blockers such as </a:t>
            </a:r>
            <a:r>
              <a:rPr lang="en-US" sz="1700" dirty="0" err="1"/>
              <a:t>alfuzosin</a:t>
            </a:r>
            <a:r>
              <a:rPr lang="en-US" sz="1700" dirty="0"/>
              <a:t>, </a:t>
            </a:r>
            <a:r>
              <a:rPr lang="en-US" sz="1700" dirty="0" err="1"/>
              <a:t>tamsulosin</a:t>
            </a:r>
            <a:r>
              <a:rPr lang="en-US" sz="1700" dirty="0"/>
              <a:t>, and silodosin may have a decreased incidence of hypotension-related adverse events</a:t>
            </a:r>
          </a:p>
        </p:txBody>
      </p:sp>
      <p:sp>
        <p:nvSpPr>
          <p:cNvPr id="4" name="Slide Number Placeholder 3"/>
          <p:cNvSpPr>
            <a:spLocks noGrp="1"/>
          </p:cNvSpPr>
          <p:nvPr>
            <p:ph type="sldNum" sz="quarter" idx="4"/>
          </p:nvPr>
        </p:nvSpPr>
        <p:spPr/>
        <p:txBody>
          <a:bodyPr/>
          <a:lstStyle/>
          <a:p>
            <a:fld id="{FF445594-FFE8-4E90-934C-EFF530110A38}" type="slidenum">
              <a:rPr lang="en-US" smtClean="0"/>
              <a:pPr/>
              <a:t>47</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707568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BPH Treatments</a:t>
            </a:r>
            <a:endParaRPr lang="en-US" dirty="0"/>
          </a:p>
        </p:txBody>
      </p:sp>
      <p:sp>
        <p:nvSpPr>
          <p:cNvPr id="3" name="Content Placeholder 2"/>
          <p:cNvSpPr>
            <a:spLocks noGrp="1"/>
          </p:cNvSpPr>
          <p:nvPr>
            <p:ph idx="1"/>
          </p:nvPr>
        </p:nvSpPr>
        <p:spPr/>
        <p:txBody>
          <a:bodyPr/>
          <a:lstStyle/>
          <a:p>
            <a:pPr>
              <a:spcBef>
                <a:spcPts val="500"/>
              </a:spcBef>
            </a:pPr>
            <a:r>
              <a:rPr lang="en-US" sz="1700" dirty="0"/>
              <a:t>Silodosin did not have published peer-reviewed studies prior to the guideline update</a:t>
            </a:r>
          </a:p>
          <a:p>
            <a:pPr>
              <a:spcBef>
                <a:spcPts val="500"/>
              </a:spcBef>
            </a:pPr>
            <a:r>
              <a:rPr lang="en-US" sz="1700" dirty="0"/>
              <a:t>Guidelines state the 5AR inhibitors are appropriate and effective treatments for patients with LUTS associated with demonstrable prostatic enlargement, but not for men with LUTS who do not have evidence of prostatic enlargement</a:t>
            </a:r>
          </a:p>
          <a:p>
            <a:pPr>
              <a:spcBef>
                <a:spcPts val="500"/>
              </a:spcBef>
            </a:pPr>
            <a:r>
              <a:rPr lang="en-US" sz="1700" dirty="0"/>
              <a:t>5AR inhibitors may be used to prevent progression of LUTS secondary to BPH and to reduce the risk of urinary retention and future prostate-related surgery</a:t>
            </a:r>
          </a:p>
          <a:p>
            <a:pPr>
              <a:spcBef>
                <a:spcPts val="500"/>
              </a:spcBef>
            </a:pPr>
            <a:r>
              <a:rPr lang="en-US" sz="1700" dirty="0"/>
              <a:t>Combination therapy utilizing an alpha blocker and a 5α-reductase inhibitor is an appropriate and effective treatment for patients at highest risk for disease progression and for those who exhibit LUTS symptoms and have definitive prostatic enlargement</a:t>
            </a:r>
          </a:p>
        </p:txBody>
      </p:sp>
      <p:sp>
        <p:nvSpPr>
          <p:cNvPr id="4" name="Slide Number Placeholder 3"/>
          <p:cNvSpPr>
            <a:spLocks noGrp="1"/>
          </p:cNvSpPr>
          <p:nvPr>
            <p:ph type="sldNum" sz="quarter" idx="4"/>
          </p:nvPr>
        </p:nvSpPr>
        <p:spPr/>
        <p:txBody>
          <a:bodyPr/>
          <a:lstStyle/>
          <a:p>
            <a:fld id="{FF445594-FFE8-4E90-934C-EFF530110A38}" type="slidenum">
              <a:rPr lang="en-US" smtClean="0"/>
              <a:pPr/>
              <a:t>48</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816504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BPH Treatments</a:t>
            </a:r>
            <a:endParaRPr lang="en-US" dirty="0"/>
          </a:p>
        </p:txBody>
      </p:sp>
      <p:sp>
        <p:nvSpPr>
          <p:cNvPr id="3" name="Content Placeholder 2"/>
          <p:cNvSpPr>
            <a:spLocks noGrp="1"/>
          </p:cNvSpPr>
          <p:nvPr>
            <p:ph idx="1"/>
          </p:nvPr>
        </p:nvSpPr>
        <p:spPr/>
        <p:txBody>
          <a:bodyPr/>
          <a:lstStyle/>
          <a:p>
            <a:r>
              <a:rPr lang="en-US" sz="2200" dirty="0"/>
              <a:t>The NIH-funded Medical Therapy of Prostatic Symptoms (MTOPS) and </a:t>
            </a:r>
            <a:r>
              <a:rPr lang="en-US" sz="2200" dirty="0" err="1"/>
              <a:t>CombaT</a:t>
            </a:r>
            <a:r>
              <a:rPr lang="en-US" sz="2200" dirty="0"/>
              <a:t> studies indicated that combination therapy is likely to be more effective at inhibiting disease progression than monotherapy </a:t>
            </a:r>
          </a:p>
          <a:p>
            <a:r>
              <a:rPr lang="en-US" sz="2200" dirty="0"/>
              <a:t>5ARs are not to be administered to women or children. </a:t>
            </a:r>
          </a:p>
          <a:p>
            <a:r>
              <a:rPr lang="en-US" sz="2200" dirty="0"/>
              <a:t>Women who are pregnant or who may become pregnant should not handle </a:t>
            </a:r>
            <a:r>
              <a:rPr lang="en-US" sz="2200" dirty="0" err="1"/>
              <a:t>dutasteride</a:t>
            </a:r>
            <a:r>
              <a:rPr lang="en-US" sz="2200" dirty="0"/>
              <a:t> capsules or finasteride tablets </a:t>
            </a:r>
          </a:p>
          <a:p>
            <a:endParaRPr lang="en-US" sz="22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49</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82542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200" b="1" i="1" dirty="0"/>
              <a:t>Classes for Review: Non-Supplemental Rebate Class Review</a:t>
            </a:r>
          </a:p>
          <a:p>
            <a:pPr lvl="0"/>
            <a:r>
              <a:rPr lang="en-US" sz="2200" dirty="0"/>
              <a:t>Calcium Channel Blockers</a:t>
            </a:r>
          </a:p>
          <a:p>
            <a:pPr lvl="0"/>
            <a:r>
              <a:rPr lang="en-US" sz="2200" dirty="0"/>
              <a:t>Leukotriene Modifiers</a:t>
            </a:r>
          </a:p>
          <a:p>
            <a:r>
              <a:rPr lang="en-US" sz="2200" dirty="0"/>
              <a:t>Phosphate Binders</a:t>
            </a:r>
          </a:p>
          <a:p>
            <a:r>
              <a:rPr lang="en-US" sz="2200" dirty="0"/>
              <a:t>Sedative Hypnotics</a:t>
            </a:r>
          </a:p>
          <a:p>
            <a:r>
              <a:rPr lang="en-US" sz="2200" dirty="0"/>
              <a:t>Topical Steroids – Low, Medium, High &amp; Very High Potency</a:t>
            </a:r>
          </a:p>
          <a:p>
            <a:endParaRPr lang="en-US" altLang="en-US" sz="2200" dirty="0"/>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sz="1800" dirty="0">
              <a:solidFill>
                <a:schemeClr val="tx1">
                  <a:lumMod val="50000"/>
                </a:schemeClr>
              </a:solidFill>
            </a:endParaRPr>
          </a:p>
          <a:p>
            <a:endParaRPr lang="en-US" altLang="en-US" sz="1500" dirty="0"/>
          </a:p>
          <a:p>
            <a:pPr>
              <a:spcBef>
                <a:spcPct val="0"/>
              </a:spcBef>
              <a:buClrTx/>
              <a:buNone/>
            </a:pPr>
            <a:endParaRPr lang="en-US" altLang="en-US" sz="2100" b="1" i="1" dirty="0"/>
          </a:p>
          <a:p>
            <a:pPr>
              <a:spcBef>
                <a:spcPct val="0"/>
              </a:spcBef>
              <a:buClrTx/>
              <a:buNone/>
            </a:pPr>
            <a:endParaRPr lang="en-US" altLang="en-US" dirty="0"/>
          </a:p>
          <a:p>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88135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BPH Treatments</a:t>
            </a:r>
            <a:endParaRPr lang="en-US" dirty="0"/>
          </a:p>
        </p:txBody>
      </p:sp>
      <p:sp>
        <p:nvSpPr>
          <p:cNvPr id="5" name="Content Placeholder 4"/>
          <p:cNvSpPr>
            <a:spLocks noGrp="1"/>
          </p:cNvSpPr>
          <p:nvPr>
            <p:ph idx="1"/>
          </p:nvPr>
        </p:nvSpPr>
        <p:spPr/>
        <p:txBody>
          <a:bodyPr/>
          <a:lstStyle/>
          <a:p>
            <a:pPr marL="0" indent="0">
              <a:buNone/>
            </a:pPr>
            <a:r>
              <a:rPr lang="en-US" altLang="en-US" b="1" i="1" dirty="0"/>
              <a:t>Product Updates:</a:t>
            </a:r>
          </a:p>
          <a:p>
            <a:r>
              <a:rPr lang="en-US" dirty="0"/>
              <a:t>None</a:t>
            </a:r>
          </a:p>
        </p:txBody>
      </p:sp>
      <p:sp>
        <p:nvSpPr>
          <p:cNvPr id="2" name="Slide Number Placeholder 1"/>
          <p:cNvSpPr>
            <a:spLocks noGrp="1"/>
          </p:cNvSpPr>
          <p:nvPr>
            <p:ph type="sldNum" sz="quarter" idx="4"/>
          </p:nvPr>
        </p:nvSpPr>
        <p:spPr/>
        <p:txBody>
          <a:bodyPr/>
          <a:lstStyle/>
          <a:p>
            <a:fld id="{FF445594-FFE8-4E90-934C-EFF530110A38}" type="slidenum">
              <a:rPr lang="en-US" smtClean="0"/>
              <a:pPr/>
              <a:t>50</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4042427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a:t>Calcium Channel Blockers</a:t>
            </a:r>
            <a:endParaRPr lang="en-US" dirty="0"/>
          </a:p>
        </p:txBody>
      </p:sp>
      <p:sp>
        <p:nvSpPr>
          <p:cNvPr id="3" name="Subtitle 2"/>
          <p:cNvSpPr>
            <a:spLocks noGrp="1"/>
          </p:cNvSpPr>
          <p:nvPr>
            <p:ph type="subTitle" idx="1"/>
          </p:nvPr>
        </p:nvSpPr>
        <p:spPr/>
        <p:txBody>
          <a:bodyPr/>
          <a:lstStyle/>
          <a:p>
            <a:r>
              <a:rPr lang="en-US"/>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51</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414295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Calcium Channel Blockers</a:t>
            </a:r>
            <a:endParaRPr lang="en-US" dirty="0"/>
          </a:p>
        </p:txBody>
      </p:sp>
      <p:sp>
        <p:nvSpPr>
          <p:cNvPr id="3" name="Content Placeholder 2"/>
          <p:cNvSpPr>
            <a:spLocks noGrp="1"/>
          </p:cNvSpPr>
          <p:nvPr>
            <p:ph idx="1"/>
          </p:nvPr>
        </p:nvSpPr>
        <p:spPr/>
        <p:txBody>
          <a:bodyPr/>
          <a:lstStyle/>
          <a:p>
            <a:pPr marL="0" indent="0">
              <a:spcBef>
                <a:spcPts val="500"/>
              </a:spcBef>
              <a:buNone/>
            </a:pPr>
            <a:r>
              <a:rPr lang="en-US" altLang="en-US" sz="2100" b="1" i="1" dirty="0"/>
              <a:t>Class Overview - Product indications include*:</a:t>
            </a:r>
          </a:p>
          <a:p>
            <a:pPr>
              <a:spcBef>
                <a:spcPts val="500"/>
              </a:spcBef>
            </a:pPr>
            <a:r>
              <a:rPr lang="en-US" sz="2100" dirty="0"/>
              <a:t>Hypertension</a:t>
            </a:r>
          </a:p>
          <a:p>
            <a:pPr>
              <a:spcBef>
                <a:spcPts val="500"/>
              </a:spcBef>
            </a:pPr>
            <a:r>
              <a:rPr lang="en-US" sz="2100" dirty="0"/>
              <a:t>Angina</a:t>
            </a:r>
          </a:p>
          <a:p>
            <a:pPr>
              <a:spcBef>
                <a:spcPts val="500"/>
              </a:spcBef>
            </a:pPr>
            <a:r>
              <a:rPr lang="en-US" sz="2100" dirty="0"/>
              <a:t>Vasospastic Angina</a:t>
            </a:r>
          </a:p>
          <a:p>
            <a:pPr>
              <a:spcBef>
                <a:spcPts val="500"/>
              </a:spcBef>
            </a:pPr>
            <a:r>
              <a:rPr lang="en-US" sz="2100" dirty="0"/>
              <a:t>Ventricular Rate Control</a:t>
            </a:r>
          </a:p>
          <a:p>
            <a:pPr>
              <a:spcBef>
                <a:spcPts val="500"/>
              </a:spcBef>
            </a:pPr>
            <a:r>
              <a:rPr lang="en-US" sz="2100" dirty="0"/>
              <a:t>Unstable Angina</a:t>
            </a:r>
          </a:p>
          <a:p>
            <a:pPr>
              <a:spcBef>
                <a:spcPts val="500"/>
              </a:spcBef>
            </a:pPr>
            <a:r>
              <a:rPr lang="en-US" sz="2100" dirty="0"/>
              <a:t>Coronary Artery Disease</a:t>
            </a:r>
          </a:p>
          <a:p>
            <a:pPr>
              <a:spcBef>
                <a:spcPts val="500"/>
              </a:spcBef>
            </a:pPr>
            <a:r>
              <a:rPr lang="en-US" sz="2100" dirty="0"/>
              <a:t>Subarachnoid hemorrhage</a:t>
            </a:r>
          </a:p>
          <a:p>
            <a:pPr>
              <a:spcBef>
                <a:spcPts val="500"/>
              </a:spcBef>
            </a:pPr>
            <a:endParaRPr lang="en-US" sz="2100" dirty="0"/>
          </a:p>
          <a:p>
            <a:pPr>
              <a:spcBef>
                <a:spcPts val="500"/>
              </a:spcBef>
            </a:pPr>
            <a:endParaRPr lang="en-US" sz="21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52</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6" name="TextBox 5"/>
          <p:cNvSpPr txBox="1"/>
          <p:nvPr/>
        </p:nvSpPr>
        <p:spPr>
          <a:xfrm>
            <a:off x="381000" y="4286250"/>
            <a:ext cx="7848600" cy="369332"/>
          </a:xfrm>
          <a:prstGeom prst="rect">
            <a:avLst/>
          </a:prstGeom>
          <a:noFill/>
        </p:spPr>
        <p:txBody>
          <a:bodyPr wrap="square" rtlCol="0">
            <a:spAutoFit/>
          </a:bodyPr>
          <a:lstStyle/>
          <a:p>
            <a:pPr lvl="1"/>
            <a:r>
              <a:rPr lang="en-US" b="1" i="1" dirty="0">
                <a:solidFill>
                  <a:schemeClr val="tx1">
                    <a:lumMod val="50000"/>
                  </a:schemeClr>
                </a:solidFill>
              </a:rPr>
              <a:t>*Not inclusive of all product indications, all products differ in indication</a:t>
            </a:r>
          </a:p>
        </p:txBody>
      </p:sp>
    </p:spTree>
    <p:extLst>
      <p:ext uri="{BB962C8B-B14F-4D97-AF65-F5344CB8AC3E}">
        <p14:creationId xmlns:p14="http://schemas.microsoft.com/office/powerpoint/2010/main" val="1635555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Calcium Channel Blockers</a:t>
            </a:r>
            <a:endParaRPr lang="en-US" dirty="0"/>
          </a:p>
        </p:txBody>
      </p:sp>
      <p:sp>
        <p:nvSpPr>
          <p:cNvPr id="5" name="Content Placeholder 4"/>
          <p:cNvSpPr>
            <a:spLocks noGrp="1"/>
          </p:cNvSpPr>
          <p:nvPr>
            <p:ph idx="1"/>
          </p:nvPr>
        </p:nvSpPr>
        <p:spPr/>
        <p:txBody>
          <a:bodyPr/>
          <a:lstStyle/>
          <a:p>
            <a:pPr marL="0" indent="0">
              <a:spcBef>
                <a:spcPts val="500"/>
              </a:spcBef>
              <a:buNone/>
            </a:pPr>
            <a:r>
              <a:rPr lang="en-US" altLang="en-US" sz="1800" b="1" i="1" dirty="0"/>
              <a:t>Class Overview: </a:t>
            </a:r>
            <a:r>
              <a:rPr lang="en-US" altLang="en-US" sz="1800" b="1" i="1" dirty="0" err="1"/>
              <a:t>Dihydropyridines</a:t>
            </a:r>
            <a:endParaRPr lang="en-US" sz="1800" b="1" i="1" dirty="0"/>
          </a:p>
          <a:p>
            <a:pPr>
              <a:spcBef>
                <a:spcPts val="500"/>
              </a:spcBef>
            </a:pPr>
            <a:r>
              <a:rPr lang="en-US" sz="1800" dirty="0"/>
              <a:t>amlodipine - (amlodipine, Norvasc)</a:t>
            </a:r>
          </a:p>
          <a:p>
            <a:pPr>
              <a:spcBef>
                <a:spcPts val="500"/>
              </a:spcBef>
            </a:pPr>
            <a:r>
              <a:rPr lang="en-US" sz="1800" dirty="0" err="1"/>
              <a:t>felodipine</a:t>
            </a:r>
            <a:r>
              <a:rPr lang="en-US" sz="1800" dirty="0"/>
              <a:t> ER - (</a:t>
            </a:r>
            <a:r>
              <a:rPr lang="en-US" sz="1800" dirty="0" err="1"/>
              <a:t>felodipine</a:t>
            </a:r>
            <a:r>
              <a:rPr lang="en-US" sz="1800" dirty="0"/>
              <a:t> ER, </a:t>
            </a:r>
            <a:r>
              <a:rPr lang="en-US" sz="1800" dirty="0" err="1"/>
              <a:t>Plendil</a:t>
            </a:r>
            <a:r>
              <a:rPr lang="en-US" sz="1800" dirty="0"/>
              <a:t>)</a:t>
            </a:r>
          </a:p>
          <a:p>
            <a:pPr>
              <a:spcBef>
                <a:spcPts val="500"/>
              </a:spcBef>
            </a:pPr>
            <a:r>
              <a:rPr lang="en-US" sz="1800" dirty="0" err="1"/>
              <a:t>isradipine</a:t>
            </a:r>
            <a:r>
              <a:rPr lang="en-US" sz="1800" dirty="0"/>
              <a:t> - (</a:t>
            </a:r>
            <a:r>
              <a:rPr lang="en-US" sz="1800" dirty="0" err="1"/>
              <a:t>isradipine</a:t>
            </a:r>
            <a:r>
              <a:rPr lang="en-US" sz="1800" dirty="0"/>
              <a:t>)</a:t>
            </a:r>
          </a:p>
          <a:p>
            <a:pPr>
              <a:spcBef>
                <a:spcPts val="500"/>
              </a:spcBef>
            </a:pPr>
            <a:r>
              <a:rPr lang="en-US" sz="1800" dirty="0" err="1"/>
              <a:t>nicardipine</a:t>
            </a:r>
            <a:r>
              <a:rPr lang="en-US" sz="1800" dirty="0"/>
              <a:t> - (</a:t>
            </a:r>
            <a:r>
              <a:rPr lang="en-US" sz="1800" dirty="0" err="1"/>
              <a:t>Cardene</a:t>
            </a:r>
            <a:r>
              <a:rPr lang="en-US" sz="1800" dirty="0"/>
              <a:t>, </a:t>
            </a:r>
            <a:r>
              <a:rPr lang="en-US" sz="1800" dirty="0" err="1"/>
              <a:t>nicardipine</a:t>
            </a:r>
            <a:r>
              <a:rPr lang="en-US" sz="1800" dirty="0"/>
              <a:t>)</a:t>
            </a:r>
          </a:p>
          <a:p>
            <a:pPr>
              <a:spcBef>
                <a:spcPts val="500"/>
              </a:spcBef>
            </a:pPr>
            <a:r>
              <a:rPr lang="en-US" sz="1800" dirty="0" err="1"/>
              <a:t>nicardipine</a:t>
            </a:r>
            <a:r>
              <a:rPr lang="en-US" sz="1800" dirty="0"/>
              <a:t> SR - (</a:t>
            </a:r>
            <a:r>
              <a:rPr lang="en-US" sz="1800" dirty="0" err="1"/>
              <a:t>Cardene</a:t>
            </a:r>
            <a:r>
              <a:rPr lang="en-US" sz="1800" dirty="0"/>
              <a:t> SR)</a:t>
            </a:r>
          </a:p>
          <a:p>
            <a:pPr>
              <a:spcBef>
                <a:spcPts val="500"/>
              </a:spcBef>
            </a:pPr>
            <a:r>
              <a:rPr lang="en-US" sz="1800" dirty="0" err="1"/>
              <a:t>nifedipine</a:t>
            </a:r>
            <a:r>
              <a:rPr lang="en-US" sz="1800" dirty="0"/>
              <a:t> - (</a:t>
            </a:r>
            <a:r>
              <a:rPr lang="en-US" sz="1800" dirty="0" err="1"/>
              <a:t>nifedipine</a:t>
            </a:r>
            <a:r>
              <a:rPr lang="en-US" sz="1800" dirty="0"/>
              <a:t>, Procardia)</a:t>
            </a:r>
          </a:p>
          <a:p>
            <a:pPr>
              <a:spcBef>
                <a:spcPts val="500"/>
              </a:spcBef>
            </a:pPr>
            <a:r>
              <a:rPr lang="en-US" sz="1800" dirty="0" err="1"/>
              <a:t>nifedipine</a:t>
            </a:r>
            <a:r>
              <a:rPr lang="en-US" sz="1800" dirty="0"/>
              <a:t> ER, SA, SR - (</a:t>
            </a:r>
            <a:r>
              <a:rPr lang="en-US" sz="1800" dirty="0" err="1"/>
              <a:t>Adalat</a:t>
            </a:r>
            <a:r>
              <a:rPr lang="en-US" sz="1800" dirty="0"/>
              <a:t> CC; </a:t>
            </a:r>
            <a:r>
              <a:rPr lang="en-US" sz="1800" dirty="0" err="1"/>
              <a:t>Afeditab</a:t>
            </a:r>
            <a:r>
              <a:rPr lang="en-US" sz="1800" dirty="0"/>
              <a:t> CR; </a:t>
            </a:r>
            <a:r>
              <a:rPr lang="en-US" sz="1800" dirty="0" err="1"/>
              <a:t>Nifediac</a:t>
            </a:r>
            <a:r>
              <a:rPr lang="en-US" sz="1800" dirty="0"/>
              <a:t> CC; </a:t>
            </a:r>
            <a:r>
              <a:rPr lang="en-US" sz="1800" dirty="0" err="1"/>
              <a:t>Nifedical</a:t>
            </a:r>
            <a:r>
              <a:rPr lang="en-US" sz="1800" dirty="0"/>
              <a:t> XL; </a:t>
            </a:r>
            <a:r>
              <a:rPr lang="en-US" sz="1800" dirty="0" err="1"/>
              <a:t>nifedipine</a:t>
            </a:r>
            <a:r>
              <a:rPr lang="en-US" sz="1800" dirty="0"/>
              <a:t> ER, SA, SR; Procardia XL)</a:t>
            </a:r>
          </a:p>
          <a:p>
            <a:pPr>
              <a:spcBef>
                <a:spcPts val="500"/>
              </a:spcBef>
            </a:pPr>
            <a:r>
              <a:rPr lang="en-US" sz="1800" dirty="0" err="1"/>
              <a:t>nimodipine</a:t>
            </a:r>
            <a:r>
              <a:rPr lang="en-US" sz="1800" dirty="0"/>
              <a:t> - (</a:t>
            </a:r>
            <a:r>
              <a:rPr lang="en-US" sz="1800" dirty="0" err="1"/>
              <a:t>nimodipine</a:t>
            </a:r>
            <a:r>
              <a:rPr lang="en-US" sz="1800" dirty="0"/>
              <a:t>)</a:t>
            </a:r>
          </a:p>
          <a:p>
            <a:pPr>
              <a:spcBef>
                <a:spcPts val="500"/>
              </a:spcBef>
            </a:pPr>
            <a:endParaRPr lang="en-US" sz="1800" dirty="0"/>
          </a:p>
          <a:p>
            <a:pPr>
              <a:spcBef>
                <a:spcPts val="500"/>
              </a:spcBef>
            </a:pPr>
            <a:endParaRPr lang="en-US" sz="1800" dirty="0"/>
          </a:p>
          <a:p>
            <a:pPr lvl="1">
              <a:spcBef>
                <a:spcPts val="500"/>
              </a:spcBef>
            </a:pPr>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53</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485230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Calcium Channel Blockers</a:t>
            </a:r>
            <a:endParaRPr lang="en-US" dirty="0"/>
          </a:p>
        </p:txBody>
      </p:sp>
      <p:sp>
        <p:nvSpPr>
          <p:cNvPr id="5" name="Content Placeholder 4"/>
          <p:cNvSpPr>
            <a:spLocks noGrp="1"/>
          </p:cNvSpPr>
          <p:nvPr>
            <p:ph idx="1"/>
          </p:nvPr>
        </p:nvSpPr>
        <p:spPr/>
        <p:txBody>
          <a:bodyPr/>
          <a:lstStyle/>
          <a:p>
            <a:pPr marL="0" indent="0">
              <a:buNone/>
            </a:pPr>
            <a:r>
              <a:rPr lang="en-US" altLang="en-US" sz="2000" b="1" i="1" dirty="0"/>
              <a:t>Class Overview: </a:t>
            </a:r>
            <a:r>
              <a:rPr lang="en-US" altLang="en-US" sz="2000" b="1" i="1" dirty="0" err="1"/>
              <a:t>Dihydropyridines</a:t>
            </a:r>
            <a:endParaRPr lang="en-US" sz="2000" b="1" i="1" dirty="0"/>
          </a:p>
          <a:p>
            <a:r>
              <a:rPr lang="en-US" sz="2000" dirty="0" err="1"/>
              <a:t>nimodipine</a:t>
            </a:r>
            <a:r>
              <a:rPr lang="en-US" sz="2000" dirty="0"/>
              <a:t> solution - (</a:t>
            </a:r>
            <a:r>
              <a:rPr lang="en-US" sz="2000" dirty="0" err="1"/>
              <a:t>Nymalize</a:t>
            </a:r>
            <a:r>
              <a:rPr lang="en-US" sz="2000" dirty="0"/>
              <a:t>)</a:t>
            </a:r>
          </a:p>
          <a:p>
            <a:r>
              <a:rPr lang="en-US" sz="2000" dirty="0" err="1"/>
              <a:t>nisoldipine</a:t>
            </a:r>
            <a:r>
              <a:rPr lang="en-US" sz="2000" dirty="0"/>
              <a:t> ER- (</a:t>
            </a:r>
            <a:r>
              <a:rPr lang="en-US" sz="2000" dirty="0" err="1"/>
              <a:t>nisoldipine</a:t>
            </a:r>
            <a:r>
              <a:rPr lang="en-US" sz="2000" dirty="0"/>
              <a:t> ER, </a:t>
            </a:r>
            <a:r>
              <a:rPr lang="en-US" sz="2000" dirty="0" err="1"/>
              <a:t>Sular</a:t>
            </a:r>
            <a:r>
              <a:rPr lang="en-US" sz="2000" dirty="0"/>
              <a:t>)</a:t>
            </a:r>
          </a:p>
          <a:p>
            <a:pPr marL="0" indent="0">
              <a:buNone/>
            </a:pPr>
            <a:r>
              <a:rPr lang="en-US" altLang="en-US" sz="2000" b="1" i="1" dirty="0"/>
              <a:t>Class Overview: Non-</a:t>
            </a:r>
            <a:r>
              <a:rPr lang="en-US" altLang="en-US" sz="2000" b="1" i="1" dirty="0" err="1"/>
              <a:t>dihydropyridines</a:t>
            </a:r>
            <a:endParaRPr lang="en-US" altLang="en-US" sz="2000" b="1" i="1" dirty="0"/>
          </a:p>
          <a:p>
            <a:r>
              <a:rPr lang="en-US" sz="2000" dirty="0"/>
              <a:t>diltiazem - (Cardizem, diltiazem)</a:t>
            </a:r>
          </a:p>
          <a:p>
            <a:r>
              <a:rPr lang="en-US" sz="2000" dirty="0"/>
              <a:t>diltiazem ER - (Cardizem LA, diltiazem ER, </a:t>
            </a:r>
            <a:r>
              <a:rPr lang="en-US" sz="2000" dirty="0" err="1"/>
              <a:t>Matzim</a:t>
            </a:r>
            <a:r>
              <a:rPr lang="en-US" sz="2000" dirty="0"/>
              <a:t> LA)</a:t>
            </a:r>
          </a:p>
          <a:p>
            <a:r>
              <a:rPr lang="en-US" sz="2000" dirty="0"/>
              <a:t>diltiazem ER - (Cardizem CD; </a:t>
            </a:r>
            <a:r>
              <a:rPr lang="en-US" sz="2000" dirty="0" err="1"/>
              <a:t>Cartia</a:t>
            </a:r>
            <a:r>
              <a:rPr lang="en-US" sz="2000" dirty="0"/>
              <a:t> XT; diltiazem ER; </a:t>
            </a:r>
            <a:r>
              <a:rPr lang="en-US" sz="2000" dirty="0" err="1"/>
              <a:t>Dilacor</a:t>
            </a:r>
            <a:r>
              <a:rPr lang="en-US" sz="2000" dirty="0"/>
              <a:t> XR; </a:t>
            </a:r>
            <a:r>
              <a:rPr lang="en-US" sz="2000" dirty="0" err="1"/>
              <a:t>Dilt</a:t>
            </a:r>
            <a:r>
              <a:rPr lang="en-US" sz="2000" dirty="0"/>
              <a:t> CD; </a:t>
            </a:r>
            <a:r>
              <a:rPr lang="en-US" sz="2000" dirty="0" err="1"/>
              <a:t>Taztia</a:t>
            </a:r>
            <a:r>
              <a:rPr lang="en-US" sz="2000" dirty="0"/>
              <a:t> XT; </a:t>
            </a:r>
            <a:r>
              <a:rPr lang="en-US" sz="2000" dirty="0" err="1"/>
              <a:t>Tiazac</a:t>
            </a:r>
            <a:r>
              <a:rPr lang="en-US" sz="2000" dirty="0"/>
              <a:t>)</a:t>
            </a:r>
          </a:p>
          <a:p>
            <a:endParaRPr lang="en-US" sz="2000" dirty="0"/>
          </a:p>
          <a:p>
            <a:endParaRPr lang="en-US" sz="2000" dirty="0"/>
          </a:p>
          <a:p>
            <a:endParaRPr lang="en-US" sz="2000" dirty="0"/>
          </a:p>
          <a:p>
            <a:endParaRPr lang="en-US" sz="2000" dirty="0"/>
          </a:p>
          <a:p>
            <a:endParaRPr lang="en-US" sz="2000" dirty="0"/>
          </a:p>
          <a:p>
            <a:pPr lvl="1"/>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54</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4018352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Calcium Channel Blockers</a:t>
            </a:r>
            <a:endParaRPr lang="en-US" dirty="0"/>
          </a:p>
        </p:txBody>
      </p:sp>
      <p:sp>
        <p:nvSpPr>
          <p:cNvPr id="5" name="Content Placeholder 4"/>
          <p:cNvSpPr>
            <a:spLocks noGrp="1"/>
          </p:cNvSpPr>
          <p:nvPr>
            <p:ph idx="1"/>
          </p:nvPr>
        </p:nvSpPr>
        <p:spPr/>
        <p:txBody>
          <a:bodyPr/>
          <a:lstStyle/>
          <a:p>
            <a:pPr marL="0" indent="0">
              <a:buNone/>
            </a:pPr>
            <a:r>
              <a:rPr lang="en-US" altLang="en-US" sz="2200" b="1" i="1" dirty="0"/>
              <a:t>Class Overview: Non-</a:t>
            </a:r>
            <a:r>
              <a:rPr lang="en-US" altLang="en-US" sz="2200" b="1" i="1" dirty="0" err="1"/>
              <a:t>dihydropyridines</a:t>
            </a:r>
            <a:endParaRPr lang="en-US" altLang="en-US" sz="2200" b="1" i="1" dirty="0"/>
          </a:p>
          <a:p>
            <a:r>
              <a:rPr lang="en-US" sz="2200" dirty="0"/>
              <a:t>diltiazem ER - (</a:t>
            </a:r>
            <a:r>
              <a:rPr lang="en-US" sz="2200" dirty="0" err="1"/>
              <a:t>Dilt</a:t>
            </a:r>
            <a:r>
              <a:rPr lang="en-US" sz="2200" dirty="0"/>
              <a:t> XR, </a:t>
            </a:r>
            <a:r>
              <a:rPr lang="en-US" sz="2200" dirty="0" err="1"/>
              <a:t>Diltia</a:t>
            </a:r>
            <a:r>
              <a:rPr lang="en-US" sz="2200" dirty="0"/>
              <a:t> XT)</a:t>
            </a:r>
          </a:p>
          <a:p>
            <a:r>
              <a:rPr lang="en-US" sz="2200" dirty="0"/>
              <a:t>verapamil - (</a:t>
            </a:r>
            <a:r>
              <a:rPr lang="en-US" sz="2200" dirty="0" err="1"/>
              <a:t>Calan</a:t>
            </a:r>
            <a:r>
              <a:rPr lang="en-US" sz="2200" dirty="0"/>
              <a:t>, verapamil)</a:t>
            </a:r>
          </a:p>
          <a:p>
            <a:r>
              <a:rPr lang="en-US" sz="2200" dirty="0"/>
              <a:t>verapamil ER - (</a:t>
            </a:r>
            <a:r>
              <a:rPr lang="en-US" sz="2200" dirty="0" err="1"/>
              <a:t>Covera</a:t>
            </a:r>
            <a:r>
              <a:rPr lang="en-US" sz="2200" dirty="0"/>
              <a:t>-HS)</a:t>
            </a:r>
          </a:p>
          <a:p>
            <a:r>
              <a:rPr lang="en-US" sz="2200" dirty="0"/>
              <a:t>verapamil ER - (verapamil ER, </a:t>
            </a:r>
            <a:r>
              <a:rPr lang="en-US" sz="2200" dirty="0" err="1"/>
              <a:t>Verelan</a:t>
            </a:r>
            <a:r>
              <a:rPr lang="en-US" sz="2200" dirty="0"/>
              <a:t> PM)</a:t>
            </a:r>
          </a:p>
          <a:p>
            <a:r>
              <a:rPr lang="en-US" sz="2200" dirty="0"/>
              <a:t>verapamil SR - (</a:t>
            </a:r>
            <a:r>
              <a:rPr lang="en-US" sz="2200" dirty="0" err="1"/>
              <a:t>Calan</a:t>
            </a:r>
            <a:r>
              <a:rPr lang="en-US" sz="2200" dirty="0"/>
              <a:t> SR, </a:t>
            </a:r>
            <a:r>
              <a:rPr lang="en-US" sz="2200" dirty="0" err="1"/>
              <a:t>Isoptin</a:t>
            </a:r>
            <a:r>
              <a:rPr lang="en-US" sz="2200" dirty="0"/>
              <a:t> SR, verapamil ER, </a:t>
            </a:r>
            <a:r>
              <a:rPr lang="en-US" sz="2200" dirty="0" err="1"/>
              <a:t>Verelan</a:t>
            </a:r>
            <a:r>
              <a:rPr lang="en-US" sz="2200" dirty="0"/>
              <a:t>)</a:t>
            </a:r>
          </a:p>
          <a:p>
            <a:endParaRPr lang="en-US" sz="2200" dirty="0"/>
          </a:p>
          <a:p>
            <a:endParaRPr lang="en-US" sz="2200" dirty="0"/>
          </a:p>
          <a:p>
            <a:endParaRPr lang="en-US" sz="2200" dirty="0"/>
          </a:p>
          <a:p>
            <a:endParaRPr lang="en-US" sz="2200" dirty="0"/>
          </a:p>
          <a:p>
            <a:endParaRPr lang="en-US" sz="2200" dirty="0"/>
          </a:p>
          <a:p>
            <a:pPr lvl="1"/>
            <a:endParaRPr lang="en-US" sz="22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55</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172411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Calcium Channel Blockers</a:t>
            </a:r>
            <a:endParaRPr lang="en-US" dirty="0"/>
          </a:p>
        </p:txBody>
      </p:sp>
      <p:sp>
        <p:nvSpPr>
          <p:cNvPr id="3" name="Content Placeholder 2"/>
          <p:cNvSpPr>
            <a:spLocks noGrp="1"/>
          </p:cNvSpPr>
          <p:nvPr>
            <p:ph idx="1"/>
          </p:nvPr>
        </p:nvSpPr>
        <p:spPr/>
        <p:txBody>
          <a:bodyPr>
            <a:noAutofit/>
          </a:bodyPr>
          <a:lstStyle/>
          <a:p>
            <a:pPr>
              <a:spcBef>
                <a:spcPts val="500"/>
              </a:spcBef>
            </a:pPr>
            <a:r>
              <a:rPr lang="en-US" sz="1600" dirty="0"/>
              <a:t>Calcium channel blockers (CCBs) are widely used in the treatment of hypertension and angina pectoris</a:t>
            </a:r>
          </a:p>
          <a:p>
            <a:pPr>
              <a:spcBef>
                <a:spcPts val="500"/>
              </a:spcBef>
            </a:pPr>
            <a:r>
              <a:rPr lang="en-US" sz="1600" dirty="0"/>
              <a:t>Per the JNC-8, first-line therapy for HTN in the non-African American population is a thiazide-type diuretic, a CCB, an ACE inhibitor, or an  angiotensin receptor blocker (ARB)</a:t>
            </a:r>
          </a:p>
          <a:p>
            <a:pPr>
              <a:spcBef>
                <a:spcPts val="500"/>
              </a:spcBef>
            </a:pPr>
            <a:r>
              <a:rPr lang="en-US" sz="1600" dirty="0"/>
              <a:t>They recommend a thiazide diuretic or CCB for African Americans</a:t>
            </a:r>
          </a:p>
          <a:p>
            <a:pPr>
              <a:spcBef>
                <a:spcPts val="500"/>
              </a:spcBef>
            </a:pPr>
            <a:r>
              <a:rPr lang="en-US" sz="1600" dirty="0"/>
              <a:t>The benefits of CCBs in controlling angina and hypertension have been clearly documented</a:t>
            </a:r>
          </a:p>
          <a:p>
            <a:pPr>
              <a:spcBef>
                <a:spcPts val="500"/>
              </a:spcBef>
            </a:pPr>
            <a:r>
              <a:rPr lang="en-US" sz="1600" dirty="0"/>
              <a:t>No CCB has demonstrated a clinical advantage over other CCBs in the treatment of hypertension </a:t>
            </a:r>
          </a:p>
          <a:p>
            <a:pPr>
              <a:spcBef>
                <a:spcPts val="500"/>
              </a:spcBef>
            </a:pPr>
            <a:r>
              <a:rPr lang="en-US" sz="1600" dirty="0" err="1"/>
              <a:t>Dihydropyridine</a:t>
            </a:r>
            <a:r>
              <a:rPr lang="en-US" sz="1600" dirty="0"/>
              <a:t> CCBs may cause a baroreceptor-mediated reflex increase in heart rate because of their potent peripheral vasodilating effects</a:t>
            </a:r>
          </a:p>
        </p:txBody>
      </p:sp>
      <p:sp>
        <p:nvSpPr>
          <p:cNvPr id="4" name="Slide Number Placeholder 3"/>
          <p:cNvSpPr>
            <a:spLocks noGrp="1"/>
          </p:cNvSpPr>
          <p:nvPr>
            <p:ph type="sldNum" sz="quarter" idx="4"/>
          </p:nvPr>
        </p:nvSpPr>
        <p:spPr/>
        <p:txBody>
          <a:bodyPr/>
          <a:lstStyle/>
          <a:p>
            <a:fld id="{FF445594-FFE8-4E90-934C-EFF530110A38}" type="slidenum">
              <a:rPr lang="en-US" smtClean="0"/>
              <a:pPr/>
              <a:t>56</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206776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Calcium Channel Blockers</a:t>
            </a:r>
            <a:endParaRPr lang="en-US" dirty="0"/>
          </a:p>
        </p:txBody>
      </p:sp>
      <p:sp>
        <p:nvSpPr>
          <p:cNvPr id="3" name="Content Placeholder 2"/>
          <p:cNvSpPr>
            <a:spLocks noGrp="1"/>
          </p:cNvSpPr>
          <p:nvPr>
            <p:ph idx="1"/>
          </p:nvPr>
        </p:nvSpPr>
        <p:spPr/>
        <p:txBody>
          <a:bodyPr>
            <a:noAutofit/>
          </a:bodyPr>
          <a:lstStyle/>
          <a:p>
            <a:r>
              <a:rPr lang="en-US" sz="1800" dirty="0"/>
              <a:t>Diltiazem decreases atrioventricular conduction and heart rate</a:t>
            </a:r>
          </a:p>
          <a:p>
            <a:r>
              <a:rPr lang="en-US" sz="1800" dirty="0"/>
              <a:t>Verapamil decreases heart rate, slows atrioventricular nodal conduction to the greatest extent of the CCBs, and is useful for supraventricular </a:t>
            </a:r>
            <a:r>
              <a:rPr lang="en-US" sz="1800" dirty="0" err="1"/>
              <a:t>tachyarrhythmias</a:t>
            </a:r>
            <a:r>
              <a:rPr lang="en-US" sz="1800" dirty="0"/>
              <a:t> </a:t>
            </a:r>
          </a:p>
          <a:p>
            <a:r>
              <a:rPr lang="en-US" sz="1800" dirty="0"/>
              <a:t>Short-acting </a:t>
            </a:r>
            <a:r>
              <a:rPr lang="en-US" sz="1800" dirty="0" err="1"/>
              <a:t>nifedipine</a:t>
            </a:r>
            <a:r>
              <a:rPr lang="en-US" sz="1800" dirty="0"/>
              <a:t> has been related to increased coronary mortality rates in patients with a history of MI and should not be used for the treatment of hypertension </a:t>
            </a:r>
          </a:p>
          <a:p>
            <a:r>
              <a:rPr lang="en-US" sz="1800" dirty="0"/>
              <a:t>The ALLHAT study enrolled patients with hypertension and with a known risk factor for CAD</a:t>
            </a:r>
          </a:p>
          <a:p>
            <a:r>
              <a:rPr lang="en-US" sz="1800" dirty="0"/>
              <a:t>The study showed that </a:t>
            </a:r>
            <a:r>
              <a:rPr lang="en-US" sz="1800" dirty="0" err="1"/>
              <a:t>chlorthalidone</a:t>
            </a:r>
            <a:r>
              <a:rPr lang="en-US" sz="1800" dirty="0"/>
              <a:t>, amlodipine, and </a:t>
            </a:r>
            <a:r>
              <a:rPr lang="en-US" sz="1800" dirty="0" err="1"/>
              <a:t>lisinopril</a:t>
            </a:r>
            <a:r>
              <a:rPr lang="en-US" sz="1800" dirty="0"/>
              <a:t> had similar outcomes of combined fatal coronary heart disease (CHD) and nonfatal MI </a:t>
            </a:r>
          </a:p>
        </p:txBody>
      </p:sp>
      <p:sp>
        <p:nvSpPr>
          <p:cNvPr id="4" name="Slide Number Placeholder 3"/>
          <p:cNvSpPr>
            <a:spLocks noGrp="1"/>
          </p:cNvSpPr>
          <p:nvPr>
            <p:ph type="sldNum" sz="quarter" idx="4"/>
          </p:nvPr>
        </p:nvSpPr>
        <p:spPr/>
        <p:txBody>
          <a:bodyPr/>
          <a:lstStyle/>
          <a:p>
            <a:fld id="{FF445594-FFE8-4E90-934C-EFF530110A38}" type="slidenum">
              <a:rPr lang="en-US" smtClean="0"/>
              <a:pPr/>
              <a:t>57</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034143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Calcium Channel Blockers</a:t>
            </a:r>
            <a:endParaRPr lang="en-US" dirty="0"/>
          </a:p>
        </p:txBody>
      </p:sp>
      <p:sp>
        <p:nvSpPr>
          <p:cNvPr id="3" name="Content Placeholder 2"/>
          <p:cNvSpPr>
            <a:spLocks noGrp="1"/>
          </p:cNvSpPr>
          <p:nvPr>
            <p:ph idx="1"/>
          </p:nvPr>
        </p:nvSpPr>
        <p:spPr/>
        <p:txBody>
          <a:bodyPr/>
          <a:lstStyle/>
          <a:p>
            <a:r>
              <a:rPr lang="en-US"/>
              <a:t>Many large trials enrolling patients with hypertension have demonstrated that CCBs have beneficial effects on composite cardiovascular outcomes or individual clinical outcomes</a:t>
            </a:r>
          </a:p>
          <a:p>
            <a:r>
              <a:rPr lang="en-US"/>
              <a:t>However, most of the trials only demonstrated equivalence to the comparator antihypertensives rather than superiority</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58</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334578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Calcium Channel Blockers</a:t>
            </a:r>
            <a:endParaRPr lang="en-US" dirty="0"/>
          </a:p>
        </p:txBody>
      </p:sp>
      <p:sp>
        <p:nvSpPr>
          <p:cNvPr id="5" name="Content Placeholder 4"/>
          <p:cNvSpPr>
            <a:spLocks noGrp="1"/>
          </p:cNvSpPr>
          <p:nvPr>
            <p:ph idx="1"/>
          </p:nvPr>
        </p:nvSpPr>
        <p:spPr/>
        <p:txBody>
          <a:bodyPr/>
          <a:lstStyle/>
          <a:p>
            <a:pPr marL="0" indent="0">
              <a:spcBef>
                <a:spcPts val="500"/>
              </a:spcBef>
              <a:buNone/>
            </a:pPr>
            <a:r>
              <a:rPr lang="en-US" altLang="en-US" sz="2200" b="1" i="1" dirty="0"/>
              <a:t>Product/Guideline Updates:</a:t>
            </a:r>
          </a:p>
          <a:p>
            <a:pPr>
              <a:spcBef>
                <a:spcPts val="500"/>
              </a:spcBef>
            </a:pPr>
            <a:r>
              <a:rPr lang="en-US" sz="2200" dirty="0" err="1"/>
              <a:t>Consensi</a:t>
            </a:r>
            <a:r>
              <a:rPr lang="en-US" sz="2200" dirty="0"/>
              <a:t>, a combination of amlodipine and celecoxib, is indicated for patients for whom treatment with amlodipine for hypertension and celecoxib for osteoarthritis are appropriate</a:t>
            </a:r>
          </a:p>
          <a:p>
            <a:pPr>
              <a:spcBef>
                <a:spcPts val="500"/>
              </a:spcBef>
            </a:pPr>
            <a:r>
              <a:rPr lang="en-US" sz="2200" dirty="0" err="1"/>
              <a:t>Consensi</a:t>
            </a:r>
            <a:r>
              <a:rPr lang="en-US" sz="2200" dirty="0"/>
              <a:t> is approved as tablets in amlodipine/celecoxib strengths 2.5 mg/200 mg, 5 mg/200 mg, or 10 mg/200 mg and is dosed once daily</a:t>
            </a:r>
          </a:p>
          <a:p>
            <a:pPr>
              <a:spcBef>
                <a:spcPts val="500"/>
              </a:spcBef>
            </a:pPr>
            <a:r>
              <a:rPr lang="en-US" sz="2200" dirty="0"/>
              <a:t>Contraindications, warnings, adverse reactions and drug interactions are consistent with the individual products</a:t>
            </a:r>
          </a:p>
        </p:txBody>
      </p:sp>
      <p:sp>
        <p:nvSpPr>
          <p:cNvPr id="2" name="Slide Number Placeholder 1"/>
          <p:cNvSpPr>
            <a:spLocks noGrp="1"/>
          </p:cNvSpPr>
          <p:nvPr>
            <p:ph type="sldNum" sz="quarter" idx="4"/>
          </p:nvPr>
        </p:nvSpPr>
        <p:spPr/>
        <p:txBody>
          <a:bodyPr/>
          <a:lstStyle/>
          <a:p>
            <a:fld id="{FF445594-FFE8-4E90-934C-EFF530110A38}" type="slidenum">
              <a:rPr lang="en-US" smtClean="0"/>
              <a:pPr/>
              <a:t>59</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45253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071562"/>
            <a:ext cx="6485128" cy="1843088"/>
          </a:xfrm>
        </p:spPr>
        <p:txBody>
          <a:bodyPr/>
          <a:lstStyle/>
          <a:p>
            <a:r>
              <a:rPr lang="en-US" dirty="0"/>
              <a:t>Magellan Drug Class Reviews</a:t>
            </a:r>
          </a:p>
        </p:txBody>
      </p:sp>
      <p:sp>
        <p:nvSpPr>
          <p:cNvPr id="10" name="Subtitle 9"/>
          <p:cNvSpPr>
            <a:spLocks noGrp="1"/>
          </p:cNvSpPr>
          <p:nvPr>
            <p:ph type="subTitle" idx="1"/>
          </p:nvPr>
        </p:nvSpPr>
        <p:spPr/>
        <p:txBody>
          <a:bodyPr/>
          <a:lstStyle/>
          <a:p>
            <a:r>
              <a:rPr lang="en-US" dirty="0"/>
              <a:t>Hind </a:t>
            </a:r>
            <a:r>
              <a:rPr lang="en-US" dirty="0" err="1"/>
              <a:t>Douiki</a:t>
            </a:r>
            <a:r>
              <a:rPr lang="en-US" dirty="0"/>
              <a:t>, </a:t>
            </a:r>
            <a:r>
              <a:rPr lang="en-US" dirty="0" err="1"/>
              <a:t>Pharm.D</a:t>
            </a:r>
            <a:r>
              <a:rPr lang="en-US" dirty="0"/>
              <a:t>.</a:t>
            </a:r>
          </a:p>
        </p:txBody>
      </p:sp>
      <p:sp>
        <p:nvSpPr>
          <p:cNvPr id="3" name="Slide Number Placeholder 2"/>
          <p:cNvSpPr>
            <a:spLocks noGrp="1"/>
          </p:cNvSpPr>
          <p:nvPr>
            <p:ph type="sldNum" sz="quarter" idx="4"/>
          </p:nvPr>
        </p:nvSpPr>
        <p:spPr/>
        <p:txBody>
          <a:bodyPr/>
          <a:lstStyle/>
          <a:p>
            <a:fld id="{FF445594-FFE8-4E90-934C-EFF530110A38}" type="slidenum">
              <a:rPr lang="en-US" smtClean="0"/>
              <a:pPr/>
              <a:t>6</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954661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771650"/>
            <a:ext cx="5723128" cy="1771650"/>
          </a:xfrm>
        </p:spPr>
        <p:txBody>
          <a:bodyPr/>
          <a:lstStyle/>
          <a:p>
            <a:r>
              <a:rPr lang="en-US" altLang="en-US" dirty="0"/>
              <a:t>Leukotriene Modifiers</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60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6943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Leukotriene Modifiers</a:t>
            </a:r>
            <a:endParaRPr lang="en-US" dirty="0"/>
          </a:p>
        </p:txBody>
      </p:sp>
      <p:sp>
        <p:nvSpPr>
          <p:cNvPr id="5" name="Content Placeholder 4"/>
          <p:cNvSpPr>
            <a:spLocks noGrp="1"/>
          </p:cNvSpPr>
          <p:nvPr>
            <p:ph idx="1"/>
          </p:nvPr>
        </p:nvSpPr>
        <p:spPr/>
        <p:txBody>
          <a:bodyPr/>
          <a:lstStyle/>
          <a:p>
            <a:pPr marL="0" indent="0">
              <a:buNone/>
            </a:pPr>
            <a:r>
              <a:rPr lang="en-US" altLang="en-US" b="1" i="1" dirty="0"/>
              <a:t>Class Overview:</a:t>
            </a:r>
            <a:endParaRPr lang="en-US" b="1" i="1" dirty="0"/>
          </a:p>
          <a:p>
            <a:r>
              <a:rPr lang="en-US" dirty="0" err="1"/>
              <a:t>montelukast</a:t>
            </a:r>
            <a:r>
              <a:rPr lang="en-US" dirty="0"/>
              <a:t> - (</a:t>
            </a:r>
            <a:r>
              <a:rPr lang="en-US" dirty="0" err="1"/>
              <a:t>montelukast</a:t>
            </a:r>
            <a:r>
              <a:rPr lang="en-US" dirty="0"/>
              <a:t> chewable tablet, granules &amp; tablet; 		              </a:t>
            </a:r>
            <a:r>
              <a:rPr lang="en-US" dirty="0" err="1"/>
              <a:t>Singulair</a:t>
            </a:r>
            <a:r>
              <a:rPr lang="en-US" dirty="0"/>
              <a:t> Chewable Tablet, Granules &amp; Tablet)</a:t>
            </a:r>
          </a:p>
          <a:p>
            <a:r>
              <a:rPr lang="en-US" dirty="0" err="1"/>
              <a:t>zafirlukast</a:t>
            </a:r>
            <a:r>
              <a:rPr lang="en-US" dirty="0"/>
              <a:t> - (</a:t>
            </a:r>
            <a:r>
              <a:rPr lang="en-US" dirty="0" err="1"/>
              <a:t>Accolate</a:t>
            </a:r>
            <a:r>
              <a:rPr lang="en-US" dirty="0"/>
              <a:t>; </a:t>
            </a:r>
            <a:r>
              <a:rPr lang="en-US" dirty="0" err="1"/>
              <a:t>zafirlukast</a:t>
            </a:r>
            <a:r>
              <a:rPr lang="en-US" dirty="0"/>
              <a:t>)</a:t>
            </a:r>
          </a:p>
          <a:p>
            <a:r>
              <a:rPr lang="en-US" dirty="0" err="1"/>
              <a:t>zileuton</a:t>
            </a:r>
            <a:r>
              <a:rPr lang="en-US" dirty="0"/>
              <a:t>- (</a:t>
            </a:r>
            <a:r>
              <a:rPr lang="en-US" dirty="0" err="1"/>
              <a:t>zileuton</a:t>
            </a:r>
            <a:r>
              <a:rPr lang="en-US" dirty="0"/>
              <a:t> ER; </a:t>
            </a:r>
            <a:r>
              <a:rPr lang="en-US" dirty="0" err="1"/>
              <a:t>Zyflo</a:t>
            </a:r>
            <a:r>
              <a:rPr lang="en-US" dirty="0"/>
              <a:t>; </a:t>
            </a:r>
            <a:r>
              <a:rPr lang="en-US" dirty="0" err="1"/>
              <a:t>Zyflo</a:t>
            </a:r>
            <a:r>
              <a:rPr lang="en-US" dirty="0"/>
              <a:t> CR)</a:t>
            </a:r>
          </a:p>
          <a:p>
            <a:pPr lvl="1"/>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61</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149079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Leukotriene Modifiers</a:t>
            </a:r>
            <a:endParaRPr lang="en-US" dirty="0"/>
          </a:p>
        </p:txBody>
      </p:sp>
      <p:sp>
        <p:nvSpPr>
          <p:cNvPr id="3" name="Content Placeholder 2"/>
          <p:cNvSpPr>
            <a:spLocks noGrp="1"/>
          </p:cNvSpPr>
          <p:nvPr>
            <p:ph idx="1"/>
          </p:nvPr>
        </p:nvSpPr>
        <p:spPr/>
        <p:txBody>
          <a:bodyPr/>
          <a:lstStyle/>
          <a:p>
            <a:pPr>
              <a:spcBef>
                <a:spcPts val="500"/>
              </a:spcBef>
            </a:pPr>
            <a:r>
              <a:rPr lang="en-US" sz="1700" dirty="0" err="1"/>
              <a:t>Zafirlukast</a:t>
            </a:r>
            <a:r>
              <a:rPr lang="en-US" sz="1700" dirty="0"/>
              <a:t>, </a:t>
            </a:r>
            <a:r>
              <a:rPr lang="en-US" sz="1700" dirty="0" err="1"/>
              <a:t>zileuton</a:t>
            </a:r>
            <a:r>
              <a:rPr lang="en-US" sz="1700" dirty="0"/>
              <a:t>, and </a:t>
            </a:r>
            <a:r>
              <a:rPr lang="en-US" sz="1700" dirty="0" err="1"/>
              <a:t>zileuton</a:t>
            </a:r>
            <a:r>
              <a:rPr lang="en-US" sz="1700" dirty="0"/>
              <a:t> ER are only approved for prophylaxis and chronic treatment of asthma</a:t>
            </a:r>
          </a:p>
          <a:p>
            <a:pPr>
              <a:spcBef>
                <a:spcPts val="500"/>
              </a:spcBef>
            </a:pPr>
            <a:r>
              <a:rPr lang="en-US" sz="1700" dirty="0" err="1"/>
              <a:t>Montelukast</a:t>
            </a:r>
            <a:r>
              <a:rPr lang="en-US" sz="1700" dirty="0"/>
              <a:t> is the only leukotriene modifier that is approved for asthma and allergic rhinitis and can be considered for patients with these two co-morbidities</a:t>
            </a:r>
          </a:p>
          <a:p>
            <a:pPr>
              <a:spcBef>
                <a:spcPts val="500"/>
              </a:spcBef>
            </a:pPr>
            <a:r>
              <a:rPr lang="en-US" sz="1700" dirty="0"/>
              <a:t>National Asthma Education and Prevention Program (NAEPP) and 2018 Global Initiative for Asthma (GINA) guidelines recommend inhaled corticosteroids (ICS) as the cornerstone for the treatment of asthma</a:t>
            </a:r>
          </a:p>
          <a:p>
            <a:pPr>
              <a:spcBef>
                <a:spcPts val="500"/>
              </a:spcBef>
            </a:pPr>
            <a:r>
              <a:rPr lang="en-US" sz="1700" dirty="0"/>
              <a:t>Leukotriene modifiers are included as potential alternatives or add-on therapy in some patients</a:t>
            </a:r>
          </a:p>
          <a:p>
            <a:pPr>
              <a:spcBef>
                <a:spcPts val="500"/>
              </a:spcBef>
            </a:pPr>
            <a:r>
              <a:rPr lang="en-US" sz="1700" dirty="0"/>
              <a:t>GINA states that leukotriene modifiers are less effective than ICS, but may be appropriate for initial controller treatment for patients unable or unwilling to use ICS, intolerant to ICS, or who also have allergic rhinitis</a:t>
            </a:r>
          </a:p>
          <a:p>
            <a:pPr>
              <a:spcBef>
                <a:spcPts val="500"/>
              </a:spcBef>
            </a:pPr>
            <a:endParaRPr lang="en-US" sz="17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62</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250840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Leukotriene Modifiers</a:t>
            </a:r>
            <a:endParaRPr lang="en-US" dirty="0"/>
          </a:p>
        </p:txBody>
      </p:sp>
      <p:sp>
        <p:nvSpPr>
          <p:cNvPr id="3" name="Content Placeholder 2"/>
          <p:cNvSpPr>
            <a:spLocks noGrp="1"/>
          </p:cNvSpPr>
          <p:nvPr>
            <p:ph idx="1"/>
          </p:nvPr>
        </p:nvSpPr>
        <p:spPr>
          <a:xfrm>
            <a:off x="457200" y="1200150"/>
            <a:ext cx="8534400" cy="3280172"/>
          </a:xfrm>
        </p:spPr>
        <p:txBody>
          <a:bodyPr/>
          <a:lstStyle/>
          <a:p>
            <a:pPr>
              <a:spcBef>
                <a:spcPts val="500"/>
              </a:spcBef>
            </a:pPr>
            <a:r>
              <a:rPr lang="en-US" sz="1700" dirty="0"/>
              <a:t>Leukotriene modifiers are also used as add-on therapy to reduce the dose of the ICS in patients with moderate to severe asthma, and to potentially improve asthma control in patients whose asthma is not controlled with low or high doses of ICS</a:t>
            </a:r>
          </a:p>
          <a:p>
            <a:pPr>
              <a:spcBef>
                <a:spcPts val="500"/>
              </a:spcBef>
            </a:pPr>
            <a:r>
              <a:rPr lang="en-US" sz="1700" dirty="0"/>
              <a:t>Limited data exist to support the use of leukotriene modifiers in acute asthma</a:t>
            </a:r>
          </a:p>
          <a:p>
            <a:pPr>
              <a:spcBef>
                <a:spcPts val="500"/>
              </a:spcBef>
            </a:pPr>
            <a:r>
              <a:rPr lang="en-US" sz="1700" dirty="0"/>
              <a:t>The American Academy of Allergy, Asthma and Immunology (AAAAI),  the American College of Allergy, Asthma, and Immunology (ACAAI), and the American Academy of Otolaryngology, Head and Neck Surgery recommend intranasal corticosteroids (INCS) as first line treatment for patients with seasonal allergic rhinitis (SAR)</a:t>
            </a:r>
          </a:p>
          <a:p>
            <a:pPr>
              <a:spcBef>
                <a:spcPts val="500"/>
              </a:spcBef>
            </a:pPr>
            <a:r>
              <a:rPr lang="en-US" sz="1700" dirty="0" err="1"/>
              <a:t>Montelukast</a:t>
            </a:r>
            <a:r>
              <a:rPr lang="en-US" sz="1700" dirty="0"/>
              <a:t> is considered an alternative to first-line therapy with INCS in patients who suffer from both asthma and SAR</a:t>
            </a:r>
          </a:p>
        </p:txBody>
      </p:sp>
      <p:sp>
        <p:nvSpPr>
          <p:cNvPr id="4" name="Slide Number Placeholder 3"/>
          <p:cNvSpPr>
            <a:spLocks noGrp="1"/>
          </p:cNvSpPr>
          <p:nvPr>
            <p:ph type="sldNum" sz="quarter" idx="4"/>
          </p:nvPr>
        </p:nvSpPr>
        <p:spPr/>
        <p:txBody>
          <a:bodyPr/>
          <a:lstStyle/>
          <a:p>
            <a:fld id="{FF445594-FFE8-4E90-934C-EFF530110A38}" type="slidenum">
              <a:rPr lang="en-US" smtClean="0"/>
              <a:pPr/>
              <a:t>63</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098857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Leukotriene Modifiers</a:t>
            </a:r>
            <a:endParaRPr lang="en-US" dirty="0"/>
          </a:p>
        </p:txBody>
      </p:sp>
      <p:sp>
        <p:nvSpPr>
          <p:cNvPr id="3" name="Content Placeholder 2"/>
          <p:cNvSpPr>
            <a:spLocks noGrp="1"/>
          </p:cNvSpPr>
          <p:nvPr>
            <p:ph idx="1"/>
          </p:nvPr>
        </p:nvSpPr>
        <p:spPr/>
        <p:txBody>
          <a:bodyPr/>
          <a:lstStyle/>
          <a:p>
            <a:r>
              <a:rPr lang="en-US" sz="1800" dirty="0"/>
              <a:t>The International Consensus Statement on Allergy and Rhinology Allergic Rhinitis guidelines state that leukotriene receptor antagonist monotherapy can be a useful alternative in patients with contraindications for INCSs and oral antihistamines</a:t>
            </a:r>
          </a:p>
          <a:p>
            <a:r>
              <a:rPr lang="en-US" sz="1800" dirty="0"/>
              <a:t>Currently, high-quality comparative trials of the leukotriene modifiers are limited</a:t>
            </a:r>
          </a:p>
          <a:p>
            <a:r>
              <a:rPr lang="en-US" sz="1800" dirty="0" err="1"/>
              <a:t>Montelukast</a:t>
            </a:r>
            <a:r>
              <a:rPr lang="en-US" sz="1800" dirty="0"/>
              <a:t> is the most widely used leukotriene modifier because of its multiple indications, once daily dosing, and ease of administration due to several different dosage forms</a:t>
            </a:r>
          </a:p>
        </p:txBody>
      </p:sp>
      <p:sp>
        <p:nvSpPr>
          <p:cNvPr id="4" name="Slide Number Placeholder 3"/>
          <p:cNvSpPr>
            <a:spLocks noGrp="1"/>
          </p:cNvSpPr>
          <p:nvPr>
            <p:ph type="sldNum" sz="quarter" idx="4"/>
          </p:nvPr>
        </p:nvSpPr>
        <p:spPr/>
        <p:txBody>
          <a:bodyPr/>
          <a:lstStyle/>
          <a:p>
            <a:fld id="{FF445594-FFE8-4E90-934C-EFF530110A38}" type="slidenum">
              <a:rPr lang="en-US" smtClean="0"/>
              <a:pPr/>
              <a:t>64</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964876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Leukotriene Modifiers</a:t>
            </a:r>
            <a:endParaRPr lang="en-US" dirty="0"/>
          </a:p>
        </p:txBody>
      </p:sp>
      <p:sp>
        <p:nvSpPr>
          <p:cNvPr id="5" name="Content Placeholder 4"/>
          <p:cNvSpPr>
            <a:spLocks noGrp="1"/>
          </p:cNvSpPr>
          <p:nvPr>
            <p:ph idx="1"/>
          </p:nvPr>
        </p:nvSpPr>
        <p:spPr/>
        <p:txBody>
          <a:bodyPr/>
          <a:lstStyle/>
          <a:p>
            <a:pPr marL="0" indent="0">
              <a:buNone/>
            </a:pPr>
            <a:r>
              <a:rPr lang="en-US" altLang="en-US" b="1" i="1" dirty="0"/>
              <a:t>Product Updates:</a:t>
            </a:r>
          </a:p>
          <a:p>
            <a:r>
              <a:rPr lang="en-US" dirty="0"/>
              <a:t>None</a:t>
            </a:r>
          </a:p>
        </p:txBody>
      </p:sp>
      <p:sp>
        <p:nvSpPr>
          <p:cNvPr id="2" name="Slide Number Placeholder 1"/>
          <p:cNvSpPr>
            <a:spLocks noGrp="1"/>
          </p:cNvSpPr>
          <p:nvPr>
            <p:ph type="sldNum" sz="quarter" idx="4"/>
          </p:nvPr>
        </p:nvSpPr>
        <p:spPr/>
        <p:txBody>
          <a:bodyPr/>
          <a:lstStyle/>
          <a:p>
            <a:fld id="{FF445594-FFE8-4E90-934C-EFF530110A38}" type="slidenum">
              <a:rPr lang="en-US" smtClean="0"/>
              <a:pPr/>
              <a:t>65</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057176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a:t>Phosphate Binders</a:t>
            </a:r>
            <a:endParaRPr lang="en-US" dirty="0"/>
          </a:p>
        </p:txBody>
      </p:sp>
      <p:sp>
        <p:nvSpPr>
          <p:cNvPr id="3" name="Subtitle 2"/>
          <p:cNvSpPr>
            <a:spLocks noGrp="1"/>
          </p:cNvSpPr>
          <p:nvPr>
            <p:ph type="subTitle" idx="1"/>
          </p:nvPr>
        </p:nvSpPr>
        <p:spPr/>
        <p:txBody>
          <a:bodyPr/>
          <a:lstStyle/>
          <a:p>
            <a:r>
              <a:rPr lang="en-US"/>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66</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361332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Phosphate Binders</a:t>
            </a:r>
            <a:endParaRPr lang="en-US" dirty="0"/>
          </a:p>
        </p:txBody>
      </p:sp>
      <p:sp>
        <p:nvSpPr>
          <p:cNvPr id="5" name="Content Placeholder 4"/>
          <p:cNvSpPr>
            <a:spLocks noGrp="1"/>
          </p:cNvSpPr>
          <p:nvPr>
            <p:ph idx="1"/>
          </p:nvPr>
        </p:nvSpPr>
        <p:spPr/>
        <p:txBody>
          <a:bodyPr/>
          <a:lstStyle/>
          <a:p>
            <a:pPr marL="0" indent="0">
              <a:buNone/>
            </a:pPr>
            <a:r>
              <a:rPr lang="en-US" altLang="en-US" sz="1800" b="1" i="1" dirty="0"/>
              <a:t>Class Overview:</a:t>
            </a:r>
            <a:endParaRPr lang="en-US" sz="1800" b="1" i="1" dirty="0"/>
          </a:p>
          <a:p>
            <a:r>
              <a:rPr lang="en-US" sz="1800" dirty="0"/>
              <a:t>calcium acetate - (calcium acetate capsule &amp; tablet; </a:t>
            </a:r>
            <a:r>
              <a:rPr lang="en-US" sz="1800" dirty="0" err="1"/>
              <a:t>Phoslyra</a:t>
            </a:r>
            <a:r>
              <a:rPr lang="en-US" sz="1800" dirty="0"/>
              <a:t>)</a:t>
            </a:r>
          </a:p>
          <a:p>
            <a:r>
              <a:rPr lang="en-US" sz="1800" dirty="0"/>
              <a:t>ferric citrate - (</a:t>
            </a:r>
            <a:r>
              <a:rPr lang="en-US" sz="1800" dirty="0" err="1"/>
              <a:t>Auryxia</a:t>
            </a:r>
            <a:r>
              <a:rPr lang="en-US" sz="1800" dirty="0"/>
              <a:t>)</a:t>
            </a:r>
          </a:p>
          <a:p>
            <a:r>
              <a:rPr lang="en-US" sz="1800" dirty="0"/>
              <a:t>lanthanum carbonate - (</a:t>
            </a:r>
            <a:r>
              <a:rPr lang="en-US" sz="1800" dirty="0" err="1"/>
              <a:t>Fosrenol</a:t>
            </a:r>
            <a:r>
              <a:rPr lang="en-US" sz="1800" dirty="0"/>
              <a:t> Chewable Tablet; </a:t>
            </a:r>
            <a:r>
              <a:rPr lang="en-US" sz="1800" dirty="0" err="1"/>
              <a:t>Fosrenol</a:t>
            </a:r>
            <a:r>
              <a:rPr lang="en-US" sz="1800" dirty="0"/>
              <a:t> Powder Pack; lanthanum carbonate chewable tablet)</a:t>
            </a:r>
          </a:p>
          <a:p>
            <a:r>
              <a:rPr lang="en-US" sz="1800" dirty="0" err="1"/>
              <a:t>sevelamer</a:t>
            </a:r>
            <a:r>
              <a:rPr lang="en-US" sz="1800" dirty="0"/>
              <a:t> carbonate - (</a:t>
            </a:r>
            <a:r>
              <a:rPr lang="en-US" sz="1800" dirty="0" err="1"/>
              <a:t>Renvela</a:t>
            </a:r>
            <a:r>
              <a:rPr lang="en-US" sz="1800" dirty="0"/>
              <a:t> Powder Pack; </a:t>
            </a:r>
            <a:r>
              <a:rPr lang="en-US" sz="1800" dirty="0" err="1"/>
              <a:t>Renvela</a:t>
            </a:r>
            <a:r>
              <a:rPr lang="en-US" sz="1800" dirty="0"/>
              <a:t> Tablet; </a:t>
            </a:r>
            <a:r>
              <a:rPr lang="en-US" sz="1800" dirty="0" err="1"/>
              <a:t>sevelamer</a:t>
            </a:r>
            <a:r>
              <a:rPr lang="en-US" sz="1800" dirty="0"/>
              <a:t> carbonate powder pack, tablet &amp; tablet (AG))</a:t>
            </a:r>
          </a:p>
          <a:p>
            <a:r>
              <a:rPr lang="en-US" sz="1800" dirty="0" err="1"/>
              <a:t>sevelamer</a:t>
            </a:r>
            <a:r>
              <a:rPr lang="en-US" sz="1800" dirty="0"/>
              <a:t> HCL - (</a:t>
            </a:r>
            <a:r>
              <a:rPr lang="en-US" sz="1800" dirty="0" err="1"/>
              <a:t>Renagel</a:t>
            </a:r>
            <a:r>
              <a:rPr lang="en-US" sz="1800" dirty="0"/>
              <a:t>)</a:t>
            </a:r>
          </a:p>
          <a:p>
            <a:r>
              <a:rPr lang="en-US" sz="1800" dirty="0" err="1"/>
              <a:t>sucroferric</a:t>
            </a:r>
            <a:r>
              <a:rPr lang="en-US" sz="1800" dirty="0"/>
              <a:t> </a:t>
            </a:r>
            <a:r>
              <a:rPr lang="en-US" sz="1800" dirty="0" err="1"/>
              <a:t>oxyhydroxide</a:t>
            </a:r>
            <a:r>
              <a:rPr lang="en-US" sz="1800" dirty="0"/>
              <a:t> - (</a:t>
            </a:r>
            <a:r>
              <a:rPr lang="en-US" sz="1800" dirty="0" err="1"/>
              <a:t>Velphoro</a:t>
            </a:r>
            <a:r>
              <a:rPr lang="en-US" sz="1800" dirty="0"/>
              <a:t>)</a:t>
            </a:r>
          </a:p>
          <a:p>
            <a:pPr lvl="1"/>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67</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929886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Phosphate Binders</a:t>
            </a:r>
            <a:endParaRPr lang="en-US" dirty="0"/>
          </a:p>
        </p:txBody>
      </p:sp>
      <p:sp>
        <p:nvSpPr>
          <p:cNvPr id="3" name="Content Placeholder 2"/>
          <p:cNvSpPr>
            <a:spLocks noGrp="1"/>
          </p:cNvSpPr>
          <p:nvPr>
            <p:ph idx="1"/>
          </p:nvPr>
        </p:nvSpPr>
        <p:spPr/>
        <p:txBody>
          <a:bodyPr/>
          <a:lstStyle/>
          <a:p>
            <a:pPr>
              <a:spcBef>
                <a:spcPts val="400"/>
              </a:spcBef>
            </a:pPr>
            <a:r>
              <a:rPr lang="en-US" sz="1600" dirty="0"/>
              <a:t>Chronic kidney disease (CKD) affects approximately 30 million individuals in the United States</a:t>
            </a:r>
          </a:p>
          <a:p>
            <a:pPr>
              <a:spcBef>
                <a:spcPts val="400"/>
              </a:spcBef>
            </a:pPr>
            <a:r>
              <a:rPr lang="en-US" sz="1600" dirty="0"/>
              <a:t>Kidney function deterioration results in decline in the ability to eliminate phosphorus, resulting in hyperphosphatemia</a:t>
            </a:r>
          </a:p>
          <a:p>
            <a:pPr>
              <a:spcBef>
                <a:spcPts val="400"/>
              </a:spcBef>
            </a:pPr>
            <a:r>
              <a:rPr lang="en-US" sz="1600" dirty="0"/>
              <a:t>In end stage renal disease (ESRD), patients are at risk for several complications of hyperphosphatemia, including:</a:t>
            </a:r>
          </a:p>
          <a:p>
            <a:pPr lvl="1">
              <a:spcBef>
                <a:spcPts val="400"/>
              </a:spcBef>
            </a:pPr>
            <a:r>
              <a:rPr lang="en-US" sz="1600" dirty="0"/>
              <a:t>Renal bone disease</a:t>
            </a:r>
          </a:p>
          <a:p>
            <a:pPr lvl="1">
              <a:spcBef>
                <a:spcPts val="400"/>
              </a:spcBef>
            </a:pPr>
            <a:r>
              <a:rPr lang="en-US" sz="1600" dirty="0"/>
              <a:t>Soft and vascular tissue calcification</a:t>
            </a:r>
          </a:p>
          <a:p>
            <a:pPr lvl="1">
              <a:spcBef>
                <a:spcPts val="400"/>
              </a:spcBef>
            </a:pPr>
            <a:r>
              <a:rPr lang="en-US" sz="1600" dirty="0"/>
              <a:t>Cardiovascular disease</a:t>
            </a:r>
          </a:p>
          <a:p>
            <a:pPr lvl="1">
              <a:spcBef>
                <a:spcPts val="400"/>
              </a:spcBef>
            </a:pPr>
            <a:r>
              <a:rPr lang="en-US" sz="1600" dirty="0"/>
              <a:t>Increased death</a:t>
            </a:r>
          </a:p>
          <a:p>
            <a:pPr>
              <a:spcBef>
                <a:spcPts val="400"/>
              </a:spcBef>
            </a:pPr>
            <a:r>
              <a:rPr lang="en-US" sz="1600" dirty="0"/>
              <a:t>The National Kidney Foundation updated their guidelines in 2017 under The Kidney Disease: Improving Global Outcomes (KDIGO) foundation</a:t>
            </a:r>
          </a:p>
          <a:p>
            <a:pPr lvl="1">
              <a:spcBef>
                <a:spcPts val="400"/>
              </a:spcBef>
            </a:pPr>
            <a:endParaRPr lang="en-US" sz="16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68</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426294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Phosphate Binders</a:t>
            </a:r>
          </a:p>
        </p:txBody>
      </p:sp>
      <p:sp>
        <p:nvSpPr>
          <p:cNvPr id="3" name="Content Placeholder 2"/>
          <p:cNvSpPr>
            <a:spLocks noGrp="1"/>
          </p:cNvSpPr>
          <p:nvPr>
            <p:ph idx="1"/>
          </p:nvPr>
        </p:nvSpPr>
        <p:spPr/>
        <p:txBody>
          <a:bodyPr/>
          <a:lstStyle/>
          <a:p>
            <a:pPr>
              <a:spcBef>
                <a:spcPts val="400"/>
              </a:spcBef>
            </a:pPr>
            <a:r>
              <a:rPr lang="en-US" sz="1700" dirty="0"/>
              <a:t>Treatment of hyperphosphatemia includes the reduction of dietary phosphorus, phosphate binding therapy, and removal of phosphorus by dialysis</a:t>
            </a:r>
          </a:p>
          <a:p>
            <a:pPr>
              <a:spcBef>
                <a:spcPts val="400"/>
              </a:spcBef>
            </a:pPr>
            <a:r>
              <a:rPr lang="en-US" sz="1700" dirty="0"/>
              <a:t>Studies have shown control of hyperphosphatemia is critical in the prevention and delay of renal osteodystrophy and soft tissue calcifications</a:t>
            </a:r>
          </a:p>
          <a:p>
            <a:pPr>
              <a:spcBef>
                <a:spcPts val="400"/>
              </a:spcBef>
            </a:pPr>
            <a:r>
              <a:rPr lang="en-US" sz="1700" dirty="0"/>
              <a:t>All phosphate binders are considered efficacious in reducing serum phosphate levels</a:t>
            </a:r>
          </a:p>
          <a:p>
            <a:pPr>
              <a:spcBef>
                <a:spcPts val="400"/>
              </a:spcBef>
            </a:pPr>
            <a:r>
              <a:rPr lang="en-US" sz="1700" dirty="0"/>
              <a:t>Guidelines do not strongly prefer one type of phosphate binder over another for adults</a:t>
            </a:r>
          </a:p>
          <a:p>
            <a:pPr>
              <a:spcBef>
                <a:spcPts val="400"/>
              </a:spcBef>
            </a:pPr>
            <a:r>
              <a:rPr lang="en-US" sz="1700" dirty="0"/>
              <a:t>Selection of an appropriate phosphate binder should be based on various clinical parameters and should be individualized to meet each patient’s unique medical needs</a:t>
            </a:r>
          </a:p>
          <a:p>
            <a:pPr>
              <a:spcBef>
                <a:spcPts val="400"/>
              </a:spcBef>
            </a:pPr>
            <a:endParaRPr lang="en-US" sz="1700" dirty="0"/>
          </a:p>
          <a:p>
            <a:pPr>
              <a:spcBef>
                <a:spcPts val="400"/>
              </a:spcBef>
            </a:pPr>
            <a:endParaRPr lang="en-US" sz="17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69</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83570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Antifungals, Oral</a:t>
            </a:r>
            <a:endParaRPr lang="en-US" dirty="0"/>
          </a:p>
        </p:txBody>
      </p:sp>
      <p:sp>
        <p:nvSpPr>
          <p:cNvPr id="9" name="Subtitle 8"/>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FF445594-FFE8-4E90-934C-EFF530110A38}" type="slidenum">
              <a:rPr lang="en-US" smtClean="0"/>
              <a:pPr/>
              <a:t>7</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721204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Phosphate Binders</a:t>
            </a:r>
            <a:endParaRPr lang="en-US" dirty="0"/>
          </a:p>
        </p:txBody>
      </p:sp>
      <p:sp>
        <p:nvSpPr>
          <p:cNvPr id="5" name="Content Placeholder 4"/>
          <p:cNvSpPr>
            <a:spLocks noGrp="1"/>
          </p:cNvSpPr>
          <p:nvPr>
            <p:ph idx="1"/>
          </p:nvPr>
        </p:nvSpPr>
        <p:spPr/>
        <p:txBody>
          <a:bodyPr/>
          <a:lstStyle/>
          <a:p>
            <a:pPr marL="0" indent="0">
              <a:buNone/>
            </a:pPr>
            <a:r>
              <a:rPr lang="en-US" altLang="en-US" b="1" i="1" dirty="0"/>
              <a:t>Product Updates</a:t>
            </a:r>
            <a:r>
              <a:rPr lang="en-US" altLang="en-US" dirty="0"/>
              <a:t>:</a:t>
            </a:r>
          </a:p>
          <a:p>
            <a:r>
              <a:rPr lang="en-US" dirty="0"/>
              <a:t>None</a:t>
            </a:r>
          </a:p>
        </p:txBody>
      </p:sp>
      <p:sp>
        <p:nvSpPr>
          <p:cNvPr id="2" name="Slide Number Placeholder 1"/>
          <p:cNvSpPr>
            <a:spLocks noGrp="1"/>
          </p:cNvSpPr>
          <p:nvPr>
            <p:ph type="sldNum" sz="quarter" idx="4"/>
          </p:nvPr>
        </p:nvSpPr>
        <p:spPr/>
        <p:txBody>
          <a:bodyPr/>
          <a:lstStyle/>
          <a:p>
            <a:fld id="{FF445594-FFE8-4E90-934C-EFF530110A38}" type="slidenum">
              <a:rPr lang="en-US" smtClean="0"/>
              <a:pPr/>
              <a:t>70</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562773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Sedative Hypnotics</a:t>
            </a:r>
            <a:endParaRPr lang="en-US" dirty="0"/>
          </a:p>
        </p:txBody>
      </p:sp>
      <p:sp>
        <p:nvSpPr>
          <p:cNvPr id="3" name="Subtitle 2"/>
          <p:cNvSpPr>
            <a:spLocks noGrp="1"/>
          </p:cNvSpPr>
          <p:nvPr>
            <p:ph type="subTitle" idx="1"/>
          </p:nvPr>
        </p:nvSpPr>
        <p:spPr/>
        <p:txBody>
          <a:bodyPr/>
          <a:lstStyle/>
          <a:p>
            <a:r>
              <a:rPr lang="en-US"/>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71</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001267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Sedative Hypnotics</a:t>
            </a:r>
            <a:endParaRPr lang="en-US" dirty="0"/>
          </a:p>
        </p:txBody>
      </p:sp>
      <p:sp>
        <p:nvSpPr>
          <p:cNvPr id="5" name="Content Placeholder 4"/>
          <p:cNvSpPr>
            <a:spLocks noGrp="1"/>
          </p:cNvSpPr>
          <p:nvPr>
            <p:ph idx="1"/>
          </p:nvPr>
        </p:nvSpPr>
        <p:spPr/>
        <p:txBody>
          <a:bodyPr/>
          <a:lstStyle/>
          <a:p>
            <a:pPr marL="0" indent="0">
              <a:buNone/>
            </a:pPr>
            <a:r>
              <a:rPr lang="en-US" altLang="en-US" sz="2400" b="1" i="1" dirty="0"/>
              <a:t>Class Overview: Benzodiazepine Agents</a:t>
            </a:r>
            <a:endParaRPr lang="en-US" sz="2400" b="1" i="1" dirty="0"/>
          </a:p>
          <a:p>
            <a:r>
              <a:rPr lang="en-US" sz="2400" dirty="0" err="1"/>
              <a:t>estazolam</a:t>
            </a:r>
            <a:r>
              <a:rPr lang="en-US" sz="2400" dirty="0"/>
              <a:t> - (</a:t>
            </a:r>
            <a:r>
              <a:rPr lang="en-US" sz="2400" dirty="0" err="1"/>
              <a:t>estazolam</a:t>
            </a:r>
            <a:r>
              <a:rPr lang="en-US" sz="2400" dirty="0"/>
              <a:t>)</a:t>
            </a:r>
          </a:p>
          <a:p>
            <a:r>
              <a:rPr lang="en-US" sz="2400" dirty="0" err="1"/>
              <a:t>flurazepam</a:t>
            </a:r>
            <a:r>
              <a:rPr lang="en-US" sz="2400" dirty="0"/>
              <a:t> - (</a:t>
            </a:r>
            <a:r>
              <a:rPr lang="en-US" sz="2400" dirty="0" err="1"/>
              <a:t>flurazepam</a:t>
            </a:r>
            <a:r>
              <a:rPr lang="en-US" sz="2400" dirty="0"/>
              <a:t>)</a:t>
            </a:r>
          </a:p>
          <a:p>
            <a:r>
              <a:rPr lang="en-US" sz="2400" dirty="0" err="1"/>
              <a:t>quazepam</a:t>
            </a:r>
            <a:r>
              <a:rPr lang="en-US" sz="2400" dirty="0"/>
              <a:t> – (Doral; </a:t>
            </a:r>
            <a:r>
              <a:rPr lang="en-US" sz="2400" dirty="0" err="1"/>
              <a:t>quazepam</a:t>
            </a:r>
            <a:r>
              <a:rPr lang="en-US" sz="2400" dirty="0"/>
              <a:t>)</a:t>
            </a:r>
          </a:p>
          <a:p>
            <a:r>
              <a:rPr lang="en-US" sz="2400" dirty="0" err="1"/>
              <a:t>temazepam</a:t>
            </a:r>
            <a:r>
              <a:rPr lang="en-US" sz="2400" dirty="0"/>
              <a:t> - (</a:t>
            </a:r>
            <a:r>
              <a:rPr lang="en-US" sz="2400" dirty="0" err="1"/>
              <a:t>Restoril</a:t>
            </a:r>
            <a:r>
              <a:rPr lang="en-US" sz="2400" dirty="0"/>
              <a:t>; </a:t>
            </a:r>
            <a:r>
              <a:rPr lang="en-US" sz="2400" dirty="0" err="1"/>
              <a:t>temazepam</a:t>
            </a:r>
            <a:r>
              <a:rPr lang="en-US" sz="2400" dirty="0"/>
              <a:t>; </a:t>
            </a:r>
            <a:r>
              <a:rPr lang="en-US" sz="2400" dirty="0" err="1"/>
              <a:t>temazepam</a:t>
            </a:r>
            <a:r>
              <a:rPr lang="en-US" sz="2400" dirty="0"/>
              <a:t> 7.5mg &amp; 22.5mg)</a:t>
            </a:r>
          </a:p>
          <a:p>
            <a:r>
              <a:rPr lang="en-US" sz="2400" dirty="0" err="1"/>
              <a:t>triazolam</a:t>
            </a:r>
            <a:r>
              <a:rPr lang="en-US" sz="2400" dirty="0"/>
              <a:t> - (Halcion; </a:t>
            </a:r>
            <a:r>
              <a:rPr lang="en-US" sz="2400" dirty="0" err="1"/>
              <a:t>triazolam</a:t>
            </a:r>
            <a:r>
              <a:rPr lang="en-US" sz="2400" dirty="0"/>
              <a:t>) </a:t>
            </a:r>
          </a:p>
          <a:p>
            <a:pPr lvl="1"/>
            <a:endParaRPr lang="en-US" sz="24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72</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294431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Sedative Hypnotics</a:t>
            </a:r>
            <a:endParaRPr lang="en-US" dirty="0"/>
          </a:p>
        </p:txBody>
      </p:sp>
      <p:sp>
        <p:nvSpPr>
          <p:cNvPr id="5" name="Content Placeholder 4"/>
          <p:cNvSpPr>
            <a:spLocks noGrp="1"/>
          </p:cNvSpPr>
          <p:nvPr>
            <p:ph idx="1"/>
          </p:nvPr>
        </p:nvSpPr>
        <p:spPr/>
        <p:txBody>
          <a:bodyPr/>
          <a:lstStyle/>
          <a:p>
            <a:pPr marL="0" indent="0">
              <a:buNone/>
            </a:pPr>
            <a:r>
              <a:rPr lang="en-US" altLang="en-US" sz="1800" b="1" i="1" dirty="0"/>
              <a:t>Class Overview: Non-Benzodiazepine Agents</a:t>
            </a:r>
            <a:endParaRPr lang="en-US" sz="1800" b="1" i="1" dirty="0"/>
          </a:p>
          <a:p>
            <a:r>
              <a:rPr lang="en-US" sz="1800" dirty="0"/>
              <a:t>doxepin - (</a:t>
            </a:r>
            <a:r>
              <a:rPr lang="en-US" sz="1800" dirty="0" err="1"/>
              <a:t>Silenor</a:t>
            </a:r>
            <a:r>
              <a:rPr lang="en-US" sz="1800" dirty="0"/>
              <a:t>)</a:t>
            </a:r>
          </a:p>
          <a:p>
            <a:r>
              <a:rPr lang="en-US" sz="1800" dirty="0" err="1"/>
              <a:t>eszopiclone</a:t>
            </a:r>
            <a:r>
              <a:rPr lang="en-US" sz="1800" dirty="0"/>
              <a:t> - (</a:t>
            </a:r>
            <a:r>
              <a:rPr lang="en-US" sz="1800" dirty="0" err="1"/>
              <a:t>eszopiclone</a:t>
            </a:r>
            <a:r>
              <a:rPr lang="en-US" sz="1800" dirty="0"/>
              <a:t>; </a:t>
            </a:r>
            <a:r>
              <a:rPr lang="en-US" sz="1800" dirty="0" err="1"/>
              <a:t>Lunesta</a:t>
            </a:r>
            <a:r>
              <a:rPr lang="en-US" sz="1800" dirty="0"/>
              <a:t>)</a:t>
            </a:r>
          </a:p>
          <a:p>
            <a:r>
              <a:rPr lang="en-US" sz="1800" dirty="0" err="1"/>
              <a:t>ramelteon</a:t>
            </a:r>
            <a:r>
              <a:rPr lang="en-US" sz="1800" dirty="0"/>
              <a:t> - (</a:t>
            </a:r>
            <a:r>
              <a:rPr lang="en-US" sz="1800" dirty="0" err="1"/>
              <a:t>ramelteon</a:t>
            </a:r>
            <a:r>
              <a:rPr lang="en-US" sz="1800" dirty="0"/>
              <a:t>; </a:t>
            </a:r>
            <a:r>
              <a:rPr lang="en-US" sz="1800" dirty="0" err="1"/>
              <a:t>Rozerem</a:t>
            </a:r>
            <a:r>
              <a:rPr lang="en-US" sz="1800" dirty="0"/>
              <a:t>)  </a:t>
            </a:r>
          </a:p>
          <a:p>
            <a:r>
              <a:rPr lang="en-US" sz="1800" dirty="0" err="1"/>
              <a:t>suvorexant</a:t>
            </a:r>
            <a:r>
              <a:rPr lang="en-US" sz="1800" dirty="0"/>
              <a:t> - (</a:t>
            </a:r>
            <a:r>
              <a:rPr lang="en-US" sz="1800" dirty="0" err="1"/>
              <a:t>Belsomra</a:t>
            </a:r>
            <a:r>
              <a:rPr lang="en-US" sz="1800" dirty="0"/>
              <a:t>)</a:t>
            </a:r>
          </a:p>
          <a:p>
            <a:r>
              <a:rPr lang="en-US" sz="1800" dirty="0" err="1"/>
              <a:t>tasimelteon</a:t>
            </a:r>
            <a:r>
              <a:rPr lang="en-US" sz="1800" dirty="0"/>
              <a:t> - (</a:t>
            </a:r>
            <a:r>
              <a:rPr lang="en-US" sz="1800" dirty="0" err="1"/>
              <a:t>Hetlioz</a:t>
            </a:r>
            <a:r>
              <a:rPr lang="en-US" sz="1800" dirty="0"/>
              <a:t>)</a:t>
            </a:r>
          </a:p>
          <a:p>
            <a:r>
              <a:rPr lang="en-US" sz="1800" dirty="0" err="1"/>
              <a:t>zaleplon</a:t>
            </a:r>
            <a:r>
              <a:rPr lang="en-US" sz="1800" dirty="0"/>
              <a:t> - (Sonata; </a:t>
            </a:r>
            <a:r>
              <a:rPr lang="en-US" sz="1800" dirty="0" err="1"/>
              <a:t>zaleplon</a:t>
            </a:r>
            <a:r>
              <a:rPr lang="en-US" sz="1800" dirty="0"/>
              <a:t>)</a:t>
            </a:r>
          </a:p>
          <a:p>
            <a:r>
              <a:rPr lang="en-US" sz="1800" dirty="0"/>
              <a:t>zolpidem - (Ambien; Ambien CR; </a:t>
            </a:r>
            <a:r>
              <a:rPr lang="en-US" sz="1800" dirty="0" err="1"/>
              <a:t>Edluar</a:t>
            </a:r>
            <a:r>
              <a:rPr lang="en-US" sz="1800" dirty="0"/>
              <a:t>; Intermezzo; </a:t>
            </a:r>
            <a:r>
              <a:rPr lang="en-US" sz="1800" dirty="0" err="1"/>
              <a:t>zolpidem;zolpidem</a:t>
            </a:r>
            <a:r>
              <a:rPr lang="en-US" sz="1800" dirty="0"/>
              <a:t> SL; zolpidem ER; </a:t>
            </a:r>
            <a:r>
              <a:rPr lang="en-US" sz="1800" dirty="0" err="1"/>
              <a:t>Zolpimist</a:t>
            </a:r>
            <a:r>
              <a:rPr lang="en-US" sz="1800" dirty="0"/>
              <a:t>)</a:t>
            </a:r>
          </a:p>
          <a:p>
            <a:pPr lvl="1"/>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73</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199762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Sedative Hypnotics</a:t>
            </a:r>
            <a:endParaRPr lang="en-US" dirty="0"/>
          </a:p>
        </p:txBody>
      </p:sp>
      <p:sp>
        <p:nvSpPr>
          <p:cNvPr id="3" name="Content Placeholder 2"/>
          <p:cNvSpPr>
            <a:spLocks noGrp="1"/>
          </p:cNvSpPr>
          <p:nvPr>
            <p:ph idx="1"/>
          </p:nvPr>
        </p:nvSpPr>
        <p:spPr/>
        <p:txBody>
          <a:bodyPr/>
          <a:lstStyle/>
          <a:p>
            <a:pPr>
              <a:spcBef>
                <a:spcPts val="400"/>
              </a:spcBef>
            </a:pPr>
            <a:r>
              <a:rPr lang="en-US" sz="1900" dirty="0"/>
              <a:t>Insomnia is a symptom complex that comprises difficulties falling asleep, staying asleep, or non-refreshing sleep in combination with daytime dysfunction or distress</a:t>
            </a:r>
          </a:p>
          <a:p>
            <a:pPr>
              <a:spcBef>
                <a:spcPts val="400"/>
              </a:spcBef>
            </a:pPr>
            <a:r>
              <a:rPr lang="en-US" sz="1900" dirty="0"/>
              <a:t>Non-pharmacological measures should be used first to treat insomnia</a:t>
            </a:r>
          </a:p>
          <a:p>
            <a:pPr>
              <a:spcBef>
                <a:spcPts val="400"/>
              </a:spcBef>
            </a:pPr>
            <a:r>
              <a:rPr lang="en-US" sz="1900" dirty="0"/>
              <a:t>The updated 2017 American Academy of Sleep Medicine (AASM) guidelines recommend psychological and behavioral strategies, as well as pharmacological interventions </a:t>
            </a:r>
          </a:p>
          <a:p>
            <a:pPr>
              <a:spcBef>
                <a:spcPts val="400"/>
              </a:spcBef>
            </a:pPr>
            <a:r>
              <a:rPr lang="en-US" sz="1900" dirty="0"/>
              <a:t>The guidelines recommend that initial behavioral interventions should include stimulus control or relaxation therapy, or a combination of therapies referred to as cognitive behavioral therapy (CBT) for insomnia </a:t>
            </a:r>
          </a:p>
        </p:txBody>
      </p:sp>
      <p:sp>
        <p:nvSpPr>
          <p:cNvPr id="4" name="Slide Number Placeholder 3"/>
          <p:cNvSpPr>
            <a:spLocks noGrp="1"/>
          </p:cNvSpPr>
          <p:nvPr>
            <p:ph type="sldNum" sz="quarter" idx="4"/>
          </p:nvPr>
        </p:nvSpPr>
        <p:spPr/>
        <p:txBody>
          <a:bodyPr/>
          <a:lstStyle/>
          <a:p>
            <a:fld id="{FF445594-FFE8-4E90-934C-EFF530110A38}" type="slidenum">
              <a:rPr lang="en-US" smtClean="0"/>
              <a:pPr/>
              <a:t>74</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868020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Sedative Hypnotics</a:t>
            </a:r>
            <a:endParaRPr lang="en-US" dirty="0"/>
          </a:p>
        </p:txBody>
      </p:sp>
      <p:sp>
        <p:nvSpPr>
          <p:cNvPr id="3" name="Content Placeholder 2"/>
          <p:cNvSpPr>
            <a:spLocks noGrp="1"/>
          </p:cNvSpPr>
          <p:nvPr>
            <p:ph idx="1"/>
          </p:nvPr>
        </p:nvSpPr>
        <p:spPr/>
        <p:txBody>
          <a:bodyPr/>
          <a:lstStyle/>
          <a:p>
            <a:r>
              <a:rPr lang="en-US" sz="1800" dirty="0"/>
              <a:t>AASM guideline recommends that pharmacotherapy should be used to treat patients who failed to respond to CBT </a:t>
            </a:r>
          </a:p>
          <a:p>
            <a:r>
              <a:rPr lang="en-US" sz="1800" dirty="0"/>
              <a:t>AASM recommends:</a:t>
            </a:r>
          </a:p>
          <a:p>
            <a:pPr lvl="1"/>
            <a:r>
              <a:rPr lang="en-US" sz="1600" dirty="0" err="1"/>
              <a:t>Zaleplon</a:t>
            </a:r>
            <a:r>
              <a:rPr lang="en-US" sz="1600" dirty="0"/>
              <a:t>, </a:t>
            </a:r>
            <a:r>
              <a:rPr lang="en-US" sz="1600" dirty="0" err="1"/>
              <a:t>triazolam</a:t>
            </a:r>
            <a:r>
              <a:rPr lang="en-US" sz="1600" dirty="0"/>
              <a:t>, and </a:t>
            </a:r>
            <a:r>
              <a:rPr lang="en-US" sz="1600" dirty="0" err="1"/>
              <a:t>ramelteon</a:t>
            </a:r>
            <a:r>
              <a:rPr lang="en-US" sz="1600" dirty="0"/>
              <a:t> versus no treatment for sleep onset insomnia</a:t>
            </a:r>
          </a:p>
          <a:p>
            <a:pPr lvl="1"/>
            <a:r>
              <a:rPr lang="en-US" sz="1600" dirty="0" err="1"/>
              <a:t>Suvorexant</a:t>
            </a:r>
            <a:r>
              <a:rPr lang="en-US" sz="1600" dirty="0"/>
              <a:t> and doxepin over no treatment for sleep maintenance insomnia </a:t>
            </a:r>
          </a:p>
          <a:p>
            <a:pPr lvl="1"/>
            <a:r>
              <a:rPr lang="en-US" sz="1600" dirty="0" err="1"/>
              <a:t>Eszopiclone</a:t>
            </a:r>
            <a:r>
              <a:rPr lang="en-US" sz="1600" dirty="0"/>
              <a:t>, zolpidem, and </a:t>
            </a:r>
            <a:r>
              <a:rPr lang="en-US" sz="1600" dirty="0" err="1"/>
              <a:t>temazepam</a:t>
            </a:r>
            <a:r>
              <a:rPr lang="en-US" sz="1600" dirty="0"/>
              <a:t> for both sleep onset and sleep maintenance insomnia</a:t>
            </a:r>
          </a:p>
          <a:p>
            <a:pPr lvl="1"/>
            <a:r>
              <a:rPr lang="en-US" sz="1600" dirty="0"/>
              <a:t>Against the use of trazodone or </a:t>
            </a:r>
            <a:r>
              <a:rPr lang="en-US" sz="1600" dirty="0" err="1"/>
              <a:t>tiagabine</a:t>
            </a:r>
            <a:r>
              <a:rPr lang="en-US" sz="1600" dirty="0"/>
              <a:t> for sleep onset or for sleep maintenance insomnia in adults </a:t>
            </a:r>
          </a:p>
          <a:p>
            <a:pPr lvl="1"/>
            <a:r>
              <a:rPr lang="en-US" sz="1600" dirty="0"/>
              <a:t>Against the use of OTC medications, supplements, or herbal products as a treatment for sleep onset or sleep maintenance for chronic insomnia </a:t>
            </a:r>
          </a:p>
        </p:txBody>
      </p:sp>
      <p:sp>
        <p:nvSpPr>
          <p:cNvPr id="4" name="Slide Number Placeholder 3"/>
          <p:cNvSpPr>
            <a:spLocks noGrp="1"/>
          </p:cNvSpPr>
          <p:nvPr>
            <p:ph type="sldNum" sz="quarter" idx="4"/>
          </p:nvPr>
        </p:nvSpPr>
        <p:spPr/>
        <p:txBody>
          <a:bodyPr/>
          <a:lstStyle/>
          <a:p>
            <a:fld id="{FF445594-FFE8-4E90-934C-EFF530110A38}" type="slidenum">
              <a:rPr lang="en-US" smtClean="0"/>
              <a:pPr/>
              <a:t>75</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2642585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Sedative Hypnotics</a:t>
            </a:r>
            <a:endParaRPr lang="en-US" dirty="0"/>
          </a:p>
        </p:txBody>
      </p:sp>
      <p:sp>
        <p:nvSpPr>
          <p:cNvPr id="3" name="Content Placeholder 2"/>
          <p:cNvSpPr>
            <a:spLocks noGrp="1"/>
          </p:cNvSpPr>
          <p:nvPr>
            <p:ph idx="1"/>
          </p:nvPr>
        </p:nvSpPr>
        <p:spPr/>
        <p:txBody>
          <a:bodyPr/>
          <a:lstStyle/>
          <a:p>
            <a:r>
              <a:rPr lang="en-US" sz="1800" dirty="0"/>
              <a:t>Current treatment guidelines for insomnia do not recommend one agent within this class over another, suggesting treatment be individualized</a:t>
            </a:r>
          </a:p>
          <a:p>
            <a:r>
              <a:rPr lang="en-US" sz="1800" dirty="0"/>
              <a:t>Choice of agent should be based on:</a:t>
            </a:r>
          </a:p>
          <a:p>
            <a:pPr lvl="1"/>
            <a:r>
              <a:rPr lang="en-US" sz="1600" dirty="0"/>
              <a:t>Symptom pattern</a:t>
            </a:r>
          </a:p>
          <a:p>
            <a:pPr lvl="1"/>
            <a:r>
              <a:rPr lang="en-US" sz="1600" dirty="0"/>
              <a:t>Treatment goals</a:t>
            </a:r>
          </a:p>
          <a:p>
            <a:pPr lvl="1"/>
            <a:r>
              <a:rPr lang="en-US" sz="1600" dirty="0"/>
              <a:t>Past treatment response</a:t>
            </a:r>
          </a:p>
          <a:p>
            <a:pPr lvl="1"/>
            <a:r>
              <a:rPr lang="en-US" sz="1600" dirty="0"/>
              <a:t>Patient preference </a:t>
            </a:r>
          </a:p>
          <a:p>
            <a:pPr lvl="1"/>
            <a:r>
              <a:rPr lang="en-US" sz="1600" dirty="0"/>
              <a:t>Cost</a:t>
            </a:r>
          </a:p>
        </p:txBody>
      </p:sp>
      <p:sp>
        <p:nvSpPr>
          <p:cNvPr id="4" name="Slide Number Placeholder 3"/>
          <p:cNvSpPr>
            <a:spLocks noGrp="1"/>
          </p:cNvSpPr>
          <p:nvPr>
            <p:ph type="sldNum" sz="quarter" idx="4"/>
          </p:nvPr>
        </p:nvSpPr>
        <p:spPr/>
        <p:txBody>
          <a:bodyPr/>
          <a:lstStyle/>
          <a:p>
            <a:fld id="{FF445594-FFE8-4E90-934C-EFF530110A38}" type="slidenum">
              <a:rPr lang="en-US" smtClean="0"/>
              <a:pPr/>
              <a:t>76</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10" name="TextBox 9"/>
          <p:cNvSpPr txBox="1"/>
          <p:nvPr/>
        </p:nvSpPr>
        <p:spPr>
          <a:xfrm>
            <a:off x="3962400" y="2123844"/>
            <a:ext cx="5105400" cy="2136482"/>
          </a:xfrm>
          <a:prstGeom prst="rect">
            <a:avLst/>
          </a:prstGeom>
          <a:noFill/>
        </p:spPr>
        <p:txBody>
          <a:bodyPr wrap="square" rtlCol="0">
            <a:spAutoFit/>
          </a:bodyPr>
          <a:lstStyle/>
          <a:p>
            <a:pPr marL="742950" lvl="1" indent="-285750">
              <a:spcBef>
                <a:spcPts val="500"/>
              </a:spcBef>
              <a:buClr>
                <a:schemeClr val="accent1"/>
              </a:buClr>
              <a:buSzPct val="80000"/>
              <a:buFont typeface="Courier New" panose="02070309020205020404" pitchFamily="49" charset="0"/>
              <a:buChar char="o"/>
            </a:pPr>
            <a:r>
              <a:rPr lang="en-US" sz="1600" dirty="0">
                <a:solidFill>
                  <a:srgbClr val="717171"/>
                </a:solidFill>
                <a:latin typeface="Tahoma" panose="020B0604030504040204" pitchFamily="34" charset="0"/>
                <a:ea typeface="Tahoma" panose="020B0604030504040204" pitchFamily="34" charset="0"/>
                <a:cs typeface="Tahoma" panose="020B0604030504040204" pitchFamily="34" charset="0"/>
              </a:rPr>
              <a:t>Availability of other treatments options</a:t>
            </a:r>
          </a:p>
          <a:p>
            <a:pPr marL="742950" lvl="1" indent="-285750">
              <a:spcBef>
                <a:spcPts val="500"/>
              </a:spcBef>
              <a:buClr>
                <a:schemeClr val="accent1"/>
              </a:buClr>
              <a:buSzPct val="80000"/>
              <a:buFont typeface="Courier New" panose="02070309020205020404" pitchFamily="49" charset="0"/>
              <a:buChar char="o"/>
            </a:pPr>
            <a:r>
              <a:rPr lang="en-US" sz="1600" dirty="0">
                <a:solidFill>
                  <a:srgbClr val="717171"/>
                </a:solidFill>
                <a:latin typeface="Tahoma" panose="020B0604030504040204" pitchFamily="34" charset="0"/>
                <a:ea typeface="Tahoma" panose="020B0604030504040204" pitchFamily="34" charset="0"/>
                <a:cs typeface="Tahoma" panose="020B0604030504040204" pitchFamily="34" charset="0"/>
              </a:rPr>
              <a:t>Comorbid conditions</a:t>
            </a:r>
          </a:p>
          <a:p>
            <a:pPr marL="742950" lvl="1" indent="-285750">
              <a:spcBef>
                <a:spcPts val="500"/>
              </a:spcBef>
              <a:buClr>
                <a:schemeClr val="accent1"/>
              </a:buClr>
              <a:buSzPct val="80000"/>
              <a:buFont typeface="Courier New" panose="02070309020205020404" pitchFamily="49" charset="0"/>
              <a:buChar char="o"/>
            </a:pPr>
            <a:r>
              <a:rPr lang="en-US" sz="1600" dirty="0">
                <a:solidFill>
                  <a:srgbClr val="717171"/>
                </a:solidFill>
                <a:latin typeface="Tahoma" panose="020B0604030504040204" pitchFamily="34" charset="0"/>
                <a:ea typeface="Tahoma" panose="020B0604030504040204" pitchFamily="34" charset="0"/>
                <a:cs typeface="Tahoma" panose="020B0604030504040204" pitchFamily="34" charset="0"/>
              </a:rPr>
              <a:t>Contraindications</a:t>
            </a:r>
          </a:p>
          <a:p>
            <a:pPr marL="742950" lvl="1" indent="-285750">
              <a:spcBef>
                <a:spcPts val="500"/>
              </a:spcBef>
              <a:buClr>
                <a:schemeClr val="accent1"/>
              </a:buClr>
              <a:buSzPct val="80000"/>
              <a:buFont typeface="Courier New" panose="02070309020205020404" pitchFamily="49" charset="0"/>
              <a:buChar char="o"/>
            </a:pPr>
            <a:r>
              <a:rPr lang="en-US" sz="1600" dirty="0">
                <a:solidFill>
                  <a:srgbClr val="717171"/>
                </a:solidFill>
                <a:latin typeface="Tahoma" panose="020B0604030504040204" pitchFamily="34" charset="0"/>
                <a:ea typeface="Tahoma" panose="020B0604030504040204" pitchFamily="34" charset="0"/>
                <a:cs typeface="Tahoma" panose="020B0604030504040204" pitchFamily="34" charset="0"/>
              </a:rPr>
              <a:t>Potential interactions with concurrent medications</a:t>
            </a:r>
          </a:p>
          <a:p>
            <a:pPr marL="742950" lvl="1" indent="-285750">
              <a:spcBef>
                <a:spcPts val="500"/>
              </a:spcBef>
              <a:buClr>
                <a:schemeClr val="accent1"/>
              </a:buClr>
              <a:buSzPct val="80000"/>
              <a:buFont typeface="Courier New" panose="02070309020205020404" pitchFamily="49" charset="0"/>
              <a:buChar char="o"/>
            </a:pPr>
            <a:r>
              <a:rPr lang="en-US" sz="1600" dirty="0">
                <a:solidFill>
                  <a:srgbClr val="717171"/>
                </a:solidFill>
                <a:latin typeface="Tahoma" panose="020B0604030504040204" pitchFamily="34" charset="0"/>
                <a:ea typeface="Tahoma" panose="020B0604030504040204" pitchFamily="34" charset="0"/>
                <a:cs typeface="Tahoma" panose="020B0604030504040204" pitchFamily="34" charset="0"/>
              </a:rPr>
              <a:t>Adverse effects </a:t>
            </a:r>
          </a:p>
          <a:p>
            <a:pPr marL="742950" lvl="1" indent="-285750">
              <a:spcBef>
                <a:spcPts val="500"/>
              </a:spcBef>
              <a:buClr>
                <a:schemeClr val="accent1"/>
              </a:buClr>
              <a:buSzPct val="80000"/>
              <a:buFont typeface="Courier New" panose="02070309020205020404" pitchFamily="49" charset="0"/>
              <a:buChar char="o"/>
            </a:pPr>
            <a:endParaRPr lang="en-US" sz="1600" dirty="0">
              <a:solidFill>
                <a:srgbClr val="71717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1429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Sedative Hypnotics</a:t>
            </a:r>
            <a:endParaRPr lang="en-US" dirty="0"/>
          </a:p>
        </p:txBody>
      </p:sp>
      <p:sp>
        <p:nvSpPr>
          <p:cNvPr id="3" name="Content Placeholder 2"/>
          <p:cNvSpPr>
            <a:spLocks noGrp="1"/>
          </p:cNvSpPr>
          <p:nvPr>
            <p:ph idx="1"/>
          </p:nvPr>
        </p:nvSpPr>
        <p:spPr/>
        <p:txBody>
          <a:bodyPr/>
          <a:lstStyle/>
          <a:p>
            <a:r>
              <a:rPr lang="en-US" sz="1800" dirty="0"/>
              <a:t>Non-24-hour sleep-wake disorder (N24SWD or non-24) is a chronic circadian rhythm disorder that causes problems with the timing of sleep and sleep patterns. </a:t>
            </a:r>
          </a:p>
          <a:p>
            <a:r>
              <a:rPr lang="en-US" sz="1800" dirty="0" err="1"/>
              <a:t>Hetlioz</a:t>
            </a:r>
            <a:r>
              <a:rPr lang="en-US" sz="1800" dirty="0"/>
              <a:t> is only indicated for use in N24SWD</a:t>
            </a:r>
          </a:p>
          <a:p>
            <a:r>
              <a:rPr lang="en-US" sz="1800" dirty="0"/>
              <a:t>With the exception of zolpidem SL, all agents should be administered immediately before going to bed or after the patient has gone to bed and experienced difficulty falling asleep</a:t>
            </a:r>
          </a:p>
          <a:p>
            <a:r>
              <a:rPr lang="en-US" sz="1800" dirty="0"/>
              <a:t>Zolpidem SL should be utilized for middle of the night awakenings when the patient still has more than 4 hours before planned waking time </a:t>
            </a:r>
          </a:p>
          <a:p>
            <a:r>
              <a:rPr lang="en-US" sz="1800" dirty="0"/>
              <a:t>Due to gender differences in zolpidem clearance, women generally require lower doses of zolpidem</a:t>
            </a:r>
          </a:p>
        </p:txBody>
      </p:sp>
      <p:sp>
        <p:nvSpPr>
          <p:cNvPr id="4" name="Slide Number Placeholder 3"/>
          <p:cNvSpPr>
            <a:spLocks noGrp="1"/>
          </p:cNvSpPr>
          <p:nvPr>
            <p:ph type="sldNum" sz="quarter" idx="4"/>
          </p:nvPr>
        </p:nvSpPr>
        <p:spPr/>
        <p:txBody>
          <a:bodyPr/>
          <a:lstStyle/>
          <a:p>
            <a:fld id="{FF445594-FFE8-4E90-934C-EFF530110A38}" type="slidenum">
              <a:rPr lang="en-US" smtClean="0"/>
              <a:pPr/>
              <a:t>77</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59022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Sedative Hypnotics</a:t>
            </a:r>
            <a:endParaRPr lang="en-US" dirty="0"/>
          </a:p>
        </p:txBody>
      </p:sp>
      <p:sp>
        <p:nvSpPr>
          <p:cNvPr id="3" name="Content Placeholder 2"/>
          <p:cNvSpPr>
            <a:spLocks noGrp="1"/>
          </p:cNvSpPr>
          <p:nvPr>
            <p:ph idx="1"/>
          </p:nvPr>
        </p:nvSpPr>
        <p:spPr/>
        <p:txBody>
          <a:bodyPr/>
          <a:lstStyle/>
          <a:p>
            <a:r>
              <a:rPr lang="en-US" sz="1800" dirty="0"/>
              <a:t>Doxepin, </a:t>
            </a:r>
            <a:r>
              <a:rPr lang="en-US" sz="1800" dirty="0" err="1"/>
              <a:t>ramelteon</a:t>
            </a:r>
            <a:r>
              <a:rPr lang="en-US" sz="1800" dirty="0"/>
              <a:t>, and </a:t>
            </a:r>
            <a:r>
              <a:rPr lang="en-US" sz="1800" dirty="0" err="1"/>
              <a:t>tasimelteon</a:t>
            </a:r>
            <a:r>
              <a:rPr lang="en-US" sz="1800" dirty="0"/>
              <a:t> are the only agents in this class that are not controlled substances and are not associated with abuse or physical dependence</a:t>
            </a:r>
          </a:p>
          <a:p>
            <a:r>
              <a:rPr lang="en-US" sz="1800" dirty="0"/>
              <a:t>All drugs in this class should be used at the lowest effective dose</a:t>
            </a:r>
          </a:p>
          <a:p>
            <a:r>
              <a:rPr lang="en-US" sz="1800" dirty="0"/>
              <a:t>All sedative/hypnotics should be administered with caution in patients exhibiting signs and symptoms of depression</a:t>
            </a:r>
          </a:p>
          <a:p>
            <a:r>
              <a:rPr lang="en-US" sz="1800" dirty="0"/>
              <a:t>Patients whose insomnia fails to remit after 7 to 10 days of treatment may need to be evaluated for other medical or psychological issues </a:t>
            </a:r>
          </a:p>
          <a:p>
            <a:r>
              <a:rPr lang="en-US" sz="1800" dirty="0"/>
              <a:t>Continuous use should be avoided; patients should be encouraged to use these medications only when necessary</a:t>
            </a:r>
          </a:p>
        </p:txBody>
      </p:sp>
      <p:sp>
        <p:nvSpPr>
          <p:cNvPr id="4" name="Slide Number Placeholder 3"/>
          <p:cNvSpPr>
            <a:spLocks noGrp="1"/>
          </p:cNvSpPr>
          <p:nvPr>
            <p:ph type="sldNum" sz="quarter" idx="4"/>
          </p:nvPr>
        </p:nvSpPr>
        <p:spPr/>
        <p:txBody>
          <a:bodyPr/>
          <a:lstStyle/>
          <a:p>
            <a:fld id="{FF445594-FFE8-4E90-934C-EFF530110A38}" type="slidenum">
              <a:rPr lang="en-US" smtClean="0"/>
              <a:pPr/>
              <a:t>78</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8882159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Sedative Hypnotics</a:t>
            </a:r>
            <a:endParaRPr lang="en-US" dirty="0"/>
          </a:p>
        </p:txBody>
      </p:sp>
      <p:sp>
        <p:nvSpPr>
          <p:cNvPr id="3" name="Content Placeholder 2"/>
          <p:cNvSpPr>
            <a:spLocks noGrp="1"/>
          </p:cNvSpPr>
          <p:nvPr>
            <p:ph idx="1"/>
          </p:nvPr>
        </p:nvSpPr>
        <p:spPr/>
        <p:txBody>
          <a:bodyPr/>
          <a:lstStyle/>
          <a:p>
            <a:r>
              <a:rPr lang="en-US" sz="2400" dirty="0"/>
              <a:t>In 2016, the FDA informed healthcare professionals that concurrent use of opioids and benzodiazepines or other CNS depressants may result in serious adverse reactions such as profound sedation, respiratory depression, coma, and death</a:t>
            </a:r>
          </a:p>
          <a:p>
            <a:r>
              <a:rPr lang="en-US" sz="2400" dirty="0"/>
              <a:t>Providers should limit prescribing opioids with benzodiazepines to only patients without alternative treatment options</a:t>
            </a:r>
          </a:p>
        </p:txBody>
      </p:sp>
      <p:sp>
        <p:nvSpPr>
          <p:cNvPr id="4" name="Slide Number Placeholder 3"/>
          <p:cNvSpPr>
            <a:spLocks noGrp="1"/>
          </p:cNvSpPr>
          <p:nvPr>
            <p:ph type="sldNum" sz="quarter" idx="4"/>
          </p:nvPr>
        </p:nvSpPr>
        <p:spPr/>
        <p:txBody>
          <a:bodyPr/>
          <a:lstStyle/>
          <a:p>
            <a:fld id="{FF445594-FFE8-4E90-934C-EFF530110A38}" type="slidenum">
              <a:rPr lang="en-US" smtClean="0"/>
              <a:pPr/>
              <a:t>79</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86024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Antifungals, Oral</a:t>
            </a:r>
            <a:endParaRPr lang="en-US" dirty="0"/>
          </a:p>
        </p:txBody>
      </p:sp>
      <p:sp>
        <p:nvSpPr>
          <p:cNvPr id="3" name="Content Placeholder 2"/>
          <p:cNvSpPr>
            <a:spLocks noGrp="1"/>
          </p:cNvSpPr>
          <p:nvPr>
            <p:ph idx="1"/>
          </p:nvPr>
        </p:nvSpPr>
        <p:spPr/>
        <p:txBody>
          <a:bodyPr/>
          <a:lstStyle/>
          <a:p>
            <a:pPr marL="0" indent="0">
              <a:buNone/>
            </a:pPr>
            <a:r>
              <a:rPr lang="en-US" altLang="en-US" sz="2400" b="1" i="1" dirty="0"/>
              <a:t>Class Overview - Product indications include*:</a:t>
            </a:r>
          </a:p>
          <a:p>
            <a:r>
              <a:rPr lang="en-US" sz="2400" dirty="0"/>
              <a:t>Candidiasis (esophageal, oropharyngeal, and vaginal)</a:t>
            </a:r>
          </a:p>
          <a:p>
            <a:r>
              <a:rPr lang="en-US" sz="2400" dirty="0" err="1"/>
              <a:t>Cryptococcal</a:t>
            </a:r>
            <a:r>
              <a:rPr lang="en-US" sz="2400" dirty="0"/>
              <a:t> infections</a:t>
            </a:r>
          </a:p>
          <a:p>
            <a:r>
              <a:rPr lang="en-US" sz="2400" dirty="0"/>
              <a:t>Tinea topical infections</a:t>
            </a:r>
          </a:p>
          <a:p>
            <a:r>
              <a:rPr lang="en-US" sz="2400" dirty="0"/>
              <a:t>Onychomycosis</a:t>
            </a:r>
          </a:p>
          <a:p>
            <a:r>
              <a:rPr lang="en-US" sz="2400" dirty="0"/>
              <a:t>Invasive aspergillosis </a:t>
            </a:r>
          </a:p>
          <a:p>
            <a:endParaRPr lang="en-US" sz="2400" dirty="0"/>
          </a:p>
          <a:p>
            <a:endParaRPr lang="en-US" sz="24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8</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6" name="TextBox 5"/>
          <p:cNvSpPr txBox="1"/>
          <p:nvPr/>
        </p:nvSpPr>
        <p:spPr>
          <a:xfrm>
            <a:off x="533400" y="4171950"/>
            <a:ext cx="7848600" cy="369332"/>
          </a:xfrm>
          <a:prstGeom prst="rect">
            <a:avLst/>
          </a:prstGeom>
          <a:noFill/>
        </p:spPr>
        <p:txBody>
          <a:bodyPr wrap="square" rtlCol="0">
            <a:spAutoFit/>
          </a:bodyPr>
          <a:lstStyle/>
          <a:p>
            <a:pPr lvl="1"/>
            <a:r>
              <a:rPr lang="en-US" b="1" i="1" dirty="0"/>
              <a:t>*Not inclusive of all product indications, all products differ in indication</a:t>
            </a:r>
          </a:p>
        </p:txBody>
      </p:sp>
    </p:spTree>
    <p:extLst>
      <p:ext uri="{BB962C8B-B14F-4D97-AF65-F5344CB8AC3E}">
        <p14:creationId xmlns:p14="http://schemas.microsoft.com/office/powerpoint/2010/main" val="10599373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Sedative Hypnotics</a:t>
            </a:r>
            <a:endParaRPr lang="en-US" dirty="0"/>
          </a:p>
        </p:txBody>
      </p:sp>
      <p:sp>
        <p:nvSpPr>
          <p:cNvPr id="5" name="Content Placeholder 4"/>
          <p:cNvSpPr>
            <a:spLocks noGrp="1"/>
          </p:cNvSpPr>
          <p:nvPr>
            <p:ph idx="1"/>
          </p:nvPr>
        </p:nvSpPr>
        <p:spPr/>
        <p:txBody>
          <a:bodyPr/>
          <a:lstStyle/>
          <a:p>
            <a:pPr marL="0" indent="0">
              <a:buNone/>
            </a:pPr>
            <a:r>
              <a:rPr lang="en-US" altLang="en-US" sz="2400" b="1" i="1" dirty="0"/>
              <a:t>Treatment Updates:</a:t>
            </a:r>
          </a:p>
          <a:p>
            <a:r>
              <a:rPr lang="en-US" sz="2400" dirty="0"/>
              <a:t>The FDA is requiring a boxed warning be added to the prescribing information for </a:t>
            </a:r>
            <a:r>
              <a:rPr lang="en-US" sz="2400" dirty="0" err="1"/>
              <a:t>eszopiclone</a:t>
            </a:r>
            <a:r>
              <a:rPr lang="en-US" sz="2400" dirty="0"/>
              <a:t>, </a:t>
            </a:r>
            <a:r>
              <a:rPr lang="en-US" sz="2400" dirty="0" err="1"/>
              <a:t>zaleplon</a:t>
            </a:r>
            <a:r>
              <a:rPr lang="en-US" sz="2400" dirty="0"/>
              <a:t>, and zolpidem regarding serious injuries and death from complex sleep behaviors, in addition to a contraindication in patients who have previously experienced an episode of complex sleep behavior with these medications</a:t>
            </a:r>
          </a:p>
        </p:txBody>
      </p:sp>
      <p:sp>
        <p:nvSpPr>
          <p:cNvPr id="2" name="Slide Number Placeholder 1"/>
          <p:cNvSpPr>
            <a:spLocks noGrp="1"/>
          </p:cNvSpPr>
          <p:nvPr>
            <p:ph type="sldNum" sz="quarter" idx="4"/>
          </p:nvPr>
        </p:nvSpPr>
        <p:spPr/>
        <p:txBody>
          <a:bodyPr/>
          <a:lstStyle/>
          <a:p>
            <a:fld id="{FF445594-FFE8-4E90-934C-EFF530110A38}" type="slidenum">
              <a:rPr lang="en-US" smtClean="0"/>
              <a:pPr/>
              <a:t>80</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415427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Steroids, Topical</a:t>
            </a:r>
            <a:endParaRPr lang="en-US" dirty="0"/>
          </a:p>
        </p:txBody>
      </p:sp>
      <p:sp>
        <p:nvSpPr>
          <p:cNvPr id="3" name="Subtitle 2"/>
          <p:cNvSpPr>
            <a:spLocks noGrp="1"/>
          </p:cNvSpPr>
          <p:nvPr>
            <p:ph type="subTitle" idx="1"/>
          </p:nvPr>
        </p:nvSpPr>
        <p:spPr/>
        <p:txBody>
          <a:bodyPr/>
          <a:lstStyle/>
          <a:p>
            <a:r>
              <a:rPr lang="en-US"/>
              <a:t> </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81</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663268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Steroids, Topical</a:t>
            </a:r>
            <a:endParaRPr lang="en-US" dirty="0"/>
          </a:p>
        </p:txBody>
      </p:sp>
      <p:sp>
        <p:nvSpPr>
          <p:cNvPr id="5" name="Content Placeholder 4"/>
          <p:cNvSpPr>
            <a:spLocks noGrp="1"/>
          </p:cNvSpPr>
          <p:nvPr>
            <p:ph idx="1"/>
          </p:nvPr>
        </p:nvSpPr>
        <p:spPr/>
        <p:txBody>
          <a:bodyPr/>
          <a:lstStyle/>
          <a:p>
            <a:pPr marL="0" indent="0">
              <a:buNone/>
            </a:pPr>
            <a:r>
              <a:rPr lang="en-US" altLang="en-US" sz="2000" b="1" i="1" dirty="0"/>
              <a:t>Class Overview: Low Potency Topical </a:t>
            </a:r>
            <a:r>
              <a:rPr lang="en-US" sz="2000" b="1" i="1" dirty="0"/>
              <a:t>Steroid Products</a:t>
            </a:r>
          </a:p>
          <a:p>
            <a:r>
              <a:rPr lang="en-US" sz="2000" dirty="0" err="1"/>
              <a:t>alclometasone</a:t>
            </a:r>
            <a:r>
              <a:rPr lang="en-US" sz="2000" dirty="0"/>
              <a:t> </a:t>
            </a:r>
            <a:r>
              <a:rPr lang="en-US" sz="2000" dirty="0" err="1"/>
              <a:t>dipropionate</a:t>
            </a:r>
            <a:r>
              <a:rPr lang="en-US" sz="2000" dirty="0"/>
              <a:t> – (</a:t>
            </a:r>
            <a:r>
              <a:rPr lang="en-US" sz="2000" dirty="0" err="1"/>
              <a:t>alclometasone</a:t>
            </a:r>
            <a:r>
              <a:rPr lang="en-US" sz="2000" dirty="0"/>
              <a:t> </a:t>
            </a:r>
            <a:r>
              <a:rPr lang="en-US" sz="2000" dirty="0" err="1"/>
              <a:t>dipropionate</a:t>
            </a:r>
            <a:r>
              <a:rPr lang="en-US" sz="2000" dirty="0"/>
              <a:t> cream &amp; ointment)</a:t>
            </a:r>
          </a:p>
          <a:p>
            <a:r>
              <a:rPr lang="en-US" sz="2000" dirty="0" err="1"/>
              <a:t>desonide</a:t>
            </a:r>
            <a:r>
              <a:rPr lang="en-US" sz="2000" dirty="0"/>
              <a:t> – (</a:t>
            </a:r>
            <a:r>
              <a:rPr lang="en-US" sz="2000" dirty="0" err="1"/>
              <a:t>Desonate</a:t>
            </a:r>
            <a:r>
              <a:rPr lang="en-US" sz="2000" dirty="0"/>
              <a:t> Gel; </a:t>
            </a:r>
            <a:r>
              <a:rPr lang="en-US" sz="2000" dirty="0" err="1"/>
              <a:t>Desowen</a:t>
            </a:r>
            <a:r>
              <a:rPr lang="en-US" sz="2000" dirty="0"/>
              <a:t> Cream; </a:t>
            </a:r>
            <a:r>
              <a:rPr lang="en-US" sz="2000" dirty="0" err="1"/>
              <a:t>desonide</a:t>
            </a:r>
            <a:r>
              <a:rPr lang="en-US" sz="2000" dirty="0"/>
              <a:t> cream, lotion &amp; ointment; </a:t>
            </a:r>
            <a:r>
              <a:rPr lang="en-US" sz="2000" dirty="0" err="1"/>
              <a:t>Tridesilon</a:t>
            </a:r>
            <a:r>
              <a:rPr lang="en-US" sz="2000" dirty="0"/>
              <a:t>; </a:t>
            </a:r>
            <a:r>
              <a:rPr lang="en-US" sz="2000" dirty="0" err="1"/>
              <a:t>Verdeso</a:t>
            </a:r>
            <a:r>
              <a:rPr lang="en-US" sz="2000" dirty="0"/>
              <a:t>)</a:t>
            </a:r>
          </a:p>
          <a:p>
            <a:r>
              <a:rPr lang="en-US" sz="2000" dirty="0" err="1"/>
              <a:t>fluocinolone</a:t>
            </a:r>
            <a:r>
              <a:rPr lang="en-US" sz="2000" dirty="0"/>
              <a:t> </a:t>
            </a:r>
            <a:r>
              <a:rPr lang="en-US" sz="2000" dirty="0" err="1"/>
              <a:t>acetonide</a:t>
            </a:r>
            <a:r>
              <a:rPr lang="en-US" sz="2000" dirty="0"/>
              <a:t> – (Capex Shampoo; </a:t>
            </a:r>
            <a:r>
              <a:rPr lang="en-US" sz="2000" dirty="0" err="1"/>
              <a:t>Dema</a:t>
            </a:r>
            <a:r>
              <a:rPr lang="en-US" sz="2000" dirty="0"/>
              <a:t>-</a:t>
            </a:r>
            <a:r>
              <a:rPr lang="en-US" sz="2000" dirty="0" err="1"/>
              <a:t>Smoothe</a:t>
            </a:r>
            <a:r>
              <a:rPr lang="en-US" sz="2000" dirty="0"/>
              <a:t>-FS; </a:t>
            </a:r>
            <a:r>
              <a:rPr lang="en-US" sz="2000" dirty="0" err="1"/>
              <a:t>fluocinolone</a:t>
            </a:r>
            <a:r>
              <a:rPr lang="en-US" sz="2000" dirty="0"/>
              <a:t> 0.01% oil)</a:t>
            </a:r>
          </a:p>
          <a:p>
            <a:r>
              <a:rPr lang="en-US" sz="2000" dirty="0" err="1"/>
              <a:t>fluocinolone</a:t>
            </a:r>
            <a:r>
              <a:rPr lang="en-US" sz="2000" dirty="0"/>
              <a:t> </a:t>
            </a:r>
            <a:r>
              <a:rPr lang="en-US" sz="2000" dirty="0" err="1"/>
              <a:t>acetonide</a:t>
            </a:r>
            <a:r>
              <a:rPr lang="en-US" sz="2000" dirty="0"/>
              <a:t>/Cetaphil cleanser lotion (</a:t>
            </a:r>
            <a:r>
              <a:rPr lang="en-US" sz="2000" dirty="0" err="1"/>
              <a:t>Xilapak</a:t>
            </a:r>
            <a:r>
              <a:rPr lang="en-US" sz="2000" dirty="0"/>
              <a:t> Kit)</a:t>
            </a:r>
          </a:p>
          <a:p>
            <a:r>
              <a:rPr lang="en-US" sz="2000" dirty="0" err="1"/>
              <a:t>fluocinolone</a:t>
            </a:r>
            <a:r>
              <a:rPr lang="en-US" sz="2000" dirty="0"/>
              <a:t> </a:t>
            </a:r>
            <a:r>
              <a:rPr lang="en-US" sz="2000" dirty="0" err="1"/>
              <a:t>acetonide</a:t>
            </a:r>
            <a:r>
              <a:rPr lang="en-US" sz="2000" dirty="0"/>
              <a:t>/ urea* (</a:t>
            </a:r>
            <a:r>
              <a:rPr lang="en-US" sz="2000" dirty="0" err="1"/>
              <a:t>NoxiPak</a:t>
            </a:r>
            <a:r>
              <a:rPr lang="en-US" sz="2000" dirty="0"/>
              <a:t> Kit)	</a:t>
            </a:r>
          </a:p>
          <a:p>
            <a:endParaRPr lang="en-US" sz="2000" dirty="0"/>
          </a:p>
          <a:p>
            <a:pPr lvl="1"/>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82</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quality health care for those in need</a:t>
            </a:r>
            <a:endParaRPr lang="en-US" dirty="0"/>
          </a:p>
        </p:txBody>
      </p:sp>
    </p:spTree>
    <p:extLst>
      <p:ext uri="{BB962C8B-B14F-4D97-AF65-F5344CB8AC3E}">
        <p14:creationId xmlns:p14="http://schemas.microsoft.com/office/powerpoint/2010/main" val="23307675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Steroids, Topical</a:t>
            </a:r>
            <a:endParaRPr lang="en-US" dirty="0"/>
          </a:p>
        </p:txBody>
      </p:sp>
      <p:sp>
        <p:nvSpPr>
          <p:cNvPr id="5" name="Content Placeholder 4"/>
          <p:cNvSpPr>
            <a:spLocks noGrp="1"/>
          </p:cNvSpPr>
          <p:nvPr>
            <p:ph idx="1"/>
          </p:nvPr>
        </p:nvSpPr>
        <p:spPr/>
        <p:txBody>
          <a:bodyPr/>
          <a:lstStyle/>
          <a:p>
            <a:pPr marL="0" indent="0">
              <a:buNone/>
            </a:pPr>
            <a:r>
              <a:rPr lang="en-US" altLang="en-US" sz="2000" b="1" i="1" dirty="0"/>
              <a:t>Class Overview: Low Potency Topical </a:t>
            </a:r>
            <a:r>
              <a:rPr lang="en-US" sz="2000" b="1" i="1" dirty="0"/>
              <a:t>Steroid Products</a:t>
            </a:r>
          </a:p>
          <a:p>
            <a:r>
              <a:rPr lang="en-US" sz="2000" dirty="0"/>
              <a:t>hydrocortisone (Advanced Allergy Collection Kit, Ala-</a:t>
            </a:r>
            <a:r>
              <a:rPr lang="en-US" sz="2000" dirty="0" err="1"/>
              <a:t>Cort</a:t>
            </a:r>
            <a:r>
              <a:rPr lang="en-US" sz="2000" dirty="0"/>
              <a:t>, Ala-Scalp, </a:t>
            </a:r>
            <a:r>
              <a:rPr lang="en-US" sz="2000" dirty="0" err="1"/>
              <a:t>Aquanil</a:t>
            </a:r>
            <a:r>
              <a:rPr lang="en-US" sz="2000" dirty="0"/>
              <a:t>, Anti-Itch, Aqua Glycolic HC Kit, Beta HC, Cortaid, Cortisone, </a:t>
            </a:r>
            <a:r>
              <a:rPr lang="en-US" sz="2000" dirty="0" err="1"/>
              <a:t>Cortizone</a:t>
            </a:r>
            <a:r>
              <a:rPr lang="en-US" sz="2000" dirty="0"/>
              <a:t>, </a:t>
            </a:r>
            <a:r>
              <a:rPr lang="en-US" sz="2000" dirty="0" err="1"/>
              <a:t>Dermarest</a:t>
            </a:r>
            <a:r>
              <a:rPr lang="en-US" sz="2000" dirty="0"/>
              <a:t> Eczema, </a:t>
            </a:r>
            <a:r>
              <a:rPr lang="en-US" sz="2000" dirty="0" err="1"/>
              <a:t>Dermasorb</a:t>
            </a:r>
            <a:r>
              <a:rPr lang="en-US" sz="2000" dirty="0"/>
              <a:t> HC Complete Kit, GS Anti-Itch, </a:t>
            </a:r>
            <a:r>
              <a:rPr lang="en-US" sz="2000" dirty="0" err="1"/>
              <a:t>MiCort</a:t>
            </a:r>
            <a:r>
              <a:rPr lang="en-US" sz="2000" dirty="0"/>
              <a:t> HC, Noble Formula HC, QC Anti-Itch, </a:t>
            </a:r>
            <a:r>
              <a:rPr lang="en-US" sz="2000" dirty="0" err="1"/>
              <a:t>Scalacort</a:t>
            </a:r>
            <a:r>
              <a:rPr lang="en-US" sz="2000" dirty="0"/>
              <a:t>, </a:t>
            </a:r>
            <a:r>
              <a:rPr lang="en-US" sz="2000" dirty="0" err="1"/>
              <a:t>Scalacort</a:t>
            </a:r>
            <a:r>
              <a:rPr lang="en-US" sz="2000" dirty="0"/>
              <a:t>-DK Kit, Scalp Relief, </a:t>
            </a:r>
            <a:r>
              <a:rPr lang="en-US" sz="2000" dirty="0" err="1"/>
              <a:t>Scalpicin</a:t>
            </a:r>
            <a:r>
              <a:rPr lang="en-US" sz="2000" dirty="0"/>
              <a:t>, Soothing Care, </a:t>
            </a:r>
            <a:r>
              <a:rPr lang="en-US" sz="2000" dirty="0" err="1"/>
              <a:t>Texacort</a:t>
            </a:r>
            <a:r>
              <a:rPr lang="en-US" sz="2000" dirty="0"/>
              <a:t>,  </a:t>
            </a:r>
            <a:r>
              <a:rPr lang="en-US" sz="2000" dirty="0" err="1"/>
              <a:t>Vanicream</a:t>
            </a:r>
            <a:r>
              <a:rPr lang="en-US" sz="2000" dirty="0"/>
              <a:t>; hydrocortisone)</a:t>
            </a:r>
          </a:p>
          <a:p>
            <a:r>
              <a:rPr lang="en-US" sz="2000" dirty="0"/>
              <a:t>hydrocortisone/aloe </a:t>
            </a:r>
            <a:r>
              <a:rPr lang="en-US" sz="2000" dirty="0" err="1"/>
              <a:t>vera</a:t>
            </a:r>
            <a:r>
              <a:rPr lang="en-US" sz="2000" dirty="0"/>
              <a:t> (Cortisone-10, Cortisone Plus Aloe, </a:t>
            </a:r>
            <a:r>
              <a:rPr lang="en-US" sz="2000" dirty="0" err="1"/>
              <a:t>Nucort</a:t>
            </a:r>
            <a:r>
              <a:rPr lang="en-US" sz="2000" dirty="0"/>
              <a:t>, QC Anti-Itch with Aloe, SM Hydrocortisone-Aloe, SM Hydrocortisone Plus; hydrocortisone/aloe </a:t>
            </a:r>
            <a:r>
              <a:rPr lang="en-US" sz="2000" dirty="0" err="1"/>
              <a:t>vera</a:t>
            </a:r>
            <a:r>
              <a:rPr lang="en-US" sz="2000" dirty="0"/>
              <a:t>)	</a:t>
            </a:r>
          </a:p>
          <a:p>
            <a:endParaRPr lang="en-US" sz="2000" dirty="0"/>
          </a:p>
          <a:p>
            <a:pPr lvl="1"/>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83</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1814830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Steroids, Topical</a:t>
            </a:r>
            <a:endParaRPr lang="en-US" dirty="0"/>
          </a:p>
        </p:txBody>
      </p:sp>
      <p:sp>
        <p:nvSpPr>
          <p:cNvPr id="5" name="Content Placeholder 4"/>
          <p:cNvSpPr>
            <a:spLocks noGrp="1"/>
          </p:cNvSpPr>
          <p:nvPr>
            <p:ph idx="1"/>
          </p:nvPr>
        </p:nvSpPr>
        <p:spPr/>
        <p:txBody>
          <a:bodyPr/>
          <a:lstStyle/>
          <a:p>
            <a:pPr marL="0" indent="0">
              <a:buNone/>
            </a:pPr>
            <a:r>
              <a:rPr lang="en-US" altLang="en-US" sz="2100" b="1" i="1" dirty="0"/>
              <a:t>Class Overview: Medium Potency Topical </a:t>
            </a:r>
            <a:r>
              <a:rPr lang="en-US" sz="2100" b="1" i="1" dirty="0"/>
              <a:t>Steroid Products</a:t>
            </a:r>
          </a:p>
          <a:p>
            <a:r>
              <a:rPr lang="en-US" sz="2100" dirty="0"/>
              <a:t>betamethasone </a:t>
            </a:r>
            <a:r>
              <a:rPr lang="en-US" sz="2100" dirty="0" err="1"/>
              <a:t>valerate</a:t>
            </a:r>
            <a:r>
              <a:rPr lang="en-US" sz="2100" dirty="0"/>
              <a:t> - (betamethasone </a:t>
            </a:r>
            <a:r>
              <a:rPr lang="en-US" sz="2100" dirty="0" err="1"/>
              <a:t>valerate</a:t>
            </a:r>
            <a:r>
              <a:rPr lang="en-US" sz="2100" dirty="0"/>
              <a:t> foam; </a:t>
            </a:r>
            <a:r>
              <a:rPr lang="en-US" sz="2100" dirty="0" err="1"/>
              <a:t>Luxiq</a:t>
            </a:r>
            <a:r>
              <a:rPr lang="en-US" sz="2100" dirty="0"/>
              <a:t>)</a:t>
            </a:r>
          </a:p>
          <a:p>
            <a:r>
              <a:rPr lang="en-US" sz="2100" dirty="0" err="1"/>
              <a:t>clocortolone</a:t>
            </a:r>
            <a:r>
              <a:rPr lang="en-US" sz="2100" dirty="0"/>
              <a:t> </a:t>
            </a:r>
            <a:r>
              <a:rPr lang="en-US" sz="2100" dirty="0" err="1"/>
              <a:t>pivalate</a:t>
            </a:r>
            <a:r>
              <a:rPr lang="en-US" sz="2100" dirty="0"/>
              <a:t> - (</a:t>
            </a:r>
            <a:r>
              <a:rPr lang="en-US" sz="2100" dirty="0" err="1"/>
              <a:t>clocortolone</a:t>
            </a:r>
            <a:r>
              <a:rPr lang="en-US" sz="2100" dirty="0"/>
              <a:t> cream (AG); </a:t>
            </a:r>
            <a:r>
              <a:rPr lang="en-US" sz="2100" dirty="0" err="1"/>
              <a:t>Cloderm</a:t>
            </a:r>
            <a:r>
              <a:rPr lang="en-US" sz="2100" dirty="0"/>
              <a:t>)</a:t>
            </a:r>
          </a:p>
          <a:p>
            <a:r>
              <a:rPr lang="en-US" sz="2100" dirty="0" err="1"/>
              <a:t>fluocinolone</a:t>
            </a:r>
            <a:r>
              <a:rPr lang="en-US" sz="2100" dirty="0"/>
              <a:t> </a:t>
            </a:r>
            <a:r>
              <a:rPr lang="en-US" sz="2100" dirty="0" err="1"/>
              <a:t>acetonide</a:t>
            </a:r>
            <a:r>
              <a:rPr lang="en-US" sz="2100" dirty="0"/>
              <a:t> - (</a:t>
            </a:r>
            <a:r>
              <a:rPr lang="en-US" sz="2100" dirty="0" err="1"/>
              <a:t>fluocinolone</a:t>
            </a:r>
            <a:r>
              <a:rPr lang="en-US" sz="2100" dirty="0"/>
              <a:t> </a:t>
            </a:r>
            <a:r>
              <a:rPr lang="en-US" sz="2100" dirty="0" err="1"/>
              <a:t>acetonide</a:t>
            </a:r>
            <a:r>
              <a:rPr lang="en-US" sz="2100" dirty="0"/>
              <a:t> cream, ointment &amp; solution; </a:t>
            </a:r>
            <a:r>
              <a:rPr lang="en-US" sz="2100" dirty="0" err="1"/>
              <a:t>Synalar</a:t>
            </a:r>
            <a:r>
              <a:rPr lang="en-US" sz="2100" dirty="0"/>
              <a:t> Ointment &amp; Solution)  </a:t>
            </a:r>
          </a:p>
          <a:p>
            <a:r>
              <a:rPr lang="en-US" sz="2100" dirty="0" err="1"/>
              <a:t>flurandrenolide</a:t>
            </a:r>
            <a:r>
              <a:rPr lang="en-US" sz="2100" dirty="0"/>
              <a:t> - (</a:t>
            </a:r>
            <a:r>
              <a:rPr lang="en-US" sz="2100" dirty="0" err="1"/>
              <a:t>Cordran</a:t>
            </a:r>
            <a:r>
              <a:rPr lang="en-US" sz="2100" dirty="0"/>
              <a:t> Tape; </a:t>
            </a:r>
            <a:r>
              <a:rPr lang="en-US" sz="2100" dirty="0" err="1"/>
              <a:t>flurandrenolide</a:t>
            </a:r>
            <a:r>
              <a:rPr lang="en-US" sz="2100" dirty="0"/>
              <a:t> cream, lotion, lotion (AG) &amp; ointment; </a:t>
            </a:r>
            <a:r>
              <a:rPr lang="en-US" sz="2100" dirty="0" err="1"/>
              <a:t>Nolix</a:t>
            </a:r>
            <a:r>
              <a:rPr lang="en-US" sz="2100" dirty="0"/>
              <a:t>)</a:t>
            </a:r>
          </a:p>
          <a:p>
            <a:r>
              <a:rPr lang="en-US" sz="2100" dirty="0"/>
              <a:t>fluticasone propionate - (</a:t>
            </a:r>
            <a:r>
              <a:rPr lang="en-US" sz="2100" dirty="0" err="1"/>
              <a:t>Cutivate</a:t>
            </a:r>
            <a:r>
              <a:rPr lang="en-US" sz="2100" dirty="0"/>
              <a:t> Cream &amp; Lotion; fluticasone cream, lotion &amp; ointment)</a:t>
            </a:r>
          </a:p>
          <a:p>
            <a:pPr lvl="1"/>
            <a:endParaRPr lang="en-US" sz="21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84</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1580439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Steroids, Topical</a:t>
            </a:r>
            <a:endParaRPr lang="en-US" dirty="0"/>
          </a:p>
        </p:txBody>
      </p:sp>
      <p:sp>
        <p:nvSpPr>
          <p:cNvPr id="5" name="Content Placeholder 4"/>
          <p:cNvSpPr>
            <a:spLocks noGrp="1"/>
          </p:cNvSpPr>
          <p:nvPr>
            <p:ph idx="1"/>
          </p:nvPr>
        </p:nvSpPr>
        <p:spPr/>
        <p:txBody>
          <a:bodyPr/>
          <a:lstStyle/>
          <a:p>
            <a:pPr marL="0" indent="0">
              <a:buNone/>
            </a:pPr>
            <a:r>
              <a:rPr lang="en-US" altLang="en-US" sz="1900" b="1" i="1" dirty="0"/>
              <a:t>Class Overview: Medium Potency Topical </a:t>
            </a:r>
            <a:r>
              <a:rPr lang="en-US" sz="1900" b="1" i="1" dirty="0"/>
              <a:t>Steroid Products</a:t>
            </a:r>
          </a:p>
          <a:p>
            <a:r>
              <a:rPr lang="en-US" sz="1900" dirty="0"/>
              <a:t>hydrocortisone butyrate - (hydrocortisone butyrate cream, cream (AG), lotion, ointment, ointment (AG), solution &amp; solution (AG); </a:t>
            </a:r>
            <a:r>
              <a:rPr lang="en-US" sz="1900" dirty="0" err="1"/>
              <a:t>Locoid</a:t>
            </a:r>
            <a:r>
              <a:rPr lang="en-US" sz="1900" dirty="0"/>
              <a:t> / </a:t>
            </a:r>
            <a:r>
              <a:rPr lang="en-US" sz="1900" dirty="0" err="1"/>
              <a:t>Lipocream</a:t>
            </a:r>
            <a:r>
              <a:rPr lang="en-US" sz="1900" dirty="0"/>
              <a:t>)	</a:t>
            </a:r>
          </a:p>
          <a:p>
            <a:r>
              <a:rPr lang="en-US" sz="1900" dirty="0"/>
              <a:t>hydrocortisone </a:t>
            </a:r>
            <a:r>
              <a:rPr lang="en-US" sz="1900" dirty="0" err="1"/>
              <a:t>probutate</a:t>
            </a:r>
            <a:r>
              <a:rPr lang="en-US" sz="1900" dirty="0"/>
              <a:t> - (</a:t>
            </a:r>
            <a:r>
              <a:rPr lang="en-US" sz="1900" dirty="0" err="1"/>
              <a:t>Pandel</a:t>
            </a:r>
            <a:r>
              <a:rPr lang="en-US" sz="1900" dirty="0"/>
              <a:t>)  </a:t>
            </a:r>
          </a:p>
          <a:p>
            <a:r>
              <a:rPr lang="en-US" sz="1900" dirty="0"/>
              <a:t>hydrocortisone </a:t>
            </a:r>
            <a:r>
              <a:rPr lang="en-US" sz="1900" dirty="0" err="1"/>
              <a:t>valerate</a:t>
            </a:r>
            <a:r>
              <a:rPr lang="en-US" sz="1900" dirty="0"/>
              <a:t> - (hydrocortisone </a:t>
            </a:r>
            <a:r>
              <a:rPr lang="en-US" sz="1900" dirty="0" err="1"/>
              <a:t>valerate</a:t>
            </a:r>
            <a:r>
              <a:rPr lang="en-US" sz="1900" dirty="0"/>
              <a:t> cream &amp; ointment)</a:t>
            </a:r>
          </a:p>
          <a:p>
            <a:r>
              <a:rPr lang="en-US" sz="1900" dirty="0" err="1"/>
              <a:t>mometasone</a:t>
            </a:r>
            <a:r>
              <a:rPr lang="en-US" sz="1900" dirty="0"/>
              <a:t> </a:t>
            </a:r>
            <a:r>
              <a:rPr lang="en-US" sz="1900" dirty="0" err="1"/>
              <a:t>furoate</a:t>
            </a:r>
            <a:r>
              <a:rPr lang="en-US" sz="1900" dirty="0"/>
              <a:t> - (</a:t>
            </a:r>
            <a:r>
              <a:rPr lang="en-US" sz="1900" dirty="0" err="1"/>
              <a:t>Elocon</a:t>
            </a:r>
            <a:r>
              <a:rPr lang="en-US" sz="1900" dirty="0"/>
              <a:t> Cream &amp; Ointment; </a:t>
            </a:r>
            <a:r>
              <a:rPr lang="en-US" sz="1900" dirty="0" err="1"/>
              <a:t>mometasone</a:t>
            </a:r>
            <a:r>
              <a:rPr lang="en-US" sz="1900" dirty="0"/>
              <a:t> </a:t>
            </a:r>
            <a:r>
              <a:rPr lang="en-US" sz="1900" dirty="0" err="1"/>
              <a:t>furoate</a:t>
            </a:r>
            <a:r>
              <a:rPr lang="en-US" sz="1900" dirty="0"/>
              <a:t> cream, ointment &amp; solution )</a:t>
            </a:r>
          </a:p>
          <a:p>
            <a:r>
              <a:rPr lang="en-US" sz="1900" dirty="0" err="1"/>
              <a:t>prednicarbate</a:t>
            </a:r>
            <a:r>
              <a:rPr lang="en-US" sz="1900" dirty="0"/>
              <a:t> - (</a:t>
            </a:r>
            <a:r>
              <a:rPr lang="en-US" sz="1900" dirty="0" err="1"/>
              <a:t>Dermatop</a:t>
            </a:r>
            <a:r>
              <a:rPr lang="en-US" sz="1900" dirty="0"/>
              <a:t>; </a:t>
            </a:r>
            <a:r>
              <a:rPr lang="en-US" sz="1900" dirty="0" err="1"/>
              <a:t>prednicarbate</a:t>
            </a:r>
            <a:r>
              <a:rPr lang="en-US" sz="1900" dirty="0"/>
              <a:t> cream &amp; ointment)</a:t>
            </a:r>
          </a:p>
          <a:p>
            <a:pPr lvl="1"/>
            <a:endParaRPr lang="en-US" sz="19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85</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245095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Steroids, Topical</a:t>
            </a:r>
            <a:endParaRPr lang="en-US" dirty="0"/>
          </a:p>
        </p:txBody>
      </p:sp>
      <p:sp>
        <p:nvSpPr>
          <p:cNvPr id="5" name="Content Placeholder 4"/>
          <p:cNvSpPr>
            <a:spLocks noGrp="1"/>
          </p:cNvSpPr>
          <p:nvPr>
            <p:ph idx="1"/>
          </p:nvPr>
        </p:nvSpPr>
        <p:spPr/>
        <p:txBody>
          <a:bodyPr/>
          <a:lstStyle/>
          <a:p>
            <a:pPr marL="0" indent="0">
              <a:buNone/>
            </a:pPr>
            <a:r>
              <a:rPr lang="en-US" altLang="en-US" sz="1800" b="1" i="1" dirty="0"/>
              <a:t>Class Overview: High Potency Topical </a:t>
            </a:r>
            <a:r>
              <a:rPr lang="en-US" sz="1800" b="1" i="1" dirty="0"/>
              <a:t>Steroid Products</a:t>
            </a:r>
          </a:p>
          <a:p>
            <a:r>
              <a:rPr lang="en-US" sz="1800" dirty="0" err="1"/>
              <a:t>amcinonide</a:t>
            </a:r>
            <a:r>
              <a:rPr lang="en-US" sz="1800" dirty="0"/>
              <a:t> - (</a:t>
            </a:r>
            <a:r>
              <a:rPr lang="en-US" sz="1800" dirty="0" err="1"/>
              <a:t>amcinonide</a:t>
            </a:r>
            <a:r>
              <a:rPr lang="en-US" sz="1800" dirty="0"/>
              <a:t> cream &amp; lotion)</a:t>
            </a:r>
          </a:p>
          <a:p>
            <a:r>
              <a:rPr lang="en-US" sz="1800" dirty="0"/>
              <a:t>betamethasone </a:t>
            </a:r>
            <a:r>
              <a:rPr lang="en-US" sz="1800" dirty="0" err="1"/>
              <a:t>dipropionate</a:t>
            </a:r>
            <a:r>
              <a:rPr lang="en-US" sz="1800" dirty="0"/>
              <a:t> - (betamethasone </a:t>
            </a:r>
            <a:r>
              <a:rPr lang="en-US" sz="1800" dirty="0" err="1"/>
              <a:t>dipropionate</a:t>
            </a:r>
            <a:r>
              <a:rPr lang="en-US" sz="1800" dirty="0"/>
              <a:t> cream, gel, lotion &amp; ointment; </a:t>
            </a:r>
            <a:r>
              <a:rPr lang="en-US" sz="1800" dirty="0" err="1"/>
              <a:t>Sernivo</a:t>
            </a:r>
            <a:r>
              <a:rPr lang="en-US" sz="1800" dirty="0"/>
              <a:t> Spray)</a:t>
            </a:r>
          </a:p>
          <a:p>
            <a:r>
              <a:rPr lang="en-US" sz="1800" dirty="0"/>
              <a:t>betamethasone </a:t>
            </a:r>
            <a:r>
              <a:rPr lang="en-US" sz="1800" dirty="0" err="1"/>
              <a:t>valerate</a:t>
            </a:r>
            <a:r>
              <a:rPr lang="en-US" sz="1800" dirty="0"/>
              <a:t> - (betamethasone </a:t>
            </a:r>
            <a:r>
              <a:rPr lang="en-US" sz="1800" dirty="0" err="1"/>
              <a:t>valerate</a:t>
            </a:r>
            <a:r>
              <a:rPr lang="en-US" sz="1800" dirty="0"/>
              <a:t> cream &amp; ointment)  </a:t>
            </a:r>
          </a:p>
          <a:p>
            <a:r>
              <a:rPr lang="en-US" sz="1800" dirty="0"/>
              <a:t>betamethasone </a:t>
            </a:r>
            <a:r>
              <a:rPr lang="en-US" sz="1800" dirty="0" err="1"/>
              <a:t>dipropionate</a:t>
            </a:r>
            <a:r>
              <a:rPr lang="en-US" sz="1800" dirty="0"/>
              <a:t> augmented cream (</a:t>
            </a:r>
            <a:r>
              <a:rPr lang="en-US" sz="1800" dirty="0" err="1"/>
              <a:t>Diprolene</a:t>
            </a:r>
            <a:r>
              <a:rPr lang="en-US" sz="1800" dirty="0"/>
              <a:t> AF)</a:t>
            </a:r>
          </a:p>
          <a:p>
            <a:r>
              <a:rPr lang="en-US" sz="1800" dirty="0" err="1"/>
              <a:t>desoximetasone</a:t>
            </a:r>
            <a:r>
              <a:rPr lang="en-US" sz="1800" dirty="0"/>
              <a:t> - (</a:t>
            </a:r>
            <a:r>
              <a:rPr lang="en-US" sz="1800" dirty="0" err="1"/>
              <a:t>desoximetasone</a:t>
            </a:r>
            <a:r>
              <a:rPr lang="en-US" sz="1800" dirty="0"/>
              <a:t> cream, gel &amp; ointment; </a:t>
            </a:r>
            <a:r>
              <a:rPr lang="en-US" sz="1800" dirty="0" err="1"/>
              <a:t>Topicort</a:t>
            </a:r>
            <a:r>
              <a:rPr lang="en-US" sz="1800" dirty="0"/>
              <a:t> Ointment &amp; Spray)</a:t>
            </a:r>
          </a:p>
          <a:p>
            <a:r>
              <a:rPr lang="en-US" sz="1800" dirty="0" err="1"/>
              <a:t>diflorasone</a:t>
            </a:r>
            <a:r>
              <a:rPr lang="en-US" sz="1800" dirty="0"/>
              <a:t> diacetate - (</a:t>
            </a:r>
            <a:r>
              <a:rPr lang="en-US" sz="1800" dirty="0" err="1"/>
              <a:t>diflorasone</a:t>
            </a:r>
            <a:r>
              <a:rPr lang="en-US" sz="1800" dirty="0"/>
              <a:t> diacetate cream &amp; ointment)</a:t>
            </a:r>
          </a:p>
          <a:p>
            <a:r>
              <a:rPr lang="en-US" sz="1800" dirty="0" err="1"/>
              <a:t>fluocinonide</a:t>
            </a:r>
            <a:r>
              <a:rPr lang="en-US" sz="1800" dirty="0"/>
              <a:t> - (</a:t>
            </a:r>
            <a:r>
              <a:rPr lang="en-US" sz="1800" dirty="0" err="1"/>
              <a:t>fluocinonide</a:t>
            </a:r>
            <a:r>
              <a:rPr lang="en-US" sz="1800" dirty="0"/>
              <a:t> cream, gel, ointment &amp; solution; </a:t>
            </a:r>
            <a:r>
              <a:rPr lang="en-US" sz="1800" dirty="0" err="1"/>
              <a:t>Vanos</a:t>
            </a:r>
            <a:r>
              <a:rPr lang="en-US" sz="1800" dirty="0"/>
              <a:t>)</a:t>
            </a:r>
          </a:p>
          <a:p>
            <a:pPr lvl="1"/>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86</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2998230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Steroids, Topical</a:t>
            </a:r>
            <a:endParaRPr lang="en-US" dirty="0"/>
          </a:p>
        </p:txBody>
      </p:sp>
      <p:sp>
        <p:nvSpPr>
          <p:cNvPr id="5" name="Content Placeholder 4"/>
          <p:cNvSpPr>
            <a:spLocks noGrp="1"/>
          </p:cNvSpPr>
          <p:nvPr>
            <p:ph idx="1"/>
          </p:nvPr>
        </p:nvSpPr>
        <p:spPr/>
        <p:txBody>
          <a:bodyPr/>
          <a:lstStyle/>
          <a:p>
            <a:pPr marL="0" indent="0">
              <a:buNone/>
            </a:pPr>
            <a:r>
              <a:rPr lang="en-US" altLang="en-US" sz="1800" b="1" i="1" dirty="0"/>
              <a:t>Class Overview: High Potency Topical </a:t>
            </a:r>
            <a:r>
              <a:rPr lang="en-US" sz="1800" b="1" i="1" dirty="0"/>
              <a:t>Steroid Products</a:t>
            </a:r>
          </a:p>
          <a:p>
            <a:r>
              <a:rPr lang="en-US" sz="1800" dirty="0" err="1"/>
              <a:t>fluocinonide</a:t>
            </a:r>
            <a:r>
              <a:rPr lang="en-US" sz="1800" dirty="0"/>
              <a:t>/emollient - (</a:t>
            </a:r>
            <a:r>
              <a:rPr lang="en-US" sz="1800" dirty="0" err="1"/>
              <a:t>fluocinonide</a:t>
            </a:r>
            <a:r>
              <a:rPr lang="en-US" sz="1800" dirty="0"/>
              <a:t> emollient)</a:t>
            </a:r>
          </a:p>
          <a:p>
            <a:r>
              <a:rPr lang="en-US" sz="1800" dirty="0" err="1"/>
              <a:t>halcinonide</a:t>
            </a:r>
            <a:r>
              <a:rPr lang="en-US" sz="1800" dirty="0"/>
              <a:t> - (</a:t>
            </a:r>
            <a:r>
              <a:rPr lang="en-US" sz="1800" dirty="0" err="1"/>
              <a:t>Halog</a:t>
            </a:r>
            <a:r>
              <a:rPr lang="en-US" sz="1800" dirty="0"/>
              <a:t> Cream &amp; Ointment)</a:t>
            </a:r>
          </a:p>
          <a:p>
            <a:r>
              <a:rPr lang="en-US" sz="1800" dirty="0"/>
              <a:t>triamcinolone </a:t>
            </a:r>
            <a:r>
              <a:rPr lang="en-US" sz="1800" dirty="0" err="1"/>
              <a:t>acetonide</a:t>
            </a:r>
            <a:r>
              <a:rPr lang="en-US" sz="1800" dirty="0"/>
              <a:t>/</a:t>
            </a:r>
            <a:r>
              <a:rPr lang="en-US" sz="1800" dirty="0" err="1"/>
              <a:t>dimethicone</a:t>
            </a:r>
            <a:r>
              <a:rPr lang="en-US" sz="1800" dirty="0"/>
              <a:t> - (</a:t>
            </a:r>
            <a:r>
              <a:rPr lang="en-US" sz="1800" dirty="0" err="1"/>
              <a:t>Ellzia</a:t>
            </a:r>
            <a:r>
              <a:rPr lang="en-US" sz="1800" dirty="0"/>
              <a:t> Pak)  </a:t>
            </a:r>
          </a:p>
          <a:p>
            <a:r>
              <a:rPr lang="en-US" sz="1800" dirty="0"/>
              <a:t>triamcinolone </a:t>
            </a:r>
            <a:r>
              <a:rPr lang="en-US" sz="1800" dirty="0" err="1"/>
              <a:t>acetonide</a:t>
            </a:r>
            <a:r>
              <a:rPr lang="en-US" sz="1800" dirty="0"/>
              <a:t>/silicones - (</a:t>
            </a:r>
            <a:r>
              <a:rPr lang="en-US" sz="1800" dirty="0" err="1"/>
              <a:t>DermacinRx</a:t>
            </a:r>
            <a:r>
              <a:rPr lang="en-US" sz="1800" dirty="0"/>
              <a:t> </a:t>
            </a:r>
            <a:r>
              <a:rPr lang="en-US" sz="1800" dirty="0" err="1"/>
              <a:t>Silazone</a:t>
            </a:r>
            <a:r>
              <a:rPr lang="en-US" sz="1800" dirty="0"/>
              <a:t>; </a:t>
            </a:r>
            <a:r>
              <a:rPr lang="en-US" sz="1800" dirty="0" err="1"/>
              <a:t>Silazone</a:t>
            </a:r>
            <a:r>
              <a:rPr lang="en-US" sz="1800" dirty="0"/>
              <a:t>-II)</a:t>
            </a:r>
          </a:p>
          <a:p>
            <a:r>
              <a:rPr lang="en-US" sz="1800" dirty="0"/>
              <a:t>triamcinolone </a:t>
            </a:r>
            <a:r>
              <a:rPr lang="en-US" sz="1800" dirty="0" err="1"/>
              <a:t>acetonide</a:t>
            </a:r>
            <a:r>
              <a:rPr lang="en-US" sz="1800" dirty="0"/>
              <a:t> - (</a:t>
            </a:r>
            <a:r>
              <a:rPr lang="en-US" sz="1800" dirty="0" err="1"/>
              <a:t>Kenalog</a:t>
            </a:r>
            <a:r>
              <a:rPr lang="en-US" sz="1800" dirty="0"/>
              <a:t> Aerosol; triamcinolone </a:t>
            </a:r>
            <a:r>
              <a:rPr lang="en-US" sz="1800" dirty="0" err="1"/>
              <a:t>acetonide</a:t>
            </a:r>
            <a:r>
              <a:rPr lang="en-US" sz="1800" dirty="0"/>
              <a:t> aerosol, cream, lotion &amp; ointment; </a:t>
            </a:r>
            <a:r>
              <a:rPr lang="en-US" sz="1800" dirty="0" err="1"/>
              <a:t>Trianex</a:t>
            </a:r>
            <a:r>
              <a:rPr lang="en-US" sz="1800" dirty="0"/>
              <a:t> Ointment)</a:t>
            </a:r>
          </a:p>
          <a:p>
            <a:r>
              <a:rPr lang="en-US" sz="1800" dirty="0"/>
              <a:t>triamcinolone </a:t>
            </a:r>
            <a:r>
              <a:rPr lang="en-US" sz="1800" dirty="0" err="1"/>
              <a:t>acetonide</a:t>
            </a:r>
            <a:r>
              <a:rPr lang="en-US" sz="1800" dirty="0"/>
              <a:t>/</a:t>
            </a:r>
            <a:r>
              <a:rPr lang="en-US" sz="1800" dirty="0" err="1"/>
              <a:t>dimethicone</a:t>
            </a:r>
            <a:r>
              <a:rPr lang="en-US" sz="1800" dirty="0"/>
              <a:t>/silicones - (</a:t>
            </a:r>
            <a:r>
              <a:rPr lang="en-US" sz="1800" dirty="0" err="1"/>
              <a:t>DermacinRx</a:t>
            </a:r>
            <a:r>
              <a:rPr lang="en-US" sz="1800" dirty="0"/>
              <a:t> </a:t>
            </a:r>
            <a:r>
              <a:rPr lang="en-US" sz="1800" dirty="0" err="1"/>
              <a:t>Silapak</a:t>
            </a:r>
            <a:r>
              <a:rPr lang="en-US" sz="1800" dirty="0"/>
              <a:t>; triamcinolone </a:t>
            </a:r>
            <a:r>
              <a:rPr lang="en-US" sz="1800" dirty="0" err="1"/>
              <a:t>acetonide</a:t>
            </a:r>
            <a:r>
              <a:rPr lang="en-US" sz="1800" dirty="0"/>
              <a:t>/</a:t>
            </a:r>
            <a:r>
              <a:rPr lang="en-US" sz="1800" dirty="0" err="1"/>
              <a:t>dimethicone</a:t>
            </a:r>
            <a:r>
              <a:rPr lang="en-US" sz="1800" dirty="0"/>
              <a:t>)</a:t>
            </a:r>
          </a:p>
          <a:p>
            <a:r>
              <a:rPr lang="en-US" sz="1800" dirty="0"/>
              <a:t>triamcinolone/emollient - (</a:t>
            </a:r>
            <a:r>
              <a:rPr lang="en-US" sz="1800" dirty="0" err="1"/>
              <a:t>Dermasorb</a:t>
            </a:r>
            <a:r>
              <a:rPr lang="en-US" sz="1800" dirty="0"/>
              <a:t> TA)</a:t>
            </a:r>
          </a:p>
          <a:p>
            <a:pPr lvl="1"/>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87</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7051670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Steroids, Topical</a:t>
            </a:r>
            <a:endParaRPr lang="en-US" dirty="0"/>
          </a:p>
        </p:txBody>
      </p:sp>
      <p:sp>
        <p:nvSpPr>
          <p:cNvPr id="5" name="Content Placeholder 4"/>
          <p:cNvSpPr>
            <a:spLocks noGrp="1"/>
          </p:cNvSpPr>
          <p:nvPr>
            <p:ph idx="1"/>
          </p:nvPr>
        </p:nvSpPr>
        <p:spPr/>
        <p:txBody>
          <a:bodyPr/>
          <a:lstStyle/>
          <a:p>
            <a:pPr marL="0" indent="0">
              <a:buNone/>
            </a:pPr>
            <a:r>
              <a:rPr lang="en-US" altLang="en-US" sz="1900" b="1" i="1" dirty="0"/>
              <a:t>Class Overview: Very High Potency Topical </a:t>
            </a:r>
            <a:r>
              <a:rPr lang="en-US" sz="1900" b="1" i="1" dirty="0"/>
              <a:t>Steroid Products</a:t>
            </a:r>
          </a:p>
          <a:p>
            <a:r>
              <a:rPr lang="en-US" sz="1900" dirty="0" err="1"/>
              <a:t>clobetasol</a:t>
            </a:r>
            <a:r>
              <a:rPr lang="en-US" sz="1900" dirty="0"/>
              <a:t> propionate - (</a:t>
            </a:r>
            <a:r>
              <a:rPr lang="en-US" sz="1900" dirty="0" err="1"/>
              <a:t>clobetasol</a:t>
            </a:r>
            <a:r>
              <a:rPr lang="en-US" sz="1900" dirty="0"/>
              <a:t> lotion; </a:t>
            </a:r>
            <a:r>
              <a:rPr lang="en-US" sz="1900" dirty="0" err="1"/>
              <a:t>clobetasol</a:t>
            </a:r>
            <a:r>
              <a:rPr lang="en-US" sz="1900" dirty="0"/>
              <a:t> propionate cream, gel, ointment, solution, spray &amp; spray (AG); </a:t>
            </a:r>
            <a:r>
              <a:rPr lang="en-US" sz="1900" dirty="0" err="1"/>
              <a:t>clobetasol</a:t>
            </a:r>
            <a:r>
              <a:rPr lang="en-US" sz="1900" dirty="0"/>
              <a:t> shampoo; </a:t>
            </a:r>
            <a:r>
              <a:rPr lang="en-US" sz="1900" dirty="0" err="1"/>
              <a:t>Clobex</a:t>
            </a:r>
            <a:r>
              <a:rPr lang="en-US" sz="1900" dirty="0"/>
              <a:t> Lotion, Shampoo &amp; 	                          Spray; </a:t>
            </a:r>
            <a:r>
              <a:rPr lang="en-US" sz="1900" dirty="0" err="1"/>
              <a:t>Olux</a:t>
            </a:r>
            <a:r>
              <a:rPr lang="en-US" sz="1900" dirty="0"/>
              <a:t>; </a:t>
            </a:r>
            <a:r>
              <a:rPr lang="en-US" sz="1900" dirty="0" err="1"/>
              <a:t>Temovate</a:t>
            </a:r>
            <a:r>
              <a:rPr lang="en-US" sz="1900" dirty="0"/>
              <a:t> Cream)</a:t>
            </a:r>
          </a:p>
          <a:p>
            <a:r>
              <a:rPr lang="en-US" sz="1900" dirty="0" err="1"/>
              <a:t>clobetasol</a:t>
            </a:r>
            <a:r>
              <a:rPr lang="en-US" sz="1900" dirty="0"/>
              <a:t> propionate/</a:t>
            </a:r>
            <a:r>
              <a:rPr lang="en-US" sz="1900" dirty="0" err="1"/>
              <a:t>clobetasol</a:t>
            </a:r>
            <a:r>
              <a:rPr lang="en-US" sz="1900" dirty="0"/>
              <a:t> propionate/emollient - (</a:t>
            </a:r>
            <a:r>
              <a:rPr lang="en-US" sz="1900" dirty="0" err="1"/>
              <a:t>clobetasol</a:t>
            </a:r>
            <a:r>
              <a:rPr lang="en-US" sz="1900" dirty="0"/>
              <a:t> propionate foam)</a:t>
            </a:r>
          </a:p>
          <a:p>
            <a:r>
              <a:rPr lang="en-US" sz="1900" dirty="0" err="1"/>
              <a:t>clobetasol</a:t>
            </a:r>
            <a:r>
              <a:rPr lang="en-US" sz="1900" dirty="0"/>
              <a:t> propionate/emollient - (</a:t>
            </a:r>
            <a:r>
              <a:rPr lang="en-US" sz="1900" dirty="0" err="1"/>
              <a:t>clobetasol</a:t>
            </a:r>
            <a:r>
              <a:rPr lang="en-US" sz="1900" dirty="0"/>
              <a:t> propionate/emollient )</a:t>
            </a:r>
          </a:p>
          <a:p>
            <a:r>
              <a:rPr lang="en-US" sz="1900" dirty="0" err="1"/>
              <a:t>clobetasol</a:t>
            </a:r>
            <a:r>
              <a:rPr lang="en-US" sz="1900" dirty="0"/>
              <a:t> propionate/skin cleanser - (</a:t>
            </a:r>
            <a:r>
              <a:rPr lang="en-US" sz="1900" dirty="0" err="1"/>
              <a:t>Clodan</a:t>
            </a:r>
            <a:r>
              <a:rPr lang="en-US" sz="1900" dirty="0"/>
              <a:t> Kit)</a:t>
            </a:r>
          </a:p>
          <a:p>
            <a:r>
              <a:rPr lang="en-US" sz="1900" dirty="0" err="1"/>
              <a:t>diflorasone</a:t>
            </a:r>
            <a:r>
              <a:rPr lang="en-US" sz="1900" dirty="0"/>
              <a:t> diacetate/emollient - (</a:t>
            </a:r>
            <a:r>
              <a:rPr lang="en-US" sz="1900" dirty="0" err="1"/>
              <a:t>Apexicon</a:t>
            </a:r>
            <a:r>
              <a:rPr lang="en-US" sz="1900" dirty="0"/>
              <a:t> E)</a:t>
            </a:r>
          </a:p>
          <a:p>
            <a:endParaRPr lang="en-US" sz="1900" dirty="0"/>
          </a:p>
          <a:p>
            <a:pPr lvl="1"/>
            <a:endParaRPr lang="en-US" sz="19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88</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6411602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Steroids, Topical</a:t>
            </a:r>
            <a:endParaRPr lang="en-US" dirty="0"/>
          </a:p>
        </p:txBody>
      </p:sp>
      <p:sp>
        <p:nvSpPr>
          <p:cNvPr id="5" name="Content Placeholder 4"/>
          <p:cNvSpPr>
            <a:spLocks noGrp="1"/>
          </p:cNvSpPr>
          <p:nvPr>
            <p:ph idx="1"/>
          </p:nvPr>
        </p:nvSpPr>
        <p:spPr/>
        <p:txBody>
          <a:bodyPr/>
          <a:lstStyle/>
          <a:p>
            <a:pPr marL="0" indent="0">
              <a:buNone/>
            </a:pPr>
            <a:r>
              <a:rPr lang="en-US" altLang="en-US" sz="2200" b="1" i="1" dirty="0"/>
              <a:t>Class Overview: Very High Potency Topical </a:t>
            </a:r>
            <a:r>
              <a:rPr lang="en-US" sz="2200" b="1" i="1" dirty="0"/>
              <a:t>Steroid Products</a:t>
            </a:r>
          </a:p>
          <a:p>
            <a:r>
              <a:rPr lang="en-US" sz="2200" dirty="0" err="1"/>
              <a:t>halobetasol</a:t>
            </a:r>
            <a:r>
              <a:rPr lang="en-US" sz="2200" dirty="0"/>
              <a:t> propionate - (</a:t>
            </a:r>
            <a:r>
              <a:rPr lang="en-US" sz="2200" dirty="0" err="1"/>
              <a:t>halobetasol</a:t>
            </a:r>
            <a:r>
              <a:rPr lang="en-US" sz="2200" dirty="0"/>
              <a:t> propionate cream &amp; ointment; </a:t>
            </a:r>
            <a:r>
              <a:rPr lang="en-US" sz="2200" dirty="0" err="1"/>
              <a:t>Ultravate</a:t>
            </a:r>
            <a:r>
              <a:rPr lang="en-US" sz="2200" dirty="0"/>
              <a:t> Lotion) </a:t>
            </a:r>
          </a:p>
          <a:p>
            <a:r>
              <a:rPr lang="en-US" sz="2200" dirty="0" err="1"/>
              <a:t>halobetasol</a:t>
            </a:r>
            <a:r>
              <a:rPr lang="en-US" sz="2200" dirty="0"/>
              <a:t>/lactic acid - (</a:t>
            </a:r>
            <a:r>
              <a:rPr lang="en-US" sz="2200" dirty="0" err="1"/>
              <a:t>Ultravate</a:t>
            </a:r>
            <a:r>
              <a:rPr lang="en-US" sz="2200" dirty="0"/>
              <a:t> X Pac Cream &amp; Ointment)</a:t>
            </a:r>
          </a:p>
          <a:p>
            <a:r>
              <a:rPr lang="en-US" sz="2200" dirty="0" err="1"/>
              <a:t>Halobetasol</a:t>
            </a:r>
            <a:r>
              <a:rPr lang="en-US" sz="2200" dirty="0"/>
              <a:t> propionate foam - (</a:t>
            </a:r>
            <a:r>
              <a:rPr lang="en-US" sz="2200" dirty="0" err="1"/>
              <a:t>Lexette</a:t>
            </a:r>
            <a:r>
              <a:rPr lang="en-US" sz="2200" dirty="0"/>
              <a:t>)	</a:t>
            </a:r>
          </a:p>
          <a:p>
            <a:r>
              <a:rPr lang="en-US" sz="2200" dirty="0" err="1"/>
              <a:t>halobetasol</a:t>
            </a:r>
            <a:r>
              <a:rPr lang="en-US" sz="2200" dirty="0"/>
              <a:t> propionate lotion - (</a:t>
            </a:r>
            <a:r>
              <a:rPr lang="en-US" sz="2200" dirty="0" err="1"/>
              <a:t>Bryhali</a:t>
            </a:r>
            <a:r>
              <a:rPr lang="en-US" sz="2200" dirty="0"/>
              <a:t>)</a:t>
            </a:r>
          </a:p>
          <a:p>
            <a:pPr lvl="1"/>
            <a:endParaRPr lang="en-US" sz="22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89</a:t>
            </a:fld>
            <a:endParaRPr lang="en-US" dirty="0"/>
          </a:p>
        </p:txBody>
      </p:sp>
      <p:sp>
        <p:nvSpPr>
          <p:cNvPr id="3" name="Footer Placeholder 2"/>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76246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Antifungals, Oral</a:t>
            </a:r>
            <a:endParaRPr lang="en-US" dirty="0"/>
          </a:p>
        </p:txBody>
      </p:sp>
      <p:sp>
        <p:nvSpPr>
          <p:cNvPr id="5" name="Content Placeholder 4"/>
          <p:cNvSpPr>
            <a:spLocks noGrp="1"/>
          </p:cNvSpPr>
          <p:nvPr>
            <p:ph idx="1"/>
          </p:nvPr>
        </p:nvSpPr>
        <p:spPr/>
        <p:txBody>
          <a:bodyPr/>
          <a:lstStyle/>
          <a:p>
            <a:pPr marL="0" indent="0">
              <a:buNone/>
            </a:pPr>
            <a:r>
              <a:rPr lang="en-US" altLang="en-US" sz="2400" b="1" i="1" dirty="0"/>
              <a:t>Class Overview:</a:t>
            </a:r>
          </a:p>
          <a:p>
            <a:pPr indent="-219075">
              <a:spcBef>
                <a:spcPts val="300"/>
              </a:spcBef>
            </a:pPr>
            <a:r>
              <a:rPr lang="en-US" sz="1800" dirty="0" err="1"/>
              <a:t>clotrimazole</a:t>
            </a:r>
            <a:r>
              <a:rPr lang="en-US" sz="1800" dirty="0"/>
              <a:t> troche - (</a:t>
            </a:r>
            <a:r>
              <a:rPr lang="en-US" sz="1800" dirty="0" err="1"/>
              <a:t>clotrimazole</a:t>
            </a:r>
            <a:r>
              <a:rPr lang="en-US" sz="1800" dirty="0"/>
              <a:t> troche)</a:t>
            </a:r>
          </a:p>
          <a:p>
            <a:pPr indent="-219075">
              <a:spcBef>
                <a:spcPts val="300"/>
              </a:spcBef>
            </a:pPr>
            <a:r>
              <a:rPr lang="en-US" sz="1800" dirty="0"/>
              <a:t>fluconazole - (</a:t>
            </a:r>
            <a:r>
              <a:rPr lang="en-US" sz="1800" dirty="0" err="1"/>
              <a:t>Diflucan</a:t>
            </a:r>
            <a:r>
              <a:rPr lang="en-US" sz="1800" dirty="0"/>
              <a:t>, fluconazole)</a:t>
            </a:r>
          </a:p>
          <a:p>
            <a:pPr indent="-219075">
              <a:spcBef>
                <a:spcPts val="300"/>
              </a:spcBef>
            </a:pPr>
            <a:r>
              <a:rPr lang="en-US" sz="1800" dirty="0" err="1"/>
              <a:t>flucytosine</a:t>
            </a:r>
            <a:r>
              <a:rPr lang="en-US" sz="1800" dirty="0"/>
              <a:t> - (</a:t>
            </a:r>
            <a:r>
              <a:rPr lang="en-US" sz="1800" dirty="0" err="1"/>
              <a:t>Ancobon</a:t>
            </a:r>
            <a:r>
              <a:rPr lang="en-US" sz="1800" dirty="0"/>
              <a:t>, </a:t>
            </a:r>
            <a:r>
              <a:rPr lang="en-US" sz="1800" dirty="0" err="1"/>
              <a:t>flucytosine</a:t>
            </a:r>
            <a:r>
              <a:rPr lang="en-US" sz="1800" dirty="0"/>
              <a:t>)</a:t>
            </a:r>
          </a:p>
          <a:p>
            <a:pPr indent="-219075">
              <a:spcBef>
                <a:spcPts val="300"/>
              </a:spcBef>
            </a:pPr>
            <a:r>
              <a:rPr lang="en-US" sz="1800" dirty="0" err="1"/>
              <a:t>griseofulvin</a:t>
            </a:r>
            <a:r>
              <a:rPr lang="en-US" sz="1800" dirty="0"/>
              <a:t> suspension - (</a:t>
            </a:r>
            <a:r>
              <a:rPr lang="en-US" sz="1800" dirty="0" err="1"/>
              <a:t>griseofulvin</a:t>
            </a:r>
            <a:r>
              <a:rPr lang="en-US" sz="1800" dirty="0"/>
              <a:t> suspension)</a:t>
            </a:r>
          </a:p>
          <a:p>
            <a:pPr indent="-219075">
              <a:spcBef>
                <a:spcPts val="300"/>
              </a:spcBef>
            </a:pPr>
            <a:r>
              <a:rPr lang="en-US" sz="1800" dirty="0" err="1"/>
              <a:t>griseofulvin</a:t>
            </a:r>
            <a:r>
              <a:rPr lang="en-US" sz="1800" dirty="0"/>
              <a:t> </a:t>
            </a:r>
            <a:r>
              <a:rPr lang="en-US" sz="1800" dirty="0" err="1"/>
              <a:t>microsized</a:t>
            </a:r>
            <a:r>
              <a:rPr lang="en-US" sz="1800" dirty="0"/>
              <a:t> - (</a:t>
            </a:r>
            <a:r>
              <a:rPr lang="en-US" sz="1800" dirty="0" err="1"/>
              <a:t>griseofulvin</a:t>
            </a:r>
            <a:r>
              <a:rPr lang="en-US" sz="1800" dirty="0"/>
              <a:t> </a:t>
            </a:r>
            <a:r>
              <a:rPr lang="en-US" sz="1800" dirty="0" err="1"/>
              <a:t>microsized</a:t>
            </a:r>
            <a:r>
              <a:rPr lang="en-US" sz="1800" dirty="0"/>
              <a:t>)</a:t>
            </a:r>
          </a:p>
          <a:p>
            <a:pPr indent="-219075">
              <a:spcBef>
                <a:spcPts val="300"/>
              </a:spcBef>
            </a:pPr>
            <a:r>
              <a:rPr lang="en-US" sz="1800" dirty="0" err="1"/>
              <a:t>griseofulvin</a:t>
            </a:r>
            <a:r>
              <a:rPr lang="en-US" sz="1800" dirty="0"/>
              <a:t> </a:t>
            </a:r>
            <a:r>
              <a:rPr lang="en-US" sz="1800" dirty="0" err="1"/>
              <a:t>ultramicrosized</a:t>
            </a:r>
            <a:r>
              <a:rPr lang="en-US" sz="1800" dirty="0"/>
              <a:t> - (</a:t>
            </a:r>
            <a:r>
              <a:rPr lang="en-US" sz="1800" dirty="0" err="1"/>
              <a:t>griseofulvin</a:t>
            </a:r>
            <a:r>
              <a:rPr lang="en-US" sz="1800" dirty="0"/>
              <a:t> </a:t>
            </a:r>
            <a:r>
              <a:rPr lang="en-US" sz="1800" dirty="0" err="1"/>
              <a:t>ultramicrosized</a:t>
            </a:r>
            <a:r>
              <a:rPr lang="en-US" sz="1800" dirty="0"/>
              <a:t>)</a:t>
            </a:r>
          </a:p>
          <a:p>
            <a:pPr indent="-219075">
              <a:spcBef>
                <a:spcPts val="300"/>
              </a:spcBef>
            </a:pPr>
            <a:r>
              <a:rPr lang="en-US" sz="1800" dirty="0" err="1"/>
              <a:t>isavuconazonium</a:t>
            </a:r>
            <a:r>
              <a:rPr lang="en-US" sz="1800" dirty="0"/>
              <a:t> - (</a:t>
            </a:r>
            <a:r>
              <a:rPr lang="en-US" sz="1800" dirty="0" err="1"/>
              <a:t>Cresmba</a:t>
            </a:r>
            <a:r>
              <a:rPr lang="en-US" sz="1800" dirty="0"/>
              <a:t>)</a:t>
            </a:r>
          </a:p>
          <a:p>
            <a:pPr indent="-219075">
              <a:spcBef>
                <a:spcPts val="300"/>
              </a:spcBef>
            </a:pPr>
            <a:r>
              <a:rPr lang="en-US" sz="1800" dirty="0" err="1"/>
              <a:t>itraconazole</a:t>
            </a:r>
            <a:r>
              <a:rPr lang="en-US" sz="1800" dirty="0"/>
              <a:t> - (</a:t>
            </a:r>
            <a:r>
              <a:rPr lang="en-US" sz="1800" dirty="0" err="1"/>
              <a:t>itraconazole</a:t>
            </a:r>
            <a:r>
              <a:rPr lang="en-US" sz="1800" dirty="0"/>
              <a:t>, </a:t>
            </a:r>
            <a:r>
              <a:rPr lang="en-US" sz="1800" dirty="0" err="1"/>
              <a:t>Onmel</a:t>
            </a:r>
            <a:r>
              <a:rPr lang="en-US" sz="1800" dirty="0"/>
              <a:t>, </a:t>
            </a:r>
            <a:r>
              <a:rPr lang="en-US" sz="1800" dirty="0" err="1"/>
              <a:t>Sporanox</a:t>
            </a:r>
            <a:r>
              <a:rPr lang="en-US" sz="1800" dirty="0"/>
              <a:t>)</a:t>
            </a:r>
          </a:p>
          <a:p>
            <a:pPr indent="-219075">
              <a:spcBef>
                <a:spcPts val="300"/>
              </a:spcBef>
            </a:pPr>
            <a:r>
              <a:rPr lang="en-US" sz="1800" dirty="0" err="1"/>
              <a:t>itraconazole</a:t>
            </a:r>
            <a:r>
              <a:rPr lang="en-US" sz="1800" dirty="0"/>
              <a:t> – (</a:t>
            </a:r>
            <a:r>
              <a:rPr lang="en-US" sz="1800" dirty="0" err="1"/>
              <a:t>Tolsura</a:t>
            </a:r>
            <a:r>
              <a:rPr lang="en-US" sz="1800" dirty="0"/>
              <a:t>) </a:t>
            </a:r>
          </a:p>
          <a:p>
            <a:pPr indent="-219075">
              <a:spcBef>
                <a:spcPts val="300"/>
              </a:spcBef>
            </a:pPr>
            <a:endParaRPr lang="en-US" sz="1800" dirty="0"/>
          </a:p>
          <a:p>
            <a:pPr>
              <a:spcBef>
                <a:spcPts val="300"/>
              </a:spcBef>
            </a:pPr>
            <a:endParaRPr lang="en-US" sz="1800" dirty="0"/>
          </a:p>
          <a:p>
            <a:pPr lvl="1">
              <a:spcBef>
                <a:spcPts val="300"/>
              </a:spcBef>
            </a:pPr>
            <a:endParaRPr lang="en-US" sz="1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9</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493812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Steroids, Topical</a:t>
            </a:r>
            <a:endParaRPr lang="en-US" dirty="0"/>
          </a:p>
        </p:txBody>
      </p:sp>
      <p:sp>
        <p:nvSpPr>
          <p:cNvPr id="3" name="Content Placeholder 2"/>
          <p:cNvSpPr>
            <a:spLocks noGrp="1"/>
          </p:cNvSpPr>
          <p:nvPr>
            <p:ph idx="1"/>
          </p:nvPr>
        </p:nvSpPr>
        <p:spPr/>
        <p:txBody>
          <a:bodyPr/>
          <a:lstStyle/>
          <a:p>
            <a:r>
              <a:rPr lang="en-US" sz="1800" dirty="0"/>
              <a:t>Topical corticosteroids are used in a variety of inflammatory skin conditions</a:t>
            </a:r>
          </a:p>
          <a:p>
            <a:r>
              <a:rPr lang="en-US" sz="1800" dirty="0"/>
              <a:t>Atopic dermatitis (AD) is a chronic, inflammatory dermatologic condition and is often referred to as “eczema”</a:t>
            </a:r>
          </a:p>
          <a:p>
            <a:r>
              <a:rPr lang="en-US" sz="1800" dirty="0"/>
              <a:t>AD commonly occurs in patients affected by asthma and/or allergic rhinitis and is associated with elevated serum </a:t>
            </a:r>
            <a:r>
              <a:rPr lang="en-US" sz="1800" dirty="0" err="1"/>
              <a:t>IgE</a:t>
            </a:r>
            <a:r>
              <a:rPr lang="en-US" sz="1800" dirty="0"/>
              <a:t> levels</a:t>
            </a:r>
          </a:p>
          <a:p>
            <a:r>
              <a:rPr lang="en-US" sz="1800" dirty="0"/>
              <a:t>AD can present at any age, but prevails most frequently in children</a:t>
            </a:r>
          </a:p>
          <a:p>
            <a:r>
              <a:rPr lang="en-US" sz="1800" dirty="0"/>
              <a:t>Psoriasis is another inflammatory skin condition, with plaque psoriasis being the most common type frequently forming on the elbows, knees, lower back, and scalp</a:t>
            </a:r>
          </a:p>
          <a:p>
            <a:r>
              <a:rPr lang="en-US" sz="1800" dirty="0"/>
              <a:t>Controlling symptoms of plaque psoriasis typically requires lifelong therapy</a:t>
            </a:r>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90</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2964534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Steroids, Topical</a:t>
            </a:r>
            <a:endParaRPr lang="en-US" dirty="0"/>
          </a:p>
        </p:txBody>
      </p:sp>
      <p:sp>
        <p:nvSpPr>
          <p:cNvPr id="3" name="Content Placeholder 2"/>
          <p:cNvSpPr>
            <a:spLocks noGrp="1"/>
          </p:cNvSpPr>
          <p:nvPr>
            <p:ph idx="1"/>
          </p:nvPr>
        </p:nvSpPr>
        <p:spPr>
          <a:xfrm>
            <a:off x="457200" y="1200150"/>
            <a:ext cx="8686800" cy="3280172"/>
          </a:xfrm>
        </p:spPr>
        <p:txBody>
          <a:bodyPr/>
          <a:lstStyle/>
          <a:p>
            <a:r>
              <a:rPr lang="en-US" sz="1600" dirty="0"/>
              <a:t>Seborrheic dermatitis is an inflammatory disorder affecting areas of the head and trunk, where sebaceous glands are most prominent</a:t>
            </a:r>
          </a:p>
          <a:p>
            <a:r>
              <a:rPr lang="en-US" sz="1600" dirty="0"/>
              <a:t>Pharmacotherapy choices for these conditions include emollients and topical corticosteroids</a:t>
            </a:r>
          </a:p>
          <a:p>
            <a:r>
              <a:rPr lang="en-US" sz="1600" dirty="0"/>
              <a:t>Emollients remain the cornerstone of any AD treatment regimen</a:t>
            </a:r>
          </a:p>
          <a:p>
            <a:r>
              <a:rPr lang="en-US" sz="1600" dirty="0"/>
              <a:t>Topical corticosteroids are the standard of care to which other treatments are compared</a:t>
            </a:r>
          </a:p>
          <a:p>
            <a:r>
              <a:rPr lang="en-US" sz="1600" dirty="0"/>
              <a:t>The selection of medication and potency should depend on:</a:t>
            </a:r>
          </a:p>
          <a:p>
            <a:pPr lvl="1"/>
            <a:r>
              <a:rPr lang="en-US" sz="1600" dirty="0"/>
              <a:t>Medication efficacy</a:t>
            </a:r>
          </a:p>
          <a:p>
            <a:pPr lvl="1"/>
            <a:r>
              <a:rPr lang="en-US" sz="1600" dirty="0"/>
              <a:t>Severity of disease</a:t>
            </a:r>
          </a:p>
          <a:p>
            <a:pPr lvl="1"/>
            <a:r>
              <a:rPr lang="en-US" sz="1600" dirty="0"/>
              <a:t>Location and surface area of affected skin</a:t>
            </a:r>
          </a:p>
          <a:p>
            <a:pPr lvl="1"/>
            <a:r>
              <a:rPr lang="en-US" sz="1600" dirty="0"/>
              <a:t>Intended duration of treatment</a:t>
            </a:r>
          </a:p>
        </p:txBody>
      </p:sp>
      <p:sp>
        <p:nvSpPr>
          <p:cNvPr id="4" name="Slide Number Placeholder 3"/>
          <p:cNvSpPr>
            <a:spLocks noGrp="1"/>
          </p:cNvSpPr>
          <p:nvPr>
            <p:ph type="sldNum" sz="quarter" idx="4"/>
          </p:nvPr>
        </p:nvSpPr>
        <p:spPr/>
        <p:txBody>
          <a:bodyPr/>
          <a:lstStyle/>
          <a:p>
            <a:fld id="{FF445594-FFE8-4E90-934C-EFF530110A38}" type="slidenum">
              <a:rPr lang="en-US" smtClean="0"/>
              <a:pPr/>
              <a:t>91</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266865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Steroids, Topical</a:t>
            </a:r>
            <a:endParaRPr lang="en-US" dirty="0"/>
          </a:p>
        </p:txBody>
      </p:sp>
      <p:sp>
        <p:nvSpPr>
          <p:cNvPr id="3" name="Content Placeholder 2"/>
          <p:cNvSpPr>
            <a:spLocks noGrp="1"/>
          </p:cNvSpPr>
          <p:nvPr>
            <p:ph idx="1"/>
          </p:nvPr>
        </p:nvSpPr>
        <p:spPr/>
        <p:txBody>
          <a:bodyPr/>
          <a:lstStyle/>
          <a:p>
            <a:pPr lvl="1"/>
            <a:r>
              <a:rPr lang="en-US" sz="2000" dirty="0"/>
              <a:t>Medication vehicle</a:t>
            </a:r>
          </a:p>
          <a:p>
            <a:pPr lvl="1"/>
            <a:r>
              <a:rPr lang="en-US" sz="2000" dirty="0"/>
              <a:t>Patient preference</a:t>
            </a:r>
          </a:p>
          <a:p>
            <a:pPr lvl="1"/>
            <a:r>
              <a:rPr lang="en-US" sz="2000" dirty="0"/>
              <a:t>Patient age  </a:t>
            </a:r>
          </a:p>
          <a:p>
            <a:r>
              <a:rPr lang="en-US" sz="2000" dirty="0"/>
              <a:t>In short-term durations of treatment, high potency medications have greater efficacy when compared to less potent medications, but with an increased risk in side effects</a:t>
            </a:r>
          </a:p>
          <a:p>
            <a:r>
              <a:rPr lang="en-US" sz="2000" dirty="0"/>
              <a:t>Increased incidences of adverse dermatologic reactions are positively correlated with the medication’s frequency and duration of use </a:t>
            </a:r>
          </a:p>
          <a:p>
            <a:r>
              <a:rPr lang="en-US" sz="2000" dirty="0"/>
              <a:t>True efficacy and risk of long-term topical corticosteroid use is unknown because most clinical trials only involved short-term studies</a:t>
            </a:r>
          </a:p>
        </p:txBody>
      </p:sp>
      <p:sp>
        <p:nvSpPr>
          <p:cNvPr id="4" name="Slide Number Placeholder 3"/>
          <p:cNvSpPr>
            <a:spLocks noGrp="1"/>
          </p:cNvSpPr>
          <p:nvPr>
            <p:ph type="sldNum" sz="quarter" idx="4"/>
          </p:nvPr>
        </p:nvSpPr>
        <p:spPr/>
        <p:txBody>
          <a:bodyPr/>
          <a:lstStyle/>
          <a:p>
            <a:fld id="{FF445594-FFE8-4E90-934C-EFF530110A38}" type="slidenum">
              <a:rPr lang="en-US" smtClean="0"/>
              <a:pPr/>
              <a:t>92</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70008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Steroids, Topical</a:t>
            </a:r>
            <a:endParaRPr lang="en-US" dirty="0"/>
          </a:p>
        </p:txBody>
      </p:sp>
      <p:sp>
        <p:nvSpPr>
          <p:cNvPr id="3" name="Content Placeholder 2"/>
          <p:cNvSpPr>
            <a:spLocks noGrp="1"/>
          </p:cNvSpPr>
          <p:nvPr>
            <p:ph idx="1"/>
          </p:nvPr>
        </p:nvSpPr>
        <p:spPr/>
        <p:txBody>
          <a:bodyPr/>
          <a:lstStyle/>
          <a:p>
            <a:r>
              <a:rPr lang="en-US" sz="2000" dirty="0"/>
              <a:t>Treatment guidelines from the American Academy of Dermatology recommend that continued therapy be supervised and a gradual reduction in utilization is appropriate once a clinical response is demonstrated</a:t>
            </a:r>
          </a:p>
          <a:p>
            <a:r>
              <a:rPr lang="en-US" sz="2000" dirty="0"/>
              <a:t>There are differing compendia listings for corticosteroid potencies</a:t>
            </a:r>
          </a:p>
          <a:p>
            <a:r>
              <a:rPr lang="en-US" sz="2000" dirty="0"/>
              <a:t>Efficacy of topical corticosteroids is relative to their potency, but individual agents within a potency category are not distinguishable from each other</a:t>
            </a:r>
          </a:p>
        </p:txBody>
      </p:sp>
      <p:sp>
        <p:nvSpPr>
          <p:cNvPr id="4" name="Slide Number Placeholder 3"/>
          <p:cNvSpPr>
            <a:spLocks noGrp="1"/>
          </p:cNvSpPr>
          <p:nvPr>
            <p:ph type="sldNum" sz="quarter" idx="4"/>
          </p:nvPr>
        </p:nvSpPr>
        <p:spPr/>
        <p:txBody>
          <a:bodyPr/>
          <a:lstStyle/>
          <a:p>
            <a:fld id="{FF445594-FFE8-4E90-934C-EFF530110A38}" type="slidenum">
              <a:rPr lang="en-US" smtClean="0"/>
              <a:pPr/>
              <a:t>93</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17412022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Steroids, Topical</a:t>
            </a:r>
            <a:endParaRPr lang="en-US" dirty="0"/>
          </a:p>
        </p:txBody>
      </p:sp>
      <p:sp>
        <p:nvSpPr>
          <p:cNvPr id="3" name="Content Placeholder 2"/>
          <p:cNvSpPr>
            <a:spLocks noGrp="1"/>
          </p:cNvSpPr>
          <p:nvPr>
            <p:ph idx="1"/>
          </p:nvPr>
        </p:nvSpPr>
        <p:spPr/>
        <p:txBody>
          <a:bodyPr/>
          <a:lstStyle/>
          <a:p>
            <a:pPr marL="0" indent="0">
              <a:buNone/>
            </a:pPr>
            <a:r>
              <a:rPr lang="en-US" altLang="en-US" sz="2000" b="1" i="1" dirty="0"/>
              <a:t>Product/Guideline Updates:</a:t>
            </a:r>
          </a:p>
          <a:p>
            <a:pPr lvl="0"/>
            <a:r>
              <a:rPr lang="en-US" sz="2000" dirty="0" err="1"/>
              <a:t>Bryhali</a:t>
            </a:r>
            <a:r>
              <a:rPr lang="en-US" sz="2000" dirty="0"/>
              <a:t> is a corticosteroid lotion indicated for the topical treatment of plaque psoriasis in adults</a:t>
            </a:r>
          </a:p>
          <a:p>
            <a:pPr lvl="0"/>
            <a:r>
              <a:rPr lang="en-US" sz="2000" dirty="0"/>
              <a:t>It is approved as a 0.01% </a:t>
            </a:r>
            <a:r>
              <a:rPr lang="en-US" sz="2000" dirty="0" err="1"/>
              <a:t>halobetasol</a:t>
            </a:r>
            <a:r>
              <a:rPr lang="en-US" sz="2000" dirty="0"/>
              <a:t> propionate lotion available in 45g, 60g, and 100g tubes</a:t>
            </a:r>
          </a:p>
          <a:p>
            <a:pPr lvl="0"/>
            <a:r>
              <a:rPr lang="en-US" sz="2000" dirty="0"/>
              <a:t>It is dosed as a thin layer applied topically to affected area(s) once daily for up to 8 consecutive weeks</a:t>
            </a:r>
          </a:p>
          <a:p>
            <a:pPr lvl="0"/>
            <a:r>
              <a:rPr lang="en-US" sz="2000" dirty="0"/>
              <a:t>Warnings and adverse reactions are similar to other </a:t>
            </a:r>
            <a:r>
              <a:rPr lang="en-US" sz="2000" dirty="0" err="1"/>
              <a:t>halobetasol</a:t>
            </a:r>
            <a:r>
              <a:rPr lang="en-US" sz="2000" dirty="0"/>
              <a:t> products</a:t>
            </a:r>
          </a:p>
        </p:txBody>
      </p:sp>
      <p:sp>
        <p:nvSpPr>
          <p:cNvPr id="4" name="Slide Number Placeholder 3"/>
          <p:cNvSpPr>
            <a:spLocks noGrp="1"/>
          </p:cNvSpPr>
          <p:nvPr>
            <p:ph type="sldNum" sz="quarter" idx="4"/>
          </p:nvPr>
        </p:nvSpPr>
        <p:spPr/>
        <p:txBody>
          <a:bodyPr/>
          <a:lstStyle/>
          <a:p>
            <a:fld id="{FF445594-FFE8-4E90-934C-EFF530110A38}" type="slidenum">
              <a:rPr lang="en-US" smtClean="0"/>
              <a:pPr/>
              <a:t>94</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853483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Steroids, Topical</a:t>
            </a:r>
            <a:endParaRPr lang="en-US" dirty="0"/>
          </a:p>
        </p:txBody>
      </p:sp>
      <p:sp>
        <p:nvSpPr>
          <p:cNvPr id="3" name="Content Placeholder 2"/>
          <p:cNvSpPr>
            <a:spLocks noGrp="1"/>
          </p:cNvSpPr>
          <p:nvPr>
            <p:ph idx="1"/>
          </p:nvPr>
        </p:nvSpPr>
        <p:spPr/>
        <p:txBody>
          <a:bodyPr/>
          <a:lstStyle/>
          <a:p>
            <a:pPr marL="0" indent="0">
              <a:buNone/>
            </a:pPr>
            <a:r>
              <a:rPr lang="en-US" altLang="en-US" sz="2000" b="1" i="1" dirty="0"/>
              <a:t>Product/Guideline Updates:</a:t>
            </a:r>
          </a:p>
          <a:p>
            <a:pPr lvl="0"/>
            <a:r>
              <a:rPr lang="en-US" sz="2000" dirty="0"/>
              <a:t>Merck has made a business decision to discontinue </a:t>
            </a:r>
            <a:r>
              <a:rPr lang="en-US" sz="2000" dirty="0" err="1"/>
              <a:t>Elocon</a:t>
            </a:r>
            <a:r>
              <a:rPr lang="en-US" sz="2000" dirty="0"/>
              <a:t> 0.1% in 15g and 50g tubes. Other formulations of </a:t>
            </a:r>
            <a:r>
              <a:rPr lang="en-US" sz="2000" dirty="0" err="1"/>
              <a:t>mometasone</a:t>
            </a:r>
            <a:r>
              <a:rPr lang="en-US" sz="2000" dirty="0"/>
              <a:t> 0.1% cream are available</a:t>
            </a:r>
          </a:p>
          <a:p>
            <a:pPr lvl="0"/>
            <a:r>
              <a:rPr lang="en-US" sz="2000" dirty="0"/>
              <a:t>Janssen announced the discontinuation of </a:t>
            </a:r>
            <a:r>
              <a:rPr lang="en-US" sz="2000" dirty="0" err="1"/>
              <a:t>Nizoral</a:t>
            </a:r>
            <a:r>
              <a:rPr lang="en-US" sz="2000" dirty="0"/>
              <a:t> 2% shampoo (ketoconazole). The last production was in October 2018 with an expiration date of September 2020 </a:t>
            </a:r>
          </a:p>
        </p:txBody>
      </p:sp>
      <p:sp>
        <p:nvSpPr>
          <p:cNvPr id="4" name="Slide Number Placeholder 3"/>
          <p:cNvSpPr>
            <a:spLocks noGrp="1"/>
          </p:cNvSpPr>
          <p:nvPr>
            <p:ph type="sldNum" sz="quarter" idx="4"/>
          </p:nvPr>
        </p:nvSpPr>
        <p:spPr/>
        <p:txBody>
          <a:bodyPr/>
          <a:lstStyle/>
          <a:p>
            <a:fld id="{FF445594-FFE8-4E90-934C-EFF530110A38}" type="slidenum">
              <a:rPr lang="en-US" smtClean="0"/>
              <a:pPr/>
              <a:t>95</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7369729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Drug Reviews</a:t>
            </a:r>
          </a:p>
        </p:txBody>
      </p:sp>
      <p:sp>
        <p:nvSpPr>
          <p:cNvPr id="8" name="Subtitle 7"/>
          <p:cNvSpPr>
            <a:spLocks noGrp="1"/>
          </p:cNvSpPr>
          <p:nvPr>
            <p:ph type="subTitle" idx="1"/>
          </p:nvPr>
        </p:nvSpPr>
        <p:spPr/>
        <p:txBody>
          <a:bodyPr/>
          <a:lstStyle/>
          <a:p>
            <a:r>
              <a:rPr lang="en-US" dirty="0"/>
              <a:t>Hind </a:t>
            </a:r>
            <a:r>
              <a:rPr lang="en-US" dirty="0" err="1"/>
              <a:t>Douiki</a:t>
            </a:r>
            <a:r>
              <a:rPr lang="en-US" dirty="0"/>
              <a:t>, </a:t>
            </a:r>
            <a:r>
              <a:rPr lang="en-US" dirty="0" err="1"/>
              <a:t>Pharm.D</a:t>
            </a:r>
            <a:r>
              <a:rPr lang="en-US" dirty="0"/>
              <a:t>.</a:t>
            </a:r>
          </a:p>
        </p:txBody>
      </p:sp>
      <p:sp>
        <p:nvSpPr>
          <p:cNvPr id="3" name="Slide Number Placeholder 2"/>
          <p:cNvSpPr>
            <a:spLocks noGrp="1"/>
          </p:cNvSpPr>
          <p:nvPr>
            <p:ph type="sldNum" sz="quarter" idx="4"/>
          </p:nvPr>
        </p:nvSpPr>
        <p:spPr/>
        <p:txBody>
          <a:bodyPr/>
          <a:lstStyle/>
          <a:p>
            <a:fld id="{FF445594-FFE8-4E90-934C-EFF530110A38}" type="slidenum">
              <a:rPr lang="en-US" smtClean="0"/>
              <a:pPr/>
              <a:t>96</a:t>
            </a:fld>
            <a:endParaRPr lang="en-US"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42170215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Products</a:t>
            </a:r>
            <a:endParaRPr lang="en-US" dirty="0"/>
          </a:p>
        </p:txBody>
      </p:sp>
      <p:sp>
        <p:nvSpPr>
          <p:cNvPr id="3" name="Content Placeholder 2"/>
          <p:cNvSpPr>
            <a:spLocks noGrp="1"/>
          </p:cNvSpPr>
          <p:nvPr>
            <p:ph idx="1"/>
          </p:nvPr>
        </p:nvSpPr>
        <p:spPr/>
        <p:txBody>
          <a:bodyPr/>
          <a:lstStyle/>
          <a:p>
            <a:r>
              <a:rPr lang="en-US" dirty="0" err="1"/>
              <a:t>Mayzent</a:t>
            </a:r>
            <a:r>
              <a:rPr lang="en-US" dirty="0"/>
              <a:t> (</a:t>
            </a:r>
            <a:r>
              <a:rPr lang="en-US" dirty="0" err="1"/>
              <a:t>siponimod</a:t>
            </a:r>
            <a:r>
              <a:rPr lang="en-US" dirty="0"/>
              <a:t>)</a:t>
            </a:r>
          </a:p>
          <a:p>
            <a:r>
              <a:rPr lang="en-US" dirty="0" err="1"/>
              <a:t>Rocklatan</a:t>
            </a:r>
            <a:r>
              <a:rPr lang="en-US" dirty="0"/>
              <a:t> (</a:t>
            </a:r>
            <a:r>
              <a:rPr lang="en-US" dirty="0" err="1"/>
              <a:t>netarsudil</a:t>
            </a:r>
            <a:r>
              <a:rPr lang="en-US" dirty="0"/>
              <a:t>/</a:t>
            </a:r>
            <a:r>
              <a:rPr lang="en-US" dirty="0" err="1"/>
              <a:t>latanoprost</a:t>
            </a:r>
            <a:r>
              <a:rPr lang="en-US" dirty="0"/>
              <a:t>)</a:t>
            </a:r>
          </a:p>
          <a:p>
            <a:r>
              <a:rPr lang="en-US" dirty="0" err="1"/>
              <a:t>Mavenclad</a:t>
            </a:r>
            <a:r>
              <a:rPr lang="en-US" dirty="0"/>
              <a:t> (</a:t>
            </a:r>
            <a:r>
              <a:rPr lang="en-US" dirty="0" err="1"/>
              <a:t>cladribine</a:t>
            </a:r>
            <a:r>
              <a:rPr lang="en-US" dirty="0"/>
              <a:t>)</a:t>
            </a:r>
          </a:p>
          <a:p>
            <a:r>
              <a:rPr lang="en-US" dirty="0" err="1"/>
              <a:t>Evenity</a:t>
            </a:r>
            <a:r>
              <a:rPr lang="en-US" dirty="0"/>
              <a:t> (</a:t>
            </a:r>
            <a:r>
              <a:rPr lang="en-US" dirty="0" err="1"/>
              <a:t>romosozumab-aqqg</a:t>
            </a:r>
            <a:r>
              <a:rPr lang="en-US" dirty="0"/>
              <a:t>)</a:t>
            </a:r>
          </a:p>
          <a:p>
            <a:r>
              <a:rPr lang="en-US" dirty="0" err="1"/>
              <a:t>Diacomit</a:t>
            </a:r>
            <a:r>
              <a:rPr lang="en-US" dirty="0"/>
              <a:t> (</a:t>
            </a:r>
            <a:r>
              <a:rPr lang="en-US" dirty="0" err="1"/>
              <a:t>stiripentol</a:t>
            </a:r>
            <a:r>
              <a:rPr lang="en-US" dirty="0"/>
              <a:t>) </a:t>
            </a:r>
          </a:p>
          <a:p>
            <a:r>
              <a:rPr lang="en-US" dirty="0" err="1"/>
              <a:t>Skyrizi</a:t>
            </a:r>
            <a:r>
              <a:rPr lang="en-US" dirty="0"/>
              <a:t> (</a:t>
            </a:r>
            <a:r>
              <a:rPr lang="en-US" dirty="0" err="1"/>
              <a:t>risankizumab</a:t>
            </a:r>
            <a:r>
              <a:rPr lang="en-US" dirty="0"/>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97</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32871819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Products</a:t>
            </a:r>
            <a:endParaRPr lang="en-US" dirty="0"/>
          </a:p>
        </p:txBody>
      </p:sp>
      <p:sp>
        <p:nvSpPr>
          <p:cNvPr id="3" name="Content Placeholder 2"/>
          <p:cNvSpPr>
            <a:spLocks noGrp="1"/>
          </p:cNvSpPr>
          <p:nvPr>
            <p:ph idx="1"/>
          </p:nvPr>
        </p:nvSpPr>
        <p:spPr/>
        <p:txBody>
          <a:bodyPr/>
          <a:lstStyle/>
          <a:p>
            <a:r>
              <a:rPr lang="en-US" dirty="0" err="1"/>
              <a:t>Cutaquig</a:t>
            </a:r>
            <a:r>
              <a:rPr lang="en-US" dirty="0"/>
              <a:t> (immune globulin)</a:t>
            </a:r>
          </a:p>
          <a:p>
            <a:r>
              <a:rPr lang="en-US" dirty="0" err="1"/>
              <a:t>Egaten</a:t>
            </a:r>
            <a:r>
              <a:rPr lang="en-US" dirty="0"/>
              <a:t> (</a:t>
            </a:r>
            <a:r>
              <a:rPr lang="en-US" dirty="0" err="1"/>
              <a:t>triclabendazole</a:t>
            </a:r>
            <a:r>
              <a:rPr lang="en-US" dirty="0"/>
              <a:t>)</a:t>
            </a:r>
          </a:p>
          <a:p>
            <a:r>
              <a:rPr lang="en-US" dirty="0" err="1"/>
              <a:t>Sunosi</a:t>
            </a:r>
            <a:r>
              <a:rPr lang="en-US" dirty="0"/>
              <a:t> (</a:t>
            </a:r>
            <a:r>
              <a:rPr lang="en-US" dirty="0" err="1"/>
              <a:t>solriamfetol</a:t>
            </a:r>
            <a:r>
              <a:rPr lang="en-US" dirty="0"/>
              <a:t>)</a:t>
            </a:r>
          </a:p>
          <a:p>
            <a:r>
              <a:rPr lang="en-US" dirty="0" err="1"/>
              <a:t>Rinvoq</a:t>
            </a:r>
            <a:r>
              <a:rPr lang="en-US" dirty="0"/>
              <a:t> (</a:t>
            </a:r>
            <a:r>
              <a:rPr lang="en-US" dirty="0" err="1"/>
              <a:t>upadacitinib</a:t>
            </a:r>
            <a:r>
              <a:rPr lang="en-US" dirty="0"/>
              <a:t>)</a:t>
            </a:r>
          </a:p>
          <a:p>
            <a:r>
              <a:rPr lang="en-US" dirty="0" err="1"/>
              <a:t>Vyndamax</a:t>
            </a:r>
            <a:r>
              <a:rPr lang="en-US" dirty="0"/>
              <a:t> (</a:t>
            </a:r>
            <a:r>
              <a:rPr lang="en-US" dirty="0" err="1"/>
              <a:t>tafamidis</a:t>
            </a:r>
            <a:r>
              <a:rPr lang="en-US" dirty="0"/>
              <a:t>)</a:t>
            </a:r>
          </a:p>
        </p:txBody>
      </p:sp>
      <p:sp>
        <p:nvSpPr>
          <p:cNvPr id="4" name="Slide Number Placeholder 3"/>
          <p:cNvSpPr>
            <a:spLocks noGrp="1"/>
          </p:cNvSpPr>
          <p:nvPr>
            <p:ph type="sldNum" sz="quarter" idx="4"/>
          </p:nvPr>
        </p:nvSpPr>
        <p:spPr/>
        <p:txBody>
          <a:bodyPr/>
          <a:lstStyle/>
          <a:p>
            <a:fld id="{FF445594-FFE8-4E90-934C-EFF530110A38}" type="slidenum">
              <a:rPr lang="en-US" smtClean="0"/>
              <a:pPr/>
              <a:t>98</a:t>
            </a:fld>
            <a:endParaRPr lang="en-US" dirty="0"/>
          </a:p>
        </p:txBody>
      </p:sp>
      <p:sp>
        <p:nvSpPr>
          <p:cNvPr id="5" name="Footer Placeholder 4"/>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Tree>
    <p:extLst>
      <p:ext uri="{BB962C8B-B14F-4D97-AF65-F5344CB8AC3E}">
        <p14:creationId xmlns:p14="http://schemas.microsoft.com/office/powerpoint/2010/main" val="20064053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Mayzent (siponimod)</a:t>
            </a:r>
            <a:endParaRPr lang="en-US" dirty="0"/>
          </a:p>
        </p:txBody>
      </p:sp>
      <p:sp>
        <p:nvSpPr>
          <p:cNvPr id="29699" name="Content Placeholder 2"/>
          <p:cNvSpPr>
            <a:spLocks noGrp="1"/>
          </p:cNvSpPr>
          <p:nvPr>
            <p:ph idx="1"/>
          </p:nvPr>
        </p:nvSpPr>
        <p:spPr>
          <a:xfrm>
            <a:off x="457200" y="1200150"/>
            <a:ext cx="8534400" cy="3280172"/>
          </a:xfrm>
        </p:spPr>
        <p:txBody>
          <a:bodyPr/>
          <a:lstStyle/>
          <a:p>
            <a:r>
              <a:rPr lang="en-US" sz="1700" dirty="0"/>
              <a:t>Indicated for the treatment of relapsing forms of multiple sclerosis (MS) in adults, to include clinically isolated syndrome, relapsing-remitting disease, and active secondary progressive disease</a:t>
            </a:r>
          </a:p>
          <a:p>
            <a:r>
              <a:rPr lang="en-US" sz="1700" dirty="0"/>
              <a:t>Before initiation of treatment with </a:t>
            </a:r>
            <a:r>
              <a:rPr lang="en-US" sz="1700" dirty="0" err="1"/>
              <a:t>Mayzent</a:t>
            </a:r>
            <a:r>
              <a:rPr lang="en-US" sz="1700" dirty="0"/>
              <a:t>, CYP2C9 Genotype Determination Test must be completed to determine CYP2C9 genotype</a:t>
            </a:r>
          </a:p>
          <a:p>
            <a:r>
              <a:rPr lang="en-US" sz="1700" dirty="0"/>
              <a:t>The following must also be obtained and assessed:</a:t>
            </a:r>
          </a:p>
          <a:p>
            <a:pPr lvl="1">
              <a:spcBef>
                <a:spcPts val="300"/>
              </a:spcBef>
            </a:pPr>
            <a:r>
              <a:rPr lang="en-US" sz="1600" dirty="0"/>
              <a:t>Complete Blood Count </a:t>
            </a:r>
          </a:p>
          <a:p>
            <a:pPr lvl="1">
              <a:spcBef>
                <a:spcPts val="300"/>
              </a:spcBef>
            </a:pPr>
            <a:r>
              <a:rPr lang="en-US" sz="1600" dirty="0"/>
              <a:t>Ophthalmic evaluation </a:t>
            </a:r>
          </a:p>
          <a:p>
            <a:pPr lvl="1">
              <a:spcBef>
                <a:spcPts val="300"/>
              </a:spcBef>
            </a:pPr>
            <a:r>
              <a:rPr lang="en-US" sz="1600" dirty="0"/>
              <a:t>Cardiac evaluation </a:t>
            </a:r>
          </a:p>
          <a:p>
            <a:pPr lvl="1">
              <a:spcBef>
                <a:spcPts val="300"/>
              </a:spcBef>
            </a:pPr>
            <a:r>
              <a:rPr lang="en-US" sz="1600" dirty="0"/>
              <a:t>Current or prior medications </a:t>
            </a:r>
          </a:p>
          <a:p>
            <a:pPr lvl="1">
              <a:spcBef>
                <a:spcPts val="300"/>
              </a:spcBef>
            </a:pPr>
            <a:r>
              <a:rPr lang="en-US" sz="1600" dirty="0"/>
              <a:t>Vaccinations </a:t>
            </a:r>
          </a:p>
          <a:p>
            <a:pPr lvl="1">
              <a:spcBef>
                <a:spcPts val="300"/>
              </a:spcBef>
            </a:pPr>
            <a:r>
              <a:rPr lang="en-US" sz="1600" dirty="0"/>
              <a:t>Liver function tests </a:t>
            </a:r>
          </a:p>
          <a:p>
            <a:pPr lvl="1">
              <a:spcBef>
                <a:spcPts val="300"/>
              </a:spcBef>
            </a:pPr>
            <a:endParaRPr lang="en-US" sz="1600" dirty="0"/>
          </a:p>
          <a:p>
            <a:pPr>
              <a:spcBef>
                <a:spcPts val="300"/>
              </a:spcBef>
            </a:pPr>
            <a:endParaRPr lang="en-US" sz="1600" dirty="0"/>
          </a:p>
          <a:p>
            <a:endParaRPr lang="en-US" sz="1800" dirty="0"/>
          </a:p>
          <a:p>
            <a:endParaRPr lang="en-US" sz="1800" dirty="0"/>
          </a:p>
          <a:p>
            <a:endParaRPr lang="en-US" sz="1800" dirty="0"/>
          </a:p>
          <a:p>
            <a:endParaRPr lang="en-US" sz="1800" dirty="0"/>
          </a:p>
          <a:p>
            <a:endParaRPr lang="en-US" sz="1800" dirty="0"/>
          </a:p>
          <a:p>
            <a:pPr lvl="1"/>
            <a:endParaRPr lang="en-US" sz="1800" dirty="0"/>
          </a:p>
        </p:txBody>
      </p:sp>
      <p:sp>
        <p:nvSpPr>
          <p:cNvPr id="4" name="Footer Placeholder 3"/>
          <p:cNvSpPr>
            <a:spLocks noGrp="1"/>
          </p:cNvSpPr>
          <p:nvPr>
            <p:ph type="ftr" sz="quarter" idx="3"/>
          </p:nvPr>
        </p:nvSpPr>
        <p:spPr/>
        <p:txBody>
          <a:bodyPr/>
          <a:lstStyle/>
          <a:p>
            <a:r>
              <a:rPr lang="en-US"/>
              <a:t>Reaching across Arizona to provide comprehensive </a:t>
            </a:r>
            <a:br>
              <a:rPr lang="en-US"/>
            </a:br>
            <a:r>
              <a:rPr lang="en-US"/>
              <a:t>quality health care for those in need</a:t>
            </a:r>
            <a:endParaRPr lang="en-US" dirty="0"/>
          </a:p>
        </p:txBody>
      </p:sp>
      <p:sp>
        <p:nvSpPr>
          <p:cNvPr id="5" name="Slide Number Placeholder 4"/>
          <p:cNvSpPr>
            <a:spLocks noGrp="1"/>
          </p:cNvSpPr>
          <p:nvPr>
            <p:ph type="sldNum" sz="quarter" idx="4"/>
          </p:nvPr>
        </p:nvSpPr>
        <p:spPr/>
        <p:txBody>
          <a:bodyPr/>
          <a:lstStyle/>
          <a:p>
            <a:fld id="{FF445594-FFE8-4E90-934C-EFF530110A38}" type="slidenum">
              <a:rPr lang="en-US" smtClean="0"/>
              <a:t>99</a:t>
            </a:fld>
            <a:endParaRPr lang="en-US" dirty="0"/>
          </a:p>
        </p:txBody>
      </p:sp>
    </p:spTree>
    <p:extLst>
      <p:ext uri="{BB962C8B-B14F-4D97-AF65-F5344CB8AC3E}">
        <p14:creationId xmlns:p14="http://schemas.microsoft.com/office/powerpoint/2010/main" val="891693955"/>
      </p:ext>
    </p:extLst>
  </p:cSld>
  <p:clrMapOvr>
    <a:masterClrMapping/>
  </p:clrMapOvr>
  <p:transition/>
</p:sld>
</file>

<file path=ppt/theme/theme1.xml><?xml version="1.0" encoding="utf-8"?>
<a:theme xmlns:a="http://schemas.openxmlformats.org/drawingml/2006/main" name="1_AHCCCS template 2014">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4ED9F6EB4BA74185C4308AEA7ED71B" ma:contentTypeVersion="0" ma:contentTypeDescription="Create a new document." ma:contentTypeScope="" ma:versionID="c9a769879412afc7a19a45b5c4677f0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39A6C-7D8A-43A0-A571-4B191075D73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11DF55F-FA5E-46E1-BCD3-8FDDF33E7036}">
  <ds:schemaRefs>
    <ds:schemaRef ds:uri="http://schemas.microsoft.com/sharepoint/v3/contenttype/forms"/>
  </ds:schemaRefs>
</ds:datastoreItem>
</file>

<file path=customXml/itemProps3.xml><?xml version="1.0" encoding="utf-8"?>
<ds:datastoreItem xmlns:ds="http://schemas.openxmlformats.org/officeDocument/2006/customXml" ds:itemID="{1C9401B3-6A1E-4BBD-AE41-EF3B0388F5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AHCCCS template 2014</Template>
  <TotalTime>2309</TotalTime>
  <Words>11878</Words>
  <Application>Microsoft Macintosh PowerPoint</Application>
  <PresentationFormat>On-screen Show (16:9)</PresentationFormat>
  <Paragraphs>1764</Paragraphs>
  <Slides>162</Slides>
  <Notes>145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162</vt:i4>
      </vt:variant>
    </vt:vector>
  </HeadingPairs>
  <TitlesOfParts>
    <vt:vector size="168" baseType="lpstr">
      <vt:lpstr>Arial</vt:lpstr>
      <vt:lpstr>Calibri</vt:lpstr>
      <vt:lpstr>Courier New</vt:lpstr>
      <vt:lpstr>Tahoma</vt:lpstr>
      <vt:lpstr>Wingdings</vt:lpstr>
      <vt:lpstr>1_AHCCCS template 2014</vt:lpstr>
      <vt:lpstr>AHCCCS Pharmacy and Therapeutics Committee</vt:lpstr>
      <vt:lpstr> Welcome and Introductions</vt:lpstr>
      <vt:lpstr>Conflict of Interest Training </vt:lpstr>
      <vt:lpstr>Magellan Class Reviews</vt:lpstr>
      <vt:lpstr>Magellan Class Reviews</vt:lpstr>
      <vt:lpstr>Magellan Drug Class Reviews</vt:lpstr>
      <vt:lpstr>Antifungals, Oral</vt:lpstr>
      <vt:lpstr>Antifungals, Oral</vt:lpstr>
      <vt:lpstr>Antifungals, Oral</vt:lpstr>
      <vt:lpstr>Antifungals, Oral</vt:lpstr>
      <vt:lpstr>Antifungals, Oral</vt:lpstr>
      <vt:lpstr>Antifungals, Oral</vt:lpstr>
      <vt:lpstr>Antifungals, Oral</vt:lpstr>
      <vt:lpstr>Antifungals, Oral</vt:lpstr>
      <vt:lpstr>Antifungals, Topical</vt:lpstr>
      <vt:lpstr>Antifungals, Topical</vt:lpstr>
      <vt:lpstr>Antifungals, Topical</vt:lpstr>
      <vt:lpstr>Antifungals, Topical</vt:lpstr>
      <vt:lpstr>Antifungals, Topical</vt:lpstr>
      <vt:lpstr>Antifungals, Topical</vt:lpstr>
      <vt:lpstr>Antifungals, Topical</vt:lpstr>
      <vt:lpstr>Antifungals, Topical</vt:lpstr>
      <vt:lpstr>Antimigraine Agents, Triptans</vt:lpstr>
      <vt:lpstr>Antimigraine Agents, Triptans</vt:lpstr>
      <vt:lpstr>Antimigraine Agents, Triptans</vt:lpstr>
      <vt:lpstr>Antimigraine Agents, Triptans</vt:lpstr>
      <vt:lpstr>Antimigraine Agents, Triptans</vt:lpstr>
      <vt:lpstr>Antimigraine Agents, Triptans</vt:lpstr>
      <vt:lpstr>Antimigraine Agents, Triptans</vt:lpstr>
      <vt:lpstr>Antimigraine Agents, Triptans</vt:lpstr>
      <vt:lpstr>Antimigraine Agents, Triptans</vt:lpstr>
      <vt:lpstr>Antimigraine Agents, Triptans</vt:lpstr>
      <vt:lpstr>Beta Blockers</vt:lpstr>
      <vt:lpstr>Beta Blockers</vt:lpstr>
      <vt:lpstr>Beta Blockers</vt:lpstr>
      <vt:lpstr>Beta Blockers</vt:lpstr>
      <vt:lpstr>Beta Blockers</vt:lpstr>
      <vt:lpstr>Beta Blockers</vt:lpstr>
      <vt:lpstr>Beta Blockers</vt:lpstr>
      <vt:lpstr>Beta Blockers</vt:lpstr>
      <vt:lpstr>Beta Blockers</vt:lpstr>
      <vt:lpstr>Beta Blockers</vt:lpstr>
      <vt:lpstr>BPH Treatments</vt:lpstr>
      <vt:lpstr>BPH Treatments</vt:lpstr>
      <vt:lpstr>BPH Treatments</vt:lpstr>
      <vt:lpstr>BPH Treatments</vt:lpstr>
      <vt:lpstr>BPH Treatments</vt:lpstr>
      <vt:lpstr>BPH Treatments</vt:lpstr>
      <vt:lpstr>BPH Treatments</vt:lpstr>
      <vt:lpstr>BPH Treatments</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Leukotriene Modifiers </vt:lpstr>
      <vt:lpstr>Leukotriene Modifiers</vt:lpstr>
      <vt:lpstr>Leukotriene Modifiers</vt:lpstr>
      <vt:lpstr>Leukotriene Modifiers</vt:lpstr>
      <vt:lpstr>Leukotriene Modifiers</vt:lpstr>
      <vt:lpstr>Leukotriene Modifiers</vt:lpstr>
      <vt:lpstr>Phosphate Binders</vt:lpstr>
      <vt:lpstr>Phosphate Binders</vt:lpstr>
      <vt:lpstr>Phosphate Binders</vt:lpstr>
      <vt:lpstr>Phosphate Binders</vt:lpstr>
      <vt:lpstr>Phosphate Binders</vt:lpstr>
      <vt:lpstr>Sedative Hypnotics</vt:lpstr>
      <vt:lpstr>Sedative Hypnotics</vt:lpstr>
      <vt:lpstr>Sedative Hypnotics</vt:lpstr>
      <vt:lpstr>Sedative Hypnotics</vt:lpstr>
      <vt:lpstr>Sedative Hypnotics</vt:lpstr>
      <vt:lpstr>Sedative Hypnotics</vt:lpstr>
      <vt:lpstr>Sedative Hypnotics</vt:lpstr>
      <vt:lpstr>Sedative Hypnotics</vt:lpstr>
      <vt:lpstr>Sedative Hypnotics</vt:lpstr>
      <vt:lpstr>Sedative Hypnotics</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New Drug Reviews</vt:lpstr>
      <vt:lpstr>New Products</vt:lpstr>
      <vt:lpstr>New Products</vt:lpstr>
      <vt:lpstr>Mayzent (siponimod)</vt:lpstr>
      <vt:lpstr>Mayzent (siponimod)</vt:lpstr>
      <vt:lpstr>Mayzent (siponimod)</vt:lpstr>
      <vt:lpstr>Mayzent (siponimod)</vt:lpstr>
      <vt:lpstr>Mayzent (siponimod)</vt:lpstr>
      <vt:lpstr>Mayzent (siponimod)</vt:lpstr>
      <vt:lpstr>Rocklatan (netarsudil/latanoprost)</vt:lpstr>
      <vt:lpstr>Rocklatan (netarsudil/latanoprost)</vt:lpstr>
      <vt:lpstr>Rocklatan (netarsudil/latanoprost)</vt:lpstr>
      <vt:lpstr>Mavenclad (cladribine)</vt:lpstr>
      <vt:lpstr>Mavenclad (cladribine)</vt:lpstr>
      <vt:lpstr>Mavenclad (cladribine)</vt:lpstr>
      <vt:lpstr>Mavenclad (cladribine)</vt:lpstr>
      <vt:lpstr>Mavenclad (cladribine)</vt:lpstr>
      <vt:lpstr>Mavenclad (cladribine)</vt:lpstr>
      <vt:lpstr>Mavenclad (cladribine)</vt:lpstr>
      <vt:lpstr>Mavenclad (cladribine)</vt:lpstr>
      <vt:lpstr>Evenity (romosozumab-aqqg)</vt:lpstr>
      <vt:lpstr>Evenity (romosozumab-aqqg)</vt:lpstr>
      <vt:lpstr>Evenity (romosozumab-aqqg)</vt:lpstr>
      <vt:lpstr>Evenity (romosozumab-aqqg)</vt:lpstr>
      <vt:lpstr>Evenity (romosozumab-aqqg)</vt:lpstr>
      <vt:lpstr>Evenity (romosozumab-aqqg)</vt:lpstr>
      <vt:lpstr>Diacomit (stiripentol)</vt:lpstr>
      <vt:lpstr>Diacomit (stiripentol)</vt:lpstr>
      <vt:lpstr>Diacomit (stiripentol)</vt:lpstr>
      <vt:lpstr>Diacomit (stiripentol)</vt:lpstr>
      <vt:lpstr>Skyrizi (risankizumab-rzaa)</vt:lpstr>
      <vt:lpstr>Skyrizi (risankizumab-rzaa)</vt:lpstr>
      <vt:lpstr>Skyrizi (risankizumab-rzaa)</vt:lpstr>
      <vt:lpstr>Skyrizi (risankizumab-rzaa)</vt:lpstr>
      <vt:lpstr>Skyrizi (risankizumab-rzaa)</vt:lpstr>
      <vt:lpstr>Skyrizi (risankizumab-rzaa)</vt:lpstr>
      <vt:lpstr>Skyrizi (risankizumab-rzaa)</vt:lpstr>
      <vt:lpstr>Cutaquig (immune globulin)</vt:lpstr>
      <vt:lpstr>Cutaquig (immune globulin)</vt:lpstr>
      <vt:lpstr>Cutaquig (immune globulin)</vt:lpstr>
      <vt:lpstr>Cutaquig (immune globulin)</vt:lpstr>
      <vt:lpstr>Egaten (triclabendazole) </vt:lpstr>
      <vt:lpstr>Egaten (triclabendazole) </vt:lpstr>
      <vt:lpstr>Egaten (triclabendazole) </vt:lpstr>
      <vt:lpstr>Sunosi (solriamfetol) </vt:lpstr>
      <vt:lpstr>Sunosi (solriamfetol) </vt:lpstr>
      <vt:lpstr>Sunosi (solriamfetol) </vt:lpstr>
      <vt:lpstr>Sunosi (solriamfetol) </vt:lpstr>
      <vt:lpstr>Sunosi (solriamfetol) </vt:lpstr>
      <vt:lpstr>Sunosi (solriamfetol) </vt:lpstr>
      <vt:lpstr>Sunosi (solriamfetol) </vt:lpstr>
      <vt:lpstr>Sunosi (solriamfetol) </vt:lpstr>
      <vt:lpstr>Rinvoq (upadacitinib)</vt:lpstr>
      <vt:lpstr>Rinvoq (upadacitinib)</vt:lpstr>
      <vt:lpstr>Rinvoq (upadacitinib)</vt:lpstr>
      <vt:lpstr>Rinvoq (upadacitinib)</vt:lpstr>
      <vt:lpstr>Rinvoq (upadacitinib)</vt:lpstr>
      <vt:lpstr>Rinvoq (upadacitinib)</vt:lpstr>
      <vt:lpstr>Vyndamax (tafamidis)</vt:lpstr>
      <vt:lpstr>Vyndamax (tafamidis)</vt:lpstr>
      <vt:lpstr>Vyndamax - Tafamidis</vt:lpstr>
      <vt:lpstr>Executive Session</vt:lpstr>
      <vt:lpstr>Public Therapeutic Class Votes</vt:lpstr>
      <vt:lpstr>Biosimilar Update</vt:lpstr>
      <vt:lpstr>Biosimilar Update</vt:lpstr>
      <vt:lpstr>Biosimilar Update</vt:lpstr>
      <vt:lpstr>P&amp;T Meeting Dates</vt:lpstr>
    </vt:vector>
  </TitlesOfParts>
  <Company>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Ambur, Julie</dc:creator>
  <cp:lastModifiedBy>suzanne berman</cp:lastModifiedBy>
  <cp:revision>165</cp:revision>
  <cp:lastPrinted>2018-02-13T19:15:21Z</cp:lastPrinted>
  <dcterms:created xsi:type="dcterms:W3CDTF">2017-09-01T15:49:09Z</dcterms:created>
  <dcterms:modified xsi:type="dcterms:W3CDTF">2019-11-06T20:02:55Z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0x010100E04ED9F6EB4BA74185C4308AEA7ED71B</vt:lpwstr>
  </property>
</Properties>
</file>