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16"/>
  </p:notesMasterIdLst>
  <p:sldIdLst>
    <p:sldId id="262" r:id="rId5"/>
    <p:sldId id="579" r:id="rId6"/>
    <p:sldId id="261" r:id="rId7"/>
    <p:sldId id="265" r:id="rId8"/>
    <p:sldId id="287" r:id="rId9"/>
    <p:sldId id="279" r:id="rId10"/>
    <p:sldId id="290" r:id="rId11"/>
    <p:sldId id="291" r:id="rId12"/>
    <p:sldId id="292" r:id="rId13"/>
    <p:sldId id="293" r:id="rId14"/>
    <p:sldId id="294" r:id="rId15"/>
    <p:sldId id="1993" r:id="rId16"/>
    <p:sldId id="1994" r:id="rId17"/>
    <p:sldId id="2043" r:id="rId18"/>
    <p:sldId id="280" r:id="rId19"/>
    <p:sldId id="298" r:id="rId20"/>
    <p:sldId id="299" r:id="rId21"/>
    <p:sldId id="300" r:id="rId22"/>
    <p:sldId id="301" r:id="rId23"/>
    <p:sldId id="281" r:id="rId24"/>
    <p:sldId id="302" r:id="rId25"/>
    <p:sldId id="303" r:id="rId26"/>
    <p:sldId id="304" r:id="rId27"/>
    <p:sldId id="305" r:id="rId28"/>
    <p:sldId id="306" r:id="rId29"/>
    <p:sldId id="307" r:id="rId30"/>
    <p:sldId id="308" r:id="rId31"/>
    <p:sldId id="309" r:id="rId32"/>
    <p:sldId id="1108" r:id="rId33"/>
    <p:sldId id="310" r:id="rId34"/>
    <p:sldId id="311" r:id="rId35"/>
    <p:sldId id="312" r:id="rId36"/>
    <p:sldId id="266" r:id="rId37"/>
    <p:sldId id="486" r:id="rId38"/>
    <p:sldId id="315" r:id="rId39"/>
    <p:sldId id="316" r:id="rId40"/>
    <p:sldId id="317" r:id="rId41"/>
    <p:sldId id="318" r:id="rId42"/>
    <p:sldId id="319" r:id="rId43"/>
    <p:sldId id="320" r:id="rId44"/>
    <p:sldId id="272" r:id="rId45"/>
    <p:sldId id="329" r:id="rId46"/>
    <p:sldId id="330" r:id="rId47"/>
    <p:sldId id="331" r:id="rId48"/>
    <p:sldId id="282" r:id="rId49"/>
    <p:sldId id="344" r:id="rId50"/>
    <p:sldId id="345" r:id="rId51"/>
    <p:sldId id="1991" r:id="rId52"/>
    <p:sldId id="350" r:id="rId53"/>
    <p:sldId id="267" r:id="rId54"/>
    <p:sldId id="332" r:id="rId55"/>
    <p:sldId id="333" r:id="rId56"/>
    <p:sldId id="334" r:id="rId57"/>
    <p:sldId id="335" r:id="rId58"/>
    <p:sldId id="336" r:id="rId59"/>
    <p:sldId id="337" r:id="rId60"/>
    <p:sldId id="338" r:id="rId61"/>
    <p:sldId id="353" r:id="rId62"/>
    <p:sldId id="346" r:id="rId63"/>
    <p:sldId id="351" r:id="rId64"/>
    <p:sldId id="347" r:id="rId65"/>
    <p:sldId id="356" r:id="rId66"/>
    <p:sldId id="357" r:id="rId67"/>
    <p:sldId id="358" r:id="rId68"/>
    <p:sldId id="359" r:id="rId69"/>
    <p:sldId id="360" r:id="rId70"/>
    <p:sldId id="363" r:id="rId71"/>
    <p:sldId id="362" r:id="rId72"/>
    <p:sldId id="352" r:id="rId73"/>
    <p:sldId id="349" r:id="rId74"/>
    <p:sldId id="503" r:id="rId75"/>
    <p:sldId id="348" r:id="rId76"/>
    <p:sldId id="364" r:id="rId77"/>
    <p:sldId id="365" r:id="rId78"/>
    <p:sldId id="367" r:id="rId79"/>
    <p:sldId id="366" r:id="rId80"/>
    <p:sldId id="1109" r:id="rId81"/>
    <p:sldId id="1995" r:id="rId82"/>
    <p:sldId id="1996" r:id="rId83"/>
    <p:sldId id="1997" r:id="rId84"/>
    <p:sldId id="1999" r:id="rId85"/>
    <p:sldId id="2002" r:id="rId86"/>
    <p:sldId id="2012" r:id="rId87"/>
    <p:sldId id="2003" r:id="rId88"/>
    <p:sldId id="2005" r:id="rId89"/>
    <p:sldId id="2006" r:id="rId90"/>
    <p:sldId id="2007" r:id="rId91"/>
    <p:sldId id="2009" r:id="rId92"/>
    <p:sldId id="2010" r:id="rId93"/>
    <p:sldId id="2011" r:id="rId94"/>
    <p:sldId id="523" r:id="rId95"/>
    <p:sldId id="384" r:id="rId96"/>
    <p:sldId id="383" r:id="rId97"/>
    <p:sldId id="524" r:id="rId98"/>
    <p:sldId id="525" r:id="rId99"/>
    <p:sldId id="527" r:id="rId100"/>
    <p:sldId id="526" r:id="rId101"/>
    <p:sldId id="528" r:id="rId102"/>
    <p:sldId id="355" r:id="rId103"/>
    <p:sldId id="381" r:id="rId104"/>
    <p:sldId id="385" r:id="rId105"/>
    <p:sldId id="388" r:id="rId106"/>
    <p:sldId id="390" r:id="rId107"/>
    <p:sldId id="389" r:id="rId108"/>
    <p:sldId id="508" r:id="rId109"/>
    <p:sldId id="387" r:id="rId110"/>
    <p:sldId id="386" r:id="rId111"/>
    <p:sldId id="397" r:id="rId112"/>
    <p:sldId id="395" r:id="rId113"/>
    <p:sldId id="1197" r:id="rId114"/>
    <p:sldId id="1206" r:id="rId115"/>
    <p:sldId id="1207" r:id="rId116"/>
    <p:sldId id="2042" r:id="rId117"/>
    <p:sldId id="2041" r:id="rId118"/>
    <p:sldId id="2040" r:id="rId119"/>
    <p:sldId id="510" r:id="rId120"/>
    <p:sldId id="417" r:id="rId121"/>
    <p:sldId id="403" r:id="rId122"/>
    <p:sldId id="420" r:id="rId123"/>
    <p:sldId id="418" r:id="rId124"/>
    <p:sldId id="419" r:id="rId125"/>
    <p:sldId id="2037" r:id="rId126"/>
    <p:sldId id="2038" r:id="rId127"/>
    <p:sldId id="408" r:id="rId128"/>
    <p:sldId id="422" r:id="rId129"/>
    <p:sldId id="423" r:id="rId130"/>
    <p:sldId id="424" r:id="rId131"/>
    <p:sldId id="425" r:id="rId132"/>
    <p:sldId id="426" r:id="rId133"/>
    <p:sldId id="409" r:id="rId134"/>
    <p:sldId id="1093" r:id="rId135"/>
    <p:sldId id="512" r:id="rId136"/>
    <p:sldId id="513" r:id="rId137"/>
    <p:sldId id="514" r:id="rId138"/>
    <p:sldId id="2044" r:id="rId139"/>
    <p:sldId id="441" r:id="rId140"/>
    <p:sldId id="2046" r:id="rId141"/>
    <p:sldId id="2048" r:id="rId142"/>
    <p:sldId id="2050" r:id="rId143"/>
    <p:sldId id="2047" r:id="rId144"/>
    <p:sldId id="516" r:id="rId145"/>
    <p:sldId id="518" r:id="rId146"/>
    <p:sldId id="2045" r:id="rId147"/>
    <p:sldId id="1950" r:id="rId148"/>
    <p:sldId id="1953" r:id="rId149"/>
    <p:sldId id="1949" r:id="rId150"/>
    <p:sldId id="521" r:id="rId151"/>
    <p:sldId id="450" r:id="rId152"/>
    <p:sldId id="449" r:id="rId153"/>
    <p:sldId id="2051" r:id="rId154"/>
    <p:sldId id="451" r:id="rId155"/>
    <p:sldId id="404" r:id="rId156"/>
    <p:sldId id="2052" r:id="rId157"/>
    <p:sldId id="452" r:id="rId158"/>
    <p:sldId id="522" r:id="rId159"/>
    <p:sldId id="2053" r:id="rId160"/>
    <p:sldId id="453" r:id="rId161"/>
    <p:sldId id="2034" r:id="rId162"/>
    <p:sldId id="2036" r:id="rId163"/>
    <p:sldId id="412" r:id="rId164"/>
    <p:sldId id="456" r:id="rId165"/>
    <p:sldId id="457" r:id="rId166"/>
    <p:sldId id="458" r:id="rId167"/>
    <p:sldId id="459" r:id="rId168"/>
    <p:sldId id="460" r:id="rId169"/>
    <p:sldId id="461" r:id="rId170"/>
    <p:sldId id="1957" r:id="rId171"/>
    <p:sldId id="1956" r:id="rId172"/>
    <p:sldId id="2021" r:id="rId173"/>
    <p:sldId id="2022" r:id="rId174"/>
    <p:sldId id="2023" r:id="rId175"/>
    <p:sldId id="416" r:id="rId176"/>
    <p:sldId id="463" r:id="rId177"/>
    <p:sldId id="465" r:id="rId178"/>
    <p:sldId id="466" r:id="rId179"/>
    <p:sldId id="467" r:id="rId180"/>
    <p:sldId id="468" r:id="rId181"/>
    <p:sldId id="469" r:id="rId182"/>
    <p:sldId id="470" r:id="rId183"/>
    <p:sldId id="471" r:id="rId184"/>
    <p:sldId id="472" r:id="rId185"/>
    <p:sldId id="2024" r:id="rId186"/>
    <p:sldId id="414" r:id="rId187"/>
    <p:sldId id="473" r:id="rId188"/>
    <p:sldId id="474" r:id="rId189"/>
    <p:sldId id="475" r:id="rId190"/>
    <p:sldId id="490" r:id="rId191"/>
    <p:sldId id="1963" r:id="rId192"/>
    <p:sldId id="2026" r:id="rId193"/>
    <p:sldId id="413" r:id="rId194"/>
    <p:sldId id="405" r:id="rId195"/>
    <p:sldId id="406" r:id="rId196"/>
    <p:sldId id="402" r:id="rId197"/>
    <p:sldId id="401" r:id="rId198"/>
    <p:sldId id="400" r:id="rId199"/>
    <p:sldId id="476" r:id="rId200"/>
    <p:sldId id="477" r:id="rId201"/>
    <p:sldId id="480" r:id="rId202"/>
    <p:sldId id="481" r:id="rId203"/>
    <p:sldId id="478" r:id="rId204"/>
    <p:sldId id="491" r:id="rId205"/>
    <p:sldId id="2027" r:id="rId206"/>
    <p:sldId id="492" r:id="rId207"/>
    <p:sldId id="1094" r:id="rId208"/>
    <p:sldId id="2014" r:id="rId209"/>
    <p:sldId id="2016" r:id="rId210"/>
    <p:sldId id="2019" r:id="rId211"/>
    <p:sldId id="2020" r:id="rId212"/>
    <p:sldId id="415" r:id="rId213"/>
    <p:sldId id="411" r:id="rId214"/>
    <p:sldId id="485" r:id="rId215"/>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Prole" initials="LP" lastIdx="1" clrIdx="0">
    <p:extLst>
      <p:ext uri="{19B8F6BF-5375-455C-9EA6-DF929625EA0E}">
        <p15:presenceInfo xmlns:p15="http://schemas.microsoft.com/office/powerpoint/2012/main" userId="S::Lauren.Prole@azahcccs.gov::ca49aefa-64c4-4e72-993c-4bc9eb23d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0000"/>
    <a:srgbClr val="993300"/>
    <a:srgbClr val="338DCC"/>
    <a:srgbClr val="3D95D3"/>
    <a:srgbClr val="2682C2"/>
    <a:srgbClr val="338FAF"/>
    <a:srgbClr val="379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C771B-0BAC-4B33-BBAF-EAEF08B727E5}" v="46" dt="2023-05-20T20:57:06.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32" autoAdjust="0"/>
    <p:restoredTop sz="89784" autoAdjust="0"/>
  </p:normalViewPr>
  <p:slideViewPr>
    <p:cSldViewPr>
      <p:cViewPr varScale="1">
        <p:scale>
          <a:sx n="75" d="100"/>
          <a:sy n="75" d="100"/>
        </p:scale>
        <p:origin x="84" y="22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2" d="100"/>
          <a:sy n="82" d="100"/>
        </p:scale>
        <p:origin x="-954"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notesMaster" Target="notesMasters/notesMaster1.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222" Type="http://schemas.microsoft.com/office/2016/11/relationships/changesInfo" Target="changesInfos/changesInfo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microsoft.com/office/2015/10/relationships/revisionInfo" Target="revisionInfo.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viewProps" Target="viewProps.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tableStyles" Target="tableStyle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iki, Hind (MRx)" userId="55f111b2-c425-481e-bdce-d9b1951ccae6" providerId="ADAL" clId="{4A7C771B-0BAC-4B33-BBAF-EAEF08B727E5}"/>
    <pc:docChg chg="undo custSel addSld delSld modSld sldOrd">
      <pc:chgData name="Douiki, Hind (MRx)" userId="55f111b2-c425-481e-bdce-d9b1951ccae6" providerId="ADAL" clId="{4A7C771B-0BAC-4B33-BBAF-EAEF08B727E5}" dt="2023-05-20T21:05:40.848" v="3027" actId="14100"/>
      <pc:docMkLst>
        <pc:docMk/>
      </pc:docMkLst>
      <pc:sldChg chg="modSp mod">
        <pc:chgData name="Douiki, Hind (MRx)" userId="55f111b2-c425-481e-bdce-d9b1951ccae6" providerId="ADAL" clId="{4A7C771B-0BAC-4B33-BBAF-EAEF08B727E5}" dt="2023-05-18T09:56:34.502" v="57" actId="255"/>
        <pc:sldMkLst>
          <pc:docMk/>
          <pc:sldMk cId="684398803" sldId="290"/>
        </pc:sldMkLst>
        <pc:spChg chg="mod">
          <ac:chgData name="Douiki, Hind (MRx)" userId="55f111b2-c425-481e-bdce-d9b1951ccae6" providerId="ADAL" clId="{4A7C771B-0BAC-4B33-BBAF-EAEF08B727E5}" dt="2023-05-18T09:56:34.502" v="57" actId="255"/>
          <ac:spMkLst>
            <pc:docMk/>
            <pc:sldMk cId="684398803" sldId="290"/>
            <ac:spMk id="3" creationId="{CAA44848-EB50-46A9-9760-B3654FE3AD0E}"/>
          </ac:spMkLst>
        </pc:spChg>
      </pc:sldChg>
      <pc:sldChg chg="modSp mod">
        <pc:chgData name="Douiki, Hind (MRx)" userId="55f111b2-c425-481e-bdce-d9b1951ccae6" providerId="ADAL" clId="{4A7C771B-0BAC-4B33-BBAF-EAEF08B727E5}" dt="2023-05-18T09:55:59.391" v="55" actId="207"/>
        <pc:sldMkLst>
          <pc:docMk/>
          <pc:sldMk cId="3713101120" sldId="291"/>
        </pc:sldMkLst>
        <pc:spChg chg="mod">
          <ac:chgData name="Douiki, Hind (MRx)" userId="55f111b2-c425-481e-bdce-d9b1951ccae6" providerId="ADAL" clId="{4A7C771B-0BAC-4B33-BBAF-EAEF08B727E5}" dt="2023-05-18T09:55:59.391" v="55" actId="207"/>
          <ac:spMkLst>
            <pc:docMk/>
            <pc:sldMk cId="3713101120" sldId="291"/>
            <ac:spMk id="3" creationId="{253DB17C-7724-43D5-8B59-65C7A96DF4AF}"/>
          </ac:spMkLst>
        </pc:spChg>
      </pc:sldChg>
      <pc:sldChg chg="modSp mod">
        <pc:chgData name="Douiki, Hind (MRx)" userId="55f111b2-c425-481e-bdce-d9b1951ccae6" providerId="ADAL" clId="{4A7C771B-0BAC-4B33-BBAF-EAEF08B727E5}" dt="2023-05-20T19:18:41.619" v="2446" actId="2711"/>
        <pc:sldMkLst>
          <pc:docMk/>
          <pc:sldMk cId="864736420" sldId="294"/>
        </pc:sldMkLst>
        <pc:spChg chg="mod">
          <ac:chgData name="Douiki, Hind (MRx)" userId="55f111b2-c425-481e-bdce-d9b1951ccae6" providerId="ADAL" clId="{4A7C771B-0BAC-4B33-BBAF-EAEF08B727E5}" dt="2023-05-18T09:55:33.807" v="52" actId="14100"/>
          <ac:spMkLst>
            <pc:docMk/>
            <pc:sldMk cId="864736420" sldId="294"/>
            <ac:spMk id="2" creationId="{4291DCF8-4B4D-4974-8A5A-F20A1FF3B540}"/>
          </ac:spMkLst>
        </pc:spChg>
        <pc:spChg chg="mod">
          <ac:chgData name="Douiki, Hind (MRx)" userId="55f111b2-c425-481e-bdce-d9b1951ccae6" providerId="ADAL" clId="{4A7C771B-0BAC-4B33-BBAF-EAEF08B727E5}" dt="2023-05-20T19:18:41.619" v="2446" actId="2711"/>
          <ac:spMkLst>
            <pc:docMk/>
            <pc:sldMk cId="864736420" sldId="294"/>
            <ac:spMk id="3" creationId="{94789976-76BC-43B7-B46B-87DD1BD1EB64}"/>
          </ac:spMkLst>
        </pc:spChg>
      </pc:sldChg>
      <pc:sldChg chg="modSp mod">
        <pc:chgData name="Douiki, Hind (MRx)" userId="55f111b2-c425-481e-bdce-d9b1951ccae6" providerId="ADAL" clId="{4A7C771B-0BAC-4B33-BBAF-EAEF08B727E5}" dt="2023-05-20T19:21:05.296" v="2454" actId="20577"/>
        <pc:sldMkLst>
          <pc:docMk/>
          <pc:sldMk cId="1386783940" sldId="300"/>
        </pc:sldMkLst>
        <pc:spChg chg="mod">
          <ac:chgData name="Douiki, Hind (MRx)" userId="55f111b2-c425-481e-bdce-d9b1951ccae6" providerId="ADAL" clId="{4A7C771B-0BAC-4B33-BBAF-EAEF08B727E5}" dt="2023-05-20T19:21:05.296" v="2454" actId="20577"/>
          <ac:spMkLst>
            <pc:docMk/>
            <pc:sldMk cId="1386783940" sldId="300"/>
            <ac:spMk id="3" creationId="{318632B9-9971-47E0-B429-CCB82717A1AA}"/>
          </ac:spMkLst>
        </pc:spChg>
      </pc:sldChg>
      <pc:sldChg chg="modSp mod">
        <pc:chgData name="Douiki, Hind (MRx)" userId="55f111b2-c425-481e-bdce-d9b1951ccae6" providerId="ADAL" clId="{4A7C771B-0BAC-4B33-BBAF-EAEF08B727E5}" dt="2023-05-20T19:21:22.550" v="2455" actId="20577"/>
        <pc:sldMkLst>
          <pc:docMk/>
          <pc:sldMk cId="3641431550" sldId="301"/>
        </pc:sldMkLst>
        <pc:spChg chg="mod">
          <ac:chgData name="Douiki, Hind (MRx)" userId="55f111b2-c425-481e-bdce-d9b1951ccae6" providerId="ADAL" clId="{4A7C771B-0BAC-4B33-BBAF-EAEF08B727E5}" dt="2023-05-20T19:21:22.550" v="2455" actId="20577"/>
          <ac:spMkLst>
            <pc:docMk/>
            <pc:sldMk cId="3641431550" sldId="301"/>
            <ac:spMk id="3" creationId="{A57E6615-2925-41A1-AF9F-62D5CA7F8B92}"/>
          </ac:spMkLst>
        </pc:spChg>
      </pc:sldChg>
      <pc:sldChg chg="modSp mod">
        <pc:chgData name="Douiki, Hind (MRx)" userId="55f111b2-c425-481e-bdce-d9b1951ccae6" providerId="ADAL" clId="{4A7C771B-0BAC-4B33-BBAF-EAEF08B727E5}" dt="2023-05-20T19:36:50.918" v="2510" actId="255"/>
        <pc:sldMkLst>
          <pc:docMk/>
          <pc:sldMk cId="61585101" sldId="302"/>
        </pc:sldMkLst>
        <pc:graphicFrameChg chg="modGraphic">
          <ac:chgData name="Douiki, Hind (MRx)" userId="55f111b2-c425-481e-bdce-d9b1951ccae6" providerId="ADAL" clId="{4A7C771B-0BAC-4B33-BBAF-EAEF08B727E5}" dt="2023-05-20T19:36:50.918" v="2510" actId="255"/>
          <ac:graphicFrameMkLst>
            <pc:docMk/>
            <pc:sldMk cId="61585101" sldId="302"/>
            <ac:graphicFrameMk id="4" creationId="{E5803D86-52DA-46D0-8EC9-D1929E880AE0}"/>
          </ac:graphicFrameMkLst>
        </pc:graphicFrameChg>
      </pc:sldChg>
      <pc:sldChg chg="modSp mod modNotesTx">
        <pc:chgData name="Douiki, Hind (MRx)" userId="55f111b2-c425-481e-bdce-d9b1951ccae6" providerId="ADAL" clId="{4A7C771B-0BAC-4B33-BBAF-EAEF08B727E5}" dt="2023-05-20T19:37:32.023" v="2515" actId="255"/>
        <pc:sldMkLst>
          <pc:docMk/>
          <pc:sldMk cId="3001712631" sldId="303"/>
        </pc:sldMkLst>
        <pc:graphicFrameChg chg="modGraphic">
          <ac:chgData name="Douiki, Hind (MRx)" userId="55f111b2-c425-481e-bdce-d9b1951ccae6" providerId="ADAL" clId="{4A7C771B-0BAC-4B33-BBAF-EAEF08B727E5}" dt="2023-05-20T19:37:32.023" v="2515" actId="255"/>
          <ac:graphicFrameMkLst>
            <pc:docMk/>
            <pc:sldMk cId="3001712631" sldId="303"/>
            <ac:graphicFrameMk id="4" creationId="{9C049945-34E8-4789-853F-8A040B402249}"/>
          </ac:graphicFrameMkLst>
        </pc:graphicFrameChg>
      </pc:sldChg>
      <pc:sldChg chg="modSp mod">
        <pc:chgData name="Douiki, Hind (MRx)" userId="55f111b2-c425-481e-bdce-d9b1951ccae6" providerId="ADAL" clId="{4A7C771B-0BAC-4B33-BBAF-EAEF08B727E5}" dt="2023-05-20T19:40:00.857" v="2537" actId="207"/>
        <pc:sldMkLst>
          <pc:docMk/>
          <pc:sldMk cId="1874826830" sldId="304"/>
        </pc:sldMkLst>
        <pc:spChg chg="mod">
          <ac:chgData name="Douiki, Hind (MRx)" userId="55f111b2-c425-481e-bdce-d9b1951ccae6" providerId="ADAL" clId="{4A7C771B-0BAC-4B33-BBAF-EAEF08B727E5}" dt="2023-05-20T19:40:00.857" v="2537" actId="207"/>
          <ac:spMkLst>
            <pc:docMk/>
            <pc:sldMk cId="1874826830" sldId="304"/>
            <ac:spMk id="3" creationId="{DEC75212-CE6D-41D2-A465-492CA122EC0F}"/>
          </ac:spMkLst>
        </pc:spChg>
      </pc:sldChg>
      <pc:sldChg chg="modSp mod">
        <pc:chgData name="Douiki, Hind (MRx)" userId="55f111b2-c425-481e-bdce-d9b1951ccae6" providerId="ADAL" clId="{4A7C771B-0BAC-4B33-BBAF-EAEF08B727E5}" dt="2023-05-20T19:39:52.484" v="2536" actId="14100"/>
        <pc:sldMkLst>
          <pc:docMk/>
          <pc:sldMk cId="1480012094" sldId="305"/>
        </pc:sldMkLst>
        <pc:spChg chg="mod">
          <ac:chgData name="Douiki, Hind (MRx)" userId="55f111b2-c425-481e-bdce-d9b1951ccae6" providerId="ADAL" clId="{4A7C771B-0BAC-4B33-BBAF-EAEF08B727E5}" dt="2023-05-20T19:39:52.484" v="2536" actId="14100"/>
          <ac:spMkLst>
            <pc:docMk/>
            <pc:sldMk cId="1480012094" sldId="305"/>
            <ac:spMk id="3" creationId="{9C749149-B0AC-4C70-A65D-681D86E95D3E}"/>
          </ac:spMkLst>
        </pc:spChg>
      </pc:sldChg>
      <pc:sldChg chg="modSp mod">
        <pc:chgData name="Douiki, Hind (MRx)" userId="55f111b2-c425-481e-bdce-d9b1951ccae6" providerId="ADAL" clId="{4A7C771B-0BAC-4B33-BBAF-EAEF08B727E5}" dt="2023-05-20T19:39:35.360" v="2533" actId="14100"/>
        <pc:sldMkLst>
          <pc:docMk/>
          <pc:sldMk cId="3076891448" sldId="306"/>
        </pc:sldMkLst>
        <pc:spChg chg="mod">
          <ac:chgData name="Douiki, Hind (MRx)" userId="55f111b2-c425-481e-bdce-d9b1951ccae6" providerId="ADAL" clId="{4A7C771B-0BAC-4B33-BBAF-EAEF08B727E5}" dt="2023-05-20T19:39:35.360" v="2533" actId="14100"/>
          <ac:spMkLst>
            <pc:docMk/>
            <pc:sldMk cId="3076891448" sldId="306"/>
            <ac:spMk id="3" creationId="{7480CE20-912C-4C5F-9E15-E87B23956C52}"/>
          </ac:spMkLst>
        </pc:spChg>
      </pc:sldChg>
      <pc:sldChg chg="modSp mod">
        <pc:chgData name="Douiki, Hind (MRx)" userId="55f111b2-c425-481e-bdce-d9b1951ccae6" providerId="ADAL" clId="{4A7C771B-0BAC-4B33-BBAF-EAEF08B727E5}" dt="2023-05-20T19:39:18.227" v="2530" actId="255"/>
        <pc:sldMkLst>
          <pc:docMk/>
          <pc:sldMk cId="3977313424" sldId="307"/>
        </pc:sldMkLst>
        <pc:spChg chg="mod">
          <ac:chgData name="Douiki, Hind (MRx)" userId="55f111b2-c425-481e-bdce-d9b1951ccae6" providerId="ADAL" clId="{4A7C771B-0BAC-4B33-BBAF-EAEF08B727E5}" dt="2023-05-20T19:39:18.227" v="2530" actId="255"/>
          <ac:spMkLst>
            <pc:docMk/>
            <pc:sldMk cId="3977313424" sldId="307"/>
            <ac:spMk id="3" creationId="{4A2322CE-B3FF-48E6-82C8-BBFDCCB9B18B}"/>
          </ac:spMkLst>
        </pc:spChg>
      </pc:sldChg>
      <pc:sldChg chg="modSp mod">
        <pc:chgData name="Douiki, Hind (MRx)" userId="55f111b2-c425-481e-bdce-d9b1951ccae6" providerId="ADAL" clId="{4A7C771B-0BAC-4B33-BBAF-EAEF08B727E5}" dt="2023-05-20T19:39:06.978" v="2529" actId="255"/>
        <pc:sldMkLst>
          <pc:docMk/>
          <pc:sldMk cId="1564248088" sldId="308"/>
        </pc:sldMkLst>
        <pc:spChg chg="mod">
          <ac:chgData name="Douiki, Hind (MRx)" userId="55f111b2-c425-481e-bdce-d9b1951ccae6" providerId="ADAL" clId="{4A7C771B-0BAC-4B33-BBAF-EAEF08B727E5}" dt="2023-05-20T19:39:06.978" v="2529" actId="255"/>
          <ac:spMkLst>
            <pc:docMk/>
            <pc:sldMk cId="1564248088" sldId="308"/>
            <ac:spMk id="3" creationId="{C4757B84-300D-4450-9624-C6C6264DC39E}"/>
          </ac:spMkLst>
        </pc:spChg>
      </pc:sldChg>
      <pc:sldChg chg="modSp mod">
        <pc:chgData name="Douiki, Hind (MRx)" userId="55f111b2-c425-481e-bdce-d9b1951ccae6" providerId="ADAL" clId="{4A7C771B-0BAC-4B33-BBAF-EAEF08B727E5}" dt="2023-05-20T19:38:54.578" v="2527" actId="255"/>
        <pc:sldMkLst>
          <pc:docMk/>
          <pc:sldMk cId="1856017952" sldId="309"/>
        </pc:sldMkLst>
        <pc:spChg chg="mod">
          <ac:chgData name="Douiki, Hind (MRx)" userId="55f111b2-c425-481e-bdce-d9b1951ccae6" providerId="ADAL" clId="{4A7C771B-0BAC-4B33-BBAF-EAEF08B727E5}" dt="2023-05-20T19:38:54.578" v="2527" actId="255"/>
          <ac:spMkLst>
            <pc:docMk/>
            <pc:sldMk cId="1856017952" sldId="309"/>
            <ac:spMk id="3" creationId="{6E0387F2-0CE4-49AA-B083-93716C404CBE}"/>
          </ac:spMkLst>
        </pc:spChg>
      </pc:sldChg>
      <pc:sldChg chg="modSp mod">
        <pc:chgData name="Douiki, Hind (MRx)" userId="55f111b2-c425-481e-bdce-d9b1951ccae6" providerId="ADAL" clId="{4A7C771B-0BAC-4B33-BBAF-EAEF08B727E5}" dt="2023-05-20T19:40:25.681" v="2538" actId="207"/>
        <pc:sldMkLst>
          <pc:docMk/>
          <pc:sldMk cId="3102763120" sldId="310"/>
        </pc:sldMkLst>
        <pc:spChg chg="mod">
          <ac:chgData name="Douiki, Hind (MRx)" userId="55f111b2-c425-481e-bdce-d9b1951ccae6" providerId="ADAL" clId="{4A7C771B-0BAC-4B33-BBAF-EAEF08B727E5}" dt="2023-05-20T19:40:25.681" v="2538" actId="207"/>
          <ac:spMkLst>
            <pc:docMk/>
            <pc:sldMk cId="3102763120" sldId="310"/>
            <ac:spMk id="3" creationId="{D7C2ED10-5FFD-4FD2-BFB9-B0AFA2184C52}"/>
          </ac:spMkLst>
        </pc:spChg>
      </pc:sldChg>
      <pc:sldChg chg="modSp mod">
        <pc:chgData name="Douiki, Hind (MRx)" userId="55f111b2-c425-481e-bdce-d9b1951ccae6" providerId="ADAL" clId="{4A7C771B-0BAC-4B33-BBAF-EAEF08B727E5}" dt="2023-05-20T19:40:32.640" v="2539" actId="207"/>
        <pc:sldMkLst>
          <pc:docMk/>
          <pc:sldMk cId="1599632240" sldId="311"/>
        </pc:sldMkLst>
        <pc:spChg chg="mod">
          <ac:chgData name="Douiki, Hind (MRx)" userId="55f111b2-c425-481e-bdce-d9b1951ccae6" providerId="ADAL" clId="{4A7C771B-0BAC-4B33-BBAF-EAEF08B727E5}" dt="2023-05-20T19:40:32.640" v="2539" actId="207"/>
          <ac:spMkLst>
            <pc:docMk/>
            <pc:sldMk cId="1599632240" sldId="311"/>
            <ac:spMk id="3" creationId="{6940533A-F821-4B9A-8DAE-67C56AD4494F}"/>
          </ac:spMkLst>
        </pc:spChg>
      </pc:sldChg>
      <pc:sldChg chg="modSp mod">
        <pc:chgData name="Douiki, Hind (MRx)" userId="55f111b2-c425-481e-bdce-d9b1951ccae6" providerId="ADAL" clId="{4A7C771B-0BAC-4B33-BBAF-EAEF08B727E5}" dt="2023-05-20T19:40:38.851" v="2540" actId="207"/>
        <pc:sldMkLst>
          <pc:docMk/>
          <pc:sldMk cId="2051459448" sldId="312"/>
        </pc:sldMkLst>
        <pc:spChg chg="mod">
          <ac:chgData name="Douiki, Hind (MRx)" userId="55f111b2-c425-481e-bdce-d9b1951ccae6" providerId="ADAL" clId="{4A7C771B-0BAC-4B33-BBAF-EAEF08B727E5}" dt="2023-05-20T19:40:38.851" v="2540" actId="207"/>
          <ac:spMkLst>
            <pc:docMk/>
            <pc:sldMk cId="2051459448" sldId="312"/>
            <ac:spMk id="3" creationId="{B0B81597-F724-4C65-82F3-978160CE1CF8}"/>
          </ac:spMkLst>
        </pc:spChg>
      </pc:sldChg>
      <pc:sldChg chg="modSp mod">
        <pc:chgData name="Douiki, Hind (MRx)" userId="55f111b2-c425-481e-bdce-d9b1951ccae6" providerId="ADAL" clId="{4A7C771B-0BAC-4B33-BBAF-EAEF08B727E5}" dt="2023-05-20T19:30:40.536" v="2463" actId="255"/>
        <pc:sldMkLst>
          <pc:docMk/>
          <pc:sldMk cId="91340731" sldId="315"/>
        </pc:sldMkLst>
        <pc:spChg chg="mod">
          <ac:chgData name="Douiki, Hind (MRx)" userId="55f111b2-c425-481e-bdce-d9b1951ccae6" providerId="ADAL" clId="{4A7C771B-0BAC-4B33-BBAF-EAEF08B727E5}" dt="2023-05-20T19:30:40.536" v="2463" actId="255"/>
          <ac:spMkLst>
            <pc:docMk/>
            <pc:sldMk cId="91340731" sldId="315"/>
            <ac:spMk id="3" creationId="{185D9566-F2A4-4A79-83DC-6BA381609565}"/>
          </ac:spMkLst>
        </pc:spChg>
      </pc:sldChg>
      <pc:sldChg chg="modSp mod">
        <pc:chgData name="Douiki, Hind (MRx)" userId="55f111b2-c425-481e-bdce-d9b1951ccae6" providerId="ADAL" clId="{4A7C771B-0BAC-4B33-BBAF-EAEF08B727E5}" dt="2023-05-20T19:40:49.270" v="2541" actId="207"/>
        <pc:sldMkLst>
          <pc:docMk/>
          <pc:sldMk cId="4101257657" sldId="316"/>
        </pc:sldMkLst>
        <pc:spChg chg="mod">
          <ac:chgData name="Douiki, Hind (MRx)" userId="55f111b2-c425-481e-bdce-d9b1951ccae6" providerId="ADAL" clId="{4A7C771B-0BAC-4B33-BBAF-EAEF08B727E5}" dt="2023-05-18T10:05:09.151" v="209" actId="14100"/>
          <ac:spMkLst>
            <pc:docMk/>
            <pc:sldMk cId="4101257657" sldId="316"/>
            <ac:spMk id="2" creationId="{6406D9A2-9C70-4F14-A7D2-21BEFEB94F3D}"/>
          </ac:spMkLst>
        </pc:spChg>
        <pc:spChg chg="mod">
          <ac:chgData name="Douiki, Hind (MRx)" userId="55f111b2-c425-481e-bdce-d9b1951ccae6" providerId="ADAL" clId="{4A7C771B-0BAC-4B33-BBAF-EAEF08B727E5}" dt="2023-05-20T19:40:49.270" v="2541" actId="207"/>
          <ac:spMkLst>
            <pc:docMk/>
            <pc:sldMk cId="4101257657" sldId="316"/>
            <ac:spMk id="3" creationId="{E1DF6E10-E641-440A-8031-1E08DCB73FA5}"/>
          </ac:spMkLst>
        </pc:spChg>
      </pc:sldChg>
      <pc:sldChg chg="modSp mod">
        <pc:chgData name="Douiki, Hind (MRx)" userId="55f111b2-c425-481e-bdce-d9b1951ccae6" providerId="ADAL" clId="{4A7C771B-0BAC-4B33-BBAF-EAEF08B727E5}" dt="2023-05-20T19:40:54.229" v="2542" actId="207"/>
        <pc:sldMkLst>
          <pc:docMk/>
          <pc:sldMk cId="3707975971" sldId="317"/>
        </pc:sldMkLst>
        <pc:spChg chg="mod">
          <ac:chgData name="Douiki, Hind (MRx)" userId="55f111b2-c425-481e-bdce-d9b1951ccae6" providerId="ADAL" clId="{4A7C771B-0BAC-4B33-BBAF-EAEF08B727E5}" dt="2023-05-20T19:40:54.229" v="2542" actId="207"/>
          <ac:spMkLst>
            <pc:docMk/>
            <pc:sldMk cId="3707975971" sldId="317"/>
            <ac:spMk id="3" creationId="{D2F53CCC-F8E6-4EA2-BC3C-9FE834665AE6}"/>
          </ac:spMkLst>
        </pc:spChg>
      </pc:sldChg>
      <pc:sldChg chg="modSp mod">
        <pc:chgData name="Douiki, Hind (MRx)" userId="55f111b2-c425-481e-bdce-d9b1951ccae6" providerId="ADAL" clId="{4A7C771B-0BAC-4B33-BBAF-EAEF08B727E5}" dt="2023-05-20T19:40:59.892" v="2543" actId="207"/>
        <pc:sldMkLst>
          <pc:docMk/>
          <pc:sldMk cId="1813033305" sldId="318"/>
        </pc:sldMkLst>
        <pc:spChg chg="mod">
          <ac:chgData name="Douiki, Hind (MRx)" userId="55f111b2-c425-481e-bdce-d9b1951ccae6" providerId="ADAL" clId="{4A7C771B-0BAC-4B33-BBAF-EAEF08B727E5}" dt="2023-05-20T19:40:59.892" v="2543" actId="207"/>
          <ac:spMkLst>
            <pc:docMk/>
            <pc:sldMk cId="1813033305" sldId="318"/>
            <ac:spMk id="3" creationId="{11863446-3373-4046-B083-BE4A1D34544A}"/>
          </ac:spMkLst>
        </pc:spChg>
      </pc:sldChg>
      <pc:sldChg chg="modSp mod">
        <pc:chgData name="Douiki, Hind (MRx)" userId="55f111b2-c425-481e-bdce-d9b1951ccae6" providerId="ADAL" clId="{4A7C771B-0BAC-4B33-BBAF-EAEF08B727E5}" dt="2023-05-20T19:34:58.705" v="2504" actId="255"/>
        <pc:sldMkLst>
          <pc:docMk/>
          <pc:sldMk cId="1218938032" sldId="319"/>
        </pc:sldMkLst>
        <pc:spChg chg="mod">
          <ac:chgData name="Douiki, Hind (MRx)" userId="55f111b2-c425-481e-bdce-d9b1951ccae6" providerId="ADAL" clId="{4A7C771B-0BAC-4B33-BBAF-EAEF08B727E5}" dt="2023-05-20T19:34:58.705" v="2504" actId="255"/>
          <ac:spMkLst>
            <pc:docMk/>
            <pc:sldMk cId="1218938032" sldId="319"/>
            <ac:spMk id="3" creationId="{19728516-D51C-440B-9DF7-E36C0307C746}"/>
          </ac:spMkLst>
        </pc:spChg>
      </pc:sldChg>
      <pc:sldChg chg="modSp mod">
        <pc:chgData name="Douiki, Hind (MRx)" userId="55f111b2-c425-481e-bdce-d9b1951ccae6" providerId="ADAL" clId="{4A7C771B-0BAC-4B33-BBAF-EAEF08B727E5}" dt="2023-05-20T19:33:02.761" v="2496" actId="20577"/>
        <pc:sldMkLst>
          <pc:docMk/>
          <pc:sldMk cId="1594245724" sldId="320"/>
        </pc:sldMkLst>
        <pc:spChg chg="mod">
          <ac:chgData name="Douiki, Hind (MRx)" userId="55f111b2-c425-481e-bdce-d9b1951ccae6" providerId="ADAL" clId="{4A7C771B-0BAC-4B33-BBAF-EAEF08B727E5}" dt="2023-05-20T19:33:02.761" v="2496" actId="20577"/>
          <ac:spMkLst>
            <pc:docMk/>
            <pc:sldMk cId="1594245724" sldId="320"/>
            <ac:spMk id="3" creationId="{7CE0396D-B6A6-4537-98E6-6CFA6CE14AD9}"/>
          </ac:spMkLst>
        </pc:spChg>
      </pc:sldChg>
      <pc:sldChg chg="modSp mod">
        <pc:chgData name="Douiki, Hind (MRx)" userId="55f111b2-c425-481e-bdce-d9b1951ccae6" providerId="ADAL" clId="{4A7C771B-0BAC-4B33-BBAF-EAEF08B727E5}" dt="2023-05-20T19:41:16.500" v="2544" actId="207"/>
        <pc:sldMkLst>
          <pc:docMk/>
          <pc:sldMk cId="1959040686" sldId="329"/>
        </pc:sldMkLst>
        <pc:spChg chg="mod">
          <ac:chgData name="Douiki, Hind (MRx)" userId="55f111b2-c425-481e-bdce-d9b1951ccae6" providerId="ADAL" clId="{4A7C771B-0BAC-4B33-BBAF-EAEF08B727E5}" dt="2023-05-20T19:41:16.500" v="2544" actId="207"/>
          <ac:spMkLst>
            <pc:docMk/>
            <pc:sldMk cId="1959040686" sldId="329"/>
            <ac:spMk id="3" creationId="{1D92B4A0-602D-42F7-A704-A3C741DCBBDE}"/>
          </ac:spMkLst>
        </pc:spChg>
      </pc:sldChg>
      <pc:sldChg chg="modSp mod">
        <pc:chgData name="Douiki, Hind (MRx)" userId="55f111b2-c425-481e-bdce-d9b1951ccae6" providerId="ADAL" clId="{4A7C771B-0BAC-4B33-BBAF-EAEF08B727E5}" dt="2023-05-20T19:41:26.305" v="2546" actId="207"/>
        <pc:sldMkLst>
          <pc:docMk/>
          <pc:sldMk cId="2676852358" sldId="330"/>
        </pc:sldMkLst>
        <pc:spChg chg="mod">
          <ac:chgData name="Douiki, Hind (MRx)" userId="55f111b2-c425-481e-bdce-d9b1951ccae6" providerId="ADAL" clId="{4A7C771B-0BAC-4B33-BBAF-EAEF08B727E5}" dt="2023-05-20T19:41:26.305" v="2546" actId="207"/>
          <ac:spMkLst>
            <pc:docMk/>
            <pc:sldMk cId="2676852358" sldId="330"/>
            <ac:spMk id="3" creationId="{FC6A4B50-5EBA-49ED-965D-DEE872640A52}"/>
          </ac:spMkLst>
        </pc:spChg>
      </pc:sldChg>
      <pc:sldChg chg="modSp mod">
        <pc:chgData name="Douiki, Hind (MRx)" userId="55f111b2-c425-481e-bdce-d9b1951ccae6" providerId="ADAL" clId="{4A7C771B-0BAC-4B33-BBAF-EAEF08B727E5}" dt="2023-05-20T19:41:35.420" v="2548" actId="207"/>
        <pc:sldMkLst>
          <pc:docMk/>
          <pc:sldMk cId="482904161" sldId="331"/>
        </pc:sldMkLst>
        <pc:spChg chg="mod">
          <ac:chgData name="Douiki, Hind (MRx)" userId="55f111b2-c425-481e-bdce-d9b1951ccae6" providerId="ADAL" clId="{4A7C771B-0BAC-4B33-BBAF-EAEF08B727E5}" dt="2023-05-20T19:41:35.420" v="2548" actId="207"/>
          <ac:spMkLst>
            <pc:docMk/>
            <pc:sldMk cId="482904161" sldId="331"/>
            <ac:spMk id="3" creationId="{2A48961C-FAA5-47C6-AE2B-36C9D35FBDC4}"/>
          </ac:spMkLst>
        </pc:spChg>
      </pc:sldChg>
      <pc:sldChg chg="modSp mod">
        <pc:chgData name="Douiki, Hind (MRx)" userId="55f111b2-c425-481e-bdce-d9b1951ccae6" providerId="ADAL" clId="{4A7C771B-0BAC-4B33-BBAF-EAEF08B727E5}" dt="2023-05-20T19:43:56.550" v="2568" actId="255"/>
        <pc:sldMkLst>
          <pc:docMk/>
          <pc:sldMk cId="2622160964" sldId="332"/>
        </pc:sldMkLst>
        <pc:graphicFrameChg chg="modGraphic">
          <ac:chgData name="Douiki, Hind (MRx)" userId="55f111b2-c425-481e-bdce-d9b1951ccae6" providerId="ADAL" clId="{4A7C771B-0BAC-4B33-BBAF-EAEF08B727E5}" dt="2023-05-20T19:43:56.550" v="2568" actId="255"/>
          <ac:graphicFrameMkLst>
            <pc:docMk/>
            <pc:sldMk cId="2622160964" sldId="332"/>
            <ac:graphicFrameMk id="4" creationId="{074C254D-E91D-4748-BDBC-C62DC353D9F3}"/>
          </ac:graphicFrameMkLst>
        </pc:graphicFrameChg>
      </pc:sldChg>
      <pc:sldChg chg="modSp mod">
        <pc:chgData name="Douiki, Hind (MRx)" userId="55f111b2-c425-481e-bdce-d9b1951ccae6" providerId="ADAL" clId="{4A7C771B-0BAC-4B33-BBAF-EAEF08B727E5}" dt="2023-05-20T19:43:48.069" v="2567" actId="255"/>
        <pc:sldMkLst>
          <pc:docMk/>
          <pc:sldMk cId="3227954266" sldId="333"/>
        </pc:sldMkLst>
        <pc:graphicFrameChg chg="modGraphic">
          <ac:chgData name="Douiki, Hind (MRx)" userId="55f111b2-c425-481e-bdce-d9b1951ccae6" providerId="ADAL" clId="{4A7C771B-0BAC-4B33-BBAF-EAEF08B727E5}" dt="2023-05-20T19:43:48.069" v="2567" actId="255"/>
          <ac:graphicFrameMkLst>
            <pc:docMk/>
            <pc:sldMk cId="3227954266" sldId="333"/>
            <ac:graphicFrameMk id="4" creationId="{09EFF39F-5A16-4494-B945-D5DB0A3F283C}"/>
          </ac:graphicFrameMkLst>
        </pc:graphicFrameChg>
      </pc:sldChg>
      <pc:sldChg chg="modSp mod">
        <pc:chgData name="Douiki, Hind (MRx)" userId="55f111b2-c425-481e-bdce-d9b1951ccae6" providerId="ADAL" clId="{4A7C771B-0BAC-4B33-BBAF-EAEF08B727E5}" dt="2023-05-20T19:44:17.735" v="2571" actId="14100"/>
        <pc:sldMkLst>
          <pc:docMk/>
          <pc:sldMk cId="2032241852" sldId="334"/>
        </pc:sldMkLst>
        <pc:graphicFrameChg chg="mod modGraphic">
          <ac:chgData name="Douiki, Hind (MRx)" userId="55f111b2-c425-481e-bdce-d9b1951ccae6" providerId="ADAL" clId="{4A7C771B-0BAC-4B33-BBAF-EAEF08B727E5}" dt="2023-05-20T19:44:17.735" v="2571" actId="14100"/>
          <ac:graphicFrameMkLst>
            <pc:docMk/>
            <pc:sldMk cId="2032241852" sldId="334"/>
            <ac:graphicFrameMk id="4" creationId="{00FAF4E5-4F5C-43B8-A577-410F7FEE74E6}"/>
          </ac:graphicFrameMkLst>
        </pc:graphicFrameChg>
      </pc:sldChg>
      <pc:sldChg chg="modSp mod">
        <pc:chgData name="Douiki, Hind (MRx)" userId="55f111b2-c425-481e-bdce-d9b1951ccae6" providerId="ADAL" clId="{4A7C771B-0BAC-4B33-BBAF-EAEF08B727E5}" dt="2023-05-20T19:44:36.663" v="2573" actId="255"/>
        <pc:sldMkLst>
          <pc:docMk/>
          <pc:sldMk cId="1614996540" sldId="335"/>
        </pc:sldMkLst>
        <pc:graphicFrameChg chg="modGraphic">
          <ac:chgData name="Douiki, Hind (MRx)" userId="55f111b2-c425-481e-bdce-d9b1951ccae6" providerId="ADAL" clId="{4A7C771B-0BAC-4B33-BBAF-EAEF08B727E5}" dt="2023-05-20T19:44:36.663" v="2573" actId="255"/>
          <ac:graphicFrameMkLst>
            <pc:docMk/>
            <pc:sldMk cId="1614996540" sldId="335"/>
            <ac:graphicFrameMk id="4" creationId="{1C005510-277B-4C8A-A03E-E4CB9C0D573E}"/>
          </ac:graphicFrameMkLst>
        </pc:graphicFrameChg>
      </pc:sldChg>
      <pc:sldChg chg="modSp mod">
        <pc:chgData name="Douiki, Hind (MRx)" userId="55f111b2-c425-481e-bdce-d9b1951ccae6" providerId="ADAL" clId="{4A7C771B-0BAC-4B33-BBAF-EAEF08B727E5}" dt="2023-05-20T19:44:48.403" v="2575" actId="255"/>
        <pc:sldMkLst>
          <pc:docMk/>
          <pc:sldMk cId="1531130231" sldId="336"/>
        </pc:sldMkLst>
        <pc:graphicFrameChg chg="modGraphic">
          <ac:chgData name="Douiki, Hind (MRx)" userId="55f111b2-c425-481e-bdce-d9b1951ccae6" providerId="ADAL" clId="{4A7C771B-0BAC-4B33-BBAF-EAEF08B727E5}" dt="2023-05-20T19:44:48.403" v="2575" actId="255"/>
          <ac:graphicFrameMkLst>
            <pc:docMk/>
            <pc:sldMk cId="1531130231" sldId="336"/>
            <ac:graphicFrameMk id="4" creationId="{DC64F209-7549-4F13-AC84-EE8A7DC20284}"/>
          </ac:graphicFrameMkLst>
        </pc:graphicFrameChg>
      </pc:sldChg>
      <pc:sldChg chg="modSp mod">
        <pc:chgData name="Douiki, Hind (MRx)" userId="55f111b2-c425-481e-bdce-d9b1951ccae6" providerId="ADAL" clId="{4A7C771B-0BAC-4B33-BBAF-EAEF08B727E5}" dt="2023-05-20T19:44:59.460" v="2577" actId="255"/>
        <pc:sldMkLst>
          <pc:docMk/>
          <pc:sldMk cId="3615417600" sldId="337"/>
        </pc:sldMkLst>
        <pc:graphicFrameChg chg="modGraphic">
          <ac:chgData name="Douiki, Hind (MRx)" userId="55f111b2-c425-481e-bdce-d9b1951ccae6" providerId="ADAL" clId="{4A7C771B-0BAC-4B33-BBAF-EAEF08B727E5}" dt="2023-05-20T19:44:59.460" v="2577" actId="255"/>
          <ac:graphicFrameMkLst>
            <pc:docMk/>
            <pc:sldMk cId="3615417600" sldId="337"/>
            <ac:graphicFrameMk id="4" creationId="{7E039973-154E-4A92-8A55-3B2A7C4A7D6D}"/>
          </ac:graphicFrameMkLst>
        </pc:graphicFrameChg>
      </pc:sldChg>
      <pc:sldChg chg="modSp mod">
        <pc:chgData name="Douiki, Hind (MRx)" userId="55f111b2-c425-481e-bdce-d9b1951ccae6" providerId="ADAL" clId="{4A7C771B-0BAC-4B33-BBAF-EAEF08B727E5}" dt="2023-05-20T19:45:15.535" v="2579" actId="255"/>
        <pc:sldMkLst>
          <pc:docMk/>
          <pc:sldMk cId="4230693892" sldId="338"/>
        </pc:sldMkLst>
        <pc:graphicFrameChg chg="modGraphic">
          <ac:chgData name="Douiki, Hind (MRx)" userId="55f111b2-c425-481e-bdce-d9b1951ccae6" providerId="ADAL" clId="{4A7C771B-0BAC-4B33-BBAF-EAEF08B727E5}" dt="2023-05-20T19:45:15.535" v="2579" actId="255"/>
          <ac:graphicFrameMkLst>
            <pc:docMk/>
            <pc:sldMk cId="4230693892" sldId="338"/>
            <ac:graphicFrameMk id="4" creationId="{8A2F864C-8644-47CD-A487-DD4EE3A0AB15}"/>
          </ac:graphicFrameMkLst>
        </pc:graphicFrameChg>
      </pc:sldChg>
      <pc:sldChg chg="modSp mod">
        <pc:chgData name="Douiki, Hind (MRx)" userId="55f111b2-c425-481e-bdce-d9b1951ccae6" providerId="ADAL" clId="{4A7C771B-0BAC-4B33-BBAF-EAEF08B727E5}" dt="2023-05-20T19:42:05.602" v="2552" actId="2711"/>
        <pc:sldMkLst>
          <pc:docMk/>
          <pc:sldMk cId="2562646145" sldId="344"/>
        </pc:sldMkLst>
        <pc:graphicFrameChg chg="modGraphic">
          <ac:chgData name="Douiki, Hind (MRx)" userId="55f111b2-c425-481e-bdce-d9b1951ccae6" providerId="ADAL" clId="{4A7C771B-0BAC-4B33-BBAF-EAEF08B727E5}" dt="2023-05-20T19:42:05.602" v="2552" actId="2711"/>
          <ac:graphicFrameMkLst>
            <pc:docMk/>
            <pc:sldMk cId="2562646145" sldId="344"/>
            <ac:graphicFrameMk id="4" creationId="{3E3B05AE-BB44-4FC3-818E-A3C24A020505}"/>
          </ac:graphicFrameMkLst>
        </pc:graphicFrameChg>
      </pc:sldChg>
      <pc:sldChg chg="modSp mod">
        <pc:chgData name="Douiki, Hind (MRx)" userId="55f111b2-c425-481e-bdce-d9b1951ccae6" providerId="ADAL" clId="{4A7C771B-0BAC-4B33-BBAF-EAEF08B727E5}" dt="2023-05-20T19:42:50.067" v="2560" actId="14100"/>
        <pc:sldMkLst>
          <pc:docMk/>
          <pc:sldMk cId="3874910561" sldId="345"/>
        </pc:sldMkLst>
        <pc:graphicFrameChg chg="mod modGraphic">
          <ac:chgData name="Douiki, Hind (MRx)" userId="55f111b2-c425-481e-bdce-d9b1951ccae6" providerId="ADAL" clId="{4A7C771B-0BAC-4B33-BBAF-EAEF08B727E5}" dt="2023-05-20T19:42:50.067" v="2560" actId="14100"/>
          <ac:graphicFrameMkLst>
            <pc:docMk/>
            <pc:sldMk cId="3874910561" sldId="345"/>
            <ac:graphicFrameMk id="4" creationId="{372AAE30-6354-4272-B1FA-0B3A509879DE}"/>
          </ac:graphicFrameMkLst>
        </pc:graphicFrameChg>
      </pc:sldChg>
      <pc:sldChg chg="modSp mod">
        <pc:chgData name="Douiki, Hind (MRx)" userId="55f111b2-c425-481e-bdce-d9b1951ccae6" providerId="ADAL" clId="{4A7C771B-0BAC-4B33-BBAF-EAEF08B727E5}" dt="2023-05-20T19:45:27.251" v="2581" actId="2711"/>
        <pc:sldMkLst>
          <pc:docMk/>
          <pc:sldMk cId="4082796972" sldId="346"/>
        </pc:sldMkLst>
        <pc:spChg chg="mod">
          <ac:chgData name="Douiki, Hind (MRx)" userId="55f111b2-c425-481e-bdce-d9b1951ccae6" providerId="ADAL" clId="{4A7C771B-0BAC-4B33-BBAF-EAEF08B727E5}" dt="2023-05-20T19:45:27.251" v="2581" actId="2711"/>
          <ac:spMkLst>
            <pc:docMk/>
            <pc:sldMk cId="4082796972" sldId="346"/>
            <ac:spMk id="3" creationId="{B65B86BA-C090-45CF-A339-6C40B49E410B}"/>
          </ac:spMkLst>
        </pc:spChg>
      </pc:sldChg>
      <pc:sldChg chg="modSp mod">
        <pc:chgData name="Douiki, Hind (MRx)" userId="55f111b2-c425-481e-bdce-d9b1951ccae6" providerId="ADAL" clId="{4A7C771B-0BAC-4B33-BBAF-EAEF08B727E5}" dt="2023-05-20T19:45:40.305" v="2583" actId="207"/>
        <pc:sldMkLst>
          <pc:docMk/>
          <pc:sldMk cId="1159796960" sldId="347"/>
        </pc:sldMkLst>
        <pc:spChg chg="mod">
          <ac:chgData name="Douiki, Hind (MRx)" userId="55f111b2-c425-481e-bdce-d9b1951ccae6" providerId="ADAL" clId="{4A7C771B-0BAC-4B33-BBAF-EAEF08B727E5}" dt="2023-05-20T19:45:40.305" v="2583" actId="207"/>
          <ac:spMkLst>
            <pc:docMk/>
            <pc:sldMk cId="1159796960" sldId="347"/>
            <ac:spMk id="3" creationId="{68A7269D-7EBE-4C8F-BFB0-A49C4E22F82F}"/>
          </ac:spMkLst>
        </pc:spChg>
      </pc:sldChg>
      <pc:sldChg chg="modSp mod">
        <pc:chgData name="Douiki, Hind (MRx)" userId="55f111b2-c425-481e-bdce-d9b1951ccae6" providerId="ADAL" clId="{4A7C771B-0BAC-4B33-BBAF-EAEF08B727E5}" dt="2023-05-20T19:49:51.180" v="2628" actId="207"/>
        <pc:sldMkLst>
          <pc:docMk/>
          <pc:sldMk cId="1542990614" sldId="348"/>
        </pc:sldMkLst>
        <pc:graphicFrameChg chg="modGraphic">
          <ac:chgData name="Douiki, Hind (MRx)" userId="55f111b2-c425-481e-bdce-d9b1951ccae6" providerId="ADAL" clId="{4A7C771B-0BAC-4B33-BBAF-EAEF08B727E5}" dt="2023-05-20T19:49:51.180" v="2628" actId="207"/>
          <ac:graphicFrameMkLst>
            <pc:docMk/>
            <pc:sldMk cId="1542990614" sldId="348"/>
            <ac:graphicFrameMk id="4" creationId="{4C3975E3-9A27-4A8D-AEA7-CEB833233EA6}"/>
          </ac:graphicFrameMkLst>
        </pc:graphicFrameChg>
      </pc:sldChg>
      <pc:sldChg chg="modSp mod">
        <pc:chgData name="Douiki, Hind (MRx)" userId="55f111b2-c425-481e-bdce-d9b1951ccae6" providerId="ADAL" clId="{4A7C771B-0BAC-4B33-BBAF-EAEF08B727E5}" dt="2023-05-20T19:48:46.336" v="2616" actId="207"/>
        <pc:sldMkLst>
          <pc:docMk/>
          <pc:sldMk cId="1535238592" sldId="349"/>
        </pc:sldMkLst>
        <pc:graphicFrameChg chg="modGraphic">
          <ac:chgData name="Douiki, Hind (MRx)" userId="55f111b2-c425-481e-bdce-d9b1951ccae6" providerId="ADAL" clId="{4A7C771B-0BAC-4B33-BBAF-EAEF08B727E5}" dt="2023-05-20T19:48:46.336" v="2616" actId="207"/>
          <ac:graphicFrameMkLst>
            <pc:docMk/>
            <pc:sldMk cId="1535238592" sldId="349"/>
            <ac:graphicFrameMk id="4" creationId="{4F2D3EF2-4215-47FD-A417-2C73C038AAAA}"/>
          </ac:graphicFrameMkLst>
        </pc:graphicFrameChg>
      </pc:sldChg>
      <pc:sldChg chg="modSp mod">
        <pc:chgData name="Douiki, Hind (MRx)" userId="55f111b2-c425-481e-bdce-d9b1951ccae6" providerId="ADAL" clId="{4A7C771B-0BAC-4B33-BBAF-EAEF08B727E5}" dt="2023-05-20T19:43:25.523" v="2565" actId="207"/>
        <pc:sldMkLst>
          <pc:docMk/>
          <pc:sldMk cId="292022013" sldId="350"/>
        </pc:sldMkLst>
        <pc:spChg chg="mod">
          <ac:chgData name="Douiki, Hind (MRx)" userId="55f111b2-c425-481e-bdce-d9b1951ccae6" providerId="ADAL" clId="{4A7C771B-0BAC-4B33-BBAF-EAEF08B727E5}" dt="2023-05-20T19:43:25.523" v="2565" actId="207"/>
          <ac:spMkLst>
            <pc:docMk/>
            <pc:sldMk cId="292022013" sldId="350"/>
            <ac:spMk id="3" creationId="{C70D82B8-1B56-4FB7-B246-C5BC4980490C}"/>
          </ac:spMkLst>
        </pc:spChg>
      </pc:sldChg>
      <pc:sldChg chg="modSp mod">
        <pc:chgData name="Douiki, Hind (MRx)" userId="55f111b2-c425-481e-bdce-d9b1951ccae6" providerId="ADAL" clId="{4A7C771B-0BAC-4B33-BBAF-EAEF08B727E5}" dt="2023-05-20T19:45:34.110" v="2582" actId="207"/>
        <pc:sldMkLst>
          <pc:docMk/>
          <pc:sldMk cId="2174110617" sldId="351"/>
        </pc:sldMkLst>
        <pc:spChg chg="mod">
          <ac:chgData name="Douiki, Hind (MRx)" userId="55f111b2-c425-481e-bdce-d9b1951ccae6" providerId="ADAL" clId="{4A7C771B-0BAC-4B33-BBAF-EAEF08B727E5}" dt="2023-05-20T19:45:34.110" v="2582" actId="207"/>
          <ac:spMkLst>
            <pc:docMk/>
            <pc:sldMk cId="2174110617" sldId="351"/>
            <ac:spMk id="3" creationId="{4073E4FA-0951-47F4-B61F-A4BA5A801DA7}"/>
          </ac:spMkLst>
        </pc:spChg>
      </pc:sldChg>
      <pc:sldChg chg="modSp mod">
        <pc:chgData name="Douiki, Hind (MRx)" userId="55f111b2-c425-481e-bdce-d9b1951ccae6" providerId="ADAL" clId="{4A7C771B-0BAC-4B33-BBAF-EAEF08B727E5}" dt="2023-05-20T19:46:11.778" v="2591" actId="14100"/>
        <pc:sldMkLst>
          <pc:docMk/>
          <pc:sldMk cId="1713561171" sldId="356"/>
        </pc:sldMkLst>
        <pc:spChg chg="mod">
          <ac:chgData name="Douiki, Hind (MRx)" userId="55f111b2-c425-481e-bdce-d9b1951ccae6" providerId="ADAL" clId="{4A7C771B-0BAC-4B33-BBAF-EAEF08B727E5}" dt="2023-05-20T19:46:11.778" v="2591" actId="14100"/>
          <ac:spMkLst>
            <pc:docMk/>
            <pc:sldMk cId="1713561171" sldId="356"/>
            <ac:spMk id="3" creationId="{484E0889-5028-4FA3-845B-1CBA3D79B2FF}"/>
          </ac:spMkLst>
        </pc:spChg>
      </pc:sldChg>
      <pc:sldChg chg="modSp mod">
        <pc:chgData name="Douiki, Hind (MRx)" userId="55f111b2-c425-481e-bdce-d9b1951ccae6" providerId="ADAL" clId="{4A7C771B-0BAC-4B33-BBAF-EAEF08B727E5}" dt="2023-05-20T19:46:17.133" v="2592" actId="207"/>
        <pc:sldMkLst>
          <pc:docMk/>
          <pc:sldMk cId="4030276186" sldId="357"/>
        </pc:sldMkLst>
        <pc:spChg chg="mod">
          <ac:chgData name="Douiki, Hind (MRx)" userId="55f111b2-c425-481e-bdce-d9b1951ccae6" providerId="ADAL" clId="{4A7C771B-0BAC-4B33-BBAF-EAEF08B727E5}" dt="2023-05-20T19:46:17.133" v="2592" actId="207"/>
          <ac:spMkLst>
            <pc:docMk/>
            <pc:sldMk cId="4030276186" sldId="357"/>
            <ac:spMk id="3" creationId="{08C68DED-8953-486A-88E7-7784BCCCED26}"/>
          </ac:spMkLst>
        </pc:spChg>
      </pc:sldChg>
      <pc:sldChg chg="modSp mod">
        <pc:chgData name="Douiki, Hind (MRx)" userId="55f111b2-c425-481e-bdce-d9b1951ccae6" providerId="ADAL" clId="{4A7C771B-0BAC-4B33-BBAF-EAEF08B727E5}" dt="2023-05-20T19:47:03.204" v="2600" actId="255"/>
        <pc:sldMkLst>
          <pc:docMk/>
          <pc:sldMk cId="4238935832" sldId="358"/>
        </pc:sldMkLst>
        <pc:graphicFrameChg chg="mod modGraphic">
          <ac:chgData name="Douiki, Hind (MRx)" userId="55f111b2-c425-481e-bdce-d9b1951ccae6" providerId="ADAL" clId="{4A7C771B-0BAC-4B33-BBAF-EAEF08B727E5}" dt="2023-05-20T19:47:03.204" v="2600" actId="255"/>
          <ac:graphicFrameMkLst>
            <pc:docMk/>
            <pc:sldMk cId="4238935832" sldId="358"/>
            <ac:graphicFrameMk id="4" creationId="{00486FA6-9545-432B-A64C-A3E2FFBAE25F}"/>
          </ac:graphicFrameMkLst>
        </pc:graphicFrameChg>
      </pc:sldChg>
      <pc:sldChg chg="modSp mod">
        <pc:chgData name="Douiki, Hind (MRx)" userId="55f111b2-c425-481e-bdce-d9b1951ccae6" providerId="ADAL" clId="{4A7C771B-0BAC-4B33-BBAF-EAEF08B727E5}" dt="2023-05-20T19:47:32.338" v="2604" actId="14100"/>
        <pc:sldMkLst>
          <pc:docMk/>
          <pc:sldMk cId="3239384804" sldId="359"/>
        </pc:sldMkLst>
        <pc:graphicFrameChg chg="mod modGraphic">
          <ac:chgData name="Douiki, Hind (MRx)" userId="55f111b2-c425-481e-bdce-d9b1951ccae6" providerId="ADAL" clId="{4A7C771B-0BAC-4B33-BBAF-EAEF08B727E5}" dt="2023-05-20T19:47:32.338" v="2604" actId="14100"/>
          <ac:graphicFrameMkLst>
            <pc:docMk/>
            <pc:sldMk cId="3239384804" sldId="359"/>
            <ac:graphicFrameMk id="4" creationId="{436A8938-BCAE-4F35-88CB-334094CFF7A6}"/>
          </ac:graphicFrameMkLst>
        </pc:graphicFrameChg>
      </pc:sldChg>
      <pc:sldChg chg="modSp mod">
        <pc:chgData name="Douiki, Hind (MRx)" userId="55f111b2-c425-481e-bdce-d9b1951ccae6" providerId="ADAL" clId="{4A7C771B-0BAC-4B33-BBAF-EAEF08B727E5}" dt="2023-05-20T19:47:55.701" v="2610" actId="255"/>
        <pc:sldMkLst>
          <pc:docMk/>
          <pc:sldMk cId="537403470" sldId="360"/>
        </pc:sldMkLst>
        <pc:spChg chg="mod">
          <ac:chgData name="Douiki, Hind (MRx)" userId="55f111b2-c425-481e-bdce-d9b1951ccae6" providerId="ADAL" clId="{4A7C771B-0BAC-4B33-BBAF-EAEF08B727E5}" dt="2023-05-20T19:47:55.701" v="2610" actId="255"/>
          <ac:spMkLst>
            <pc:docMk/>
            <pc:sldMk cId="537403470" sldId="360"/>
            <ac:spMk id="3" creationId="{F9451DBC-3BD2-4E1A-B4F2-550C3E1B149F}"/>
          </ac:spMkLst>
        </pc:spChg>
      </pc:sldChg>
      <pc:sldChg chg="modSp mod">
        <pc:chgData name="Douiki, Hind (MRx)" userId="55f111b2-c425-481e-bdce-d9b1951ccae6" providerId="ADAL" clId="{4A7C771B-0BAC-4B33-BBAF-EAEF08B727E5}" dt="2023-05-20T19:48:21.098" v="2614" actId="14100"/>
        <pc:sldMkLst>
          <pc:docMk/>
          <pc:sldMk cId="1476659574" sldId="362"/>
        </pc:sldMkLst>
        <pc:spChg chg="mod">
          <ac:chgData name="Douiki, Hind (MRx)" userId="55f111b2-c425-481e-bdce-d9b1951ccae6" providerId="ADAL" clId="{4A7C771B-0BAC-4B33-BBAF-EAEF08B727E5}" dt="2023-05-20T19:48:21.098" v="2614" actId="14100"/>
          <ac:spMkLst>
            <pc:docMk/>
            <pc:sldMk cId="1476659574" sldId="362"/>
            <ac:spMk id="3" creationId="{D396478E-BF6A-4777-8C72-FBE9B0F4AC3D}"/>
          </ac:spMkLst>
        </pc:spChg>
      </pc:sldChg>
      <pc:sldChg chg="modSp mod">
        <pc:chgData name="Douiki, Hind (MRx)" userId="55f111b2-c425-481e-bdce-d9b1951ccae6" providerId="ADAL" clId="{4A7C771B-0BAC-4B33-BBAF-EAEF08B727E5}" dt="2023-05-20T19:48:09.852" v="2612" actId="14100"/>
        <pc:sldMkLst>
          <pc:docMk/>
          <pc:sldMk cId="2382070029" sldId="363"/>
        </pc:sldMkLst>
        <pc:spChg chg="mod">
          <ac:chgData name="Douiki, Hind (MRx)" userId="55f111b2-c425-481e-bdce-d9b1951ccae6" providerId="ADAL" clId="{4A7C771B-0BAC-4B33-BBAF-EAEF08B727E5}" dt="2023-05-20T19:48:09.852" v="2612" actId="14100"/>
          <ac:spMkLst>
            <pc:docMk/>
            <pc:sldMk cId="2382070029" sldId="363"/>
            <ac:spMk id="3" creationId="{DAE560E5-6B19-4D02-992E-FCE5C462CE55}"/>
          </ac:spMkLst>
        </pc:spChg>
      </pc:sldChg>
      <pc:sldChg chg="modSp mod">
        <pc:chgData name="Douiki, Hind (MRx)" userId="55f111b2-c425-481e-bdce-d9b1951ccae6" providerId="ADAL" clId="{4A7C771B-0BAC-4B33-BBAF-EAEF08B727E5}" dt="2023-05-20T19:50:05.880" v="2632" actId="14100"/>
        <pc:sldMkLst>
          <pc:docMk/>
          <pc:sldMk cId="3872213969" sldId="364"/>
        </pc:sldMkLst>
        <pc:graphicFrameChg chg="modGraphic">
          <ac:chgData name="Douiki, Hind (MRx)" userId="55f111b2-c425-481e-bdce-d9b1951ccae6" providerId="ADAL" clId="{4A7C771B-0BAC-4B33-BBAF-EAEF08B727E5}" dt="2023-05-20T19:50:05.880" v="2632" actId="14100"/>
          <ac:graphicFrameMkLst>
            <pc:docMk/>
            <pc:sldMk cId="3872213969" sldId="364"/>
            <ac:graphicFrameMk id="4" creationId="{B95BD735-331B-4242-A7E5-ABB076E5439A}"/>
          </ac:graphicFrameMkLst>
        </pc:graphicFrameChg>
      </pc:sldChg>
      <pc:sldChg chg="modSp mod">
        <pc:chgData name="Douiki, Hind (MRx)" userId="55f111b2-c425-481e-bdce-d9b1951ccae6" providerId="ADAL" clId="{4A7C771B-0BAC-4B33-BBAF-EAEF08B727E5}" dt="2023-05-20T19:50:28.070" v="2638" actId="2711"/>
        <pc:sldMkLst>
          <pc:docMk/>
          <pc:sldMk cId="1431728944" sldId="365"/>
        </pc:sldMkLst>
        <pc:graphicFrameChg chg="modGraphic">
          <ac:chgData name="Douiki, Hind (MRx)" userId="55f111b2-c425-481e-bdce-d9b1951ccae6" providerId="ADAL" clId="{4A7C771B-0BAC-4B33-BBAF-EAEF08B727E5}" dt="2023-05-20T19:50:28.070" v="2638" actId="2711"/>
          <ac:graphicFrameMkLst>
            <pc:docMk/>
            <pc:sldMk cId="1431728944" sldId="365"/>
            <ac:graphicFrameMk id="4" creationId="{2D7B3096-33B4-4C4C-98CD-456E7999C3C5}"/>
          </ac:graphicFrameMkLst>
        </pc:graphicFrameChg>
      </pc:sldChg>
      <pc:sldChg chg="modSp mod">
        <pc:chgData name="Douiki, Hind (MRx)" userId="55f111b2-c425-481e-bdce-d9b1951ccae6" providerId="ADAL" clId="{4A7C771B-0BAC-4B33-BBAF-EAEF08B727E5}" dt="2023-05-20T19:50:48.609" v="2639" actId="14100"/>
        <pc:sldMkLst>
          <pc:docMk/>
          <pc:sldMk cId="904513414" sldId="366"/>
        </pc:sldMkLst>
        <pc:spChg chg="mod">
          <ac:chgData name="Douiki, Hind (MRx)" userId="55f111b2-c425-481e-bdce-d9b1951ccae6" providerId="ADAL" clId="{4A7C771B-0BAC-4B33-BBAF-EAEF08B727E5}" dt="2023-05-20T19:50:48.609" v="2639" actId="14100"/>
          <ac:spMkLst>
            <pc:docMk/>
            <pc:sldMk cId="904513414" sldId="366"/>
            <ac:spMk id="3" creationId="{76AE1166-D997-460B-AE5D-F78AD0E5D106}"/>
          </ac:spMkLst>
        </pc:spChg>
      </pc:sldChg>
      <pc:sldChg chg="modSp mod">
        <pc:chgData name="Douiki, Hind (MRx)" userId="55f111b2-c425-481e-bdce-d9b1951ccae6" providerId="ADAL" clId="{4A7C771B-0BAC-4B33-BBAF-EAEF08B727E5}" dt="2023-05-18T10:19:20.508" v="347" actId="113"/>
        <pc:sldMkLst>
          <pc:docMk/>
          <pc:sldMk cId="2827912630" sldId="367"/>
        </pc:sldMkLst>
        <pc:graphicFrameChg chg="modGraphic">
          <ac:chgData name="Douiki, Hind (MRx)" userId="55f111b2-c425-481e-bdce-d9b1951ccae6" providerId="ADAL" clId="{4A7C771B-0BAC-4B33-BBAF-EAEF08B727E5}" dt="2023-05-18T10:19:20.508" v="347" actId="113"/>
          <ac:graphicFrameMkLst>
            <pc:docMk/>
            <pc:sldMk cId="2827912630" sldId="367"/>
            <ac:graphicFrameMk id="4" creationId="{3453C519-7F6D-493A-A549-F4AFF420F0AC}"/>
          </ac:graphicFrameMkLst>
        </pc:graphicFrameChg>
      </pc:sldChg>
      <pc:sldChg chg="modSp mod">
        <pc:chgData name="Douiki, Hind (MRx)" userId="55f111b2-c425-481e-bdce-d9b1951ccae6" providerId="ADAL" clId="{4A7C771B-0BAC-4B33-BBAF-EAEF08B727E5}" dt="2023-05-18T10:34:21.144" v="544" actId="207"/>
        <pc:sldMkLst>
          <pc:docMk/>
          <pc:sldMk cId="2564928994" sldId="381"/>
        </pc:sldMkLst>
        <pc:spChg chg="mod">
          <ac:chgData name="Douiki, Hind (MRx)" userId="55f111b2-c425-481e-bdce-d9b1951ccae6" providerId="ADAL" clId="{4A7C771B-0BAC-4B33-BBAF-EAEF08B727E5}" dt="2023-05-18T10:34:21.144" v="544" actId="207"/>
          <ac:spMkLst>
            <pc:docMk/>
            <pc:sldMk cId="2564928994" sldId="381"/>
            <ac:spMk id="3" creationId="{5291CEF7-3E6C-4FD2-B7ED-468FCE89481E}"/>
          </ac:spMkLst>
        </pc:spChg>
      </pc:sldChg>
      <pc:sldChg chg="modSp mod">
        <pc:chgData name="Douiki, Hind (MRx)" userId="55f111b2-c425-481e-bdce-d9b1951ccae6" providerId="ADAL" clId="{4A7C771B-0BAC-4B33-BBAF-EAEF08B727E5}" dt="2023-05-20T19:56:46.334" v="2668" actId="207"/>
        <pc:sldMkLst>
          <pc:docMk/>
          <pc:sldMk cId="3582512115" sldId="383"/>
        </pc:sldMkLst>
        <pc:spChg chg="mod">
          <ac:chgData name="Douiki, Hind (MRx)" userId="55f111b2-c425-481e-bdce-d9b1951ccae6" providerId="ADAL" clId="{4A7C771B-0BAC-4B33-BBAF-EAEF08B727E5}" dt="2023-05-20T19:56:46.334" v="2668" actId="207"/>
          <ac:spMkLst>
            <pc:docMk/>
            <pc:sldMk cId="3582512115" sldId="383"/>
            <ac:spMk id="3" creationId="{B9758CC4-D081-4659-87CF-7DA0FAEBC6BD}"/>
          </ac:spMkLst>
        </pc:spChg>
      </pc:sldChg>
      <pc:sldChg chg="modSp mod">
        <pc:chgData name="Douiki, Hind (MRx)" userId="55f111b2-c425-481e-bdce-d9b1951ccae6" providerId="ADAL" clId="{4A7C771B-0BAC-4B33-BBAF-EAEF08B727E5}" dt="2023-05-18T10:34:27.834" v="545" actId="207"/>
        <pc:sldMkLst>
          <pc:docMk/>
          <pc:sldMk cId="3939690382" sldId="385"/>
        </pc:sldMkLst>
        <pc:spChg chg="mod">
          <ac:chgData name="Douiki, Hind (MRx)" userId="55f111b2-c425-481e-bdce-d9b1951ccae6" providerId="ADAL" clId="{4A7C771B-0BAC-4B33-BBAF-EAEF08B727E5}" dt="2023-05-18T10:34:27.834" v="545" actId="207"/>
          <ac:spMkLst>
            <pc:docMk/>
            <pc:sldMk cId="3939690382" sldId="385"/>
            <ac:spMk id="3" creationId="{8CF3EEB7-C477-4F2A-801A-C9927C9CE564}"/>
          </ac:spMkLst>
        </pc:spChg>
      </pc:sldChg>
      <pc:sldChg chg="modSp mod">
        <pc:chgData name="Douiki, Hind (MRx)" userId="55f111b2-c425-481e-bdce-d9b1951ccae6" providerId="ADAL" clId="{4A7C771B-0BAC-4B33-BBAF-EAEF08B727E5}" dt="2023-05-20T19:58:42.744" v="2679" actId="207"/>
        <pc:sldMkLst>
          <pc:docMk/>
          <pc:sldMk cId="1015919555" sldId="386"/>
        </pc:sldMkLst>
        <pc:spChg chg="mod">
          <ac:chgData name="Douiki, Hind (MRx)" userId="55f111b2-c425-481e-bdce-d9b1951ccae6" providerId="ADAL" clId="{4A7C771B-0BAC-4B33-BBAF-EAEF08B727E5}" dt="2023-05-20T19:58:42.744" v="2679" actId="207"/>
          <ac:spMkLst>
            <pc:docMk/>
            <pc:sldMk cId="1015919555" sldId="386"/>
            <ac:spMk id="3" creationId="{B9963794-A1F7-4822-B126-15147F12728B}"/>
          </ac:spMkLst>
        </pc:spChg>
      </pc:sldChg>
      <pc:sldChg chg="modSp mod">
        <pc:chgData name="Douiki, Hind (MRx)" userId="55f111b2-c425-481e-bdce-d9b1951ccae6" providerId="ADAL" clId="{4A7C771B-0BAC-4B33-BBAF-EAEF08B727E5}" dt="2023-05-20T19:58:29.592" v="2677" actId="207"/>
        <pc:sldMkLst>
          <pc:docMk/>
          <pc:sldMk cId="3924040587" sldId="387"/>
        </pc:sldMkLst>
        <pc:spChg chg="mod">
          <ac:chgData name="Douiki, Hind (MRx)" userId="55f111b2-c425-481e-bdce-d9b1951ccae6" providerId="ADAL" clId="{4A7C771B-0BAC-4B33-BBAF-EAEF08B727E5}" dt="2023-05-20T19:58:29.592" v="2677" actId="207"/>
          <ac:spMkLst>
            <pc:docMk/>
            <pc:sldMk cId="3924040587" sldId="387"/>
            <ac:spMk id="3" creationId="{73793DF5-CF9E-4207-83D4-DD02E4EEC7CD}"/>
          </ac:spMkLst>
        </pc:spChg>
      </pc:sldChg>
      <pc:sldChg chg="modSp mod">
        <pc:chgData name="Douiki, Hind (MRx)" userId="55f111b2-c425-481e-bdce-d9b1951ccae6" providerId="ADAL" clId="{4A7C771B-0BAC-4B33-BBAF-EAEF08B727E5}" dt="2023-05-18T10:34:33.381" v="546" actId="207"/>
        <pc:sldMkLst>
          <pc:docMk/>
          <pc:sldMk cId="3680366145" sldId="388"/>
        </pc:sldMkLst>
        <pc:spChg chg="mod">
          <ac:chgData name="Douiki, Hind (MRx)" userId="55f111b2-c425-481e-bdce-d9b1951ccae6" providerId="ADAL" clId="{4A7C771B-0BAC-4B33-BBAF-EAEF08B727E5}" dt="2023-05-18T10:34:33.381" v="546" actId="207"/>
          <ac:spMkLst>
            <pc:docMk/>
            <pc:sldMk cId="3680366145" sldId="388"/>
            <ac:spMk id="3" creationId="{48405AA8-3EDA-4872-AF7B-E34FB14BFF26}"/>
          </ac:spMkLst>
        </pc:spChg>
      </pc:sldChg>
      <pc:sldChg chg="modSp mod">
        <pc:chgData name="Douiki, Hind (MRx)" userId="55f111b2-c425-481e-bdce-d9b1951ccae6" providerId="ADAL" clId="{4A7C771B-0BAC-4B33-BBAF-EAEF08B727E5}" dt="2023-05-20T19:57:55.337" v="2674" actId="14100"/>
        <pc:sldMkLst>
          <pc:docMk/>
          <pc:sldMk cId="2796232312" sldId="389"/>
        </pc:sldMkLst>
        <pc:spChg chg="mod">
          <ac:chgData name="Douiki, Hind (MRx)" userId="55f111b2-c425-481e-bdce-d9b1951ccae6" providerId="ADAL" clId="{4A7C771B-0BAC-4B33-BBAF-EAEF08B727E5}" dt="2023-05-20T19:57:55.337" v="2674" actId="14100"/>
          <ac:spMkLst>
            <pc:docMk/>
            <pc:sldMk cId="2796232312" sldId="389"/>
            <ac:spMk id="3" creationId="{26C8C4A0-3D7C-4C8E-B79B-CB8A7D008CCF}"/>
          </ac:spMkLst>
        </pc:spChg>
      </pc:sldChg>
      <pc:sldChg chg="modSp mod">
        <pc:chgData name="Douiki, Hind (MRx)" userId="55f111b2-c425-481e-bdce-d9b1951ccae6" providerId="ADAL" clId="{4A7C771B-0BAC-4B33-BBAF-EAEF08B727E5}" dt="2023-05-18T10:35:03.589" v="548" actId="255"/>
        <pc:sldMkLst>
          <pc:docMk/>
          <pc:sldMk cId="2040490938" sldId="390"/>
        </pc:sldMkLst>
        <pc:spChg chg="mod">
          <ac:chgData name="Douiki, Hind (MRx)" userId="55f111b2-c425-481e-bdce-d9b1951ccae6" providerId="ADAL" clId="{4A7C771B-0BAC-4B33-BBAF-EAEF08B727E5}" dt="2023-05-18T10:35:03.589" v="548" actId="255"/>
          <ac:spMkLst>
            <pc:docMk/>
            <pc:sldMk cId="2040490938" sldId="390"/>
            <ac:spMk id="3" creationId="{0D505531-322F-4209-BF06-7F38A0388233}"/>
          </ac:spMkLst>
        </pc:spChg>
      </pc:sldChg>
      <pc:sldChg chg="modSp mod">
        <pc:chgData name="Douiki, Hind (MRx)" userId="55f111b2-c425-481e-bdce-d9b1951ccae6" providerId="ADAL" clId="{4A7C771B-0BAC-4B33-BBAF-EAEF08B727E5}" dt="2023-05-18T10:37:34.068" v="557" actId="207"/>
        <pc:sldMkLst>
          <pc:docMk/>
          <pc:sldMk cId="3242730415" sldId="395"/>
        </pc:sldMkLst>
        <pc:spChg chg="mod">
          <ac:chgData name="Douiki, Hind (MRx)" userId="55f111b2-c425-481e-bdce-d9b1951ccae6" providerId="ADAL" clId="{4A7C771B-0BAC-4B33-BBAF-EAEF08B727E5}" dt="2023-05-18T10:37:34.068" v="557" actId="207"/>
          <ac:spMkLst>
            <pc:docMk/>
            <pc:sldMk cId="3242730415" sldId="395"/>
            <ac:spMk id="3" creationId="{FE68B2B8-3D13-4224-80B3-E65E35D293CA}"/>
          </ac:spMkLst>
        </pc:spChg>
      </pc:sldChg>
      <pc:sldChg chg="modSp mod">
        <pc:chgData name="Douiki, Hind (MRx)" userId="55f111b2-c425-481e-bdce-d9b1951ccae6" providerId="ADAL" clId="{4A7C771B-0BAC-4B33-BBAF-EAEF08B727E5}" dt="2023-05-20T19:58:51.126" v="2680" actId="14100"/>
        <pc:sldMkLst>
          <pc:docMk/>
          <pc:sldMk cId="3756548340" sldId="397"/>
        </pc:sldMkLst>
        <pc:spChg chg="mod">
          <ac:chgData name="Douiki, Hind (MRx)" userId="55f111b2-c425-481e-bdce-d9b1951ccae6" providerId="ADAL" clId="{4A7C771B-0BAC-4B33-BBAF-EAEF08B727E5}" dt="2023-05-20T19:58:51.126" v="2680" actId="14100"/>
          <ac:spMkLst>
            <pc:docMk/>
            <pc:sldMk cId="3756548340" sldId="397"/>
            <ac:spMk id="3" creationId="{C838382B-AACE-474A-9DEB-CD2F8EAEB927}"/>
          </ac:spMkLst>
        </pc:spChg>
      </pc:sldChg>
      <pc:sldChg chg="modSp mod">
        <pc:chgData name="Douiki, Hind (MRx)" userId="55f111b2-c425-481e-bdce-d9b1951ccae6" providerId="ADAL" clId="{4A7C771B-0BAC-4B33-BBAF-EAEF08B727E5}" dt="2023-05-20T20:59:13.986" v="2981" actId="14100"/>
        <pc:sldMkLst>
          <pc:docMk/>
          <pc:sldMk cId="2974076567" sldId="400"/>
        </pc:sldMkLst>
        <pc:graphicFrameChg chg="mod modGraphic">
          <ac:chgData name="Douiki, Hind (MRx)" userId="55f111b2-c425-481e-bdce-d9b1951ccae6" providerId="ADAL" clId="{4A7C771B-0BAC-4B33-BBAF-EAEF08B727E5}" dt="2023-05-20T20:59:13.986" v="2981" actId="14100"/>
          <ac:graphicFrameMkLst>
            <pc:docMk/>
            <pc:sldMk cId="2974076567" sldId="400"/>
            <ac:graphicFrameMk id="4" creationId="{27D646EC-1839-46CB-8EC2-3DB3CA282724}"/>
          </ac:graphicFrameMkLst>
        </pc:graphicFrameChg>
      </pc:sldChg>
      <pc:sldChg chg="modSp mod">
        <pc:chgData name="Douiki, Hind (MRx)" userId="55f111b2-c425-481e-bdce-d9b1951ccae6" providerId="ADAL" clId="{4A7C771B-0BAC-4B33-BBAF-EAEF08B727E5}" dt="2023-05-20T20:58:30.421" v="2975" actId="207"/>
        <pc:sldMkLst>
          <pc:docMk/>
          <pc:sldMk cId="2685360078" sldId="401"/>
        </pc:sldMkLst>
        <pc:graphicFrameChg chg="mod modGraphic">
          <ac:chgData name="Douiki, Hind (MRx)" userId="55f111b2-c425-481e-bdce-d9b1951ccae6" providerId="ADAL" clId="{4A7C771B-0BAC-4B33-BBAF-EAEF08B727E5}" dt="2023-05-20T20:58:30.421" v="2975" actId="207"/>
          <ac:graphicFrameMkLst>
            <pc:docMk/>
            <pc:sldMk cId="2685360078" sldId="401"/>
            <ac:graphicFrameMk id="4" creationId="{D11DE82C-5DD5-489E-B020-82A9D694D631}"/>
          </ac:graphicFrameMkLst>
        </pc:graphicFrameChg>
      </pc:sldChg>
      <pc:sldChg chg="modSp mod">
        <pc:chgData name="Douiki, Hind (MRx)" userId="55f111b2-c425-481e-bdce-d9b1951ccae6" providerId="ADAL" clId="{4A7C771B-0BAC-4B33-BBAF-EAEF08B727E5}" dt="2023-05-20T20:58:05.139" v="2974" actId="14100"/>
        <pc:sldMkLst>
          <pc:docMk/>
          <pc:sldMk cId="3515321259" sldId="402"/>
        </pc:sldMkLst>
        <pc:graphicFrameChg chg="modGraphic">
          <ac:chgData name="Douiki, Hind (MRx)" userId="55f111b2-c425-481e-bdce-d9b1951ccae6" providerId="ADAL" clId="{4A7C771B-0BAC-4B33-BBAF-EAEF08B727E5}" dt="2023-05-20T20:58:05.139" v="2974" actId="14100"/>
          <ac:graphicFrameMkLst>
            <pc:docMk/>
            <pc:sldMk cId="3515321259" sldId="402"/>
            <ac:graphicFrameMk id="4" creationId="{3F52173F-9114-4A41-82E5-7F3A91693141}"/>
          </ac:graphicFrameMkLst>
        </pc:graphicFrameChg>
      </pc:sldChg>
      <pc:sldChg chg="modSp mod">
        <pc:chgData name="Douiki, Hind (MRx)" userId="55f111b2-c425-481e-bdce-d9b1951ccae6" providerId="ADAL" clId="{4A7C771B-0BAC-4B33-BBAF-EAEF08B727E5}" dt="2023-05-18T10:47:06.937" v="678" actId="14100"/>
        <pc:sldMkLst>
          <pc:docMk/>
          <pc:sldMk cId="703173778" sldId="403"/>
        </pc:sldMkLst>
        <pc:spChg chg="mod">
          <ac:chgData name="Douiki, Hind (MRx)" userId="55f111b2-c425-481e-bdce-d9b1951ccae6" providerId="ADAL" clId="{4A7C771B-0BAC-4B33-BBAF-EAEF08B727E5}" dt="2023-05-18T10:47:06.937" v="678" actId="14100"/>
          <ac:spMkLst>
            <pc:docMk/>
            <pc:sldMk cId="703173778" sldId="403"/>
            <ac:spMk id="3" creationId="{4F6DAC22-E688-4CEF-9FC2-9DA47FFC0734}"/>
          </ac:spMkLst>
        </pc:spChg>
      </pc:sldChg>
      <pc:sldChg chg="modSp mod ord">
        <pc:chgData name="Douiki, Hind (MRx)" userId="55f111b2-c425-481e-bdce-d9b1951ccae6" providerId="ADAL" clId="{4A7C771B-0BAC-4B33-BBAF-EAEF08B727E5}" dt="2023-05-20T18:18:54.028" v="2156" actId="207"/>
        <pc:sldMkLst>
          <pc:docMk/>
          <pc:sldMk cId="4050278953" sldId="404"/>
        </pc:sldMkLst>
        <pc:spChg chg="mod">
          <ac:chgData name="Douiki, Hind (MRx)" userId="55f111b2-c425-481e-bdce-d9b1951ccae6" providerId="ADAL" clId="{4A7C771B-0BAC-4B33-BBAF-EAEF08B727E5}" dt="2023-05-20T18:18:54.028" v="2156" actId="207"/>
          <ac:spMkLst>
            <pc:docMk/>
            <pc:sldMk cId="4050278953" sldId="404"/>
            <ac:spMk id="3" creationId="{13A2072B-D6C5-467A-B9C5-8B9D84946AFF}"/>
          </ac:spMkLst>
        </pc:spChg>
      </pc:sldChg>
      <pc:sldChg chg="modSp mod">
        <pc:chgData name="Douiki, Hind (MRx)" userId="55f111b2-c425-481e-bdce-d9b1951ccae6" providerId="ADAL" clId="{4A7C771B-0BAC-4B33-BBAF-EAEF08B727E5}" dt="2023-05-20T20:57:44.009" v="2971" actId="207"/>
        <pc:sldMkLst>
          <pc:docMk/>
          <pc:sldMk cId="3824970725" sldId="406"/>
        </pc:sldMkLst>
        <pc:graphicFrameChg chg="mod modGraphic">
          <ac:chgData name="Douiki, Hind (MRx)" userId="55f111b2-c425-481e-bdce-d9b1951ccae6" providerId="ADAL" clId="{4A7C771B-0BAC-4B33-BBAF-EAEF08B727E5}" dt="2023-05-20T20:57:44.009" v="2971" actId="207"/>
          <ac:graphicFrameMkLst>
            <pc:docMk/>
            <pc:sldMk cId="3824970725" sldId="406"/>
            <ac:graphicFrameMk id="4" creationId="{E1E00DCD-C1CB-4628-89C1-67F8367173EE}"/>
          </ac:graphicFrameMkLst>
        </pc:graphicFrameChg>
      </pc:sldChg>
      <pc:sldChg chg="modSp mod">
        <pc:chgData name="Douiki, Hind (MRx)" userId="55f111b2-c425-481e-bdce-d9b1951ccae6" providerId="ADAL" clId="{4A7C771B-0BAC-4B33-BBAF-EAEF08B727E5}" dt="2023-05-18T10:47:38.093" v="682" actId="207"/>
        <pc:sldMkLst>
          <pc:docMk/>
          <pc:sldMk cId="2213279616" sldId="418"/>
        </pc:sldMkLst>
        <pc:spChg chg="mod">
          <ac:chgData name="Douiki, Hind (MRx)" userId="55f111b2-c425-481e-bdce-d9b1951ccae6" providerId="ADAL" clId="{4A7C771B-0BAC-4B33-BBAF-EAEF08B727E5}" dt="2023-05-18T10:47:38.093" v="682" actId="207"/>
          <ac:spMkLst>
            <pc:docMk/>
            <pc:sldMk cId="2213279616" sldId="418"/>
            <ac:spMk id="3" creationId="{71B18AF9-27D1-4F5F-8736-20AC7D7CBD1B}"/>
          </ac:spMkLst>
        </pc:spChg>
      </pc:sldChg>
      <pc:sldChg chg="modSp mod">
        <pc:chgData name="Douiki, Hind (MRx)" userId="55f111b2-c425-481e-bdce-d9b1951ccae6" providerId="ADAL" clId="{4A7C771B-0BAC-4B33-BBAF-EAEF08B727E5}" dt="2023-05-18T10:48:15.835" v="685" actId="207"/>
        <pc:sldMkLst>
          <pc:docMk/>
          <pc:sldMk cId="1985032932" sldId="419"/>
        </pc:sldMkLst>
        <pc:spChg chg="mod">
          <ac:chgData name="Douiki, Hind (MRx)" userId="55f111b2-c425-481e-bdce-d9b1951ccae6" providerId="ADAL" clId="{4A7C771B-0BAC-4B33-BBAF-EAEF08B727E5}" dt="2023-05-18T10:48:15.835" v="685" actId="207"/>
          <ac:spMkLst>
            <pc:docMk/>
            <pc:sldMk cId="1985032932" sldId="419"/>
            <ac:spMk id="3" creationId="{F264EEC0-71BA-43B8-9422-D594BBF1E791}"/>
          </ac:spMkLst>
        </pc:spChg>
      </pc:sldChg>
      <pc:sldChg chg="modSp mod">
        <pc:chgData name="Douiki, Hind (MRx)" userId="55f111b2-c425-481e-bdce-d9b1951ccae6" providerId="ADAL" clId="{4A7C771B-0BAC-4B33-BBAF-EAEF08B727E5}" dt="2023-05-18T10:47:23.703" v="681" actId="20577"/>
        <pc:sldMkLst>
          <pc:docMk/>
          <pc:sldMk cId="472443256" sldId="420"/>
        </pc:sldMkLst>
        <pc:spChg chg="mod">
          <ac:chgData name="Douiki, Hind (MRx)" userId="55f111b2-c425-481e-bdce-d9b1951ccae6" providerId="ADAL" clId="{4A7C771B-0BAC-4B33-BBAF-EAEF08B727E5}" dt="2023-05-18T10:47:23.703" v="681" actId="20577"/>
          <ac:spMkLst>
            <pc:docMk/>
            <pc:sldMk cId="472443256" sldId="420"/>
            <ac:spMk id="3" creationId="{71DF184E-D58F-44AF-A995-89C653A42B64}"/>
          </ac:spMkLst>
        </pc:spChg>
      </pc:sldChg>
      <pc:sldChg chg="modSp mod">
        <pc:chgData name="Douiki, Hind (MRx)" userId="55f111b2-c425-481e-bdce-d9b1951ccae6" providerId="ADAL" clId="{4A7C771B-0BAC-4B33-BBAF-EAEF08B727E5}" dt="2023-05-20T20:02:43.654" v="2696" actId="14100"/>
        <pc:sldMkLst>
          <pc:docMk/>
          <pc:sldMk cId="2743770877" sldId="422"/>
        </pc:sldMkLst>
        <pc:spChg chg="mod">
          <ac:chgData name="Douiki, Hind (MRx)" userId="55f111b2-c425-481e-bdce-d9b1951ccae6" providerId="ADAL" clId="{4A7C771B-0BAC-4B33-BBAF-EAEF08B727E5}" dt="2023-05-20T20:02:43.654" v="2696" actId="14100"/>
          <ac:spMkLst>
            <pc:docMk/>
            <pc:sldMk cId="2743770877" sldId="422"/>
            <ac:spMk id="3" creationId="{18AF8697-2693-45F9-8F19-F65FC7843452}"/>
          </ac:spMkLst>
        </pc:spChg>
      </pc:sldChg>
      <pc:sldChg chg="modSp mod">
        <pc:chgData name="Douiki, Hind (MRx)" userId="55f111b2-c425-481e-bdce-d9b1951ccae6" providerId="ADAL" clId="{4A7C771B-0BAC-4B33-BBAF-EAEF08B727E5}" dt="2023-05-20T20:03:09.448" v="2701" actId="5793"/>
        <pc:sldMkLst>
          <pc:docMk/>
          <pc:sldMk cId="1801054301" sldId="423"/>
        </pc:sldMkLst>
        <pc:spChg chg="mod">
          <ac:chgData name="Douiki, Hind (MRx)" userId="55f111b2-c425-481e-bdce-d9b1951ccae6" providerId="ADAL" clId="{4A7C771B-0BAC-4B33-BBAF-EAEF08B727E5}" dt="2023-05-20T20:03:09.448" v="2701" actId="5793"/>
          <ac:spMkLst>
            <pc:docMk/>
            <pc:sldMk cId="1801054301" sldId="423"/>
            <ac:spMk id="3" creationId="{230C4F8A-A283-438F-BC76-6F3D1081CC19}"/>
          </ac:spMkLst>
        </pc:spChg>
      </pc:sldChg>
      <pc:sldChg chg="modSp mod">
        <pc:chgData name="Douiki, Hind (MRx)" userId="55f111b2-c425-481e-bdce-d9b1951ccae6" providerId="ADAL" clId="{4A7C771B-0BAC-4B33-BBAF-EAEF08B727E5}" dt="2023-05-18T10:51:47.242" v="734" actId="207"/>
        <pc:sldMkLst>
          <pc:docMk/>
          <pc:sldMk cId="91547515" sldId="426"/>
        </pc:sldMkLst>
        <pc:spChg chg="mod">
          <ac:chgData name="Douiki, Hind (MRx)" userId="55f111b2-c425-481e-bdce-d9b1951ccae6" providerId="ADAL" clId="{4A7C771B-0BAC-4B33-BBAF-EAEF08B727E5}" dt="2023-05-18T10:51:47.242" v="734" actId="207"/>
          <ac:spMkLst>
            <pc:docMk/>
            <pc:sldMk cId="91547515" sldId="426"/>
            <ac:spMk id="3" creationId="{15345223-E803-457A-A00C-6B7EC7CEA521}"/>
          </ac:spMkLst>
        </pc:spChg>
      </pc:sldChg>
      <pc:sldChg chg="modSp mod">
        <pc:chgData name="Douiki, Hind (MRx)" userId="55f111b2-c425-481e-bdce-d9b1951ccae6" providerId="ADAL" clId="{4A7C771B-0BAC-4B33-BBAF-EAEF08B727E5}" dt="2023-05-20T20:24:06.266" v="2732" actId="207"/>
        <pc:sldMkLst>
          <pc:docMk/>
          <pc:sldMk cId="3492950797" sldId="441"/>
        </pc:sldMkLst>
        <pc:spChg chg="mod">
          <ac:chgData name="Douiki, Hind (MRx)" userId="55f111b2-c425-481e-bdce-d9b1951ccae6" providerId="ADAL" clId="{4A7C771B-0BAC-4B33-BBAF-EAEF08B727E5}" dt="2023-05-20T20:24:06.266" v="2732" actId="207"/>
          <ac:spMkLst>
            <pc:docMk/>
            <pc:sldMk cId="3492950797" sldId="441"/>
            <ac:spMk id="3" creationId="{958CC12E-7C66-4171-B6B1-39E3D4F0D14D}"/>
          </ac:spMkLst>
        </pc:spChg>
      </pc:sldChg>
      <pc:sldChg chg="modSp mod">
        <pc:chgData name="Douiki, Hind (MRx)" userId="55f111b2-c425-481e-bdce-d9b1951ccae6" providerId="ADAL" clId="{4A7C771B-0BAC-4B33-BBAF-EAEF08B727E5}" dt="2023-05-20T02:25:45.349" v="2010" actId="255"/>
        <pc:sldMkLst>
          <pc:docMk/>
          <pc:sldMk cId="2467257165" sldId="449"/>
        </pc:sldMkLst>
        <pc:spChg chg="mod">
          <ac:chgData name="Douiki, Hind (MRx)" userId="55f111b2-c425-481e-bdce-d9b1951ccae6" providerId="ADAL" clId="{4A7C771B-0BAC-4B33-BBAF-EAEF08B727E5}" dt="2023-05-20T02:25:45.349" v="2010" actId="255"/>
          <ac:spMkLst>
            <pc:docMk/>
            <pc:sldMk cId="2467257165" sldId="449"/>
            <ac:spMk id="3" creationId="{7AF0A6B0-7989-49F5-82E0-F5B6EE7F7E83}"/>
          </ac:spMkLst>
        </pc:spChg>
      </pc:sldChg>
      <pc:sldChg chg="modSp mod">
        <pc:chgData name="Douiki, Hind (MRx)" userId="55f111b2-c425-481e-bdce-d9b1951ccae6" providerId="ADAL" clId="{4A7C771B-0BAC-4B33-BBAF-EAEF08B727E5}" dt="2023-05-20T02:26:35.997" v="2017" actId="207"/>
        <pc:sldMkLst>
          <pc:docMk/>
          <pc:sldMk cId="2176710375" sldId="450"/>
        </pc:sldMkLst>
        <pc:spChg chg="mod">
          <ac:chgData name="Douiki, Hind (MRx)" userId="55f111b2-c425-481e-bdce-d9b1951ccae6" providerId="ADAL" clId="{4A7C771B-0BAC-4B33-BBAF-EAEF08B727E5}" dt="2023-05-20T02:26:35.997" v="2017" actId="207"/>
          <ac:spMkLst>
            <pc:docMk/>
            <pc:sldMk cId="2176710375" sldId="450"/>
            <ac:spMk id="3" creationId="{A666FBC1-1B48-448C-89E2-039EDC1FCAA7}"/>
          </ac:spMkLst>
        </pc:spChg>
      </pc:sldChg>
      <pc:sldChg chg="modSp mod">
        <pc:chgData name="Douiki, Hind (MRx)" userId="55f111b2-c425-481e-bdce-d9b1951ccae6" providerId="ADAL" clId="{4A7C771B-0BAC-4B33-BBAF-EAEF08B727E5}" dt="2023-05-20T18:18:27.657" v="2152" actId="255"/>
        <pc:sldMkLst>
          <pc:docMk/>
          <pc:sldMk cId="1346834580" sldId="451"/>
        </pc:sldMkLst>
        <pc:spChg chg="mod">
          <ac:chgData name="Douiki, Hind (MRx)" userId="55f111b2-c425-481e-bdce-d9b1951ccae6" providerId="ADAL" clId="{4A7C771B-0BAC-4B33-BBAF-EAEF08B727E5}" dt="2023-05-20T18:18:27.657" v="2152" actId="255"/>
          <ac:spMkLst>
            <pc:docMk/>
            <pc:sldMk cId="1346834580" sldId="451"/>
            <ac:spMk id="3" creationId="{28598727-9132-4DE4-AFCF-C31BB80C90BC}"/>
          </ac:spMkLst>
        </pc:spChg>
      </pc:sldChg>
      <pc:sldChg chg="modSp mod ord">
        <pc:chgData name="Douiki, Hind (MRx)" userId="55f111b2-c425-481e-bdce-d9b1951ccae6" providerId="ADAL" clId="{4A7C771B-0BAC-4B33-BBAF-EAEF08B727E5}" dt="2023-05-20T20:46:16.460" v="2874" actId="2710"/>
        <pc:sldMkLst>
          <pc:docMk/>
          <pc:sldMk cId="3543831134" sldId="452"/>
        </pc:sldMkLst>
        <pc:spChg chg="mod">
          <ac:chgData name="Douiki, Hind (MRx)" userId="55f111b2-c425-481e-bdce-d9b1951ccae6" providerId="ADAL" clId="{4A7C771B-0BAC-4B33-BBAF-EAEF08B727E5}" dt="2023-05-20T20:46:16.460" v="2874" actId="2710"/>
          <ac:spMkLst>
            <pc:docMk/>
            <pc:sldMk cId="3543831134" sldId="452"/>
            <ac:spMk id="3" creationId="{9837F668-5DD2-45CB-ABF2-09862A637448}"/>
          </ac:spMkLst>
        </pc:spChg>
      </pc:sldChg>
      <pc:sldChg chg="modSp mod ord">
        <pc:chgData name="Douiki, Hind (MRx)" userId="55f111b2-c425-481e-bdce-d9b1951ccae6" providerId="ADAL" clId="{4A7C771B-0BAC-4B33-BBAF-EAEF08B727E5}" dt="2023-05-20T19:03:59.178" v="2375" actId="255"/>
        <pc:sldMkLst>
          <pc:docMk/>
          <pc:sldMk cId="649495153" sldId="453"/>
        </pc:sldMkLst>
        <pc:spChg chg="mod">
          <ac:chgData name="Douiki, Hind (MRx)" userId="55f111b2-c425-481e-bdce-d9b1951ccae6" providerId="ADAL" clId="{4A7C771B-0BAC-4B33-BBAF-EAEF08B727E5}" dt="2023-05-20T19:03:59.178" v="2375" actId="255"/>
          <ac:spMkLst>
            <pc:docMk/>
            <pc:sldMk cId="649495153" sldId="453"/>
            <ac:spMk id="3" creationId="{771FC9A4-2B7B-45C9-AF4C-977DC7BDF862}"/>
          </ac:spMkLst>
        </pc:spChg>
      </pc:sldChg>
      <pc:sldChg chg="modSp mod">
        <pc:chgData name="Douiki, Hind (MRx)" userId="55f111b2-c425-481e-bdce-d9b1951ccae6" providerId="ADAL" clId="{4A7C771B-0BAC-4B33-BBAF-EAEF08B727E5}" dt="2023-05-18T10:57:21.476" v="760" actId="207"/>
        <pc:sldMkLst>
          <pc:docMk/>
          <pc:sldMk cId="1673306001" sldId="456"/>
        </pc:sldMkLst>
        <pc:spChg chg="mod">
          <ac:chgData name="Douiki, Hind (MRx)" userId="55f111b2-c425-481e-bdce-d9b1951ccae6" providerId="ADAL" clId="{4A7C771B-0BAC-4B33-BBAF-EAEF08B727E5}" dt="2023-05-18T10:57:21.476" v="760" actId="207"/>
          <ac:spMkLst>
            <pc:docMk/>
            <pc:sldMk cId="1673306001" sldId="456"/>
            <ac:spMk id="3" creationId="{B3E5837E-0DF6-42ED-B3F0-95340C3FD0E1}"/>
          </ac:spMkLst>
        </pc:spChg>
      </pc:sldChg>
      <pc:sldChg chg="modSp mod">
        <pc:chgData name="Douiki, Hind (MRx)" userId="55f111b2-c425-481e-bdce-d9b1951ccae6" providerId="ADAL" clId="{4A7C771B-0BAC-4B33-BBAF-EAEF08B727E5}" dt="2023-05-20T20:47:12.674" v="2881" actId="14100"/>
        <pc:sldMkLst>
          <pc:docMk/>
          <pc:sldMk cId="2945433043" sldId="457"/>
        </pc:sldMkLst>
        <pc:spChg chg="mod">
          <ac:chgData name="Douiki, Hind (MRx)" userId="55f111b2-c425-481e-bdce-d9b1951ccae6" providerId="ADAL" clId="{4A7C771B-0BAC-4B33-BBAF-EAEF08B727E5}" dt="2023-05-20T20:47:12.674" v="2881" actId="14100"/>
          <ac:spMkLst>
            <pc:docMk/>
            <pc:sldMk cId="2945433043" sldId="457"/>
            <ac:spMk id="3" creationId="{58AE3A78-C285-4EC9-8789-E177CED2EEF6}"/>
          </ac:spMkLst>
        </pc:spChg>
      </pc:sldChg>
      <pc:sldChg chg="modSp mod">
        <pc:chgData name="Douiki, Hind (MRx)" userId="55f111b2-c425-481e-bdce-d9b1951ccae6" providerId="ADAL" clId="{4A7C771B-0BAC-4B33-BBAF-EAEF08B727E5}" dt="2023-05-20T20:47:27.378" v="2883" actId="14100"/>
        <pc:sldMkLst>
          <pc:docMk/>
          <pc:sldMk cId="2528827429" sldId="458"/>
        </pc:sldMkLst>
        <pc:spChg chg="mod">
          <ac:chgData name="Douiki, Hind (MRx)" userId="55f111b2-c425-481e-bdce-d9b1951ccae6" providerId="ADAL" clId="{4A7C771B-0BAC-4B33-BBAF-EAEF08B727E5}" dt="2023-05-20T20:47:27.378" v="2883" actId="14100"/>
          <ac:spMkLst>
            <pc:docMk/>
            <pc:sldMk cId="2528827429" sldId="458"/>
            <ac:spMk id="3" creationId="{E3B48F51-17A2-4CF9-BF38-6E1755975608}"/>
          </ac:spMkLst>
        </pc:spChg>
      </pc:sldChg>
      <pc:sldChg chg="modSp mod">
        <pc:chgData name="Douiki, Hind (MRx)" userId="55f111b2-c425-481e-bdce-d9b1951ccae6" providerId="ADAL" clId="{4A7C771B-0BAC-4B33-BBAF-EAEF08B727E5}" dt="2023-05-20T20:47:42.259" v="2886" actId="14100"/>
        <pc:sldMkLst>
          <pc:docMk/>
          <pc:sldMk cId="1543820285" sldId="459"/>
        </pc:sldMkLst>
        <pc:spChg chg="mod">
          <ac:chgData name="Douiki, Hind (MRx)" userId="55f111b2-c425-481e-bdce-d9b1951ccae6" providerId="ADAL" clId="{4A7C771B-0BAC-4B33-BBAF-EAEF08B727E5}" dt="2023-05-20T20:47:42.259" v="2886" actId="14100"/>
          <ac:spMkLst>
            <pc:docMk/>
            <pc:sldMk cId="1543820285" sldId="459"/>
            <ac:spMk id="3" creationId="{2E051A1E-9118-4706-843A-340C7A25F602}"/>
          </ac:spMkLst>
        </pc:spChg>
      </pc:sldChg>
      <pc:sldChg chg="modSp mod">
        <pc:chgData name="Douiki, Hind (MRx)" userId="55f111b2-c425-481e-bdce-d9b1951ccae6" providerId="ADAL" clId="{4A7C771B-0BAC-4B33-BBAF-EAEF08B727E5}" dt="2023-05-20T20:47:55.698" v="2887" actId="207"/>
        <pc:sldMkLst>
          <pc:docMk/>
          <pc:sldMk cId="1725443532" sldId="460"/>
        </pc:sldMkLst>
        <pc:spChg chg="mod">
          <ac:chgData name="Douiki, Hind (MRx)" userId="55f111b2-c425-481e-bdce-d9b1951ccae6" providerId="ADAL" clId="{4A7C771B-0BAC-4B33-BBAF-EAEF08B727E5}" dt="2023-05-20T20:47:55.698" v="2887" actId="207"/>
          <ac:spMkLst>
            <pc:docMk/>
            <pc:sldMk cId="1725443532" sldId="460"/>
            <ac:spMk id="3" creationId="{7EC74CE8-37E2-46DB-ABC7-F478EA258601}"/>
          </ac:spMkLst>
        </pc:spChg>
      </pc:sldChg>
      <pc:sldChg chg="modSp mod">
        <pc:chgData name="Douiki, Hind (MRx)" userId="55f111b2-c425-481e-bdce-d9b1951ccae6" providerId="ADAL" clId="{4A7C771B-0BAC-4B33-BBAF-EAEF08B727E5}" dt="2023-05-20T20:48:19.306" v="2892" actId="20577"/>
        <pc:sldMkLst>
          <pc:docMk/>
          <pc:sldMk cId="706048633" sldId="461"/>
        </pc:sldMkLst>
        <pc:spChg chg="mod">
          <ac:chgData name="Douiki, Hind (MRx)" userId="55f111b2-c425-481e-bdce-d9b1951ccae6" providerId="ADAL" clId="{4A7C771B-0BAC-4B33-BBAF-EAEF08B727E5}" dt="2023-05-20T20:48:19.306" v="2892" actId="20577"/>
          <ac:spMkLst>
            <pc:docMk/>
            <pc:sldMk cId="706048633" sldId="461"/>
            <ac:spMk id="3" creationId="{DEDA006B-C729-4ECD-8B95-54EB84F47C6F}"/>
          </ac:spMkLst>
        </pc:spChg>
      </pc:sldChg>
      <pc:sldChg chg="modSp mod">
        <pc:chgData name="Douiki, Hind (MRx)" userId="55f111b2-c425-481e-bdce-d9b1951ccae6" providerId="ADAL" clId="{4A7C771B-0BAC-4B33-BBAF-EAEF08B727E5}" dt="2023-05-20T20:49:32.445" v="2899" actId="255"/>
        <pc:sldMkLst>
          <pc:docMk/>
          <pc:sldMk cId="3433884351" sldId="465"/>
        </pc:sldMkLst>
        <pc:spChg chg="mod">
          <ac:chgData name="Douiki, Hind (MRx)" userId="55f111b2-c425-481e-bdce-d9b1951ccae6" providerId="ADAL" clId="{4A7C771B-0BAC-4B33-BBAF-EAEF08B727E5}" dt="2023-05-20T20:49:32.445" v="2899" actId="255"/>
          <ac:spMkLst>
            <pc:docMk/>
            <pc:sldMk cId="3433884351" sldId="465"/>
            <ac:spMk id="3" creationId="{BD22D35E-9E2F-414D-8A88-5FCF87B0D2E2}"/>
          </ac:spMkLst>
        </pc:spChg>
      </pc:sldChg>
      <pc:sldChg chg="modSp mod">
        <pc:chgData name="Douiki, Hind (MRx)" userId="55f111b2-c425-481e-bdce-d9b1951ccae6" providerId="ADAL" clId="{4A7C771B-0BAC-4B33-BBAF-EAEF08B727E5}" dt="2023-05-20T20:49:47.598" v="2901" actId="255"/>
        <pc:sldMkLst>
          <pc:docMk/>
          <pc:sldMk cId="390327382" sldId="466"/>
        </pc:sldMkLst>
        <pc:spChg chg="mod">
          <ac:chgData name="Douiki, Hind (MRx)" userId="55f111b2-c425-481e-bdce-d9b1951ccae6" providerId="ADAL" clId="{4A7C771B-0BAC-4B33-BBAF-EAEF08B727E5}" dt="2023-05-20T20:49:47.598" v="2901" actId="255"/>
          <ac:spMkLst>
            <pc:docMk/>
            <pc:sldMk cId="390327382" sldId="466"/>
            <ac:spMk id="3" creationId="{EFE17BAF-D5BA-47B8-881C-0826F7A09688}"/>
          </ac:spMkLst>
        </pc:spChg>
      </pc:sldChg>
      <pc:sldChg chg="modSp mod">
        <pc:chgData name="Douiki, Hind (MRx)" userId="55f111b2-c425-481e-bdce-d9b1951ccae6" providerId="ADAL" clId="{4A7C771B-0BAC-4B33-BBAF-EAEF08B727E5}" dt="2023-05-18T11:06:46.058" v="871" actId="207"/>
        <pc:sldMkLst>
          <pc:docMk/>
          <pc:sldMk cId="668490713" sldId="467"/>
        </pc:sldMkLst>
        <pc:graphicFrameChg chg="modGraphic">
          <ac:chgData name="Douiki, Hind (MRx)" userId="55f111b2-c425-481e-bdce-d9b1951ccae6" providerId="ADAL" clId="{4A7C771B-0BAC-4B33-BBAF-EAEF08B727E5}" dt="2023-05-18T11:06:46.058" v="871" actId="207"/>
          <ac:graphicFrameMkLst>
            <pc:docMk/>
            <pc:sldMk cId="668490713" sldId="467"/>
            <ac:graphicFrameMk id="4" creationId="{40F0519C-FAEB-4DFF-807C-DFC10AF2FDC9}"/>
          </ac:graphicFrameMkLst>
        </pc:graphicFrameChg>
      </pc:sldChg>
      <pc:sldChg chg="modSp mod">
        <pc:chgData name="Douiki, Hind (MRx)" userId="55f111b2-c425-481e-bdce-d9b1951ccae6" providerId="ADAL" clId="{4A7C771B-0BAC-4B33-BBAF-EAEF08B727E5}" dt="2023-05-18T11:06:58.467" v="872" actId="207"/>
        <pc:sldMkLst>
          <pc:docMk/>
          <pc:sldMk cId="1089205812" sldId="468"/>
        </pc:sldMkLst>
        <pc:graphicFrameChg chg="modGraphic">
          <ac:chgData name="Douiki, Hind (MRx)" userId="55f111b2-c425-481e-bdce-d9b1951ccae6" providerId="ADAL" clId="{4A7C771B-0BAC-4B33-BBAF-EAEF08B727E5}" dt="2023-05-18T11:06:58.467" v="872" actId="207"/>
          <ac:graphicFrameMkLst>
            <pc:docMk/>
            <pc:sldMk cId="1089205812" sldId="468"/>
            <ac:graphicFrameMk id="4" creationId="{D749FB34-0D7E-4887-8A27-0DF2E826B117}"/>
          </ac:graphicFrameMkLst>
        </pc:graphicFrameChg>
      </pc:sldChg>
      <pc:sldChg chg="modSp mod">
        <pc:chgData name="Douiki, Hind (MRx)" userId="55f111b2-c425-481e-bdce-d9b1951ccae6" providerId="ADAL" clId="{4A7C771B-0BAC-4B33-BBAF-EAEF08B727E5}" dt="2023-05-18T11:07:07.233" v="873" actId="207"/>
        <pc:sldMkLst>
          <pc:docMk/>
          <pc:sldMk cId="2546467936" sldId="469"/>
        </pc:sldMkLst>
        <pc:graphicFrameChg chg="modGraphic">
          <ac:chgData name="Douiki, Hind (MRx)" userId="55f111b2-c425-481e-bdce-d9b1951ccae6" providerId="ADAL" clId="{4A7C771B-0BAC-4B33-BBAF-EAEF08B727E5}" dt="2023-05-18T11:07:07.233" v="873" actId="207"/>
          <ac:graphicFrameMkLst>
            <pc:docMk/>
            <pc:sldMk cId="2546467936" sldId="469"/>
            <ac:graphicFrameMk id="4" creationId="{E3051547-ED32-4D8B-BE66-37D88872DFE3}"/>
          </ac:graphicFrameMkLst>
        </pc:graphicFrameChg>
      </pc:sldChg>
      <pc:sldChg chg="modSp mod">
        <pc:chgData name="Douiki, Hind (MRx)" userId="55f111b2-c425-481e-bdce-d9b1951ccae6" providerId="ADAL" clId="{4A7C771B-0BAC-4B33-BBAF-EAEF08B727E5}" dt="2023-05-18T11:07:13.736" v="874" actId="207"/>
        <pc:sldMkLst>
          <pc:docMk/>
          <pc:sldMk cId="3240442942" sldId="470"/>
        </pc:sldMkLst>
        <pc:graphicFrameChg chg="modGraphic">
          <ac:chgData name="Douiki, Hind (MRx)" userId="55f111b2-c425-481e-bdce-d9b1951ccae6" providerId="ADAL" clId="{4A7C771B-0BAC-4B33-BBAF-EAEF08B727E5}" dt="2023-05-18T11:07:13.736" v="874" actId="207"/>
          <ac:graphicFrameMkLst>
            <pc:docMk/>
            <pc:sldMk cId="3240442942" sldId="470"/>
            <ac:graphicFrameMk id="4" creationId="{CA507A89-273F-4B0F-8385-8B797F3581DF}"/>
          </ac:graphicFrameMkLst>
        </pc:graphicFrameChg>
      </pc:sldChg>
      <pc:sldChg chg="modSp mod">
        <pc:chgData name="Douiki, Hind (MRx)" userId="55f111b2-c425-481e-bdce-d9b1951ccae6" providerId="ADAL" clId="{4A7C771B-0BAC-4B33-BBAF-EAEF08B727E5}" dt="2023-05-18T11:07:22.021" v="875" actId="207"/>
        <pc:sldMkLst>
          <pc:docMk/>
          <pc:sldMk cId="2590416378" sldId="471"/>
        </pc:sldMkLst>
        <pc:graphicFrameChg chg="modGraphic">
          <ac:chgData name="Douiki, Hind (MRx)" userId="55f111b2-c425-481e-bdce-d9b1951ccae6" providerId="ADAL" clId="{4A7C771B-0BAC-4B33-BBAF-EAEF08B727E5}" dt="2023-05-18T11:07:22.021" v="875" actId="207"/>
          <ac:graphicFrameMkLst>
            <pc:docMk/>
            <pc:sldMk cId="2590416378" sldId="471"/>
            <ac:graphicFrameMk id="4" creationId="{27210294-0594-4F45-9F5F-59F140C0E85C}"/>
          </ac:graphicFrameMkLst>
        </pc:graphicFrameChg>
      </pc:sldChg>
      <pc:sldChg chg="modSp mod">
        <pc:chgData name="Douiki, Hind (MRx)" userId="55f111b2-c425-481e-bdce-d9b1951ccae6" providerId="ADAL" clId="{4A7C771B-0BAC-4B33-BBAF-EAEF08B727E5}" dt="2023-05-20T20:50:10.704" v="2903" actId="207"/>
        <pc:sldMkLst>
          <pc:docMk/>
          <pc:sldMk cId="2252298759" sldId="472"/>
        </pc:sldMkLst>
        <pc:spChg chg="mod">
          <ac:chgData name="Douiki, Hind (MRx)" userId="55f111b2-c425-481e-bdce-d9b1951ccae6" providerId="ADAL" clId="{4A7C771B-0BAC-4B33-BBAF-EAEF08B727E5}" dt="2023-05-20T20:50:10.704" v="2903" actId="207"/>
          <ac:spMkLst>
            <pc:docMk/>
            <pc:sldMk cId="2252298759" sldId="472"/>
            <ac:spMk id="3" creationId="{263881A2-599A-4292-9F1D-867BFCABFCE7}"/>
          </ac:spMkLst>
        </pc:spChg>
      </pc:sldChg>
      <pc:sldChg chg="modNotesTx">
        <pc:chgData name="Douiki, Hind (MRx)" userId="55f111b2-c425-481e-bdce-d9b1951ccae6" providerId="ADAL" clId="{4A7C771B-0BAC-4B33-BBAF-EAEF08B727E5}" dt="2023-05-20T20:50:32.163" v="2907" actId="20577"/>
        <pc:sldMkLst>
          <pc:docMk/>
          <pc:sldMk cId="150421390" sldId="473"/>
        </pc:sldMkLst>
      </pc:sldChg>
      <pc:sldChg chg="modSp mod">
        <pc:chgData name="Douiki, Hind (MRx)" userId="55f111b2-c425-481e-bdce-d9b1951ccae6" providerId="ADAL" clId="{4A7C771B-0BAC-4B33-BBAF-EAEF08B727E5}" dt="2023-05-20T20:52:51.935" v="2923" actId="20577"/>
        <pc:sldMkLst>
          <pc:docMk/>
          <pc:sldMk cId="1565629803" sldId="474"/>
        </pc:sldMkLst>
        <pc:spChg chg="mod">
          <ac:chgData name="Douiki, Hind (MRx)" userId="55f111b2-c425-481e-bdce-d9b1951ccae6" providerId="ADAL" clId="{4A7C771B-0BAC-4B33-BBAF-EAEF08B727E5}" dt="2023-05-20T20:52:51.935" v="2923" actId="20577"/>
          <ac:spMkLst>
            <pc:docMk/>
            <pc:sldMk cId="1565629803" sldId="474"/>
            <ac:spMk id="3" creationId="{137E065E-8DFA-4AF8-99E3-CE1EBEAD7811}"/>
          </ac:spMkLst>
        </pc:spChg>
      </pc:sldChg>
      <pc:sldChg chg="modSp mod">
        <pc:chgData name="Douiki, Hind (MRx)" userId="55f111b2-c425-481e-bdce-d9b1951ccae6" providerId="ADAL" clId="{4A7C771B-0BAC-4B33-BBAF-EAEF08B727E5}" dt="2023-05-20T20:54:03.284" v="2949" actId="20577"/>
        <pc:sldMkLst>
          <pc:docMk/>
          <pc:sldMk cId="3966986484" sldId="475"/>
        </pc:sldMkLst>
        <pc:spChg chg="mod">
          <ac:chgData name="Douiki, Hind (MRx)" userId="55f111b2-c425-481e-bdce-d9b1951ccae6" providerId="ADAL" clId="{4A7C771B-0BAC-4B33-BBAF-EAEF08B727E5}" dt="2023-05-20T20:54:03.284" v="2949" actId="20577"/>
          <ac:spMkLst>
            <pc:docMk/>
            <pc:sldMk cId="3966986484" sldId="475"/>
            <ac:spMk id="3" creationId="{0A2F0102-231C-46EE-A616-FA364253F756}"/>
          </ac:spMkLst>
        </pc:spChg>
      </pc:sldChg>
      <pc:sldChg chg="modSp mod">
        <pc:chgData name="Douiki, Hind (MRx)" userId="55f111b2-c425-481e-bdce-d9b1951ccae6" providerId="ADAL" clId="{4A7C771B-0BAC-4B33-BBAF-EAEF08B727E5}" dt="2023-05-20T20:59:38.110" v="2985" actId="14100"/>
        <pc:sldMkLst>
          <pc:docMk/>
          <pc:sldMk cId="775483281" sldId="476"/>
        </pc:sldMkLst>
        <pc:graphicFrameChg chg="mod modGraphic">
          <ac:chgData name="Douiki, Hind (MRx)" userId="55f111b2-c425-481e-bdce-d9b1951ccae6" providerId="ADAL" clId="{4A7C771B-0BAC-4B33-BBAF-EAEF08B727E5}" dt="2023-05-20T20:59:38.110" v="2985" actId="14100"/>
          <ac:graphicFrameMkLst>
            <pc:docMk/>
            <pc:sldMk cId="775483281" sldId="476"/>
            <ac:graphicFrameMk id="4" creationId="{A49179E0-E926-43FA-97C8-8F0FC632FC84}"/>
          </ac:graphicFrameMkLst>
        </pc:graphicFrameChg>
      </pc:sldChg>
      <pc:sldChg chg="modSp mod">
        <pc:chgData name="Douiki, Hind (MRx)" userId="55f111b2-c425-481e-bdce-d9b1951ccae6" providerId="ADAL" clId="{4A7C771B-0BAC-4B33-BBAF-EAEF08B727E5}" dt="2023-05-18T11:15:37.978" v="952" actId="14100"/>
        <pc:sldMkLst>
          <pc:docMk/>
          <pc:sldMk cId="4287083808" sldId="477"/>
        </pc:sldMkLst>
        <pc:graphicFrameChg chg="mod modGraphic">
          <ac:chgData name="Douiki, Hind (MRx)" userId="55f111b2-c425-481e-bdce-d9b1951ccae6" providerId="ADAL" clId="{4A7C771B-0BAC-4B33-BBAF-EAEF08B727E5}" dt="2023-05-18T11:15:37.978" v="952" actId="14100"/>
          <ac:graphicFrameMkLst>
            <pc:docMk/>
            <pc:sldMk cId="4287083808" sldId="477"/>
            <ac:graphicFrameMk id="4" creationId="{2FCFF56E-8D8F-47DB-B2E7-EAA7A610F0DF}"/>
          </ac:graphicFrameMkLst>
        </pc:graphicFrameChg>
      </pc:sldChg>
      <pc:sldChg chg="modSp mod">
        <pc:chgData name="Douiki, Hind (MRx)" userId="55f111b2-c425-481e-bdce-d9b1951ccae6" providerId="ADAL" clId="{4A7C771B-0BAC-4B33-BBAF-EAEF08B727E5}" dt="2023-05-20T21:00:37.654" v="2988" actId="255"/>
        <pc:sldMkLst>
          <pc:docMk/>
          <pc:sldMk cId="1856318554" sldId="478"/>
        </pc:sldMkLst>
        <pc:spChg chg="mod">
          <ac:chgData name="Douiki, Hind (MRx)" userId="55f111b2-c425-481e-bdce-d9b1951ccae6" providerId="ADAL" clId="{4A7C771B-0BAC-4B33-BBAF-EAEF08B727E5}" dt="2023-05-20T21:00:37.654" v="2988" actId="255"/>
          <ac:spMkLst>
            <pc:docMk/>
            <pc:sldMk cId="1856318554" sldId="478"/>
            <ac:spMk id="3" creationId="{891F4CCD-422D-4A69-B937-0BEBA18E3313}"/>
          </ac:spMkLst>
        </pc:spChg>
      </pc:sldChg>
      <pc:sldChg chg="modSp mod">
        <pc:chgData name="Douiki, Hind (MRx)" userId="55f111b2-c425-481e-bdce-d9b1951ccae6" providerId="ADAL" clId="{4A7C771B-0BAC-4B33-BBAF-EAEF08B727E5}" dt="2023-05-18T11:15:53.646" v="953" actId="14100"/>
        <pc:sldMkLst>
          <pc:docMk/>
          <pc:sldMk cId="2556967043" sldId="480"/>
        </pc:sldMkLst>
        <pc:spChg chg="mod">
          <ac:chgData name="Douiki, Hind (MRx)" userId="55f111b2-c425-481e-bdce-d9b1951ccae6" providerId="ADAL" clId="{4A7C771B-0BAC-4B33-BBAF-EAEF08B727E5}" dt="2023-05-18T11:15:53.646" v="953" actId="14100"/>
          <ac:spMkLst>
            <pc:docMk/>
            <pc:sldMk cId="2556967043" sldId="480"/>
            <ac:spMk id="3" creationId="{9B4C075D-1A43-44E0-A703-19078288D5AE}"/>
          </ac:spMkLst>
        </pc:spChg>
      </pc:sldChg>
      <pc:sldChg chg="modSp mod">
        <pc:chgData name="Douiki, Hind (MRx)" userId="55f111b2-c425-481e-bdce-d9b1951ccae6" providerId="ADAL" clId="{4A7C771B-0BAC-4B33-BBAF-EAEF08B727E5}" dt="2023-05-20T21:00:30.301" v="2987" actId="2711"/>
        <pc:sldMkLst>
          <pc:docMk/>
          <pc:sldMk cId="314152099" sldId="481"/>
        </pc:sldMkLst>
        <pc:spChg chg="mod">
          <ac:chgData name="Douiki, Hind (MRx)" userId="55f111b2-c425-481e-bdce-d9b1951ccae6" providerId="ADAL" clId="{4A7C771B-0BAC-4B33-BBAF-EAEF08B727E5}" dt="2023-05-20T21:00:30.301" v="2987" actId="2711"/>
          <ac:spMkLst>
            <pc:docMk/>
            <pc:sldMk cId="314152099" sldId="481"/>
            <ac:spMk id="3" creationId="{E37523BB-1579-4E32-B3BB-13968BF5F965}"/>
          </ac:spMkLst>
        </pc:spChg>
      </pc:sldChg>
      <pc:sldChg chg="modSp mod">
        <pc:chgData name="Douiki, Hind (MRx)" userId="55f111b2-c425-481e-bdce-d9b1951ccae6" providerId="ADAL" clId="{4A7C771B-0BAC-4B33-BBAF-EAEF08B727E5}" dt="2023-05-18T11:28:29.224" v="1077" actId="20577"/>
        <pc:sldMkLst>
          <pc:docMk/>
          <pc:sldMk cId="4039123379" sldId="485"/>
        </pc:sldMkLst>
        <pc:spChg chg="mod">
          <ac:chgData name="Douiki, Hind (MRx)" userId="55f111b2-c425-481e-bdce-d9b1951ccae6" providerId="ADAL" clId="{4A7C771B-0BAC-4B33-BBAF-EAEF08B727E5}" dt="2023-05-18T11:28:16.188" v="1073" actId="14100"/>
          <ac:spMkLst>
            <pc:docMk/>
            <pc:sldMk cId="4039123379" sldId="485"/>
            <ac:spMk id="2" creationId="{F5FBACD9-9209-4B56-9A44-0F7604075096}"/>
          </ac:spMkLst>
        </pc:spChg>
        <pc:spChg chg="mod">
          <ac:chgData name="Douiki, Hind (MRx)" userId="55f111b2-c425-481e-bdce-d9b1951ccae6" providerId="ADAL" clId="{4A7C771B-0BAC-4B33-BBAF-EAEF08B727E5}" dt="2023-05-18T11:28:29.224" v="1077" actId="20577"/>
          <ac:spMkLst>
            <pc:docMk/>
            <pc:sldMk cId="4039123379" sldId="485"/>
            <ac:spMk id="3" creationId="{3D7081D6-8BB8-4254-92F6-49A0543B8197}"/>
          </ac:spMkLst>
        </pc:spChg>
      </pc:sldChg>
      <pc:sldChg chg="modSp mod">
        <pc:chgData name="Douiki, Hind (MRx)" userId="55f111b2-c425-481e-bdce-d9b1951ccae6" providerId="ADAL" clId="{4A7C771B-0BAC-4B33-BBAF-EAEF08B727E5}" dt="2023-05-20T19:30:24.269" v="2462" actId="113"/>
        <pc:sldMkLst>
          <pc:docMk/>
          <pc:sldMk cId="4065558590" sldId="486"/>
        </pc:sldMkLst>
        <pc:graphicFrameChg chg="modGraphic">
          <ac:chgData name="Douiki, Hind (MRx)" userId="55f111b2-c425-481e-bdce-d9b1951ccae6" providerId="ADAL" clId="{4A7C771B-0BAC-4B33-BBAF-EAEF08B727E5}" dt="2023-05-20T19:30:24.269" v="2462" actId="113"/>
          <ac:graphicFrameMkLst>
            <pc:docMk/>
            <pc:sldMk cId="4065558590" sldId="486"/>
            <ac:graphicFrameMk id="4" creationId="{0EF7D227-6E76-4458-80F5-A1C1FD370C71}"/>
          </ac:graphicFrameMkLst>
        </pc:graphicFrameChg>
      </pc:sldChg>
      <pc:sldChg chg="modSp mod">
        <pc:chgData name="Douiki, Hind (MRx)" userId="55f111b2-c425-481e-bdce-d9b1951ccae6" providerId="ADAL" clId="{4A7C771B-0BAC-4B33-BBAF-EAEF08B727E5}" dt="2023-05-20T20:53:51.781" v="2943" actId="14100"/>
        <pc:sldMkLst>
          <pc:docMk/>
          <pc:sldMk cId="1094457742" sldId="490"/>
        </pc:sldMkLst>
        <pc:spChg chg="mod">
          <ac:chgData name="Douiki, Hind (MRx)" userId="55f111b2-c425-481e-bdce-d9b1951ccae6" providerId="ADAL" clId="{4A7C771B-0BAC-4B33-BBAF-EAEF08B727E5}" dt="2023-05-20T20:51:23.921" v="2915" actId="14100"/>
          <ac:spMkLst>
            <pc:docMk/>
            <pc:sldMk cId="1094457742" sldId="490"/>
            <ac:spMk id="2" creationId="{862C9C32-95D7-4987-8F92-7176C6FE4278}"/>
          </ac:spMkLst>
        </pc:spChg>
        <pc:spChg chg="mod">
          <ac:chgData name="Douiki, Hind (MRx)" userId="55f111b2-c425-481e-bdce-d9b1951ccae6" providerId="ADAL" clId="{4A7C771B-0BAC-4B33-BBAF-EAEF08B727E5}" dt="2023-05-20T20:53:51.781" v="2943" actId="14100"/>
          <ac:spMkLst>
            <pc:docMk/>
            <pc:sldMk cId="1094457742" sldId="490"/>
            <ac:spMk id="3" creationId="{0A2F0102-231C-46EE-A616-FA364253F756}"/>
          </ac:spMkLst>
        </pc:spChg>
      </pc:sldChg>
      <pc:sldChg chg="modSp mod">
        <pc:chgData name="Douiki, Hind (MRx)" userId="55f111b2-c425-481e-bdce-d9b1951ccae6" providerId="ADAL" clId="{4A7C771B-0BAC-4B33-BBAF-EAEF08B727E5}" dt="2023-05-20T21:01:16.157" v="2991" actId="255"/>
        <pc:sldMkLst>
          <pc:docMk/>
          <pc:sldMk cId="1820489460" sldId="491"/>
        </pc:sldMkLst>
        <pc:spChg chg="mod">
          <ac:chgData name="Douiki, Hind (MRx)" userId="55f111b2-c425-481e-bdce-d9b1951ccae6" providerId="ADAL" clId="{4A7C771B-0BAC-4B33-BBAF-EAEF08B727E5}" dt="2023-05-20T21:01:16.157" v="2991" actId="255"/>
          <ac:spMkLst>
            <pc:docMk/>
            <pc:sldMk cId="1820489460" sldId="491"/>
            <ac:spMk id="3" creationId="{891F4CCD-422D-4A69-B937-0BEBA18E3313}"/>
          </ac:spMkLst>
        </pc:spChg>
      </pc:sldChg>
      <pc:sldChg chg="modSp mod">
        <pc:chgData name="Douiki, Hind (MRx)" userId="55f111b2-c425-481e-bdce-d9b1951ccae6" providerId="ADAL" clId="{4A7C771B-0BAC-4B33-BBAF-EAEF08B727E5}" dt="2023-05-20T19:48:56.104" v="2619" actId="207"/>
        <pc:sldMkLst>
          <pc:docMk/>
          <pc:sldMk cId="1003482316" sldId="503"/>
        </pc:sldMkLst>
        <pc:graphicFrameChg chg="mod modGraphic">
          <ac:chgData name="Douiki, Hind (MRx)" userId="55f111b2-c425-481e-bdce-d9b1951ccae6" providerId="ADAL" clId="{4A7C771B-0BAC-4B33-BBAF-EAEF08B727E5}" dt="2023-05-20T19:48:56.104" v="2619" actId="207"/>
          <ac:graphicFrameMkLst>
            <pc:docMk/>
            <pc:sldMk cId="1003482316" sldId="503"/>
            <ac:graphicFrameMk id="4" creationId="{4F2D3EF2-4215-47FD-A417-2C73C038AAAA}"/>
          </ac:graphicFrameMkLst>
        </pc:graphicFrameChg>
      </pc:sldChg>
      <pc:sldChg chg="modSp mod">
        <pc:chgData name="Douiki, Hind (MRx)" userId="55f111b2-c425-481e-bdce-d9b1951ccae6" providerId="ADAL" clId="{4A7C771B-0BAC-4B33-BBAF-EAEF08B727E5}" dt="2023-05-20T19:58:18.991" v="2675" actId="207"/>
        <pc:sldMkLst>
          <pc:docMk/>
          <pc:sldMk cId="1457634384" sldId="508"/>
        </pc:sldMkLst>
        <pc:spChg chg="mod">
          <ac:chgData name="Douiki, Hind (MRx)" userId="55f111b2-c425-481e-bdce-d9b1951ccae6" providerId="ADAL" clId="{4A7C771B-0BAC-4B33-BBAF-EAEF08B727E5}" dt="2023-05-20T19:58:18.991" v="2675" actId="207"/>
          <ac:spMkLst>
            <pc:docMk/>
            <pc:sldMk cId="1457634384" sldId="508"/>
            <ac:spMk id="3" creationId="{26C8C4A0-3D7C-4C8E-B79B-CB8A7D008CCF}"/>
          </ac:spMkLst>
        </pc:spChg>
      </pc:sldChg>
      <pc:sldChg chg="del">
        <pc:chgData name="Douiki, Hind (MRx)" userId="55f111b2-c425-481e-bdce-d9b1951ccae6" providerId="ADAL" clId="{4A7C771B-0BAC-4B33-BBAF-EAEF08B727E5}" dt="2023-05-18T10:43:49.201" v="620" actId="2696"/>
        <pc:sldMkLst>
          <pc:docMk/>
          <pc:sldMk cId="799046758" sldId="509"/>
        </pc:sldMkLst>
      </pc:sldChg>
      <pc:sldChg chg="modSp mod">
        <pc:chgData name="Douiki, Hind (MRx)" userId="55f111b2-c425-481e-bdce-d9b1951ccae6" providerId="ADAL" clId="{4A7C771B-0BAC-4B33-BBAF-EAEF08B727E5}" dt="2023-05-20T00:37:03.210" v="1131" actId="207"/>
        <pc:sldMkLst>
          <pc:docMk/>
          <pc:sldMk cId="1595234957" sldId="512"/>
        </pc:sldMkLst>
        <pc:graphicFrameChg chg="modGraphic">
          <ac:chgData name="Douiki, Hind (MRx)" userId="55f111b2-c425-481e-bdce-d9b1951ccae6" providerId="ADAL" clId="{4A7C771B-0BAC-4B33-BBAF-EAEF08B727E5}" dt="2023-05-20T00:37:03.210" v="1131" actId="207"/>
          <ac:graphicFrameMkLst>
            <pc:docMk/>
            <pc:sldMk cId="1595234957" sldId="512"/>
            <ac:graphicFrameMk id="4" creationId="{FBE9E222-7816-4D0E-A761-B096352A100B}"/>
          </ac:graphicFrameMkLst>
        </pc:graphicFrameChg>
      </pc:sldChg>
      <pc:sldChg chg="modSp mod">
        <pc:chgData name="Douiki, Hind (MRx)" userId="55f111b2-c425-481e-bdce-d9b1951ccae6" providerId="ADAL" clId="{4A7C771B-0BAC-4B33-BBAF-EAEF08B727E5}" dt="2023-05-20T00:36:56.978" v="1130" actId="207"/>
        <pc:sldMkLst>
          <pc:docMk/>
          <pc:sldMk cId="2708551812" sldId="513"/>
        </pc:sldMkLst>
        <pc:graphicFrameChg chg="mod modGraphic">
          <ac:chgData name="Douiki, Hind (MRx)" userId="55f111b2-c425-481e-bdce-d9b1951ccae6" providerId="ADAL" clId="{4A7C771B-0BAC-4B33-BBAF-EAEF08B727E5}" dt="2023-05-20T00:36:56.978" v="1130" actId="207"/>
          <ac:graphicFrameMkLst>
            <pc:docMk/>
            <pc:sldMk cId="2708551812" sldId="513"/>
            <ac:graphicFrameMk id="4" creationId="{60AAF0C0-02E3-47E3-B857-2C24C0DA5B3F}"/>
          </ac:graphicFrameMkLst>
        </pc:graphicFrameChg>
      </pc:sldChg>
      <pc:sldChg chg="modSp mod">
        <pc:chgData name="Douiki, Hind (MRx)" userId="55f111b2-c425-481e-bdce-d9b1951ccae6" providerId="ADAL" clId="{4A7C771B-0BAC-4B33-BBAF-EAEF08B727E5}" dt="2023-05-20T00:36:47.994" v="1129" actId="207"/>
        <pc:sldMkLst>
          <pc:docMk/>
          <pc:sldMk cId="1477520493" sldId="514"/>
        </pc:sldMkLst>
        <pc:graphicFrameChg chg="mod modGraphic">
          <ac:chgData name="Douiki, Hind (MRx)" userId="55f111b2-c425-481e-bdce-d9b1951ccae6" providerId="ADAL" clId="{4A7C771B-0BAC-4B33-BBAF-EAEF08B727E5}" dt="2023-05-20T00:36:47.994" v="1129" actId="207"/>
          <ac:graphicFrameMkLst>
            <pc:docMk/>
            <pc:sldMk cId="1477520493" sldId="514"/>
            <ac:graphicFrameMk id="4" creationId="{9F2F77F5-3C19-4EE0-B593-912EFFA7F59E}"/>
          </ac:graphicFrameMkLst>
        </pc:graphicFrameChg>
      </pc:sldChg>
      <pc:sldChg chg="modSp del mod">
        <pc:chgData name="Douiki, Hind (MRx)" userId="55f111b2-c425-481e-bdce-d9b1951ccae6" providerId="ADAL" clId="{4A7C771B-0BAC-4B33-BBAF-EAEF08B727E5}" dt="2023-05-20T01:37:18.745" v="1683" actId="2696"/>
        <pc:sldMkLst>
          <pc:docMk/>
          <pc:sldMk cId="1111783101" sldId="515"/>
        </pc:sldMkLst>
        <pc:spChg chg="mod">
          <ac:chgData name="Douiki, Hind (MRx)" userId="55f111b2-c425-481e-bdce-d9b1951ccae6" providerId="ADAL" clId="{4A7C771B-0BAC-4B33-BBAF-EAEF08B727E5}" dt="2023-05-20T00:54:30.923" v="1162" actId="114"/>
          <ac:spMkLst>
            <pc:docMk/>
            <pc:sldMk cId="1111783101" sldId="515"/>
            <ac:spMk id="3" creationId="{958CC12E-7C66-4171-B6B1-39E3D4F0D14D}"/>
          </ac:spMkLst>
        </pc:spChg>
      </pc:sldChg>
      <pc:sldChg chg="modSp mod ord">
        <pc:chgData name="Douiki, Hind (MRx)" userId="55f111b2-c425-481e-bdce-d9b1951ccae6" providerId="ADAL" clId="{4A7C771B-0BAC-4B33-BBAF-EAEF08B727E5}" dt="2023-05-20T20:36:28.884" v="2802" actId="20577"/>
        <pc:sldMkLst>
          <pc:docMk/>
          <pc:sldMk cId="350928214" sldId="516"/>
        </pc:sldMkLst>
        <pc:spChg chg="mod">
          <ac:chgData name="Douiki, Hind (MRx)" userId="55f111b2-c425-481e-bdce-d9b1951ccae6" providerId="ADAL" clId="{4A7C771B-0BAC-4B33-BBAF-EAEF08B727E5}" dt="2023-05-20T20:36:28.884" v="2802" actId="20577"/>
          <ac:spMkLst>
            <pc:docMk/>
            <pc:sldMk cId="350928214" sldId="516"/>
            <ac:spMk id="3" creationId="{958CC12E-7C66-4171-B6B1-39E3D4F0D14D}"/>
          </ac:spMkLst>
        </pc:spChg>
      </pc:sldChg>
      <pc:sldChg chg="modSp mod ord">
        <pc:chgData name="Douiki, Hind (MRx)" userId="55f111b2-c425-481e-bdce-d9b1951ccae6" providerId="ADAL" clId="{4A7C771B-0BAC-4B33-BBAF-EAEF08B727E5}" dt="2023-05-20T20:30:27.390" v="2742"/>
        <pc:sldMkLst>
          <pc:docMk/>
          <pc:sldMk cId="1508104607" sldId="518"/>
        </pc:sldMkLst>
        <pc:spChg chg="mod">
          <ac:chgData name="Douiki, Hind (MRx)" userId="55f111b2-c425-481e-bdce-d9b1951ccae6" providerId="ADAL" clId="{4A7C771B-0BAC-4B33-BBAF-EAEF08B727E5}" dt="2023-05-20T20:06:39.860" v="2725" actId="14100"/>
          <ac:spMkLst>
            <pc:docMk/>
            <pc:sldMk cId="1508104607" sldId="518"/>
            <ac:spMk id="3" creationId="{958CC12E-7C66-4171-B6B1-39E3D4F0D14D}"/>
          </ac:spMkLst>
        </pc:spChg>
      </pc:sldChg>
      <pc:sldChg chg="modSp del mod">
        <pc:chgData name="Douiki, Hind (MRx)" userId="55f111b2-c425-481e-bdce-d9b1951ccae6" providerId="ADAL" clId="{4A7C771B-0BAC-4B33-BBAF-EAEF08B727E5}" dt="2023-05-20T01:37:22.620" v="1684" actId="2696"/>
        <pc:sldMkLst>
          <pc:docMk/>
          <pc:sldMk cId="2317211823" sldId="519"/>
        </pc:sldMkLst>
        <pc:spChg chg="mod">
          <ac:chgData name="Douiki, Hind (MRx)" userId="55f111b2-c425-481e-bdce-d9b1951ccae6" providerId="ADAL" clId="{4A7C771B-0BAC-4B33-BBAF-EAEF08B727E5}" dt="2023-05-20T00:54:41.352" v="1164" actId="114"/>
          <ac:spMkLst>
            <pc:docMk/>
            <pc:sldMk cId="2317211823" sldId="519"/>
            <ac:spMk id="3" creationId="{958CC12E-7C66-4171-B6B1-39E3D4F0D14D}"/>
          </ac:spMkLst>
        </pc:spChg>
      </pc:sldChg>
      <pc:sldChg chg="modSp del mod">
        <pc:chgData name="Douiki, Hind (MRx)" userId="55f111b2-c425-481e-bdce-d9b1951ccae6" providerId="ADAL" clId="{4A7C771B-0BAC-4B33-BBAF-EAEF08B727E5}" dt="2023-05-20T01:37:29.053" v="1685" actId="2696"/>
        <pc:sldMkLst>
          <pc:docMk/>
          <pc:sldMk cId="4190325205" sldId="520"/>
        </pc:sldMkLst>
        <pc:spChg chg="mod">
          <ac:chgData name="Douiki, Hind (MRx)" userId="55f111b2-c425-481e-bdce-d9b1951ccae6" providerId="ADAL" clId="{4A7C771B-0BAC-4B33-BBAF-EAEF08B727E5}" dt="2023-05-20T00:54:47.080" v="1165" actId="114"/>
          <ac:spMkLst>
            <pc:docMk/>
            <pc:sldMk cId="4190325205" sldId="520"/>
            <ac:spMk id="3" creationId="{958CC12E-7C66-4171-B6B1-39E3D4F0D14D}"/>
          </ac:spMkLst>
        </pc:spChg>
      </pc:sldChg>
      <pc:sldChg chg="modSp mod">
        <pc:chgData name="Douiki, Hind (MRx)" userId="55f111b2-c425-481e-bdce-d9b1951ccae6" providerId="ADAL" clId="{4A7C771B-0BAC-4B33-BBAF-EAEF08B727E5}" dt="2023-05-20T17:21:01.615" v="2023" actId="255"/>
        <pc:sldMkLst>
          <pc:docMk/>
          <pc:sldMk cId="2463910833" sldId="521"/>
        </pc:sldMkLst>
        <pc:spChg chg="mod">
          <ac:chgData name="Douiki, Hind (MRx)" userId="55f111b2-c425-481e-bdce-d9b1951ccae6" providerId="ADAL" clId="{4A7C771B-0BAC-4B33-BBAF-EAEF08B727E5}" dt="2023-05-20T17:21:01.615" v="2023" actId="255"/>
          <ac:spMkLst>
            <pc:docMk/>
            <pc:sldMk cId="2463910833" sldId="521"/>
            <ac:spMk id="2" creationId="{38803EF7-2633-489A-9469-F1A57CE79035}"/>
          </ac:spMkLst>
        </pc:spChg>
      </pc:sldChg>
      <pc:sldChg chg="modSp mod ord">
        <pc:chgData name="Douiki, Hind (MRx)" userId="55f111b2-c425-481e-bdce-d9b1951ccae6" providerId="ADAL" clId="{4A7C771B-0BAC-4B33-BBAF-EAEF08B727E5}" dt="2023-05-20T20:46:29.645" v="2876" actId="255"/>
        <pc:sldMkLst>
          <pc:docMk/>
          <pc:sldMk cId="3589584310" sldId="522"/>
        </pc:sldMkLst>
        <pc:spChg chg="mod">
          <ac:chgData name="Douiki, Hind (MRx)" userId="55f111b2-c425-481e-bdce-d9b1951ccae6" providerId="ADAL" clId="{4A7C771B-0BAC-4B33-BBAF-EAEF08B727E5}" dt="2023-05-20T20:46:29.645" v="2876" actId="255"/>
          <ac:spMkLst>
            <pc:docMk/>
            <pc:sldMk cId="3589584310" sldId="522"/>
            <ac:spMk id="3" creationId="{771FC9A4-2B7B-45C9-AF4C-977DC7BDF862}"/>
          </ac:spMkLst>
        </pc:spChg>
      </pc:sldChg>
      <pc:sldChg chg="modSp mod">
        <pc:chgData name="Douiki, Hind (MRx)" userId="55f111b2-c425-481e-bdce-d9b1951ccae6" providerId="ADAL" clId="{4A7C771B-0BAC-4B33-BBAF-EAEF08B727E5}" dt="2023-05-20T19:57:15.978" v="2671" actId="255"/>
        <pc:sldMkLst>
          <pc:docMk/>
          <pc:sldMk cId="1374155490" sldId="526"/>
        </pc:sldMkLst>
        <pc:spChg chg="mod">
          <ac:chgData name="Douiki, Hind (MRx)" userId="55f111b2-c425-481e-bdce-d9b1951ccae6" providerId="ADAL" clId="{4A7C771B-0BAC-4B33-BBAF-EAEF08B727E5}" dt="2023-05-20T19:57:15.978" v="2671" actId="255"/>
          <ac:spMkLst>
            <pc:docMk/>
            <pc:sldMk cId="1374155490" sldId="526"/>
            <ac:spMk id="3" creationId="{DD9A1A44-0C4B-4DD4-AEFB-6C6DB21DEFA5}"/>
          </ac:spMkLst>
        </pc:spChg>
      </pc:sldChg>
      <pc:sldChg chg="modSp mod">
        <pc:chgData name="Douiki, Hind (MRx)" userId="55f111b2-c425-481e-bdce-d9b1951ccae6" providerId="ADAL" clId="{4A7C771B-0BAC-4B33-BBAF-EAEF08B727E5}" dt="2023-05-20T19:56:58.775" v="2670" actId="2711"/>
        <pc:sldMkLst>
          <pc:docMk/>
          <pc:sldMk cId="2198171527" sldId="527"/>
        </pc:sldMkLst>
        <pc:spChg chg="mod">
          <ac:chgData name="Douiki, Hind (MRx)" userId="55f111b2-c425-481e-bdce-d9b1951ccae6" providerId="ADAL" clId="{4A7C771B-0BAC-4B33-BBAF-EAEF08B727E5}" dt="2023-05-20T19:56:58.775" v="2670" actId="2711"/>
          <ac:spMkLst>
            <pc:docMk/>
            <pc:sldMk cId="2198171527" sldId="527"/>
            <ac:spMk id="3" creationId="{5E40D7F5-B6E8-4425-8142-A1A1CBEC7F80}"/>
          </ac:spMkLst>
        </pc:spChg>
      </pc:sldChg>
      <pc:sldChg chg="modSp mod">
        <pc:chgData name="Douiki, Hind (MRx)" userId="55f111b2-c425-481e-bdce-d9b1951ccae6" providerId="ADAL" clId="{4A7C771B-0BAC-4B33-BBAF-EAEF08B727E5}" dt="2023-05-18T10:34:08.291" v="543" actId="255"/>
        <pc:sldMkLst>
          <pc:docMk/>
          <pc:sldMk cId="3304941622" sldId="528"/>
        </pc:sldMkLst>
        <pc:spChg chg="mod">
          <ac:chgData name="Douiki, Hind (MRx)" userId="55f111b2-c425-481e-bdce-d9b1951ccae6" providerId="ADAL" clId="{4A7C771B-0BAC-4B33-BBAF-EAEF08B727E5}" dt="2023-05-18T10:34:08.291" v="543" actId="255"/>
          <ac:spMkLst>
            <pc:docMk/>
            <pc:sldMk cId="3304941622" sldId="528"/>
            <ac:spMk id="3" creationId="{5E40D7F5-B6E8-4425-8142-A1A1CBEC7F80}"/>
          </ac:spMkLst>
        </pc:spChg>
      </pc:sldChg>
      <pc:sldChg chg="modSp mod">
        <pc:chgData name="Douiki, Hind (MRx)" userId="55f111b2-c425-481e-bdce-d9b1951ccae6" providerId="ADAL" clId="{4A7C771B-0BAC-4B33-BBAF-EAEF08B727E5}" dt="2023-05-20T00:37:10.909" v="1132" actId="207"/>
        <pc:sldMkLst>
          <pc:docMk/>
          <pc:sldMk cId="3119144610" sldId="1093"/>
        </pc:sldMkLst>
        <pc:graphicFrameChg chg="mod modGraphic">
          <ac:chgData name="Douiki, Hind (MRx)" userId="55f111b2-c425-481e-bdce-d9b1951ccae6" providerId="ADAL" clId="{4A7C771B-0BAC-4B33-BBAF-EAEF08B727E5}" dt="2023-05-20T00:37:10.909" v="1132" actId="207"/>
          <ac:graphicFrameMkLst>
            <pc:docMk/>
            <pc:sldMk cId="3119144610" sldId="1093"/>
            <ac:graphicFrameMk id="10" creationId="{F26840AA-F2CC-499C-B392-E6E1C4459AA4}"/>
          </ac:graphicFrameMkLst>
        </pc:graphicFrameChg>
      </pc:sldChg>
      <pc:sldChg chg="modSp mod">
        <pc:chgData name="Douiki, Hind (MRx)" userId="55f111b2-c425-481e-bdce-d9b1951ccae6" providerId="ADAL" clId="{4A7C771B-0BAC-4B33-BBAF-EAEF08B727E5}" dt="2023-05-20T21:02:03.093" v="2994" actId="20577"/>
        <pc:sldMkLst>
          <pc:docMk/>
          <pc:sldMk cId="3911077693" sldId="1094"/>
        </pc:sldMkLst>
        <pc:spChg chg="mod">
          <ac:chgData name="Douiki, Hind (MRx)" userId="55f111b2-c425-481e-bdce-d9b1951ccae6" providerId="ADAL" clId="{4A7C771B-0BAC-4B33-BBAF-EAEF08B727E5}" dt="2023-05-18T11:19:02.404" v="982" actId="13926"/>
          <ac:spMkLst>
            <pc:docMk/>
            <pc:sldMk cId="3911077693" sldId="1094"/>
            <ac:spMk id="2" creationId="{B6DF5E4F-8621-46C3-AB64-35CC2B4F562A}"/>
          </ac:spMkLst>
        </pc:spChg>
        <pc:spChg chg="mod">
          <ac:chgData name="Douiki, Hind (MRx)" userId="55f111b2-c425-481e-bdce-d9b1951ccae6" providerId="ADAL" clId="{4A7C771B-0BAC-4B33-BBAF-EAEF08B727E5}" dt="2023-05-20T21:02:03.093" v="2994" actId="20577"/>
          <ac:spMkLst>
            <pc:docMk/>
            <pc:sldMk cId="3911077693" sldId="1094"/>
            <ac:spMk id="3" creationId="{1FB4D94F-FAD1-4081-9E22-F055E6D2DB66}"/>
          </ac:spMkLst>
        </pc:spChg>
      </pc:sldChg>
      <pc:sldChg chg="modSp mod">
        <pc:chgData name="Douiki, Hind (MRx)" userId="55f111b2-c425-481e-bdce-d9b1951ccae6" providerId="ADAL" clId="{4A7C771B-0BAC-4B33-BBAF-EAEF08B727E5}" dt="2023-05-20T19:38:42.894" v="2526" actId="255"/>
        <pc:sldMkLst>
          <pc:docMk/>
          <pc:sldMk cId="3899519188" sldId="1108"/>
        </pc:sldMkLst>
        <pc:spChg chg="mod">
          <ac:chgData name="Douiki, Hind (MRx)" userId="55f111b2-c425-481e-bdce-d9b1951ccae6" providerId="ADAL" clId="{4A7C771B-0BAC-4B33-BBAF-EAEF08B727E5}" dt="2023-05-20T19:38:42.894" v="2526" actId="255"/>
          <ac:spMkLst>
            <pc:docMk/>
            <pc:sldMk cId="3899519188" sldId="1108"/>
            <ac:spMk id="3" creationId="{6E0387F2-0CE4-49AA-B083-93716C404CBE}"/>
          </ac:spMkLst>
        </pc:spChg>
      </pc:sldChg>
      <pc:sldChg chg="modSp mod">
        <pc:chgData name="Douiki, Hind (MRx)" userId="55f111b2-c425-481e-bdce-d9b1951ccae6" providerId="ADAL" clId="{4A7C771B-0BAC-4B33-BBAF-EAEF08B727E5}" dt="2023-05-20T19:51:52.363" v="2645" actId="255"/>
        <pc:sldMkLst>
          <pc:docMk/>
          <pc:sldMk cId="2092602375" sldId="1109"/>
        </pc:sldMkLst>
        <pc:spChg chg="mod">
          <ac:chgData name="Douiki, Hind (MRx)" userId="55f111b2-c425-481e-bdce-d9b1951ccae6" providerId="ADAL" clId="{4A7C771B-0BAC-4B33-BBAF-EAEF08B727E5}" dt="2023-05-20T19:51:52.363" v="2645" actId="255"/>
          <ac:spMkLst>
            <pc:docMk/>
            <pc:sldMk cId="2092602375" sldId="1109"/>
            <ac:spMk id="3" creationId="{F84ABA98-6882-4123-914A-27E1B2EC945E}"/>
          </ac:spMkLst>
        </pc:spChg>
      </pc:sldChg>
      <pc:sldChg chg="modSp mod">
        <pc:chgData name="Douiki, Hind (MRx)" userId="55f111b2-c425-481e-bdce-d9b1951ccae6" providerId="ADAL" clId="{4A7C771B-0BAC-4B33-BBAF-EAEF08B727E5}" dt="2023-05-20T19:59:02.240" v="2681" actId="14100"/>
        <pc:sldMkLst>
          <pc:docMk/>
          <pc:sldMk cId="560136529" sldId="1197"/>
        </pc:sldMkLst>
        <pc:spChg chg="mod">
          <ac:chgData name="Douiki, Hind (MRx)" userId="55f111b2-c425-481e-bdce-d9b1951ccae6" providerId="ADAL" clId="{4A7C771B-0BAC-4B33-BBAF-EAEF08B727E5}" dt="2023-05-20T19:59:02.240" v="2681" actId="14100"/>
          <ac:spMkLst>
            <pc:docMk/>
            <pc:sldMk cId="560136529" sldId="1197"/>
            <ac:spMk id="3" creationId="{00000000-0000-0000-0000-000000000000}"/>
          </ac:spMkLst>
        </pc:spChg>
      </pc:sldChg>
      <pc:sldChg chg="modSp mod">
        <pc:chgData name="Douiki, Hind (MRx)" userId="55f111b2-c425-481e-bdce-d9b1951ccae6" providerId="ADAL" clId="{4A7C771B-0BAC-4B33-BBAF-EAEF08B727E5}" dt="2023-05-18T10:38:49.775" v="566" actId="14100"/>
        <pc:sldMkLst>
          <pc:docMk/>
          <pc:sldMk cId="4116035180" sldId="1206"/>
        </pc:sldMkLst>
        <pc:picChg chg="mod">
          <ac:chgData name="Douiki, Hind (MRx)" userId="55f111b2-c425-481e-bdce-d9b1951ccae6" providerId="ADAL" clId="{4A7C771B-0BAC-4B33-BBAF-EAEF08B727E5}" dt="2023-05-18T10:38:49.775" v="566" actId="14100"/>
          <ac:picMkLst>
            <pc:docMk/>
            <pc:sldMk cId="4116035180" sldId="1206"/>
            <ac:picMk id="13" creationId="{0F03D11D-9C2E-232A-9753-25B228C844AB}"/>
          </ac:picMkLst>
        </pc:picChg>
      </pc:sldChg>
      <pc:sldChg chg="modSp mod">
        <pc:chgData name="Douiki, Hind (MRx)" userId="55f111b2-c425-481e-bdce-d9b1951ccae6" providerId="ADAL" clId="{4A7C771B-0BAC-4B33-BBAF-EAEF08B727E5}" dt="2023-05-18T10:38:40.993" v="564" actId="14100"/>
        <pc:sldMkLst>
          <pc:docMk/>
          <pc:sldMk cId="3378002976" sldId="1207"/>
        </pc:sldMkLst>
        <pc:picChg chg="mod">
          <ac:chgData name="Douiki, Hind (MRx)" userId="55f111b2-c425-481e-bdce-d9b1951ccae6" providerId="ADAL" clId="{4A7C771B-0BAC-4B33-BBAF-EAEF08B727E5}" dt="2023-05-18T10:38:40.993" v="564" actId="14100"/>
          <ac:picMkLst>
            <pc:docMk/>
            <pc:sldMk cId="3378002976" sldId="1207"/>
            <ac:picMk id="8" creationId="{3F603C7E-2517-6A64-9572-D8DC2A5054E9}"/>
          </ac:picMkLst>
        </pc:picChg>
      </pc:sldChg>
      <pc:sldChg chg="modSp mod">
        <pc:chgData name="Douiki, Hind (MRx)" userId="55f111b2-c425-481e-bdce-d9b1951ccae6" providerId="ADAL" clId="{4A7C771B-0BAC-4B33-BBAF-EAEF08B727E5}" dt="2023-05-20T20:43:20.560" v="2852" actId="207"/>
        <pc:sldMkLst>
          <pc:docMk/>
          <pc:sldMk cId="1085104602" sldId="1949"/>
        </pc:sldMkLst>
        <pc:spChg chg="mod">
          <ac:chgData name="Douiki, Hind (MRx)" userId="55f111b2-c425-481e-bdce-d9b1951ccae6" providerId="ADAL" clId="{4A7C771B-0BAC-4B33-BBAF-EAEF08B727E5}" dt="2023-05-20T20:43:20.560" v="2852" actId="207"/>
          <ac:spMkLst>
            <pc:docMk/>
            <pc:sldMk cId="1085104602" sldId="1949"/>
            <ac:spMk id="3" creationId="{958CC12E-7C66-4171-B6B1-39E3D4F0D14D}"/>
          </ac:spMkLst>
        </pc:spChg>
      </pc:sldChg>
      <pc:sldChg chg="modSp mod">
        <pc:chgData name="Douiki, Hind (MRx)" userId="55f111b2-c425-481e-bdce-d9b1951ccae6" providerId="ADAL" clId="{4A7C771B-0BAC-4B33-BBAF-EAEF08B727E5}" dt="2023-05-20T20:42:47.739" v="2851"/>
        <pc:sldMkLst>
          <pc:docMk/>
          <pc:sldMk cId="3422768545" sldId="1950"/>
        </pc:sldMkLst>
        <pc:spChg chg="mod">
          <ac:chgData name="Douiki, Hind (MRx)" userId="55f111b2-c425-481e-bdce-d9b1951ccae6" providerId="ADAL" clId="{4A7C771B-0BAC-4B33-BBAF-EAEF08B727E5}" dt="2023-05-20T20:42:47.739" v="2851"/>
          <ac:spMkLst>
            <pc:docMk/>
            <pc:sldMk cId="3422768545" sldId="1950"/>
            <ac:spMk id="3" creationId="{958CC12E-7C66-4171-B6B1-39E3D4F0D14D}"/>
          </ac:spMkLst>
        </pc:spChg>
      </pc:sldChg>
      <pc:sldChg chg="modSp del mod">
        <pc:chgData name="Douiki, Hind (MRx)" userId="55f111b2-c425-481e-bdce-d9b1951ccae6" providerId="ADAL" clId="{4A7C771B-0BAC-4B33-BBAF-EAEF08B727E5}" dt="2023-05-20T02:15:37.392" v="1966" actId="2696"/>
        <pc:sldMkLst>
          <pc:docMk/>
          <pc:sldMk cId="1839392378" sldId="1951"/>
        </pc:sldMkLst>
        <pc:spChg chg="mod">
          <ac:chgData name="Douiki, Hind (MRx)" userId="55f111b2-c425-481e-bdce-d9b1951ccae6" providerId="ADAL" clId="{4A7C771B-0BAC-4B33-BBAF-EAEF08B727E5}" dt="2023-05-20T02:15:11.303" v="1965" actId="20577"/>
          <ac:spMkLst>
            <pc:docMk/>
            <pc:sldMk cId="1839392378" sldId="1951"/>
            <ac:spMk id="3" creationId="{958CC12E-7C66-4171-B6B1-39E3D4F0D14D}"/>
          </ac:spMkLst>
        </pc:spChg>
      </pc:sldChg>
      <pc:sldChg chg="modSp del mod">
        <pc:chgData name="Douiki, Hind (MRx)" userId="55f111b2-c425-481e-bdce-d9b1951ccae6" providerId="ADAL" clId="{4A7C771B-0BAC-4B33-BBAF-EAEF08B727E5}" dt="2023-05-20T00:41:01.379" v="1136" actId="2696"/>
        <pc:sldMkLst>
          <pc:docMk/>
          <pc:sldMk cId="1888877497" sldId="1952"/>
        </pc:sldMkLst>
        <pc:spChg chg="mod">
          <ac:chgData name="Douiki, Hind (MRx)" userId="55f111b2-c425-481e-bdce-d9b1951ccae6" providerId="ADAL" clId="{4A7C771B-0BAC-4B33-BBAF-EAEF08B727E5}" dt="2023-05-20T00:40:27.311" v="1135" actId="20577"/>
          <ac:spMkLst>
            <pc:docMk/>
            <pc:sldMk cId="1888877497" sldId="1952"/>
            <ac:spMk id="3" creationId="{958CC12E-7C66-4171-B6B1-39E3D4F0D14D}"/>
          </ac:spMkLst>
        </pc:spChg>
      </pc:sldChg>
      <pc:sldChg chg="modSp add del mod ord">
        <pc:chgData name="Douiki, Hind (MRx)" userId="55f111b2-c425-481e-bdce-d9b1951ccae6" providerId="ADAL" clId="{4A7C771B-0BAC-4B33-BBAF-EAEF08B727E5}" dt="2023-05-20T01:37:33.092" v="1686" actId="2696"/>
        <pc:sldMkLst>
          <pc:docMk/>
          <pc:sldMk cId="3219398477" sldId="1952"/>
        </pc:sldMkLst>
        <pc:spChg chg="mod">
          <ac:chgData name="Douiki, Hind (MRx)" userId="55f111b2-c425-481e-bdce-d9b1951ccae6" providerId="ADAL" clId="{4A7C771B-0BAC-4B33-BBAF-EAEF08B727E5}" dt="2023-05-20T01:30:49.317" v="1655" actId="114"/>
          <ac:spMkLst>
            <pc:docMk/>
            <pc:sldMk cId="3219398477" sldId="1952"/>
            <ac:spMk id="3" creationId="{958CC12E-7C66-4171-B6B1-39E3D4F0D14D}"/>
          </ac:spMkLst>
        </pc:spChg>
      </pc:sldChg>
      <pc:sldChg chg="modSp mod">
        <pc:chgData name="Douiki, Hind (MRx)" userId="55f111b2-c425-481e-bdce-d9b1951ccae6" providerId="ADAL" clId="{4A7C771B-0BAC-4B33-BBAF-EAEF08B727E5}" dt="2023-05-20T20:43:32.059" v="2855" actId="255"/>
        <pc:sldMkLst>
          <pc:docMk/>
          <pc:sldMk cId="2139213558" sldId="1953"/>
        </pc:sldMkLst>
        <pc:spChg chg="mod">
          <ac:chgData name="Douiki, Hind (MRx)" userId="55f111b2-c425-481e-bdce-d9b1951ccae6" providerId="ADAL" clId="{4A7C771B-0BAC-4B33-BBAF-EAEF08B727E5}" dt="2023-05-20T20:43:32.059" v="2855" actId="255"/>
          <ac:spMkLst>
            <pc:docMk/>
            <pc:sldMk cId="2139213558" sldId="1953"/>
            <ac:spMk id="3" creationId="{958CC12E-7C66-4171-B6B1-39E3D4F0D14D}"/>
          </ac:spMkLst>
        </pc:spChg>
      </pc:sldChg>
      <pc:sldChg chg="del">
        <pc:chgData name="Douiki, Hind (MRx)" userId="55f111b2-c425-481e-bdce-d9b1951ccae6" providerId="ADAL" clId="{4A7C771B-0BAC-4B33-BBAF-EAEF08B727E5}" dt="2023-05-20T17:44:34.972" v="2032" actId="2696"/>
        <pc:sldMkLst>
          <pc:docMk/>
          <pc:sldMk cId="37070771" sldId="1954"/>
        </pc:sldMkLst>
      </pc:sldChg>
      <pc:sldChg chg="modSp mod">
        <pc:chgData name="Douiki, Hind (MRx)" userId="55f111b2-c425-481e-bdce-d9b1951ccae6" providerId="ADAL" clId="{4A7C771B-0BAC-4B33-BBAF-EAEF08B727E5}" dt="2023-05-18T11:03:19.978" v="844" actId="207"/>
        <pc:sldMkLst>
          <pc:docMk/>
          <pc:sldMk cId="1375695236" sldId="1956"/>
        </pc:sldMkLst>
        <pc:spChg chg="mod">
          <ac:chgData name="Douiki, Hind (MRx)" userId="55f111b2-c425-481e-bdce-d9b1951ccae6" providerId="ADAL" clId="{4A7C771B-0BAC-4B33-BBAF-EAEF08B727E5}" dt="2023-05-18T11:03:19.978" v="844" actId="207"/>
          <ac:spMkLst>
            <pc:docMk/>
            <pc:sldMk cId="1375695236" sldId="1956"/>
            <ac:spMk id="3" creationId="{85800334-B921-4C39-A569-4164E9BC93F2}"/>
          </ac:spMkLst>
        </pc:spChg>
      </pc:sldChg>
      <pc:sldChg chg="modSp mod">
        <pc:chgData name="Douiki, Hind (MRx)" userId="55f111b2-c425-481e-bdce-d9b1951ccae6" providerId="ADAL" clId="{4A7C771B-0BAC-4B33-BBAF-EAEF08B727E5}" dt="2023-05-18T11:00:41.453" v="785" actId="2711"/>
        <pc:sldMkLst>
          <pc:docMk/>
          <pc:sldMk cId="833723065" sldId="1957"/>
        </pc:sldMkLst>
        <pc:spChg chg="mod">
          <ac:chgData name="Douiki, Hind (MRx)" userId="55f111b2-c425-481e-bdce-d9b1951ccae6" providerId="ADAL" clId="{4A7C771B-0BAC-4B33-BBAF-EAEF08B727E5}" dt="2023-05-18T11:00:41.453" v="785" actId="2711"/>
          <ac:spMkLst>
            <pc:docMk/>
            <pc:sldMk cId="833723065" sldId="1957"/>
            <ac:spMk id="3" creationId="{DEDA006B-C729-4ECD-8B95-54EB84F47C6F}"/>
          </ac:spMkLst>
        </pc:spChg>
      </pc:sldChg>
      <pc:sldChg chg="modSp mod">
        <pc:chgData name="Douiki, Hind (MRx)" userId="55f111b2-c425-481e-bdce-d9b1951ccae6" providerId="ADAL" clId="{4A7C771B-0BAC-4B33-BBAF-EAEF08B727E5}" dt="2023-05-20T20:56:25.259" v="2960" actId="207"/>
        <pc:sldMkLst>
          <pc:docMk/>
          <pc:sldMk cId="2988585651" sldId="1963"/>
        </pc:sldMkLst>
        <pc:spChg chg="mod">
          <ac:chgData name="Douiki, Hind (MRx)" userId="55f111b2-c425-481e-bdce-d9b1951ccae6" providerId="ADAL" clId="{4A7C771B-0BAC-4B33-BBAF-EAEF08B727E5}" dt="2023-05-20T20:56:25.259" v="2960" actId="207"/>
          <ac:spMkLst>
            <pc:docMk/>
            <pc:sldMk cId="2988585651" sldId="1963"/>
            <ac:spMk id="3" creationId="{0A2F0102-231C-46EE-A616-FA364253F756}"/>
          </ac:spMkLst>
        </pc:spChg>
      </pc:sldChg>
      <pc:sldChg chg="modSp mod">
        <pc:chgData name="Douiki, Hind (MRx)" userId="55f111b2-c425-481e-bdce-d9b1951ccae6" providerId="ADAL" clId="{4A7C771B-0BAC-4B33-BBAF-EAEF08B727E5}" dt="2023-05-20T19:43:17.370" v="2564" actId="2711"/>
        <pc:sldMkLst>
          <pc:docMk/>
          <pc:sldMk cId="3875533690" sldId="1991"/>
        </pc:sldMkLst>
        <pc:graphicFrameChg chg="modGraphic">
          <ac:chgData name="Douiki, Hind (MRx)" userId="55f111b2-c425-481e-bdce-d9b1951ccae6" providerId="ADAL" clId="{4A7C771B-0BAC-4B33-BBAF-EAEF08B727E5}" dt="2023-05-20T19:43:17.370" v="2564" actId="2711"/>
          <ac:graphicFrameMkLst>
            <pc:docMk/>
            <pc:sldMk cId="3875533690" sldId="1991"/>
            <ac:graphicFrameMk id="4" creationId="{372AAE30-6354-4272-B1FA-0B3A509879DE}"/>
          </ac:graphicFrameMkLst>
        </pc:graphicFrameChg>
      </pc:sldChg>
      <pc:sldChg chg="modSp mod">
        <pc:chgData name="Douiki, Hind (MRx)" userId="55f111b2-c425-481e-bdce-d9b1951ccae6" providerId="ADAL" clId="{4A7C771B-0BAC-4B33-BBAF-EAEF08B727E5}" dt="2023-05-20T19:18:56.565" v="2447" actId="207"/>
        <pc:sldMkLst>
          <pc:docMk/>
          <pc:sldMk cId="3529553531" sldId="1993"/>
        </pc:sldMkLst>
        <pc:spChg chg="mod">
          <ac:chgData name="Douiki, Hind (MRx)" userId="55f111b2-c425-481e-bdce-d9b1951ccae6" providerId="ADAL" clId="{4A7C771B-0BAC-4B33-BBAF-EAEF08B727E5}" dt="2023-05-20T19:18:56.565" v="2447" actId="207"/>
          <ac:spMkLst>
            <pc:docMk/>
            <pc:sldMk cId="3529553531" sldId="1993"/>
            <ac:spMk id="3" creationId="{94789976-76BC-43B7-B46B-87DD1BD1EB64}"/>
          </ac:spMkLst>
        </pc:spChg>
      </pc:sldChg>
      <pc:sldChg chg="modSp mod">
        <pc:chgData name="Douiki, Hind (MRx)" userId="55f111b2-c425-481e-bdce-d9b1951ccae6" providerId="ADAL" clId="{4A7C771B-0BAC-4B33-BBAF-EAEF08B727E5}" dt="2023-05-20T19:20:13.461" v="2451" actId="20577"/>
        <pc:sldMkLst>
          <pc:docMk/>
          <pc:sldMk cId="2578755161" sldId="1994"/>
        </pc:sldMkLst>
        <pc:spChg chg="mod">
          <ac:chgData name="Douiki, Hind (MRx)" userId="55f111b2-c425-481e-bdce-d9b1951ccae6" providerId="ADAL" clId="{4A7C771B-0BAC-4B33-BBAF-EAEF08B727E5}" dt="2023-05-20T19:20:13.461" v="2451" actId="20577"/>
          <ac:spMkLst>
            <pc:docMk/>
            <pc:sldMk cId="2578755161" sldId="1994"/>
            <ac:spMk id="3" creationId="{94789976-76BC-43B7-B46B-87DD1BD1EB64}"/>
          </ac:spMkLst>
        </pc:spChg>
      </pc:sldChg>
      <pc:sldChg chg="modSp mod">
        <pc:chgData name="Douiki, Hind (MRx)" userId="55f111b2-c425-481e-bdce-d9b1951ccae6" providerId="ADAL" clId="{4A7C771B-0BAC-4B33-BBAF-EAEF08B727E5}" dt="2023-05-20T19:52:44.302" v="2650" actId="14100"/>
        <pc:sldMkLst>
          <pc:docMk/>
          <pc:sldMk cId="2297809020" sldId="1995"/>
        </pc:sldMkLst>
        <pc:spChg chg="mod">
          <ac:chgData name="Douiki, Hind (MRx)" userId="55f111b2-c425-481e-bdce-d9b1951ccae6" providerId="ADAL" clId="{4A7C771B-0BAC-4B33-BBAF-EAEF08B727E5}" dt="2023-05-20T19:52:44.302" v="2650" actId="14100"/>
          <ac:spMkLst>
            <pc:docMk/>
            <pc:sldMk cId="2297809020" sldId="1995"/>
            <ac:spMk id="3" creationId="{F84ABA98-6882-4123-914A-27E1B2EC945E}"/>
          </ac:spMkLst>
        </pc:spChg>
      </pc:sldChg>
      <pc:sldChg chg="modSp mod">
        <pc:chgData name="Douiki, Hind (MRx)" userId="55f111b2-c425-481e-bdce-d9b1951ccae6" providerId="ADAL" clId="{4A7C771B-0BAC-4B33-BBAF-EAEF08B727E5}" dt="2023-05-20T19:52:33.438" v="2648" actId="255"/>
        <pc:sldMkLst>
          <pc:docMk/>
          <pc:sldMk cId="2051165360" sldId="1996"/>
        </pc:sldMkLst>
        <pc:spChg chg="mod">
          <ac:chgData name="Douiki, Hind (MRx)" userId="55f111b2-c425-481e-bdce-d9b1951ccae6" providerId="ADAL" clId="{4A7C771B-0BAC-4B33-BBAF-EAEF08B727E5}" dt="2023-05-20T19:52:33.438" v="2648" actId="255"/>
          <ac:spMkLst>
            <pc:docMk/>
            <pc:sldMk cId="2051165360" sldId="1996"/>
            <ac:spMk id="3" creationId="{F84ABA98-6882-4123-914A-27E1B2EC945E}"/>
          </ac:spMkLst>
        </pc:spChg>
      </pc:sldChg>
      <pc:sldChg chg="modSp mod">
        <pc:chgData name="Douiki, Hind (MRx)" userId="55f111b2-c425-481e-bdce-d9b1951ccae6" providerId="ADAL" clId="{4A7C771B-0BAC-4B33-BBAF-EAEF08B727E5}" dt="2023-05-20T19:53:05.575" v="2652" actId="255"/>
        <pc:sldMkLst>
          <pc:docMk/>
          <pc:sldMk cId="2230415064" sldId="1997"/>
        </pc:sldMkLst>
        <pc:spChg chg="mod">
          <ac:chgData name="Douiki, Hind (MRx)" userId="55f111b2-c425-481e-bdce-d9b1951ccae6" providerId="ADAL" clId="{4A7C771B-0BAC-4B33-BBAF-EAEF08B727E5}" dt="2023-05-20T19:53:05.575" v="2652" actId="255"/>
          <ac:spMkLst>
            <pc:docMk/>
            <pc:sldMk cId="2230415064" sldId="1997"/>
            <ac:spMk id="3" creationId="{F84ABA98-6882-4123-914A-27E1B2EC945E}"/>
          </ac:spMkLst>
        </pc:spChg>
      </pc:sldChg>
      <pc:sldChg chg="modSp mod">
        <pc:chgData name="Douiki, Hind (MRx)" userId="55f111b2-c425-481e-bdce-d9b1951ccae6" providerId="ADAL" clId="{4A7C771B-0BAC-4B33-BBAF-EAEF08B727E5}" dt="2023-05-20T19:53:45.677" v="2654" actId="255"/>
        <pc:sldMkLst>
          <pc:docMk/>
          <pc:sldMk cId="4171365566" sldId="1999"/>
        </pc:sldMkLst>
        <pc:spChg chg="mod">
          <ac:chgData name="Douiki, Hind (MRx)" userId="55f111b2-c425-481e-bdce-d9b1951ccae6" providerId="ADAL" clId="{4A7C771B-0BAC-4B33-BBAF-EAEF08B727E5}" dt="2023-05-20T19:53:45.677" v="2654" actId="255"/>
          <ac:spMkLst>
            <pc:docMk/>
            <pc:sldMk cId="4171365566" sldId="1999"/>
            <ac:spMk id="3" creationId="{F84ABA98-6882-4123-914A-27E1B2EC945E}"/>
          </ac:spMkLst>
        </pc:spChg>
      </pc:sldChg>
      <pc:sldChg chg="modSp mod">
        <pc:chgData name="Douiki, Hind (MRx)" userId="55f111b2-c425-481e-bdce-d9b1951ccae6" providerId="ADAL" clId="{4A7C771B-0BAC-4B33-BBAF-EAEF08B727E5}" dt="2023-05-18T10:25:35.684" v="400" actId="207"/>
        <pc:sldMkLst>
          <pc:docMk/>
          <pc:sldMk cId="680280405" sldId="2002"/>
        </pc:sldMkLst>
        <pc:spChg chg="mod">
          <ac:chgData name="Douiki, Hind (MRx)" userId="55f111b2-c425-481e-bdce-d9b1951ccae6" providerId="ADAL" clId="{4A7C771B-0BAC-4B33-BBAF-EAEF08B727E5}" dt="2023-05-18T10:25:35.684" v="400" actId="207"/>
          <ac:spMkLst>
            <pc:docMk/>
            <pc:sldMk cId="680280405" sldId="2002"/>
            <ac:spMk id="3" creationId="{F84ABA98-6882-4123-914A-27E1B2EC945E}"/>
          </ac:spMkLst>
        </pc:spChg>
      </pc:sldChg>
      <pc:sldChg chg="modSp mod">
        <pc:chgData name="Douiki, Hind (MRx)" userId="55f111b2-c425-481e-bdce-d9b1951ccae6" providerId="ADAL" clId="{4A7C771B-0BAC-4B33-BBAF-EAEF08B727E5}" dt="2023-05-20T19:55:01.583" v="2660" actId="255"/>
        <pc:sldMkLst>
          <pc:docMk/>
          <pc:sldMk cId="2987814005" sldId="2003"/>
        </pc:sldMkLst>
        <pc:spChg chg="mod">
          <ac:chgData name="Douiki, Hind (MRx)" userId="55f111b2-c425-481e-bdce-d9b1951ccae6" providerId="ADAL" clId="{4A7C771B-0BAC-4B33-BBAF-EAEF08B727E5}" dt="2023-05-20T19:55:01.583" v="2660" actId="255"/>
          <ac:spMkLst>
            <pc:docMk/>
            <pc:sldMk cId="2987814005" sldId="2003"/>
            <ac:spMk id="3" creationId="{F84ABA98-6882-4123-914A-27E1B2EC945E}"/>
          </ac:spMkLst>
        </pc:spChg>
      </pc:sldChg>
      <pc:sldChg chg="modSp del mod">
        <pc:chgData name="Douiki, Hind (MRx)" userId="55f111b2-c425-481e-bdce-d9b1951ccae6" providerId="ADAL" clId="{4A7C771B-0BAC-4B33-BBAF-EAEF08B727E5}" dt="2023-05-18T10:28:01.277" v="422" actId="2696"/>
        <pc:sldMkLst>
          <pc:docMk/>
          <pc:sldMk cId="1663371522" sldId="2004"/>
        </pc:sldMkLst>
        <pc:spChg chg="mod">
          <ac:chgData name="Douiki, Hind (MRx)" userId="55f111b2-c425-481e-bdce-d9b1951ccae6" providerId="ADAL" clId="{4A7C771B-0BAC-4B33-BBAF-EAEF08B727E5}" dt="2023-05-18T10:27:26.143" v="421" actId="20577"/>
          <ac:spMkLst>
            <pc:docMk/>
            <pc:sldMk cId="1663371522" sldId="2004"/>
            <ac:spMk id="3" creationId="{F84ABA98-6882-4123-914A-27E1B2EC945E}"/>
          </ac:spMkLst>
        </pc:spChg>
      </pc:sldChg>
      <pc:sldChg chg="modSp mod">
        <pc:chgData name="Douiki, Hind (MRx)" userId="55f111b2-c425-481e-bdce-d9b1951ccae6" providerId="ADAL" clId="{4A7C771B-0BAC-4B33-BBAF-EAEF08B727E5}" dt="2023-05-20T19:55:20.929" v="2664" actId="14100"/>
        <pc:sldMkLst>
          <pc:docMk/>
          <pc:sldMk cId="3819541350" sldId="2005"/>
        </pc:sldMkLst>
        <pc:spChg chg="mod">
          <ac:chgData name="Douiki, Hind (MRx)" userId="55f111b2-c425-481e-bdce-d9b1951ccae6" providerId="ADAL" clId="{4A7C771B-0BAC-4B33-BBAF-EAEF08B727E5}" dt="2023-05-20T19:55:20.929" v="2664" actId="14100"/>
          <ac:spMkLst>
            <pc:docMk/>
            <pc:sldMk cId="3819541350" sldId="2005"/>
            <ac:spMk id="3" creationId="{F84ABA98-6882-4123-914A-27E1B2EC945E}"/>
          </ac:spMkLst>
        </pc:spChg>
      </pc:sldChg>
      <pc:sldChg chg="modSp mod">
        <pc:chgData name="Douiki, Hind (MRx)" userId="55f111b2-c425-481e-bdce-d9b1951ccae6" providerId="ADAL" clId="{4A7C771B-0BAC-4B33-BBAF-EAEF08B727E5}" dt="2023-05-20T19:55:31.396" v="2665" actId="14100"/>
        <pc:sldMkLst>
          <pc:docMk/>
          <pc:sldMk cId="3689804462" sldId="2006"/>
        </pc:sldMkLst>
        <pc:spChg chg="mod">
          <ac:chgData name="Douiki, Hind (MRx)" userId="55f111b2-c425-481e-bdce-d9b1951ccae6" providerId="ADAL" clId="{4A7C771B-0BAC-4B33-BBAF-EAEF08B727E5}" dt="2023-05-20T19:55:31.396" v="2665" actId="14100"/>
          <ac:spMkLst>
            <pc:docMk/>
            <pc:sldMk cId="3689804462" sldId="2006"/>
            <ac:spMk id="3" creationId="{F84ABA98-6882-4123-914A-27E1B2EC945E}"/>
          </ac:spMkLst>
        </pc:spChg>
      </pc:sldChg>
      <pc:sldChg chg="modSp mod">
        <pc:chgData name="Douiki, Hind (MRx)" userId="55f111b2-c425-481e-bdce-d9b1951ccae6" providerId="ADAL" clId="{4A7C771B-0BAC-4B33-BBAF-EAEF08B727E5}" dt="2023-05-20T19:55:55.517" v="2667" actId="207"/>
        <pc:sldMkLst>
          <pc:docMk/>
          <pc:sldMk cId="3430066630" sldId="2007"/>
        </pc:sldMkLst>
        <pc:spChg chg="mod">
          <ac:chgData name="Douiki, Hind (MRx)" userId="55f111b2-c425-481e-bdce-d9b1951ccae6" providerId="ADAL" clId="{4A7C771B-0BAC-4B33-BBAF-EAEF08B727E5}" dt="2023-05-20T19:55:55.517" v="2667" actId="207"/>
          <ac:spMkLst>
            <pc:docMk/>
            <pc:sldMk cId="3430066630" sldId="2007"/>
            <ac:spMk id="3" creationId="{F84ABA98-6882-4123-914A-27E1B2EC945E}"/>
          </ac:spMkLst>
        </pc:spChg>
      </pc:sldChg>
      <pc:sldChg chg="del">
        <pc:chgData name="Douiki, Hind (MRx)" userId="55f111b2-c425-481e-bdce-d9b1951ccae6" providerId="ADAL" clId="{4A7C771B-0BAC-4B33-BBAF-EAEF08B727E5}" dt="2023-05-18T10:30:08.576" v="463" actId="2696"/>
        <pc:sldMkLst>
          <pc:docMk/>
          <pc:sldMk cId="1459971713" sldId="2008"/>
        </pc:sldMkLst>
      </pc:sldChg>
      <pc:sldChg chg="modSp mod">
        <pc:chgData name="Douiki, Hind (MRx)" userId="55f111b2-c425-481e-bdce-d9b1951ccae6" providerId="ADAL" clId="{4A7C771B-0BAC-4B33-BBAF-EAEF08B727E5}" dt="2023-05-20T19:14:38.317" v="2436" actId="313"/>
        <pc:sldMkLst>
          <pc:docMk/>
          <pc:sldMk cId="1043633832" sldId="2009"/>
        </pc:sldMkLst>
        <pc:spChg chg="mod">
          <ac:chgData name="Douiki, Hind (MRx)" userId="55f111b2-c425-481e-bdce-d9b1951ccae6" providerId="ADAL" clId="{4A7C771B-0BAC-4B33-BBAF-EAEF08B727E5}" dt="2023-05-20T19:14:38.317" v="2436" actId="313"/>
          <ac:spMkLst>
            <pc:docMk/>
            <pc:sldMk cId="1043633832" sldId="2009"/>
            <ac:spMk id="3" creationId="{F84ABA98-6882-4123-914A-27E1B2EC945E}"/>
          </ac:spMkLst>
        </pc:spChg>
      </pc:sldChg>
      <pc:sldChg chg="modSp mod">
        <pc:chgData name="Douiki, Hind (MRx)" userId="55f111b2-c425-481e-bdce-d9b1951ccae6" providerId="ADAL" clId="{4A7C771B-0BAC-4B33-BBAF-EAEF08B727E5}" dt="2023-05-18T10:32:30.848" v="514" actId="14100"/>
        <pc:sldMkLst>
          <pc:docMk/>
          <pc:sldMk cId="1836621990" sldId="2010"/>
        </pc:sldMkLst>
        <pc:spChg chg="mod">
          <ac:chgData name="Douiki, Hind (MRx)" userId="55f111b2-c425-481e-bdce-d9b1951ccae6" providerId="ADAL" clId="{4A7C771B-0BAC-4B33-BBAF-EAEF08B727E5}" dt="2023-05-18T10:32:30.848" v="514" actId="14100"/>
          <ac:spMkLst>
            <pc:docMk/>
            <pc:sldMk cId="1836621990" sldId="2010"/>
            <ac:spMk id="3" creationId="{F84ABA98-6882-4123-914A-27E1B2EC945E}"/>
          </ac:spMkLst>
        </pc:spChg>
      </pc:sldChg>
      <pc:sldChg chg="modSp mod">
        <pc:chgData name="Douiki, Hind (MRx)" userId="55f111b2-c425-481e-bdce-d9b1951ccae6" providerId="ADAL" clId="{4A7C771B-0BAC-4B33-BBAF-EAEF08B727E5}" dt="2023-05-18T10:33:17.062" v="540" actId="20577"/>
        <pc:sldMkLst>
          <pc:docMk/>
          <pc:sldMk cId="17577303" sldId="2011"/>
        </pc:sldMkLst>
        <pc:spChg chg="mod">
          <ac:chgData name="Douiki, Hind (MRx)" userId="55f111b2-c425-481e-bdce-d9b1951ccae6" providerId="ADAL" clId="{4A7C771B-0BAC-4B33-BBAF-EAEF08B727E5}" dt="2023-05-18T10:33:17.062" v="540" actId="20577"/>
          <ac:spMkLst>
            <pc:docMk/>
            <pc:sldMk cId="17577303" sldId="2011"/>
            <ac:spMk id="3" creationId="{F84ABA98-6882-4123-914A-27E1B2EC945E}"/>
          </ac:spMkLst>
        </pc:spChg>
      </pc:sldChg>
      <pc:sldChg chg="modSp mod">
        <pc:chgData name="Douiki, Hind (MRx)" userId="55f111b2-c425-481e-bdce-d9b1951ccae6" providerId="ADAL" clId="{4A7C771B-0BAC-4B33-BBAF-EAEF08B727E5}" dt="2023-05-20T19:54:45.782" v="2657" actId="207"/>
        <pc:sldMkLst>
          <pc:docMk/>
          <pc:sldMk cId="2065464388" sldId="2012"/>
        </pc:sldMkLst>
        <pc:spChg chg="mod">
          <ac:chgData name="Douiki, Hind (MRx)" userId="55f111b2-c425-481e-bdce-d9b1951ccae6" providerId="ADAL" clId="{4A7C771B-0BAC-4B33-BBAF-EAEF08B727E5}" dt="2023-05-20T19:54:45.782" v="2657" actId="207"/>
          <ac:spMkLst>
            <pc:docMk/>
            <pc:sldMk cId="2065464388" sldId="2012"/>
            <ac:spMk id="3" creationId="{F84ABA98-6882-4123-914A-27E1B2EC945E}"/>
          </ac:spMkLst>
        </pc:spChg>
      </pc:sldChg>
      <pc:sldChg chg="modSp mod">
        <pc:chgData name="Douiki, Hind (MRx)" userId="55f111b2-c425-481e-bdce-d9b1951ccae6" providerId="ADAL" clId="{4A7C771B-0BAC-4B33-BBAF-EAEF08B727E5}" dt="2023-05-20T21:04:27.486" v="3017" actId="14100"/>
        <pc:sldMkLst>
          <pc:docMk/>
          <pc:sldMk cId="2069606357" sldId="2014"/>
        </pc:sldMkLst>
        <pc:spChg chg="mod">
          <ac:chgData name="Douiki, Hind (MRx)" userId="55f111b2-c425-481e-bdce-d9b1951ccae6" providerId="ADAL" clId="{4A7C771B-0BAC-4B33-BBAF-EAEF08B727E5}" dt="2023-05-18T11:19:54.353" v="994" actId="13926"/>
          <ac:spMkLst>
            <pc:docMk/>
            <pc:sldMk cId="2069606357" sldId="2014"/>
            <ac:spMk id="2" creationId="{B6DF5E4F-8621-46C3-AB64-35CC2B4F562A}"/>
          </ac:spMkLst>
        </pc:spChg>
        <pc:spChg chg="mod">
          <ac:chgData name="Douiki, Hind (MRx)" userId="55f111b2-c425-481e-bdce-d9b1951ccae6" providerId="ADAL" clId="{4A7C771B-0BAC-4B33-BBAF-EAEF08B727E5}" dt="2023-05-20T21:04:27.486" v="3017" actId="14100"/>
          <ac:spMkLst>
            <pc:docMk/>
            <pc:sldMk cId="2069606357" sldId="2014"/>
            <ac:spMk id="3" creationId="{1FB4D94F-FAD1-4081-9E22-F055E6D2DB66}"/>
          </ac:spMkLst>
        </pc:spChg>
      </pc:sldChg>
      <pc:sldChg chg="modSp del mod">
        <pc:chgData name="Douiki, Hind (MRx)" userId="55f111b2-c425-481e-bdce-d9b1951ccae6" providerId="ADAL" clId="{4A7C771B-0BAC-4B33-BBAF-EAEF08B727E5}" dt="2023-05-18T11:22:10.663" v="1016" actId="2696"/>
        <pc:sldMkLst>
          <pc:docMk/>
          <pc:sldMk cId="1445315620" sldId="2015"/>
        </pc:sldMkLst>
        <pc:spChg chg="mod">
          <ac:chgData name="Douiki, Hind (MRx)" userId="55f111b2-c425-481e-bdce-d9b1951ccae6" providerId="ADAL" clId="{4A7C771B-0BAC-4B33-BBAF-EAEF08B727E5}" dt="2023-05-18T11:21:07.513" v="1007" actId="13926"/>
          <ac:spMkLst>
            <pc:docMk/>
            <pc:sldMk cId="1445315620" sldId="2015"/>
            <ac:spMk id="2" creationId="{B6DF5E4F-8621-46C3-AB64-35CC2B4F562A}"/>
          </ac:spMkLst>
        </pc:spChg>
        <pc:spChg chg="mod">
          <ac:chgData name="Douiki, Hind (MRx)" userId="55f111b2-c425-481e-bdce-d9b1951ccae6" providerId="ADAL" clId="{4A7C771B-0BAC-4B33-BBAF-EAEF08B727E5}" dt="2023-05-18T11:21:40.128" v="1010" actId="21"/>
          <ac:spMkLst>
            <pc:docMk/>
            <pc:sldMk cId="1445315620" sldId="2015"/>
            <ac:spMk id="3" creationId="{1FB4D94F-FAD1-4081-9E22-F055E6D2DB66}"/>
          </ac:spMkLst>
        </pc:spChg>
      </pc:sldChg>
      <pc:sldChg chg="modSp mod">
        <pc:chgData name="Douiki, Hind (MRx)" userId="55f111b2-c425-481e-bdce-d9b1951ccae6" providerId="ADAL" clId="{4A7C771B-0BAC-4B33-BBAF-EAEF08B727E5}" dt="2023-05-18T11:24:03.086" v="1036" actId="207"/>
        <pc:sldMkLst>
          <pc:docMk/>
          <pc:sldMk cId="1213044260" sldId="2016"/>
        </pc:sldMkLst>
        <pc:spChg chg="mod">
          <ac:chgData name="Douiki, Hind (MRx)" userId="55f111b2-c425-481e-bdce-d9b1951ccae6" providerId="ADAL" clId="{4A7C771B-0BAC-4B33-BBAF-EAEF08B727E5}" dt="2023-05-18T11:22:20.858" v="1018" actId="13926"/>
          <ac:spMkLst>
            <pc:docMk/>
            <pc:sldMk cId="1213044260" sldId="2016"/>
            <ac:spMk id="2" creationId="{B6DF5E4F-8621-46C3-AB64-35CC2B4F562A}"/>
          </ac:spMkLst>
        </pc:spChg>
        <pc:spChg chg="mod">
          <ac:chgData name="Douiki, Hind (MRx)" userId="55f111b2-c425-481e-bdce-d9b1951ccae6" providerId="ADAL" clId="{4A7C771B-0BAC-4B33-BBAF-EAEF08B727E5}" dt="2023-05-18T11:24:03.086" v="1036" actId="207"/>
          <ac:spMkLst>
            <pc:docMk/>
            <pc:sldMk cId="1213044260" sldId="2016"/>
            <ac:spMk id="3" creationId="{1FB4D94F-FAD1-4081-9E22-F055E6D2DB66}"/>
          </ac:spMkLst>
        </pc:spChg>
      </pc:sldChg>
      <pc:sldChg chg="modSp del mod">
        <pc:chgData name="Douiki, Hind (MRx)" userId="55f111b2-c425-481e-bdce-d9b1951ccae6" providerId="ADAL" clId="{4A7C771B-0BAC-4B33-BBAF-EAEF08B727E5}" dt="2023-05-18T11:24:11.928" v="1038" actId="2696"/>
        <pc:sldMkLst>
          <pc:docMk/>
          <pc:sldMk cId="3678079225" sldId="2017"/>
        </pc:sldMkLst>
        <pc:spChg chg="mod">
          <ac:chgData name="Douiki, Hind (MRx)" userId="55f111b2-c425-481e-bdce-d9b1951ccae6" providerId="ADAL" clId="{4A7C771B-0BAC-4B33-BBAF-EAEF08B727E5}" dt="2023-05-18T11:23:31.426" v="1030" actId="21"/>
          <ac:spMkLst>
            <pc:docMk/>
            <pc:sldMk cId="3678079225" sldId="2017"/>
            <ac:spMk id="3" creationId="{1FB4D94F-FAD1-4081-9E22-F055E6D2DB66}"/>
          </ac:spMkLst>
        </pc:spChg>
      </pc:sldChg>
      <pc:sldChg chg="modSp mod">
        <pc:chgData name="Douiki, Hind (MRx)" userId="55f111b2-c425-481e-bdce-d9b1951ccae6" providerId="ADAL" clId="{4A7C771B-0BAC-4B33-BBAF-EAEF08B727E5}" dt="2023-05-20T21:05:40.848" v="3027" actId="14100"/>
        <pc:sldMkLst>
          <pc:docMk/>
          <pc:sldMk cId="2430924226" sldId="2019"/>
        </pc:sldMkLst>
        <pc:spChg chg="mod">
          <ac:chgData name="Douiki, Hind (MRx)" userId="55f111b2-c425-481e-bdce-d9b1951ccae6" providerId="ADAL" clId="{4A7C771B-0BAC-4B33-BBAF-EAEF08B727E5}" dt="2023-05-18T11:25:08.685" v="1044" actId="13926"/>
          <ac:spMkLst>
            <pc:docMk/>
            <pc:sldMk cId="2430924226" sldId="2019"/>
            <ac:spMk id="2" creationId="{B6DF5E4F-8621-46C3-AB64-35CC2B4F562A}"/>
          </ac:spMkLst>
        </pc:spChg>
        <pc:spChg chg="mod">
          <ac:chgData name="Douiki, Hind (MRx)" userId="55f111b2-c425-481e-bdce-d9b1951ccae6" providerId="ADAL" clId="{4A7C771B-0BAC-4B33-BBAF-EAEF08B727E5}" dt="2023-05-20T21:05:40.848" v="3027" actId="14100"/>
          <ac:spMkLst>
            <pc:docMk/>
            <pc:sldMk cId="2430924226" sldId="2019"/>
            <ac:spMk id="3" creationId="{1FB4D94F-FAD1-4081-9E22-F055E6D2DB66}"/>
          </ac:spMkLst>
        </pc:spChg>
      </pc:sldChg>
      <pc:sldChg chg="modSp mod">
        <pc:chgData name="Douiki, Hind (MRx)" userId="55f111b2-c425-481e-bdce-d9b1951ccae6" providerId="ADAL" clId="{4A7C771B-0BAC-4B33-BBAF-EAEF08B727E5}" dt="2023-05-18T11:26:41.348" v="1065" actId="14100"/>
        <pc:sldMkLst>
          <pc:docMk/>
          <pc:sldMk cId="1692724564" sldId="2020"/>
        </pc:sldMkLst>
        <pc:spChg chg="mod">
          <ac:chgData name="Douiki, Hind (MRx)" userId="55f111b2-c425-481e-bdce-d9b1951ccae6" providerId="ADAL" clId="{4A7C771B-0BAC-4B33-BBAF-EAEF08B727E5}" dt="2023-05-18T11:25:39.133" v="1048" actId="13926"/>
          <ac:spMkLst>
            <pc:docMk/>
            <pc:sldMk cId="1692724564" sldId="2020"/>
            <ac:spMk id="2" creationId="{B6DF5E4F-8621-46C3-AB64-35CC2B4F562A}"/>
          </ac:spMkLst>
        </pc:spChg>
        <pc:spChg chg="mod">
          <ac:chgData name="Douiki, Hind (MRx)" userId="55f111b2-c425-481e-bdce-d9b1951ccae6" providerId="ADAL" clId="{4A7C771B-0BAC-4B33-BBAF-EAEF08B727E5}" dt="2023-05-18T11:26:41.348" v="1065" actId="14100"/>
          <ac:spMkLst>
            <pc:docMk/>
            <pc:sldMk cId="1692724564" sldId="2020"/>
            <ac:spMk id="3" creationId="{1FB4D94F-FAD1-4081-9E22-F055E6D2DB66}"/>
          </ac:spMkLst>
        </pc:spChg>
      </pc:sldChg>
      <pc:sldChg chg="modSp mod">
        <pc:chgData name="Douiki, Hind (MRx)" userId="55f111b2-c425-481e-bdce-d9b1951ccae6" providerId="ADAL" clId="{4A7C771B-0BAC-4B33-BBAF-EAEF08B727E5}" dt="2023-05-18T11:03:30.635" v="845" actId="207"/>
        <pc:sldMkLst>
          <pc:docMk/>
          <pc:sldMk cId="3278119814" sldId="2021"/>
        </pc:sldMkLst>
        <pc:spChg chg="mod">
          <ac:chgData name="Douiki, Hind (MRx)" userId="55f111b2-c425-481e-bdce-d9b1951ccae6" providerId="ADAL" clId="{4A7C771B-0BAC-4B33-BBAF-EAEF08B727E5}" dt="2023-05-18T11:03:30.635" v="845" actId="207"/>
          <ac:spMkLst>
            <pc:docMk/>
            <pc:sldMk cId="3278119814" sldId="2021"/>
            <ac:spMk id="3" creationId="{85800334-B921-4C39-A569-4164E9BC93F2}"/>
          </ac:spMkLst>
        </pc:spChg>
      </pc:sldChg>
      <pc:sldChg chg="modSp mod">
        <pc:chgData name="Douiki, Hind (MRx)" userId="55f111b2-c425-481e-bdce-d9b1951ccae6" providerId="ADAL" clId="{4A7C771B-0BAC-4B33-BBAF-EAEF08B727E5}" dt="2023-05-18T11:05:05.123" v="859" actId="207"/>
        <pc:sldMkLst>
          <pc:docMk/>
          <pc:sldMk cId="2459561116" sldId="2022"/>
        </pc:sldMkLst>
        <pc:spChg chg="mod">
          <ac:chgData name="Douiki, Hind (MRx)" userId="55f111b2-c425-481e-bdce-d9b1951ccae6" providerId="ADAL" clId="{4A7C771B-0BAC-4B33-BBAF-EAEF08B727E5}" dt="2023-05-18T11:05:05.123" v="859" actId="207"/>
          <ac:spMkLst>
            <pc:docMk/>
            <pc:sldMk cId="2459561116" sldId="2022"/>
            <ac:spMk id="3" creationId="{85800334-B921-4C39-A569-4164E9BC93F2}"/>
          </ac:spMkLst>
        </pc:spChg>
      </pc:sldChg>
      <pc:sldChg chg="modSp mod">
        <pc:chgData name="Douiki, Hind (MRx)" userId="55f111b2-c425-481e-bdce-d9b1951ccae6" providerId="ADAL" clId="{4A7C771B-0BAC-4B33-BBAF-EAEF08B727E5}" dt="2023-05-20T20:49:07.692" v="2895" actId="255"/>
        <pc:sldMkLst>
          <pc:docMk/>
          <pc:sldMk cId="2336449439" sldId="2023"/>
        </pc:sldMkLst>
        <pc:spChg chg="mod">
          <ac:chgData name="Douiki, Hind (MRx)" userId="55f111b2-c425-481e-bdce-d9b1951ccae6" providerId="ADAL" clId="{4A7C771B-0BAC-4B33-BBAF-EAEF08B727E5}" dt="2023-05-20T20:49:07.692" v="2895" actId="255"/>
          <ac:spMkLst>
            <pc:docMk/>
            <pc:sldMk cId="2336449439" sldId="2023"/>
            <ac:spMk id="3" creationId="{85800334-B921-4C39-A569-4164E9BC93F2}"/>
          </ac:spMkLst>
        </pc:spChg>
      </pc:sldChg>
      <pc:sldChg chg="modSp mod">
        <pc:chgData name="Douiki, Hind (MRx)" userId="55f111b2-c425-481e-bdce-d9b1951ccae6" providerId="ADAL" clId="{4A7C771B-0BAC-4B33-BBAF-EAEF08B727E5}" dt="2023-05-20T20:50:22.880" v="2906" actId="255"/>
        <pc:sldMkLst>
          <pc:docMk/>
          <pc:sldMk cId="2491256115" sldId="2024"/>
        </pc:sldMkLst>
        <pc:spChg chg="mod">
          <ac:chgData name="Douiki, Hind (MRx)" userId="55f111b2-c425-481e-bdce-d9b1951ccae6" providerId="ADAL" clId="{4A7C771B-0BAC-4B33-BBAF-EAEF08B727E5}" dt="2023-05-20T20:50:22.880" v="2906" actId="255"/>
          <ac:spMkLst>
            <pc:docMk/>
            <pc:sldMk cId="2491256115" sldId="2024"/>
            <ac:spMk id="3" creationId="{263881A2-599A-4292-9F1D-867BFCABFCE7}"/>
          </ac:spMkLst>
        </pc:spChg>
      </pc:sldChg>
      <pc:sldChg chg="modSp del mod">
        <pc:chgData name="Douiki, Hind (MRx)" userId="55f111b2-c425-481e-bdce-d9b1951ccae6" providerId="ADAL" clId="{4A7C771B-0BAC-4B33-BBAF-EAEF08B727E5}" dt="2023-05-20T20:55:23.894" v="2956" actId="2696"/>
        <pc:sldMkLst>
          <pc:docMk/>
          <pc:sldMk cId="1200834481" sldId="2025"/>
        </pc:sldMkLst>
        <pc:spChg chg="mod">
          <ac:chgData name="Douiki, Hind (MRx)" userId="55f111b2-c425-481e-bdce-d9b1951ccae6" providerId="ADAL" clId="{4A7C771B-0BAC-4B33-BBAF-EAEF08B727E5}" dt="2023-05-20T20:54:30.161" v="2950" actId="21"/>
          <ac:spMkLst>
            <pc:docMk/>
            <pc:sldMk cId="1200834481" sldId="2025"/>
            <ac:spMk id="3" creationId="{0A2F0102-231C-46EE-A616-FA364253F756}"/>
          </ac:spMkLst>
        </pc:spChg>
      </pc:sldChg>
      <pc:sldChg chg="modSp mod">
        <pc:chgData name="Douiki, Hind (MRx)" userId="55f111b2-c425-481e-bdce-d9b1951ccae6" providerId="ADAL" clId="{4A7C771B-0BAC-4B33-BBAF-EAEF08B727E5}" dt="2023-05-20T20:56:17.010" v="2959" actId="207"/>
        <pc:sldMkLst>
          <pc:docMk/>
          <pc:sldMk cId="543880272" sldId="2026"/>
        </pc:sldMkLst>
        <pc:spChg chg="mod">
          <ac:chgData name="Douiki, Hind (MRx)" userId="55f111b2-c425-481e-bdce-d9b1951ccae6" providerId="ADAL" clId="{4A7C771B-0BAC-4B33-BBAF-EAEF08B727E5}" dt="2023-05-20T20:56:17.010" v="2959" actId="207"/>
          <ac:spMkLst>
            <pc:docMk/>
            <pc:sldMk cId="543880272" sldId="2026"/>
            <ac:spMk id="3" creationId="{0A2F0102-231C-46EE-A616-FA364253F756}"/>
          </ac:spMkLst>
        </pc:spChg>
      </pc:sldChg>
      <pc:sldChg chg="modSp mod">
        <pc:chgData name="Douiki, Hind (MRx)" userId="55f111b2-c425-481e-bdce-d9b1951ccae6" providerId="ADAL" clId="{4A7C771B-0BAC-4B33-BBAF-EAEF08B727E5}" dt="2023-05-18T11:18:09.720" v="978" actId="14100"/>
        <pc:sldMkLst>
          <pc:docMk/>
          <pc:sldMk cId="2961606486" sldId="2027"/>
        </pc:sldMkLst>
        <pc:spChg chg="mod">
          <ac:chgData name="Douiki, Hind (MRx)" userId="55f111b2-c425-481e-bdce-d9b1951ccae6" providerId="ADAL" clId="{4A7C771B-0BAC-4B33-BBAF-EAEF08B727E5}" dt="2023-05-18T11:18:09.720" v="978" actId="14100"/>
          <ac:spMkLst>
            <pc:docMk/>
            <pc:sldMk cId="2961606486" sldId="2027"/>
            <ac:spMk id="3" creationId="{891F4CCD-422D-4A69-B937-0BEBA18E3313}"/>
          </ac:spMkLst>
        </pc:spChg>
      </pc:sldChg>
      <pc:sldChg chg="modSp del mod">
        <pc:chgData name="Douiki, Hind (MRx)" userId="55f111b2-c425-481e-bdce-d9b1951ccae6" providerId="ADAL" clId="{4A7C771B-0BAC-4B33-BBAF-EAEF08B727E5}" dt="2023-05-18T11:18:39.732" v="980" actId="2696"/>
        <pc:sldMkLst>
          <pc:docMk/>
          <pc:sldMk cId="1312918674" sldId="2028"/>
        </pc:sldMkLst>
        <pc:spChg chg="mod">
          <ac:chgData name="Douiki, Hind (MRx)" userId="55f111b2-c425-481e-bdce-d9b1951ccae6" providerId="ADAL" clId="{4A7C771B-0BAC-4B33-BBAF-EAEF08B727E5}" dt="2023-05-18T11:18:25.169" v="979" actId="13926"/>
          <ac:spMkLst>
            <pc:docMk/>
            <pc:sldMk cId="1312918674" sldId="2028"/>
            <ac:spMk id="3" creationId="{891F4CCD-422D-4A69-B937-0BEBA18E3313}"/>
          </ac:spMkLst>
        </pc:spChg>
      </pc:sldChg>
      <pc:sldChg chg="del">
        <pc:chgData name="Douiki, Hind (MRx)" userId="55f111b2-c425-481e-bdce-d9b1951ccae6" providerId="ADAL" clId="{4A7C771B-0BAC-4B33-BBAF-EAEF08B727E5}" dt="2023-05-20T00:38:17.191" v="1133" actId="2696"/>
        <pc:sldMkLst>
          <pc:docMk/>
          <pc:sldMk cId="644199748" sldId="2029"/>
        </pc:sldMkLst>
      </pc:sldChg>
      <pc:sldChg chg="del">
        <pc:chgData name="Douiki, Hind (MRx)" userId="55f111b2-c425-481e-bdce-d9b1951ccae6" providerId="ADAL" clId="{4A7C771B-0BAC-4B33-BBAF-EAEF08B727E5}" dt="2023-05-20T00:40:18.111" v="1134" actId="2696"/>
        <pc:sldMkLst>
          <pc:docMk/>
          <pc:sldMk cId="2605575472" sldId="2030"/>
        </pc:sldMkLst>
      </pc:sldChg>
      <pc:sldChg chg="modSp del mod">
        <pc:chgData name="Douiki, Hind (MRx)" userId="55f111b2-c425-481e-bdce-d9b1951ccae6" providerId="ADAL" clId="{4A7C771B-0BAC-4B33-BBAF-EAEF08B727E5}" dt="2023-05-20T02:11:40.423" v="1934" actId="2696"/>
        <pc:sldMkLst>
          <pc:docMk/>
          <pc:sldMk cId="2811993710" sldId="2031"/>
        </pc:sldMkLst>
        <pc:spChg chg="mod">
          <ac:chgData name="Douiki, Hind (MRx)" userId="55f111b2-c425-481e-bdce-d9b1951ccae6" providerId="ADAL" clId="{4A7C771B-0BAC-4B33-BBAF-EAEF08B727E5}" dt="2023-05-20T02:11:36.091" v="1933" actId="20577"/>
          <ac:spMkLst>
            <pc:docMk/>
            <pc:sldMk cId="2811993710" sldId="2031"/>
            <ac:spMk id="3" creationId="{958CC12E-7C66-4171-B6B1-39E3D4F0D14D}"/>
          </ac:spMkLst>
        </pc:spChg>
      </pc:sldChg>
      <pc:sldChg chg="del">
        <pc:chgData name="Douiki, Hind (MRx)" userId="55f111b2-c425-481e-bdce-d9b1951ccae6" providerId="ADAL" clId="{4A7C771B-0BAC-4B33-BBAF-EAEF08B727E5}" dt="2023-05-18T10:54:01.257" v="745" actId="2696"/>
        <pc:sldMkLst>
          <pc:docMk/>
          <pc:sldMk cId="2155415181" sldId="2032"/>
        </pc:sldMkLst>
      </pc:sldChg>
      <pc:sldChg chg="modSp del mod">
        <pc:chgData name="Douiki, Hind (MRx)" userId="55f111b2-c425-481e-bdce-d9b1951ccae6" providerId="ADAL" clId="{4A7C771B-0BAC-4B33-BBAF-EAEF08B727E5}" dt="2023-05-20T02:17:12.558" v="1971" actId="2696"/>
        <pc:sldMkLst>
          <pc:docMk/>
          <pc:sldMk cId="87375162" sldId="2033"/>
        </pc:sldMkLst>
        <pc:spChg chg="mod">
          <ac:chgData name="Douiki, Hind (MRx)" userId="55f111b2-c425-481e-bdce-d9b1951ccae6" providerId="ADAL" clId="{4A7C771B-0BAC-4B33-BBAF-EAEF08B727E5}" dt="2023-05-20T02:17:05.526" v="1970" actId="21"/>
          <ac:spMkLst>
            <pc:docMk/>
            <pc:sldMk cId="87375162" sldId="2033"/>
            <ac:spMk id="3" creationId="{958CC12E-7C66-4171-B6B1-39E3D4F0D14D}"/>
          </ac:spMkLst>
        </pc:spChg>
      </pc:sldChg>
      <pc:sldChg chg="modSp mod">
        <pc:chgData name="Douiki, Hind (MRx)" userId="55f111b2-c425-481e-bdce-d9b1951ccae6" providerId="ADAL" clId="{4A7C771B-0BAC-4B33-BBAF-EAEF08B727E5}" dt="2023-05-20T20:46:49.718" v="2877" actId="14100"/>
        <pc:sldMkLst>
          <pc:docMk/>
          <pc:sldMk cId="153312580" sldId="2034"/>
        </pc:sldMkLst>
        <pc:spChg chg="mod">
          <ac:chgData name="Douiki, Hind (MRx)" userId="55f111b2-c425-481e-bdce-d9b1951ccae6" providerId="ADAL" clId="{4A7C771B-0BAC-4B33-BBAF-EAEF08B727E5}" dt="2023-05-20T20:46:49.718" v="2877" actId="14100"/>
          <ac:spMkLst>
            <pc:docMk/>
            <pc:sldMk cId="153312580" sldId="2034"/>
            <ac:spMk id="3" creationId="{771FC9A4-2B7B-45C9-AF4C-977DC7BDF862}"/>
          </ac:spMkLst>
        </pc:spChg>
      </pc:sldChg>
      <pc:sldChg chg="modSp del mod">
        <pc:chgData name="Douiki, Hind (MRx)" userId="55f111b2-c425-481e-bdce-d9b1951ccae6" providerId="ADAL" clId="{4A7C771B-0BAC-4B33-BBAF-EAEF08B727E5}" dt="2023-05-20T19:04:28.242" v="2379" actId="2696"/>
        <pc:sldMkLst>
          <pc:docMk/>
          <pc:sldMk cId="3048467714" sldId="2035"/>
        </pc:sldMkLst>
        <pc:spChg chg="mod">
          <ac:chgData name="Douiki, Hind (MRx)" userId="55f111b2-c425-481e-bdce-d9b1951ccae6" providerId="ADAL" clId="{4A7C771B-0BAC-4B33-BBAF-EAEF08B727E5}" dt="2023-05-20T19:04:18.828" v="2376" actId="21"/>
          <ac:spMkLst>
            <pc:docMk/>
            <pc:sldMk cId="3048467714" sldId="2035"/>
            <ac:spMk id="3" creationId="{771FC9A4-2B7B-45C9-AF4C-977DC7BDF862}"/>
          </ac:spMkLst>
        </pc:spChg>
      </pc:sldChg>
      <pc:sldChg chg="modSp mod">
        <pc:chgData name="Douiki, Hind (MRx)" userId="55f111b2-c425-481e-bdce-d9b1951ccae6" providerId="ADAL" clId="{4A7C771B-0BAC-4B33-BBAF-EAEF08B727E5}" dt="2023-05-20T20:47:01.579" v="2879" actId="14100"/>
        <pc:sldMkLst>
          <pc:docMk/>
          <pc:sldMk cId="1371220794" sldId="2036"/>
        </pc:sldMkLst>
        <pc:spChg chg="mod">
          <ac:chgData name="Douiki, Hind (MRx)" userId="55f111b2-c425-481e-bdce-d9b1951ccae6" providerId="ADAL" clId="{4A7C771B-0BAC-4B33-BBAF-EAEF08B727E5}" dt="2023-05-20T20:47:01.579" v="2879" actId="14100"/>
          <ac:spMkLst>
            <pc:docMk/>
            <pc:sldMk cId="1371220794" sldId="2036"/>
            <ac:spMk id="3" creationId="{771FC9A4-2B7B-45C9-AF4C-977DC7BDF862}"/>
          </ac:spMkLst>
        </pc:spChg>
      </pc:sldChg>
      <pc:sldChg chg="modSp mod">
        <pc:chgData name="Douiki, Hind (MRx)" userId="55f111b2-c425-481e-bdce-d9b1951ccae6" providerId="ADAL" clId="{4A7C771B-0BAC-4B33-BBAF-EAEF08B727E5}" dt="2023-05-18T10:49:00.299" v="689" actId="207"/>
        <pc:sldMkLst>
          <pc:docMk/>
          <pc:sldMk cId="4111149860" sldId="2037"/>
        </pc:sldMkLst>
        <pc:spChg chg="mod">
          <ac:chgData name="Douiki, Hind (MRx)" userId="55f111b2-c425-481e-bdce-d9b1951ccae6" providerId="ADAL" clId="{4A7C771B-0BAC-4B33-BBAF-EAEF08B727E5}" dt="2023-05-18T10:49:00.299" v="689" actId="207"/>
          <ac:spMkLst>
            <pc:docMk/>
            <pc:sldMk cId="4111149860" sldId="2037"/>
            <ac:spMk id="3" creationId="{4F6DAC22-E688-4CEF-9FC2-9DA47FFC0734}"/>
          </ac:spMkLst>
        </pc:spChg>
      </pc:sldChg>
      <pc:sldChg chg="modSp mod">
        <pc:chgData name="Douiki, Hind (MRx)" userId="55f111b2-c425-481e-bdce-d9b1951ccae6" providerId="ADAL" clId="{4A7C771B-0BAC-4B33-BBAF-EAEF08B727E5}" dt="2023-05-18T10:50:09.032" v="714" actId="207"/>
        <pc:sldMkLst>
          <pc:docMk/>
          <pc:sldMk cId="3737093041" sldId="2038"/>
        </pc:sldMkLst>
        <pc:spChg chg="mod">
          <ac:chgData name="Douiki, Hind (MRx)" userId="55f111b2-c425-481e-bdce-d9b1951ccae6" providerId="ADAL" clId="{4A7C771B-0BAC-4B33-BBAF-EAEF08B727E5}" dt="2023-05-18T10:50:09.032" v="714" actId="207"/>
          <ac:spMkLst>
            <pc:docMk/>
            <pc:sldMk cId="3737093041" sldId="2038"/>
            <ac:spMk id="3" creationId="{4F6DAC22-E688-4CEF-9FC2-9DA47FFC0734}"/>
          </ac:spMkLst>
        </pc:spChg>
      </pc:sldChg>
      <pc:sldChg chg="modSp mod">
        <pc:chgData name="Douiki, Hind (MRx)" userId="55f111b2-c425-481e-bdce-d9b1951ccae6" providerId="ADAL" clId="{4A7C771B-0BAC-4B33-BBAF-EAEF08B727E5}" dt="2023-05-20T20:01:07.393" v="2691" actId="2711"/>
        <pc:sldMkLst>
          <pc:docMk/>
          <pc:sldMk cId="1506815740" sldId="2041"/>
        </pc:sldMkLst>
        <pc:spChg chg="mod">
          <ac:chgData name="Douiki, Hind (MRx)" userId="55f111b2-c425-481e-bdce-d9b1951ccae6" providerId="ADAL" clId="{4A7C771B-0BAC-4B33-BBAF-EAEF08B727E5}" dt="2023-05-20T20:01:07.393" v="2691" actId="2711"/>
          <ac:spMkLst>
            <pc:docMk/>
            <pc:sldMk cId="1506815740" sldId="2041"/>
            <ac:spMk id="3" creationId="{256029AC-C531-438B-854B-82A144E85032}"/>
          </ac:spMkLst>
        </pc:spChg>
      </pc:sldChg>
      <pc:sldChg chg="modSp mod">
        <pc:chgData name="Douiki, Hind (MRx)" userId="55f111b2-c425-481e-bdce-d9b1951ccae6" providerId="ADAL" clId="{4A7C771B-0BAC-4B33-BBAF-EAEF08B727E5}" dt="2023-05-20T20:00:55.198" v="2689" actId="14100"/>
        <pc:sldMkLst>
          <pc:docMk/>
          <pc:sldMk cId="4110218751" sldId="2042"/>
        </pc:sldMkLst>
        <pc:spChg chg="mod">
          <ac:chgData name="Douiki, Hind (MRx)" userId="55f111b2-c425-481e-bdce-d9b1951ccae6" providerId="ADAL" clId="{4A7C771B-0BAC-4B33-BBAF-EAEF08B727E5}" dt="2023-05-20T20:00:55.198" v="2689" actId="14100"/>
          <ac:spMkLst>
            <pc:docMk/>
            <pc:sldMk cId="4110218751" sldId="2042"/>
            <ac:spMk id="3" creationId="{FE68B2B8-3D13-4224-80B3-E65E35D293CA}"/>
          </ac:spMkLst>
        </pc:spChg>
      </pc:sldChg>
      <pc:sldChg chg="modSp add mod">
        <pc:chgData name="Douiki, Hind (MRx)" userId="55f111b2-c425-481e-bdce-d9b1951ccae6" providerId="ADAL" clId="{4A7C771B-0BAC-4B33-BBAF-EAEF08B727E5}" dt="2023-05-20T19:20:22.712" v="2453" actId="20577"/>
        <pc:sldMkLst>
          <pc:docMk/>
          <pc:sldMk cId="2155836184" sldId="2043"/>
        </pc:sldMkLst>
        <pc:spChg chg="mod">
          <ac:chgData name="Douiki, Hind (MRx)" userId="55f111b2-c425-481e-bdce-d9b1951ccae6" providerId="ADAL" clId="{4A7C771B-0BAC-4B33-BBAF-EAEF08B727E5}" dt="2023-05-20T19:20:22.712" v="2453" actId="20577"/>
          <ac:spMkLst>
            <pc:docMk/>
            <pc:sldMk cId="2155836184" sldId="2043"/>
            <ac:spMk id="3" creationId="{94789976-76BC-43B7-B46B-87DD1BD1EB64}"/>
          </ac:spMkLst>
        </pc:spChg>
      </pc:sldChg>
      <pc:sldChg chg="modSp add mod">
        <pc:chgData name="Douiki, Hind (MRx)" userId="55f111b2-c425-481e-bdce-d9b1951ccae6" providerId="ADAL" clId="{4A7C771B-0BAC-4B33-BBAF-EAEF08B727E5}" dt="2023-05-20T00:36:40.062" v="1128" actId="207"/>
        <pc:sldMkLst>
          <pc:docMk/>
          <pc:sldMk cId="931224148" sldId="2044"/>
        </pc:sldMkLst>
        <pc:graphicFrameChg chg="mod modGraphic">
          <ac:chgData name="Douiki, Hind (MRx)" userId="55f111b2-c425-481e-bdce-d9b1951ccae6" providerId="ADAL" clId="{4A7C771B-0BAC-4B33-BBAF-EAEF08B727E5}" dt="2023-05-20T00:36:40.062" v="1128" actId="207"/>
          <ac:graphicFrameMkLst>
            <pc:docMk/>
            <pc:sldMk cId="931224148" sldId="2044"/>
            <ac:graphicFrameMk id="4" creationId="{9F2F77F5-3C19-4EE0-B593-912EFFA7F59E}"/>
          </ac:graphicFrameMkLst>
        </pc:graphicFrameChg>
      </pc:sldChg>
      <pc:sldChg chg="modSp add mod ord">
        <pc:chgData name="Douiki, Hind (MRx)" userId="55f111b2-c425-481e-bdce-d9b1951ccae6" providerId="ADAL" clId="{4A7C771B-0BAC-4B33-BBAF-EAEF08B727E5}" dt="2023-05-20T20:29:58.435" v="2738"/>
        <pc:sldMkLst>
          <pc:docMk/>
          <pc:sldMk cId="1632349948" sldId="2045"/>
        </pc:sldMkLst>
        <pc:spChg chg="mod">
          <ac:chgData name="Douiki, Hind (MRx)" userId="55f111b2-c425-481e-bdce-d9b1951ccae6" providerId="ADAL" clId="{4A7C771B-0BAC-4B33-BBAF-EAEF08B727E5}" dt="2023-05-20T02:09:30.064" v="1900" actId="14100"/>
          <ac:spMkLst>
            <pc:docMk/>
            <pc:sldMk cId="1632349948" sldId="2045"/>
            <ac:spMk id="3" creationId="{958CC12E-7C66-4171-B6B1-39E3D4F0D14D}"/>
          </ac:spMkLst>
        </pc:spChg>
      </pc:sldChg>
      <pc:sldChg chg="add del">
        <pc:chgData name="Douiki, Hind (MRx)" userId="55f111b2-c425-481e-bdce-d9b1951ccae6" providerId="ADAL" clId="{4A7C771B-0BAC-4B33-BBAF-EAEF08B727E5}" dt="2023-05-20T00:51:07.279" v="1154" actId="2696"/>
        <pc:sldMkLst>
          <pc:docMk/>
          <pc:sldMk cId="2067968198" sldId="2045"/>
        </pc:sldMkLst>
      </pc:sldChg>
      <pc:sldChg chg="modSp add mod ord">
        <pc:chgData name="Douiki, Hind (MRx)" userId="55f111b2-c425-481e-bdce-d9b1951ccae6" providerId="ADAL" clId="{4A7C771B-0BAC-4B33-BBAF-EAEF08B727E5}" dt="2023-05-20T20:31:27.421" v="2748"/>
        <pc:sldMkLst>
          <pc:docMk/>
          <pc:sldMk cId="4290996516" sldId="2046"/>
        </pc:sldMkLst>
        <pc:spChg chg="mod">
          <ac:chgData name="Douiki, Hind (MRx)" userId="55f111b2-c425-481e-bdce-d9b1951ccae6" providerId="ADAL" clId="{4A7C771B-0BAC-4B33-BBAF-EAEF08B727E5}" dt="2023-05-20T17:19:52.290" v="2018" actId="255"/>
          <ac:spMkLst>
            <pc:docMk/>
            <pc:sldMk cId="4290996516" sldId="2046"/>
            <ac:spMk id="3" creationId="{958CC12E-7C66-4171-B6B1-39E3D4F0D14D}"/>
          </ac:spMkLst>
        </pc:spChg>
      </pc:sldChg>
      <pc:sldChg chg="modSp add mod ord">
        <pc:chgData name="Douiki, Hind (MRx)" userId="55f111b2-c425-481e-bdce-d9b1951ccae6" providerId="ADAL" clId="{4A7C771B-0BAC-4B33-BBAF-EAEF08B727E5}" dt="2023-05-20T20:34:05.837" v="2769" actId="20577"/>
        <pc:sldMkLst>
          <pc:docMk/>
          <pc:sldMk cId="427225254" sldId="2047"/>
        </pc:sldMkLst>
        <pc:spChg chg="mod">
          <ac:chgData name="Douiki, Hind (MRx)" userId="55f111b2-c425-481e-bdce-d9b1951ccae6" providerId="ADAL" clId="{4A7C771B-0BAC-4B33-BBAF-EAEF08B727E5}" dt="2023-05-20T20:34:05.837" v="2769" actId="20577"/>
          <ac:spMkLst>
            <pc:docMk/>
            <pc:sldMk cId="427225254" sldId="2047"/>
            <ac:spMk id="3" creationId="{958CC12E-7C66-4171-B6B1-39E3D4F0D14D}"/>
          </ac:spMkLst>
        </pc:spChg>
      </pc:sldChg>
      <pc:sldChg chg="modSp add mod ord">
        <pc:chgData name="Douiki, Hind (MRx)" userId="55f111b2-c425-481e-bdce-d9b1951ccae6" providerId="ADAL" clId="{4A7C771B-0BAC-4B33-BBAF-EAEF08B727E5}" dt="2023-05-20T20:31:44.869" v="2750"/>
        <pc:sldMkLst>
          <pc:docMk/>
          <pc:sldMk cId="2936056989" sldId="2048"/>
        </pc:sldMkLst>
        <pc:spChg chg="mod">
          <ac:chgData name="Douiki, Hind (MRx)" userId="55f111b2-c425-481e-bdce-d9b1951ccae6" providerId="ADAL" clId="{4A7C771B-0BAC-4B33-BBAF-EAEF08B727E5}" dt="2023-05-20T20:04:13.964" v="2705" actId="255"/>
          <ac:spMkLst>
            <pc:docMk/>
            <pc:sldMk cId="2936056989" sldId="2048"/>
            <ac:spMk id="3" creationId="{958CC12E-7C66-4171-B6B1-39E3D4F0D14D}"/>
          </ac:spMkLst>
        </pc:spChg>
      </pc:sldChg>
      <pc:sldChg chg="add del">
        <pc:chgData name="Douiki, Hind (MRx)" userId="55f111b2-c425-481e-bdce-d9b1951ccae6" providerId="ADAL" clId="{4A7C771B-0BAC-4B33-BBAF-EAEF08B727E5}" dt="2023-05-20T01:33:13.663" v="1657" actId="2696"/>
        <pc:sldMkLst>
          <pc:docMk/>
          <pc:sldMk cId="2493187987" sldId="2049"/>
        </pc:sldMkLst>
      </pc:sldChg>
      <pc:sldChg chg="modSp add mod ord">
        <pc:chgData name="Douiki, Hind (MRx)" userId="55f111b2-c425-481e-bdce-d9b1951ccae6" providerId="ADAL" clId="{4A7C771B-0BAC-4B33-BBAF-EAEF08B727E5}" dt="2023-05-20T20:40:41.068" v="2848"/>
        <pc:sldMkLst>
          <pc:docMk/>
          <pc:sldMk cId="3200424541" sldId="2050"/>
        </pc:sldMkLst>
        <pc:spChg chg="mod">
          <ac:chgData name="Douiki, Hind (MRx)" userId="55f111b2-c425-481e-bdce-d9b1951ccae6" providerId="ADAL" clId="{4A7C771B-0BAC-4B33-BBAF-EAEF08B727E5}" dt="2023-05-20T20:40:30.541" v="2844" actId="20577"/>
          <ac:spMkLst>
            <pc:docMk/>
            <pc:sldMk cId="3200424541" sldId="2050"/>
            <ac:spMk id="3" creationId="{958CC12E-7C66-4171-B6B1-39E3D4F0D14D}"/>
          </ac:spMkLst>
        </pc:spChg>
      </pc:sldChg>
      <pc:sldChg chg="modSp add mod">
        <pc:chgData name="Douiki, Hind (MRx)" userId="55f111b2-c425-481e-bdce-d9b1951ccae6" providerId="ADAL" clId="{4A7C771B-0BAC-4B33-BBAF-EAEF08B727E5}" dt="2023-05-20T02:26:19.882" v="2016" actId="14100"/>
        <pc:sldMkLst>
          <pc:docMk/>
          <pc:sldMk cId="416004531" sldId="2051"/>
        </pc:sldMkLst>
        <pc:spChg chg="mod">
          <ac:chgData name="Douiki, Hind (MRx)" userId="55f111b2-c425-481e-bdce-d9b1951ccae6" providerId="ADAL" clId="{4A7C771B-0BAC-4B33-BBAF-EAEF08B727E5}" dt="2023-05-20T02:26:19.882" v="2016" actId="14100"/>
          <ac:spMkLst>
            <pc:docMk/>
            <pc:sldMk cId="416004531" sldId="2051"/>
            <ac:spMk id="3" creationId="{7AF0A6B0-7989-49F5-82E0-F5B6EE7F7E83}"/>
          </ac:spMkLst>
        </pc:spChg>
      </pc:sldChg>
      <pc:sldChg chg="modSp add del mod">
        <pc:chgData name="Douiki, Hind (MRx)" userId="55f111b2-c425-481e-bdce-d9b1951ccae6" providerId="ADAL" clId="{4A7C771B-0BAC-4B33-BBAF-EAEF08B727E5}" dt="2023-05-20T01:37:50.163" v="1688" actId="2696"/>
        <pc:sldMkLst>
          <pc:docMk/>
          <pc:sldMk cId="3127425028" sldId="2051"/>
        </pc:sldMkLst>
        <pc:spChg chg="mod">
          <ac:chgData name="Douiki, Hind (MRx)" userId="55f111b2-c425-481e-bdce-d9b1951ccae6" providerId="ADAL" clId="{4A7C771B-0BAC-4B33-BBAF-EAEF08B727E5}" dt="2023-05-20T01:37:44.408" v="1687" actId="21"/>
          <ac:spMkLst>
            <pc:docMk/>
            <pc:sldMk cId="3127425028" sldId="2051"/>
            <ac:spMk id="3" creationId="{958CC12E-7C66-4171-B6B1-39E3D4F0D14D}"/>
          </ac:spMkLst>
        </pc:spChg>
      </pc:sldChg>
      <pc:sldChg chg="modSp add mod ord">
        <pc:chgData name="Douiki, Hind (MRx)" userId="55f111b2-c425-481e-bdce-d9b1951ccae6" providerId="ADAL" clId="{4A7C771B-0BAC-4B33-BBAF-EAEF08B727E5}" dt="2023-05-20T20:45:58.609" v="2873" actId="207"/>
        <pc:sldMkLst>
          <pc:docMk/>
          <pc:sldMk cId="2883764576" sldId="2052"/>
        </pc:sldMkLst>
        <pc:spChg chg="mod">
          <ac:chgData name="Douiki, Hind (MRx)" userId="55f111b2-c425-481e-bdce-d9b1951ccae6" providerId="ADAL" clId="{4A7C771B-0BAC-4B33-BBAF-EAEF08B727E5}" dt="2023-05-20T20:45:58.609" v="2873" actId="207"/>
          <ac:spMkLst>
            <pc:docMk/>
            <pc:sldMk cId="2883764576" sldId="2052"/>
            <ac:spMk id="3" creationId="{771FC9A4-2B7B-45C9-AF4C-977DC7BDF862}"/>
          </ac:spMkLst>
        </pc:spChg>
      </pc:sldChg>
      <pc:sldChg chg="modSp add mod">
        <pc:chgData name="Douiki, Hind (MRx)" userId="55f111b2-c425-481e-bdce-d9b1951ccae6" providerId="ADAL" clId="{4A7C771B-0BAC-4B33-BBAF-EAEF08B727E5}" dt="2023-05-20T18:52:00.321" v="2373" actId="20577"/>
        <pc:sldMkLst>
          <pc:docMk/>
          <pc:sldMk cId="3529713132" sldId="2053"/>
        </pc:sldMkLst>
        <pc:spChg chg="mod">
          <ac:chgData name="Douiki, Hind (MRx)" userId="55f111b2-c425-481e-bdce-d9b1951ccae6" providerId="ADAL" clId="{4A7C771B-0BAC-4B33-BBAF-EAEF08B727E5}" dt="2023-05-20T18:52:00.321" v="2373" actId="20577"/>
          <ac:spMkLst>
            <pc:docMk/>
            <pc:sldMk cId="3529713132" sldId="2053"/>
            <ac:spMk id="3" creationId="{771FC9A4-2B7B-45C9-AF4C-977DC7BDF8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2D8E186-F5F1-458B-9E94-B1FA109EECC1}" type="datetimeFigureOut">
              <a:rPr lang="en-US" smtClean="0"/>
              <a:t>5/20/2023</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C9D083C5-686D-48FF-94E9-991F1B16C1F0}" type="slidenum">
              <a:rPr lang="en-US" smtClean="0"/>
              <a:t>‹#›</a:t>
            </a:fld>
            <a:endParaRPr lang="en-US" dirty="0"/>
          </a:p>
        </p:txBody>
      </p:sp>
    </p:spTree>
    <p:extLst>
      <p:ext uri="{BB962C8B-B14F-4D97-AF65-F5344CB8AC3E}">
        <p14:creationId xmlns:p14="http://schemas.microsoft.com/office/powerpoint/2010/main" val="11487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083C5-686D-48FF-94E9-991F1B16C1F0}" type="slidenum">
              <a:rPr lang="en-US" smtClean="0"/>
              <a:t>1</a:t>
            </a:fld>
            <a:endParaRPr lang="en-US" dirty="0"/>
          </a:p>
        </p:txBody>
      </p:sp>
    </p:spTree>
    <p:extLst>
      <p:ext uri="{BB962C8B-B14F-4D97-AF65-F5344CB8AC3E}">
        <p14:creationId xmlns:p14="http://schemas.microsoft.com/office/powerpoint/2010/main" val="85555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116</a:t>
            </a:fld>
            <a:endParaRPr lang="en-US" dirty="0"/>
          </a:p>
        </p:txBody>
      </p:sp>
    </p:spTree>
    <p:extLst>
      <p:ext uri="{BB962C8B-B14F-4D97-AF65-F5344CB8AC3E}">
        <p14:creationId xmlns:p14="http://schemas.microsoft.com/office/powerpoint/2010/main" val="424322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147</a:t>
            </a:fld>
            <a:endParaRPr lang="en-US" dirty="0"/>
          </a:p>
        </p:txBody>
      </p:sp>
    </p:spTree>
    <p:extLst>
      <p:ext uri="{BB962C8B-B14F-4D97-AF65-F5344CB8AC3E}">
        <p14:creationId xmlns:p14="http://schemas.microsoft.com/office/powerpoint/2010/main" val="407965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184</a:t>
            </a:fld>
            <a:endParaRPr lang="en-US" dirty="0"/>
          </a:p>
        </p:txBody>
      </p:sp>
    </p:spTree>
    <p:extLst>
      <p:ext uri="{BB962C8B-B14F-4D97-AF65-F5344CB8AC3E}">
        <p14:creationId xmlns:p14="http://schemas.microsoft.com/office/powerpoint/2010/main" val="357192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2</a:t>
            </a:fld>
            <a:endParaRPr lang="en-US" dirty="0"/>
          </a:p>
        </p:txBody>
      </p:sp>
    </p:spTree>
    <p:extLst>
      <p:ext uri="{BB962C8B-B14F-4D97-AF65-F5344CB8AC3E}">
        <p14:creationId xmlns:p14="http://schemas.microsoft.com/office/powerpoint/2010/main" val="100589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3</a:t>
            </a:fld>
            <a:endParaRPr lang="en-US" dirty="0"/>
          </a:p>
        </p:txBody>
      </p:sp>
    </p:spTree>
    <p:extLst>
      <p:ext uri="{BB962C8B-B14F-4D97-AF65-F5344CB8AC3E}">
        <p14:creationId xmlns:p14="http://schemas.microsoft.com/office/powerpoint/2010/main" val="182779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5</a:t>
            </a:fld>
            <a:endParaRPr lang="en-US" dirty="0"/>
          </a:p>
        </p:txBody>
      </p:sp>
    </p:spTree>
    <p:extLst>
      <p:ext uri="{BB962C8B-B14F-4D97-AF65-F5344CB8AC3E}">
        <p14:creationId xmlns:p14="http://schemas.microsoft.com/office/powerpoint/2010/main" val="204880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C9D083C5-686D-48FF-94E9-991F1B16C1F0}" type="slidenum">
              <a:rPr lang="en-US" smtClean="0"/>
              <a:t>22</a:t>
            </a:fld>
            <a:endParaRPr lang="en-US" dirty="0"/>
          </a:p>
        </p:txBody>
      </p:sp>
    </p:spTree>
    <p:extLst>
      <p:ext uri="{BB962C8B-B14F-4D97-AF65-F5344CB8AC3E}">
        <p14:creationId xmlns:p14="http://schemas.microsoft.com/office/powerpoint/2010/main" val="29335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94</a:t>
            </a:fld>
            <a:endParaRPr lang="en-US" dirty="0"/>
          </a:p>
        </p:txBody>
      </p:sp>
    </p:spTree>
    <p:extLst>
      <p:ext uri="{BB962C8B-B14F-4D97-AF65-F5344CB8AC3E}">
        <p14:creationId xmlns:p14="http://schemas.microsoft.com/office/powerpoint/2010/main" val="254778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4031">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110</a:t>
            </a:fld>
            <a:endParaRPr lang="en-US" dirty="0"/>
          </a:p>
        </p:txBody>
      </p:sp>
    </p:spTree>
    <p:extLst>
      <p:ext uri="{BB962C8B-B14F-4D97-AF65-F5344CB8AC3E}">
        <p14:creationId xmlns:p14="http://schemas.microsoft.com/office/powerpoint/2010/main" val="188151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4031">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111</a:t>
            </a:fld>
            <a:endParaRPr lang="en-US" dirty="0"/>
          </a:p>
        </p:txBody>
      </p:sp>
    </p:spTree>
    <p:extLst>
      <p:ext uri="{BB962C8B-B14F-4D97-AF65-F5344CB8AC3E}">
        <p14:creationId xmlns:p14="http://schemas.microsoft.com/office/powerpoint/2010/main" val="295361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4031">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112</a:t>
            </a:fld>
            <a:endParaRPr lang="en-US" dirty="0"/>
          </a:p>
        </p:txBody>
      </p:sp>
    </p:spTree>
    <p:extLst>
      <p:ext uri="{BB962C8B-B14F-4D97-AF65-F5344CB8AC3E}">
        <p14:creationId xmlns:p14="http://schemas.microsoft.com/office/powerpoint/2010/main" val="759628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39"/>
          <p:cNvSpPr>
            <a:spLocks noGrp="1"/>
          </p:cNvSpPr>
          <p:nvPr>
            <p:ph type="body" sz="quarter" idx="14"/>
          </p:nvPr>
        </p:nvSpPr>
        <p:spPr>
          <a:xfrm>
            <a:off x="214859" y="2800351"/>
            <a:ext cx="8929141" cy="1219200"/>
          </a:xfrm>
          <a:prstGeom prst="rect">
            <a:avLst/>
          </a:prstGeom>
        </p:spPr>
        <p:txBody>
          <a:bodyPr anchor="b" anchorCtr="0">
            <a:noAutofit/>
          </a:bodyPr>
          <a:lstStyle>
            <a:lvl1pPr marL="0" indent="0" algn="l">
              <a:buNone/>
              <a:defRPr sz="2600" b="1">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Text Placeholder 39"/>
          <p:cNvSpPr>
            <a:spLocks noGrp="1"/>
          </p:cNvSpPr>
          <p:nvPr>
            <p:ph type="body" sz="quarter" idx="15" hasCustomPrompt="1"/>
          </p:nvPr>
        </p:nvSpPr>
        <p:spPr>
          <a:xfrm>
            <a:off x="214860" y="4095750"/>
            <a:ext cx="7328940" cy="895350"/>
          </a:xfrm>
          <a:prstGeom prst="rect">
            <a:avLst/>
          </a:prstGeom>
        </p:spPr>
        <p:txBody>
          <a:bodyPr>
            <a:normAutofit/>
          </a:bodyPr>
          <a:lstStyle>
            <a:lvl1pPr marL="0" indent="0" algn="l">
              <a:buNone/>
              <a:defRPr sz="2000" b="0">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dirty="0"/>
              <a:t>Click to edit Presenters and 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400550"/>
            <a:ext cx="1456603" cy="413404"/>
          </a:xfrm>
          <a:prstGeom prst="rect">
            <a:avLst/>
          </a:prstGeom>
          <a:effectLst>
            <a:outerShdw blurRad="38100" dist="25400" dir="2700000" algn="ctr" rotWithShape="0">
              <a:srgbClr val="000000">
                <a:alpha val="67000"/>
              </a:srgbClr>
            </a:outerShdw>
          </a:effectLst>
        </p:spPr>
      </p:pic>
    </p:spTree>
    <p:extLst>
      <p:ext uri="{BB962C8B-B14F-4D97-AF65-F5344CB8AC3E}">
        <p14:creationId xmlns:p14="http://schemas.microsoft.com/office/powerpoint/2010/main" val="309244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Photo 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accent3"/>
                </a:solidFill>
              </a:rPr>
              <a:pPr/>
              <a:t>‹#›</a:t>
            </a:fld>
            <a:endParaRPr lang="en-US" dirty="0">
              <a:solidFill>
                <a:schemeClr val="accent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12" name="Title 7"/>
          <p:cNvSpPr>
            <a:spLocks noGrp="1"/>
          </p:cNvSpPr>
          <p:nvPr>
            <p:ph type="ctrTitle"/>
          </p:nvPr>
        </p:nvSpPr>
        <p:spPr>
          <a:xfrm>
            <a:off x="569260" y="1200150"/>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69260" y="2778124"/>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38743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6938"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66938"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42365"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8743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047750"/>
            <a:ext cx="8229600" cy="3394472"/>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marL="742950" indent="-285750">
              <a:buSzPct val="70000"/>
              <a:buFont typeface="Courier New" panose="02070309020205020404" pitchFamily="49" charset="0"/>
              <a:buChar char="o"/>
              <a:defRPr sz="2200">
                <a:solidFill>
                  <a:schemeClr val="tx1">
                    <a:lumMod val="50000"/>
                  </a:schemeClr>
                </a:solidFill>
                <a:latin typeface="+mn-lt"/>
                <a:cs typeface="Arial" panose="020B0604020202020204" pitchFamily="34" charset="0"/>
              </a:defRPr>
            </a:lvl2pPr>
            <a:lvl3pPr marL="1143000" indent="-228600">
              <a:buSzPct val="700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21152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778124"/>
            <a:ext cx="8077199"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23711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Questions?</a:t>
            </a:r>
          </a:p>
        </p:txBody>
      </p:sp>
    </p:spTree>
    <p:extLst>
      <p:ext uri="{BB962C8B-B14F-4D97-AF65-F5344CB8AC3E}">
        <p14:creationId xmlns:p14="http://schemas.microsoft.com/office/powerpoint/2010/main" val="305534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Thank You.</a:t>
            </a:r>
          </a:p>
        </p:txBody>
      </p:sp>
    </p:spTree>
    <p:extLst>
      <p:ext uri="{BB962C8B-B14F-4D97-AF65-F5344CB8AC3E}">
        <p14:creationId xmlns:p14="http://schemas.microsoft.com/office/powerpoint/2010/main" val="30278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1206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62886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idx="10"/>
          </p:nvPr>
        </p:nvSpPr>
        <p:spPr>
          <a:xfrm>
            <a:off x="4572000" y="1047750"/>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4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2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a:solidFill>
                  <a:schemeClr val="tx1">
                    <a:lumMod val="50000"/>
                  </a:schemeClr>
                </a:solidFill>
                <a:latin typeface="+mn-lt"/>
                <a:cs typeface="Arial" panose="020B0604020202020204" pitchFamily="34" charset="0"/>
              </a:defRPr>
            </a:lvl4pPr>
            <a:lvl5pPr>
              <a:defRPr sz="18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4268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5339631"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524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Photo Lef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3810000"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258817"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22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6490"/>
            <a:ext cx="8229600" cy="1314450"/>
          </a:xfrm>
          <a:prstGeom prst="rect">
            <a:avLst/>
          </a:prstGeom>
        </p:spPr>
        <p:txBody>
          <a:bodyPr anchor="b">
            <a:normAutofit/>
          </a:bodyPr>
          <a:lstStyle>
            <a:lvl1pPr>
              <a:lnSpc>
                <a:spcPts val="3000"/>
              </a:lnSpc>
              <a:spcAft>
                <a:spcPts val="0"/>
              </a:spcAft>
              <a:defRPr sz="3200">
                <a:solidFill>
                  <a:schemeClr val="accent3"/>
                </a:solidFill>
                <a:latin typeface="+mj-lt"/>
              </a:defRPr>
            </a:lvl1pPr>
          </a:lstStyle>
          <a:p>
            <a:r>
              <a:rPr lang="en-US" dirty="0"/>
              <a:t>Click to edit title</a:t>
            </a:r>
          </a:p>
        </p:txBody>
      </p:sp>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7273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9328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91387"/>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77" r:id="rId3"/>
    <p:sldLayoutId id="2147483678" r:id="rId4"/>
    <p:sldLayoutId id="2147483665" r:id="rId5"/>
    <p:sldLayoutId id="2147483652" r:id="rId6"/>
    <p:sldLayoutId id="2147483666" r:id="rId7"/>
    <p:sldLayoutId id="2147483659" r:id="rId8"/>
    <p:sldLayoutId id="2147483655" r:id="rId9"/>
    <p:sldLayoutId id="2147483670" r:id="rId10"/>
    <p:sldLayoutId id="2147483671" r:id="rId11"/>
    <p:sldLayoutId id="2147483672" r:id="rId12"/>
    <p:sldLayoutId id="2147483657" r:id="rId13"/>
    <p:sldLayoutId id="2147483673" r:id="rId14"/>
    <p:sldLayoutId id="2147483674" r:id="rId15"/>
    <p:sldLayoutId id="2147483675" r:id="rId16"/>
    <p:sldLayoutId id="2147483662" r:id="rId17"/>
    <p:sldLayoutId id="2147483656" r:id="rId18"/>
    <p:sldLayoutId id="2147483663" r:id="rId19"/>
    <p:sldLayoutId id="2147483676" r:id="rId20"/>
    <p:sldLayoutId id="2147483679" r:id="rId21"/>
    <p:sldLayoutId id="2147483680" r:id="rId2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28600" y="2800351"/>
            <a:ext cx="9144000" cy="1219200"/>
          </a:xfrm>
        </p:spPr>
        <p:txBody>
          <a:bodyPr lIns="91440" tIns="45720" rIns="91440" bIns="45720" anchor="b" anchorCtr="0">
            <a:noAutofit/>
          </a:bodyPr>
          <a:lstStyle/>
          <a:p>
            <a:r>
              <a:rPr lang="en-US" altLang="en-US" sz="3200" b="0" dirty="0">
                <a:latin typeface="Tw Cen MT"/>
                <a:ea typeface="Tahoma"/>
                <a:cs typeface="Tahoma"/>
              </a:rPr>
              <a:t>AHCCCS Pharmacy and Therapeutics</a:t>
            </a:r>
            <a:r>
              <a:rPr lang="en-US" altLang="en-US" sz="3600" b="0" dirty="0">
                <a:effectLst>
                  <a:outerShdw blurRad="38100" dist="38100" dir="2700000" algn="tl">
                    <a:srgbClr val="000000">
                      <a:alpha val="43137"/>
                    </a:srgbClr>
                  </a:outerShdw>
                </a:effectLst>
                <a:latin typeface="Tw Cen MT"/>
                <a:ea typeface="Tahoma"/>
                <a:cs typeface="Tahoma"/>
              </a:rPr>
              <a:t> </a:t>
            </a:r>
            <a:r>
              <a:rPr lang="en-US" altLang="en-US" sz="3200" b="0" dirty="0">
                <a:latin typeface="Tw Cen MT"/>
                <a:ea typeface="Tahoma"/>
                <a:cs typeface="Tahoma"/>
              </a:rPr>
              <a:t>Committee</a:t>
            </a:r>
            <a:endParaRPr lang="en-US" sz="3200" b="0" dirty="0">
              <a:latin typeface="Tw Cen MT"/>
              <a:ea typeface="Tahoma"/>
              <a:cs typeface="Tahoma"/>
            </a:endParaRPr>
          </a:p>
        </p:txBody>
      </p:sp>
      <p:sp>
        <p:nvSpPr>
          <p:cNvPr id="3" name="Text Placeholder 2"/>
          <p:cNvSpPr>
            <a:spLocks noGrp="1"/>
          </p:cNvSpPr>
          <p:nvPr>
            <p:ph type="body" sz="quarter" idx="15"/>
          </p:nvPr>
        </p:nvSpPr>
        <p:spPr/>
        <p:txBody>
          <a:bodyPr lIns="91440" tIns="45720" rIns="91440" bIns="45720" anchor="t">
            <a:normAutofit/>
          </a:bodyPr>
          <a:lstStyle/>
          <a:p>
            <a:r>
              <a:rPr lang="en-US" altLang="en-US" sz="3200" dirty="0">
                <a:latin typeface="Tw Cen MT"/>
                <a:ea typeface="Tahoma"/>
                <a:cs typeface="Tahoma"/>
              </a:rPr>
              <a:t>May 23, 2023</a:t>
            </a:r>
            <a:endParaRPr lang="en-US" altLang="en-US" sz="3200" dirty="0"/>
          </a:p>
        </p:txBody>
      </p:sp>
    </p:spTree>
    <p:extLst>
      <p:ext uri="{BB962C8B-B14F-4D97-AF65-F5344CB8AC3E}">
        <p14:creationId xmlns:p14="http://schemas.microsoft.com/office/powerpoint/2010/main" val="35739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6C59-11CF-4DAE-B0DD-536B490FD092}"/>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DCD61D71-E378-451F-AD1D-1EF343383010}"/>
              </a:ext>
            </a:extLst>
          </p:cNvPr>
          <p:cNvSpPr>
            <a:spLocks noGrp="1"/>
          </p:cNvSpPr>
          <p:nvPr>
            <p:ph idx="1"/>
          </p:nvPr>
        </p:nvSpPr>
        <p:spPr>
          <a:xfrm>
            <a:off x="228600" y="874514"/>
            <a:ext cx="8458200" cy="3678436"/>
          </a:xfrm>
        </p:spPr>
        <p:txBody>
          <a:bodyPr/>
          <a:lstStyle/>
          <a:p>
            <a:pPr marL="342900" lvl="1" indent="-342900">
              <a:spcBef>
                <a:spcPts val="1000"/>
              </a:spcBef>
              <a:buSzTx/>
              <a:buFont typeface="Arial" panose="020B0604020202020204" pitchFamily="34" charset="0"/>
              <a:buChar char="•"/>
            </a:pPr>
            <a:r>
              <a:rPr lang="en-US" sz="2000" b="0" i="0" u="none" strike="noStrike" baseline="0" dirty="0">
                <a:solidFill>
                  <a:srgbClr val="000000"/>
                </a:solidFill>
              </a:rPr>
              <a:t>Data from 2019 demonstrated that approximately 20.4% of adults report chronic pain in the US.</a:t>
            </a:r>
            <a:endParaRPr lang="en-US" sz="2000" dirty="0">
              <a:solidFill>
                <a:srgbClr val="000000"/>
              </a:solidFill>
            </a:endParaRPr>
          </a:p>
          <a:p>
            <a:pPr marL="342900" lvl="1" indent="-342900">
              <a:spcBef>
                <a:spcPts val="1000"/>
              </a:spcBef>
              <a:buSzTx/>
              <a:buFont typeface="Arial" panose="020B0604020202020204" pitchFamily="34" charset="0"/>
              <a:buChar char="•"/>
            </a:pPr>
            <a:r>
              <a:rPr lang="en-US" sz="2000" b="0" i="0" u="none" strike="noStrike" baseline="0" dirty="0">
                <a:solidFill>
                  <a:srgbClr val="000000"/>
                </a:solidFill>
              </a:rPr>
              <a:t>Historically, data have suggested that pain may be undertreated, but newer estimates imply that opioid treatment for pain may be overutilized.</a:t>
            </a:r>
          </a:p>
          <a:p>
            <a:pPr marL="342900" lvl="1" indent="-342900">
              <a:spcBef>
                <a:spcPts val="1000"/>
              </a:spcBef>
              <a:buSzTx/>
              <a:buFont typeface="Arial" panose="020B0604020202020204" pitchFamily="34" charset="0"/>
              <a:buChar char="•"/>
            </a:pPr>
            <a:r>
              <a:rPr lang="en-US" sz="2000" dirty="0">
                <a:solidFill>
                  <a:srgbClr val="000000"/>
                </a:solidFill>
              </a:rPr>
              <a:t>Opioid agonists reduce pain through interaction with opioid mu-receptors located in the brain, spinal cord, and smooth muscle.</a:t>
            </a:r>
          </a:p>
          <a:p>
            <a:pPr marL="342900" lvl="1" indent="-342900">
              <a:spcBef>
                <a:spcPts val="1000"/>
              </a:spcBef>
              <a:buSzTx/>
              <a:buFont typeface="Arial" panose="020B0604020202020204" pitchFamily="34" charset="0"/>
              <a:buChar char="•"/>
            </a:pPr>
            <a:r>
              <a:rPr lang="en-US" sz="2000" dirty="0">
                <a:solidFill>
                  <a:srgbClr val="000000"/>
                </a:solidFill>
              </a:rPr>
              <a:t>The primary site of therapeutic action is the central nervous system (CNS).</a:t>
            </a:r>
          </a:p>
          <a:p>
            <a:pPr marL="342900" lvl="1" indent="-342900">
              <a:spcBef>
                <a:spcPts val="1000"/>
              </a:spcBef>
              <a:buSzTx/>
              <a:buFont typeface="Arial" panose="020B0604020202020204" pitchFamily="34" charset="0"/>
              <a:buChar char="•"/>
            </a:pPr>
            <a:r>
              <a:rPr lang="en-US" sz="2000" dirty="0">
                <a:solidFill>
                  <a:srgbClr val="000000"/>
                </a:solidFill>
              </a:rPr>
              <a:t>Opioid agonists produce respiratory depression by direct action on the brain stem respiratory center.</a:t>
            </a:r>
          </a:p>
          <a:p>
            <a:r>
              <a:rPr lang="en-US" sz="2000" dirty="0">
                <a:solidFill>
                  <a:srgbClr val="000000"/>
                </a:solidFill>
              </a:rPr>
              <a:t>Buprenorphine is a partial agonist/antagonist of opioid receptors.</a:t>
            </a:r>
            <a:endParaRPr lang="en-US" sz="2000" dirty="0"/>
          </a:p>
          <a:p>
            <a:endParaRPr lang="en-US" dirty="0"/>
          </a:p>
        </p:txBody>
      </p:sp>
    </p:spTree>
    <p:extLst>
      <p:ext uri="{BB962C8B-B14F-4D97-AF65-F5344CB8AC3E}">
        <p14:creationId xmlns:p14="http://schemas.microsoft.com/office/powerpoint/2010/main" val="4024231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F88D-E571-4A81-B886-CAE8D7CF986F}"/>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5291CEF7-3E6C-4FD2-B7ED-468FCE89481E}"/>
              </a:ext>
            </a:extLst>
          </p:cNvPr>
          <p:cNvSpPr>
            <a:spLocks noGrp="1"/>
          </p:cNvSpPr>
          <p:nvPr>
            <p:ph idx="1"/>
          </p:nvPr>
        </p:nvSpPr>
        <p:spPr>
          <a:xfrm>
            <a:off x="457200" y="992888"/>
            <a:ext cx="8229600" cy="4146801"/>
          </a:xfrm>
        </p:spPr>
        <p:txBody>
          <a:bodyPr/>
          <a:lstStyle/>
          <a:p>
            <a:pPr>
              <a:buNone/>
            </a:pPr>
            <a:r>
              <a:rPr lang="en-US" altLang="en-US" sz="1800" b="1" i="1" dirty="0">
                <a:solidFill>
                  <a:schemeClr val="tx1">
                    <a:lumMod val="50000"/>
                  </a:schemeClr>
                </a:solidFill>
              </a:rPr>
              <a:t>Class Overview: </a:t>
            </a:r>
            <a:r>
              <a:rPr lang="en-US" sz="1800" b="1" i="1" dirty="0">
                <a:solidFill>
                  <a:schemeClr val="tx1">
                    <a:lumMod val="50000"/>
                  </a:schemeClr>
                </a:solidFill>
              </a:rPr>
              <a:t>Single Agent Glucocorticoid Products</a:t>
            </a:r>
          </a:p>
          <a:p>
            <a:r>
              <a:rPr lang="en-US" sz="1800" dirty="0">
                <a:solidFill>
                  <a:srgbClr val="000000"/>
                </a:solidFill>
              </a:rPr>
              <a:t>beclomethasone HFA - (QVAR RediHaler)</a:t>
            </a:r>
          </a:p>
          <a:p>
            <a:r>
              <a:rPr lang="en-US" sz="1800" dirty="0">
                <a:solidFill>
                  <a:srgbClr val="000000"/>
                </a:solidFill>
              </a:rPr>
              <a:t>budesonide powder - (Pulmicort FlexHaler)</a:t>
            </a:r>
          </a:p>
          <a:p>
            <a:r>
              <a:rPr lang="en-US" sz="1800" dirty="0">
                <a:solidFill>
                  <a:srgbClr val="000000"/>
                </a:solidFill>
              </a:rPr>
              <a:t>budesonide solution - (Pulmicort Respules)</a:t>
            </a:r>
          </a:p>
          <a:p>
            <a:r>
              <a:rPr lang="en-US" sz="1800" dirty="0">
                <a:solidFill>
                  <a:srgbClr val="000000"/>
                </a:solidFill>
              </a:rPr>
              <a:t>ciclesonide aerosol - (Alvesco)</a:t>
            </a:r>
          </a:p>
          <a:p>
            <a:r>
              <a:rPr lang="en-US" sz="1800" dirty="0">
                <a:solidFill>
                  <a:srgbClr val="000000"/>
                </a:solidFill>
              </a:rPr>
              <a:t>fluticasone furoate powder – (Arnuity Ellipta)</a:t>
            </a:r>
          </a:p>
          <a:p>
            <a:r>
              <a:rPr lang="en-US" sz="1800" dirty="0">
                <a:solidFill>
                  <a:srgbClr val="000000"/>
                </a:solidFill>
              </a:rPr>
              <a:t>fluticasone propionate aerosol – (Flovent HFA)</a:t>
            </a:r>
          </a:p>
          <a:p>
            <a:r>
              <a:rPr lang="en-US" sz="1800" dirty="0">
                <a:solidFill>
                  <a:srgbClr val="000000"/>
                </a:solidFill>
              </a:rPr>
              <a:t>fluticasone propionate powder – (ArmonAir Digihaler, Flovent Diskus)</a:t>
            </a:r>
          </a:p>
          <a:p>
            <a:r>
              <a:rPr lang="en-US" sz="1800" dirty="0">
                <a:solidFill>
                  <a:srgbClr val="000000"/>
                </a:solidFill>
              </a:rPr>
              <a:t>mometasone furoate aerosol – (Asmanex HFA)</a:t>
            </a:r>
          </a:p>
          <a:p>
            <a:r>
              <a:rPr lang="en-US" sz="1800" dirty="0">
                <a:solidFill>
                  <a:srgbClr val="000000"/>
                </a:solidFill>
              </a:rPr>
              <a:t>mometasone furoate powder – (Asmanex Twisthaler)</a:t>
            </a:r>
          </a:p>
          <a:p>
            <a:endParaRPr lang="en-US" sz="1800" dirty="0"/>
          </a:p>
        </p:txBody>
      </p:sp>
    </p:spTree>
    <p:extLst>
      <p:ext uri="{BB962C8B-B14F-4D97-AF65-F5344CB8AC3E}">
        <p14:creationId xmlns:p14="http://schemas.microsoft.com/office/powerpoint/2010/main" val="25649289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F42C-7C0E-44BF-945B-B49F8AA7210E}"/>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8CF3EEB7-C477-4F2A-801A-C9927C9CE564}"/>
              </a:ext>
            </a:extLst>
          </p:cNvPr>
          <p:cNvSpPr>
            <a:spLocks noGrp="1"/>
          </p:cNvSpPr>
          <p:nvPr>
            <p:ph idx="1"/>
          </p:nvPr>
        </p:nvSpPr>
        <p:spPr>
          <a:xfrm>
            <a:off x="457200" y="1047750"/>
            <a:ext cx="8229600" cy="3316500"/>
          </a:xfrm>
        </p:spPr>
        <p:txBody>
          <a:bodyPr/>
          <a:lstStyle/>
          <a:p>
            <a:pPr>
              <a:buNone/>
            </a:pPr>
            <a:r>
              <a:rPr lang="en-US" altLang="en-US" sz="2000" b="1" i="1" dirty="0">
                <a:solidFill>
                  <a:schemeClr val="tx1">
                    <a:lumMod val="50000"/>
                  </a:schemeClr>
                </a:solidFill>
              </a:rPr>
              <a:t>Class Overview: Glucocorticoid/Long-Acting Beta</a:t>
            </a:r>
            <a:r>
              <a:rPr lang="en-US" altLang="en-US" sz="2000" b="1" i="1" baseline="-25000" dirty="0">
                <a:solidFill>
                  <a:schemeClr val="tx1">
                    <a:lumMod val="50000"/>
                  </a:schemeClr>
                </a:solidFill>
              </a:rPr>
              <a:t>2</a:t>
            </a:r>
            <a:r>
              <a:rPr lang="en-US" altLang="en-US" sz="2000" b="1" i="1" dirty="0">
                <a:solidFill>
                  <a:schemeClr val="tx1">
                    <a:lumMod val="50000"/>
                  </a:schemeClr>
                </a:solidFill>
              </a:rPr>
              <a:t> (LABA) Combination </a:t>
            </a:r>
            <a:r>
              <a:rPr lang="en-US" sz="2000" b="1" i="1" dirty="0">
                <a:solidFill>
                  <a:schemeClr val="tx1">
                    <a:lumMod val="50000"/>
                  </a:schemeClr>
                </a:solidFill>
              </a:rPr>
              <a:t>Products</a:t>
            </a:r>
          </a:p>
          <a:p>
            <a:r>
              <a:rPr lang="en-US" sz="2000" dirty="0">
                <a:solidFill>
                  <a:srgbClr val="000000"/>
                </a:solidFill>
              </a:rPr>
              <a:t>budesonide/formoterol aerosol - (Symbicort)</a:t>
            </a:r>
          </a:p>
          <a:p>
            <a:r>
              <a:rPr lang="en-US" sz="2000" dirty="0">
                <a:solidFill>
                  <a:srgbClr val="000000"/>
                </a:solidFill>
              </a:rPr>
              <a:t>fluticasone furoate/vilanterol powder - (Breo Ellipta)</a:t>
            </a:r>
          </a:p>
          <a:p>
            <a:r>
              <a:rPr lang="en-US" sz="2000" dirty="0">
                <a:solidFill>
                  <a:srgbClr val="000000"/>
                </a:solidFill>
              </a:rPr>
              <a:t>fluticasone propionate/salmeterol aerosol - (Advair HFA)</a:t>
            </a:r>
          </a:p>
          <a:p>
            <a:r>
              <a:rPr lang="en-US" sz="2000" dirty="0">
                <a:solidFill>
                  <a:srgbClr val="000000"/>
                </a:solidFill>
              </a:rPr>
              <a:t>fluticasone propionate/salmeterol powder - (Advair Diskus, AirDuo RespiClick, AirDuo RespiClick)</a:t>
            </a:r>
          </a:p>
          <a:p>
            <a:r>
              <a:rPr lang="en-US" sz="2000" dirty="0">
                <a:solidFill>
                  <a:srgbClr val="000000"/>
                </a:solidFill>
              </a:rPr>
              <a:t>mometasone/formoterol aerosol - (Dulera)</a:t>
            </a:r>
          </a:p>
          <a:p>
            <a:endParaRPr lang="en-US" dirty="0"/>
          </a:p>
        </p:txBody>
      </p:sp>
    </p:spTree>
    <p:extLst>
      <p:ext uri="{BB962C8B-B14F-4D97-AF65-F5344CB8AC3E}">
        <p14:creationId xmlns:p14="http://schemas.microsoft.com/office/powerpoint/2010/main" val="39396903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B4CE-B747-4B1F-9529-E8CD5FBF87A5}"/>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48405AA8-3EDA-4872-AF7B-E34FB14BFF26}"/>
              </a:ext>
            </a:extLst>
          </p:cNvPr>
          <p:cNvSpPr>
            <a:spLocks noGrp="1"/>
          </p:cNvSpPr>
          <p:nvPr>
            <p:ph idx="1"/>
          </p:nvPr>
        </p:nvSpPr>
        <p:spPr>
          <a:xfrm>
            <a:off x="457200" y="992888"/>
            <a:ext cx="8229600" cy="3276097"/>
          </a:xfrm>
        </p:spPr>
        <p:txBody>
          <a:bodyPr/>
          <a:lstStyle/>
          <a:p>
            <a:pPr>
              <a:buNone/>
            </a:pPr>
            <a:r>
              <a:rPr lang="en-US" altLang="en-US" sz="2000" b="1" i="1" dirty="0">
                <a:solidFill>
                  <a:schemeClr val="tx1">
                    <a:lumMod val="50000"/>
                  </a:schemeClr>
                </a:solidFill>
              </a:rPr>
              <a:t>Class Overview: Glucocorticoid/Long-Acting Anticholinergic/Long-Acting Beta</a:t>
            </a:r>
            <a:r>
              <a:rPr lang="en-US" altLang="en-US" sz="2000" b="1" i="1" baseline="-25000" dirty="0">
                <a:solidFill>
                  <a:schemeClr val="tx1">
                    <a:lumMod val="50000"/>
                  </a:schemeClr>
                </a:solidFill>
              </a:rPr>
              <a:t>2</a:t>
            </a:r>
            <a:r>
              <a:rPr lang="en-US" altLang="en-US" sz="2000" b="1" i="1" dirty="0">
                <a:solidFill>
                  <a:schemeClr val="tx1">
                    <a:lumMod val="50000"/>
                  </a:schemeClr>
                </a:solidFill>
              </a:rPr>
              <a:t> (LABA) Combination </a:t>
            </a:r>
            <a:r>
              <a:rPr lang="en-US" sz="2000" b="1" i="1" dirty="0">
                <a:solidFill>
                  <a:schemeClr val="tx1">
                    <a:lumMod val="50000"/>
                  </a:schemeClr>
                </a:solidFill>
              </a:rPr>
              <a:t>Products</a:t>
            </a:r>
          </a:p>
          <a:p>
            <a:r>
              <a:rPr lang="en-US" sz="2000" dirty="0">
                <a:solidFill>
                  <a:srgbClr val="000000"/>
                </a:solidFill>
              </a:rPr>
              <a:t>budesonide/glycopyrrolate/ formoterol fumarate- (Breztri Aerosphere)</a:t>
            </a:r>
          </a:p>
          <a:p>
            <a:r>
              <a:rPr lang="en-US" sz="2000" dirty="0">
                <a:solidFill>
                  <a:srgbClr val="000000"/>
                </a:solidFill>
              </a:rPr>
              <a:t>fluticasone furoate/umeclidinium/vilanterol powder - (Trelegy Ellipta)</a:t>
            </a:r>
          </a:p>
          <a:p>
            <a:endParaRPr lang="en-US" sz="2400" dirty="0">
              <a:solidFill>
                <a:schemeClr val="tx1">
                  <a:lumMod val="50000"/>
                </a:schemeClr>
              </a:solidFill>
            </a:endParaRPr>
          </a:p>
          <a:p>
            <a:endParaRPr lang="en-US" sz="2400" dirty="0">
              <a:solidFill>
                <a:schemeClr val="tx1">
                  <a:lumMod val="50000"/>
                </a:schemeClr>
              </a:solidFill>
            </a:endParaRPr>
          </a:p>
          <a:p>
            <a:endParaRPr lang="en-US" dirty="0"/>
          </a:p>
        </p:txBody>
      </p:sp>
    </p:spTree>
    <p:extLst>
      <p:ext uri="{BB962C8B-B14F-4D97-AF65-F5344CB8AC3E}">
        <p14:creationId xmlns:p14="http://schemas.microsoft.com/office/powerpoint/2010/main" val="36803661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F839-E054-49C3-9D39-F10645FD88DD}"/>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0D505531-322F-4209-BF06-7F38A0388233}"/>
              </a:ext>
            </a:extLst>
          </p:cNvPr>
          <p:cNvSpPr>
            <a:spLocks noGrp="1"/>
          </p:cNvSpPr>
          <p:nvPr>
            <p:ph idx="1"/>
          </p:nvPr>
        </p:nvSpPr>
        <p:spPr>
          <a:xfrm>
            <a:off x="457200" y="992888"/>
            <a:ext cx="8229600" cy="3636261"/>
          </a:xfrm>
        </p:spPr>
        <p:txBody>
          <a:bodyPr/>
          <a:lstStyle/>
          <a:p>
            <a:r>
              <a:rPr lang="en-US" sz="2200" dirty="0">
                <a:solidFill>
                  <a:srgbClr val="000000"/>
                </a:solidFill>
                <a:uFillTx/>
              </a:rPr>
              <a:t>Prevalence and incidence of asthma in the U.S. continues to rise, affecting approximately 7</a:t>
            </a:r>
            <a:r>
              <a:rPr lang="en-US" sz="2200" dirty="0">
                <a:solidFill>
                  <a:srgbClr val="000000"/>
                </a:solidFill>
              </a:rPr>
              <a:t>.7% of adults and 8.4% of children (25.2 million Americans) </a:t>
            </a:r>
          </a:p>
          <a:p>
            <a:r>
              <a:rPr lang="en-US" sz="2200" dirty="0">
                <a:solidFill>
                  <a:srgbClr val="000000"/>
                </a:solidFill>
              </a:rPr>
              <a:t>Clinical studies have demonstrated the efficacy of inhaled corticosteroids (ICS) in improving lung function, reducing symptoms, reducing frequency and severity of exacerbations, plus improving the quality of life of patients with asthma</a:t>
            </a:r>
          </a:p>
          <a:p>
            <a:r>
              <a:rPr lang="en-US" sz="2200" dirty="0">
                <a:solidFill>
                  <a:srgbClr val="000000"/>
                </a:solidFill>
              </a:rPr>
              <a:t>Inhaled glucocorticoids are currently considered the most effective anti-inflammatory medications for the treatment of persistent asthma </a:t>
            </a:r>
          </a:p>
          <a:p>
            <a:pPr marL="0" indent="0">
              <a:buNone/>
            </a:pPr>
            <a:endParaRPr lang="en-US" sz="1800" dirty="0"/>
          </a:p>
        </p:txBody>
      </p:sp>
    </p:spTree>
    <p:extLst>
      <p:ext uri="{BB962C8B-B14F-4D97-AF65-F5344CB8AC3E}">
        <p14:creationId xmlns:p14="http://schemas.microsoft.com/office/powerpoint/2010/main" val="20404909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EBC0-7273-41FE-AD57-DE511937A90B}"/>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6C8C4A0-3D7C-4C8E-B79B-CB8A7D008CCF}"/>
              </a:ext>
            </a:extLst>
          </p:cNvPr>
          <p:cNvSpPr>
            <a:spLocks noGrp="1"/>
          </p:cNvSpPr>
          <p:nvPr>
            <p:ph idx="1"/>
          </p:nvPr>
        </p:nvSpPr>
        <p:spPr>
          <a:xfrm>
            <a:off x="457200" y="992888"/>
            <a:ext cx="8229600" cy="3483862"/>
          </a:xfrm>
        </p:spPr>
        <p:txBody>
          <a:bodyPr/>
          <a:lstStyle/>
          <a:p>
            <a:r>
              <a:rPr lang="en-US" sz="2000" b="0" i="0" u="none" strike="noStrike" baseline="0" dirty="0">
                <a:solidFill>
                  <a:srgbClr val="000000"/>
                </a:solidFill>
              </a:rPr>
              <a:t>A 2020 Expert Panel Report from American College of Chest Physicians (CHEST) on the management of chronic cough due to asthma and non-asthmatic eosinophilic bronchitis (NAEB) in adults and adolescents addresses the role of ICS in these patients.</a:t>
            </a:r>
          </a:p>
          <a:p>
            <a:r>
              <a:rPr lang="en-US" sz="2000" b="0" i="0" u="none" strike="noStrike" baseline="0" dirty="0">
                <a:solidFill>
                  <a:srgbClr val="000000"/>
                </a:solidFill>
              </a:rPr>
              <a:t>For </a:t>
            </a:r>
            <a:r>
              <a:rPr lang="en-US" sz="2000" dirty="0">
                <a:solidFill>
                  <a:srgbClr val="000000"/>
                </a:solidFill>
              </a:rPr>
              <a:t>individuals with chronic cough due to asthma as a unique system (cough variant asthma), they recommend ICS </a:t>
            </a:r>
            <a:r>
              <a:rPr lang="en-US" sz="2000" b="0" i="0" u="none" strike="noStrike" baseline="0" dirty="0">
                <a:solidFill>
                  <a:srgbClr val="000000"/>
                </a:solidFill>
              </a:rPr>
              <a:t>as first-line treatment.</a:t>
            </a:r>
          </a:p>
          <a:p>
            <a:r>
              <a:rPr lang="en-US" sz="2000" b="0" i="0" u="none" strike="noStrike" baseline="0" dirty="0">
                <a:solidFill>
                  <a:srgbClr val="000000"/>
                </a:solidFill>
              </a:rPr>
              <a:t>If this is inadequate, the dose may be increased, treatment can be switched to a leukotriene inhibitor, or an ICS/LABA can be considered.</a:t>
            </a:r>
          </a:p>
          <a:p>
            <a:r>
              <a:rPr lang="en-US" sz="2000" b="0" i="0" u="none" strike="noStrike" baseline="0" dirty="0">
                <a:solidFill>
                  <a:srgbClr val="000000"/>
                </a:solidFill>
              </a:rPr>
              <a:t>ICS are also recommended first-line for chronic cough due to NAEB, although they are not FDA- approved for this use.</a:t>
            </a:r>
            <a:endParaRPr lang="en-US" sz="2000" dirty="0"/>
          </a:p>
        </p:txBody>
      </p:sp>
    </p:spTree>
    <p:extLst>
      <p:ext uri="{BB962C8B-B14F-4D97-AF65-F5344CB8AC3E}">
        <p14:creationId xmlns:p14="http://schemas.microsoft.com/office/powerpoint/2010/main" val="27962323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EBC0-7273-41FE-AD57-DE511937A90B}"/>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6C8C4A0-3D7C-4C8E-B79B-CB8A7D008CCF}"/>
              </a:ext>
            </a:extLst>
          </p:cNvPr>
          <p:cNvSpPr>
            <a:spLocks noGrp="1"/>
          </p:cNvSpPr>
          <p:nvPr>
            <p:ph idx="1"/>
          </p:nvPr>
        </p:nvSpPr>
        <p:spPr>
          <a:xfrm>
            <a:off x="457200" y="992888"/>
            <a:ext cx="8229600" cy="3636262"/>
          </a:xfrm>
        </p:spPr>
        <p:txBody>
          <a:bodyPr/>
          <a:lstStyle/>
          <a:p>
            <a:r>
              <a:rPr lang="en-US" sz="2000" dirty="0">
                <a:solidFill>
                  <a:srgbClr val="000000"/>
                </a:solidFill>
              </a:rPr>
              <a:t>The products listed in the class overview are not indicated for the relief of acute bronchospasm. </a:t>
            </a:r>
          </a:p>
          <a:p>
            <a:r>
              <a:rPr lang="en-US" sz="2000" dirty="0">
                <a:solidFill>
                  <a:srgbClr val="000000"/>
                </a:solidFill>
              </a:rPr>
              <a:t>Patients with asthma should be prescribed a rescue/reliever agent for instances of bronchospasm.</a:t>
            </a:r>
          </a:p>
          <a:p>
            <a:r>
              <a:rPr lang="en-US" sz="2000" dirty="0">
                <a:solidFill>
                  <a:srgbClr val="000000"/>
                </a:solidFill>
              </a:rPr>
              <a:t>For asthma therapy, the combination products should only be prescribed for patients not adequately controlled on a single-agent asthma control medication, such as an ICS, or for patients whose severity of asthma symptoms warrants initiation of treatment with both an ICS and a LABA .</a:t>
            </a:r>
          </a:p>
          <a:p>
            <a:r>
              <a:rPr lang="en-US" sz="2000" dirty="0">
                <a:solidFill>
                  <a:srgbClr val="000000"/>
                </a:solidFill>
              </a:rPr>
              <a:t>At the initial diagnosis and periodically (and during exacerbations),  patient’s FEV</a:t>
            </a:r>
            <a:r>
              <a:rPr lang="en-US" sz="2000" baseline="-25000" dirty="0">
                <a:solidFill>
                  <a:srgbClr val="000000"/>
                </a:solidFill>
              </a:rPr>
              <a:t>1</a:t>
            </a:r>
            <a:r>
              <a:rPr lang="en-US" sz="2000" dirty="0">
                <a:solidFill>
                  <a:srgbClr val="000000"/>
                </a:solidFill>
              </a:rPr>
              <a:t> should be evaluated for treatment progress/success.</a:t>
            </a:r>
          </a:p>
          <a:p>
            <a:endParaRPr lang="en-US" sz="2000" dirty="0"/>
          </a:p>
        </p:txBody>
      </p:sp>
    </p:spTree>
    <p:extLst>
      <p:ext uri="{BB962C8B-B14F-4D97-AF65-F5344CB8AC3E}">
        <p14:creationId xmlns:p14="http://schemas.microsoft.com/office/powerpoint/2010/main" val="14576343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940A-C611-48DB-9212-63A70256E29A}"/>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73793DF5-CF9E-4207-83D4-DD02E4EEC7CD}"/>
              </a:ext>
            </a:extLst>
          </p:cNvPr>
          <p:cNvSpPr>
            <a:spLocks noGrp="1"/>
          </p:cNvSpPr>
          <p:nvPr>
            <p:ph idx="1"/>
          </p:nvPr>
        </p:nvSpPr>
        <p:spPr>
          <a:xfrm>
            <a:off x="457200" y="992888"/>
            <a:ext cx="8229600" cy="3636262"/>
          </a:xfrm>
        </p:spPr>
        <p:txBody>
          <a:bodyPr/>
          <a:lstStyle/>
          <a:p>
            <a:r>
              <a:rPr lang="en-US" sz="2000" dirty="0">
                <a:solidFill>
                  <a:srgbClr val="000000"/>
                </a:solidFill>
              </a:rPr>
              <a:t>In asthma therapy, corticosteroids suppress cytokine generation, recruitment of airway eosinophils, and release of inflammatory mediators, reducing airway hyper-responsiveness.</a:t>
            </a:r>
          </a:p>
          <a:p>
            <a:r>
              <a:rPr lang="en-US" sz="2000" dirty="0">
                <a:solidFill>
                  <a:srgbClr val="000000"/>
                </a:solidFill>
              </a:rPr>
              <a:t>LABAs lead to bronchial relaxation and a decrease in the release of mediators of immediate hypersensitivity from mast cells.</a:t>
            </a:r>
          </a:p>
          <a:p>
            <a:r>
              <a:rPr lang="en-US" sz="2000" dirty="0">
                <a:solidFill>
                  <a:srgbClr val="000000"/>
                </a:solidFill>
              </a:rPr>
              <a:t>LAMAs antagonize the action of released acetylcholine causing bronchodilation.</a:t>
            </a:r>
          </a:p>
          <a:p>
            <a:r>
              <a:rPr lang="en-US" sz="2000" dirty="0">
                <a:solidFill>
                  <a:srgbClr val="000000"/>
                </a:solidFill>
              </a:rPr>
              <a:t>Delivery system selection as well as the patients’ ability to properly use the device are important factors in the clinical success of ICS therapy. </a:t>
            </a:r>
          </a:p>
          <a:p>
            <a:r>
              <a:rPr lang="en-US" sz="2000" dirty="0">
                <a:solidFill>
                  <a:srgbClr val="000000"/>
                </a:solidFill>
              </a:rPr>
              <a:t>Metered dose inhalers (MDIs) are pressurized spray inhalers, available in suspension and solution.</a:t>
            </a:r>
          </a:p>
          <a:p>
            <a:endParaRPr lang="en-US" sz="2000" dirty="0"/>
          </a:p>
        </p:txBody>
      </p:sp>
    </p:spTree>
    <p:extLst>
      <p:ext uri="{BB962C8B-B14F-4D97-AF65-F5344CB8AC3E}">
        <p14:creationId xmlns:p14="http://schemas.microsoft.com/office/powerpoint/2010/main" val="39240405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45C-8561-4D9D-A2D0-045A3E4256E7}"/>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B9963794-A1F7-4822-B126-15147F12728B}"/>
              </a:ext>
            </a:extLst>
          </p:cNvPr>
          <p:cNvSpPr>
            <a:spLocks noGrp="1"/>
          </p:cNvSpPr>
          <p:nvPr>
            <p:ph idx="1"/>
          </p:nvPr>
        </p:nvSpPr>
        <p:spPr>
          <a:xfrm>
            <a:off x="457200" y="992888"/>
            <a:ext cx="8229600" cy="3636261"/>
          </a:xfrm>
        </p:spPr>
        <p:txBody>
          <a:bodyPr/>
          <a:lstStyle/>
          <a:p>
            <a:r>
              <a:rPr lang="en-US" sz="2000" dirty="0">
                <a:solidFill>
                  <a:srgbClr val="000000"/>
                </a:solidFill>
              </a:rPr>
              <a:t>MDIs deliver approximately 15% to 35% of the administered dose to the lungs</a:t>
            </a:r>
          </a:p>
          <a:p>
            <a:r>
              <a:rPr lang="en-US" sz="2000" dirty="0">
                <a:solidFill>
                  <a:srgbClr val="000000"/>
                </a:solidFill>
              </a:rPr>
              <a:t>Spacer chambers may be used with most MDIs to make them easier to use and help deliver a greater drug amount to the airway</a:t>
            </a:r>
          </a:p>
          <a:p>
            <a:r>
              <a:rPr lang="en-US" sz="2000" dirty="0">
                <a:solidFill>
                  <a:srgbClr val="000000"/>
                </a:solidFill>
              </a:rPr>
              <a:t>Products in this review with MDI devices include Advair HFA, Alvesco, Asmanex HFA, Dulera, Flovent HFA, QVAR Redihaler, Symbicort, and Breztri Aerosphere. </a:t>
            </a:r>
          </a:p>
          <a:p>
            <a:r>
              <a:rPr lang="en-US" sz="2000" dirty="0">
                <a:solidFill>
                  <a:srgbClr val="000000"/>
                </a:solidFill>
              </a:rPr>
              <a:t>QVAR Redihaler differs from conventional MDIs as it is breath activated, and should not be used with a spacer or volume holding chamber </a:t>
            </a:r>
          </a:p>
          <a:p>
            <a:r>
              <a:rPr lang="en-US" sz="2000" dirty="0">
                <a:solidFill>
                  <a:srgbClr val="000000"/>
                </a:solidFill>
              </a:rPr>
              <a:t>Dry-powder inhalers (DPIs) are breath-actuated devices that release the drug in the form of a dry powder upon inhalation</a:t>
            </a:r>
          </a:p>
          <a:p>
            <a:endParaRPr lang="en-US" sz="2000" b="1" dirty="0"/>
          </a:p>
        </p:txBody>
      </p:sp>
    </p:spTree>
    <p:extLst>
      <p:ext uri="{BB962C8B-B14F-4D97-AF65-F5344CB8AC3E}">
        <p14:creationId xmlns:p14="http://schemas.microsoft.com/office/powerpoint/2010/main" val="10159195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792F-1519-4D66-A0BD-4E25EE83EE70}"/>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C838382B-AACE-474A-9DEB-CD2F8EAEB927}"/>
              </a:ext>
            </a:extLst>
          </p:cNvPr>
          <p:cNvSpPr>
            <a:spLocks noGrp="1"/>
          </p:cNvSpPr>
          <p:nvPr>
            <p:ph idx="1"/>
          </p:nvPr>
        </p:nvSpPr>
        <p:spPr>
          <a:xfrm>
            <a:off x="457200" y="992888"/>
            <a:ext cx="8229600" cy="3636261"/>
          </a:xfrm>
        </p:spPr>
        <p:txBody>
          <a:bodyPr/>
          <a:lstStyle/>
          <a:p>
            <a:r>
              <a:rPr lang="en-US" sz="2000" dirty="0">
                <a:solidFill>
                  <a:srgbClr val="000000"/>
                </a:solidFill>
              </a:rPr>
              <a:t>While DPIs minimize some of the difficulties in coordinating MDI usage, they have a tendency to result in more dosage variation at low inspiratory flow rates (&lt; 20 L/min). </a:t>
            </a:r>
          </a:p>
          <a:p>
            <a:r>
              <a:rPr lang="en-US" sz="2000" dirty="0">
                <a:solidFill>
                  <a:srgbClr val="000000"/>
                </a:solidFill>
              </a:rPr>
              <a:t>Products in this review with DPI devices include Advair Diskus, AirDuo RespiClick, AirDuo Digihaler, Arnuity Ellipta, ArmonAir Digihaler, Asmanex Twisthaler, Breo Ellipta, Flovent Diskus, Pulmicort Flexhaler, and Trelegy Ellipta. </a:t>
            </a:r>
          </a:p>
          <a:p>
            <a:r>
              <a:rPr lang="en-US" sz="2000" dirty="0">
                <a:solidFill>
                  <a:srgbClr val="000000"/>
                </a:solidFill>
              </a:rPr>
              <a:t>Products in this review that are nebulized include budesonide and Pulmicort respules.</a:t>
            </a:r>
          </a:p>
          <a:p>
            <a:r>
              <a:rPr lang="en-US" sz="2000" dirty="0">
                <a:solidFill>
                  <a:srgbClr val="000000"/>
                </a:solidFill>
              </a:rPr>
              <a:t>Several of the products listed also carry indications in the treatment of COPD.</a:t>
            </a:r>
          </a:p>
          <a:p>
            <a:endParaRPr lang="en-US" sz="2000" dirty="0"/>
          </a:p>
        </p:txBody>
      </p:sp>
    </p:spTree>
    <p:extLst>
      <p:ext uri="{BB962C8B-B14F-4D97-AF65-F5344CB8AC3E}">
        <p14:creationId xmlns:p14="http://schemas.microsoft.com/office/powerpoint/2010/main" val="37565483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47D7-7C6F-4CB8-B9E6-EB19AC7EDEDA}"/>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FE68B2B8-3D13-4224-80B3-E65E35D293CA}"/>
              </a:ext>
            </a:extLst>
          </p:cNvPr>
          <p:cNvSpPr>
            <a:spLocks noGrp="1"/>
          </p:cNvSpPr>
          <p:nvPr>
            <p:ph idx="1"/>
          </p:nvPr>
        </p:nvSpPr>
        <p:spPr>
          <a:xfrm>
            <a:off x="152400" y="992888"/>
            <a:ext cx="8763000" cy="3068333"/>
          </a:xfrm>
        </p:spPr>
        <p:txBody>
          <a:bodyPr/>
          <a:lstStyle/>
          <a:p>
            <a:r>
              <a:rPr lang="en-US" sz="2000" dirty="0">
                <a:solidFill>
                  <a:srgbClr val="000000"/>
                </a:solidFill>
              </a:rPr>
              <a:t>When used in equivalent dosages, efficacy among all ICS is similar.</a:t>
            </a:r>
          </a:p>
          <a:p>
            <a:r>
              <a:rPr lang="en-US" sz="2000" dirty="0">
                <a:solidFill>
                  <a:srgbClr val="000000"/>
                </a:solidFill>
              </a:rPr>
              <a:t>There are differences among the agents in dosage frequency and the number of inhalations needed for each dose. Most are recommended for twice daily use.</a:t>
            </a:r>
          </a:p>
          <a:p>
            <a:r>
              <a:rPr lang="en-US" sz="2000" dirty="0">
                <a:solidFill>
                  <a:srgbClr val="000000"/>
                </a:solidFill>
              </a:rPr>
              <a:t>Arnuity Ellipta, Breo Ellipta, Trelegy Ellipta and Asmanex Twisthaler can be dosed once daily.</a:t>
            </a:r>
          </a:p>
          <a:p>
            <a:r>
              <a:rPr lang="en-US" sz="2000" dirty="0">
                <a:solidFill>
                  <a:srgbClr val="000000"/>
                </a:solidFill>
              </a:rPr>
              <a:t>Alvesco and QVAR Redihaler are either converted during absorption (beclomethasone) or in the lung (ciclesonide).</a:t>
            </a:r>
          </a:p>
          <a:p>
            <a:r>
              <a:rPr lang="en-US" sz="2000" dirty="0">
                <a:solidFill>
                  <a:srgbClr val="000000"/>
                </a:solidFill>
              </a:rPr>
              <a:t>FDA cautions on the use of LABA products in asthma, also apply to the combination ICS/LABA products but no longer is a boxed warning.</a:t>
            </a:r>
          </a:p>
          <a:p>
            <a:r>
              <a:rPr lang="en-US" sz="2000" dirty="0">
                <a:solidFill>
                  <a:srgbClr val="000000"/>
                </a:solidFill>
              </a:rPr>
              <a:t>The FDA recommends against the use of LABA without the use of an ICS, and for the shortest duration possible to maintain asthma control.</a:t>
            </a:r>
          </a:p>
          <a:p>
            <a:endParaRPr lang="en-US" sz="2000" dirty="0"/>
          </a:p>
        </p:txBody>
      </p:sp>
    </p:spTree>
    <p:extLst>
      <p:ext uri="{BB962C8B-B14F-4D97-AF65-F5344CB8AC3E}">
        <p14:creationId xmlns:p14="http://schemas.microsoft.com/office/powerpoint/2010/main" val="324273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DCF8-4B4D-4974-8A5A-F20A1FF3B540}"/>
              </a:ext>
            </a:extLst>
          </p:cNvPr>
          <p:cNvSpPr>
            <a:spLocks noGrp="1"/>
          </p:cNvSpPr>
          <p:nvPr>
            <p:ph type="title"/>
          </p:nvPr>
        </p:nvSpPr>
        <p:spPr>
          <a:xfrm>
            <a:off x="457200" y="135639"/>
            <a:ext cx="8229600" cy="683511"/>
          </a:xfrm>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94789976-76BC-43B7-B46B-87DD1BD1EB64}"/>
              </a:ext>
            </a:extLst>
          </p:cNvPr>
          <p:cNvSpPr>
            <a:spLocks noGrp="1"/>
          </p:cNvSpPr>
          <p:nvPr>
            <p:ph idx="1"/>
          </p:nvPr>
        </p:nvSpPr>
        <p:spPr>
          <a:xfrm>
            <a:off x="152400" y="742950"/>
            <a:ext cx="8763000" cy="3810000"/>
          </a:xfrm>
        </p:spPr>
        <p: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Naltrexone is a centrally-acting mu-receptor antagonist that reverses the analgesic effects of mu-receptor agonists by competing for binding sites with opioids.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No clinical data exist that distinguish analgesic efficacy of any of these products from the others.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Pain management must be individualized and patients who do not respond to one opioid may respond to another.</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Abuse deterrent formulations do not enhance analgesic properties.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All opioids can be abused and are subject to illicit use.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Abuse deterrent formulations are intended to make misuse more difficult, but do not affect diversion.</a:t>
            </a:r>
          </a:p>
          <a:p>
            <a:pPr marL="0" lvl="1" indent="0">
              <a:spcBef>
                <a:spcPts val="1000"/>
              </a:spcBef>
              <a:buSzTx/>
              <a:buNone/>
            </a:pPr>
            <a:endParaRPr lang="en-US" sz="2000" dirty="0">
              <a:solidFill>
                <a:schemeClr val="tx1">
                  <a:lumMod val="50000"/>
                </a:schemeClr>
              </a:solidFill>
            </a:endParaRPr>
          </a:p>
          <a:p>
            <a:endParaRPr lang="en-US" dirty="0"/>
          </a:p>
        </p:txBody>
      </p:sp>
    </p:spTree>
    <p:extLst>
      <p:ext uri="{BB962C8B-B14F-4D97-AF65-F5344CB8AC3E}">
        <p14:creationId xmlns:p14="http://schemas.microsoft.com/office/powerpoint/2010/main" val="8647364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3" name="Content Placeholder 2"/>
          <p:cNvSpPr>
            <a:spLocks noGrp="1"/>
          </p:cNvSpPr>
          <p:nvPr>
            <p:ph idx="1"/>
          </p:nvPr>
        </p:nvSpPr>
        <p:spPr>
          <a:xfrm>
            <a:off x="457200" y="895350"/>
            <a:ext cx="8229600" cy="3733800"/>
          </a:xfrm>
        </p:spPr>
        <p:txBody>
          <a:bodyPr/>
          <a:lstStyle/>
          <a:p>
            <a:r>
              <a:rPr lang="en-US" sz="2000" dirty="0">
                <a:solidFill>
                  <a:srgbClr val="000000"/>
                </a:solidFill>
                <a:uFillTx/>
              </a:rPr>
              <a:t>The </a:t>
            </a:r>
            <a:r>
              <a:rPr lang="en-US" sz="2000" dirty="0">
                <a:solidFill>
                  <a:srgbClr val="000000"/>
                </a:solidFill>
              </a:rPr>
              <a:t>2022 </a:t>
            </a:r>
            <a:r>
              <a:rPr lang="en-US" sz="2000" dirty="0">
                <a:solidFill>
                  <a:srgbClr val="000000"/>
                </a:solidFill>
                <a:uFillTx/>
              </a:rPr>
              <a:t>GINA guidelines offer a control-based management plan which adjusts treatment through a continuous cycle of assessment and review of the patient’s response to therapy as it relates to symptom control, future risk of exacerbations, and side effects. </a:t>
            </a:r>
          </a:p>
          <a:p>
            <a:r>
              <a:rPr lang="en-US" sz="2000" dirty="0">
                <a:solidFill>
                  <a:srgbClr val="000000"/>
                </a:solidFill>
              </a:rPr>
              <a:t>The GINA 2022 guidelines describe 2 treatment tracks: Track 1 and Track 2. In Track 1, the reliever is as-needed low dose ICS-formoterol. </a:t>
            </a:r>
          </a:p>
          <a:p>
            <a:r>
              <a:rPr lang="en-US" sz="2000" dirty="0">
                <a:solidFill>
                  <a:srgbClr val="000000"/>
                </a:solidFill>
              </a:rPr>
              <a:t>In Track 2, the reliever is an as-needed SABA, which is the alternative approach when Track 1 is not an option or is not preferred for patient-specific reasons. </a:t>
            </a:r>
          </a:p>
          <a:p>
            <a:r>
              <a:rPr lang="en-US" sz="2000" dirty="0">
                <a:solidFill>
                  <a:srgbClr val="000000"/>
                </a:solidFill>
                <a:uFillTx/>
              </a:rPr>
              <a:t>The </a:t>
            </a:r>
            <a:r>
              <a:rPr lang="en-US" sz="2000" dirty="0">
                <a:solidFill>
                  <a:srgbClr val="000000"/>
                </a:solidFill>
              </a:rPr>
              <a:t>2022</a:t>
            </a:r>
            <a:r>
              <a:rPr lang="en-US" sz="2000" dirty="0">
                <a:solidFill>
                  <a:srgbClr val="000000"/>
                </a:solidFill>
                <a:uFillTx/>
              </a:rPr>
              <a:t> GOLD guidelines place a great focus on the assessment of inhaler technique and adherence to improve therapeutic outcomes.</a:t>
            </a: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5601365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pic>
        <p:nvPicPr>
          <p:cNvPr id="13" name="Content Placeholder 12">
            <a:extLst>
              <a:ext uri="{FF2B5EF4-FFF2-40B4-BE49-F238E27FC236}">
                <a16:creationId xmlns:a16="http://schemas.microsoft.com/office/drawing/2014/main" id="{0F03D11D-9C2E-232A-9753-25B228C844AB}"/>
              </a:ext>
            </a:extLst>
          </p:cNvPr>
          <p:cNvPicPr>
            <a:picLocks noGrp="1" noChangeAspect="1"/>
          </p:cNvPicPr>
          <p:nvPr>
            <p:ph idx="1"/>
          </p:nvPr>
        </p:nvPicPr>
        <p:blipFill>
          <a:blip r:embed="rId3"/>
          <a:stretch>
            <a:fillRect/>
          </a:stretch>
        </p:blipFill>
        <p:spPr>
          <a:xfrm>
            <a:off x="762000" y="1047750"/>
            <a:ext cx="7848600" cy="3394075"/>
          </a:xfrm>
        </p:spPr>
      </p:pic>
    </p:spTree>
    <p:extLst>
      <p:ext uri="{BB962C8B-B14F-4D97-AF65-F5344CB8AC3E}">
        <p14:creationId xmlns:p14="http://schemas.microsoft.com/office/powerpoint/2010/main" val="41160351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pic>
        <p:nvPicPr>
          <p:cNvPr id="8" name="Content Placeholder 7">
            <a:extLst>
              <a:ext uri="{FF2B5EF4-FFF2-40B4-BE49-F238E27FC236}">
                <a16:creationId xmlns:a16="http://schemas.microsoft.com/office/drawing/2014/main" id="{3F603C7E-2517-6A64-9572-D8DC2A5054E9}"/>
              </a:ext>
            </a:extLst>
          </p:cNvPr>
          <p:cNvPicPr>
            <a:picLocks noGrp="1" noChangeAspect="1"/>
          </p:cNvPicPr>
          <p:nvPr>
            <p:ph idx="1"/>
          </p:nvPr>
        </p:nvPicPr>
        <p:blipFill>
          <a:blip r:embed="rId3"/>
          <a:stretch>
            <a:fillRect/>
          </a:stretch>
        </p:blipFill>
        <p:spPr>
          <a:xfrm>
            <a:off x="609600" y="1091969"/>
            <a:ext cx="8000999" cy="3305636"/>
          </a:xfrm>
        </p:spPr>
      </p:pic>
    </p:spTree>
    <p:extLst>
      <p:ext uri="{BB962C8B-B14F-4D97-AF65-F5344CB8AC3E}">
        <p14:creationId xmlns:p14="http://schemas.microsoft.com/office/powerpoint/2010/main" val="33780029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47D7-7C6F-4CB8-B9E6-EB19AC7EDEDA}"/>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FE68B2B8-3D13-4224-80B3-E65E35D293CA}"/>
              </a:ext>
            </a:extLst>
          </p:cNvPr>
          <p:cNvSpPr>
            <a:spLocks noGrp="1"/>
          </p:cNvSpPr>
          <p:nvPr>
            <p:ph idx="1"/>
          </p:nvPr>
        </p:nvSpPr>
        <p:spPr>
          <a:xfrm>
            <a:off x="152400" y="742950"/>
            <a:ext cx="8763000" cy="3657600"/>
          </a:xfrm>
        </p:spPr>
        <p:txBody>
          <a:bodyPr/>
          <a:lstStyle/>
          <a:p>
            <a:r>
              <a:rPr lang="en-US" b="1" i="1" dirty="0">
                <a:solidFill>
                  <a:schemeClr val="tx1">
                    <a:lumMod val="50000"/>
                  </a:schemeClr>
                </a:solidFill>
              </a:rPr>
              <a:t>Product/Guideline Updates:</a:t>
            </a:r>
          </a:p>
          <a:p>
            <a:r>
              <a:rPr lang="en-US" sz="2200" dirty="0">
                <a:solidFill>
                  <a:srgbClr val="000000"/>
                </a:solidFill>
              </a:rPr>
              <a:t>FDA has approved Airsupra for as-needed treatment or prevention of bronchoconstriction and to reduce the risk of exacerbations in patients with asthma ≥ 18 years of age.</a:t>
            </a:r>
          </a:p>
          <a:p>
            <a:r>
              <a:rPr lang="en-US" sz="2200" dirty="0">
                <a:solidFill>
                  <a:srgbClr val="000000"/>
                </a:solidFill>
              </a:rPr>
              <a:t>Supplied as a pressurized metered-dose inhaler, fixed-dose combination of albuterol 90 mcg &amp; budesonide 80 mcg per actuation. </a:t>
            </a:r>
          </a:p>
          <a:p>
            <a:r>
              <a:rPr lang="en-US" sz="2200" dirty="0">
                <a:solidFill>
                  <a:srgbClr val="000000"/>
                </a:solidFill>
              </a:rPr>
              <a:t>Recommended dosage is 180 mcg/160 mcg by oral inhalation as needed for asthma symptoms (maximum of 6 doses [12 inhalations] in a 24-hour period). </a:t>
            </a:r>
            <a:endParaRPr lang="en-US" sz="2200" b="1" i="1" dirty="0">
              <a:solidFill>
                <a:srgbClr val="000000"/>
              </a:solidFill>
            </a:endParaRPr>
          </a:p>
          <a:p>
            <a:endParaRPr lang="en-US" sz="2000" dirty="0"/>
          </a:p>
        </p:txBody>
      </p:sp>
    </p:spTree>
    <p:extLst>
      <p:ext uri="{BB962C8B-B14F-4D97-AF65-F5344CB8AC3E}">
        <p14:creationId xmlns:p14="http://schemas.microsoft.com/office/powerpoint/2010/main" val="41102187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5ACC-BAAE-472D-97E1-23D01C1605B6}"/>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56029AC-C531-438B-854B-82A144E85032}"/>
              </a:ext>
            </a:extLst>
          </p:cNvPr>
          <p:cNvSpPr>
            <a:spLocks noGrp="1"/>
          </p:cNvSpPr>
          <p:nvPr>
            <p:ph idx="1"/>
          </p:nvPr>
        </p:nvSpPr>
        <p:spPr>
          <a:xfrm>
            <a:off x="457200" y="992889"/>
            <a:ext cx="8229600" cy="3636261"/>
          </a:xfrm>
        </p:spPr>
        <p:txBody>
          <a:bodyPr/>
          <a:lstStyle/>
          <a:p>
            <a:pPr marL="342900" lvl="1" indent="-342900" eaLnBrk="0" hangingPunct="0">
              <a:spcBef>
                <a:spcPct val="45000"/>
              </a:spcBef>
              <a:buClr>
                <a:srgbClr val="89A5C7"/>
              </a:buClr>
              <a:buNone/>
            </a:pPr>
            <a:r>
              <a:rPr lang="en-US" sz="2400" b="1" i="1" dirty="0">
                <a:solidFill>
                  <a:schemeClr val="tx1">
                    <a:lumMod val="50000"/>
                  </a:schemeClr>
                </a:solidFill>
              </a:rPr>
              <a:t>Product/Guideline Updates:</a:t>
            </a:r>
          </a:p>
          <a:p>
            <a:r>
              <a:rPr lang="en-US" sz="2000" dirty="0">
                <a:solidFill>
                  <a:srgbClr val="000000"/>
                </a:solidFill>
                <a:effectLst/>
                <a:ea typeface="Times New Roman" panose="02020603050405020304" pitchFamily="18" charset="0"/>
                <a:cs typeface="Arial" panose="020B0604020202020204" pitchFamily="34" charset="0"/>
              </a:rPr>
              <a:t>National Asthma Education and Prevention Program updated their 2007 asthma guidelines</a:t>
            </a:r>
          </a:p>
          <a:p>
            <a:r>
              <a:rPr lang="en-US" sz="2000" dirty="0">
                <a:solidFill>
                  <a:srgbClr val="000000"/>
                </a:solidFill>
              </a:rPr>
              <a:t>As needed ICS with formoterol is now recommended for patients 5 to 11 years of age at steps 3 and 4 (as low-dose or medium-dose, respectively), but a SABA is recommended as an alternative. </a:t>
            </a:r>
          </a:p>
          <a:p>
            <a:r>
              <a:rPr lang="en-US" sz="2000" dirty="0">
                <a:solidFill>
                  <a:srgbClr val="000000"/>
                </a:solidFill>
              </a:rPr>
              <a:t>For combinations of an ICS and a LABA for patients ≥ 5 years of age, the group states a single inhaler </a:t>
            </a:r>
            <a:r>
              <a:rPr lang="en-US" sz="2000" dirty="0">
                <a:solidFill>
                  <a:srgbClr val="000000"/>
                </a:solidFill>
                <a:effectLst/>
                <a:ea typeface="Times New Roman" panose="02020603050405020304" pitchFamily="18" charset="0"/>
                <a:cs typeface="Arial" panose="020B0604020202020204" pitchFamily="34" charset="0"/>
              </a:rPr>
              <a:t>(single maintenance and reliever therapy) </a:t>
            </a:r>
            <a:r>
              <a:rPr lang="en-US" sz="2000" dirty="0">
                <a:solidFill>
                  <a:srgbClr val="000000"/>
                </a:solidFill>
              </a:rPr>
              <a:t>is preferable. </a:t>
            </a:r>
          </a:p>
          <a:p>
            <a:r>
              <a:rPr lang="en-US" sz="2000" dirty="0">
                <a:solidFill>
                  <a:srgbClr val="000000"/>
                </a:solidFill>
                <a:effectLst/>
                <a:ea typeface="Times New Roman" panose="02020603050405020304" pitchFamily="18" charset="0"/>
                <a:cs typeface="Arial" panose="020B0604020202020204" pitchFamily="34" charset="0"/>
              </a:rPr>
              <a:t>Key recommendations for pharmacotherapy are organized by asthma severity in steps 1 to 6</a:t>
            </a:r>
            <a:endParaRPr lang="en-US" sz="2000" dirty="0">
              <a:solidFill>
                <a:srgbClr val="000000"/>
              </a:solidFill>
            </a:endParaRPr>
          </a:p>
        </p:txBody>
      </p:sp>
    </p:spTree>
    <p:extLst>
      <p:ext uri="{BB962C8B-B14F-4D97-AF65-F5344CB8AC3E}">
        <p14:creationId xmlns:p14="http://schemas.microsoft.com/office/powerpoint/2010/main" val="15068157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5ACC-BAAE-472D-97E1-23D01C1605B6}"/>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56029AC-C531-438B-854B-82A144E85032}"/>
              </a:ext>
            </a:extLst>
          </p:cNvPr>
          <p:cNvSpPr>
            <a:spLocks noGrp="1"/>
          </p:cNvSpPr>
          <p:nvPr>
            <p:ph idx="1"/>
          </p:nvPr>
        </p:nvSpPr>
        <p:spPr>
          <a:xfrm>
            <a:off x="180362" y="895351"/>
            <a:ext cx="8506438" cy="3546872"/>
          </a:xfrm>
        </p:spPr>
        <p:txBody>
          <a:bodyPr/>
          <a:lstStyle/>
          <a:p>
            <a:pPr marL="342900" lvl="1" indent="-342900" eaLnBrk="0" hangingPunct="0">
              <a:spcBef>
                <a:spcPct val="45000"/>
              </a:spcBef>
              <a:buClr>
                <a:srgbClr val="89A5C7"/>
              </a:buClr>
              <a:buNone/>
            </a:pPr>
            <a:r>
              <a:rPr lang="en-US" b="1" i="1" dirty="0">
                <a:solidFill>
                  <a:schemeClr val="tx1">
                    <a:lumMod val="50000"/>
                  </a:schemeClr>
                </a:solidFill>
              </a:rPr>
              <a:t>Product/Guideline Updates:</a:t>
            </a:r>
          </a:p>
          <a:p>
            <a:pPr marL="342900" lvl="1" indent="-342900" eaLnBrk="0" hangingPunct="0">
              <a:spcBef>
                <a:spcPct val="45000"/>
              </a:spcBef>
              <a:buClr>
                <a:srgbClr val="89A5C7"/>
              </a:buClr>
              <a:buNone/>
            </a:pPr>
            <a:endParaRPr lang="en-US" b="1" i="1" dirty="0"/>
          </a:p>
          <a:p>
            <a:pPr marL="342900" lvl="1" indent="-342900" eaLnBrk="0" hangingPunct="0">
              <a:spcBef>
                <a:spcPct val="45000"/>
              </a:spcBef>
              <a:buClr>
                <a:srgbClr val="89A5C7"/>
              </a:buClr>
              <a:buNone/>
            </a:pPr>
            <a:endParaRPr lang="en-US" b="1" i="1" dirty="0">
              <a:solidFill>
                <a:schemeClr val="tx1">
                  <a:lumMod val="50000"/>
                </a:schemeClr>
              </a:solidFill>
            </a:endParaRPr>
          </a:p>
          <a:p>
            <a:pPr marL="342900" lvl="1" indent="-342900" eaLnBrk="0" hangingPunct="0">
              <a:spcBef>
                <a:spcPct val="45000"/>
              </a:spcBef>
              <a:buClr>
                <a:srgbClr val="89A5C7"/>
              </a:buClr>
              <a:buNone/>
            </a:pPr>
            <a:endParaRPr lang="en-US" b="1" i="1" dirty="0"/>
          </a:p>
          <a:p>
            <a:pPr marL="342900" lvl="1" indent="-342900" eaLnBrk="0" hangingPunct="0">
              <a:spcBef>
                <a:spcPct val="45000"/>
              </a:spcBef>
              <a:buClr>
                <a:srgbClr val="89A5C7"/>
              </a:buClr>
              <a:buNone/>
            </a:pPr>
            <a:endParaRPr lang="en-US" b="1" i="1" dirty="0">
              <a:solidFill>
                <a:schemeClr val="tx1">
                  <a:lumMod val="50000"/>
                </a:schemeClr>
              </a:solidFill>
            </a:endParaRPr>
          </a:p>
          <a:p>
            <a:pPr marL="342900" lvl="1" indent="-342900" eaLnBrk="0" hangingPunct="0">
              <a:spcBef>
                <a:spcPct val="45000"/>
              </a:spcBef>
              <a:buClr>
                <a:srgbClr val="89A5C7"/>
              </a:buClr>
              <a:buNone/>
            </a:pPr>
            <a:endParaRPr lang="en-US" b="1" i="1" dirty="0">
              <a:solidFill>
                <a:schemeClr val="tx1">
                  <a:lumMod val="50000"/>
                </a:schemeClr>
              </a:solidFill>
            </a:endParaRPr>
          </a:p>
          <a:p>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8A601A2C-24B6-3EAF-9363-47D5C36923AF}"/>
              </a:ext>
            </a:extLst>
          </p:cNvPr>
          <p:cNvPicPr>
            <a:picLocks noChangeAspect="1"/>
          </p:cNvPicPr>
          <p:nvPr/>
        </p:nvPicPr>
        <p:blipFill>
          <a:blip r:embed="rId2"/>
          <a:stretch>
            <a:fillRect/>
          </a:stretch>
        </p:blipFill>
        <p:spPr>
          <a:xfrm>
            <a:off x="180362" y="1428590"/>
            <a:ext cx="8783276" cy="2286319"/>
          </a:xfrm>
          <a:prstGeom prst="rect">
            <a:avLst/>
          </a:prstGeom>
        </p:spPr>
      </p:pic>
    </p:spTree>
    <p:extLst>
      <p:ext uri="{BB962C8B-B14F-4D97-AF65-F5344CB8AC3E}">
        <p14:creationId xmlns:p14="http://schemas.microsoft.com/office/powerpoint/2010/main" val="39724628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5ACC-BAAE-472D-97E1-23D01C1605B6}"/>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56029AC-C531-438B-854B-82A144E85032}"/>
              </a:ext>
            </a:extLst>
          </p:cNvPr>
          <p:cNvSpPr>
            <a:spLocks noGrp="1"/>
          </p:cNvSpPr>
          <p:nvPr>
            <p:ph idx="1"/>
          </p:nvPr>
        </p:nvSpPr>
        <p:spPr>
          <a:xfrm>
            <a:off x="457200" y="819150"/>
            <a:ext cx="8686800" cy="3623072"/>
          </a:xfrm>
        </p:spPr>
        <p:txBody>
          <a:bodyPr/>
          <a:lstStyle/>
          <a:p>
            <a:pPr marL="342900" lvl="1" indent="-342900" eaLnBrk="0" hangingPunct="0">
              <a:spcBef>
                <a:spcPct val="45000"/>
              </a:spcBef>
              <a:buClr>
                <a:srgbClr val="89A5C7"/>
              </a:buClr>
              <a:buNone/>
            </a:pPr>
            <a:r>
              <a:rPr lang="en-US" b="1" i="1" dirty="0">
                <a:solidFill>
                  <a:schemeClr val="tx1">
                    <a:lumMod val="50000"/>
                  </a:schemeClr>
                </a:solidFill>
              </a:rPr>
              <a:t>Product/Guideline Updates:</a:t>
            </a:r>
          </a:p>
          <a:p>
            <a:pPr marL="342900" lvl="1" indent="-342900" eaLnBrk="0" hangingPunct="0">
              <a:spcBef>
                <a:spcPct val="45000"/>
              </a:spcBef>
              <a:buClr>
                <a:srgbClr val="89A5C7"/>
              </a:buClr>
              <a:buNone/>
            </a:pPr>
            <a:endParaRPr lang="en-US" b="1" i="1" dirty="0">
              <a:solidFill>
                <a:schemeClr val="tx1">
                  <a:lumMod val="50000"/>
                </a:schemeClr>
              </a:solidFill>
            </a:endParaRPr>
          </a:p>
        </p:txBody>
      </p:sp>
      <p:pic>
        <p:nvPicPr>
          <p:cNvPr id="5" name="Picture 4">
            <a:extLst>
              <a:ext uri="{FF2B5EF4-FFF2-40B4-BE49-F238E27FC236}">
                <a16:creationId xmlns:a16="http://schemas.microsoft.com/office/drawing/2014/main" id="{BB70DB6D-8066-E784-A384-4668ECE12115}"/>
              </a:ext>
            </a:extLst>
          </p:cNvPr>
          <p:cNvPicPr>
            <a:picLocks noChangeAspect="1"/>
          </p:cNvPicPr>
          <p:nvPr/>
        </p:nvPicPr>
        <p:blipFill>
          <a:blip r:embed="rId3"/>
          <a:stretch>
            <a:fillRect/>
          </a:stretch>
        </p:blipFill>
        <p:spPr>
          <a:xfrm>
            <a:off x="137493" y="1400011"/>
            <a:ext cx="8869013" cy="2343477"/>
          </a:xfrm>
          <a:prstGeom prst="rect">
            <a:avLst/>
          </a:prstGeom>
        </p:spPr>
      </p:pic>
    </p:spTree>
    <p:extLst>
      <p:ext uri="{BB962C8B-B14F-4D97-AF65-F5344CB8AC3E}">
        <p14:creationId xmlns:p14="http://schemas.microsoft.com/office/powerpoint/2010/main" val="8769253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7D95-BDF3-4C3A-AD4A-29AED78F194A}"/>
              </a:ext>
            </a:extLst>
          </p:cNvPr>
          <p:cNvSpPr>
            <a:spLocks noGrp="1"/>
          </p:cNvSpPr>
          <p:nvPr>
            <p:ph type="ctrTitle"/>
          </p:nvPr>
        </p:nvSpPr>
        <p:spPr/>
        <p:txBody>
          <a:bodyPr/>
          <a:lstStyle/>
          <a:p>
            <a:r>
              <a:rPr lang="en-US" altLang="en-US" dirty="0"/>
              <a:t>Growth Hormone</a:t>
            </a:r>
            <a:endParaRPr lang="en-US" dirty="0"/>
          </a:p>
        </p:txBody>
      </p:sp>
      <p:sp>
        <p:nvSpPr>
          <p:cNvPr id="4" name="Subtitle 3">
            <a:extLst>
              <a:ext uri="{FF2B5EF4-FFF2-40B4-BE49-F238E27FC236}">
                <a16:creationId xmlns:a16="http://schemas.microsoft.com/office/drawing/2014/main" id="{FEC02E9C-E530-434B-BB41-12007915324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30222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569A-7C8D-4D91-8FD8-272C9168197C}"/>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4F6DAC22-E688-4CEF-9FC2-9DA47FFC0734}"/>
              </a:ext>
            </a:extLst>
          </p:cNvPr>
          <p:cNvSpPr>
            <a:spLocks noGrp="1"/>
          </p:cNvSpPr>
          <p:nvPr>
            <p:ph idx="1"/>
          </p:nvPr>
        </p:nvSpPr>
        <p:spPr>
          <a:xfrm>
            <a:off x="457200" y="666750"/>
            <a:ext cx="8229600" cy="3962400"/>
          </a:xfrm>
        </p:spPr>
        <p:txBody>
          <a:bodyPr/>
          <a:lstStyle/>
          <a:p>
            <a:pPr>
              <a:buNone/>
            </a:pPr>
            <a:r>
              <a:rPr lang="en-US" altLang="en-US" sz="2000" b="1" i="1" dirty="0">
                <a:solidFill>
                  <a:schemeClr val="tx1">
                    <a:lumMod val="50000"/>
                  </a:schemeClr>
                </a:solidFill>
              </a:rPr>
              <a:t>Class Overview: Products</a:t>
            </a:r>
            <a:endParaRPr lang="en-US" sz="2000" dirty="0">
              <a:solidFill>
                <a:schemeClr val="tx1">
                  <a:lumMod val="50000"/>
                </a:schemeClr>
              </a:solidFill>
            </a:endParaRPr>
          </a:p>
          <a:p>
            <a:r>
              <a:rPr lang="en-US" sz="2000" dirty="0">
                <a:solidFill>
                  <a:srgbClr val="000000"/>
                </a:solidFill>
              </a:rPr>
              <a:t>Genotropin cartridge &amp; syringe (somatropin)</a:t>
            </a:r>
          </a:p>
          <a:p>
            <a:r>
              <a:rPr lang="en-US" sz="2000" dirty="0">
                <a:solidFill>
                  <a:srgbClr val="000000"/>
                </a:solidFill>
              </a:rPr>
              <a:t>Humatrope cartridge &amp; vial (somatropin)</a:t>
            </a:r>
          </a:p>
          <a:p>
            <a:r>
              <a:rPr lang="en-US" sz="2000" dirty="0">
                <a:solidFill>
                  <a:srgbClr val="000000"/>
                </a:solidFill>
              </a:rPr>
              <a:t>Norditropin pens (somatropin)</a:t>
            </a:r>
          </a:p>
          <a:p>
            <a:r>
              <a:rPr lang="en-US" sz="2000" dirty="0">
                <a:solidFill>
                  <a:srgbClr val="000000"/>
                </a:solidFill>
              </a:rPr>
              <a:t>Nutropin AQ NuSpin cartridge (somatropin)</a:t>
            </a:r>
          </a:p>
          <a:p>
            <a:r>
              <a:rPr lang="en-US" sz="2000" dirty="0">
                <a:solidFill>
                  <a:srgbClr val="000000"/>
                </a:solidFill>
              </a:rPr>
              <a:t>Omnitrope cartridge &amp; vial (somatropin)</a:t>
            </a:r>
          </a:p>
          <a:p>
            <a:r>
              <a:rPr lang="en-US" sz="2000" dirty="0">
                <a:solidFill>
                  <a:srgbClr val="000000"/>
                </a:solidFill>
              </a:rPr>
              <a:t>Saizen cartridge &amp; vials (somatropin)</a:t>
            </a:r>
          </a:p>
          <a:p>
            <a:r>
              <a:rPr lang="en-US" sz="2000" dirty="0">
                <a:solidFill>
                  <a:srgbClr val="000000"/>
                </a:solidFill>
              </a:rPr>
              <a:t>Serostim vials (somatropin)</a:t>
            </a:r>
          </a:p>
          <a:p>
            <a:r>
              <a:rPr lang="en-US" sz="2000" dirty="0">
                <a:solidFill>
                  <a:srgbClr val="000000"/>
                </a:solidFill>
              </a:rPr>
              <a:t>Skytrofa (</a:t>
            </a:r>
            <a:r>
              <a:rPr lang="en-US" sz="2000" b="0" i="0" u="none" strike="noStrike" baseline="0" dirty="0">
                <a:solidFill>
                  <a:srgbClr val="000000"/>
                </a:solidFill>
              </a:rPr>
              <a:t>lonapegsomatropin-tcgd</a:t>
            </a:r>
            <a:r>
              <a:rPr lang="en-US" sz="2000" dirty="0">
                <a:solidFill>
                  <a:srgbClr val="000000"/>
                </a:solidFill>
              </a:rPr>
              <a:t>)</a:t>
            </a:r>
          </a:p>
          <a:p>
            <a:r>
              <a:rPr lang="en-US" sz="2000" dirty="0">
                <a:solidFill>
                  <a:srgbClr val="000000"/>
                </a:solidFill>
              </a:rPr>
              <a:t>Zomacton vials (somatropin)</a:t>
            </a:r>
          </a:p>
          <a:p>
            <a:r>
              <a:rPr lang="en-US" sz="2000" dirty="0">
                <a:solidFill>
                  <a:srgbClr val="000000"/>
                </a:solidFill>
              </a:rPr>
              <a:t>Zorbtive vials (somatropin)</a:t>
            </a:r>
          </a:p>
        </p:txBody>
      </p:sp>
    </p:spTree>
    <p:extLst>
      <p:ext uri="{BB962C8B-B14F-4D97-AF65-F5344CB8AC3E}">
        <p14:creationId xmlns:p14="http://schemas.microsoft.com/office/powerpoint/2010/main" val="7031737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E95D-1A39-46DA-BBE4-B09FA2A25B4D}"/>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71DF184E-D58F-44AF-A995-89C653A42B64}"/>
              </a:ext>
            </a:extLst>
          </p:cNvPr>
          <p:cNvSpPr>
            <a:spLocks noGrp="1"/>
          </p:cNvSpPr>
          <p:nvPr>
            <p:ph idx="1"/>
          </p:nvPr>
        </p:nvSpPr>
        <p:spPr>
          <a:xfrm>
            <a:off x="152400" y="742950"/>
            <a:ext cx="8839200" cy="3886200"/>
          </a:xfrm>
        </p:spPr>
        <p:txBody>
          <a:bodyPr/>
          <a:lstStyle/>
          <a:p>
            <a:r>
              <a:rPr lang="en-US" sz="1900" dirty="0">
                <a:solidFill>
                  <a:srgbClr val="000000"/>
                </a:solidFill>
              </a:rPr>
              <a:t>Growth hormone replacement products are similar in their clinical effects</a:t>
            </a:r>
          </a:p>
          <a:p>
            <a:r>
              <a:rPr lang="en-US" sz="1900" dirty="0">
                <a:solidFill>
                  <a:srgbClr val="000000"/>
                </a:solidFill>
              </a:rPr>
              <a:t>No head-to-head data are available with the exception of lonapegsomatropin-tcgd (Skytrofa) compared to somatropin (Genotropin) for pediatric patients with GHD (heiGHt study)</a:t>
            </a:r>
          </a:p>
          <a:p>
            <a:r>
              <a:rPr lang="en-US" sz="1900" dirty="0">
                <a:solidFill>
                  <a:srgbClr val="000000"/>
                </a:solidFill>
              </a:rPr>
              <a:t>Annualized height velocity (AHV) for lonapegsomatropin-tcgd was found to be non-inferior and superior to that observed with daily somatropin </a:t>
            </a:r>
          </a:p>
          <a:p>
            <a:r>
              <a:rPr lang="en-US" sz="1900" dirty="0">
                <a:solidFill>
                  <a:srgbClr val="000000"/>
                </a:solidFill>
              </a:rPr>
              <a:t>No pharmacologic difference among the agents exists in terms of safety and efficacy</a:t>
            </a:r>
          </a:p>
          <a:p>
            <a:r>
              <a:rPr lang="en-US" sz="1900" dirty="0">
                <a:solidFill>
                  <a:srgbClr val="000000"/>
                </a:solidFill>
              </a:rPr>
              <a:t>The 2019 American Association of Clinical Endocrinologists Clinical Practice Guidelines indicated there is no evidence to support any specific product over another</a:t>
            </a:r>
          </a:p>
          <a:p>
            <a:r>
              <a:rPr lang="en-US" sz="1900" dirty="0">
                <a:solidFill>
                  <a:srgbClr val="000000"/>
                </a:solidFill>
              </a:rPr>
              <a:t>They recommend using individualized dose adjustments to improve effectiveness and to minimize side effects</a:t>
            </a:r>
          </a:p>
          <a:p>
            <a:endParaRPr lang="en-US" dirty="0"/>
          </a:p>
        </p:txBody>
      </p:sp>
    </p:spTree>
    <p:extLst>
      <p:ext uri="{BB962C8B-B14F-4D97-AF65-F5344CB8AC3E}">
        <p14:creationId xmlns:p14="http://schemas.microsoft.com/office/powerpoint/2010/main" val="47244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DCF8-4B4D-4974-8A5A-F20A1FF3B540}"/>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94789976-76BC-43B7-B46B-87DD1BD1EB64}"/>
              </a:ext>
            </a:extLst>
          </p:cNvPr>
          <p:cNvSpPr>
            <a:spLocks noGrp="1"/>
          </p:cNvSpPr>
          <p:nvPr>
            <p:ph idx="1"/>
          </p:nvPr>
        </p:nvSpPr>
        <p:spPr>
          <a:xfrm>
            <a:off x="152400" y="992888"/>
            <a:ext cx="8763000" cy="3636261"/>
          </a:xfrm>
        </p:spPr>
        <p:txBody>
          <a:bodyPr/>
          <a:lstStyle/>
          <a:p>
            <a:r>
              <a:rPr lang="en-US" sz="1800" dirty="0">
                <a:solidFill>
                  <a:srgbClr val="000000"/>
                </a:solidFill>
              </a:rPr>
              <a:t>In 2022, the American Society of Clinical Oncology (ASCO) published guidelines for the use of opioids for adults with pain from cancer or cancer treatment.</a:t>
            </a:r>
          </a:p>
          <a:p>
            <a:r>
              <a:rPr lang="en-US" sz="1800" dirty="0">
                <a:solidFill>
                  <a:srgbClr val="000000"/>
                </a:solidFill>
              </a:rPr>
              <a:t>Opioids are recommended to be offered to patients with moderate to severe pain related to cancer or active treatment unless a contraindication is present.</a:t>
            </a:r>
          </a:p>
          <a:p>
            <a:r>
              <a:rPr lang="en-US" sz="1800" dirty="0">
                <a:solidFill>
                  <a:srgbClr val="000000"/>
                </a:solidFill>
              </a:rPr>
              <a:t>No specific agent is recommended over another. </a:t>
            </a:r>
          </a:p>
          <a:p>
            <a:r>
              <a:rPr lang="en-US" sz="1800" dirty="0">
                <a:solidFill>
                  <a:srgbClr val="000000"/>
                </a:solidFill>
              </a:rPr>
              <a:t>Use of these agents should be initiated as needed at the lowest possible dose to achieve analgesia with early evaluation and frequent titration.</a:t>
            </a:r>
          </a:p>
          <a:p>
            <a:r>
              <a:rPr lang="en-US" sz="1800" dirty="0">
                <a:solidFill>
                  <a:srgbClr val="000000"/>
                </a:solidFill>
              </a:rPr>
              <a:t>Adverse events to these agents should be monitored, prevented, and managed as appropriate.</a:t>
            </a:r>
          </a:p>
          <a:p>
            <a:r>
              <a:rPr lang="en-US" sz="1800" dirty="0">
                <a:solidFill>
                  <a:srgbClr val="000000"/>
                </a:solidFill>
              </a:rPr>
              <a:t>Patients with substance use disorders should receive collaborative care with specialists (e.g., palliative care, pain, SUD specialist) in order to establish the optimal management plan. </a:t>
            </a:r>
            <a:endParaRPr lang="en-US" sz="1800" i="1" dirty="0">
              <a:solidFill>
                <a:srgbClr val="000000"/>
              </a:solidFill>
            </a:endParaRPr>
          </a:p>
          <a:p>
            <a:pPr marL="342900" lvl="1" indent="-342900">
              <a:spcBef>
                <a:spcPts val="1000"/>
              </a:spcBef>
              <a:buSzTx/>
              <a:buFont typeface="Arial" panose="020B0604020202020204" pitchFamily="34" charset="0"/>
              <a:buChar char="•"/>
            </a:pPr>
            <a:endParaRPr lang="en-US" sz="1800" dirty="0">
              <a:solidFill>
                <a:schemeClr val="tx1">
                  <a:lumMod val="50000"/>
                </a:schemeClr>
              </a:solidFill>
            </a:endParaRPr>
          </a:p>
          <a:p>
            <a:endParaRPr lang="en-US" dirty="0"/>
          </a:p>
        </p:txBody>
      </p:sp>
    </p:spTree>
    <p:extLst>
      <p:ext uri="{BB962C8B-B14F-4D97-AF65-F5344CB8AC3E}">
        <p14:creationId xmlns:p14="http://schemas.microsoft.com/office/powerpoint/2010/main" val="35295535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0F6C-80D6-46E5-B2F6-514A0FF66FCA}"/>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71B18AF9-27D1-4F5F-8736-20AC7D7CBD1B}"/>
              </a:ext>
            </a:extLst>
          </p:cNvPr>
          <p:cNvSpPr>
            <a:spLocks noGrp="1"/>
          </p:cNvSpPr>
          <p:nvPr>
            <p:ph idx="1"/>
          </p:nvPr>
        </p:nvSpPr>
        <p:spPr/>
        <p:txBody>
          <a:bodyPr/>
          <a:lstStyle/>
          <a:p>
            <a:pPr marL="342900" lvl="1" indent="-342900">
              <a:spcBef>
                <a:spcPts val="1000"/>
              </a:spcBef>
              <a:buSzTx/>
              <a:buFont typeface="Arial" panose="020B0604020202020204" pitchFamily="34" charset="0"/>
              <a:buChar char="•"/>
            </a:pPr>
            <a:r>
              <a:rPr lang="en-US" sz="2000" dirty="0">
                <a:solidFill>
                  <a:srgbClr val="000000"/>
                </a:solidFill>
              </a:rPr>
              <a:t>The primary indication for these products is growth hormone deficiency (GHD): Genotropin; Humatrope; Norditropin; Nutropin AQ; Omnitrope; Saizen; Zomacton</a:t>
            </a:r>
          </a:p>
          <a:p>
            <a:pPr marL="342900" lvl="1" indent="-342900">
              <a:spcBef>
                <a:spcPts val="1000"/>
              </a:spcBef>
              <a:buSzTx/>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Skytrofa is only indicated for the treatment of pediatric patients ≥ 1 year old who weigh ≥ 11.5 kg and have growth failure due to inadequate secretion of endogenous growth hormone (GH)</a:t>
            </a:r>
          </a:p>
          <a:p>
            <a:pPr marL="342900" lvl="1" indent="-342900">
              <a:spcBef>
                <a:spcPts val="1000"/>
              </a:spcBef>
              <a:buSzTx/>
              <a:buFont typeface="Arial" panose="020B0604020202020204" pitchFamily="34" charset="0"/>
              <a:buChar char="•"/>
            </a:pPr>
            <a:r>
              <a:rPr lang="en-US" sz="2000" dirty="0">
                <a:solidFill>
                  <a:srgbClr val="000000"/>
                </a:solidFill>
              </a:rPr>
              <a:t>Several products carry an indication for Turner Syndrome: Genotropin; Humatrope; Norditropin; Nutropin AQ; Omnitrope; Zomacton</a:t>
            </a:r>
          </a:p>
          <a:p>
            <a:pPr marL="342900" lvl="1" indent="-342900">
              <a:spcBef>
                <a:spcPts val="1000"/>
              </a:spcBef>
              <a:buSzTx/>
              <a:buFont typeface="Arial" panose="020B0604020202020204" pitchFamily="34" charset="0"/>
              <a:buChar char="•"/>
            </a:pPr>
            <a:endParaRPr lang="en-US" sz="2400" b="1" i="1" dirty="0">
              <a:solidFill>
                <a:schemeClr val="tx1">
                  <a:lumMod val="50000"/>
                </a:schemeClr>
              </a:solidFill>
            </a:endParaRPr>
          </a:p>
          <a:p>
            <a:endParaRPr lang="en-US" sz="2400" i="1" dirty="0">
              <a:solidFill>
                <a:srgbClr val="2C2C2C"/>
              </a:solidFill>
            </a:endParaRPr>
          </a:p>
          <a:p>
            <a:endParaRPr lang="en-US" dirty="0"/>
          </a:p>
        </p:txBody>
      </p:sp>
    </p:spTree>
    <p:extLst>
      <p:ext uri="{BB962C8B-B14F-4D97-AF65-F5344CB8AC3E}">
        <p14:creationId xmlns:p14="http://schemas.microsoft.com/office/powerpoint/2010/main" val="22132796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8924-3A7A-414F-A231-115F497A7A8E}"/>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F264EEC0-71BA-43B8-9422-D594BBF1E791}"/>
              </a:ext>
            </a:extLst>
          </p:cNvPr>
          <p:cNvSpPr>
            <a:spLocks noGrp="1"/>
          </p:cNvSpPr>
          <p:nvPr>
            <p:ph idx="1"/>
          </p:nvPr>
        </p:nvSpPr>
        <p:spPr>
          <a:xfrm>
            <a:off x="457200" y="895350"/>
            <a:ext cx="8229600" cy="3733800"/>
          </a:xfrm>
        </p:spPr>
        <p:txBody>
          <a:bodyPr/>
          <a:lstStyle/>
          <a:p>
            <a:pPr marL="342900" lvl="1" indent="-342900">
              <a:spcBef>
                <a:spcPts val="1000"/>
              </a:spcBef>
              <a:buSzTx/>
              <a:buFont typeface="Arial" panose="020B0604020202020204" pitchFamily="34" charset="0"/>
              <a:buChar char="•"/>
            </a:pPr>
            <a:r>
              <a:rPr lang="en-US" sz="2000" dirty="0">
                <a:solidFill>
                  <a:srgbClr val="000000"/>
                </a:solidFill>
              </a:rPr>
              <a:t>Six products are indicated for Idiopathic Short Stature: Genotropin; Humatrope; Nutropin AQ; Omnitrope; Norditropin; Zomacton</a:t>
            </a:r>
          </a:p>
          <a:p>
            <a:pPr marL="342900" lvl="1" indent="-342900">
              <a:spcBef>
                <a:spcPts val="1000"/>
              </a:spcBef>
              <a:buSzTx/>
              <a:buFont typeface="Arial" panose="020B0604020202020204" pitchFamily="34" charset="0"/>
              <a:buChar char="•"/>
            </a:pPr>
            <a:r>
              <a:rPr lang="en-US" sz="2000" dirty="0">
                <a:solidFill>
                  <a:srgbClr val="000000"/>
                </a:solidFill>
              </a:rPr>
              <a:t>The following products are indicated for Small for Gestational Age: Genotropin; Humatrope; Norditropin; Omnitrope; Zomacton</a:t>
            </a:r>
          </a:p>
          <a:p>
            <a:pPr marL="342900" lvl="1" indent="-342900">
              <a:spcBef>
                <a:spcPts val="1000"/>
              </a:spcBef>
              <a:buSzTx/>
              <a:buFont typeface="Arial" panose="020B0604020202020204" pitchFamily="34" charset="0"/>
              <a:buChar char="•"/>
            </a:pPr>
            <a:r>
              <a:rPr lang="en-US" sz="2000" dirty="0">
                <a:solidFill>
                  <a:srgbClr val="000000"/>
                </a:solidFill>
              </a:rPr>
              <a:t>Genotropin, Omnitrope, and Norditropin are indicated for Prader-Willi Syndrome</a:t>
            </a:r>
          </a:p>
          <a:p>
            <a:pPr marL="342900" lvl="1" indent="-342900">
              <a:spcBef>
                <a:spcPts val="1000"/>
              </a:spcBef>
              <a:buSzTx/>
              <a:buFont typeface="Arial" panose="020B0604020202020204" pitchFamily="34" charset="0"/>
              <a:buChar char="•"/>
            </a:pPr>
            <a:r>
              <a:rPr lang="en-US" sz="2000" dirty="0">
                <a:solidFill>
                  <a:srgbClr val="000000"/>
                </a:solidFill>
              </a:rPr>
              <a:t>Humatrope is also indicated for Short Stature Homeobox Gene</a:t>
            </a:r>
          </a:p>
          <a:p>
            <a:r>
              <a:rPr lang="en-US" sz="2000" dirty="0">
                <a:solidFill>
                  <a:srgbClr val="000000"/>
                </a:solidFill>
              </a:rPr>
              <a:t>Serostim is only indicated for HIV wasting or cachexia to increase lean body mass and weight, and improve physical endurance </a:t>
            </a:r>
            <a:r>
              <a:rPr lang="en-US" dirty="0">
                <a:solidFill>
                  <a:srgbClr val="000000"/>
                </a:solidFill>
              </a:rPr>
              <a:t>	</a:t>
            </a:r>
          </a:p>
          <a:p>
            <a:pPr marL="342900" lvl="1" indent="-342900">
              <a:spcBef>
                <a:spcPts val="1000"/>
              </a:spcBef>
              <a:buSzTx/>
              <a:buFont typeface="Arial" panose="020B0604020202020204" pitchFamily="34" charset="0"/>
              <a:buChar char="•"/>
            </a:pPr>
            <a:r>
              <a:rPr lang="en-US" sz="2000" dirty="0">
                <a:solidFill>
                  <a:srgbClr val="000000"/>
                </a:solidFill>
              </a:rPr>
              <a:t>Zorbtive is indicated for Short Bowel Syndrome only</a:t>
            </a:r>
          </a:p>
          <a:p>
            <a:endParaRPr lang="en-US" dirty="0"/>
          </a:p>
        </p:txBody>
      </p:sp>
    </p:spTree>
    <p:extLst>
      <p:ext uri="{BB962C8B-B14F-4D97-AF65-F5344CB8AC3E}">
        <p14:creationId xmlns:p14="http://schemas.microsoft.com/office/powerpoint/2010/main" val="19850329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569A-7C8D-4D91-8FD8-272C9168197C}"/>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4F6DAC22-E688-4CEF-9FC2-9DA47FFC0734}"/>
              </a:ext>
            </a:extLst>
          </p:cNvPr>
          <p:cNvSpPr>
            <a:spLocks noGrp="1"/>
          </p:cNvSpPr>
          <p:nvPr>
            <p:ph idx="1"/>
          </p:nvPr>
        </p:nvSpPr>
        <p:spPr>
          <a:xfrm>
            <a:off x="457200" y="666750"/>
            <a:ext cx="8229600" cy="3394472"/>
          </a:xfrm>
        </p:spPr>
        <p:txBody>
          <a:bodyPr/>
          <a:lstStyle/>
          <a:p>
            <a:pPr>
              <a:buNone/>
            </a:pPr>
            <a:r>
              <a:rPr lang="en-US" b="1" i="1" dirty="0"/>
              <a:t>New Product Update:</a:t>
            </a:r>
          </a:p>
          <a:p>
            <a:r>
              <a:rPr lang="en-US" sz="2000" dirty="0">
                <a:solidFill>
                  <a:srgbClr val="000000"/>
                </a:solidFill>
              </a:rPr>
              <a:t>Sogroya (somapacitan-beco) is now approved for the treatment of pediatric patients ≥ 2.5 years of age who have growth failure due to inadequate secretion of endogenous growth hormone (GH).</a:t>
            </a:r>
          </a:p>
          <a:p>
            <a:r>
              <a:rPr lang="en-US" sz="2000" dirty="0">
                <a:solidFill>
                  <a:srgbClr val="000000"/>
                </a:solidFill>
              </a:rPr>
              <a:t>The recommended dosage for the new indication is 0.16 mg/kg (based on actual body weight) SC once weekly for treatment-naive patients and for patients switching from daily GH (somatropin). </a:t>
            </a:r>
          </a:p>
          <a:p>
            <a:r>
              <a:rPr lang="en-US" sz="2000" dirty="0">
                <a:solidFill>
                  <a:srgbClr val="000000"/>
                </a:solidFill>
              </a:rPr>
              <a:t>The dosage should be individualized based on growth response.</a:t>
            </a:r>
          </a:p>
          <a:p>
            <a:pPr marL="0" indent="0">
              <a:buNone/>
            </a:pPr>
            <a:r>
              <a:rPr lang="en-US" sz="1600" dirty="0">
                <a:highlight>
                  <a:srgbClr val="00FFFF"/>
                </a:highlight>
              </a:rPr>
              <a:t> </a:t>
            </a:r>
            <a:endParaRPr lang="en-US" sz="2000" dirty="0">
              <a:solidFill>
                <a:schemeClr val="tx1">
                  <a:lumMod val="50000"/>
                </a:schemeClr>
              </a:solidFill>
              <a:highlight>
                <a:srgbClr val="00FFFF"/>
              </a:highlight>
            </a:endParaRPr>
          </a:p>
        </p:txBody>
      </p:sp>
    </p:spTree>
    <p:extLst>
      <p:ext uri="{BB962C8B-B14F-4D97-AF65-F5344CB8AC3E}">
        <p14:creationId xmlns:p14="http://schemas.microsoft.com/office/powerpoint/2010/main" val="41111498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569A-7C8D-4D91-8FD8-272C9168197C}"/>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4F6DAC22-E688-4CEF-9FC2-9DA47FFC0734}"/>
              </a:ext>
            </a:extLst>
          </p:cNvPr>
          <p:cNvSpPr>
            <a:spLocks noGrp="1"/>
          </p:cNvSpPr>
          <p:nvPr>
            <p:ph idx="1"/>
          </p:nvPr>
        </p:nvSpPr>
        <p:spPr>
          <a:xfrm>
            <a:off x="457200" y="666750"/>
            <a:ext cx="8229600" cy="3962400"/>
          </a:xfrm>
        </p:spPr>
        <p:txBody>
          <a:bodyPr/>
          <a:lstStyle/>
          <a:p>
            <a:pPr>
              <a:buNone/>
            </a:pPr>
            <a:r>
              <a:rPr lang="en-US" b="1" i="1" dirty="0"/>
              <a:t>New Product Update:</a:t>
            </a:r>
          </a:p>
          <a:p>
            <a:r>
              <a:rPr lang="en-US" sz="2000" dirty="0">
                <a:solidFill>
                  <a:srgbClr val="000000"/>
                </a:solidFill>
              </a:rPr>
              <a:t>The PI was updated to state that somapacitan-beco is contraindicated in pediatric patients with closed epiphyses and/or pediatric patients with Prader-Willi syndrome who are severely obese, have severe respiratory impairment, or have history of upper airway obstruction or sleep apnea.</a:t>
            </a:r>
          </a:p>
          <a:p>
            <a:r>
              <a:rPr lang="en-US" sz="2000" dirty="0">
                <a:solidFill>
                  <a:srgbClr val="000000"/>
                </a:solidFill>
              </a:rPr>
              <a:t>Warnings were added for slipped capital femoral epiphysis and progression of pre-existing scoliosis in pediatric patients, and sudden death in pediatric patients with Prader-Willi Syndrome. </a:t>
            </a:r>
          </a:p>
          <a:p>
            <a:r>
              <a:rPr lang="en-US" sz="2000" dirty="0">
                <a:solidFill>
                  <a:srgbClr val="000000"/>
                </a:solidFill>
              </a:rPr>
              <a:t>This agent is not recommended for pediatric patients with moderate or severe hepatic impairment. </a:t>
            </a:r>
          </a:p>
          <a:p>
            <a:r>
              <a:rPr lang="en-US" sz="2000" dirty="0">
                <a:solidFill>
                  <a:srgbClr val="000000"/>
                </a:solidFill>
              </a:rPr>
              <a:t>The FDA also approved a new ready-to-use 15 mg/1.5 mL prefilled pen presentation.</a:t>
            </a:r>
          </a:p>
        </p:txBody>
      </p:sp>
    </p:spTree>
    <p:extLst>
      <p:ext uri="{BB962C8B-B14F-4D97-AF65-F5344CB8AC3E}">
        <p14:creationId xmlns:p14="http://schemas.microsoft.com/office/powerpoint/2010/main" val="37370930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235D-7F97-4A4F-9BD1-0B0F452AF280}"/>
              </a:ext>
            </a:extLst>
          </p:cNvPr>
          <p:cNvSpPr>
            <a:spLocks noGrp="1"/>
          </p:cNvSpPr>
          <p:nvPr>
            <p:ph type="ctrTitle"/>
          </p:nvPr>
        </p:nvSpPr>
        <p:spPr/>
        <p:txBody>
          <a:bodyPr/>
          <a:lstStyle/>
          <a:p>
            <a:r>
              <a:rPr lang="en-US" altLang="en-US" dirty="0"/>
              <a:t>Hepatitis C Agents</a:t>
            </a:r>
            <a:br>
              <a:rPr lang="en-US" altLang="en-US" dirty="0"/>
            </a:br>
            <a:r>
              <a:rPr lang="en-US" altLang="en-US" dirty="0"/>
              <a:t>Direct Acting</a:t>
            </a:r>
            <a:endParaRPr lang="en-US" dirty="0"/>
          </a:p>
        </p:txBody>
      </p:sp>
      <p:sp>
        <p:nvSpPr>
          <p:cNvPr id="4" name="Subtitle 3">
            <a:extLst>
              <a:ext uri="{FF2B5EF4-FFF2-40B4-BE49-F238E27FC236}">
                <a16:creationId xmlns:a16="http://schemas.microsoft.com/office/drawing/2014/main" id="{4649A212-F626-4A0F-9BB9-F47298F3084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817311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46DE-2B54-48B5-A382-FCE13E2613DC}"/>
              </a:ext>
            </a:extLst>
          </p:cNvPr>
          <p:cNvSpPr>
            <a:spLocks noGrp="1"/>
          </p:cNvSpPr>
          <p:nvPr>
            <p:ph type="title"/>
          </p:nvPr>
        </p:nvSpPr>
        <p:spPr>
          <a:xfrm>
            <a:off x="457200" y="133350"/>
            <a:ext cx="8229600" cy="533400"/>
          </a:xfrm>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18AF8697-2693-45F9-8F19-F65FC7843452}"/>
              </a:ext>
            </a:extLst>
          </p:cNvPr>
          <p:cNvSpPr>
            <a:spLocks noGrp="1"/>
          </p:cNvSpPr>
          <p:nvPr>
            <p:ph idx="1"/>
          </p:nvPr>
        </p:nvSpPr>
        <p:spPr>
          <a:xfrm>
            <a:off x="457200" y="819150"/>
            <a:ext cx="8229600" cy="3733800"/>
          </a:xfrm>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 – Direct Acting Agents</a:t>
            </a:r>
          </a:p>
          <a:p>
            <a:r>
              <a:rPr lang="en-US" b="1" i="1" dirty="0">
                <a:solidFill>
                  <a:schemeClr val="tx1">
                    <a:lumMod val="50000"/>
                  </a:schemeClr>
                </a:solidFill>
              </a:rPr>
              <a:t>Oral Combination Products</a:t>
            </a:r>
          </a:p>
          <a:p>
            <a:pPr lvl="1"/>
            <a:r>
              <a:rPr lang="en-US" sz="2400" dirty="0">
                <a:solidFill>
                  <a:srgbClr val="000000"/>
                </a:solidFill>
              </a:rPr>
              <a:t>elbasvir/grazoprevir – (Zepatier)</a:t>
            </a:r>
          </a:p>
          <a:p>
            <a:pPr lvl="1"/>
            <a:r>
              <a:rPr lang="en-US" sz="2400" dirty="0">
                <a:solidFill>
                  <a:srgbClr val="000000"/>
                </a:solidFill>
              </a:rPr>
              <a:t>glecaprevir/pirbrentasvir – (Mavyret)</a:t>
            </a:r>
          </a:p>
          <a:p>
            <a:pPr lvl="1"/>
            <a:r>
              <a:rPr lang="en-US" sz="2400" dirty="0">
                <a:solidFill>
                  <a:srgbClr val="000000"/>
                </a:solidFill>
              </a:rPr>
              <a:t>ledipasvir/sofosbuvir – (Harvoni)	</a:t>
            </a:r>
          </a:p>
          <a:p>
            <a:pPr lvl="1"/>
            <a:r>
              <a:rPr lang="en-US" sz="2400" dirty="0">
                <a:solidFill>
                  <a:srgbClr val="000000"/>
                </a:solidFill>
              </a:rPr>
              <a:t>sofosbuvir/velpatasvir – (Epclusa)</a:t>
            </a:r>
          </a:p>
          <a:p>
            <a:pPr lvl="1"/>
            <a:r>
              <a:rPr lang="en-US" sz="2400" dirty="0">
                <a:solidFill>
                  <a:srgbClr val="000000"/>
                </a:solidFill>
              </a:rPr>
              <a:t>sofosbuvir/velpatasvir/voxilaprevir – (Vosevi)</a:t>
            </a:r>
          </a:p>
          <a:p>
            <a:pPr marL="57150" indent="0">
              <a:buNone/>
            </a:pPr>
            <a:endParaRPr lang="en-US" dirty="0"/>
          </a:p>
        </p:txBody>
      </p:sp>
    </p:spTree>
    <p:extLst>
      <p:ext uri="{BB962C8B-B14F-4D97-AF65-F5344CB8AC3E}">
        <p14:creationId xmlns:p14="http://schemas.microsoft.com/office/powerpoint/2010/main" val="27437708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E1C8-2090-49AB-B419-1F5C1654F2FA}"/>
              </a:ext>
            </a:extLst>
          </p:cNvPr>
          <p:cNvSpPr>
            <a:spLocks noGrp="1"/>
          </p:cNvSpPr>
          <p:nvPr>
            <p:ph type="title"/>
          </p:nvPr>
        </p:nvSpPr>
        <p:spPr/>
        <p:txBody>
          <a:bodyPr/>
          <a:lstStyle/>
          <a:p>
            <a:r>
              <a:rPr lang="en-US" altLang="en-US" dirty="0"/>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230C4F8A-A283-438F-BC76-6F3D1081CC19}"/>
              </a:ext>
            </a:extLst>
          </p:cNvPr>
          <p:cNvSpPr>
            <a:spLocks noGrp="1"/>
          </p:cNvSpPr>
          <p:nvPr>
            <p:ph idx="1"/>
          </p:nvPr>
        </p:nvSpPr>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 – Direct Acting Agents</a:t>
            </a:r>
          </a:p>
          <a:p>
            <a:pPr marL="457200" lvl="1" indent="0">
              <a:buNone/>
            </a:pPr>
            <a:endParaRPr lang="en-US" sz="1600" b="1" i="1" dirty="0">
              <a:solidFill>
                <a:schemeClr val="tx1">
                  <a:lumMod val="50000"/>
                </a:schemeClr>
              </a:solidFill>
            </a:endParaRPr>
          </a:p>
          <a:p>
            <a:r>
              <a:rPr lang="en-US" sz="2800" b="1" i="1" dirty="0">
                <a:solidFill>
                  <a:schemeClr val="tx1">
                    <a:lumMod val="50000"/>
                  </a:schemeClr>
                </a:solidFill>
              </a:rPr>
              <a:t>Oral NS5B Polymerase Inhibitors</a:t>
            </a:r>
          </a:p>
          <a:p>
            <a:pPr lvl="1"/>
            <a:r>
              <a:rPr lang="en-US" sz="2800" dirty="0">
                <a:solidFill>
                  <a:schemeClr val="tx1">
                    <a:lumMod val="50000"/>
                  </a:schemeClr>
                </a:solidFill>
              </a:rPr>
              <a:t>sofosbuvir – (Sovaldi)</a:t>
            </a:r>
          </a:p>
          <a:p>
            <a:pPr lvl="1"/>
            <a:endParaRPr lang="en-US" sz="1600" b="1" i="1" dirty="0">
              <a:solidFill>
                <a:schemeClr val="tx1">
                  <a:lumMod val="50000"/>
                </a:schemeClr>
              </a:solidFill>
            </a:endParaRPr>
          </a:p>
          <a:p>
            <a:pPr lvl="1"/>
            <a:endParaRPr lang="en-US" sz="1600" b="1" i="1" dirty="0">
              <a:solidFill>
                <a:schemeClr val="tx1">
                  <a:lumMod val="50000"/>
                </a:schemeClr>
              </a:solidFill>
            </a:endParaRPr>
          </a:p>
          <a:p>
            <a:pPr lvl="1"/>
            <a:endParaRPr lang="en-US" sz="2000" dirty="0">
              <a:solidFill>
                <a:schemeClr val="tx1">
                  <a:lumMod val="50000"/>
                </a:schemeClr>
              </a:solidFill>
            </a:endParaRPr>
          </a:p>
          <a:p>
            <a:endParaRPr lang="en-US" dirty="0"/>
          </a:p>
        </p:txBody>
      </p:sp>
    </p:spTree>
    <p:extLst>
      <p:ext uri="{BB962C8B-B14F-4D97-AF65-F5344CB8AC3E}">
        <p14:creationId xmlns:p14="http://schemas.microsoft.com/office/powerpoint/2010/main" val="18010543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5354-899F-41FF-A0F4-48D9A4FD1D24}"/>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3AEC0455-342A-402A-AE74-DCA2A84FBCE1}"/>
              </a:ext>
            </a:extLst>
          </p:cNvPr>
          <p:cNvSpPr>
            <a:spLocks noGrp="1"/>
          </p:cNvSpPr>
          <p:nvPr>
            <p:ph idx="1"/>
          </p:nvPr>
        </p:nvSpPr>
        <p:spPr>
          <a:xfrm>
            <a:off x="228600" y="992889"/>
            <a:ext cx="8686800" cy="3560060"/>
          </a:xfrm>
        </p:spPr>
        <p:txBody>
          <a:bodyPr/>
          <a:lstStyle/>
          <a:p>
            <a:r>
              <a:rPr lang="en-US" sz="2000" dirty="0">
                <a:solidFill>
                  <a:srgbClr val="000000"/>
                </a:solidFill>
              </a:rPr>
              <a:t>Approximately 2.7 million people in the US are chronically infected </a:t>
            </a:r>
          </a:p>
          <a:p>
            <a:r>
              <a:rPr lang="en-US" sz="2000" dirty="0">
                <a:solidFill>
                  <a:srgbClr val="000000"/>
                </a:solidFill>
              </a:rPr>
              <a:t>The American Association for the Study of Liver Diseases (AASLD)/Infectious Diseases Society of America (IDSA) Recommendations for Testing, Managing, and Treating Hepatitis C recommend the use of different antiviral therapies based on the genotype identified and co-morbidities </a:t>
            </a:r>
          </a:p>
          <a:p>
            <a:r>
              <a:rPr lang="en-US" sz="2000" dirty="0">
                <a:solidFill>
                  <a:srgbClr val="000000"/>
                </a:solidFill>
              </a:rPr>
              <a:t>The guidelines also provide treatment recommendations for patients who have failed previous therapy (partial or null responders), patients co-infected with HIV, patients with renal impairment, patients with hepatic impairment, </a:t>
            </a:r>
            <a:r>
              <a:rPr lang="en-US" sz="2000" b="0" i="0" u="none" strike="noStrike" baseline="0" dirty="0">
                <a:solidFill>
                  <a:srgbClr val="000000"/>
                </a:solidFill>
              </a:rPr>
              <a:t>are pregnant, have known or suspected hepatocellular cancer, </a:t>
            </a:r>
            <a:r>
              <a:rPr lang="en-US" sz="2000" dirty="0">
                <a:solidFill>
                  <a:srgbClr val="000000"/>
                </a:solidFill>
              </a:rPr>
              <a:t>and patients who develop recurrent HCV post liver transplant</a:t>
            </a:r>
          </a:p>
          <a:p>
            <a:endParaRPr lang="en-US" sz="2000" dirty="0"/>
          </a:p>
        </p:txBody>
      </p:sp>
    </p:spTree>
    <p:extLst>
      <p:ext uri="{BB962C8B-B14F-4D97-AF65-F5344CB8AC3E}">
        <p14:creationId xmlns:p14="http://schemas.microsoft.com/office/powerpoint/2010/main" val="22384251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5ADD-6A4F-43C9-8D00-5DA7B93986EE}"/>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561DCC2A-9AC6-48C6-AD3D-EF27E7567D44}"/>
              </a:ext>
            </a:extLst>
          </p:cNvPr>
          <p:cNvSpPr>
            <a:spLocks noGrp="1"/>
          </p:cNvSpPr>
          <p:nvPr>
            <p:ph idx="1"/>
          </p:nvPr>
        </p:nvSpPr>
        <p:spPr/>
        <p:txBody>
          <a:bodyPr/>
          <a:lstStyle/>
          <a:p>
            <a:r>
              <a:rPr lang="en-US" sz="2400" dirty="0">
                <a:solidFill>
                  <a:srgbClr val="000000"/>
                </a:solidFill>
              </a:rPr>
              <a:t>All of these clinical parameters help determine appropriate agent selection, likelihood of response, and treatment duration. </a:t>
            </a:r>
          </a:p>
          <a:p>
            <a:r>
              <a:rPr lang="en-US" sz="2400" dirty="0">
                <a:solidFill>
                  <a:srgbClr val="000000"/>
                </a:solidFill>
              </a:rPr>
              <a:t>The guidelines define recommended regimens (favored for most patients) and alternative regimens (optimal in a particular subset of patients).</a:t>
            </a:r>
          </a:p>
          <a:p>
            <a:endParaRPr lang="en-US" dirty="0"/>
          </a:p>
        </p:txBody>
      </p:sp>
    </p:spTree>
    <p:extLst>
      <p:ext uri="{BB962C8B-B14F-4D97-AF65-F5344CB8AC3E}">
        <p14:creationId xmlns:p14="http://schemas.microsoft.com/office/powerpoint/2010/main" val="36454305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5C1E-17D7-4489-8AD3-4D91E08D3C98}"/>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15345223-E803-457A-A00C-6B7EC7CEA521}"/>
              </a:ext>
            </a:extLst>
          </p:cNvPr>
          <p:cNvSpPr>
            <a:spLocks noGrp="1"/>
          </p:cNvSpPr>
          <p:nvPr>
            <p:ph idx="1"/>
          </p:nvPr>
        </p:nvSpPr>
        <p:spPr>
          <a:xfrm>
            <a:off x="457200" y="992888"/>
            <a:ext cx="8229600" cy="3712462"/>
          </a:xfrm>
        </p:spPr>
        <p:txBody>
          <a:bodyPr/>
          <a:lstStyle/>
          <a:p>
            <a:pPr>
              <a:buFontTx/>
              <a:buNone/>
            </a:pPr>
            <a:r>
              <a:rPr lang="en-US" altLang="en-US" b="1" i="1" dirty="0">
                <a:solidFill>
                  <a:srgbClr val="2C2C2C"/>
                </a:solidFill>
              </a:rPr>
              <a:t>Product/Guideline Updates:</a:t>
            </a:r>
          </a:p>
          <a:p>
            <a:pPr marR="0" lvl="0"/>
            <a:r>
              <a:rPr lang="en-US" sz="2000" dirty="0">
                <a:solidFill>
                  <a:srgbClr val="000000"/>
                </a:solidFill>
              </a:rPr>
              <a:t>In December 2022, The Kidney Disease: Improving Global Outcomes (KDIGO) group has updated its recommendations for treating hepatitis C in patients with CKD. </a:t>
            </a:r>
          </a:p>
          <a:p>
            <a:pPr marR="0" lvl="0"/>
            <a:r>
              <a:rPr lang="en-US" sz="2000" dirty="0">
                <a:solidFill>
                  <a:srgbClr val="000000"/>
                </a:solidFill>
              </a:rPr>
              <a:t>The guideline notes that direct-acting antivirals are effective for hepatitis C in all CKD stages with no dose adjustments needed for non-dialysis patients. </a:t>
            </a:r>
          </a:p>
          <a:p>
            <a:pPr marR="0" lvl="0"/>
            <a:r>
              <a:rPr lang="en-US" sz="2000" dirty="0">
                <a:solidFill>
                  <a:srgbClr val="000000"/>
                </a:solidFill>
              </a:rPr>
              <a:t>Pangenotypic direct-acting antiviral regimens and genotype-specific regimens are safe and effective for stage 4-5 CKD.</a:t>
            </a:r>
          </a:p>
          <a:p>
            <a:pPr marR="0" lvl="0"/>
            <a:r>
              <a:rPr lang="en-US" sz="2000" dirty="0">
                <a:solidFill>
                  <a:srgbClr val="000000"/>
                </a:solidFill>
              </a:rPr>
              <a:t>Protease inhibitors are contraindicated in patients with Child-Pugh B &amp; C cirrhosis.</a:t>
            </a:r>
            <a:r>
              <a:rPr lang="en-US" sz="2000" dirty="0">
                <a:solidFill>
                  <a:srgbClr val="000000"/>
                </a:solidFill>
                <a:effectLst>
                  <a:outerShdw sx="0" sy="0">
                    <a:srgbClr val="000000"/>
                  </a:outerShdw>
                </a:effectLst>
              </a:rPr>
              <a:t>  </a:t>
            </a:r>
          </a:p>
        </p:txBody>
      </p:sp>
    </p:spTree>
    <p:extLst>
      <p:ext uri="{BB962C8B-B14F-4D97-AF65-F5344CB8AC3E}">
        <p14:creationId xmlns:p14="http://schemas.microsoft.com/office/powerpoint/2010/main" val="9154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DCF8-4B4D-4974-8A5A-F20A1FF3B540}"/>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94789976-76BC-43B7-B46B-87DD1BD1EB64}"/>
              </a:ext>
            </a:extLst>
          </p:cNvPr>
          <p:cNvSpPr>
            <a:spLocks noGrp="1"/>
          </p:cNvSpPr>
          <p:nvPr>
            <p:ph idx="1"/>
          </p:nvPr>
        </p:nvSpPr>
        <p:spPr>
          <a:xfrm>
            <a:off x="152400" y="992888"/>
            <a:ext cx="8763000" cy="3636261"/>
          </a:xfrm>
        </p:spPr>
        <p:txBody>
          <a:bodyPr/>
          <a:lstStyle/>
          <a:p>
            <a:pPr marL="342900" lvl="1" indent="-342900">
              <a:spcBef>
                <a:spcPts val="1000"/>
              </a:spcBef>
              <a:buSzTx/>
              <a:buFont typeface="Arial" panose="020B0604020202020204" pitchFamily="34" charset="0"/>
              <a:buChar char="•"/>
            </a:pPr>
            <a:r>
              <a:rPr lang="en-US" sz="1700" dirty="0">
                <a:solidFill>
                  <a:srgbClr val="000000"/>
                </a:solidFill>
              </a:rPr>
              <a:t>In 2022, the Centers for Disease Control and Prevention (CDC) released guidelines for prescribing opioids for pain outside of sickle cell disease, cancer, palliative, and end-of-life care.</a:t>
            </a:r>
          </a:p>
          <a:p>
            <a:pPr marL="342900" lvl="1" indent="-342900">
              <a:spcBef>
                <a:spcPts val="1000"/>
              </a:spcBef>
              <a:buSzTx/>
              <a:buFont typeface="Arial" panose="020B0604020202020204" pitchFamily="34" charset="0"/>
              <a:buChar char="•"/>
            </a:pPr>
            <a:r>
              <a:rPr lang="en-US" sz="1700" dirty="0">
                <a:solidFill>
                  <a:srgbClr val="000000"/>
                </a:solidFill>
              </a:rPr>
              <a:t>The 2022 guidance updates and expands on the 2016 CDC guidance. </a:t>
            </a:r>
          </a:p>
          <a:p>
            <a:pPr marL="342900" lvl="1" indent="-342900">
              <a:spcBef>
                <a:spcPts val="1000"/>
              </a:spcBef>
              <a:buSzTx/>
              <a:buFont typeface="Arial" panose="020B0604020202020204" pitchFamily="34" charset="0"/>
              <a:buChar char="•"/>
            </a:pPr>
            <a:r>
              <a:rPr lang="en-US" sz="1700" dirty="0">
                <a:solidFill>
                  <a:srgbClr val="000000"/>
                </a:solidFill>
              </a:rPr>
              <a:t>There are 5 guiding principles intended to inform implementation of the updated guideline recommendations; these are: </a:t>
            </a:r>
          </a:p>
          <a:p>
            <a:pPr marL="342900" lvl="1" indent="-342900">
              <a:spcBef>
                <a:spcPts val="1000"/>
              </a:spcBef>
              <a:buSzTx/>
              <a:buFont typeface="Arial" panose="020B0604020202020204" pitchFamily="34" charset="0"/>
              <a:buChar char="•"/>
            </a:pPr>
            <a:r>
              <a:rPr lang="en-US" sz="1700" dirty="0">
                <a:solidFill>
                  <a:srgbClr val="000000"/>
                </a:solidFill>
              </a:rPr>
              <a:t>(1) acute, subacute, and chronic pain needs to be assessed appropriately and treated regardless of whether opioids are a component of the treatment plan</a:t>
            </a:r>
          </a:p>
          <a:p>
            <a:pPr marL="342900" lvl="1" indent="-342900">
              <a:spcBef>
                <a:spcPts val="1000"/>
              </a:spcBef>
              <a:buSzTx/>
              <a:buFont typeface="Arial" panose="020B0604020202020204" pitchFamily="34" charset="0"/>
              <a:buChar char="•"/>
            </a:pPr>
            <a:r>
              <a:rPr lang="en-US" sz="1700" dirty="0">
                <a:solidFill>
                  <a:srgbClr val="000000"/>
                </a:solidFill>
              </a:rPr>
              <a:t>(2) recommendations are voluntary and designed to support, individualized, patient centered care </a:t>
            </a:r>
          </a:p>
          <a:p>
            <a:pPr marL="342900" lvl="1" indent="-342900">
              <a:spcBef>
                <a:spcPts val="1000"/>
              </a:spcBef>
              <a:buSzTx/>
              <a:buFont typeface="Arial" panose="020B0604020202020204" pitchFamily="34" charset="0"/>
              <a:buChar char="•"/>
            </a:pPr>
            <a:r>
              <a:rPr lang="en-US" sz="1700" dirty="0">
                <a:solidFill>
                  <a:srgbClr val="000000"/>
                </a:solidFill>
              </a:rPr>
              <a:t>(3) a multimodal and multidisciplinary approach should be used for pain management</a:t>
            </a:r>
          </a:p>
        </p:txBody>
      </p:sp>
    </p:spTree>
    <p:extLst>
      <p:ext uri="{BB962C8B-B14F-4D97-AF65-F5344CB8AC3E}">
        <p14:creationId xmlns:p14="http://schemas.microsoft.com/office/powerpoint/2010/main" val="25787551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ED35-7E59-4B5D-AE9A-B54DC8AF1889}"/>
              </a:ext>
            </a:extLst>
          </p:cNvPr>
          <p:cNvSpPr>
            <a:spLocks noGrp="1"/>
          </p:cNvSpPr>
          <p:nvPr>
            <p:ph type="ctrTitle"/>
          </p:nvPr>
        </p:nvSpPr>
        <p:spPr/>
        <p:txBody>
          <a:bodyPr/>
          <a:lstStyle/>
          <a:p>
            <a:r>
              <a:rPr lang="en-US" altLang="en-US" dirty="0"/>
              <a:t>Hypoglycemics, Incretin Mimetics/Enhancers</a:t>
            </a:r>
            <a:endParaRPr lang="en-US" dirty="0"/>
          </a:p>
        </p:txBody>
      </p:sp>
      <p:sp>
        <p:nvSpPr>
          <p:cNvPr id="3" name="Subtitle 2">
            <a:extLst>
              <a:ext uri="{FF2B5EF4-FFF2-40B4-BE49-F238E27FC236}">
                <a16:creationId xmlns:a16="http://schemas.microsoft.com/office/drawing/2014/main" id="{D69BCEDF-7AB6-4806-97E1-C2311D36BB5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398797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30A1-85C4-4BB4-9DF7-5B4E7F1F7310}"/>
              </a:ext>
            </a:extLst>
          </p:cNvPr>
          <p:cNvSpPr>
            <a:spLocks noGrp="1"/>
          </p:cNvSpPr>
          <p:nvPr>
            <p:ph type="title"/>
          </p:nvPr>
        </p:nvSpPr>
        <p:spPr>
          <a:xfrm>
            <a:off x="457200" y="228600"/>
            <a:ext cx="8305800" cy="845344"/>
          </a:xfrm>
        </p:spPr>
        <p:txBody>
          <a:bodyPr/>
          <a:lstStyle/>
          <a:p>
            <a:r>
              <a:rPr lang="en-US" altLang="en-US" dirty="0"/>
              <a:t>Hypoglycemics, Incretin Mimetics/Enhancers</a:t>
            </a:r>
            <a:endParaRPr lang="en-US" dirty="0"/>
          </a:p>
        </p:txBody>
      </p:sp>
      <p:graphicFrame>
        <p:nvGraphicFramePr>
          <p:cNvPr id="10" name="Content Placeholder 9">
            <a:extLst>
              <a:ext uri="{FF2B5EF4-FFF2-40B4-BE49-F238E27FC236}">
                <a16:creationId xmlns:a16="http://schemas.microsoft.com/office/drawing/2014/main" id="{F26840AA-F2CC-499C-B392-E6E1C4459AA4}"/>
              </a:ext>
            </a:extLst>
          </p:cNvPr>
          <p:cNvGraphicFramePr>
            <a:graphicFrameLocks noGrp="1"/>
          </p:cNvGraphicFramePr>
          <p:nvPr>
            <p:ph idx="1"/>
            <p:extLst>
              <p:ext uri="{D42A27DB-BD31-4B8C-83A1-F6EECF244321}">
                <p14:modId xmlns:p14="http://schemas.microsoft.com/office/powerpoint/2010/main" val="765910237"/>
              </p:ext>
            </p:extLst>
          </p:nvPr>
        </p:nvGraphicFramePr>
        <p:xfrm>
          <a:off x="91083" y="1013978"/>
          <a:ext cx="8961834" cy="4115814"/>
        </p:xfrm>
        <a:graphic>
          <a:graphicData uri="http://schemas.openxmlformats.org/drawingml/2006/table">
            <a:tbl>
              <a:tblPr firstRow="1" bandRow="1" bandCol="1">
                <a:tableStyleId>{5C22544A-7EE6-4342-B048-85BDC9FD1C3A}</a:tableStyleId>
              </a:tblPr>
              <a:tblGrid>
                <a:gridCol w="2077952">
                  <a:extLst>
                    <a:ext uri="{9D8B030D-6E8A-4147-A177-3AD203B41FA5}">
                      <a16:colId xmlns:a16="http://schemas.microsoft.com/office/drawing/2014/main" val="9084184"/>
                    </a:ext>
                  </a:extLst>
                </a:gridCol>
                <a:gridCol w="116965">
                  <a:extLst>
                    <a:ext uri="{9D8B030D-6E8A-4147-A177-3AD203B41FA5}">
                      <a16:colId xmlns:a16="http://schemas.microsoft.com/office/drawing/2014/main" val="3909656966"/>
                    </a:ext>
                  </a:extLst>
                </a:gridCol>
                <a:gridCol w="1096378">
                  <a:extLst>
                    <a:ext uri="{9D8B030D-6E8A-4147-A177-3AD203B41FA5}">
                      <a16:colId xmlns:a16="http://schemas.microsoft.com/office/drawing/2014/main" val="2406586980"/>
                    </a:ext>
                  </a:extLst>
                </a:gridCol>
                <a:gridCol w="5670539">
                  <a:extLst>
                    <a:ext uri="{9D8B030D-6E8A-4147-A177-3AD203B41FA5}">
                      <a16:colId xmlns:a16="http://schemas.microsoft.com/office/drawing/2014/main" val="2128040475"/>
                    </a:ext>
                  </a:extLst>
                </a:gridCol>
              </a:tblGrid>
              <a:tr h="222695">
                <a:tc gridSpan="2">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hMerge="1">
                  <a:txBody>
                    <a:bodyPr/>
                    <a:lstStyle/>
                    <a:p>
                      <a:pPr marL="0" marR="0" algn="ctr">
                        <a:lnSpc>
                          <a:spcPct val="115000"/>
                        </a:lnSpc>
                        <a:spcBef>
                          <a:spcPts val="200"/>
                        </a:spcBef>
                        <a:spcAft>
                          <a:spcPts val="200"/>
                        </a:spcAft>
                      </a:pPr>
                      <a:r>
                        <a:rPr lang="en-US" sz="1400" dirty="0">
                          <a:solidFill>
                            <a:srgbClr val="000000"/>
                          </a:solidFill>
                          <a:effectLst/>
                        </a:rPr>
                        <a:t>Manufacturer</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Manufacturer</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extLst>
                  <a:ext uri="{0D108BD9-81ED-4DB2-BD59-A6C34878D82A}">
                    <a16:rowId xmlns:a16="http://schemas.microsoft.com/office/drawing/2014/main" val="2949978744"/>
                  </a:ext>
                </a:extLst>
              </a:tr>
              <a:tr h="307577">
                <a:tc gridSpan="4">
                  <a:txBody>
                    <a:bodyPr/>
                    <a:lstStyle/>
                    <a:p>
                      <a:pPr marL="0" marR="0" algn="ctr">
                        <a:lnSpc>
                          <a:spcPct val="115000"/>
                        </a:lnSpc>
                        <a:spcBef>
                          <a:spcPts val="200"/>
                        </a:spcBef>
                        <a:spcAft>
                          <a:spcPts val="200"/>
                        </a:spcAft>
                      </a:pPr>
                      <a:r>
                        <a:rPr lang="en-US" sz="1600" b="1" dirty="0">
                          <a:solidFill>
                            <a:srgbClr val="000000"/>
                          </a:solidFill>
                          <a:effectLst/>
                        </a:rPr>
                        <a:t>Amylin Analogue</a:t>
                      </a:r>
                      <a:endParaRPr lang="en-US" sz="16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0417651"/>
                  </a:ext>
                </a:extLst>
              </a:tr>
              <a:tr h="568405">
                <a:tc>
                  <a:txBody>
                    <a:bodyPr/>
                    <a:lstStyle/>
                    <a:p>
                      <a:pPr marL="0" marR="0">
                        <a:lnSpc>
                          <a:spcPct val="115000"/>
                        </a:lnSpc>
                        <a:spcBef>
                          <a:spcPts val="200"/>
                        </a:spcBef>
                        <a:spcAft>
                          <a:spcPts val="200"/>
                        </a:spcAft>
                      </a:pPr>
                      <a:r>
                        <a:rPr lang="en-US" sz="1100" dirty="0">
                          <a:solidFill>
                            <a:srgbClr val="000000"/>
                          </a:solidFill>
                          <a:effectLst/>
                        </a:rPr>
                        <a:t>pramlintide </a:t>
                      </a:r>
                      <a:br>
                        <a:rPr lang="en-US" sz="1100" dirty="0">
                          <a:solidFill>
                            <a:srgbClr val="000000"/>
                          </a:solidFill>
                          <a:effectLst/>
                        </a:rPr>
                      </a:br>
                      <a:r>
                        <a:rPr lang="en-US" sz="1100" dirty="0">
                          <a:solidFill>
                            <a:srgbClr val="000000"/>
                          </a:solidFill>
                          <a:effectLst/>
                        </a:rPr>
                        <a:t>(Symlin®)</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gridSpan="2">
                  <a:txBody>
                    <a:bodyPr/>
                    <a:lstStyle/>
                    <a:p>
                      <a:pPr marL="0" marR="0">
                        <a:lnSpc>
                          <a:spcPct val="115000"/>
                        </a:lnSpc>
                        <a:spcBef>
                          <a:spcPts val="200"/>
                        </a:spcBef>
                        <a:spcAft>
                          <a:spcPts val="200"/>
                        </a:spcAft>
                      </a:pPr>
                      <a:r>
                        <a:rPr lang="en-US" sz="1100" dirty="0">
                          <a:solidFill>
                            <a:srgbClr val="000000"/>
                          </a:solidFill>
                          <a:effectLst/>
                        </a:rPr>
                        <a:t>AstraZeneca</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pPr marL="0" marR="0">
                        <a:lnSpc>
                          <a:spcPct val="115000"/>
                        </a:lnSpc>
                        <a:spcBef>
                          <a:spcPts val="200"/>
                        </a:spcBef>
                        <a:spcAft>
                          <a:spcPts val="200"/>
                        </a:spcAft>
                      </a:pP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rgbClr val="000000"/>
                          </a:solidFill>
                          <a:effectLst/>
                        </a:rPr>
                        <a:t>Adjunct therapy in type 1 and type 2 diabetes patients who use mealtime insulin therapy and have failed to achieve desired glucose control despite optimal insulin therapy (with or without concurrent sulfonylurea and/or metformin in type 2 patients)</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3643577737"/>
                  </a:ext>
                </a:extLst>
              </a:tr>
              <a:tr h="235261">
                <a:tc gridSpan="4">
                  <a:txBody>
                    <a:bodyPr/>
                    <a:lstStyle/>
                    <a:p>
                      <a:pPr marL="0" marR="0" algn="ctr">
                        <a:lnSpc>
                          <a:spcPct val="115000"/>
                        </a:lnSpc>
                        <a:spcBef>
                          <a:spcPts val="200"/>
                        </a:spcBef>
                        <a:spcAft>
                          <a:spcPts val="200"/>
                        </a:spcAft>
                      </a:pPr>
                      <a:r>
                        <a:rPr lang="en-US" sz="1600" b="1" dirty="0">
                          <a:solidFill>
                            <a:srgbClr val="000000"/>
                          </a:solidFill>
                          <a:effectLst/>
                        </a:rPr>
                        <a:t>Dipeptidyl Peptidase-4 (DPP-4) Enzyme Inhibitors</a:t>
                      </a:r>
                      <a:endParaRPr lang="en-US" sz="16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3844302"/>
                  </a:ext>
                </a:extLst>
              </a:tr>
              <a:tr h="235261">
                <a:tc>
                  <a:txBody>
                    <a:bodyPr/>
                    <a:lstStyle/>
                    <a:p>
                      <a:pPr marL="0" marR="0">
                        <a:lnSpc>
                          <a:spcPct val="115000"/>
                        </a:lnSpc>
                        <a:spcBef>
                          <a:spcPts val="200"/>
                        </a:spcBef>
                        <a:spcAft>
                          <a:spcPts val="200"/>
                        </a:spcAft>
                      </a:pPr>
                      <a:r>
                        <a:rPr lang="en-US" sz="1100" dirty="0">
                          <a:solidFill>
                            <a:srgbClr val="000000"/>
                          </a:solidFill>
                          <a:effectLst/>
                        </a:rPr>
                        <a:t>alogliptin (Nesina®)</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gridSpan="2">
                  <a:txBody>
                    <a:bodyPr/>
                    <a:lstStyle/>
                    <a:p>
                      <a:pPr marL="0" marR="0">
                        <a:lnSpc>
                          <a:spcPct val="115000"/>
                        </a:lnSpc>
                        <a:spcBef>
                          <a:spcPts val="200"/>
                        </a:spcBef>
                        <a:spcAft>
                          <a:spcPts val="200"/>
                        </a:spcAft>
                      </a:pPr>
                      <a:r>
                        <a:rPr lang="en-US" sz="1100" dirty="0">
                          <a:solidFill>
                            <a:srgbClr val="000000"/>
                          </a:solidFill>
                          <a:effectLst/>
                        </a:rPr>
                        <a:t>Takeda, Perrigo/</a:t>
                      </a:r>
                      <a:r>
                        <a:rPr lang="en-US" sz="1100" dirty="0">
                          <a:solidFill>
                            <a:srgbClr val="000000"/>
                          </a:solidFill>
                          <a:highlight>
                            <a:srgbClr val="00FFFF"/>
                          </a:highlight>
                        </a:rPr>
                        <a:t>Padagis</a:t>
                      </a:r>
                      <a:endParaRPr lang="en-US" sz="1100" dirty="0">
                        <a:solidFill>
                          <a:srgbClr val="000000"/>
                        </a:solidFill>
                        <a:effectLst/>
                        <a:highlight>
                          <a:srgbClr val="00FFFF"/>
                        </a:highligh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pPr marL="0" marR="0">
                        <a:lnSpc>
                          <a:spcPct val="115000"/>
                        </a:lnSpc>
                        <a:spcBef>
                          <a:spcPts val="200"/>
                        </a:spcBef>
                        <a:spcAft>
                          <a:spcPts val="200"/>
                        </a:spcAft>
                      </a:pPr>
                      <a:endParaRPr lang="en-US" sz="1100" dirty="0">
                        <a:solidFill>
                          <a:srgbClr val="000000"/>
                        </a:solidFill>
                        <a:effectLst/>
                        <a:highlight>
                          <a:srgbClr val="00FFFF"/>
                        </a:highligh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rowSpan="3">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rgbClr val="000000"/>
                          </a:solidFill>
                          <a:effectLst/>
                        </a:rPr>
                        <a:t>Adjunct to diet and exercise to improve glycemic control in adults with type 2 diabetes mellitus (T2DM)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1856577865"/>
                  </a:ext>
                </a:extLst>
              </a:tr>
              <a:tr h="235261">
                <a:tc>
                  <a:txBody>
                    <a:bodyPr/>
                    <a:lstStyle/>
                    <a:p>
                      <a:pPr marL="0" marR="0">
                        <a:lnSpc>
                          <a:spcPct val="115000"/>
                        </a:lnSpc>
                        <a:spcBef>
                          <a:spcPts val="200"/>
                        </a:spcBef>
                        <a:spcAft>
                          <a:spcPts val="200"/>
                        </a:spcAft>
                      </a:pPr>
                      <a:r>
                        <a:rPr lang="en-US" sz="1100" dirty="0">
                          <a:solidFill>
                            <a:srgbClr val="000000"/>
                          </a:solidFill>
                          <a:effectLst/>
                        </a:rPr>
                        <a:t>alogliptin/metformin (Kazano®)</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gridSpan="2">
                  <a:txBody>
                    <a:bodyPr/>
                    <a:lstStyle/>
                    <a:p>
                      <a:pPr marL="0" marR="0">
                        <a:lnSpc>
                          <a:spcPct val="115000"/>
                        </a:lnSpc>
                        <a:spcBef>
                          <a:spcPts val="200"/>
                        </a:spcBef>
                        <a:spcAft>
                          <a:spcPts val="200"/>
                        </a:spcAft>
                      </a:pPr>
                      <a:r>
                        <a:rPr lang="en-US" sz="1100" dirty="0">
                          <a:solidFill>
                            <a:srgbClr val="000000"/>
                          </a:solidFill>
                          <a:effectLst/>
                        </a:rPr>
                        <a:t>Takeda, Perrigo/</a:t>
                      </a:r>
                      <a:r>
                        <a:rPr lang="en-US" sz="1100" dirty="0">
                          <a:solidFill>
                            <a:srgbClr val="000000"/>
                          </a:solidFill>
                          <a:highlight>
                            <a:srgbClr val="00FFFF"/>
                          </a:highlight>
                        </a:rPr>
                        <a:t>Padagis</a:t>
                      </a:r>
                      <a:r>
                        <a:rPr lang="en-US" sz="1100" baseline="30000" dirty="0">
                          <a:solidFill>
                            <a:srgbClr val="000000"/>
                          </a:solidFill>
                          <a:effectLst/>
                        </a:rPr>
                        <a:t>*</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pPr marL="0" marR="0">
                        <a:lnSpc>
                          <a:spcPct val="115000"/>
                        </a:lnSpc>
                        <a:spcBef>
                          <a:spcPts val="200"/>
                        </a:spcBef>
                        <a:spcAft>
                          <a:spcPts val="200"/>
                        </a:spcAft>
                      </a:pP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403954499"/>
                  </a:ext>
                </a:extLst>
              </a:tr>
              <a:tr h="235261">
                <a:tc>
                  <a:txBody>
                    <a:bodyPr/>
                    <a:lstStyle/>
                    <a:p>
                      <a:pPr marL="0" marR="0">
                        <a:lnSpc>
                          <a:spcPct val="115000"/>
                        </a:lnSpc>
                        <a:spcBef>
                          <a:spcPts val="200"/>
                        </a:spcBef>
                        <a:spcAft>
                          <a:spcPts val="200"/>
                        </a:spcAft>
                      </a:pPr>
                      <a:r>
                        <a:rPr lang="en-US" sz="1100" dirty="0">
                          <a:solidFill>
                            <a:srgbClr val="000000"/>
                          </a:solidFill>
                          <a:effectLst/>
                        </a:rPr>
                        <a:t>alogliptin/pioglitazone (Oseni®)</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gridSpan="2">
                  <a:txBody>
                    <a:bodyPr/>
                    <a:lstStyle/>
                    <a:p>
                      <a:pPr marL="0" marR="0">
                        <a:lnSpc>
                          <a:spcPct val="115000"/>
                        </a:lnSpc>
                        <a:spcBef>
                          <a:spcPts val="200"/>
                        </a:spcBef>
                        <a:spcAft>
                          <a:spcPts val="200"/>
                        </a:spcAft>
                      </a:pPr>
                      <a:r>
                        <a:rPr lang="en-US" sz="1100" dirty="0">
                          <a:solidFill>
                            <a:srgbClr val="000000"/>
                          </a:solidFill>
                          <a:effectLst/>
                        </a:rPr>
                        <a:t>Takeda, Perrigo/</a:t>
                      </a:r>
                      <a:r>
                        <a:rPr lang="en-US" sz="1100" dirty="0">
                          <a:solidFill>
                            <a:srgbClr val="000000"/>
                          </a:solidFill>
                          <a:highlight>
                            <a:srgbClr val="00FFFF"/>
                          </a:highlight>
                        </a:rPr>
                        <a:t>Padagis</a:t>
                      </a:r>
                      <a:r>
                        <a:rPr lang="en-US" sz="1100" baseline="30000" dirty="0">
                          <a:solidFill>
                            <a:srgbClr val="000000"/>
                          </a:solidFill>
                          <a:effectLst/>
                        </a:rPr>
                        <a:t>*</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pPr marL="0" marR="0">
                        <a:lnSpc>
                          <a:spcPct val="115000"/>
                        </a:lnSpc>
                        <a:spcBef>
                          <a:spcPts val="200"/>
                        </a:spcBef>
                        <a:spcAft>
                          <a:spcPts val="200"/>
                        </a:spcAft>
                      </a:pP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605003531"/>
                  </a:ext>
                </a:extLst>
              </a:tr>
              <a:tr h="375156">
                <a:tc>
                  <a:txBody>
                    <a:bodyPr/>
                    <a:lstStyle/>
                    <a:p>
                      <a:pPr marL="0" marR="0">
                        <a:lnSpc>
                          <a:spcPct val="115000"/>
                        </a:lnSpc>
                        <a:spcBef>
                          <a:spcPts val="200"/>
                        </a:spcBef>
                        <a:spcAft>
                          <a:spcPts val="200"/>
                        </a:spcAft>
                      </a:pPr>
                      <a:r>
                        <a:rPr lang="en-US" sz="1100" dirty="0">
                          <a:solidFill>
                            <a:srgbClr val="000000"/>
                          </a:solidFill>
                          <a:effectLst/>
                        </a:rPr>
                        <a:t>linagliptin (Tradjenta®)</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gridSpan="2">
                  <a:txBody>
                    <a:bodyPr/>
                    <a:lstStyle/>
                    <a:p>
                      <a:pPr marL="0" marR="0">
                        <a:lnSpc>
                          <a:spcPct val="115000"/>
                        </a:lnSpc>
                        <a:spcBef>
                          <a:spcPts val="200"/>
                        </a:spcBef>
                        <a:spcAft>
                          <a:spcPts val="200"/>
                        </a:spcAft>
                      </a:pPr>
                      <a:r>
                        <a:rPr lang="en-US" sz="1100" dirty="0">
                          <a:solidFill>
                            <a:srgbClr val="000000"/>
                          </a:solidFill>
                          <a:effectLst/>
                        </a:rPr>
                        <a:t>Boehringer Ingelheim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pPr marL="0" marR="0">
                        <a:lnSpc>
                          <a:spcPct val="115000"/>
                        </a:lnSpc>
                        <a:spcBef>
                          <a:spcPts val="200"/>
                        </a:spcBef>
                        <a:spcAft>
                          <a:spcPts val="200"/>
                        </a:spcAft>
                      </a:pP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rgbClr val="000000"/>
                          </a:solidFill>
                          <a:effectLst/>
                        </a:rPr>
                        <a:t>Adjunct to diet and exercise to improve glycemic control in adults with T2DM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1602821172"/>
                  </a:ext>
                </a:extLst>
              </a:tr>
              <a:tr h="1115696">
                <a:tc>
                  <a:txBody>
                    <a:bodyPr/>
                    <a:lstStyle/>
                    <a:p>
                      <a:pPr marL="0" marR="0">
                        <a:lnSpc>
                          <a:spcPct val="115000"/>
                        </a:lnSpc>
                        <a:spcBef>
                          <a:spcPts val="200"/>
                        </a:spcBef>
                        <a:spcAft>
                          <a:spcPts val="200"/>
                        </a:spcAft>
                      </a:pPr>
                      <a:r>
                        <a:rPr lang="en-US" sz="1100" dirty="0">
                          <a:solidFill>
                            <a:srgbClr val="000000"/>
                          </a:solidFill>
                          <a:effectLst/>
                        </a:rPr>
                        <a:t>linagliptin/empagliflozin (Glyxambi®)</a:t>
                      </a:r>
                    </a:p>
                    <a:p>
                      <a:pPr marL="0" marR="0">
                        <a:lnSpc>
                          <a:spcPct val="115000"/>
                        </a:lnSpc>
                        <a:spcBef>
                          <a:spcPts val="200"/>
                        </a:spcBef>
                        <a:spcAft>
                          <a:spcPts val="200"/>
                        </a:spcAft>
                      </a:pPr>
                      <a:endParaRPr lang="en-US" sz="1100" dirty="0">
                        <a:solidFill>
                          <a:srgbClr val="000000"/>
                        </a:solidFill>
                        <a:effectLst/>
                      </a:endParaRPr>
                    </a:p>
                    <a:p>
                      <a:pPr marL="0" marR="0">
                        <a:lnSpc>
                          <a:spcPct val="115000"/>
                        </a:lnSpc>
                        <a:spcBef>
                          <a:spcPts val="200"/>
                        </a:spcBef>
                        <a:spcAft>
                          <a:spcPts val="200"/>
                        </a:spcAft>
                      </a:pPr>
                      <a:r>
                        <a:rPr lang="en-US" sz="1100" kern="1200" dirty="0">
                          <a:solidFill>
                            <a:srgbClr val="000000"/>
                          </a:solidFill>
                          <a:effectLst/>
                          <a:uFillTx/>
                        </a:rPr>
                        <a:t>linagliptin/empagliflozin/metformin ER</a:t>
                      </a:r>
                      <a:br>
                        <a:rPr lang="en-US" sz="1100" kern="1200" dirty="0">
                          <a:solidFill>
                            <a:srgbClr val="000000"/>
                          </a:solidFill>
                          <a:effectLst/>
                          <a:uFillTx/>
                        </a:rPr>
                      </a:br>
                      <a:r>
                        <a:rPr lang="en-US" sz="1100" kern="1200" dirty="0">
                          <a:solidFill>
                            <a:srgbClr val="000000"/>
                          </a:solidFill>
                          <a:effectLst/>
                          <a:uFillTx/>
                        </a:rPr>
                        <a:t>(Trijardy® XR)</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gridSpan="2">
                  <a:txBody>
                    <a:bodyPr/>
                    <a:lstStyle/>
                    <a:p>
                      <a:pPr marL="0" marR="0">
                        <a:lnSpc>
                          <a:spcPct val="115000"/>
                        </a:lnSpc>
                        <a:spcBef>
                          <a:spcPts val="200"/>
                        </a:spcBef>
                        <a:spcAft>
                          <a:spcPts val="200"/>
                        </a:spcAft>
                      </a:pPr>
                      <a:r>
                        <a:rPr lang="en-US" sz="1100" dirty="0">
                          <a:solidFill>
                            <a:srgbClr val="000000"/>
                          </a:solidFill>
                          <a:effectLst/>
                        </a:rPr>
                        <a:t>Boehringer Ingelheim</a:t>
                      </a:r>
                    </a:p>
                    <a:p>
                      <a:pPr marL="0" marR="0">
                        <a:lnSpc>
                          <a:spcPct val="115000"/>
                        </a:lnSpc>
                        <a:spcBef>
                          <a:spcPts val="200"/>
                        </a:spcBef>
                        <a:spcAft>
                          <a:spcPts val="200"/>
                        </a:spcAft>
                      </a:pPr>
                      <a:r>
                        <a:rPr lang="en-US" sz="1100" dirty="0">
                          <a:solidFill>
                            <a:srgbClr val="000000"/>
                          </a:solidFill>
                          <a:effectLst/>
                        </a:rPr>
                        <a:t> </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pPr marL="0" marR="0">
                        <a:lnSpc>
                          <a:spcPct val="115000"/>
                        </a:lnSpc>
                        <a:spcBef>
                          <a:spcPts val="200"/>
                        </a:spcBef>
                        <a:spcAft>
                          <a:spcPts val="200"/>
                        </a:spcAft>
                      </a:pP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rgbClr val="000000"/>
                          </a:solidFill>
                          <a:effectLst/>
                        </a:rPr>
                        <a:t>Adjunct to diet and exercise to improve glycemic control in adults with T2DM </a:t>
                      </a:r>
                    </a:p>
                    <a:p>
                      <a:pPr marL="342900" marR="0" lvl="0" indent="-342900">
                        <a:lnSpc>
                          <a:spcPct val="115000"/>
                        </a:lnSpc>
                        <a:spcBef>
                          <a:spcPts val="200"/>
                        </a:spcBef>
                        <a:spcAft>
                          <a:spcPts val="200"/>
                        </a:spcAft>
                        <a:buFont typeface="Wingdings" panose="05000000000000000000" pitchFamily="2" charset="2"/>
                        <a:buChar char=""/>
                      </a:pPr>
                      <a:r>
                        <a:rPr lang="en-US" sz="1100" dirty="0">
                          <a:solidFill>
                            <a:srgbClr val="000000"/>
                          </a:solidFill>
                          <a:effectLst/>
                        </a:rPr>
                        <a:t>Empagliflozin is indicated to reduce the risk of cardiovascular death in adults with T2DM and established cardiovascular disease (CVD)</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558757617"/>
                  </a:ext>
                </a:extLst>
              </a:tr>
            </a:tbl>
          </a:graphicData>
        </a:graphic>
      </p:graphicFrame>
      <p:sp>
        <p:nvSpPr>
          <p:cNvPr id="4" name="Slide Number Placeholder 3">
            <a:extLst>
              <a:ext uri="{FF2B5EF4-FFF2-40B4-BE49-F238E27FC236}">
                <a16:creationId xmlns:a16="http://schemas.microsoft.com/office/drawing/2014/main" id="{3510E43B-2E05-420A-8B6E-44ADB197BD35}"/>
              </a:ext>
            </a:extLst>
          </p:cNvPr>
          <p:cNvSpPr>
            <a:spLocks noGrp="1"/>
          </p:cNvSpPr>
          <p:nvPr>
            <p:ph type="sldNum" sz="quarter" idx="4"/>
          </p:nvPr>
        </p:nvSpPr>
        <p:spPr>
          <a:xfrm>
            <a:off x="8940800" y="6196970"/>
            <a:ext cx="2844800" cy="288925"/>
          </a:xfrm>
          <a:prstGeom prst="rect">
            <a:avLst/>
          </a:prstGeom>
        </p:spPr>
        <p:txBody>
          <a:bodyPr anchor="b" anchorCtr="0"/>
          <a:lstStyle>
            <a:defPPr>
              <a:defRPr lang="en-US">
                <a:uFillTx/>
              </a:defRPr>
            </a:defPPr>
            <a:lvl1pPr marL="0" algn="r" defTabSz="914400" rtl="0" eaLnBrk="1" latinLnBrk="0" hangingPunct="1">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FF445594-FFE8-4E90-934C-EFF530110A38}" type="slidenum">
              <a:rPr lang="en-US" smtClean="0"/>
              <a:pPr/>
              <a:t>131</a:t>
            </a:fld>
            <a:endParaRPr lang="en-US" dirty="0">
              <a:uFillTx/>
            </a:endParaRPr>
          </a:p>
        </p:txBody>
      </p:sp>
      <p:sp>
        <p:nvSpPr>
          <p:cNvPr id="5" name="Footer Placeholder 4">
            <a:extLst>
              <a:ext uri="{FF2B5EF4-FFF2-40B4-BE49-F238E27FC236}">
                <a16:creationId xmlns:a16="http://schemas.microsoft.com/office/drawing/2014/main" id="{7F5ADEA7-0301-4A63-BD06-6D5A16BDED2D}"/>
              </a:ext>
            </a:extLst>
          </p:cNvPr>
          <p:cNvSpPr>
            <a:spLocks noGrp="1"/>
          </p:cNvSpPr>
          <p:nvPr>
            <p:ph type="ftr" sz="quarter" idx="3"/>
          </p:nvPr>
        </p:nvSpPr>
        <p:spPr>
          <a:xfrm>
            <a:off x="0" y="6196969"/>
            <a:ext cx="12192000" cy="381000"/>
          </a:xfrm>
          <a:prstGeom prst="rect">
            <a:avLst/>
          </a:prstGeom>
        </p:spPr>
        <p:txBody>
          <a:bodyPr anchor="b" anchorCtr="0"/>
          <a:lstStyle>
            <a:defPPr>
              <a:defRPr lang="en-US">
                <a:uFillTx/>
              </a:defRPr>
            </a:defPPr>
            <a:lvl1pPr marL="0" algn="ctr" defTabSz="914400" rtl="0" eaLnBrk="1" latinLnBrk="0" hangingPunct="1">
              <a:lnSpc>
                <a:spcPts val="1200"/>
              </a:lnSpc>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r>
              <a:rPr lang="en-US" dirty="0"/>
              <a:t>Reaching across Arizona to provide comprehensive </a:t>
            </a:r>
            <a:br>
              <a:rPr lang="en-US" dirty="0"/>
            </a:br>
            <a:r>
              <a:rPr lang="en-US" dirty="0"/>
              <a:t>quality health care for those in need</a:t>
            </a:r>
            <a:endParaRPr lang="en-US" dirty="0">
              <a:uFillTx/>
            </a:endParaRPr>
          </a:p>
        </p:txBody>
      </p:sp>
      <p:sp>
        <p:nvSpPr>
          <p:cNvPr id="11" name="Rectangle 4">
            <a:extLst>
              <a:ext uri="{FF2B5EF4-FFF2-40B4-BE49-F238E27FC236}">
                <a16:creationId xmlns:a16="http://schemas.microsoft.com/office/drawing/2014/main" id="{25495195-F2FF-46C2-BE17-59DE6839DCF1}"/>
              </a:ext>
            </a:extLst>
          </p:cNvPr>
          <p:cNvSpPr>
            <a:spLocks noChangeArrowheads="1"/>
          </p:cNvSpPr>
          <p:nvPr/>
        </p:nvSpPr>
        <p:spPr bwMode="auto">
          <a:xfrm>
            <a:off x="-7296319" y="32951"/>
            <a:ext cx="235208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spTree>
    <p:extLst>
      <p:ext uri="{BB962C8B-B14F-4D97-AF65-F5344CB8AC3E}">
        <p14:creationId xmlns:p14="http://schemas.microsoft.com/office/powerpoint/2010/main" val="31191446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4A01-50FF-47DA-97F5-E49A538AF714}"/>
              </a:ext>
            </a:extLst>
          </p:cNvPr>
          <p:cNvSpPr>
            <a:spLocks noGrp="1"/>
          </p:cNvSpPr>
          <p:nvPr>
            <p:ph type="title"/>
          </p:nvPr>
        </p:nvSpPr>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FBE9E222-7816-4D0E-A761-B096352A100B}"/>
              </a:ext>
            </a:extLst>
          </p:cNvPr>
          <p:cNvGraphicFramePr>
            <a:graphicFrameLocks noGrp="1"/>
          </p:cNvGraphicFramePr>
          <p:nvPr>
            <p:ph idx="1"/>
            <p:extLst>
              <p:ext uri="{D42A27DB-BD31-4B8C-83A1-F6EECF244321}">
                <p14:modId xmlns:p14="http://schemas.microsoft.com/office/powerpoint/2010/main" val="2041692986"/>
              </p:ext>
            </p:extLst>
          </p:nvPr>
        </p:nvGraphicFramePr>
        <p:xfrm>
          <a:off x="76200" y="742951"/>
          <a:ext cx="8991600" cy="3899025"/>
        </p:xfrm>
        <a:graphic>
          <a:graphicData uri="http://schemas.openxmlformats.org/drawingml/2006/table">
            <a:tbl>
              <a:tblPr bandRow="1" bandCol="1">
                <a:tableStyleId>{5C22544A-7EE6-4342-B048-85BDC9FD1C3A}</a:tableStyleId>
              </a:tblPr>
              <a:tblGrid>
                <a:gridCol w="1949506">
                  <a:extLst>
                    <a:ext uri="{9D8B030D-6E8A-4147-A177-3AD203B41FA5}">
                      <a16:colId xmlns:a16="http://schemas.microsoft.com/office/drawing/2014/main" val="505806498"/>
                    </a:ext>
                  </a:extLst>
                </a:gridCol>
                <a:gridCol w="1352718">
                  <a:extLst>
                    <a:ext uri="{9D8B030D-6E8A-4147-A177-3AD203B41FA5}">
                      <a16:colId xmlns:a16="http://schemas.microsoft.com/office/drawing/2014/main" val="615013796"/>
                    </a:ext>
                  </a:extLst>
                </a:gridCol>
                <a:gridCol w="5689376">
                  <a:extLst>
                    <a:ext uri="{9D8B030D-6E8A-4147-A177-3AD203B41FA5}">
                      <a16:colId xmlns:a16="http://schemas.microsoft.com/office/drawing/2014/main" val="3651129481"/>
                    </a:ext>
                  </a:extLst>
                </a:gridCol>
              </a:tblGrid>
              <a:tr h="339396">
                <a:tc>
                  <a:txBody>
                    <a:bodyPr/>
                    <a:lstStyle/>
                    <a:p>
                      <a:pPr marL="0" marR="0">
                        <a:lnSpc>
                          <a:spcPct val="115000"/>
                        </a:lnSpc>
                        <a:spcBef>
                          <a:spcPts val="200"/>
                        </a:spcBef>
                        <a:spcAft>
                          <a:spcPts val="200"/>
                        </a:spcAft>
                      </a:pPr>
                      <a:r>
                        <a:rPr lang="en-US" sz="1200" b="0" dirty="0">
                          <a:solidFill>
                            <a:srgbClr val="000000"/>
                          </a:solidFill>
                          <a:effectLst/>
                        </a:rPr>
                        <a:t>linagliptin/metformin</a:t>
                      </a:r>
                      <a:br>
                        <a:rPr lang="en-US" sz="1200" b="0" dirty="0">
                          <a:solidFill>
                            <a:srgbClr val="000000"/>
                          </a:solidFill>
                          <a:effectLst/>
                        </a:rPr>
                      </a:br>
                      <a:r>
                        <a:rPr lang="en-US" sz="1200" b="0" dirty="0">
                          <a:solidFill>
                            <a:srgbClr val="000000"/>
                          </a:solidFill>
                          <a:effectLst/>
                        </a:rPr>
                        <a:t>(Jentadueto®)</a:t>
                      </a:r>
                      <a:endParaRPr lang="en-US" sz="1200" b="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0" marR="0">
                        <a:lnSpc>
                          <a:spcPct val="115000"/>
                        </a:lnSpc>
                        <a:spcBef>
                          <a:spcPts val="200"/>
                        </a:spcBef>
                        <a:spcAft>
                          <a:spcPts val="200"/>
                        </a:spcAft>
                      </a:pPr>
                      <a:r>
                        <a:rPr lang="en-US" sz="1200" b="0" dirty="0">
                          <a:solidFill>
                            <a:srgbClr val="000000"/>
                          </a:solidFill>
                          <a:effectLst/>
                        </a:rPr>
                        <a:t>Boehringer Ingelheim</a:t>
                      </a:r>
                      <a:endParaRPr lang="en-US" sz="1200" b="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b="0" dirty="0">
                          <a:solidFill>
                            <a:srgbClr val="000000"/>
                          </a:solidFill>
                          <a:effectLst/>
                        </a:rPr>
                        <a:t>Adjunct to diet and exercise to improve glycemic control in adults with T2DM when treatment with both linagliptin and metformin is appropriate</a:t>
                      </a:r>
                      <a:endParaRPr lang="en-US" sz="1200" b="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3535892255"/>
                  </a:ext>
                </a:extLst>
              </a:tr>
              <a:tr h="339396">
                <a:tc>
                  <a:txBody>
                    <a:bodyPr/>
                    <a:lstStyle/>
                    <a:p>
                      <a:pPr marL="0" marR="0">
                        <a:lnSpc>
                          <a:spcPct val="115000"/>
                        </a:lnSpc>
                        <a:spcBef>
                          <a:spcPts val="200"/>
                        </a:spcBef>
                        <a:spcAft>
                          <a:spcPts val="200"/>
                        </a:spcAft>
                      </a:pPr>
                      <a:r>
                        <a:rPr lang="en-US" sz="1200" b="0" dirty="0">
                          <a:solidFill>
                            <a:srgbClr val="000000"/>
                          </a:solidFill>
                          <a:effectLst/>
                        </a:rPr>
                        <a:t>linagliptin/metformin ER</a:t>
                      </a:r>
                      <a:br>
                        <a:rPr lang="en-US" sz="1200" b="0" dirty="0">
                          <a:solidFill>
                            <a:srgbClr val="000000"/>
                          </a:solidFill>
                          <a:effectLst/>
                        </a:rPr>
                      </a:br>
                      <a:r>
                        <a:rPr lang="en-US" sz="1200" b="0" dirty="0">
                          <a:solidFill>
                            <a:srgbClr val="000000"/>
                          </a:solidFill>
                          <a:effectLst/>
                        </a:rPr>
                        <a:t>(Jentadueto® XR)</a:t>
                      </a:r>
                      <a:endParaRPr lang="en-US" sz="1200" b="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66629119"/>
                  </a:ext>
                </a:extLst>
              </a:tr>
              <a:tr h="164578">
                <a:tc>
                  <a:txBody>
                    <a:bodyPr/>
                    <a:lstStyle/>
                    <a:p>
                      <a:pPr marL="0" marR="0">
                        <a:lnSpc>
                          <a:spcPct val="115000"/>
                        </a:lnSpc>
                        <a:spcBef>
                          <a:spcPts val="200"/>
                        </a:spcBef>
                        <a:spcAft>
                          <a:spcPts val="200"/>
                        </a:spcAft>
                      </a:pPr>
                      <a:r>
                        <a:rPr lang="en-US" sz="1200" dirty="0">
                          <a:solidFill>
                            <a:srgbClr val="000000"/>
                          </a:solidFill>
                          <a:effectLst/>
                        </a:rPr>
                        <a:t>saxagliptin (Onglyza®)</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0" marR="0">
                        <a:lnSpc>
                          <a:spcPct val="115000"/>
                        </a:lnSpc>
                        <a:spcBef>
                          <a:spcPts val="200"/>
                        </a:spcBef>
                        <a:spcAft>
                          <a:spcPts val="200"/>
                        </a:spcAft>
                      </a:pPr>
                      <a:r>
                        <a:rPr lang="en-US" sz="1200" dirty="0">
                          <a:solidFill>
                            <a:srgbClr val="000000"/>
                          </a:solidFill>
                          <a:effectLst/>
                        </a:rPr>
                        <a:t>AstraZeneca</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3523774618"/>
                  </a:ext>
                </a:extLst>
              </a:tr>
              <a:tr h="339396">
                <a:tc>
                  <a:txBody>
                    <a:bodyPr/>
                    <a:lstStyle/>
                    <a:p>
                      <a:pPr marL="0" marR="0">
                        <a:lnSpc>
                          <a:spcPct val="115000"/>
                        </a:lnSpc>
                        <a:spcBef>
                          <a:spcPts val="200"/>
                        </a:spcBef>
                        <a:spcAft>
                          <a:spcPts val="200"/>
                        </a:spcAft>
                      </a:pPr>
                      <a:r>
                        <a:rPr lang="en-US" sz="1200" dirty="0">
                          <a:solidFill>
                            <a:srgbClr val="000000"/>
                          </a:solidFill>
                          <a:effectLst/>
                        </a:rPr>
                        <a:t>saxagliptin/dapagliflozin (Qtern®)</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88151731"/>
                  </a:ext>
                </a:extLst>
              </a:tr>
              <a:tr h="504253">
                <a:tc>
                  <a:txBody>
                    <a:bodyPr/>
                    <a:lstStyle/>
                    <a:p>
                      <a:pPr marL="0" marR="0">
                        <a:lnSpc>
                          <a:spcPct val="115000"/>
                        </a:lnSpc>
                        <a:spcBef>
                          <a:spcPts val="200"/>
                        </a:spcBef>
                        <a:spcAft>
                          <a:spcPts val="200"/>
                        </a:spcAft>
                      </a:pPr>
                      <a:r>
                        <a:rPr lang="en-US" sz="1200" dirty="0">
                          <a:solidFill>
                            <a:srgbClr val="000000"/>
                          </a:solidFill>
                          <a:effectLst/>
                        </a:rPr>
                        <a:t>saxagliptin/metformin ER (Kombiglyze® XR)</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AstraZeneca</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 when treatment with both saxagliptin and metformin is appropriate </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420776448"/>
                  </a:ext>
                </a:extLst>
              </a:tr>
              <a:tr h="381622">
                <a:tc>
                  <a:txBody>
                    <a:bodyPr/>
                    <a:lstStyle/>
                    <a:p>
                      <a:pPr marL="0" marR="0">
                        <a:lnSpc>
                          <a:spcPct val="115000"/>
                        </a:lnSpc>
                        <a:spcBef>
                          <a:spcPts val="200"/>
                        </a:spcBef>
                        <a:spcAft>
                          <a:spcPts val="200"/>
                        </a:spcAft>
                      </a:pPr>
                      <a:r>
                        <a:rPr lang="en-US" sz="1200" dirty="0">
                          <a:solidFill>
                            <a:srgbClr val="000000"/>
                          </a:solidFill>
                          <a:effectLst/>
                        </a:rPr>
                        <a:t>sitagliptin </a:t>
                      </a:r>
                    </a:p>
                    <a:p>
                      <a:pPr marL="0" marR="0">
                        <a:lnSpc>
                          <a:spcPct val="115000"/>
                        </a:lnSpc>
                        <a:spcBef>
                          <a:spcPts val="200"/>
                        </a:spcBef>
                        <a:spcAft>
                          <a:spcPts val="200"/>
                        </a:spcAft>
                      </a:pPr>
                      <a:r>
                        <a:rPr lang="en-US" sz="1200" dirty="0">
                          <a:solidFill>
                            <a:srgbClr val="000000"/>
                          </a:solidFill>
                          <a:effectLst/>
                        </a:rPr>
                        <a:t>(Januvia®)</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Merck Sharp &amp; Dohme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516895457"/>
                  </a:ext>
                </a:extLst>
              </a:tr>
              <a:tr h="504253">
                <a:tc>
                  <a:txBody>
                    <a:bodyPr/>
                    <a:lstStyle/>
                    <a:p>
                      <a:pPr marL="0" marR="0">
                        <a:lnSpc>
                          <a:spcPct val="115000"/>
                        </a:lnSpc>
                        <a:spcBef>
                          <a:spcPts val="200"/>
                        </a:spcBef>
                        <a:spcAft>
                          <a:spcPts val="200"/>
                        </a:spcAft>
                      </a:pPr>
                      <a:r>
                        <a:rPr lang="en-US" sz="1200" dirty="0">
                          <a:solidFill>
                            <a:srgbClr val="000000"/>
                          </a:solidFill>
                          <a:effectLst/>
                        </a:rPr>
                        <a:t>sitagliptin/ertugliflozin (Steglujan™)</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Merck Sharp &amp; Dohme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 when treatment with both ertugliflozin and sitagliptin is appropriate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404792694"/>
                  </a:ext>
                </a:extLst>
              </a:tr>
              <a:tr h="504253">
                <a:tc>
                  <a:txBody>
                    <a:bodyPr/>
                    <a:lstStyle/>
                    <a:p>
                      <a:pPr marL="0" marR="0">
                        <a:lnSpc>
                          <a:spcPct val="115000"/>
                        </a:lnSpc>
                        <a:spcBef>
                          <a:spcPts val="200"/>
                        </a:spcBef>
                        <a:spcAft>
                          <a:spcPts val="200"/>
                        </a:spcAft>
                      </a:pPr>
                      <a:r>
                        <a:rPr lang="en-US" sz="1200" dirty="0">
                          <a:solidFill>
                            <a:srgbClr val="000000"/>
                          </a:solidFill>
                          <a:effectLst/>
                        </a:rPr>
                        <a:t>sitagliptin/metformin (Janumet®)</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Merck Sharp &amp; Dohme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 when treatment with sitagliptin and metformin is appropriate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339190820"/>
                  </a:ext>
                </a:extLst>
              </a:tr>
              <a:tr h="504253">
                <a:tc>
                  <a:txBody>
                    <a:bodyPr/>
                    <a:lstStyle/>
                    <a:p>
                      <a:pPr marL="0" marR="0">
                        <a:lnSpc>
                          <a:spcPct val="115000"/>
                        </a:lnSpc>
                        <a:spcBef>
                          <a:spcPts val="200"/>
                        </a:spcBef>
                        <a:spcAft>
                          <a:spcPts val="200"/>
                        </a:spcAft>
                      </a:pPr>
                      <a:r>
                        <a:rPr lang="en-US" sz="1200" dirty="0">
                          <a:solidFill>
                            <a:srgbClr val="000000"/>
                          </a:solidFill>
                          <a:effectLst/>
                        </a:rPr>
                        <a:t>sitagliptin/metformin ER</a:t>
                      </a:r>
                      <a:br>
                        <a:rPr lang="en-US" sz="1200" dirty="0">
                          <a:solidFill>
                            <a:srgbClr val="000000"/>
                          </a:solidFill>
                          <a:effectLst/>
                        </a:rPr>
                      </a:br>
                      <a:r>
                        <a:rPr lang="en-US" sz="1200" dirty="0">
                          <a:solidFill>
                            <a:srgbClr val="000000"/>
                          </a:solidFill>
                          <a:effectLst/>
                        </a:rPr>
                        <a:t>(Janumet XR®)</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Merck Sharp &amp; Dohme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 when treatment with both sitagliptin and metformin ER is appropriate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1731885439"/>
                  </a:ext>
                </a:extLst>
              </a:tr>
            </a:tbl>
          </a:graphicData>
        </a:graphic>
      </p:graphicFrame>
    </p:spTree>
    <p:extLst>
      <p:ext uri="{BB962C8B-B14F-4D97-AF65-F5344CB8AC3E}">
        <p14:creationId xmlns:p14="http://schemas.microsoft.com/office/powerpoint/2010/main" val="1595234957"/>
      </p:ext>
    </p:extLst>
  </p:cSld>
  <p:clrMapOvr>
    <a:overrideClrMapping bg1="lt1" tx1="dk1" bg2="lt2" tx2="dk2" accent1="accent1" accent2="accent2" accent3="accent3" accent4="accent4" accent5="accent5" accent6="accent6" hlink="hlink" folHlink="folHlink"/>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7AB3-75B4-44E6-8E2C-D288146C69CA}"/>
              </a:ext>
            </a:extLst>
          </p:cNvPr>
          <p:cNvSpPr>
            <a:spLocks noGrp="1"/>
          </p:cNvSpPr>
          <p:nvPr>
            <p:ph type="title"/>
          </p:nvPr>
        </p:nvSpPr>
        <p:spPr>
          <a:xfrm>
            <a:off x="457200" y="0"/>
            <a:ext cx="8229600" cy="590550"/>
          </a:xfrm>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60AAF0C0-02E3-47E3-B857-2C24C0DA5B3F}"/>
              </a:ext>
            </a:extLst>
          </p:cNvPr>
          <p:cNvGraphicFramePr>
            <a:graphicFrameLocks noGrp="1"/>
          </p:cNvGraphicFramePr>
          <p:nvPr>
            <p:ph idx="1"/>
            <p:extLst>
              <p:ext uri="{D42A27DB-BD31-4B8C-83A1-F6EECF244321}">
                <p14:modId xmlns:p14="http://schemas.microsoft.com/office/powerpoint/2010/main" val="1944811730"/>
              </p:ext>
            </p:extLst>
          </p:nvPr>
        </p:nvGraphicFramePr>
        <p:xfrm>
          <a:off x="152400" y="452210"/>
          <a:ext cx="8839200" cy="4327128"/>
        </p:xfrm>
        <a:graphic>
          <a:graphicData uri="http://schemas.openxmlformats.org/drawingml/2006/table">
            <a:tbl>
              <a:tblPr firstRow="1" bandRow="1" bandCol="1">
                <a:tableStyleId>{5C22544A-7EE6-4342-B048-85BDC9FD1C3A}</a:tableStyleId>
              </a:tblPr>
              <a:tblGrid>
                <a:gridCol w="1905000">
                  <a:extLst>
                    <a:ext uri="{9D8B030D-6E8A-4147-A177-3AD203B41FA5}">
                      <a16:colId xmlns:a16="http://schemas.microsoft.com/office/drawing/2014/main" val="1130816152"/>
                    </a:ext>
                  </a:extLst>
                </a:gridCol>
                <a:gridCol w="1184808">
                  <a:extLst>
                    <a:ext uri="{9D8B030D-6E8A-4147-A177-3AD203B41FA5}">
                      <a16:colId xmlns:a16="http://schemas.microsoft.com/office/drawing/2014/main" val="3937397745"/>
                    </a:ext>
                  </a:extLst>
                </a:gridCol>
                <a:gridCol w="5749392">
                  <a:extLst>
                    <a:ext uri="{9D8B030D-6E8A-4147-A177-3AD203B41FA5}">
                      <a16:colId xmlns:a16="http://schemas.microsoft.com/office/drawing/2014/main" val="1561231784"/>
                    </a:ext>
                  </a:extLst>
                </a:gridCol>
              </a:tblGrid>
              <a:tr h="269311">
                <a:tc>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1400" dirty="0">
                          <a:solidFill>
                            <a:srgbClr val="000000"/>
                          </a:solidFill>
                          <a:effectLst/>
                        </a:rPr>
                        <a:t>Manufacturer</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extLst>
                  <a:ext uri="{0D108BD9-81ED-4DB2-BD59-A6C34878D82A}">
                    <a16:rowId xmlns:a16="http://schemas.microsoft.com/office/drawing/2014/main" val="4281030481"/>
                  </a:ext>
                </a:extLst>
              </a:tr>
              <a:tr h="318999">
                <a:tc gridSpan="3">
                  <a:txBody>
                    <a:bodyPr/>
                    <a:lstStyle/>
                    <a:p>
                      <a:pPr marL="0" marR="0" algn="ctr">
                        <a:lnSpc>
                          <a:spcPct val="115000"/>
                        </a:lnSpc>
                        <a:spcBef>
                          <a:spcPts val="200"/>
                        </a:spcBef>
                        <a:spcAft>
                          <a:spcPts val="200"/>
                        </a:spcAft>
                      </a:pPr>
                      <a:r>
                        <a:rPr lang="en-US" sz="1400" b="1" dirty="0">
                          <a:solidFill>
                            <a:srgbClr val="000000"/>
                          </a:solidFill>
                          <a:effectLst/>
                        </a:rPr>
                        <a:t>Glucagon-like Peptide-1 Receptor Agonists (GLP-1RA)</a:t>
                      </a:r>
                      <a:endParaRPr lang="en-US"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7236663"/>
                  </a:ext>
                </a:extLst>
              </a:tr>
              <a:tr h="1223660">
                <a:tc>
                  <a:txBody>
                    <a:bodyPr/>
                    <a:lstStyle/>
                    <a:p>
                      <a:pPr marL="0" marR="0">
                        <a:lnSpc>
                          <a:spcPct val="115000"/>
                        </a:lnSpc>
                        <a:spcBef>
                          <a:spcPts val="200"/>
                        </a:spcBef>
                        <a:spcAft>
                          <a:spcPts val="200"/>
                        </a:spcAft>
                      </a:pPr>
                      <a:r>
                        <a:rPr lang="en-US" sz="1400" dirty="0">
                          <a:solidFill>
                            <a:srgbClr val="000000"/>
                          </a:solidFill>
                          <a:effectLst/>
                        </a:rPr>
                        <a:t>dulaglutide</a:t>
                      </a:r>
                      <a:br>
                        <a:rPr lang="en-US" sz="1400" dirty="0">
                          <a:solidFill>
                            <a:srgbClr val="000000"/>
                          </a:solidFill>
                          <a:effectLst/>
                        </a:rPr>
                      </a:br>
                      <a:r>
                        <a:rPr lang="en-US" sz="1400" dirty="0">
                          <a:solidFill>
                            <a:srgbClr val="000000"/>
                          </a:solidFill>
                          <a:effectLst/>
                        </a:rPr>
                        <a:t>(Trulicity®)</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dirty="0">
                          <a:solidFill>
                            <a:srgbClr val="000000"/>
                          </a:solidFill>
                          <a:effectLst/>
                        </a:rPr>
                        <a:t>Eli Lilly</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a:t>
                      </a:r>
                      <a:r>
                        <a:rPr lang="en-US" sz="1400" dirty="0">
                          <a:solidFill>
                            <a:srgbClr val="000000"/>
                          </a:solidFill>
                          <a:highlight>
                            <a:srgbClr val="00FFFF"/>
                          </a:highlight>
                        </a:rPr>
                        <a:t>and pediatric patients ≥ 10 years of age </a:t>
                      </a:r>
                      <a:r>
                        <a:rPr lang="en-US" sz="1400" dirty="0">
                          <a:solidFill>
                            <a:srgbClr val="000000"/>
                          </a:solidFill>
                        </a:rPr>
                        <a:t>with </a:t>
                      </a:r>
                      <a:r>
                        <a:rPr lang="en-US" sz="1400" dirty="0">
                          <a:solidFill>
                            <a:srgbClr val="000000"/>
                          </a:solidFill>
                          <a:effectLst/>
                        </a:rPr>
                        <a:t>T2DM</a:t>
                      </a:r>
                    </a:p>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Reduce the risk of major adverse cardiovascular events (MACE) in adults with T2DM who have established CVD or multiple cardiovascular risk factors</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549924051"/>
                  </a:ext>
                </a:extLst>
              </a:tr>
              <a:tr h="1699025">
                <a:tc>
                  <a:txBody>
                    <a:bodyPr/>
                    <a:lstStyle/>
                    <a:p>
                      <a:pPr marL="0" marR="0">
                        <a:lnSpc>
                          <a:spcPct val="115000"/>
                        </a:lnSpc>
                        <a:spcBef>
                          <a:spcPts val="200"/>
                        </a:spcBef>
                        <a:spcAft>
                          <a:spcPts val="200"/>
                        </a:spcAft>
                      </a:pPr>
                      <a:r>
                        <a:rPr lang="en-US" sz="1400" dirty="0">
                          <a:solidFill>
                            <a:srgbClr val="000000"/>
                          </a:solidFill>
                          <a:effectLst/>
                        </a:rPr>
                        <a:t>exenatide </a:t>
                      </a:r>
                      <a:br>
                        <a:rPr lang="en-US" sz="1400" dirty="0">
                          <a:solidFill>
                            <a:srgbClr val="000000"/>
                          </a:solidFill>
                          <a:effectLst/>
                        </a:rPr>
                      </a:br>
                      <a:r>
                        <a:rPr lang="en-US" sz="1400" dirty="0">
                          <a:solidFill>
                            <a:srgbClr val="000000"/>
                          </a:solidFill>
                          <a:effectLst/>
                        </a:rPr>
                        <a:t>(Byetta®)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dirty="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 who are taking metformin, a sulfonylurea, thiazolidinedione (TZD), or a combination of metformin and a sulfonylurea or TZD but have not achieved adequate glycemic control</a:t>
                      </a:r>
                    </a:p>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Add-on therapy to insulin glargine, with or without metformin and/or a TZD, in conjunction with diet and exercise for adults with T2DM who are not achieving adequate glycemic control on insulin glargine alone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344339046"/>
                  </a:ext>
                </a:extLst>
              </a:tr>
              <a:tr h="699085">
                <a:tc>
                  <a:txBody>
                    <a:bodyPr/>
                    <a:lstStyle/>
                    <a:p>
                      <a:pPr marL="0" marR="0">
                        <a:lnSpc>
                          <a:spcPct val="115000"/>
                        </a:lnSpc>
                        <a:spcBef>
                          <a:spcPts val="200"/>
                        </a:spcBef>
                        <a:spcAft>
                          <a:spcPts val="200"/>
                        </a:spcAft>
                      </a:pPr>
                      <a:r>
                        <a:rPr lang="en-US" sz="1400" dirty="0">
                          <a:solidFill>
                            <a:srgbClr val="000000"/>
                          </a:solidFill>
                          <a:effectLst/>
                        </a:rPr>
                        <a:t>exenatide ER (Bydureon®, Bydureon BCise®)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dirty="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gn="l" defTabSz="914400" rtl="0" eaLnBrk="1" latinLnBrk="0" hangingPunct="1">
                        <a:lnSpc>
                          <a:spcPct val="115000"/>
                        </a:lnSpc>
                        <a:spcBef>
                          <a:spcPts val="200"/>
                        </a:spcBef>
                        <a:spcAft>
                          <a:spcPts val="200"/>
                        </a:spcAft>
                        <a:buFont typeface="Wingdings" panose="05000000000000000000" pitchFamily="2" charset="2"/>
                        <a:buChar char=""/>
                      </a:pPr>
                      <a:r>
                        <a:rPr lang="en-US" sz="1400" kern="1200" dirty="0">
                          <a:solidFill>
                            <a:srgbClr val="000000"/>
                          </a:solidFill>
                          <a:effectLst/>
                          <a:latin typeface="+mn-lt"/>
                          <a:ea typeface="+mn-ea"/>
                          <a:cs typeface="+mn-cs"/>
                        </a:rPr>
                        <a:t>Adjunct to diet and exercise to improve glycemic control in adults and pediatric patients ≥ 10 years of age with T2DM </a:t>
                      </a:r>
                    </a:p>
                  </a:txBody>
                  <a:tcPr marL="27305" marR="27305" marT="0" marB="0">
                    <a:solidFill>
                      <a:schemeClr val="accent1">
                        <a:lumMod val="20000"/>
                        <a:lumOff val="80000"/>
                      </a:schemeClr>
                    </a:solidFill>
                  </a:tcPr>
                </a:tc>
                <a:extLst>
                  <a:ext uri="{0D108BD9-81ED-4DB2-BD59-A6C34878D82A}">
                    <a16:rowId xmlns:a16="http://schemas.microsoft.com/office/drawing/2014/main" val="2565757902"/>
                  </a:ext>
                </a:extLst>
              </a:tr>
            </a:tbl>
          </a:graphicData>
        </a:graphic>
      </p:graphicFrame>
    </p:spTree>
    <p:extLst>
      <p:ext uri="{BB962C8B-B14F-4D97-AF65-F5344CB8AC3E}">
        <p14:creationId xmlns:p14="http://schemas.microsoft.com/office/powerpoint/2010/main" val="27085518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7CDE-3A67-4A4C-8076-E64689D8548C}"/>
              </a:ext>
            </a:extLst>
          </p:cNvPr>
          <p:cNvSpPr>
            <a:spLocks noGrp="1"/>
          </p:cNvSpPr>
          <p:nvPr>
            <p:ph type="title"/>
          </p:nvPr>
        </p:nvSpPr>
        <p:spPr>
          <a:xfrm>
            <a:off x="457200" y="0"/>
            <a:ext cx="8229600" cy="857250"/>
          </a:xfrm>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9F2F77F5-3C19-4EE0-B593-912EFFA7F59E}"/>
              </a:ext>
            </a:extLst>
          </p:cNvPr>
          <p:cNvGraphicFramePr>
            <a:graphicFrameLocks noGrp="1"/>
          </p:cNvGraphicFramePr>
          <p:nvPr>
            <p:ph idx="1"/>
            <p:extLst>
              <p:ext uri="{D42A27DB-BD31-4B8C-83A1-F6EECF244321}">
                <p14:modId xmlns:p14="http://schemas.microsoft.com/office/powerpoint/2010/main" val="1800272427"/>
              </p:ext>
            </p:extLst>
          </p:nvPr>
        </p:nvGraphicFramePr>
        <p:xfrm>
          <a:off x="76200" y="742951"/>
          <a:ext cx="8991600" cy="3962400"/>
        </p:xfrm>
        <a:graphic>
          <a:graphicData uri="http://schemas.openxmlformats.org/drawingml/2006/table">
            <a:tbl>
              <a:tblPr firstRow="1" bandRow="1" bandCol="1">
                <a:tableStyleId>{5C22544A-7EE6-4342-B048-85BDC9FD1C3A}</a:tableStyleId>
              </a:tblPr>
              <a:tblGrid>
                <a:gridCol w="1869934">
                  <a:extLst>
                    <a:ext uri="{9D8B030D-6E8A-4147-A177-3AD203B41FA5}">
                      <a16:colId xmlns:a16="http://schemas.microsoft.com/office/drawing/2014/main" val="1811321356"/>
                    </a:ext>
                  </a:extLst>
                </a:gridCol>
                <a:gridCol w="1273147">
                  <a:extLst>
                    <a:ext uri="{9D8B030D-6E8A-4147-A177-3AD203B41FA5}">
                      <a16:colId xmlns:a16="http://schemas.microsoft.com/office/drawing/2014/main" val="188627528"/>
                    </a:ext>
                  </a:extLst>
                </a:gridCol>
                <a:gridCol w="5848519">
                  <a:extLst>
                    <a:ext uri="{9D8B030D-6E8A-4147-A177-3AD203B41FA5}">
                      <a16:colId xmlns:a16="http://schemas.microsoft.com/office/drawing/2014/main" val="3977289063"/>
                    </a:ext>
                  </a:extLst>
                </a:gridCol>
              </a:tblGrid>
              <a:tr h="1064121">
                <a:tc>
                  <a:txBody>
                    <a:bodyPr/>
                    <a:lstStyle/>
                    <a:p>
                      <a:pPr marL="0" marR="0">
                        <a:lnSpc>
                          <a:spcPct val="115000"/>
                        </a:lnSpc>
                        <a:spcBef>
                          <a:spcPts val="200"/>
                        </a:spcBef>
                        <a:spcAft>
                          <a:spcPts val="200"/>
                        </a:spcAft>
                      </a:pPr>
                      <a:r>
                        <a:rPr lang="en-US" sz="1200" b="0" dirty="0">
                          <a:solidFill>
                            <a:srgbClr val="000000"/>
                          </a:solidFill>
                          <a:effectLst/>
                        </a:rPr>
                        <a:t>liraglutide (Victoza®)</a:t>
                      </a:r>
                      <a:endParaRPr lang="en-US"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b="0" dirty="0">
                          <a:solidFill>
                            <a:srgbClr val="000000"/>
                          </a:solidFill>
                          <a:effectLst/>
                        </a:rPr>
                        <a:t>Novo Nordisk</a:t>
                      </a:r>
                      <a:endParaRPr lang="en-US"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b="0" dirty="0">
                          <a:solidFill>
                            <a:srgbClr val="000000"/>
                          </a:solidFill>
                          <a:effectLst/>
                        </a:rPr>
                        <a:t>Adjunct to diet and exercise to improve glycemic control in adult and pediatric patients ≥ 10 years of age with T2DM</a:t>
                      </a:r>
                    </a:p>
                    <a:p>
                      <a:pPr marL="342900" marR="0" lvl="0" indent="-342900">
                        <a:lnSpc>
                          <a:spcPct val="115000"/>
                        </a:lnSpc>
                        <a:spcBef>
                          <a:spcPts val="200"/>
                        </a:spcBef>
                        <a:spcAft>
                          <a:spcPts val="200"/>
                        </a:spcAft>
                        <a:buFont typeface="Wingdings" panose="05000000000000000000" pitchFamily="2" charset="2"/>
                        <a:buChar char=""/>
                      </a:pPr>
                      <a:r>
                        <a:rPr lang="en-US" sz="1200" b="0" dirty="0">
                          <a:solidFill>
                            <a:srgbClr val="000000"/>
                          </a:solidFill>
                          <a:effectLst/>
                        </a:rPr>
                        <a:t>Reduce the risk of major adverse cardiovascular events (MACE) in adults with T2DM and established cardiovascular disease (CVD)</a:t>
                      </a:r>
                      <a:endParaRPr lang="en-US"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862263767"/>
                  </a:ext>
                </a:extLst>
              </a:tr>
              <a:tr h="516408">
                <a:tc>
                  <a:txBody>
                    <a:bodyPr/>
                    <a:lstStyle/>
                    <a:p>
                      <a:pPr marL="0" marR="0">
                        <a:lnSpc>
                          <a:spcPct val="115000"/>
                        </a:lnSpc>
                        <a:spcBef>
                          <a:spcPts val="200"/>
                        </a:spcBef>
                        <a:spcAft>
                          <a:spcPts val="200"/>
                        </a:spcAft>
                      </a:pPr>
                      <a:r>
                        <a:rPr lang="en-US" sz="1200" dirty="0">
                          <a:solidFill>
                            <a:srgbClr val="000000"/>
                          </a:solidFill>
                          <a:effectLst/>
                        </a:rPr>
                        <a:t>liraglutide/insulin degludec (Xultophy®)</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Novo Nordisk</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 </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853579811"/>
                  </a:ext>
                </a:extLst>
              </a:tr>
              <a:tr h="388595">
                <a:tc>
                  <a:txBody>
                    <a:bodyPr/>
                    <a:lstStyle/>
                    <a:p>
                      <a:pPr marL="0" marR="0">
                        <a:lnSpc>
                          <a:spcPct val="115000"/>
                        </a:lnSpc>
                        <a:spcBef>
                          <a:spcPts val="200"/>
                        </a:spcBef>
                        <a:spcAft>
                          <a:spcPts val="200"/>
                        </a:spcAft>
                      </a:pPr>
                      <a:r>
                        <a:rPr lang="en-US" sz="1200" dirty="0">
                          <a:solidFill>
                            <a:srgbClr val="000000"/>
                          </a:solidFill>
                          <a:effectLst/>
                        </a:rPr>
                        <a:t>lixisenatide (Adlyxin®)</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Sanofi-Aventis</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533691703"/>
                  </a:ext>
                </a:extLst>
              </a:tr>
              <a:tr h="516408">
                <a:tc>
                  <a:txBody>
                    <a:bodyPr/>
                    <a:lstStyle/>
                    <a:p>
                      <a:pPr marL="0" marR="0">
                        <a:lnSpc>
                          <a:spcPct val="115000"/>
                        </a:lnSpc>
                        <a:spcBef>
                          <a:spcPts val="200"/>
                        </a:spcBef>
                        <a:spcAft>
                          <a:spcPts val="200"/>
                        </a:spcAft>
                      </a:pPr>
                      <a:r>
                        <a:rPr lang="en-US" sz="1200" dirty="0">
                          <a:solidFill>
                            <a:srgbClr val="000000"/>
                          </a:solidFill>
                          <a:effectLst/>
                        </a:rPr>
                        <a:t>lixisenatide/insulin glargine (Soliqua®)</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Sanofi-Aventis</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type T2DM </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363204876"/>
                  </a:ext>
                </a:extLst>
              </a:tr>
              <a:tr h="846651">
                <a:tc>
                  <a:txBody>
                    <a:bodyPr/>
                    <a:lstStyle/>
                    <a:p>
                      <a:pPr marL="0" marR="0">
                        <a:lnSpc>
                          <a:spcPct val="115000"/>
                        </a:lnSpc>
                        <a:spcBef>
                          <a:spcPts val="200"/>
                        </a:spcBef>
                        <a:spcAft>
                          <a:spcPts val="200"/>
                        </a:spcAft>
                      </a:pPr>
                      <a:r>
                        <a:rPr lang="en-US" sz="1200" dirty="0">
                          <a:solidFill>
                            <a:srgbClr val="000000"/>
                          </a:solidFill>
                          <a:effectLst/>
                        </a:rPr>
                        <a:t>semaglutide </a:t>
                      </a:r>
                      <a:br>
                        <a:rPr lang="en-US" sz="1200" dirty="0">
                          <a:solidFill>
                            <a:srgbClr val="000000"/>
                          </a:solidFill>
                          <a:effectLst/>
                        </a:rPr>
                      </a:br>
                      <a:r>
                        <a:rPr lang="en-US" sz="1200" dirty="0">
                          <a:solidFill>
                            <a:srgbClr val="000000"/>
                          </a:solidFill>
                          <a:effectLst/>
                        </a:rPr>
                        <a:t>(Ozempic®)</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Novo Nordisk</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p>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To reduce the risk of MACE (cardiovascular death, non-fatal myocardial infarction, non-fatal stroke) in adults with T2DM and established CVD</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4195983986"/>
                  </a:ext>
                </a:extLst>
              </a:tr>
              <a:tr h="630217">
                <a:tc>
                  <a:txBody>
                    <a:bodyPr/>
                    <a:lstStyle/>
                    <a:p>
                      <a:pPr marL="0" marR="0">
                        <a:lnSpc>
                          <a:spcPct val="115000"/>
                        </a:lnSpc>
                        <a:spcBef>
                          <a:spcPts val="200"/>
                        </a:spcBef>
                        <a:spcAft>
                          <a:spcPts val="200"/>
                        </a:spcAft>
                      </a:pPr>
                      <a:r>
                        <a:rPr lang="en-US" sz="1200" dirty="0">
                          <a:solidFill>
                            <a:srgbClr val="000000"/>
                          </a:solidFill>
                          <a:effectLst/>
                        </a:rPr>
                        <a:t>semaglutide</a:t>
                      </a:r>
                    </a:p>
                    <a:p>
                      <a:pPr marL="0" marR="0">
                        <a:lnSpc>
                          <a:spcPct val="115000"/>
                        </a:lnSpc>
                        <a:spcBef>
                          <a:spcPts val="200"/>
                        </a:spcBef>
                        <a:spcAft>
                          <a:spcPts val="200"/>
                        </a:spcAft>
                      </a:pPr>
                      <a:r>
                        <a:rPr lang="en-US" sz="1200" dirty="0">
                          <a:solidFill>
                            <a:srgbClr val="000000"/>
                          </a:solidFill>
                          <a:effectLst/>
                        </a:rPr>
                        <a:t>(Rybelsus®)</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Novo Nordisk</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p>
                    <a:p>
                      <a:pPr marL="0" marR="0">
                        <a:lnSpc>
                          <a:spcPct val="115000"/>
                        </a:lnSpc>
                        <a:spcBef>
                          <a:spcPts val="200"/>
                        </a:spcBef>
                        <a:spcAft>
                          <a:spcPts val="200"/>
                        </a:spcAft>
                      </a:pPr>
                      <a:r>
                        <a:rPr lang="en-US" sz="1200" dirty="0">
                          <a:solidFill>
                            <a:srgbClr val="000000"/>
                          </a:solidFill>
                          <a:effectLst/>
                        </a:rPr>
                        <a:t> </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1813556"/>
                  </a:ext>
                </a:extLst>
              </a:tr>
            </a:tbl>
          </a:graphicData>
        </a:graphic>
      </p:graphicFrame>
    </p:spTree>
    <p:extLst>
      <p:ext uri="{BB962C8B-B14F-4D97-AF65-F5344CB8AC3E}">
        <p14:creationId xmlns:p14="http://schemas.microsoft.com/office/powerpoint/2010/main" val="14775204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7CDE-3A67-4A4C-8076-E64689D8548C}"/>
              </a:ext>
            </a:extLst>
          </p:cNvPr>
          <p:cNvSpPr>
            <a:spLocks noGrp="1"/>
          </p:cNvSpPr>
          <p:nvPr>
            <p:ph type="title"/>
          </p:nvPr>
        </p:nvSpPr>
        <p:spPr>
          <a:xfrm>
            <a:off x="457200" y="0"/>
            <a:ext cx="8229600" cy="857250"/>
          </a:xfrm>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9F2F77F5-3C19-4EE0-B593-912EFFA7F59E}"/>
              </a:ext>
            </a:extLst>
          </p:cNvPr>
          <p:cNvGraphicFramePr>
            <a:graphicFrameLocks noGrp="1"/>
          </p:cNvGraphicFramePr>
          <p:nvPr>
            <p:ph idx="1"/>
            <p:extLst>
              <p:ext uri="{D42A27DB-BD31-4B8C-83A1-F6EECF244321}">
                <p14:modId xmlns:p14="http://schemas.microsoft.com/office/powerpoint/2010/main" val="85264817"/>
              </p:ext>
            </p:extLst>
          </p:nvPr>
        </p:nvGraphicFramePr>
        <p:xfrm>
          <a:off x="76200" y="1047750"/>
          <a:ext cx="8991600" cy="1981200"/>
        </p:xfrm>
        <a:graphic>
          <a:graphicData uri="http://schemas.openxmlformats.org/drawingml/2006/table">
            <a:tbl>
              <a:tblPr firstRow="1" bandRow="1" bandCol="1">
                <a:tableStyleId>{5C22544A-7EE6-4342-B048-85BDC9FD1C3A}</a:tableStyleId>
              </a:tblPr>
              <a:tblGrid>
                <a:gridCol w="1869934">
                  <a:extLst>
                    <a:ext uri="{9D8B030D-6E8A-4147-A177-3AD203B41FA5}">
                      <a16:colId xmlns:a16="http://schemas.microsoft.com/office/drawing/2014/main" val="1811321356"/>
                    </a:ext>
                  </a:extLst>
                </a:gridCol>
                <a:gridCol w="1273147">
                  <a:extLst>
                    <a:ext uri="{9D8B030D-6E8A-4147-A177-3AD203B41FA5}">
                      <a16:colId xmlns:a16="http://schemas.microsoft.com/office/drawing/2014/main" val="188627528"/>
                    </a:ext>
                  </a:extLst>
                </a:gridCol>
                <a:gridCol w="5848519">
                  <a:extLst>
                    <a:ext uri="{9D8B030D-6E8A-4147-A177-3AD203B41FA5}">
                      <a16:colId xmlns:a16="http://schemas.microsoft.com/office/drawing/2014/main" val="3977289063"/>
                    </a:ext>
                  </a:extLst>
                </a:gridCol>
              </a:tblGrid>
              <a:tr h="651680">
                <a:tc gridSpan="3">
                  <a:txBody>
                    <a:bodyPr/>
                    <a:lstStyle/>
                    <a:p>
                      <a:pPr marL="0" marR="0" algn="ctr">
                        <a:lnSpc>
                          <a:spcPct val="115000"/>
                        </a:lnSpc>
                        <a:spcBef>
                          <a:spcPts val="200"/>
                        </a:spcBef>
                        <a:spcAft>
                          <a:spcPts val="200"/>
                        </a:spcAft>
                      </a:pPr>
                      <a:r>
                        <a:rPr lang="en-US" sz="1600" b="1" dirty="0">
                          <a:solidFill>
                            <a:srgbClr val="000000"/>
                          </a:solidFill>
                          <a:effectLst/>
                          <a:highlight>
                            <a:srgbClr val="00FFFF"/>
                          </a:highlight>
                          <a:latin typeface="Calibri" panose="020F0502020204030204" pitchFamily="34" charset="0"/>
                          <a:ea typeface="Times New Roman" panose="02020603050405020304" pitchFamily="18" charset="0"/>
                          <a:cs typeface="Arial" panose="020B0604020202020204" pitchFamily="34" charset="0"/>
                        </a:rPr>
                        <a:t>Glucose-dependent Insulinotropic Polypeptide (GIP) Receptor Agonist/GLP-1RA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hMerge="1">
                  <a:txBody>
                    <a:bodyPr/>
                    <a:lstStyle/>
                    <a:p>
                      <a:endParaRPr lang="en-US"/>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2862263767"/>
                  </a:ext>
                </a:extLst>
              </a:tr>
              <a:tr h="1329520">
                <a:tc>
                  <a:txBody>
                    <a:bodyPr/>
                    <a:lstStyle/>
                    <a:p>
                      <a:pPr marL="0" marR="0">
                        <a:lnSpc>
                          <a:spcPct val="115000"/>
                        </a:lnSpc>
                        <a:spcBef>
                          <a:spcPts val="200"/>
                        </a:spcBef>
                        <a:spcAft>
                          <a:spcPts val="200"/>
                        </a:spcAft>
                      </a:pPr>
                      <a:r>
                        <a:rPr lang="en-US" sz="1600" dirty="0">
                          <a:solidFill>
                            <a:srgbClr val="000000"/>
                          </a:solidFill>
                          <a:effectLst/>
                          <a:highlight>
                            <a:srgbClr val="00FFFF"/>
                          </a:highlight>
                          <a:latin typeface="Calibri" panose="020F0502020204030204" pitchFamily="34" charset="0"/>
                          <a:ea typeface="Times New Roman" panose="02020603050405020304" pitchFamily="18" charset="0"/>
                          <a:cs typeface="Arial" panose="020B0604020202020204" pitchFamily="34" charset="0"/>
                        </a:rPr>
                        <a:t>tirzepatide </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200"/>
                        </a:spcBef>
                        <a:spcAft>
                          <a:spcPts val="200"/>
                        </a:spcAft>
                      </a:pPr>
                      <a:r>
                        <a:rPr lang="en-US" sz="1600" dirty="0">
                          <a:solidFill>
                            <a:srgbClr val="000000"/>
                          </a:solidFill>
                          <a:effectLst/>
                          <a:highlight>
                            <a:srgbClr val="00FFFF"/>
                          </a:highlight>
                          <a:latin typeface="Calibri" panose="020F0502020204030204" pitchFamily="34" charset="0"/>
                          <a:ea typeface="Times New Roman" panose="02020603050405020304" pitchFamily="18" charset="0"/>
                          <a:cs typeface="Arial" panose="020B0604020202020204" pitchFamily="34" charset="0"/>
                        </a:rPr>
                        <a:t>(Mounjaro</a:t>
                      </a:r>
                      <a:r>
                        <a:rPr lang="en-US" sz="16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a:t>
                      </a:r>
                      <a:r>
                        <a:rPr lang="en-US" sz="1600" dirty="0">
                          <a:solidFill>
                            <a:srgbClr val="000000"/>
                          </a:solidFill>
                          <a:effectLst/>
                          <a:highlight>
                            <a:srgbClr val="00FFFF"/>
                          </a:highlight>
                          <a:latin typeface="Calibri" panose="020F0502020204030204" pitchFamily="34" charset="0"/>
                          <a:ea typeface="Times New Roman" panose="02020603050405020304" pitchFamily="18" charset="0"/>
                          <a:cs typeface="Arial" panose="020B0604020202020204" pitchFamily="34" charset="0"/>
                        </a:rPr>
                        <a:t>)</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600" dirty="0">
                          <a:solidFill>
                            <a:srgbClr val="000000"/>
                          </a:solidFill>
                          <a:effectLst/>
                          <a:highlight>
                            <a:srgbClr val="00FFFF"/>
                          </a:highlight>
                          <a:latin typeface="Calibri" panose="020F0502020204030204" pitchFamily="34" charset="0"/>
                          <a:ea typeface="Times New Roman" panose="02020603050405020304" pitchFamily="18" charset="0"/>
                          <a:cs typeface="Arial" panose="020B0604020202020204" pitchFamily="34" charset="0"/>
                        </a:rPr>
                        <a:t>Eli Lilly</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highlight>
                            <a:srgbClr val="00FFFF"/>
                          </a:highlight>
                          <a:latin typeface="Calibri" panose="020F0502020204030204" pitchFamily="34" charset="0"/>
                          <a:ea typeface="Times New Roman" panose="02020603050405020304" pitchFamily="18" charset="0"/>
                          <a:cs typeface="Arial" panose="020B0604020202020204" pitchFamily="34" charset="0"/>
                        </a:rPr>
                        <a:t>Adjunct to diet and exercise to improve glycemic control in adults with T2DM</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853579811"/>
                  </a:ext>
                </a:extLst>
              </a:tr>
            </a:tbl>
          </a:graphicData>
        </a:graphic>
      </p:graphicFrame>
    </p:spTree>
    <p:extLst>
      <p:ext uri="{BB962C8B-B14F-4D97-AF65-F5344CB8AC3E}">
        <p14:creationId xmlns:p14="http://schemas.microsoft.com/office/powerpoint/2010/main" val="9312241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
            <a:ext cx="8229600" cy="66675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14300" y="666751"/>
            <a:ext cx="8915400" cy="4038599"/>
          </a:xfrm>
        </p:spPr>
        <p:txBody>
          <a:bodyPr/>
          <a:lstStyle/>
          <a:p>
            <a:r>
              <a:rPr lang="en-US" sz="2000" dirty="0">
                <a:solidFill>
                  <a:srgbClr val="000000"/>
                </a:solidFill>
              </a:rPr>
              <a:t>It is estimated that over 37 million people in the US have diabetes.</a:t>
            </a:r>
          </a:p>
          <a:p>
            <a:r>
              <a:rPr lang="en-US" sz="2000" dirty="0">
                <a:solidFill>
                  <a:srgbClr val="000000"/>
                </a:solidFill>
              </a:rPr>
              <a:t>Type 2 diabetes (T2DM) accounts for over 96% of all diagnosed cases of diabetes </a:t>
            </a:r>
          </a:p>
          <a:p>
            <a:r>
              <a:rPr lang="en-US" sz="2000" dirty="0">
                <a:solidFill>
                  <a:srgbClr val="000000"/>
                </a:solidFill>
                <a:effectLst/>
                <a:ea typeface="Times New Roman" panose="02020603050405020304" pitchFamily="18" charset="0"/>
                <a:cs typeface="Arial" panose="020B0604020202020204" pitchFamily="34" charset="0"/>
              </a:rPr>
              <a:t>Per the</a:t>
            </a:r>
            <a:r>
              <a:rPr lang="en-US" sz="2000" dirty="0">
                <a:solidFill>
                  <a:srgbClr val="000000"/>
                </a:solidFill>
                <a:effectLst/>
                <a:ea typeface="Calibri" panose="020F0502020204030204" pitchFamily="34" charset="0"/>
                <a:cs typeface="Arial" panose="020B0604020202020204" pitchFamily="34" charset="0"/>
              </a:rPr>
              <a:t> ADA 2023 Standards of Medical Care in Diabetes</a:t>
            </a:r>
            <a:r>
              <a:rPr lang="en-US" sz="2000" dirty="0">
                <a:solidFill>
                  <a:srgbClr val="000000"/>
                </a:solidFill>
                <a:ea typeface="Calibri" panose="020F0502020204030204" pitchFamily="34" charset="0"/>
              </a:rPr>
              <a:t>, </a:t>
            </a:r>
            <a:r>
              <a:rPr lang="en-US" sz="2000" dirty="0">
                <a:solidFill>
                  <a:srgbClr val="000000"/>
                </a:solidFill>
                <a:effectLst/>
                <a:ea typeface="Calibri" panose="020F0502020204030204" pitchFamily="34" charset="0"/>
                <a:cs typeface="Arial" panose="020B0604020202020204" pitchFamily="34" charset="0"/>
              </a:rPr>
              <a:t>metformin, if not contraindicated and if tolerated, is a first-line option, in addition to lifestyle management, in the treatment of T2DM</a:t>
            </a:r>
            <a:endParaRPr lang="en-US" sz="2000" dirty="0">
              <a:solidFill>
                <a:srgbClr val="000000"/>
              </a:solidFill>
              <a:ea typeface="Calibri" panose="020F0502020204030204" pitchFamily="34" charset="0"/>
            </a:endParaRPr>
          </a:p>
          <a:p>
            <a:r>
              <a:rPr lang="en-US" sz="2000" dirty="0">
                <a:solidFill>
                  <a:srgbClr val="000000"/>
                </a:solidFill>
                <a:effectLst/>
                <a:ea typeface="Calibri" panose="020F0502020204030204" pitchFamily="34" charset="0"/>
                <a:cs typeface="Arial" panose="020B0604020202020204" pitchFamily="34" charset="0"/>
              </a:rPr>
              <a:t>In patients with T2DM with or at high risk for atherosclerotic cardiovascular disease (ASCVD), heart failure (HF), and/or chronic kidney disease (CKD), GLP-1RAs and SGLT2 inhibitors, with or without metformin based on glycemic needs, are appropriate independent of HbA1c as initial or add-on therapy</a:t>
            </a:r>
          </a:p>
          <a:p>
            <a:r>
              <a:rPr lang="en-US" sz="2000" dirty="0">
                <a:solidFill>
                  <a:srgbClr val="000000"/>
                </a:solidFill>
                <a:effectLst/>
                <a:ea typeface="Calibri" panose="020F0502020204030204" pitchFamily="34" charset="0"/>
                <a:cs typeface="Arial" panose="020B0604020202020204" pitchFamily="34" charset="0"/>
              </a:rPr>
              <a:t>The ADA discusses the importance of weight management as a component of glucose-lowering treatment for T2DM; GLP-1RAs and SGLT2 inhibitors are preferred when increased body weight is a concern</a:t>
            </a:r>
            <a:endParaRPr lang="en-US" sz="2000" dirty="0">
              <a:solidFill>
                <a:srgbClr val="000000"/>
              </a:solidFill>
            </a:endParaRPr>
          </a:p>
        </p:txBody>
      </p:sp>
    </p:spTree>
    <p:extLst>
      <p:ext uri="{BB962C8B-B14F-4D97-AF65-F5344CB8AC3E}">
        <p14:creationId xmlns:p14="http://schemas.microsoft.com/office/powerpoint/2010/main" val="34929507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
            <a:ext cx="8229600" cy="66675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14300" y="666751"/>
            <a:ext cx="8915400" cy="3962399"/>
          </a:xfrm>
        </p:spPr>
        <p:txBody>
          <a:bodyPr/>
          <a:lstStyle/>
          <a:p>
            <a:r>
              <a:rPr lang="en-US" sz="2200" dirty="0">
                <a:solidFill>
                  <a:srgbClr val="000000"/>
                </a:solidFill>
                <a:ea typeface="Times New Roman" panose="02020603050405020304" pitchFamily="18" charset="0"/>
              </a:rPr>
              <a:t>T</a:t>
            </a:r>
            <a:r>
              <a:rPr lang="en-US" sz="2200" dirty="0">
                <a:solidFill>
                  <a:srgbClr val="000000"/>
                </a:solidFill>
                <a:effectLst/>
                <a:ea typeface="Times New Roman" panose="02020603050405020304" pitchFamily="18" charset="0"/>
                <a:cs typeface="Arial" panose="020B0604020202020204" pitchFamily="34" charset="0"/>
              </a:rPr>
              <a:t>he 2022 American Association of Clinical Endocrinology (AACE) updated guidelines </a:t>
            </a:r>
            <a:r>
              <a:rPr lang="en-US" sz="2200" dirty="0">
                <a:solidFill>
                  <a:srgbClr val="000000"/>
                </a:solidFill>
                <a:ea typeface="Times New Roman" panose="02020603050405020304" pitchFamily="18" charset="0"/>
              </a:rPr>
              <a:t>contain the following recommendations:</a:t>
            </a:r>
          </a:p>
          <a:p>
            <a:pPr>
              <a:buFont typeface="Wingdings" panose="05000000000000000000" pitchFamily="2" charset="2"/>
              <a:buChar char="Ø"/>
            </a:pPr>
            <a:r>
              <a:rPr lang="en-US" sz="2200" dirty="0">
                <a:solidFill>
                  <a:srgbClr val="000000"/>
                </a:solidFill>
                <a:effectLst/>
                <a:ea typeface="Times New Roman" panose="02020603050405020304" pitchFamily="18" charset="0"/>
                <a:cs typeface="Arial" panose="020B0604020202020204" pitchFamily="34" charset="0"/>
              </a:rPr>
              <a:t>Metformin as preferred initial therapy, in general  </a:t>
            </a:r>
          </a:p>
          <a:p>
            <a:pPr>
              <a:buFont typeface="Wingdings" panose="05000000000000000000" pitchFamily="2" charset="2"/>
              <a:buChar char="Ø"/>
            </a:pPr>
            <a:r>
              <a:rPr lang="en-US" sz="2200" dirty="0">
                <a:solidFill>
                  <a:srgbClr val="000000"/>
                </a:solidFill>
                <a:effectLst/>
                <a:ea typeface="Times New Roman" panose="02020603050405020304" pitchFamily="18" charset="0"/>
                <a:cs typeface="Arial" panose="020B0604020202020204" pitchFamily="34" charset="0"/>
              </a:rPr>
              <a:t>GLP-1RAs and SGLT2 inhibitors with proven CV benefits for patients with established ASCVD or who are at high risk for ASCVD</a:t>
            </a:r>
          </a:p>
          <a:p>
            <a:pPr>
              <a:buFont typeface="Wingdings" panose="05000000000000000000" pitchFamily="2" charset="2"/>
              <a:buChar char="Ø"/>
            </a:pPr>
            <a:r>
              <a:rPr lang="en-US" sz="2200" dirty="0">
                <a:solidFill>
                  <a:srgbClr val="000000"/>
                </a:solidFill>
                <a:ea typeface="Times New Roman" panose="02020603050405020304" pitchFamily="18" charset="0"/>
              </a:rPr>
              <a:t>P</a:t>
            </a:r>
            <a:r>
              <a:rPr lang="en-US" sz="2200" dirty="0">
                <a:solidFill>
                  <a:srgbClr val="000000"/>
                </a:solidFill>
                <a:effectLst/>
                <a:ea typeface="Times New Roman" panose="02020603050405020304" pitchFamily="18" charset="0"/>
                <a:cs typeface="Arial" panose="020B0604020202020204" pitchFamily="34" charset="0"/>
              </a:rPr>
              <a:t>ioglitazone for patients with T2DM and prior stroke or transient ischemic attack</a:t>
            </a:r>
          </a:p>
          <a:p>
            <a:pPr>
              <a:buFont typeface="Wingdings" panose="05000000000000000000" pitchFamily="2" charset="2"/>
              <a:buChar char="Ø"/>
            </a:pPr>
            <a:r>
              <a:rPr lang="en-US" sz="2200" dirty="0">
                <a:solidFill>
                  <a:srgbClr val="000000"/>
                </a:solidFill>
                <a:effectLst/>
                <a:ea typeface="Times New Roman" panose="02020603050405020304" pitchFamily="18" charset="0"/>
                <a:cs typeface="Arial" panose="020B0604020202020204" pitchFamily="34" charset="0"/>
              </a:rPr>
              <a:t>SGLT2 inhibitors for T2DM patients with established HF</a:t>
            </a:r>
            <a:endParaRPr lang="en-US" sz="2200" dirty="0">
              <a:solidFill>
                <a:srgbClr val="000000"/>
              </a:solidFill>
              <a:ea typeface="Times New Roman" panose="02020603050405020304" pitchFamily="18" charset="0"/>
            </a:endParaRPr>
          </a:p>
          <a:p>
            <a:pPr>
              <a:buFont typeface="Wingdings" panose="05000000000000000000" pitchFamily="2" charset="2"/>
              <a:buChar char="Ø"/>
            </a:pPr>
            <a:r>
              <a:rPr lang="en-US" sz="2200" dirty="0">
                <a:solidFill>
                  <a:srgbClr val="000000"/>
                </a:solidFill>
                <a:effectLst/>
                <a:ea typeface="Times New Roman" panose="02020603050405020304" pitchFamily="18" charset="0"/>
                <a:cs typeface="Arial" panose="020B0604020202020204" pitchFamily="34" charset="0"/>
              </a:rPr>
              <a:t>GLP-1RAs or SGLT2 inhibitors for patients with obesity</a:t>
            </a:r>
            <a:endParaRPr lang="en-US" sz="2200" dirty="0">
              <a:solidFill>
                <a:srgbClr val="000000"/>
              </a:solidFill>
            </a:endParaRPr>
          </a:p>
        </p:txBody>
      </p:sp>
    </p:spTree>
    <p:extLst>
      <p:ext uri="{BB962C8B-B14F-4D97-AF65-F5344CB8AC3E}">
        <p14:creationId xmlns:p14="http://schemas.microsoft.com/office/powerpoint/2010/main" val="42909965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
            <a:ext cx="8229600" cy="66675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14300" y="666751"/>
            <a:ext cx="8915400" cy="3733799"/>
          </a:xfrm>
        </p:spPr>
        <p:txBody>
          <a:bodyPr/>
          <a:lstStyle/>
          <a:p>
            <a:r>
              <a:rPr lang="en-US" sz="2000" dirty="0">
                <a:solidFill>
                  <a:srgbClr val="000000"/>
                </a:solidFill>
                <a:effectLst/>
                <a:ea typeface="Times New Roman" panose="02020603050405020304" pitchFamily="18" charset="0"/>
                <a:cs typeface="Arial" panose="020B0604020202020204" pitchFamily="34" charset="0"/>
              </a:rPr>
              <a:t>Per the 2022 Kidney Disease Improving Global Outcomes (KDIGO) guidelines on managing patients with diabetes and CKD:</a:t>
            </a:r>
          </a:p>
          <a:p>
            <a:pPr>
              <a:buFont typeface="Wingdings" panose="05000000000000000000" pitchFamily="2" charset="2"/>
              <a:buChar char="Ø"/>
            </a:pPr>
            <a:r>
              <a:rPr lang="en-US" sz="2000" dirty="0">
                <a:solidFill>
                  <a:srgbClr val="000000"/>
                </a:solidFill>
                <a:effectLst/>
                <a:ea typeface="Times New Roman" panose="02020603050405020304" pitchFamily="18" charset="0"/>
                <a:cs typeface="Arial" panose="020B0604020202020204" pitchFamily="34" charset="0"/>
              </a:rPr>
              <a:t>First-line treatment with metformin in most patients with estimated glomerular filtration rate (eGFR) </a:t>
            </a:r>
            <a:r>
              <a:rPr lang="en-US" sz="2000" dirty="0">
                <a:solidFill>
                  <a:srgbClr val="000000"/>
                </a:solidFill>
                <a:effectLst/>
                <a:ea typeface="Times New Roman" panose="02020603050405020304" pitchFamily="18" charset="0"/>
              </a:rPr>
              <a:t>≥</a:t>
            </a:r>
            <a:r>
              <a:rPr lang="en-US" sz="2000" dirty="0">
                <a:solidFill>
                  <a:srgbClr val="000000"/>
                </a:solidFill>
                <a:effectLst/>
                <a:ea typeface="Times New Roman" panose="02020603050405020304" pitchFamily="18" charset="0"/>
                <a:cs typeface="Arial" panose="020B0604020202020204" pitchFamily="34" charset="0"/>
              </a:rPr>
              <a:t> 30 mL/min/1.73 m</a:t>
            </a:r>
            <a:r>
              <a:rPr lang="en-US" sz="2000" baseline="30000" dirty="0">
                <a:solidFill>
                  <a:srgbClr val="000000"/>
                </a:solidFill>
                <a:effectLst/>
                <a:ea typeface="Times New Roman" panose="02020603050405020304" pitchFamily="18" charset="0"/>
                <a:cs typeface="Arial" panose="020B0604020202020204" pitchFamily="34" charset="0"/>
              </a:rPr>
              <a:t>2</a:t>
            </a:r>
          </a:p>
          <a:p>
            <a:pPr>
              <a:buFont typeface="Wingdings" panose="05000000000000000000" pitchFamily="2" charset="2"/>
              <a:buChar char="Ø"/>
            </a:pPr>
            <a:r>
              <a:rPr lang="en-US" sz="2000" dirty="0">
                <a:solidFill>
                  <a:srgbClr val="000000"/>
                </a:solidFill>
                <a:effectLst/>
                <a:ea typeface="Times New Roman" panose="02020603050405020304" pitchFamily="18" charset="0"/>
                <a:cs typeface="Arial" panose="020B0604020202020204" pitchFamily="34" charset="0"/>
              </a:rPr>
              <a:t>first-line treatment with an SGLT2 inhibitor in most patients with an eGFR </a:t>
            </a:r>
            <a:r>
              <a:rPr lang="en-US" sz="2000" dirty="0">
                <a:solidFill>
                  <a:srgbClr val="000000"/>
                </a:solidFill>
                <a:effectLst/>
                <a:ea typeface="Times New Roman" panose="02020603050405020304" pitchFamily="18" charset="0"/>
              </a:rPr>
              <a:t>≥</a:t>
            </a:r>
            <a:r>
              <a:rPr lang="en-US" sz="2000" dirty="0">
                <a:solidFill>
                  <a:srgbClr val="000000"/>
                </a:solidFill>
                <a:effectLst/>
                <a:ea typeface="Times New Roman" panose="02020603050405020304" pitchFamily="18" charset="0"/>
                <a:cs typeface="Arial" panose="020B0604020202020204" pitchFamily="34" charset="0"/>
              </a:rPr>
              <a:t> 20 mL/min/1.73 m</a:t>
            </a:r>
            <a:r>
              <a:rPr lang="en-US" sz="2000" baseline="30000" dirty="0">
                <a:solidFill>
                  <a:srgbClr val="000000"/>
                </a:solidFill>
                <a:effectLst/>
                <a:ea typeface="Times New Roman" panose="02020603050405020304" pitchFamily="18" charset="0"/>
                <a:cs typeface="Arial" panose="020B0604020202020204" pitchFamily="34" charset="0"/>
              </a:rPr>
              <a:t>2</a:t>
            </a:r>
          </a:p>
          <a:p>
            <a:pPr>
              <a:buFont typeface="Wingdings" panose="05000000000000000000" pitchFamily="2" charset="2"/>
              <a:buChar char="Ø"/>
            </a:pPr>
            <a:r>
              <a:rPr lang="en-US" sz="2000" dirty="0">
                <a:solidFill>
                  <a:srgbClr val="000000"/>
                </a:solidFill>
                <a:effectLst/>
                <a:ea typeface="Times New Roman" panose="02020603050405020304" pitchFamily="18" charset="0"/>
                <a:cs typeface="Arial" panose="020B0604020202020204" pitchFamily="34" charset="0"/>
              </a:rPr>
              <a:t>A long-acting GLP-1RA for patients who do not achieve their target HbA1c despite use of metformin and an SGLT2 inhibitor</a:t>
            </a:r>
          </a:p>
          <a:p>
            <a:pPr>
              <a:buFont typeface="Wingdings" panose="05000000000000000000" pitchFamily="2" charset="2"/>
              <a:buChar char="Ø"/>
            </a:pPr>
            <a:r>
              <a:rPr lang="en-US" sz="2000" dirty="0">
                <a:solidFill>
                  <a:srgbClr val="000000"/>
                </a:solidFill>
                <a:effectLst/>
                <a:ea typeface="Times New Roman" panose="02020603050405020304" pitchFamily="18" charset="0"/>
                <a:cs typeface="Arial" panose="020B0604020202020204" pitchFamily="34" charset="0"/>
              </a:rPr>
              <a:t>DPP-4 inhibitors, insulin, SUs, TZDs, and/or alpha-glucosidase inhibitors (AGI) may be added for glycemic control, as needed</a:t>
            </a:r>
            <a:endParaRPr lang="en-US" sz="2000" dirty="0">
              <a:solidFill>
                <a:srgbClr val="000000"/>
              </a:solidFill>
              <a:ea typeface="Times New Roman" panose="02020603050405020304" pitchFamily="18" charset="0"/>
            </a:endParaRPr>
          </a:p>
          <a:p>
            <a:pPr>
              <a:buFont typeface="Wingdings" panose="05000000000000000000" pitchFamily="2" charset="2"/>
              <a:buChar char="Ø"/>
            </a:pPr>
            <a:r>
              <a:rPr lang="en-US" sz="2000" dirty="0">
                <a:solidFill>
                  <a:srgbClr val="000000"/>
                </a:solidFill>
                <a:ea typeface="Times New Roman" panose="02020603050405020304" pitchFamily="18" charset="0"/>
              </a:rPr>
              <a:t>U</a:t>
            </a:r>
            <a:r>
              <a:rPr lang="en-US" sz="2000" dirty="0">
                <a:solidFill>
                  <a:srgbClr val="000000"/>
                </a:solidFill>
                <a:effectLst/>
                <a:ea typeface="Times New Roman" panose="02020603050405020304" pitchFamily="18" charset="0"/>
                <a:cs typeface="Arial" panose="020B0604020202020204" pitchFamily="34" charset="0"/>
              </a:rPr>
              <a:t>se of a GLP-1RA with a DPP-4 inhibitor is not recommended</a:t>
            </a:r>
            <a:endParaRPr lang="en-US" sz="2000" dirty="0">
              <a:solidFill>
                <a:srgbClr val="000000"/>
              </a:solidFill>
            </a:endParaRPr>
          </a:p>
        </p:txBody>
      </p:sp>
    </p:spTree>
    <p:extLst>
      <p:ext uri="{BB962C8B-B14F-4D97-AF65-F5344CB8AC3E}">
        <p14:creationId xmlns:p14="http://schemas.microsoft.com/office/powerpoint/2010/main" val="29360569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19150"/>
            <a:ext cx="8915400" cy="3886200"/>
          </a:xfrm>
        </p:spPr>
        <p: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The American Gastroenterological Association (AGA) estimates that up to 70% of individuals with T2DM have nonalcoholic fatty liver disease (NAFLD)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They made the following statements in their 2021 guidance: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GLP-1RAs, SGLT2 inhibitors, and pioglitazone can improve the cardiometabolic profile and reverse steatosis in patients with diabetes and NAFLD</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A GLP-1RA or pioglitazone is recommended in patients with indeterminate or high risk clinically significant liver fibrosis.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SLGT2 inhibitors appear to provide benefit in patients with nonalcoholic steatohepatitis (NASH) and associated comorbidities </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Prescribing GLP-1RAs and SGLT2 inhibitors is advised according to the ADA guidelines.</a:t>
            </a:r>
          </a:p>
          <a:p>
            <a:pPr marL="0" marR="0" indent="0">
              <a:spcAft>
                <a:spcPts val="600"/>
              </a:spcAft>
              <a:buNone/>
              <a:tabLst>
                <a:tab pos="228600" algn="l"/>
                <a:tab pos="914400" algn="l"/>
                <a:tab pos="1371600" algn="l"/>
                <a:tab pos="1828800" algn="l"/>
                <a:tab pos="2286000" algn="l"/>
              </a:tabLst>
            </a:pPr>
            <a:endParaRPr lang="en-US" sz="2000" dirty="0"/>
          </a:p>
        </p:txBody>
      </p:sp>
    </p:spTree>
    <p:extLst>
      <p:ext uri="{BB962C8B-B14F-4D97-AF65-F5344CB8AC3E}">
        <p14:creationId xmlns:p14="http://schemas.microsoft.com/office/powerpoint/2010/main" val="320042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DCF8-4B4D-4974-8A5A-F20A1FF3B540}"/>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94789976-76BC-43B7-B46B-87DD1BD1EB64}"/>
              </a:ext>
            </a:extLst>
          </p:cNvPr>
          <p:cNvSpPr>
            <a:spLocks noGrp="1"/>
          </p:cNvSpPr>
          <p:nvPr>
            <p:ph idx="1"/>
          </p:nvPr>
        </p:nvSpPr>
        <p:spPr>
          <a:xfrm>
            <a:off x="152400" y="992888"/>
            <a:ext cx="8763000" cy="3636261"/>
          </a:xfrm>
        </p:spPr>
        <p:txBody>
          <a:bodyPr/>
          <a:lstStyle/>
          <a:p>
            <a:pPr marL="342900" lvl="1" indent="-342900">
              <a:spcBef>
                <a:spcPts val="1000"/>
              </a:spcBef>
              <a:buSzTx/>
              <a:buFont typeface="Arial" panose="020B0604020202020204" pitchFamily="34" charset="0"/>
              <a:buChar char="•"/>
            </a:pPr>
            <a:r>
              <a:rPr lang="en-US" sz="1800" dirty="0"/>
              <a:t>4) the guidelines should not be applied beyond intended use resulting in adverse consequences for patients</a:t>
            </a:r>
          </a:p>
          <a:p>
            <a:pPr marL="342900" lvl="1" indent="-342900">
              <a:spcBef>
                <a:spcPts val="1000"/>
              </a:spcBef>
              <a:buSzTx/>
              <a:buFont typeface="Arial" panose="020B0604020202020204" pitchFamily="34" charset="0"/>
              <a:buChar char="•"/>
            </a:pPr>
            <a:r>
              <a:rPr lang="en-US" sz="1800" dirty="0"/>
              <a:t>5) healthcare professionals and health systems should be aware of health inequities and provide appropriate communication and support for all persons</a:t>
            </a:r>
          </a:p>
          <a:p>
            <a:pPr marL="342900" lvl="1" indent="-342900">
              <a:spcBef>
                <a:spcPts val="1000"/>
              </a:spcBef>
              <a:buSzTx/>
              <a:buFont typeface="Arial" panose="020B0604020202020204" pitchFamily="34" charset="0"/>
              <a:buChar char="•"/>
            </a:pPr>
            <a:r>
              <a:rPr lang="en-US" sz="1800" dirty="0"/>
              <a:t> The updated guidelines also address acute pain (duration &lt; 1 month) and subacute pain (duration 1 to 3 months) as well as focus on health disparities that are present in the treatment of pain.</a:t>
            </a:r>
            <a:endParaRPr lang="en-US" sz="1800" dirty="0">
              <a:solidFill>
                <a:schemeClr val="tx1">
                  <a:lumMod val="50000"/>
                </a:schemeClr>
              </a:solidFill>
            </a:endParaRPr>
          </a:p>
        </p:txBody>
      </p:sp>
    </p:spTree>
    <p:extLst>
      <p:ext uri="{BB962C8B-B14F-4D97-AF65-F5344CB8AC3E}">
        <p14:creationId xmlns:p14="http://schemas.microsoft.com/office/powerpoint/2010/main" val="21558361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
            <a:ext cx="8229600" cy="66675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14300" y="514351"/>
            <a:ext cx="9029700" cy="4114800"/>
          </a:xfrm>
        </p:spPr>
        <p:txBody>
          <a:bodyPr/>
          <a:lstStyle/>
          <a:p>
            <a:r>
              <a:rPr lang="en-US" sz="1800" dirty="0">
                <a:solidFill>
                  <a:srgbClr val="000000"/>
                </a:solidFill>
                <a:latin typeface="Calibri" panose="020F0502020204030204" pitchFamily="34" charset="0"/>
                <a:ea typeface="Times New Roman" panose="02020603050405020304" pitchFamily="18" charset="0"/>
              </a:rPr>
              <a:t>According to the </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2020 AACE and the American College of Endocrinology (ACE) updated algorithm for the management of T2DM:</a:t>
            </a:r>
          </a:p>
          <a:p>
            <a:pPr>
              <a:buFont typeface="Wingdings" panose="05000000000000000000" pitchFamily="2" charset="2"/>
              <a:buChar char="Ø"/>
            </a:pPr>
            <a:r>
              <a:rPr lang="en-US" sz="1800" dirty="0">
                <a:solidFill>
                  <a:srgbClr val="000000"/>
                </a:solidFill>
                <a:latin typeface="Calibri" panose="020F0502020204030204" pitchFamily="34" charset="0"/>
                <a:ea typeface="Times New Roman" panose="02020603050405020304" pitchFamily="18" charset="0"/>
              </a:rPr>
              <a:t>M</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etformin is the preferred treatment of choice for monotherapy and a first-line agent for dual and triple therapy. </a:t>
            </a:r>
          </a:p>
          <a:p>
            <a:pPr>
              <a:buFont typeface="Wingdings" panose="05000000000000000000" pitchFamily="2" charset="2"/>
              <a:buChar char="Ø"/>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GLP-1RAs and SGLT2 inhibitors with proven ASCVD and/or CKD benefits may be preferred, including use as first-line treatment, in patients with those complications</a:t>
            </a:r>
          </a:p>
          <a:p>
            <a:pPr>
              <a:buFont typeface="Wingdings" panose="05000000000000000000" pitchFamily="2" charset="2"/>
              <a:buChar char="Ø"/>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Liraglutide, empagliflozin, dapagliflozin, and canagliflozin may offer renal and CV benefits</a:t>
            </a:r>
          </a:p>
          <a:p>
            <a:pPr>
              <a:buFont typeface="Wingdings" panose="05000000000000000000" pitchFamily="2" charset="2"/>
              <a:buChar char="Ø"/>
            </a:pPr>
            <a:r>
              <a:rPr lang="en-US" sz="1800" dirty="0">
                <a:solidFill>
                  <a:srgbClr val="000000"/>
                </a:solidFill>
                <a:latin typeface="Calibri" panose="020F0502020204030204" pitchFamily="34" charset="0"/>
                <a:ea typeface="Times New Roman" panose="02020603050405020304" pitchFamily="18" charset="0"/>
              </a:rPr>
              <a:t>D</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ata for semaglutide (Ozempic) and dulaglutide (Trulicity) also suggest associated CV benefit.</a:t>
            </a:r>
          </a:p>
          <a:p>
            <a:pPr>
              <a:buFont typeface="Wingdings" panose="05000000000000000000" pitchFamily="2" charset="2"/>
              <a:buChar char="Ø"/>
            </a:pPr>
            <a:r>
              <a:rPr lang="en-US" sz="1800" dirty="0">
                <a:solidFill>
                  <a:srgbClr val="000000"/>
                </a:solidFill>
                <a:latin typeface="Calibri" panose="020F0502020204030204" pitchFamily="34" charset="0"/>
                <a:ea typeface="Times New Roman" panose="02020603050405020304" pitchFamily="18" charset="0"/>
              </a:rPr>
              <a:t>S</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axagliptin and alogliptin may be associated with possible CV risk</a:t>
            </a:r>
            <a:endParaRPr lang="en-US" sz="1800" dirty="0">
              <a:solidFill>
                <a:srgbClr val="000000"/>
              </a:solidFill>
              <a:latin typeface="Calibri" panose="020F0502020204030204" pitchFamily="34" charset="0"/>
              <a:ea typeface="Times New Roman" panose="02020603050405020304" pitchFamily="18" charset="0"/>
            </a:endParaRPr>
          </a:p>
          <a:p>
            <a:pPr>
              <a:buFont typeface="Wingdings" panose="05000000000000000000" pitchFamily="2" charset="2"/>
              <a:buChar char="Ø"/>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Possible increased risk of bone fractures with canagliflozin</a:t>
            </a:r>
          </a:p>
          <a:p>
            <a:pPr>
              <a:buFont typeface="Wingdings" panose="05000000000000000000" pitchFamily="2" charset="2"/>
              <a:buChar char="Ø"/>
            </a:pPr>
            <a:r>
              <a:rPr lang="en-US" sz="1800" dirty="0">
                <a:solidFill>
                  <a:srgbClr val="000000"/>
                </a:solidFill>
                <a:latin typeface="Calibri" panose="020F0502020204030204" pitchFamily="34" charset="0"/>
                <a:ea typeface="Times New Roman" panose="02020603050405020304" pitchFamily="18" charset="0"/>
              </a:rPr>
              <a:t>I</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ncreased congestive heart failure risk with sulfonylureas (SU), glinides, and insulin</a:t>
            </a:r>
          </a:p>
          <a:p>
            <a:pPr>
              <a:buFont typeface="Wingdings" panose="05000000000000000000" pitchFamily="2" charset="2"/>
              <a:buChar char="Ø"/>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Medications to be used with caution include thiazolidinediones (TZD) and SUs</a:t>
            </a:r>
            <a:endParaRPr lang="en-US" sz="2000" dirty="0">
              <a:solidFill>
                <a:srgbClr val="000000"/>
              </a:solidFill>
            </a:endParaRPr>
          </a:p>
        </p:txBody>
      </p:sp>
    </p:spTree>
    <p:extLst>
      <p:ext uri="{BB962C8B-B14F-4D97-AF65-F5344CB8AC3E}">
        <p14:creationId xmlns:p14="http://schemas.microsoft.com/office/powerpoint/2010/main" val="4272252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19150"/>
            <a:ext cx="8915400" cy="3886200"/>
          </a:xfrm>
        </p:spPr>
        <p:txBody>
          <a:bodyPr/>
          <a:lstStyle/>
          <a:p>
            <a:pPr marR="0">
              <a:spcAft>
                <a:spcPts val="600"/>
              </a:spcAft>
              <a:tabLst>
                <a:tab pos="228600" algn="l"/>
                <a:tab pos="914400" algn="l"/>
                <a:tab pos="1371600" algn="l"/>
                <a:tab pos="1828800" algn="l"/>
                <a:tab pos="2286000" algn="l"/>
              </a:tabLst>
            </a:pPr>
            <a:r>
              <a:rPr lang="en-US" sz="2000" dirty="0">
                <a:solidFill>
                  <a:srgbClr val="000000"/>
                </a:solidFill>
              </a:rPr>
              <a:t>In 2020 the ACC (American College of Cardiology) published an expert consensus decision pathway for CV risk reduction in patients with T2DM.</a:t>
            </a:r>
          </a:p>
          <a:p>
            <a:pPr marR="0">
              <a:spcAft>
                <a:spcPts val="600"/>
              </a:spcAft>
              <a:tabLst>
                <a:tab pos="228600" algn="l"/>
                <a:tab pos="914400" algn="l"/>
                <a:tab pos="1371600" algn="l"/>
                <a:tab pos="1828800" algn="l"/>
                <a:tab pos="2286000" algn="l"/>
              </a:tabLst>
            </a:pPr>
            <a:r>
              <a:rPr lang="en-US" sz="2000" dirty="0">
                <a:solidFill>
                  <a:srgbClr val="000000"/>
                </a:solidFill>
              </a:rPr>
              <a:t>An SGLT2 inhibitor or a GLP-1RA may be initiated in any patient with T2DM and ASCVD at the time of diagnosis of T2DM or ASCVD or any time after diagnosis.</a:t>
            </a:r>
          </a:p>
          <a:p>
            <a:pPr marR="0">
              <a:spcAft>
                <a:spcPts val="600"/>
              </a:spcAft>
              <a:tabLst>
                <a:tab pos="228600" algn="l"/>
                <a:tab pos="914400" algn="l"/>
                <a:tab pos="1371600" algn="l"/>
                <a:tab pos="1828800" algn="l"/>
                <a:tab pos="2286000" algn="l"/>
              </a:tabLst>
            </a:pPr>
            <a:r>
              <a:rPr lang="en-US" sz="2000" dirty="0">
                <a:solidFill>
                  <a:srgbClr val="000000"/>
                </a:solidFill>
              </a:rPr>
              <a:t>An agent from either class can also be started in patients with T2DM without established ASCVD but who are at high risk of ASCVD.</a:t>
            </a:r>
          </a:p>
          <a:p>
            <a:pPr marR="0">
              <a:spcAft>
                <a:spcPts val="600"/>
              </a:spcAft>
              <a:tabLst>
                <a:tab pos="228600" algn="l"/>
                <a:tab pos="914400" algn="l"/>
                <a:tab pos="1371600" algn="l"/>
                <a:tab pos="1828800" algn="l"/>
                <a:tab pos="2286000" algn="l"/>
              </a:tabLst>
            </a:pPr>
            <a:r>
              <a:rPr lang="en-US" sz="2000" dirty="0">
                <a:solidFill>
                  <a:srgbClr val="000000"/>
                </a:solidFill>
              </a:rPr>
              <a:t>In addition, initiation of an SGLT2 inhibitor with demonstrated CV or renal benefit is recommended in patients with HF and/or diabetic kidney disease.</a:t>
            </a:r>
          </a:p>
          <a:p>
            <a:pPr marR="0">
              <a:spcAft>
                <a:spcPts val="600"/>
              </a:spcAft>
              <a:tabLst>
                <a:tab pos="228600" algn="l"/>
                <a:tab pos="914400" algn="l"/>
                <a:tab pos="1371600" algn="l"/>
                <a:tab pos="1828800" algn="l"/>
                <a:tab pos="2286000" algn="l"/>
              </a:tabLst>
            </a:pPr>
            <a:r>
              <a:rPr lang="en-US" sz="2000" dirty="0">
                <a:solidFill>
                  <a:srgbClr val="000000"/>
                </a:solidFill>
              </a:rPr>
              <a:t>A GLP-1RA is an alternative in patients with eGFR &lt; 30 ml/min/1.73 m².</a:t>
            </a:r>
          </a:p>
          <a:p>
            <a:endParaRPr lang="en-US" sz="2000" dirty="0"/>
          </a:p>
        </p:txBody>
      </p:sp>
    </p:spTree>
    <p:extLst>
      <p:ext uri="{BB962C8B-B14F-4D97-AF65-F5344CB8AC3E}">
        <p14:creationId xmlns:p14="http://schemas.microsoft.com/office/powerpoint/2010/main" val="3509282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0" y="666751"/>
            <a:ext cx="9144000" cy="4114799"/>
          </a:xfrm>
        </p:spPr>
        <p:txBody>
          <a:bodyPr/>
          <a:lstStyle/>
          <a:p>
            <a:r>
              <a:rPr lang="en-US" sz="1900" dirty="0">
                <a:solidFill>
                  <a:srgbClr val="000000"/>
                </a:solidFill>
                <a:effectLst/>
                <a:ea typeface="Times New Roman" panose="02020603050405020304" pitchFamily="18" charset="0"/>
                <a:cs typeface="Arial" panose="020B0604020202020204" pitchFamily="34" charset="0"/>
              </a:rPr>
              <a:t>In general, selection of antidiabetic medication should be based on patient-related variables, such as comorbidities, hypoglycemia risk, patient preference, as well as agent-related variables, such as its effect on body weight, adverse effect profile, and cost</a:t>
            </a:r>
            <a:endParaRPr lang="en-US" sz="1900" dirty="0">
              <a:solidFill>
                <a:srgbClr val="000000"/>
              </a:solidFill>
            </a:endParaRPr>
          </a:p>
          <a:p>
            <a:r>
              <a:rPr lang="en-US" sz="1900" dirty="0">
                <a:solidFill>
                  <a:srgbClr val="000000"/>
                </a:solidFill>
              </a:rPr>
              <a:t>DPP-4 Enzyme Inhibitors increase insulin secretion and reduce glucagon secretion by preventing inactivation of GLP-1.</a:t>
            </a:r>
          </a:p>
          <a:p>
            <a:r>
              <a:rPr lang="en-US" sz="1900" dirty="0">
                <a:solidFill>
                  <a:srgbClr val="000000"/>
                </a:solidFill>
              </a:rPr>
              <a:t>GLP-1 Receptor Agonists enhance glucose-dependent insulin secretion, suppress elevated glucagon secretion, and slow gastric emptying.</a:t>
            </a:r>
          </a:p>
          <a:p>
            <a:r>
              <a:rPr lang="en-US" sz="1900" dirty="0">
                <a:solidFill>
                  <a:srgbClr val="000000"/>
                </a:solidFill>
              </a:rPr>
              <a:t>HbA1c improvements for Amylin Analogues average 0.3% to 0.6% with a potential weight reduction of 0.5 kg to 1.5 kg.</a:t>
            </a:r>
          </a:p>
          <a:p>
            <a:r>
              <a:rPr lang="en-US" sz="1900" dirty="0">
                <a:solidFill>
                  <a:srgbClr val="000000"/>
                </a:solidFill>
              </a:rPr>
              <a:t>HbA1c improvements for DPP-4s average 0.5% to 1%</a:t>
            </a:r>
          </a:p>
          <a:p>
            <a:r>
              <a:rPr lang="en-US" sz="1900" dirty="0">
                <a:solidFill>
                  <a:srgbClr val="000000"/>
                </a:solidFill>
              </a:rPr>
              <a:t>These agents are weight-neutral and have a low hypoglycemia risk when used as monotherapy or in conjunction with metformin.</a:t>
            </a:r>
          </a:p>
          <a:p>
            <a:endParaRPr lang="en-US" sz="2000" dirty="0"/>
          </a:p>
        </p:txBody>
      </p:sp>
    </p:spTree>
    <p:extLst>
      <p:ext uri="{BB962C8B-B14F-4D97-AF65-F5344CB8AC3E}">
        <p14:creationId xmlns:p14="http://schemas.microsoft.com/office/powerpoint/2010/main" val="15081046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742950"/>
            <a:ext cx="8915400" cy="3657600"/>
          </a:xfrm>
        </p:spPr>
        <p:txBody>
          <a:bodyPr/>
          <a:lstStyle/>
          <a:p>
            <a:r>
              <a:rPr lang="en-US" sz="2000" dirty="0">
                <a:solidFill>
                  <a:srgbClr val="000000"/>
                </a:solidFill>
              </a:rPr>
              <a:t>GLP-1 receptor agonists are associated with </a:t>
            </a:r>
            <a:r>
              <a:rPr lang="en-US" sz="2000" dirty="0">
                <a:solidFill>
                  <a:srgbClr val="000000"/>
                </a:solidFill>
                <a:effectLst/>
                <a:ea typeface="Times New Roman" panose="02020603050405020304" pitchFamily="18" charset="0"/>
                <a:cs typeface="Arial" panose="020B0604020202020204" pitchFamily="34" charset="0"/>
              </a:rPr>
              <a:t>the following reductions in HbA1c: dulaglutide by 0.7% to 1.6%, exenatide and liraglutide by 0.5% to 1.6%, lixisenatide by 0.3% to 0.65%, injectable semaglutide by 1.4% to 1.5%, and oral semaglutide by 1.2% to 1.4%. </a:t>
            </a:r>
          </a:p>
          <a:p>
            <a:r>
              <a:rPr lang="en-US" sz="2000" dirty="0">
                <a:solidFill>
                  <a:srgbClr val="000000"/>
                </a:solidFill>
                <a:effectLst/>
                <a:ea typeface="Times New Roman" panose="02020603050405020304" pitchFamily="18" charset="0"/>
                <a:cs typeface="Arial" panose="020B0604020202020204" pitchFamily="34" charset="0"/>
              </a:rPr>
              <a:t>Mean reductions in HbA1c from baseline ranged from 1.87% to 2.58% with tirzepatide</a:t>
            </a:r>
          </a:p>
          <a:p>
            <a:r>
              <a:rPr lang="en-US" sz="2000" dirty="0">
                <a:solidFill>
                  <a:srgbClr val="000000"/>
                </a:solidFill>
                <a:effectLst/>
                <a:ea typeface="Calibri" panose="020F0502020204030204" pitchFamily="34" charset="0"/>
                <a:cs typeface="Arial" panose="020B0604020202020204" pitchFamily="34" charset="0"/>
              </a:rPr>
              <a:t>Evidence for reducing CV events for GLP-1RA has been demonstrated for liraglutide (Victoza), semaglutide (Ozempic), and dulaglutide (Trulicity)</a:t>
            </a:r>
          </a:p>
          <a:p>
            <a:r>
              <a:rPr lang="en-US" sz="2000" dirty="0">
                <a:solidFill>
                  <a:srgbClr val="000000"/>
                </a:solidFill>
                <a:effectLst/>
                <a:ea typeface="Calibri" panose="020F0502020204030204" pitchFamily="34" charset="0"/>
                <a:cs typeface="Arial" panose="020B0604020202020204" pitchFamily="34" charset="0"/>
              </a:rPr>
              <a:t>For SGLT2 inhibitors, empagliflozin, dapagliflozin, and canagliflozin have shown benefit in reducing HF and CKD progression</a:t>
            </a:r>
            <a:endParaRPr lang="en-US" sz="2000" dirty="0">
              <a:solidFill>
                <a:srgbClr val="000000"/>
              </a:solidFill>
            </a:endParaRPr>
          </a:p>
          <a:p>
            <a:endParaRPr lang="en-US" sz="2000" dirty="0"/>
          </a:p>
        </p:txBody>
      </p:sp>
    </p:spTree>
    <p:extLst>
      <p:ext uri="{BB962C8B-B14F-4D97-AF65-F5344CB8AC3E}">
        <p14:creationId xmlns:p14="http://schemas.microsoft.com/office/powerpoint/2010/main" val="16323499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666750"/>
            <a:ext cx="8915400" cy="4038600"/>
          </a:xfrm>
        </p:spPr>
        <p:txBody>
          <a:bodyPr/>
          <a:lstStyle/>
          <a:p>
            <a:pPr>
              <a:buFontTx/>
              <a:buNone/>
            </a:pPr>
            <a:r>
              <a:rPr lang="en-US" altLang="en-US" b="1" i="1" dirty="0">
                <a:solidFill>
                  <a:srgbClr val="2C2C2C"/>
                </a:solidFill>
              </a:rPr>
              <a:t>Product/Guideline Updates:</a:t>
            </a:r>
          </a:p>
          <a:p>
            <a:pPr lvl="0"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The American Heart Association (AHA) has published a scientific statement on comprehensive management of cardiovascular risk factors for adults with T2DM</a:t>
            </a:r>
          </a:p>
          <a:p>
            <a:pPr lvl="0"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In terms of drug therapy, weight loss medications are discussed as adjuncts to diet, physical activity, and behavioral therapy for certain patients with T2DM and BMI ≥ 27 kg/m². </a:t>
            </a:r>
          </a:p>
          <a:p>
            <a:pPr lvl="0"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FDA-approved drugs for weight management with CV safety and A1c lowering include orlistat, lorcaserin, liraglutide, naltrexone/bupropion sustained release, and phentermine/topiramate. </a:t>
            </a:r>
          </a:p>
          <a:p>
            <a:pPr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Although long-term CV event reduction has not been evaluated, notable CV risk reduction has been demonstrated for liraglutide at lower doses in patients with ASCVD or high CV risk. </a:t>
            </a:r>
          </a:p>
          <a:p>
            <a:pPr fontAlgn="base">
              <a:spcBef>
                <a:spcPts val="0"/>
              </a:spcBef>
              <a:buClr>
                <a:srgbClr val="000000"/>
              </a:buClr>
              <a:tabLst>
                <a:tab pos="228600" algn="l"/>
                <a:tab pos="914400" algn="l"/>
                <a:tab pos="1371600" algn="l"/>
                <a:tab pos="1828800" algn="l"/>
                <a:tab pos="2286000" algn="l"/>
              </a:tabLst>
            </a:pPr>
            <a:endParaRPr lang="en-US" sz="2000" dirty="0">
              <a:solidFill>
                <a:srgbClr val="000000"/>
              </a:solidFill>
            </a:endParaRPr>
          </a:p>
          <a:p>
            <a:pPr lvl="0" fontAlgn="base">
              <a:spcBef>
                <a:spcPts val="0"/>
              </a:spcBef>
              <a:buClr>
                <a:srgbClr val="000000"/>
              </a:buClr>
              <a:tabLst>
                <a:tab pos="228600" algn="l"/>
                <a:tab pos="914400" algn="l"/>
                <a:tab pos="1371600" algn="l"/>
                <a:tab pos="1828800" algn="l"/>
                <a:tab pos="2286000" algn="l"/>
              </a:tabLst>
            </a:pPr>
            <a:endParaRPr lang="en-US" sz="2000" dirty="0">
              <a:solidFill>
                <a:srgbClr val="000000"/>
              </a:solidFill>
            </a:endParaRPr>
          </a:p>
          <a:p>
            <a:endParaRPr lang="en-US" sz="2000" dirty="0"/>
          </a:p>
        </p:txBody>
      </p:sp>
    </p:spTree>
    <p:extLst>
      <p:ext uri="{BB962C8B-B14F-4D97-AF65-F5344CB8AC3E}">
        <p14:creationId xmlns:p14="http://schemas.microsoft.com/office/powerpoint/2010/main" val="342276854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666750"/>
            <a:ext cx="8915400" cy="3581399"/>
          </a:xfrm>
        </p:spPr>
        <p:txBody>
          <a:bodyPr/>
          <a:lstStyle/>
          <a:p>
            <a:pPr>
              <a:buFontTx/>
              <a:buNone/>
            </a:pPr>
            <a:r>
              <a:rPr lang="en-US" altLang="en-US" b="1" i="1" dirty="0">
                <a:solidFill>
                  <a:srgbClr val="2C2C2C"/>
                </a:solidFill>
              </a:rPr>
              <a:t>Product/Guideline Updates:</a:t>
            </a:r>
          </a:p>
          <a:p>
            <a:pPr lvl="0" fontAlgn="base">
              <a:spcBef>
                <a:spcPts val="0"/>
              </a:spcBef>
              <a:buClr>
                <a:srgbClr val="000000"/>
              </a:buClr>
              <a:tabLst>
                <a:tab pos="228600" algn="l"/>
                <a:tab pos="914400" algn="l"/>
                <a:tab pos="1371600" algn="l"/>
                <a:tab pos="1828800" algn="l"/>
                <a:tab pos="2286000" algn="l"/>
              </a:tabLst>
            </a:pPr>
            <a:r>
              <a:rPr lang="en-US" sz="2200" dirty="0">
                <a:solidFill>
                  <a:srgbClr val="000000"/>
                </a:solidFill>
              </a:rPr>
              <a:t>Additionally, once weekly semaglutide 2.5 mg has also shown weight loss and CV risk factor improvement.  </a:t>
            </a:r>
          </a:p>
          <a:p>
            <a:pPr lvl="0" fontAlgn="base">
              <a:spcBef>
                <a:spcPts val="0"/>
              </a:spcBef>
              <a:buClr>
                <a:srgbClr val="000000"/>
              </a:buClr>
              <a:tabLst>
                <a:tab pos="228600" algn="l"/>
                <a:tab pos="914400" algn="l"/>
                <a:tab pos="1371600" algn="l"/>
                <a:tab pos="1828800" algn="l"/>
                <a:tab pos="2286000" algn="l"/>
              </a:tabLst>
            </a:pPr>
            <a:r>
              <a:rPr lang="en-US" sz="2200" dirty="0">
                <a:solidFill>
                  <a:srgbClr val="000000"/>
                </a:solidFill>
              </a:rPr>
              <a:t>It is FDA-approved for chronic weight management in adults with a BMI ≥30 kg/m² or BMI ≥ 25 kg/m² with a comorbid condition. </a:t>
            </a:r>
          </a:p>
          <a:p>
            <a:pPr lvl="0" fontAlgn="base">
              <a:spcBef>
                <a:spcPts val="0"/>
              </a:spcBef>
              <a:buClr>
                <a:srgbClr val="000000"/>
              </a:buClr>
              <a:tabLst>
                <a:tab pos="228600" algn="l"/>
                <a:tab pos="914400" algn="l"/>
                <a:tab pos="1371600" algn="l"/>
                <a:tab pos="1828800" algn="l"/>
                <a:tab pos="2286000" algn="l"/>
              </a:tabLst>
            </a:pPr>
            <a:r>
              <a:rPr lang="en-US" sz="2200" dirty="0">
                <a:solidFill>
                  <a:srgbClr val="000000"/>
                </a:solidFill>
              </a:rPr>
              <a:t>The CV outcome trial data for newer antihyperglycemics agents is also reviewed with a recommendation that selection of diabetes agent should be individualized based on patients' risk and preference. </a:t>
            </a:r>
          </a:p>
          <a:p>
            <a:pPr lvl="0" fontAlgn="base">
              <a:spcBef>
                <a:spcPts val="0"/>
              </a:spcBef>
              <a:buClr>
                <a:srgbClr val="000000"/>
              </a:buClr>
              <a:tabLst>
                <a:tab pos="228600" algn="l"/>
                <a:tab pos="914400" algn="l"/>
                <a:tab pos="1371600" algn="l"/>
                <a:tab pos="1828800" algn="l"/>
                <a:tab pos="2286000" algn="l"/>
              </a:tabLst>
            </a:pPr>
            <a:r>
              <a:rPr lang="en-US" sz="2200" dirty="0">
                <a:solidFill>
                  <a:srgbClr val="000000"/>
                </a:solidFill>
              </a:rPr>
              <a:t>Blood pressure management, lipid-lowering and antithrombotic therapies are also addressed. </a:t>
            </a:r>
          </a:p>
          <a:p>
            <a:endParaRPr lang="en-US" sz="2000" dirty="0"/>
          </a:p>
        </p:txBody>
      </p:sp>
    </p:spTree>
    <p:extLst>
      <p:ext uri="{BB962C8B-B14F-4D97-AF65-F5344CB8AC3E}">
        <p14:creationId xmlns:p14="http://schemas.microsoft.com/office/powerpoint/2010/main" val="213921355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666750"/>
            <a:ext cx="8915400" cy="4038600"/>
          </a:xfrm>
        </p:spPr>
        <p:txBody>
          <a:bodyPr/>
          <a:lstStyle/>
          <a:p>
            <a:pPr>
              <a:buFontTx/>
              <a:buNone/>
            </a:pPr>
            <a:r>
              <a:rPr lang="en-US" altLang="en-US" b="1" i="1" dirty="0">
                <a:solidFill>
                  <a:srgbClr val="2C2C2C"/>
                </a:solidFill>
              </a:rPr>
              <a:t>Product/Guideline Updates:</a:t>
            </a:r>
          </a:p>
          <a:p>
            <a:r>
              <a:rPr lang="en-US" sz="2000" dirty="0">
                <a:solidFill>
                  <a:srgbClr val="000000"/>
                </a:solidFill>
              </a:rPr>
              <a:t>In August 2022, The FDA issued a Drug Safety Communication in response to the discovery of a nitrosamine impurity, Nitroso-STG-19 (NTTP), in certain samples of sitagliptin. </a:t>
            </a:r>
          </a:p>
          <a:p>
            <a:r>
              <a:rPr lang="en-US" sz="2000" dirty="0">
                <a:solidFill>
                  <a:srgbClr val="000000"/>
                </a:solidFill>
              </a:rPr>
              <a:t>The FDA announced that it will allow the temporary distribution of sitagliptin containing NTTP above the acceptable intake limit of 37 ng per day, up to 246.7 ng per day, to prevent a shortage.</a:t>
            </a:r>
          </a:p>
          <a:p>
            <a:r>
              <a:rPr lang="en-US" sz="2000" dirty="0">
                <a:solidFill>
                  <a:srgbClr val="000000"/>
                </a:solidFill>
              </a:rPr>
              <a:t>Sanofi has made a business decision to discontinue Adlyxin. There are no generics available. </a:t>
            </a:r>
            <a:endParaRPr lang="en-US" altLang="en-US" sz="2000" b="1" i="1" dirty="0">
              <a:solidFill>
                <a:srgbClr val="000000"/>
              </a:solidFill>
            </a:endParaRPr>
          </a:p>
          <a:p>
            <a:r>
              <a:rPr lang="en-US" sz="2000" dirty="0">
                <a:solidFill>
                  <a:srgbClr val="000000"/>
                </a:solidFill>
              </a:rPr>
              <a:t>AstraZeneca has made a business decision to discontinue Onglyza and Kombiglyze XR. There are no generics available.</a:t>
            </a:r>
            <a:endParaRPr lang="en-US" altLang="en-US" sz="2000" b="1" i="1" dirty="0">
              <a:solidFill>
                <a:srgbClr val="000000"/>
              </a:solidFill>
            </a:endParaRPr>
          </a:p>
        </p:txBody>
      </p:sp>
    </p:spTree>
    <p:extLst>
      <p:ext uri="{BB962C8B-B14F-4D97-AF65-F5344CB8AC3E}">
        <p14:creationId xmlns:p14="http://schemas.microsoft.com/office/powerpoint/2010/main" val="10851046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3EF7-2633-489A-9469-F1A57CE79035}"/>
              </a:ext>
            </a:extLst>
          </p:cNvPr>
          <p:cNvSpPr>
            <a:spLocks noGrp="1"/>
          </p:cNvSpPr>
          <p:nvPr>
            <p:ph type="ctrTitle"/>
          </p:nvPr>
        </p:nvSpPr>
        <p:spPr/>
        <p:txBody>
          <a:bodyPr/>
          <a:lstStyle/>
          <a:p>
            <a:r>
              <a:rPr lang="en-US" altLang="en-US" sz="4000" dirty="0"/>
              <a:t>Hypoglycemics, Insulin and Related Agents</a:t>
            </a:r>
            <a:endParaRPr lang="en-US" sz="4000" dirty="0"/>
          </a:p>
        </p:txBody>
      </p:sp>
      <p:sp>
        <p:nvSpPr>
          <p:cNvPr id="5" name="Subtitle 4">
            <a:extLst>
              <a:ext uri="{FF2B5EF4-FFF2-40B4-BE49-F238E27FC236}">
                <a16:creationId xmlns:a16="http://schemas.microsoft.com/office/drawing/2014/main" id="{3296F353-826C-41EE-BEFE-A3A5373CD0D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6391083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6771-F401-4CA3-A8C1-3E1E78A50A12}"/>
              </a:ext>
            </a:extLst>
          </p:cNvPr>
          <p:cNvSpPr>
            <a:spLocks noGrp="1"/>
          </p:cNvSpPr>
          <p:nvPr>
            <p:ph type="title"/>
          </p:nvPr>
        </p:nvSpPr>
        <p:spPr>
          <a:xfrm>
            <a:off x="457200" y="135639"/>
            <a:ext cx="8229600" cy="607311"/>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A666FBC1-1B48-448C-89E2-039EDC1FCAA7}"/>
              </a:ext>
            </a:extLst>
          </p:cNvPr>
          <p:cNvSpPr>
            <a:spLocks noGrp="1"/>
          </p:cNvSpPr>
          <p:nvPr>
            <p:ph idx="1"/>
          </p:nvPr>
        </p:nvSpPr>
        <p:spPr>
          <a:xfrm>
            <a:off x="457200" y="742950"/>
            <a:ext cx="8229600" cy="3810000"/>
          </a:xfrm>
        </p:spPr>
        <p:txBody>
          <a:bodyPr/>
          <a:lstStyle/>
          <a:p>
            <a:pPr>
              <a:buNone/>
            </a:pPr>
            <a:r>
              <a:rPr lang="en-US" altLang="en-US" sz="2000" b="1" i="1" dirty="0">
                <a:solidFill>
                  <a:srgbClr val="000000"/>
                </a:solidFill>
              </a:rPr>
              <a:t>Class Overview: Rapid-Acting Insulins</a:t>
            </a:r>
            <a:endParaRPr lang="en-US" sz="2000" b="1" i="1" dirty="0">
              <a:solidFill>
                <a:srgbClr val="000000"/>
              </a:solidFill>
            </a:endParaRPr>
          </a:p>
          <a:p>
            <a:r>
              <a:rPr lang="en-US" sz="2000" dirty="0">
                <a:solidFill>
                  <a:srgbClr val="000000"/>
                </a:solidFill>
              </a:rPr>
              <a:t>human insulin inhalation powder - (Afrezza)</a:t>
            </a:r>
          </a:p>
          <a:p>
            <a:r>
              <a:rPr lang="en-US" sz="2000" dirty="0">
                <a:solidFill>
                  <a:srgbClr val="000000"/>
                </a:solidFill>
              </a:rPr>
              <a:t>insulin aspart - (Fiasp; Novolog)</a:t>
            </a:r>
          </a:p>
          <a:p>
            <a:r>
              <a:rPr lang="en-US" sz="2000" dirty="0">
                <a:solidFill>
                  <a:srgbClr val="000000"/>
                </a:solidFill>
              </a:rPr>
              <a:t>insulin glulisine - (Apidra)</a:t>
            </a:r>
          </a:p>
          <a:p>
            <a:r>
              <a:rPr lang="en-US" sz="2000" dirty="0">
                <a:solidFill>
                  <a:srgbClr val="000000"/>
                </a:solidFill>
              </a:rPr>
              <a:t>insulin lispro - (Admelog; Humalog; Humalog Junior)</a:t>
            </a:r>
          </a:p>
          <a:p>
            <a:r>
              <a:rPr lang="en-US" sz="2000" dirty="0">
                <a:solidFill>
                  <a:srgbClr val="000000"/>
                </a:solidFill>
              </a:rPr>
              <a:t>insulin lispro-aabc - (Lyumjev)</a:t>
            </a:r>
          </a:p>
          <a:p>
            <a:pPr>
              <a:buNone/>
            </a:pPr>
            <a:r>
              <a:rPr lang="en-US" altLang="en-US" sz="2000" b="1" i="1" dirty="0">
                <a:solidFill>
                  <a:srgbClr val="000000"/>
                </a:solidFill>
              </a:rPr>
              <a:t>Class Overview: Regular Insulins</a:t>
            </a:r>
            <a:endParaRPr lang="en-US" sz="2000" b="1" i="1" dirty="0">
              <a:solidFill>
                <a:srgbClr val="000000"/>
              </a:solidFill>
            </a:endParaRPr>
          </a:p>
          <a:p>
            <a:r>
              <a:rPr lang="en-US" sz="2000" dirty="0">
                <a:solidFill>
                  <a:srgbClr val="000000"/>
                </a:solidFill>
              </a:rPr>
              <a:t>human insulin - (Humulin R; Novolin R)</a:t>
            </a:r>
          </a:p>
          <a:p>
            <a:pPr>
              <a:buNone/>
            </a:pPr>
            <a:r>
              <a:rPr lang="en-US" altLang="en-US" sz="2000" b="1" i="1" dirty="0">
                <a:solidFill>
                  <a:srgbClr val="000000"/>
                </a:solidFill>
              </a:rPr>
              <a:t>Class Overview: Intermediate Insulins</a:t>
            </a:r>
            <a:endParaRPr lang="en-US" sz="2000" b="1" i="1" dirty="0">
              <a:solidFill>
                <a:srgbClr val="000000"/>
              </a:solidFill>
            </a:endParaRPr>
          </a:p>
          <a:p>
            <a:r>
              <a:rPr lang="en-US" sz="2000" dirty="0">
                <a:solidFill>
                  <a:srgbClr val="000000"/>
                </a:solidFill>
              </a:rPr>
              <a:t>human insulin NPH - (Humulin N; Novolin N)</a:t>
            </a:r>
          </a:p>
          <a:p>
            <a:endParaRPr lang="en-US" sz="2200" dirty="0"/>
          </a:p>
        </p:txBody>
      </p:sp>
    </p:spTree>
    <p:extLst>
      <p:ext uri="{BB962C8B-B14F-4D97-AF65-F5344CB8AC3E}">
        <p14:creationId xmlns:p14="http://schemas.microsoft.com/office/powerpoint/2010/main" val="21767103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EFFF-58ED-4F72-999C-6FBA0267139D}"/>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AF0A6B0-7989-49F5-82E0-F5B6EE7F7E83}"/>
              </a:ext>
            </a:extLst>
          </p:cNvPr>
          <p:cNvSpPr>
            <a:spLocks noGrp="1"/>
          </p:cNvSpPr>
          <p:nvPr>
            <p:ph idx="1"/>
          </p:nvPr>
        </p:nvSpPr>
        <p:spPr>
          <a:xfrm>
            <a:off x="381000" y="742950"/>
            <a:ext cx="8610600" cy="3810000"/>
          </a:xfrm>
        </p:spPr>
        <p:txBody>
          <a:bodyPr/>
          <a:lstStyle/>
          <a:p>
            <a:pPr>
              <a:buNone/>
            </a:pPr>
            <a:r>
              <a:rPr lang="en-US" altLang="en-US" sz="2800" b="1" i="1" dirty="0">
                <a:solidFill>
                  <a:schemeClr val="tx1">
                    <a:lumMod val="50000"/>
                  </a:schemeClr>
                </a:solidFill>
              </a:rPr>
              <a:t>Class Overview: Long-Acting Insulins</a:t>
            </a:r>
            <a:endParaRPr lang="en-US" sz="2800" b="1" i="1" dirty="0">
              <a:solidFill>
                <a:schemeClr val="tx1">
                  <a:lumMod val="50000"/>
                </a:schemeClr>
              </a:solidFill>
            </a:endParaRPr>
          </a:p>
          <a:p>
            <a:r>
              <a:rPr lang="en-US" dirty="0">
                <a:solidFill>
                  <a:srgbClr val="000000"/>
                </a:solidFill>
              </a:rPr>
              <a:t>insulin degludec - (Tresiba)</a:t>
            </a:r>
          </a:p>
          <a:p>
            <a:r>
              <a:rPr lang="en-US" dirty="0">
                <a:solidFill>
                  <a:srgbClr val="000000"/>
                </a:solidFill>
              </a:rPr>
              <a:t>insulin detemir - (Levemir)</a:t>
            </a:r>
          </a:p>
          <a:p>
            <a:r>
              <a:rPr lang="en-US" dirty="0">
                <a:solidFill>
                  <a:srgbClr val="000000"/>
                </a:solidFill>
              </a:rPr>
              <a:t>insulin glargine U-100 - (Basaglar; Lantus)</a:t>
            </a:r>
          </a:p>
          <a:p>
            <a:r>
              <a:rPr lang="en-US" dirty="0">
                <a:solidFill>
                  <a:srgbClr val="000000"/>
                </a:solidFill>
              </a:rPr>
              <a:t>insulin glargine-yfgn U-100 - (Semglee) – </a:t>
            </a:r>
            <a:r>
              <a:rPr lang="en-US" i="1" dirty="0">
                <a:solidFill>
                  <a:srgbClr val="000000"/>
                </a:solidFill>
              </a:rPr>
              <a:t>interchangeable biosimilar</a:t>
            </a:r>
          </a:p>
          <a:p>
            <a:r>
              <a:rPr lang="en-US" dirty="0">
                <a:effectLst/>
                <a:highlight>
                  <a:srgbClr val="00FFFF"/>
                </a:highlight>
                <a:ea typeface="Times New Roman" panose="02020603050405020304" pitchFamily="18" charset="0"/>
              </a:rPr>
              <a:t>insulin glargine-aglr U-100</a:t>
            </a:r>
            <a:r>
              <a:rPr lang="en-US" i="1" dirty="0">
                <a:solidFill>
                  <a:srgbClr val="000000"/>
                </a:solidFill>
                <a:effectLst/>
                <a:highlight>
                  <a:srgbClr val="00FFFF"/>
                </a:highlight>
                <a:ea typeface="Times New Roman" panose="02020603050405020304" pitchFamily="18" charset="0"/>
              </a:rPr>
              <a:t> – (</a:t>
            </a:r>
            <a:r>
              <a:rPr lang="en-US" dirty="0">
                <a:effectLst/>
                <a:highlight>
                  <a:srgbClr val="00FFFF"/>
                </a:highlight>
                <a:ea typeface="Times New Roman" panose="02020603050405020304" pitchFamily="18" charset="0"/>
              </a:rPr>
              <a:t>Rezvoglar) </a:t>
            </a:r>
            <a:r>
              <a:rPr lang="en-US" dirty="0">
                <a:solidFill>
                  <a:srgbClr val="000000"/>
                </a:solidFill>
                <a:highlight>
                  <a:srgbClr val="00FFFF"/>
                </a:highlight>
              </a:rPr>
              <a:t>– </a:t>
            </a:r>
            <a:r>
              <a:rPr lang="en-US" i="1" dirty="0">
                <a:solidFill>
                  <a:srgbClr val="000000"/>
                </a:solidFill>
                <a:highlight>
                  <a:srgbClr val="00FFFF"/>
                </a:highlight>
              </a:rPr>
              <a:t>interchangeable biosimilar</a:t>
            </a:r>
          </a:p>
          <a:p>
            <a:r>
              <a:rPr lang="en-US" dirty="0">
                <a:solidFill>
                  <a:srgbClr val="000000"/>
                </a:solidFill>
              </a:rPr>
              <a:t>insulin glargine U-300 - (Toujeo)</a:t>
            </a:r>
          </a:p>
          <a:p>
            <a:pPr marL="0" indent="0">
              <a:buNone/>
            </a:pPr>
            <a:endParaRPr lang="en-US" sz="2200" dirty="0"/>
          </a:p>
        </p:txBody>
      </p:sp>
    </p:spTree>
    <p:extLst>
      <p:ext uri="{BB962C8B-B14F-4D97-AF65-F5344CB8AC3E}">
        <p14:creationId xmlns:p14="http://schemas.microsoft.com/office/powerpoint/2010/main" val="246725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Antibiotics, Inhaled</a:t>
            </a:r>
            <a:endParaRPr lang="en-US" dirty="0"/>
          </a:p>
        </p:txBody>
      </p:sp>
      <p:sp>
        <p:nvSpPr>
          <p:cNvPr id="3" name="Subtitle 2">
            <a:extLst>
              <a:ext uri="{FF2B5EF4-FFF2-40B4-BE49-F238E27FC236}">
                <a16:creationId xmlns:a16="http://schemas.microsoft.com/office/drawing/2014/main" id="{BAF4DB0F-0B44-4C09-B74A-057E6970AB1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73122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EFFF-58ED-4F72-999C-6FBA0267139D}"/>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AF0A6B0-7989-49F5-82E0-F5B6EE7F7E83}"/>
              </a:ext>
            </a:extLst>
          </p:cNvPr>
          <p:cNvSpPr>
            <a:spLocks noGrp="1"/>
          </p:cNvSpPr>
          <p:nvPr>
            <p:ph idx="1"/>
          </p:nvPr>
        </p:nvSpPr>
        <p:spPr>
          <a:xfrm>
            <a:off x="381000" y="992889"/>
            <a:ext cx="8610600" cy="3331462"/>
          </a:xfrm>
        </p:spPr>
        <p:txBody>
          <a:bodyPr/>
          <a:lstStyle/>
          <a:p>
            <a:pPr>
              <a:buNone/>
            </a:pPr>
            <a:r>
              <a:rPr lang="en-US" altLang="en-US" b="1" i="1" dirty="0">
                <a:solidFill>
                  <a:srgbClr val="000000"/>
                </a:solidFill>
              </a:rPr>
              <a:t>Class Overview: Rapid/Intermediate-Acting Combination Insulins</a:t>
            </a:r>
          </a:p>
          <a:p>
            <a:r>
              <a:rPr lang="en-US" dirty="0">
                <a:solidFill>
                  <a:srgbClr val="000000"/>
                </a:solidFill>
              </a:rPr>
              <a:t>insulin aspart 70/30 - (Novolog Mix 70/30)</a:t>
            </a:r>
          </a:p>
          <a:p>
            <a:r>
              <a:rPr lang="en-US" dirty="0">
                <a:solidFill>
                  <a:srgbClr val="000000"/>
                </a:solidFill>
              </a:rPr>
              <a:t>insulin lispro 50/50; 75/25 - (Humalog Mix 50/50, 75/25)</a:t>
            </a:r>
          </a:p>
          <a:p>
            <a:pPr>
              <a:buNone/>
            </a:pPr>
            <a:r>
              <a:rPr lang="en-US" altLang="en-US" b="1" i="1" dirty="0">
                <a:solidFill>
                  <a:srgbClr val="000000"/>
                </a:solidFill>
              </a:rPr>
              <a:t>Class Overview: Regular/Intermediate-Acting Combination Insulins</a:t>
            </a:r>
          </a:p>
          <a:p>
            <a:r>
              <a:rPr lang="en-US" altLang="en-US" dirty="0">
                <a:solidFill>
                  <a:srgbClr val="000000"/>
                </a:solidFill>
              </a:rPr>
              <a:t>human insulin 70/30 - (Humulin 70/30; Novolin 70/30)</a:t>
            </a:r>
          </a:p>
          <a:p>
            <a:endParaRPr lang="en-US" sz="2200" dirty="0">
              <a:solidFill>
                <a:schemeClr val="tx1">
                  <a:lumMod val="50000"/>
                </a:schemeClr>
              </a:solidFill>
            </a:endParaRPr>
          </a:p>
          <a:p>
            <a:pPr marL="0" indent="0">
              <a:buNone/>
            </a:pPr>
            <a:endParaRPr lang="en-US" sz="2200" dirty="0"/>
          </a:p>
        </p:txBody>
      </p:sp>
    </p:spTree>
    <p:extLst>
      <p:ext uri="{BB962C8B-B14F-4D97-AF65-F5344CB8AC3E}">
        <p14:creationId xmlns:p14="http://schemas.microsoft.com/office/powerpoint/2010/main" val="4160045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B08B-F114-431C-998F-0697A40BB0B7}"/>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28598727-9132-4DE4-AFCF-C31BB80C90BC}"/>
              </a:ext>
            </a:extLst>
          </p:cNvPr>
          <p:cNvSpPr>
            <a:spLocks noGrp="1"/>
          </p:cNvSpPr>
          <p:nvPr>
            <p:ph idx="1"/>
          </p:nvPr>
        </p:nvSpPr>
        <p:spPr>
          <a:xfrm>
            <a:off x="152400" y="895350"/>
            <a:ext cx="8839200" cy="3318272"/>
          </a:xfrm>
        </p:spPr>
        <p:txBody>
          <a:bodyPr/>
          <a:lstStyle/>
          <a:p>
            <a:r>
              <a:rPr lang="en-US" sz="2200" dirty="0">
                <a:solidFill>
                  <a:srgbClr val="000000"/>
                </a:solidFill>
              </a:rPr>
              <a:t>Exogenous insulin supplements deficient levels and temporarily restores the body’s ability to properly utilize carbohydrates, fats, and proteins</a:t>
            </a:r>
          </a:p>
          <a:p>
            <a:r>
              <a:rPr lang="en-US" sz="2200" dirty="0">
                <a:solidFill>
                  <a:srgbClr val="000000"/>
                </a:solidFill>
              </a:rPr>
              <a:t>Multiple insulin products are available and used in the management of both T1DM and T2DM</a:t>
            </a:r>
          </a:p>
          <a:p>
            <a:r>
              <a:rPr lang="en-US" sz="2200" dirty="0">
                <a:solidFill>
                  <a:srgbClr val="000000"/>
                </a:solidFill>
              </a:rPr>
              <a:t>Insulin therapy is the treatment of choice for T1DM and T2DM in pregnancy as it does not cross the placenta to a measurable degree </a:t>
            </a:r>
          </a:p>
          <a:p>
            <a:r>
              <a:rPr lang="en-US" sz="2200" dirty="0">
                <a:solidFill>
                  <a:srgbClr val="000000"/>
                </a:solidFill>
              </a:rPr>
              <a:t>All of the rapid-acting insulins except Afrezza are approved for use in pediatric patients as well as for use in external insulin pumps. </a:t>
            </a:r>
          </a:p>
          <a:p>
            <a:pPr marL="0" indent="0">
              <a:buNone/>
            </a:pPr>
            <a:endParaRPr lang="en-US" sz="1800" dirty="0"/>
          </a:p>
        </p:txBody>
      </p:sp>
    </p:spTree>
    <p:extLst>
      <p:ext uri="{BB962C8B-B14F-4D97-AF65-F5344CB8AC3E}">
        <p14:creationId xmlns:p14="http://schemas.microsoft.com/office/powerpoint/2010/main" val="13468345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4E85-FA6E-4F4F-A839-53B28E509534}"/>
              </a:ext>
            </a:extLst>
          </p:cNvPr>
          <p:cNvSpPr>
            <a:spLocks noGrp="1"/>
          </p:cNvSpPr>
          <p:nvPr>
            <p:ph type="title"/>
          </p:nvPr>
        </p:nvSpPr>
        <p:spPr>
          <a:xfrm>
            <a:off x="457200" y="135639"/>
            <a:ext cx="8229600" cy="607311"/>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13A2072B-D6C5-467A-B9C5-8B9D84946AFF}"/>
              </a:ext>
            </a:extLst>
          </p:cNvPr>
          <p:cNvSpPr>
            <a:spLocks noGrp="1"/>
          </p:cNvSpPr>
          <p:nvPr>
            <p:ph idx="1"/>
          </p:nvPr>
        </p:nvSpPr>
        <p:spPr>
          <a:xfrm>
            <a:off x="152400" y="895350"/>
            <a:ext cx="8839200" cy="3581400"/>
          </a:xfrm>
        </p:spPr>
        <p:txBody>
          <a:bodyPr/>
          <a:lstStyle/>
          <a:p>
            <a:r>
              <a:rPr lang="en-US" sz="2200" dirty="0">
                <a:solidFill>
                  <a:srgbClr val="000000"/>
                </a:solidFill>
              </a:rPr>
              <a:t>Insulin therapy is contraindicated during episodes of hypoglycemia.</a:t>
            </a:r>
          </a:p>
          <a:p>
            <a:pPr algn="l"/>
            <a:r>
              <a:rPr lang="en-US" sz="2200" b="0" i="0" u="none" strike="noStrike" baseline="0" dirty="0">
                <a:solidFill>
                  <a:srgbClr val="000000"/>
                </a:solidFill>
              </a:rPr>
              <a:t>Admelog, Basaglar, and Semglee were approved through an abbreviated approval pathway under a 505(b)(2) application that relied, in part, on safety and efficacy data for Humalog (Admelog) and Lantus (Basaglar and Semglee).</a:t>
            </a:r>
          </a:p>
          <a:p>
            <a:pPr algn="l"/>
            <a:r>
              <a:rPr lang="en-US" sz="2200" dirty="0">
                <a:solidFill>
                  <a:srgbClr val="000000"/>
                </a:solidFill>
                <a:effectLst/>
                <a:ea typeface="Times New Roman" panose="02020603050405020304" pitchFamily="18" charset="0"/>
              </a:rPr>
              <a:t>Effective March 23, 2020, all insulin products previously approved under this pathway are now considered to be biologics under section 351 of the Public Health Service Act</a:t>
            </a:r>
          </a:p>
          <a:p>
            <a:pPr algn="l"/>
            <a:r>
              <a:rPr lang="en-US" sz="2200" dirty="0">
                <a:solidFill>
                  <a:srgbClr val="000000"/>
                </a:solidFill>
                <a:effectLst/>
                <a:ea typeface="Times New Roman" panose="02020603050405020304" pitchFamily="18" charset="0"/>
              </a:rPr>
              <a:t>Lyumjev was approved under section 351(a) of the Public Health Service Act (PHSA).</a:t>
            </a:r>
          </a:p>
          <a:p>
            <a:pPr algn="l"/>
            <a:endParaRPr lang="en-US" sz="2200" b="0" i="0" u="none" strike="noStrike" baseline="0" dirty="0">
              <a:solidFill>
                <a:srgbClr val="000000"/>
              </a:solidFill>
            </a:endParaRPr>
          </a:p>
          <a:p>
            <a:pPr marL="0" indent="0" algn="l">
              <a:buNone/>
            </a:pPr>
            <a:endParaRPr lang="en-US" sz="2000" dirty="0"/>
          </a:p>
        </p:txBody>
      </p:sp>
    </p:spTree>
    <p:extLst>
      <p:ext uri="{BB962C8B-B14F-4D97-AF65-F5344CB8AC3E}">
        <p14:creationId xmlns:p14="http://schemas.microsoft.com/office/powerpoint/2010/main" val="40502789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228600" y="701278"/>
            <a:ext cx="8610600" cy="3927872"/>
          </a:xfrm>
        </p:spPr>
        <p: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200" kern="100" dirty="0">
                <a:solidFill>
                  <a:srgbClr val="000000"/>
                </a:solidFill>
                <a:effectLst/>
                <a:ea typeface="Calibri" panose="020F0502020204030204" pitchFamily="34" charset="0"/>
                <a:cs typeface="Times New Roman" panose="02020603050405020304" pitchFamily="18" charset="0"/>
              </a:rPr>
              <a:t>According to the ADA 2023 Standards of Medical Care in Diabetes: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200" kern="100" dirty="0">
                <a:solidFill>
                  <a:srgbClr val="000000"/>
                </a:solidFill>
                <a:effectLst/>
                <a:ea typeface="Calibri" panose="020F0502020204030204" pitchFamily="34" charset="0"/>
                <a:cs typeface="Times New Roman" panose="02020603050405020304" pitchFamily="18" charset="0"/>
              </a:rPr>
              <a:t>Basal insulin is appropriate as initial therapy if the patient cannot take metformin</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200" kern="100" dirty="0">
                <a:solidFill>
                  <a:srgbClr val="000000"/>
                </a:solidFill>
                <a:effectLst/>
                <a:ea typeface="Calibri" panose="020F0502020204030204" pitchFamily="34" charset="0"/>
                <a:cs typeface="Times New Roman" panose="02020603050405020304" pitchFamily="18" charset="0"/>
              </a:rPr>
              <a:t>Basal insulin is also appropriate as an add-on to initial metformin titration if HbA1c is ≥ 8.5% or if blood glucose is ≥ 250 mg/dL and the patient is symptomatic</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200" kern="100" dirty="0">
                <a:solidFill>
                  <a:srgbClr val="000000"/>
                </a:solidFill>
                <a:effectLst/>
                <a:ea typeface="Calibri" panose="020F0502020204030204" pitchFamily="34" charset="0"/>
                <a:cs typeface="Times New Roman" panose="02020603050405020304" pitchFamily="18" charset="0"/>
              </a:rPr>
              <a:t>Insulin is recommended in those with cystic fibrosis-related diabetes.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200" kern="100" dirty="0">
                <a:solidFill>
                  <a:srgbClr val="000000"/>
                </a:solidFill>
                <a:effectLst/>
                <a:ea typeface="Calibri" panose="020F0502020204030204" pitchFamily="34" charset="0"/>
                <a:cs typeface="Times New Roman" panose="02020603050405020304" pitchFamily="18" charset="0"/>
              </a:rPr>
              <a:t>Regarding T1DM in pediatrics, treatment with intensive insulin regimens via multiple daily injections or continuous subcutaneous insulin infusion is recommended in most children and adolescents</a:t>
            </a:r>
          </a:p>
          <a:p>
            <a:pPr marL="0" marR="0" algn="just">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837645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1B8B-8E66-4C44-9F61-D84812A882A8}"/>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9837F668-5DD2-45CB-ABF2-09862A637448}"/>
              </a:ext>
            </a:extLst>
          </p:cNvPr>
          <p:cNvSpPr>
            <a:spLocks noGrp="1"/>
          </p:cNvSpPr>
          <p:nvPr>
            <p:ph idx="1"/>
          </p:nvPr>
        </p:nvSpPr>
        <p:spPr>
          <a:xfrm>
            <a:off x="152400" y="895350"/>
            <a:ext cx="8763000" cy="3810000"/>
          </a:xfrm>
        </p:spPr>
        <p:txBody>
          <a:bodyPr/>
          <a:lstStyle/>
          <a:p>
            <a:pPr marL="342900" marR="0" lvl="0" indent="-342900">
              <a:spcBef>
                <a:spcPts val="0"/>
              </a:spcBef>
              <a:spcAft>
                <a:spcPts val="800"/>
              </a:spcAft>
              <a:buFont typeface="Arial" panose="020B0604020202020204" pitchFamily="34" charset="0"/>
              <a:buChar char="•"/>
              <a:tabLst>
                <a:tab pos="457200" algn="l"/>
              </a:tabLst>
            </a:pPr>
            <a:r>
              <a:rPr lang="en-US" kern="100" dirty="0">
                <a:solidFill>
                  <a:srgbClr val="000000"/>
                </a:solidFill>
                <a:effectLst/>
                <a:ea typeface="Calibri" panose="020F0502020204030204" pitchFamily="34" charset="0"/>
                <a:cs typeface="Times New Roman" panose="02020603050405020304" pitchFamily="18" charset="0"/>
              </a:rPr>
              <a:t>The Endocrine Society (ES) published a guideline in 2022 on the management of diabetes in individuals who are at high risk for hypoglycemia</a:t>
            </a:r>
          </a:p>
          <a:p>
            <a:pPr marL="342900" marR="0" lvl="0" indent="-342900">
              <a:spcBef>
                <a:spcPts val="0"/>
              </a:spcBef>
              <a:spcAft>
                <a:spcPts val="800"/>
              </a:spcAft>
              <a:buFont typeface="Arial" panose="020B0604020202020204" pitchFamily="34" charset="0"/>
              <a:buChar char="•"/>
              <a:tabLst>
                <a:tab pos="457200" algn="l"/>
              </a:tabLst>
            </a:pPr>
            <a:r>
              <a:rPr lang="en-US" kern="100" dirty="0">
                <a:solidFill>
                  <a:srgbClr val="000000"/>
                </a:solidFill>
                <a:effectLst/>
                <a:ea typeface="Calibri" panose="020F0502020204030204" pitchFamily="34" charset="0"/>
                <a:cs typeface="Times New Roman" panose="02020603050405020304" pitchFamily="18" charset="0"/>
              </a:rPr>
              <a:t>For adults and pediatric patients who are at risk of hypoglycemia, they suggest:</a:t>
            </a:r>
          </a:p>
          <a:p>
            <a:pPr marL="342900" marR="0" lvl="0" indent="-342900">
              <a:spcBef>
                <a:spcPts val="0"/>
              </a:spcBef>
              <a:spcAft>
                <a:spcPts val="800"/>
              </a:spcAft>
              <a:buFont typeface="Wingdings" panose="05000000000000000000" pitchFamily="2" charset="2"/>
              <a:buChar char=""/>
              <a:tabLst>
                <a:tab pos="457200" algn="l"/>
              </a:tabLst>
            </a:pPr>
            <a:r>
              <a:rPr lang="en-US" kern="100" dirty="0">
                <a:solidFill>
                  <a:srgbClr val="000000"/>
                </a:solidFill>
                <a:effectLst/>
                <a:ea typeface="Calibri" panose="020F0502020204030204" pitchFamily="34" charset="0"/>
                <a:cs typeface="Times New Roman" panose="02020603050405020304" pitchFamily="18" charset="0"/>
              </a:rPr>
              <a:t>The use of long-acting insulin analogs rather than insulin NPH</a:t>
            </a:r>
          </a:p>
          <a:p>
            <a:pPr marL="342900" marR="0" lvl="0" indent="-342900">
              <a:spcBef>
                <a:spcPts val="0"/>
              </a:spcBef>
              <a:spcAft>
                <a:spcPts val="800"/>
              </a:spcAft>
              <a:buFont typeface="Wingdings" panose="05000000000000000000" pitchFamily="2" charset="2"/>
              <a:buChar char=""/>
              <a:tabLst>
                <a:tab pos="457200" algn="l"/>
              </a:tabLst>
            </a:pPr>
            <a:r>
              <a:rPr lang="en-US" kern="100" dirty="0">
                <a:solidFill>
                  <a:srgbClr val="000000"/>
                </a:solidFill>
                <a:effectLst/>
                <a:ea typeface="Calibri" panose="020F0502020204030204" pitchFamily="34" charset="0"/>
                <a:cs typeface="Times New Roman" panose="02020603050405020304" pitchFamily="18" charset="0"/>
              </a:rPr>
              <a:t>The use of rapid-acting insulin analogs rather than regular (short-acting) human insulins.</a:t>
            </a:r>
          </a:p>
          <a:p>
            <a:pPr marL="342900" marR="0" lvl="0" indent="-342900">
              <a:lnSpc>
                <a:spcPct val="107000"/>
              </a:lnSpc>
              <a:spcBef>
                <a:spcPts val="0"/>
              </a:spcBef>
              <a:spcAft>
                <a:spcPts val="800"/>
              </a:spcAft>
              <a:buFont typeface="Wingdings" panose="05000000000000000000" pitchFamily="2" charset="2"/>
              <a:buChar char=""/>
              <a:tabLst>
                <a:tab pos="457200" algn="l"/>
              </a:tabLst>
            </a:pPr>
            <a:endParaRPr lang="en-US" sz="2000" kern="100" dirty="0">
              <a:solidFill>
                <a:srgbClr val="000000"/>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p>
        </p:txBody>
      </p:sp>
    </p:spTree>
    <p:extLst>
      <p:ext uri="{BB962C8B-B14F-4D97-AF65-F5344CB8AC3E}">
        <p14:creationId xmlns:p14="http://schemas.microsoft.com/office/powerpoint/2010/main" val="354383113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228600" y="895350"/>
            <a:ext cx="8458200" cy="3657600"/>
          </a:xfrm>
        </p:spPr>
        <p:txBody>
          <a:bodyPr/>
          <a:lstStyle/>
          <a:p>
            <a:pPr algn="l"/>
            <a:r>
              <a:rPr lang="en-US" sz="2100" b="0" i="0" u="none" strike="noStrike" baseline="0" dirty="0">
                <a:solidFill>
                  <a:srgbClr val="000000"/>
                </a:solidFill>
              </a:rPr>
              <a:t>In 2021, the ADA and EASD released a consensus report on the management of T1DM in adults. </a:t>
            </a:r>
          </a:p>
          <a:p>
            <a:pPr algn="l">
              <a:buFont typeface="Wingdings" panose="05000000000000000000" pitchFamily="2" charset="2"/>
              <a:buChar char="Ø"/>
            </a:pPr>
            <a:r>
              <a:rPr lang="en-US" sz="2100" b="0" i="0" u="none" strike="noStrike" baseline="0" dirty="0">
                <a:solidFill>
                  <a:srgbClr val="000000"/>
                </a:solidFill>
              </a:rPr>
              <a:t>The panel emphasizes the importance of an accurate diabetes diagnosis. </a:t>
            </a:r>
          </a:p>
          <a:p>
            <a:pPr algn="l">
              <a:buFont typeface="Wingdings" panose="05000000000000000000" pitchFamily="2" charset="2"/>
              <a:buChar char="Ø"/>
            </a:pPr>
            <a:r>
              <a:rPr lang="en-US" sz="2100" b="0" i="0" u="none" strike="noStrike" baseline="0" dirty="0">
                <a:solidFill>
                  <a:srgbClr val="000000"/>
                </a:solidFill>
              </a:rPr>
              <a:t>Misclassification of T1DM in adults is common</a:t>
            </a:r>
          </a:p>
          <a:p>
            <a:pPr algn="l">
              <a:buFont typeface="Wingdings" panose="05000000000000000000" pitchFamily="2" charset="2"/>
              <a:buChar char="Ø"/>
            </a:pPr>
            <a:r>
              <a:rPr lang="en-US" sz="2100" dirty="0">
                <a:solidFill>
                  <a:srgbClr val="000000"/>
                </a:solidFill>
              </a:rPr>
              <a:t>Over </a:t>
            </a:r>
            <a:r>
              <a:rPr lang="en-US" sz="2100" b="0" i="0" u="none" strike="noStrike" baseline="0" dirty="0">
                <a:solidFill>
                  <a:srgbClr val="000000"/>
                </a:solidFill>
              </a:rPr>
              <a:t>40% of those diagnosed with T1DM after the age of 30 years were initially thought to have T2DM.</a:t>
            </a:r>
          </a:p>
          <a:p>
            <a:pPr algn="l">
              <a:buFont typeface="Wingdings" panose="05000000000000000000" pitchFamily="2" charset="2"/>
              <a:buChar char="Ø"/>
            </a:pPr>
            <a:r>
              <a:rPr lang="en-US" sz="2100" b="0" i="0" u="none" strike="noStrike" baseline="0" dirty="0">
                <a:solidFill>
                  <a:srgbClr val="000000"/>
                </a:solidFill>
              </a:rPr>
              <a:t>They recommend insulin therapy in patients with suspected T1DM, regardless of presence of T2DM features or absence of islet antibodies. </a:t>
            </a:r>
            <a:endParaRPr lang="en-US" sz="2100" dirty="0">
              <a:solidFill>
                <a:srgbClr val="000000"/>
              </a:solidFill>
            </a:endParaRPr>
          </a:p>
          <a:p>
            <a:pPr algn="l">
              <a:buFont typeface="Wingdings" panose="05000000000000000000" pitchFamily="2" charset="2"/>
              <a:buChar char="Ø"/>
            </a:pPr>
            <a:r>
              <a:rPr lang="en-US" sz="2100" b="0" i="0" u="none" strike="noStrike" baseline="0" dirty="0">
                <a:solidFill>
                  <a:srgbClr val="000000"/>
                </a:solidFill>
              </a:rPr>
              <a:t>If the clinical course suggests T2DM, then non-insulin treatment may be tried. </a:t>
            </a:r>
            <a:endParaRPr lang="en-US" sz="2100" dirty="0">
              <a:solidFill>
                <a:srgbClr val="000000"/>
              </a:solidFill>
            </a:endParaRPr>
          </a:p>
        </p:txBody>
      </p:sp>
    </p:spTree>
    <p:extLst>
      <p:ext uri="{BB962C8B-B14F-4D97-AF65-F5344CB8AC3E}">
        <p14:creationId xmlns:p14="http://schemas.microsoft.com/office/powerpoint/2010/main" val="358958431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0" y="701278"/>
            <a:ext cx="9067800" cy="3927872"/>
          </a:xfrm>
        </p:spPr>
        <p: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In 2021, the American Academy of Pediatrics (AAP) issued a review on the management of T2DM in children and adolescents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Insulin is suggested in obese youth with T2DM to control severe metabolic decompensation (e.g., diabetic ketoacidosis) or in those with HbA1c &gt; 8.5% during metformin titration</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Insulin is also recommended for pediatric patients without adequate blood glucose control (HbA1c level &gt; 7%) following the addition of liraglutide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According to the 2020 AACE/ACE guidelines:</a:t>
            </a:r>
          </a:p>
          <a:p>
            <a:pPr marR="0" lvl="0">
              <a:lnSpc>
                <a:spcPct val="107000"/>
              </a:lnSpc>
              <a:spcBef>
                <a:spcPts val="0"/>
              </a:spcBef>
              <a:spcAft>
                <a:spcPts val="800"/>
              </a:spcAft>
              <a:buFont typeface="Wingdings" panose="05000000000000000000" pitchFamily="2" charset="2"/>
              <a:buChar char="Ø"/>
              <a:tabLst>
                <a:tab pos="457200" algn="l"/>
              </a:tabLst>
            </a:pPr>
            <a:r>
              <a:rPr lang="en-US" sz="2000" kern="100" dirty="0">
                <a:solidFill>
                  <a:srgbClr val="000000"/>
                </a:solidFill>
                <a:ea typeface="Calibri" panose="020F0502020204030204" pitchFamily="34" charset="0"/>
                <a:cs typeface="Times New Roman" panose="02020603050405020304" pitchFamily="18" charset="0"/>
              </a:rPr>
              <a:t>I</a:t>
            </a:r>
            <a:r>
              <a:rPr lang="en-US" sz="2000" kern="100" dirty="0">
                <a:solidFill>
                  <a:srgbClr val="000000"/>
                </a:solidFill>
                <a:effectLst/>
                <a:ea typeface="Calibri" panose="020F0502020204030204" pitchFamily="34" charset="0"/>
                <a:cs typeface="Times New Roman" panose="02020603050405020304" pitchFamily="18" charset="0"/>
              </a:rPr>
              <a:t>nsulin is required in all patients with T1DM</a:t>
            </a:r>
          </a:p>
          <a:p>
            <a:pPr marR="0" lvl="0">
              <a:lnSpc>
                <a:spcPct val="107000"/>
              </a:lnSpc>
              <a:spcBef>
                <a:spcPts val="0"/>
              </a:spcBef>
              <a:spcAft>
                <a:spcPts val="800"/>
              </a:spcAft>
              <a:buFont typeface="Wingdings" panose="05000000000000000000" pitchFamily="2" charset="2"/>
              <a:buChar char="Ø"/>
            </a:pPr>
            <a:r>
              <a:rPr lang="en-US" sz="2000" kern="100" dirty="0">
                <a:solidFill>
                  <a:srgbClr val="000000"/>
                </a:solidFill>
                <a:effectLst/>
                <a:ea typeface="Calibri" panose="020F0502020204030204" pitchFamily="34" charset="0"/>
                <a:cs typeface="Times New Roman" panose="02020603050405020304" pitchFamily="18" charset="0"/>
              </a:rPr>
              <a:t>For T2DM, patients with a HbA1c &gt; 9% with hyperglycemia symptoms should begin insulin therapy with or without other agents</a:t>
            </a:r>
          </a:p>
          <a:p>
            <a:pPr marL="0" marR="0" lvl="0" indent="0">
              <a:spcBef>
                <a:spcPts val="0"/>
              </a:spcBef>
              <a:spcAft>
                <a:spcPts val="800"/>
              </a:spcAft>
              <a:buNone/>
              <a:tabLst>
                <a:tab pos="457200" algn="l"/>
              </a:tabLst>
            </a:pPr>
            <a:endParaRPr lang="en-US" sz="2000" kern="100" dirty="0">
              <a:solidFill>
                <a:srgbClr val="000000"/>
              </a:solidFill>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2971313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0" y="895350"/>
            <a:ext cx="9067800" cy="3546872"/>
          </a:xfrm>
        </p:spPr>
        <p:txBody>
          <a:bodyPr/>
          <a:lstStyle/>
          <a:p>
            <a:pPr algn="l"/>
            <a:r>
              <a:rPr lang="en-US" sz="2200" dirty="0">
                <a:solidFill>
                  <a:srgbClr val="000000"/>
                </a:solidFill>
              </a:rPr>
              <a:t>In 2019, the WHO updated their classification of diabetes mellitus based on clinical parameters to identify diabetes subtypes</a:t>
            </a:r>
          </a:p>
          <a:p>
            <a:pPr algn="l">
              <a:buFont typeface="Wingdings" panose="05000000000000000000" pitchFamily="2" charset="2"/>
              <a:buChar char="Ø"/>
            </a:pPr>
            <a:r>
              <a:rPr lang="en-US" sz="2200" dirty="0">
                <a:solidFill>
                  <a:srgbClr val="000000"/>
                </a:solidFill>
              </a:rPr>
              <a:t>It includes T1DM, T2DM, hybrid forms of diabetes (e.g., slowly evolving immune-mediated, ketosis-prone T2DM), specific types (e.g., monogenic, drug- or chemical-induced, infection-related), unclassified diabetes, and hyperglycemia first detected during pregnancy.</a:t>
            </a:r>
          </a:p>
          <a:p>
            <a:pPr>
              <a:buFont typeface="Wingdings" panose="05000000000000000000" pitchFamily="2" charset="2"/>
              <a:buChar char="Ø"/>
            </a:pPr>
            <a:r>
              <a:rPr lang="en-US" sz="2200" dirty="0">
                <a:solidFill>
                  <a:srgbClr val="000000"/>
                </a:solidFill>
              </a:rPr>
              <a:t>In adults with T1DM or adults with T2DM where insulin is indicated, human insulin should be used, with long-acting insulin analogues considered for those who experience frequent, severe hypoglycemia with human insulin.</a:t>
            </a:r>
            <a:endParaRPr lang="en-US" sz="2200" dirty="0"/>
          </a:p>
          <a:p>
            <a:endParaRPr lang="en-US" dirty="0"/>
          </a:p>
        </p:txBody>
      </p:sp>
    </p:spTree>
    <p:extLst>
      <p:ext uri="{BB962C8B-B14F-4D97-AF65-F5344CB8AC3E}">
        <p14:creationId xmlns:p14="http://schemas.microsoft.com/office/powerpoint/2010/main" val="64949515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228600" y="701278"/>
            <a:ext cx="8458200" cy="4004072"/>
          </a:xfrm>
        </p:spPr>
        <p:txBody>
          <a:bodyPr/>
          <a:lstStyle/>
          <a:p>
            <a:pPr marL="0" indent="0" algn="l">
              <a:buNone/>
            </a:pPr>
            <a:r>
              <a:rPr lang="en-US" b="1" i="1" dirty="0">
                <a:solidFill>
                  <a:srgbClr val="000000"/>
                </a:solidFill>
                <a:latin typeface="Calibri" panose="020F0502020204030204" pitchFamily="34" charset="0"/>
              </a:rPr>
              <a:t>Product/Guideline Updates:</a:t>
            </a:r>
          </a:p>
          <a:p>
            <a:pPr algn="l"/>
            <a:r>
              <a:rPr lang="en-US" sz="2000" dirty="0">
                <a:solidFill>
                  <a:srgbClr val="000000"/>
                </a:solidFill>
              </a:rPr>
              <a:t>Eli Lilly has decided to discontinue manufacturing of the Humalog Mix 50/50 (10 mL vial). </a:t>
            </a:r>
          </a:p>
          <a:p>
            <a:pPr algn="l"/>
            <a:r>
              <a:rPr lang="en-US" sz="2000" dirty="0">
                <a:solidFill>
                  <a:srgbClr val="000000"/>
                </a:solidFill>
              </a:rPr>
              <a:t>The 10 mL vial will continue to be available until August 2023. </a:t>
            </a:r>
          </a:p>
          <a:p>
            <a:pPr algn="l"/>
            <a:r>
              <a:rPr lang="en-US" sz="2000" dirty="0">
                <a:solidFill>
                  <a:srgbClr val="000000"/>
                </a:solidFill>
              </a:rPr>
              <a:t>Humalog Mix 50/50 will continue to be available in 3 mL prefilled pens (Kwikpen). </a:t>
            </a:r>
          </a:p>
          <a:p>
            <a:r>
              <a:rPr lang="en-US" sz="2000" dirty="0">
                <a:solidFill>
                  <a:srgbClr val="000000"/>
                </a:solidFill>
              </a:rPr>
              <a:t>The indication for Lyumjev (insulin lispro-aabc) to improve glycemic control in diabetes mellitus has been expanded to include pediatric patients. </a:t>
            </a:r>
          </a:p>
          <a:p>
            <a:r>
              <a:rPr lang="en-US" sz="2000" dirty="0">
                <a:solidFill>
                  <a:srgbClr val="000000"/>
                </a:solidFill>
              </a:rPr>
              <a:t>Clinical trial data in pediatrics was added in applicable sections of the PI. </a:t>
            </a:r>
          </a:p>
          <a:p>
            <a:r>
              <a:rPr lang="en-US" sz="2000" dirty="0">
                <a:solidFill>
                  <a:srgbClr val="000000"/>
                </a:solidFill>
              </a:rPr>
              <a:t>Dosing in pediatrics is based on individual metabolic needs, glucose monitoring results, and glycemic control goal. </a:t>
            </a:r>
            <a:endParaRPr lang="en-US" sz="2000" b="1" dirty="0">
              <a:solidFill>
                <a:srgbClr val="000000"/>
              </a:solidFill>
            </a:endParaRPr>
          </a:p>
          <a:p>
            <a:pPr algn="l"/>
            <a:endParaRPr lang="en-US" sz="2000" b="1" dirty="0">
              <a:solidFill>
                <a:srgbClr val="000000"/>
              </a:solidFill>
              <a:highlight>
                <a:srgbClr val="00FFFF"/>
              </a:highlight>
            </a:endParaRPr>
          </a:p>
        </p:txBody>
      </p:sp>
    </p:spTree>
    <p:extLst>
      <p:ext uri="{BB962C8B-B14F-4D97-AF65-F5344CB8AC3E}">
        <p14:creationId xmlns:p14="http://schemas.microsoft.com/office/powerpoint/2010/main" val="15331258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228600" y="701278"/>
            <a:ext cx="8458200" cy="3740944"/>
          </a:xfrm>
        </p:spPr>
        <p:txBody>
          <a:bodyPr/>
          <a:lstStyle/>
          <a:p>
            <a:pPr marL="0" indent="0" algn="l">
              <a:buNone/>
            </a:pPr>
            <a:r>
              <a:rPr lang="en-US" b="1" i="1" dirty="0">
                <a:solidFill>
                  <a:srgbClr val="000000"/>
                </a:solidFill>
                <a:latin typeface="Calibri" panose="020F0502020204030204" pitchFamily="34" charset="0"/>
              </a:rPr>
              <a:t>Product/Guideline Updates:</a:t>
            </a:r>
          </a:p>
          <a:p>
            <a:pPr algn="l"/>
            <a:r>
              <a:rPr lang="en-US" sz="2200" dirty="0">
                <a:solidFill>
                  <a:srgbClr val="000000"/>
                </a:solidFill>
              </a:rPr>
              <a:t>Rezvoglar (insulin glargine-aglr) is an interchangeable biosimilar to insulin glargine (Lantus). </a:t>
            </a:r>
          </a:p>
          <a:p>
            <a:pPr algn="l"/>
            <a:r>
              <a:rPr lang="en-US" sz="2200" dirty="0">
                <a:solidFill>
                  <a:srgbClr val="000000"/>
                </a:solidFill>
              </a:rPr>
              <a:t>The biosimilar was approved 12/2021 as 100 units/mL in a 3 mL single patient use KwikPen. </a:t>
            </a:r>
          </a:p>
          <a:p>
            <a:pPr algn="l"/>
            <a:r>
              <a:rPr lang="en-US" sz="2200" dirty="0">
                <a:solidFill>
                  <a:srgbClr val="000000"/>
                </a:solidFill>
              </a:rPr>
              <a:t>The recommended dosage is individualized based on metabolic needs, blood glucose monitoring, glycemic control, diabetes type, and past insulin use</a:t>
            </a:r>
          </a:p>
          <a:p>
            <a:pPr algn="l"/>
            <a:r>
              <a:rPr lang="en-US" sz="2200" dirty="0">
                <a:solidFill>
                  <a:srgbClr val="000000"/>
                </a:solidFill>
              </a:rPr>
              <a:t>It is administered subcutaneously into the abdominal area, thigh, or deltoid once daily at any time of day at the same time each day.</a:t>
            </a:r>
            <a:endParaRPr lang="en-US" sz="22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7122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9D80-F786-445D-9A79-DF0B42E963C9}"/>
              </a:ext>
            </a:extLst>
          </p:cNvPr>
          <p:cNvSpPr>
            <a:spLocks noGrp="1"/>
          </p:cNvSpPr>
          <p:nvPr>
            <p:ph type="title"/>
          </p:nvPr>
        </p:nvSpPr>
        <p:spPr/>
        <p:txBody>
          <a:bodyPr/>
          <a:lstStyle/>
          <a:p>
            <a:r>
              <a:rPr lang="en-US" dirty="0"/>
              <a:t>Antibiotics, Inhaled</a:t>
            </a:r>
          </a:p>
        </p:txBody>
      </p:sp>
      <p:sp>
        <p:nvSpPr>
          <p:cNvPr id="3" name="Content Placeholder 2">
            <a:extLst>
              <a:ext uri="{FF2B5EF4-FFF2-40B4-BE49-F238E27FC236}">
                <a16:creationId xmlns:a16="http://schemas.microsoft.com/office/drawing/2014/main" id="{8929895B-35E1-46BE-B21C-7A498CAEAC84}"/>
              </a:ext>
            </a:extLst>
          </p:cNvPr>
          <p:cNvSpPr>
            <a:spLocks noGrp="1"/>
          </p:cNvSpPr>
          <p:nvPr>
            <p:ph idx="1"/>
          </p:nvPr>
        </p:nvSpPr>
        <p:spPr>
          <a:xfrm>
            <a:off x="457200" y="666750"/>
            <a:ext cx="8229600" cy="3394472"/>
          </a:xfrm>
        </p:spPr>
        <p:txBody>
          <a:bodyPr/>
          <a:lstStyle/>
          <a:p>
            <a:pPr marL="0" indent="0">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400" dirty="0">
                <a:solidFill>
                  <a:srgbClr val="000000"/>
                </a:solidFill>
              </a:rPr>
              <a:t>Arikayce (amikacin liposome)		</a:t>
            </a:r>
          </a:p>
          <a:p>
            <a:r>
              <a:rPr lang="en-US" sz="2400" dirty="0">
                <a:solidFill>
                  <a:srgbClr val="000000"/>
                </a:solidFill>
              </a:rPr>
              <a:t>Bethkis (tobramycin)</a:t>
            </a:r>
          </a:p>
          <a:p>
            <a:r>
              <a:rPr lang="en-US" sz="2400" dirty="0">
                <a:solidFill>
                  <a:srgbClr val="000000"/>
                </a:solidFill>
              </a:rPr>
              <a:t>Cayston (aztreonam)</a:t>
            </a:r>
          </a:p>
          <a:p>
            <a:r>
              <a:rPr lang="en-US" sz="2400" dirty="0">
                <a:solidFill>
                  <a:srgbClr val="000000"/>
                </a:solidFill>
              </a:rPr>
              <a:t>Kitabis Pak (tobramycin)</a:t>
            </a:r>
          </a:p>
          <a:p>
            <a:r>
              <a:rPr lang="en-US" sz="2400" dirty="0">
                <a:solidFill>
                  <a:srgbClr val="000000"/>
                </a:solidFill>
              </a:rPr>
              <a:t>Tobi (tobramycin)</a:t>
            </a:r>
          </a:p>
          <a:p>
            <a:r>
              <a:rPr lang="en-US" sz="2400" dirty="0">
                <a:solidFill>
                  <a:srgbClr val="000000"/>
                </a:solidFill>
              </a:rPr>
              <a:t>Tobi Podhaler (tobramycin)</a:t>
            </a:r>
          </a:p>
          <a:p>
            <a:r>
              <a:rPr lang="en-US" sz="2400" dirty="0">
                <a:solidFill>
                  <a:srgbClr val="000000"/>
                </a:solidFill>
              </a:rPr>
              <a:t>tobramycin pak (tobramycin)</a:t>
            </a:r>
          </a:p>
          <a:p>
            <a:r>
              <a:rPr lang="en-US" sz="2400" dirty="0">
                <a:solidFill>
                  <a:srgbClr val="000000"/>
                </a:solidFill>
              </a:rPr>
              <a:t>tobramycin solution (tobramycin)</a:t>
            </a:r>
            <a:endParaRPr lang="en-US" dirty="0"/>
          </a:p>
        </p:txBody>
      </p:sp>
    </p:spTree>
    <p:extLst>
      <p:ext uri="{BB962C8B-B14F-4D97-AF65-F5344CB8AC3E}">
        <p14:creationId xmlns:p14="http://schemas.microsoft.com/office/powerpoint/2010/main" val="347416855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C35A-0A1A-4875-8211-66D22C6B081F}"/>
              </a:ext>
            </a:extLst>
          </p:cNvPr>
          <p:cNvSpPr>
            <a:spLocks noGrp="1"/>
          </p:cNvSpPr>
          <p:nvPr>
            <p:ph type="ctrTitle"/>
          </p:nvPr>
        </p:nvSpPr>
        <p:spPr/>
        <p:txBody>
          <a:bodyPr/>
          <a:lstStyle/>
          <a:p>
            <a:r>
              <a:rPr lang="en-US" altLang="en-US" dirty="0"/>
              <a:t>Opioid Dependence Treatments</a:t>
            </a:r>
            <a:endParaRPr lang="en-US" dirty="0"/>
          </a:p>
        </p:txBody>
      </p:sp>
      <p:sp>
        <p:nvSpPr>
          <p:cNvPr id="3" name="Subtitle 2">
            <a:extLst>
              <a:ext uri="{FF2B5EF4-FFF2-40B4-BE49-F238E27FC236}">
                <a16:creationId xmlns:a16="http://schemas.microsoft.com/office/drawing/2014/main" id="{2E4F350F-8BAB-4586-91D7-16726319F69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4062461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E81C-F38D-45F0-B105-636D51707FEA}"/>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B3E5837E-0DF6-42ED-B3F0-95340C3FD0E1}"/>
              </a:ext>
            </a:extLst>
          </p:cNvPr>
          <p:cNvSpPr>
            <a:spLocks noGrp="1"/>
          </p:cNvSpPr>
          <p:nvPr>
            <p:ph idx="1"/>
          </p:nvPr>
        </p:nvSpPr>
        <p:spPr>
          <a:xfrm>
            <a:off x="152400" y="819150"/>
            <a:ext cx="8554278" cy="3886200"/>
          </a:xfrm>
        </p:spPr>
        <p:txBody>
          <a:bodyPr/>
          <a:lstStyle/>
          <a:p>
            <a:pPr>
              <a:buNone/>
            </a:pPr>
            <a:r>
              <a:rPr lang="en-US" altLang="en-US" sz="2000" b="1" i="1" dirty="0">
                <a:solidFill>
                  <a:srgbClr val="000000"/>
                </a:solidFill>
              </a:rPr>
              <a:t>Class Overview: Buprenorphine Products</a:t>
            </a:r>
            <a:endParaRPr lang="en-US" sz="2000" b="1" i="1" dirty="0">
              <a:solidFill>
                <a:srgbClr val="000000"/>
              </a:solidFill>
            </a:endParaRPr>
          </a:p>
          <a:p>
            <a:r>
              <a:rPr lang="en-US" sz="2000" dirty="0">
                <a:solidFill>
                  <a:srgbClr val="000000"/>
                </a:solidFill>
              </a:rPr>
              <a:t>buprenorphine extended-release injection - (Sublocade)</a:t>
            </a:r>
          </a:p>
          <a:p>
            <a:r>
              <a:rPr lang="en-US" sz="2000" dirty="0">
                <a:solidFill>
                  <a:srgbClr val="000000"/>
                </a:solidFill>
              </a:rPr>
              <a:t>buprenorphine implant - (Probuphine)*</a:t>
            </a:r>
          </a:p>
          <a:p>
            <a:r>
              <a:rPr lang="en-US" sz="2000" dirty="0">
                <a:solidFill>
                  <a:srgbClr val="000000"/>
                </a:solidFill>
              </a:rPr>
              <a:t>buprenorphine sublingual - (buprenorphine sublingual tablets)</a:t>
            </a:r>
          </a:p>
          <a:p>
            <a:pPr>
              <a:buNone/>
            </a:pPr>
            <a:r>
              <a:rPr lang="en-US" altLang="en-US" sz="2000" b="1" i="1" dirty="0">
                <a:solidFill>
                  <a:srgbClr val="000000"/>
                </a:solidFill>
              </a:rPr>
              <a:t>Class Overview: Buprenorphine/Naloxone Combination Products</a:t>
            </a:r>
            <a:endParaRPr lang="en-US" sz="2000" b="1" i="1" dirty="0">
              <a:solidFill>
                <a:srgbClr val="000000"/>
              </a:solidFill>
            </a:endParaRPr>
          </a:p>
          <a:p>
            <a:r>
              <a:rPr lang="en-US" sz="2000" dirty="0">
                <a:solidFill>
                  <a:srgbClr val="000000"/>
                </a:solidFill>
              </a:rPr>
              <a:t>buprenorphine/naloxone sublingual film - (Suboxone)</a:t>
            </a:r>
          </a:p>
          <a:p>
            <a:r>
              <a:rPr lang="en-US" sz="2000" dirty="0">
                <a:solidFill>
                  <a:srgbClr val="000000"/>
                </a:solidFill>
              </a:rPr>
              <a:t>buprenorphine/naloxone sublingual tablets - (buprenorphine/naloxone sublingual tablets; Zubsolv)</a:t>
            </a:r>
          </a:p>
          <a:p>
            <a:endParaRPr lang="en-US" sz="2000" dirty="0">
              <a:solidFill>
                <a:srgbClr val="000000"/>
              </a:solidFill>
            </a:endParaRPr>
          </a:p>
          <a:p>
            <a:pPr marL="0" indent="0">
              <a:buNone/>
            </a:pPr>
            <a:r>
              <a:rPr lang="en-US" sz="2000" dirty="0">
                <a:solidFill>
                  <a:srgbClr val="000000"/>
                </a:solidFill>
              </a:rPr>
              <a:t>*Discontinued</a:t>
            </a:r>
          </a:p>
          <a:p>
            <a:endParaRPr lang="en-US" sz="2000" dirty="0">
              <a:solidFill>
                <a:schemeClr val="tx1">
                  <a:lumMod val="50000"/>
                </a:schemeClr>
              </a:solidFill>
            </a:endParaRPr>
          </a:p>
          <a:p>
            <a:pPr marL="0" indent="0">
              <a:buNone/>
            </a:pPr>
            <a:endParaRPr lang="en-US" sz="2000" dirty="0"/>
          </a:p>
        </p:txBody>
      </p:sp>
    </p:spTree>
    <p:extLst>
      <p:ext uri="{BB962C8B-B14F-4D97-AF65-F5344CB8AC3E}">
        <p14:creationId xmlns:p14="http://schemas.microsoft.com/office/powerpoint/2010/main" val="16733060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C4A4-00DB-4E19-A13A-E2D6A0560B68}"/>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58AE3A78-C285-4EC9-8789-E177CED2EEF6}"/>
              </a:ext>
            </a:extLst>
          </p:cNvPr>
          <p:cNvSpPr>
            <a:spLocks noGrp="1"/>
          </p:cNvSpPr>
          <p:nvPr>
            <p:ph idx="1"/>
          </p:nvPr>
        </p:nvSpPr>
        <p:spPr>
          <a:xfrm>
            <a:off x="477078" y="992889"/>
            <a:ext cx="8229600" cy="3483861"/>
          </a:xfrm>
        </p:spPr>
        <p:txBody>
          <a:bodyPr/>
          <a:lstStyle/>
          <a:p>
            <a:pPr>
              <a:buNone/>
            </a:pPr>
            <a:r>
              <a:rPr lang="en-US" altLang="en-US" sz="2000" b="1" i="1" dirty="0">
                <a:solidFill>
                  <a:schemeClr val="tx1">
                    <a:lumMod val="50000"/>
                  </a:schemeClr>
                </a:solidFill>
              </a:rPr>
              <a:t>Class Overview: Naloxone Products</a:t>
            </a:r>
            <a:endParaRPr lang="en-US" sz="2000" b="1" i="1" dirty="0">
              <a:solidFill>
                <a:schemeClr val="tx1">
                  <a:lumMod val="50000"/>
                </a:schemeClr>
              </a:solidFill>
            </a:endParaRPr>
          </a:p>
          <a:p>
            <a:r>
              <a:rPr lang="en-US" sz="2000" dirty="0">
                <a:solidFill>
                  <a:srgbClr val="000000"/>
                </a:solidFill>
              </a:rPr>
              <a:t>naloxone HCl nasal spray - (Narcan, Kloxxado)</a:t>
            </a:r>
          </a:p>
          <a:p>
            <a:r>
              <a:rPr lang="en-US" sz="2000" dirty="0">
                <a:solidFill>
                  <a:srgbClr val="000000"/>
                </a:solidFill>
              </a:rPr>
              <a:t>naloxone HCl injection - (naloxone syringe, vial, Evzio*, Zimhi)</a:t>
            </a:r>
          </a:p>
          <a:p>
            <a:pPr>
              <a:buNone/>
            </a:pPr>
            <a:r>
              <a:rPr lang="en-US" altLang="en-US" sz="2000" b="1" i="1" dirty="0">
                <a:solidFill>
                  <a:srgbClr val="000000"/>
                </a:solidFill>
              </a:rPr>
              <a:t>Class Overview: Naltrexone Products</a:t>
            </a:r>
          </a:p>
          <a:p>
            <a:r>
              <a:rPr lang="en-US" sz="2000" dirty="0">
                <a:solidFill>
                  <a:srgbClr val="000000"/>
                </a:solidFill>
              </a:rPr>
              <a:t>naltrexone HCl tablets - (naltrexone HCl tablets)</a:t>
            </a:r>
          </a:p>
          <a:p>
            <a:r>
              <a:rPr lang="en-US" sz="2000" dirty="0">
                <a:solidFill>
                  <a:srgbClr val="000000"/>
                </a:solidFill>
              </a:rPr>
              <a:t>naltrexone extended-release injectable suspension - (Vivitrol)</a:t>
            </a:r>
          </a:p>
          <a:p>
            <a:pPr marL="0" indent="0">
              <a:buNone/>
            </a:pPr>
            <a:r>
              <a:rPr lang="en-US" altLang="en-US" sz="2000" b="1" i="1" dirty="0">
                <a:solidFill>
                  <a:srgbClr val="000000"/>
                </a:solidFill>
              </a:rPr>
              <a:t>Class Overview: Alpha Agonist Product</a:t>
            </a:r>
          </a:p>
          <a:p>
            <a:r>
              <a:rPr lang="en-US" sz="2000" dirty="0">
                <a:solidFill>
                  <a:srgbClr val="000000"/>
                </a:solidFill>
              </a:rPr>
              <a:t>lofexidine (Lucemyra)</a:t>
            </a:r>
            <a:r>
              <a:rPr lang="en-US" sz="2400" dirty="0">
                <a:solidFill>
                  <a:srgbClr val="000000"/>
                </a:solidFill>
              </a:rPr>
              <a:t>	</a:t>
            </a:r>
          </a:p>
          <a:p>
            <a:pPr marL="0" indent="0">
              <a:buNone/>
            </a:pPr>
            <a:r>
              <a:rPr lang="en-US" sz="2000" dirty="0">
                <a:solidFill>
                  <a:srgbClr val="000000"/>
                </a:solidFill>
              </a:rPr>
              <a:t>*Discontinued</a:t>
            </a:r>
          </a:p>
          <a:p>
            <a:endParaRPr lang="en-US" dirty="0"/>
          </a:p>
        </p:txBody>
      </p:sp>
    </p:spTree>
    <p:extLst>
      <p:ext uri="{BB962C8B-B14F-4D97-AF65-F5344CB8AC3E}">
        <p14:creationId xmlns:p14="http://schemas.microsoft.com/office/powerpoint/2010/main" val="29454330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C8B1-9EBA-48B8-9155-13B96D284B59}"/>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E3B48F51-17A2-4CF9-BF38-6E1755975608}"/>
              </a:ext>
            </a:extLst>
          </p:cNvPr>
          <p:cNvSpPr>
            <a:spLocks noGrp="1"/>
          </p:cNvSpPr>
          <p:nvPr>
            <p:ph idx="1"/>
          </p:nvPr>
        </p:nvSpPr>
        <p:spPr>
          <a:xfrm>
            <a:off x="76200" y="742950"/>
            <a:ext cx="8915400" cy="3962400"/>
          </a:xfrm>
        </p:spPr>
        <p:txBody>
          <a:bodyPr/>
          <a:lstStyle/>
          <a:p>
            <a:pPr marL="457200" lvl="3" indent="-338138">
              <a:buFont typeface="Arial"/>
              <a:buChar char="•"/>
            </a:pPr>
            <a:r>
              <a:rPr lang="en-US" sz="2000" dirty="0">
                <a:solidFill>
                  <a:srgbClr val="000000"/>
                </a:solidFill>
              </a:rPr>
              <a:t>Prescription opioids continue to become increasingly abused </a:t>
            </a:r>
          </a:p>
          <a:p>
            <a:pPr marL="457200" lvl="3" indent="-338138">
              <a:buFont typeface="Arial"/>
              <a:buChar char="•"/>
            </a:pPr>
            <a:r>
              <a:rPr lang="en-US" sz="2000" dirty="0">
                <a:solidFill>
                  <a:srgbClr val="000000"/>
                </a:solidFill>
              </a:rPr>
              <a:t>The 2020 National Survey on Drug Use and Health (NSDUH) reported there was an estimated 37.3 million Americans aged 12 years and older who were current illicit drug users</a:t>
            </a:r>
          </a:p>
          <a:p>
            <a:pPr marL="457200" lvl="3" indent="-338138">
              <a:buFont typeface="Arial"/>
              <a:buChar char="•"/>
            </a:pPr>
            <a:r>
              <a:rPr lang="en-US" sz="2000" dirty="0">
                <a:solidFill>
                  <a:srgbClr val="000000"/>
                </a:solidFill>
              </a:rPr>
              <a:t>Approximately 40.3 million people aged 12 or older in 2020 were considered to have a substance use disorder (SUD)</a:t>
            </a:r>
          </a:p>
          <a:p>
            <a:pPr marL="457200" lvl="3" indent="-338138">
              <a:buFont typeface="Arial"/>
              <a:buChar char="•"/>
            </a:pPr>
            <a:r>
              <a:rPr lang="en-US" sz="2000" dirty="0">
                <a:solidFill>
                  <a:srgbClr val="000000"/>
                </a:solidFill>
              </a:rPr>
              <a:t>This includes 28.3 million people with an alcohol use disorder, 18.4 million people with an illicit drug use disorder, and 2.7 million with an opioid use disorder </a:t>
            </a:r>
          </a:p>
          <a:p>
            <a:pPr marL="457200" lvl="3" indent="-338138">
              <a:buFont typeface="Arial"/>
              <a:buChar char="•"/>
            </a:pPr>
            <a:r>
              <a:rPr lang="en-US" sz="2000" dirty="0">
                <a:solidFill>
                  <a:srgbClr val="000000"/>
                </a:solidFill>
              </a:rPr>
              <a:t>Despite the availability of multiple guidelines and resources for the initiation and management of medications for opioid dependency, there is no consensus on the ideal duration of maintenance therapy</a:t>
            </a:r>
          </a:p>
          <a:p>
            <a:endParaRPr lang="en-US" dirty="0"/>
          </a:p>
        </p:txBody>
      </p:sp>
    </p:spTree>
    <p:extLst>
      <p:ext uri="{BB962C8B-B14F-4D97-AF65-F5344CB8AC3E}">
        <p14:creationId xmlns:p14="http://schemas.microsoft.com/office/powerpoint/2010/main" val="2528827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51168-C37D-4DFD-A9A4-54E217541738}"/>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2E051A1E-9118-4706-843A-340C7A25F602}"/>
              </a:ext>
            </a:extLst>
          </p:cNvPr>
          <p:cNvSpPr>
            <a:spLocks noGrp="1"/>
          </p:cNvSpPr>
          <p:nvPr>
            <p:ph idx="1"/>
          </p:nvPr>
        </p:nvSpPr>
        <p:spPr>
          <a:xfrm>
            <a:off x="152400" y="895350"/>
            <a:ext cx="8991600" cy="3657600"/>
          </a:xfrm>
        </p:spPr>
        <p:txBody>
          <a:bodyPr/>
          <a:lstStyle/>
          <a:p>
            <a:r>
              <a:rPr lang="en-US" sz="2200" dirty="0">
                <a:solidFill>
                  <a:srgbClr val="000000"/>
                </a:solidFill>
              </a:rPr>
              <a:t>Buprenorphine is a partial agonist at the mu-opioid receptor and an antagonist at the kappa-opioid receptor</a:t>
            </a:r>
          </a:p>
          <a:p>
            <a:r>
              <a:rPr lang="en-US" sz="2200" dirty="0">
                <a:solidFill>
                  <a:srgbClr val="000000"/>
                </a:solidFill>
              </a:rPr>
              <a:t>Naloxone is an antagonist at the mu-opioid receptor</a:t>
            </a:r>
          </a:p>
          <a:p>
            <a:r>
              <a:rPr lang="en-US" sz="2200" dirty="0">
                <a:solidFill>
                  <a:srgbClr val="000000"/>
                </a:solidFill>
              </a:rPr>
              <a:t>Buprenorphine/naloxone was co-formulated in order to prevent patients from abusing buprenorphine in combination with other opioids</a:t>
            </a:r>
          </a:p>
          <a:p>
            <a:r>
              <a:rPr lang="en-US" sz="2200" dirty="0">
                <a:solidFill>
                  <a:srgbClr val="000000"/>
                </a:solidFill>
              </a:rPr>
              <a:t>Naltrexone is an opioid antagonist with highest affinity for the mu opioid receptor. Naltrexone blocks the effects of opioids by competitive binding at opioid receptors</a:t>
            </a:r>
          </a:p>
          <a:p>
            <a:r>
              <a:rPr lang="en-US" sz="2200" dirty="0">
                <a:solidFill>
                  <a:srgbClr val="000000"/>
                </a:solidFill>
              </a:rPr>
              <a:t>Lofexidine is a central alpha-2 agonist that targets the symptoms of opioid withdrawal caused by noradrenergic hyperactivity </a:t>
            </a:r>
          </a:p>
        </p:txBody>
      </p:sp>
    </p:spTree>
    <p:extLst>
      <p:ext uri="{BB962C8B-B14F-4D97-AF65-F5344CB8AC3E}">
        <p14:creationId xmlns:p14="http://schemas.microsoft.com/office/powerpoint/2010/main" val="154382028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0953-4123-472A-8F63-90667B2B10A1}"/>
              </a:ext>
            </a:extLst>
          </p:cNvPr>
          <p:cNvSpPr>
            <a:spLocks noGrp="1"/>
          </p:cNvSpPr>
          <p:nvPr>
            <p:ph type="title"/>
          </p:nvPr>
        </p:nvSpPr>
        <p:spPr>
          <a:xfrm>
            <a:off x="457200" y="0"/>
            <a:ext cx="8229600" cy="857250"/>
          </a:xfrm>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7EC74CE8-37E2-46DB-ABC7-F478EA258601}"/>
              </a:ext>
            </a:extLst>
          </p:cNvPr>
          <p:cNvSpPr>
            <a:spLocks noGrp="1"/>
          </p:cNvSpPr>
          <p:nvPr>
            <p:ph idx="1"/>
          </p:nvPr>
        </p:nvSpPr>
        <p:spPr>
          <a:xfrm>
            <a:off x="152400" y="742950"/>
            <a:ext cx="8839200" cy="3165872"/>
          </a:xfrm>
        </p:spPr>
        <p:txBody>
          <a:bodyPr/>
          <a:lstStyle/>
          <a:p>
            <a:r>
              <a:rPr lang="en-US" sz="2000" dirty="0">
                <a:solidFill>
                  <a:srgbClr val="000000"/>
                </a:solidFill>
              </a:rPr>
              <a:t>In clinical trials, few differences in the adverse event profile were noted among Suboxone sublingual film, Zubsolv sublingual tablets, and buprenorphine sublingual tablets</a:t>
            </a:r>
          </a:p>
          <a:p>
            <a:r>
              <a:rPr lang="en-US" sz="2000" dirty="0">
                <a:solidFill>
                  <a:srgbClr val="000000"/>
                </a:solidFill>
              </a:rPr>
              <a:t>Comparative data between formulations for induction or maintenance treatment are limited </a:t>
            </a:r>
          </a:p>
          <a:p>
            <a:r>
              <a:rPr lang="en-US" sz="2000" dirty="0">
                <a:solidFill>
                  <a:srgbClr val="000000"/>
                </a:solidFill>
              </a:rPr>
              <a:t>There is no maximum duration of maintenance treatment for buprenorphine extended-release injection (Sublocade) or buprenorphine/naloxone sublingual tablet and sublingual and buccal film (Suboxone, Zubsolv, generic)</a:t>
            </a:r>
          </a:p>
          <a:p>
            <a:r>
              <a:rPr lang="en-US" sz="2000" dirty="0">
                <a:solidFill>
                  <a:srgbClr val="000000"/>
                </a:solidFill>
              </a:rPr>
              <a:t>For some patients, treatment may continue indefinitely</a:t>
            </a:r>
          </a:p>
          <a:p>
            <a:r>
              <a:rPr lang="en-US" sz="2000" dirty="0">
                <a:solidFill>
                  <a:srgbClr val="000000"/>
                </a:solidFill>
              </a:rPr>
              <a:t>Suboxone, Zubsolv and the generic should be prescribed based consideration of visit frequency; provision for multiple refills are not recommended early in treatment or without appropriate follow-up</a:t>
            </a:r>
          </a:p>
          <a:p>
            <a:endParaRPr lang="en-US" sz="2000" dirty="0"/>
          </a:p>
        </p:txBody>
      </p:sp>
    </p:spTree>
    <p:extLst>
      <p:ext uri="{BB962C8B-B14F-4D97-AF65-F5344CB8AC3E}">
        <p14:creationId xmlns:p14="http://schemas.microsoft.com/office/powerpoint/2010/main" val="17254435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708-1442-4E8E-98F4-99F9C2AA61D1}"/>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DEDA006B-C729-4ECD-8B95-54EB84F47C6F}"/>
              </a:ext>
            </a:extLst>
          </p:cNvPr>
          <p:cNvSpPr>
            <a:spLocks noGrp="1"/>
          </p:cNvSpPr>
          <p:nvPr>
            <p:ph idx="1"/>
          </p:nvPr>
        </p:nvSpPr>
        <p:spPr>
          <a:xfrm>
            <a:off x="0" y="742950"/>
            <a:ext cx="9144000" cy="3962400"/>
          </a:xfrm>
        </p:spPr>
        <p:txBody>
          <a:bodyPr/>
          <a:lstStyle/>
          <a:p>
            <a:r>
              <a:rPr lang="en-US" sz="1900" dirty="0">
                <a:solidFill>
                  <a:srgbClr val="000000"/>
                </a:solidFill>
              </a:rPr>
              <a:t>Medication-assisted treatment (MAT) for opioid addiction using a buprenorphine-containing product or naltrexone formulation should be accompanied by counseling and psychosocial support</a:t>
            </a:r>
          </a:p>
          <a:p>
            <a:r>
              <a:rPr lang="en-US" sz="1900" dirty="0">
                <a:solidFill>
                  <a:srgbClr val="000000"/>
                </a:solidFill>
              </a:rPr>
              <a:t>Narcan, Kloxxado, and Zimhi offer a method for emergency treatment for opioid overdose until medical treatment is obtained; however, it is not a substitute for emergency medical care</a:t>
            </a:r>
          </a:p>
          <a:p>
            <a:r>
              <a:rPr lang="en-US" sz="1900" dirty="0">
                <a:solidFill>
                  <a:srgbClr val="000000"/>
                </a:solidFill>
              </a:rPr>
              <a:t>Alpha2 adrenergic agonists are often used in combination with other agents to target multiple withdrawal symptoms </a:t>
            </a:r>
          </a:p>
          <a:p>
            <a:r>
              <a:rPr lang="en-US" sz="1900" dirty="0">
                <a:solidFill>
                  <a:srgbClr val="000000"/>
                </a:solidFill>
              </a:rPr>
              <a:t>In 2016, a meta-analysis was completed to review clinical trials for the effectiveness of alpha2-adrenergic agonists in the management of the acute phase of opioid withdrawal</a:t>
            </a:r>
          </a:p>
          <a:p>
            <a:r>
              <a:rPr lang="en-US" sz="1900" dirty="0">
                <a:solidFill>
                  <a:srgbClr val="000000"/>
                </a:solidFill>
              </a:rPr>
              <a:t>There was insufficient data to provide a comparison of the alpha2 adrenergic agonists for effectiveness</a:t>
            </a:r>
          </a:p>
          <a:p>
            <a:endParaRPr lang="en-US" sz="1800" dirty="0"/>
          </a:p>
        </p:txBody>
      </p:sp>
    </p:spTree>
    <p:extLst>
      <p:ext uri="{BB962C8B-B14F-4D97-AF65-F5344CB8AC3E}">
        <p14:creationId xmlns:p14="http://schemas.microsoft.com/office/powerpoint/2010/main" val="7060486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708-1442-4E8E-98F4-99F9C2AA61D1}"/>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DEDA006B-C729-4ECD-8B95-54EB84F47C6F}"/>
              </a:ext>
            </a:extLst>
          </p:cNvPr>
          <p:cNvSpPr>
            <a:spLocks noGrp="1"/>
          </p:cNvSpPr>
          <p:nvPr>
            <p:ph idx="1"/>
          </p:nvPr>
        </p:nvSpPr>
        <p:spPr>
          <a:xfrm>
            <a:off x="152400" y="742950"/>
            <a:ext cx="8763000" cy="3962400"/>
          </a:xfrm>
        </p:spPr>
        <p:txBody>
          <a:bodyPr/>
          <a:lstStyle/>
          <a:p>
            <a:r>
              <a:rPr lang="en-US" sz="1800" dirty="0">
                <a:solidFill>
                  <a:srgbClr val="000000"/>
                </a:solidFill>
              </a:rPr>
              <a:t>In April 2021, DHHS released new guidelines, the Practice Guidelines for the Administration of Buprenorphine for Treating OUD, allowing eligible physicians, physician assistants, nurse practitioners, clinical nurse specialist, certified registered nurse anesthetists, and certified nurse midwives to prescribe buprenorphine to up to 30 patients outside of completing all the previous waiver requirements</a:t>
            </a:r>
          </a:p>
          <a:p>
            <a:r>
              <a:rPr lang="en-US" sz="1800" b="0" i="0" u="none" strike="noStrike" baseline="0" dirty="0">
                <a:solidFill>
                  <a:srgbClr val="000000"/>
                </a:solidFill>
              </a:rPr>
              <a:t>The Society for Adolescent Health and Medicine published guidelines regarding medication for adolescents and young adults with OUD. </a:t>
            </a:r>
          </a:p>
          <a:p>
            <a:r>
              <a:rPr lang="en-US" sz="1800" b="0" i="0" u="none" strike="noStrike" baseline="0" dirty="0">
                <a:solidFill>
                  <a:srgbClr val="000000"/>
                </a:solidFill>
              </a:rPr>
              <a:t>They state that all adolescents and young adults with OUD should be offered medication for OUD as a critical component of an integrated treatment approach. </a:t>
            </a:r>
          </a:p>
          <a:p>
            <a:r>
              <a:rPr lang="en-US" sz="1800" b="0" i="0" u="none" strike="noStrike" baseline="0" dirty="0">
                <a:solidFill>
                  <a:srgbClr val="000000"/>
                </a:solidFill>
              </a:rPr>
              <a:t>They also recommend treatment without age limitations when treatments are not approved in this younger population. </a:t>
            </a:r>
          </a:p>
          <a:p>
            <a:r>
              <a:rPr lang="en-US" sz="1800" b="0" i="0" u="none" strike="noStrike" baseline="0" dirty="0">
                <a:solidFill>
                  <a:srgbClr val="000000"/>
                </a:solidFill>
              </a:rPr>
              <a:t>In general, treatment should include behavioral therapy. </a:t>
            </a:r>
          </a:p>
          <a:p>
            <a:r>
              <a:rPr lang="en-US" sz="1800" b="0" i="0" u="none" strike="noStrike" baseline="0" dirty="0">
                <a:solidFill>
                  <a:srgbClr val="000000"/>
                </a:solidFill>
              </a:rPr>
              <a:t>No one agent is recommended over another. </a:t>
            </a:r>
            <a:endParaRPr lang="en-US" sz="1800" dirty="0"/>
          </a:p>
        </p:txBody>
      </p:sp>
    </p:spTree>
    <p:extLst>
      <p:ext uri="{BB962C8B-B14F-4D97-AF65-F5344CB8AC3E}">
        <p14:creationId xmlns:p14="http://schemas.microsoft.com/office/powerpoint/2010/main" val="83372306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a:xfrm>
            <a:off x="457200" y="874514"/>
            <a:ext cx="8229600" cy="3394472"/>
          </a:xfrm>
        </p:spPr>
        <p:txBody>
          <a:bodyPr/>
          <a:lstStyle/>
          <a:p>
            <a:pPr marL="0" indent="0">
              <a:buNone/>
            </a:pPr>
            <a:r>
              <a:rPr lang="en-US" altLang="en-US" b="1" i="1" dirty="0">
                <a:solidFill>
                  <a:schemeClr val="tx1">
                    <a:lumMod val="50000"/>
                  </a:schemeClr>
                </a:solidFill>
              </a:rPr>
              <a:t>Product/Guideline Updates:</a:t>
            </a:r>
          </a:p>
          <a:p>
            <a:r>
              <a:rPr lang="en-US" sz="2000" dirty="0">
                <a:solidFill>
                  <a:srgbClr val="000000"/>
                </a:solidFill>
              </a:rPr>
              <a:t>FDA has approved a prescription naloxone 4 mg nasal spray formulation, for the emergency treatment of known or suspected opioid overdose, as manifested by respiratory and/or central nervous system depression for adults and pediatric patients</a:t>
            </a:r>
          </a:p>
          <a:p>
            <a:r>
              <a:rPr lang="en-US" sz="2000" dirty="0">
                <a:solidFill>
                  <a:srgbClr val="000000"/>
                </a:solidFill>
              </a:rPr>
              <a:t>The opioid antagonist is intended for immediate administration as emergency treatment in setting where opioids may be present and is not a substitute for emergency medical care. </a:t>
            </a:r>
          </a:p>
          <a:p>
            <a:r>
              <a:rPr lang="en-US" sz="2000" dirty="0">
                <a:solidFill>
                  <a:srgbClr val="000000"/>
                </a:solidFill>
              </a:rPr>
              <a:t>Supplied in unit-dose nasal spray devices, a single spray delivers 4 mg of naloxone HCl for intranasal administration.</a:t>
            </a:r>
            <a:endParaRPr lang="en-US" altLang="en-US" sz="2000" b="1" i="1" dirty="0">
              <a:solidFill>
                <a:srgbClr val="000000"/>
              </a:solidFill>
            </a:endParaRPr>
          </a:p>
        </p:txBody>
      </p:sp>
    </p:spTree>
    <p:extLst>
      <p:ext uri="{BB962C8B-B14F-4D97-AF65-F5344CB8AC3E}">
        <p14:creationId xmlns:p14="http://schemas.microsoft.com/office/powerpoint/2010/main" val="137569523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a:xfrm>
            <a:off x="457200" y="874514"/>
            <a:ext cx="8229600" cy="3394472"/>
          </a:xfrm>
        </p:spPr>
        <p:txBody>
          <a:bodyPr/>
          <a:lstStyle/>
          <a:p>
            <a:pPr marL="0" indent="0">
              <a:buNone/>
            </a:pPr>
            <a:r>
              <a:rPr lang="en-US" altLang="en-US" b="1" i="1" dirty="0">
                <a:solidFill>
                  <a:schemeClr val="tx1">
                    <a:lumMod val="50000"/>
                  </a:schemeClr>
                </a:solidFill>
              </a:rPr>
              <a:t>Product/Guideline Updates:</a:t>
            </a:r>
          </a:p>
          <a:p>
            <a:r>
              <a:rPr lang="en-US" sz="2000" dirty="0">
                <a:solidFill>
                  <a:srgbClr val="000000"/>
                </a:solidFill>
              </a:rPr>
              <a:t>Recommended dosage is to administer 1 spray to adults or pediatric patients intranasally into 1 nostril</a:t>
            </a:r>
          </a:p>
          <a:p>
            <a:r>
              <a:rPr lang="en-US" sz="2000" dirty="0">
                <a:solidFill>
                  <a:srgbClr val="000000"/>
                </a:solidFill>
              </a:rPr>
              <a:t>If the patient does not respond or relapses following administration, additional doses can be given every 2 to 3 minutes using a new nasal spray device for each dose, until emergency medical help arrives. </a:t>
            </a:r>
          </a:p>
          <a:p>
            <a:r>
              <a:rPr lang="en-US" sz="2000" dirty="0">
                <a:solidFill>
                  <a:srgbClr val="000000"/>
                </a:solidFill>
              </a:rPr>
              <a:t>Emergency medical care should be obtained immediately after use and additional supportive/resuscitative measures may be helpful while awaiting emergency medical care. </a:t>
            </a:r>
          </a:p>
          <a:p>
            <a:r>
              <a:rPr lang="en-US" sz="2000" dirty="0">
                <a:solidFill>
                  <a:srgbClr val="000000"/>
                </a:solidFill>
              </a:rPr>
              <a:t>There are other 4 mg intranasal naloxone sprays available from other manufacturers.</a:t>
            </a:r>
            <a:endParaRPr lang="en-US" altLang="en-US" sz="2000" b="1" i="1" dirty="0">
              <a:solidFill>
                <a:srgbClr val="000000"/>
              </a:solidFill>
            </a:endParaRPr>
          </a:p>
        </p:txBody>
      </p:sp>
    </p:spTree>
    <p:extLst>
      <p:ext uri="{BB962C8B-B14F-4D97-AF65-F5344CB8AC3E}">
        <p14:creationId xmlns:p14="http://schemas.microsoft.com/office/powerpoint/2010/main" val="327811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F161-EF85-43B8-801D-4D462BA584D7}"/>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C359198C-5B33-469A-ACF7-C2AF9E529CCD}"/>
              </a:ext>
            </a:extLst>
          </p:cNvPr>
          <p:cNvSpPr>
            <a:spLocks noGrp="1"/>
          </p:cNvSpPr>
          <p:nvPr>
            <p:ph idx="1"/>
          </p:nvPr>
        </p:nvSpPr>
        <p:spPr>
          <a:xfrm>
            <a:off x="457200" y="819150"/>
            <a:ext cx="8229600" cy="3394472"/>
          </a:xfrm>
        </p:spPr>
        <p:txBody>
          <a:bodyPr/>
          <a:lstStyle/>
          <a:p>
            <a:pPr marL="342900" lvl="1" indent="-342900">
              <a:spcBef>
                <a:spcPts val="1000"/>
              </a:spcBef>
              <a:buSzTx/>
              <a:buFont typeface="Arial" panose="020B0604020202020204" pitchFamily="34" charset="0"/>
              <a:buChar char="•"/>
            </a:pPr>
            <a:r>
              <a:rPr lang="en-US" sz="2000" dirty="0">
                <a:solidFill>
                  <a:srgbClr val="000000"/>
                </a:solidFill>
              </a:rPr>
              <a:t>Inhaled antibiotics are used in the treatment of Cystic Fibrosis.</a:t>
            </a:r>
          </a:p>
          <a:p>
            <a:pPr marL="342900" lvl="1" indent="-342900">
              <a:spcBef>
                <a:spcPts val="1000"/>
              </a:spcBef>
              <a:buSzTx/>
              <a:buFont typeface="Arial" panose="020B0604020202020204" pitchFamily="34" charset="0"/>
              <a:buChar char="•"/>
            </a:pPr>
            <a:r>
              <a:rPr lang="en-US" sz="2000" dirty="0">
                <a:solidFill>
                  <a:srgbClr val="000000"/>
                </a:solidFill>
              </a:rPr>
              <a:t>CF is an autosomal recessive disorder caused by mutations of the cystic fibrosis transmembrane conductance regulator (CFTR) gene located on chromosome number 7.</a:t>
            </a:r>
          </a:p>
          <a:p>
            <a:pPr marL="342900" lvl="1" indent="-342900">
              <a:spcBef>
                <a:spcPts val="1000"/>
              </a:spcBef>
              <a:buSzTx/>
              <a:buFont typeface="Arial" panose="020B0604020202020204" pitchFamily="34" charset="0"/>
              <a:buChar char="•"/>
            </a:pPr>
            <a:r>
              <a:rPr lang="en-US" sz="2000" dirty="0">
                <a:solidFill>
                  <a:srgbClr val="000000"/>
                </a:solidFill>
              </a:rPr>
              <a:t>The typical manifestation of CF involves progressive obstructive lung disease that has been associated with impaired mucous clearance, difficulty clearing pathogens, and risk of chronic pulmonary infection and inflammation.</a:t>
            </a:r>
          </a:p>
          <a:p>
            <a:pPr marL="342900" lvl="1" indent="-342900">
              <a:spcBef>
                <a:spcPts val="1000"/>
              </a:spcBef>
              <a:buSzTx/>
              <a:buFont typeface="Arial" panose="020B0604020202020204" pitchFamily="34" charset="0"/>
              <a:buChar char="•"/>
            </a:pPr>
            <a:r>
              <a:rPr lang="en-US" sz="2000" dirty="0">
                <a:solidFill>
                  <a:srgbClr val="000000"/>
                </a:solidFill>
              </a:rPr>
              <a:t>As pulmonary infection is the main source of morbidity and mortality, antibiotics play an important role in CF therapy to control the progression of the disease.</a:t>
            </a:r>
          </a:p>
          <a:p>
            <a:endParaRPr lang="en-US" sz="2000" dirty="0"/>
          </a:p>
        </p:txBody>
      </p:sp>
    </p:spTree>
    <p:extLst>
      <p:ext uri="{BB962C8B-B14F-4D97-AF65-F5344CB8AC3E}">
        <p14:creationId xmlns:p14="http://schemas.microsoft.com/office/powerpoint/2010/main" val="334151100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a:xfrm>
            <a:off x="457200" y="742950"/>
            <a:ext cx="8229600" cy="3962400"/>
          </a:xfrm>
        </p:spPr>
        <p:txBody>
          <a:bodyPr/>
          <a:lstStyle/>
          <a:p>
            <a:pPr marL="0" indent="0">
              <a:buNone/>
            </a:pPr>
            <a:r>
              <a:rPr lang="en-US" altLang="en-US" b="1" i="1" dirty="0">
                <a:solidFill>
                  <a:schemeClr val="tx1">
                    <a:lumMod val="50000"/>
                  </a:schemeClr>
                </a:solidFill>
              </a:rPr>
              <a:t>Product/Guideline Updates:</a:t>
            </a:r>
          </a:p>
          <a:p>
            <a:r>
              <a:rPr lang="en-US" sz="2000" dirty="0">
                <a:solidFill>
                  <a:srgbClr val="000000"/>
                </a:solidFill>
              </a:rPr>
              <a:t>The FDA has also approved a full prescription to nonprescription switch for Narcan (naloxone hydrochloride) nasal spray. </a:t>
            </a:r>
          </a:p>
          <a:p>
            <a:r>
              <a:rPr lang="en-US" sz="2000" dirty="0">
                <a:solidFill>
                  <a:srgbClr val="000000"/>
                </a:solidFill>
              </a:rPr>
              <a:t>The Drug Facts panel uses are (1) to "revive" someone during an overdose from many prescription pain medications or street drugs such as heroin; (2) this medicine can save a life. </a:t>
            </a:r>
          </a:p>
          <a:p>
            <a:r>
              <a:rPr lang="en-US" sz="2000" dirty="0">
                <a:solidFill>
                  <a:srgbClr val="000000"/>
                </a:solidFill>
              </a:rPr>
              <a:t>Directions: (1) check for an overdose; (2) give 1st dose in the nose (1 nasal spray device contains 1 dose); (3) call 911 immediately after giving the 1st dose; (4) wait 2 to 3 minutes after the first dose, if the person wakes up, stay until the ambulance arrives and give another dose if the person becomes very sleepy again; if the person does not wake up, continue to give doses every 2 to 3 minutes until the person wakes up. </a:t>
            </a:r>
            <a:endParaRPr lang="en-US" altLang="en-US" sz="2000" b="1" i="1" dirty="0">
              <a:solidFill>
                <a:srgbClr val="000000"/>
              </a:solidFill>
            </a:endParaRPr>
          </a:p>
        </p:txBody>
      </p:sp>
    </p:spTree>
    <p:extLst>
      <p:ext uri="{BB962C8B-B14F-4D97-AF65-F5344CB8AC3E}">
        <p14:creationId xmlns:p14="http://schemas.microsoft.com/office/powerpoint/2010/main" val="245956111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a:xfrm>
            <a:off x="457200" y="742950"/>
            <a:ext cx="8229600" cy="3526036"/>
          </a:xfrm>
        </p:spPr>
        <p:txBody>
          <a:bodyPr/>
          <a:lstStyle/>
          <a:p>
            <a:pPr marL="0" indent="0">
              <a:buNone/>
            </a:pPr>
            <a:r>
              <a:rPr lang="en-US" altLang="en-US" sz="2600" b="1" i="1" dirty="0">
                <a:solidFill>
                  <a:schemeClr val="tx1">
                    <a:lumMod val="50000"/>
                  </a:schemeClr>
                </a:solidFill>
              </a:rPr>
              <a:t>Product/Guideline Updates:</a:t>
            </a:r>
          </a:p>
          <a:p>
            <a:r>
              <a:rPr lang="en-US" dirty="0">
                <a:solidFill>
                  <a:srgbClr val="000000"/>
                </a:solidFill>
              </a:rPr>
              <a:t>All of the doses may need to be given in the pack. </a:t>
            </a:r>
          </a:p>
          <a:p>
            <a:r>
              <a:rPr lang="en-US" dirty="0">
                <a:solidFill>
                  <a:srgbClr val="000000"/>
                </a:solidFill>
              </a:rPr>
              <a:t>Supplied as 4 mg of naloxone hydrochloride in each spray (each device sprays only 1 time). </a:t>
            </a:r>
          </a:p>
          <a:p>
            <a:r>
              <a:rPr lang="en-US" dirty="0">
                <a:solidFill>
                  <a:srgbClr val="000000"/>
                </a:solidFill>
              </a:rPr>
              <a:t>Launch of the OTC version is expected by late summer of 2023.</a:t>
            </a:r>
            <a:endParaRPr lang="en-US" altLang="en-US" b="1" i="1" dirty="0">
              <a:solidFill>
                <a:srgbClr val="000000"/>
              </a:solidFill>
            </a:endParaRPr>
          </a:p>
        </p:txBody>
      </p:sp>
    </p:spTree>
    <p:extLst>
      <p:ext uri="{BB962C8B-B14F-4D97-AF65-F5344CB8AC3E}">
        <p14:creationId xmlns:p14="http://schemas.microsoft.com/office/powerpoint/2010/main" val="233644943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152D-DE3A-42C3-AAC8-0C0C7C5DDCB6}"/>
              </a:ext>
            </a:extLst>
          </p:cNvPr>
          <p:cNvSpPr>
            <a:spLocks noGrp="1"/>
          </p:cNvSpPr>
          <p:nvPr>
            <p:ph type="ctrTitle"/>
          </p:nvPr>
        </p:nvSpPr>
        <p:spPr/>
        <p:txBody>
          <a:bodyPr/>
          <a:lstStyle/>
          <a:p>
            <a:r>
              <a:rPr lang="en-US" altLang="en-US" dirty="0"/>
              <a:t>Pancreatic Enzymes</a:t>
            </a:r>
            <a:endParaRPr lang="en-US" dirty="0"/>
          </a:p>
        </p:txBody>
      </p:sp>
      <p:sp>
        <p:nvSpPr>
          <p:cNvPr id="3" name="Subtitle 2">
            <a:extLst>
              <a:ext uri="{FF2B5EF4-FFF2-40B4-BE49-F238E27FC236}">
                <a16:creationId xmlns:a16="http://schemas.microsoft.com/office/drawing/2014/main" id="{42486D72-E06C-4E1A-AD42-9FE4F1B1847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1945765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60B4-B757-4438-AFDB-04B3DCE6940B}"/>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228A52D1-B008-47A7-829D-EDED4DEE995B}"/>
              </a:ext>
            </a:extLst>
          </p:cNvPr>
          <p:cNvSpPr>
            <a:spLocks noGrp="1"/>
          </p:cNvSpPr>
          <p:nvPr>
            <p:ph idx="1"/>
          </p:nvPr>
        </p:nvSpPr>
        <p:spPr/>
        <p:txBody>
          <a:bodyPr/>
          <a:lstStyle/>
          <a:p>
            <a:pPr>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400" dirty="0">
                <a:solidFill>
                  <a:schemeClr val="tx1">
                    <a:lumMod val="50000"/>
                  </a:schemeClr>
                </a:solidFill>
              </a:rPr>
              <a:t>Creon</a:t>
            </a:r>
          </a:p>
          <a:p>
            <a:r>
              <a:rPr lang="en-US" sz="2400" dirty="0">
                <a:solidFill>
                  <a:schemeClr val="tx1">
                    <a:lumMod val="50000"/>
                  </a:schemeClr>
                </a:solidFill>
              </a:rPr>
              <a:t>Pancreaze</a:t>
            </a:r>
          </a:p>
          <a:p>
            <a:r>
              <a:rPr lang="en-US" sz="2400" dirty="0">
                <a:solidFill>
                  <a:schemeClr val="tx1">
                    <a:lumMod val="50000"/>
                  </a:schemeClr>
                </a:solidFill>
              </a:rPr>
              <a:t>Pertzye</a:t>
            </a:r>
          </a:p>
          <a:p>
            <a:r>
              <a:rPr lang="en-US" sz="2400" dirty="0">
                <a:solidFill>
                  <a:schemeClr val="tx1">
                    <a:lumMod val="50000"/>
                  </a:schemeClr>
                </a:solidFill>
              </a:rPr>
              <a:t>Viokace</a:t>
            </a:r>
          </a:p>
          <a:p>
            <a:r>
              <a:rPr lang="en-US" sz="2400" dirty="0">
                <a:solidFill>
                  <a:schemeClr val="tx1">
                    <a:lumMod val="50000"/>
                  </a:schemeClr>
                </a:solidFill>
              </a:rPr>
              <a:t>Zenpep</a:t>
            </a:r>
            <a:endParaRPr lang="en-US" dirty="0"/>
          </a:p>
        </p:txBody>
      </p:sp>
    </p:spTree>
    <p:extLst>
      <p:ext uri="{BB962C8B-B14F-4D97-AF65-F5344CB8AC3E}">
        <p14:creationId xmlns:p14="http://schemas.microsoft.com/office/powerpoint/2010/main" val="299132055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7EF7-76FC-4A27-AE6C-734677249FE2}"/>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BD22D35E-9E2F-414D-8A88-5FCF87B0D2E2}"/>
              </a:ext>
            </a:extLst>
          </p:cNvPr>
          <p:cNvSpPr>
            <a:spLocks noGrp="1"/>
          </p:cNvSpPr>
          <p:nvPr>
            <p:ph idx="1"/>
          </p:nvPr>
        </p:nvSpPr>
        <p:spPr>
          <a:xfrm>
            <a:off x="457200" y="992888"/>
            <a:ext cx="8229600" cy="3636261"/>
          </a:xfrm>
        </p:spPr>
        <p:txBody>
          <a:bodyPr/>
          <a:lstStyle/>
          <a:p>
            <a:pPr>
              <a:buNone/>
            </a:pPr>
            <a:r>
              <a:rPr lang="en-US" altLang="en-US" b="1" i="1" dirty="0">
                <a:solidFill>
                  <a:schemeClr val="tx1">
                    <a:lumMod val="50000"/>
                  </a:schemeClr>
                </a:solidFill>
              </a:rPr>
              <a:t>Class Overview: Product Indications</a:t>
            </a:r>
            <a:endParaRPr lang="en-US" dirty="0">
              <a:solidFill>
                <a:schemeClr val="tx1">
                  <a:lumMod val="50000"/>
                </a:schemeClr>
              </a:solidFill>
            </a:endParaRPr>
          </a:p>
          <a:p>
            <a:r>
              <a:rPr lang="en-US" sz="2200" dirty="0">
                <a:solidFill>
                  <a:srgbClr val="000000"/>
                </a:solidFill>
              </a:rPr>
              <a:t>Pancreaze, Pertzye, and Zenpep are indicated for the treatment of exocrine pancreatic insufficiency due to cystic fibrosis or other conditions in both adults and children </a:t>
            </a:r>
          </a:p>
          <a:p>
            <a:r>
              <a:rPr lang="en-US" sz="2200" dirty="0">
                <a:solidFill>
                  <a:srgbClr val="000000"/>
                </a:solidFill>
              </a:rPr>
              <a:t>Creon is indicated for these conditions, as well as exocrine pancreatic insufficiency due to chronic pancreatitis and pancreatectomy </a:t>
            </a:r>
          </a:p>
          <a:p>
            <a:r>
              <a:rPr lang="en-US" sz="2200" dirty="0">
                <a:solidFill>
                  <a:srgbClr val="000000"/>
                </a:solidFill>
              </a:rPr>
              <a:t>Other conditions that may result in exocrine pancreatic insufficiency include ductal obstruction from a neoplasm and gastrointestinal bypass surgery </a:t>
            </a:r>
          </a:p>
          <a:p>
            <a:endParaRPr lang="en-US" sz="2000" dirty="0"/>
          </a:p>
        </p:txBody>
      </p:sp>
    </p:spTree>
    <p:extLst>
      <p:ext uri="{BB962C8B-B14F-4D97-AF65-F5344CB8AC3E}">
        <p14:creationId xmlns:p14="http://schemas.microsoft.com/office/powerpoint/2010/main" val="34338843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938E-33C3-4AF7-AA4B-A9E24106B444}"/>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EFE17BAF-D5BA-47B8-881C-0826F7A09688}"/>
              </a:ext>
            </a:extLst>
          </p:cNvPr>
          <p:cNvSpPr>
            <a:spLocks noGrp="1"/>
          </p:cNvSpPr>
          <p:nvPr>
            <p:ph idx="1"/>
          </p:nvPr>
        </p:nvSpPr>
        <p:spPr>
          <a:xfrm>
            <a:off x="457200" y="1123950"/>
            <a:ext cx="8229600" cy="3318272"/>
          </a:xfrm>
        </p:spPr>
        <p:txBody>
          <a:bodyPr/>
          <a:lstStyle/>
          <a:p>
            <a:pPr>
              <a:buNone/>
            </a:pPr>
            <a:r>
              <a:rPr lang="en-US" altLang="en-US" sz="3200" b="1" i="1" dirty="0">
                <a:solidFill>
                  <a:schemeClr val="tx1">
                    <a:lumMod val="50000"/>
                  </a:schemeClr>
                </a:solidFill>
              </a:rPr>
              <a:t>Class Overview: Product Indications</a:t>
            </a:r>
          </a:p>
          <a:p>
            <a:r>
              <a:rPr lang="en-US" sz="2800" dirty="0">
                <a:solidFill>
                  <a:schemeClr val="tx1">
                    <a:lumMod val="50000"/>
                  </a:schemeClr>
                </a:solidFill>
              </a:rPr>
              <a:t>Viokace is indicated for the treatment of exocrine pancreatic insufficiency due to chronic pancreatitis or pancreatectomy in combination with a proton pump inhibitor in adults only</a:t>
            </a:r>
          </a:p>
          <a:p>
            <a:endParaRPr lang="en-US" dirty="0"/>
          </a:p>
        </p:txBody>
      </p:sp>
    </p:spTree>
    <p:extLst>
      <p:ext uri="{BB962C8B-B14F-4D97-AF65-F5344CB8AC3E}">
        <p14:creationId xmlns:p14="http://schemas.microsoft.com/office/powerpoint/2010/main" val="39032738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0CD2-7483-4FEF-8397-EB4C5FD2ECF7}"/>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40F0519C-FAEB-4DFF-807C-DFC10AF2FDC9}"/>
              </a:ext>
            </a:extLst>
          </p:cNvPr>
          <p:cNvGraphicFramePr>
            <a:graphicFrameLocks noGrp="1"/>
          </p:cNvGraphicFramePr>
          <p:nvPr>
            <p:ph idx="1"/>
            <p:extLst>
              <p:ext uri="{D42A27DB-BD31-4B8C-83A1-F6EECF244321}">
                <p14:modId xmlns:p14="http://schemas.microsoft.com/office/powerpoint/2010/main" val="2709703044"/>
              </p:ext>
            </p:extLst>
          </p:nvPr>
        </p:nvGraphicFramePr>
        <p:xfrm>
          <a:off x="76201" y="992889"/>
          <a:ext cx="8915401" cy="3126489"/>
        </p:xfrm>
        <a:graphic>
          <a:graphicData uri="http://schemas.openxmlformats.org/drawingml/2006/table">
            <a:tbl>
              <a:tblPr firstRow="1" bandRow="1">
                <a:tableStyleId>{5C22544A-7EE6-4342-B048-85BDC9FD1C3A}</a:tableStyleId>
              </a:tblPr>
              <a:tblGrid>
                <a:gridCol w="1093401">
                  <a:extLst>
                    <a:ext uri="{9D8B030D-6E8A-4147-A177-3AD203B41FA5}">
                      <a16:colId xmlns:a16="http://schemas.microsoft.com/office/drawing/2014/main" val="20000"/>
                    </a:ext>
                  </a:extLst>
                </a:gridCol>
                <a:gridCol w="1155527">
                  <a:extLst>
                    <a:ext uri="{9D8B030D-6E8A-4147-A177-3AD203B41FA5}">
                      <a16:colId xmlns:a16="http://schemas.microsoft.com/office/drawing/2014/main" val="20001"/>
                    </a:ext>
                  </a:extLst>
                </a:gridCol>
                <a:gridCol w="1124465">
                  <a:extLst>
                    <a:ext uri="{9D8B030D-6E8A-4147-A177-3AD203B41FA5}">
                      <a16:colId xmlns:a16="http://schemas.microsoft.com/office/drawing/2014/main" val="20002"/>
                    </a:ext>
                  </a:extLst>
                </a:gridCol>
                <a:gridCol w="1285102">
                  <a:extLst>
                    <a:ext uri="{9D8B030D-6E8A-4147-A177-3AD203B41FA5}">
                      <a16:colId xmlns:a16="http://schemas.microsoft.com/office/drawing/2014/main" val="20003"/>
                    </a:ext>
                  </a:extLst>
                </a:gridCol>
                <a:gridCol w="1124465">
                  <a:extLst>
                    <a:ext uri="{9D8B030D-6E8A-4147-A177-3AD203B41FA5}">
                      <a16:colId xmlns:a16="http://schemas.microsoft.com/office/drawing/2014/main" val="20004"/>
                    </a:ext>
                  </a:extLst>
                </a:gridCol>
                <a:gridCol w="1044146">
                  <a:extLst>
                    <a:ext uri="{9D8B030D-6E8A-4147-A177-3AD203B41FA5}">
                      <a16:colId xmlns:a16="http://schemas.microsoft.com/office/drawing/2014/main" val="20005"/>
                    </a:ext>
                  </a:extLst>
                </a:gridCol>
                <a:gridCol w="2088295">
                  <a:extLst>
                    <a:ext uri="{9D8B030D-6E8A-4147-A177-3AD203B41FA5}">
                      <a16:colId xmlns:a16="http://schemas.microsoft.com/office/drawing/2014/main" val="20006"/>
                    </a:ext>
                  </a:extLst>
                </a:gridCol>
              </a:tblGrid>
              <a:tr h="379909">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49316">
                <a:tc>
                  <a:txBody>
                    <a:bodyPr/>
                    <a:lstStyle/>
                    <a:p>
                      <a:pPr marL="0" marR="0" algn="l">
                        <a:spcBef>
                          <a:spcPts val="200"/>
                        </a:spcBef>
                        <a:spcAft>
                          <a:spcPts val="200"/>
                        </a:spcAft>
                      </a:pPr>
                      <a:r>
                        <a:rPr lang="en-US" sz="1200" dirty="0">
                          <a:solidFill>
                            <a:srgbClr val="000000"/>
                          </a:solidFill>
                          <a:latin typeface="Arial"/>
                          <a:ea typeface="Times New Roman"/>
                          <a:cs typeface="Arial"/>
                        </a:rPr>
                        <a:t>Creon® 3,000</a:t>
                      </a:r>
                    </a:p>
                  </a:txBody>
                  <a:tcPr marL="27305" marR="27305" marT="0" marB="0" anchor="ctr"/>
                </a:tc>
                <a:tc rowSpan="5">
                  <a:txBody>
                    <a:bodyPr/>
                    <a:lstStyle/>
                    <a:p>
                      <a:pPr marL="0" marR="0" algn="ctr">
                        <a:spcBef>
                          <a:spcPts val="200"/>
                        </a:spcBef>
                        <a:spcAft>
                          <a:spcPts val="200"/>
                        </a:spcAft>
                      </a:pPr>
                      <a:r>
                        <a:rPr lang="en-US" sz="1200" dirty="0">
                          <a:solidFill>
                            <a:srgbClr val="000000"/>
                          </a:solidFill>
                          <a:latin typeface="Arial"/>
                          <a:ea typeface="Times New Roman"/>
                          <a:cs typeface="Arial"/>
                        </a:rPr>
                        <a:t>AbbVie</a:t>
                      </a:r>
                    </a:p>
                  </a:txBody>
                  <a:tcPr marL="27305" marR="27305" marT="0" marB="0" anchor="ctr"/>
                </a:tc>
                <a:tc rowSpan="5">
                  <a:txBody>
                    <a:bodyPr/>
                    <a:lstStyle/>
                    <a:p>
                      <a:pPr marL="0" marR="0" algn="ctr">
                        <a:spcBef>
                          <a:spcPts val="200"/>
                        </a:spcBef>
                        <a:spcAft>
                          <a:spcPts val="200"/>
                        </a:spcAft>
                      </a:pPr>
                      <a:r>
                        <a:rPr lang="en-US" sz="1200" dirty="0">
                          <a:solidFill>
                            <a:srgbClr val="000000"/>
                          </a:solidFill>
                          <a:latin typeface="Arial"/>
                          <a:ea typeface="Times New Roman"/>
                          <a:cs typeface="Arial"/>
                        </a:rPr>
                        <a:t>Capsule </a:t>
                      </a: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(EC, DR)</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15,000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9,500</a:t>
                      </a:r>
                    </a:p>
                  </a:txBody>
                  <a:tcPr marL="27305" marR="27305" marT="0" marB="0" anchor="ctr"/>
                </a:tc>
                <a:tc rowSpan="5">
                  <a:txBody>
                    <a:bodyPr/>
                    <a:lstStyle/>
                    <a:p>
                      <a:pPr marL="0" marR="0">
                        <a:spcBef>
                          <a:spcPts val="200"/>
                        </a:spcBef>
                        <a:spcAft>
                          <a:spcPts val="200"/>
                        </a:spcAft>
                      </a:pPr>
                      <a:r>
                        <a:rPr lang="en-US" sz="1200" b="0" dirty="0">
                          <a:solidFill>
                            <a:srgbClr val="000000"/>
                          </a:solidFill>
                          <a:latin typeface="Arial"/>
                          <a:ea typeface="Times New Roman"/>
                          <a:cs typeface="Arial"/>
                        </a:rPr>
                        <a:t>For infants, capsule contents may be administered directly to the mouth or with a small amount of applesauce</a:t>
                      </a:r>
                    </a:p>
                    <a:p>
                      <a:pPr marL="0" marR="0">
                        <a:spcBef>
                          <a:spcPts val="200"/>
                        </a:spcBef>
                        <a:spcAft>
                          <a:spcPts val="200"/>
                        </a:spcAft>
                      </a:pPr>
                      <a:endParaRPr lang="en-US" sz="1200" b="0" dirty="0">
                        <a:solidFill>
                          <a:srgbClr val="000000"/>
                        </a:solidFill>
                        <a:latin typeface="Arial"/>
                        <a:ea typeface="Times New Roman"/>
                        <a:cs typeface="Arial"/>
                      </a:endParaRPr>
                    </a:p>
                    <a:p>
                      <a:pPr marL="0" marR="0">
                        <a:spcBef>
                          <a:spcPts val="200"/>
                        </a:spcBef>
                        <a:spcAft>
                          <a:spcPts val="200"/>
                        </a:spcAft>
                      </a:pPr>
                      <a:endParaRPr lang="en-US" sz="1200" b="0" dirty="0">
                        <a:solidFill>
                          <a:srgbClr val="000000"/>
                        </a:solidFill>
                        <a:latin typeface="Arial"/>
                        <a:ea typeface="Times New Roman"/>
                        <a:cs typeface="Arial"/>
                      </a:endParaRPr>
                    </a:p>
                    <a:p>
                      <a:pPr marL="0" marR="0">
                        <a:spcBef>
                          <a:spcPts val="200"/>
                        </a:spcBef>
                        <a:spcAft>
                          <a:spcPts val="200"/>
                        </a:spcAft>
                      </a:pPr>
                      <a:r>
                        <a:rPr lang="en-US" sz="1200" b="0" dirty="0">
                          <a:solidFill>
                            <a:srgbClr val="000000"/>
                          </a:solidFill>
                          <a:latin typeface="Arial"/>
                          <a:ea typeface="Times New Roman"/>
                          <a:cs typeface="Arial"/>
                        </a:rPr>
                        <a:t>Capsule can be opened for patients unable to swallow</a:t>
                      </a:r>
                    </a:p>
                  </a:txBody>
                  <a:tcPr marL="27305" marR="27305" marT="0" marB="0"/>
                </a:tc>
                <a:extLst>
                  <a:ext uri="{0D108BD9-81ED-4DB2-BD59-A6C34878D82A}">
                    <a16:rowId xmlns:a16="http://schemas.microsoft.com/office/drawing/2014/main" val="10001"/>
                  </a:ext>
                </a:extLst>
              </a:tr>
              <a:tr h="549316">
                <a:tc>
                  <a:txBody>
                    <a:bodyPr/>
                    <a:lstStyle/>
                    <a:p>
                      <a:pPr marL="0" marR="0" algn="l">
                        <a:spcBef>
                          <a:spcPts val="200"/>
                        </a:spcBef>
                        <a:spcAft>
                          <a:spcPts val="200"/>
                        </a:spcAft>
                      </a:pPr>
                      <a:r>
                        <a:rPr lang="en-US" sz="1200" dirty="0">
                          <a:solidFill>
                            <a:srgbClr val="000000"/>
                          </a:solidFill>
                          <a:latin typeface="Arial"/>
                          <a:ea typeface="Times New Roman"/>
                          <a:cs typeface="Arial"/>
                        </a:rPr>
                        <a:t>Creon 6,000</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30,000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6,000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19,000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549316">
                <a:tc>
                  <a:txBody>
                    <a:bodyPr/>
                    <a:lstStyle/>
                    <a:p>
                      <a:pPr marL="0" marR="0" algn="l">
                        <a:spcBef>
                          <a:spcPts val="200"/>
                        </a:spcBef>
                        <a:spcAft>
                          <a:spcPts val="200"/>
                        </a:spcAft>
                      </a:pPr>
                      <a:r>
                        <a:rPr lang="en-US" sz="1200" dirty="0">
                          <a:solidFill>
                            <a:srgbClr val="000000"/>
                          </a:solidFill>
                          <a:latin typeface="Arial"/>
                          <a:ea typeface="Times New Roman"/>
                          <a:cs typeface="Arial"/>
                        </a:rPr>
                        <a:t>Creon 12,000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60,000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12,000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38,000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549316">
                <a:tc>
                  <a:txBody>
                    <a:bodyPr/>
                    <a:lstStyle/>
                    <a:p>
                      <a:pPr marL="0" marR="0" algn="l">
                        <a:spcBef>
                          <a:spcPts val="200"/>
                        </a:spcBef>
                        <a:spcAft>
                          <a:spcPts val="200"/>
                        </a:spcAft>
                      </a:pPr>
                      <a:r>
                        <a:rPr lang="en-US" sz="1200" dirty="0">
                          <a:solidFill>
                            <a:srgbClr val="000000"/>
                          </a:solidFill>
                          <a:latin typeface="Arial"/>
                          <a:ea typeface="Times New Roman"/>
                          <a:cs typeface="Arial"/>
                        </a:rPr>
                        <a:t>Creon 24,000 </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120,000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76,000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4"/>
                  </a:ext>
                </a:extLst>
              </a:tr>
              <a:tr h="549316">
                <a:tc>
                  <a:txBody>
                    <a:bodyPr/>
                    <a:lstStyle/>
                    <a:p>
                      <a:pPr marL="0" marR="0" algn="l">
                        <a:spcBef>
                          <a:spcPts val="200"/>
                        </a:spcBef>
                        <a:spcAft>
                          <a:spcPts val="200"/>
                        </a:spcAft>
                      </a:pPr>
                      <a:r>
                        <a:rPr lang="en-US" sz="1200" dirty="0">
                          <a:solidFill>
                            <a:srgbClr val="000000"/>
                          </a:solidFill>
                          <a:latin typeface="Arial"/>
                          <a:ea typeface="Times New Roman"/>
                          <a:cs typeface="Arial"/>
                        </a:rPr>
                        <a:t>Creon 36,000</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180,000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36,000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114,000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6849071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124C-3FF1-4A38-BDC7-7CCEA847AC3D}"/>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D749FB34-0D7E-4887-8A27-0DF2E826B117}"/>
              </a:ext>
            </a:extLst>
          </p:cNvPr>
          <p:cNvGraphicFramePr>
            <a:graphicFrameLocks noGrp="1"/>
          </p:cNvGraphicFramePr>
          <p:nvPr>
            <p:ph idx="1"/>
            <p:extLst>
              <p:ext uri="{D42A27DB-BD31-4B8C-83A1-F6EECF244321}">
                <p14:modId xmlns:p14="http://schemas.microsoft.com/office/powerpoint/2010/main" val="3334206988"/>
              </p:ext>
            </p:extLst>
          </p:nvPr>
        </p:nvGraphicFramePr>
        <p:xfrm>
          <a:off x="76201" y="819151"/>
          <a:ext cx="8991600" cy="3740100"/>
        </p:xfrm>
        <a:graphic>
          <a:graphicData uri="http://schemas.openxmlformats.org/drawingml/2006/table">
            <a:tbl>
              <a:tblPr firstRow="1" bandRow="1">
                <a:tableStyleId>{5C22544A-7EE6-4342-B048-85BDC9FD1C3A}</a:tableStyleId>
              </a:tblPr>
              <a:tblGrid>
                <a:gridCol w="1032934">
                  <a:extLst>
                    <a:ext uri="{9D8B030D-6E8A-4147-A177-3AD203B41FA5}">
                      <a16:colId xmlns:a16="http://schemas.microsoft.com/office/drawing/2014/main" val="20000"/>
                    </a:ext>
                  </a:extLst>
                </a:gridCol>
                <a:gridCol w="1175717">
                  <a:extLst>
                    <a:ext uri="{9D8B030D-6E8A-4147-A177-3AD203B41FA5}">
                      <a16:colId xmlns:a16="http://schemas.microsoft.com/office/drawing/2014/main" val="20001"/>
                    </a:ext>
                  </a:extLst>
                </a:gridCol>
                <a:gridCol w="1225834">
                  <a:extLst>
                    <a:ext uri="{9D8B030D-6E8A-4147-A177-3AD203B41FA5}">
                      <a16:colId xmlns:a16="http://schemas.microsoft.com/office/drawing/2014/main" val="20002"/>
                    </a:ext>
                  </a:extLst>
                </a:gridCol>
                <a:gridCol w="1471000">
                  <a:extLst>
                    <a:ext uri="{9D8B030D-6E8A-4147-A177-3AD203B41FA5}">
                      <a16:colId xmlns:a16="http://schemas.microsoft.com/office/drawing/2014/main" val="20003"/>
                    </a:ext>
                  </a:extLst>
                </a:gridCol>
                <a:gridCol w="1307555">
                  <a:extLst>
                    <a:ext uri="{9D8B030D-6E8A-4147-A177-3AD203B41FA5}">
                      <a16:colId xmlns:a16="http://schemas.microsoft.com/office/drawing/2014/main" val="20004"/>
                    </a:ext>
                  </a:extLst>
                </a:gridCol>
                <a:gridCol w="898945">
                  <a:extLst>
                    <a:ext uri="{9D8B030D-6E8A-4147-A177-3AD203B41FA5}">
                      <a16:colId xmlns:a16="http://schemas.microsoft.com/office/drawing/2014/main" val="20005"/>
                    </a:ext>
                  </a:extLst>
                </a:gridCol>
                <a:gridCol w="1879615">
                  <a:extLst>
                    <a:ext uri="{9D8B030D-6E8A-4147-A177-3AD203B41FA5}">
                      <a16:colId xmlns:a16="http://schemas.microsoft.com/office/drawing/2014/main" val="20006"/>
                    </a:ext>
                  </a:extLst>
                </a:gridCol>
              </a:tblGrid>
              <a:tr h="312248">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62390">
                <a:tc rowSpan="6">
                  <a:txBody>
                    <a:bodyPr/>
                    <a:lstStyle/>
                    <a:p>
                      <a:pPr marL="0" marR="0">
                        <a:spcBef>
                          <a:spcPts val="200"/>
                        </a:spcBef>
                        <a:spcAft>
                          <a:spcPts val="200"/>
                        </a:spcAft>
                      </a:pPr>
                      <a:r>
                        <a:rPr lang="en-US" sz="1200" dirty="0">
                          <a:solidFill>
                            <a:srgbClr val="000000"/>
                          </a:solidFill>
                          <a:latin typeface="Arial"/>
                          <a:ea typeface="Times New Roman"/>
                          <a:cs typeface="Arial"/>
                        </a:rPr>
                        <a:t>Pancreaze®</a:t>
                      </a:r>
                    </a:p>
                  </a:txBody>
                  <a:tcPr marL="27305" marR="27305" marT="0" marB="0" anchor="ctr"/>
                </a:tc>
                <a:tc rowSpan="6">
                  <a:txBody>
                    <a:bodyPr/>
                    <a:lstStyle/>
                    <a:p>
                      <a:pPr marL="0" marR="0" algn="ctr">
                        <a:spcBef>
                          <a:spcPts val="200"/>
                        </a:spcBef>
                        <a:spcAft>
                          <a:spcPts val="200"/>
                        </a:spcAft>
                      </a:pPr>
                      <a:r>
                        <a:rPr lang="en-US" sz="1200" dirty="0">
                          <a:solidFill>
                            <a:srgbClr val="000000"/>
                          </a:solidFill>
                          <a:latin typeface="Arial"/>
                          <a:ea typeface="Times New Roman"/>
                          <a:cs typeface="Arial"/>
                        </a:rPr>
                        <a:t> Vivus</a:t>
                      </a:r>
                    </a:p>
                  </a:txBody>
                  <a:tcPr marL="27305" marR="27305" marT="0" marB="0" anchor="ctr"/>
                </a:tc>
                <a:tc rowSpan="6">
                  <a:txBody>
                    <a:bodyPr/>
                    <a:lstStyle/>
                    <a:p>
                      <a:pPr marL="0" marR="0" algn="ctr">
                        <a:spcBef>
                          <a:spcPts val="200"/>
                        </a:spcBef>
                        <a:spcAft>
                          <a:spcPts val="200"/>
                        </a:spcAft>
                      </a:pPr>
                      <a:r>
                        <a:rPr lang="en-US" sz="1200" dirty="0">
                          <a:solidFill>
                            <a:srgbClr val="000000"/>
                          </a:solidFill>
                          <a:latin typeface="Arial"/>
                          <a:ea typeface="Times New Roman"/>
                          <a:cs typeface="Arial"/>
                        </a:rPr>
                        <a:t>Capsule</a:t>
                      </a: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(DR)</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15,200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2,600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8,800</a:t>
                      </a:r>
                    </a:p>
                  </a:txBody>
                  <a:tcPr marL="27305" marR="27305" marT="0" marB="0" anchor="ctr"/>
                </a:tc>
                <a:tc rowSpan="6">
                  <a:txBody>
                    <a:bodyPr/>
                    <a:lstStyle/>
                    <a:p>
                      <a:pPr marL="0" marR="0">
                        <a:spcBef>
                          <a:spcPts val="200"/>
                        </a:spcBef>
                        <a:spcAft>
                          <a:spcPts val="200"/>
                        </a:spcAft>
                      </a:pPr>
                      <a:r>
                        <a:rPr lang="en-US" sz="1200" b="0" dirty="0">
                          <a:solidFill>
                            <a:srgbClr val="000000"/>
                          </a:solidFill>
                          <a:latin typeface="Arial"/>
                          <a:ea typeface="Times New Roman"/>
                          <a:cs typeface="Arial"/>
                        </a:rPr>
                        <a:t>Capsule can be opened for patients unable to swallow</a:t>
                      </a:r>
                    </a:p>
                    <a:p>
                      <a:pPr marL="0" marR="0">
                        <a:spcBef>
                          <a:spcPts val="200"/>
                        </a:spcBef>
                        <a:spcAft>
                          <a:spcPts val="200"/>
                        </a:spcAft>
                      </a:pPr>
                      <a:endParaRPr lang="en-US" sz="1200" b="0" dirty="0">
                        <a:solidFill>
                          <a:srgbClr val="000000"/>
                        </a:solidFill>
                        <a:latin typeface="Arial"/>
                        <a:ea typeface="Times New Roman"/>
                        <a:cs typeface="Arial"/>
                      </a:endParaRPr>
                    </a:p>
                    <a:p>
                      <a:pPr marL="0" marR="0">
                        <a:spcBef>
                          <a:spcPts val="200"/>
                        </a:spcBef>
                        <a:spcAft>
                          <a:spcPts val="200"/>
                        </a:spcAft>
                      </a:pPr>
                      <a:r>
                        <a:rPr lang="en-US" sz="1200" b="0" dirty="0">
                          <a:solidFill>
                            <a:srgbClr val="000000"/>
                          </a:solidFill>
                          <a:latin typeface="Arial"/>
                          <a:ea typeface="Times New Roman"/>
                          <a:cs typeface="Arial"/>
                        </a:rPr>
                        <a:t>For infants, capsule contents may be administered directly to the mouth or with a small amount of acidic food such as applesauce.</a:t>
                      </a:r>
                    </a:p>
                    <a:p>
                      <a:pPr marL="0" marR="0">
                        <a:spcBef>
                          <a:spcPts val="200"/>
                        </a:spcBef>
                        <a:spcAft>
                          <a:spcPts val="200"/>
                        </a:spcAft>
                      </a:pPr>
                      <a:endParaRPr lang="en-US" sz="1200" b="0" dirty="0">
                        <a:solidFill>
                          <a:srgbClr val="000000"/>
                        </a:solidFill>
                        <a:latin typeface="Arial"/>
                        <a:ea typeface="Times New Roman"/>
                        <a:cs typeface="Arial"/>
                      </a:endParaRPr>
                    </a:p>
                    <a:p>
                      <a:pPr marL="0" marR="0">
                        <a:spcBef>
                          <a:spcPts val="200"/>
                        </a:spcBef>
                        <a:spcAft>
                          <a:spcPts val="200"/>
                        </a:spcAft>
                      </a:pPr>
                      <a:r>
                        <a:rPr lang="en-US" sz="1200" b="0" dirty="0">
                          <a:solidFill>
                            <a:srgbClr val="000000"/>
                          </a:solidFill>
                          <a:latin typeface="Arial"/>
                          <a:ea typeface="Times New Roman"/>
                          <a:cs typeface="Arial"/>
                        </a:rPr>
                        <a:t>Contents should be followed by breast milk or formula but may not be administered directly into breast milk or formula.</a:t>
                      </a:r>
                    </a:p>
                  </a:txBody>
                  <a:tcPr marL="27305" marR="27305" marT="0" marB="0"/>
                </a:tc>
                <a:extLst>
                  <a:ext uri="{0D108BD9-81ED-4DB2-BD59-A6C34878D82A}">
                    <a16:rowId xmlns:a16="http://schemas.microsoft.com/office/drawing/2014/main" val="10001"/>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sz="1200" dirty="0">
                        <a:solidFill>
                          <a:schemeClr val="tx1"/>
                        </a:solidFill>
                        <a:latin typeface="Arial"/>
                        <a:cs typeface="Arial"/>
                      </a:endParaRPr>
                    </a:p>
                  </a:txBody>
                  <a:tcPr/>
                </a:tc>
                <a:tc vMerge="1">
                  <a:txBody>
                    <a:bodyPr/>
                    <a:lstStyle/>
                    <a:p>
                      <a:endParaRPr lang="en-US" sz="1200" dirty="0">
                        <a:solidFill>
                          <a:schemeClr val="tx1"/>
                        </a:solidFill>
                        <a:latin typeface="Arial"/>
                        <a:cs typeface="Arial"/>
                      </a:endParaRPr>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24,600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4,200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14,200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61,500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10,500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35,500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98,400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16,800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56,800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4"/>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83,900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21,000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54,700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5"/>
                  </a:ext>
                </a:extLst>
              </a:tr>
              <a:tr h="562390">
                <a:tc vMerge="1">
                  <a:txBody>
                    <a:bodyPr/>
                    <a:lstStyle/>
                    <a:p>
                      <a:pPr marL="0" marR="0">
                        <a:spcBef>
                          <a:spcPts val="200"/>
                        </a:spcBef>
                        <a:spcAft>
                          <a:spcPts val="200"/>
                        </a:spcAft>
                      </a:pPr>
                      <a:endParaRPr lang="en-US" sz="1200" dirty="0">
                        <a:solidFill>
                          <a:schemeClr val="tx1"/>
                        </a:solidFill>
                        <a:latin typeface="Arial"/>
                        <a:ea typeface="Times New Roman"/>
                        <a:cs typeface="Arial"/>
                      </a:endParaRPr>
                    </a:p>
                  </a:txBody>
                  <a:tcPr marL="27305" marR="27305" marT="0" marB="0" anchor="ctr"/>
                </a:tc>
                <a:tc vMerge="1">
                  <a:txBody>
                    <a:bodyPr/>
                    <a:lstStyle/>
                    <a:p>
                      <a:pPr marL="0" marR="0" algn="ctr">
                        <a:spcBef>
                          <a:spcPts val="200"/>
                        </a:spcBef>
                        <a:spcAft>
                          <a:spcPts val="200"/>
                        </a:spcAft>
                      </a:pPr>
                      <a:endParaRPr lang="en-US" sz="1200" dirty="0">
                        <a:solidFill>
                          <a:schemeClr val="tx1"/>
                        </a:solidFill>
                        <a:latin typeface="Arial"/>
                        <a:ea typeface="Times New Roman"/>
                        <a:cs typeface="Arial"/>
                      </a:endParaRPr>
                    </a:p>
                  </a:txBody>
                  <a:tcPr marL="27305" marR="27305" marT="0" marB="0" anchor="ctr"/>
                </a:tc>
                <a:tc vMerge="1">
                  <a:txBody>
                    <a:bodyPr/>
                    <a:lstStyle/>
                    <a:p>
                      <a:pPr marL="0" marR="0" algn="ctr">
                        <a:spcBef>
                          <a:spcPts val="200"/>
                        </a:spcBef>
                        <a:spcAft>
                          <a:spcPts val="200"/>
                        </a:spcAft>
                      </a:pPr>
                      <a:endParaRPr lang="en-US" sz="1200" dirty="0">
                        <a:solidFill>
                          <a:schemeClr val="tx1"/>
                        </a:solidFill>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149,900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37,000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97,300</a:t>
                      </a:r>
                    </a:p>
                  </a:txBody>
                  <a:tcPr marL="27305" marR="27305" marT="0" marB="0" anchor="ctr"/>
                </a:tc>
                <a:tc vMerge="1">
                  <a:txBody>
                    <a:bodyPr/>
                    <a:lstStyle/>
                    <a:p>
                      <a:pPr marL="0" marR="0">
                        <a:spcBef>
                          <a:spcPts val="200"/>
                        </a:spcBef>
                        <a:spcAft>
                          <a:spcPts val="200"/>
                        </a:spcAft>
                      </a:pPr>
                      <a:endParaRPr lang="en-US" sz="1200" b="0" dirty="0">
                        <a:solidFill>
                          <a:schemeClr val="tx1"/>
                        </a:solidFill>
                        <a:latin typeface="Arial"/>
                        <a:ea typeface="Times New Roman"/>
                        <a:cs typeface="Arial"/>
                      </a:endParaRPr>
                    </a:p>
                  </a:txBody>
                  <a:tcPr marL="27305" marR="27305" marT="0" marB="0"/>
                </a:tc>
                <a:extLst>
                  <a:ext uri="{0D108BD9-81ED-4DB2-BD59-A6C34878D82A}">
                    <a16:rowId xmlns:a16="http://schemas.microsoft.com/office/drawing/2014/main" val="367209121"/>
                  </a:ext>
                </a:extLst>
              </a:tr>
            </a:tbl>
          </a:graphicData>
        </a:graphic>
      </p:graphicFrame>
    </p:spTree>
    <p:extLst>
      <p:ext uri="{BB962C8B-B14F-4D97-AF65-F5344CB8AC3E}">
        <p14:creationId xmlns:p14="http://schemas.microsoft.com/office/powerpoint/2010/main" val="108920581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EAA5-C874-4AC1-A75F-96F59963F52A}"/>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E3051547-ED32-4D8B-BE66-37D88872DFE3}"/>
              </a:ext>
            </a:extLst>
          </p:cNvPr>
          <p:cNvGraphicFramePr>
            <a:graphicFrameLocks noGrp="1"/>
          </p:cNvGraphicFramePr>
          <p:nvPr>
            <p:ph idx="1"/>
            <p:extLst>
              <p:ext uri="{D42A27DB-BD31-4B8C-83A1-F6EECF244321}">
                <p14:modId xmlns:p14="http://schemas.microsoft.com/office/powerpoint/2010/main" val="1336135529"/>
              </p:ext>
            </p:extLst>
          </p:nvPr>
        </p:nvGraphicFramePr>
        <p:xfrm>
          <a:off x="76201" y="742950"/>
          <a:ext cx="8991600" cy="3911600"/>
        </p:xfrm>
        <a:graphic>
          <a:graphicData uri="http://schemas.openxmlformats.org/drawingml/2006/table">
            <a:tbl>
              <a:tblPr firstRow="1" bandRow="1">
                <a:tableStyleId>{5C22544A-7EE6-4342-B048-85BDC9FD1C3A}</a:tableStyleId>
              </a:tblPr>
              <a:tblGrid>
                <a:gridCol w="933089">
                  <a:extLst>
                    <a:ext uri="{9D8B030D-6E8A-4147-A177-3AD203B41FA5}">
                      <a16:colId xmlns:a16="http://schemas.microsoft.com/office/drawing/2014/main" val="20000"/>
                    </a:ext>
                  </a:extLst>
                </a:gridCol>
                <a:gridCol w="1187570">
                  <a:extLst>
                    <a:ext uri="{9D8B030D-6E8A-4147-A177-3AD203B41FA5}">
                      <a16:colId xmlns:a16="http://schemas.microsoft.com/office/drawing/2014/main" val="20001"/>
                    </a:ext>
                  </a:extLst>
                </a:gridCol>
                <a:gridCol w="1017916">
                  <a:extLst>
                    <a:ext uri="{9D8B030D-6E8A-4147-A177-3AD203B41FA5}">
                      <a16:colId xmlns:a16="http://schemas.microsoft.com/office/drawing/2014/main" val="20002"/>
                    </a:ext>
                  </a:extLst>
                </a:gridCol>
                <a:gridCol w="1440478">
                  <a:extLst>
                    <a:ext uri="{9D8B030D-6E8A-4147-A177-3AD203B41FA5}">
                      <a16:colId xmlns:a16="http://schemas.microsoft.com/office/drawing/2014/main" val="20003"/>
                    </a:ext>
                  </a:extLst>
                </a:gridCol>
                <a:gridCol w="1248834">
                  <a:extLst>
                    <a:ext uri="{9D8B030D-6E8A-4147-A177-3AD203B41FA5}">
                      <a16:colId xmlns:a16="http://schemas.microsoft.com/office/drawing/2014/main" val="20004"/>
                    </a:ext>
                  </a:extLst>
                </a:gridCol>
                <a:gridCol w="915812">
                  <a:extLst>
                    <a:ext uri="{9D8B030D-6E8A-4147-A177-3AD203B41FA5}">
                      <a16:colId xmlns:a16="http://schemas.microsoft.com/office/drawing/2014/main" val="20005"/>
                    </a:ext>
                  </a:extLst>
                </a:gridCol>
                <a:gridCol w="2247901">
                  <a:extLst>
                    <a:ext uri="{9D8B030D-6E8A-4147-A177-3AD203B41FA5}">
                      <a16:colId xmlns:a16="http://schemas.microsoft.com/office/drawing/2014/main" val="20006"/>
                    </a:ext>
                  </a:extLst>
                </a:gridCol>
              </a:tblGrid>
              <a:tr h="356260">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647438">
                <a:tc>
                  <a:txBody>
                    <a:bodyPr/>
                    <a:lstStyle/>
                    <a:p>
                      <a:pPr marL="0" marR="0">
                        <a:spcBef>
                          <a:spcPts val="200"/>
                        </a:spcBef>
                        <a:spcAft>
                          <a:spcPts val="200"/>
                        </a:spcAft>
                      </a:pPr>
                      <a:r>
                        <a:rPr lang="en-US" sz="1200" dirty="0">
                          <a:solidFill>
                            <a:srgbClr val="000000"/>
                          </a:solidFill>
                          <a:latin typeface="Arial"/>
                          <a:ea typeface="Times New Roman"/>
                          <a:cs typeface="Arial"/>
                        </a:rPr>
                        <a:t>Pertzye™ 4,000</a:t>
                      </a:r>
                    </a:p>
                  </a:txBody>
                  <a:tcPr marL="27305" marR="27305" marT="0" marB="0"/>
                </a:tc>
                <a:tc rowSpan="4">
                  <a:txBody>
                    <a:bodyPr/>
                    <a:lstStyle/>
                    <a:p>
                      <a:pPr marL="0" marR="0" algn="ctr">
                        <a:spcBef>
                          <a:spcPts val="200"/>
                        </a:spcBef>
                        <a:spcAft>
                          <a:spcPts val="200"/>
                        </a:spcAft>
                      </a:pPr>
                      <a:r>
                        <a:rPr lang="en-US" sz="1200" dirty="0">
                          <a:solidFill>
                            <a:srgbClr val="000000"/>
                          </a:solidFill>
                          <a:latin typeface="Arial"/>
                          <a:ea typeface="Times New Roman"/>
                          <a:cs typeface="Arial"/>
                        </a:rPr>
                        <a:t>Digestive Care</a:t>
                      </a:r>
                    </a:p>
                  </a:txBody>
                  <a:tcPr marL="27305" marR="27305" marT="0" marB="0" anchor="ctr"/>
                </a:tc>
                <a:tc rowSpan="4">
                  <a:txBody>
                    <a:bodyPr/>
                    <a:lstStyle/>
                    <a:p>
                      <a:pPr marL="0" marR="0" algn="ctr">
                        <a:spcBef>
                          <a:spcPts val="200"/>
                        </a:spcBef>
                        <a:spcAft>
                          <a:spcPts val="200"/>
                        </a:spcAft>
                      </a:pPr>
                      <a:r>
                        <a:rPr lang="en-US" sz="1200" dirty="0">
                          <a:solidFill>
                            <a:srgbClr val="000000"/>
                          </a:solidFill>
                          <a:latin typeface="Arial"/>
                          <a:ea typeface="Times New Roman"/>
                          <a:cs typeface="Arial"/>
                        </a:rPr>
                        <a:t>Capsule</a:t>
                      </a: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(DR)</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15,125</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14,375</a:t>
                      </a:r>
                    </a:p>
                  </a:txBody>
                  <a:tcPr marL="27305" marR="27305" marT="0" marB="0" anchor="ctr"/>
                </a:tc>
                <a:tc rowSpan="4">
                  <a:txBody>
                    <a:bodyPr/>
                    <a:lstStyle/>
                    <a:p>
                      <a:pPr marL="0" marR="0">
                        <a:spcBef>
                          <a:spcPts val="200"/>
                        </a:spcBef>
                        <a:spcAft>
                          <a:spcPts val="200"/>
                        </a:spcAft>
                      </a:pPr>
                      <a:r>
                        <a:rPr lang="en-US" sz="1200" dirty="0">
                          <a:solidFill>
                            <a:srgbClr val="000000"/>
                          </a:solidFill>
                          <a:latin typeface="Arial"/>
                          <a:ea typeface="Times New Roman"/>
                          <a:cs typeface="Arial"/>
                        </a:rPr>
                        <a:t>Only pancreatic enzyme containing bicarbonate-buffered enteric-coated microspheres </a:t>
                      </a: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r>
                        <a:rPr lang="en-US" sz="1200" dirty="0">
                          <a:solidFill>
                            <a:srgbClr val="000000"/>
                          </a:solidFill>
                          <a:latin typeface="Arial"/>
                          <a:ea typeface="Times New Roman"/>
                          <a:cs typeface="Arial"/>
                        </a:rPr>
                        <a:t>Capsule can be opened for patients unable to swallow </a:t>
                      </a:r>
                    </a:p>
                    <a:p>
                      <a:pPr marL="0" marR="0">
                        <a:spcBef>
                          <a:spcPts val="200"/>
                        </a:spcBef>
                        <a:spcAft>
                          <a:spcPts val="200"/>
                        </a:spcAft>
                      </a:pP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Pertzye 400 (infants up to 12 months): For infants, capsule contents may be administered directly to the mouth or with a small amount of acidic food with a pH ≤ 4.5, such as applesauce.</a:t>
                      </a: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r>
                        <a:rPr lang="en-US" sz="1200" dirty="0">
                          <a:solidFill>
                            <a:srgbClr val="000000"/>
                          </a:solidFill>
                          <a:latin typeface="Arial"/>
                          <a:ea typeface="Times New Roman"/>
                          <a:cs typeface="Arial"/>
                        </a:rPr>
                        <a:t>Contents should be followed by breast milk or formula but may not be administered directly into breast milk or formula.</a:t>
                      </a:r>
                    </a:p>
                  </a:txBody>
                  <a:tcPr marL="27305" marR="27305" marT="0" marB="0"/>
                </a:tc>
                <a:extLst>
                  <a:ext uri="{0D108BD9-81ED-4DB2-BD59-A6C34878D82A}">
                    <a16:rowId xmlns:a16="http://schemas.microsoft.com/office/drawing/2014/main" val="10001"/>
                  </a:ext>
                </a:extLst>
              </a:tr>
              <a:tr h="647438">
                <a:tc>
                  <a:txBody>
                    <a:bodyPr/>
                    <a:lstStyle/>
                    <a:p>
                      <a:pPr marL="0" marR="0">
                        <a:spcBef>
                          <a:spcPts val="200"/>
                        </a:spcBef>
                        <a:spcAft>
                          <a:spcPts val="200"/>
                        </a:spcAft>
                      </a:pPr>
                      <a:r>
                        <a:rPr lang="en-US" sz="1200" dirty="0">
                          <a:solidFill>
                            <a:srgbClr val="000000"/>
                          </a:solidFill>
                          <a:latin typeface="Arial"/>
                          <a:ea typeface="Times New Roman"/>
                          <a:cs typeface="Arial"/>
                        </a:rPr>
                        <a:t>Pertzye™ 8,000</a:t>
                      </a:r>
                    </a:p>
                  </a:txBody>
                  <a:tcPr marL="27305" marR="2730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30,250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8,000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28,750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647438">
                <a:tc>
                  <a:txBody>
                    <a:bodyPr/>
                    <a:lstStyle/>
                    <a:p>
                      <a:pPr marL="0" marR="0">
                        <a:spcBef>
                          <a:spcPts val="200"/>
                        </a:spcBef>
                        <a:spcAft>
                          <a:spcPts val="200"/>
                        </a:spcAft>
                      </a:pPr>
                      <a:r>
                        <a:rPr lang="en-US" sz="1200" dirty="0">
                          <a:solidFill>
                            <a:srgbClr val="000000"/>
                          </a:solidFill>
                          <a:latin typeface="Arial"/>
                          <a:ea typeface="Times New Roman"/>
                          <a:cs typeface="Arial"/>
                        </a:rPr>
                        <a:t>Pertzye 16,000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60,500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16,000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57,500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151142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Arial"/>
                          <a:ea typeface="Times New Roman"/>
                          <a:cs typeface="Arial"/>
                        </a:rPr>
                        <a:t>Pertzye 24,000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90,750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86,250</a:t>
                      </a:r>
                    </a:p>
                  </a:txBody>
                  <a:tcPr marL="27305" marR="27305" marT="0" marB="0" anchor="ctr"/>
                </a:tc>
                <a:tc vMerge="1">
                  <a:txBody>
                    <a:bodyPr/>
                    <a:lstStyle/>
                    <a:p>
                      <a:endParaRPr lang="en-US"/>
                    </a:p>
                  </a:txBody>
                  <a:tcPr/>
                </a:tc>
                <a:extLst>
                  <a:ext uri="{0D108BD9-81ED-4DB2-BD59-A6C34878D82A}">
                    <a16:rowId xmlns:a16="http://schemas.microsoft.com/office/drawing/2014/main" val="1151577120"/>
                  </a:ext>
                </a:extLst>
              </a:tr>
            </a:tbl>
          </a:graphicData>
        </a:graphic>
      </p:graphicFrame>
    </p:spTree>
    <p:extLst>
      <p:ext uri="{BB962C8B-B14F-4D97-AF65-F5344CB8AC3E}">
        <p14:creationId xmlns:p14="http://schemas.microsoft.com/office/powerpoint/2010/main" val="254646793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F680-7199-4A93-AC0C-968C4BA9B28C}"/>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CA507A89-273F-4B0F-8385-8B797F3581DF}"/>
              </a:ext>
            </a:extLst>
          </p:cNvPr>
          <p:cNvGraphicFramePr>
            <a:graphicFrameLocks noGrp="1"/>
          </p:cNvGraphicFramePr>
          <p:nvPr>
            <p:ph idx="1"/>
            <p:extLst>
              <p:ext uri="{D42A27DB-BD31-4B8C-83A1-F6EECF244321}">
                <p14:modId xmlns:p14="http://schemas.microsoft.com/office/powerpoint/2010/main" val="2866007066"/>
              </p:ext>
            </p:extLst>
          </p:nvPr>
        </p:nvGraphicFramePr>
        <p:xfrm>
          <a:off x="76199" y="992889"/>
          <a:ext cx="8991601" cy="2667000"/>
        </p:xfrm>
        <a:graphic>
          <a:graphicData uri="http://schemas.openxmlformats.org/drawingml/2006/table">
            <a:tbl>
              <a:tblPr firstRow="1" bandRow="1">
                <a:tableStyleId>{5C22544A-7EE6-4342-B048-85BDC9FD1C3A}</a:tableStyleId>
              </a:tblPr>
              <a:tblGrid>
                <a:gridCol w="1102747">
                  <a:extLst>
                    <a:ext uri="{9D8B030D-6E8A-4147-A177-3AD203B41FA5}">
                      <a16:colId xmlns:a16="http://schemas.microsoft.com/office/drawing/2014/main" val="20000"/>
                    </a:ext>
                  </a:extLst>
                </a:gridCol>
                <a:gridCol w="1187566">
                  <a:extLst>
                    <a:ext uri="{9D8B030D-6E8A-4147-A177-3AD203B41FA5}">
                      <a16:colId xmlns:a16="http://schemas.microsoft.com/office/drawing/2014/main" val="20001"/>
                    </a:ext>
                  </a:extLst>
                </a:gridCol>
                <a:gridCol w="1102744">
                  <a:extLst>
                    <a:ext uri="{9D8B030D-6E8A-4147-A177-3AD203B41FA5}">
                      <a16:colId xmlns:a16="http://schemas.microsoft.com/office/drawing/2014/main" val="20002"/>
                    </a:ext>
                  </a:extLst>
                </a:gridCol>
                <a:gridCol w="1357222">
                  <a:extLst>
                    <a:ext uri="{9D8B030D-6E8A-4147-A177-3AD203B41FA5}">
                      <a16:colId xmlns:a16="http://schemas.microsoft.com/office/drawing/2014/main" val="20003"/>
                    </a:ext>
                  </a:extLst>
                </a:gridCol>
                <a:gridCol w="1058455">
                  <a:extLst>
                    <a:ext uri="{9D8B030D-6E8A-4147-A177-3AD203B41FA5}">
                      <a16:colId xmlns:a16="http://schemas.microsoft.com/office/drawing/2014/main" val="20004"/>
                    </a:ext>
                  </a:extLst>
                </a:gridCol>
                <a:gridCol w="1034432">
                  <a:extLst>
                    <a:ext uri="{9D8B030D-6E8A-4147-A177-3AD203B41FA5}">
                      <a16:colId xmlns:a16="http://schemas.microsoft.com/office/drawing/2014/main" val="20005"/>
                    </a:ext>
                  </a:extLst>
                </a:gridCol>
                <a:gridCol w="2148435">
                  <a:extLst>
                    <a:ext uri="{9D8B030D-6E8A-4147-A177-3AD203B41FA5}">
                      <a16:colId xmlns:a16="http://schemas.microsoft.com/office/drawing/2014/main" val="20006"/>
                    </a:ext>
                  </a:extLst>
                </a:gridCol>
              </a:tblGrid>
              <a:tr h="544285">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a:t>
                      </a:r>
                    </a:p>
                    <a:p>
                      <a:pPr marL="0" marR="0" algn="ctr">
                        <a:spcBef>
                          <a:spcPts val="200"/>
                        </a:spcBef>
                        <a:spcAft>
                          <a:spcPts val="200"/>
                        </a:spcAft>
                      </a:pPr>
                      <a:r>
                        <a:rPr lang="en-US" sz="1200" b="1" dirty="0">
                          <a:latin typeface="Arial"/>
                          <a:ea typeface="Times New Roman"/>
                          <a:cs typeface="Arial"/>
                        </a:rPr>
                        <a:t>(Units)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a:t>
                      </a:r>
                    </a:p>
                    <a:p>
                      <a:pPr marL="0" marR="0" algn="ctr">
                        <a:spcBef>
                          <a:spcPts val="200"/>
                        </a:spcBef>
                        <a:spcAft>
                          <a:spcPts val="200"/>
                        </a:spcAft>
                      </a:pPr>
                      <a:r>
                        <a:rPr lang="en-US" sz="1200" b="1" dirty="0">
                          <a:latin typeface="Arial"/>
                          <a:ea typeface="Times New Roman"/>
                          <a:cs typeface="Arial"/>
                        </a:rPr>
                        <a:t>(Units)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44285">
                <a:tc>
                  <a:txBody>
                    <a:bodyPr/>
                    <a:lstStyle/>
                    <a:p>
                      <a:pPr marL="0" marR="0">
                        <a:spcBef>
                          <a:spcPts val="200"/>
                        </a:spcBef>
                        <a:spcAft>
                          <a:spcPts val="200"/>
                        </a:spcAft>
                      </a:pPr>
                      <a:r>
                        <a:rPr lang="en-US" sz="1200" dirty="0">
                          <a:solidFill>
                            <a:srgbClr val="000000"/>
                          </a:solidFill>
                          <a:latin typeface="Arial"/>
                          <a:ea typeface="Times New Roman"/>
                          <a:cs typeface="Arial"/>
                        </a:rPr>
                        <a:t>Viokace™ 10,440</a:t>
                      </a:r>
                    </a:p>
                  </a:txBody>
                  <a:tcPr marL="27305" marR="27305" marT="0" marB="0"/>
                </a:tc>
                <a:tc rowSpan="2">
                  <a:txBody>
                    <a:bodyPr/>
                    <a:lstStyle/>
                    <a:p>
                      <a:pPr marL="0" marR="0" algn="ctr">
                        <a:spcBef>
                          <a:spcPts val="200"/>
                        </a:spcBef>
                        <a:spcAft>
                          <a:spcPts val="200"/>
                        </a:spcAft>
                      </a:pPr>
                      <a:r>
                        <a:rPr lang="en-US" sz="1200" dirty="0">
                          <a:solidFill>
                            <a:srgbClr val="000000"/>
                          </a:solidFill>
                          <a:latin typeface="Arial"/>
                          <a:ea typeface="Times New Roman"/>
                          <a:cs typeface="Arial"/>
                        </a:rPr>
                        <a:t>Allergan/Aptalis</a:t>
                      </a:r>
                    </a:p>
                  </a:txBody>
                  <a:tcPr marL="27305" marR="27305" marT="0" marB="0" anchor="ctr"/>
                </a:tc>
                <a:tc rowSpan="2">
                  <a:txBody>
                    <a:bodyPr/>
                    <a:lstStyle/>
                    <a:p>
                      <a:pPr marL="0" marR="0" algn="ctr">
                        <a:spcBef>
                          <a:spcPts val="200"/>
                        </a:spcBef>
                        <a:spcAft>
                          <a:spcPts val="200"/>
                        </a:spcAft>
                      </a:pPr>
                      <a:r>
                        <a:rPr lang="en-US" sz="1200" dirty="0">
                          <a:solidFill>
                            <a:srgbClr val="000000"/>
                          </a:solidFill>
                          <a:latin typeface="Arial"/>
                          <a:ea typeface="Times New Roman"/>
                          <a:cs typeface="Arial"/>
                        </a:rPr>
                        <a:t>Tablet</a:t>
                      </a:r>
                    </a:p>
                  </a:txBody>
                  <a:tcPr marL="27305" marR="27305" marT="0" marB="0" anchor="ctr"/>
                </a:tc>
                <a:tc>
                  <a:txBody>
                    <a:bodyPr/>
                    <a:lstStyle/>
                    <a:p>
                      <a:pPr marL="0" marR="0" algn="ctr" defTabSz="914400" rtl="0" eaLnBrk="1" latinLnBrk="0" hangingPunct="1">
                        <a:spcBef>
                          <a:spcPts val="200"/>
                        </a:spcBef>
                        <a:spcAft>
                          <a:spcPts val="200"/>
                        </a:spcAft>
                      </a:pPr>
                      <a:r>
                        <a:rPr lang="en-US" sz="1200" kern="1200" dirty="0">
                          <a:solidFill>
                            <a:srgbClr val="000000"/>
                          </a:solidFill>
                          <a:latin typeface="Arial"/>
                          <a:ea typeface="Times New Roman"/>
                          <a:cs typeface="Arial"/>
                        </a:rPr>
                        <a:t>39,150</a:t>
                      </a:r>
                    </a:p>
                  </a:txBody>
                  <a:tcPr marL="27305" marR="27305" marT="0" marB="0" anchor="ctr"/>
                </a:tc>
                <a:tc>
                  <a:txBody>
                    <a:bodyPr/>
                    <a:lstStyle/>
                    <a:p>
                      <a:pPr marL="0" marR="0" algn="ctr" defTabSz="914400" rtl="0" eaLnBrk="1" latinLnBrk="0" hangingPunct="1">
                        <a:spcBef>
                          <a:spcPts val="200"/>
                        </a:spcBef>
                        <a:spcAft>
                          <a:spcPts val="200"/>
                        </a:spcAft>
                      </a:pPr>
                      <a:r>
                        <a:rPr lang="en-US" sz="1200" kern="1200" dirty="0">
                          <a:solidFill>
                            <a:srgbClr val="000000"/>
                          </a:solidFill>
                          <a:latin typeface="Arial"/>
                          <a:ea typeface="Times New Roman"/>
                          <a:cs typeface="Arial"/>
                        </a:rPr>
                        <a:t>10,440</a:t>
                      </a:r>
                    </a:p>
                  </a:txBody>
                  <a:tcPr marL="27305" marR="27305" marT="0" marB="0" anchor="ctr"/>
                </a:tc>
                <a:tc>
                  <a:txBody>
                    <a:bodyPr/>
                    <a:lstStyle/>
                    <a:p>
                      <a:pPr marL="0" marR="0" algn="ctr" defTabSz="914400" rtl="0" eaLnBrk="1" latinLnBrk="0" hangingPunct="1">
                        <a:spcBef>
                          <a:spcPts val="200"/>
                        </a:spcBef>
                        <a:spcAft>
                          <a:spcPts val="200"/>
                        </a:spcAft>
                      </a:pPr>
                      <a:r>
                        <a:rPr lang="en-US" sz="1200" kern="1200" dirty="0">
                          <a:solidFill>
                            <a:srgbClr val="000000"/>
                          </a:solidFill>
                          <a:latin typeface="Arial"/>
                          <a:ea typeface="Times New Roman"/>
                          <a:cs typeface="Arial"/>
                        </a:rPr>
                        <a:t>39,150</a:t>
                      </a:r>
                    </a:p>
                  </a:txBody>
                  <a:tcPr marL="27305" marR="27305" marT="0" marB="0" anchor="ctr"/>
                </a:tc>
                <a:tc rowSpan="2">
                  <a:txBody>
                    <a:bodyPr/>
                    <a:lstStyle/>
                    <a:p>
                      <a:pPr marL="0" marR="0">
                        <a:spcBef>
                          <a:spcPts val="200"/>
                        </a:spcBef>
                        <a:spcAft>
                          <a:spcPts val="200"/>
                        </a:spcAft>
                      </a:pPr>
                      <a:r>
                        <a:rPr lang="en-US" sz="1200" dirty="0">
                          <a:solidFill>
                            <a:srgbClr val="000000"/>
                          </a:solidFill>
                          <a:latin typeface="Arial"/>
                          <a:ea typeface="Times New Roman"/>
                          <a:cs typeface="Arial"/>
                        </a:rPr>
                        <a:t>Tablets should be swallowed whole and not crushed</a:t>
                      </a: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Should not be used in pediatric patients; may result in tablet degradation in the gastric environment which may result in suboptimal growth</a:t>
                      </a:r>
                    </a:p>
                  </a:txBody>
                  <a:tcPr marL="27305" marR="27305" marT="0" marB="0"/>
                </a:tc>
                <a:extLst>
                  <a:ext uri="{0D108BD9-81ED-4DB2-BD59-A6C34878D82A}">
                    <a16:rowId xmlns:a16="http://schemas.microsoft.com/office/drawing/2014/main" val="10001"/>
                  </a:ext>
                </a:extLst>
              </a:tr>
              <a:tr h="1578430">
                <a:tc>
                  <a:txBody>
                    <a:bodyPr/>
                    <a:lstStyle/>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r>
                        <a:rPr lang="en-US" sz="1200" dirty="0">
                          <a:solidFill>
                            <a:srgbClr val="000000"/>
                          </a:solidFill>
                          <a:latin typeface="Arial"/>
                          <a:ea typeface="Times New Roman"/>
                          <a:cs typeface="Arial"/>
                        </a:rPr>
                        <a:t>Viokace 20,880</a:t>
                      </a:r>
                    </a:p>
                  </a:txBody>
                  <a:tcPr marL="27305" marR="27305" marT="0" marB="0"/>
                </a:tc>
                <a:tc vMerge="1">
                  <a:txBody>
                    <a:bodyPr/>
                    <a:lstStyle/>
                    <a:p>
                      <a:pPr marL="0" marR="0" algn="ctr">
                        <a:spcBef>
                          <a:spcPts val="200"/>
                        </a:spcBef>
                        <a:spcAft>
                          <a:spcPts val="200"/>
                        </a:spcAft>
                      </a:pPr>
                      <a:endParaRPr lang="en-US" sz="1200" dirty="0">
                        <a:latin typeface="Arial"/>
                        <a:ea typeface="Times New Roman"/>
                        <a:cs typeface="Arial"/>
                      </a:endParaRPr>
                    </a:p>
                  </a:txBody>
                  <a:tcPr marL="27305" marR="27305" marT="0" marB="0" anchor="ctr"/>
                </a:tc>
                <a:tc vMerge="1">
                  <a:txBody>
                    <a:bodyPr/>
                    <a:lstStyle/>
                    <a:p>
                      <a:pPr marL="0" marR="0" algn="ctr">
                        <a:spcBef>
                          <a:spcPts val="200"/>
                        </a:spcBef>
                        <a:spcAft>
                          <a:spcPts val="200"/>
                        </a:spcAft>
                      </a:pPr>
                      <a:endParaRPr lang="en-US" sz="1200" dirty="0">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78,300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20,880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78,300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4044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41F0-9139-4E8E-B766-02486DB4EA50}"/>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318632B9-9971-47E0-B429-CCB82717A1AA}"/>
              </a:ext>
            </a:extLst>
          </p:cNvPr>
          <p:cNvSpPr>
            <a:spLocks noGrp="1"/>
          </p:cNvSpPr>
          <p:nvPr>
            <p:ph idx="1"/>
          </p:nvPr>
        </p:nvSpPr>
        <p:spPr>
          <a:xfrm>
            <a:off x="457200" y="819150"/>
            <a:ext cx="8229600" cy="3886200"/>
          </a:xfrm>
        </p:spPr>
        <p:txBody>
          <a:bodyPr/>
          <a:lstStyle/>
          <a:p>
            <a:r>
              <a:rPr lang="en-US" sz="2000" dirty="0">
                <a:solidFill>
                  <a:srgbClr val="000000"/>
                </a:solidFill>
              </a:rPr>
              <a:t>The Cystic Fibrosis Foundation (CFF) recommends inhaled antibiotic therapy for the treatment of initial or new growth of </a:t>
            </a:r>
            <a:r>
              <a:rPr lang="en-US" sz="2000" i="1" dirty="0">
                <a:solidFill>
                  <a:srgbClr val="000000"/>
                </a:solidFill>
              </a:rPr>
              <a:t>P. aeruginosa</a:t>
            </a:r>
            <a:r>
              <a:rPr lang="en-US" sz="2000" dirty="0">
                <a:solidFill>
                  <a:srgbClr val="000000"/>
                </a:solidFill>
              </a:rPr>
              <a:t>, with preference for tobramycin for 28 days.</a:t>
            </a:r>
          </a:p>
          <a:p>
            <a:r>
              <a:rPr lang="en-US" sz="2000" dirty="0">
                <a:solidFill>
                  <a:srgbClr val="000000"/>
                </a:solidFill>
              </a:rPr>
              <a:t>Chronic use of inhaled tobramycin and inhaled aztreonam are recommended in the 2013 CF Pulmonary Guidelines to reduce exacerbation for patients who are ≥ 6 years of age with persistent </a:t>
            </a:r>
            <a:r>
              <a:rPr lang="en-US" sz="2000" i="1" dirty="0">
                <a:solidFill>
                  <a:srgbClr val="000000"/>
                </a:solidFill>
              </a:rPr>
              <a:t>P. aeruginosa </a:t>
            </a:r>
            <a:r>
              <a:rPr lang="en-US" sz="2000" dirty="0">
                <a:solidFill>
                  <a:srgbClr val="000000"/>
                </a:solidFill>
              </a:rPr>
              <a:t>cultures in the airways. </a:t>
            </a:r>
          </a:p>
          <a:p>
            <a:r>
              <a:rPr lang="en-US" sz="2000" dirty="0">
                <a:solidFill>
                  <a:srgbClr val="000000"/>
                </a:solidFill>
              </a:rPr>
              <a:t>In patients with pulmonary exacerbations marked by chronic infection of </a:t>
            </a:r>
            <a:r>
              <a:rPr lang="en-US" sz="2000" i="1" dirty="0">
                <a:solidFill>
                  <a:srgbClr val="000000"/>
                </a:solidFill>
              </a:rPr>
              <a:t>P. aeruginosa</a:t>
            </a:r>
            <a:r>
              <a:rPr lang="en-US" sz="2000" dirty="0">
                <a:solidFill>
                  <a:srgbClr val="000000"/>
                </a:solidFill>
              </a:rPr>
              <a:t>, treatment with the combination of aminoglycoside and beta-lactam antibiotic is recommended.</a:t>
            </a:r>
          </a:p>
          <a:p>
            <a:endParaRPr lang="en-US" sz="2000" dirty="0"/>
          </a:p>
        </p:txBody>
      </p:sp>
    </p:spTree>
    <p:extLst>
      <p:ext uri="{BB962C8B-B14F-4D97-AF65-F5344CB8AC3E}">
        <p14:creationId xmlns:p14="http://schemas.microsoft.com/office/powerpoint/2010/main" val="138678394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F08D-D52A-4DAA-BD56-EAFAA7F4DE81}"/>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27210294-0594-4F45-9F5F-59F140C0E85C}"/>
              </a:ext>
            </a:extLst>
          </p:cNvPr>
          <p:cNvGraphicFramePr>
            <a:graphicFrameLocks noGrp="1"/>
          </p:cNvGraphicFramePr>
          <p:nvPr>
            <p:ph idx="1"/>
            <p:extLst>
              <p:ext uri="{D42A27DB-BD31-4B8C-83A1-F6EECF244321}">
                <p14:modId xmlns:p14="http://schemas.microsoft.com/office/powerpoint/2010/main" val="1652515984"/>
              </p:ext>
            </p:extLst>
          </p:nvPr>
        </p:nvGraphicFramePr>
        <p:xfrm>
          <a:off x="76200" y="895350"/>
          <a:ext cx="8991599" cy="3754260"/>
        </p:xfrm>
        <a:graphic>
          <a:graphicData uri="http://schemas.openxmlformats.org/drawingml/2006/table">
            <a:tbl>
              <a:tblPr firstRow="1" bandRow="1">
                <a:tableStyleId>{5C22544A-7EE6-4342-B048-85BDC9FD1C3A}</a:tableStyleId>
              </a:tblPr>
              <a:tblGrid>
                <a:gridCol w="1102746">
                  <a:extLst>
                    <a:ext uri="{9D8B030D-6E8A-4147-A177-3AD203B41FA5}">
                      <a16:colId xmlns:a16="http://schemas.microsoft.com/office/drawing/2014/main" val="20000"/>
                    </a:ext>
                  </a:extLst>
                </a:gridCol>
                <a:gridCol w="1125941">
                  <a:extLst>
                    <a:ext uri="{9D8B030D-6E8A-4147-A177-3AD203B41FA5}">
                      <a16:colId xmlns:a16="http://schemas.microsoft.com/office/drawing/2014/main" val="20001"/>
                    </a:ext>
                  </a:extLst>
                </a:gridCol>
                <a:gridCol w="1191195">
                  <a:extLst>
                    <a:ext uri="{9D8B030D-6E8A-4147-A177-3AD203B41FA5}">
                      <a16:colId xmlns:a16="http://schemas.microsoft.com/office/drawing/2014/main" val="20002"/>
                    </a:ext>
                  </a:extLst>
                </a:gridCol>
                <a:gridCol w="1229620">
                  <a:extLst>
                    <a:ext uri="{9D8B030D-6E8A-4147-A177-3AD203B41FA5}">
                      <a16:colId xmlns:a16="http://schemas.microsoft.com/office/drawing/2014/main" val="20003"/>
                    </a:ext>
                  </a:extLst>
                </a:gridCol>
                <a:gridCol w="1152770">
                  <a:extLst>
                    <a:ext uri="{9D8B030D-6E8A-4147-A177-3AD203B41FA5}">
                      <a16:colId xmlns:a16="http://schemas.microsoft.com/office/drawing/2014/main" val="20004"/>
                    </a:ext>
                  </a:extLst>
                </a:gridCol>
                <a:gridCol w="1306471">
                  <a:extLst>
                    <a:ext uri="{9D8B030D-6E8A-4147-A177-3AD203B41FA5}">
                      <a16:colId xmlns:a16="http://schemas.microsoft.com/office/drawing/2014/main" val="20005"/>
                    </a:ext>
                  </a:extLst>
                </a:gridCol>
                <a:gridCol w="1882856">
                  <a:extLst>
                    <a:ext uri="{9D8B030D-6E8A-4147-A177-3AD203B41FA5}">
                      <a16:colId xmlns:a16="http://schemas.microsoft.com/office/drawing/2014/main" val="20006"/>
                    </a:ext>
                  </a:extLst>
                </a:gridCol>
              </a:tblGrid>
              <a:tr h="302720">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377756">
                <a:tc>
                  <a:txBody>
                    <a:bodyPr/>
                    <a:lstStyle/>
                    <a:p>
                      <a:pPr marL="0" marR="0">
                        <a:spcBef>
                          <a:spcPts val="200"/>
                        </a:spcBef>
                        <a:spcAft>
                          <a:spcPts val="200"/>
                        </a:spcAft>
                      </a:pPr>
                      <a:r>
                        <a:rPr lang="en-US" sz="1200" dirty="0">
                          <a:solidFill>
                            <a:srgbClr val="000000"/>
                          </a:solidFill>
                          <a:latin typeface="Arial"/>
                          <a:ea typeface="Times New Roman"/>
                          <a:cs typeface="Arial"/>
                        </a:rPr>
                        <a:t>Zenpep 3,000</a:t>
                      </a:r>
                    </a:p>
                    <a:p>
                      <a:pPr marL="0" marR="0">
                        <a:spcBef>
                          <a:spcPts val="200"/>
                        </a:spcBef>
                        <a:spcAft>
                          <a:spcPts val="200"/>
                        </a:spcAft>
                      </a:pPr>
                      <a:endParaRPr lang="en-US" sz="1200" dirty="0">
                        <a:solidFill>
                          <a:srgbClr val="000000"/>
                        </a:solidFill>
                        <a:latin typeface="Arial"/>
                        <a:ea typeface="Times New Roman"/>
                        <a:cs typeface="Arial"/>
                      </a:endParaRPr>
                    </a:p>
                  </a:txBody>
                  <a:tcPr marL="27305" marR="27305" marT="0" marB="0"/>
                </a:tc>
                <a:tc rowSpan="7">
                  <a:txBody>
                    <a:bodyPr/>
                    <a:lstStyle/>
                    <a:p>
                      <a:pPr marL="0" marR="0" algn="ctr">
                        <a:spcBef>
                          <a:spcPts val="200"/>
                        </a:spcBef>
                        <a:spcAft>
                          <a:spcPts val="200"/>
                        </a:spcAft>
                      </a:pPr>
                      <a:r>
                        <a:rPr lang="en-US" sz="1200" dirty="0">
                          <a:solidFill>
                            <a:srgbClr val="000000"/>
                          </a:solidFill>
                          <a:latin typeface="Arial"/>
                          <a:ea typeface="Times New Roman"/>
                          <a:cs typeface="Arial"/>
                        </a:rPr>
                        <a:t>Aptalis</a:t>
                      </a:r>
                    </a:p>
                  </a:txBody>
                  <a:tcPr marL="27305" marR="27305" marT="0" marB="0" anchor="ctr"/>
                </a:tc>
                <a:tc rowSpan="7">
                  <a:txBody>
                    <a:bodyPr/>
                    <a:lstStyle/>
                    <a:p>
                      <a:pPr marL="0" marR="0" algn="ctr">
                        <a:spcBef>
                          <a:spcPts val="200"/>
                        </a:spcBef>
                        <a:spcAft>
                          <a:spcPts val="200"/>
                        </a:spcAft>
                      </a:pPr>
                      <a:r>
                        <a:rPr lang="en-US" sz="1200" dirty="0">
                          <a:solidFill>
                            <a:srgbClr val="000000"/>
                          </a:solidFill>
                          <a:latin typeface="Arial"/>
                          <a:ea typeface="Times New Roman"/>
                          <a:cs typeface="Arial"/>
                        </a:rPr>
                        <a:t>Capsule </a:t>
                      </a: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(EC,DR)</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10,000</a:t>
                      </a:r>
                    </a:p>
                  </a:txBody>
                  <a:tcPr marL="27305" marR="27305" marT="0" marB="0" anchor="ctr"/>
                </a:tc>
                <a:tc rowSpan="7">
                  <a:txBody>
                    <a:bodyPr/>
                    <a:lstStyle/>
                    <a:p>
                      <a:pPr marL="0" marR="0">
                        <a:spcBef>
                          <a:spcPts val="200"/>
                        </a:spcBef>
                        <a:spcAft>
                          <a:spcPts val="200"/>
                        </a:spcAft>
                      </a:pPr>
                      <a:r>
                        <a:rPr lang="en-US" sz="1200" dirty="0">
                          <a:solidFill>
                            <a:srgbClr val="000000"/>
                          </a:solidFill>
                          <a:latin typeface="Arial"/>
                          <a:ea typeface="Times New Roman"/>
                          <a:cs typeface="Arial"/>
                        </a:rPr>
                        <a:t>For infants, capsule contents may be administered directly to the mouth or with a small amount of acidic food with a PH greater than 4.5 such as applesauce</a:t>
                      </a: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r>
                        <a:rPr lang="en-US" sz="1200" dirty="0">
                          <a:solidFill>
                            <a:srgbClr val="000000"/>
                          </a:solidFill>
                          <a:latin typeface="Arial"/>
                          <a:ea typeface="Times New Roman"/>
                          <a:cs typeface="Arial"/>
                        </a:rPr>
                        <a:t>Capsule can be opened for patients unable to swallow</a:t>
                      </a:r>
                    </a:p>
                  </a:txBody>
                  <a:tcPr marL="27305" marR="27305" marT="0" marB="0"/>
                </a:tc>
                <a:extLst>
                  <a:ext uri="{0D108BD9-81ED-4DB2-BD59-A6C34878D82A}">
                    <a16:rowId xmlns:a16="http://schemas.microsoft.com/office/drawing/2014/main" val="10001"/>
                  </a:ext>
                </a:extLst>
              </a:tr>
              <a:tr h="377756">
                <a:tc>
                  <a:txBody>
                    <a:bodyPr/>
                    <a:lstStyle/>
                    <a:p>
                      <a:pPr marL="0" marR="0">
                        <a:spcBef>
                          <a:spcPts val="200"/>
                        </a:spcBef>
                        <a:spcAft>
                          <a:spcPts val="200"/>
                        </a:spcAft>
                      </a:pPr>
                      <a:r>
                        <a:rPr lang="en-US" sz="1200" dirty="0">
                          <a:solidFill>
                            <a:srgbClr val="000000"/>
                          </a:solidFill>
                          <a:latin typeface="Arial"/>
                          <a:ea typeface="Times New Roman"/>
                          <a:cs typeface="Arial"/>
                        </a:rPr>
                        <a:t>Zenpep 5,000</a:t>
                      </a:r>
                    </a:p>
                    <a:p>
                      <a:pPr marL="0" marR="0">
                        <a:spcBef>
                          <a:spcPts val="200"/>
                        </a:spcBef>
                        <a:spcAft>
                          <a:spcPts val="200"/>
                        </a:spcAft>
                      </a:pPr>
                      <a:endParaRPr lang="en-US" sz="1200" dirty="0">
                        <a:solidFill>
                          <a:srgbClr val="000000"/>
                        </a:solidFill>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5,000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17,000</a:t>
                      </a:r>
                    </a:p>
                  </a:txBody>
                  <a:tcPr marL="27305" marR="27305" marT="0" marB="0" anchor="ctr"/>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extLst>
                  <a:ext uri="{0D108BD9-81ED-4DB2-BD59-A6C34878D82A}">
                    <a16:rowId xmlns:a16="http://schemas.microsoft.com/office/drawing/2014/main" val="10002"/>
                  </a:ext>
                </a:extLst>
              </a:tr>
              <a:tr h="441978">
                <a:tc>
                  <a:txBody>
                    <a:bodyPr/>
                    <a:lstStyle/>
                    <a:p>
                      <a:pPr marL="0" marR="0">
                        <a:spcBef>
                          <a:spcPts val="200"/>
                        </a:spcBef>
                        <a:spcAft>
                          <a:spcPts val="200"/>
                        </a:spcAft>
                      </a:pPr>
                      <a:r>
                        <a:rPr lang="en-US" sz="1200" dirty="0">
                          <a:solidFill>
                            <a:srgbClr val="000000"/>
                          </a:solidFill>
                          <a:latin typeface="Arial"/>
                          <a:ea typeface="Times New Roman"/>
                          <a:cs typeface="Arial"/>
                        </a:rPr>
                        <a:t>Zenpep 10,000</a:t>
                      </a:r>
                    </a:p>
                  </a:txBody>
                  <a:tcPr marL="27305" marR="27305" marT="0" marB="0"/>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tc>
                  <a:txBody>
                    <a:bodyPr/>
                    <a:lstStyle/>
                    <a:p>
                      <a:pPr marL="0" marR="0" algn="ctr">
                        <a:spcBef>
                          <a:spcPts val="200"/>
                        </a:spcBef>
                        <a:spcAft>
                          <a:spcPts val="200"/>
                        </a:spcAft>
                      </a:pPr>
                      <a:r>
                        <a:rPr lang="en-US" sz="1200" dirty="0">
                          <a:solidFill>
                            <a:srgbClr val="000000"/>
                          </a:solidFill>
                          <a:latin typeface="Arial"/>
                          <a:ea typeface="Times New Roman"/>
                          <a:cs typeface="Arial"/>
                        </a:rPr>
                        <a:t>42,000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32,000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441978">
                <a:tc>
                  <a:txBody>
                    <a:bodyPr/>
                    <a:lstStyle/>
                    <a:p>
                      <a:pPr marL="0" marR="0">
                        <a:spcBef>
                          <a:spcPts val="200"/>
                        </a:spcBef>
                        <a:spcAft>
                          <a:spcPts val="200"/>
                        </a:spcAft>
                      </a:pPr>
                      <a:r>
                        <a:rPr lang="en-US" sz="1200" dirty="0">
                          <a:solidFill>
                            <a:srgbClr val="000000"/>
                          </a:solidFill>
                          <a:latin typeface="Arial"/>
                          <a:ea typeface="Times New Roman"/>
                          <a:cs typeface="Arial"/>
                        </a:rPr>
                        <a:t>Zenpep 15,000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63,000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15,000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47,000</a:t>
                      </a:r>
                    </a:p>
                  </a:txBody>
                  <a:tcPr marL="27305" marR="27305" marT="0" marB="0" anchor="ctr"/>
                </a:tc>
                <a:tc vMerge="1">
                  <a:txBody>
                    <a:bodyPr/>
                    <a:lstStyle/>
                    <a:p>
                      <a:endParaRPr lang="en-US"/>
                    </a:p>
                  </a:txBody>
                  <a:tcPr/>
                </a:tc>
                <a:extLst>
                  <a:ext uri="{0D108BD9-81ED-4DB2-BD59-A6C34878D82A}">
                    <a16:rowId xmlns:a16="http://schemas.microsoft.com/office/drawing/2014/main" val="10004"/>
                  </a:ext>
                </a:extLst>
              </a:tr>
              <a:tr h="441978">
                <a:tc>
                  <a:txBody>
                    <a:bodyPr/>
                    <a:lstStyle/>
                    <a:p>
                      <a:pPr marL="0" marR="0">
                        <a:spcBef>
                          <a:spcPts val="200"/>
                        </a:spcBef>
                        <a:spcAft>
                          <a:spcPts val="200"/>
                        </a:spcAft>
                      </a:pPr>
                      <a:r>
                        <a:rPr lang="en-US" sz="1200" dirty="0">
                          <a:solidFill>
                            <a:srgbClr val="000000"/>
                          </a:solidFill>
                          <a:latin typeface="Arial"/>
                          <a:ea typeface="Times New Roman"/>
                          <a:cs typeface="Arial"/>
                        </a:rPr>
                        <a:t>Zenpep 20,000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84,000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63,000</a:t>
                      </a:r>
                    </a:p>
                  </a:txBody>
                  <a:tcPr marL="27305" marR="27305" marT="0" marB="0" anchor="ctr"/>
                </a:tc>
                <a:tc vMerge="1">
                  <a:txBody>
                    <a:bodyPr/>
                    <a:lstStyle/>
                    <a:p>
                      <a:endParaRPr lang="en-US"/>
                    </a:p>
                  </a:txBody>
                  <a:tcPr/>
                </a:tc>
                <a:extLst>
                  <a:ext uri="{0D108BD9-81ED-4DB2-BD59-A6C34878D82A}">
                    <a16:rowId xmlns:a16="http://schemas.microsoft.com/office/drawing/2014/main" val="10005"/>
                  </a:ext>
                </a:extLst>
              </a:tr>
              <a:tr h="742956">
                <a:tc>
                  <a:txBody>
                    <a:bodyPr/>
                    <a:lstStyle/>
                    <a:p>
                      <a:pPr marL="0" marR="0">
                        <a:spcBef>
                          <a:spcPts val="200"/>
                        </a:spcBef>
                        <a:spcAft>
                          <a:spcPts val="200"/>
                        </a:spcAft>
                      </a:pPr>
                      <a:r>
                        <a:rPr lang="en-US" sz="1200" dirty="0">
                          <a:solidFill>
                            <a:srgbClr val="000000"/>
                          </a:solidFill>
                          <a:latin typeface="Arial"/>
                          <a:ea typeface="Times New Roman"/>
                          <a:cs typeface="Arial"/>
                        </a:rPr>
                        <a:t>Zenpep 25,000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105,000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25,000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79,000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6"/>
                  </a:ext>
                </a:extLst>
              </a:tr>
              <a:tr h="549530">
                <a:tc>
                  <a:txBody>
                    <a:bodyPr/>
                    <a:lstStyle/>
                    <a:p>
                      <a:pPr marL="0" marR="0">
                        <a:spcBef>
                          <a:spcPts val="200"/>
                        </a:spcBef>
                        <a:spcAft>
                          <a:spcPts val="200"/>
                        </a:spcAft>
                      </a:pPr>
                      <a:r>
                        <a:rPr lang="en-US" sz="1200" dirty="0">
                          <a:solidFill>
                            <a:srgbClr val="000000"/>
                          </a:solidFill>
                          <a:latin typeface="Arial"/>
                          <a:ea typeface="Times New Roman"/>
                          <a:cs typeface="Arial"/>
                        </a:rPr>
                        <a:t>Zenpep 40,000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168,000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40,000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126,000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904163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F60-88F3-4E77-A48E-6BD882A42C0B}"/>
              </a:ext>
            </a:extLst>
          </p:cNvPr>
          <p:cNvSpPr>
            <a:spLocks noGrp="1"/>
          </p:cNvSpPr>
          <p:nvPr>
            <p:ph type="title"/>
          </p:nvPr>
        </p:nvSpPr>
        <p:spPr/>
        <p:txBody>
          <a:bodyPr/>
          <a:lstStyle/>
          <a:p>
            <a:r>
              <a:rPr lang="en-US" dirty="0"/>
              <a:t>Pancreatic Enzymes</a:t>
            </a:r>
          </a:p>
        </p:txBody>
      </p:sp>
      <p:sp>
        <p:nvSpPr>
          <p:cNvPr id="3" name="Content Placeholder 2">
            <a:extLst>
              <a:ext uri="{FF2B5EF4-FFF2-40B4-BE49-F238E27FC236}">
                <a16:creationId xmlns:a16="http://schemas.microsoft.com/office/drawing/2014/main" id="{263881A2-599A-4292-9F1D-867BFCABFCE7}"/>
              </a:ext>
            </a:extLst>
          </p:cNvPr>
          <p:cNvSpPr>
            <a:spLocks noGrp="1"/>
          </p:cNvSpPr>
          <p:nvPr>
            <p:ph idx="1"/>
          </p:nvPr>
        </p:nvSpPr>
        <p:spPr>
          <a:xfrm>
            <a:off x="440635" y="874514"/>
            <a:ext cx="8229600" cy="3678436"/>
          </a:xfrm>
        </p:spPr>
        <p:txBody>
          <a:bodyPr/>
          <a:lstStyle/>
          <a:p>
            <a:pPr>
              <a:buNone/>
            </a:pPr>
            <a:r>
              <a:rPr lang="en-US" altLang="en-US" sz="2400" b="1" i="1" dirty="0">
                <a:solidFill>
                  <a:schemeClr val="tx1">
                    <a:lumMod val="50000"/>
                  </a:schemeClr>
                </a:solidFill>
              </a:rPr>
              <a:t>Class Summary:</a:t>
            </a:r>
          </a:p>
          <a:p>
            <a:r>
              <a:rPr lang="en-US" sz="2400" dirty="0">
                <a:solidFill>
                  <a:srgbClr val="000000"/>
                </a:solidFill>
              </a:rPr>
              <a:t>Pancreatic enzyme supplements differ in enzyme content and bioavailability </a:t>
            </a:r>
          </a:p>
          <a:p>
            <a:r>
              <a:rPr lang="en-US" sz="2400" dirty="0">
                <a:solidFill>
                  <a:srgbClr val="000000"/>
                </a:solidFill>
              </a:rPr>
              <a:t>These products have demonstrated favorable risk-benefit profiles in the treatment of exocrine pancreatic insufficiency due to cystic fibrosis and other conditions </a:t>
            </a:r>
          </a:p>
          <a:p>
            <a:r>
              <a:rPr lang="en-US" sz="2400" dirty="0">
                <a:solidFill>
                  <a:srgbClr val="000000"/>
                </a:solidFill>
              </a:rPr>
              <a:t>Dosing of these products should be individualized in accordance with the individual product’s prescribing information and the CFF Consensus Guidelines</a:t>
            </a:r>
          </a:p>
          <a:p>
            <a:endParaRPr lang="en-US" dirty="0"/>
          </a:p>
        </p:txBody>
      </p:sp>
    </p:spTree>
    <p:extLst>
      <p:ext uri="{BB962C8B-B14F-4D97-AF65-F5344CB8AC3E}">
        <p14:creationId xmlns:p14="http://schemas.microsoft.com/office/powerpoint/2010/main" val="22522987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F60-88F3-4E77-A48E-6BD882A42C0B}"/>
              </a:ext>
            </a:extLst>
          </p:cNvPr>
          <p:cNvSpPr>
            <a:spLocks noGrp="1"/>
          </p:cNvSpPr>
          <p:nvPr>
            <p:ph type="title"/>
          </p:nvPr>
        </p:nvSpPr>
        <p:spPr/>
        <p:txBody>
          <a:bodyPr/>
          <a:lstStyle/>
          <a:p>
            <a:r>
              <a:rPr lang="en-US" dirty="0"/>
              <a:t>Pancreatic Enzymes</a:t>
            </a:r>
          </a:p>
        </p:txBody>
      </p:sp>
      <p:sp>
        <p:nvSpPr>
          <p:cNvPr id="3" name="Content Placeholder 2">
            <a:extLst>
              <a:ext uri="{FF2B5EF4-FFF2-40B4-BE49-F238E27FC236}">
                <a16:creationId xmlns:a16="http://schemas.microsoft.com/office/drawing/2014/main" id="{263881A2-599A-4292-9F1D-867BFCABFCE7}"/>
              </a:ext>
            </a:extLst>
          </p:cNvPr>
          <p:cNvSpPr>
            <a:spLocks noGrp="1"/>
          </p:cNvSpPr>
          <p:nvPr>
            <p:ph idx="1"/>
          </p:nvPr>
        </p:nvSpPr>
        <p:spPr>
          <a:xfrm>
            <a:off x="440635" y="874514"/>
            <a:ext cx="8229600" cy="3394472"/>
          </a:xfrm>
        </p:spPr>
        <p:txBody>
          <a:bodyPr/>
          <a:lstStyle/>
          <a:p>
            <a:r>
              <a:rPr lang="en-US" altLang="en-US" sz="2800" b="1" i="1" dirty="0">
                <a:solidFill>
                  <a:schemeClr val="tx1">
                    <a:lumMod val="50000"/>
                  </a:schemeClr>
                </a:solidFill>
              </a:rPr>
              <a:t>Product/Guideline Updates:</a:t>
            </a:r>
          </a:p>
          <a:p>
            <a:r>
              <a:rPr lang="en-US" dirty="0">
                <a:solidFill>
                  <a:srgbClr val="000000"/>
                </a:solidFill>
              </a:rPr>
              <a:t>There have been reports of anal pruritis and biliary tract stones with Viokace.</a:t>
            </a:r>
          </a:p>
        </p:txBody>
      </p:sp>
    </p:spTree>
    <p:extLst>
      <p:ext uri="{BB962C8B-B14F-4D97-AF65-F5344CB8AC3E}">
        <p14:creationId xmlns:p14="http://schemas.microsoft.com/office/powerpoint/2010/main" val="24912561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CF69-0DD3-4B1E-9719-37FBC9C3A277}"/>
              </a:ext>
            </a:extLst>
          </p:cNvPr>
          <p:cNvSpPr>
            <a:spLocks noGrp="1"/>
          </p:cNvSpPr>
          <p:nvPr>
            <p:ph type="ctrTitle"/>
          </p:nvPr>
        </p:nvSpPr>
        <p:spPr/>
        <p:txBody>
          <a:bodyPr/>
          <a:lstStyle/>
          <a:p>
            <a:r>
              <a:rPr lang="en-US" dirty="0"/>
              <a:t>Progestational Agents</a:t>
            </a:r>
            <a:r>
              <a:rPr lang="en-US" altLang="en-US" dirty="0"/>
              <a:t> </a:t>
            </a:r>
            <a:endParaRPr lang="en-US" dirty="0"/>
          </a:p>
        </p:txBody>
      </p:sp>
      <p:sp>
        <p:nvSpPr>
          <p:cNvPr id="3" name="Subtitle 2">
            <a:extLst>
              <a:ext uri="{FF2B5EF4-FFF2-40B4-BE49-F238E27FC236}">
                <a16:creationId xmlns:a16="http://schemas.microsoft.com/office/drawing/2014/main" id="{7DF1671A-C02B-4CE1-90F2-3DE02407859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4758769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9187-D349-4488-9FC1-04449FD84A90}"/>
              </a:ext>
            </a:extLst>
          </p:cNvPr>
          <p:cNvSpPr>
            <a:spLocks noGrp="1"/>
          </p:cNvSpPr>
          <p:nvPr>
            <p:ph type="title"/>
          </p:nvPr>
        </p:nvSpPr>
        <p:spPr>
          <a:xfrm>
            <a:off x="427383" y="0"/>
            <a:ext cx="8229600" cy="895350"/>
          </a:xfrm>
        </p:spPr>
        <p:txBody>
          <a:bodyPr/>
          <a:lstStyle/>
          <a:p>
            <a:r>
              <a:rPr lang="en-US" dirty="0"/>
              <a:t>Progestational Agents</a:t>
            </a:r>
          </a:p>
        </p:txBody>
      </p:sp>
      <p:sp>
        <p:nvSpPr>
          <p:cNvPr id="3" name="Content Placeholder 2">
            <a:extLst>
              <a:ext uri="{FF2B5EF4-FFF2-40B4-BE49-F238E27FC236}">
                <a16:creationId xmlns:a16="http://schemas.microsoft.com/office/drawing/2014/main" id="{3CEEDDD2-5147-427A-9AD2-6541F74597F6}"/>
              </a:ext>
            </a:extLst>
          </p:cNvPr>
          <p:cNvSpPr>
            <a:spLocks noGrp="1"/>
          </p:cNvSpPr>
          <p:nvPr>
            <p:ph idx="1"/>
          </p:nvPr>
        </p:nvSpPr>
        <p:spPr/>
        <p:txBody>
          <a:bodyPr/>
          <a:lstStyle/>
          <a:p>
            <a:pPr>
              <a:buNone/>
            </a:pPr>
            <a:r>
              <a:rPr lang="en-US" altLang="en-US" sz="2400" b="1" i="1" dirty="0">
                <a:solidFill>
                  <a:schemeClr val="tx1">
                    <a:lumMod val="50000"/>
                  </a:schemeClr>
                </a:solidFill>
              </a:rPr>
              <a:t>Agents in Class:</a:t>
            </a:r>
            <a:endParaRPr lang="en-US" sz="2400" dirty="0">
              <a:solidFill>
                <a:schemeClr val="tx1">
                  <a:lumMod val="50000"/>
                </a:schemeClr>
              </a:solidFill>
            </a:endParaRPr>
          </a:p>
          <a:p>
            <a:pPr marL="800100" lvl="3" indent="-342900">
              <a:spcBef>
                <a:spcPts val="1000"/>
              </a:spcBef>
              <a:buFont typeface="Arial" panose="020B0604020202020204" pitchFamily="34" charset="0"/>
              <a:buChar char="•"/>
            </a:pPr>
            <a:r>
              <a:rPr lang="en-US" sz="2400" dirty="0">
                <a:solidFill>
                  <a:schemeClr val="tx1">
                    <a:lumMod val="50000"/>
                  </a:schemeClr>
                </a:solidFill>
              </a:rPr>
              <a:t>hydroxyprogesterone caproate MDV</a:t>
            </a:r>
          </a:p>
          <a:p>
            <a:pPr marL="800100" lvl="3" indent="-342900">
              <a:spcBef>
                <a:spcPts val="1000"/>
              </a:spcBef>
              <a:buFont typeface="Arial" panose="020B0604020202020204" pitchFamily="34" charset="0"/>
              <a:buChar char="•"/>
            </a:pPr>
            <a:r>
              <a:rPr lang="en-US" sz="2400" dirty="0">
                <a:solidFill>
                  <a:schemeClr val="tx1">
                    <a:lumMod val="50000"/>
                  </a:schemeClr>
                </a:solidFill>
              </a:rPr>
              <a:t>hydroxyprogesterone caproate SDV</a:t>
            </a:r>
          </a:p>
          <a:p>
            <a:pPr marL="800100" lvl="3" indent="-342900">
              <a:spcBef>
                <a:spcPts val="1000"/>
              </a:spcBef>
              <a:buFont typeface="Arial" panose="020B0604020202020204" pitchFamily="34" charset="0"/>
              <a:buChar char="•"/>
            </a:pPr>
            <a:r>
              <a:rPr lang="en-US" sz="2400" dirty="0"/>
              <a:t>Makena </a:t>
            </a:r>
            <a:r>
              <a:rPr lang="en-US" sz="2400" b="0" i="0" u="none" strike="noStrike" baseline="0" dirty="0">
                <a:solidFill>
                  <a:srgbClr val="000000"/>
                </a:solidFill>
                <a:latin typeface="Calibri" panose="020F0502020204030204" pitchFamily="34" charset="0"/>
              </a:rPr>
              <a:t>Auto-injector </a:t>
            </a:r>
            <a:r>
              <a:rPr lang="en-US" sz="2400" dirty="0">
                <a:solidFill>
                  <a:schemeClr val="tx1">
                    <a:lumMod val="50000"/>
                  </a:schemeClr>
                </a:solidFill>
              </a:rPr>
              <a:t>(hydroxyprogesterone caproate) </a:t>
            </a:r>
            <a:r>
              <a:rPr lang="en-US" sz="1800" b="0" i="0" u="none" strike="noStrike" baseline="0" dirty="0">
                <a:solidFill>
                  <a:srgbClr val="000000"/>
                </a:solidFill>
                <a:latin typeface="Calibri" panose="020F0502020204030204" pitchFamily="34" charset="0"/>
              </a:rPr>
              <a:t>	</a:t>
            </a:r>
          </a:p>
          <a:p>
            <a:pPr marL="800100" lvl="3" indent="-342900">
              <a:spcBef>
                <a:spcPts val="1000"/>
              </a:spcBef>
              <a:buFont typeface="Arial" panose="020B0604020202020204" pitchFamily="34" charset="0"/>
              <a:buChar char="•"/>
            </a:pPr>
            <a:endParaRPr lang="en-US" dirty="0">
              <a:solidFill>
                <a:schemeClr val="tx1">
                  <a:lumMod val="50000"/>
                </a:schemeClr>
              </a:solidFill>
            </a:endParaRPr>
          </a:p>
          <a:p>
            <a:pPr marL="914400" lvl="2" indent="0">
              <a:buNone/>
            </a:pPr>
            <a:endParaRPr lang="en-US" sz="1600" dirty="0"/>
          </a:p>
          <a:p>
            <a:endParaRPr lang="en-US" dirty="0"/>
          </a:p>
        </p:txBody>
      </p:sp>
    </p:spTree>
    <p:extLst>
      <p:ext uri="{BB962C8B-B14F-4D97-AF65-F5344CB8AC3E}">
        <p14:creationId xmlns:p14="http://schemas.microsoft.com/office/powerpoint/2010/main" val="1504213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A947-79F4-4CBF-BEF6-2B119006584E}"/>
              </a:ext>
            </a:extLst>
          </p:cNvPr>
          <p:cNvSpPr>
            <a:spLocks noGrp="1"/>
          </p:cNvSpPr>
          <p:nvPr>
            <p:ph type="title"/>
          </p:nvPr>
        </p:nvSpPr>
        <p:spPr/>
        <p:txBody>
          <a:bodyPr/>
          <a:lstStyle/>
          <a:p>
            <a:r>
              <a:rPr lang="en-US" dirty="0"/>
              <a:t>Progestational Agents</a:t>
            </a:r>
          </a:p>
        </p:txBody>
      </p:sp>
      <p:sp>
        <p:nvSpPr>
          <p:cNvPr id="3" name="Content Placeholder 2">
            <a:extLst>
              <a:ext uri="{FF2B5EF4-FFF2-40B4-BE49-F238E27FC236}">
                <a16:creationId xmlns:a16="http://schemas.microsoft.com/office/drawing/2014/main" id="{137E065E-8DFA-4AF8-99E3-CE1EBEAD7811}"/>
              </a:ext>
            </a:extLst>
          </p:cNvPr>
          <p:cNvSpPr>
            <a:spLocks noGrp="1"/>
          </p:cNvSpPr>
          <p:nvPr>
            <p:ph idx="1"/>
          </p:nvPr>
        </p:nvSpPr>
        <p:spPr>
          <a:xfrm>
            <a:off x="76200" y="819150"/>
            <a:ext cx="8991600" cy="3810000"/>
          </a:xfrm>
        </p:spPr>
        <p:txBody>
          <a:bodyPr/>
          <a:lstStyle/>
          <a:p>
            <a:r>
              <a:rPr lang="en-US" dirty="0">
                <a:solidFill>
                  <a:srgbClr val="000000"/>
                </a:solidFill>
              </a:rPr>
              <a:t>Was indicated to reduce the risk of preterm birth, defined as birth of an infant prior to 37 week of gestation, in women with a singleton pregnancy who have a history of singleton spontaneous preterm birth </a:t>
            </a:r>
          </a:p>
          <a:p>
            <a:r>
              <a:rPr lang="en-US" dirty="0">
                <a:solidFill>
                  <a:srgbClr val="000000"/>
                </a:solidFill>
              </a:rPr>
              <a:t>Preterm birth affects nearly 1 of every 10 infants born in the U.S. each year</a:t>
            </a:r>
          </a:p>
          <a:p>
            <a:r>
              <a:rPr lang="en-US" dirty="0">
                <a:solidFill>
                  <a:srgbClr val="000000"/>
                </a:solidFill>
              </a:rPr>
              <a:t>Preterm-related and low birth weight causes of death accounted for approximately 17% in 2019 of all infant deaths </a:t>
            </a:r>
          </a:p>
          <a:p>
            <a:r>
              <a:rPr lang="en-US" dirty="0">
                <a:solidFill>
                  <a:srgbClr val="000000"/>
                </a:solidFill>
              </a:rPr>
              <a:t>Preterm birth is also a leading cause of long-term neurological disabilities in children</a:t>
            </a:r>
          </a:p>
          <a:p>
            <a:endParaRPr lang="en-US" dirty="0"/>
          </a:p>
        </p:txBody>
      </p:sp>
    </p:spTree>
    <p:extLst>
      <p:ext uri="{BB962C8B-B14F-4D97-AF65-F5344CB8AC3E}">
        <p14:creationId xmlns:p14="http://schemas.microsoft.com/office/powerpoint/2010/main" val="156562980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9C32-95D7-4987-8F92-7176C6FE4278}"/>
              </a:ext>
            </a:extLst>
          </p:cNvPr>
          <p:cNvSpPr>
            <a:spLocks noGrp="1"/>
          </p:cNvSpPr>
          <p:nvPr>
            <p:ph type="title"/>
          </p:nvPr>
        </p:nvSpPr>
        <p:spPr/>
        <p:txBody>
          <a:bodyPr/>
          <a:lstStyle/>
          <a:p>
            <a:r>
              <a:rPr lang="en-US" dirty="0"/>
              <a:t>Progestational Agents</a:t>
            </a:r>
          </a:p>
        </p:txBody>
      </p:sp>
      <p:sp>
        <p:nvSpPr>
          <p:cNvPr id="3" name="Content Placeholder 2">
            <a:extLst>
              <a:ext uri="{FF2B5EF4-FFF2-40B4-BE49-F238E27FC236}">
                <a16:creationId xmlns:a16="http://schemas.microsoft.com/office/drawing/2014/main" id="{0A2F0102-231C-46EE-A616-FA364253F756}"/>
              </a:ext>
            </a:extLst>
          </p:cNvPr>
          <p:cNvSpPr>
            <a:spLocks noGrp="1"/>
          </p:cNvSpPr>
          <p:nvPr>
            <p:ph idx="1"/>
          </p:nvPr>
        </p:nvSpPr>
        <p:spPr/>
        <p:txBody>
          <a:bodyPr/>
          <a:lstStyle/>
          <a:p>
            <a:r>
              <a:rPr lang="en-US" dirty="0">
                <a:solidFill>
                  <a:srgbClr val="000000"/>
                </a:solidFill>
              </a:rPr>
              <a:t>N</a:t>
            </a:r>
            <a:r>
              <a:rPr lang="en-US" sz="2400" dirty="0">
                <a:solidFill>
                  <a:srgbClr val="000000"/>
                </a:solidFill>
              </a:rPr>
              <a:t>ot intended for use in women with multiple gestations or other risk factors for preterm birth</a:t>
            </a:r>
          </a:p>
          <a:p>
            <a:r>
              <a:rPr lang="en-US" sz="2400" dirty="0">
                <a:solidFill>
                  <a:srgbClr val="000000"/>
                </a:solidFill>
              </a:rPr>
              <a:t>Various hydroxprogesterone caproate formulations are not therapeutically equivalent</a:t>
            </a:r>
          </a:p>
          <a:p>
            <a:r>
              <a:rPr lang="en-US" sz="2400" dirty="0">
                <a:solidFill>
                  <a:srgbClr val="000000"/>
                </a:solidFill>
              </a:rPr>
              <a:t>Makena is available as multidose vial: 5 mL (250 mg/mL); preservative free single-dose vial: 1 mL (250 mg/mL); auto-injector (275 mg/1.1 mL)</a:t>
            </a:r>
          </a:p>
          <a:p>
            <a:endParaRPr lang="en-US" dirty="0"/>
          </a:p>
        </p:txBody>
      </p:sp>
    </p:spTree>
    <p:extLst>
      <p:ext uri="{BB962C8B-B14F-4D97-AF65-F5344CB8AC3E}">
        <p14:creationId xmlns:p14="http://schemas.microsoft.com/office/powerpoint/2010/main" val="396698648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9C32-95D7-4987-8F92-7176C6FE4278}"/>
              </a:ext>
            </a:extLst>
          </p:cNvPr>
          <p:cNvSpPr>
            <a:spLocks noGrp="1"/>
          </p:cNvSpPr>
          <p:nvPr>
            <p:ph type="title"/>
          </p:nvPr>
        </p:nvSpPr>
        <p:spPr>
          <a:xfrm>
            <a:off x="457200" y="135639"/>
            <a:ext cx="8229600" cy="683511"/>
          </a:xfrm>
        </p:spPr>
        <p:txBody>
          <a:bodyPr/>
          <a:lstStyle/>
          <a:p>
            <a:r>
              <a:rPr lang="en-US" dirty="0"/>
              <a:t>Progestational Agents</a:t>
            </a:r>
          </a:p>
        </p:txBody>
      </p:sp>
      <p:sp>
        <p:nvSpPr>
          <p:cNvPr id="3" name="Content Placeholder 2">
            <a:extLst>
              <a:ext uri="{FF2B5EF4-FFF2-40B4-BE49-F238E27FC236}">
                <a16:creationId xmlns:a16="http://schemas.microsoft.com/office/drawing/2014/main" id="{0A2F0102-231C-46EE-A616-FA364253F756}"/>
              </a:ext>
            </a:extLst>
          </p:cNvPr>
          <p:cNvSpPr>
            <a:spLocks noGrp="1"/>
          </p:cNvSpPr>
          <p:nvPr>
            <p:ph idx="1"/>
          </p:nvPr>
        </p:nvSpPr>
        <p:spPr>
          <a:xfrm>
            <a:off x="0" y="819150"/>
            <a:ext cx="9144000" cy="3886200"/>
          </a:xfrm>
        </p:spPr>
        <p:txBody>
          <a:bodyPr/>
          <a:lstStyle/>
          <a:p>
            <a:r>
              <a:rPr lang="en-US" b="0" i="0" u="none" strike="noStrike" baseline="0" dirty="0">
                <a:solidFill>
                  <a:srgbClr val="000000"/>
                </a:solidFill>
              </a:rPr>
              <a:t>In October 2020, the FDA’s Center for Drug Evaluation and Research (CDER) proposed Makena be withdrawn from the US market</a:t>
            </a:r>
          </a:p>
          <a:p>
            <a:r>
              <a:rPr lang="en-US" dirty="0">
                <a:solidFill>
                  <a:srgbClr val="000000"/>
                </a:solidFill>
              </a:rPr>
              <a:t>This is because</a:t>
            </a:r>
            <a:r>
              <a:rPr lang="en-US" b="0" i="0" u="none" strike="noStrike" baseline="0" dirty="0">
                <a:solidFill>
                  <a:srgbClr val="000000"/>
                </a:solidFill>
              </a:rPr>
              <a:t> a post-marketing confirmatory study did not show a clinical benefit</a:t>
            </a:r>
          </a:p>
          <a:p>
            <a:r>
              <a:rPr lang="en-US" b="0" i="0" u="none" strike="noStrike" baseline="0" dirty="0">
                <a:solidFill>
                  <a:srgbClr val="000000"/>
                </a:solidFill>
              </a:rPr>
              <a:t>The FDA provided a Notice of Opportunity for a Hearing (NOOH) to the manufacturers of brand and generic formulations</a:t>
            </a:r>
          </a:p>
          <a:p>
            <a:r>
              <a:rPr lang="en-US" b="0" i="0" u="none" strike="noStrike" baseline="0" dirty="0">
                <a:solidFill>
                  <a:srgbClr val="000000"/>
                </a:solidFill>
              </a:rPr>
              <a:t>On December 14, 2020, the manufacturer of Makena, AMAG, announced they had submitted a response to the FDA's NOOH on the FDA's proposal for withdrawal of Makena</a:t>
            </a: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9445774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9C32-95D7-4987-8F92-7176C6FE4278}"/>
              </a:ext>
            </a:extLst>
          </p:cNvPr>
          <p:cNvSpPr>
            <a:spLocks noGrp="1"/>
          </p:cNvSpPr>
          <p:nvPr>
            <p:ph type="title"/>
          </p:nvPr>
        </p:nvSpPr>
        <p:spPr/>
        <p:txBody>
          <a:bodyPr/>
          <a:lstStyle/>
          <a:p>
            <a:r>
              <a:rPr lang="en-US" dirty="0"/>
              <a:t>Progestational Agents</a:t>
            </a:r>
          </a:p>
        </p:txBody>
      </p:sp>
      <p:sp>
        <p:nvSpPr>
          <p:cNvPr id="3" name="Content Placeholder 2">
            <a:extLst>
              <a:ext uri="{FF2B5EF4-FFF2-40B4-BE49-F238E27FC236}">
                <a16:creationId xmlns:a16="http://schemas.microsoft.com/office/drawing/2014/main" id="{0A2F0102-231C-46EE-A616-FA364253F756}"/>
              </a:ext>
            </a:extLst>
          </p:cNvPr>
          <p:cNvSpPr>
            <a:spLocks noGrp="1"/>
          </p:cNvSpPr>
          <p:nvPr>
            <p:ph idx="1"/>
          </p:nvPr>
        </p:nvSpPr>
        <p:spPr>
          <a:xfrm>
            <a:off x="76200" y="819150"/>
            <a:ext cx="9067800" cy="3623072"/>
          </a:xfrm>
        </p:spPr>
        <p:txBody>
          <a:bodyPr/>
          <a:lstStyle/>
          <a:p>
            <a:pPr>
              <a:buNone/>
            </a:pPr>
            <a:r>
              <a:rPr lang="en-US" altLang="en-US" sz="2400" b="1" i="1" dirty="0">
                <a:solidFill>
                  <a:schemeClr val="tx1">
                    <a:lumMod val="50000"/>
                  </a:schemeClr>
                </a:solidFill>
              </a:rPr>
              <a:t>Product/Guideline Updates:</a:t>
            </a:r>
          </a:p>
          <a:p>
            <a:r>
              <a:rPr lang="en-US" sz="2200" dirty="0">
                <a:solidFill>
                  <a:srgbClr val="000000"/>
                </a:solidFill>
              </a:rPr>
              <a:t>In October 2022, The FDA Obstetrics, Reproductive, and Urologic Drugs Advisory Committee voted to recommend withdrawal of approval of Makena to reduce preterm birth in pregnant women with a singleton pregnancy and history of singleton spontaneous preterm birth. </a:t>
            </a:r>
          </a:p>
          <a:p>
            <a:r>
              <a:rPr lang="en-US" sz="2200" dirty="0">
                <a:solidFill>
                  <a:srgbClr val="000000"/>
                </a:solidFill>
              </a:rPr>
              <a:t>In March 2023, Covis, the manufacturer of Makena, planned to voluntarily withdraw the NDA for Makena off the market. </a:t>
            </a:r>
          </a:p>
          <a:p>
            <a:r>
              <a:rPr lang="en-US" sz="2200" dirty="0">
                <a:solidFill>
                  <a:srgbClr val="000000"/>
                </a:solidFill>
              </a:rPr>
              <a:t>Covis requested that the FDA's final order have an effective date that allows for a winddown period to allow current patients completion of the 21-week treatment course and exhaust existing inventory.</a:t>
            </a:r>
            <a:endParaRPr lang="en-US" altLang="en-US" sz="2200" b="1" i="1"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298858565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9C32-95D7-4987-8F92-7176C6FE4278}"/>
              </a:ext>
            </a:extLst>
          </p:cNvPr>
          <p:cNvSpPr>
            <a:spLocks noGrp="1"/>
          </p:cNvSpPr>
          <p:nvPr>
            <p:ph type="title"/>
          </p:nvPr>
        </p:nvSpPr>
        <p:spPr/>
        <p:txBody>
          <a:bodyPr/>
          <a:lstStyle/>
          <a:p>
            <a:r>
              <a:rPr lang="en-US" dirty="0"/>
              <a:t>Progestational Agents</a:t>
            </a:r>
          </a:p>
        </p:txBody>
      </p:sp>
      <p:sp>
        <p:nvSpPr>
          <p:cNvPr id="3" name="Content Placeholder 2">
            <a:extLst>
              <a:ext uri="{FF2B5EF4-FFF2-40B4-BE49-F238E27FC236}">
                <a16:creationId xmlns:a16="http://schemas.microsoft.com/office/drawing/2014/main" id="{0A2F0102-231C-46EE-A616-FA364253F756}"/>
              </a:ext>
            </a:extLst>
          </p:cNvPr>
          <p:cNvSpPr>
            <a:spLocks noGrp="1"/>
          </p:cNvSpPr>
          <p:nvPr>
            <p:ph idx="1"/>
          </p:nvPr>
        </p:nvSpPr>
        <p:spPr>
          <a:xfrm>
            <a:off x="76200" y="819150"/>
            <a:ext cx="9067800" cy="3623072"/>
          </a:xfrm>
        </p:spPr>
        <p:txBody>
          <a:bodyPr/>
          <a:lstStyle/>
          <a:p>
            <a:pPr>
              <a:buNone/>
            </a:pPr>
            <a:r>
              <a:rPr lang="en-US" altLang="en-US" sz="2400" b="1" i="1" dirty="0">
                <a:solidFill>
                  <a:schemeClr val="tx1">
                    <a:lumMod val="50000"/>
                  </a:schemeClr>
                </a:solidFill>
              </a:rPr>
              <a:t>Product/Guideline Updates:</a:t>
            </a:r>
          </a:p>
          <a:p>
            <a:r>
              <a:rPr lang="en-US" dirty="0">
                <a:solidFill>
                  <a:srgbClr val="000000"/>
                </a:solidFill>
              </a:rPr>
              <a:t>In April 2023, the FDA announced final decision to withdraw approval of Makena.</a:t>
            </a:r>
          </a:p>
          <a:p>
            <a:r>
              <a:rPr lang="en-US" dirty="0">
                <a:solidFill>
                  <a:srgbClr val="000000"/>
                </a:solidFill>
              </a:rPr>
              <a:t>This decision was issued jointly by the FDA Commissioner &amp; Chief Scientist.</a:t>
            </a:r>
          </a:p>
          <a:p>
            <a:r>
              <a:rPr lang="en-US" dirty="0">
                <a:solidFill>
                  <a:srgbClr val="000000"/>
                </a:solidFill>
              </a:rPr>
              <a:t>Makena and its generics are no longer approved and cannot be lawfully distributed in the US.</a:t>
            </a:r>
            <a:endParaRPr lang="en-US" altLang="en-US" b="1" i="1" dirty="0">
              <a:solidFill>
                <a:srgbClr val="000000"/>
              </a:solidFill>
            </a:endParaRPr>
          </a:p>
        </p:txBody>
      </p:sp>
    </p:spTree>
    <p:extLst>
      <p:ext uri="{BB962C8B-B14F-4D97-AF65-F5344CB8AC3E}">
        <p14:creationId xmlns:p14="http://schemas.microsoft.com/office/powerpoint/2010/main" val="54388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DC83-B36B-4942-8A76-F85C3D27D435}"/>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A57E6615-2925-41A1-AF9F-62D5CA7F8B92}"/>
              </a:ext>
            </a:extLst>
          </p:cNvPr>
          <p:cNvSpPr>
            <a:spLocks noGrp="1"/>
          </p:cNvSpPr>
          <p:nvPr>
            <p:ph idx="1"/>
          </p:nvPr>
        </p:nvSpPr>
        <p:spPr>
          <a:xfrm>
            <a:off x="0" y="742950"/>
            <a:ext cx="9067800" cy="3886200"/>
          </a:xfrm>
        </p:spPr>
        <p:txBody>
          <a:bodyPr/>
          <a:lstStyle/>
          <a:p>
            <a:r>
              <a:rPr lang="en-US" sz="2000" dirty="0">
                <a:solidFill>
                  <a:srgbClr val="000000"/>
                </a:solidFill>
              </a:rPr>
              <a:t>The CF Foundation also recommends alternate-month administration of both tobramycin and aztreonam in patients persistently infected with </a:t>
            </a:r>
            <a:r>
              <a:rPr lang="en-US" sz="2000" i="1" dirty="0">
                <a:solidFill>
                  <a:srgbClr val="000000"/>
                </a:solidFill>
              </a:rPr>
              <a:t>P. aeruginosa.</a:t>
            </a:r>
          </a:p>
          <a:p>
            <a:r>
              <a:rPr lang="en-US" sz="2000" dirty="0">
                <a:solidFill>
                  <a:srgbClr val="000000"/>
                </a:solidFill>
              </a:rPr>
              <a:t>In 2016, a clinical guideline for CF in preschool-aged children was developed by the CFF. </a:t>
            </a:r>
          </a:p>
          <a:p>
            <a:r>
              <a:rPr lang="en-US" sz="2000" dirty="0">
                <a:solidFill>
                  <a:srgbClr val="000000"/>
                </a:solidFill>
              </a:rPr>
              <a:t>For this patient population, CFF recommends oral, inhaled, and/or IV antibiotics for treatment of pulmonary exacerbations and every other month administration of inhaled antibiotics in patients with persistent </a:t>
            </a:r>
            <a:r>
              <a:rPr lang="en-US" sz="2000" i="1" dirty="0">
                <a:solidFill>
                  <a:srgbClr val="000000"/>
                </a:solidFill>
              </a:rPr>
              <a:t>P. aeruginosa </a:t>
            </a:r>
            <a:r>
              <a:rPr lang="en-US" sz="2000" dirty="0">
                <a:solidFill>
                  <a:srgbClr val="000000"/>
                </a:solidFill>
              </a:rPr>
              <a:t>infection.</a:t>
            </a:r>
          </a:p>
          <a:p>
            <a:r>
              <a:rPr lang="en-US" sz="2000" b="0" i="0" u="none" strike="noStrike" baseline="0" dirty="0">
                <a:solidFill>
                  <a:srgbClr val="000000"/>
                </a:solidFill>
                <a:latin typeface="Calibri" panose="020F0502020204030204" pitchFamily="34" charset="0"/>
              </a:rPr>
              <a:t>In 2020 the CFF released recommendation statements regarding the treatment of advanced cystic fibrosis lung disease.</a:t>
            </a:r>
            <a:endParaRPr lang="en-US" sz="200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This includes a trial of alternating inhaled antibiotics in a continuous manner as dictated by the bacterial isolates found in respiratory culture.</a:t>
            </a:r>
            <a:endParaRPr lang="en-US" sz="2000" dirty="0"/>
          </a:p>
          <a:p>
            <a:endParaRPr lang="en-US" sz="2000" dirty="0">
              <a:solidFill>
                <a:srgbClr val="000000"/>
              </a:solidFill>
            </a:endParaRPr>
          </a:p>
          <a:p>
            <a:endParaRPr lang="en-US" dirty="0"/>
          </a:p>
        </p:txBody>
      </p:sp>
    </p:spTree>
    <p:extLst>
      <p:ext uri="{BB962C8B-B14F-4D97-AF65-F5344CB8AC3E}">
        <p14:creationId xmlns:p14="http://schemas.microsoft.com/office/powerpoint/2010/main" val="364143155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1340-8013-45BF-A20A-001797532474}"/>
              </a:ext>
            </a:extLst>
          </p:cNvPr>
          <p:cNvSpPr>
            <a:spLocks noGrp="1"/>
          </p:cNvSpPr>
          <p:nvPr>
            <p:ph type="ctrTitle"/>
          </p:nvPr>
        </p:nvSpPr>
        <p:spPr/>
        <p:txBody>
          <a:bodyPr/>
          <a:lstStyle/>
          <a:p>
            <a:r>
              <a:rPr lang="en-US" altLang="en-US" dirty="0">
                <a:solidFill>
                  <a:schemeClr val="bg1"/>
                </a:solidFill>
              </a:rPr>
              <a:t>Stimulants and Related Agents</a:t>
            </a:r>
            <a:endParaRPr lang="en-US" dirty="0">
              <a:solidFill>
                <a:schemeClr val="bg1"/>
              </a:solidFill>
            </a:endParaRPr>
          </a:p>
        </p:txBody>
      </p:sp>
      <p:sp>
        <p:nvSpPr>
          <p:cNvPr id="3" name="Subtitle 2">
            <a:extLst>
              <a:ext uri="{FF2B5EF4-FFF2-40B4-BE49-F238E27FC236}">
                <a16:creationId xmlns:a16="http://schemas.microsoft.com/office/drawing/2014/main" id="{A40ABDA9-DDD3-4702-8E93-69A3C99FA1A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8869916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5ED7-E120-414B-9D4D-C934B1A1FF53}"/>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DDC67C4A-EAE6-4E63-ADBC-30202F2C6E48}"/>
              </a:ext>
            </a:extLst>
          </p:cNvPr>
          <p:cNvSpPr>
            <a:spLocks noGrp="1"/>
          </p:cNvSpPr>
          <p:nvPr>
            <p:ph idx="1"/>
          </p:nvPr>
        </p:nvSpPr>
        <p:spPr/>
        <p:txBody>
          <a:bodyPr/>
          <a:lstStyle/>
          <a:p>
            <a:pPr>
              <a:buNone/>
            </a:pPr>
            <a:r>
              <a:rPr lang="en-US" altLang="en-US" sz="2400" b="1" i="1" dirty="0">
                <a:solidFill>
                  <a:schemeClr val="tx1">
                    <a:lumMod val="50000"/>
                  </a:schemeClr>
                </a:solidFill>
              </a:rPr>
              <a:t>Class Overview:</a:t>
            </a:r>
            <a:r>
              <a:rPr lang="en-US" sz="2400" b="1" i="1" dirty="0">
                <a:solidFill>
                  <a:schemeClr val="tx1">
                    <a:lumMod val="50000"/>
                  </a:schemeClr>
                </a:solidFill>
              </a:rPr>
              <a:t> Product Indications</a:t>
            </a:r>
          </a:p>
          <a:p>
            <a:pPr marL="342900" lvl="1" indent="-342900">
              <a:spcBef>
                <a:spcPts val="1000"/>
              </a:spcBef>
              <a:buFont typeface="Arial" panose="020B0604020202020204" pitchFamily="34" charset="0"/>
              <a:buChar char="•"/>
            </a:pPr>
            <a:r>
              <a:rPr lang="en-US" sz="2400" dirty="0">
                <a:solidFill>
                  <a:srgbClr val="000000"/>
                </a:solidFill>
              </a:rPr>
              <a:t>ADHD (attention deficit hyperactivity disorder), Narcolepsy</a:t>
            </a:r>
          </a:p>
          <a:p>
            <a:pPr marL="342900" lvl="1" indent="-342900">
              <a:spcBef>
                <a:spcPts val="1000"/>
              </a:spcBef>
              <a:buFont typeface="Arial" panose="020B0604020202020204" pitchFamily="34" charset="0"/>
              <a:buChar char="•"/>
            </a:pPr>
            <a:r>
              <a:rPr lang="en-US" sz="2400" dirty="0">
                <a:solidFill>
                  <a:srgbClr val="000000"/>
                </a:solidFill>
              </a:rPr>
              <a:t>Other: exogenous obesity, binge eating disorder</a:t>
            </a:r>
          </a:p>
          <a:p>
            <a:endParaRPr lang="en-US" dirty="0"/>
          </a:p>
        </p:txBody>
      </p:sp>
    </p:spTree>
    <p:extLst>
      <p:ext uri="{BB962C8B-B14F-4D97-AF65-F5344CB8AC3E}">
        <p14:creationId xmlns:p14="http://schemas.microsoft.com/office/powerpoint/2010/main" val="212247441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5A33-15CC-4D0D-A09A-6D182BAAA26E}"/>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E1E00DCD-C1CB-4628-89C1-67F8367173EE}"/>
              </a:ext>
            </a:extLst>
          </p:cNvPr>
          <p:cNvGraphicFramePr>
            <a:graphicFrameLocks noGrp="1"/>
          </p:cNvGraphicFramePr>
          <p:nvPr>
            <p:ph idx="1"/>
            <p:extLst>
              <p:ext uri="{D42A27DB-BD31-4B8C-83A1-F6EECF244321}">
                <p14:modId xmlns:p14="http://schemas.microsoft.com/office/powerpoint/2010/main" val="4104779875"/>
              </p:ext>
            </p:extLst>
          </p:nvPr>
        </p:nvGraphicFramePr>
        <p:xfrm>
          <a:off x="0" y="819151"/>
          <a:ext cx="9144001" cy="3886199"/>
        </p:xfrm>
        <a:graphic>
          <a:graphicData uri="http://schemas.openxmlformats.org/drawingml/2006/table">
            <a:tbl>
              <a:tblPr firstRow="1" bandRow="1">
                <a:tableStyleId>{5C22544A-7EE6-4342-B048-85BDC9FD1C3A}</a:tableStyleId>
              </a:tblPr>
              <a:tblGrid>
                <a:gridCol w="1443787">
                  <a:extLst>
                    <a:ext uri="{9D8B030D-6E8A-4147-A177-3AD203B41FA5}">
                      <a16:colId xmlns:a16="http://schemas.microsoft.com/office/drawing/2014/main" val="20000"/>
                    </a:ext>
                  </a:extLst>
                </a:gridCol>
                <a:gridCol w="132766">
                  <a:extLst>
                    <a:ext uri="{9D8B030D-6E8A-4147-A177-3AD203B41FA5}">
                      <a16:colId xmlns:a16="http://schemas.microsoft.com/office/drawing/2014/main" val="20001"/>
                    </a:ext>
                  </a:extLst>
                </a:gridCol>
                <a:gridCol w="1056303">
                  <a:extLst>
                    <a:ext uri="{9D8B030D-6E8A-4147-A177-3AD203B41FA5}">
                      <a16:colId xmlns:a16="http://schemas.microsoft.com/office/drawing/2014/main" val="3038110601"/>
                    </a:ext>
                  </a:extLst>
                </a:gridCol>
                <a:gridCol w="1316428">
                  <a:extLst>
                    <a:ext uri="{9D8B030D-6E8A-4147-A177-3AD203B41FA5}">
                      <a16:colId xmlns:a16="http://schemas.microsoft.com/office/drawing/2014/main" val="20002"/>
                    </a:ext>
                  </a:extLst>
                </a:gridCol>
                <a:gridCol w="1316428">
                  <a:extLst>
                    <a:ext uri="{9D8B030D-6E8A-4147-A177-3AD203B41FA5}">
                      <a16:colId xmlns:a16="http://schemas.microsoft.com/office/drawing/2014/main" val="20003"/>
                    </a:ext>
                  </a:extLst>
                </a:gridCol>
                <a:gridCol w="1316428">
                  <a:extLst>
                    <a:ext uri="{9D8B030D-6E8A-4147-A177-3AD203B41FA5}">
                      <a16:colId xmlns:a16="http://schemas.microsoft.com/office/drawing/2014/main" val="20004"/>
                    </a:ext>
                  </a:extLst>
                </a:gridCol>
                <a:gridCol w="1316428">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188686">
                <a:tc rowSpan="2" grid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hMerge="1">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188686">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15877">
                <a:tc gridSpan="8">
                  <a:txBody>
                    <a:bodyPr/>
                    <a:lstStyle/>
                    <a:p>
                      <a:pPr marL="0" marR="0" algn="ctr">
                        <a:spcBef>
                          <a:spcPts val="200"/>
                        </a:spcBef>
                        <a:spcAft>
                          <a:spcPts val="200"/>
                        </a:spcAft>
                      </a:pPr>
                      <a:r>
                        <a:rPr lang="en-US" sz="1400" b="1" dirty="0">
                          <a:solidFill>
                            <a:srgbClr val="000000"/>
                          </a:solidFill>
                          <a:latin typeface="+mn-lt"/>
                          <a:ea typeface="Times New Roman"/>
                          <a:cs typeface="Arial"/>
                        </a:rPr>
                        <a:t>Stimulants: Immediate-Release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01372">
                <a:tc>
                  <a:txBody>
                    <a:bodyPr/>
                    <a:lstStyle/>
                    <a:p>
                      <a:pPr marL="0" marR="0">
                        <a:spcBef>
                          <a:spcPts val="200"/>
                        </a:spcBef>
                        <a:spcAft>
                          <a:spcPts val="200"/>
                        </a:spcAft>
                      </a:pPr>
                      <a:r>
                        <a:rPr lang="en-US" sz="1300" dirty="0">
                          <a:solidFill>
                            <a:srgbClr val="000000"/>
                          </a:solidFill>
                          <a:latin typeface="+mn-lt"/>
                          <a:ea typeface="Times New Roman"/>
                          <a:cs typeface="Arial"/>
                        </a:rPr>
                        <a:t>amphetamine sulfate (Evekeo™)</a:t>
                      </a:r>
                    </a:p>
                  </a:txBody>
                  <a:tcPr marL="18415" marR="18415" marT="0" marB="0" anchor="ctr"/>
                </a:tc>
                <a:tc gridSpan="2">
                  <a:txBody>
                    <a:bodyPr/>
                    <a:lstStyle/>
                    <a:p>
                      <a:pPr marL="0" marR="0" algn="ctr">
                        <a:spcBef>
                          <a:spcPts val="200"/>
                        </a:spcBef>
                        <a:spcAft>
                          <a:spcPts val="200"/>
                        </a:spcAft>
                      </a:pPr>
                      <a:r>
                        <a:rPr lang="en-US" sz="1300" dirty="0">
                          <a:solidFill>
                            <a:srgbClr val="000000"/>
                          </a:solidFill>
                          <a:latin typeface="+mn-lt"/>
                          <a:ea typeface="Times New Roman"/>
                          <a:cs typeface="Arial"/>
                        </a:rPr>
                        <a:t>generic, Arbor</a:t>
                      </a:r>
                    </a:p>
                  </a:txBody>
                  <a:tcPr marL="18415" marR="18415" marT="0" marB="0" anchor="ctr"/>
                </a:tc>
                <a:tc hMerge="1">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Exogenous obesity age </a:t>
                      </a:r>
                      <a:r>
                        <a:rPr lang="en-US" sz="1300" u="sng" dirty="0">
                          <a:solidFill>
                            <a:srgbClr val="000000"/>
                          </a:solidFill>
                          <a:latin typeface="+mn-lt"/>
                          <a:ea typeface="Times New Roman"/>
                          <a:cs typeface="Arial"/>
                        </a:rPr>
                        <a:t>&gt;</a:t>
                      </a:r>
                      <a:r>
                        <a:rPr lang="en-US" sz="1300" dirty="0">
                          <a:solidFill>
                            <a:srgbClr val="000000"/>
                          </a:solidFill>
                          <a:latin typeface="+mn-lt"/>
                          <a:ea typeface="Times New Roman"/>
                          <a:cs typeface="Arial"/>
                        </a:rPr>
                        <a:t>12 years</a:t>
                      </a:r>
                    </a:p>
                  </a:txBody>
                  <a:tcPr marL="18415" marR="18415" marT="0" marB="0" anchor="ctr"/>
                </a:tc>
                <a:extLst>
                  <a:ext uri="{0D108BD9-81ED-4DB2-BD59-A6C34878D82A}">
                    <a16:rowId xmlns:a16="http://schemas.microsoft.com/office/drawing/2014/main" val="10003"/>
                  </a:ext>
                </a:extLst>
              </a:tr>
              <a:tr h="100228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300" kern="1200" dirty="0">
                          <a:solidFill>
                            <a:srgbClr val="000000"/>
                          </a:solidFill>
                          <a:latin typeface="+mn-lt"/>
                          <a:ea typeface="+mn-ea"/>
                          <a:cs typeface="Arial"/>
                        </a:rPr>
                        <a:t>amphetamine sulfate orally disintegrating tablet (ODT) (Evekeo ODT™)</a:t>
                      </a:r>
                      <a:endParaRPr lang="en-US" sz="1300" dirty="0">
                        <a:solidFill>
                          <a:srgbClr val="000000"/>
                        </a:solidFill>
                        <a:latin typeface="+mn-lt"/>
                        <a:ea typeface="Times New Roman"/>
                        <a:cs typeface="Arial"/>
                      </a:endParaRPr>
                    </a:p>
                  </a:txBody>
                  <a:tcPr marL="18415" marR="18415" marT="0" marB="0" anchor="ctr"/>
                </a:tc>
                <a:tc gridSpan="2">
                  <a:txBody>
                    <a:bodyPr/>
                    <a:lstStyle/>
                    <a:p>
                      <a:pPr marL="0" marR="0" algn="ctr">
                        <a:spcBef>
                          <a:spcPts val="200"/>
                        </a:spcBef>
                        <a:spcAft>
                          <a:spcPts val="200"/>
                        </a:spcAft>
                      </a:pPr>
                      <a:r>
                        <a:rPr lang="en-US" sz="1300" dirty="0">
                          <a:solidFill>
                            <a:srgbClr val="000000"/>
                          </a:solidFill>
                          <a:latin typeface="+mn-lt"/>
                          <a:ea typeface="Times New Roman"/>
                          <a:cs typeface="Arial"/>
                        </a:rPr>
                        <a:t>Arbor</a:t>
                      </a:r>
                    </a:p>
                  </a:txBody>
                  <a:tcPr marL="18415" marR="18415" marT="0" marB="0" anchor="ctr"/>
                </a:tc>
                <a:tc hMerge="1">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300" dirty="0">
                          <a:solidFill>
                            <a:srgbClr val="000000"/>
                          </a:solidFill>
                          <a:highlight>
                            <a:srgbClr val="00FFFF"/>
                          </a:highlight>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extLst>
                  <a:ext uri="{0D108BD9-81ED-4DB2-BD59-A6C34878D82A}">
                    <a16:rowId xmlns:a16="http://schemas.microsoft.com/office/drawing/2014/main" val="1007851998"/>
                  </a:ext>
                </a:extLst>
              </a:tr>
              <a:tr h="45231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300" dirty="0">
                          <a:solidFill>
                            <a:srgbClr val="000000"/>
                          </a:solidFill>
                          <a:latin typeface="+mn-lt"/>
                          <a:ea typeface="Times New Roman"/>
                          <a:cs typeface="Arial"/>
                        </a:rPr>
                        <a:t>dexmethylphenidate IR (Focalin </a:t>
                      </a:r>
                      <a:r>
                        <a:rPr lang="en-US" sz="1300" kern="1200" dirty="0">
                          <a:solidFill>
                            <a:srgbClr val="000000"/>
                          </a:solidFill>
                          <a:latin typeface="+mn-lt"/>
                          <a:ea typeface="+mn-ea"/>
                          <a:cs typeface="Arial"/>
                        </a:rPr>
                        <a:t>®</a:t>
                      </a:r>
                      <a:r>
                        <a:rPr lang="en-US" sz="1300" dirty="0">
                          <a:solidFill>
                            <a:srgbClr val="000000"/>
                          </a:solidFill>
                          <a:latin typeface="+mn-lt"/>
                          <a:ea typeface="Times New Roman"/>
                          <a:cs typeface="Arial"/>
                        </a:rPr>
                        <a:t>)</a:t>
                      </a:r>
                    </a:p>
                  </a:txBody>
                  <a:tcPr marL="18415" marR="18415" marT="0" marB="0" anchor="ctr"/>
                </a:tc>
                <a:tc gridSpan="2">
                  <a:txBody>
                    <a:bodyPr/>
                    <a:lstStyle/>
                    <a:p>
                      <a:pPr marL="0" marR="0" algn="ctr">
                        <a:spcBef>
                          <a:spcPts val="200"/>
                        </a:spcBef>
                        <a:spcAft>
                          <a:spcPts val="200"/>
                        </a:spcAft>
                      </a:pPr>
                      <a:r>
                        <a:rPr lang="en-US" sz="1300" dirty="0">
                          <a:solidFill>
                            <a:srgbClr val="000000"/>
                          </a:solidFill>
                          <a:latin typeface="+mn-lt"/>
                          <a:ea typeface="Times New Roman"/>
                          <a:cs typeface="Arial"/>
                        </a:rPr>
                        <a:t>generic, </a:t>
                      </a:r>
                    </a:p>
                    <a:p>
                      <a:pPr marL="0" marR="0" algn="ctr">
                        <a:spcBef>
                          <a:spcPts val="200"/>
                        </a:spcBef>
                        <a:spcAft>
                          <a:spcPts val="200"/>
                        </a:spcAft>
                      </a:pPr>
                      <a:r>
                        <a:rPr lang="en-US" sz="1300" dirty="0">
                          <a:solidFill>
                            <a:srgbClr val="000000"/>
                          </a:solidFill>
                          <a:latin typeface="+mn-lt"/>
                          <a:ea typeface="Times New Roman"/>
                          <a:cs typeface="Arial"/>
                        </a:rPr>
                        <a:t>Novartis</a:t>
                      </a:r>
                    </a:p>
                  </a:txBody>
                  <a:tcPr marL="18415" marR="18415" marT="0" marB="0" anchor="ctr"/>
                </a:tc>
                <a:tc hMerge="1">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5"/>
                  </a:ext>
                </a:extLst>
              </a:tr>
              <a:tr h="601372">
                <a:tc>
                  <a:txBody>
                    <a:bodyPr/>
                    <a:lstStyle/>
                    <a:p>
                      <a:pPr marL="0" marR="0">
                        <a:spcBef>
                          <a:spcPts val="200"/>
                        </a:spcBef>
                        <a:spcAft>
                          <a:spcPts val="200"/>
                        </a:spcAft>
                      </a:pPr>
                      <a:r>
                        <a:rPr lang="en-US" sz="1300" dirty="0">
                          <a:solidFill>
                            <a:srgbClr val="000000"/>
                          </a:solidFill>
                          <a:latin typeface="+mn-lt"/>
                          <a:ea typeface="Times New Roman"/>
                          <a:cs typeface="Arial"/>
                        </a:rPr>
                        <a:t>dextroamphetamine IR</a:t>
                      </a:r>
                      <a:br>
                        <a:rPr lang="en-US" sz="1300" dirty="0">
                          <a:solidFill>
                            <a:srgbClr val="000000"/>
                          </a:solidFill>
                          <a:latin typeface="+mn-lt"/>
                          <a:ea typeface="Times New Roman"/>
                          <a:cs typeface="Arial"/>
                        </a:rPr>
                      </a:br>
                      <a:endParaRPr lang="en-US" sz="1300" dirty="0">
                        <a:solidFill>
                          <a:srgbClr val="000000"/>
                        </a:solidFill>
                        <a:latin typeface="+mn-lt"/>
                        <a:ea typeface="Times New Roman"/>
                        <a:cs typeface="Arial"/>
                      </a:endParaRPr>
                    </a:p>
                  </a:txBody>
                  <a:tcPr marL="18415" marR="18415" marT="0" marB="0" anchor="ctr"/>
                </a:tc>
                <a:tc gridSpan="2">
                  <a:txBody>
                    <a:bodyPr/>
                    <a:lstStyle/>
                    <a:p>
                      <a:pPr marL="0" marR="0" algn="ctr">
                        <a:spcBef>
                          <a:spcPts val="200"/>
                        </a:spcBef>
                        <a:spcAft>
                          <a:spcPts val="200"/>
                        </a:spcAft>
                      </a:pPr>
                      <a:r>
                        <a:rPr lang="en-US" sz="1300" dirty="0">
                          <a:solidFill>
                            <a:srgbClr val="000000"/>
                          </a:solidFill>
                          <a:latin typeface="+mn-lt"/>
                          <a:ea typeface="Times New Roman"/>
                          <a:cs typeface="Arial"/>
                        </a:rPr>
                        <a:t>generic</a:t>
                      </a:r>
                    </a:p>
                  </a:txBody>
                  <a:tcPr marL="18415" marR="18415" marT="0" marB="0" anchor="ctr"/>
                </a:tc>
                <a:tc hMerge="1">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p>
                      <a:pPr marL="0" marR="0" algn="ctr">
                        <a:spcBef>
                          <a:spcPts val="200"/>
                        </a:spcBef>
                        <a:spcAft>
                          <a:spcPts val="200"/>
                        </a:spcAft>
                      </a:pPr>
                      <a:r>
                        <a:rPr lang="en-US" sz="1300" dirty="0">
                          <a:solidFill>
                            <a:srgbClr val="000000"/>
                          </a:solidFill>
                          <a:latin typeface="+mn-lt"/>
                          <a:ea typeface="Times New Roman"/>
                          <a:cs typeface="Arial"/>
                        </a:rPr>
                        <a:t>(≤ 16 years)</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6"/>
                  </a:ext>
                </a:extLst>
              </a:tr>
              <a:tr h="635606">
                <a:tc>
                  <a:txBody>
                    <a:bodyPr/>
                    <a:lstStyle/>
                    <a:p>
                      <a:pPr marL="0" marR="0">
                        <a:spcBef>
                          <a:spcPts val="200"/>
                        </a:spcBef>
                        <a:spcAft>
                          <a:spcPts val="200"/>
                        </a:spcAft>
                      </a:pPr>
                      <a:r>
                        <a:rPr lang="en-US" sz="1300" dirty="0">
                          <a:solidFill>
                            <a:srgbClr val="000000"/>
                          </a:solidFill>
                          <a:latin typeface="+mn-lt"/>
                          <a:ea typeface="Times New Roman"/>
                          <a:cs typeface="Arial"/>
                        </a:rPr>
                        <a:t>dextroamphetamine solution</a:t>
                      </a:r>
                    </a:p>
                  </a:txBody>
                  <a:tcPr marL="18415" marR="18415" marT="0" marB="0" anchor="ctr"/>
                </a:tc>
                <a:tc gridSpan="2">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300" dirty="0">
                          <a:solidFill>
                            <a:srgbClr val="000000"/>
                          </a:solidFill>
                          <a:latin typeface="+mn-lt"/>
                          <a:ea typeface="Times New Roman"/>
                          <a:cs typeface="Arial" panose="020B0604020202020204" pitchFamily="34" charset="0"/>
                        </a:rPr>
                        <a:t>generic</a:t>
                      </a:r>
                      <a:endParaRPr lang="en-US" sz="1300" b="0" i="0" u="none" strike="noStrike" kern="1200" baseline="0" dirty="0">
                        <a:solidFill>
                          <a:srgbClr val="000000"/>
                        </a:solidFill>
                        <a:latin typeface="+mn-lt"/>
                        <a:ea typeface="+mn-ea"/>
                        <a:cs typeface="+mn-cs"/>
                      </a:endParaRPr>
                    </a:p>
                  </a:txBody>
                  <a:tcPr marL="18415" marR="18415" marT="0" marB="0" anchor="ctr"/>
                </a:tc>
                <a:tc hMerge="1">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lang="en-US" sz="1300" b="0" i="0" u="none" strike="noStrike" kern="1200" baseline="0" dirty="0">
                        <a:solidFill>
                          <a:srgbClr val="000000"/>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p>
                      <a:pPr marL="0" marR="0" algn="ctr">
                        <a:spcBef>
                          <a:spcPts val="200"/>
                        </a:spcBef>
                        <a:spcAft>
                          <a:spcPts val="200"/>
                        </a:spcAft>
                      </a:pPr>
                      <a:r>
                        <a:rPr lang="en-US" sz="1300" dirty="0">
                          <a:solidFill>
                            <a:srgbClr val="000000"/>
                          </a:solidFill>
                          <a:latin typeface="+mn-lt"/>
                          <a:ea typeface="Times New Roman"/>
                          <a:cs typeface="Arial"/>
                        </a:rPr>
                        <a:t>(≤ 16 years)</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2497072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7B9B-1C0C-4E30-913F-FD969F8AE2C5}"/>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3F52173F-9114-4A41-82E5-7F3A91693141}"/>
              </a:ext>
            </a:extLst>
          </p:cNvPr>
          <p:cNvGraphicFramePr>
            <a:graphicFrameLocks noGrp="1"/>
          </p:cNvGraphicFramePr>
          <p:nvPr>
            <p:ph idx="1"/>
            <p:extLst>
              <p:ext uri="{D42A27DB-BD31-4B8C-83A1-F6EECF244321}">
                <p14:modId xmlns:p14="http://schemas.microsoft.com/office/powerpoint/2010/main" val="2786370046"/>
              </p:ext>
            </p:extLst>
          </p:nvPr>
        </p:nvGraphicFramePr>
        <p:xfrm>
          <a:off x="0" y="895350"/>
          <a:ext cx="9143995" cy="3809998"/>
        </p:xfrm>
        <a:graphic>
          <a:graphicData uri="http://schemas.openxmlformats.org/drawingml/2006/table">
            <a:tbl>
              <a:tblPr firstRow="1" bandRow="1">
                <a:tableStyleId>{5C22544A-7EE6-4342-B048-85BDC9FD1C3A}</a:tableStyleId>
              </a:tblPr>
              <a:tblGrid>
                <a:gridCol w="1443786">
                  <a:extLst>
                    <a:ext uri="{9D8B030D-6E8A-4147-A177-3AD203B41FA5}">
                      <a16:colId xmlns:a16="http://schemas.microsoft.com/office/drawing/2014/main" val="20000"/>
                    </a:ext>
                  </a:extLst>
                </a:gridCol>
                <a:gridCol w="1189068">
                  <a:extLst>
                    <a:ext uri="{9D8B030D-6E8A-4147-A177-3AD203B41FA5}">
                      <a16:colId xmlns:a16="http://schemas.microsoft.com/office/drawing/2014/main" val="20001"/>
                    </a:ext>
                  </a:extLst>
                </a:gridCol>
                <a:gridCol w="1316427">
                  <a:extLst>
                    <a:ext uri="{9D8B030D-6E8A-4147-A177-3AD203B41FA5}">
                      <a16:colId xmlns:a16="http://schemas.microsoft.com/office/drawing/2014/main" val="20002"/>
                    </a:ext>
                  </a:extLst>
                </a:gridCol>
                <a:gridCol w="1316427">
                  <a:extLst>
                    <a:ext uri="{9D8B030D-6E8A-4147-A177-3AD203B41FA5}">
                      <a16:colId xmlns:a16="http://schemas.microsoft.com/office/drawing/2014/main" val="20003"/>
                    </a:ext>
                  </a:extLst>
                </a:gridCol>
                <a:gridCol w="1316427">
                  <a:extLst>
                    <a:ext uri="{9D8B030D-6E8A-4147-A177-3AD203B41FA5}">
                      <a16:colId xmlns:a16="http://schemas.microsoft.com/office/drawing/2014/main" val="20004"/>
                    </a:ext>
                  </a:extLst>
                </a:gridCol>
                <a:gridCol w="1316427">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245821">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45821">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45821">
                <a:tc gridSpan="7">
                  <a:txBody>
                    <a:bodyPr/>
                    <a:lstStyle/>
                    <a:p>
                      <a:pPr marL="0" marR="0" algn="ctr">
                        <a:spcBef>
                          <a:spcPts val="200"/>
                        </a:spcBef>
                        <a:spcAft>
                          <a:spcPts val="200"/>
                        </a:spcAft>
                      </a:pPr>
                      <a:r>
                        <a:rPr lang="en-US" sz="1400" b="1" dirty="0">
                          <a:solidFill>
                            <a:srgbClr val="000000"/>
                          </a:solidFill>
                          <a:latin typeface="+mn-lt"/>
                          <a:ea typeface="Times New Roman"/>
                          <a:cs typeface="Arial"/>
                        </a:rPr>
                        <a:t>Stimulants: Immediate-Release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72049">
                <a:tc>
                  <a:txBody>
                    <a:bodyPr/>
                    <a:lstStyle/>
                    <a:p>
                      <a:pPr marL="0" marR="0">
                        <a:spcBef>
                          <a:spcPts val="200"/>
                        </a:spcBef>
                        <a:spcAft>
                          <a:spcPts val="200"/>
                        </a:spcAft>
                      </a:pPr>
                      <a:r>
                        <a:rPr lang="en-US" sz="1400" dirty="0">
                          <a:solidFill>
                            <a:srgbClr val="000000"/>
                          </a:solidFill>
                          <a:latin typeface="+mn-lt"/>
                          <a:ea typeface="Times New Roman"/>
                          <a:cs typeface="Arial"/>
                        </a:rPr>
                        <a:t>methamphetamine (Desoxyn®)</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dirty="0">
                          <a:solidFill>
                            <a:srgbClr val="000000"/>
                          </a:solidFill>
                          <a:latin typeface="+mn-lt"/>
                          <a:ea typeface="Times New Roman"/>
                          <a:cs typeface="Arial"/>
                        </a:rPr>
                        <a:t>Generic, </a:t>
                      </a:r>
                      <a:r>
                        <a:rPr lang="en-US" sz="1400" b="0" i="0" u="none" strike="noStrike" kern="1200" baseline="0" dirty="0">
                          <a:solidFill>
                            <a:srgbClr val="000000"/>
                          </a:solidFill>
                          <a:latin typeface="+mn-lt"/>
                          <a:ea typeface="+mn-ea"/>
                          <a:cs typeface="Arial" panose="020B0604020202020204" pitchFamily="34" charset="0"/>
                        </a:rPr>
                        <a:t>Recordati</a:t>
                      </a:r>
                      <a:r>
                        <a:rPr lang="en-US" sz="1400" b="0" i="0" u="none" strike="noStrike" kern="1200" baseline="0" dirty="0">
                          <a:solidFill>
                            <a:srgbClr val="000000"/>
                          </a:solidFill>
                          <a:latin typeface="+mn-lt"/>
                          <a:ea typeface="+mn-ea"/>
                          <a:cs typeface="+mn-cs"/>
                        </a:rPr>
                        <a:t> 	</a:t>
                      </a:r>
                    </a:p>
                    <a:p>
                      <a:pPr marL="0" marR="0" algn="ctr">
                        <a:spcBef>
                          <a:spcPts val="200"/>
                        </a:spcBef>
                        <a:spcAft>
                          <a:spcPts val="200"/>
                        </a:spcAft>
                      </a:pPr>
                      <a:endParaRPr lang="en-US" sz="14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Exogenous obesity in adults and adolescents ≥ 12 years of age</a:t>
                      </a:r>
                    </a:p>
                  </a:txBody>
                  <a:tcPr marL="18415" marR="18415" marT="0" marB="0" anchor="ctr"/>
                </a:tc>
                <a:extLst>
                  <a:ext uri="{0D108BD9-81ED-4DB2-BD59-A6C34878D82A}">
                    <a16:rowId xmlns:a16="http://schemas.microsoft.com/office/drawing/2014/main" val="10003"/>
                  </a:ext>
                </a:extLst>
              </a:tr>
              <a:tr h="969818">
                <a:tc>
                  <a:txBody>
                    <a:bodyPr/>
                    <a:lstStyle/>
                    <a:p>
                      <a:pPr marL="0" marR="0">
                        <a:spcBef>
                          <a:spcPts val="200"/>
                        </a:spcBef>
                        <a:spcAft>
                          <a:spcPts val="200"/>
                        </a:spcAft>
                      </a:pPr>
                      <a:r>
                        <a:rPr lang="en-US" sz="1400" dirty="0">
                          <a:solidFill>
                            <a:srgbClr val="000000"/>
                          </a:solidFill>
                          <a:latin typeface="+mn-lt"/>
                          <a:ea typeface="Times New Roman"/>
                          <a:cs typeface="Arial"/>
                        </a:rPr>
                        <a:t>methylphenidate IR (Methylin, Ritalin®)</a:t>
                      </a:r>
                      <a:r>
                        <a:rPr lang="en-US" sz="1400" baseline="30000" dirty="0">
                          <a:solidFill>
                            <a:srgbClr val="000000"/>
                          </a:solidFill>
                          <a:latin typeface="+mn-lt"/>
                          <a:ea typeface="Times New Roman"/>
                          <a:cs typeface="Arial"/>
                        </a:rPr>
                        <a:t>,</a:t>
                      </a:r>
                      <a:endParaRPr lang="en-US" sz="14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generic, </a:t>
                      </a:r>
                    </a:p>
                    <a:p>
                      <a:pPr marL="0" marR="0" algn="ctr">
                        <a:spcBef>
                          <a:spcPts val="200"/>
                        </a:spcBef>
                        <a:spcAft>
                          <a:spcPts val="200"/>
                        </a:spcAft>
                      </a:pPr>
                      <a:r>
                        <a:rPr lang="en-US" sz="1400" dirty="0">
                          <a:solidFill>
                            <a:srgbClr val="000000"/>
                          </a:solidFill>
                          <a:latin typeface="+mn-lt"/>
                          <a:ea typeface="Times New Roman"/>
                          <a:cs typeface="Arial"/>
                        </a:rPr>
                        <a:t>Shionogi</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4"/>
                  </a:ext>
                </a:extLst>
              </a:tr>
              <a:tr h="930668">
                <a:tc>
                  <a:txBody>
                    <a:bodyPr/>
                    <a:lstStyle/>
                    <a:p>
                      <a:pPr marL="0" marR="0">
                        <a:spcBef>
                          <a:spcPts val="200"/>
                        </a:spcBef>
                        <a:spcAft>
                          <a:spcPts val="200"/>
                        </a:spcAft>
                      </a:pPr>
                      <a:r>
                        <a:rPr lang="en-US" sz="1400" dirty="0">
                          <a:solidFill>
                            <a:srgbClr val="000000"/>
                          </a:solidFill>
                          <a:latin typeface="+mn-lt"/>
                          <a:ea typeface="Times New Roman"/>
                          <a:cs typeface="Arial"/>
                        </a:rPr>
                        <a:t>mixed amphetamine salts IR (Adderall®)</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generic., Teva</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532125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D2F-0C7E-41EF-8D9E-C508150069F1}"/>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D11DE82C-5DD5-489E-B020-82A9D694D631}"/>
              </a:ext>
            </a:extLst>
          </p:cNvPr>
          <p:cNvGraphicFramePr>
            <a:graphicFrameLocks noGrp="1"/>
          </p:cNvGraphicFramePr>
          <p:nvPr>
            <p:ph idx="1"/>
            <p:extLst>
              <p:ext uri="{D42A27DB-BD31-4B8C-83A1-F6EECF244321}">
                <p14:modId xmlns:p14="http://schemas.microsoft.com/office/powerpoint/2010/main" val="2059794413"/>
              </p:ext>
            </p:extLst>
          </p:nvPr>
        </p:nvGraphicFramePr>
        <p:xfrm>
          <a:off x="0" y="742953"/>
          <a:ext cx="9144001" cy="3962397"/>
        </p:xfrm>
        <a:graphic>
          <a:graphicData uri="http://schemas.openxmlformats.org/drawingml/2006/table">
            <a:tbl>
              <a:tblPr firstRow="1" bandRow="1">
                <a:tableStyleId>{5C22544A-7EE6-4342-B048-85BDC9FD1C3A}</a:tableStyleId>
              </a:tblPr>
              <a:tblGrid>
                <a:gridCol w="1443787">
                  <a:extLst>
                    <a:ext uri="{9D8B030D-6E8A-4147-A177-3AD203B41FA5}">
                      <a16:colId xmlns:a16="http://schemas.microsoft.com/office/drawing/2014/main" val="20000"/>
                    </a:ext>
                  </a:extLst>
                </a:gridCol>
                <a:gridCol w="1189069">
                  <a:extLst>
                    <a:ext uri="{9D8B030D-6E8A-4147-A177-3AD203B41FA5}">
                      <a16:colId xmlns:a16="http://schemas.microsoft.com/office/drawing/2014/main" val="20001"/>
                    </a:ext>
                  </a:extLst>
                </a:gridCol>
                <a:gridCol w="1316428">
                  <a:extLst>
                    <a:ext uri="{9D8B030D-6E8A-4147-A177-3AD203B41FA5}">
                      <a16:colId xmlns:a16="http://schemas.microsoft.com/office/drawing/2014/main" val="20002"/>
                    </a:ext>
                  </a:extLst>
                </a:gridCol>
                <a:gridCol w="1316428">
                  <a:extLst>
                    <a:ext uri="{9D8B030D-6E8A-4147-A177-3AD203B41FA5}">
                      <a16:colId xmlns:a16="http://schemas.microsoft.com/office/drawing/2014/main" val="20003"/>
                    </a:ext>
                  </a:extLst>
                </a:gridCol>
                <a:gridCol w="1316428">
                  <a:extLst>
                    <a:ext uri="{9D8B030D-6E8A-4147-A177-3AD203B41FA5}">
                      <a16:colId xmlns:a16="http://schemas.microsoft.com/office/drawing/2014/main" val="20004"/>
                    </a:ext>
                  </a:extLst>
                </a:gridCol>
                <a:gridCol w="1316428">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205474">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05474">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05474">
                <a:tc gridSpan="7">
                  <a:txBody>
                    <a:bodyPr/>
                    <a:lstStyle/>
                    <a:p>
                      <a:pPr marL="0" marR="0" algn="ctr">
                        <a:spcBef>
                          <a:spcPts val="200"/>
                        </a:spcBef>
                        <a:spcAft>
                          <a:spcPts val="200"/>
                        </a:spcAft>
                      </a:pPr>
                      <a:r>
                        <a:rPr lang="en-US" sz="1200" b="1" dirty="0">
                          <a:solidFill>
                            <a:srgbClr val="000000"/>
                          </a:solidFill>
                          <a:latin typeface="+mn-lt"/>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15030">
                <a:tc>
                  <a:txBody>
                    <a:bodyPr/>
                    <a:lstStyle/>
                    <a:p>
                      <a:pPr marL="0" marR="0">
                        <a:spcBef>
                          <a:spcPts val="200"/>
                        </a:spcBef>
                        <a:spcAft>
                          <a:spcPts val="200"/>
                        </a:spcAft>
                      </a:pPr>
                      <a:r>
                        <a:rPr lang="en-US" sz="1200" dirty="0">
                          <a:solidFill>
                            <a:srgbClr val="000000"/>
                          </a:solidFill>
                          <a:latin typeface="+mn-lt"/>
                          <a:ea typeface="Times New Roman"/>
                          <a:cs typeface="Arial"/>
                        </a:rPr>
                        <a:t>amphetamine ER</a:t>
                      </a:r>
                    </a:p>
                    <a:p>
                      <a:pPr marL="0" marR="0">
                        <a:spcBef>
                          <a:spcPts val="200"/>
                        </a:spcBef>
                        <a:spcAft>
                          <a:spcPts val="200"/>
                        </a:spcAft>
                      </a:pPr>
                      <a:r>
                        <a:rPr lang="en-US" sz="1200" dirty="0">
                          <a:solidFill>
                            <a:srgbClr val="000000"/>
                          </a:solidFill>
                          <a:latin typeface="+mn-lt"/>
                          <a:ea typeface="Times New Roman"/>
                          <a:cs typeface="Arial"/>
                        </a:rPr>
                        <a:t>(Adzenys ER, XR-ODT™)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generic,Neos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3"/>
                  </a:ext>
                </a:extLst>
              </a:tr>
              <a:tr h="614265">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amphetamine ER</a:t>
                      </a:r>
                      <a:br>
                        <a:rPr lang="en-US" sz="1200" dirty="0">
                          <a:solidFill>
                            <a:srgbClr val="000000"/>
                          </a:solidFill>
                          <a:latin typeface="+mn-lt"/>
                          <a:ea typeface="Times New Roman"/>
                          <a:cs typeface="Arial" panose="020B0604020202020204" pitchFamily="34" charset="0"/>
                        </a:rPr>
                      </a:br>
                      <a:r>
                        <a:rPr lang="en-US" sz="1200" dirty="0">
                          <a:solidFill>
                            <a:srgbClr val="000000"/>
                          </a:solidFill>
                          <a:latin typeface="+mn-lt"/>
                          <a:ea typeface="Times New Roman"/>
                          <a:cs typeface="Arial" panose="020B0604020202020204" pitchFamily="34" charset="0"/>
                        </a:rPr>
                        <a:t>(Dyanavel</a:t>
                      </a:r>
                      <a:r>
                        <a:rPr lang="en-US" sz="1200" b="0" i="0" u="none" strike="noStrike" kern="1200" baseline="0" dirty="0">
                          <a:solidFill>
                            <a:srgbClr val="000000"/>
                          </a:solidFill>
                          <a:latin typeface="+mn-lt"/>
                          <a:ea typeface="+mn-ea"/>
                          <a:cs typeface="Arial" panose="020B0604020202020204" pitchFamily="34" charset="0"/>
                        </a:rPr>
                        <a:t>®</a:t>
                      </a:r>
                      <a:r>
                        <a:rPr lang="en-US" sz="1200" dirty="0">
                          <a:solidFill>
                            <a:srgbClr val="000000"/>
                          </a:solidFill>
                          <a:latin typeface="+mn-lt"/>
                          <a:ea typeface="Times New Roman"/>
                          <a:cs typeface="Arial" panose="020B0604020202020204" pitchFamily="34" charset="0"/>
                        </a:rPr>
                        <a:t> XR)</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Tris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4"/>
                  </a:ext>
                </a:extLst>
              </a:tr>
              <a:tr h="41830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dexmethylphenidate ER (Focalin XR</a:t>
                      </a:r>
                      <a:r>
                        <a:rPr lang="en-US" sz="1200" b="0" i="0" u="none" strike="noStrike" kern="1200" baseline="0" dirty="0">
                          <a:solidFill>
                            <a:srgbClr val="000000"/>
                          </a:solidFill>
                          <a:latin typeface="+mn-lt"/>
                          <a:ea typeface="+mn-ea"/>
                          <a:cs typeface="Arial" panose="020B0604020202020204" pitchFamily="34" charset="0"/>
                        </a:rPr>
                        <a:t>®</a:t>
                      </a:r>
                      <a:r>
                        <a:rPr lang="en-US" sz="1200" dirty="0">
                          <a:solidFill>
                            <a:srgbClr val="000000"/>
                          </a:solidFill>
                          <a:latin typeface="+mn-lt"/>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generic, Novartis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5"/>
                  </a:ext>
                </a:extLst>
              </a:tr>
              <a:tr h="580306">
                <a:tc>
                  <a:txBody>
                    <a:bodyPr/>
                    <a:lstStyle/>
                    <a:p>
                      <a:pPr marL="0" marR="0">
                        <a:spcBef>
                          <a:spcPts val="200"/>
                        </a:spcBef>
                        <a:spcAft>
                          <a:spcPts val="200"/>
                        </a:spcAft>
                      </a:pPr>
                      <a:r>
                        <a:rPr lang="en-US" sz="1200" dirty="0">
                          <a:solidFill>
                            <a:srgbClr val="000000"/>
                          </a:solidFill>
                          <a:latin typeface="+mn-lt"/>
                          <a:ea typeface="Times New Roman"/>
                          <a:cs typeface="Arial"/>
                        </a:rPr>
                        <a:t>dextroamphetamine ER (Dexedrine®)</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a:rPr>
                        <a:t>generic., </a:t>
                      </a:r>
                      <a:r>
                        <a:rPr lang="en-US" sz="1200" b="0" i="0" u="none" strike="noStrike" kern="1200" baseline="0" dirty="0">
                          <a:solidFill>
                            <a:srgbClr val="000000"/>
                          </a:solidFill>
                          <a:latin typeface="+mn-lt"/>
                          <a:ea typeface="+mn-ea"/>
                          <a:cs typeface="Arial" panose="020B0604020202020204" pitchFamily="34" charset="0"/>
                        </a:rPr>
                        <a:t>Amedra </a:t>
                      </a:r>
                      <a:endParaRPr lang="en-US" sz="1200" b="0" i="0" u="none" strike="noStrike" kern="1200" baseline="0" dirty="0">
                        <a:solidFill>
                          <a:srgbClr val="000000"/>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p>
                      <a:pPr marL="0" marR="0" algn="ctr">
                        <a:spcBef>
                          <a:spcPts val="200"/>
                        </a:spcBef>
                        <a:spcAft>
                          <a:spcPts val="200"/>
                        </a:spcAft>
                      </a:pPr>
                      <a:r>
                        <a:rPr lang="en-US" sz="1200" dirty="0">
                          <a:solidFill>
                            <a:srgbClr val="000000"/>
                          </a:solidFill>
                          <a:latin typeface="+mn-lt"/>
                          <a:ea typeface="Times New Roman"/>
                          <a:cs typeface="Arial"/>
                        </a:rPr>
                        <a:t>(≤ 16 years)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6"/>
                  </a:ext>
                </a:extLst>
              </a:tr>
              <a:tr h="559033">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highlight>
                            <a:srgbClr val="00FFFF"/>
                          </a:highlight>
                          <a:latin typeface="+mn-lt"/>
                          <a:cs typeface="Arial" panose="020B0604020202020204" pitchFamily="34" charset="0"/>
                        </a:rPr>
                        <a:t>dextroamphetamine transdermal (Xelstrym™) </a:t>
                      </a:r>
                      <a:endParaRPr lang="en-US" sz="1200" dirty="0">
                        <a:solidFill>
                          <a:srgbClr val="000000"/>
                        </a:solidFill>
                        <a:highlight>
                          <a:srgbClr val="00FFFF"/>
                        </a:highlight>
                        <a:latin typeface="+mn-lt"/>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200" dirty="0">
                          <a:solidFill>
                            <a:srgbClr val="000000"/>
                          </a:solidFill>
                          <a:highlight>
                            <a:srgbClr val="00FFFF"/>
                          </a:highlight>
                          <a:latin typeface="+mn-lt"/>
                        </a:rPr>
                        <a:t>Noven</a:t>
                      </a:r>
                      <a:endParaRPr lang="en-US" sz="1200" dirty="0">
                        <a:solidFill>
                          <a:srgbClr val="000000"/>
                        </a:solidFill>
                        <a:highlight>
                          <a:srgbClr val="00FFFF"/>
                        </a:highlight>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200" dirty="0">
                          <a:solidFill>
                            <a:srgbClr val="000000"/>
                          </a:solidFill>
                          <a:highlight>
                            <a:srgbClr val="00FFFF"/>
                          </a:highlight>
                          <a:latin typeface="+mn-lt"/>
                        </a:rPr>
                        <a:t>--</a:t>
                      </a:r>
                      <a:endParaRPr lang="en-US" sz="1200" dirty="0">
                        <a:solidFill>
                          <a:srgbClr val="000000"/>
                        </a:solidFill>
                        <a:highlight>
                          <a:srgbClr val="00FFFF"/>
                        </a:highlight>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200" dirty="0">
                          <a:solidFill>
                            <a:srgbClr val="000000"/>
                          </a:solidFill>
                          <a:highlight>
                            <a:srgbClr val="00FFFF"/>
                          </a:highlight>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highlight>
                            <a:srgbClr val="00FFFF"/>
                          </a:highlight>
                          <a:latin typeface="+mn-lt"/>
                          <a:ea typeface="Times New Roman"/>
                          <a:cs typeface="Arial"/>
                        </a:rPr>
                        <a:t>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highlight>
                            <a:srgbClr val="00FFFF"/>
                          </a:highlight>
                          <a:latin typeface="+mn-lt"/>
                        </a:rPr>
                        <a:t>--</a:t>
                      </a:r>
                      <a:endParaRPr lang="en-US" sz="1200" dirty="0">
                        <a:solidFill>
                          <a:srgbClr val="000000"/>
                        </a:solidFill>
                        <a:highlight>
                          <a:srgbClr val="00FFFF"/>
                        </a:highlight>
                        <a:latin typeface="+mn-lt"/>
                        <a:ea typeface="Times New Roman"/>
                        <a:cs typeface="Arial"/>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highlight>
                            <a:srgbClr val="00FFFF"/>
                          </a:highlight>
                          <a:latin typeface="+mn-lt"/>
                        </a:rPr>
                        <a:t>--</a:t>
                      </a:r>
                      <a:endParaRPr lang="en-US" sz="1200" dirty="0">
                        <a:solidFill>
                          <a:srgbClr val="000000"/>
                        </a:solidFill>
                        <a:highlight>
                          <a:srgbClr val="00FFFF"/>
                        </a:highlight>
                        <a:latin typeface="+mn-lt"/>
                        <a:ea typeface="Times New Roman"/>
                        <a:cs typeface="Arial"/>
                      </a:endParaRPr>
                    </a:p>
                  </a:txBody>
                  <a:tcPr marL="18415" marR="18415" marT="0" marB="0" anchor="ctr"/>
                </a:tc>
                <a:extLst>
                  <a:ext uri="{0D108BD9-81ED-4DB2-BD59-A6C34878D82A}">
                    <a16:rowId xmlns:a16="http://schemas.microsoft.com/office/drawing/2014/main" val="2101951117"/>
                  </a:ext>
                </a:extLst>
              </a:tr>
              <a:tr h="559033">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a:rPr>
                        <a:t>lisdexamfetamine dimesylate (Vyvanse</a:t>
                      </a:r>
                      <a:r>
                        <a:rPr lang="en-US" sz="1200" b="0" i="0" u="none" strike="noStrike" kern="1200" baseline="0" dirty="0">
                          <a:solidFill>
                            <a:srgbClr val="000000"/>
                          </a:solidFill>
                          <a:latin typeface="+mn-lt"/>
                          <a:ea typeface="+mn-ea"/>
                          <a:cs typeface="+mn-cs"/>
                        </a:rPr>
                        <a:t>®</a:t>
                      </a: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Shire</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Moderate to severe binge eating disorder in adults</a:t>
                      </a: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536007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C4AF-FF56-4FDA-BD97-44C33D6577EB}"/>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27D646EC-1839-46CB-8EC2-3DB3CA282724}"/>
              </a:ext>
            </a:extLst>
          </p:cNvPr>
          <p:cNvGraphicFramePr>
            <a:graphicFrameLocks noGrp="1"/>
          </p:cNvGraphicFramePr>
          <p:nvPr>
            <p:ph idx="1"/>
            <p:extLst>
              <p:ext uri="{D42A27DB-BD31-4B8C-83A1-F6EECF244321}">
                <p14:modId xmlns:p14="http://schemas.microsoft.com/office/powerpoint/2010/main" val="3286833933"/>
              </p:ext>
            </p:extLst>
          </p:nvPr>
        </p:nvGraphicFramePr>
        <p:xfrm>
          <a:off x="33130" y="819150"/>
          <a:ext cx="9110869" cy="3886198"/>
        </p:xfrm>
        <a:graphic>
          <a:graphicData uri="http://schemas.openxmlformats.org/drawingml/2006/table">
            <a:tbl>
              <a:tblPr firstRow="1" bandRow="1">
                <a:tableStyleId>{5C22544A-7EE6-4342-B048-85BDC9FD1C3A}</a:tableStyleId>
              </a:tblPr>
              <a:tblGrid>
                <a:gridCol w="1370662">
                  <a:extLst>
                    <a:ext uri="{9D8B030D-6E8A-4147-A177-3AD203B41FA5}">
                      <a16:colId xmlns:a16="http://schemas.microsoft.com/office/drawing/2014/main" val="20000"/>
                    </a:ext>
                  </a:extLst>
                </a:gridCol>
                <a:gridCol w="1195245">
                  <a:extLst>
                    <a:ext uri="{9D8B030D-6E8A-4147-A177-3AD203B41FA5}">
                      <a16:colId xmlns:a16="http://schemas.microsoft.com/office/drawing/2014/main" val="20001"/>
                    </a:ext>
                  </a:extLst>
                </a:gridCol>
                <a:gridCol w="1323265">
                  <a:extLst>
                    <a:ext uri="{9D8B030D-6E8A-4147-A177-3AD203B41FA5}">
                      <a16:colId xmlns:a16="http://schemas.microsoft.com/office/drawing/2014/main" val="20002"/>
                    </a:ext>
                  </a:extLst>
                </a:gridCol>
                <a:gridCol w="1323265">
                  <a:extLst>
                    <a:ext uri="{9D8B030D-6E8A-4147-A177-3AD203B41FA5}">
                      <a16:colId xmlns:a16="http://schemas.microsoft.com/office/drawing/2014/main" val="20003"/>
                    </a:ext>
                  </a:extLst>
                </a:gridCol>
                <a:gridCol w="1323265">
                  <a:extLst>
                    <a:ext uri="{9D8B030D-6E8A-4147-A177-3AD203B41FA5}">
                      <a16:colId xmlns:a16="http://schemas.microsoft.com/office/drawing/2014/main" val="20004"/>
                    </a:ext>
                  </a:extLst>
                </a:gridCol>
                <a:gridCol w="1323265">
                  <a:extLst>
                    <a:ext uri="{9D8B030D-6E8A-4147-A177-3AD203B41FA5}">
                      <a16:colId xmlns:a16="http://schemas.microsoft.com/office/drawing/2014/main" val="20005"/>
                    </a:ext>
                  </a:extLst>
                </a:gridCol>
                <a:gridCol w="1251902">
                  <a:extLst>
                    <a:ext uri="{9D8B030D-6E8A-4147-A177-3AD203B41FA5}">
                      <a16:colId xmlns:a16="http://schemas.microsoft.com/office/drawing/2014/main" val="20006"/>
                    </a:ext>
                  </a:extLst>
                </a:gridCol>
              </a:tblGrid>
              <a:tr h="239763">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39763">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solidFill>
                            <a:srgbClr val="000000"/>
                          </a:solidFill>
                          <a:latin typeface="+mn-lt"/>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mn-lt"/>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mn-lt"/>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83909">
                <a:tc gridSpan="7">
                  <a:txBody>
                    <a:bodyPr/>
                    <a:lstStyle/>
                    <a:p>
                      <a:pPr marL="0" marR="0" algn="ctr">
                        <a:spcBef>
                          <a:spcPts val="200"/>
                        </a:spcBef>
                        <a:spcAft>
                          <a:spcPts val="200"/>
                        </a:spcAft>
                      </a:pPr>
                      <a:r>
                        <a:rPr lang="en-US" sz="1200" b="1" dirty="0">
                          <a:solidFill>
                            <a:srgbClr val="000000"/>
                          </a:solidFill>
                          <a:latin typeface="+mn-lt"/>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54718">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generic</a:t>
                      </a:r>
                      <a:endParaRPr lang="en-US" sz="1200" b="0" i="0" u="none" strike="noStrike" kern="1200" baseline="0" dirty="0">
                        <a:solidFill>
                          <a:srgbClr val="000000"/>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3"/>
                  </a:ext>
                </a:extLst>
              </a:tr>
              <a:tr h="36781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b="0" i="0" u="none" strike="noStrike" kern="1200" baseline="0" dirty="0">
                          <a:solidFill>
                            <a:srgbClr val="000000"/>
                          </a:solidFill>
                          <a:latin typeface="+mn-lt"/>
                          <a:ea typeface="+mn-ea"/>
                          <a:cs typeface="Arial" panose="020B0604020202020204" pitchFamily="34" charset="0"/>
                        </a:rPr>
                        <a:t>methylphenidate ER (Adhansia XR™)</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Adlon</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238142537"/>
                  </a:ext>
                </a:extLst>
              </a:tr>
              <a:tr h="36781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b="0" i="0" u="none" strike="noStrike" kern="1200" baseline="0" dirty="0">
                          <a:solidFill>
                            <a:srgbClr val="000000"/>
                          </a:solidFill>
                          <a:latin typeface="+mn-lt"/>
                          <a:ea typeface="+mn-ea"/>
                          <a:cs typeface="Arial" panose="020B0604020202020204" pitchFamily="34" charset="0"/>
                        </a:rPr>
                        <a:t>methylphenidate ER (Aptensio XR®)</a:t>
                      </a:r>
                    </a:p>
                  </a:txBody>
                  <a:tcPr marL="18415" marR="1841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rgbClr val="000000"/>
                          </a:solidFill>
                          <a:latin typeface="+mn-lt"/>
                          <a:ea typeface="+mn-ea"/>
                          <a:cs typeface="Arial" panose="020B0604020202020204" pitchFamily="34" charset="0"/>
                        </a:rPr>
                        <a:t>generic, Rhodes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619790846"/>
                  </a:ext>
                </a:extLst>
              </a:tr>
              <a:tr h="426142">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 (Cotempla</a:t>
                      </a:r>
                      <a:r>
                        <a:rPr lang="en-US" sz="1200" baseline="0" dirty="0">
                          <a:solidFill>
                            <a:srgbClr val="000000"/>
                          </a:solidFill>
                          <a:latin typeface="+mn-lt"/>
                          <a:ea typeface="Times New Roman"/>
                          <a:cs typeface="Arial"/>
                        </a:rPr>
                        <a:t> XR-ODT</a:t>
                      </a: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Neos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5"/>
                  </a:ext>
                </a:extLst>
              </a:tr>
              <a:tr h="367818">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 (Jornay PM™)</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Ironshore</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3087578393"/>
                  </a:ext>
                </a:extLst>
              </a:tr>
              <a:tr h="602813">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latin typeface="+mn-lt"/>
                          <a:ea typeface="+mn-ea"/>
                          <a:cs typeface="Arial"/>
                        </a:rPr>
                        <a:t>methylphenidate ER (Metadate ER®, Ritalin SR®</a:t>
                      </a:r>
                      <a:endParaRPr lang="en-US" sz="1200" dirty="0">
                        <a:solidFill>
                          <a:srgbClr val="000000"/>
                        </a:solidFill>
                        <a:latin typeface="+mn-lt"/>
                        <a:ea typeface="Times New Roman"/>
                        <a:cs typeface="Arial"/>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latin typeface="+mn-lt"/>
                          <a:ea typeface="+mn-ea"/>
                          <a:cs typeface="Arial"/>
                        </a:rPr>
                        <a:t>generic, Upstate </a:t>
                      </a:r>
                      <a:r>
                        <a:rPr lang="en-US" sz="1200" b="0" i="0" u="none" strike="noStrike" kern="1200" baseline="0" dirty="0">
                          <a:solidFill>
                            <a:srgbClr val="000000"/>
                          </a:solidFill>
                          <a:latin typeface="+mn-lt"/>
                          <a:ea typeface="+mn-ea"/>
                          <a:cs typeface="+mn-cs"/>
                        </a:rPr>
                        <a:t>	</a:t>
                      </a:r>
                    </a:p>
                    <a:p>
                      <a:pPr marL="0" marR="0" algn="ctr">
                        <a:spcBef>
                          <a:spcPts val="200"/>
                        </a:spcBef>
                        <a:spcAft>
                          <a:spcPts val="200"/>
                        </a:spcAft>
                      </a:pPr>
                      <a:endParaRPr lang="en-US" sz="12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2302538009"/>
                  </a:ext>
                </a:extLst>
              </a:tr>
              <a:tr h="367818">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 (QuilliChew™ ER)</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Tris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6"/>
                  </a:ext>
                </a:extLst>
              </a:tr>
              <a:tr h="367818">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 (Quillivant XR®)</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a:rPr>
                        <a:t>Tris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endParaRPr lang="en-US" sz="1200" dirty="0">
                        <a:solidFill>
                          <a:srgbClr val="000000"/>
                        </a:solidFill>
                        <a:latin typeface="+mn-lt"/>
                        <a:ea typeface="Times New Roman"/>
                        <a:cs typeface="Arial"/>
                      </a:endParaRPr>
                    </a:p>
                  </a:txBody>
                  <a:tcPr marL="18415" marR="18415" marT="0" marB="0" anchor="ctr"/>
                </a:tc>
                <a:extLst>
                  <a:ext uri="{0D108BD9-81ED-4DB2-BD59-A6C34878D82A}">
                    <a16:rowId xmlns:a16="http://schemas.microsoft.com/office/drawing/2014/main" val="2881259107"/>
                  </a:ext>
                </a:extLst>
              </a:tr>
            </a:tbl>
          </a:graphicData>
        </a:graphic>
      </p:graphicFrame>
    </p:spTree>
    <p:extLst>
      <p:ext uri="{BB962C8B-B14F-4D97-AF65-F5344CB8AC3E}">
        <p14:creationId xmlns:p14="http://schemas.microsoft.com/office/powerpoint/2010/main" val="29740765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FA23-7AB3-452A-BE37-663065971737}"/>
              </a:ext>
            </a:extLst>
          </p:cNvPr>
          <p:cNvSpPr>
            <a:spLocks noGrp="1"/>
          </p:cNvSpPr>
          <p:nvPr>
            <p:ph type="title"/>
          </p:nvPr>
        </p:nvSpPr>
        <p:spPr>
          <a:xfrm>
            <a:off x="457200" y="1"/>
            <a:ext cx="8229600" cy="666750"/>
          </a:xfrm>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A49179E0-E926-43FA-97C8-8F0FC632FC84}"/>
              </a:ext>
            </a:extLst>
          </p:cNvPr>
          <p:cNvGraphicFramePr>
            <a:graphicFrameLocks noGrp="1"/>
          </p:cNvGraphicFramePr>
          <p:nvPr>
            <p:ph idx="1"/>
            <p:extLst>
              <p:ext uri="{D42A27DB-BD31-4B8C-83A1-F6EECF244321}">
                <p14:modId xmlns:p14="http://schemas.microsoft.com/office/powerpoint/2010/main" val="3727863566"/>
              </p:ext>
            </p:extLst>
          </p:nvPr>
        </p:nvGraphicFramePr>
        <p:xfrm>
          <a:off x="0" y="514350"/>
          <a:ext cx="9144000" cy="4627939"/>
        </p:xfrm>
        <a:graphic>
          <a:graphicData uri="http://schemas.openxmlformats.org/drawingml/2006/table">
            <a:tbl>
              <a:tblPr firstRow="1" bandRow="1">
                <a:tableStyleId>{5C22544A-7EE6-4342-B048-85BDC9FD1C3A}</a:tableStyleId>
              </a:tblPr>
              <a:tblGrid>
                <a:gridCol w="1833714">
                  <a:extLst>
                    <a:ext uri="{9D8B030D-6E8A-4147-A177-3AD203B41FA5}">
                      <a16:colId xmlns:a16="http://schemas.microsoft.com/office/drawing/2014/main" val="20000"/>
                    </a:ext>
                  </a:extLst>
                </a:gridCol>
                <a:gridCol w="1720935">
                  <a:extLst>
                    <a:ext uri="{9D8B030D-6E8A-4147-A177-3AD203B41FA5}">
                      <a16:colId xmlns:a16="http://schemas.microsoft.com/office/drawing/2014/main" val="1404200542"/>
                    </a:ext>
                  </a:extLst>
                </a:gridCol>
                <a:gridCol w="1130059">
                  <a:extLst>
                    <a:ext uri="{9D8B030D-6E8A-4147-A177-3AD203B41FA5}">
                      <a16:colId xmlns:a16="http://schemas.microsoft.com/office/drawing/2014/main" val="20003"/>
                    </a:ext>
                  </a:extLst>
                </a:gridCol>
                <a:gridCol w="1130059">
                  <a:extLst>
                    <a:ext uri="{9D8B030D-6E8A-4147-A177-3AD203B41FA5}">
                      <a16:colId xmlns:a16="http://schemas.microsoft.com/office/drawing/2014/main" val="20004"/>
                    </a:ext>
                  </a:extLst>
                </a:gridCol>
                <a:gridCol w="1130059">
                  <a:extLst>
                    <a:ext uri="{9D8B030D-6E8A-4147-A177-3AD203B41FA5}">
                      <a16:colId xmlns:a16="http://schemas.microsoft.com/office/drawing/2014/main" val="20005"/>
                    </a:ext>
                  </a:extLst>
                </a:gridCol>
                <a:gridCol w="1130059">
                  <a:extLst>
                    <a:ext uri="{9D8B030D-6E8A-4147-A177-3AD203B41FA5}">
                      <a16:colId xmlns:a16="http://schemas.microsoft.com/office/drawing/2014/main" val="20006"/>
                    </a:ext>
                  </a:extLst>
                </a:gridCol>
                <a:gridCol w="1069115">
                  <a:extLst>
                    <a:ext uri="{9D8B030D-6E8A-4147-A177-3AD203B41FA5}">
                      <a16:colId xmlns:a16="http://schemas.microsoft.com/office/drawing/2014/main" val="20007"/>
                    </a:ext>
                  </a:extLst>
                </a:gridCol>
              </a:tblGrid>
              <a:tr h="243584">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98897">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89769">
                <a:tc gridSpan="7">
                  <a:txBody>
                    <a:bodyPr/>
                    <a:lstStyle/>
                    <a:p>
                      <a:pPr marL="0" marR="0" algn="ctr">
                        <a:spcBef>
                          <a:spcPts val="200"/>
                        </a:spcBef>
                        <a:spcAft>
                          <a:spcPts val="200"/>
                        </a:spcAft>
                      </a:pPr>
                      <a:r>
                        <a:rPr lang="en-US" sz="1400" b="1" dirty="0">
                          <a:solidFill>
                            <a:srgbClr val="000000"/>
                          </a:solidFill>
                          <a:latin typeface="+mn-lt"/>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926">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a:t>
                      </a:r>
                      <a:br>
                        <a:rPr lang="en-US" sz="1200" dirty="0">
                          <a:solidFill>
                            <a:srgbClr val="000000"/>
                          </a:solidFill>
                          <a:latin typeface="+mn-lt"/>
                          <a:ea typeface="Times New Roman"/>
                          <a:cs typeface="Arial"/>
                        </a:rPr>
                      </a:br>
                      <a:r>
                        <a:rPr lang="en-US" sz="1200" dirty="0">
                          <a:solidFill>
                            <a:srgbClr val="000000"/>
                          </a:solidFill>
                          <a:latin typeface="+mn-lt"/>
                          <a:ea typeface="Times New Roman"/>
                          <a:cs typeface="Arial"/>
                        </a:rPr>
                        <a:t>(Ritalin LA®)</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generic, </a:t>
                      </a:r>
                    </a:p>
                    <a:p>
                      <a:pPr marL="0" marR="0" algn="ctr">
                        <a:spcBef>
                          <a:spcPts val="200"/>
                        </a:spcBef>
                        <a:spcAft>
                          <a:spcPts val="200"/>
                        </a:spcAft>
                      </a:pPr>
                      <a:r>
                        <a:rPr lang="en-US" sz="1200" dirty="0">
                          <a:solidFill>
                            <a:srgbClr val="000000"/>
                          </a:solidFill>
                          <a:latin typeface="+mn-lt"/>
                          <a:ea typeface="Times New Roman"/>
                          <a:cs typeface="Arial"/>
                        </a:rPr>
                        <a:t>Novartis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3"/>
                  </a:ext>
                </a:extLst>
              </a:tr>
              <a:tr h="48797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latin typeface="+mn-lt"/>
                          <a:ea typeface="+mn-ea"/>
                          <a:cs typeface="Arial"/>
                        </a:rPr>
                        <a:t>methylphenidate ER OROS (Concerta®)</a:t>
                      </a:r>
                      <a:r>
                        <a:rPr lang="en-US" sz="1200" b="0" i="0" u="none" strike="noStrike" kern="1200" baseline="0" dirty="0">
                          <a:solidFill>
                            <a:srgbClr val="000000"/>
                          </a:solidFill>
                          <a:latin typeface="+mn-lt"/>
                          <a:ea typeface="+mn-ea"/>
                          <a:cs typeface="+mn-cs"/>
                        </a:rPr>
                        <a:t>	</a:t>
                      </a:r>
                      <a:endParaRPr lang="en-US" sz="1200" dirty="0">
                        <a:solidFill>
                          <a:srgbClr val="000000"/>
                        </a:solidFill>
                        <a:latin typeface="+mn-lt"/>
                        <a:ea typeface="Times New Roman"/>
                        <a:cs typeface="Arial"/>
                      </a:endParaRPr>
                    </a:p>
                  </a:txBody>
                  <a:tcPr marL="18415" marR="1841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mn-ea"/>
                          <a:cs typeface="Arial"/>
                        </a:rPr>
                        <a:t>generic, Janssen </a:t>
                      </a:r>
                      <a:r>
                        <a:rPr lang="en-US" sz="1200" b="0" i="0" u="none" strike="noStrike" kern="1200" baseline="0" dirty="0">
                          <a:solidFill>
                            <a:srgbClr val="000000"/>
                          </a:solidFill>
                          <a:latin typeface="+mn-lt"/>
                          <a:ea typeface="+mn-ea"/>
                          <a:cs typeface="+mn-cs"/>
                        </a:rPr>
                        <a:t>	</a:t>
                      </a:r>
                    </a:p>
                    <a:p>
                      <a:pPr algn="ctr"/>
                      <a:endParaRPr lang="en-US" sz="1200" dirty="0">
                        <a:solidFill>
                          <a:srgbClr val="000000"/>
                        </a:solidFill>
                        <a:latin typeface="+mn-lt"/>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2448988955"/>
                  </a:ext>
                </a:extLst>
              </a:tr>
              <a:tr h="370502">
                <a:tc>
                  <a:txBody>
                    <a:bodyPr/>
                    <a:lstStyle/>
                    <a:p>
                      <a:pPr marL="0" marR="0">
                        <a:spcBef>
                          <a:spcPts val="200"/>
                        </a:spcBef>
                        <a:spcAft>
                          <a:spcPts val="200"/>
                        </a:spcAft>
                      </a:pPr>
                      <a:r>
                        <a:rPr lang="en-US" sz="1200" dirty="0">
                          <a:solidFill>
                            <a:srgbClr val="000000"/>
                          </a:solidFill>
                          <a:highlight>
                            <a:srgbClr val="00FFFF"/>
                          </a:highlight>
                          <a:latin typeface="+mn-lt"/>
                          <a:cs typeface="Arial" panose="020B0604020202020204" pitchFamily="34" charset="0"/>
                        </a:rPr>
                        <a:t>methylphenidate ER OROS (Relexxii®)</a:t>
                      </a:r>
                      <a:endParaRPr lang="en-US" sz="1200" dirty="0">
                        <a:solidFill>
                          <a:srgbClr val="000000"/>
                        </a:solidFill>
                        <a:highlight>
                          <a:srgbClr val="00FFFF"/>
                        </a:highlight>
                        <a:latin typeface="+mn-lt"/>
                        <a:ea typeface="Times New Roman"/>
                        <a:cs typeface="Arial" panose="020B0604020202020204" pitchFamily="34" charset="0"/>
                      </a:endParaRPr>
                    </a:p>
                  </a:txBody>
                  <a:tcPr marL="18415" marR="18415" marT="0" marB="0" anchor="ctr"/>
                </a:tc>
                <a:tc>
                  <a:txBody>
                    <a:bodyPr/>
                    <a:lstStyle/>
                    <a:p>
                      <a:pPr algn="ctr"/>
                      <a:r>
                        <a:rPr lang="en-US" sz="1200" dirty="0">
                          <a:solidFill>
                            <a:srgbClr val="000000"/>
                          </a:solidFill>
                          <a:highlight>
                            <a:srgbClr val="00FFFF"/>
                          </a:highlight>
                          <a:latin typeface="+mn-lt"/>
                          <a:cs typeface="Arial" panose="020B0604020202020204" pitchFamily="34" charset="0"/>
                        </a:rPr>
                        <a:t>Vertical</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highlight>
                            <a:srgbClr val="00FFFF"/>
                          </a:highlight>
                          <a:latin typeface="+mn-lt"/>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200" dirty="0">
                          <a:solidFill>
                            <a:srgbClr val="000000"/>
                          </a:solidFill>
                          <a:highlight>
                            <a:srgbClr val="00FFFF"/>
                          </a:highlight>
                          <a:latin typeface="+mn-lt"/>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200" dirty="0">
                          <a:solidFill>
                            <a:srgbClr val="000000"/>
                          </a:solidFill>
                          <a:highlight>
                            <a:srgbClr val="00FFFF"/>
                          </a:highlight>
                          <a:latin typeface="+mn-lt"/>
                          <a:cs typeface="Arial" panose="020B0604020202020204" pitchFamily="34" charset="0"/>
                        </a:rPr>
                        <a:t>X</a:t>
                      </a:r>
                    </a:p>
                    <a:p>
                      <a:pPr marL="0" marR="0" algn="ctr">
                        <a:spcBef>
                          <a:spcPts val="200"/>
                        </a:spcBef>
                        <a:spcAft>
                          <a:spcPts val="200"/>
                        </a:spcAft>
                      </a:pPr>
                      <a:r>
                        <a:rPr lang="en-US" sz="1200" dirty="0">
                          <a:solidFill>
                            <a:srgbClr val="000000"/>
                          </a:solidFill>
                          <a:highlight>
                            <a:srgbClr val="00FFFF"/>
                          </a:highlight>
                          <a:latin typeface="+mn-lt"/>
                          <a:cs typeface="Arial" panose="020B0604020202020204" pitchFamily="34" charset="0"/>
                        </a:rPr>
                        <a:t> (≤ 65 years)</a:t>
                      </a:r>
                      <a:endParaRPr lang="en-US" sz="1200" dirty="0">
                        <a:solidFill>
                          <a:srgbClr val="000000"/>
                        </a:solidFill>
                        <a:highlight>
                          <a:srgbClr val="00FFFF"/>
                        </a:highlight>
                        <a:latin typeface="+mn-lt"/>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highlight>
                            <a:srgbClr val="00FFFF"/>
                          </a:highlight>
                          <a:latin typeface="+mn-lt"/>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highlight>
                            <a:srgbClr val="00FFFF"/>
                          </a:highlight>
                          <a:latin typeface="+mn-lt"/>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2542828750"/>
                  </a:ext>
                </a:extLst>
              </a:tr>
              <a:tr h="325319">
                <a:tc>
                  <a:txBody>
                    <a:bodyPr/>
                    <a:lstStyle/>
                    <a:p>
                      <a:pPr marL="0" marR="0">
                        <a:spcBef>
                          <a:spcPts val="200"/>
                        </a:spcBef>
                        <a:spcAft>
                          <a:spcPts val="200"/>
                        </a:spcAft>
                      </a:pPr>
                      <a:r>
                        <a:rPr lang="en-US" sz="1200" dirty="0">
                          <a:solidFill>
                            <a:srgbClr val="000000"/>
                          </a:solidFill>
                          <a:latin typeface="+mn-lt"/>
                          <a:ea typeface="Times New Roman"/>
                          <a:cs typeface="Arial"/>
                        </a:rPr>
                        <a:t>methylphenidate transdermal (Daytrana</a:t>
                      </a:r>
                      <a:r>
                        <a:rPr lang="en-US" sz="1200" kern="1200" dirty="0">
                          <a:solidFill>
                            <a:srgbClr val="000000"/>
                          </a:solidFill>
                          <a:latin typeface="+mn-lt"/>
                          <a:ea typeface="+mn-ea"/>
                          <a:cs typeface="Arial"/>
                        </a:rPr>
                        <a:t>®</a:t>
                      </a:r>
                      <a:r>
                        <a:rPr lang="en-US" sz="1200" dirty="0">
                          <a:solidFill>
                            <a:srgbClr val="000000"/>
                          </a:solidFill>
                          <a:latin typeface="+mn-lt"/>
                          <a:ea typeface="Times New Roman"/>
                          <a:cs typeface="Arial"/>
                        </a:rPr>
                        <a:t>)</a:t>
                      </a:r>
                    </a:p>
                  </a:txBody>
                  <a:tcPr marL="18415" marR="18415" marT="0" marB="0" anchor="ctr"/>
                </a:tc>
                <a:tc>
                  <a:txBody>
                    <a:bodyPr/>
                    <a:lstStyle/>
                    <a:p>
                      <a:pPr algn="ctr"/>
                      <a:r>
                        <a:rPr lang="en-US" sz="1200" dirty="0">
                          <a:solidFill>
                            <a:srgbClr val="000000"/>
                          </a:solidFill>
                          <a:latin typeface="+mn-lt"/>
                          <a:ea typeface="Times New Roman"/>
                          <a:cs typeface="Arial"/>
                        </a:rPr>
                        <a:t>Noven</a:t>
                      </a:r>
                      <a:endParaRPr lang="en-US" sz="1200" dirty="0">
                        <a:solidFill>
                          <a:srgbClr val="000000"/>
                        </a:solidFill>
                        <a:latin typeface="+mn-lt"/>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5"/>
                  </a:ext>
                </a:extLst>
              </a:tr>
              <a:tr h="487978">
                <a:tc>
                  <a:txBody>
                    <a:bodyPr/>
                    <a:lstStyle/>
                    <a:p>
                      <a:pPr marL="0" marR="0">
                        <a:spcBef>
                          <a:spcPts val="200"/>
                        </a:spcBef>
                        <a:spcAft>
                          <a:spcPts val="200"/>
                        </a:spcAft>
                      </a:pPr>
                      <a:r>
                        <a:rPr lang="en-US" sz="1200" dirty="0">
                          <a:solidFill>
                            <a:srgbClr val="000000"/>
                          </a:solidFill>
                          <a:latin typeface="+mn-lt"/>
                          <a:ea typeface="Times New Roman"/>
                          <a:cs typeface="Arial"/>
                        </a:rPr>
                        <a:t>mixed amphetamine salts ER</a:t>
                      </a:r>
                      <a:br>
                        <a:rPr lang="en-US" sz="1200" dirty="0">
                          <a:solidFill>
                            <a:srgbClr val="000000"/>
                          </a:solidFill>
                          <a:latin typeface="+mn-lt"/>
                          <a:ea typeface="Times New Roman"/>
                          <a:cs typeface="Arial"/>
                        </a:rPr>
                      </a:br>
                      <a:r>
                        <a:rPr lang="en-US" sz="1200" dirty="0">
                          <a:solidFill>
                            <a:srgbClr val="000000"/>
                          </a:solidFill>
                          <a:latin typeface="+mn-lt"/>
                          <a:ea typeface="Times New Roman"/>
                          <a:cs typeface="Arial"/>
                        </a:rPr>
                        <a:t>(Adderall XR®)</a:t>
                      </a:r>
                    </a:p>
                  </a:txBody>
                  <a:tcPr marL="27305" marR="27305" marT="0" marB="0" anchor="ctr"/>
                </a:tc>
                <a:tc>
                  <a:txBody>
                    <a:bodyPr/>
                    <a:lstStyle/>
                    <a:p>
                      <a:pPr algn="ctr"/>
                      <a:r>
                        <a:rPr lang="en-US" sz="1200" dirty="0">
                          <a:solidFill>
                            <a:srgbClr val="000000"/>
                          </a:solidFill>
                          <a:latin typeface="+mn-lt"/>
                          <a:ea typeface="Times New Roman"/>
                          <a:cs typeface="Arial"/>
                        </a:rPr>
                        <a:t>generic, Shire</a:t>
                      </a:r>
                      <a:endParaRPr lang="en-US" sz="1200" dirty="0">
                        <a:solidFill>
                          <a:srgbClr val="000000"/>
                        </a:solidFill>
                        <a:latin typeface="+mn-lt"/>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27305" marR="27305" marT="0" marB="0" anchor="ctr"/>
                </a:tc>
                <a:extLst>
                  <a:ext uri="{0D108BD9-81ED-4DB2-BD59-A6C34878D82A}">
                    <a16:rowId xmlns:a16="http://schemas.microsoft.com/office/drawing/2014/main" val="10006"/>
                  </a:ext>
                </a:extLst>
              </a:tr>
              <a:tr h="673229">
                <a:tc>
                  <a:txBody>
                    <a:bodyPr/>
                    <a:lstStyle/>
                    <a:p>
                      <a:pPr marL="0" marR="0">
                        <a:spcBef>
                          <a:spcPts val="200"/>
                        </a:spcBef>
                        <a:spcAft>
                          <a:spcPts val="200"/>
                        </a:spcAft>
                      </a:pPr>
                      <a:r>
                        <a:rPr lang="en-US" sz="1200" dirty="0">
                          <a:solidFill>
                            <a:srgbClr val="000000"/>
                          </a:solidFill>
                          <a:latin typeface="+mn-lt"/>
                          <a:ea typeface="Times New Roman"/>
                          <a:cs typeface="Arial" panose="020B0604020202020204" pitchFamily="34" charset="0"/>
                        </a:rPr>
                        <a:t>mixed amphetamine salts ER</a:t>
                      </a:r>
                      <a:br>
                        <a:rPr lang="en-US" sz="1200" dirty="0">
                          <a:solidFill>
                            <a:srgbClr val="000000"/>
                          </a:solidFill>
                          <a:latin typeface="+mn-lt"/>
                          <a:ea typeface="Times New Roman"/>
                          <a:cs typeface="Arial" panose="020B0604020202020204" pitchFamily="34" charset="0"/>
                        </a:rPr>
                      </a:br>
                      <a:r>
                        <a:rPr lang="en-US" sz="1200" dirty="0">
                          <a:solidFill>
                            <a:srgbClr val="000000"/>
                          </a:solidFill>
                          <a:latin typeface="+mn-lt"/>
                          <a:ea typeface="Times New Roman"/>
                          <a:cs typeface="Arial" panose="020B0604020202020204" pitchFamily="34" charset="0"/>
                        </a:rPr>
                        <a:t>(Mydayis®)</a:t>
                      </a:r>
                    </a:p>
                  </a:txBody>
                  <a:tcPr marL="27305" marR="27305" marT="0" marB="0" anchor="ctr"/>
                </a:tc>
                <a:tc>
                  <a:txBody>
                    <a:bodyPr/>
                    <a:lstStyle/>
                    <a:p>
                      <a:pPr algn="ctr"/>
                      <a:r>
                        <a:rPr lang="en-US" sz="1200" dirty="0">
                          <a:solidFill>
                            <a:srgbClr val="000000"/>
                          </a:solidFill>
                          <a:latin typeface="+mn-lt"/>
                          <a:cs typeface="Arial" panose="020B0604020202020204" pitchFamily="34" charset="0"/>
                        </a:rPr>
                        <a:t>Shire</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tc>
                  <a:txBody>
                    <a:bodyPr/>
                    <a:lstStyle/>
                    <a:p>
                      <a:r>
                        <a:rPr lang="en-US" sz="1200" b="0" i="0" u="none" strike="noStrike" kern="1200" baseline="0" dirty="0">
                          <a:solidFill>
                            <a:srgbClr val="000000"/>
                          </a:solidFill>
                          <a:latin typeface="+mn-lt"/>
                          <a:ea typeface="+mn-ea"/>
                          <a:cs typeface="Arial" panose="020B0604020202020204" pitchFamily="34" charset="0"/>
                        </a:rPr>
                        <a:t>           </a:t>
                      </a:r>
                    </a:p>
                    <a:p>
                      <a:r>
                        <a:rPr lang="en-US" sz="1200" b="0" i="0" u="none" strike="noStrike" kern="1200" baseline="0" dirty="0">
                          <a:solidFill>
                            <a:srgbClr val="000000"/>
                          </a:solidFill>
                          <a:latin typeface="+mn-lt"/>
                          <a:ea typeface="+mn-ea"/>
                          <a:cs typeface="Arial" panose="020B0604020202020204" pitchFamily="34" charset="0"/>
                        </a:rPr>
                        <a:t>           -- </a:t>
                      </a:r>
                    </a:p>
                    <a:p>
                      <a:pPr algn="ctr"/>
                      <a:r>
                        <a:rPr lang="en-US" sz="1200" b="0" i="0" u="none" strike="noStrike" kern="1200" baseline="0" dirty="0">
                          <a:solidFill>
                            <a:srgbClr val="000000"/>
                          </a:solidFill>
                          <a:latin typeface="+mn-lt"/>
                          <a:ea typeface="+mn-ea"/>
                          <a:cs typeface="Arial" panose="020B0604020202020204" pitchFamily="34" charset="0"/>
                        </a:rPr>
                        <a:t>(≥ 13 years) 	</a:t>
                      </a:r>
                    </a:p>
                    <a:p>
                      <a:pPr marL="0" marR="0" algn="ctr">
                        <a:spcBef>
                          <a:spcPts val="200"/>
                        </a:spcBef>
                        <a:spcAft>
                          <a:spcPts val="200"/>
                        </a:spcAft>
                      </a:pP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236069233"/>
                  </a:ext>
                </a:extLst>
              </a:tr>
              <a:tr h="81901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highlight>
                            <a:srgbClr val="00FFFF"/>
                          </a:highlight>
                          <a:latin typeface="+mn-lt"/>
                          <a:ea typeface="+mn-ea"/>
                          <a:cs typeface="Arial" panose="020B0604020202020204" pitchFamily="34" charset="0"/>
                        </a:rPr>
                        <a:t>serdexmethylphenidate/ dexmethylphenidate</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highlight>
                            <a:srgbClr val="00FFFF"/>
                          </a:highlight>
                          <a:latin typeface="+mn-lt"/>
                          <a:ea typeface="+mn-ea"/>
                          <a:cs typeface="Arial" panose="020B0604020202020204" pitchFamily="34" charset="0"/>
                        </a:rPr>
                        <a:t>(Azstarys®)</a:t>
                      </a:r>
                      <a:r>
                        <a:rPr lang="en-US" sz="1200" b="0" i="0" u="none" strike="noStrike" kern="1200" baseline="0" dirty="0">
                          <a:solidFill>
                            <a:srgbClr val="000000"/>
                          </a:solidFill>
                          <a:highlight>
                            <a:srgbClr val="00FFFF"/>
                          </a:highlight>
                          <a:latin typeface="+mn-lt"/>
                          <a:ea typeface="+mn-ea"/>
                          <a:cs typeface="+mn-cs"/>
                        </a:rPr>
                        <a:t>	</a:t>
                      </a:r>
                      <a:endParaRPr lang="en-US" sz="1200" dirty="0">
                        <a:solidFill>
                          <a:srgbClr val="000000"/>
                        </a:solidFill>
                        <a:highlight>
                          <a:srgbClr val="00FFFF"/>
                        </a:highlight>
                        <a:latin typeface="+mn-lt"/>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highlight>
                          <a:srgbClr val="00FFFF"/>
                        </a:highlight>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highlight>
                          <a:srgbClr val="00FFFF"/>
                        </a:highlight>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highlight>
                            <a:srgbClr val="00FFFF"/>
                          </a:highlight>
                          <a:latin typeface="+mn-lt"/>
                          <a:ea typeface="+mn-ea"/>
                          <a:cs typeface="Arial" panose="020B0604020202020204" pitchFamily="34" charset="0"/>
                        </a:rPr>
                        <a:t>Corium/Prasco</a:t>
                      </a:r>
                      <a:endParaRPr lang="en-US" sz="1200" b="0" i="0" u="none" strike="noStrike" kern="1200" baseline="0" dirty="0">
                        <a:solidFill>
                          <a:srgbClr val="000000"/>
                        </a:solidFill>
                        <a:highlight>
                          <a:srgbClr val="00FFFF"/>
                        </a:highlight>
                        <a:latin typeface="+mn-lt"/>
                        <a:ea typeface="+mn-ea"/>
                        <a:cs typeface="+mn-cs"/>
                      </a:endParaRPr>
                    </a:p>
                    <a:p>
                      <a:pPr algn="ctr"/>
                      <a:endParaRPr lang="en-US" sz="1200" dirty="0">
                        <a:solidFill>
                          <a:srgbClr val="000000"/>
                        </a:solidFill>
                        <a:highlight>
                          <a:srgbClr val="00FFFF"/>
                        </a:highlight>
                        <a:latin typeface="+mn-lt"/>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200" dirty="0">
                          <a:solidFill>
                            <a:srgbClr val="000000"/>
                          </a:solidFill>
                          <a:highlight>
                            <a:srgbClr val="00FFFF"/>
                          </a:highlight>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highlight>
                            <a:srgbClr val="00FFFF"/>
                          </a:highlight>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highlight>
                            <a:srgbClr val="00FFFF"/>
                          </a:highlight>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highlight>
                            <a:srgbClr val="00FFFF"/>
                          </a:highlight>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highlight>
                            <a:srgbClr val="00FFFF"/>
                          </a:highlight>
                          <a:latin typeface="+mn-lt"/>
                          <a:ea typeface="Times New Roman"/>
                          <a:cs typeface="Arial"/>
                        </a:rPr>
                        <a:t>--</a:t>
                      </a:r>
                    </a:p>
                  </a:txBody>
                  <a:tcPr marL="18415" marR="18415" marT="0" marB="0" anchor="ctr"/>
                </a:tc>
                <a:extLst>
                  <a:ext uri="{0D108BD9-81ED-4DB2-BD59-A6C34878D82A}">
                    <a16:rowId xmlns:a16="http://schemas.microsoft.com/office/drawing/2014/main" val="3531630425"/>
                  </a:ext>
                </a:extLst>
              </a:tr>
            </a:tbl>
          </a:graphicData>
        </a:graphic>
      </p:graphicFrame>
    </p:spTree>
    <p:extLst>
      <p:ext uri="{BB962C8B-B14F-4D97-AF65-F5344CB8AC3E}">
        <p14:creationId xmlns:p14="http://schemas.microsoft.com/office/powerpoint/2010/main" val="77548328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146D-E8F6-4FB3-B4F0-BCEB41037CA9}"/>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2FCFF56E-8D8F-47DB-B2E7-EAA7A610F0DF}"/>
              </a:ext>
            </a:extLst>
          </p:cNvPr>
          <p:cNvGraphicFramePr>
            <a:graphicFrameLocks noGrp="1"/>
          </p:cNvGraphicFramePr>
          <p:nvPr>
            <p:ph idx="1"/>
            <p:extLst>
              <p:ext uri="{D42A27DB-BD31-4B8C-83A1-F6EECF244321}">
                <p14:modId xmlns:p14="http://schemas.microsoft.com/office/powerpoint/2010/main" val="1804931218"/>
              </p:ext>
            </p:extLst>
          </p:nvPr>
        </p:nvGraphicFramePr>
        <p:xfrm>
          <a:off x="0" y="819151"/>
          <a:ext cx="9144002" cy="3821083"/>
        </p:xfrm>
        <a:graphic>
          <a:graphicData uri="http://schemas.openxmlformats.org/drawingml/2006/table">
            <a:tbl>
              <a:tblPr firstRow="1" bandRow="1">
                <a:tableStyleId>{5C22544A-7EE6-4342-B048-85BDC9FD1C3A}</a:tableStyleId>
              </a:tblPr>
              <a:tblGrid>
                <a:gridCol w="1443787">
                  <a:extLst>
                    <a:ext uri="{9D8B030D-6E8A-4147-A177-3AD203B41FA5}">
                      <a16:colId xmlns:a16="http://schemas.microsoft.com/office/drawing/2014/main" val="20000"/>
                    </a:ext>
                  </a:extLst>
                </a:gridCol>
                <a:gridCol w="1189069">
                  <a:extLst>
                    <a:ext uri="{9D8B030D-6E8A-4147-A177-3AD203B41FA5}">
                      <a16:colId xmlns:a16="http://schemas.microsoft.com/office/drawing/2014/main" val="20001"/>
                    </a:ext>
                  </a:extLst>
                </a:gridCol>
                <a:gridCol w="1316428">
                  <a:extLst>
                    <a:ext uri="{9D8B030D-6E8A-4147-A177-3AD203B41FA5}">
                      <a16:colId xmlns:a16="http://schemas.microsoft.com/office/drawing/2014/main" val="20002"/>
                    </a:ext>
                  </a:extLst>
                </a:gridCol>
                <a:gridCol w="1316428">
                  <a:extLst>
                    <a:ext uri="{9D8B030D-6E8A-4147-A177-3AD203B41FA5}">
                      <a16:colId xmlns:a16="http://schemas.microsoft.com/office/drawing/2014/main" val="20003"/>
                    </a:ext>
                  </a:extLst>
                </a:gridCol>
                <a:gridCol w="1316428">
                  <a:extLst>
                    <a:ext uri="{9D8B030D-6E8A-4147-A177-3AD203B41FA5}">
                      <a16:colId xmlns:a16="http://schemas.microsoft.com/office/drawing/2014/main" val="20004"/>
                    </a:ext>
                  </a:extLst>
                </a:gridCol>
                <a:gridCol w="1316428">
                  <a:extLst>
                    <a:ext uri="{9D8B030D-6E8A-4147-A177-3AD203B41FA5}">
                      <a16:colId xmlns:a16="http://schemas.microsoft.com/office/drawing/2014/main" val="20005"/>
                    </a:ext>
                  </a:extLst>
                </a:gridCol>
                <a:gridCol w="1245434">
                  <a:extLst>
                    <a:ext uri="{9D8B030D-6E8A-4147-A177-3AD203B41FA5}">
                      <a16:colId xmlns:a16="http://schemas.microsoft.com/office/drawing/2014/main" val="20006"/>
                    </a:ext>
                  </a:extLst>
                </a:gridCol>
              </a:tblGrid>
              <a:tr h="402147">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402147">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82519">
                <a:tc gridSpan="7">
                  <a:txBody>
                    <a:bodyPr/>
                    <a:lstStyle/>
                    <a:p>
                      <a:pPr marL="0" marR="0" algn="ctr">
                        <a:spcBef>
                          <a:spcPts val="200"/>
                        </a:spcBef>
                        <a:spcAft>
                          <a:spcPts val="200"/>
                        </a:spcAft>
                      </a:pPr>
                      <a:r>
                        <a:rPr lang="en-US" sz="1600" b="1" dirty="0">
                          <a:solidFill>
                            <a:srgbClr val="000000"/>
                          </a:solidFill>
                          <a:latin typeface="+mn-lt"/>
                          <a:ea typeface="Times New Roman"/>
                          <a:cs typeface="Arial"/>
                        </a:rPr>
                        <a:t>Non-Stimulants</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13695">
                <a:tc>
                  <a:txBody>
                    <a:bodyPr/>
                    <a:lstStyle/>
                    <a:p>
                      <a:pPr marL="0" marR="0">
                        <a:spcBef>
                          <a:spcPts val="200"/>
                        </a:spcBef>
                        <a:spcAft>
                          <a:spcPts val="200"/>
                        </a:spcAft>
                      </a:pPr>
                      <a:r>
                        <a:rPr lang="en-US" sz="1400" dirty="0">
                          <a:solidFill>
                            <a:srgbClr val="000000"/>
                          </a:solidFill>
                          <a:latin typeface="+mn-lt"/>
                          <a:ea typeface="Times New Roman"/>
                          <a:cs typeface="Arial" panose="020B0604020202020204" pitchFamily="34" charset="0"/>
                        </a:rPr>
                        <a:t>atomoxetine (Strattera®)</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generic, </a:t>
                      </a:r>
                    </a:p>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Eli Lilly</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27305" marR="27305" marT="0" marB="0" anchor="ctr"/>
                </a:tc>
                <a:extLst>
                  <a:ext uri="{0D108BD9-81ED-4DB2-BD59-A6C34878D82A}">
                    <a16:rowId xmlns:a16="http://schemas.microsoft.com/office/drawing/2014/main" val="10003"/>
                  </a:ext>
                </a:extLst>
              </a:tr>
              <a:tr h="847899">
                <a:tc>
                  <a:txBody>
                    <a:bodyPr/>
                    <a:lstStyle/>
                    <a:p>
                      <a:pPr marL="0" marR="0">
                        <a:spcBef>
                          <a:spcPts val="200"/>
                        </a:spcBef>
                        <a:spcAft>
                          <a:spcPts val="200"/>
                        </a:spcAft>
                      </a:pPr>
                      <a:r>
                        <a:rPr lang="en-US" sz="1400" dirty="0">
                          <a:solidFill>
                            <a:srgbClr val="000000"/>
                          </a:solidFill>
                          <a:latin typeface="+mn-lt"/>
                          <a:ea typeface="Times New Roman"/>
                          <a:cs typeface="Arial" panose="020B0604020202020204" pitchFamily="34" charset="0"/>
                        </a:rPr>
                        <a:t>clonidine ER</a:t>
                      </a:r>
                      <a:br>
                        <a:rPr lang="en-US" sz="1400" dirty="0">
                          <a:solidFill>
                            <a:srgbClr val="000000"/>
                          </a:solidFill>
                          <a:latin typeface="+mn-lt"/>
                          <a:ea typeface="Times New Roman"/>
                          <a:cs typeface="Arial" panose="020B0604020202020204" pitchFamily="34" charset="0"/>
                        </a:rPr>
                      </a:br>
                      <a:r>
                        <a:rPr lang="en-US" sz="1400" dirty="0">
                          <a:solidFill>
                            <a:srgbClr val="000000"/>
                          </a:solidFill>
                          <a:latin typeface="+mn-lt"/>
                          <a:ea typeface="Times New Roman"/>
                          <a:cs typeface="Arial" panose="020B0604020202020204" pitchFamily="34" charset="0"/>
                        </a:rPr>
                        <a:t>(Kapvay™)</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Generic,</a:t>
                      </a:r>
                    </a:p>
                    <a:p>
                      <a:pPr marL="0" marR="0" algn="ctr">
                        <a:spcBef>
                          <a:spcPts val="200"/>
                        </a:spcBef>
                        <a:spcAft>
                          <a:spcPts val="200"/>
                        </a:spcAft>
                      </a:pPr>
                      <a:r>
                        <a:rPr lang="en-US" sz="1400" b="0" i="0" u="none" strike="noStrike" kern="1200" baseline="0" dirty="0">
                          <a:solidFill>
                            <a:srgbClr val="000000"/>
                          </a:solidFill>
                          <a:latin typeface="+mn-lt"/>
                          <a:ea typeface="+mn-ea"/>
                          <a:cs typeface="Arial" panose="020B0604020202020204" pitchFamily="34" charset="0"/>
                        </a:rPr>
                        <a:t>Concordia</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Treatment of ADHD as adjunct to stimulants</a:t>
                      </a:r>
                    </a:p>
                  </a:txBody>
                  <a:tcPr marL="27305" marR="27305" marT="0" marB="0" anchor="ctr"/>
                </a:tc>
                <a:extLst>
                  <a:ext uri="{0D108BD9-81ED-4DB2-BD59-A6C34878D82A}">
                    <a16:rowId xmlns:a16="http://schemas.microsoft.com/office/drawing/2014/main" val="10004"/>
                  </a:ext>
                </a:extLst>
              </a:tr>
              <a:tr h="847899">
                <a:tc>
                  <a:txBody>
                    <a:bodyPr/>
                    <a:lstStyle/>
                    <a:p>
                      <a:pPr marL="0" marR="0">
                        <a:spcBef>
                          <a:spcPts val="200"/>
                        </a:spcBef>
                        <a:spcAft>
                          <a:spcPts val="200"/>
                        </a:spcAft>
                      </a:pPr>
                      <a:r>
                        <a:rPr lang="en-US" sz="1400" dirty="0">
                          <a:solidFill>
                            <a:srgbClr val="000000"/>
                          </a:solidFill>
                          <a:latin typeface="+mn-lt"/>
                          <a:ea typeface="Times New Roman"/>
                          <a:cs typeface="Arial" panose="020B0604020202020204" pitchFamily="34" charset="0"/>
                        </a:rPr>
                        <a:t>guanfacine ER (Intuniv™)</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generic,</a:t>
                      </a:r>
                      <a:br>
                        <a:rPr lang="en-US" sz="1400" dirty="0">
                          <a:solidFill>
                            <a:srgbClr val="000000"/>
                          </a:solidFill>
                          <a:latin typeface="+mn-lt"/>
                          <a:ea typeface="Times New Roman"/>
                          <a:cs typeface="Arial" panose="020B0604020202020204" pitchFamily="34" charset="0"/>
                        </a:rPr>
                      </a:br>
                      <a:r>
                        <a:rPr lang="en-US" sz="1400" dirty="0">
                          <a:solidFill>
                            <a:srgbClr val="000000"/>
                          </a:solidFill>
                          <a:latin typeface="+mn-lt"/>
                          <a:ea typeface="Times New Roman"/>
                          <a:cs typeface="Arial" panose="020B0604020202020204" pitchFamily="34" charset="0"/>
                        </a:rPr>
                        <a:t>Shire</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Treatment of ADHD as adjunct to stimulants</a:t>
                      </a:r>
                    </a:p>
                  </a:txBody>
                  <a:tcPr marL="27305" marR="27305" marT="0" marB="0" anchor="ctr"/>
                </a:tc>
                <a:extLst>
                  <a:ext uri="{0D108BD9-81ED-4DB2-BD59-A6C34878D82A}">
                    <a16:rowId xmlns:a16="http://schemas.microsoft.com/office/drawing/2014/main" val="10005"/>
                  </a:ext>
                </a:extLst>
              </a:tr>
              <a:tr h="513695">
                <a:tc>
                  <a:txBody>
                    <a:bodyPr/>
                    <a:lstStyle/>
                    <a:p>
                      <a:pPr marL="0" marR="0" algn="l" defTabSz="914400" rtl="0" eaLnBrk="1" latinLnBrk="0" hangingPunct="1">
                        <a:spcBef>
                          <a:spcPts val="200"/>
                        </a:spcBef>
                        <a:spcAft>
                          <a:spcPts val="200"/>
                        </a:spcAft>
                      </a:pPr>
                      <a:r>
                        <a:rPr lang="en-US" sz="1400" kern="1200" dirty="0">
                          <a:solidFill>
                            <a:srgbClr val="000000"/>
                          </a:solidFill>
                          <a:latin typeface="+mn-lt"/>
                          <a:ea typeface="+mn-ea"/>
                          <a:cs typeface="Arial" panose="020B0604020202020204" pitchFamily="34" charset="0"/>
                        </a:rPr>
                        <a:t>viloxazine (Qelbree™)</a:t>
                      </a:r>
                      <a:endParaRPr lang="en-US" sz="1400" kern="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defTabSz="914400" rtl="0" eaLnBrk="1" latinLnBrk="0" hangingPunct="1">
                        <a:spcBef>
                          <a:spcPts val="200"/>
                        </a:spcBef>
                        <a:spcAft>
                          <a:spcPts val="200"/>
                        </a:spcAft>
                      </a:pPr>
                      <a:r>
                        <a:rPr lang="en-US" sz="1400" kern="1200" dirty="0">
                          <a:solidFill>
                            <a:srgbClr val="000000"/>
                          </a:solidFill>
                          <a:latin typeface="+mn-lt"/>
                          <a:ea typeface="+mn-ea"/>
                          <a:cs typeface="Arial" panose="020B0604020202020204" pitchFamily="34" charset="0"/>
                        </a:rPr>
                        <a:t>Supernus</a:t>
                      </a:r>
                      <a:endParaRPr lang="en-US" sz="1400" kern="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400" dirty="0">
                          <a:solidFill>
                            <a:srgbClr val="000000"/>
                          </a:solidFill>
                          <a:highlight>
                            <a:srgbClr val="00FFFF"/>
                          </a:highlight>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dirty="0">
                          <a:solidFill>
                            <a:srgbClr val="000000"/>
                          </a:solidFill>
                          <a:latin typeface="+mn-lt"/>
                          <a:ea typeface="Times New Roman"/>
                          <a:cs typeface="Arial"/>
                        </a:rPr>
                        <a:t>--</a:t>
                      </a:r>
                    </a:p>
                  </a:txBody>
                  <a:tcPr marL="27305" marR="27305" marT="0" marB="0" anchor="ctr"/>
                </a:tc>
                <a:extLst>
                  <a:ext uri="{0D108BD9-81ED-4DB2-BD59-A6C34878D82A}">
                    <a16:rowId xmlns:a16="http://schemas.microsoft.com/office/drawing/2014/main" val="1814341044"/>
                  </a:ext>
                </a:extLst>
              </a:tr>
            </a:tbl>
          </a:graphicData>
        </a:graphic>
      </p:graphicFrame>
    </p:spTree>
    <p:extLst>
      <p:ext uri="{BB962C8B-B14F-4D97-AF65-F5344CB8AC3E}">
        <p14:creationId xmlns:p14="http://schemas.microsoft.com/office/powerpoint/2010/main" val="428708380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E338-0E95-44D2-B65D-61B04F1FFBC9}"/>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9B4C075D-1A43-44E0-A703-19078288D5AE}"/>
              </a:ext>
            </a:extLst>
          </p:cNvPr>
          <p:cNvSpPr>
            <a:spLocks noGrp="1"/>
          </p:cNvSpPr>
          <p:nvPr>
            <p:ph idx="1"/>
          </p:nvPr>
        </p:nvSpPr>
        <p:spPr>
          <a:xfrm>
            <a:off x="424070" y="666750"/>
            <a:ext cx="8229600" cy="4038600"/>
          </a:xfrm>
        </p:spPr>
        <p:txBody>
          <a:bodyPr/>
          <a:lstStyle/>
          <a:p>
            <a:pPr>
              <a:buNone/>
            </a:pPr>
            <a:r>
              <a:rPr lang="en-US" altLang="en-US" sz="2000" b="1" i="1" dirty="0">
                <a:solidFill>
                  <a:schemeClr val="tx1">
                    <a:lumMod val="50000"/>
                  </a:schemeClr>
                </a:solidFill>
              </a:rPr>
              <a:t>Class Summary:</a:t>
            </a:r>
          </a:p>
          <a:p>
            <a:r>
              <a:rPr lang="en-US" sz="2000" dirty="0">
                <a:solidFill>
                  <a:srgbClr val="000000"/>
                </a:solidFill>
              </a:rPr>
              <a:t>ADHD has been diagnosed in approximately 9.4% of children 2 to 17 years of age and about 4% of adults </a:t>
            </a:r>
          </a:p>
          <a:p>
            <a:r>
              <a:rPr lang="en-US" sz="2000" dirty="0">
                <a:solidFill>
                  <a:srgbClr val="000000"/>
                </a:solidFill>
              </a:rPr>
              <a:t>Meta-analyses and reviews confirm the short-term efficacy of stimulant medications in reducing the core symptoms of ADHD: inattention, hyperactivity, and impulsivity</a:t>
            </a:r>
          </a:p>
          <a:p>
            <a:r>
              <a:rPr lang="en-US" sz="2000" dirty="0">
                <a:solidFill>
                  <a:srgbClr val="000000"/>
                </a:solidFill>
              </a:rPr>
              <a:t>Studies have not shown clear advantages of any one stimulant medication over another or between dosage forms of a given agent   </a:t>
            </a:r>
          </a:p>
          <a:p>
            <a:r>
              <a:rPr lang="en-US" sz="2000" dirty="0">
                <a:solidFill>
                  <a:srgbClr val="000000"/>
                </a:solidFill>
              </a:rPr>
              <a:t>The AAP states that stimulants are equally effective for ADHD</a:t>
            </a:r>
          </a:p>
          <a:p>
            <a:r>
              <a:rPr lang="en-US" sz="2000" dirty="0">
                <a:solidFill>
                  <a:srgbClr val="000000"/>
                </a:solidFill>
              </a:rPr>
              <a:t>The AAP recommends that, if a trial with 1 drug compound group is ineffective or poorly tolerated, a trial of a medication from a different drug group should be used</a:t>
            </a:r>
          </a:p>
          <a:p>
            <a:endParaRPr lang="en-US" sz="2000" dirty="0"/>
          </a:p>
        </p:txBody>
      </p:sp>
    </p:spTree>
    <p:extLst>
      <p:ext uri="{BB962C8B-B14F-4D97-AF65-F5344CB8AC3E}">
        <p14:creationId xmlns:p14="http://schemas.microsoft.com/office/powerpoint/2010/main" val="255696704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572A-46EB-455D-B2E7-D7689015BF6A}"/>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E37523BB-1579-4E32-B3BB-13968BF5F965}"/>
              </a:ext>
            </a:extLst>
          </p:cNvPr>
          <p:cNvSpPr>
            <a:spLocks noGrp="1"/>
          </p:cNvSpPr>
          <p:nvPr>
            <p:ph idx="1"/>
          </p:nvPr>
        </p:nvSpPr>
        <p:spPr>
          <a:xfrm>
            <a:off x="457200" y="992888"/>
            <a:ext cx="8229600" cy="3407661"/>
          </a:xfrm>
        </p:spPr>
        <p:txBody>
          <a:bodyPr/>
          <a:lstStyle/>
          <a:p>
            <a:pPr>
              <a:buNone/>
            </a:pPr>
            <a:r>
              <a:rPr lang="en-US" altLang="en-US" sz="2000" b="1" i="1" dirty="0">
                <a:solidFill>
                  <a:schemeClr val="tx1">
                    <a:lumMod val="50000"/>
                  </a:schemeClr>
                </a:solidFill>
              </a:rPr>
              <a:t>Class Summary:</a:t>
            </a:r>
          </a:p>
          <a:p>
            <a:r>
              <a:rPr lang="en-US" sz="2000" b="0" i="0" u="none" strike="noStrike" baseline="0" dirty="0">
                <a:solidFill>
                  <a:srgbClr val="000000"/>
                </a:solidFill>
              </a:rPr>
              <a:t>The AAP guidelines now also include a recommendation to screen patients for comorbidities such as depression, anxiety and substance use. </a:t>
            </a:r>
          </a:p>
          <a:p>
            <a:r>
              <a:rPr lang="en-US" sz="2000" dirty="0">
                <a:solidFill>
                  <a:srgbClr val="000000"/>
                </a:solidFill>
              </a:rPr>
              <a:t>The individual agents used for the treatment of ADHD are associated with different contraindications and precautions for use</a:t>
            </a:r>
          </a:p>
          <a:p>
            <a:r>
              <a:rPr lang="en-US" sz="2000" dirty="0">
                <a:solidFill>
                  <a:srgbClr val="000000"/>
                </a:solidFill>
              </a:rPr>
              <a:t>This may influence the selection of appropriate therapy in patients with comorbidities (e.g., coexistent tic disorders or Tourette’s syndrome)</a:t>
            </a:r>
          </a:p>
          <a:p>
            <a:r>
              <a:rPr lang="en-US" sz="2000" dirty="0">
                <a:solidFill>
                  <a:srgbClr val="000000"/>
                </a:solidFill>
              </a:rPr>
              <a:t>The 2019 AAP Clinical Practice Guideline for children with ADHD recommends stimulant medication and/or behavioral therapy for the treatment of ADHD in children</a:t>
            </a:r>
          </a:p>
          <a:p>
            <a:pPr marL="0" indent="0">
              <a:buNone/>
            </a:pPr>
            <a:endParaRPr lang="en-US" sz="2000" dirty="0"/>
          </a:p>
        </p:txBody>
      </p:sp>
    </p:spTree>
    <p:extLst>
      <p:ext uri="{BB962C8B-B14F-4D97-AF65-F5344CB8AC3E}">
        <p14:creationId xmlns:p14="http://schemas.microsoft.com/office/powerpoint/2010/main" val="31415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P&amp;T Agenda</a:t>
            </a:r>
          </a:p>
        </p:txBody>
      </p:sp>
      <p:sp>
        <p:nvSpPr>
          <p:cNvPr id="6" name="Content Placeholder 5"/>
          <p:cNvSpPr>
            <a:spLocks noGrp="1"/>
          </p:cNvSpPr>
          <p:nvPr>
            <p:ph idx="1"/>
          </p:nvPr>
        </p:nvSpPr>
        <p:spPr/>
        <p:txBody>
          <a:bodyPr/>
          <a:lstStyle/>
          <a:p>
            <a:r>
              <a:rPr lang="en-US" dirty="0">
                <a:solidFill>
                  <a:srgbClr val="000000"/>
                </a:solidFill>
              </a:rPr>
              <a:t>Welcome and Introductions</a:t>
            </a:r>
          </a:p>
          <a:p>
            <a:r>
              <a:rPr lang="en-US" dirty="0">
                <a:solidFill>
                  <a:srgbClr val="000000"/>
                </a:solidFill>
              </a:rPr>
              <a:t>Supplemental Rebate Class Reviews</a:t>
            </a:r>
          </a:p>
          <a:p>
            <a:r>
              <a:rPr lang="en-US" dirty="0"/>
              <a:t>New Drug Reviews </a:t>
            </a:r>
          </a:p>
          <a:p>
            <a:r>
              <a:rPr lang="en-US" dirty="0"/>
              <a:t>Executive Session</a:t>
            </a:r>
          </a:p>
          <a:p>
            <a:r>
              <a:rPr lang="en-US" dirty="0"/>
              <a:t>Public Therapeutic Class Votes</a:t>
            </a:r>
          </a:p>
          <a:p>
            <a:r>
              <a:rPr lang="en-US" dirty="0"/>
              <a:t>Meting Adjournment</a:t>
            </a:r>
          </a:p>
        </p:txBody>
      </p:sp>
    </p:spTree>
    <p:extLst>
      <p:ext uri="{BB962C8B-B14F-4D97-AF65-F5344CB8AC3E}">
        <p14:creationId xmlns:p14="http://schemas.microsoft.com/office/powerpoint/2010/main" val="491703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normAutofit/>
          </a:bodyPr>
          <a:lstStyle/>
          <a:p>
            <a:r>
              <a:rPr lang="en-US" altLang="en-US" dirty="0"/>
              <a:t>Anticoagulants</a:t>
            </a:r>
            <a:endParaRPr lang="en-US" dirty="0"/>
          </a:p>
        </p:txBody>
      </p:sp>
      <p:sp>
        <p:nvSpPr>
          <p:cNvPr id="2" name="Subtitle 1">
            <a:extLst>
              <a:ext uri="{FF2B5EF4-FFF2-40B4-BE49-F238E27FC236}">
                <a16:creationId xmlns:a16="http://schemas.microsoft.com/office/drawing/2014/main" id="{DA0B5951-CE9D-48B4-BB3D-53FDD483EAC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731222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AEB-B0D8-445F-A4EB-CEC2F2495B91}"/>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891F4CCD-422D-4A69-B937-0BEBA18E3313}"/>
              </a:ext>
            </a:extLst>
          </p:cNvPr>
          <p:cNvSpPr>
            <a:spLocks noGrp="1"/>
          </p:cNvSpPr>
          <p:nvPr>
            <p:ph idx="1"/>
          </p:nvPr>
        </p:nvSpPr>
        <p:spPr>
          <a:xfrm>
            <a:off x="457200" y="895350"/>
            <a:ext cx="8229600" cy="3581400"/>
          </a:xfrm>
        </p:spPr>
        <p:txBody>
          <a:bodyPr/>
          <a:lstStyle/>
          <a:p>
            <a:pPr>
              <a:buNone/>
            </a:pPr>
            <a:r>
              <a:rPr lang="en-US" altLang="en-US" sz="2000" b="1" i="1" dirty="0">
                <a:solidFill>
                  <a:schemeClr val="tx1">
                    <a:lumMod val="50000"/>
                  </a:schemeClr>
                </a:solidFill>
              </a:rPr>
              <a:t>Class Summary:</a:t>
            </a:r>
          </a:p>
          <a:p>
            <a:r>
              <a:rPr lang="en-US" sz="2200" dirty="0">
                <a:solidFill>
                  <a:srgbClr val="000000"/>
                </a:solidFill>
              </a:rPr>
              <a:t>The guideline states that, in many cases, the stimulants improve the child’s ability to follow rules and decrease emotional overactivity, leading to improved relationships and performance</a:t>
            </a:r>
          </a:p>
          <a:p>
            <a:r>
              <a:rPr lang="en-US" sz="2200" dirty="0">
                <a:solidFill>
                  <a:srgbClr val="000000"/>
                </a:solidFill>
              </a:rPr>
              <a:t>Studies have shown that 70% to 75% of patients respond to the first stimulant medication on which they are started; response increases to 90% to 95% when a second stimulant is tried </a:t>
            </a:r>
          </a:p>
          <a:p>
            <a:r>
              <a:rPr lang="en-US" sz="2200" dirty="0">
                <a:solidFill>
                  <a:srgbClr val="000000"/>
                </a:solidFill>
              </a:rPr>
              <a:t>Once-daily dosage forms may enhance compliance and decrease the risk of diversion</a:t>
            </a:r>
          </a:p>
          <a:p>
            <a:endParaRPr lang="en-US" sz="2000" dirty="0"/>
          </a:p>
        </p:txBody>
      </p:sp>
    </p:spTree>
    <p:extLst>
      <p:ext uri="{BB962C8B-B14F-4D97-AF65-F5344CB8AC3E}">
        <p14:creationId xmlns:p14="http://schemas.microsoft.com/office/powerpoint/2010/main" val="18563185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AEB-B0D8-445F-A4EB-CEC2F2495B91}"/>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891F4CCD-422D-4A69-B937-0BEBA18E3313}"/>
              </a:ext>
            </a:extLst>
          </p:cNvPr>
          <p:cNvSpPr>
            <a:spLocks noGrp="1"/>
          </p:cNvSpPr>
          <p:nvPr>
            <p:ph idx="1"/>
          </p:nvPr>
        </p:nvSpPr>
        <p:spPr>
          <a:xfrm>
            <a:off x="457200" y="992888"/>
            <a:ext cx="8229600" cy="3636262"/>
          </a:xfrm>
        </p:spPr>
        <p:txBody>
          <a:bodyPr/>
          <a:lstStyle/>
          <a:p>
            <a:pPr>
              <a:buNone/>
            </a:pPr>
            <a:r>
              <a:rPr lang="en-US" altLang="en-US" sz="2200" b="1" i="1" dirty="0">
                <a:solidFill>
                  <a:schemeClr val="tx1">
                    <a:lumMod val="50000"/>
                  </a:schemeClr>
                </a:solidFill>
              </a:rPr>
              <a:t>Class Summary:</a:t>
            </a:r>
          </a:p>
          <a:p>
            <a:r>
              <a:rPr lang="en-US" sz="2200" dirty="0">
                <a:solidFill>
                  <a:srgbClr val="000000"/>
                </a:solidFill>
              </a:rPr>
              <a:t>Vyvanse is the first and only FDA-approved treatment for moderate to severe binge eating disorder in adults</a:t>
            </a:r>
          </a:p>
          <a:p>
            <a:r>
              <a:rPr lang="en-US" sz="2200" b="0" i="0" u="none" strike="noStrike" baseline="0" dirty="0">
                <a:solidFill>
                  <a:srgbClr val="000000"/>
                </a:solidFill>
              </a:rPr>
              <a:t>Jornay PM is dosed in the evening prior to its expected effect, as the pharmacokinetics of the formulation result in drug exposure beginning the following morning</a:t>
            </a:r>
          </a:p>
          <a:p>
            <a:r>
              <a:rPr lang="en-US" sz="2200" dirty="0">
                <a:solidFill>
                  <a:srgbClr val="000000"/>
                </a:solidFill>
              </a:rPr>
              <a:t>Except for atomoxetine (Strattera), clonidine ER (Kapvay), guanfacine ER (Intuniv), and viloxazine (Qelbree), all of the drugs approved for treatment of ADHD by the FDA are stimulants and are classified as controlled substances</a:t>
            </a:r>
          </a:p>
          <a:p>
            <a:endParaRPr lang="en-US" sz="2400" dirty="0">
              <a:solidFill>
                <a:srgbClr val="000000"/>
              </a:solidFill>
            </a:endParaRPr>
          </a:p>
          <a:p>
            <a:endParaRPr lang="en-US" sz="2000" dirty="0">
              <a:solidFill>
                <a:srgbClr val="000000"/>
              </a:solidFill>
            </a:endParaRPr>
          </a:p>
          <a:p>
            <a:pPr marL="0" indent="0">
              <a:buNone/>
            </a:pPr>
            <a:endParaRPr lang="en-US" sz="2000" dirty="0">
              <a:solidFill>
                <a:srgbClr val="000000"/>
              </a:solidFill>
            </a:endParaRPr>
          </a:p>
          <a:p>
            <a:endParaRPr lang="en-US" sz="2000" dirty="0"/>
          </a:p>
        </p:txBody>
      </p:sp>
    </p:spTree>
    <p:extLst>
      <p:ext uri="{BB962C8B-B14F-4D97-AF65-F5344CB8AC3E}">
        <p14:creationId xmlns:p14="http://schemas.microsoft.com/office/powerpoint/2010/main" val="182048946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AEB-B0D8-445F-A4EB-CEC2F2495B91}"/>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891F4CCD-422D-4A69-B937-0BEBA18E3313}"/>
              </a:ext>
            </a:extLst>
          </p:cNvPr>
          <p:cNvSpPr>
            <a:spLocks noGrp="1"/>
          </p:cNvSpPr>
          <p:nvPr>
            <p:ph idx="1"/>
          </p:nvPr>
        </p:nvSpPr>
        <p:spPr>
          <a:xfrm>
            <a:off x="228600" y="819150"/>
            <a:ext cx="8915400" cy="3962400"/>
          </a:xfrm>
        </p:spPr>
        <p:txBody>
          <a:bodyPr/>
          <a:lstStyle/>
          <a:p>
            <a:pPr>
              <a:buNone/>
            </a:pPr>
            <a:r>
              <a:rPr lang="en-US" altLang="en-US" b="1" i="1" dirty="0"/>
              <a:t>Product/Guidelines Updates</a:t>
            </a:r>
            <a:r>
              <a:rPr lang="en-US" altLang="en-US" b="1" i="1" dirty="0">
                <a:solidFill>
                  <a:schemeClr val="tx1">
                    <a:lumMod val="50000"/>
                  </a:schemeClr>
                </a:solidFill>
              </a:rPr>
              <a:t>:</a:t>
            </a:r>
          </a:p>
          <a:p>
            <a:r>
              <a:rPr lang="en-US" sz="1800" dirty="0">
                <a:solidFill>
                  <a:srgbClr val="000000"/>
                </a:solidFill>
              </a:rPr>
              <a:t>In July 2022, the FDA approved methylphenidate ER tablets (Relexxii) via 505(b)(2) for the treatment of ADHD in peds ≥ 6 yo and adults ≤ 65 yo. </a:t>
            </a:r>
          </a:p>
          <a:p>
            <a:r>
              <a:rPr lang="en-US" sz="1800" dirty="0">
                <a:solidFill>
                  <a:srgbClr val="000000"/>
                </a:solidFill>
              </a:rPr>
              <a:t>The starting dose for patients 6-17 yo is 18 mg once daily and for adults is 18 or 36 mg once daily. </a:t>
            </a:r>
          </a:p>
          <a:p>
            <a:r>
              <a:rPr lang="en-US" sz="1800" dirty="0">
                <a:solidFill>
                  <a:srgbClr val="000000"/>
                </a:solidFill>
              </a:rPr>
              <a:t>Maximum dose is 54 mg daily and 72 mg daily for patients 6-12 yo and ≥ 13 yo, respectively.</a:t>
            </a:r>
          </a:p>
          <a:p>
            <a:r>
              <a:rPr lang="en-US" sz="1800" dirty="0">
                <a:solidFill>
                  <a:srgbClr val="000000"/>
                </a:solidFill>
              </a:rPr>
              <a:t>Approved as 18 mg, 27 mg, 36 mg, 45 mg, 54 mg, 63 mg, and 72 mg ER tablets. </a:t>
            </a:r>
          </a:p>
          <a:p>
            <a:r>
              <a:rPr lang="en-US" sz="1800" dirty="0">
                <a:solidFill>
                  <a:srgbClr val="000000"/>
                </a:solidFill>
              </a:rPr>
              <a:t>In September 2022, the FDA approved the removal of the ADHD indication for patients 3 to 5 years of age from the product labeling for amphetamine sulfate ODT (Evekeo ODT). </a:t>
            </a:r>
          </a:p>
          <a:p>
            <a:r>
              <a:rPr lang="en-US" sz="1800" dirty="0">
                <a:solidFill>
                  <a:srgbClr val="000000"/>
                </a:solidFill>
              </a:rPr>
              <a:t>Approval for use in this age group remains in the labeling for amphetamine sulfate tablet (Evekeo). </a:t>
            </a:r>
          </a:p>
          <a:p>
            <a:endParaRPr lang="en-US" sz="2000" dirty="0">
              <a:solidFill>
                <a:srgbClr val="000000"/>
              </a:solidFill>
            </a:endParaRPr>
          </a:p>
          <a:p>
            <a:pPr marL="0" indent="0">
              <a:buNone/>
            </a:pPr>
            <a:endParaRPr lang="en-US" sz="2000" dirty="0">
              <a:solidFill>
                <a:srgbClr val="000000"/>
              </a:solidFill>
            </a:endParaRPr>
          </a:p>
          <a:p>
            <a:endParaRPr lang="en-US" sz="2000" dirty="0"/>
          </a:p>
        </p:txBody>
      </p:sp>
    </p:spTree>
    <p:extLst>
      <p:ext uri="{BB962C8B-B14F-4D97-AF65-F5344CB8AC3E}">
        <p14:creationId xmlns:p14="http://schemas.microsoft.com/office/powerpoint/2010/main" val="296160648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BC3A22-AA7C-4CEE-B822-E6A034C16120}"/>
              </a:ext>
            </a:extLst>
          </p:cNvPr>
          <p:cNvSpPr>
            <a:spLocks noGrp="1"/>
          </p:cNvSpPr>
          <p:nvPr>
            <p:ph type="ctrTitle"/>
          </p:nvPr>
        </p:nvSpPr>
        <p:spPr/>
        <p:txBody>
          <a:bodyPr lIns="91440" tIns="45720" rIns="91440" bIns="45720" anchor="b"/>
          <a:lstStyle/>
          <a:p>
            <a:r>
              <a:rPr lang="en-US" dirty="0">
                <a:cs typeface="Calibri"/>
              </a:rPr>
              <a:t>New Drug Reviews</a:t>
            </a:r>
            <a:endParaRPr lang="en-US" dirty="0"/>
          </a:p>
        </p:txBody>
      </p:sp>
      <p:sp>
        <p:nvSpPr>
          <p:cNvPr id="7" name="Subtitle 6">
            <a:extLst>
              <a:ext uri="{FF2B5EF4-FFF2-40B4-BE49-F238E27FC236}">
                <a16:creationId xmlns:a16="http://schemas.microsoft.com/office/drawing/2014/main" id="{37F7190D-7D27-406C-8065-71575C1E78E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065718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kern="0" dirty="0">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Joenja</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(leniolisib)</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marR="0" lvl="0" fontAlgn="base">
              <a:buClr>
                <a:srgbClr val="000000"/>
              </a:buClr>
            </a:pPr>
            <a:r>
              <a:rPr lang="en-US" dirty="0"/>
              <a:t>Leniolisib (Joenja) is indicated for the treatment of activated phosphoinositide 3-kinase delta (PI3K</a:t>
            </a:r>
            <a:r>
              <a:rPr lang="el-GR" dirty="0"/>
              <a:t>δ) </a:t>
            </a:r>
            <a:r>
              <a:rPr lang="en-US" dirty="0"/>
              <a:t>syndrome (APDS) in adult and pediatric patients ≥ 12 years of age.</a:t>
            </a:r>
          </a:p>
          <a:p>
            <a:pPr marR="0" lvl="0" fontAlgn="base">
              <a:buClr>
                <a:srgbClr val="000000"/>
              </a:buClr>
            </a:pPr>
            <a:r>
              <a:rPr lang="en-US" dirty="0">
                <a:solidFill>
                  <a:srgbClr val="000000"/>
                </a:solidFill>
              </a:rPr>
              <a:t>It is available as a 70 mg oral tablet. </a:t>
            </a:r>
          </a:p>
          <a:p>
            <a:pPr marR="0" lvl="0" fontAlgn="base">
              <a:buClr>
                <a:srgbClr val="000000"/>
              </a:buClr>
            </a:pPr>
            <a:r>
              <a:rPr lang="en-US" dirty="0"/>
              <a:t>The recommended dosage in patients ≥ 12 years old weighing ≥45 kg is 70 mg orally twice daily with or without food. </a:t>
            </a:r>
          </a:p>
          <a:p>
            <a:pPr marR="0" lvl="0" fontAlgn="base">
              <a:buClr>
                <a:srgbClr val="000000"/>
              </a:buClr>
            </a:pPr>
            <a:r>
              <a:rPr lang="en-US" dirty="0"/>
              <a:t>There is not a recommended dosage for patients weighing &lt;45kg.</a:t>
            </a:r>
          </a:p>
          <a:p>
            <a:pPr marR="0" lvl="0" fontAlgn="base">
              <a:buClr>
                <a:srgbClr val="000000"/>
              </a:buClr>
            </a:pPr>
            <a:endParaRPr lang="en-US" sz="2000" b="1" dirty="0">
              <a:solidFill>
                <a:srgbClr val="000000"/>
              </a:solidFill>
            </a:endParaRPr>
          </a:p>
          <a:p>
            <a:pPr marR="0" lvl="0" fontAlgn="base">
              <a:buClr>
                <a:srgbClr val="000000"/>
              </a:buClr>
            </a:pPr>
            <a:endParaRPr lang="en-US" sz="2000" b="1" dirty="0">
              <a:solidFill>
                <a:srgbClr val="000000"/>
              </a:solidFill>
            </a:endParaRPr>
          </a:p>
        </p:txBody>
      </p:sp>
    </p:spTree>
    <p:extLst>
      <p:ext uri="{BB962C8B-B14F-4D97-AF65-F5344CB8AC3E}">
        <p14:creationId xmlns:p14="http://schemas.microsoft.com/office/powerpoint/2010/main" val="391107769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kern="0" dirty="0">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Joenja</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(leniolisib)</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657600"/>
          </a:xfrm>
        </p:spPr>
        <p: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kern="100" dirty="0">
                <a:solidFill>
                  <a:srgbClr val="000000"/>
                </a:solidFill>
                <a:effectLst/>
                <a:ea typeface="Calibri" panose="020F0502020204030204" pitchFamily="34" charset="0"/>
                <a:cs typeface="Times New Roman" panose="02020603050405020304" pitchFamily="18" charset="0"/>
              </a:rPr>
              <a:t>There are no contraindications for use of leniolisib.</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kern="100" dirty="0">
                <a:solidFill>
                  <a:srgbClr val="000000"/>
                </a:solidFill>
                <a:effectLst/>
                <a:ea typeface="Calibri" panose="020F0502020204030204" pitchFamily="34" charset="0"/>
                <a:cs typeface="Times New Roman" panose="02020603050405020304" pitchFamily="18" charset="0"/>
              </a:rPr>
              <a:t>Leniolisib carries a warning for embryo-fetal toxicity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kern="100" dirty="0">
                <a:solidFill>
                  <a:srgbClr val="000000"/>
                </a:solidFill>
                <a:effectLst/>
                <a:ea typeface="Calibri" panose="020F0502020204030204" pitchFamily="34" charset="0"/>
                <a:cs typeface="Times New Roman" panose="02020603050405020304" pitchFamily="18" charset="0"/>
              </a:rPr>
              <a:t>Leniolisib has a warning for vaccinations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kern="100" dirty="0">
                <a:solidFill>
                  <a:srgbClr val="000000"/>
                </a:solidFill>
                <a:effectLst/>
                <a:ea typeface="Calibri" panose="020F0502020204030204" pitchFamily="34" charset="0"/>
                <a:cs typeface="Times New Roman" panose="02020603050405020304" pitchFamily="18" charset="0"/>
              </a:rPr>
              <a:t>Most Common Adverse Reactions:</a:t>
            </a: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2400" kern="100" dirty="0">
                <a:solidFill>
                  <a:srgbClr val="000000"/>
                </a:solidFill>
                <a:effectLst/>
                <a:ea typeface="Calibri" panose="020F0502020204030204" pitchFamily="34" charset="0"/>
                <a:cs typeface="Times New Roman" panose="02020603050405020304" pitchFamily="18" charset="0"/>
              </a:rPr>
              <a:t>Headache</a:t>
            </a: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2400" kern="100" dirty="0">
                <a:solidFill>
                  <a:srgbClr val="000000"/>
                </a:solidFill>
                <a:effectLst/>
                <a:ea typeface="Calibri" panose="020F0502020204030204" pitchFamily="34" charset="0"/>
                <a:cs typeface="Times New Roman" panose="02020603050405020304" pitchFamily="18" charset="0"/>
              </a:rPr>
              <a:t>Sinusitis</a:t>
            </a: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2400" kern="100" dirty="0">
                <a:solidFill>
                  <a:srgbClr val="000000"/>
                </a:solidFill>
                <a:effectLst/>
                <a:ea typeface="Calibri" panose="020F0502020204030204" pitchFamily="34" charset="0"/>
                <a:cs typeface="Times New Roman" panose="02020603050405020304" pitchFamily="18" charset="0"/>
              </a:rPr>
              <a:t>Atopic Dermatitis</a:t>
            </a: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2400" kern="100" dirty="0">
                <a:solidFill>
                  <a:srgbClr val="000000"/>
                </a:solidFill>
                <a:effectLst/>
                <a:ea typeface="Calibri" panose="020F0502020204030204" pitchFamily="34" charset="0"/>
                <a:cs typeface="Times New Roman" panose="02020603050405020304" pitchFamily="18" charset="0"/>
              </a:rPr>
              <a:t>Neutropenia</a:t>
            </a:r>
          </a:p>
          <a:p>
            <a:pPr marR="0" lvl="0" fontAlgn="base">
              <a:buClr>
                <a:srgbClr val="000000"/>
              </a:buClr>
            </a:pPr>
            <a:endParaRPr lang="en-US" dirty="0">
              <a:solidFill>
                <a:srgbClr val="000000"/>
              </a:solidFill>
            </a:endParaRPr>
          </a:p>
          <a:p>
            <a:pPr marR="0" lvl="0" fontAlgn="base">
              <a:buClr>
                <a:srgbClr val="000000"/>
              </a:buClr>
            </a:pPr>
            <a:endParaRPr lang="en-US" sz="2000" dirty="0"/>
          </a:p>
          <a:p>
            <a:pPr marR="0" lvl="0" fontAlgn="base">
              <a:buClr>
                <a:srgbClr val="000000"/>
              </a:buClr>
            </a:pPr>
            <a:endParaRPr lang="en-US" sz="2000" dirty="0"/>
          </a:p>
          <a:p>
            <a:pPr marR="0" lvl="0" fontAlgn="base">
              <a:buClr>
                <a:srgbClr val="000000"/>
              </a:buClr>
            </a:pPr>
            <a:endParaRPr lang="en-US" sz="2000" b="1" dirty="0">
              <a:solidFill>
                <a:srgbClr val="000000"/>
              </a:solidFill>
            </a:endParaRPr>
          </a:p>
          <a:p>
            <a:pPr marR="0" lvl="0" fontAlgn="base">
              <a:buClr>
                <a:srgbClr val="000000"/>
              </a:buClr>
            </a:pPr>
            <a:endParaRPr lang="en-US" sz="2000" b="1" dirty="0">
              <a:solidFill>
                <a:srgbClr val="000000"/>
              </a:solidFill>
            </a:endParaRPr>
          </a:p>
          <a:p>
            <a:pPr marR="0" lvl="0" fontAlgn="base">
              <a:buClr>
                <a:srgbClr val="000000"/>
              </a:buClr>
            </a:pPr>
            <a:endParaRPr lang="en-US" sz="2000" b="1" dirty="0">
              <a:solidFill>
                <a:srgbClr val="000000"/>
              </a:solidFill>
            </a:endParaRPr>
          </a:p>
        </p:txBody>
      </p:sp>
    </p:spTree>
    <p:extLst>
      <p:ext uri="{BB962C8B-B14F-4D97-AF65-F5344CB8AC3E}">
        <p14:creationId xmlns:p14="http://schemas.microsoft.com/office/powerpoint/2010/main" val="206960635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kern="0" dirty="0">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Joenja</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(leniolisib)</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742950"/>
            <a:ext cx="8534400" cy="3699272"/>
          </a:xfrm>
        </p:spPr>
        <p:txBody>
          <a:bodyPr/>
          <a:lstStyle/>
          <a:p>
            <a:pPr marR="0" lvl="0" fontAlgn="base">
              <a:spcBef>
                <a:spcPts val="0"/>
              </a:spcBef>
              <a:spcAft>
                <a:spcPts val="300"/>
              </a:spcAft>
              <a:buClr>
                <a:srgbClr val="000000"/>
              </a:buClr>
            </a:pPr>
            <a:r>
              <a:rPr lang="en-US" sz="2000" dirty="0">
                <a:solidFill>
                  <a:srgbClr val="000000"/>
                </a:solidFill>
              </a:rPr>
              <a:t>The efficacy and safety of leniolisib were evaluated in a phase 3 study (study 2201; NCT02435173) that included a 12-week, blinded, randomized, placebo-controlled portion (n=31). </a:t>
            </a:r>
          </a:p>
          <a:p>
            <a:pPr marR="0" lvl="0" fontAlgn="base">
              <a:spcBef>
                <a:spcPts val="0"/>
              </a:spcBef>
              <a:spcAft>
                <a:spcPts val="300"/>
              </a:spcAft>
              <a:buClr>
                <a:srgbClr val="000000"/>
              </a:buClr>
            </a:pPr>
            <a:r>
              <a:rPr lang="en-US" sz="2000" dirty="0">
                <a:solidFill>
                  <a:srgbClr val="000000"/>
                </a:solidFill>
              </a:rPr>
              <a:t>Patients ≥ 12 years old and weighing ≥ 45 kg with a confirmed APDS-associated genetic PI3Kδ mutation in either PIK3CD or PIK3R1 were eligible for enrollment. </a:t>
            </a:r>
          </a:p>
          <a:p>
            <a:pPr marR="0" lvl="0" fontAlgn="base">
              <a:spcBef>
                <a:spcPts val="0"/>
              </a:spcBef>
              <a:spcAft>
                <a:spcPts val="300"/>
              </a:spcAft>
              <a:buClr>
                <a:srgbClr val="000000"/>
              </a:buClr>
            </a:pPr>
            <a:r>
              <a:rPr lang="en-US" sz="2000" dirty="0">
                <a:solidFill>
                  <a:srgbClr val="000000"/>
                </a:solidFill>
              </a:rPr>
              <a:t>Patients were also required to have clinical symptoms aligning with APDS and ≥ 1 measurable lymph node on computed tomography (CT) or magnetic resonance imaging (MRI). </a:t>
            </a:r>
          </a:p>
          <a:p>
            <a:pPr fontAlgn="base">
              <a:spcBef>
                <a:spcPts val="0"/>
              </a:spcBef>
              <a:spcAft>
                <a:spcPts val="300"/>
              </a:spcAft>
              <a:buClr>
                <a:srgbClr val="000000"/>
              </a:buClr>
            </a:pPr>
            <a:r>
              <a:rPr lang="en-US" sz="2000" dirty="0">
                <a:solidFill>
                  <a:srgbClr val="000000"/>
                </a:solidFill>
              </a:rPr>
              <a:t>Patients were randomized 2:1 to receive leniolisib 70 mg (n=21) or placebo (n=10) twice daily. </a:t>
            </a:r>
          </a:p>
          <a:p>
            <a:pPr marR="0" lvl="0" fontAlgn="base">
              <a:spcBef>
                <a:spcPts val="0"/>
              </a:spcBef>
              <a:spcAft>
                <a:spcPts val="300"/>
              </a:spcAft>
              <a:buClr>
                <a:srgbClr val="000000"/>
              </a:buClr>
            </a:pPr>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304426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kern="0" dirty="0">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Joenja</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(leniolisib)</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742950"/>
            <a:ext cx="8991600" cy="3810000"/>
          </a:xfrm>
        </p:spPr>
        <p:txBody>
          <a:bodyPr/>
          <a:lstStyle/>
          <a:p>
            <a:pPr fontAlgn="base">
              <a:spcBef>
                <a:spcPts val="0"/>
              </a:spcBef>
              <a:spcAft>
                <a:spcPts val="300"/>
              </a:spcAft>
              <a:buClr>
                <a:srgbClr val="000000"/>
              </a:buClr>
            </a:pPr>
            <a:r>
              <a:rPr lang="en-US" sz="2000" dirty="0">
                <a:solidFill>
                  <a:srgbClr val="000000"/>
                </a:solidFill>
              </a:rPr>
              <a:t>At baseline, patients receiving immunosuppressives had a washout period prior to study entry</a:t>
            </a:r>
          </a:p>
          <a:p>
            <a:pPr fontAlgn="base">
              <a:spcBef>
                <a:spcPts val="0"/>
              </a:spcBef>
              <a:spcAft>
                <a:spcPts val="300"/>
              </a:spcAft>
              <a:buClr>
                <a:srgbClr val="000000"/>
              </a:buClr>
            </a:pPr>
            <a:r>
              <a:rPr lang="en-US" sz="2000" dirty="0">
                <a:solidFill>
                  <a:srgbClr val="000000"/>
                </a:solidFill>
              </a:rPr>
              <a:t>Glucocorticoids (doses equivalent to ≤ 25 mg/day of prednisone) were permitted within 2 weeks prior to the first dose of study drug and during the study.</a:t>
            </a:r>
          </a:p>
          <a:p>
            <a:pPr marR="0" lvl="0" fontAlgn="base">
              <a:spcBef>
                <a:spcPts val="0"/>
              </a:spcBef>
              <a:spcAft>
                <a:spcPts val="300"/>
              </a:spcAft>
              <a:buClr>
                <a:srgbClr val="000000"/>
              </a:buClr>
            </a:pPr>
            <a:r>
              <a:rPr lang="en-US" sz="2000" dirty="0">
                <a:solidFill>
                  <a:srgbClr val="000000"/>
                </a:solidFill>
              </a:rPr>
              <a:t>The coprimary endpoints were change at 12 weeks (day 85) from baseline in the size of the lymph node (log10-transformed sum of product diameters in the index lymph nodes) and the percentage of naïve-B cells out of total B cells as evaluated by flow cytometry. </a:t>
            </a:r>
          </a:p>
          <a:p>
            <a:pPr marR="0" lvl="0" fontAlgn="base">
              <a:spcBef>
                <a:spcPts val="0"/>
              </a:spcBef>
              <a:spcAft>
                <a:spcPts val="300"/>
              </a:spcAft>
              <a:buClr>
                <a:srgbClr val="000000"/>
              </a:buClr>
            </a:pPr>
            <a:r>
              <a:rPr lang="en-US" sz="2000" dirty="0">
                <a:solidFill>
                  <a:srgbClr val="000000"/>
                </a:solidFill>
              </a:rPr>
              <a:t>Index nodes were the ≤ 6 of the largest lymph nodes measured by MRI or CT scan.</a:t>
            </a:r>
          </a:p>
          <a:p>
            <a:pPr marR="0" lvl="0" fontAlgn="base">
              <a:spcBef>
                <a:spcPts val="0"/>
              </a:spcBef>
              <a:spcAft>
                <a:spcPts val="300"/>
              </a:spcAft>
              <a:buClr>
                <a:srgbClr val="000000"/>
              </a:buClr>
            </a:pPr>
            <a:r>
              <a:rPr lang="en-US" sz="2000" dirty="0">
                <a:solidFill>
                  <a:srgbClr val="000000"/>
                </a:solidFill>
              </a:rPr>
              <a:t>For assessment of improvement in the percentage of naïve-B cells, patients had to have &lt; 48% naïve B cells at baseline. </a:t>
            </a:r>
          </a:p>
        </p:txBody>
      </p:sp>
    </p:spTree>
    <p:extLst>
      <p:ext uri="{BB962C8B-B14F-4D97-AF65-F5344CB8AC3E}">
        <p14:creationId xmlns:p14="http://schemas.microsoft.com/office/powerpoint/2010/main" val="24309242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kern="0" dirty="0">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Joenja</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(leniolisib)</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742950"/>
            <a:ext cx="8534400" cy="3810000"/>
          </a:xfrm>
        </p:spPr>
        <p:txBody>
          <a:bodyPr/>
          <a:lstStyle/>
          <a:p>
            <a:pPr marR="0" lvl="0" fontAlgn="base">
              <a:spcBef>
                <a:spcPts val="0"/>
              </a:spcBef>
              <a:spcAft>
                <a:spcPts val="300"/>
              </a:spcAft>
              <a:buClr>
                <a:srgbClr val="000000"/>
              </a:buClr>
            </a:pPr>
            <a:r>
              <a:rPr lang="en-US" dirty="0">
                <a:solidFill>
                  <a:srgbClr val="000000"/>
                </a:solidFill>
              </a:rPr>
              <a:t>Both coprimary efficacy endpoints were met with the adjusted mean change between study arms for lymph node size of -0.25 (95% confidence interval [CI], −0.38 to −0.12; p=0.0006; n=26) and percentage of naïve B cells of 37.3 (95% CI, 24.06 to 50.54; p=0.0002; n=13).</a:t>
            </a:r>
          </a:p>
          <a:p>
            <a:pPr marR="0" lvl="0" fontAlgn="base">
              <a:spcBef>
                <a:spcPts val="0"/>
              </a:spcBef>
              <a:spcAft>
                <a:spcPts val="300"/>
              </a:spcAft>
              <a:buClr>
                <a:srgbClr val="000000"/>
              </a:buClr>
            </a:pPr>
            <a:r>
              <a:rPr lang="en-US" dirty="0">
                <a:solidFill>
                  <a:srgbClr val="000000"/>
                </a:solidFill>
              </a:rPr>
              <a:t>Leniolisib also demonstrated improvement in the secondary endpoint assessing decreases in spleen volume compared to placebo (p=0.002).</a:t>
            </a:r>
          </a:p>
          <a:p>
            <a:pPr marR="0" lvl="0" fontAlgn="base">
              <a:spcBef>
                <a:spcPts val="0"/>
              </a:spcBef>
              <a:spcAft>
                <a:spcPts val="300"/>
              </a:spcAft>
              <a:buClr>
                <a:srgbClr val="000000"/>
              </a:buClr>
            </a:pPr>
            <a:r>
              <a:rPr lang="en-US" dirty="0">
                <a:solidFill>
                  <a:srgbClr val="000000"/>
                </a:solidFill>
              </a:rPr>
              <a:t>Treatment-related adverse events were lower in patients who received leniolisib compared to placebo (23.8% versus 30%). </a:t>
            </a:r>
            <a:endParaRPr lang="en-US" dirty="0">
              <a:solidFill>
                <a:srgbClr val="000000"/>
              </a:solidFill>
              <a:cs typeface="Calibri" panose="020F0502020204030204" pitchFamily="34" charset="0"/>
            </a:endParaRPr>
          </a:p>
          <a:p>
            <a:pPr marR="0" lvl="0" fontAlgn="base">
              <a:lnSpc>
                <a:spcPct val="120000"/>
              </a:lnSpc>
              <a:spcBef>
                <a:spcPts val="0"/>
              </a:spcBef>
              <a:spcAft>
                <a:spcPts val="300"/>
              </a:spcAft>
              <a:buClr>
                <a:srgbClr val="000000"/>
              </a:buClr>
            </a:pPr>
            <a:endParaRPr lang="en-US" sz="2000" dirty="0"/>
          </a:p>
        </p:txBody>
      </p:sp>
    </p:spTree>
    <p:extLst>
      <p:ext uri="{BB962C8B-B14F-4D97-AF65-F5344CB8AC3E}">
        <p14:creationId xmlns:p14="http://schemas.microsoft.com/office/powerpoint/2010/main" val="169272456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63D4-206F-477C-93FC-1B075001329B}"/>
              </a:ext>
            </a:extLst>
          </p:cNvPr>
          <p:cNvSpPr>
            <a:spLocks noGrp="1"/>
          </p:cNvSpPr>
          <p:nvPr>
            <p:ph type="ctrTitle"/>
          </p:nvPr>
        </p:nvSpPr>
        <p:spPr/>
        <p:txBody>
          <a:bodyPr/>
          <a:lstStyle/>
          <a:p>
            <a:r>
              <a:rPr lang="en-US" dirty="0"/>
              <a:t>Executive Session</a:t>
            </a:r>
          </a:p>
        </p:txBody>
      </p:sp>
      <p:sp>
        <p:nvSpPr>
          <p:cNvPr id="3" name="Subtitle 2">
            <a:extLst>
              <a:ext uri="{FF2B5EF4-FFF2-40B4-BE49-F238E27FC236}">
                <a16:creationId xmlns:a16="http://schemas.microsoft.com/office/drawing/2014/main" id="{609FEDE2-3860-48D4-96FC-A2D76F195EF1}"/>
              </a:ext>
            </a:extLst>
          </p:cNvPr>
          <p:cNvSpPr>
            <a:spLocks noGrp="1"/>
          </p:cNvSpPr>
          <p:nvPr>
            <p:ph type="subTitle" idx="1"/>
          </p:nvPr>
        </p:nvSpPr>
        <p:spPr/>
        <p:txBody>
          <a:bodyPr lIns="91440" tIns="45720" rIns="91440" bIns="45720" anchor="t"/>
          <a:lstStyle/>
          <a:p>
            <a:endParaRPr lang="en-US" dirty="0">
              <a:cs typeface="Calibri"/>
            </a:endParaRPr>
          </a:p>
        </p:txBody>
      </p:sp>
    </p:spTree>
    <p:extLst>
      <p:ext uri="{BB962C8B-B14F-4D97-AF65-F5344CB8AC3E}">
        <p14:creationId xmlns:p14="http://schemas.microsoft.com/office/powerpoint/2010/main" val="1389664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E3EA-00FE-4445-B6FE-B047B0B89322}"/>
              </a:ext>
            </a:extLst>
          </p:cNvPr>
          <p:cNvSpPr>
            <a:spLocks noGrp="1"/>
          </p:cNvSpPr>
          <p:nvPr>
            <p:ph type="title"/>
          </p:nvPr>
        </p:nvSpPr>
        <p:spPr>
          <a:xfrm>
            <a:off x="533400" y="9939"/>
            <a:ext cx="8229600" cy="857250"/>
          </a:xfrm>
        </p:spPr>
        <p:txBody>
          <a:bodyPr/>
          <a:lstStyle/>
          <a:p>
            <a:r>
              <a:rPr lang="en-US" altLang="en-US" dirty="0"/>
              <a:t>Anticoagulants</a:t>
            </a:r>
            <a:endParaRPr lang="en-US" dirty="0"/>
          </a:p>
        </p:txBody>
      </p:sp>
      <p:graphicFrame>
        <p:nvGraphicFramePr>
          <p:cNvPr id="4" name="Content Placeholder 3">
            <a:extLst>
              <a:ext uri="{FF2B5EF4-FFF2-40B4-BE49-F238E27FC236}">
                <a16:creationId xmlns:a16="http://schemas.microsoft.com/office/drawing/2014/main" id="{E5803D86-52DA-46D0-8EC9-D1929E880AE0}"/>
              </a:ext>
            </a:extLst>
          </p:cNvPr>
          <p:cNvGraphicFramePr>
            <a:graphicFrameLocks noGrp="1"/>
          </p:cNvGraphicFramePr>
          <p:nvPr>
            <p:ph idx="1"/>
            <p:extLst>
              <p:ext uri="{D42A27DB-BD31-4B8C-83A1-F6EECF244321}">
                <p14:modId xmlns:p14="http://schemas.microsoft.com/office/powerpoint/2010/main" val="529967747"/>
              </p:ext>
            </p:extLst>
          </p:nvPr>
        </p:nvGraphicFramePr>
        <p:xfrm>
          <a:off x="304800" y="971550"/>
          <a:ext cx="8610601" cy="3532834"/>
        </p:xfrm>
        <a:graphic>
          <a:graphicData uri="http://schemas.openxmlformats.org/drawingml/2006/table">
            <a:tbl>
              <a:tblPr firstRow="1" bandRow="1">
                <a:tableStyleId>{5C22544A-7EE6-4342-B048-85BDC9FD1C3A}</a:tableStyleId>
              </a:tblPr>
              <a:tblGrid>
                <a:gridCol w="1056021">
                  <a:extLst>
                    <a:ext uri="{9D8B030D-6E8A-4147-A177-3AD203B41FA5}">
                      <a16:colId xmlns:a16="http://schemas.microsoft.com/office/drawing/2014/main" val="20000"/>
                    </a:ext>
                  </a:extLst>
                </a:gridCol>
                <a:gridCol w="1137248">
                  <a:extLst>
                    <a:ext uri="{9D8B030D-6E8A-4147-A177-3AD203B41FA5}">
                      <a16:colId xmlns:a16="http://schemas.microsoft.com/office/drawing/2014/main" val="20001"/>
                    </a:ext>
                  </a:extLst>
                </a:gridCol>
                <a:gridCol w="266903">
                  <a:extLst>
                    <a:ext uri="{9D8B030D-6E8A-4147-A177-3AD203B41FA5}">
                      <a16:colId xmlns:a16="http://schemas.microsoft.com/office/drawing/2014/main" val="20002"/>
                    </a:ext>
                  </a:extLst>
                </a:gridCol>
                <a:gridCol w="1114042">
                  <a:extLst>
                    <a:ext uri="{9D8B030D-6E8A-4147-A177-3AD203B41FA5}">
                      <a16:colId xmlns:a16="http://schemas.microsoft.com/office/drawing/2014/main" val="20003"/>
                    </a:ext>
                  </a:extLst>
                </a:gridCol>
                <a:gridCol w="1346128">
                  <a:extLst>
                    <a:ext uri="{9D8B030D-6E8A-4147-A177-3AD203B41FA5}">
                      <a16:colId xmlns:a16="http://schemas.microsoft.com/office/drawing/2014/main" val="20004"/>
                    </a:ext>
                  </a:extLst>
                </a:gridCol>
                <a:gridCol w="1230086">
                  <a:extLst>
                    <a:ext uri="{9D8B030D-6E8A-4147-A177-3AD203B41FA5}">
                      <a16:colId xmlns:a16="http://schemas.microsoft.com/office/drawing/2014/main" val="20005"/>
                    </a:ext>
                  </a:extLst>
                </a:gridCol>
                <a:gridCol w="997996">
                  <a:extLst>
                    <a:ext uri="{9D8B030D-6E8A-4147-A177-3AD203B41FA5}">
                      <a16:colId xmlns:a16="http://schemas.microsoft.com/office/drawing/2014/main" val="20006"/>
                    </a:ext>
                  </a:extLst>
                </a:gridCol>
                <a:gridCol w="1462177">
                  <a:extLst>
                    <a:ext uri="{9D8B030D-6E8A-4147-A177-3AD203B41FA5}">
                      <a16:colId xmlns:a16="http://schemas.microsoft.com/office/drawing/2014/main" val="20007"/>
                    </a:ext>
                  </a:extLst>
                </a:gridCol>
              </a:tblGrid>
              <a:tr h="250145">
                <a:tc rowSpan="2">
                  <a:txBody>
                    <a:bodyPr/>
                    <a:lstStyle/>
                    <a:p>
                      <a:pPr marL="0" marR="0" algn="ctr">
                        <a:spcBef>
                          <a:spcPts val="200"/>
                        </a:spcBef>
                        <a:spcAft>
                          <a:spcPts val="200"/>
                        </a:spcAft>
                      </a:pPr>
                      <a:r>
                        <a:rPr lang="en-US" sz="1400" b="1" dirty="0">
                          <a:latin typeface="+mj-lt"/>
                          <a:ea typeface="Times New Roman"/>
                          <a:cs typeface="Times New Roman"/>
                        </a:rPr>
                        <a:t>Drug</a:t>
                      </a:r>
                    </a:p>
                  </a:txBody>
                  <a:tcPr marL="18415" marR="18415" marT="0" marB="0" anchor="ctr"/>
                </a:tc>
                <a:tc rowSpan="2" gridSpan="2">
                  <a:txBody>
                    <a:bodyPr/>
                    <a:lstStyle/>
                    <a:p>
                      <a:pPr marL="0" marR="0" algn="ctr">
                        <a:spcBef>
                          <a:spcPts val="200"/>
                        </a:spcBef>
                        <a:spcAft>
                          <a:spcPts val="200"/>
                        </a:spcAft>
                      </a:pPr>
                      <a:r>
                        <a:rPr lang="en-US" sz="1400" b="1" dirty="0">
                          <a:latin typeface="+mj-lt"/>
                          <a:ea typeface="Times New Roman"/>
                          <a:cs typeface="Times New Roman"/>
                        </a:rPr>
                        <a:t>Manufacturer</a:t>
                      </a:r>
                    </a:p>
                  </a:txBody>
                  <a:tcPr marL="18415" marR="18415" marT="0" marB="0" anchor="ctr"/>
                </a:tc>
                <a:tc rowSpan="2" hMerge="1">
                  <a:txBody>
                    <a:bodyPr/>
                    <a:lstStyle/>
                    <a:p>
                      <a:endParaRPr lang="en-US"/>
                    </a:p>
                  </a:txBody>
                  <a:tcPr/>
                </a:tc>
                <a:tc gridSpan="4">
                  <a:txBody>
                    <a:bodyPr/>
                    <a:lstStyle/>
                    <a:p>
                      <a:pPr marL="0" marR="0" algn="ctr">
                        <a:spcBef>
                          <a:spcPts val="200"/>
                        </a:spcBef>
                        <a:spcAft>
                          <a:spcPts val="200"/>
                        </a:spcAft>
                      </a:pPr>
                      <a:r>
                        <a:rPr lang="en-US" sz="1400" b="1" dirty="0">
                          <a:latin typeface="+mj-lt"/>
                          <a:ea typeface="Times New Roman"/>
                          <a:cs typeface="Times New Roman"/>
                        </a:rPr>
                        <a:t>DVT prophylaxis</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400" b="1" dirty="0">
                          <a:latin typeface="+mj-lt"/>
                          <a:ea typeface="Times New Roman"/>
                          <a:cs typeface="Times New Roman"/>
                        </a:rPr>
                        <a:t>DVT Treatment</a:t>
                      </a:r>
                    </a:p>
                  </a:txBody>
                  <a:tcPr marL="18415" marR="18415" marT="0" marB="0" anchor="ctr"/>
                </a:tc>
                <a:extLst>
                  <a:ext uri="{0D108BD9-81ED-4DB2-BD59-A6C34878D82A}">
                    <a16:rowId xmlns:a16="http://schemas.microsoft.com/office/drawing/2014/main" val="10000"/>
                  </a:ext>
                </a:extLst>
              </a:tr>
              <a:tr h="50029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Hip</a:t>
                      </a:r>
                      <a:br>
                        <a:rPr lang="en-US" sz="1400" b="1" dirty="0">
                          <a:solidFill>
                            <a:srgbClr val="000000"/>
                          </a:solidFill>
                          <a:latin typeface="+mj-lt"/>
                          <a:ea typeface="Times New Roman"/>
                          <a:cs typeface="Times New Roman"/>
                        </a:rPr>
                      </a:br>
                      <a:r>
                        <a:rPr lang="en-US" sz="1400" b="1" dirty="0">
                          <a:solidFill>
                            <a:srgbClr val="000000"/>
                          </a:solidFill>
                          <a:latin typeface="+mj-lt"/>
                          <a:ea typeface="Times New Roman"/>
                          <a:cs typeface="Times New Roman"/>
                        </a:rPr>
                        <a:t>Replacement</a:t>
                      </a:r>
                    </a:p>
                  </a:txBody>
                  <a:tcPr marL="18415" marR="1841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Knee Replacement</a:t>
                      </a:r>
                    </a:p>
                  </a:txBody>
                  <a:tcPr marL="18415" marR="1841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Hip Fracture surgery</a:t>
                      </a:r>
                    </a:p>
                  </a:txBody>
                  <a:tcPr marL="18415" marR="1841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Abdominal Surgery</a:t>
                      </a:r>
                    </a:p>
                  </a:txBody>
                  <a:tcPr marL="18415" marR="18415" marT="0" marB="0" anchor="ctr"/>
                </a:tc>
                <a:tc vMerge="1">
                  <a:txBody>
                    <a:bodyPr/>
                    <a:lstStyle/>
                    <a:p>
                      <a:endParaRPr lang="en-US" dirty="0"/>
                    </a:p>
                  </a:txBody>
                  <a:tcPr/>
                </a:tc>
                <a:extLst>
                  <a:ext uri="{0D108BD9-81ED-4DB2-BD59-A6C34878D82A}">
                    <a16:rowId xmlns:a16="http://schemas.microsoft.com/office/drawing/2014/main" val="10001"/>
                  </a:ext>
                </a:extLst>
              </a:tr>
              <a:tr h="285880">
                <a:tc gridSpan="8">
                  <a:txBody>
                    <a:bodyPr/>
                    <a:lstStyle/>
                    <a:p>
                      <a:pPr marL="0" marR="0" algn="ctr">
                        <a:spcBef>
                          <a:spcPts val="200"/>
                        </a:spcBef>
                        <a:spcAft>
                          <a:spcPts val="200"/>
                        </a:spcAft>
                      </a:pPr>
                      <a:r>
                        <a:rPr lang="en-US" sz="1600" b="1" dirty="0">
                          <a:solidFill>
                            <a:schemeClr val="tx1">
                              <a:lumMod val="50000"/>
                            </a:schemeClr>
                          </a:solidFill>
                          <a:latin typeface="+mj-lt"/>
                          <a:ea typeface="Times New Roman"/>
                          <a:cs typeface="Arial"/>
                        </a:rPr>
                        <a:t>Injectable</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661098">
                <a:tc>
                  <a:txBody>
                    <a:bodyPr/>
                    <a:lstStyle/>
                    <a:p>
                      <a:pPr marL="0" marR="0">
                        <a:spcBef>
                          <a:spcPts val="200"/>
                        </a:spcBef>
                        <a:spcAft>
                          <a:spcPts val="200"/>
                        </a:spcAft>
                      </a:pPr>
                      <a:r>
                        <a:rPr lang="en-US" sz="1400" dirty="0">
                          <a:solidFill>
                            <a:srgbClr val="000000"/>
                          </a:solidFill>
                          <a:latin typeface="+mj-lt"/>
                          <a:ea typeface="Times New Roman"/>
                          <a:cs typeface="Arial"/>
                        </a:rPr>
                        <a:t>dalteparin (Fragmin®)</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Pfizer</a:t>
                      </a:r>
                    </a:p>
                  </a:txBody>
                  <a:tcPr marL="18415" marR="18415" marT="0" marB="0" anchor="ctr"/>
                </a:tc>
                <a:tc gridSpan="2">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extLst>
                  <a:ext uri="{0D108BD9-81ED-4DB2-BD59-A6C34878D82A}">
                    <a16:rowId xmlns:a16="http://schemas.microsoft.com/office/drawing/2014/main" val="10003"/>
                  </a:ext>
                </a:extLst>
              </a:tr>
              <a:tr h="1039165">
                <a:tc>
                  <a:txBody>
                    <a:bodyPr/>
                    <a:lstStyle/>
                    <a:p>
                      <a:pPr marL="0" marR="0">
                        <a:spcBef>
                          <a:spcPts val="200"/>
                        </a:spcBef>
                        <a:spcAft>
                          <a:spcPts val="200"/>
                        </a:spcAft>
                      </a:pPr>
                      <a:r>
                        <a:rPr lang="en-US" sz="1400" dirty="0">
                          <a:solidFill>
                            <a:srgbClr val="000000"/>
                          </a:solidFill>
                          <a:latin typeface="+mj-lt"/>
                          <a:ea typeface="Times New Roman"/>
                          <a:cs typeface="Arial"/>
                        </a:rPr>
                        <a:t>enoxaparin (Lovenox®)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generic,</a:t>
                      </a:r>
                      <a:br>
                        <a:rPr lang="en-US" sz="1400" dirty="0">
                          <a:solidFill>
                            <a:srgbClr val="000000"/>
                          </a:solidFill>
                          <a:latin typeface="+mj-lt"/>
                          <a:ea typeface="Times New Roman"/>
                          <a:cs typeface="Arial"/>
                        </a:rPr>
                      </a:br>
                      <a:r>
                        <a:rPr lang="en-US" sz="1400" dirty="0">
                          <a:solidFill>
                            <a:srgbClr val="000000"/>
                          </a:solidFill>
                          <a:latin typeface="+mj-lt"/>
                          <a:ea typeface="Times New Roman"/>
                          <a:cs typeface="Arial"/>
                        </a:rPr>
                        <a:t>Sanofi-Aventis</a:t>
                      </a:r>
                    </a:p>
                  </a:txBody>
                  <a:tcPr marL="18415" marR="18415" marT="0" marB="0" anchor="ctr"/>
                </a:tc>
                <a:tc gridSpan="2">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br>
                        <a:rPr lang="en-US" sz="1400" dirty="0">
                          <a:solidFill>
                            <a:srgbClr val="000000"/>
                          </a:solidFill>
                          <a:latin typeface="+mj-lt"/>
                          <a:ea typeface="Times New Roman"/>
                          <a:cs typeface="Arial"/>
                        </a:rPr>
                      </a:br>
                      <a:r>
                        <a:rPr lang="en-US" sz="1400" dirty="0">
                          <a:solidFill>
                            <a:srgbClr val="000000"/>
                          </a:solidFill>
                          <a:latin typeface="+mj-lt"/>
                          <a:ea typeface="Times New Roman"/>
                          <a:cs typeface="Arial"/>
                        </a:rPr>
                        <a:t>(without PE in outpatient setting, with or without PE in inpatient setting)</a:t>
                      </a:r>
                    </a:p>
                  </a:txBody>
                  <a:tcPr marL="18415" marR="18415" marT="0" marB="0" anchor="ctr"/>
                </a:tc>
                <a:extLst>
                  <a:ext uri="{0D108BD9-81ED-4DB2-BD59-A6C34878D82A}">
                    <a16:rowId xmlns:a16="http://schemas.microsoft.com/office/drawing/2014/main" val="10004"/>
                  </a:ext>
                </a:extLst>
              </a:tr>
              <a:tr h="768621">
                <a:tc>
                  <a:txBody>
                    <a:bodyPr/>
                    <a:lstStyle/>
                    <a:p>
                      <a:pPr marL="0" marR="0">
                        <a:spcBef>
                          <a:spcPts val="200"/>
                        </a:spcBef>
                        <a:spcAft>
                          <a:spcPts val="200"/>
                        </a:spcAft>
                      </a:pPr>
                      <a:r>
                        <a:rPr lang="en-US" sz="1400" dirty="0">
                          <a:solidFill>
                            <a:srgbClr val="000000"/>
                          </a:solidFill>
                          <a:latin typeface="+mj-lt"/>
                          <a:ea typeface="Times New Roman"/>
                          <a:cs typeface="Arial"/>
                        </a:rPr>
                        <a:t>fondaparinux (Arixtra®)</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generic,</a:t>
                      </a:r>
                      <a:br>
                        <a:rPr lang="en-US" sz="1400" dirty="0">
                          <a:solidFill>
                            <a:srgbClr val="000000"/>
                          </a:solidFill>
                          <a:latin typeface="+mj-lt"/>
                          <a:ea typeface="Times New Roman"/>
                          <a:cs typeface="Arial"/>
                        </a:rPr>
                      </a:br>
                      <a:r>
                        <a:rPr lang="en-US" sz="1400" dirty="0">
                          <a:solidFill>
                            <a:srgbClr val="000000"/>
                          </a:solidFill>
                          <a:latin typeface="+mj-lt"/>
                          <a:ea typeface="Times New Roman"/>
                          <a:cs typeface="Arial"/>
                        </a:rPr>
                        <a:t>Mylan</a:t>
                      </a:r>
                    </a:p>
                  </a:txBody>
                  <a:tcPr marL="18415" marR="18415" marT="0" marB="0" anchor="ctr"/>
                </a:tc>
                <a:tc gridSpan="2">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158510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D127-2918-4175-B919-C8606B816B09}"/>
              </a:ext>
            </a:extLst>
          </p:cNvPr>
          <p:cNvSpPr>
            <a:spLocks noGrp="1"/>
          </p:cNvSpPr>
          <p:nvPr>
            <p:ph type="ctrTitle"/>
          </p:nvPr>
        </p:nvSpPr>
        <p:spPr/>
        <p:txBody>
          <a:bodyPr/>
          <a:lstStyle/>
          <a:p>
            <a:r>
              <a:rPr lang="en-US" dirty="0"/>
              <a:t>Public Therapeutic Class Votes</a:t>
            </a:r>
          </a:p>
        </p:txBody>
      </p:sp>
    </p:spTree>
    <p:extLst>
      <p:ext uri="{BB962C8B-B14F-4D97-AF65-F5344CB8AC3E}">
        <p14:creationId xmlns:p14="http://schemas.microsoft.com/office/powerpoint/2010/main" val="45707324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ACD9-9209-4B56-9A44-0F7604075096}"/>
              </a:ext>
            </a:extLst>
          </p:cNvPr>
          <p:cNvSpPr>
            <a:spLocks noGrp="1"/>
          </p:cNvSpPr>
          <p:nvPr>
            <p:ph type="title"/>
          </p:nvPr>
        </p:nvSpPr>
        <p:spPr>
          <a:xfrm>
            <a:off x="457200" y="1356490"/>
            <a:ext cx="8229600" cy="834260"/>
          </a:xfrm>
        </p:spPr>
        <p:txBody>
          <a:bodyPr/>
          <a:lstStyle/>
          <a:p>
            <a:pPr marL="0" marR="0">
              <a:spcBef>
                <a:spcPts val="0"/>
              </a:spcBef>
              <a:spcAft>
                <a:spcPts val="0"/>
              </a:spcAft>
            </a:pPr>
            <a:r>
              <a:rPr lang="en-US" sz="3600" dirty="0">
                <a:effectLst/>
                <a:latin typeface="Calibri" panose="020F0502020204030204" pitchFamily="34" charset="0"/>
                <a:ea typeface="Calibri" panose="020F0502020204030204" pitchFamily="34" charset="0"/>
              </a:rPr>
              <a:t>Meeting Adjournment</a:t>
            </a:r>
            <a:endParaRPr lang="en-US" sz="36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3D7081D6-8BB8-4254-92F6-49A0543B8197}"/>
              </a:ext>
            </a:extLst>
          </p:cNvPr>
          <p:cNvSpPr>
            <a:spLocks noGrp="1"/>
          </p:cNvSpPr>
          <p:nvPr>
            <p:ph type="subTitle" idx="1"/>
          </p:nvPr>
        </p:nvSpPr>
        <p:spPr>
          <a:xfrm>
            <a:off x="457200" y="2495550"/>
            <a:ext cx="8229600" cy="1676400"/>
          </a:xfrm>
        </p:spPr>
        <p:txBody>
          <a:bodyPr/>
          <a:lstStyle/>
          <a:p>
            <a:pPr marL="0" marR="0" indent="0" algn="ctr">
              <a:spcBef>
                <a:spcPts val="0"/>
              </a:spcBef>
              <a:spcAft>
                <a:spcPts val="0"/>
              </a:spcAft>
              <a:buNone/>
            </a:pPr>
            <a:r>
              <a:rPr lang="en-US" sz="2400" b="1" dirty="0">
                <a:solidFill>
                  <a:srgbClr val="000000"/>
                </a:solidFill>
                <a:effectLst/>
                <a:ea typeface="Calibri" panose="020F0502020204030204" pitchFamily="34" charset="0"/>
              </a:rPr>
              <a:t>Future Meeting Dates: </a:t>
            </a:r>
            <a:endParaRPr lang="en-US" sz="2400" dirty="0">
              <a:solidFill>
                <a:srgbClr val="000000"/>
              </a:solidFill>
              <a:effectLst/>
              <a:ea typeface="Times New Roman" panose="02020603050405020304" pitchFamily="18" charset="0"/>
            </a:endParaRPr>
          </a:p>
          <a:p>
            <a:pPr marL="0" marR="0" indent="0" algn="ctr">
              <a:spcBef>
                <a:spcPts val="0"/>
              </a:spcBef>
              <a:spcAft>
                <a:spcPts val="0"/>
              </a:spcAft>
              <a:buNone/>
            </a:pPr>
            <a:r>
              <a:rPr lang="en-US" sz="2400" dirty="0">
                <a:solidFill>
                  <a:srgbClr val="000000"/>
                </a:solidFill>
                <a:effectLst/>
                <a:ea typeface="Calibri" panose="020F0502020204030204" pitchFamily="34" charset="0"/>
              </a:rPr>
              <a:t>October </a:t>
            </a:r>
            <a:r>
              <a:rPr lang="en-US" sz="2400" dirty="0">
                <a:solidFill>
                  <a:srgbClr val="000000"/>
                </a:solidFill>
                <a:ea typeface="Calibri" panose="020F0502020204030204" pitchFamily="34" charset="0"/>
              </a:rPr>
              <a:t>25</a:t>
            </a:r>
            <a:r>
              <a:rPr lang="en-US" sz="2400" dirty="0">
                <a:solidFill>
                  <a:srgbClr val="000000"/>
                </a:solidFill>
                <a:effectLst/>
                <a:ea typeface="Calibri" panose="020F0502020204030204" pitchFamily="34" charset="0"/>
              </a:rPr>
              <a:t>, 2023</a:t>
            </a:r>
          </a:p>
          <a:p>
            <a:pPr marL="0" marR="0" indent="0" algn="ctr">
              <a:spcBef>
                <a:spcPts val="0"/>
              </a:spcBef>
              <a:spcAft>
                <a:spcPts val="0"/>
              </a:spcAft>
              <a:buNone/>
            </a:pPr>
            <a:r>
              <a:rPr lang="en-US" sz="2400" dirty="0">
                <a:solidFill>
                  <a:srgbClr val="000000"/>
                </a:solidFill>
                <a:effectLst/>
                <a:ea typeface="Times New Roman" panose="02020603050405020304" pitchFamily="18" charset="0"/>
              </a:rPr>
              <a:t>January 24, 2024</a:t>
            </a:r>
          </a:p>
        </p:txBody>
      </p:sp>
    </p:spTree>
    <p:extLst>
      <p:ext uri="{BB962C8B-B14F-4D97-AF65-F5344CB8AC3E}">
        <p14:creationId xmlns:p14="http://schemas.microsoft.com/office/powerpoint/2010/main" val="4039123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2E5C-FEF0-4E01-B770-282B95C8F45F}"/>
              </a:ext>
            </a:extLst>
          </p:cNvPr>
          <p:cNvSpPr>
            <a:spLocks noGrp="1"/>
          </p:cNvSpPr>
          <p:nvPr>
            <p:ph type="title"/>
          </p:nvPr>
        </p:nvSpPr>
        <p:spPr/>
        <p:txBody>
          <a:bodyPr/>
          <a:lstStyle/>
          <a:p>
            <a:r>
              <a:rPr lang="en-US" altLang="en-US" dirty="0"/>
              <a:t>Anticoagulants</a:t>
            </a:r>
            <a:endParaRPr lang="en-US" dirty="0"/>
          </a:p>
        </p:txBody>
      </p:sp>
      <p:graphicFrame>
        <p:nvGraphicFramePr>
          <p:cNvPr id="4" name="Content Placeholder 3">
            <a:extLst>
              <a:ext uri="{FF2B5EF4-FFF2-40B4-BE49-F238E27FC236}">
                <a16:creationId xmlns:a16="http://schemas.microsoft.com/office/drawing/2014/main" id="{9C049945-34E8-4789-853F-8A040B402249}"/>
              </a:ext>
            </a:extLst>
          </p:cNvPr>
          <p:cNvGraphicFramePr>
            <a:graphicFrameLocks noGrp="1"/>
          </p:cNvGraphicFramePr>
          <p:nvPr>
            <p:ph idx="1"/>
            <p:extLst>
              <p:ext uri="{D42A27DB-BD31-4B8C-83A1-F6EECF244321}">
                <p14:modId xmlns:p14="http://schemas.microsoft.com/office/powerpoint/2010/main" val="3027428316"/>
              </p:ext>
            </p:extLst>
          </p:nvPr>
        </p:nvGraphicFramePr>
        <p:xfrm>
          <a:off x="304800" y="742951"/>
          <a:ext cx="8458199" cy="3877102"/>
        </p:xfrm>
        <a:graphic>
          <a:graphicData uri="http://schemas.openxmlformats.org/drawingml/2006/table">
            <a:tbl>
              <a:tblPr firstRow="1" bandRow="1">
                <a:tableStyleId>{5C22544A-7EE6-4342-B048-85BDC9FD1C3A}</a:tableStyleId>
              </a:tblPr>
              <a:tblGrid>
                <a:gridCol w="1037329">
                  <a:extLst>
                    <a:ext uri="{9D8B030D-6E8A-4147-A177-3AD203B41FA5}">
                      <a16:colId xmlns:a16="http://schemas.microsoft.com/office/drawing/2014/main" val="20000"/>
                    </a:ext>
                  </a:extLst>
                </a:gridCol>
                <a:gridCol w="1379299">
                  <a:extLst>
                    <a:ext uri="{9D8B030D-6E8A-4147-A177-3AD203B41FA5}">
                      <a16:colId xmlns:a16="http://schemas.microsoft.com/office/drawing/2014/main" val="20001"/>
                    </a:ext>
                  </a:extLst>
                </a:gridCol>
                <a:gridCol w="1094325">
                  <a:extLst>
                    <a:ext uri="{9D8B030D-6E8A-4147-A177-3AD203B41FA5}">
                      <a16:colId xmlns:a16="http://schemas.microsoft.com/office/drawing/2014/main" val="20002"/>
                    </a:ext>
                  </a:extLst>
                </a:gridCol>
                <a:gridCol w="1322304">
                  <a:extLst>
                    <a:ext uri="{9D8B030D-6E8A-4147-A177-3AD203B41FA5}">
                      <a16:colId xmlns:a16="http://schemas.microsoft.com/office/drawing/2014/main" val="20003"/>
                    </a:ext>
                  </a:extLst>
                </a:gridCol>
                <a:gridCol w="1208313">
                  <a:extLst>
                    <a:ext uri="{9D8B030D-6E8A-4147-A177-3AD203B41FA5}">
                      <a16:colId xmlns:a16="http://schemas.microsoft.com/office/drawing/2014/main" val="20004"/>
                    </a:ext>
                  </a:extLst>
                </a:gridCol>
                <a:gridCol w="980332">
                  <a:extLst>
                    <a:ext uri="{9D8B030D-6E8A-4147-A177-3AD203B41FA5}">
                      <a16:colId xmlns:a16="http://schemas.microsoft.com/office/drawing/2014/main" val="20005"/>
                    </a:ext>
                  </a:extLst>
                </a:gridCol>
                <a:gridCol w="1436297">
                  <a:extLst>
                    <a:ext uri="{9D8B030D-6E8A-4147-A177-3AD203B41FA5}">
                      <a16:colId xmlns:a16="http://schemas.microsoft.com/office/drawing/2014/main" val="20006"/>
                    </a:ext>
                  </a:extLst>
                </a:gridCol>
              </a:tblGrid>
              <a:tr h="152469">
                <a:tc rowSpan="2">
                  <a:txBody>
                    <a:bodyPr/>
                    <a:lstStyle/>
                    <a:p>
                      <a:pPr marL="0" marR="0" algn="ctr">
                        <a:spcBef>
                          <a:spcPts val="200"/>
                        </a:spcBef>
                        <a:spcAft>
                          <a:spcPts val="200"/>
                        </a:spcAft>
                      </a:pPr>
                      <a:r>
                        <a:rPr lang="en-US" sz="1400" b="1" dirty="0">
                          <a:latin typeface="+mj-lt"/>
                          <a:ea typeface="Times New Roman"/>
                          <a:cs typeface="Times New Roman"/>
                        </a:rPr>
                        <a:t>Drug</a:t>
                      </a:r>
                    </a:p>
                  </a:txBody>
                  <a:tcPr marL="18415" marR="18415" marT="0" marB="0" anchor="ctr"/>
                </a:tc>
                <a:tc rowSpan="2">
                  <a:txBody>
                    <a:bodyPr/>
                    <a:lstStyle/>
                    <a:p>
                      <a:pPr marL="0" marR="0" algn="ctr">
                        <a:spcBef>
                          <a:spcPts val="200"/>
                        </a:spcBef>
                        <a:spcAft>
                          <a:spcPts val="200"/>
                        </a:spcAft>
                      </a:pPr>
                      <a:r>
                        <a:rPr lang="en-US" sz="1400" b="1" dirty="0">
                          <a:latin typeface="+mj-lt"/>
                          <a:ea typeface="Times New Roman"/>
                          <a:cs typeface="Times New Roman"/>
                        </a:rPr>
                        <a:t>Manufacturer</a:t>
                      </a:r>
                    </a:p>
                  </a:txBody>
                  <a:tcPr marL="18415" marR="18415" marT="0" marB="0" anchor="ctr"/>
                </a:tc>
                <a:tc gridSpan="4">
                  <a:txBody>
                    <a:bodyPr/>
                    <a:lstStyle/>
                    <a:p>
                      <a:pPr marL="0" marR="0" algn="ctr">
                        <a:spcBef>
                          <a:spcPts val="200"/>
                        </a:spcBef>
                        <a:spcAft>
                          <a:spcPts val="200"/>
                        </a:spcAft>
                      </a:pPr>
                      <a:r>
                        <a:rPr lang="en-US" sz="1400" b="1" dirty="0">
                          <a:latin typeface="+mj-lt"/>
                          <a:ea typeface="Times New Roman"/>
                          <a:cs typeface="Times New Roman"/>
                        </a:rPr>
                        <a:t>DVT prophylaxis</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DVT Treatment</a:t>
                      </a:r>
                    </a:p>
                  </a:txBody>
                  <a:tcPr marL="18415" marR="18415" marT="0" marB="0" anchor="ctr"/>
                </a:tc>
                <a:extLst>
                  <a:ext uri="{0D108BD9-81ED-4DB2-BD59-A6C34878D82A}">
                    <a16:rowId xmlns:a16="http://schemas.microsoft.com/office/drawing/2014/main" val="10000"/>
                  </a:ext>
                </a:extLst>
              </a:tr>
              <a:tr h="304937">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Hip</a:t>
                      </a:r>
                      <a:br>
                        <a:rPr lang="en-US" sz="1400" b="1" dirty="0">
                          <a:solidFill>
                            <a:srgbClr val="000000"/>
                          </a:solidFill>
                          <a:latin typeface="+mj-lt"/>
                          <a:ea typeface="Times New Roman"/>
                          <a:cs typeface="Times New Roman"/>
                        </a:rPr>
                      </a:br>
                      <a:r>
                        <a:rPr lang="en-US" sz="1400" b="1" dirty="0">
                          <a:solidFill>
                            <a:srgbClr val="000000"/>
                          </a:solidFill>
                          <a:latin typeface="+mj-lt"/>
                          <a:ea typeface="Times New Roman"/>
                          <a:cs typeface="Times New Roman"/>
                        </a:rPr>
                        <a:t>Replacement</a:t>
                      </a:r>
                    </a:p>
                  </a:txBody>
                  <a:tcPr marL="18415" marR="1841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Knee Replacement</a:t>
                      </a:r>
                    </a:p>
                  </a:txBody>
                  <a:tcPr marL="18415" marR="1841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Hip Fracture surgery</a:t>
                      </a:r>
                    </a:p>
                  </a:txBody>
                  <a:tcPr marL="18415" marR="1841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Abdominal Surgery</a:t>
                      </a:r>
                    </a:p>
                  </a:txBody>
                  <a:tcPr marL="18415" marR="18415" marT="0" marB="0" anchor="ctr"/>
                </a:tc>
                <a:tc vMerge="1">
                  <a:txBody>
                    <a:bodyPr/>
                    <a:lstStyle/>
                    <a:p>
                      <a:endParaRPr lang="en-US" dirty="0"/>
                    </a:p>
                  </a:txBody>
                  <a:tcPr/>
                </a:tc>
                <a:extLst>
                  <a:ext uri="{0D108BD9-81ED-4DB2-BD59-A6C34878D82A}">
                    <a16:rowId xmlns:a16="http://schemas.microsoft.com/office/drawing/2014/main" val="10001"/>
                  </a:ext>
                </a:extLst>
              </a:tr>
              <a:tr h="152469">
                <a:tc gridSpan="7">
                  <a:txBody>
                    <a:bodyPr/>
                    <a:lstStyle/>
                    <a:p>
                      <a:pPr marL="0" marR="0" algn="ctr">
                        <a:spcBef>
                          <a:spcPts val="200"/>
                        </a:spcBef>
                        <a:spcAft>
                          <a:spcPts val="200"/>
                        </a:spcAft>
                      </a:pPr>
                      <a:r>
                        <a:rPr lang="en-US" sz="1600" b="1" dirty="0">
                          <a:solidFill>
                            <a:srgbClr val="000000"/>
                          </a:solidFill>
                          <a:latin typeface="+mj-lt"/>
                          <a:ea typeface="Times New Roman"/>
                          <a:cs typeface="Times New Roman"/>
                        </a:rPr>
                        <a:t>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359833">
                <a:tc>
                  <a:txBody>
                    <a:bodyPr/>
                    <a:lstStyle/>
                    <a:p>
                      <a:pPr marL="0" marR="0">
                        <a:spcBef>
                          <a:spcPts val="200"/>
                        </a:spcBef>
                        <a:spcAft>
                          <a:spcPts val="200"/>
                        </a:spcAft>
                      </a:pPr>
                      <a:r>
                        <a:rPr lang="en-US" sz="1400" dirty="0">
                          <a:solidFill>
                            <a:srgbClr val="000000"/>
                          </a:solidFill>
                          <a:latin typeface="+mj-lt"/>
                          <a:ea typeface="Times New Roman"/>
                          <a:cs typeface="Arial"/>
                        </a:rPr>
                        <a:t>apixaban (Eliquis®)</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Bristol-Myers Squibb</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extLst>
                  <a:ext uri="{0D108BD9-81ED-4DB2-BD59-A6C34878D82A}">
                    <a16:rowId xmlns:a16="http://schemas.microsoft.com/office/drawing/2014/main" val="10003"/>
                  </a:ext>
                </a:extLst>
              </a:tr>
              <a:tr h="359833">
                <a:tc>
                  <a:txBody>
                    <a:bodyPr/>
                    <a:lstStyle/>
                    <a:p>
                      <a:pPr marL="0" marR="0">
                        <a:spcBef>
                          <a:spcPts val="200"/>
                        </a:spcBef>
                        <a:spcAft>
                          <a:spcPts val="200"/>
                        </a:spcAft>
                      </a:pPr>
                      <a:r>
                        <a:rPr lang="en-US" sz="1400" dirty="0">
                          <a:solidFill>
                            <a:srgbClr val="000000"/>
                          </a:solidFill>
                          <a:latin typeface="+mj-lt"/>
                          <a:ea typeface="Times New Roman"/>
                          <a:cs typeface="Arial"/>
                        </a:rPr>
                        <a:t>betrixaban (Bevyxxa®)*</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Portola</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extLst>
                  <a:ext uri="{0D108BD9-81ED-4DB2-BD59-A6C34878D82A}">
                    <a16:rowId xmlns:a16="http://schemas.microsoft.com/office/drawing/2014/main" val="10004"/>
                  </a:ext>
                </a:extLst>
              </a:tr>
              <a:tr h="604872">
                <a:tc>
                  <a:txBody>
                    <a:bodyPr/>
                    <a:lstStyle/>
                    <a:p>
                      <a:pPr marL="0" marR="0">
                        <a:spcBef>
                          <a:spcPts val="200"/>
                        </a:spcBef>
                        <a:spcAft>
                          <a:spcPts val="200"/>
                        </a:spcAft>
                      </a:pPr>
                      <a:r>
                        <a:rPr lang="en-US" sz="1400" dirty="0">
                          <a:solidFill>
                            <a:srgbClr val="000000"/>
                          </a:solidFill>
                          <a:latin typeface="+mj-lt"/>
                          <a:ea typeface="Times New Roman"/>
                          <a:cs typeface="Arial"/>
                        </a:rPr>
                        <a:t>dabigatran (Pradaxa®)</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Boehringer Ingelheim</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cap="all" dirty="0">
                          <a:solidFill>
                            <a:srgbClr val="000000"/>
                          </a:solidFill>
                          <a:latin typeface="+mj-lt"/>
                          <a:ea typeface="Times New Roman"/>
                          <a:cs typeface="Arial"/>
                        </a:rPr>
                        <a:t>x</a:t>
                      </a:r>
                      <a:endParaRPr lang="en-US" sz="1400" dirty="0">
                        <a:solidFill>
                          <a:srgbClr val="000000"/>
                        </a:solidFill>
                        <a:latin typeface="+mj-lt"/>
                        <a:ea typeface="Times New Roman"/>
                        <a:cs typeface="Arial"/>
                      </a:endParaRPr>
                    </a:p>
                  </a:txBody>
                  <a:tcPr marL="18415" marR="18415" marT="0" marB="0" anchor="ctr"/>
                </a:tc>
                <a:extLst>
                  <a:ext uri="{0D108BD9-81ED-4DB2-BD59-A6C34878D82A}">
                    <a16:rowId xmlns:a16="http://schemas.microsoft.com/office/drawing/2014/main" val="10005"/>
                  </a:ext>
                </a:extLst>
              </a:tr>
              <a:tr h="447395">
                <a:tc>
                  <a:txBody>
                    <a:bodyPr/>
                    <a:lstStyle/>
                    <a:p>
                      <a:pPr marL="0" marR="0">
                        <a:spcBef>
                          <a:spcPts val="200"/>
                        </a:spcBef>
                        <a:spcAft>
                          <a:spcPts val="200"/>
                        </a:spcAft>
                      </a:pPr>
                      <a:r>
                        <a:rPr lang="en-US" sz="1400" dirty="0">
                          <a:solidFill>
                            <a:srgbClr val="000000"/>
                          </a:solidFill>
                          <a:latin typeface="+mj-lt"/>
                          <a:ea typeface="Times New Roman"/>
                          <a:cs typeface="Arial"/>
                        </a:rPr>
                        <a:t>edoxaban (Savaysa®)</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Daiichi Sankyo</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extLst>
                  <a:ext uri="{0D108BD9-81ED-4DB2-BD59-A6C34878D82A}">
                    <a16:rowId xmlns:a16="http://schemas.microsoft.com/office/drawing/2014/main" val="10006"/>
                  </a:ext>
                </a:extLst>
              </a:tr>
              <a:tr h="447395">
                <a:tc>
                  <a:txBody>
                    <a:bodyPr/>
                    <a:lstStyle/>
                    <a:p>
                      <a:pPr marL="0" marR="0">
                        <a:spcBef>
                          <a:spcPts val="200"/>
                        </a:spcBef>
                        <a:spcAft>
                          <a:spcPts val="200"/>
                        </a:spcAft>
                      </a:pPr>
                      <a:r>
                        <a:rPr lang="en-US" sz="1400" dirty="0">
                          <a:solidFill>
                            <a:srgbClr val="000000"/>
                          </a:solidFill>
                          <a:latin typeface="+mj-lt"/>
                          <a:ea typeface="Times New Roman"/>
                          <a:cs typeface="Arial"/>
                        </a:rPr>
                        <a:t>rivaroxaban (Xarelto®)</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Janssen</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extLst>
                  <a:ext uri="{0D108BD9-81ED-4DB2-BD59-A6C34878D82A}">
                    <a16:rowId xmlns:a16="http://schemas.microsoft.com/office/drawing/2014/main" val="10007"/>
                  </a:ext>
                </a:extLst>
              </a:tr>
              <a:tr h="447395">
                <a:tc>
                  <a:txBody>
                    <a:bodyPr/>
                    <a:lstStyle/>
                    <a:p>
                      <a:pPr marL="0" marR="0">
                        <a:spcBef>
                          <a:spcPts val="200"/>
                        </a:spcBef>
                        <a:spcAft>
                          <a:spcPts val="200"/>
                        </a:spcAft>
                      </a:pPr>
                      <a:r>
                        <a:rPr lang="en-US" sz="1400" dirty="0">
                          <a:solidFill>
                            <a:srgbClr val="000000"/>
                          </a:solidFill>
                          <a:latin typeface="+mj-lt"/>
                          <a:ea typeface="Times New Roman"/>
                          <a:cs typeface="Arial"/>
                        </a:rPr>
                        <a:t>warfarin (Coumadin®)</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generic,</a:t>
                      </a:r>
                      <a:br>
                        <a:rPr lang="en-US" sz="1400" dirty="0">
                          <a:solidFill>
                            <a:srgbClr val="000000"/>
                          </a:solidFill>
                          <a:latin typeface="+mj-lt"/>
                          <a:ea typeface="Times New Roman"/>
                          <a:cs typeface="Arial"/>
                        </a:rPr>
                      </a:br>
                      <a:r>
                        <a:rPr lang="en-US" sz="1400" dirty="0">
                          <a:solidFill>
                            <a:srgbClr val="000000"/>
                          </a:solidFill>
                          <a:latin typeface="+mj-lt"/>
                          <a:ea typeface="Times New Roman"/>
                          <a:cs typeface="Arial"/>
                        </a:rPr>
                        <a:t>Bristol-Myers Squibb</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Arial"/>
                        </a:rPr>
                        <a:t>X</a:t>
                      </a:r>
                    </a:p>
                  </a:txBody>
                  <a:tcPr marL="18415" marR="18415"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0171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A8E8-1123-4BAE-AD23-D470AA5B42A7}"/>
              </a:ext>
            </a:extLst>
          </p:cNvPr>
          <p:cNvSpPr>
            <a:spLocks noGrp="1"/>
          </p:cNvSpPr>
          <p:nvPr>
            <p:ph type="title"/>
          </p:nvPr>
        </p:nvSpPr>
        <p:spPr>
          <a:xfrm>
            <a:off x="457200" y="0"/>
            <a:ext cx="8229600" cy="1047750"/>
          </a:xfrm>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DEC75212-CE6D-41D2-A465-492CA122EC0F}"/>
              </a:ext>
            </a:extLst>
          </p:cNvPr>
          <p:cNvSpPr>
            <a:spLocks noGrp="1"/>
          </p:cNvSpPr>
          <p:nvPr>
            <p:ph idx="1"/>
          </p:nvPr>
        </p:nvSpPr>
        <p:spPr>
          <a:xfrm>
            <a:off x="228600" y="742950"/>
            <a:ext cx="8458200" cy="3962400"/>
          </a:xfrm>
        </p:spPr>
        <p:txBody>
          <a:bodyPr/>
          <a:lstStyle/>
          <a:p>
            <a:pPr>
              <a:buNone/>
            </a:pPr>
            <a:r>
              <a:rPr lang="en-US" altLang="en-US" sz="2000" b="1" i="1" dirty="0">
                <a:solidFill>
                  <a:schemeClr val="tx1">
                    <a:lumMod val="50000"/>
                  </a:schemeClr>
                </a:solidFill>
              </a:rPr>
              <a:t>Class Overview – Other indications:</a:t>
            </a:r>
            <a:endParaRPr lang="en-US" sz="2000" dirty="0"/>
          </a:p>
          <a:p>
            <a:r>
              <a:rPr lang="en-US" sz="2000" dirty="0">
                <a:solidFill>
                  <a:srgbClr val="000000"/>
                </a:solidFill>
              </a:rPr>
              <a:t>dalteparin (Fragmin) </a:t>
            </a:r>
          </a:p>
          <a:p>
            <a:pPr lvl="1">
              <a:buFont typeface="Wingdings" panose="05000000000000000000" pitchFamily="2" charset="2"/>
              <a:buChar char="Ø"/>
            </a:pPr>
            <a:r>
              <a:rPr lang="en-US" sz="2000" dirty="0">
                <a:solidFill>
                  <a:srgbClr val="000000"/>
                </a:solidFill>
              </a:rPr>
              <a:t>Prophylaxis of ischemic complications of unstable angina and non-Q-wave myocardial infarction (MI) when concurrently administered with aspirin</a:t>
            </a:r>
          </a:p>
          <a:p>
            <a:pPr lvl="1">
              <a:buFont typeface="Wingdings" panose="05000000000000000000" pitchFamily="2" charset="2"/>
              <a:buChar char="Ø"/>
            </a:pPr>
            <a:r>
              <a:rPr lang="en-US" sz="2000" dirty="0">
                <a:solidFill>
                  <a:srgbClr val="000000"/>
                </a:solidFill>
              </a:rPr>
              <a:t>Deep vein thrombosis (DVT) prophylaxis for immobile medical patients who are at risk for thromboembolic complications</a:t>
            </a:r>
          </a:p>
          <a:p>
            <a:pPr lvl="1">
              <a:buFont typeface="Wingdings" panose="05000000000000000000" pitchFamily="2" charset="2"/>
              <a:buChar char="Ø"/>
            </a:pPr>
            <a:r>
              <a:rPr lang="en-US" sz="2000" dirty="0">
                <a:solidFill>
                  <a:srgbClr val="000000"/>
                </a:solidFill>
              </a:rPr>
              <a:t>Extended treatment of symptomatic venous thromboembolism (VTE) (proximal DVT and/or pulmonary embolism [PE]) to reduce the recurrence of VTE in patients with cancer</a:t>
            </a:r>
          </a:p>
          <a:p>
            <a:pPr lvl="1">
              <a:buFont typeface="Wingdings" panose="05000000000000000000" pitchFamily="2" charset="2"/>
              <a:buChar char="Ø"/>
            </a:pPr>
            <a:r>
              <a:rPr lang="en-US" sz="2000" dirty="0">
                <a:solidFill>
                  <a:srgbClr val="000000"/>
                </a:solidFill>
              </a:rPr>
              <a:t>Treatment of symptomatic VTE to reduce the recurrence of VTE in pediatric patients 1 month of age and older</a:t>
            </a:r>
          </a:p>
          <a:p>
            <a:endParaRPr lang="en-US" sz="2000" dirty="0"/>
          </a:p>
        </p:txBody>
      </p:sp>
    </p:spTree>
    <p:extLst>
      <p:ext uri="{BB962C8B-B14F-4D97-AF65-F5344CB8AC3E}">
        <p14:creationId xmlns:p14="http://schemas.microsoft.com/office/powerpoint/2010/main" val="1874826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66BD-DBAB-4C20-A101-E9C978F04F7E}"/>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9C749149-B0AC-4C70-A65D-681D86E95D3E}"/>
              </a:ext>
            </a:extLst>
          </p:cNvPr>
          <p:cNvSpPr>
            <a:spLocks noGrp="1"/>
          </p:cNvSpPr>
          <p:nvPr>
            <p:ph idx="1"/>
          </p:nvPr>
        </p:nvSpPr>
        <p:spPr>
          <a:xfrm>
            <a:off x="457200" y="874514"/>
            <a:ext cx="8229600" cy="3678436"/>
          </a:xfrm>
        </p:spPr>
        <p:txBody>
          <a:bodyPr/>
          <a:lstStyle/>
          <a:p>
            <a:pPr>
              <a:buNone/>
            </a:pPr>
            <a:r>
              <a:rPr lang="en-US" altLang="en-US" sz="2400" b="1" i="1" dirty="0">
                <a:solidFill>
                  <a:schemeClr val="tx1">
                    <a:lumMod val="50000"/>
                  </a:schemeClr>
                </a:solidFill>
              </a:rPr>
              <a:t>Class Overview – Other indications:</a:t>
            </a:r>
            <a:endParaRPr lang="en-US" dirty="0"/>
          </a:p>
          <a:p>
            <a:r>
              <a:rPr lang="en-US" sz="2200" dirty="0">
                <a:solidFill>
                  <a:srgbClr val="000000"/>
                </a:solidFill>
              </a:rPr>
              <a:t>enoxaparin (Lovenox) </a:t>
            </a:r>
          </a:p>
          <a:p>
            <a:pPr lvl="1">
              <a:buFont typeface="Wingdings" panose="05000000000000000000" pitchFamily="2" charset="2"/>
              <a:buChar char="Ø"/>
            </a:pPr>
            <a:r>
              <a:rPr lang="en-US" dirty="0">
                <a:solidFill>
                  <a:srgbClr val="000000"/>
                </a:solidFill>
              </a:rPr>
              <a:t>Prophylaxis of ischemic complications of unstable angina and non-Q-wave myocardial infarction in conjunction with aspirin </a:t>
            </a:r>
          </a:p>
          <a:p>
            <a:pPr lvl="1">
              <a:buFont typeface="Wingdings" panose="05000000000000000000" pitchFamily="2" charset="2"/>
              <a:buChar char="Ø"/>
            </a:pPr>
            <a:r>
              <a:rPr lang="en-US" dirty="0">
                <a:solidFill>
                  <a:srgbClr val="000000"/>
                </a:solidFill>
              </a:rPr>
              <a:t>DVT prophylaxis to prevent thromboembolic complications in medical patients with severely restricted mobility during acute illness </a:t>
            </a:r>
          </a:p>
          <a:p>
            <a:pPr lvl="1">
              <a:buFont typeface="Wingdings" panose="05000000000000000000" pitchFamily="2" charset="2"/>
              <a:buChar char="Ø"/>
            </a:pPr>
            <a:r>
              <a:rPr lang="en-US" dirty="0">
                <a:solidFill>
                  <a:srgbClr val="000000"/>
                </a:solidFill>
              </a:rPr>
              <a:t>Treatment of acute ST-segment elevation myocardial infarction (STEMI) managed medically or with subsequent percutaneous coronary intervention (PCI) </a:t>
            </a:r>
          </a:p>
          <a:p>
            <a:endParaRPr lang="en-US" dirty="0"/>
          </a:p>
        </p:txBody>
      </p:sp>
    </p:spTree>
    <p:extLst>
      <p:ext uri="{BB962C8B-B14F-4D97-AF65-F5344CB8AC3E}">
        <p14:creationId xmlns:p14="http://schemas.microsoft.com/office/powerpoint/2010/main" val="1480012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1AC1-5E94-46DD-9F86-0F75EDBAF354}"/>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7480CE20-912C-4C5F-9E15-E87B23956C52}"/>
              </a:ext>
            </a:extLst>
          </p:cNvPr>
          <p:cNvSpPr>
            <a:spLocks noGrp="1"/>
          </p:cNvSpPr>
          <p:nvPr>
            <p:ph idx="1"/>
          </p:nvPr>
        </p:nvSpPr>
        <p:spPr>
          <a:xfrm>
            <a:off x="457200" y="992889"/>
            <a:ext cx="8229600" cy="3449333"/>
          </a:xfrm>
        </p:spPr>
        <p:txBody>
          <a:bodyPr/>
          <a:lstStyle/>
          <a:p>
            <a:pPr>
              <a:buNone/>
            </a:pPr>
            <a:r>
              <a:rPr lang="en-US" altLang="en-US" sz="2400" b="1" i="1" dirty="0">
                <a:solidFill>
                  <a:schemeClr val="tx1">
                    <a:lumMod val="50000"/>
                  </a:schemeClr>
                </a:solidFill>
              </a:rPr>
              <a:t>Class Overview – Other indications:</a:t>
            </a:r>
            <a:endParaRPr lang="en-US" dirty="0"/>
          </a:p>
          <a:p>
            <a:r>
              <a:rPr lang="en-US" sz="2200" dirty="0">
                <a:solidFill>
                  <a:srgbClr val="000000"/>
                </a:solidFill>
              </a:rPr>
              <a:t>fondaparinux (Arixtra) </a:t>
            </a:r>
          </a:p>
          <a:p>
            <a:pPr lvl="1">
              <a:buFont typeface="Wingdings" panose="05000000000000000000" pitchFamily="2" charset="2"/>
              <a:buChar char="Ø"/>
            </a:pPr>
            <a:r>
              <a:rPr lang="en-US" dirty="0">
                <a:solidFill>
                  <a:srgbClr val="000000"/>
                </a:solidFill>
              </a:rPr>
              <a:t>Treatment of acute Pulmonary Embolism (PE) when initial therapy is administered in the hospital and with warfarin </a:t>
            </a:r>
          </a:p>
          <a:p>
            <a:r>
              <a:rPr lang="en-US" sz="2200" dirty="0">
                <a:solidFill>
                  <a:srgbClr val="000000"/>
                </a:solidFill>
              </a:rPr>
              <a:t>apixaban (Eliquis) </a:t>
            </a:r>
          </a:p>
          <a:p>
            <a:pPr lvl="1">
              <a:buFont typeface="Wingdings" panose="05000000000000000000" pitchFamily="2" charset="2"/>
              <a:buChar char="Ø"/>
            </a:pPr>
            <a:r>
              <a:rPr lang="en-US" dirty="0">
                <a:solidFill>
                  <a:srgbClr val="000000"/>
                </a:solidFill>
              </a:rPr>
              <a:t>Reduce the risk of stroke and systemic embolism in patients with nonvalvular atrial fibrillation (NVAF) </a:t>
            </a:r>
          </a:p>
          <a:p>
            <a:pPr lvl="1">
              <a:buFont typeface="Wingdings" panose="05000000000000000000" pitchFamily="2" charset="2"/>
              <a:buChar char="Ø"/>
            </a:pPr>
            <a:r>
              <a:rPr lang="en-US" dirty="0">
                <a:solidFill>
                  <a:srgbClr val="000000"/>
                </a:solidFill>
              </a:rPr>
              <a:t>Treatment of PE </a:t>
            </a:r>
          </a:p>
          <a:p>
            <a:pPr lvl="1">
              <a:buFont typeface="Wingdings" panose="05000000000000000000" pitchFamily="2" charset="2"/>
              <a:buChar char="Ø"/>
            </a:pPr>
            <a:r>
              <a:rPr lang="en-US" dirty="0">
                <a:solidFill>
                  <a:srgbClr val="000000"/>
                </a:solidFill>
              </a:rPr>
              <a:t>Reduce the risk of recurrent DVT and PE following initial therapy </a:t>
            </a:r>
          </a:p>
          <a:p>
            <a:endParaRPr lang="en-US" dirty="0"/>
          </a:p>
        </p:txBody>
      </p:sp>
    </p:spTree>
    <p:extLst>
      <p:ext uri="{BB962C8B-B14F-4D97-AF65-F5344CB8AC3E}">
        <p14:creationId xmlns:p14="http://schemas.microsoft.com/office/powerpoint/2010/main" val="3076891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5E48-EDF3-4CCB-AD3B-DFF75301F91F}"/>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4A2322CE-B3FF-48E6-82C8-BBFDCCB9B18B}"/>
              </a:ext>
            </a:extLst>
          </p:cNvPr>
          <p:cNvSpPr>
            <a:spLocks noGrp="1"/>
          </p:cNvSpPr>
          <p:nvPr>
            <p:ph idx="1"/>
          </p:nvPr>
        </p:nvSpPr>
        <p:spPr>
          <a:xfrm>
            <a:off x="457200" y="992888"/>
            <a:ext cx="8229600" cy="3560061"/>
          </a:xfrm>
        </p:spPr>
        <p:txBody>
          <a:bodyPr/>
          <a:lstStyle/>
          <a:p>
            <a:pPr>
              <a:buNone/>
            </a:pPr>
            <a:r>
              <a:rPr lang="en-US" altLang="en-US" sz="2400" b="1" i="1" dirty="0">
                <a:solidFill>
                  <a:schemeClr val="tx1">
                    <a:lumMod val="50000"/>
                  </a:schemeClr>
                </a:solidFill>
              </a:rPr>
              <a:t>Class Overview – Other indications:</a:t>
            </a:r>
            <a:endParaRPr lang="en-US" dirty="0"/>
          </a:p>
          <a:p>
            <a:r>
              <a:rPr lang="en-US" dirty="0">
                <a:solidFill>
                  <a:srgbClr val="000000"/>
                </a:solidFill>
              </a:rPr>
              <a:t>dabigatran (Pradaxa) </a:t>
            </a:r>
          </a:p>
          <a:p>
            <a:pPr lvl="1">
              <a:buFont typeface="Wingdings" panose="05000000000000000000" pitchFamily="2" charset="2"/>
              <a:buChar char="Ø"/>
            </a:pPr>
            <a:r>
              <a:rPr lang="en-US" sz="2400" dirty="0">
                <a:solidFill>
                  <a:srgbClr val="000000"/>
                </a:solidFill>
              </a:rPr>
              <a:t>Reduce the risk of stroke and systemic embolism in adult patients with NVAF (oral capsule only) </a:t>
            </a:r>
          </a:p>
          <a:p>
            <a:pPr lvl="1">
              <a:buFont typeface="Wingdings" panose="05000000000000000000" pitchFamily="2" charset="2"/>
              <a:buChar char="Ø"/>
            </a:pPr>
            <a:r>
              <a:rPr lang="en-US" sz="2400" dirty="0">
                <a:solidFill>
                  <a:srgbClr val="000000"/>
                </a:solidFill>
              </a:rPr>
              <a:t>Reduce the risk of recurrence of DVT and PE following initial therapy (pellet only: pediatric patients 3 months to &lt; 12 years of age; oral capsule: pediatric patients ≥ 8 years of age and adults) </a:t>
            </a:r>
          </a:p>
          <a:p>
            <a:pPr lvl="1">
              <a:buFont typeface="Wingdings" panose="05000000000000000000" pitchFamily="2" charset="2"/>
              <a:buChar char="Ø"/>
            </a:pPr>
            <a:endParaRPr lang="en-US" sz="2000" dirty="0">
              <a:solidFill>
                <a:srgbClr val="000000"/>
              </a:solidFill>
            </a:endParaRPr>
          </a:p>
          <a:p>
            <a:endParaRPr lang="en-US" dirty="0"/>
          </a:p>
        </p:txBody>
      </p:sp>
    </p:spTree>
    <p:extLst>
      <p:ext uri="{BB962C8B-B14F-4D97-AF65-F5344CB8AC3E}">
        <p14:creationId xmlns:p14="http://schemas.microsoft.com/office/powerpoint/2010/main" val="3977313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6E1E-1947-410D-B7C6-B3F51FBED5A5}"/>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C4757B84-300D-4450-9624-C6C6264DC39E}"/>
              </a:ext>
            </a:extLst>
          </p:cNvPr>
          <p:cNvSpPr>
            <a:spLocks noGrp="1"/>
          </p:cNvSpPr>
          <p:nvPr>
            <p:ph idx="1"/>
          </p:nvPr>
        </p:nvSpPr>
        <p:spPr>
          <a:xfrm>
            <a:off x="304800" y="666750"/>
            <a:ext cx="8382000" cy="4440436"/>
          </a:xfrm>
        </p:spPr>
        <p:txBody>
          <a:bodyPr/>
          <a:lstStyle/>
          <a:p>
            <a:pPr>
              <a:buNone/>
            </a:pPr>
            <a:r>
              <a:rPr lang="en-US" altLang="en-US" sz="1800" b="1" i="1" dirty="0">
                <a:solidFill>
                  <a:schemeClr val="tx1">
                    <a:lumMod val="50000"/>
                  </a:schemeClr>
                </a:solidFill>
              </a:rPr>
              <a:t>Class Overview – Other indications:</a:t>
            </a:r>
            <a:endParaRPr lang="en-US" sz="1800" dirty="0"/>
          </a:p>
          <a:p>
            <a:r>
              <a:rPr lang="en-US" sz="2000" dirty="0">
                <a:solidFill>
                  <a:srgbClr val="000000"/>
                </a:solidFill>
              </a:rPr>
              <a:t>edoxaban (Savaysa) </a:t>
            </a:r>
          </a:p>
          <a:p>
            <a:pPr lvl="1">
              <a:buFont typeface="Wingdings" panose="05000000000000000000" pitchFamily="2" charset="2"/>
              <a:buChar char="Ø"/>
            </a:pPr>
            <a:r>
              <a:rPr lang="en-US" sz="2000" dirty="0">
                <a:solidFill>
                  <a:srgbClr val="000000"/>
                </a:solidFill>
              </a:rPr>
              <a:t>Reduce the risk of stroke and systemic embolism in patients with NVAF </a:t>
            </a:r>
          </a:p>
          <a:p>
            <a:r>
              <a:rPr lang="en-US" sz="2000" dirty="0">
                <a:solidFill>
                  <a:srgbClr val="000000"/>
                </a:solidFill>
              </a:rPr>
              <a:t>warfarin (Coumadin) </a:t>
            </a:r>
          </a:p>
          <a:p>
            <a:pPr lvl="1">
              <a:buFont typeface="Wingdings" panose="05000000000000000000" pitchFamily="2" charset="2"/>
              <a:buChar char="Ø"/>
            </a:pPr>
            <a:r>
              <a:rPr lang="en-US" sz="2000" dirty="0">
                <a:solidFill>
                  <a:srgbClr val="000000"/>
                </a:solidFill>
              </a:rPr>
              <a:t>Prophylaxis and/or treatment of the thromboembolic complications associated with atrial fibrillation (AF) and/or cardiac valve replacement </a:t>
            </a:r>
          </a:p>
          <a:p>
            <a:pPr lvl="1">
              <a:buFont typeface="Wingdings" panose="05000000000000000000" pitchFamily="2" charset="2"/>
              <a:buChar char="Ø"/>
            </a:pPr>
            <a:r>
              <a:rPr lang="en-US" sz="2000" dirty="0">
                <a:solidFill>
                  <a:srgbClr val="000000"/>
                </a:solidFill>
              </a:rPr>
              <a:t>Reduce the risk of death, recurrent myocardial infarction, and thromboembolic events, such as stroke or systemic embolization, after myocardial infarction </a:t>
            </a:r>
          </a:p>
          <a:p>
            <a:pPr lvl="1">
              <a:buFont typeface="Wingdings" panose="05000000000000000000" pitchFamily="2" charset="2"/>
              <a:buChar char="Ø"/>
            </a:pPr>
            <a:r>
              <a:rPr lang="en-US" sz="2000" dirty="0">
                <a:solidFill>
                  <a:srgbClr val="000000"/>
                </a:solidFill>
              </a:rPr>
              <a:t>Prophylaxis and/or treatment of venous thrombosis and its extension, and PE</a:t>
            </a:r>
          </a:p>
          <a:p>
            <a:endParaRPr lang="en-US" sz="1800" dirty="0"/>
          </a:p>
        </p:txBody>
      </p:sp>
    </p:spTree>
    <p:extLst>
      <p:ext uri="{BB962C8B-B14F-4D97-AF65-F5344CB8AC3E}">
        <p14:creationId xmlns:p14="http://schemas.microsoft.com/office/powerpoint/2010/main" val="156424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085D-BA86-4D68-A80D-7B722975BAEC}"/>
              </a:ext>
            </a:extLst>
          </p:cNvPr>
          <p:cNvSpPr>
            <a:spLocks noGrp="1"/>
          </p:cNvSpPr>
          <p:nvPr>
            <p:ph type="title"/>
          </p:nvPr>
        </p:nvSpPr>
        <p:spPr>
          <a:xfrm>
            <a:off x="457200" y="0"/>
            <a:ext cx="8229600" cy="857250"/>
          </a:xfrm>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6E0387F2-0CE4-49AA-B083-93716C404CBE}"/>
              </a:ext>
            </a:extLst>
          </p:cNvPr>
          <p:cNvSpPr>
            <a:spLocks noGrp="1"/>
          </p:cNvSpPr>
          <p:nvPr>
            <p:ph idx="1"/>
          </p:nvPr>
        </p:nvSpPr>
        <p:spPr>
          <a:xfrm>
            <a:off x="457200" y="590550"/>
            <a:ext cx="8229600" cy="4267200"/>
          </a:xfrm>
        </p:spPr>
        <p:txBody>
          <a:bodyPr/>
          <a:lstStyle/>
          <a:p>
            <a:pPr>
              <a:buNone/>
            </a:pPr>
            <a:r>
              <a:rPr lang="en-US" altLang="en-US" sz="2400" b="1" i="1" dirty="0">
                <a:solidFill>
                  <a:schemeClr val="tx1">
                    <a:lumMod val="50000"/>
                  </a:schemeClr>
                </a:solidFill>
              </a:rPr>
              <a:t>Class Overview – Other indications:</a:t>
            </a:r>
            <a:endParaRPr lang="en-US" sz="2400" dirty="0"/>
          </a:p>
          <a:p>
            <a:r>
              <a:rPr lang="en-US" sz="2100" dirty="0">
                <a:solidFill>
                  <a:srgbClr val="000000"/>
                </a:solidFill>
              </a:rPr>
              <a:t>rivaroxaban (Xarelto) </a:t>
            </a:r>
          </a:p>
          <a:p>
            <a:pPr lvl="1">
              <a:buFont typeface="Wingdings" panose="05000000000000000000" pitchFamily="2" charset="2"/>
              <a:buChar char="Ø"/>
            </a:pPr>
            <a:r>
              <a:rPr lang="en-US" sz="2100" dirty="0">
                <a:solidFill>
                  <a:srgbClr val="000000"/>
                </a:solidFill>
              </a:rPr>
              <a:t>Reduce the risk of stroke and systemic embolism in patients with NVAF </a:t>
            </a:r>
          </a:p>
          <a:p>
            <a:pPr lvl="1">
              <a:buFont typeface="Wingdings" panose="05000000000000000000" pitchFamily="2" charset="2"/>
              <a:buChar char="Ø"/>
            </a:pPr>
            <a:r>
              <a:rPr lang="en-US" sz="2100" dirty="0">
                <a:solidFill>
                  <a:srgbClr val="000000"/>
                </a:solidFill>
              </a:rPr>
              <a:t>For the treatment of PE </a:t>
            </a:r>
          </a:p>
          <a:p>
            <a:pPr lvl="1">
              <a:buFont typeface="Wingdings" panose="05000000000000000000" pitchFamily="2" charset="2"/>
              <a:buChar char="Ø"/>
            </a:pPr>
            <a:r>
              <a:rPr lang="en-US" sz="2100" dirty="0">
                <a:solidFill>
                  <a:srgbClr val="000000"/>
                </a:solidFill>
              </a:rPr>
              <a:t>Reduce the risk of recurrence of DVT and of PE for patients at continued risk for recurrent DVT and/or PE following initial 6-months treatment for DVT and/or PE </a:t>
            </a:r>
          </a:p>
          <a:p>
            <a:pPr lvl="1">
              <a:buFont typeface="Wingdings" panose="05000000000000000000" pitchFamily="2" charset="2"/>
              <a:buChar char="Ø"/>
            </a:pPr>
            <a:r>
              <a:rPr lang="en-US" sz="2100" dirty="0">
                <a:solidFill>
                  <a:srgbClr val="000000"/>
                </a:solidFill>
              </a:rPr>
              <a:t>Reduce the risk of major cardiovascular (CV) events (CV death, MI, and stroke) in patients with coronary artery disease (CAD) when used in combination with aspirin </a:t>
            </a:r>
          </a:p>
          <a:p>
            <a:pPr lvl="1"/>
            <a:endParaRPr lang="en-US" sz="2400" dirty="0"/>
          </a:p>
          <a:p>
            <a:endParaRPr lang="en-US" dirty="0"/>
          </a:p>
        </p:txBody>
      </p:sp>
    </p:spTree>
    <p:extLst>
      <p:ext uri="{BB962C8B-B14F-4D97-AF65-F5344CB8AC3E}">
        <p14:creationId xmlns:p14="http://schemas.microsoft.com/office/powerpoint/2010/main" val="1856017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085D-BA86-4D68-A80D-7B722975BAEC}"/>
              </a:ext>
            </a:extLst>
          </p:cNvPr>
          <p:cNvSpPr>
            <a:spLocks noGrp="1"/>
          </p:cNvSpPr>
          <p:nvPr>
            <p:ph type="title"/>
          </p:nvPr>
        </p:nvSpPr>
        <p:spPr>
          <a:xfrm>
            <a:off x="457200" y="0"/>
            <a:ext cx="8229600" cy="857250"/>
          </a:xfrm>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6E0387F2-0CE4-49AA-B083-93716C404CBE}"/>
              </a:ext>
            </a:extLst>
          </p:cNvPr>
          <p:cNvSpPr>
            <a:spLocks noGrp="1"/>
          </p:cNvSpPr>
          <p:nvPr>
            <p:ph idx="1"/>
          </p:nvPr>
        </p:nvSpPr>
        <p:spPr>
          <a:xfrm>
            <a:off x="0" y="590550"/>
            <a:ext cx="8991600" cy="4267200"/>
          </a:xfrm>
        </p:spPr>
        <p:txBody>
          <a:bodyPr/>
          <a:lstStyle/>
          <a:p>
            <a:pPr>
              <a:buNone/>
            </a:pPr>
            <a:r>
              <a:rPr lang="en-US" altLang="en-US" sz="2400" b="1" i="1" dirty="0">
                <a:solidFill>
                  <a:schemeClr val="tx1">
                    <a:lumMod val="50000"/>
                  </a:schemeClr>
                </a:solidFill>
              </a:rPr>
              <a:t>Class Overview – Other indications:</a:t>
            </a:r>
            <a:endParaRPr lang="en-US" sz="2400" dirty="0"/>
          </a:p>
          <a:p>
            <a:r>
              <a:rPr lang="en-US" sz="1900" dirty="0">
                <a:solidFill>
                  <a:srgbClr val="000000"/>
                </a:solidFill>
              </a:rPr>
              <a:t>rivaroxaban (Xarelto) </a:t>
            </a:r>
          </a:p>
          <a:p>
            <a:pPr lvl="1">
              <a:buFont typeface="Wingdings" panose="05000000000000000000" pitchFamily="2" charset="2"/>
              <a:buChar char="Ø"/>
            </a:pPr>
            <a:r>
              <a:rPr lang="en-US" sz="1900" dirty="0">
                <a:solidFill>
                  <a:srgbClr val="000000"/>
                </a:solidFill>
              </a:rPr>
              <a:t>Reduce the risk of major thrombotic vascular events (MI, stroke, acute limb ischemia, major amputation of a vascular etiology) in patients with peripheral artery disease (PAD), including patients who have recently undergone a lower extremity revascularization procedure due to symptomatic PAD, when used in combination with aspirin </a:t>
            </a:r>
          </a:p>
          <a:p>
            <a:pPr lvl="1">
              <a:buFont typeface="Wingdings" panose="05000000000000000000" pitchFamily="2" charset="2"/>
              <a:buChar char="Ø"/>
            </a:pPr>
            <a:r>
              <a:rPr lang="en-US" sz="1900" dirty="0">
                <a:solidFill>
                  <a:srgbClr val="000000"/>
                </a:solidFill>
              </a:rPr>
              <a:t>Prophylaxis of VTE and VTE-related death during hospitalization and post-hospital discharge in adult patients admitted for an acute medical illness who are at risk for thromboembolic complications due to moderate or severe restricted mobility and other risk factors for VTE and not at high risk of bleeding </a:t>
            </a:r>
          </a:p>
          <a:p>
            <a:pPr lvl="1">
              <a:buFont typeface="Wingdings" panose="05000000000000000000" pitchFamily="2" charset="2"/>
              <a:buChar char="Ø"/>
            </a:pPr>
            <a:r>
              <a:rPr lang="en-US" sz="1900" dirty="0">
                <a:solidFill>
                  <a:srgbClr val="000000"/>
                </a:solidFill>
              </a:rPr>
              <a:t>Thromboprophylaxis in pediatric patients ≥ 2 years old with congenital heart disease after the Fontan procedure </a:t>
            </a:r>
          </a:p>
          <a:p>
            <a:pPr lvl="1">
              <a:buFont typeface="Wingdings" panose="05000000000000000000" pitchFamily="2" charset="2"/>
              <a:buChar char="Ø"/>
            </a:pPr>
            <a:endParaRPr lang="en-US" sz="1800" dirty="0">
              <a:solidFill>
                <a:srgbClr val="000000"/>
              </a:solidFill>
            </a:endParaRPr>
          </a:p>
          <a:p>
            <a:pPr lvl="1"/>
            <a:endParaRPr lang="en-US" sz="1800" dirty="0"/>
          </a:p>
          <a:p>
            <a:endParaRPr lang="en-US" dirty="0"/>
          </a:p>
        </p:txBody>
      </p:sp>
    </p:spTree>
    <p:extLst>
      <p:ext uri="{BB962C8B-B14F-4D97-AF65-F5344CB8AC3E}">
        <p14:creationId xmlns:p14="http://schemas.microsoft.com/office/powerpoint/2010/main" val="389951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Welcome and Introductions</a:t>
            </a:r>
          </a:p>
        </p:txBody>
      </p:sp>
      <p:sp>
        <p:nvSpPr>
          <p:cNvPr id="6" name="Content Placeholder 5"/>
          <p:cNvSpPr>
            <a:spLocks noGrp="1"/>
          </p:cNvSpPr>
          <p:nvPr>
            <p:ph idx="1"/>
          </p:nvPr>
        </p:nvSpPr>
        <p:spPr/>
        <p:txBody>
          <a:bodyPr/>
          <a:lstStyle/>
          <a:p>
            <a:r>
              <a:rPr lang="en-US" sz="2500" dirty="0">
                <a:solidFill>
                  <a:srgbClr val="000000"/>
                </a:solidFill>
              </a:rPr>
              <a:t>Suzi Berman, RPh, Pharmacy Director, AHCCCS</a:t>
            </a:r>
            <a:endParaRPr lang="en-US" sz="2000" dirty="0">
              <a:solidFill>
                <a:srgbClr val="000000"/>
              </a:solidFill>
            </a:endParaRPr>
          </a:p>
          <a:p>
            <a:pPr lvl="1"/>
            <a:r>
              <a:rPr lang="en-US" sz="2400" dirty="0">
                <a:solidFill>
                  <a:srgbClr val="000000"/>
                </a:solidFill>
              </a:rPr>
              <a:t>Meeting Minutes January 25, 2023</a:t>
            </a:r>
          </a:p>
          <a:p>
            <a:pPr lvl="1"/>
            <a:r>
              <a:rPr lang="en-US" sz="2400" dirty="0">
                <a:solidFill>
                  <a:srgbClr val="000000"/>
                </a:solidFill>
              </a:rPr>
              <a:t>Review</a:t>
            </a:r>
          </a:p>
          <a:p>
            <a:pPr lvl="1"/>
            <a:r>
              <a:rPr lang="en-US" sz="2400" dirty="0">
                <a:solidFill>
                  <a:srgbClr val="000000"/>
                </a:solidFill>
              </a:rPr>
              <a:t>Vote</a:t>
            </a:r>
          </a:p>
          <a:p>
            <a:endParaRPr lang="en-US" dirty="0"/>
          </a:p>
        </p:txBody>
      </p:sp>
    </p:spTree>
    <p:extLst>
      <p:ext uri="{BB962C8B-B14F-4D97-AF65-F5344CB8AC3E}">
        <p14:creationId xmlns:p14="http://schemas.microsoft.com/office/powerpoint/2010/main" val="4159751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EDC1-34C3-4C55-8F34-398D5775983D}"/>
              </a:ext>
            </a:extLst>
          </p:cNvPr>
          <p:cNvSpPr>
            <a:spLocks noGrp="1"/>
          </p:cNvSpPr>
          <p:nvPr>
            <p:ph type="title"/>
          </p:nvPr>
        </p:nvSpPr>
        <p:spPr>
          <a:xfrm>
            <a:off x="457200" y="14080"/>
            <a:ext cx="8229600" cy="857250"/>
          </a:xfrm>
        </p:spPr>
        <p:txBody>
          <a:bodyPr/>
          <a:lstStyle/>
          <a:p>
            <a:r>
              <a:rPr lang="en-US" dirty="0"/>
              <a:t>Anticoagulants</a:t>
            </a:r>
          </a:p>
        </p:txBody>
      </p:sp>
      <p:sp>
        <p:nvSpPr>
          <p:cNvPr id="3" name="Content Placeholder 2">
            <a:extLst>
              <a:ext uri="{FF2B5EF4-FFF2-40B4-BE49-F238E27FC236}">
                <a16:creationId xmlns:a16="http://schemas.microsoft.com/office/drawing/2014/main" id="{D7C2ED10-5FFD-4FD2-BFB9-B0AFA2184C52}"/>
              </a:ext>
            </a:extLst>
          </p:cNvPr>
          <p:cNvSpPr>
            <a:spLocks noGrp="1"/>
          </p:cNvSpPr>
          <p:nvPr>
            <p:ph idx="1"/>
          </p:nvPr>
        </p:nvSpPr>
        <p:spPr>
          <a:xfrm>
            <a:off x="457200" y="666750"/>
            <a:ext cx="8229600" cy="4038600"/>
          </a:xfrm>
        </p:spPr>
        <p:txBody>
          <a:bodyPr/>
          <a:lstStyle/>
          <a:p>
            <a:pPr>
              <a:buNone/>
            </a:pPr>
            <a:r>
              <a:rPr lang="en-US" altLang="en-US" sz="2000" b="1" i="1" dirty="0">
                <a:solidFill>
                  <a:schemeClr val="tx1">
                    <a:lumMod val="50000"/>
                  </a:schemeClr>
                </a:solidFill>
              </a:rPr>
              <a:t>Class Summary:</a:t>
            </a:r>
          </a:p>
          <a:p>
            <a:r>
              <a:rPr lang="en-US" sz="2000" dirty="0">
                <a:solidFill>
                  <a:srgbClr val="000000"/>
                </a:solidFill>
              </a:rPr>
              <a:t>Low molecular weight heparins (LMWHs) are important treatment options in DVT and PE management with advantages over unfractionated heparin (UFH)</a:t>
            </a:r>
          </a:p>
          <a:p>
            <a:r>
              <a:rPr lang="en-US" sz="2000" dirty="0">
                <a:solidFill>
                  <a:srgbClr val="000000"/>
                </a:solidFill>
              </a:rPr>
              <a:t>LMWHs have been shown to reduce mortality rates after acute DVT and provide similar efficacy as UFH</a:t>
            </a:r>
          </a:p>
          <a:p>
            <a:r>
              <a:rPr lang="en-US" sz="2000" dirty="0">
                <a:solidFill>
                  <a:srgbClr val="000000"/>
                </a:solidFill>
              </a:rPr>
              <a:t>While subcutaneous (SC) anticoagulants have subtle differences in methods of preparation, pharmacokinetic parameters, and anti-Xa activity, the clinical characteristics are similar </a:t>
            </a:r>
          </a:p>
          <a:p>
            <a:r>
              <a:rPr lang="en-US" sz="2000" dirty="0">
                <a:solidFill>
                  <a:srgbClr val="000000"/>
                </a:solidFill>
              </a:rPr>
              <a:t>The newer oral anticoagulants show comparable efficacy and superiority or non-inferiority to warfarin for stroke prevention in NVAF with similar to lower overall rates of major bleeding</a:t>
            </a:r>
          </a:p>
          <a:p>
            <a:endParaRPr lang="en-US" sz="2000" dirty="0"/>
          </a:p>
        </p:txBody>
      </p:sp>
    </p:spTree>
    <p:extLst>
      <p:ext uri="{BB962C8B-B14F-4D97-AF65-F5344CB8AC3E}">
        <p14:creationId xmlns:p14="http://schemas.microsoft.com/office/powerpoint/2010/main" val="3102763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8C3D-ADAA-454E-B562-97C7A43D6DD0}"/>
              </a:ext>
            </a:extLst>
          </p:cNvPr>
          <p:cNvSpPr>
            <a:spLocks noGrp="1"/>
          </p:cNvSpPr>
          <p:nvPr>
            <p:ph type="title"/>
          </p:nvPr>
        </p:nvSpPr>
        <p:spPr/>
        <p:txBody>
          <a:bodyPr/>
          <a:lstStyle/>
          <a:p>
            <a:r>
              <a:rPr lang="en-US" dirty="0"/>
              <a:t>Anticoagulants</a:t>
            </a:r>
          </a:p>
        </p:txBody>
      </p:sp>
      <p:sp>
        <p:nvSpPr>
          <p:cNvPr id="3" name="Content Placeholder 2">
            <a:extLst>
              <a:ext uri="{FF2B5EF4-FFF2-40B4-BE49-F238E27FC236}">
                <a16:creationId xmlns:a16="http://schemas.microsoft.com/office/drawing/2014/main" id="{6940533A-F821-4B9A-8DAE-67C56AD4494F}"/>
              </a:ext>
            </a:extLst>
          </p:cNvPr>
          <p:cNvSpPr>
            <a:spLocks noGrp="1"/>
          </p:cNvSpPr>
          <p:nvPr>
            <p:ph idx="1"/>
          </p:nvPr>
        </p:nvSpPr>
        <p:spPr>
          <a:xfrm>
            <a:off x="457200" y="666750"/>
            <a:ext cx="8534400" cy="4038600"/>
          </a:xfrm>
        </p:spPr>
        <p:txBody>
          <a:bodyPr/>
          <a:lstStyle/>
          <a:p>
            <a:pPr>
              <a:buNone/>
            </a:pPr>
            <a:r>
              <a:rPr lang="en-US" altLang="en-US" sz="2000" b="1" i="1" dirty="0">
                <a:solidFill>
                  <a:schemeClr val="tx1">
                    <a:lumMod val="50000"/>
                  </a:schemeClr>
                </a:solidFill>
              </a:rPr>
              <a:t>Class Summary:</a:t>
            </a:r>
          </a:p>
          <a:p>
            <a:r>
              <a:rPr lang="en-US" sz="2000" dirty="0">
                <a:solidFill>
                  <a:srgbClr val="000000"/>
                </a:solidFill>
              </a:rPr>
              <a:t>The newer oral agents do not require laboratory monitoring and the associated dose adjustments required with warfarin therapy</a:t>
            </a:r>
          </a:p>
          <a:p>
            <a:r>
              <a:rPr lang="en-US" sz="2000" dirty="0">
                <a:solidFill>
                  <a:srgbClr val="000000"/>
                </a:solidFill>
              </a:rPr>
              <a:t>Except for dabigatran, however, none of these new anticoagulants have an antidote currently available</a:t>
            </a:r>
          </a:p>
          <a:p>
            <a:r>
              <a:rPr lang="en-US" sz="2000" dirty="0">
                <a:solidFill>
                  <a:srgbClr val="000000"/>
                </a:solidFill>
              </a:rPr>
              <a:t>Dabigatran does have a corresponding reversal agent (idarucizumab [Praxbind]) </a:t>
            </a:r>
          </a:p>
          <a:p>
            <a:r>
              <a:rPr lang="en-US" sz="2000" dirty="0">
                <a:solidFill>
                  <a:srgbClr val="000000"/>
                </a:solidFill>
              </a:rPr>
              <a:t>Meta-analysis found the newer oral anticoagulants to have an approximately 10% reduction in all-cause mortality in patients with avalvular atrial fibrillation </a:t>
            </a:r>
          </a:p>
          <a:p>
            <a:r>
              <a:rPr lang="en-US" sz="2000" dirty="0">
                <a:solidFill>
                  <a:srgbClr val="000000"/>
                </a:solidFill>
              </a:rPr>
              <a:t>A network meta-analysis reported statistically similar reductions in the risk of VTE or VTE-related death for all newer oral anticoagulants </a:t>
            </a:r>
          </a:p>
          <a:p>
            <a:endParaRPr lang="en-US" sz="2000" dirty="0"/>
          </a:p>
        </p:txBody>
      </p:sp>
    </p:spTree>
    <p:extLst>
      <p:ext uri="{BB962C8B-B14F-4D97-AF65-F5344CB8AC3E}">
        <p14:creationId xmlns:p14="http://schemas.microsoft.com/office/powerpoint/2010/main" val="1599632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D01C-22F5-426D-A8E1-543A6CD9BA8B}"/>
              </a:ext>
            </a:extLst>
          </p:cNvPr>
          <p:cNvSpPr>
            <a:spLocks noGrp="1"/>
          </p:cNvSpPr>
          <p:nvPr>
            <p:ph type="title"/>
          </p:nvPr>
        </p:nvSpPr>
        <p:spPr>
          <a:xfrm>
            <a:off x="444043" y="148828"/>
            <a:ext cx="8229600" cy="857250"/>
          </a:xfrm>
        </p:spPr>
        <p:txBody>
          <a:bodyPr/>
          <a:lstStyle/>
          <a:p>
            <a:r>
              <a:rPr lang="en-US" dirty="0"/>
              <a:t>Anticoagulants</a:t>
            </a:r>
          </a:p>
        </p:txBody>
      </p:sp>
      <p:sp>
        <p:nvSpPr>
          <p:cNvPr id="3" name="Content Placeholder 2">
            <a:extLst>
              <a:ext uri="{FF2B5EF4-FFF2-40B4-BE49-F238E27FC236}">
                <a16:creationId xmlns:a16="http://schemas.microsoft.com/office/drawing/2014/main" id="{B0B81597-F724-4C65-82F3-978160CE1CF8}"/>
              </a:ext>
            </a:extLst>
          </p:cNvPr>
          <p:cNvSpPr>
            <a:spLocks noGrp="1"/>
          </p:cNvSpPr>
          <p:nvPr>
            <p:ph idx="1"/>
          </p:nvPr>
        </p:nvSpPr>
        <p:spPr>
          <a:xfrm>
            <a:off x="457200" y="742950"/>
            <a:ext cx="8077200" cy="3810000"/>
          </a:xfrm>
        </p:spPr>
        <p:txBody>
          <a:bodyPr/>
          <a:lstStyle/>
          <a:p>
            <a:pPr>
              <a:buNone/>
            </a:pPr>
            <a:r>
              <a:rPr lang="en-US" altLang="en-US" b="1" i="1" dirty="0">
                <a:solidFill>
                  <a:schemeClr val="tx1">
                    <a:lumMod val="50000"/>
                  </a:schemeClr>
                </a:solidFill>
              </a:rPr>
              <a:t>Product/Guideline Updates:</a:t>
            </a:r>
          </a:p>
          <a:p>
            <a:r>
              <a:rPr lang="en-US" sz="2100" dirty="0">
                <a:solidFill>
                  <a:srgbClr val="000000"/>
                </a:solidFill>
              </a:rPr>
              <a:t>The USPSTF finalized recommendations on starting aspirin to prevent first MI or stroke. </a:t>
            </a:r>
          </a:p>
          <a:p>
            <a:r>
              <a:rPr lang="en-US" sz="2100" dirty="0">
                <a:solidFill>
                  <a:srgbClr val="000000"/>
                </a:solidFill>
              </a:rPr>
              <a:t>Individuals 40 to 59 years old who are at higher risk for CVD and do not have a history of CVD may benefit from aspirin therapy and should discuss with their Healthcare Provider whether to start aspirin to prevent a first MI or stroke, based on CVD risk, bleeding risk, etc.</a:t>
            </a:r>
          </a:p>
          <a:p>
            <a:r>
              <a:rPr lang="en-US" sz="2100" dirty="0">
                <a:solidFill>
                  <a:srgbClr val="000000"/>
                </a:solidFill>
              </a:rPr>
              <a:t>Those ≥ 60 years old should not start taking aspirin to prevent a first MI or stroke since the risk of internal bleeding increases with age and potential harms of aspirin treatment outweigh the benefits.</a:t>
            </a:r>
            <a:endParaRPr lang="en-US" altLang="en-US" sz="2100" b="1" i="1" dirty="0">
              <a:solidFill>
                <a:srgbClr val="000000"/>
              </a:solidFill>
            </a:endParaRPr>
          </a:p>
        </p:txBody>
      </p:sp>
    </p:spTree>
    <p:extLst>
      <p:ext uri="{BB962C8B-B14F-4D97-AF65-F5344CB8AC3E}">
        <p14:creationId xmlns:p14="http://schemas.microsoft.com/office/powerpoint/2010/main" val="2051459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Antimigraine Agents, CGRP</a:t>
            </a:r>
            <a:endParaRPr lang="en-US" dirty="0"/>
          </a:p>
        </p:txBody>
      </p:sp>
      <p:sp>
        <p:nvSpPr>
          <p:cNvPr id="2" name="Subtitle 1">
            <a:extLst>
              <a:ext uri="{FF2B5EF4-FFF2-40B4-BE49-F238E27FC236}">
                <a16:creationId xmlns:a16="http://schemas.microsoft.com/office/drawing/2014/main" id="{9AF1DFDB-B4C9-46E1-83B5-D3CD0622248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30537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AA27-3091-47A3-89DD-569DDA3C9009}"/>
              </a:ext>
            </a:extLst>
          </p:cNvPr>
          <p:cNvSpPr>
            <a:spLocks noGrp="1"/>
          </p:cNvSpPr>
          <p:nvPr>
            <p:ph type="title"/>
          </p:nvPr>
        </p:nvSpPr>
        <p:spPr>
          <a:xfrm>
            <a:off x="457200" y="135639"/>
            <a:ext cx="8229600" cy="581594"/>
          </a:xfrm>
        </p:spPr>
        <p:txBody>
          <a:bodyPr/>
          <a:lstStyle/>
          <a:p>
            <a:r>
              <a:rPr lang="en-US" dirty="0"/>
              <a:t>Antimigraine Agents, CGRP</a:t>
            </a:r>
          </a:p>
        </p:txBody>
      </p:sp>
      <p:graphicFrame>
        <p:nvGraphicFramePr>
          <p:cNvPr id="4" name="Content Placeholder 3">
            <a:extLst>
              <a:ext uri="{FF2B5EF4-FFF2-40B4-BE49-F238E27FC236}">
                <a16:creationId xmlns:a16="http://schemas.microsoft.com/office/drawing/2014/main" id="{0EF7D227-6E76-4458-80F5-A1C1FD370C71}"/>
              </a:ext>
            </a:extLst>
          </p:cNvPr>
          <p:cNvGraphicFramePr>
            <a:graphicFrameLocks noGrp="1"/>
          </p:cNvGraphicFramePr>
          <p:nvPr>
            <p:ph idx="1"/>
            <p:extLst>
              <p:ext uri="{D42A27DB-BD31-4B8C-83A1-F6EECF244321}">
                <p14:modId xmlns:p14="http://schemas.microsoft.com/office/powerpoint/2010/main" val="3284798112"/>
              </p:ext>
            </p:extLst>
          </p:nvPr>
        </p:nvGraphicFramePr>
        <p:xfrm>
          <a:off x="381001" y="687767"/>
          <a:ext cx="8305799" cy="3911486"/>
        </p:xfrm>
        <a:graphic>
          <a:graphicData uri="http://schemas.openxmlformats.org/drawingml/2006/table">
            <a:tbl>
              <a:tblPr firstRow="1" firstCol="1" bandRow="1" bandCol="1">
                <a:tableStyleId>{5C22544A-7EE6-4342-B048-85BDC9FD1C3A}</a:tableStyleId>
              </a:tblPr>
              <a:tblGrid>
                <a:gridCol w="2062899">
                  <a:extLst>
                    <a:ext uri="{9D8B030D-6E8A-4147-A177-3AD203B41FA5}">
                      <a16:colId xmlns:a16="http://schemas.microsoft.com/office/drawing/2014/main" val="2005870539"/>
                    </a:ext>
                  </a:extLst>
                </a:gridCol>
                <a:gridCol w="1552103">
                  <a:extLst>
                    <a:ext uri="{9D8B030D-6E8A-4147-A177-3AD203B41FA5}">
                      <a16:colId xmlns:a16="http://schemas.microsoft.com/office/drawing/2014/main" val="1505466313"/>
                    </a:ext>
                  </a:extLst>
                </a:gridCol>
                <a:gridCol w="4690797">
                  <a:extLst>
                    <a:ext uri="{9D8B030D-6E8A-4147-A177-3AD203B41FA5}">
                      <a16:colId xmlns:a16="http://schemas.microsoft.com/office/drawing/2014/main" val="322500332"/>
                    </a:ext>
                  </a:extLst>
                </a:gridCol>
              </a:tblGrid>
              <a:tr h="217205">
                <a:tc>
                  <a:txBody>
                    <a:bodyPr/>
                    <a:lstStyle/>
                    <a:p>
                      <a:pPr marL="0" marR="0" algn="ctr">
                        <a:spcBef>
                          <a:spcPts val="200"/>
                        </a:spcBef>
                        <a:spcAft>
                          <a:spcPts val="200"/>
                        </a:spcAft>
                      </a:pPr>
                      <a:r>
                        <a:rPr lang="en-US" sz="1400" dirty="0">
                          <a:effectLst/>
                        </a:rPr>
                        <a:t>Drug</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Manufacturer</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Indication(s)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048676294"/>
                  </a:ext>
                </a:extLst>
              </a:tr>
              <a:tr h="217205">
                <a:tc gridSpan="3">
                  <a:txBody>
                    <a:bodyPr/>
                    <a:lstStyle/>
                    <a:p>
                      <a:pPr marL="0" marR="0" algn="ctr">
                        <a:spcBef>
                          <a:spcPts val="200"/>
                        </a:spcBef>
                        <a:spcAft>
                          <a:spcPts val="200"/>
                        </a:spcAft>
                      </a:pPr>
                      <a:r>
                        <a:rPr lang="en-US" sz="1400" b="1" dirty="0">
                          <a:effectLst/>
                        </a:rPr>
                        <a:t>Calcitonin</a:t>
                      </a:r>
                      <a:r>
                        <a:rPr lang="en-US" sz="1600" b="1" dirty="0">
                          <a:effectLst/>
                        </a:rPr>
                        <a:t> gene-related peptide (CGRP) antagonists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0008765"/>
                  </a:ext>
                </a:extLst>
              </a:tr>
              <a:tr h="197458">
                <a:tc>
                  <a:txBody>
                    <a:bodyPr/>
                    <a:lstStyle/>
                    <a:p>
                      <a:pPr marL="0" marR="0" algn="l" defTabSz="914400" rtl="0" eaLnBrk="1" latinLnBrk="0" hangingPunct="1">
                        <a:spcBef>
                          <a:spcPts val="200"/>
                        </a:spcBef>
                        <a:spcAft>
                          <a:spcPts val="200"/>
                        </a:spcAft>
                      </a:pPr>
                      <a:r>
                        <a:rPr lang="en-US" sz="1200" b="1" u="none" kern="1200" dirty="0">
                          <a:solidFill>
                            <a:schemeClr val="lt1"/>
                          </a:solidFill>
                          <a:effectLst/>
                          <a:latin typeface="+mn-lt"/>
                          <a:ea typeface="+mn-ea"/>
                          <a:cs typeface="+mn-cs"/>
                        </a:rPr>
                        <a:t>atogepant (Qulipta™)</a:t>
                      </a:r>
                    </a:p>
                  </a:txBody>
                  <a:tcPr marL="27305" marR="27305" marT="0" marB="0" anchor="ctr"/>
                </a:tc>
                <a:tc>
                  <a:txBody>
                    <a:bodyPr/>
                    <a:lstStyle/>
                    <a:p>
                      <a:pPr marL="0" marR="0" algn="l" defTabSz="914400" rtl="0" eaLnBrk="1" latinLnBrk="0" hangingPunct="1">
                        <a:spcBef>
                          <a:spcPts val="200"/>
                        </a:spcBef>
                        <a:spcAft>
                          <a:spcPts val="200"/>
                        </a:spcAft>
                      </a:pPr>
                      <a:r>
                        <a:rPr lang="en-US" sz="1200" kern="1200" dirty="0">
                          <a:solidFill>
                            <a:srgbClr val="000000"/>
                          </a:solidFill>
                          <a:effectLst/>
                          <a:latin typeface="+mn-lt"/>
                          <a:ea typeface="+mn-ea"/>
                          <a:cs typeface="+mn-cs"/>
                        </a:rPr>
                        <a:t>Abbvie</a:t>
                      </a:r>
                    </a:p>
                  </a:txBody>
                  <a:tcPr marL="27305" marR="27305"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u="none" kern="1200" dirty="0">
                          <a:solidFill>
                            <a:srgbClr val="000000"/>
                          </a:solidFill>
                          <a:effectLst/>
                          <a:latin typeface="+mn-lt"/>
                          <a:ea typeface="+mn-ea"/>
                          <a:cs typeface="+mn-cs"/>
                        </a:rPr>
                        <a:t>Preventive treatment of episodic migraine in adults</a:t>
                      </a:r>
                    </a:p>
                  </a:txBody>
                  <a:tcPr marL="27305" marR="27305" marT="0" marB="0" anchor="ctr"/>
                </a:tc>
                <a:extLst>
                  <a:ext uri="{0D108BD9-81ED-4DB2-BD59-A6C34878D82A}">
                    <a16:rowId xmlns:a16="http://schemas.microsoft.com/office/drawing/2014/main" val="3712391821"/>
                  </a:ext>
                </a:extLst>
              </a:tr>
              <a:tr h="197458">
                <a:tc>
                  <a:txBody>
                    <a:bodyPr/>
                    <a:lstStyle/>
                    <a:p>
                      <a:pPr marL="0" marR="0">
                        <a:spcBef>
                          <a:spcPts val="200"/>
                        </a:spcBef>
                        <a:spcAft>
                          <a:spcPts val="200"/>
                        </a:spcAft>
                      </a:pPr>
                      <a:r>
                        <a:rPr lang="en-US" sz="1200" u="none" dirty="0">
                          <a:effectLst/>
                        </a:rPr>
                        <a:t>eptinezumab-jjmr (Vyepti®)</a:t>
                      </a:r>
                    </a:p>
                  </a:txBody>
                  <a:tcPr marL="27305" marR="27305" marT="0" marB="0" anchor="ctr"/>
                </a:tc>
                <a:tc>
                  <a:txBody>
                    <a:bodyPr/>
                    <a:lstStyle/>
                    <a:p>
                      <a:pPr marL="0" marR="0">
                        <a:spcBef>
                          <a:spcPts val="200"/>
                        </a:spcBef>
                        <a:spcAft>
                          <a:spcPts val="200"/>
                        </a:spcAft>
                      </a:pPr>
                      <a:r>
                        <a:rPr lang="en-US" sz="1200" dirty="0">
                          <a:solidFill>
                            <a:srgbClr val="000000"/>
                          </a:solidFill>
                          <a:effectLst/>
                        </a:rPr>
                        <a:t>Lundbeck Seattle</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u="none" dirty="0">
                          <a:solidFill>
                            <a:srgbClr val="000000"/>
                          </a:solidFill>
                          <a:effectLst/>
                        </a:rPr>
                        <a:t>Preventive treatment of migraine in adults</a:t>
                      </a:r>
                      <a:endParaRPr lang="en-US" sz="1800" u="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540735574"/>
                  </a:ext>
                </a:extLst>
              </a:tr>
              <a:tr h="460737">
                <a:tc>
                  <a:txBody>
                    <a:bodyPr/>
                    <a:lstStyle/>
                    <a:p>
                      <a:pPr marL="0" marR="0">
                        <a:spcBef>
                          <a:spcPts val="200"/>
                        </a:spcBef>
                        <a:spcAft>
                          <a:spcPts val="200"/>
                        </a:spcAft>
                      </a:pPr>
                      <a:r>
                        <a:rPr lang="en-US" sz="1200" dirty="0">
                          <a:effectLst/>
                        </a:rPr>
                        <a:t>erenumab-aooe </a:t>
                      </a:r>
                      <a:endParaRPr lang="en-US" sz="1800" dirty="0">
                        <a:effectLst/>
                      </a:endParaRPr>
                    </a:p>
                    <a:p>
                      <a:pPr marL="0" marR="0">
                        <a:spcBef>
                          <a:spcPts val="200"/>
                        </a:spcBef>
                        <a:spcAft>
                          <a:spcPts val="200"/>
                        </a:spcAft>
                      </a:pPr>
                      <a:r>
                        <a:rPr lang="en-US" sz="1200" dirty="0">
                          <a:effectLst/>
                        </a:rPr>
                        <a:t>(Aimovig®)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Amgen</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Preventive treatment of migraine in adults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675683957"/>
                  </a:ext>
                </a:extLst>
              </a:tr>
              <a:tr h="460737">
                <a:tc>
                  <a:txBody>
                    <a:bodyPr/>
                    <a:lstStyle/>
                    <a:p>
                      <a:pPr marL="0" marR="0">
                        <a:spcBef>
                          <a:spcPts val="200"/>
                        </a:spcBef>
                        <a:spcAft>
                          <a:spcPts val="200"/>
                        </a:spcAft>
                      </a:pPr>
                      <a:r>
                        <a:rPr lang="en-US" sz="1200" dirty="0">
                          <a:effectLst/>
                        </a:rPr>
                        <a:t>fremanezumab-vfrm </a:t>
                      </a:r>
                      <a:endParaRPr lang="en-US" sz="1800" dirty="0">
                        <a:effectLst/>
                      </a:endParaRPr>
                    </a:p>
                    <a:p>
                      <a:pPr marL="0" marR="0">
                        <a:spcBef>
                          <a:spcPts val="200"/>
                        </a:spcBef>
                        <a:spcAft>
                          <a:spcPts val="200"/>
                        </a:spcAft>
                      </a:pPr>
                      <a:r>
                        <a:rPr lang="en-US" sz="1200" dirty="0">
                          <a:effectLst/>
                        </a:rPr>
                        <a:t>(Ajovy®)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Teva</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Preventive treatment of migraine in adults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326262089"/>
                  </a:ext>
                </a:extLst>
              </a:tr>
              <a:tr h="460737">
                <a:tc>
                  <a:txBody>
                    <a:bodyPr/>
                    <a:lstStyle/>
                    <a:p>
                      <a:pPr marL="0" marR="0">
                        <a:spcBef>
                          <a:spcPts val="200"/>
                        </a:spcBef>
                        <a:spcAft>
                          <a:spcPts val="200"/>
                        </a:spcAft>
                      </a:pPr>
                      <a:r>
                        <a:rPr lang="en-US" sz="1200" dirty="0">
                          <a:effectLst/>
                        </a:rPr>
                        <a:t>galcanezumab-gnlm </a:t>
                      </a:r>
                      <a:endParaRPr lang="en-US" sz="1800" dirty="0">
                        <a:effectLst/>
                      </a:endParaRPr>
                    </a:p>
                    <a:p>
                      <a:pPr marL="0" marR="0">
                        <a:spcBef>
                          <a:spcPts val="200"/>
                        </a:spcBef>
                        <a:spcAft>
                          <a:spcPts val="200"/>
                        </a:spcAft>
                      </a:pPr>
                      <a:r>
                        <a:rPr lang="en-US" sz="1200" dirty="0">
                          <a:effectLst/>
                        </a:rPr>
                        <a:t>(Emgality®)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Eli Lilly</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Preventive treatment of migraine in adults</a:t>
                      </a:r>
                      <a:endParaRPr lang="en-US" sz="1800" dirty="0">
                        <a:solidFill>
                          <a:srgbClr val="000000"/>
                        </a:solidFill>
                        <a:effectLst/>
                      </a:endParaRPr>
                    </a:p>
                    <a:p>
                      <a:pPr marL="0" marR="0">
                        <a:spcBef>
                          <a:spcPts val="200"/>
                        </a:spcBef>
                        <a:spcAft>
                          <a:spcPts val="200"/>
                        </a:spcAft>
                      </a:pPr>
                      <a:r>
                        <a:rPr lang="en-US" sz="1200" dirty="0">
                          <a:solidFill>
                            <a:srgbClr val="000000"/>
                          </a:solidFill>
                          <a:effectLst/>
                        </a:rPr>
                        <a:t>Treatment of episodic cluster headache in adults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719219671"/>
                  </a:ext>
                </a:extLst>
              </a:tr>
              <a:tr h="394918">
                <a:tc>
                  <a:txBody>
                    <a:bodyPr/>
                    <a:lstStyle/>
                    <a:p>
                      <a:pPr marL="0" marR="0">
                        <a:spcBef>
                          <a:spcPts val="200"/>
                        </a:spcBef>
                        <a:spcAft>
                          <a:spcPts val="200"/>
                        </a:spcAft>
                      </a:pPr>
                      <a:r>
                        <a:rPr lang="en-US" sz="1200" dirty="0">
                          <a:effectLst/>
                        </a:rPr>
                        <a:t>rimegepant</a:t>
                      </a:r>
                      <a:br>
                        <a:rPr lang="en-US" sz="1200" dirty="0">
                          <a:effectLst/>
                        </a:rPr>
                      </a:br>
                      <a:r>
                        <a:rPr lang="en-US" sz="1200" dirty="0">
                          <a:effectLst/>
                        </a:rPr>
                        <a:t>(Nurtec® ODT)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Biohaven</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Acute treatment of migraine with or without aura in adults</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effectLst/>
                          <a:latin typeface="+mn-lt"/>
                          <a:ea typeface="+mn-ea"/>
                          <a:cs typeface="+mn-cs"/>
                        </a:rPr>
                        <a:t>Preventive treatment of episodic migraine in adults </a:t>
                      </a:r>
                      <a:r>
                        <a:rPr lang="en-US" sz="1800" b="0" i="0" u="none" strike="noStrike" kern="1200" baseline="0" dirty="0">
                          <a:solidFill>
                            <a:srgbClr val="000000"/>
                          </a:solidFill>
                          <a:latin typeface="+mn-lt"/>
                          <a:ea typeface="+mn-ea"/>
                          <a:cs typeface="+mn-cs"/>
                        </a:rPr>
                        <a:t>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612849507"/>
                  </a:ext>
                </a:extLst>
              </a:tr>
              <a:tr h="460737">
                <a:tc>
                  <a:txBody>
                    <a:bodyPr/>
                    <a:lstStyle/>
                    <a:p>
                      <a:pPr marL="0" marR="0">
                        <a:spcBef>
                          <a:spcPts val="200"/>
                        </a:spcBef>
                        <a:spcAft>
                          <a:spcPts val="200"/>
                        </a:spcAft>
                      </a:pPr>
                      <a:r>
                        <a:rPr lang="en-US" sz="1200" dirty="0">
                          <a:effectLst/>
                        </a:rPr>
                        <a:t>ubrogepant</a:t>
                      </a:r>
                      <a:endParaRPr lang="en-US" sz="1800" dirty="0">
                        <a:effectLst/>
                      </a:endParaRPr>
                    </a:p>
                    <a:p>
                      <a:pPr marL="0" marR="0">
                        <a:spcBef>
                          <a:spcPts val="200"/>
                        </a:spcBef>
                        <a:spcAft>
                          <a:spcPts val="200"/>
                        </a:spcAft>
                      </a:pPr>
                      <a:r>
                        <a:rPr lang="en-US" sz="1200" dirty="0">
                          <a:effectLst/>
                        </a:rPr>
                        <a:t>(Ubrelvy®)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Allergan</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Acute treatment of migraine with or without aura in adults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198480223"/>
                  </a:ext>
                </a:extLst>
              </a:tr>
              <a:tr h="217205">
                <a:tc gridSpan="3">
                  <a:txBody>
                    <a:bodyPr/>
                    <a:lstStyle/>
                    <a:p>
                      <a:pPr marL="0" marR="0" algn="ctr">
                        <a:spcBef>
                          <a:spcPts val="200"/>
                        </a:spcBef>
                        <a:spcAft>
                          <a:spcPts val="200"/>
                        </a:spcAft>
                      </a:pPr>
                      <a:r>
                        <a:rPr lang="en-US" sz="1400" b="1" dirty="0">
                          <a:effectLst/>
                        </a:rPr>
                        <a:t>Serotonin</a:t>
                      </a:r>
                      <a:r>
                        <a:rPr lang="en-US" sz="1600" b="1" dirty="0">
                          <a:effectLst/>
                        </a:rPr>
                        <a:t> (5-HT) 1F receptor agonist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3621733"/>
                  </a:ext>
                </a:extLst>
              </a:tr>
              <a:tr h="460737">
                <a:tc>
                  <a:txBody>
                    <a:bodyPr/>
                    <a:lstStyle/>
                    <a:p>
                      <a:pPr marL="0" marR="0">
                        <a:spcBef>
                          <a:spcPts val="200"/>
                        </a:spcBef>
                        <a:spcAft>
                          <a:spcPts val="200"/>
                        </a:spcAft>
                      </a:pPr>
                      <a:r>
                        <a:rPr lang="en-US" sz="1200" dirty="0">
                          <a:effectLst/>
                        </a:rPr>
                        <a:t>lasmiditan*</a:t>
                      </a:r>
                      <a:endParaRPr lang="en-US" sz="1800" dirty="0">
                        <a:effectLst/>
                      </a:endParaRPr>
                    </a:p>
                    <a:p>
                      <a:pPr marL="0" marR="0">
                        <a:spcBef>
                          <a:spcPts val="200"/>
                        </a:spcBef>
                        <a:spcAft>
                          <a:spcPts val="200"/>
                        </a:spcAft>
                      </a:pPr>
                      <a:r>
                        <a:rPr lang="en-US" sz="1200" dirty="0">
                          <a:effectLst/>
                        </a:rPr>
                        <a:t>(Reyvow®)</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Eli Lilly</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Acute treatment of migraine with or without aura in adults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448794378"/>
                  </a:ext>
                </a:extLst>
              </a:tr>
            </a:tbl>
          </a:graphicData>
        </a:graphic>
      </p:graphicFrame>
      <p:sp>
        <p:nvSpPr>
          <p:cNvPr id="5" name="Rectangle 1">
            <a:extLst>
              <a:ext uri="{FF2B5EF4-FFF2-40B4-BE49-F238E27FC236}">
                <a16:creationId xmlns:a16="http://schemas.microsoft.com/office/drawing/2014/main" id="{A4E9AD61-AA13-4546-907A-9E3CD395095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065558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0C55-441F-4454-9435-7117C2BD0DAC}"/>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185D9566-F2A4-4A79-83DC-6BA381609565}"/>
              </a:ext>
            </a:extLst>
          </p:cNvPr>
          <p:cNvSpPr>
            <a:spLocks noGrp="1"/>
          </p:cNvSpPr>
          <p:nvPr>
            <p:ph idx="1"/>
          </p:nvPr>
        </p:nvSpPr>
        <p:spPr>
          <a:xfrm>
            <a:off x="457200" y="874514"/>
            <a:ext cx="8229600" cy="3394472"/>
          </a:xfrm>
        </p:spPr>
        <p:txBody>
          <a:bodyPr/>
          <a:lstStyle/>
          <a:p>
            <a:r>
              <a:rPr lang="en-US" sz="2200" dirty="0">
                <a:solidFill>
                  <a:srgbClr val="000000"/>
                </a:solidFill>
              </a:rPr>
              <a:t>Migraines account for 10% to 20% of all headaches in adults and affect over 39 million men, women, and children in the United States</a:t>
            </a:r>
          </a:p>
          <a:p>
            <a:r>
              <a:rPr lang="en-US" sz="2200" dirty="0">
                <a:solidFill>
                  <a:srgbClr val="000000"/>
                </a:solidFill>
              </a:rPr>
              <a:t>Non-opioid analgesia with a nonsteroidal anti-inflammatory drug (NSAID), or combinations such as aspirin or acetaminophen plus caffeine, are recommended as first-line therapy for patients with mild to moderate migraine pain </a:t>
            </a:r>
          </a:p>
          <a:p>
            <a:r>
              <a:rPr lang="en-US" sz="2200" dirty="0">
                <a:solidFill>
                  <a:srgbClr val="000000"/>
                </a:solidFill>
              </a:rPr>
              <a:t>Studies suggest that 38% to 50% of migraineurs are candidates for preventive therapy</a:t>
            </a:r>
          </a:p>
          <a:p>
            <a:endParaRPr lang="en-US" sz="2000" dirty="0"/>
          </a:p>
        </p:txBody>
      </p:sp>
    </p:spTree>
    <p:extLst>
      <p:ext uri="{BB962C8B-B14F-4D97-AF65-F5344CB8AC3E}">
        <p14:creationId xmlns:p14="http://schemas.microsoft.com/office/powerpoint/2010/main" val="91340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D9A2-9C70-4F14-A7D2-21BEFEB94F3D}"/>
              </a:ext>
            </a:extLst>
          </p:cNvPr>
          <p:cNvSpPr>
            <a:spLocks noGrp="1"/>
          </p:cNvSpPr>
          <p:nvPr>
            <p:ph type="title"/>
          </p:nvPr>
        </p:nvSpPr>
        <p:spPr>
          <a:xfrm>
            <a:off x="457200" y="135639"/>
            <a:ext cx="8229600" cy="738875"/>
          </a:xfrm>
        </p:spPr>
        <p:txBody>
          <a:bodyPr/>
          <a:lstStyle/>
          <a:p>
            <a:r>
              <a:rPr lang="en-US" dirty="0"/>
              <a:t>Antimigraine Agents, CGRP</a:t>
            </a:r>
          </a:p>
        </p:txBody>
      </p:sp>
      <p:sp>
        <p:nvSpPr>
          <p:cNvPr id="3" name="Content Placeholder 2">
            <a:extLst>
              <a:ext uri="{FF2B5EF4-FFF2-40B4-BE49-F238E27FC236}">
                <a16:creationId xmlns:a16="http://schemas.microsoft.com/office/drawing/2014/main" id="{E1DF6E10-E641-440A-8031-1E08DCB73FA5}"/>
              </a:ext>
            </a:extLst>
          </p:cNvPr>
          <p:cNvSpPr>
            <a:spLocks noGrp="1"/>
          </p:cNvSpPr>
          <p:nvPr>
            <p:ph idx="1"/>
          </p:nvPr>
        </p:nvSpPr>
        <p:spPr>
          <a:xfrm>
            <a:off x="76200" y="666750"/>
            <a:ext cx="8839200" cy="3962400"/>
          </a:xfrm>
        </p:spPr>
        <p:txBody>
          <a:bodyPr/>
          <a:lstStyle/>
          <a:p>
            <a:r>
              <a:rPr lang="en-US" sz="2000" dirty="0">
                <a:solidFill>
                  <a:srgbClr val="000000"/>
                </a:solidFill>
              </a:rPr>
              <a:t>Cluster headache (CH) is a severe, primary headache disorder characterized by extreme pain on one side of the head and autonomic symptoms (e.g., nasal congestion, lacrimation)</a:t>
            </a:r>
          </a:p>
          <a:p>
            <a:r>
              <a:rPr lang="en-US" sz="2000" dirty="0">
                <a:solidFill>
                  <a:srgbClr val="000000"/>
                </a:solidFill>
              </a:rPr>
              <a:t>CH periods can persist for weeks to months with daily or more frequent attacks of 15 to 180 minutes in duration</a:t>
            </a:r>
          </a:p>
          <a:p>
            <a:r>
              <a:rPr lang="en-US" sz="2000" dirty="0">
                <a:solidFill>
                  <a:srgbClr val="000000"/>
                </a:solidFill>
              </a:rPr>
              <a:t>The estimated lifetime prevalence is more than one in 1,000</a:t>
            </a:r>
          </a:p>
          <a:p>
            <a:r>
              <a:rPr lang="en-US" sz="2000" dirty="0">
                <a:solidFill>
                  <a:srgbClr val="000000"/>
                </a:solidFill>
              </a:rPr>
              <a:t>CH can be either episodic or chronic in nature with episodic CH being the predominant form</a:t>
            </a:r>
          </a:p>
          <a:p>
            <a:r>
              <a:rPr lang="en-US" sz="2000" dirty="0">
                <a:solidFill>
                  <a:srgbClr val="000000"/>
                </a:solidFill>
              </a:rPr>
              <a:t>Patients with episodic CH experience periods of attack followed by periods of remission</a:t>
            </a:r>
          </a:p>
          <a:p>
            <a:r>
              <a:rPr lang="en-US" sz="2000" dirty="0">
                <a:solidFill>
                  <a:srgbClr val="000000"/>
                </a:solidFill>
              </a:rPr>
              <a:t>Patients with chronic CH have minimal to no periods of remission between headache attacks</a:t>
            </a:r>
          </a:p>
          <a:p>
            <a:endParaRPr lang="en-US" sz="2000" dirty="0"/>
          </a:p>
        </p:txBody>
      </p:sp>
    </p:spTree>
    <p:extLst>
      <p:ext uri="{BB962C8B-B14F-4D97-AF65-F5344CB8AC3E}">
        <p14:creationId xmlns:p14="http://schemas.microsoft.com/office/powerpoint/2010/main" val="4101257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A678-AA4A-4AC0-A599-C4F3957AD152}"/>
              </a:ext>
            </a:extLst>
          </p:cNvPr>
          <p:cNvSpPr>
            <a:spLocks noGrp="1"/>
          </p:cNvSpPr>
          <p:nvPr>
            <p:ph type="title"/>
          </p:nvPr>
        </p:nvSpPr>
        <p:spPr>
          <a:xfrm>
            <a:off x="457200" y="0"/>
            <a:ext cx="8229600" cy="857250"/>
          </a:xfrm>
        </p:spPr>
        <p:txBody>
          <a:bodyPr/>
          <a:lstStyle/>
          <a:p>
            <a:r>
              <a:rPr lang="en-US" dirty="0"/>
              <a:t>Antimigraine Agents, CGRP</a:t>
            </a:r>
          </a:p>
        </p:txBody>
      </p:sp>
      <p:sp>
        <p:nvSpPr>
          <p:cNvPr id="3" name="Content Placeholder 2">
            <a:extLst>
              <a:ext uri="{FF2B5EF4-FFF2-40B4-BE49-F238E27FC236}">
                <a16:creationId xmlns:a16="http://schemas.microsoft.com/office/drawing/2014/main" id="{D2F53CCC-F8E6-4EA2-BC3C-9FE834665AE6}"/>
              </a:ext>
            </a:extLst>
          </p:cNvPr>
          <p:cNvSpPr>
            <a:spLocks noGrp="1"/>
          </p:cNvSpPr>
          <p:nvPr>
            <p:ph idx="1"/>
          </p:nvPr>
        </p:nvSpPr>
        <p:spPr>
          <a:xfrm>
            <a:off x="381000" y="514350"/>
            <a:ext cx="8839200" cy="4264911"/>
          </a:xfrm>
        </p:spPr>
        <p:txBody>
          <a:bodyPr/>
          <a:lstStyle/>
          <a:p>
            <a:r>
              <a:rPr lang="en-US" sz="2000" dirty="0">
                <a:solidFill>
                  <a:srgbClr val="000000"/>
                </a:solidFill>
              </a:rPr>
              <a:t>The American Academy of Neurology (AAN) and the American Headache Society (AHS) advise that antiepileptic drugs (divalproex sodium, sodium valproate, topiramate) and beta-blockers (metoprolol, propranolol, timolol) are established as </a:t>
            </a:r>
            <a:r>
              <a:rPr lang="en-US" sz="2000" i="1" dirty="0">
                <a:solidFill>
                  <a:srgbClr val="000000"/>
                </a:solidFill>
              </a:rPr>
              <a:t>effective</a:t>
            </a:r>
            <a:r>
              <a:rPr lang="en-US" sz="2000" dirty="0">
                <a:solidFill>
                  <a:srgbClr val="000000"/>
                </a:solidFill>
              </a:rPr>
              <a:t> in migraine prevention</a:t>
            </a:r>
          </a:p>
          <a:p>
            <a:r>
              <a:rPr lang="en-US" sz="2000" dirty="0">
                <a:solidFill>
                  <a:srgbClr val="000000"/>
                </a:solidFill>
              </a:rPr>
              <a:t>Antidepressants (amitriptyline, venlafaxine) and beta-blockers (atenolol, nadolol) are </a:t>
            </a:r>
            <a:r>
              <a:rPr lang="en-US" sz="2000" i="1" dirty="0">
                <a:solidFill>
                  <a:srgbClr val="000000"/>
                </a:solidFill>
              </a:rPr>
              <a:t>probably effective </a:t>
            </a:r>
            <a:r>
              <a:rPr lang="en-US" sz="2000" dirty="0">
                <a:solidFill>
                  <a:srgbClr val="000000"/>
                </a:solidFill>
              </a:rPr>
              <a:t>in migraine prevention</a:t>
            </a:r>
          </a:p>
          <a:p>
            <a:r>
              <a:rPr lang="en-US" sz="2000" dirty="0">
                <a:solidFill>
                  <a:srgbClr val="000000"/>
                </a:solidFill>
              </a:rPr>
              <a:t>In 2018, the FDA approved three calcitonin gene-related peptide (CGRP) inhibitors: erenumab-aooe (Aimovig), fremanezumab-vfrm (Ajovy), and galcanezumab-gnlm (Emgality), for preventative treatment of migraines in adults</a:t>
            </a:r>
          </a:p>
          <a:p>
            <a:r>
              <a:rPr lang="en-US" sz="2000" dirty="0">
                <a:solidFill>
                  <a:srgbClr val="000000"/>
                </a:solidFill>
              </a:rPr>
              <a:t>Since December 2019, the FDA has approved 4 additional CGRP inhibitors: eptinezumab-jjmr (Vyepti), rimegepant (Nurtec ODT), ubrogepant (Ubrelvy), and atogepant (Qulipta), as well as the  </a:t>
            </a:r>
            <a:r>
              <a:rPr lang="en-US" sz="2000" dirty="0">
                <a:solidFill>
                  <a:srgbClr val="000000"/>
                </a:solidFill>
                <a:effectLst/>
              </a:rPr>
              <a:t>5-HT 1F receptor agonist lasmiditan (Reyvow)</a:t>
            </a:r>
            <a:endParaRPr lang="en-US" sz="2000" dirty="0">
              <a:solidFill>
                <a:srgbClr val="000000"/>
              </a:solidFill>
            </a:endParaRPr>
          </a:p>
          <a:p>
            <a:endParaRPr lang="en-US" sz="2000" dirty="0"/>
          </a:p>
        </p:txBody>
      </p:sp>
    </p:spTree>
    <p:extLst>
      <p:ext uri="{BB962C8B-B14F-4D97-AF65-F5344CB8AC3E}">
        <p14:creationId xmlns:p14="http://schemas.microsoft.com/office/powerpoint/2010/main" val="3707975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8B9C-DDD4-4A7B-9762-42E1B1652979}"/>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11863446-3373-4046-B083-BE4A1D34544A}"/>
              </a:ext>
            </a:extLst>
          </p:cNvPr>
          <p:cNvSpPr>
            <a:spLocks noGrp="1"/>
          </p:cNvSpPr>
          <p:nvPr>
            <p:ph idx="1"/>
          </p:nvPr>
        </p:nvSpPr>
        <p:spPr>
          <a:xfrm>
            <a:off x="457200" y="742950"/>
            <a:ext cx="8229600" cy="3962400"/>
          </a:xfrm>
        </p:spPr>
        <p:txBody>
          <a:bodyPr/>
          <a:lstStyle/>
          <a:p>
            <a:pPr marL="400050"/>
            <a:r>
              <a:rPr lang="en-US" sz="2000" dirty="0">
                <a:solidFill>
                  <a:srgbClr val="000000"/>
                </a:solidFill>
              </a:rPr>
              <a:t>The AHS recommends initiating CGRP inhibitors for migraine prophylaxis in patients ≥ 18 years of age with the following:</a:t>
            </a:r>
          </a:p>
          <a:p>
            <a:pPr>
              <a:buFont typeface="Wingdings" panose="05000000000000000000" pitchFamily="2" charset="2"/>
              <a:buChar char="Ø"/>
            </a:pPr>
            <a:r>
              <a:rPr lang="en-US" sz="2000" dirty="0">
                <a:solidFill>
                  <a:srgbClr val="000000"/>
                </a:solidFill>
              </a:rPr>
              <a:t>Diagnosis of migraine (with or without aura) experiencing 4 to 7 monthly headache days with moderate disability and inability to tolerate or inadequate response to a 6-week trial of at least 2 oral prophylactic agents </a:t>
            </a:r>
          </a:p>
          <a:p>
            <a:pPr>
              <a:buFont typeface="Wingdings" panose="05000000000000000000" pitchFamily="2" charset="2"/>
              <a:buChar char="Ø"/>
            </a:pPr>
            <a:r>
              <a:rPr lang="en-US" sz="2000" dirty="0">
                <a:solidFill>
                  <a:srgbClr val="000000"/>
                </a:solidFill>
              </a:rPr>
              <a:t>Diagnosis of migraine (with or without aura) experiencing 8 to 14 monthly headache days and inability to tolerate or inadequate response to a 6-week trial of at least 2 oral prophylactic agents</a:t>
            </a:r>
          </a:p>
          <a:p>
            <a:pPr>
              <a:buFont typeface="Wingdings" panose="05000000000000000000" pitchFamily="2" charset="2"/>
              <a:buChar char="Ø"/>
            </a:pPr>
            <a:r>
              <a:rPr lang="en-US" sz="2000" dirty="0">
                <a:solidFill>
                  <a:srgbClr val="000000"/>
                </a:solidFill>
              </a:rPr>
              <a:t>Diagnosis of chronic migraine and either inability to tolerate or inadequate response to a 6-week trial of at least 2 oral prophylactic agents or at least 6 months of onabotulinumtoxinA treatment</a:t>
            </a:r>
          </a:p>
          <a:p>
            <a:endParaRPr lang="en-US" dirty="0"/>
          </a:p>
        </p:txBody>
      </p:sp>
    </p:spTree>
    <p:extLst>
      <p:ext uri="{BB962C8B-B14F-4D97-AF65-F5344CB8AC3E}">
        <p14:creationId xmlns:p14="http://schemas.microsoft.com/office/powerpoint/2010/main" val="1813033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557A-0FE0-4C64-8D8E-0A6E3E83E408}"/>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19728516-D51C-440B-9DF7-E36C0307C746}"/>
              </a:ext>
            </a:extLst>
          </p:cNvPr>
          <p:cNvSpPr>
            <a:spLocks noGrp="1"/>
          </p:cNvSpPr>
          <p:nvPr>
            <p:ph idx="1"/>
          </p:nvPr>
        </p:nvSpPr>
        <p:spPr>
          <a:xfrm>
            <a:off x="457200" y="819150"/>
            <a:ext cx="8229600" cy="3623072"/>
          </a:xfrm>
        </p:spPr>
        <p:txBody>
          <a:bodyPr/>
          <a:lstStyle/>
          <a:p>
            <a:pPr marL="400050"/>
            <a:r>
              <a:rPr lang="en-US" sz="2200" dirty="0">
                <a:solidFill>
                  <a:srgbClr val="000000"/>
                </a:solidFill>
              </a:rPr>
              <a:t>The AHS recommends the following for the treatment of Cluster Headaches:</a:t>
            </a:r>
          </a:p>
          <a:p>
            <a:pPr>
              <a:buFont typeface="Wingdings" panose="05000000000000000000" pitchFamily="2" charset="2"/>
              <a:buChar char="Ø"/>
            </a:pPr>
            <a:r>
              <a:rPr lang="en-US" sz="2200" dirty="0">
                <a:solidFill>
                  <a:srgbClr val="000000"/>
                </a:solidFill>
              </a:rPr>
              <a:t>Subcutaneous sumatriptan (SC), zolmitriptan nasal spray, and 100% oxygen for the acute treatment of episodic or chronic CH</a:t>
            </a:r>
          </a:p>
          <a:p>
            <a:pPr>
              <a:buFont typeface="Wingdings" panose="05000000000000000000" pitchFamily="2" charset="2"/>
              <a:buChar char="Ø"/>
            </a:pPr>
            <a:r>
              <a:rPr lang="en-US" sz="2200" dirty="0">
                <a:solidFill>
                  <a:srgbClr val="000000"/>
                </a:solidFill>
              </a:rPr>
              <a:t>Therapies considered probably effective for episodic and chronic CH include sumatriptan nasal spray and oral zolmitriptan</a:t>
            </a:r>
          </a:p>
          <a:p>
            <a:pPr>
              <a:buFont typeface="Wingdings" panose="05000000000000000000" pitchFamily="2" charset="2"/>
              <a:buChar char="Ø"/>
            </a:pPr>
            <a:r>
              <a:rPr lang="en-US" sz="2200" dirty="0">
                <a:solidFill>
                  <a:srgbClr val="000000"/>
                </a:solidFill>
              </a:rPr>
              <a:t>Galcanezumab-gnlm (Emgality) is the first FDA-approved treatment for episodic CH that decreases the frequency of acute attacks and was not available at the time of the AHS guideline development</a:t>
            </a:r>
          </a:p>
          <a:p>
            <a:endParaRPr lang="en-US" dirty="0"/>
          </a:p>
        </p:txBody>
      </p:sp>
    </p:spTree>
    <p:extLst>
      <p:ext uri="{BB962C8B-B14F-4D97-AF65-F5344CB8AC3E}">
        <p14:creationId xmlns:p14="http://schemas.microsoft.com/office/powerpoint/2010/main" val="121893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Magellan Drug Class Reviews</a:t>
            </a:r>
          </a:p>
        </p:txBody>
      </p:sp>
      <p:sp>
        <p:nvSpPr>
          <p:cNvPr id="5" name="Subtitle 4"/>
          <p:cNvSpPr>
            <a:spLocks noGrp="1"/>
          </p:cNvSpPr>
          <p:nvPr>
            <p:ph type="subTitle" idx="1"/>
          </p:nvPr>
        </p:nvSpPr>
        <p:spPr/>
        <p:txBody>
          <a:bodyPr/>
          <a:lstStyle/>
          <a:p>
            <a:r>
              <a:rPr lang="en-US" sz="2800" dirty="0">
                <a:solidFill>
                  <a:schemeClr val="bg1"/>
                </a:solidFill>
              </a:rPr>
              <a:t>Hind Douiki Pharm.D</a:t>
            </a:r>
            <a:r>
              <a:rPr lang="en-US" sz="2400"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300444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4E6E-E423-4E56-97B3-7FB48E3B04B7}"/>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7CE0396D-B6A6-4537-98E6-6CFA6CE14AD9}"/>
              </a:ext>
            </a:extLst>
          </p:cNvPr>
          <p:cNvSpPr>
            <a:spLocks noGrp="1"/>
          </p:cNvSpPr>
          <p:nvPr>
            <p:ph idx="1"/>
          </p:nvPr>
        </p:nvSpPr>
        <p:spPr>
          <a:xfrm>
            <a:off x="457200" y="722114"/>
            <a:ext cx="8229600" cy="3983236"/>
          </a:xfrm>
        </p:spPr>
        <p:txBody>
          <a:bodyPr/>
          <a:lstStyle/>
          <a:p>
            <a:pPr>
              <a:buNone/>
            </a:pPr>
            <a:r>
              <a:rPr lang="en-US" altLang="en-US" sz="2400" b="1" i="1" dirty="0">
                <a:solidFill>
                  <a:schemeClr val="tx1">
                    <a:lumMod val="50000"/>
                  </a:schemeClr>
                </a:solidFill>
              </a:rPr>
              <a:t>Product/Guideline Updates:</a:t>
            </a:r>
          </a:p>
          <a:p>
            <a:pPr marR="0" lvl="0" fontAlgn="base">
              <a:spcBef>
                <a:spcPts val="0"/>
              </a:spcBef>
              <a:buClr>
                <a:srgbClr val="000000"/>
              </a:buClr>
            </a:pPr>
            <a:r>
              <a:rPr lang="en-US" sz="2200" dirty="0">
                <a:solidFill>
                  <a:srgbClr val="000000"/>
                </a:solidFill>
              </a:rPr>
              <a:t>FDA approved an expanded indication for Qulipta (atogepant) for the preventative treatment of chronic migraine in adults. </a:t>
            </a:r>
          </a:p>
          <a:p>
            <a:pPr marR="0" lvl="0" fontAlgn="base">
              <a:spcBef>
                <a:spcPts val="0"/>
              </a:spcBef>
              <a:buClr>
                <a:srgbClr val="000000"/>
              </a:buClr>
            </a:pPr>
            <a:r>
              <a:rPr lang="en-US" sz="2200" dirty="0">
                <a:solidFill>
                  <a:srgbClr val="000000"/>
                </a:solidFill>
              </a:rPr>
              <a:t>The recommended dose for chronic migraine is 60 mg once daily. </a:t>
            </a:r>
          </a:p>
          <a:p>
            <a:pPr marR="0" lvl="0" fontAlgn="base">
              <a:spcBef>
                <a:spcPts val="0"/>
              </a:spcBef>
              <a:buClr>
                <a:srgbClr val="000000"/>
              </a:buClr>
            </a:pPr>
            <a:r>
              <a:rPr lang="en-US" sz="2200" dirty="0">
                <a:solidFill>
                  <a:srgbClr val="000000"/>
                </a:solidFill>
              </a:rPr>
              <a:t>The PI was updated with recommendations to avoid use in patients with chronic migraine also taking a strong CYP3A4 inhibitor, or strong/moderate/weak CYP3A4 inducer, or severe renal impairment/ESRD</a:t>
            </a:r>
          </a:p>
          <a:p>
            <a:pPr marR="0" lvl="0" fontAlgn="base">
              <a:spcBef>
                <a:spcPts val="0"/>
              </a:spcBef>
              <a:buClr>
                <a:srgbClr val="000000"/>
              </a:buClr>
            </a:pPr>
            <a:r>
              <a:rPr lang="en-US" sz="2200" dirty="0">
                <a:solidFill>
                  <a:srgbClr val="000000"/>
                </a:solidFill>
              </a:rPr>
              <a:t>The ADR section was also updated with data from chronic migraine studies. </a:t>
            </a:r>
          </a:p>
          <a:p>
            <a:pPr marR="0" lvl="0" fontAlgn="base">
              <a:spcBef>
                <a:spcPts val="0"/>
              </a:spcBef>
              <a:buClr>
                <a:srgbClr val="000000"/>
              </a:buClr>
            </a:pPr>
            <a:r>
              <a:rPr lang="en-US" sz="2200" dirty="0">
                <a:solidFill>
                  <a:srgbClr val="000000"/>
                </a:solidFill>
              </a:rPr>
              <a:t>Post-marketing experience data were added.</a:t>
            </a:r>
          </a:p>
        </p:txBody>
      </p:sp>
    </p:spTree>
    <p:extLst>
      <p:ext uri="{BB962C8B-B14F-4D97-AF65-F5344CB8AC3E}">
        <p14:creationId xmlns:p14="http://schemas.microsoft.com/office/powerpoint/2010/main" val="1594245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Antipsychotics</a:t>
            </a:r>
          </a:p>
        </p:txBody>
      </p:sp>
      <p:sp>
        <p:nvSpPr>
          <p:cNvPr id="3" name="Subtitle 2">
            <a:extLst>
              <a:ext uri="{FF2B5EF4-FFF2-40B4-BE49-F238E27FC236}">
                <a16:creationId xmlns:a16="http://schemas.microsoft.com/office/drawing/2014/main" id="{363B9511-3639-41FF-8FE1-DF9B11CF337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66808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2EB8-16F7-45B8-91EF-5FEEEDA1D502}"/>
              </a:ext>
            </a:extLst>
          </p:cNvPr>
          <p:cNvSpPr>
            <a:spLocks noGrp="1"/>
          </p:cNvSpPr>
          <p:nvPr>
            <p:ph type="title"/>
          </p:nvPr>
        </p:nvSpPr>
        <p:spPr/>
        <p:txBody>
          <a:bodyPr/>
          <a:lstStyle/>
          <a:p>
            <a:r>
              <a:rPr lang="en-US" dirty="0"/>
              <a:t>Antipsychotics</a:t>
            </a:r>
          </a:p>
        </p:txBody>
      </p:sp>
      <p:sp>
        <p:nvSpPr>
          <p:cNvPr id="3" name="Content Placeholder 2">
            <a:extLst>
              <a:ext uri="{FF2B5EF4-FFF2-40B4-BE49-F238E27FC236}">
                <a16:creationId xmlns:a16="http://schemas.microsoft.com/office/drawing/2014/main" id="{1D92B4A0-602D-42F7-A704-A3C741DCBBDE}"/>
              </a:ext>
            </a:extLst>
          </p:cNvPr>
          <p:cNvSpPr>
            <a:spLocks noGrp="1"/>
          </p:cNvSpPr>
          <p:nvPr>
            <p:ph idx="1"/>
          </p:nvPr>
        </p:nvSpPr>
        <p:spPr/>
        <p:txBody>
          <a:bodyPr/>
          <a:lstStyle/>
          <a:p>
            <a:pPr>
              <a:buNone/>
            </a:pPr>
            <a:r>
              <a:rPr lang="en-US" altLang="en-US" sz="2400" b="1" i="1" dirty="0">
                <a:solidFill>
                  <a:schemeClr val="tx1">
                    <a:lumMod val="50000"/>
                  </a:schemeClr>
                </a:solidFill>
              </a:rPr>
              <a:t>Class Overview - Product indications include:</a:t>
            </a:r>
          </a:p>
          <a:p>
            <a:r>
              <a:rPr lang="en-US" sz="2000" dirty="0">
                <a:solidFill>
                  <a:srgbClr val="000000"/>
                </a:solidFill>
              </a:rPr>
              <a:t>Schizophrenia, bipolar disorder, major depressive order, schizoaffective disorder, irritability associated with autism, Tourette’s disorder, Parkinson's disease psychosis</a:t>
            </a:r>
          </a:p>
          <a:p>
            <a:endParaRPr lang="en-US" dirty="0"/>
          </a:p>
        </p:txBody>
      </p:sp>
    </p:spTree>
    <p:extLst>
      <p:ext uri="{BB962C8B-B14F-4D97-AF65-F5344CB8AC3E}">
        <p14:creationId xmlns:p14="http://schemas.microsoft.com/office/powerpoint/2010/main" val="1959040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FBE9-F0C8-46FC-92E4-2BB63E8EE1DA}"/>
              </a:ext>
            </a:extLst>
          </p:cNvPr>
          <p:cNvSpPr>
            <a:spLocks noGrp="1"/>
          </p:cNvSpPr>
          <p:nvPr>
            <p:ph type="title"/>
          </p:nvPr>
        </p:nvSpPr>
        <p:spPr/>
        <p:txBody>
          <a:bodyPr/>
          <a:lstStyle/>
          <a:p>
            <a:r>
              <a:rPr lang="en-US" dirty="0"/>
              <a:t>Antipsychotics</a:t>
            </a:r>
          </a:p>
        </p:txBody>
      </p:sp>
      <p:sp>
        <p:nvSpPr>
          <p:cNvPr id="3" name="Content Placeholder 2">
            <a:extLst>
              <a:ext uri="{FF2B5EF4-FFF2-40B4-BE49-F238E27FC236}">
                <a16:creationId xmlns:a16="http://schemas.microsoft.com/office/drawing/2014/main" id="{FC6A4B50-5EBA-49ED-965D-DEE872640A52}"/>
              </a:ext>
            </a:extLst>
          </p:cNvPr>
          <p:cNvSpPr>
            <a:spLocks noGrp="1"/>
          </p:cNvSpPr>
          <p:nvPr>
            <p:ph idx="1"/>
          </p:nvPr>
        </p:nvSpPr>
        <p:spPr>
          <a:xfrm>
            <a:off x="152400" y="895350"/>
            <a:ext cx="8839200" cy="3733799"/>
          </a:xfrm>
        </p:spPr>
        <p:txBody>
          <a:bodyPr/>
          <a:lstStyle/>
          <a:p>
            <a:pPr>
              <a:buNone/>
            </a:pPr>
            <a:r>
              <a:rPr lang="en-US" altLang="en-US" sz="1800" b="1" i="1" dirty="0">
                <a:solidFill>
                  <a:schemeClr val="tx1">
                    <a:lumMod val="50000"/>
                  </a:schemeClr>
                </a:solidFill>
              </a:rPr>
              <a:t>Class Summary:</a:t>
            </a:r>
            <a:endParaRPr lang="en-US" sz="1800" b="1" i="1" dirty="0">
              <a:solidFill>
                <a:schemeClr val="tx1">
                  <a:lumMod val="50000"/>
                </a:schemeClr>
              </a:solidFill>
            </a:endParaRPr>
          </a:p>
          <a:p>
            <a:r>
              <a:rPr lang="en-US" sz="1800" dirty="0">
                <a:solidFill>
                  <a:srgbClr val="000000"/>
                </a:solidFill>
              </a:rPr>
              <a:t>Inconclusive evidence remains regarding the overall effectiveness of second-generation antipsychotics compared to first generation agents in terms of primary outcomes as seen in changes in rating scale scores, particularly when considering the length of many clinical studies</a:t>
            </a:r>
          </a:p>
          <a:p>
            <a:r>
              <a:rPr lang="en-US" sz="1800" dirty="0">
                <a:solidFill>
                  <a:srgbClr val="000000"/>
                </a:solidFill>
              </a:rPr>
              <a:t>However, second generation antipsychotics are associated with less extrapyramidal symptoms (EPS) than first generation antipsychotics</a:t>
            </a:r>
          </a:p>
          <a:p>
            <a:r>
              <a:rPr lang="en-US" sz="1800" dirty="0">
                <a:solidFill>
                  <a:srgbClr val="000000"/>
                </a:solidFill>
              </a:rPr>
              <a:t>The question of long-term adverse events with second generation antipsychotic use remains unresolved, particularly related to metabolic disorders</a:t>
            </a:r>
          </a:p>
          <a:p>
            <a:r>
              <a:rPr lang="en-US" sz="1800" dirty="0">
                <a:solidFill>
                  <a:srgbClr val="000000"/>
                </a:solidFill>
              </a:rPr>
              <a:t>Second generation antipsychotics have largely replaced first generation antipsychotics in the treatment of psychotic disorders, but the long-term effectiveness and adverse event profiles of these products have not been shown to be definitively better</a:t>
            </a:r>
          </a:p>
          <a:p>
            <a:endParaRPr lang="en-US" sz="1900" dirty="0"/>
          </a:p>
        </p:txBody>
      </p:sp>
    </p:spTree>
    <p:extLst>
      <p:ext uri="{BB962C8B-B14F-4D97-AF65-F5344CB8AC3E}">
        <p14:creationId xmlns:p14="http://schemas.microsoft.com/office/powerpoint/2010/main" val="2676852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BDC-D3D3-47BB-AE04-D610A93A9A99}"/>
              </a:ext>
            </a:extLst>
          </p:cNvPr>
          <p:cNvSpPr>
            <a:spLocks noGrp="1"/>
          </p:cNvSpPr>
          <p:nvPr>
            <p:ph type="title"/>
          </p:nvPr>
        </p:nvSpPr>
        <p:spPr>
          <a:xfrm>
            <a:off x="431800" y="133350"/>
            <a:ext cx="8229600" cy="857250"/>
          </a:xfrm>
        </p:spPr>
        <p:txBody>
          <a:bodyPr/>
          <a:lstStyle/>
          <a:p>
            <a:r>
              <a:rPr lang="en-US" dirty="0"/>
              <a:t>Antipsychotics</a:t>
            </a:r>
          </a:p>
        </p:txBody>
      </p:sp>
      <p:sp>
        <p:nvSpPr>
          <p:cNvPr id="3" name="Content Placeholder 2">
            <a:extLst>
              <a:ext uri="{FF2B5EF4-FFF2-40B4-BE49-F238E27FC236}">
                <a16:creationId xmlns:a16="http://schemas.microsoft.com/office/drawing/2014/main" id="{2A48961C-FAA5-47C6-AE2B-36C9D35FBDC4}"/>
              </a:ext>
            </a:extLst>
          </p:cNvPr>
          <p:cNvSpPr>
            <a:spLocks noGrp="1"/>
          </p:cNvSpPr>
          <p:nvPr>
            <p:ph idx="1"/>
          </p:nvPr>
        </p:nvSpPr>
        <p:spPr>
          <a:xfrm>
            <a:off x="228600" y="895350"/>
            <a:ext cx="8839200" cy="3733800"/>
          </a:xfrm>
        </p:spPr>
        <p:txBody>
          <a:bodyPr/>
          <a:lstStyle/>
          <a:p>
            <a:pPr>
              <a:buNone/>
            </a:pPr>
            <a:r>
              <a:rPr lang="en-US" altLang="en-US" sz="1900" b="1" i="1" dirty="0">
                <a:solidFill>
                  <a:schemeClr val="tx1">
                    <a:lumMod val="50000"/>
                  </a:schemeClr>
                </a:solidFill>
              </a:rPr>
              <a:t>Class Summary:</a:t>
            </a:r>
            <a:endParaRPr lang="en-US" sz="1900" b="1" i="1" dirty="0">
              <a:solidFill>
                <a:schemeClr val="tx1">
                  <a:lumMod val="50000"/>
                </a:schemeClr>
              </a:solidFill>
            </a:endParaRPr>
          </a:p>
          <a:p>
            <a:r>
              <a:rPr lang="en-US" sz="1900" dirty="0">
                <a:solidFill>
                  <a:srgbClr val="000000"/>
                </a:solidFill>
              </a:rPr>
              <a:t>Inconclusive data exists to indicate which second generation antipsychotic agent to use first</a:t>
            </a:r>
          </a:p>
          <a:p>
            <a:r>
              <a:rPr lang="en-US" sz="1900" dirty="0">
                <a:solidFill>
                  <a:srgbClr val="000000"/>
                </a:solidFill>
              </a:rPr>
              <a:t>Clozapine is used for patients with treatment-resistant schizophrenia and in patients with recurrent suicidal behavior at high risk of suicide</a:t>
            </a:r>
          </a:p>
          <a:p>
            <a:r>
              <a:rPr lang="en-US" sz="1900" dirty="0">
                <a:solidFill>
                  <a:srgbClr val="000000"/>
                </a:solidFill>
              </a:rPr>
              <a:t>Clozapine is reserved for refractory patients due to reports of severe neutropenia and seizures occurring, patients taking it must have regular white blood cell and absolute neutrophil counts closely monitored</a:t>
            </a:r>
          </a:p>
          <a:p>
            <a:r>
              <a:rPr lang="en-US" sz="1900" dirty="0">
                <a:solidFill>
                  <a:srgbClr val="000000"/>
                </a:solidFill>
              </a:rPr>
              <a:t>Various guidelines exist to help in choosing the best individualized treatment for schizophrenia, bipolar disorder, or major depressive disorder</a:t>
            </a:r>
          </a:p>
          <a:p>
            <a:r>
              <a:rPr lang="en-US" sz="1900" dirty="0">
                <a:solidFill>
                  <a:srgbClr val="000000"/>
                </a:solidFill>
              </a:rPr>
              <a:t>Relative occurrences of adverse events may also be considered in product selection </a:t>
            </a:r>
          </a:p>
          <a:p>
            <a:endParaRPr lang="en-US" sz="1900" dirty="0"/>
          </a:p>
        </p:txBody>
      </p:sp>
    </p:spTree>
    <p:extLst>
      <p:ext uri="{BB962C8B-B14F-4D97-AF65-F5344CB8AC3E}">
        <p14:creationId xmlns:p14="http://schemas.microsoft.com/office/powerpoint/2010/main" val="482904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effectLst/>
              </a:rPr>
              <a:t>Antipsychotics</a:t>
            </a:r>
            <a:br>
              <a:rPr lang="en-US" dirty="0">
                <a:effectLst/>
              </a:rPr>
            </a:br>
            <a:r>
              <a:rPr lang="en-US" i="1" dirty="0">
                <a:effectLst/>
              </a:rPr>
              <a:t>Atypical Long-Acting Injectable</a:t>
            </a:r>
            <a:br>
              <a:rPr lang="en-US" altLang="en-US" dirty="0">
                <a:solidFill>
                  <a:schemeClr val="tx1">
                    <a:lumMod val="50000"/>
                  </a:schemeClr>
                </a:solidFill>
              </a:rPr>
            </a:br>
            <a:endParaRPr lang="en-US" dirty="0"/>
          </a:p>
        </p:txBody>
      </p:sp>
      <p:sp>
        <p:nvSpPr>
          <p:cNvPr id="2" name="Subtitle 1">
            <a:extLst>
              <a:ext uri="{FF2B5EF4-FFF2-40B4-BE49-F238E27FC236}">
                <a16:creationId xmlns:a16="http://schemas.microsoft.com/office/drawing/2014/main" id="{18DD7326-FF94-462B-AED4-97CB7EE6E2C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04902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0ED7-D733-4E6D-9574-DED1ABAC6715}"/>
              </a:ext>
            </a:extLst>
          </p:cNvPr>
          <p:cNvSpPr>
            <a:spLocks noGrp="1"/>
          </p:cNvSpPr>
          <p:nvPr>
            <p:ph type="title"/>
          </p:nvPr>
        </p:nvSpPr>
        <p:spPr/>
        <p:txBody>
          <a:bodyPr/>
          <a:lstStyle/>
          <a:p>
            <a:r>
              <a:rPr lang="en-US" sz="3200" dirty="0"/>
              <a:t>Antipsychotics, Atypical Long-Acting Injectable</a:t>
            </a:r>
            <a:endParaRPr lang="en-US" dirty="0"/>
          </a:p>
        </p:txBody>
      </p:sp>
      <p:graphicFrame>
        <p:nvGraphicFramePr>
          <p:cNvPr id="4" name="Content Placeholder 3">
            <a:extLst>
              <a:ext uri="{FF2B5EF4-FFF2-40B4-BE49-F238E27FC236}">
                <a16:creationId xmlns:a16="http://schemas.microsoft.com/office/drawing/2014/main" id="{3E3B05AE-BB44-4FC3-818E-A3C24A020505}"/>
              </a:ext>
            </a:extLst>
          </p:cNvPr>
          <p:cNvGraphicFramePr>
            <a:graphicFrameLocks noGrp="1"/>
          </p:cNvGraphicFramePr>
          <p:nvPr>
            <p:ph idx="1"/>
            <p:extLst>
              <p:ext uri="{D42A27DB-BD31-4B8C-83A1-F6EECF244321}">
                <p14:modId xmlns:p14="http://schemas.microsoft.com/office/powerpoint/2010/main" val="809720081"/>
              </p:ext>
            </p:extLst>
          </p:nvPr>
        </p:nvGraphicFramePr>
        <p:xfrm>
          <a:off x="2" y="996493"/>
          <a:ext cx="9143998" cy="3614536"/>
        </p:xfrm>
        <a:graphic>
          <a:graphicData uri="http://schemas.openxmlformats.org/drawingml/2006/table">
            <a:tbl>
              <a:tblPr firstRow="1" bandRow="1">
                <a:tableStyleId>{5C22544A-7EE6-4342-B048-85BDC9FD1C3A}</a:tableStyleId>
              </a:tblPr>
              <a:tblGrid>
                <a:gridCol w="1964266">
                  <a:extLst>
                    <a:ext uri="{9D8B030D-6E8A-4147-A177-3AD203B41FA5}">
                      <a16:colId xmlns:a16="http://schemas.microsoft.com/office/drawing/2014/main" val="20000"/>
                    </a:ext>
                  </a:extLst>
                </a:gridCol>
                <a:gridCol w="1794933">
                  <a:extLst>
                    <a:ext uri="{9D8B030D-6E8A-4147-A177-3AD203B41FA5}">
                      <a16:colId xmlns:a16="http://schemas.microsoft.com/office/drawing/2014/main" val="20001"/>
                    </a:ext>
                  </a:extLst>
                </a:gridCol>
                <a:gridCol w="1794933">
                  <a:extLst>
                    <a:ext uri="{9D8B030D-6E8A-4147-A177-3AD203B41FA5}">
                      <a16:colId xmlns:a16="http://schemas.microsoft.com/office/drawing/2014/main" val="20002"/>
                    </a:ext>
                  </a:extLst>
                </a:gridCol>
                <a:gridCol w="1794933">
                  <a:extLst>
                    <a:ext uri="{9D8B030D-6E8A-4147-A177-3AD203B41FA5}">
                      <a16:colId xmlns:a16="http://schemas.microsoft.com/office/drawing/2014/main" val="20003"/>
                    </a:ext>
                  </a:extLst>
                </a:gridCol>
                <a:gridCol w="1794933">
                  <a:extLst>
                    <a:ext uri="{9D8B030D-6E8A-4147-A177-3AD203B41FA5}">
                      <a16:colId xmlns:a16="http://schemas.microsoft.com/office/drawing/2014/main" val="20004"/>
                    </a:ext>
                  </a:extLst>
                </a:gridCol>
              </a:tblGrid>
              <a:tr h="262948">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val="10000"/>
                  </a:ext>
                </a:extLst>
              </a:tr>
              <a:tr h="262948">
                <a:tc gridSpan="5">
                  <a:txBody>
                    <a:bodyPr/>
                    <a:lstStyle/>
                    <a:p>
                      <a:pPr marL="0" marR="0" algn="ctr">
                        <a:spcBef>
                          <a:spcPts val="200"/>
                        </a:spcBef>
                        <a:spcAft>
                          <a:spcPts val="200"/>
                        </a:spcAft>
                      </a:pPr>
                      <a:r>
                        <a:rPr lang="en-US" sz="1400" b="1" dirty="0">
                          <a:solidFill>
                            <a:srgbClr val="000000"/>
                          </a:solidFill>
                          <a:latin typeface="+mn-lt"/>
                          <a:ea typeface="Times New Roman"/>
                          <a:cs typeface="Arial" panose="020B0604020202020204" pitchFamily="34" charset="0"/>
                        </a:rPr>
                        <a:t>Second Generation Antipsychotics – Long Acting Injectable</a:t>
                      </a:r>
                    </a:p>
                  </a:txBody>
                  <a:tcPr marL="27305" marR="273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68361">
                <a:tc>
                  <a:txBody>
                    <a:bodyPr/>
                    <a:lstStyle/>
                    <a:p>
                      <a:pPr marL="0" marR="0">
                        <a:spcBef>
                          <a:spcPts val="200"/>
                        </a:spcBef>
                        <a:spcAft>
                          <a:spcPts val="200"/>
                        </a:spcAft>
                      </a:pPr>
                      <a:r>
                        <a:rPr lang="en-US" sz="1400" dirty="0">
                          <a:solidFill>
                            <a:srgbClr val="000000"/>
                          </a:solidFill>
                          <a:latin typeface="+mn-lt"/>
                          <a:ea typeface="Times New Roman"/>
                          <a:cs typeface="Arial" panose="020B0604020202020204" pitchFamily="34" charset="0"/>
                        </a:rPr>
                        <a:t>aripiprazole ER (Abilify Maintena®)</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Otsuka</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X</a:t>
                      </a:r>
                    </a:p>
                  </a:txBody>
                  <a:tcPr marL="27305" marR="27305" marT="0" marB="0" anchor="ctr"/>
                </a:tc>
                <a:tc>
                  <a:txBody>
                    <a:bodyPr/>
                    <a:lstStyle/>
                    <a:p>
                      <a:pPr algn="ctr"/>
                      <a:r>
                        <a:rPr lang="en-US" sz="1400" b="0" i="0" u="none" strike="noStrike" kern="1200" baseline="0" dirty="0">
                          <a:solidFill>
                            <a:srgbClr val="000000"/>
                          </a:solidFill>
                          <a:latin typeface="+mn-lt"/>
                          <a:ea typeface="+mn-ea"/>
                          <a:cs typeface="Arial" panose="020B0604020202020204" pitchFamily="34" charset="0"/>
                        </a:rPr>
                        <a:t>X </a:t>
                      </a:r>
                    </a:p>
                    <a:p>
                      <a:pPr algn="ctr"/>
                      <a:r>
                        <a:rPr lang="en-US" sz="1400" b="0" i="0" u="none" strike="noStrike" kern="1200" baseline="0" dirty="0">
                          <a:solidFill>
                            <a:srgbClr val="000000"/>
                          </a:solidFill>
                          <a:latin typeface="+mn-lt"/>
                          <a:ea typeface="+mn-ea"/>
                          <a:cs typeface="Arial" panose="020B0604020202020204" pitchFamily="34" charset="0"/>
                        </a:rPr>
                        <a:t>(maintenance treatment as monotherapy) 	</a:t>
                      </a:r>
                    </a:p>
                  </a:txBody>
                  <a:tcPr marL="27305" marR="27305" marT="0" marB="0" anchor="ctr"/>
                </a:tc>
                <a:extLst>
                  <a:ext uri="{0D108BD9-81ED-4DB2-BD59-A6C34878D82A}">
                    <a16:rowId xmlns:a16="http://schemas.microsoft.com/office/drawing/2014/main" val="10002"/>
                  </a:ext>
                </a:extLst>
              </a:tr>
              <a:tr h="620668">
                <a:tc>
                  <a:txBody>
                    <a:bodyPr/>
                    <a:lstStyle/>
                    <a:p>
                      <a:pPr marL="0" marR="0">
                        <a:spcBef>
                          <a:spcPts val="200"/>
                        </a:spcBef>
                        <a:spcAft>
                          <a:spcPts val="200"/>
                        </a:spcAft>
                      </a:pPr>
                      <a:r>
                        <a:rPr lang="en-US" sz="1400" dirty="0">
                          <a:solidFill>
                            <a:srgbClr val="000000"/>
                          </a:solidFill>
                          <a:latin typeface="+mn-lt"/>
                          <a:ea typeface="Times New Roman"/>
                          <a:cs typeface="Arial" panose="020B0604020202020204" pitchFamily="34" charset="0"/>
                        </a:rPr>
                        <a:t>aripiprazole lauroxil ER (Aristada™)</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Alkermes</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X</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3"/>
                  </a:ext>
                </a:extLst>
              </a:tr>
              <a:tr h="85679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Arial" panose="020B0604020202020204" pitchFamily="34" charset="0"/>
                        </a:rPr>
                        <a:t>aripiprazole lauroxil ER (Aristada Initio™) 	</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Arial" panose="020B0604020202020204" pitchFamily="34" charset="0"/>
                        </a:rPr>
                        <a:t>     Alkermes 	</a:t>
                      </a:r>
                    </a:p>
                    <a:p>
                      <a:pPr marL="0" marR="0" algn="ctr">
                        <a:spcBef>
                          <a:spcPts val="200"/>
                        </a:spcBef>
                        <a:spcAft>
                          <a:spcPts val="200"/>
                        </a:spcAft>
                      </a:pPr>
                      <a:endParaRPr lang="en-US" sz="14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Arial" panose="020B0604020202020204" pitchFamily="34" charset="0"/>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Arial" panose="020B0604020202020204" pitchFamily="34" charset="0"/>
                        </a:rPr>
                        <a:t>(for initial dose or select missed doses only) </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4261469481"/>
                  </a:ext>
                </a:extLst>
              </a:tr>
              <a:tr h="496932">
                <a:tc>
                  <a:txBody>
                    <a:bodyPr/>
                    <a:lstStyle/>
                    <a:p>
                      <a:pPr marL="0" marR="0">
                        <a:spcBef>
                          <a:spcPts val="200"/>
                        </a:spcBef>
                        <a:spcAft>
                          <a:spcPts val="200"/>
                        </a:spcAft>
                      </a:pPr>
                      <a:r>
                        <a:rPr lang="en-US" sz="1400" dirty="0">
                          <a:solidFill>
                            <a:srgbClr val="000000"/>
                          </a:solidFill>
                          <a:latin typeface="+mn-lt"/>
                          <a:ea typeface="Times New Roman"/>
                          <a:cs typeface="Arial" panose="020B0604020202020204" pitchFamily="34" charset="0"/>
                        </a:rPr>
                        <a:t>olanzapine</a:t>
                      </a:r>
                      <a:br>
                        <a:rPr lang="en-US" sz="1400" dirty="0">
                          <a:solidFill>
                            <a:srgbClr val="000000"/>
                          </a:solidFill>
                          <a:latin typeface="+mn-lt"/>
                          <a:ea typeface="Times New Roman"/>
                          <a:cs typeface="Arial" panose="020B0604020202020204" pitchFamily="34" charset="0"/>
                        </a:rPr>
                      </a:br>
                      <a:r>
                        <a:rPr lang="en-US" sz="1400" dirty="0">
                          <a:solidFill>
                            <a:srgbClr val="000000"/>
                          </a:solidFill>
                          <a:latin typeface="+mn-lt"/>
                          <a:ea typeface="Times New Roman"/>
                          <a:cs typeface="Arial" panose="020B0604020202020204" pitchFamily="34" charset="0"/>
                        </a:rPr>
                        <a:t>(Zyprexa®</a:t>
                      </a:r>
                      <a:r>
                        <a:rPr lang="en-US" sz="1400" baseline="30000" dirty="0">
                          <a:solidFill>
                            <a:srgbClr val="000000"/>
                          </a:solidFill>
                          <a:latin typeface="+mn-lt"/>
                          <a:ea typeface="Times New Roman"/>
                          <a:cs typeface="Arial" panose="020B0604020202020204" pitchFamily="34" charset="0"/>
                        </a:rPr>
                        <a:t> </a:t>
                      </a:r>
                      <a:r>
                        <a:rPr lang="en-US" sz="1400" dirty="0">
                          <a:solidFill>
                            <a:srgbClr val="000000"/>
                          </a:solidFill>
                          <a:latin typeface="+mn-lt"/>
                          <a:ea typeface="Times New Roman"/>
                          <a:cs typeface="Arial" panose="020B0604020202020204" pitchFamily="34" charset="0"/>
                        </a:rPr>
                        <a:t>Relprevv)</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Eli Lilly</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X</a:t>
                      </a:r>
                      <a:br>
                        <a:rPr lang="en-US" sz="1400" dirty="0">
                          <a:solidFill>
                            <a:srgbClr val="000000"/>
                          </a:solidFill>
                          <a:latin typeface="+mn-lt"/>
                          <a:ea typeface="Times New Roman"/>
                          <a:cs typeface="Arial" panose="020B0604020202020204" pitchFamily="34" charset="0"/>
                        </a:rPr>
                      </a:br>
                      <a:endParaRPr lang="en-US" sz="14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2646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5FD9-8761-4F76-8612-88F38CD5EC02}"/>
              </a:ext>
            </a:extLst>
          </p:cNvPr>
          <p:cNvSpPr>
            <a:spLocks noGrp="1"/>
          </p:cNvSpPr>
          <p:nvPr>
            <p:ph type="title"/>
          </p:nvPr>
        </p:nvSpPr>
        <p:spPr/>
        <p:txBody>
          <a:bodyPr/>
          <a:lstStyle/>
          <a:p>
            <a:r>
              <a:rPr lang="en-US" sz="3200" dirty="0"/>
              <a:t>Antipsychotics, Atypical Long-Acting Injectable</a:t>
            </a:r>
            <a:endParaRPr lang="en-US" dirty="0"/>
          </a:p>
        </p:txBody>
      </p:sp>
      <p:graphicFrame>
        <p:nvGraphicFramePr>
          <p:cNvPr id="4" name="Content Placeholder 3">
            <a:extLst>
              <a:ext uri="{FF2B5EF4-FFF2-40B4-BE49-F238E27FC236}">
                <a16:creationId xmlns:a16="http://schemas.microsoft.com/office/drawing/2014/main" id="{372AAE30-6354-4272-B1FA-0B3A509879DE}"/>
              </a:ext>
            </a:extLst>
          </p:cNvPr>
          <p:cNvGraphicFramePr>
            <a:graphicFrameLocks noGrp="1"/>
          </p:cNvGraphicFramePr>
          <p:nvPr>
            <p:ph idx="1"/>
            <p:extLst>
              <p:ext uri="{D42A27DB-BD31-4B8C-83A1-F6EECF244321}">
                <p14:modId xmlns:p14="http://schemas.microsoft.com/office/powerpoint/2010/main" val="3650870818"/>
              </p:ext>
            </p:extLst>
          </p:nvPr>
        </p:nvGraphicFramePr>
        <p:xfrm>
          <a:off x="76200" y="819150"/>
          <a:ext cx="9067801" cy="3758503"/>
        </p:xfrm>
        <a:graphic>
          <a:graphicData uri="http://schemas.openxmlformats.org/drawingml/2006/table">
            <a:tbl>
              <a:tblPr firstRow="1" bandRow="1">
                <a:tableStyleId>{5C22544A-7EE6-4342-B048-85BDC9FD1C3A}</a:tableStyleId>
              </a:tblPr>
              <a:tblGrid>
                <a:gridCol w="1888065">
                  <a:extLst>
                    <a:ext uri="{9D8B030D-6E8A-4147-A177-3AD203B41FA5}">
                      <a16:colId xmlns:a16="http://schemas.microsoft.com/office/drawing/2014/main" val="20000"/>
                    </a:ext>
                  </a:extLst>
                </a:gridCol>
                <a:gridCol w="1794934">
                  <a:extLst>
                    <a:ext uri="{9D8B030D-6E8A-4147-A177-3AD203B41FA5}">
                      <a16:colId xmlns:a16="http://schemas.microsoft.com/office/drawing/2014/main" val="20001"/>
                    </a:ext>
                  </a:extLst>
                </a:gridCol>
                <a:gridCol w="1794934">
                  <a:extLst>
                    <a:ext uri="{9D8B030D-6E8A-4147-A177-3AD203B41FA5}">
                      <a16:colId xmlns:a16="http://schemas.microsoft.com/office/drawing/2014/main" val="20002"/>
                    </a:ext>
                  </a:extLst>
                </a:gridCol>
                <a:gridCol w="1794934">
                  <a:extLst>
                    <a:ext uri="{9D8B030D-6E8A-4147-A177-3AD203B41FA5}">
                      <a16:colId xmlns:a16="http://schemas.microsoft.com/office/drawing/2014/main" val="20003"/>
                    </a:ext>
                  </a:extLst>
                </a:gridCol>
                <a:gridCol w="1794934">
                  <a:extLst>
                    <a:ext uri="{9D8B030D-6E8A-4147-A177-3AD203B41FA5}">
                      <a16:colId xmlns:a16="http://schemas.microsoft.com/office/drawing/2014/main" val="20004"/>
                    </a:ext>
                  </a:extLst>
                </a:gridCol>
              </a:tblGrid>
              <a:tr h="245351">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val="10000"/>
                  </a:ext>
                </a:extLst>
              </a:tr>
              <a:tr h="245351">
                <a:tc gridSpan="5">
                  <a:txBody>
                    <a:bodyPr/>
                    <a:lstStyle/>
                    <a:p>
                      <a:pPr marL="0" marR="0" algn="ctr">
                        <a:spcBef>
                          <a:spcPts val="200"/>
                        </a:spcBef>
                        <a:spcAft>
                          <a:spcPts val="200"/>
                        </a:spcAft>
                      </a:pPr>
                      <a:r>
                        <a:rPr lang="en-US" sz="1400" b="1" dirty="0">
                          <a:solidFill>
                            <a:srgbClr val="000000"/>
                          </a:solidFill>
                          <a:latin typeface="+mn-lt"/>
                          <a:ea typeface="Times New Roman"/>
                          <a:cs typeface="Arial" panose="020B0604020202020204" pitchFamily="34" charset="0"/>
                        </a:rPr>
                        <a:t>Second Generation Antipsychotics – Long Acting Injectable</a:t>
                      </a:r>
                    </a:p>
                  </a:txBody>
                  <a:tcPr marL="27305" marR="273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24462">
                <a:tc>
                  <a:txBody>
                    <a:bodyPr/>
                    <a:lstStyle/>
                    <a:p>
                      <a:pPr marL="0" marR="0">
                        <a:spcBef>
                          <a:spcPts val="200"/>
                        </a:spcBef>
                        <a:spcAft>
                          <a:spcPts val="200"/>
                        </a:spcAft>
                      </a:pPr>
                      <a:r>
                        <a:rPr lang="en-US" sz="1200" dirty="0">
                          <a:solidFill>
                            <a:srgbClr val="000000"/>
                          </a:solidFill>
                          <a:latin typeface="+mn-lt"/>
                          <a:ea typeface="Times New Roman"/>
                          <a:cs typeface="Arial" panose="020B0604020202020204" pitchFamily="34" charset="0"/>
                        </a:rPr>
                        <a:t>paliperidone palmitate (Invega Sustenna®)</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Janssen</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Schizoaffective disorder (monotherapy and as an adjunct to mood stabilizers or antidepressants)</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X</a:t>
                      </a:r>
                      <a:br>
                        <a:rPr lang="en-US" sz="1200" dirty="0">
                          <a:solidFill>
                            <a:srgbClr val="000000"/>
                          </a:solidFill>
                          <a:latin typeface="+mn-lt"/>
                          <a:ea typeface="Times New Roman"/>
                          <a:cs typeface="Arial" panose="020B0604020202020204" pitchFamily="34" charset="0"/>
                        </a:rPr>
                      </a:b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287111573"/>
                  </a:ext>
                </a:extLst>
              </a:tr>
              <a:tr h="905577">
                <a:tc>
                  <a:txBody>
                    <a:bodyPr/>
                    <a:lstStyle/>
                    <a:p>
                      <a:pPr marL="0" marR="0">
                        <a:spcBef>
                          <a:spcPts val="200"/>
                        </a:spcBef>
                        <a:spcAft>
                          <a:spcPts val="200"/>
                        </a:spcAft>
                      </a:pPr>
                      <a:r>
                        <a:rPr lang="en-US" sz="1200" dirty="0">
                          <a:solidFill>
                            <a:srgbClr val="000000"/>
                          </a:solidFill>
                          <a:latin typeface="+mn-lt"/>
                          <a:ea typeface="Times New Roman"/>
                          <a:cs typeface="Arial" panose="020B0604020202020204" pitchFamily="34" charset="0"/>
                        </a:rPr>
                        <a:t>paliperidone palmitate (Invega Trinza®)</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Janssen</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X</a:t>
                      </a:r>
                      <a:br>
                        <a:rPr lang="en-US" sz="1200" dirty="0">
                          <a:solidFill>
                            <a:srgbClr val="000000"/>
                          </a:solidFill>
                          <a:latin typeface="+mn-lt"/>
                          <a:ea typeface="Times New Roman"/>
                          <a:cs typeface="Arial" panose="020B0604020202020204" pitchFamily="34" charset="0"/>
                        </a:rPr>
                      </a:br>
                      <a:r>
                        <a:rPr lang="en-US" sz="1200" dirty="0">
                          <a:solidFill>
                            <a:srgbClr val="000000"/>
                          </a:solidFill>
                          <a:latin typeface="+mn-lt"/>
                          <a:ea typeface="Times New Roman"/>
                          <a:cs typeface="Arial" panose="020B0604020202020204" pitchFamily="34" charset="0"/>
                        </a:rPr>
                        <a:t>(treatment in patients after they have been adequately treated with Invega Sustenna for ≥ 4 months)</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463199917"/>
                  </a:ext>
                </a:extLst>
              </a:tr>
              <a:tr h="905577">
                <a:tc>
                  <a:txBody>
                    <a:bodyPr/>
                    <a:lstStyle/>
                    <a:p>
                      <a:pPr marL="0" marR="0">
                        <a:spcBef>
                          <a:spcPts val="200"/>
                        </a:spcBef>
                        <a:spcAft>
                          <a:spcPts val="200"/>
                        </a:spcAft>
                      </a:pPr>
                      <a:r>
                        <a:rPr lang="en-US" sz="1200" dirty="0">
                          <a:solidFill>
                            <a:srgbClr val="000000"/>
                          </a:solidFill>
                          <a:latin typeface="+mn-lt"/>
                          <a:ea typeface="Times New Roman"/>
                          <a:cs typeface="Arial" panose="020B0604020202020204" pitchFamily="34" charset="0"/>
                        </a:rPr>
                        <a:t>risperidone microspheres</a:t>
                      </a:r>
                      <a:br>
                        <a:rPr lang="en-US" sz="1200" dirty="0">
                          <a:solidFill>
                            <a:srgbClr val="000000"/>
                          </a:solidFill>
                          <a:latin typeface="+mn-lt"/>
                          <a:ea typeface="Times New Roman"/>
                          <a:cs typeface="Arial" panose="020B0604020202020204" pitchFamily="34" charset="0"/>
                        </a:rPr>
                      </a:br>
                      <a:r>
                        <a:rPr lang="en-US" sz="1200" dirty="0">
                          <a:solidFill>
                            <a:srgbClr val="000000"/>
                          </a:solidFill>
                          <a:latin typeface="+mn-lt"/>
                          <a:ea typeface="Times New Roman"/>
                          <a:cs typeface="Arial" panose="020B0604020202020204" pitchFamily="34" charset="0"/>
                        </a:rPr>
                        <a:t>(Risperdal</a:t>
                      </a:r>
                      <a:r>
                        <a:rPr lang="en-US" sz="1200" baseline="30000" dirty="0">
                          <a:solidFill>
                            <a:srgbClr val="000000"/>
                          </a:solidFill>
                          <a:latin typeface="+mn-lt"/>
                          <a:ea typeface="Times New Roman"/>
                          <a:cs typeface="Arial" panose="020B0604020202020204" pitchFamily="34" charset="0"/>
                        </a:rPr>
                        <a:t> </a:t>
                      </a:r>
                      <a:r>
                        <a:rPr lang="en-US" sz="1200" dirty="0">
                          <a:solidFill>
                            <a:srgbClr val="000000"/>
                          </a:solidFill>
                          <a:latin typeface="+mn-lt"/>
                          <a:ea typeface="Times New Roman"/>
                          <a:cs typeface="Arial" panose="020B0604020202020204" pitchFamily="34" charset="0"/>
                        </a:rPr>
                        <a:t>Consta®)</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Janssen</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X</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X</a:t>
                      </a:r>
                      <a:br>
                        <a:rPr lang="en-US" sz="1200" dirty="0">
                          <a:solidFill>
                            <a:srgbClr val="000000"/>
                          </a:solidFill>
                          <a:latin typeface="+mn-lt"/>
                          <a:ea typeface="Times New Roman"/>
                          <a:cs typeface="Arial" panose="020B0604020202020204" pitchFamily="34" charset="0"/>
                        </a:rPr>
                      </a:br>
                      <a:r>
                        <a:rPr lang="en-US" sz="1200" dirty="0">
                          <a:solidFill>
                            <a:srgbClr val="000000"/>
                          </a:solidFill>
                          <a:latin typeface="+mn-lt"/>
                          <a:ea typeface="Times New Roman"/>
                          <a:cs typeface="Arial" panose="020B0604020202020204" pitchFamily="34" charset="0"/>
                        </a:rPr>
                        <a:t>(maintenance treatment as monotherapy or in combination with lithium or valproate)</a:t>
                      </a:r>
                    </a:p>
                  </a:txBody>
                  <a:tcPr marL="27305" marR="27305" marT="0" marB="0" anchor="ctr"/>
                </a:tc>
                <a:extLst>
                  <a:ext uri="{0D108BD9-81ED-4DB2-BD59-A6C34878D82A}">
                    <a16:rowId xmlns:a16="http://schemas.microsoft.com/office/drawing/2014/main" val="10002"/>
                  </a:ext>
                </a:extLst>
              </a:tr>
              <a:tr h="707481">
                <a:tc>
                  <a:txBody>
                    <a:bodyPr/>
                    <a:lstStyle/>
                    <a:p>
                      <a:r>
                        <a:rPr lang="it-IT" sz="1200" b="0" i="0" u="none" strike="noStrike" kern="1200" baseline="0" dirty="0">
                          <a:solidFill>
                            <a:srgbClr val="000000"/>
                          </a:solidFill>
                          <a:latin typeface="+mn-lt"/>
                          <a:ea typeface="+mn-ea"/>
                          <a:cs typeface="Arial" panose="020B0604020202020204" pitchFamily="34" charset="0"/>
                        </a:rPr>
                        <a:t>risperidone ER suspension§ (Perseris™) 	</a:t>
                      </a:r>
                    </a:p>
                  </a:txBody>
                  <a:tcPr marL="27305" marR="27305" marT="0" marB="0" anchor="ctr"/>
                </a:tc>
                <a:tc>
                  <a:txBody>
                    <a:bodyPr/>
                    <a:lstStyle/>
                    <a:p>
                      <a:pPr algn="ctr"/>
                      <a:r>
                        <a:rPr lang="en-US" sz="1200" b="0" i="0" u="none" strike="noStrike" kern="1200" baseline="0" dirty="0">
                          <a:solidFill>
                            <a:srgbClr val="000000"/>
                          </a:solidFill>
                          <a:latin typeface="+mn-lt"/>
                          <a:ea typeface="+mn-ea"/>
                          <a:cs typeface="Arial" panose="020B0604020202020204" pitchFamily="34" charset="0"/>
                        </a:rPr>
                        <a:t>       Indivior 	</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X</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74910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5FD9-8761-4F76-8612-88F38CD5EC02}"/>
              </a:ext>
            </a:extLst>
          </p:cNvPr>
          <p:cNvSpPr>
            <a:spLocks noGrp="1"/>
          </p:cNvSpPr>
          <p:nvPr>
            <p:ph type="title"/>
          </p:nvPr>
        </p:nvSpPr>
        <p:spPr/>
        <p:txBody>
          <a:bodyPr/>
          <a:lstStyle/>
          <a:p>
            <a:r>
              <a:rPr lang="en-US" sz="3200" dirty="0"/>
              <a:t>Antipsychotics, Atypical Long-Acting Injectable</a:t>
            </a:r>
            <a:endParaRPr lang="en-US" dirty="0"/>
          </a:p>
        </p:txBody>
      </p:sp>
      <p:graphicFrame>
        <p:nvGraphicFramePr>
          <p:cNvPr id="4" name="Content Placeholder 3">
            <a:extLst>
              <a:ext uri="{FF2B5EF4-FFF2-40B4-BE49-F238E27FC236}">
                <a16:creationId xmlns:a16="http://schemas.microsoft.com/office/drawing/2014/main" id="{372AAE30-6354-4272-B1FA-0B3A509879DE}"/>
              </a:ext>
            </a:extLst>
          </p:cNvPr>
          <p:cNvGraphicFramePr>
            <a:graphicFrameLocks noGrp="1"/>
          </p:cNvGraphicFramePr>
          <p:nvPr>
            <p:ph idx="1"/>
            <p:extLst>
              <p:ext uri="{D42A27DB-BD31-4B8C-83A1-F6EECF244321}">
                <p14:modId xmlns:p14="http://schemas.microsoft.com/office/powerpoint/2010/main" val="2447666161"/>
              </p:ext>
            </p:extLst>
          </p:nvPr>
        </p:nvGraphicFramePr>
        <p:xfrm>
          <a:off x="76200" y="992889"/>
          <a:ext cx="9067801" cy="3262268"/>
        </p:xfrm>
        <a:graphic>
          <a:graphicData uri="http://schemas.openxmlformats.org/drawingml/2006/table">
            <a:tbl>
              <a:tblPr firstRow="1" bandRow="1">
                <a:tableStyleId>{5C22544A-7EE6-4342-B048-85BDC9FD1C3A}</a:tableStyleId>
              </a:tblPr>
              <a:tblGrid>
                <a:gridCol w="1888065">
                  <a:extLst>
                    <a:ext uri="{9D8B030D-6E8A-4147-A177-3AD203B41FA5}">
                      <a16:colId xmlns:a16="http://schemas.microsoft.com/office/drawing/2014/main" val="20000"/>
                    </a:ext>
                  </a:extLst>
                </a:gridCol>
                <a:gridCol w="1540935">
                  <a:extLst>
                    <a:ext uri="{9D8B030D-6E8A-4147-A177-3AD203B41FA5}">
                      <a16:colId xmlns:a16="http://schemas.microsoft.com/office/drawing/2014/main" val="20001"/>
                    </a:ext>
                  </a:extLst>
                </a:gridCol>
                <a:gridCol w="1905000">
                  <a:extLst>
                    <a:ext uri="{9D8B030D-6E8A-4147-A177-3AD203B41FA5}">
                      <a16:colId xmlns:a16="http://schemas.microsoft.com/office/drawing/2014/main" val="2119052976"/>
                    </a:ext>
                  </a:extLst>
                </a:gridCol>
                <a:gridCol w="2133600">
                  <a:extLst>
                    <a:ext uri="{9D8B030D-6E8A-4147-A177-3AD203B41FA5}">
                      <a16:colId xmlns:a16="http://schemas.microsoft.com/office/drawing/2014/main" val="1771372696"/>
                    </a:ext>
                  </a:extLst>
                </a:gridCol>
                <a:gridCol w="1600201">
                  <a:extLst>
                    <a:ext uri="{9D8B030D-6E8A-4147-A177-3AD203B41FA5}">
                      <a16:colId xmlns:a16="http://schemas.microsoft.com/office/drawing/2014/main" val="3363166296"/>
                    </a:ext>
                  </a:extLst>
                </a:gridCol>
              </a:tblGrid>
              <a:tr h="274774">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val="10000"/>
                  </a:ext>
                </a:extLst>
              </a:tr>
              <a:tr h="274774">
                <a:tc gridSpan="5">
                  <a:txBody>
                    <a:bodyPr/>
                    <a:lstStyle/>
                    <a:p>
                      <a:pPr marL="0" marR="0" algn="ctr">
                        <a:spcBef>
                          <a:spcPts val="200"/>
                        </a:spcBef>
                        <a:spcAft>
                          <a:spcPts val="200"/>
                        </a:spcAft>
                      </a:pPr>
                      <a:r>
                        <a:rPr lang="en-US" sz="1400" b="1" dirty="0">
                          <a:solidFill>
                            <a:srgbClr val="000000"/>
                          </a:solidFill>
                          <a:latin typeface="+mn-lt"/>
                          <a:ea typeface="Times New Roman"/>
                          <a:cs typeface="Arial" panose="020B0604020202020204" pitchFamily="34" charset="0"/>
                        </a:rPr>
                        <a:t>Second Generation Antipsychotics – Long Acting Injectable</a:t>
                      </a:r>
                    </a:p>
                  </a:txBody>
                  <a:tcPr marL="27305" marR="273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200"/>
                        </a:spcBef>
                        <a:spcAft>
                          <a:spcPts val="200"/>
                        </a:spcAft>
                      </a:pPr>
                      <a:endParaRPr lang="en-US" sz="1000" b="1" dirty="0">
                        <a:latin typeface="Arial" panose="020B0604020202020204" pitchFamily="34" charset="0"/>
                        <a:ea typeface="Times New Roman"/>
                        <a:cs typeface="Arial" panose="020B0604020202020204" pitchFamily="34" charset="0"/>
                      </a:endParaRPr>
                    </a:p>
                  </a:txBody>
                  <a:tcPr marL="27305" marR="27305" marT="0" marB="0" anchor="ctr"/>
                </a:tc>
                <a:extLst>
                  <a:ext uri="{0D108BD9-81ED-4DB2-BD59-A6C34878D82A}">
                    <a16:rowId xmlns:a16="http://schemas.microsoft.com/office/drawing/2014/main" val="10001"/>
                  </a:ext>
                </a:extLst>
              </a:tr>
              <a:tr h="681319">
                <a:tc>
                  <a:txBody>
                    <a:bodyPr/>
                    <a:lstStyle/>
                    <a:p>
                      <a:endParaRPr lang="en-US" sz="1200" b="0" i="0" u="none" strike="noStrike" kern="1200" baseline="0" dirty="0">
                        <a:solidFill>
                          <a:srgbClr val="000000"/>
                        </a:solidFill>
                        <a:latin typeface="+mn-lt"/>
                        <a:ea typeface="+mn-ea"/>
                        <a:cs typeface="+mn-cs"/>
                      </a:endParaRPr>
                    </a:p>
                    <a:p>
                      <a:pPr>
                        <a:spcBef>
                          <a:spcPts val="0"/>
                        </a:spcBef>
                        <a:spcAft>
                          <a:spcPts val="0"/>
                        </a:spcAft>
                      </a:pPr>
                      <a:r>
                        <a:rPr lang="en-US" sz="1200" kern="1200" dirty="0">
                          <a:solidFill>
                            <a:srgbClr val="000000"/>
                          </a:solidFill>
                          <a:latin typeface="+mn-lt"/>
                          <a:ea typeface="+mn-ea"/>
                          <a:cs typeface="Arial" panose="020B0604020202020204" pitchFamily="34" charset="0"/>
                        </a:rPr>
                        <a:t>paliperidone palmitate (Invega Hafyera™) </a:t>
                      </a:r>
                      <a:r>
                        <a:rPr lang="en-US" sz="1200" b="0" i="0" u="none" strike="noStrike" kern="1200" baseline="0" dirty="0">
                          <a:solidFill>
                            <a:srgbClr val="000000"/>
                          </a:solidFill>
                          <a:latin typeface="+mn-lt"/>
                          <a:ea typeface="+mn-ea"/>
                          <a:cs typeface="+mn-cs"/>
                        </a:rPr>
                        <a:t>	</a:t>
                      </a:r>
                    </a:p>
                    <a:p>
                      <a:pPr marL="0" marR="0">
                        <a:spcBef>
                          <a:spcPts val="200"/>
                        </a:spcBef>
                        <a:spcAft>
                          <a:spcPts val="200"/>
                        </a:spcAft>
                      </a:pP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Janssen</a:t>
                      </a:r>
                    </a:p>
                    <a:p>
                      <a:pPr marL="0" marR="0" algn="ctr">
                        <a:spcBef>
                          <a:spcPts val="200"/>
                        </a:spcBef>
                        <a:spcAft>
                          <a:spcPts val="200"/>
                        </a:spcAft>
                      </a:pP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defTabSz="914400" rtl="0" eaLnBrk="1" latinLnBrk="0" hangingPunct="1">
                        <a:spcBef>
                          <a:spcPts val="200"/>
                        </a:spcBef>
                        <a:spcAft>
                          <a:spcPts val="200"/>
                        </a:spcAft>
                      </a:pPr>
                      <a:r>
                        <a:rPr lang="en-US" sz="1200" kern="1200" dirty="0">
                          <a:solidFill>
                            <a:srgbClr val="000000"/>
                          </a:solidFill>
                          <a:latin typeface="+mn-lt"/>
                          <a:ea typeface="+mn-ea"/>
                          <a:cs typeface="Arial" panose="020B0604020202020204" pitchFamily="34" charset="0"/>
                        </a:rPr>
                        <a:t>X</a:t>
                      </a:r>
                    </a:p>
                    <a:p>
                      <a:pPr marL="0" marR="0" algn="ctr" defTabSz="914400" rtl="0" eaLnBrk="1" latinLnBrk="0" hangingPunct="1">
                        <a:spcBef>
                          <a:spcPts val="200"/>
                        </a:spcBef>
                        <a:spcAft>
                          <a:spcPts val="200"/>
                        </a:spcAft>
                      </a:pPr>
                      <a:r>
                        <a:rPr lang="en-US" sz="1200" kern="1200" dirty="0">
                          <a:solidFill>
                            <a:srgbClr val="000000"/>
                          </a:solidFill>
                          <a:latin typeface="+mn-lt"/>
                          <a:ea typeface="+mn-ea"/>
                          <a:cs typeface="Arial" panose="020B0604020202020204" pitchFamily="34" charset="0"/>
                        </a:rPr>
                        <a:t> Treatment of schizophrenia in adults after they have been adequately treated with: </a:t>
                      </a:r>
                    </a:p>
                    <a:p>
                      <a:pPr marL="0" marR="0" algn="ctr" defTabSz="914400" rtl="0" eaLnBrk="1" latinLnBrk="0" hangingPunct="1">
                        <a:spcBef>
                          <a:spcPts val="200"/>
                        </a:spcBef>
                        <a:spcAft>
                          <a:spcPts val="200"/>
                        </a:spcAft>
                      </a:pPr>
                      <a:r>
                        <a:rPr lang="en-US" sz="1200" kern="1200" dirty="0">
                          <a:solidFill>
                            <a:srgbClr val="000000"/>
                          </a:solidFill>
                          <a:latin typeface="+mn-lt"/>
                          <a:ea typeface="+mn-ea"/>
                          <a:cs typeface="Arial" panose="020B0604020202020204" pitchFamily="34" charset="0"/>
                        </a:rPr>
                        <a:t>• A once-a-month paliperidone palmitate extended-release (PP1M) injectable suspension (e.g., Invega Sustenna®) for ≥ 4 months OR </a:t>
                      </a:r>
                    </a:p>
                    <a:p>
                      <a:pPr marL="0" marR="0" algn="ctr" defTabSz="914400" rtl="0" eaLnBrk="1" latinLnBrk="0" hangingPunct="1">
                        <a:spcBef>
                          <a:spcPts val="200"/>
                        </a:spcBef>
                        <a:spcAft>
                          <a:spcPts val="200"/>
                        </a:spcAft>
                      </a:pPr>
                      <a:r>
                        <a:rPr lang="en-US" sz="1200" kern="1200" dirty="0">
                          <a:solidFill>
                            <a:srgbClr val="000000"/>
                          </a:solidFill>
                          <a:latin typeface="+mn-lt"/>
                          <a:ea typeface="+mn-ea"/>
                          <a:cs typeface="Arial" panose="020B0604020202020204" pitchFamily="34" charset="0"/>
                        </a:rPr>
                        <a:t>• An every-3-month paliperidone palmitate extended-release (PP3M) injectable suspension (e.g., Invega Trinza®) for ≥ one 3 month cycle</a:t>
                      </a:r>
                      <a:r>
                        <a:rPr lang="en-US" sz="1200" b="0" i="0" u="none" strike="noStrike" kern="1200" baseline="0" dirty="0">
                          <a:solidFill>
                            <a:srgbClr val="000000"/>
                          </a:solidFill>
                          <a:latin typeface="+mn-lt"/>
                          <a:ea typeface="+mn-ea"/>
                          <a:cs typeface="+mn-cs"/>
                        </a:rPr>
                        <a:t>	</a:t>
                      </a: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2550540178"/>
                  </a:ext>
                </a:extLst>
              </a:tr>
            </a:tbl>
          </a:graphicData>
        </a:graphic>
      </p:graphicFrame>
    </p:spTree>
    <p:extLst>
      <p:ext uri="{BB962C8B-B14F-4D97-AF65-F5344CB8AC3E}">
        <p14:creationId xmlns:p14="http://schemas.microsoft.com/office/powerpoint/2010/main" val="3875533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DAA7-7A2F-475C-B42D-B406FA95DC7A}"/>
              </a:ext>
            </a:extLst>
          </p:cNvPr>
          <p:cNvSpPr>
            <a:spLocks noGrp="1"/>
          </p:cNvSpPr>
          <p:nvPr>
            <p:ph type="title"/>
          </p:nvPr>
        </p:nvSpPr>
        <p:spPr/>
        <p:txBody>
          <a:bodyPr/>
          <a:lstStyle/>
          <a:p>
            <a:r>
              <a:rPr lang="en-US" sz="3200" dirty="0"/>
              <a:t>Antipsychotics, Atypical Long-Acting Injectable</a:t>
            </a:r>
            <a:endParaRPr lang="en-US" dirty="0"/>
          </a:p>
        </p:txBody>
      </p:sp>
      <p:sp>
        <p:nvSpPr>
          <p:cNvPr id="3" name="Content Placeholder 2">
            <a:extLst>
              <a:ext uri="{FF2B5EF4-FFF2-40B4-BE49-F238E27FC236}">
                <a16:creationId xmlns:a16="http://schemas.microsoft.com/office/drawing/2014/main" id="{C70D82B8-1B56-4FB7-B246-C5BC4980490C}"/>
              </a:ext>
            </a:extLst>
          </p:cNvPr>
          <p:cNvSpPr>
            <a:spLocks noGrp="1"/>
          </p:cNvSpPr>
          <p:nvPr>
            <p:ph idx="1"/>
          </p:nvPr>
        </p:nvSpPr>
        <p:spPr>
          <a:xfrm>
            <a:off x="457200" y="819150"/>
            <a:ext cx="8229600" cy="3962400"/>
          </a:xfrm>
        </p:spPr>
        <p:txBody>
          <a:bodyPr/>
          <a:lstStyle/>
          <a:p>
            <a:pPr>
              <a:buNone/>
            </a:pPr>
            <a:r>
              <a:rPr lang="en-US" altLang="en-US" sz="2000" b="1" i="1" dirty="0">
                <a:solidFill>
                  <a:schemeClr val="tx1">
                    <a:lumMod val="50000"/>
                  </a:schemeClr>
                </a:solidFill>
              </a:rPr>
              <a:t>Class Summary:</a:t>
            </a:r>
            <a:endParaRPr lang="en-US" sz="2000" b="1" i="1" dirty="0">
              <a:solidFill>
                <a:schemeClr val="tx1">
                  <a:lumMod val="50000"/>
                </a:schemeClr>
              </a:solidFill>
            </a:endParaRPr>
          </a:p>
          <a:p>
            <a:r>
              <a:rPr lang="en-US" sz="2000" dirty="0">
                <a:solidFill>
                  <a:srgbClr val="000000"/>
                </a:solidFill>
              </a:rPr>
              <a:t>There are not enough comparative data to support distinctions among the injectable second-generation antipsychotics</a:t>
            </a:r>
          </a:p>
          <a:p>
            <a:r>
              <a:rPr lang="en-US" sz="2000" dirty="0">
                <a:solidFill>
                  <a:srgbClr val="000000"/>
                </a:solidFill>
              </a:rPr>
              <a:t>A meta-analysis evaluated the impact of long-acting injectable antipsychotic frequency on efficacy and other outcomes</a:t>
            </a:r>
          </a:p>
          <a:p>
            <a:r>
              <a:rPr lang="en-US" sz="2000" dirty="0">
                <a:solidFill>
                  <a:srgbClr val="000000"/>
                </a:solidFill>
              </a:rPr>
              <a:t>No differences were found in psychotic symptoms or quality of life between injectables dosed every 2 or 4 weeks</a:t>
            </a:r>
          </a:p>
          <a:p>
            <a:r>
              <a:rPr lang="en-US" sz="2000" dirty="0">
                <a:solidFill>
                  <a:srgbClr val="000000"/>
                </a:solidFill>
              </a:rPr>
              <a:t>Safety analyses were also very similar, with the exception of injection-site pain, which was lower with every 2-week formulations compared to every 4-week formulations </a:t>
            </a:r>
          </a:p>
          <a:p>
            <a:r>
              <a:rPr lang="en-US" sz="2000" dirty="0">
                <a:solidFill>
                  <a:srgbClr val="000000"/>
                </a:solidFill>
              </a:rPr>
              <a:t>Overall, data is very limited</a:t>
            </a:r>
          </a:p>
          <a:p>
            <a:endParaRPr lang="en-US" sz="2000" dirty="0"/>
          </a:p>
          <a:p>
            <a:endParaRPr lang="en-US" sz="2000" dirty="0"/>
          </a:p>
        </p:txBody>
      </p:sp>
    </p:spTree>
    <p:extLst>
      <p:ext uri="{BB962C8B-B14F-4D97-AF65-F5344CB8AC3E}">
        <p14:creationId xmlns:p14="http://schemas.microsoft.com/office/powerpoint/2010/main" val="29202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607311"/>
          </a:xfrm>
        </p:spPr>
        <p:txBody>
          <a:bodyPr/>
          <a:lstStyle/>
          <a:p>
            <a:r>
              <a:rPr lang="en-US" dirty="0"/>
              <a:t>Magellan Class Reviews</a:t>
            </a:r>
          </a:p>
        </p:txBody>
      </p:sp>
      <p:sp>
        <p:nvSpPr>
          <p:cNvPr id="6" name="Content Placeholder 5"/>
          <p:cNvSpPr>
            <a:spLocks noGrp="1"/>
          </p:cNvSpPr>
          <p:nvPr>
            <p:ph idx="1"/>
          </p:nvPr>
        </p:nvSpPr>
        <p:spPr>
          <a:xfrm>
            <a:off x="152400" y="626238"/>
            <a:ext cx="8534400" cy="4155312"/>
          </a:xfrm>
        </p:spPr>
        <p:txBody>
          <a:bodyPr lIns="91440" tIns="45720" rIns="91440" bIns="45720" anchor="t"/>
          <a:lstStyle/>
          <a:p>
            <a:pPr>
              <a:spcBef>
                <a:spcPct val="0"/>
              </a:spcBef>
              <a:buClrTx/>
              <a:buNone/>
            </a:pPr>
            <a:r>
              <a:rPr lang="en-US" altLang="en-US" sz="2400" b="1" i="1" dirty="0">
                <a:solidFill>
                  <a:schemeClr val="tx1">
                    <a:lumMod val="50000"/>
                  </a:schemeClr>
                </a:solidFill>
              </a:rPr>
              <a:t>Classes for Review: Supplemental Rebate Class Reviews</a:t>
            </a:r>
          </a:p>
          <a:p>
            <a:r>
              <a:rPr lang="en-US" sz="2000" dirty="0">
                <a:solidFill>
                  <a:srgbClr val="000000"/>
                </a:solidFill>
              </a:rPr>
              <a:t>Analgesics, Narcotics Long Acting</a:t>
            </a:r>
          </a:p>
          <a:p>
            <a:r>
              <a:rPr lang="en-US" sz="2000" dirty="0">
                <a:solidFill>
                  <a:srgbClr val="000000"/>
                </a:solidFill>
              </a:rPr>
              <a:t>Antibiotics, Inhaled</a:t>
            </a:r>
            <a:r>
              <a:rPr lang="en-US" altLang="en-US" sz="2000" dirty="0">
                <a:solidFill>
                  <a:srgbClr val="000000"/>
                </a:solidFill>
              </a:rPr>
              <a:t>	</a:t>
            </a:r>
          </a:p>
          <a:p>
            <a:r>
              <a:rPr lang="en-US" sz="2000" dirty="0">
                <a:solidFill>
                  <a:srgbClr val="000000"/>
                </a:solidFill>
              </a:rPr>
              <a:t>Anticoagulants</a:t>
            </a:r>
          </a:p>
          <a:p>
            <a:r>
              <a:rPr lang="en-US" sz="2000" dirty="0">
                <a:solidFill>
                  <a:srgbClr val="000000"/>
                </a:solidFill>
              </a:rPr>
              <a:t>Antimigraine Agents, CGRPs</a:t>
            </a:r>
          </a:p>
          <a:p>
            <a:pPr>
              <a:spcBef>
                <a:spcPts val="0"/>
              </a:spcBef>
            </a:pPr>
            <a:r>
              <a:rPr lang="en-US" sz="2000" dirty="0">
                <a:solidFill>
                  <a:srgbClr val="000000"/>
                </a:solidFill>
              </a:rPr>
              <a:t>Antipsychotics Long Acting Injectables</a:t>
            </a:r>
          </a:p>
          <a:p>
            <a:r>
              <a:rPr lang="en-US" sz="2000" dirty="0">
                <a:solidFill>
                  <a:srgbClr val="000000"/>
                </a:solidFill>
              </a:rPr>
              <a:t>Antipsychotics Second Generation Oral</a:t>
            </a:r>
          </a:p>
          <a:p>
            <a:r>
              <a:rPr lang="en-US" sz="2000" dirty="0">
                <a:solidFill>
                  <a:srgbClr val="000000"/>
                </a:solidFill>
              </a:rPr>
              <a:t>COPD Agents</a:t>
            </a:r>
          </a:p>
          <a:p>
            <a:r>
              <a:rPr lang="en-US" sz="2000" dirty="0">
                <a:solidFill>
                  <a:srgbClr val="000000"/>
                </a:solidFill>
              </a:rPr>
              <a:t>Cytokine and CAM Antagonists</a:t>
            </a:r>
          </a:p>
          <a:p>
            <a:r>
              <a:rPr lang="en-US" sz="2000" dirty="0">
                <a:solidFill>
                  <a:srgbClr val="000000"/>
                </a:solidFill>
              </a:rPr>
              <a:t>Epinephrine, Self-Injected</a:t>
            </a:r>
          </a:p>
          <a:p>
            <a:r>
              <a:rPr lang="en-US" sz="2000" dirty="0">
                <a:solidFill>
                  <a:srgbClr val="000000"/>
                </a:solidFill>
              </a:rPr>
              <a:t>Glucagon Agents</a:t>
            </a:r>
          </a:p>
          <a:p>
            <a:endParaRPr lang="en-US" sz="1700" dirty="0">
              <a:solidFill>
                <a:srgbClr val="000000"/>
              </a:solidFill>
            </a:endParaRPr>
          </a:p>
        </p:txBody>
      </p:sp>
      <p:sp>
        <p:nvSpPr>
          <p:cNvPr id="2" name="Content Placeholder 2">
            <a:extLst>
              <a:ext uri="{FF2B5EF4-FFF2-40B4-BE49-F238E27FC236}">
                <a16:creationId xmlns:a16="http://schemas.microsoft.com/office/drawing/2014/main" id="{ECDED3C2-9398-4725-BE7D-203201A205F6}"/>
              </a:ext>
            </a:extLst>
          </p:cNvPr>
          <p:cNvSpPr txBox="1">
            <a:spLocks/>
          </p:cNvSpPr>
          <p:nvPr/>
        </p:nvSpPr>
        <p:spPr>
          <a:xfrm>
            <a:off x="4885963" y="564264"/>
            <a:ext cx="4258037" cy="38862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200" kern="1200">
                <a:solidFill>
                  <a:schemeClr val="tx1">
                    <a:lumMod val="50000"/>
                  </a:schemeClr>
                </a:solidFill>
                <a:latin typeface="+mn-lt"/>
                <a:ea typeface="+mn-ea"/>
                <a:cs typeface="Arial" panose="020B0604020202020204" pitchFamily="34" charset="0"/>
              </a:defRPr>
            </a:lvl2pPr>
            <a:lvl3pPr marL="1143000" indent="-228600" algn="l" defTabSz="914400" rtl="0" eaLnBrk="1" latinLnBrk="0" hangingPunct="1">
              <a:spcBef>
                <a:spcPct val="20000"/>
              </a:spcBef>
              <a:buSzPct val="70000"/>
              <a:buFont typeface="Wingdings" panose="05000000000000000000" pitchFamily="2" charset="2"/>
              <a:buChar char="§"/>
              <a:defRPr sz="2000" kern="1200">
                <a:solidFill>
                  <a:schemeClr val="tx1">
                    <a:lumMod val="50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buNone/>
            </a:pPr>
            <a:endParaRPr lang="en-US" altLang="en-US" sz="2000" b="1" i="1" dirty="0"/>
          </a:p>
          <a:p>
            <a:r>
              <a:rPr lang="en-US" sz="2000" dirty="0">
                <a:solidFill>
                  <a:srgbClr val="000000"/>
                </a:solidFill>
                <a:ea typeface="+mn-lt"/>
                <a:cs typeface="+mn-lt"/>
              </a:rPr>
              <a:t>Glucocorticoids, Inhaled</a:t>
            </a:r>
            <a:endParaRPr lang="en-US" sz="2000" dirty="0">
              <a:solidFill>
                <a:srgbClr val="000000"/>
              </a:solidFill>
            </a:endParaRPr>
          </a:p>
          <a:p>
            <a:r>
              <a:rPr lang="en-US" sz="2000" dirty="0">
                <a:solidFill>
                  <a:srgbClr val="000000"/>
                </a:solidFill>
                <a:cs typeface="Arial"/>
              </a:rPr>
              <a:t>Growth Hormone</a:t>
            </a:r>
          </a:p>
          <a:p>
            <a:r>
              <a:rPr lang="en-US" sz="2000" dirty="0">
                <a:solidFill>
                  <a:srgbClr val="000000"/>
                </a:solidFill>
                <a:cs typeface="Arial"/>
              </a:rPr>
              <a:t>Hepatitis C Agents (Direct Acting)</a:t>
            </a:r>
          </a:p>
          <a:p>
            <a:pPr>
              <a:spcBef>
                <a:spcPts val="0"/>
              </a:spcBef>
            </a:pPr>
            <a:r>
              <a:rPr lang="en-US" sz="2000" dirty="0">
                <a:solidFill>
                  <a:srgbClr val="000000"/>
                </a:solidFill>
                <a:cs typeface="Arial"/>
              </a:rPr>
              <a:t>Hypoglycemics, Incretin Mimetics/Enhancers</a:t>
            </a:r>
          </a:p>
          <a:p>
            <a:r>
              <a:rPr lang="en-US" sz="2000" dirty="0">
                <a:solidFill>
                  <a:srgbClr val="000000"/>
                </a:solidFill>
                <a:cs typeface="Arial"/>
              </a:rPr>
              <a:t>Hypoglycemics, Insulin and Related Agents</a:t>
            </a:r>
          </a:p>
          <a:p>
            <a:r>
              <a:rPr lang="en-US" sz="2000" dirty="0">
                <a:solidFill>
                  <a:srgbClr val="000000"/>
                </a:solidFill>
                <a:cs typeface="Arial"/>
              </a:rPr>
              <a:t>Opioid Dependence Treatments</a:t>
            </a:r>
          </a:p>
          <a:p>
            <a:r>
              <a:rPr lang="en-US" sz="2000" dirty="0">
                <a:solidFill>
                  <a:srgbClr val="000000"/>
                </a:solidFill>
                <a:cs typeface="Arial"/>
              </a:rPr>
              <a:t>Pancreatic Enzymes </a:t>
            </a:r>
          </a:p>
          <a:p>
            <a:r>
              <a:rPr lang="en-US" sz="2000" dirty="0">
                <a:solidFill>
                  <a:srgbClr val="000000"/>
                </a:solidFill>
                <a:cs typeface="Arial"/>
              </a:rPr>
              <a:t>Progestational Agents</a:t>
            </a:r>
          </a:p>
          <a:p>
            <a:r>
              <a:rPr lang="en-US" sz="2000" dirty="0">
                <a:solidFill>
                  <a:srgbClr val="000000"/>
                </a:solidFill>
                <a:cs typeface="Arial"/>
              </a:rPr>
              <a:t>Stimulants and Related Agents</a:t>
            </a:r>
          </a:p>
          <a:p>
            <a:pPr marL="0" indent="0">
              <a:buNone/>
            </a:pPr>
            <a:endParaRPr lang="en-US" sz="2000" dirty="0"/>
          </a:p>
        </p:txBody>
      </p:sp>
    </p:spTree>
    <p:extLst>
      <p:ext uri="{BB962C8B-B14F-4D97-AF65-F5344CB8AC3E}">
        <p14:creationId xmlns:p14="http://schemas.microsoft.com/office/powerpoint/2010/main" val="3621277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Antipsychotics</a:t>
            </a:r>
            <a:br>
              <a:rPr lang="en-US" dirty="0"/>
            </a:br>
            <a:r>
              <a:rPr lang="en-US" i="1" dirty="0">
                <a:uFillTx/>
              </a:rPr>
              <a:t>Second Generation Oral</a:t>
            </a:r>
            <a:endParaRPr lang="en-US" dirty="0"/>
          </a:p>
        </p:txBody>
      </p:sp>
      <p:sp>
        <p:nvSpPr>
          <p:cNvPr id="3" name="Subtitle 2">
            <a:extLst>
              <a:ext uri="{FF2B5EF4-FFF2-40B4-BE49-F238E27FC236}">
                <a16:creationId xmlns:a16="http://schemas.microsoft.com/office/drawing/2014/main" id="{B6C6600C-B797-4383-9D00-F86DF6699D5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3854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A9E2-A156-4D1D-8A60-3E1C2686F86A}"/>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74C254D-E91D-4748-BDBC-C62DC353D9F3}"/>
              </a:ext>
            </a:extLst>
          </p:cNvPr>
          <p:cNvGraphicFramePr>
            <a:graphicFrameLocks noGrp="1"/>
          </p:cNvGraphicFramePr>
          <p:nvPr>
            <p:ph idx="1"/>
            <p:extLst>
              <p:ext uri="{D42A27DB-BD31-4B8C-83A1-F6EECF244321}">
                <p14:modId xmlns:p14="http://schemas.microsoft.com/office/powerpoint/2010/main" val="3660885547"/>
              </p:ext>
            </p:extLst>
          </p:nvPr>
        </p:nvGraphicFramePr>
        <p:xfrm>
          <a:off x="152401" y="755171"/>
          <a:ext cx="8762997" cy="3871886"/>
        </p:xfrm>
        <a:graphic>
          <a:graphicData uri="http://schemas.openxmlformats.org/drawingml/2006/table">
            <a:tbl>
              <a:tblPr firstRow="1" bandRow="1">
                <a:tableStyleId>{5C22544A-7EE6-4342-B048-85BDC9FD1C3A}</a:tableStyleId>
              </a:tblPr>
              <a:tblGrid>
                <a:gridCol w="1236065">
                  <a:extLst>
                    <a:ext uri="{9D8B030D-6E8A-4147-A177-3AD203B41FA5}">
                      <a16:colId xmlns:a16="http://schemas.microsoft.com/office/drawing/2014/main" val="20000"/>
                    </a:ext>
                  </a:extLst>
                </a:gridCol>
                <a:gridCol w="1075276">
                  <a:extLst>
                    <a:ext uri="{9D8B030D-6E8A-4147-A177-3AD203B41FA5}">
                      <a16:colId xmlns:a16="http://schemas.microsoft.com/office/drawing/2014/main" val="20001"/>
                    </a:ext>
                  </a:extLst>
                </a:gridCol>
                <a:gridCol w="1075276">
                  <a:extLst>
                    <a:ext uri="{9D8B030D-6E8A-4147-A177-3AD203B41FA5}">
                      <a16:colId xmlns:a16="http://schemas.microsoft.com/office/drawing/2014/main" val="20002"/>
                    </a:ext>
                  </a:extLst>
                </a:gridCol>
                <a:gridCol w="1075276">
                  <a:extLst>
                    <a:ext uri="{9D8B030D-6E8A-4147-A177-3AD203B41FA5}">
                      <a16:colId xmlns:a16="http://schemas.microsoft.com/office/drawing/2014/main" val="20003"/>
                    </a:ext>
                  </a:extLst>
                </a:gridCol>
                <a:gridCol w="1075276">
                  <a:extLst>
                    <a:ext uri="{9D8B030D-6E8A-4147-A177-3AD203B41FA5}">
                      <a16:colId xmlns:a16="http://schemas.microsoft.com/office/drawing/2014/main" val="20004"/>
                    </a:ext>
                  </a:extLst>
                </a:gridCol>
                <a:gridCol w="1075276">
                  <a:extLst>
                    <a:ext uri="{9D8B030D-6E8A-4147-A177-3AD203B41FA5}">
                      <a16:colId xmlns:a16="http://schemas.microsoft.com/office/drawing/2014/main" val="20005"/>
                    </a:ext>
                  </a:extLst>
                </a:gridCol>
                <a:gridCol w="1075276">
                  <a:extLst>
                    <a:ext uri="{9D8B030D-6E8A-4147-A177-3AD203B41FA5}">
                      <a16:colId xmlns:a16="http://schemas.microsoft.com/office/drawing/2014/main" val="20006"/>
                    </a:ext>
                  </a:extLst>
                </a:gridCol>
                <a:gridCol w="1075276">
                  <a:extLst>
                    <a:ext uri="{9D8B030D-6E8A-4147-A177-3AD203B41FA5}">
                      <a16:colId xmlns:a16="http://schemas.microsoft.com/office/drawing/2014/main" val="20007"/>
                    </a:ext>
                  </a:extLst>
                </a:gridCol>
              </a:tblGrid>
              <a:tr h="140179">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9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4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9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9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9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9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39716">
                <a:tc gridSpan="8">
                  <a:txBody>
                    <a:bodyPr/>
                    <a:lstStyle/>
                    <a:p>
                      <a:pPr marL="0" marR="0" algn="ctr">
                        <a:spcBef>
                          <a:spcPts val="200"/>
                        </a:spcBef>
                        <a:spcAft>
                          <a:spcPts val="200"/>
                        </a:spcAft>
                      </a:pPr>
                      <a:r>
                        <a:rPr lang="en-US" sz="14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13544">
                <a:tc>
                  <a:txBody>
                    <a:bodyPr/>
                    <a:lstStyle/>
                    <a:p>
                      <a:pPr marL="0" marR="0">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aripiprazole</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(Abilify®)</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Generic, Otsuka</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Major depressive disorder (adjunct);</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Irritability associated with autistic disorder </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6 to 17 years);</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Tourette’s disorder (ages 6 to 18 years)</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 13 years)</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 10 years for acute treatment as monotherapy and in combination with lithium or valproate)</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 10 years for acute treatment as monotherapy and in combination with lithium or valproate)</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(monotherapy and in combination with lithium or valproate for ages ≥ 10 years)</a:t>
                      </a:r>
                    </a:p>
                  </a:txBody>
                  <a:tcPr marL="18415" marR="18415" marT="0" marB="0" anchor="ctr"/>
                </a:tc>
                <a:extLst>
                  <a:ext uri="{0D108BD9-81ED-4DB2-BD59-A6C34878D82A}">
                    <a16:rowId xmlns:a16="http://schemas.microsoft.com/office/drawing/2014/main" val="10003"/>
                  </a:ext>
                </a:extLst>
              </a:tr>
              <a:tr h="108150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aripiprazole (with sensor) (Abilify Mycite®)	</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Otsuka 	</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Major depressive disorder (adjunct) </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(acute treatment as monotherapy and in combination with lithium or valproate) </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(acute treatment as monotherapy and in combination with lithium or valproate)</a:t>
                      </a:r>
                    </a:p>
                    <a:p>
                      <a:pPr marL="0" marR="0" algn="ctr">
                        <a:spcBef>
                          <a:spcPts val="200"/>
                        </a:spcBef>
                        <a:spcAft>
                          <a:spcPts val="200"/>
                        </a:spcAft>
                      </a:pPr>
                      <a:endParaRPr lang="en-US" sz="9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(monotherapy and in combination with lithium or valproate) </a:t>
                      </a:r>
                    </a:p>
                  </a:txBody>
                  <a:tcPr marL="18415" marR="18415" marT="0" marB="0" anchor="ctr"/>
                </a:tc>
                <a:extLst>
                  <a:ext uri="{0D108BD9-81ED-4DB2-BD59-A6C34878D82A}">
                    <a16:rowId xmlns:a16="http://schemas.microsoft.com/office/drawing/2014/main" val="950844838"/>
                  </a:ext>
                </a:extLst>
              </a:tr>
              <a:tr h="943867">
                <a:tc>
                  <a:txBody>
                    <a:bodyPr/>
                    <a:lstStyle/>
                    <a:p>
                      <a:pPr marL="0" marR="0">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asenapine (Saphris®)</a:t>
                      </a:r>
                    </a:p>
                  </a:txBody>
                  <a:tcPr marL="18415" marR="18415" marT="0" marB="0" anchor="ctr"/>
                </a:tc>
                <a:tc>
                  <a:txBody>
                    <a:bodyPr/>
                    <a:lstStyle/>
                    <a:p>
                      <a:pPr algn="ct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Generic, Forest/Allergan 	</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 10 years for acute treatment as monotherapy; adults in combination with lithium or valproate)</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 10 years for acute treatment as monotherapy; adults in combination with lithium or valproate)</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 </a:t>
                      </a:r>
                    </a:p>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(monotherapy; adults only)</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2160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242-6A56-4539-B32E-DEDD12E66C4B}"/>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9EFF39F-5A16-4494-B945-D5DB0A3F283C}"/>
              </a:ext>
            </a:extLst>
          </p:cNvPr>
          <p:cNvGraphicFramePr>
            <a:graphicFrameLocks noGrp="1"/>
          </p:cNvGraphicFramePr>
          <p:nvPr>
            <p:ph idx="1"/>
            <p:extLst>
              <p:ext uri="{D42A27DB-BD31-4B8C-83A1-F6EECF244321}">
                <p14:modId xmlns:p14="http://schemas.microsoft.com/office/powerpoint/2010/main" val="1105568942"/>
              </p:ext>
            </p:extLst>
          </p:nvPr>
        </p:nvGraphicFramePr>
        <p:xfrm>
          <a:off x="228600" y="819151"/>
          <a:ext cx="8686798" cy="3299380"/>
        </p:xfrm>
        <a:graphic>
          <a:graphicData uri="http://schemas.openxmlformats.org/drawingml/2006/table">
            <a:tbl>
              <a:tblPr firstRow="1" bandRow="1">
                <a:tableStyleId>{5C22544A-7EE6-4342-B048-85BDC9FD1C3A}</a:tableStyleId>
              </a:tblPr>
              <a:tblGrid>
                <a:gridCol w="1225316">
                  <a:extLst>
                    <a:ext uri="{9D8B030D-6E8A-4147-A177-3AD203B41FA5}">
                      <a16:colId xmlns:a16="http://schemas.microsoft.com/office/drawing/2014/main" val="20000"/>
                    </a:ext>
                  </a:extLst>
                </a:gridCol>
                <a:gridCol w="1065926">
                  <a:extLst>
                    <a:ext uri="{9D8B030D-6E8A-4147-A177-3AD203B41FA5}">
                      <a16:colId xmlns:a16="http://schemas.microsoft.com/office/drawing/2014/main" val="20001"/>
                    </a:ext>
                  </a:extLst>
                </a:gridCol>
                <a:gridCol w="1065926">
                  <a:extLst>
                    <a:ext uri="{9D8B030D-6E8A-4147-A177-3AD203B41FA5}">
                      <a16:colId xmlns:a16="http://schemas.microsoft.com/office/drawing/2014/main" val="20002"/>
                    </a:ext>
                  </a:extLst>
                </a:gridCol>
                <a:gridCol w="1065926">
                  <a:extLst>
                    <a:ext uri="{9D8B030D-6E8A-4147-A177-3AD203B41FA5}">
                      <a16:colId xmlns:a16="http://schemas.microsoft.com/office/drawing/2014/main" val="20003"/>
                    </a:ext>
                  </a:extLst>
                </a:gridCol>
                <a:gridCol w="1065926">
                  <a:extLst>
                    <a:ext uri="{9D8B030D-6E8A-4147-A177-3AD203B41FA5}">
                      <a16:colId xmlns:a16="http://schemas.microsoft.com/office/drawing/2014/main" val="20004"/>
                    </a:ext>
                  </a:extLst>
                </a:gridCol>
                <a:gridCol w="1065926">
                  <a:extLst>
                    <a:ext uri="{9D8B030D-6E8A-4147-A177-3AD203B41FA5}">
                      <a16:colId xmlns:a16="http://schemas.microsoft.com/office/drawing/2014/main" val="20005"/>
                    </a:ext>
                  </a:extLst>
                </a:gridCol>
                <a:gridCol w="1065926">
                  <a:extLst>
                    <a:ext uri="{9D8B030D-6E8A-4147-A177-3AD203B41FA5}">
                      <a16:colId xmlns:a16="http://schemas.microsoft.com/office/drawing/2014/main" val="20006"/>
                    </a:ext>
                  </a:extLst>
                </a:gridCol>
                <a:gridCol w="1065926">
                  <a:extLst>
                    <a:ext uri="{9D8B030D-6E8A-4147-A177-3AD203B41FA5}">
                      <a16:colId xmlns:a16="http://schemas.microsoft.com/office/drawing/2014/main" val="20007"/>
                    </a:ext>
                  </a:extLst>
                </a:gridCol>
              </a:tblGrid>
              <a:tr h="175278">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5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75278">
                <a:tc gridSpan="8">
                  <a:txBody>
                    <a:bodyPr/>
                    <a:lstStyle/>
                    <a:p>
                      <a:pPr marL="0" marR="0" algn="ctr">
                        <a:spcBef>
                          <a:spcPts val="200"/>
                        </a:spcBef>
                        <a:spcAft>
                          <a:spcPts val="200"/>
                        </a:spcAft>
                      </a:pPr>
                      <a:r>
                        <a:rPr lang="en-US" sz="16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84261">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400" dirty="0">
                          <a:solidFill>
                            <a:srgbClr val="000000"/>
                          </a:solidFill>
                          <a:latin typeface="Arial" panose="020B0604020202020204" pitchFamily="34" charset="0"/>
                          <a:ea typeface="Times New Roman"/>
                          <a:cs typeface="Arial" panose="020B0604020202020204" pitchFamily="34" charset="0"/>
                        </a:rPr>
                        <a:t>Asenapine (Secuado®)</a:t>
                      </a:r>
                    </a:p>
                    <a:p>
                      <a:pPr marL="0" marR="0">
                        <a:spcBef>
                          <a:spcPts val="200"/>
                        </a:spcBef>
                        <a:spcAft>
                          <a:spcPts val="200"/>
                        </a:spcAft>
                      </a:pPr>
                      <a:endParaRPr lang="en-US" sz="14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Noven</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892120">
                <a:tc>
                  <a:txBody>
                    <a:bodyPr/>
                    <a:lstStyle/>
                    <a:p>
                      <a:pPr marL="0" marR="0">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brexpiprazole</a:t>
                      </a:r>
                      <a:br>
                        <a:rPr lang="en-US" sz="1400" dirty="0">
                          <a:solidFill>
                            <a:srgbClr val="000000"/>
                          </a:solidFill>
                          <a:latin typeface="Arial" panose="020B0604020202020204" pitchFamily="34" charset="0"/>
                          <a:ea typeface="Times New Roman"/>
                          <a:cs typeface="Arial" panose="020B0604020202020204" pitchFamily="34" charset="0"/>
                        </a:rPr>
                      </a:br>
                      <a:r>
                        <a:rPr lang="en-US" sz="1400" dirty="0">
                          <a:solidFill>
                            <a:srgbClr val="000000"/>
                          </a:solidFill>
                          <a:latin typeface="Arial" panose="020B0604020202020204" pitchFamily="34" charset="0"/>
                          <a:ea typeface="Times New Roman"/>
                          <a:cs typeface="Arial" panose="020B0604020202020204" pitchFamily="34" charset="0"/>
                        </a:rPr>
                        <a:t>(Rexulti®)</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Arial" panose="020B0604020202020204" pitchFamily="34" charset="0"/>
                          <a:ea typeface="+mn-ea"/>
                          <a:cs typeface="Arial" panose="020B0604020202020204" pitchFamily="34" charset="0"/>
                        </a:rPr>
                        <a:t>Otsuka</a:t>
                      </a:r>
                      <a:r>
                        <a:rPr lang="en-US" sz="1400" b="0" i="0" u="none" strike="noStrike" kern="1200" baseline="0" dirty="0">
                          <a:solidFill>
                            <a:srgbClr val="000000"/>
                          </a:solidFill>
                          <a:highlight>
                            <a:srgbClr val="00FFFF"/>
                          </a:highlight>
                          <a:latin typeface="Arial" panose="020B0604020202020204" pitchFamily="34" charset="0"/>
                          <a:ea typeface="+mn-ea"/>
                          <a:cs typeface="Arial" panose="020B0604020202020204" pitchFamily="34" charset="0"/>
                        </a:rPr>
                        <a:t> 	</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Major depressive disorder (adjunct)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950844838"/>
                  </a:ext>
                </a:extLst>
              </a:tr>
              <a:tr h="946705">
                <a:tc>
                  <a:txBody>
                    <a:bodyPr/>
                    <a:lstStyle/>
                    <a:p>
                      <a:pPr marL="0" marR="0">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cariprazine (Vraylar™)</a:t>
                      </a:r>
                    </a:p>
                  </a:txBody>
                  <a:tcPr marL="18415" marR="18415" marT="0" marB="0" anchor="ctr"/>
                </a:tc>
                <a:tc>
                  <a:txBody>
                    <a:bodyPr/>
                    <a:lstStyle/>
                    <a:p>
                      <a:pPr algn="ctr"/>
                      <a:r>
                        <a:rPr lang="en-US" sz="1400" b="0" i="0" u="none" strike="noStrike" kern="1200" baseline="0" dirty="0">
                          <a:solidFill>
                            <a:srgbClr val="000000"/>
                          </a:solidFill>
                          <a:latin typeface="Arial" panose="020B0604020202020204" pitchFamily="34" charset="0"/>
                          <a:ea typeface="+mn-ea"/>
                          <a:cs typeface="Arial" panose="020B0604020202020204" pitchFamily="34" charset="0"/>
                        </a:rPr>
                        <a:t>Allergan 	</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(acute treatment)</a:t>
                      </a:r>
                    </a:p>
                  </a:txBody>
                  <a:tcPr marL="18415" marR="18415" marT="0" marB="0" anchor="ctr"/>
                </a:tc>
                <a:tc>
                  <a:txBody>
                    <a:bodyPr/>
                    <a:lstStyle/>
                    <a:p>
                      <a:pPr marL="0" marR="0" algn="ctr">
                        <a:spcBef>
                          <a:spcPts val="200"/>
                        </a:spcBef>
                        <a:spcAft>
                          <a:spcPts val="200"/>
                        </a:spcAft>
                      </a:pPr>
                      <a:r>
                        <a:rPr lang="en-US" sz="1400" dirty="0">
                          <a:solidFill>
                            <a:srgbClr val="000000"/>
                          </a:solidFill>
                          <a:highlight>
                            <a:srgbClr val="00FFFF"/>
                          </a:highlight>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(acute treatment)</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7954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FB13-88F2-49F4-891A-B47D7017AE3A}"/>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0FAF4E5-4F5C-43B8-A577-410F7FEE74E6}"/>
              </a:ext>
            </a:extLst>
          </p:cNvPr>
          <p:cNvGraphicFramePr>
            <a:graphicFrameLocks noGrp="1"/>
          </p:cNvGraphicFramePr>
          <p:nvPr>
            <p:ph idx="1"/>
            <p:extLst>
              <p:ext uri="{D42A27DB-BD31-4B8C-83A1-F6EECF244321}">
                <p14:modId xmlns:p14="http://schemas.microsoft.com/office/powerpoint/2010/main" val="282457046"/>
              </p:ext>
            </p:extLst>
          </p:nvPr>
        </p:nvGraphicFramePr>
        <p:xfrm>
          <a:off x="152400" y="992888"/>
          <a:ext cx="8839200" cy="3560061"/>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gridCol w="1104900">
                  <a:extLst>
                    <a:ext uri="{9D8B030D-6E8A-4147-A177-3AD203B41FA5}">
                      <a16:colId xmlns:a16="http://schemas.microsoft.com/office/drawing/2014/main" val="20006"/>
                    </a:ext>
                  </a:extLst>
                </a:gridCol>
                <a:gridCol w="1104900">
                  <a:extLst>
                    <a:ext uri="{9D8B030D-6E8A-4147-A177-3AD203B41FA5}">
                      <a16:colId xmlns:a16="http://schemas.microsoft.com/office/drawing/2014/main" val="20007"/>
                    </a:ext>
                  </a:extLst>
                </a:gridCol>
              </a:tblGrid>
              <a:tr h="259985">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13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273110">
                <a:tc gridSpan="8">
                  <a:txBody>
                    <a:bodyPr/>
                    <a:lstStyle/>
                    <a:p>
                      <a:pPr marL="0" marR="0" algn="ctr">
                        <a:spcBef>
                          <a:spcPts val="200"/>
                        </a:spcBef>
                        <a:spcAft>
                          <a:spcPts val="200"/>
                        </a:spcAft>
                      </a:pPr>
                      <a:r>
                        <a:rPr lang="en-US" sz="16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092579">
                <a:tc>
                  <a:txBody>
                    <a:bodyPr/>
                    <a:lstStyle/>
                    <a:p>
                      <a:pPr marL="0" marR="0">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clozapine</a:t>
                      </a:r>
                      <a:br>
                        <a:rPr lang="en-US" sz="1400" dirty="0">
                          <a:solidFill>
                            <a:srgbClr val="000000"/>
                          </a:solidFill>
                          <a:latin typeface="Arial" panose="020B0604020202020204" pitchFamily="34" charset="0"/>
                          <a:ea typeface="Times New Roman"/>
                          <a:cs typeface="Arial" panose="020B0604020202020204" pitchFamily="34" charset="0"/>
                        </a:rPr>
                      </a:br>
                      <a:r>
                        <a:rPr lang="en-US" sz="1400" dirty="0">
                          <a:solidFill>
                            <a:srgbClr val="000000"/>
                          </a:solidFill>
                          <a:latin typeface="Arial" panose="020B0604020202020204" pitchFamily="34" charset="0"/>
                          <a:ea typeface="Times New Roman"/>
                          <a:cs typeface="Arial" panose="020B0604020202020204" pitchFamily="34" charset="0"/>
                        </a:rPr>
                        <a:t>(Clozaril®)</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Generic</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Arial" panose="020B0604020202020204" pitchFamily="34" charset="0"/>
                          <a:ea typeface="+mn-ea"/>
                          <a:cs typeface="Arial" panose="020B0604020202020204" pitchFamily="34" charset="0"/>
                        </a:rPr>
                        <a:t>Novartis/HLS 	</a:t>
                      </a:r>
                    </a:p>
                    <a:p>
                      <a:pPr marL="0" marR="0" algn="ctr">
                        <a:spcBef>
                          <a:spcPts val="200"/>
                        </a:spcBef>
                        <a:spcAft>
                          <a:spcPts val="200"/>
                        </a:spcAft>
                      </a:pPr>
                      <a:endParaRPr lang="en-US" sz="14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p>
                      <a:pPr marL="0" marR="0" algn="ctr">
                        <a:spcBef>
                          <a:spcPts val="200"/>
                        </a:spcBef>
                        <a:spcAft>
                          <a:spcPts val="200"/>
                        </a:spcAft>
                      </a:pPr>
                      <a:endParaRPr lang="en-US" sz="14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(treatment-resistant schizophrenia; reducing</a:t>
                      </a:r>
                      <a:br>
                        <a:rPr lang="en-US" sz="1400" dirty="0">
                          <a:solidFill>
                            <a:srgbClr val="000000"/>
                          </a:solidFill>
                          <a:latin typeface="Arial" panose="020B0604020202020204" pitchFamily="34" charset="0"/>
                          <a:ea typeface="Times New Roman"/>
                          <a:cs typeface="Arial" panose="020B0604020202020204" pitchFamily="34" charset="0"/>
                        </a:rPr>
                      </a:br>
                      <a:r>
                        <a:rPr lang="en-US" sz="1400" dirty="0">
                          <a:solidFill>
                            <a:srgbClr val="000000"/>
                          </a:solidFill>
                          <a:latin typeface="Arial" panose="020B0604020202020204" pitchFamily="34" charset="0"/>
                          <a:ea typeface="Times New Roman"/>
                          <a:cs typeface="Arial" panose="020B0604020202020204" pitchFamily="34" charset="0"/>
                        </a:rPr>
                        <a:t>suicidal behavior in schizophrenia or schizoaffective disorder</a:t>
                      </a: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1000244">
                <a:tc>
                  <a:txBody>
                    <a:bodyPr/>
                    <a:lstStyle/>
                    <a:p>
                      <a:pPr marL="0" marR="0">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clozapine </a:t>
                      </a:r>
                      <a:br>
                        <a:rPr lang="en-US" sz="1400" dirty="0">
                          <a:solidFill>
                            <a:srgbClr val="000000"/>
                          </a:solidFill>
                          <a:latin typeface="Arial" panose="020B0604020202020204" pitchFamily="34" charset="0"/>
                          <a:ea typeface="Times New Roman"/>
                          <a:cs typeface="Arial" panose="020B0604020202020204" pitchFamily="34" charset="0"/>
                        </a:rPr>
                      </a:br>
                      <a:r>
                        <a:rPr lang="en-US" sz="1400" dirty="0">
                          <a:solidFill>
                            <a:srgbClr val="000000"/>
                          </a:solidFill>
                          <a:latin typeface="Arial" panose="020B0604020202020204" pitchFamily="34" charset="0"/>
                          <a:ea typeface="Times New Roman"/>
                          <a:cs typeface="Arial" panose="020B0604020202020204" pitchFamily="34" charset="0"/>
                        </a:rPr>
                        <a:t>(Fazaclo®)</a:t>
                      </a:r>
                    </a:p>
                  </a:txBody>
                  <a:tcPr marL="18415" marR="18415" marT="0" marB="0" anchor="ctr"/>
                </a:tc>
                <a:tc>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Generic, Jazz</a:t>
                      </a:r>
                    </a:p>
                  </a:txBody>
                  <a:tcPr marL="18415" marR="1841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extLst>
                  <a:ext uri="{0D108BD9-81ED-4DB2-BD59-A6C34878D82A}">
                    <a16:rowId xmlns:a16="http://schemas.microsoft.com/office/drawing/2014/main" val="10004"/>
                  </a:ext>
                </a:extLst>
              </a:tr>
              <a:tr h="592756">
                <a:tc>
                  <a:txBody>
                    <a:bodyPr/>
                    <a:lstStyle/>
                    <a:p>
                      <a:pPr marL="0" marR="0">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clozapine </a:t>
                      </a:r>
                      <a:br>
                        <a:rPr lang="en-US" sz="1400" dirty="0">
                          <a:solidFill>
                            <a:srgbClr val="000000"/>
                          </a:solidFill>
                          <a:latin typeface="Arial" panose="020B0604020202020204" pitchFamily="34" charset="0"/>
                          <a:ea typeface="Times New Roman"/>
                          <a:cs typeface="Arial" panose="020B0604020202020204" pitchFamily="34" charset="0"/>
                        </a:rPr>
                      </a:br>
                      <a:r>
                        <a:rPr lang="en-US" sz="1400" dirty="0">
                          <a:solidFill>
                            <a:srgbClr val="000000"/>
                          </a:solidFill>
                          <a:latin typeface="Arial" panose="020B0604020202020204" pitchFamily="34" charset="0"/>
                          <a:ea typeface="Times New Roman"/>
                          <a:cs typeface="Arial" panose="020B0604020202020204" pitchFamily="34" charset="0"/>
                        </a:rPr>
                        <a:t>(Versacloz®)</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dirty="0">
                          <a:solidFill>
                            <a:srgbClr val="000000"/>
                          </a:solidFill>
                          <a:latin typeface="Arial" panose="020B0604020202020204" pitchFamily="34" charset="0"/>
                          <a:ea typeface="Times New Roman"/>
                          <a:cs typeface="Arial" panose="020B0604020202020204" pitchFamily="34" charset="0"/>
                        </a:rPr>
                        <a:t>Jazz </a:t>
                      </a:r>
                      <a:r>
                        <a:rPr lang="en-US" sz="1400" b="0" i="0" u="none" strike="noStrike" kern="1200" baseline="0" dirty="0">
                          <a:solidFill>
                            <a:srgbClr val="000000"/>
                          </a:solidFill>
                          <a:latin typeface="Arial" panose="020B0604020202020204" pitchFamily="34" charset="0"/>
                          <a:ea typeface="+mn-ea"/>
                          <a:cs typeface="Arial" panose="020B0604020202020204" pitchFamily="34" charset="0"/>
                        </a:rPr>
                        <a:t>/Trupharma</a:t>
                      </a:r>
                    </a:p>
                  </a:txBody>
                  <a:tcPr marL="18415" marR="1841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32241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3139-0A6D-475B-952C-873974320207}"/>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1C005510-277B-4C8A-A03E-E4CB9C0D573E}"/>
              </a:ext>
            </a:extLst>
          </p:cNvPr>
          <p:cNvGraphicFramePr>
            <a:graphicFrameLocks noGrp="1"/>
          </p:cNvGraphicFramePr>
          <p:nvPr>
            <p:ph idx="1"/>
            <p:extLst>
              <p:ext uri="{D42A27DB-BD31-4B8C-83A1-F6EECF244321}">
                <p14:modId xmlns:p14="http://schemas.microsoft.com/office/powerpoint/2010/main" val="603039538"/>
              </p:ext>
            </p:extLst>
          </p:nvPr>
        </p:nvGraphicFramePr>
        <p:xfrm>
          <a:off x="76200" y="742950"/>
          <a:ext cx="8991600" cy="3957246"/>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1123950">
                  <a:extLst>
                    <a:ext uri="{9D8B030D-6E8A-4147-A177-3AD203B41FA5}">
                      <a16:colId xmlns:a16="http://schemas.microsoft.com/office/drawing/2014/main" val="20007"/>
                    </a:ext>
                  </a:extLst>
                </a:gridCol>
              </a:tblGrid>
              <a:tr h="185735">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394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85735">
                <a:tc gridSpan="8">
                  <a:txBody>
                    <a:bodyPr/>
                    <a:lstStyle/>
                    <a:p>
                      <a:pPr marL="0" marR="0" algn="ctr">
                        <a:spcBef>
                          <a:spcPts val="200"/>
                        </a:spcBef>
                        <a:spcAft>
                          <a:spcPts val="200"/>
                        </a:spcAft>
                      </a:pPr>
                      <a:r>
                        <a:rPr lang="en-US" sz="12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9674">
                <a:tc>
                  <a:txBody>
                    <a:bodyPr/>
                    <a:lstStyle/>
                    <a:p>
                      <a:pPr marL="0" marR="0">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iloperidone</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(Fanapt®)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Vanda</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381000">
                <a:tc>
                  <a:txBody>
                    <a:bodyPr/>
                    <a:lstStyle/>
                    <a:p>
                      <a:pPr marL="0" marR="0">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lumateperone (Caplyta®)</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Intra-Cellular Therapies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582188848"/>
                  </a:ext>
                </a:extLst>
              </a:tr>
              <a:tr h="1077796">
                <a:tc>
                  <a:txBody>
                    <a:bodyPr/>
                    <a:lstStyle/>
                    <a:p>
                      <a:pPr marL="0" marR="0">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lurasidone</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(Latuda®)</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Sunovion</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(ages ≥ 13 years) 	</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t>
                      </a: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ages ≥ 10 years as 	</a:t>
                      </a:r>
                    </a:p>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monotherapy and in combination with lithium or valproate)</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r h="1402702">
                <a:tc>
                  <a:txBody>
                    <a:bodyPr/>
                    <a:lstStyle/>
                    <a:p>
                      <a:pPr marL="0" marR="0">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olanzapine</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(Zyprexa®)</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Generic, </a:t>
                      </a: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Eli Lilly 	</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Treatment-resistant depression (in combination with fluoxetine);</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13 years; second-line in adolescents due to metabolic effects)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13 years as monotherapy and in combination with lithium or valproate; second-line in adolescents due to metabolic effects)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10 years; in combination with fluoxetine)</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13 years as monotherapy and in combination with lithium or valproate; second-line in adolescents due to metabolic effects)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13 years)</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4996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D67A-C4B6-4CEC-990D-313D3DCBB637}"/>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DC64F209-7549-4F13-AC84-EE8A7DC20284}"/>
              </a:ext>
            </a:extLst>
          </p:cNvPr>
          <p:cNvGraphicFramePr>
            <a:graphicFrameLocks noGrp="1"/>
          </p:cNvGraphicFramePr>
          <p:nvPr>
            <p:ph idx="1"/>
            <p:extLst>
              <p:ext uri="{D42A27DB-BD31-4B8C-83A1-F6EECF244321}">
                <p14:modId xmlns:p14="http://schemas.microsoft.com/office/powerpoint/2010/main" val="2927899722"/>
              </p:ext>
            </p:extLst>
          </p:nvPr>
        </p:nvGraphicFramePr>
        <p:xfrm>
          <a:off x="152400" y="807189"/>
          <a:ext cx="8991600" cy="4211520"/>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1123950">
                  <a:extLst>
                    <a:ext uri="{9D8B030D-6E8A-4147-A177-3AD203B41FA5}">
                      <a16:colId xmlns:a16="http://schemas.microsoft.com/office/drawing/2014/main" val="20007"/>
                    </a:ext>
                  </a:extLst>
                </a:gridCol>
              </a:tblGrid>
              <a:tr h="248103">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935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248103">
                <a:tc gridSpan="8">
                  <a:txBody>
                    <a:bodyPr/>
                    <a:lstStyle/>
                    <a:p>
                      <a:pPr marL="0" marR="0" algn="ctr">
                        <a:spcBef>
                          <a:spcPts val="200"/>
                        </a:spcBef>
                        <a:spcAft>
                          <a:spcPts val="200"/>
                        </a:spcAft>
                      </a:pPr>
                      <a:r>
                        <a:rPr lang="en-US" sz="12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760581">
                <a:tc>
                  <a:txBody>
                    <a:bodyPr/>
                    <a:lstStyle/>
                    <a:p>
                      <a:pPr marL="0" marR="0">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olanzapine/</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fluoxetine (Symbyax®)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Generic, </a:t>
                      </a: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Eli Lilly 	</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Treatment-resistant depression</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(ages ≥ 10 years for acute episodes)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583974">
                <a:tc>
                  <a:txBody>
                    <a:bodyPr/>
                    <a:lstStyle/>
                    <a:p>
                      <a:pPr marL="0" marR="0" algn="l" defTabSz="914400" rtl="0" eaLnBrk="1" latinLnBrk="0" hangingPunct="1">
                        <a:spcBef>
                          <a:spcPts val="0"/>
                        </a:spcBef>
                        <a:spcAft>
                          <a:spcPts val="0"/>
                        </a:spcAft>
                      </a:pPr>
                      <a:r>
                        <a:rPr lang="en-US" sz="1000" kern="1200" dirty="0">
                          <a:solidFill>
                            <a:srgbClr val="000000"/>
                          </a:solidFill>
                          <a:latin typeface="Arial" panose="020B0604020202020204" pitchFamily="34" charset="0"/>
                          <a:ea typeface="+mn-ea"/>
                          <a:cs typeface="Arial" panose="020B0604020202020204" pitchFamily="34" charset="0"/>
                        </a:rPr>
                        <a:t>olanzapine/</a:t>
                      </a:r>
                    </a:p>
                    <a:p>
                      <a:pPr marL="0" marR="0" algn="l" defTabSz="914400" rtl="0" eaLnBrk="1" latinLnBrk="0" hangingPunct="1">
                        <a:spcBef>
                          <a:spcPts val="200"/>
                        </a:spcBef>
                        <a:spcAft>
                          <a:spcPts val="200"/>
                        </a:spcAft>
                      </a:pPr>
                      <a:r>
                        <a:rPr lang="en-US" sz="1000" kern="1200" dirty="0">
                          <a:solidFill>
                            <a:srgbClr val="000000"/>
                          </a:solidFill>
                          <a:latin typeface="Arial" panose="020B0604020202020204" pitchFamily="34" charset="0"/>
                          <a:ea typeface="+mn-ea"/>
                          <a:cs typeface="Arial" panose="020B0604020202020204" pitchFamily="34" charset="0"/>
                        </a:rPr>
                        <a:t>samidorphan (Lybalvi</a:t>
                      </a:r>
                      <a:r>
                        <a:rPr lang="en-US" sz="1000" dirty="0">
                          <a:solidFill>
                            <a:srgbClr val="000000"/>
                          </a:solidFill>
                          <a:latin typeface="Arial" panose="020B0604020202020204" pitchFamily="34" charset="0"/>
                          <a:ea typeface="Times New Roman"/>
                          <a:cs typeface="Arial" panose="020B0604020202020204" pitchFamily="34" charset="0"/>
                        </a:rPr>
                        <a:t>™</a:t>
                      </a:r>
                      <a:r>
                        <a:rPr lang="en-US" sz="1000" kern="1200" dirty="0">
                          <a:solidFill>
                            <a:srgbClr val="000000"/>
                          </a:solidFill>
                          <a:latin typeface="Arial" panose="020B0604020202020204" pitchFamily="34" charset="0"/>
                          <a:ea typeface="+mn-ea"/>
                          <a:cs typeface="Arial" panose="020B0604020202020204" pitchFamily="34" charset="0"/>
                        </a:rPr>
                        <a:t>)</a:t>
                      </a:r>
                      <a:endParaRPr lang="en-US" sz="1000" kern="12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Alkermes</a:t>
                      </a:r>
                    </a:p>
                  </a:txBody>
                  <a:tcPr marL="18415" marR="18415" marT="0" marB="0" anchor="ctr"/>
                </a:tc>
                <a:tc>
                  <a:txBody>
                    <a:bodyPr/>
                    <a:lstStyle/>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extLst>
                  <a:ext uri="{0D108BD9-81ED-4DB2-BD59-A6C34878D82A}">
                    <a16:rowId xmlns:a16="http://schemas.microsoft.com/office/drawing/2014/main" val="1593711204"/>
                  </a:ext>
                </a:extLst>
              </a:tr>
              <a:tr h="1151559">
                <a:tc>
                  <a:txBody>
                    <a:bodyPr/>
                    <a:lstStyle/>
                    <a:p>
                      <a:pPr marL="0" marR="0">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paliperidone ER (Invega®)</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Generic, Janssen</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Schizoaffective disorder (monotherapy or adjunct with mood stabilizers and/or antidepressants)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12 years)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r h="895657">
                <a:tc>
                  <a:txBody>
                    <a:bodyPr/>
                    <a:lstStyle/>
                    <a:p>
                      <a:pPr marL="0" marR="0">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pimavanserin (Nuplazid™)</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Acadia</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Calibri"/>
                          <a:cs typeface="Arial" panose="020B0604020202020204" pitchFamily="34" charset="0"/>
                        </a:rPr>
                        <a:t>Hallucinations and delusions associated with Parkinson’s disease (PD) psychosis</a:t>
                      </a: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1130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2775-6908-48B4-BE5C-32EDF924FA9B}"/>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7E039973-154E-4A92-8A55-3B2A7C4A7D6D}"/>
              </a:ext>
            </a:extLst>
          </p:cNvPr>
          <p:cNvGraphicFramePr>
            <a:graphicFrameLocks noGrp="1"/>
          </p:cNvGraphicFramePr>
          <p:nvPr>
            <p:ph idx="1"/>
            <p:extLst>
              <p:ext uri="{D42A27DB-BD31-4B8C-83A1-F6EECF244321}">
                <p14:modId xmlns:p14="http://schemas.microsoft.com/office/powerpoint/2010/main" val="2277778836"/>
              </p:ext>
            </p:extLst>
          </p:nvPr>
        </p:nvGraphicFramePr>
        <p:xfrm>
          <a:off x="0" y="819150"/>
          <a:ext cx="9144001" cy="3733799"/>
        </p:xfrm>
        <a:graphic>
          <a:graphicData uri="http://schemas.openxmlformats.org/drawingml/2006/table">
            <a:tbl>
              <a:tblPr firstRow="1" bandRow="1">
                <a:tableStyleId>{5C22544A-7EE6-4342-B048-85BDC9FD1C3A}</a:tableStyleId>
              </a:tblPr>
              <a:tblGrid>
                <a:gridCol w="1798455">
                  <a:extLst>
                    <a:ext uri="{9D8B030D-6E8A-4147-A177-3AD203B41FA5}">
                      <a16:colId xmlns:a16="http://schemas.microsoft.com/office/drawing/2014/main" val="20000"/>
                    </a:ext>
                  </a:extLst>
                </a:gridCol>
                <a:gridCol w="1050957">
                  <a:extLst>
                    <a:ext uri="{9D8B030D-6E8A-4147-A177-3AD203B41FA5}">
                      <a16:colId xmlns:a16="http://schemas.microsoft.com/office/drawing/2014/main" val="20002"/>
                    </a:ext>
                  </a:extLst>
                </a:gridCol>
                <a:gridCol w="899227">
                  <a:extLst>
                    <a:ext uri="{9D8B030D-6E8A-4147-A177-3AD203B41FA5}">
                      <a16:colId xmlns:a16="http://schemas.microsoft.com/office/drawing/2014/main" val="20003"/>
                    </a:ext>
                  </a:extLst>
                </a:gridCol>
                <a:gridCol w="899227">
                  <a:extLst>
                    <a:ext uri="{9D8B030D-6E8A-4147-A177-3AD203B41FA5}">
                      <a16:colId xmlns:a16="http://schemas.microsoft.com/office/drawing/2014/main" val="20004"/>
                    </a:ext>
                  </a:extLst>
                </a:gridCol>
                <a:gridCol w="899227">
                  <a:extLst>
                    <a:ext uri="{9D8B030D-6E8A-4147-A177-3AD203B41FA5}">
                      <a16:colId xmlns:a16="http://schemas.microsoft.com/office/drawing/2014/main" val="20005"/>
                    </a:ext>
                  </a:extLst>
                </a:gridCol>
                <a:gridCol w="899227">
                  <a:extLst>
                    <a:ext uri="{9D8B030D-6E8A-4147-A177-3AD203B41FA5}">
                      <a16:colId xmlns:a16="http://schemas.microsoft.com/office/drawing/2014/main" val="20006"/>
                    </a:ext>
                  </a:extLst>
                </a:gridCol>
                <a:gridCol w="899227">
                  <a:extLst>
                    <a:ext uri="{9D8B030D-6E8A-4147-A177-3AD203B41FA5}">
                      <a16:colId xmlns:a16="http://schemas.microsoft.com/office/drawing/2014/main" val="20007"/>
                    </a:ext>
                  </a:extLst>
                </a:gridCol>
                <a:gridCol w="899227">
                  <a:extLst>
                    <a:ext uri="{9D8B030D-6E8A-4147-A177-3AD203B41FA5}">
                      <a16:colId xmlns:a16="http://schemas.microsoft.com/office/drawing/2014/main" val="20008"/>
                    </a:ext>
                  </a:extLst>
                </a:gridCol>
                <a:gridCol w="899227">
                  <a:extLst>
                    <a:ext uri="{9D8B030D-6E8A-4147-A177-3AD203B41FA5}">
                      <a16:colId xmlns:a16="http://schemas.microsoft.com/office/drawing/2014/main" val="20009"/>
                    </a:ext>
                  </a:extLst>
                </a:gridCol>
              </a:tblGrid>
              <a:tr h="332079">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5">
                  <a:txBody>
                    <a:bodyPr/>
                    <a:lstStyle/>
                    <a:p>
                      <a:pPr marL="0" marR="0" algn="ctr">
                        <a:spcBef>
                          <a:spcPts val="200"/>
                        </a:spcBef>
                        <a:spcAft>
                          <a:spcPts val="200"/>
                        </a:spcAft>
                      </a:pPr>
                      <a:r>
                        <a:rPr lang="en-US" sz="1000" b="1" dirty="0">
                          <a:latin typeface="Times New Roman"/>
                          <a:ea typeface="Times New Roman"/>
                          <a:cs typeface="Times New Roman"/>
                        </a:rPr>
                        <a:t>Bipolar Disorder</a:t>
                      </a:r>
                    </a:p>
                  </a:txBody>
                  <a:tcPr marL="18415" marR="18415" marT="0" marB="0" anchor="ctr"/>
                </a:tc>
                <a:tc hMerge="1">
                  <a:txBody>
                    <a:bodyPr/>
                    <a:lstStyle/>
                    <a:p>
                      <a:pPr marL="0" marR="0" algn="ctr">
                        <a:spcBef>
                          <a:spcPts val="200"/>
                        </a:spcBef>
                        <a:spcAft>
                          <a:spcPts val="200"/>
                        </a:spcAft>
                      </a:pPr>
                      <a:r>
                        <a:rPr lang="en-US" sz="1100" b="1" dirty="0">
                          <a:latin typeface="Times New Roman"/>
                          <a:ea typeface="Times New Roman"/>
                          <a:cs typeface="Times New Roman"/>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48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a:r>
                        <a:rPr lang="en-US" sz="1000" b="1" dirty="0">
                          <a:solidFill>
                            <a:srgbClr val="000000"/>
                          </a:solidFill>
                          <a:latin typeface="Arial" panose="020B0604020202020204" pitchFamily="34" charset="0"/>
                          <a:ea typeface="Times New Roman"/>
                          <a:cs typeface="Arial" panose="020B0604020202020204" pitchFamily="34" charset="0"/>
                        </a:rPr>
                        <a:t>Acute Manic Episodes</a:t>
                      </a:r>
                      <a:endParaRPr lang="en-US" sz="1000" dirty="0">
                        <a:solidFill>
                          <a:srgbClr val="000000"/>
                        </a:solidFill>
                        <a:latin typeface="Arial" panose="020B0604020202020204" pitchFamily="34" charset="0"/>
                        <a:cs typeface="Arial" panose="020B0604020202020204" pitchFamily="34" charset="0"/>
                      </a:endParaRPr>
                    </a:p>
                  </a:txBody>
                  <a:tcPr marL="18415" marR="18415" marT="0" marB="0" anchor="ctr"/>
                </a:tc>
                <a:tc hMerge="1">
                  <a:txBody>
                    <a:bodyPr/>
                    <a:lstStyle/>
                    <a:p>
                      <a:pPr marL="0" marR="0" algn="ctr">
                        <a:spcBef>
                          <a:spcPts val="200"/>
                        </a:spcBef>
                        <a:spcAft>
                          <a:spcPts val="200"/>
                        </a:spcAft>
                      </a:pPr>
                      <a:r>
                        <a:rPr lang="en-US" sz="1100" b="1" dirty="0">
                          <a:latin typeface="Times New Roman"/>
                          <a:ea typeface="Times New Roman"/>
                          <a:cs typeface="Times New Roman"/>
                        </a:rPr>
                        <a:t>Acute Manic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332079">
                <a:tc gridSpan="9">
                  <a:txBody>
                    <a:bodyPr/>
                    <a:lstStyle/>
                    <a:p>
                      <a:pPr marL="0" marR="0" algn="ctr">
                        <a:spcBef>
                          <a:spcPts val="200"/>
                        </a:spcBef>
                        <a:spcAft>
                          <a:spcPts val="200"/>
                        </a:spcAft>
                      </a:pPr>
                      <a:r>
                        <a:rPr lang="en-US" sz="12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95552">
                <a:tc>
                  <a:txBody>
                    <a:bodyPr/>
                    <a:lstStyle/>
                    <a:p>
                      <a:pPr marL="0" marR="0">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quetiapine</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(Seroquel®)</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Generic, </a:t>
                      </a: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AstraZeneca 	</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13 years)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gridSpan="2">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(in combination with lithium or divalproex)</a:t>
                      </a:r>
                    </a:p>
                  </a:txBody>
                  <a:tcPr marL="18415" marR="18415" marT="0" marB="0" anchor="ctr"/>
                </a:tc>
                <a:tc hMerge="1">
                  <a:txBody>
                    <a:bodyPr/>
                    <a:lstStyle/>
                    <a:p>
                      <a:endParaRPr lang="en-US"/>
                    </a:p>
                  </a:txBody>
                  <a:tcPr/>
                </a:tc>
                <a:extLst>
                  <a:ext uri="{0D108BD9-81ED-4DB2-BD59-A6C34878D82A}">
                    <a16:rowId xmlns:a16="http://schemas.microsoft.com/office/drawing/2014/main" val="10003"/>
                  </a:ext>
                </a:extLst>
              </a:tr>
              <a:tr h="1339271">
                <a:tc>
                  <a:txBody>
                    <a:bodyPr/>
                    <a:lstStyle/>
                    <a:p>
                      <a:pPr marL="0" marR="0">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quetiapine ER</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(Seroquel XR®)</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generic., </a:t>
                      </a: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AstraZeneca 	</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Major depressive disorder (adjunct)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13 years)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gridSpan="2">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(in combination with lithium or divalproex)</a:t>
                      </a:r>
                    </a:p>
                  </a:txBody>
                  <a:tcPr marL="18415" marR="18415" marT="0" marB="0" anchor="ct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15417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076B-C66A-44B4-9A36-8BC0F7C88EBA}"/>
              </a:ext>
            </a:extLst>
          </p:cNvPr>
          <p:cNvSpPr>
            <a:spLocks noGrp="1"/>
          </p:cNvSpPr>
          <p:nvPr>
            <p:ph type="title"/>
          </p:nvPr>
        </p:nvSpPr>
        <p:spPr/>
        <p:txBody>
          <a:bodyPr/>
          <a:lstStyle/>
          <a:p>
            <a:r>
              <a:rPr lang="en-US" sz="3200" dirty="0"/>
              <a:t>Antipsychotics, Second Generation Oral</a:t>
            </a:r>
          </a:p>
        </p:txBody>
      </p:sp>
      <p:graphicFrame>
        <p:nvGraphicFramePr>
          <p:cNvPr id="4" name="Content Placeholder 3">
            <a:extLst>
              <a:ext uri="{FF2B5EF4-FFF2-40B4-BE49-F238E27FC236}">
                <a16:creationId xmlns:a16="http://schemas.microsoft.com/office/drawing/2014/main" id="{8A2F864C-8644-47CD-A487-DD4EE3A0AB15}"/>
              </a:ext>
            </a:extLst>
          </p:cNvPr>
          <p:cNvGraphicFramePr>
            <a:graphicFrameLocks noGrp="1"/>
          </p:cNvGraphicFramePr>
          <p:nvPr>
            <p:ph idx="1"/>
            <p:extLst>
              <p:ext uri="{D42A27DB-BD31-4B8C-83A1-F6EECF244321}">
                <p14:modId xmlns:p14="http://schemas.microsoft.com/office/powerpoint/2010/main" val="4106293595"/>
              </p:ext>
            </p:extLst>
          </p:nvPr>
        </p:nvGraphicFramePr>
        <p:xfrm>
          <a:off x="0" y="751804"/>
          <a:ext cx="9144000" cy="3877345"/>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367019">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100" b="1" dirty="0">
                          <a:latin typeface="Times New Roman"/>
                          <a:ea typeface="Times New Roman"/>
                          <a:cs typeface="Times New Roman"/>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701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367019">
                <a:tc gridSpan="8">
                  <a:txBody>
                    <a:bodyPr/>
                    <a:lstStyle/>
                    <a:p>
                      <a:pPr marL="0" marR="0" algn="ctr">
                        <a:spcBef>
                          <a:spcPts val="200"/>
                        </a:spcBef>
                        <a:spcAft>
                          <a:spcPts val="200"/>
                        </a:spcAft>
                      </a:pPr>
                      <a:r>
                        <a:rPr lang="en-US" sz="14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42382">
                <a:tc>
                  <a:txBody>
                    <a:bodyPr/>
                    <a:lstStyle/>
                    <a:p>
                      <a:pPr marL="0" marR="0">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risperidone </a:t>
                      </a:r>
                      <a:br>
                        <a:rPr lang="en-US" sz="1200" dirty="0">
                          <a:solidFill>
                            <a:srgbClr val="000000"/>
                          </a:solidFill>
                          <a:latin typeface="Arial" panose="020B0604020202020204" pitchFamily="34" charset="0"/>
                          <a:ea typeface="Times New Roman"/>
                          <a:cs typeface="Arial" panose="020B0604020202020204" pitchFamily="34" charset="0"/>
                        </a:rPr>
                      </a:br>
                      <a:r>
                        <a:rPr lang="en-US" sz="1200" dirty="0">
                          <a:solidFill>
                            <a:srgbClr val="000000"/>
                          </a:solidFill>
                          <a:latin typeface="Arial" panose="020B0604020202020204" pitchFamily="34" charset="0"/>
                          <a:ea typeface="Times New Roman"/>
                          <a:cs typeface="Arial" panose="020B0604020202020204" pitchFamily="34" charset="0"/>
                        </a:rPr>
                        <a:t>(Risperdal®)</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Generic, Janssen</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Irritability associated with autistic disorder (ages 5-17 years)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br>
                        <a:rPr lang="en-US" sz="1200" dirty="0">
                          <a:solidFill>
                            <a:srgbClr val="000000"/>
                          </a:solidFill>
                          <a:latin typeface="Arial" panose="020B0604020202020204" pitchFamily="34" charset="0"/>
                          <a:ea typeface="Times New Roman"/>
                          <a:cs typeface="Arial" panose="020B0604020202020204" pitchFamily="34" charset="0"/>
                        </a:rPr>
                      </a:br>
                      <a:r>
                        <a:rPr lang="en-US" sz="1200" dirty="0">
                          <a:solidFill>
                            <a:srgbClr val="000000"/>
                          </a:solidFill>
                          <a:latin typeface="Arial" panose="020B0604020202020204" pitchFamily="34" charset="0"/>
                          <a:ea typeface="Times New Roman"/>
                          <a:cs typeface="Arial" panose="020B0604020202020204" pitchFamily="34" charset="0"/>
                        </a:rPr>
                        <a:t>(ages ≥ 13years)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br>
                        <a:rPr lang="en-US" sz="1200" dirty="0">
                          <a:solidFill>
                            <a:srgbClr val="000000"/>
                          </a:solidFill>
                          <a:latin typeface="Arial" panose="020B0604020202020204" pitchFamily="34" charset="0"/>
                          <a:ea typeface="Times New Roman"/>
                          <a:cs typeface="Arial" panose="020B0604020202020204" pitchFamily="34" charset="0"/>
                        </a:rPr>
                      </a:br>
                      <a:r>
                        <a:rPr lang="en-US" sz="1200" dirty="0">
                          <a:solidFill>
                            <a:srgbClr val="000000"/>
                          </a:solidFill>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br>
                        <a:rPr lang="en-US" sz="1200" dirty="0">
                          <a:solidFill>
                            <a:srgbClr val="000000"/>
                          </a:solidFill>
                          <a:latin typeface="Arial" panose="020B0604020202020204" pitchFamily="34" charset="0"/>
                          <a:ea typeface="Times New Roman"/>
                          <a:cs typeface="Arial" panose="020B0604020202020204" pitchFamily="34" charset="0"/>
                        </a:rPr>
                      </a:br>
                      <a:r>
                        <a:rPr lang="en-US" sz="1200" dirty="0">
                          <a:solidFill>
                            <a:srgbClr val="000000"/>
                          </a:solidFill>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1233906">
                <a:tc>
                  <a:txBody>
                    <a:bodyPr/>
                    <a:lstStyle/>
                    <a:p>
                      <a:pPr marL="0" marR="0">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ziprasidone</a:t>
                      </a:r>
                      <a:br>
                        <a:rPr lang="en-US" sz="1200" dirty="0">
                          <a:solidFill>
                            <a:srgbClr val="000000"/>
                          </a:solidFill>
                          <a:latin typeface="Arial" panose="020B0604020202020204" pitchFamily="34" charset="0"/>
                          <a:ea typeface="Times New Roman"/>
                          <a:cs typeface="Arial" panose="020B0604020202020204" pitchFamily="34" charset="0"/>
                        </a:rPr>
                      </a:br>
                      <a:r>
                        <a:rPr lang="en-US" sz="1200" dirty="0">
                          <a:solidFill>
                            <a:srgbClr val="000000"/>
                          </a:solidFill>
                          <a:latin typeface="Arial" panose="020B0604020202020204" pitchFamily="34" charset="0"/>
                          <a:ea typeface="Times New Roman"/>
                          <a:cs typeface="Arial" panose="020B0604020202020204" pitchFamily="34" charset="0"/>
                        </a:rPr>
                        <a:t>(Geodon®)</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generic., Pfizer</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(acute episodes)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(acute episodes)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(in combination with lithium or divalproex)</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0693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7E43-C47B-49F4-857D-5AB3C4B7635A}"/>
              </a:ext>
            </a:extLst>
          </p:cNvPr>
          <p:cNvSpPr>
            <a:spLocks noGrp="1"/>
          </p:cNvSpPr>
          <p:nvPr>
            <p:ph type="ctrTitle"/>
          </p:nvPr>
        </p:nvSpPr>
        <p:spPr/>
        <p:txBody>
          <a:bodyPr/>
          <a:lstStyle/>
          <a:p>
            <a:r>
              <a:rPr lang="en-US" altLang="en-US" dirty="0"/>
              <a:t>COPD Agents</a:t>
            </a:r>
            <a:endParaRPr lang="en-US" dirty="0"/>
          </a:p>
        </p:txBody>
      </p:sp>
      <p:sp>
        <p:nvSpPr>
          <p:cNvPr id="4" name="Subtitle 3">
            <a:extLst>
              <a:ext uri="{FF2B5EF4-FFF2-40B4-BE49-F238E27FC236}">
                <a16:creationId xmlns:a16="http://schemas.microsoft.com/office/drawing/2014/main" id="{EC0FC7C4-B9B2-4CCB-A850-7AD12EF8376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93043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10C0-1AAD-467D-AE7C-9E05AB054A1A}"/>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B65B86BA-C090-45CF-A339-6C40B49E410B}"/>
              </a:ext>
            </a:extLst>
          </p:cNvPr>
          <p:cNvSpPr>
            <a:spLocks noGrp="1"/>
          </p:cNvSpPr>
          <p:nvPr>
            <p:ph idx="1"/>
          </p:nvPr>
        </p:nvSpPr>
        <p:spPr>
          <a:xfrm>
            <a:off x="457200" y="666750"/>
            <a:ext cx="8229600" cy="3962400"/>
          </a:xfrm>
        </p:spPr>
        <p:txBody>
          <a:bodyPr/>
          <a:lstStyle/>
          <a:p>
            <a:pPr>
              <a:buNone/>
            </a:pPr>
            <a:r>
              <a:rPr lang="en-US" altLang="en-US" sz="2000" b="1" i="1" dirty="0">
                <a:solidFill>
                  <a:schemeClr val="tx1">
                    <a:lumMod val="50000"/>
                  </a:schemeClr>
                </a:solidFill>
              </a:rPr>
              <a:t>Class Overview: Antimuscarinics – Short-Acting</a:t>
            </a:r>
            <a:endParaRPr lang="en-US" sz="2000" b="1" i="1" dirty="0">
              <a:solidFill>
                <a:schemeClr val="tx1">
                  <a:lumMod val="50000"/>
                </a:schemeClr>
              </a:solidFill>
            </a:endParaRPr>
          </a:p>
          <a:p>
            <a:r>
              <a:rPr lang="en-US" sz="2000" dirty="0">
                <a:solidFill>
                  <a:srgbClr val="000000"/>
                </a:solidFill>
              </a:rPr>
              <a:t>ipratropium inhalation aerosol - (Atrovent HFA)</a:t>
            </a:r>
          </a:p>
          <a:p>
            <a:r>
              <a:rPr lang="en-US" sz="2000" dirty="0">
                <a:solidFill>
                  <a:srgbClr val="000000"/>
                </a:solidFill>
              </a:rPr>
              <a:t>ipratropium inhalation solution - (ipratropium inhalation solution )</a:t>
            </a:r>
          </a:p>
          <a:p>
            <a:pPr>
              <a:buNone/>
            </a:pPr>
            <a:r>
              <a:rPr lang="en-US" altLang="en-US" sz="2000" b="1" i="1" dirty="0">
                <a:solidFill>
                  <a:srgbClr val="000000"/>
                </a:solidFill>
              </a:rPr>
              <a:t>Class Overview: Antimuscarinics – Long-Acting</a:t>
            </a:r>
            <a:endParaRPr lang="en-US" sz="2000" b="1" i="1" dirty="0">
              <a:solidFill>
                <a:srgbClr val="000000"/>
              </a:solidFill>
            </a:endParaRPr>
          </a:p>
          <a:p>
            <a:r>
              <a:rPr lang="en-US" sz="2000" dirty="0">
                <a:solidFill>
                  <a:srgbClr val="000000"/>
                </a:solidFill>
              </a:rPr>
              <a:t>aclidinium bromide - (Tudorza Pressair)</a:t>
            </a:r>
          </a:p>
          <a:p>
            <a:r>
              <a:rPr lang="en-US" sz="2000" dirty="0">
                <a:solidFill>
                  <a:srgbClr val="000000"/>
                </a:solidFill>
              </a:rPr>
              <a:t>glycopyrrolate - (</a:t>
            </a:r>
            <a:r>
              <a:rPr lang="en-US" sz="2000" b="0" i="0" u="none" strike="noStrike" baseline="0" dirty="0">
                <a:solidFill>
                  <a:srgbClr val="000000"/>
                </a:solidFill>
              </a:rPr>
              <a:t>Lonhala Magnair</a:t>
            </a:r>
            <a:r>
              <a:rPr lang="en-US" sz="2000" dirty="0">
                <a:solidFill>
                  <a:srgbClr val="000000"/>
                </a:solidFill>
              </a:rPr>
              <a:t>)</a:t>
            </a:r>
          </a:p>
          <a:p>
            <a:r>
              <a:rPr lang="en-US" sz="2000" dirty="0">
                <a:solidFill>
                  <a:srgbClr val="000000"/>
                </a:solidFill>
              </a:rPr>
              <a:t>tiotropium bromide inhalation spray - (Spiriva Respimat)</a:t>
            </a:r>
          </a:p>
          <a:p>
            <a:r>
              <a:rPr lang="en-US" sz="2000" dirty="0">
                <a:solidFill>
                  <a:srgbClr val="000000"/>
                </a:solidFill>
              </a:rPr>
              <a:t>tiotropium inhalation powder - (Spiriva HandiHaler)</a:t>
            </a:r>
          </a:p>
          <a:p>
            <a:r>
              <a:rPr lang="en-US" sz="2000" dirty="0">
                <a:solidFill>
                  <a:srgbClr val="000000"/>
                </a:solidFill>
              </a:rPr>
              <a:t>umeclidinium - (Incruse Ellipta)</a:t>
            </a:r>
          </a:p>
          <a:p>
            <a:r>
              <a:rPr lang="en-US" sz="2000" dirty="0">
                <a:solidFill>
                  <a:srgbClr val="000000"/>
                </a:solidFill>
              </a:rPr>
              <a:t>revefenacin - (Yupelri)</a:t>
            </a:r>
          </a:p>
          <a:p>
            <a:endParaRPr lang="en-US" sz="2000" dirty="0"/>
          </a:p>
        </p:txBody>
      </p:sp>
    </p:spTree>
    <p:extLst>
      <p:ext uri="{BB962C8B-B14F-4D97-AF65-F5344CB8AC3E}">
        <p14:creationId xmlns:p14="http://schemas.microsoft.com/office/powerpoint/2010/main" val="408279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sz="3600" dirty="0"/>
              <a:t>Analgesics, Narcotics Long Acting</a:t>
            </a:r>
            <a:endParaRPr lang="en-US" sz="3600" dirty="0"/>
          </a:p>
        </p:txBody>
      </p:sp>
      <p:sp>
        <p:nvSpPr>
          <p:cNvPr id="2" name="Subtitle 1">
            <a:extLst>
              <a:ext uri="{FF2B5EF4-FFF2-40B4-BE49-F238E27FC236}">
                <a16:creationId xmlns:a16="http://schemas.microsoft.com/office/drawing/2014/main" id="{2B9319E8-CCB4-4D4E-9768-F2450792B01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7312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64E4-3CD4-4857-A1EC-F20C2903FEB1}"/>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4073E4FA-0951-47F4-B61F-A4BA5A801DA7}"/>
              </a:ext>
            </a:extLst>
          </p:cNvPr>
          <p:cNvSpPr>
            <a:spLocks noGrp="1"/>
          </p:cNvSpPr>
          <p:nvPr>
            <p:ph idx="1"/>
          </p:nvPr>
        </p:nvSpPr>
        <p:spPr>
          <a:xfrm>
            <a:off x="457200" y="742950"/>
            <a:ext cx="8229600" cy="3962400"/>
          </a:xfrm>
        </p:spPr>
        <p:txBody>
          <a:bodyPr/>
          <a:lstStyle/>
          <a:p>
            <a:pPr>
              <a:buNone/>
            </a:pPr>
            <a:r>
              <a:rPr lang="en-US" altLang="en-US" sz="2000" b="1" i="1" dirty="0">
                <a:solidFill>
                  <a:schemeClr val="tx1">
                    <a:lumMod val="50000"/>
                  </a:schemeClr>
                </a:solidFill>
              </a:rPr>
              <a:t>Class Overview: Beta Agonist/Antimuscarinic Combination – Short-Acting</a:t>
            </a:r>
            <a:endParaRPr lang="en-US" sz="2000" b="1" i="1" dirty="0">
              <a:solidFill>
                <a:schemeClr val="tx1">
                  <a:lumMod val="50000"/>
                </a:schemeClr>
              </a:solidFill>
            </a:endParaRPr>
          </a:p>
          <a:p>
            <a:r>
              <a:rPr lang="en-US" sz="2000" dirty="0">
                <a:solidFill>
                  <a:srgbClr val="000000"/>
                </a:solidFill>
              </a:rPr>
              <a:t>albuterol/ipratropium MDI CFC-Free - (Combivent Respimat)</a:t>
            </a:r>
          </a:p>
          <a:p>
            <a:r>
              <a:rPr lang="en-US" sz="2000" dirty="0">
                <a:solidFill>
                  <a:srgbClr val="000000"/>
                </a:solidFill>
              </a:rPr>
              <a:t>albuterol/ipratropium inhalation solution - (albuterol/ipratropium inhalation solution)</a:t>
            </a:r>
          </a:p>
          <a:p>
            <a:pPr>
              <a:buNone/>
            </a:pPr>
            <a:r>
              <a:rPr lang="en-US" altLang="en-US" sz="2000" b="1" i="1" dirty="0">
                <a:solidFill>
                  <a:srgbClr val="000000"/>
                </a:solidFill>
              </a:rPr>
              <a:t>Class Overview: Beta Agonist/Antimuscarinic Combination – Long-Acting</a:t>
            </a:r>
          </a:p>
          <a:p>
            <a:r>
              <a:rPr lang="en-US" sz="2000" dirty="0">
                <a:solidFill>
                  <a:srgbClr val="000000"/>
                </a:solidFill>
              </a:rPr>
              <a:t>aclinidium bromide/formoterol - (Duaklir Pressair)</a:t>
            </a:r>
          </a:p>
          <a:p>
            <a:r>
              <a:rPr lang="en-US" sz="2000" dirty="0">
                <a:solidFill>
                  <a:srgbClr val="000000"/>
                </a:solidFill>
              </a:rPr>
              <a:t>formoterol/glycopyrrolate - (Bevespi Aerosphere)</a:t>
            </a:r>
          </a:p>
          <a:p>
            <a:r>
              <a:rPr lang="en-US" sz="2000" dirty="0">
                <a:solidFill>
                  <a:srgbClr val="000000"/>
                </a:solidFill>
              </a:rPr>
              <a:t>tiotropium/olodaterol - (Stiolto Respimat)</a:t>
            </a:r>
          </a:p>
          <a:p>
            <a:r>
              <a:rPr lang="en-US" sz="2000" dirty="0">
                <a:solidFill>
                  <a:srgbClr val="000000"/>
                </a:solidFill>
              </a:rPr>
              <a:t>umeclidinium/vilanterol - (Anoro Ellipta)</a:t>
            </a:r>
          </a:p>
          <a:p>
            <a:endParaRPr lang="en-US" sz="2000" dirty="0"/>
          </a:p>
        </p:txBody>
      </p:sp>
    </p:spTree>
    <p:extLst>
      <p:ext uri="{BB962C8B-B14F-4D97-AF65-F5344CB8AC3E}">
        <p14:creationId xmlns:p14="http://schemas.microsoft.com/office/powerpoint/2010/main" val="2174110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F31B-56A7-49C5-98A6-E388B0C52F63}"/>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68A7269D-7EBE-4C8F-BFB0-A49C4E22F82F}"/>
              </a:ext>
            </a:extLst>
          </p:cNvPr>
          <p:cNvSpPr>
            <a:spLocks noGrp="1"/>
          </p:cNvSpPr>
          <p:nvPr>
            <p:ph idx="1"/>
          </p:nvPr>
        </p:nvSpPr>
        <p:spPr/>
        <p:txBody>
          <a:bodyPr/>
          <a:lstStyle/>
          <a:p>
            <a:pPr>
              <a:buNone/>
            </a:pPr>
            <a:r>
              <a:rPr lang="en-US" altLang="en-US" sz="2400" b="1" i="1" dirty="0">
                <a:solidFill>
                  <a:schemeClr val="tx1">
                    <a:lumMod val="50000"/>
                  </a:schemeClr>
                </a:solidFill>
              </a:rPr>
              <a:t>Class Overview: Phosphodiesterate 4 (PDE-4) Inhibitor</a:t>
            </a:r>
            <a:endParaRPr lang="en-US" sz="2400" b="1" i="1" dirty="0">
              <a:solidFill>
                <a:schemeClr val="tx1">
                  <a:lumMod val="50000"/>
                </a:schemeClr>
              </a:solidFill>
            </a:endParaRPr>
          </a:p>
          <a:p>
            <a:r>
              <a:rPr lang="en-US" sz="2400" dirty="0">
                <a:solidFill>
                  <a:srgbClr val="000000"/>
                </a:solidFill>
              </a:rPr>
              <a:t>roflumilast - (Daliresp)</a:t>
            </a:r>
          </a:p>
          <a:p>
            <a:endParaRPr lang="en-US" dirty="0"/>
          </a:p>
        </p:txBody>
      </p:sp>
    </p:spTree>
    <p:extLst>
      <p:ext uri="{BB962C8B-B14F-4D97-AF65-F5344CB8AC3E}">
        <p14:creationId xmlns:p14="http://schemas.microsoft.com/office/powerpoint/2010/main" val="11597969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EC1C-44F2-45A7-B280-6C92FBB8FC74}"/>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484E0889-5028-4FA3-845B-1CBA3D79B2FF}"/>
              </a:ext>
            </a:extLst>
          </p:cNvPr>
          <p:cNvSpPr>
            <a:spLocks noGrp="1"/>
          </p:cNvSpPr>
          <p:nvPr>
            <p:ph idx="1"/>
          </p:nvPr>
        </p:nvSpPr>
        <p:spPr>
          <a:xfrm>
            <a:off x="0" y="666750"/>
            <a:ext cx="9144000" cy="4038600"/>
          </a:xfrm>
        </p:spPr>
        <p:txBody>
          <a:bodyPr/>
          <a:lstStyle/>
          <a:p>
            <a:pPr marL="457200" lvl="3" indent="-338138">
              <a:buFont typeface="Arial"/>
              <a:buChar char="•"/>
            </a:pPr>
            <a:r>
              <a:rPr lang="en-US" sz="2000" b="0" i="0" u="none" strike="noStrike" baseline="0" dirty="0">
                <a:solidFill>
                  <a:srgbClr val="000000"/>
                </a:solidFill>
              </a:rPr>
              <a:t>It is estimated that 16.4 million Americans have a COPD diagnosis</a:t>
            </a:r>
          </a:p>
          <a:p>
            <a:pPr marL="457200" lvl="3" indent="-338138">
              <a:buFont typeface="Arial"/>
              <a:buChar char="•"/>
            </a:pPr>
            <a:r>
              <a:rPr lang="en-US" sz="2000" dirty="0">
                <a:solidFill>
                  <a:srgbClr val="000000"/>
                </a:solidFill>
              </a:rPr>
              <a:t>COPD is a disease state characterized by the presence of airflow obstruction due to chronic bronchitis or emphysema</a:t>
            </a:r>
          </a:p>
          <a:p>
            <a:pPr marL="457200" lvl="3" indent="-338138">
              <a:buFont typeface="Arial"/>
              <a:buChar char="•"/>
            </a:pPr>
            <a:r>
              <a:rPr lang="en-US" sz="2000" dirty="0">
                <a:solidFill>
                  <a:srgbClr val="000000"/>
                </a:solidFill>
              </a:rPr>
              <a:t>Airflow obstruction is generally progressive, may be accompanied by airway hyperreactivity, and may be partially reversible</a:t>
            </a:r>
          </a:p>
          <a:p>
            <a:pPr marL="457200" lvl="3" indent="-338138">
              <a:buFont typeface="Arial"/>
              <a:buChar char="•"/>
            </a:pPr>
            <a:r>
              <a:rPr lang="en-US" sz="2000" dirty="0">
                <a:solidFill>
                  <a:srgbClr val="000000"/>
                </a:solidFill>
              </a:rPr>
              <a:t>Progressive persistent obstruction or limitation of airflow is associated with an enhanced chronic inflammatory response in both the airways and the lung to noxious particles or gases</a:t>
            </a:r>
          </a:p>
          <a:p>
            <a:pPr marL="457200" lvl="3" indent="-338138">
              <a:buFont typeface="Arial"/>
              <a:buChar char="•"/>
            </a:pPr>
            <a:r>
              <a:rPr lang="en-US" sz="2000" dirty="0">
                <a:solidFill>
                  <a:srgbClr val="000000"/>
                </a:solidFill>
              </a:rPr>
              <a:t>Exacerbations and comorbidities contribute to the overall severity in individual patients</a:t>
            </a:r>
          </a:p>
          <a:p>
            <a:pPr marL="457200" lvl="3" indent="-338138">
              <a:buFont typeface="Arial"/>
              <a:buChar char="•"/>
            </a:pPr>
            <a:r>
              <a:rPr lang="en-US" sz="2000" dirty="0">
                <a:solidFill>
                  <a:srgbClr val="000000"/>
                </a:solidFill>
              </a:rPr>
              <a:t>COPD continues to be a leading cause of chronic morbidity and mortality worldwide </a:t>
            </a:r>
          </a:p>
          <a:p>
            <a:endParaRPr lang="en-US" dirty="0"/>
          </a:p>
        </p:txBody>
      </p:sp>
    </p:spTree>
    <p:extLst>
      <p:ext uri="{BB962C8B-B14F-4D97-AF65-F5344CB8AC3E}">
        <p14:creationId xmlns:p14="http://schemas.microsoft.com/office/powerpoint/2010/main" val="1713561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D795-61A1-473F-966F-B36ED3569374}"/>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08C68DED-8953-486A-88E7-7784BCCCED26}"/>
              </a:ext>
            </a:extLst>
          </p:cNvPr>
          <p:cNvSpPr>
            <a:spLocks noGrp="1"/>
          </p:cNvSpPr>
          <p:nvPr>
            <p:ph idx="1"/>
          </p:nvPr>
        </p:nvSpPr>
        <p:spPr>
          <a:xfrm>
            <a:off x="228600" y="874514"/>
            <a:ext cx="8610600" cy="3602236"/>
          </a:xfrm>
        </p:spPr>
        <p:txBody>
          <a:bodyPr/>
          <a:lstStyle/>
          <a:p>
            <a:pPr marL="457200" lvl="3" indent="-338138">
              <a:buFont typeface="Arial"/>
              <a:buChar char="•"/>
            </a:pPr>
            <a:r>
              <a:rPr lang="en-US" dirty="0">
                <a:solidFill>
                  <a:srgbClr val="000000"/>
                </a:solidFill>
              </a:rPr>
              <a:t>Both chronic bronchitis and emphysema predispose patients to a common collection of symptoms and impairments in respiratory function</a:t>
            </a:r>
          </a:p>
          <a:p>
            <a:pPr marL="457200" lvl="3" indent="-338138">
              <a:buFont typeface="Arial"/>
              <a:buChar char="•"/>
            </a:pPr>
            <a:r>
              <a:rPr lang="en-US" dirty="0">
                <a:solidFill>
                  <a:srgbClr val="000000"/>
                </a:solidFill>
              </a:rPr>
              <a:t>These include reductions in forced expiratory volume in one second (FEV1), forced vital capacity (FVC), FEV1/FVC ratio, and forced expiratory flow</a:t>
            </a:r>
          </a:p>
          <a:p>
            <a:pPr marL="457200" lvl="3" indent="-338138">
              <a:buFont typeface="Arial"/>
              <a:buChar char="•"/>
            </a:pPr>
            <a:r>
              <a:rPr lang="en-US" dirty="0">
                <a:solidFill>
                  <a:srgbClr val="000000"/>
                </a:solidFill>
              </a:rPr>
              <a:t>A COPD exacerbation is defined as an acute event characterized by worsening of the patient’s respiratory symptoms that varies from the normal daily variations and requires a change in medication </a:t>
            </a:r>
          </a:p>
          <a:p>
            <a:pPr marL="457200" lvl="3" indent="-338138">
              <a:buFont typeface="Arial"/>
              <a:buChar char="•"/>
            </a:pPr>
            <a:r>
              <a:rPr lang="en-US" dirty="0">
                <a:solidFill>
                  <a:srgbClr val="000000"/>
                </a:solidFill>
              </a:rPr>
              <a:t>Prior to 2017, patient groups were categorized into an alphabetic (ABCD) classification system based on exacerbation risk and symptoms in combination with airway limitation</a:t>
            </a:r>
          </a:p>
          <a:p>
            <a:pPr marL="457200" lvl="3" indent="-338138">
              <a:buFont typeface="Arial"/>
              <a:buChar char="•"/>
            </a:pPr>
            <a:r>
              <a:rPr lang="en-US" dirty="0">
                <a:solidFill>
                  <a:srgbClr val="000000"/>
                </a:solidFill>
              </a:rPr>
              <a:t>Patients are now classified separately by both their GOLD severity and exacerbation/symptom assessment </a:t>
            </a:r>
          </a:p>
          <a:p>
            <a:endParaRPr lang="en-US" dirty="0"/>
          </a:p>
        </p:txBody>
      </p:sp>
    </p:spTree>
    <p:extLst>
      <p:ext uri="{BB962C8B-B14F-4D97-AF65-F5344CB8AC3E}">
        <p14:creationId xmlns:p14="http://schemas.microsoft.com/office/powerpoint/2010/main" val="40302761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4F19-16AE-4E49-AEFD-91E1F364C636}"/>
              </a:ext>
            </a:extLst>
          </p:cNvPr>
          <p:cNvSpPr>
            <a:spLocks noGrp="1"/>
          </p:cNvSpPr>
          <p:nvPr>
            <p:ph type="title"/>
          </p:nvPr>
        </p:nvSpPr>
        <p:spPr/>
        <p:txBody>
          <a:bodyPr/>
          <a:lstStyle/>
          <a:p>
            <a:r>
              <a:rPr lang="en-US" dirty="0"/>
              <a:t>COPD Agents</a:t>
            </a:r>
          </a:p>
        </p:txBody>
      </p:sp>
      <p:graphicFrame>
        <p:nvGraphicFramePr>
          <p:cNvPr id="4" name="Content Placeholder 5">
            <a:extLst>
              <a:ext uri="{FF2B5EF4-FFF2-40B4-BE49-F238E27FC236}">
                <a16:creationId xmlns:a16="http://schemas.microsoft.com/office/drawing/2014/main" id="{00486FA6-9545-432B-A64C-A3E2FFBAE25F}"/>
              </a:ext>
            </a:extLst>
          </p:cNvPr>
          <p:cNvGraphicFramePr>
            <a:graphicFrameLocks noGrp="1"/>
          </p:cNvGraphicFramePr>
          <p:nvPr>
            <p:ph idx="1"/>
            <p:extLst>
              <p:ext uri="{D42A27DB-BD31-4B8C-83A1-F6EECF244321}">
                <p14:modId xmlns:p14="http://schemas.microsoft.com/office/powerpoint/2010/main" val="1651737689"/>
              </p:ext>
            </p:extLst>
          </p:nvPr>
        </p:nvGraphicFramePr>
        <p:xfrm>
          <a:off x="457200" y="819151"/>
          <a:ext cx="8077200" cy="3785414"/>
        </p:xfrm>
        <a:graphic>
          <a:graphicData uri="http://schemas.openxmlformats.org/drawingml/2006/table">
            <a:tbl>
              <a:tblPr firstRow="1" bandRow="1">
                <a:tableStyleId>{5C22544A-7EE6-4342-B048-85BDC9FD1C3A}</a:tableStyleId>
              </a:tblPr>
              <a:tblGrid>
                <a:gridCol w="881150">
                  <a:extLst>
                    <a:ext uri="{9D8B030D-6E8A-4147-A177-3AD203B41FA5}">
                      <a16:colId xmlns:a16="http://schemas.microsoft.com/office/drawing/2014/main" val="20000"/>
                    </a:ext>
                  </a:extLst>
                </a:gridCol>
                <a:gridCol w="7196050">
                  <a:extLst>
                    <a:ext uri="{9D8B030D-6E8A-4147-A177-3AD203B41FA5}">
                      <a16:colId xmlns:a16="http://schemas.microsoft.com/office/drawing/2014/main" val="20001"/>
                    </a:ext>
                  </a:extLst>
                </a:gridCol>
              </a:tblGrid>
              <a:tr h="506862">
                <a:tc gridSpan="2">
                  <a:txBody>
                    <a:bodyPr/>
                    <a:lstStyle/>
                    <a:p>
                      <a:pPr algn="ctr"/>
                      <a:r>
                        <a:rPr lang="en-US" sz="2400" dirty="0"/>
                        <a:t>2022</a:t>
                      </a:r>
                      <a:r>
                        <a:rPr lang="en-US" sz="2400" baseline="0" dirty="0"/>
                        <a:t> GOLD Guidelines</a:t>
                      </a:r>
                      <a:endParaRPr lang="en-US" sz="2400" dirty="0"/>
                    </a:p>
                  </a:txBody>
                  <a:tcPr/>
                </a:tc>
                <a:tc hMerge="1">
                  <a:txBody>
                    <a:bodyPr/>
                    <a:lstStyle/>
                    <a:p>
                      <a:endParaRPr lang="en-US" dirty="0"/>
                    </a:p>
                  </a:txBody>
                  <a:tcPr/>
                </a:tc>
                <a:extLst>
                  <a:ext uri="{0D108BD9-81ED-4DB2-BD59-A6C34878D82A}">
                    <a16:rowId xmlns:a16="http://schemas.microsoft.com/office/drawing/2014/main" val="10000"/>
                  </a:ext>
                </a:extLst>
              </a:tr>
              <a:tr h="344625">
                <a:tc gridSpan="2">
                  <a:txBody>
                    <a:bodyPr/>
                    <a:lstStyle/>
                    <a:p>
                      <a:pPr algn="ctr"/>
                      <a:r>
                        <a:rPr lang="en-US" sz="2000" b="1" dirty="0">
                          <a:solidFill>
                            <a:srgbClr val="000000"/>
                          </a:solidFill>
                        </a:rPr>
                        <a:t>Assessment</a:t>
                      </a:r>
                      <a:r>
                        <a:rPr lang="en-US" sz="2000" b="1" baseline="0" dirty="0">
                          <a:solidFill>
                            <a:srgbClr val="000000"/>
                          </a:solidFill>
                        </a:rPr>
                        <a:t> of Airflow Limitation</a:t>
                      </a:r>
                      <a:endParaRPr lang="en-US" sz="2000" b="1" dirty="0">
                        <a:solidFill>
                          <a:srgbClr val="000000"/>
                        </a:solidFill>
                      </a:endParaRPr>
                    </a:p>
                  </a:txBody>
                  <a:tcPr/>
                </a:tc>
                <a:tc hMerge="1">
                  <a:txBody>
                    <a:bodyPr/>
                    <a:lstStyle/>
                    <a:p>
                      <a:endParaRPr lang="en-US" dirty="0"/>
                    </a:p>
                  </a:txBody>
                  <a:tcPr/>
                </a:tc>
                <a:extLst>
                  <a:ext uri="{0D108BD9-81ED-4DB2-BD59-A6C34878D82A}">
                    <a16:rowId xmlns:a16="http://schemas.microsoft.com/office/drawing/2014/main" val="10001"/>
                  </a:ext>
                </a:extLst>
              </a:tr>
              <a:tr h="720578">
                <a:tc>
                  <a:txBody>
                    <a:bodyPr/>
                    <a:lstStyle/>
                    <a:p>
                      <a:r>
                        <a:rPr lang="en-US" sz="2000" dirty="0">
                          <a:solidFill>
                            <a:srgbClr val="000000"/>
                          </a:solidFill>
                        </a:rPr>
                        <a:t>Gold 1</a:t>
                      </a:r>
                    </a:p>
                  </a:txBody>
                  <a:tcPr/>
                </a:tc>
                <a:tc>
                  <a:txBody>
                    <a:bodyPr/>
                    <a:lstStyle/>
                    <a:p>
                      <a:r>
                        <a:rPr lang="en-US" sz="2000" kern="1200" baseline="0" dirty="0">
                          <a:solidFill>
                            <a:srgbClr val="000000"/>
                          </a:solidFill>
                          <a:latin typeface="+mn-lt"/>
                          <a:ea typeface="+mn-ea"/>
                          <a:cs typeface="+mn-cs"/>
                        </a:rPr>
                        <a:t>Mild, FEV1 ≥ 80% predicted </a:t>
                      </a:r>
                    </a:p>
                  </a:txBody>
                  <a:tcPr/>
                </a:tc>
                <a:extLst>
                  <a:ext uri="{0D108BD9-81ED-4DB2-BD59-A6C34878D82A}">
                    <a16:rowId xmlns:a16="http://schemas.microsoft.com/office/drawing/2014/main" val="10002"/>
                  </a:ext>
                </a:extLst>
              </a:tr>
              <a:tr h="720578">
                <a:tc>
                  <a:txBody>
                    <a:bodyPr/>
                    <a:lstStyle/>
                    <a:p>
                      <a:r>
                        <a:rPr lang="en-US" sz="2000" dirty="0">
                          <a:solidFill>
                            <a:srgbClr val="000000"/>
                          </a:solidFill>
                        </a:rPr>
                        <a:t>Gold 2</a:t>
                      </a:r>
                    </a:p>
                  </a:txBody>
                  <a:tcPr/>
                </a:tc>
                <a:tc>
                  <a:txBody>
                    <a:bodyPr/>
                    <a:lstStyle/>
                    <a:p>
                      <a:r>
                        <a:rPr lang="en-US" sz="2000" kern="1200" baseline="0" dirty="0">
                          <a:solidFill>
                            <a:srgbClr val="000000"/>
                          </a:solidFill>
                          <a:latin typeface="+mn-lt"/>
                          <a:ea typeface="+mn-ea"/>
                          <a:cs typeface="+mn-cs"/>
                        </a:rPr>
                        <a:t>Moderate, FEV1 50% to 79% predicted </a:t>
                      </a:r>
                    </a:p>
                  </a:txBody>
                  <a:tcPr/>
                </a:tc>
                <a:extLst>
                  <a:ext uri="{0D108BD9-81ED-4DB2-BD59-A6C34878D82A}">
                    <a16:rowId xmlns:a16="http://schemas.microsoft.com/office/drawing/2014/main" val="10003"/>
                  </a:ext>
                </a:extLst>
              </a:tr>
              <a:tr h="720578">
                <a:tc>
                  <a:txBody>
                    <a:bodyPr/>
                    <a:lstStyle/>
                    <a:p>
                      <a:r>
                        <a:rPr lang="en-US" sz="2000" dirty="0">
                          <a:solidFill>
                            <a:srgbClr val="000000"/>
                          </a:solidFill>
                        </a:rPr>
                        <a:t>Gold 3</a:t>
                      </a:r>
                    </a:p>
                  </a:txBody>
                  <a:tcPr/>
                </a:tc>
                <a:tc>
                  <a:txBody>
                    <a:bodyPr/>
                    <a:lstStyle/>
                    <a:p>
                      <a:r>
                        <a:rPr lang="en-US" sz="2000" kern="1200" baseline="0" dirty="0">
                          <a:solidFill>
                            <a:srgbClr val="000000"/>
                          </a:solidFill>
                          <a:latin typeface="+mn-lt"/>
                          <a:ea typeface="+mn-ea"/>
                          <a:cs typeface="+mn-cs"/>
                        </a:rPr>
                        <a:t>Severe, FEV1 30% to 49% predicted </a:t>
                      </a:r>
                    </a:p>
                  </a:txBody>
                  <a:tcPr/>
                </a:tc>
                <a:extLst>
                  <a:ext uri="{0D108BD9-81ED-4DB2-BD59-A6C34878D82A}">
                    <a16:rowId xmlns:a16="http://schemas.microsoft.com/office/drawing/2014/main" val="10004"/>
                  </a:ext>
                </a:extLst>
              </a:tr>
              <a:tr h="720578">
                <a:tc>
                  <a:txBody>
                    <a:bodyPr/>
                    <a:lstStyle/>
                    <a:p>
                      <a:r>
                        <a:rPr lang="en-US" sz="2000" dirty="0">
                          <a:solidFill>
                            <a:srgbClr val="000000"/>
                          </a:solidFill>
                        </a:rPr>
                        <a:t>Gold 4</a:t>
                      </a:r>
                    </a:p>
                  </a:txBody>
                  <a:tcPr/>
                </a:tc>
                <a:tc>
                  <a:txBody>
                    <a:bodyPr/>
                    <a:lstStyle/>
                    <a:p>
                      <a:r>
                        <a:rPr lang="en-US" sz="2000" kern="1200" baseline="0" dirty="0">
                          <a:solidFill>
                            <a:srgbClr val="000000"/>
                          </a:solidFill>
                          <a:latin typeface="+mn-lt"/>
                          <a:ea typeface="+mn-ea"/>
                          <a:cs typeface="+mn-cs"/>
                        </a:rPr>
                        <a:t>Very severe, FEV1 &lt; 30% predicted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8935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32D4-6D4C-4142-B55E-8DCA30C84A95}"/>
              </a:ext>
            </a:extLst>
          </p:cNvPr>
          <p:cNvSpPr>
            <a:spLocks noGrp="1"/>
          </p:cNvSpPr>
          <p:nvPr>
            <p:ph type="title"/>
          </p:nvPr>
        </p:nvSpPr>
        <p:spPr/>
        <p:txBody>
          <a:bodyPr/>
          <a:lstStyle/>
          <a:p>
            <a:r>
              <a:rPr lang="en-US" dirty="0"/>
              <a:t>COPD Agents</a:t>
            </a:r>
          </a:p>
        </p:txBody>
      </p:sp>
      <p:graphicFrame>
        <p:nvGraphicFramePr>
          <p:cNvPr id="4" name="Content Placeholder 5">
            <a:extLst>
              <a:ext uri="{FF2B5EF4-FFF2-40B4-BE49-F238E27FC236}">
                <a16:creationId xmlns:a16="http://schemas.microsoft.com/office/drawing/2014/main" id="{436A8938-BCAE-4F35-88CB-334094CFF7A6}"/>
              </a:ext>
            </a:extLst>
          </p:cNvPr>
          <p:cNvGraphicFramePr>
            <a:graphicFrameLocks noGrp="1"/>
          </p:cNvGraphicFramePr>
          <p:nvPr>
            <p:ph idx="1"/>
            <p:extLst>
              <p:ext uri="{D42A27DB-BD31-4B8C-83A1-F6EECF244321}">
                <p14:modId xmlns:p14="http://schemas.microsoft.com/office/powerpoint/2010/main" val="1177053128"/>
              </p:ext>
            </p:extLst>
          </p:nvPr>
        </p:nvGraphicFramePr>
        <p:xfrm>
          <a:off x="0" y="986808"/>
          <a:ext cx="9144000" cy="3642343"/>
        </p:xfrm>
        <a:graphic>
          <a:graphicData uri="http://schemas.openxmlformats.org/drawingml/2006/table">
            <a:tbl>
              <a:tblPr firstRow="1" bandRow="1">
                <a:tableStyleId>{5C22544A-7EE6-4342-B048-85BDC9FD1C3A}</a:tableStyleId>
              </a:tblPr>
              <a:tblGrid>
                <a:gridCol w="997527">
                  <a:extLst>
                    <a:ext uri="{9D8B030D-6E8A-4147-A177-3AD203B41FA5}">
                      <a16:colId xmlns:a16="http://schemas.microsoft.com/office/drawing/2014/main" val="20000"/>
                    </a:ext>
                  </a:extLst>
                </a:gridCol>
                <a:gridCol w="8146473">
                  <a:extLst>
                    <a:ext uri="{9D8B030D-6E8A-4147-A177-3AD203B41FA5}">
                      <a16:colId xmlns:a16="http://schemas.microsoft.com/office/drawing/2014/main" val="20001"/>
                    </a:ext>
                  </a:extLst>
                </a:gridCol>
              </a:tblGrid>
              <a:tr h="531110">
                <a:tc gridSpan="2">
                  <a:txBody>
                    <a:bodyPr/>
                    <a:lstStyle/>
                    <a:p>
                      <a:pPr algn="ctr"/>
                      <a:r>
                        <a:rPr lang="en-US" sz="2400" dirty="0"/>
                        <a:t>2022</a:t>
                      </a:r>
                      <a:r>
                        <a:rPr lang="en-US" sz="2400" baseline="0" dirty="0"/>
                        <a:t> GOLD Guidelines</a:t>
                      </a:r>
                      <a:endParaRPr lang="en-US" sz="2400" dirty="0"/>
                    </a:p>
                  </a:txBody>
                  <a:tcPr/>
                </a:tc>
                <a:tc hMerge="1">
                  <a:txBody>
                    <a:bodyPr/>
                    <a:lstStyle/>
                    <a:p>
                      <a:endParaRPr lang="en-US" dirty="0"/>
                    </a:p>
                  </a:txBody>
                  <a:tcPr/>
                </a:tc>
                <a:extLst>
                  <a:ext uri="{0D108BD9-81ED-4DB2-BD59-A6C34878D82A}">
                    <a16:rowId xmlns:a16="http://schemas.microsoft.com/office/drawing/2014/main" val="10000"/>
                  </a:ext>
                </a:extLst>
              </a:tr>
              <a:tr h="416969">
                <a:tc gridSpan="2">
                  <a:txBody>
                    <a:bodyPr/>
                    <a:lstStyle/>
                    <a:p>
                      <a:pPr algn="ctr"/>
                      <a:r>
                        <a:rPr lang="en-US" sz="2000" b="1" kern="1200" baseline="0" dirty="0">
                          <a:solidFill>
                            <a:srgbClr val="000000"/>
                          </a:solidFill>
                          <a:latin typeface="+mn-lt"/>
                          <a:ea typeface="+mn-ea"/>
                          <a:cs typeface="+mn-cs"/>
                        </a:rPr>
                        <a:t>Assessment of Exacerbation Risk and Symptoms</a:t>
                      </a:r>
                    </a:p>
                  </a:txBody>
                  <a:tcPr/>
                </a:tc>
                <a:tc hMerge="1">
                  <a:txBody>
                    <a:bodyPr/>
                    <a:lstStyle/>
                    <a:p>
                      <a:endParaRPr lang="en-US" dirty="0"/>
                    </a:p>
                  </a:txBody>
                  <a:tcPr/>
                </a:tc>
                <a:extLst>
                  <a:ext uri="{0D108BD9-81ED-4DB2-BD59-A6C34878D82A}">
                    <a16:rowId xmlns:a16="http://schemas.microsoft.com/office/drawing/2014/main" val="10001"/>
                  </a:ext>
                </a:extLst>
              </a:tr>
              <a:tr h="673566">
                <a:tc>
                  <a:txBody>
                    <a:bodyPr/>
                    <a:lstStyle/>
                    <a:p>
                      <a:r>
                        <a:rPr lang="en-US" sz="1800" dirty="0">
                          <a:solidFill>
                            <a:srgbClr val="000000"/>
                          </a:solidFill>
                        </a:rPr>
                        <a:t>Patient</a:t>
                      </a:r>
                      <a:r>
                        <a:rPr lang="en-US" sz="1800" baseline="0" dirty="0">
                          <a:solidFill>
                            <a:srgbClr val="000000"/>
                          </a:solidFill>
                        </a:rPr>
                        <a:t> Group A</a:t>
                      </a:r>
                      <a:endParaRPr lang="en-US" sz="1800" dirty="0">
                        <a:solidFill>
                          <a:srgbClr val="000000"/>
                        </a:solidFill>
                      </a:endParaRPr>
                    </a:p>
                  </a:txBody>
                  <a:tcPr/>
                </a:tc>
                <a:tc>
                  <a:txBody>
                    <a:bodyPr/>
                    <a:lstStyle/>
                    <a:p>
                      <a:r>
                        <a:rPr lang="en-US" sz="1800" kern="1200" baseline="0" dirty="0">
                          <a:solidFill>
                            <a:srgbClr val="000000"/>
                          </a:solidFill>
                          <a:latin typeface="+mn-lt"/>
                          <a:ea typeface="+mn-ea"/>
                          <a:cs typeface="+mn-cs"/>
                        </a:rPr>
                        <a:t>Low Risk, Less Symptoms: 0 to 1 exacerbations per year (not leading to hospitalization); and CAT score &lt; 10 or mMRC grade 0 to 1 </a:t>
                      </a:r>
                    </a:p>
                  </a:txBody>
                  <a:tcPr/>
                </a:tc>
                <a:extLst>
                  <a:ext uri="{0D108BD9-81ED-4DB2-BD59-A6C34878D82A}">
                    <a16:rowId xmlns:a16="http://schemas.microsoft.com/office/drawing/2014/main" val="10002"/>
                  </a:ext>
                </a:extLst>
              </a:tr>
              <a:tr h="673566">
                <a:tc>
                  <a:txBody>
                    <a:bodyPr/>
                    <a:lstStyle/>
                    <a:p>
                      <a:r>
                        <a:rPr lang="en-US" sz="1800" dirty="0">
                          <a:solidFill>
                            <a:srgbClr val="000000"/>
                          </a:solidFill>
                        </a:rPr>
                        <a:t>Patient</a:t>
                      </a:r>
                      <a:r>
                        <a:rPr lang="en-US" sz="1800" baseline="0" dirty="0">
                          <a:solidFill>
                            <a:srgbClr val="000000"/>
                          </a:solidFill>
                        </a:rPr>
                        <a:t> Group B</a:t>
                      </a:r>
                      <a:endParaRPr lang="en-US" sz="180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rgbClr val="000000"/>
                          </a:solidFill>
                          <a:latin typeface="+mn-lt"/>
                          <a:ea typeface="+mn-ea"/>
                          <a:cs typeface="+mn-cs"/>
                        </a:rPr>
                        <a:t>Low Risk, Less Symptoms: 0 to 1 exacerbations per year (not leading to hospitalization); and CAT score ≥ 10 or mMRC grade ≥ 2 </a:t>
                      </a:r>
                    </a:p>
                  </a:txBody>
                  <a:tcPr/>
                </a:tc>
                <a:extLst>
                  <a:ext uri="{0D108BD9-81ED-4DB2-BD59-A6C34878D82A}">
                    <a16:rowId xmlns:a16="http://schemas.microsoft.com/office/drawing/2014/main" val="10003"/>
                  </a:ext>
                </a:extLst>
              </a:tr>
              <a:tr h="673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Patient</a:t>
                      </a:r>
                      <a:r>
                        <a:rPr lang="en-US" sz="1800" baseline="0" dirty="0">
                          <a:solidFill>
                            <a:srgbClr val="000000"/>
                          </a:solidFill>
                        </a:rPr>
                        <a:t> Group C</a:t>
                      </a:r>
                      <a:endParaRPr lang="en-US" sz="1800" dirty="0">
                        <a:solidFill>
                          <a:srgbClr val="000000"/>
                        </a:solidFill>
                      </a:endParaRPr>
                    </a:p>
                  </a:txBody>
                  <a:tcPr/>
                </a:tc>
                <a:tc>
                  <a:txBody>
                    <a:bodyPr/>
                    <a:lstStyle/>
                    <a:p>
                      <a:r>
                        <a:rPr lang="en-US" sz="1800" kern="1200" baseline="0" dirty="0">
                          <a:solidFill>
                            <a:srgbClr val="000000"/>
                          </a:solidFill>
                          <a:latin typeface="+mn-lt"/>
                          <a:ea typeface="+mn-ea"/>
                          <a:cs typeface="+mn-cs"/>
                        </a:rPr>
                        <a:t>High Risk, Less Symptoms: ≥ 2 exacerbations per year or ≥ 1 exacerbation leading to hospitalization; and CAT score &lt; 10 or mMRC grade 0 to 1 </a:t>
                      </a:r>
                    </a:p>
                  </a:txBody>
                  <a:tcPr/>
                </a:tc>
                <a:extLst>
                  <a:ext uri="{0D108BD9-81ED-4DB2-BD59-A6C34878D82A}">
                    <a16:rowId xmlns:a16="http://schemas.microsoft.com/office/drawing/2014/main" val="10004"/>
                  </a:ext>
                </a:extLst>
              </a:tr>
              <a:tr h="673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Patient</a:t>
                      </a:r>
                      <a:r>
                        <a:rPr lang="en-US" sz="1800" baseline="0" dirty="0">
                          <a:solidFill>
                            <a:srgbClr val="000000"/>
                          </a:solidFill>
                        </a:rPr>
                        <a:t> Group D</a:t>
                      </a:r>
                      <a:endParaRPr lang="en-US" sz="180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rgbClr val="000000"/>
                          </a:solidFill>
                          <a:latin typeface="+mn-lt"/>
                          <a:ea typeface="+mn-ea"/>
                          <a:cs typeface="+mn-cs"/>
                        </a:rPr>
                        <a:t>High Risk, Less Symptoms: ≥ 2 exacerbations per year or ≥ 1 exacerbation leading to hospitalization; and CAT score  ≥ 10 or mMRC grade ≥ 2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9384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D1FC-88DD-47BB-8A9B-8C775CA83D64}"/>
              </a:ext>
            </a:extLst>
          </p:cNvPr>
          <p:cNvSpPr>
            <a:spLocks noGrp="1"/>
          </p:cNvSpPr>
          <p:nvPr>
            <p:ph type="title"/>
          </p:nvPr>
        </p:nvSpPr>
        <p:spPr/>
        <p:txBody>
          <a:bodyPr/>
          <a:lstStyle/>
          <a:p>
            <a:r>
              <a:rPr lang="en-US" altLang="en-US" dirty="0"/>
              <a:t>COPD Agents</a:t>
            </a:r>
            <a:endParaRPr lang="en-US" dirty="0"/>
          </a:p>
        </p:txBody>
      </p:sp>
      <p:sp>
        <p:nvSpPr>
          <p:cNvPr id="3" name="Content Placeholder 2">
            <a:extLst>
              <a:ext uri="{FF2B5EF4-FFF2-40B4-BE49-F238E27FC236}">
                <a16:creationId xmlns:a16="http://schemas.microsoft.com/office/drawing/2014/main" id="{F9451DBC-3BD2-4E1A-B4F2-550C3E1B149F}"/>
              </a:ext>
            </a:extLst>
          </p:cNvPr>
          <p:cNvSpPr>
            <a:spLocks noGrp="1"/>
          </p:cNvSpPr>
          <p:nvPr>
            <p:ph idx="1"/>
          </p:nvPr>
        </p:nvSpPr>
        <p:spPr>
          <a:xfrm>
            <a:off x="152400" y="895350"/>
            <a:ext cx="8534400" cy="3657600"/>
          </a:xfrm>
        </p:spPr>
        <p:txBody>
          <a:bodyPr lIns="91440" tIns="45720" rIns="91440" bIns="45720" anchor="t"/>
          <a:lstStyle/>
          <a:p>
            <a:pPr marL="342900" lvl="1" indent="-342900" fontAlgn="base">
              <a:spcBef>
                <a:spcPts val="1000"/>
              </a:spcBef>
              <a:buNone/>
            </a:pPr>
            <a:r>
              <a:rPr lang="en-US" dirty="0">
                <a:solidFill>
                  <a:srgbClr val="000000"/>
                </a:solidFill>
              </a:rPr>
              <a:t>GOLD Guidelines Group A: </a:t>
            </a:r>
          </a:p>
          <a:p>
            <a:pPr marL="342900" lvl="1" indent="-342900" fontAlgn="base">
              <a:spcBef>
                <a:spcPts val="1000"/>
              </a:spcBef>
              <a:buFont typeface="Arial" panose="020B0604020202020204" pitchFamily="34" charset="0"/>
              <a:buChar char="•"/>
            </a:pPr>
            <a:r>
              <a:rPr lang="en-US" dirty="0">
                <a:solidFill>
                  <a:srgbClr val="000000"/>
                </a:solidFill>
                <a:cs typeface="Arial"/>
              </a:rPr>
              <a:t>Short-acting inhaled bronchodilator used on an as-needed basis is recommended as first choice while a long-acting beta2-agonist or anticholinergic and the combination of short-acting inhaled beta2-agonist and short-acting anticholinergic are considered as alternatives</a:t>
            </a:r>
          </a:p>
          <a:p>
            <a:pPr marL="342900" lvl="1" indent="-342900" fontAlgn="base">
              <a:spcBef>
                <a:spcPts val="1000"/>
              </a:spcBef>
              <a:buNone/>
            </a:pPr>
            <a:r>
              <a:rPr lang="en-US" dirty="0">
                <a:solidFill>
                  <a:srgbClr val="000000"/>
                </a:solidFill>
              </a:rPr>
              <a:t>GOLD Guidelines Group B: </a:t>
            </a:r>
          </a:p>
          <a:p>
            <a:pPr marL="342900" lvl="1" indent="-342900" fontAlgn="base">
              <a:spcBef>
                <a:spcPts val="1000"/>
              </a:spcBef>
              <a:buFont typeface="Arial" panose="020B0604020202020204" pitchFamily="34" charset="0"/>
              <a:buChar char="•"/>
            </a:pPr>
            <a:r>
              <a:rPr lang="en-US" dirty="0">
                <a:solidFill>
                  <a:srgbClr val="000000"/>
                </a:solidFill>
                <a:cs typeface="Arial"/>
              </a:rPr>
              <a:t>Regular use of a long-acting beta2 agonist (LABA) or long-acting antimuscarinic (LAMA) is recommended, while the combination of a LABA plus a LAMA is an alternative treatment</a:t>
            </a:r>
          </a:p>
          <a:p>
            <a:endParaRPr lang="en-US" dirty="0"/>
          </a:p>
        </p:txBody>
      </p:sp>
    </p:spTree>
    <p:extLst>
      <p:ext uri="{BB962C8B-B14F-4D97-AF65-F5344CB8AC3E}">
        <p14:creationId xmlns:p14="http://schemas.microsoft.com/office/powerpoint/2010/main" val="5374034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218C-AA69-4F8E-BCB2-08DD739AEF78}"/>
              </a:ext>
            </a:extLst>
          </p:cNvPr>
          <p:cNvSpPr>
            <a:spLocks noGrp="1"/>
          </p:cNvSpPr>
          <p:nvPr>
            <p:ph type="title"/>
          </p:nvPr>
        </p:nvSpPr>
        <p:spPr>
          <a:xfrm>
            <a:off x="441960" y="190500"/>
            <a:ext cx="8229600" cy="857250"/>
          </a:xfrm>
        </p:spPr>
        <p:txBody>
          <a:bodyPr/>
          <a:lstStyle/>
          <a:p>
            <a:r>
              <a:rPr lang="en-US" altLang="en-US" dirty="0"/>
              <a:t>COPD Agents</a:t>
            </a:r>
            <a:endParaRPr lang="en-US" dirty="0"/>
          </a:p>
        </p:txBody>
      </p:sp>
      <p:sp>
        <p:nvSpPr>
          <p:cNvPr id="3" name="Content Placeholder 2">
            <a:extLst>
              <a:ext uri="{FF2B5EF4-FFF2-40B4-BE49-F238E27FC236}">
                <a16:creationId xmlns:a16="http://schemas.microsoft.com/office/drawing/2014/main" id="{DAE560E5-6B19-4D02-992E-FCE5C462CE55}"/>
              </a:ext>
            </a:extLst>
          </p:cNvPr>
          <p:cNvSpPr>
            <a:spLocks noGrp="1"/>
          </p:cNvSpPr>
          <p:nvPr>
            <p:ph idx="1"/>
          </p:nvPr>
        </p:nvSpPr>
        <p:spPr>
          <a:xfrm>
            <a:off x="228600" y="874514"/>
            <a:ext cx="8686800" cy="3754636"/>
          </a:xfrm>
        </p:spPr>
        <p:txBody>
          <a:bodyPr lIns="91440" tIns="45720" rIns="91440" bIns="45720" anchor="t"/>
          <a:lstStyle/>
          <a:p>
            <a:pPr marL="342900" lvl="1" indent="-342900" fontAlgn="base">
              <a:spcBef>
                <a:spcPts val="1000"/>
              </a:spcBef>
              <a:buNone/>
            </a:pPr>
            <a:r>
              <a:rPr lang="en-US" sz="2000" dirty="0">
                <a:solidFill>
                  <a:srgbClr val="000000"/>
                </a:solidFill>
              </a:rPr>
              <a:t>GOLD Guideline Group C: </a:t>
            </a:r>
          </a:p>
          <a:p>
            <a:pPr marL="342900" lvl="1" indent="-342900" fontAlgn="base">
              <a:spcBef>
                <a:spcPts val="1000"/>
              </a:spcBef>
              <a:buFont typeface="Arial" panose="020B0604020202020204" pitchFamily="34" charset="0"/>
              <a:buChar char="•"/>
            </a:pPr>
            <a:r>
              <a:rPr lang="en-US" sz="2000" dirty="0">
                <a:solidFill>
                  <a:srgbClr val="000000"/>
                </a:solidFill>
                <a:cs typeface="Arial"/>
              </a:rPr>
              <a:t>Monotherapy with a long-acting bronchodilator, with preference given to LAMAs. If exacerbations persist, fixed combinations of LABA/LAMA or LABA/inhaled corticosteroids (ICS) may be tried; due to increased risk of pneumonia with ICS agents, a LABA/LAMA combination is preferred </a:t>
            </a:r>
            <a:endParaRPr lang="en-US" sz="2000" dirty="0">
              <a:solidFill>
                <a:srgbClr val="000000"/>
              </a:solidFill>
            </a:endParaRPr>
          </a:p>
          <a:p>
            <a:pPr marL="0" lvl="1" indent="0" fontAlgn="base">
              <a:spcBef>
                <a:spcPts val="1000"/>
              </a:spcBef>
              <a:buNone/>
            </a:pPr>
            <a:r>
              <a:rPr lang="en-US" sz="2000" dirty="0">
                <a:solidFill>
                  <a:srgbClr val="000000"/>
                </a:solidFill>
              </a:rPr>
              <a:t>GOLD Guideline Group D: </a:t>
            </a:r>
          </a:p>
          <a:p>
            <a:pPr marL="342900" lvl="1" indent="-342900" fontAlgn="base">
              <a:spcBef>
                <a:spcPts val="1000"/>
              </a:spcBef>
              <a:buFont typeface="Arial" panose="020B0604020202020204" pitchFamily="34" charset="0"/>
              <a:buChar char="•"/>
            </a:pPr>
            <a:r>
              <a:rPr lang="en-US" sz="2000" dirty="0">
                <a:solidFill>
                  <a:srgbClr val="000000"/>
                </a:solidFill>
              </a:rPr>
              <a:t>The same initial therapeutic plan may be utilized as those in Group C with a goal of reducing exacerbations. There is some evidence for use of triple therapy for Group D patients (ICS plus LABA/LAMA). If exacerbations persist with triple therapy, Daliresp may be added in patients with FEV1 &lt; 50% predicted and chronic bronchitis</a:t>
            </a:r>
          </a:p>
          <a:p>
            <a:pPr marL="342900" lvl="1" indent="-342900" fontAlgn="base">
              <a:spcBef>
                <a:spcPts val="1000"/>
              </a:spcBef>
              <a:buFont typeface="Arial" panose="020B0604020202020204" pitchFamily="34" charset="0"/>
              <a:buChar char="•"/>
            </a:pPr>
            <a:endParaRPr lang="en-US" sz="2000" dirty="0">
              <a:solidFill>
                <a:schemeClr val="tx1">
                  <a:lumMod val="50000"/>
                </a:schemeClr>
              </a:solidFill>
            </a:endParaRPr>
          </a:p>
          <a:p>
            <a:endParaRPr lang="en-US" sz="2000" dirty="0"/>
          </a:p>
        </p:txBody>
      </p:sp>
    </p:spTree>
    <p:extLst>
      <p:ext uri="{BB962C8B-B14F-4D97-AF65-F5344CB8AC3E}">
        <p14:creationId xmlns:p14="http://schemas.microsoft.com/office/powerpoint/2010/main" val="2382070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A7EE-657C-4DCE-AAAC-DA89E632C367}"/>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D396478E-BF6A-4777-8C72-FBE9B0F4AC3D}"/>
              </a:ext>
            </a:extLst>
          </p:cNvPr>
          <p:cNvSpPr>
            <a:spLocks noGrp="1"/>
          </p:cNvSpPr>
          <p:nvPr>
            <p:ph idx="1"/>
          </p:nvPr>
        </p:nvSpPr>
        <p:spPr>
          <a:xfrm>
            <a:off x="0" y="819150"/>
            <a:ext cx="9144000" cy="3623072"/>
          </a:xfrm>
        </p:spPr>
        <p:txBody>
          <a:bodyPr lIns="91440" tIns="45720" rIns="91440" bIns="45720" anchor="t"/>
          <a:lstStyle/>
          <a:p>
            <a:pPr marL="457200" lvl="3" indent="-337820">
              <a:buFont typeface="Arial"/>
              <a:buChar char="•"/>
            </a:pPr>
            <a:r>
              <a:rPr lang="en-US" sz="2000" dirty="0">
                <a:solidFill>
                  <a:srgbClr val="000000"/>
                </a:solidFill>
                <a:cs typeface="Arial"/>
              </a:rPr>
              <a:t>Bronchodilator medications are central to the symptomatic management of COPD </a:t>
            </a:r>
            <a:endParaRPr lang="en-US" sz="2000" dirty="0">
              <a:solidFill>
                <a:srgbClr val="000000"/>
              </a:solidFill>
            </a:endParaRPr>
          </a:p>
          <a:p>
            <a:pPr marL="457200" lvl="3" indent="-337820">
              <a:buFont typeface="Arial"/>
              <a:buChar char="•"/>
            </a:pPr>
            <a:r>
              <a:rPr lang="en-US" sz="2000" dirty="0">
                <a:solidFill>
                  <a:srgbClr val="000000"/>
                </a:solidFill>
                <a:cs typeface="Arial"/>
              </a:rPr>
              <a:t>Act to improve emptying of the lungs, reduce dynamic hyperinflation at rest and during exercise, and improve exercise performance</a:t>
            </a:r>
          </a:p>
          <a:p>
            <a:pPr marL="457200" lvl="3" indent="-337820">
              <a:buFont typeface="Arial"/>
              <a:buChar char="•"/>
            </a:pPr>
            <a:r>
              <a:rPr lang="en-US" sz="2000" dirty="0">
                <a:solidFill>
                  <a:srgbClr val="000000"/>
                </a:solidFill>
                <a:cs typeface="Arial"/>
              </a:rPr>
              <a:t>Are given either on an as-needed basis for relief of persistent or worsening symptoms or on a regular basis to prevent or reduce symptoms</a:t>
            </a:r>
          </a:p>
          <a:p>
            <a:pPr marL="457200" lvl="3" indent="-337820">
              <a:buFont typeface="Arial"/>
              <a:buChar char="•"/>
            </a:pPr>
            <a:r>
              <a:rPr lang="en-US" sz="2000" dirty="0">
                <a:solidFill>
                  <a:srgbClr val="000000"/>
                </a:solidFill>
                <a:cs typeface="Arial"/>
              </a:rPr>
              <a:t>Regular treatment with long-acting bronchodilators is more effective and convenient than treatment with short-acting agents</a:t>
            </a:r>
          </a:p>
          <a:p>
            <a:pPr marL="457200" lvl="3" indent="-337820">
              <a:buFont typeface="Arial"/>
              <a:buChar char="•"/>
            </a:pPr>
            <a:r>
              <a:rPr lang="en-US" sz="2000" dirty="0">
                <a:solidFill>
                  <a:srgbClr val="000000"/>
                </a:solidFill>
                <a:cs typeface="Arial"/>
              </a:rPr>
              <a:t>Combining bronchodilators of different pharmacological classes may improve efficacy and decrease the risk of side effects</a:t>
            </a:r>
          </a:p>
          <a:p>
            <a:pPr marL="457200" lvl="3" indent="-337820">
              <a:buFont typeface="Arial"/>
              <a:buChar char="•"/>
            </a:pPr>
            <a:r>
              <a:rPr lang="en-US" sz="2000" dirty="0">
                <a:solidFill>
                  <a:srgbClr val="000000"/>
                </a:solidFill>
                <a:cs typeface="Arial"/>
              </a:rPr>
              <a:t>There is insufficient evidence to recommend one long-acting agent over another </a:t>
            </a:r>
            <a:endParaRPr lang="en-US" sz="2000" dirty="0">
              <a:solidFill>
                <a:srgbClr val="000000"/>
              </a:solidFill>
            </a:endParaRPr>
          </a:p>
          <a:p>
            <a:endParaRPr lang="en-US" dirty="0"/>
          </a:p>
        </p:txBody>
      </p:sp>
    </p:spTree>
    <p:extLst>
      <p:ext uri="{BB962C8B-B14F-4D97-AF65-F5344CB8AC3E}">
        <p14:creationId xmlns:p14="http://schemas.microsoft.com/office/powerpoint/2010/main" val="1476659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5FAC-B17A-47B4-A856-FB7A26735AAF}"/>
              </a:ext>
            </a:extLst>
          </p:cNvPr>
          <p:cNvSpPr>
            <a:spLocks noGrp="1"/>
          </p:cNvSpPr>
          <p:nvPr>
            <p:ph type="ctrTitle"/>
          </p:nvPr>
        </p:nvSpPr>
        <p:spPr>
          <a:xfrm>
            <a:off x="533400" y="895350"/>
            <a:ext cx="7315200" cy="2362200"/>
          </a:xfrm>
        </p:spPr>
        <p:txBody>
          <a:bodyPr/>
          <a:lstStyle/>
          <a:p>
            <a:r>
              <a:rPr lang="en-US" altLang="en-US" dirty="0"/>
              <a:t>Cytokine and CAM Antagonists</a:t>
            </a:r>
            <a:br>
              <a:rPr lang="en-US" altLang="en-US" dirty="0"/>
            </a:br>
            <a:endParaRPr lang="en-US" dirty="0"/>
          </a:p>
        </p:txBody>
      </p:sp>
    </p:spTree>
    <p:extLst>
      <p:ext uri="{BB962C8B-B14F-4D97-AF65-F5344CB8AC3E}">
        <p14:creationId xmlns:p14="http://schemas.microsoft.com/office/powerpoint/2010/main" val="266534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8F18-7960-4423-9BBD-AA3915E95ABD}"/>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CAA44848-EB50-46A9-9760-B3654FE3AD0E}"/>
              </a:ext>
            </a:extLst>
          </p:cNvPr>
          <p:cNvSpPr>
            <a:spLocks noGrp="1"/>
          </p:cNvSpPr>
          <p:nvPr>
            <p:ph idx="1"/>
          </p:nvPr>
        </p:nvSpPr>
        <p:spPr>
          <a:xfrm>
            <a:off x="457200" y="1047750"/>
            <a:ext cx="8229600" cy="3505200"/>
          </a:xfrm>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a:t>
            </a:r>
          </a:p>
          <a:p>
            <a:r>
              <a:rPr lang="en-US" sz="2200" dirty="0">
                <a:solidFill>
                  <a:srgbClr val="000000"/>
                </a:solidFill>
              </a:rPr>
              <a:t>buprenorphine (buprenorphine transdermal, Butrans)</a:t>
            </a:r>
          </a:p>
          <a:p>
            <a:r>
              <a:rPr lang="en-US" sz="2200" dirty="0">
                <a:solidFill>
                  <a:srgbClr val="000000"/>
                </a:solidFill>
              </a:rPr>
              <a:t>buprenorphine HCl (Belbuca)</a:t>
            </a:r>
          </a:p>
          <a:p>
            <a:r>
              <a:rPr lang="en-US" sz="2200" dirty="0">
                <a:solidFill>
                  <a:srgbClr val="000000"/>
                </a:solidFill>
              </a:rPr>
              <a:t>fentanyl transdermal</a:t>
            </a:r>
          </a:p>
          <a:p>
            <a:r>
              <a:rPr lang="en-US" sz="2200" dirty="0">
                <a:solidFill>
                  <a:srgbClr val="000000"/>
                </a:solidFill>
              </a:rPr>
              <a:t>hydrocodone bitartrate (Hysingla ER &amp; Zohydro ER)</a:t>
            </a:r>
          </a:p>
          <a:p>
            <a:r>
              <a:rPr lang="en-US" sz="2200" dirty="0">
                <a:solidFill>
                  <a:srgbClr val="000000"/>
                </a:solidFill>
              </a:rPr>
              <a:t>hydromorphone HCl (Exalgo, hydromorphone ER)</a:t>
            </a:r>
          </a:p>
          <a:p>
            <a:r>
              <a:rPr lang="en-US" sz="2200" dirty="0">
                <a:solidFill>
                  <a:srgbClr val="000000"/>
                </a:solidFill>
              </a:rPr>
              <a:t>methadone HCl (methadone concentrate, solution, tablet &amp; sol tab)</a:t>
            </a:r>
          </a:p>
          <a:p>
            <a:pPr marL="0" indent="0">
              <a:buNone/>
            </a:pPr>
            <a:endParaRPr lang="en-US" dirty="0"/>
          </a:p>
        </p:txBody>
      </p:sp>
    </p:spTree>
    <p:extLst>
      <p:ext uri="{BB962C8B-B14F-4D97-AF65-F5344CB8AC3E}">
        <p14:creationId xmlns:p14="http://schemas.microsoft.com/office/powerpoint/2010/main" val="684398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FB9-4D82-43F0-9BF7-834330F6292E}"/>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4F2D3EF2-4215-47FD-A417-2C73C038AAAA}"/>
              </a:ext>
            </a:extLst>
          </p:cNvPr>
          <p:cNvGraphicFramePr>
            <a:graphicFrameLocks noGrp="1"/>
          </p:cNvGraphicFramePr>
          <p:nvPr>
            <p:ph idx="1"/>
            <p:extLst>
              <p:ext uri="{D42A27DB-BD31-4B8C-83A1-F6EECF244321}">
                <p14:modId xmlns:p14="http://schemas.microsoft.com/office/powerpoint/2010/main" val="2048918630"/>
              </p:ext>
            </p:extLst>
          </p:nvPr>
        </p:nvGraphicFramePr>
        <p:xfrm>
          <a:off x="0" y="819150"/>
          <a:ext cx="9144000" cy="3793612"/>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81642">
                  <a:extLst>
                    <a:ext uri="{9D8B030D-6E8A-4147-A177-3AD203B41FA5}">
                      <a16:colId xmlns:a16="http://schemas.microsoft.com/office/drawing/2014/main" val="20001"/>
                    </a:ext>
                  </a:extLst>
                </a:gridCol>
                <a:gridCol w="1061358">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453014">
                <a:tc gridSpan="2">
                  <a:txBody>
                    <a:bodyPr/>
                    <a:lstStyle/>
                    <a:p>
                      <a:pPr marL="0" marR="0" algn="ctr">
                        <a:spcBef>
                          <a:spcPts val="200"/>
                        </a:spcBef>
                        <a:spcAft>
                          <a:spcPts val="200"/>
                        </a:spcAft>
                      </a:pPr>
                      <a:r>
                        <a:rPr lang="en-US" sz="1000" b="1" dirty="0">
                          <a:latin typeface="Calibri"/>
                          <a:ea typeface="Times New Roman"/>
                          <a:cs typeface="Times New Roman"/>
                        </a:rPr>
                        <a:t>Drug</a:t>
                      </a:r>
                      <a:endParaRPr lang="en-US" sz="1100" b="1" dirty="0">
                        <a:latin typeface="Calibri"/>
                        <a:ea typeface="Times New Roman"/>
                        <a:cs typeface="Times New Roman"/>
                      </a:endParaRPr>
                    </a:p>
                  </a:txBody>
                  <a:tcPr marL="27305" marR="27305" marT="0" marB="0" anchor="ctr"/>
                </a:tc>
                <a:tc hMerge="1">
                  <a:txBody>
                    <a:bodyPr/>
                    <a:lstStyle/>
                    <a:p>
                      <a:pPr marL="0" marR="0" algn="ctr">
                        <a:spcBef>
                          <a:spcPts val="200"/>
                        </a:spcBef>
                        <a:spcAft>
                          <a:spcPts val="200"/>
                        </a:spcAft>
                      </a:pPr>
                      <a:endParaRPr lang="en-US" sz="1100" b="1">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Rheumatoid Arthritis </a:t>
                      </a: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Juvenile Idiopathic Arthritis </a:t>
                      </a: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Ankylosing Spondylitis</a:t>
                      </a:r>
                      <a:br>
                        <a:rPr lang="en-US" sz="1000" b="1" dirty="0">
                          <a:latin typeface="Calibri"/>
                          <a:ea typeface="Times New Roman"/>
                          <a:cs typeface="Times New Roman"/>
                        </a:rPr>
                      </a:b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Psoriatic Arthritis</a:t>
                      </a:r>
                      <a:br>
                        <a:rPr lang="en-US" sz="1000" b="1" dirty="0">
                          <a:latin typeface="Calibri"/>
                          <a:ea typeface="Times New Roman"/>
                          <a:cs typeface="Times New Roman"/>
                        </a:rPr>
                      </a:b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Crohn’s Disease </a:t>
                      </a:r>
                      <a:br>
                        <a:rPr lang="en-US" sz="1000" b="1" dirty="0">
                          <a:latin typeface="Calibri"/>
                          <a:ea typeface="Times New Roman"/>
                          <a:cs typeface="Times New Roman"/>
                        </a:rPr>
                      </a:b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Ulcerative Colitis</a:t>
                      </a:r>
                    </a:p>
                    <a:p>
                      <a:pPr marL="0" marR="0" algn="ctr">
                        <a:spcBef>
                          <a:spcPts val="200"/>
                        </a:spcBef>
                        <a:spcAft>
                          <a:spcPts val="200"/>
                        </a:spcAft>
                      </a:pPr>
                      <a:endParaRPr lang="en-US" sz="1100" b="1" dirty="0">
                        <a:latin typeface="Calibri"/>
                        <a:ea typeface="Times New Roman"/>
                        <a:cs typeface="Times New Roman"/>
                      </a:endParaRPr>
                    </a:p>
                  </a:txBody>
                  <a:tcPr marL="27305" marR="27305" marT="0" marB="0" anchor="ctr"/>
                </a:tc>
                <a:extLst>
                  <a:ext uri="{0D108BD9-81ED-4DB2-BD59-A6C34878D82A}">
                    <a16:rowId xmlns:a16="http://schemas.microsoft.com/office/drawing/2014/main" val="10000"/>
                  </a:ext>
                </a:extLst>
              </a:tr>
              <a:tr h="281313">
                <a:tc gridSpan="9">
                  <a:txBody>
                    <a:bodyPr/>
                    <a:lstStyle/>
                    <a:p>
                      <a:pPr algn="ctr"/>
                      <a:r>
                        <a:rPr lang="en-US" sz="1400" b="1" dirty="0">
                          <a:solidFill>
                            <a:srgbClr val="000000"/>
                          </a:solidFill>
                          <a:latin typeface="Calibri"/>
                        </a:rPr>
                        <a:t>TNF Agents</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8855">
                <a:tc>
                  <a:txBody>
                    <a:bodyPr/>
                    <a:lstStyle/>
                    <a:p>
                      <a:pPr marL="0" marR="0">
                        <a:spcBef>
                          <a:spcPts val="200"/>
                        </a:spcBef>
                        <a:spcAft>
                          <a:spcPts val="200"/>
                        </a:spcAft>
                      </a:pPr>
                      <a:r>
                        <a:rPr lang="en-US" sz="1300" b="0" dirty="0">
                          <a:solidFill>
                            <a:srgbClr val="000000"/>
                          </a:solidFill>
                          <a:latin typeface="+mn-lt"/>
                          <a:ea typeface="Times New Roman"/>
                          <a:cs typeface="Times New Roman"/>
                        </a:rPr>
                        <a:t>adalimumab</a:t>
                      </a:r>
                      <a:br>
                        <a:rPr lang="en-US" sz="1300" b="0" dirty="0">
                          <a:solidFill>
                            <a:srgbClr val="000000"/>
                          </a:solidFill>
                          <a:latin typeface="+mn-lt"/>
                          <a:ea typeface="Times New Roman"/>
                          <a:cs typeface="Times New Roman"/>
                        </a:rPr>
                      </a:br>
                      <a:r>
                        <a:rPr lang="en-US" sz="1300" b="0" dirty="0">
                          <a:solidFill>
                            <a:srgbClr val="000000"/>
                          </a:solidFill>
                          <a:latin typeface="+mn-lt"/>
                          <a:ea typeface="Times New Roman"/>
                          <a:cs typeface="Times New Roman"/>
                        </a:rPr>
                        <a:t>(Humira®)</a:t>
                      </a:r>
                    </a:p>
                  </a:txBody>
                  <a:tcPr marL="27305" marR="27305" marT="0" marB="0" anchor="ctr"/>
                </a:tc>
                <a:tc gridSpan="2">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br>
                        <a:rPr lang="en-US" sz="1300" b="0" dirty="0">
                          <a:solidFill>
                            <a:srgbClr val="000000"/>
                          </a:solidFill>
                          <a:latin typeface="+mn-lt"/>
                          <a:ea typeface="Times New Roman"/>
                          <a:cs typeface="Times New Roman"/>
                        </a:rPr>
                      </a:br>
                      <a:r>
                        <a:rPr lang="en-US" sz="1300" b="0" dirty="0">
                          <a:solidFill>
                            <a:srgbClr val="000000"/>
                          </a:solidFill>
                          <a:latin typeface="+mn-lt"/>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br>
                        <a:rPr lang="en-US" sz="1300" b="0" dirty="0">
                          <a:solidFill>
                            <a:srgbClr val="000000"/>
                          </a:solidFill>
                          <a:latin typeface="+mn-lt"/>
                          <a:ea typeface="Times New Roman"/>
                          <a:cs typeface="Times New Roman"/>
                        </a:rPr>
                      </a:br>
                      <a:r>
                        <a:rPr lang="en-US" sz="1300" b="0" dirty="0">
                          <a:solidFill>
                            <a:srgbClr val="000000"/>
                          </a:solidFill>
                          <a:latin typeface="+mn-lt"/>
                          <a:ea typeface="Times New Roman"/>
                          <a:cs typeface="Times New Roman"/>
                        </a:rPr>
                        <a:t>(≥ 6 years)</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300" b="0" kern="1200" dirty="0">
                          <a:solidFill>
                            <a:srgbClr val="000000"/>
                          </a:solidFill>
                          <a:latin typeface="+mn-lt"/>
                          <a:ea typeface="Times New Roman"/>
                          <a:cs typeface="Times New Roman"/>
                        </a:rPr>
                        <a:t>X</a:t>
                      </a:r>
                      <a:br>
                        <a:rPr lang="en-US" sz="1300" b="0" kern="1200" dirty="0">
                          <a:solidFill>
                            <a:srgbClr val="000000"/>
                          </a:solidFill>
                          <a:latin typeface="+mn-lt"/>
                          <a:ea typeface="Times New Roman"/>
                          <a:cs typeface="Times New Roman"/>
                        </a:rPr>
                      </a:br>
                      <a:r>
                        <a:rPr lang="en-US" sz="1300" b="0" kern="1200" dirty="0">
                          <a:solidFill>
                            <a:srgbClr val="000000"/>
                          </a:solidFill>
                          <a:latin typeface="+mn-lt"/>
                          <a:ea typeface="Times New Roman"/>
                          <a:cs typeface="Times New Roman"/>
                        </a:rPr>
                        <a:t>(≥ 5 years)</a:t>
                      </a:r>
                    </a:p>
                    <a:p>
                      <a:pPr marL="0" marR="0" algn="ctr" defTabSz="914400" rtl="0" eaLnBrk="1" latinLnBrk="0" hangingPunct="1">
                        <a:spcBef>
                          <a:spcPts val="200"/>
                        </a:spcBef>
                        <a:spcAft>
                          <a:spcPts val="200"/>
                        </a:spcAft>
                      </a:pPr>
                      <a:endParaRPr lang="en-US" sz="1300" b="0" kern="1200" dirty="0">
                        <a:solidFill>
                          <a:srgbClr val="000000"/>
                        </a:solidFill>
                        <a:latin typeface="+mn-lt"/>
                        <a:ea typeface="Times New Roman"/>
                        <a:cs typeface="Times New Roman"/>
                      </a:endParaRPr>
                    </a:p>
                  </a:txBody>
                  <a:tcPr marL="27305" marR="27305" marT="0" marB="0" anchor="ctr"/>
                </a:tc>
                <a:extLst>
                  <a:ext uri="{0D108BD9-81ED-4DB2-BD59-A6C34878D82A}">
                    <a16:rowId xmlns:a16="http://schemas.microsoft.com/office/drawing/2014/main" val="10002"/>
                  </a:ext>
                </a:extLst>
              </a:tr>
              <a:tr h="548560">
                <a:tc>
                  <a:txBody>
                    <a:bodyPr/>
                    <a:lstStyle/>
                    <a:p>
                      <a:pPr marL="0" marR="0">
                        <a:spcBef>
                          <a:spcPts val="200"/>
                        </a:spcBef>
                        <a:spcAft>
                          <a:spcPts val="200"/>
                        </a:spcAft>
                      </a:pPr>
                      <a:r>
                        <a:rPr lang="en-US" sz="1300" b="0" dirty="0">
                          <a:solidFill>
                            <a:srgbClr val="000000"/>
                          </a:solidFill>
                          <a:highlight>
                            <a:srgbClr val="00FFFF"/>
                          </a:highlight>
                          <a:latin typeface="+mn-lt"/>
                          <a:ea typeface="Times New Roman"/>
                          <a:cs typeface="Times New Roman"/>
                        </a:rPr>
                        <a:t>Adalimumab-atto</a:t>
                      </a:r>
                      <a:br>
                        <a:rPr lang="en-US" sz="1300" b="0" dirty="0">
                          <a:solidFill>
                            <a:srgbClr val="000000"/>
                          </a:solidFill>
                          <a:highlight>
                            <a:srgbClr val="00FFFF"/>
                          </a:highlight>
                          <a:latin typeface="+mn-lt"/>
                          <a:ea typeface="Times New Roman"/>
                          <a:cs typeface="Times New Roman"/>
                        </a:rPr>
                      </a:br>
                      <a:r>
                        <a:rPr lang="en-US" sz="1300" b="0" dirty="0">
                          <a:solidFill>
                            <a:srgbClr val="000000"/>
                          </a:solidFill>
                          <a:highlight>
                            <a:srgbClr val="00FFFF"/>
                          </a:highlight>
                          <a:latin typeface="+mn-lt"/>
                          <a:ea typeface="Times New Roman"/>
                          <a:cs typeface="Times New Roman"/>
                        </a:rPr>
                        <a:t>(Amjevita®)</a:t>
                      </a:r>
                    </a:p>
                  </a:txBody>
                  <a:tcPr marL="27305" marR="27305" marT="0" marB="0" anchor="ctr"/>
                </a:tc>
                <a:tc gridSpan="2">
                  <a:txBody>
                    <a:bodyPr/>
                    <a:lstStyle/>
                    <a:p>
                      <a:pPr marL="0" marR="0" algn="ctr">
                        <a:spcBef>
                          <a:spcPts val="200"/>
                        </a:spcBef>
                        <a:spcAft>
                          <a:spcPts val="200"/>
                        </a:spcAft>
                      </a:pPr>
                      <a:r>
                        <a:rPr lang="en-US" sz="1300" b="0" dirty="0">
                          <a:solidFill>
                            <a:srgbClr val="000000"/>
                          </a:solidFill>
                          <a:highlight>
                            <a:srgbClr val="00FFFF"/>
                          </a:highlight>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300" b="0" dirty="0">
                          <a:solidFill>
                            <a:srgbClr val="000000"/>
                          </a:solidFill>
                          <a:highlight>
                            <a:srgbClr val="00FFFF"/>
                          </a:highlight>
                          <a:latin typeface="+mn-lt"/>
                          <a:ea typeface="Times New Roman"/>
                          <a:cs typeface="Times New Roman"/>
                        </a:rPr>
                        <a:t>X</a:t>
                      </a:r>
                      <a:br>
                        <a:rPr lang="en-US" sz="1300" b="0" dirty="0">
                          <a:solidFill>
                            <a:srgbClr val="000000"/>
                          </a:solidFill>
                          <a:highlight>
                            <a:srgbClr val="00FFFF"/>
                          </a:highlight>
                          <a:latin typeface="+mn-lt"/>
                          <a:ea typeface="Times New Roman"/>
                          <a:cs typeface="Times New Roman"/>
                        </a:rPr>
                      </a:br>
                      <a:r>
                        <a:rPr lang="en-US" sz="1300" b="0" dirty="0">
                          <a:solidFill>
                            <a:srgbClr val="000000"/>
                          </a:solidFill>
                          <a:highlight>
                            <a:srgbClr val="00FFFF"/>
                          </a:highlight>
                          <a:latin typeface="+mn-lt"/>
                          <a:ea typeface="Times New Roman"/>
                          <a:cs typeface="Times New Roman"/>
                        </a:rPr>
                        <a:t>(≥ 2 years)</a:t>
                      </a:r>
                    </a:p>
                    <a:p>
                      <a:pPr marL="0" marR="0" algn="ctr">
                        <a:spcBef>
                          <a:spcPts val="200"/>
                        </a:spcBef>
                        <a:spcAft>
                          <a:spcPts val="200"/>
                        </a:spcAft>
                      </a:pPr>
                      <a:endParaRPr lang="en-US" sz="1300" b="0" dirty="0">
                        <a:solidFill>
                          <a:srgbClr val="000000"/>
                        </a:solidFill>
                        <a:highlight>
                          <a:srgbClr val="00FFFF"/>
                        </a:highlight>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300" b="0" dirty="0">
                          <a:solidFill>
                            <a:srgbClr val="000000"/>
                          </a:solidFill>
                          <a:highlight>
                            <a:srgbClr val="00FFFF"/>
                          </a:highlight>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300" b="0" dirty="0">
                          <a:solidFill>
                            <a:srgbClr val="000000"/>
                          </a:solidFill>
                          <a:highlight>
                            <a:srgbClr val="00FFFF"/>
                          </a:highlight>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300" b="0" dirty="0">
                          <a:solidFill>
                            <a:srgbClr val="000000"/>
                          </a:solidFill>
                          <a:highlight>
                            <a:srgbClr val="00FFFF"/>
                          </a:highlight>
                          <a:latin typeface="+mn-lt"/>
                          <a:ea typeface="Times New Roman"/>
                          <a:cs typeface="Times New Roman"/>
                        </a:rPr>
                        <a:t>X</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300" b="0" dirty="0">
                          <a:solidFill>
                            <a:srgbClr val="000000"/>
                          </a:solidFill>
                          <a:highlight>
                            <a:srgbClr val="00FFFF"/>
                          </a:highlight>
                          <a:latin typeface="+mn-lt"/>
                          <a:ea typeface="Times New Roman"/>
                          <a:cs typeface="Times New Roman"/>
                        </a:rPr>
                        <a:t>X</a:t>
                      </a:r>
                      <a:br>
                        <a:rPr lang="en-US" sz="1300" b="0" dirty="0">
                          <a:solidFill>
                            <a:srgbClr val="000000"/>
                          </a:solidFill>
                          <a:highlight>
                            <a:srgbClr val="00FFFF"/>
                          </a:highlight>
                          <a:latin typeface="+mn-lt"/>
                          <a:ea typeface="Times New Roman"/>
                          <a:cs typeface="Times New Roman"/>
                        </a:rPr>
                      </a:br>
                      <a:r>
                        <a:rPr lang="en-US" sz="1300" b="0" dirty="0">
                          <a:solidFill>
                            <a:srgbClr val="000000"/>
                          </a:solidFill>
                          <a:highlight>
                            <a:srgbClr val="00FFFF"/>
                          </a:highlight>
                          <a:latin typeface="+mn-lt"/>
                          <a:ea typeface="Times New Roman"/>
                          <a:cs typeface="Times New Roman"/>
                        </a:rPr>
                        <a:t>(≥ 6 years)</a:t>
                      </a:r>
                    </a:p>
                    <a:p>
                      <a:pPr marL="0" marR="0" algn="ctr">
                        <a:spcBef>
                          <a:spcPts val="200"/>
                        </a:spcBef>
                        <a:spcAft>
                          <a:spcPts val="200"/>
                        </a:spcAft>
                      </a:pPr>
                      <a:endParaRPr lang="en-US" sz="1300" b="0" dirty="0">
                        <a:solidFill>
                          <a:srgbClr val="000000"/>
                        </a:solidFill>
                        <a:highlight>
                          <a:srgbClr val="00FFFF"/>
                        </a:highlight>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300" b="0" dirty="0">
                          <a:solidFill>
                            <a:srgbClr val="000000"/>
                          </a:solidFill>
                          <a:highlight>
                            <a:srgbClr val="00FFFF"/>
                          </a:highlight>
                          <a:latin typeface="+mn-lt"/>
                          <a:ea typeface="Times New Roman"/>
                          <a:cs typeface="Times New Roman"/>
                        </a:rPr>
                        <a:t>--</a:t>
                      </a:r>
                    </a:p>
                  </a:txBody>
                  <a:tcPr marL="27305" marR="27305" marT="0" marB="0" anchor="ctr"/>
                </a:tc>
                <a:extLst>
                  <a:ext uri="{0D108BD9-81ED-4DB2-BD59-A6C34878D82A}">
                    <a16:rowId xmlns:a16="http://schemas.microsoft.com/office/drawing/2014/main" val="10003"/>
                  </a:ext>
                </a:extLst>
              </a:tr>
              <a:tr h="77829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300" b="0" dirty="0">
                          <a:solidFill>
                            <a:srgbClr val="000000"/>
                          </a:solidFill>
                          <a:latin typeface="+mn-lt"/>
                          <a:ea typeface="Times New Roman"/>
                          <a:cs typeface="Times New Roman"/>
                        </a:rPr>
                        <a:t>certolizumab pegol</a:t>
                      </a:r>
                      <a:br>
                        <a:rPr lang="en-US" sz="1300" b="0" dirty="0">
                          <a:solidFill>
                            <a:srgbClr val="000000"/>
                          </a:solidFill>
                          <a:latin typeface="+mn-lt"/>
                          <a:ea typeface="Times New Roman"/>
                          <a:cs typeface="Times New Roman"/>
                        </a:rPr>
                      </a:br>
                      <a:r>
                        <a:rPr lang="en-US" sz="1300" b="0" dirty="0">
                          <a:solidFill>
                            <a:srgbClr val="000000"/>
                          </a:solidFill>
                          <a:latin typeface="+mn-lt"/>
                          <a:ea typeface="Times New Roman"/>
                          <a:cs typeface="Times New Roman"/>
                        </a:rPr>
                        <a:t>(Cimzia®)</a:t>
                      </a:r>
                    </a:p>
                    <a:p>
                      <a:pPr marL="0" marR="0">
                        <a:spcBef>
                          <a:spcPts val="200"/>
                        </a:spcBef>
                        <a:spcAft>
                          <a:spcPts val="200"/>
                        </a:spcAft>
                      </a:pPr>
                      <a:endParaRPr lang="en-US" sz="1300" b="0" dirty="0">
                        <a:solidFill>
                          <a:srgbClr val="000000"/>
                        </a:solidFill>
                        <a:latin typeface="+mn-lt"/>
                        <a:ea typeface="Times New Roman"/>
                        <a:cs typeface="Times New Roman"/>
                      </a:endParaRPr>
                    </a:p>
                  </a:txBody>
                  <a:tcPr marL="27305" marR="27305" marT="0" marB="0" anchor="ctr"/>
                </a:tc>
                <a:tc gridSpan="2">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300" b="0" dirty="0">
                          <a:solidFill>
                            <a:srgbClr val="000000"/>
                          </a:solidFill>
                          <a:latin typeface="+mn-lt"/>
                          <a:ea typeface="Times New Roman"/>
                          <a:cs typeface="Times New Roman"/>
                        </a:rPr>
                        <a:t>X</a:t>
                      </a:r>
                    </a:p>
                    <a:p>
                      <a:pPr marL="0" marR="0" algn="ctr">
                        <a:spcBef>
                          <a:spcPts val="200"/>
                        </a:spcBef>
                        <a:spcAft>
                          <a:spcPts val="200"/>
                        </a:spcAft>
                      </a:pPr>
                      <a:endParaRPr lang="en-US" sz="1300" b="0" dirty="0">
                        <a:solidFill>
                          <a:srgbClr val="000000"/>
                        </a:solidFill>
                        <a:latin typeface="+mn-lt"/>
                        <a:ea typeface="Times New Roman"/>
                        <a:cs typeface="Times New Roman"/>
                      </a:endParaRPr>
                    </a:p>
                  </a:txBody>
                  <a:tcPr marL="27305" marR="27305" marT="0" marB="0" anchor="ctr"/>
                </a:tc>
                <a:tc hMerge="1">
                  <a:txBody>
                    <a:bodyPr/>
                    <a:lstStyle/>
                    <a:p>
                      <a:endParaRPr lang="en-US"/>
                    </a:p>
                  </a:txBody>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300" b="0" dirty="0">
                          <a:solidFill>
                            <a:srgbClr val="000000"/>
                          </a:solidFill>
                          <a:latin typeface="+mn-lt"/>
                          <a:ea typeface="Times New Roman"/>
                          <a:cs typeface="Times New Roman"/>
                        </a:rPr>
                        <a:t>--</a:t>
                      </a:r>
                    </a:p>
                    <a:p>
                      <a:pPr marL="0" marR="0" algn="ctr">
                        <a:spcBef>
                          <a:spcPts val="200"/>
                        </a:spcBef>
                        <a:spcAft>
                          <a:spcPts val="200"/>
                        </a:spcAft>
                      </a:pPr>
                      <a:endParaRPr lang="en-US" sz="1300" b="0" dirty="0">
                        <a:solidFill>
                          <a:srgbClr val="000000"/>
                        </a:solidFill>
                        <a:latin typeface="+mn-lt"/>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300" b="0" dirty="0">
                          <a:solidFill>
                            <a:srgbClr val="000000"/>
                          </a:solidFill>
                          <a:latin typeface="+mn-lt"/>
                          <a:ea typeface="Times New Roman"/>
                          <a:cs typeface="Times New Roman"/>
                        </a:rPr>
                        <a:t>X</a:t>
                      </a:r>
                    </a:p>
                    <a:p>
                      <a:pPr marL="0" marR="0" algn="ctr">
                        <a:spcBef>
                          <a:spcPts val="200"/>
                        </a:spcBef>
                        <a:spcAft>
                          <a:spcPts val="200"/>
                        </a:spcAft>
                      </a:pPr>
                      <a:endParaRPr lang="en-US" sz="1300" b="0" dirty="0">
                        <a:solidFill>
                          <a:srgbClr val="000000"/>
                        </a:solidFill>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2376034389"/>
                  </a:ext>
                </a:extLst>
              </a:tr>
              <a:tr h="486532">
                <a:tc>
                  <a:txBody>
                    <a:bodyPr/>
                    <a:lstStyle/>
                    <a:p>
                      <a:pPr marL="0" marR="0">
                        <a:spcBef>
                          <a:spcPts val="200"/>
                        </a:spcBef>
                        <a:spcAft>
                          <a:spcPts val="200"/>
                        </a:spcAft>
                      </a:pPr>
                      <a:r>
                        <a:rPr lang="en-US" sz="1300" b="0" dirty="0">
                          <a:solidFill>
                            <a:srgbClr val="000000"/>
                          </a:solidFill>
                          <a:latin typeface="+mn-lt"/>
                          <a:ea typeface="Times New Roman"/>
                          <a:cs typeface="Times New Roman"/>
                        </a:rPr>
                        <a:t>etanercept</a:t>
                      </a:r>
                      <a:br>
                        <a:rPr lang="en-US" sz="1300" b="0" dirty="0">
                          <a:solidFill>
                            <a:srgbClr val="000000"/>
                          </a:solidFill>
                          <a:latin typeface="+mn-lt"/>
                          <a:ea typeface="Times New Roman"/>
                          <a:cs typeface="Times New Roman"/>
                        </a:rPr>
                      </a:br>
                      <a:r>
                        <a:rPr lang="en-US" sz="1300" b="0" dirty="0">
                          <a:solidFill>
                            <a:srgbClr val="000000"/>
                          </a:solidFill>
                          <a:latin typeface="+mn-lt"/>
                          <a:ea typeface="Times New Roman"/>
                          <a:cs typeface="Times New Roman"/>
                        </a:rPr>
                        <a:t>(Enbrel®)</a:t>
                      </a:r>
                    </a:p>
                  </a:txBody>
                  <a:tcPr marL="27305" marR="27305" marT="0" marB="0" anchor="ctr"/>
                </a:tc>
                <a:tc gridSpan="2">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br>
                        <a:rPr lang="en-US" sz="1300" b="0" dirty="0">
                          <a:solidFill>
                            <a:srgbClr val="000000"/>
                          </a:solidFill>
                          <a:latin typeface="+mn-lt"/>
                          <a:ea typeface="Times New Roman"/>
                          <a:cs typeface="Times New Roman"/>
                        </a:rPr>
                      </a:br>
                      <a:r>
                        <a:rPr lang="en-US" sz="1300" b="0" dirty="0">
                          <a:solidFill>
                            <a:srgbClr val="000000"/>
                          </a:solidFill>
                          <a:latin typeface="+mn-lt"/>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br>
                        <a:rPr lang="en-US" sz="1300" b="0" dirty="0">
                          <a:solidFill>
                            <a:srgbClr val="000000"/>
                          </a:solidFill>
                          <a:latin typeface="+mn-lt"/>
                          <a:ea typeface="Times New Roman"/>
                          <a:cs typeface="Times New Roman"/>
                        </a:rPr>
                      </a:br>
                      <a:r>
                        <a:rPr lang="en-US" sz="1300" b="0" dirty="0">
                          <a:solidFill>
                            <a:srgbClr val="000000"/>
                          </a:solidFill>
                          <a:latin typeface="+mn-lt"/>
                          <a:ea typeface="Times New Roman"/>
                          <a:cs typeface="Times New Roman"/>
                        </a:rPr>
                        <a:t>(≥ 4 years)</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444965481"/>
                  </a:ext>
                </a:extLst>
              </a:tr>
              <a:tr h="374467">
                <a:tc>
                  <a:txBody>
                    <a:bodyPr/>
                    <a:lstStyle/>
                    <a:p>
                      <a:pPr marL="0" marR="0">
                        <a:spcBef>
                          <a:spcPts val="200"/>
                        </a:spcBef>
                        <a:spcAft>
                          <a:spcPts val="200"/>
                        </a:spcAft>
                      </a:pPr>
                      <a:r>
                        <a:rPr lang="en-US" sz="1300" b="0" dirty="0">
                          <a:solidFill>
                            <a:srgbClr val="000000"/>
                          </a:solidFill>
                          <a:latin typeface="+mn-lt"/>
                          <a:ea typeface="Times New Roman"/>
                          <a:cs typeface="Arial"/>
                        </a:rPr>
                        <a:t>golimumab </a:t>
                      </a:r>
                      <a:r>
                        <a:rPr lang="en-US" sz="1300" b="0" dirty="0">
                          <a:solidFill>
                            <a:srgbClr val="000000"/>
                          </a:solidFill>
                          <a:latin typeface="+mn-lt"/>
                          <a:ea typeface="Times New Roman"/>
                          <a:cs typeface="Times New Roman"/>
                        </a:rPr>
                        <a:t>SC</a:t>
                      </a:r>
                      <a:br>
                        <a:rPr lang="en-US" sz="1300" b="0" dirty="0">
                          <a:solidFill>
                            <a:srgbClr val="000000"/>
                          </a:solidFill>
                          <a:latin typeface="+mn-lt"/>
                          <a:ea typeface="Times New Roman"/>
                          <a:cs typeface="Times New Roman"/>
                        </a:rPr>
                      </a:br>
                      <a:r>
                        <a:rPr lang="en-US" sz="1300" b="0" dirty="0">
                          <a:solidFill>
                            <a:srgbClr val="000000"/>
                          </a:solidFill>
                          <a:latin typeface="+mn-lt"/>
                          <a:ea typeface="Times New Roman"/>
                          <a:cs typeface="Arial"/>
                        </a:rPr>
                        <a:t>(Simponi®) </a:t>
                      </a:r>
                      <a:endParaRPr lang="en-US" sz="1300" b="0" dirty="0">
                        <a:solidFill>
                          <a:srgbClr val="000000"/>
                        </a:solidFill>
                        <a:latin typeface="+mn-lt"/>
                        <a:ea typeface="Times New Roman"/>
                        <a:cs typeface="Times New Roman"/>
                      </a:endParaRPr>
                    </a:p>
                  </a:txBody>
                  <a:tcPr marL="27305" marR="27305" marT="0" marB="0" anchor="ctr"/>
                </a:tc>
                <a:tc gridSpan="2">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 </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300" b="0" dirty="0">
                          <a:solidFill>
                            <a:srgbClr val="000000"/>
                          </a:solidFill>
                          <a:latin typeface="+mn-lt"/>
                          <a:ea typeface="Times New Roman"/>
                          <a:cs typeface="Times New Roman"/>
                        </a:rPr>
                        <a:t>X</a:t>
                      </a:r>
                    </a:p>
                  </a:txBody>
                  <a:tcPr marL="27305" marR="2730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52385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FB9-4D82-43F0-9BF7-834330F6292E}"/>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4F2D3EF2-4215-47FD-A417-2C73C038AAAA}"/>
              </a:ext>
            </a:extLst>
          </p:cNvPr>
          <p:cNvGraphicFramePr>
            <a:graphicFrameLocks noGrp="1"/>
          </p:cNvGraphicFramePr>
          <p:nvPr>
            <p:ph idx="1"/>
            <p:extLst>
              <p:ext uri="{D42A27DB-BD31-4B8C-83A1-F6EECF244321}">
                <p14:modId xmlns:p14="http://schemas.microsoft.com/office/powerpoint/2010/main" val="1801678392"/>
              </p:ext>
            </p:extLst>
          </p:nvPr>
        </p:nvGraphicFramePr>
        <p:xfrm>
          <a:off x="0" y="1087413"/>
          <a:ext cx="9144000" cy="348273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81642">
                  <a:extLst>
                    <a:ext uri="{9D8B030D-6E8A-4147-A177-3AD203B41FA5}">
                      <a16:colId xmlns:a16="http://schemas.microsoft.com/office/drawing/2014/main" val="20001"/>
                    </a:ext>
                  </a:extLst>
                </a:gridCol>
                <a:gridCol w="1061358">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569937">
                <a:tc gridSpan="2">
                  <a:txBody>
                    <a:bodyPr/>
                    <a:lstStyle/>
                    <a:p>
                      <a:pPr marL="0" marR="0" algn="ctr">
                        <a:spcBef>
                          <a:spcPts val="200"/>
                        </a:spcBef>
                        <a:spcAft>
                          <a:spcPts val="200"/>
                        </a:spcAft>
                      </a:pPr>
                      <a:r>
                        <a:rPr lang="en-US" sz="1100" b="1" dirty="0">
                          <a:latin typeface="+mn-lt"/>
                          <a:ea typeface="Times New Roman"/>
                          <a:cs typeface="Times New Roman"/>
                        </a:rPr>
                        <a:t>Drug</a:t>
                      </a:r>
                    </a:p>
                  </a:txBody>
                  <a:tcPr marL="27305" marR="27305" marT="0" marB="0" anchor="ctr"/>
                </a:tc>
                <a:tc hMerge="1">
                  <a:txBody>
                    <a:bodyPr/>
                    <a:lstStyle/>
                    <a:p>
                      <a:pPr marL="0" marR="0" algn="ctr">
                        <a:spcBef>
                          <a:spcPts val="200"/>
                        </a:spcBef>
                        <a:spcAft>
                          <a:spcPts val="200"/>
                        </a:spcAft>
                      </a:pP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Ankylosing Spondylitis</a:t>
                      </a:r>
                      <a:br>
                        <a:rPr lang="en-US" sz="1100" b="1" dirty="0">
                          <a:latin typeface="+mn-lt"/>
                          <a:ea typeface="Times New Roman"/>
                          <a:cs typeface="Times New Roman"/>
                        </a:rPr>
                      </a:br>
                      <a:endParaRPr lang="en-US" sz="1100" b="1" dirty="0">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700" b="1" dirty="0">
                          <a:latin typeface="Times New Roman"/>
                          <a:ea typeface="Times New Roman"/>
                          <a:cs typeface="Times New Roman"/>
                        </a:rPr>
                        <a:t>Psoriatic Arthritis</a:t>
                      </a:r>
                      <a:br>
                        <a:rPr lang="en-US" sz="700" b="1" dirty="0">
                          <a:latin typeface="Times New Roman"/>
                          <a:ea typeface="Times New Roman"/>
                          <a:cs typeface="Times New Roman"/>
                        </a:rPr>
                      </a:br>
                      <a:endParaRPr lang="en-US" sz="9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700" b="1" dirty="0">
                          <a:latin typeface="Times New Roman"/>
                          <a:ea typeface="Times New Roman"/>
                          <a:cs typeface="Times New Roman"/>
                        </a:rPr>
                        <a:t>Crohn’s Disease </a:t>
                      </a:r>
                      <a:br>
                        <a:rPr lang="en-US" sz="700" b="1" dirty="0">
                          <a:latin typeface="Times New Roman"/>
                          <a:ea typeface="Times New Roman"/>
                          <a:cs typeface="Times New Roman"/>
                        </a:rPr>
                      </a:br>
                      <a:endParaRPr lang="en-US" sz="9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700" b="1" dirty="0">
                          <a:latin typeface="Times New Roman"/>
                          <a:ea typeface="Times New Roman"/>
                          <a:cs typeface="Times New Roman"/>
                        </a:rPr>
                        <a:t>Ulcerative Colitis</a:t>
                      </a:r>
                    </a:p>
                    <a:p>
                      <a:pPr marL="0" marR="0" algn="ctr">
                        <a:spcBef>
                          <a:spcPts val="200"/>
                        </a:spcBef>
                        <a:spcAft>
                          <a:spcPts val="200"/>
                        </a:spcAft>
                      </a:pPr>
                      <a:r>
                        <a:rPr lang="en-US" sz="700" b="1" dirty="0">
                          <a:latin typeface="Times New Roman"/>
                          <a:ea typeface="Times New Roman"/>
                          <a:cs typeface="Times New Roman"/>
                        </a:rPr>
                        <a:t> </a:t>
                      </a:r>
                      <a:endParaRPr lang="en-US" sz="900" b="1" dirty="0">
                        <a:latin typeface="Times New Roman"/>
                        <a:ea typeface="Times New Roman"/>
                        <a:cs typeface="Times New Roman"/>
                      </a:endParaRPr>
                    </a:p>
                  </a:txBody>
                  <a:tcPr marL="27305" marR="27305" marT="0" marB="0" anchor="ctr"/>
                </a:tc>
                <a:extLst>
                  <a:ext uri="{0D108BD9-81ED-4DB2-BD59-A6C34878D82A}">
                    <a16:rowId xmlns:a16="http://schemas.microsoft.com/office/drawing/2014/main" val="10000"/>
                  </a:ext>
                </a:extLst>
              </a:tr>
              <a:tr h="228600">
                <a:tc gridSpan="9">
                  <a:txBody>
                    <a:bodyPr/>
                    <a:lstStyle/>
                    <a:p>
                      <a:pPr marL="0" algn="ctr" defTabSz="914400" rtl="0" eaLnBrk="1" latinLnBrk="0" hangingPunct="1"/>
                      <a:r>
                        <a:rPr lang="en-US" sz="1600" b="1" kern="1200" dirty="0">
                          <a:solidFill>
                            <a:srgbClr val="000000"/>
                          </a:solidFill>
                          <a:latin typeface="+mj-lt"/>
                          <a:ea typeface="+mn-ea"/>
                          <a:cs typeface="+mn-cs"/>
                        </a:rPr>
                        <a:t>TNF Agents</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64246">
                <a:tc>
                  <a:txBody>
                    <a:bodyPr/>
                    <a:lstStyle/>
                    <a:p>
                      <a:pPr marL="0" marR="0">
                        <a:spcBef>
                          <a:spcPts val="200"/>
                        </a:spcBef>
                        <a:spcAft>
                          <a:spcPts val="200"/>
                        </a:spcAft>
                      </a:pPr>
                      <a:r>
                        <a:rPr lang="en-US" sz="1400" b="0" dirty="0">
                          <a:solidFill>
                            <a:srgbClr val="000000"/>
                          </a:solidFill>
                          <a:latin typeface="+mn-lt"/>
                          <a:ea typeface="Times New Roman"/>
                          <a:cs typeface="Arial"/>
                        </a:rPr>
                        <a:t>golimumab </a:t>
                      </a:r>
                      <a:r>
                        <a:rPr lang="en-US" sz="1400" b="0" dirty="0">
                          <a:solidFill>
                            <a:srgbClr val="000000"/>
                          </a:solidFill>
                          <a:latin typeface="+mn-lt"/>
                          <a:ea typeface="Times New Roman"/>
                          <a:cs typeface="Times New Roman"/>
                        </a:rPr>
                        <a:t>IV</a:t>
                      </a:r>
                      <a:br>
                        <a:rPr lang="en-US" sz="1400" b="0" dirty="0">
                          <a:solidFill>
                            <a:srgbClr val="000000"/>
                          </a:solidFill>
                          <a:latin typeface="+mn-lt"/>
                          <a:ea typeface="Times New Roman"/>
                          <a:cs typeface="Times New Roman"/>
                        </a:rPr>
                      </a:br>
                      <a:r>
                        <a:rPr lang="en-US" sz="1400" b="0" dirty="0">
                          <a:solidFill>
                            <a:srgbClr val="000000"/>
                          </a:solidFill>
                          <a:latin typeface="+mn-lt"/>
                          <a:ea typeface="Times New Roman"/>
                          <a:cs typeface="Arial"/>
                        </a:rPr>
                        <a:t>(Simponi</a:t>
                      </a:r>
                      <a:r>
                        <a:rPr lang="en-US" sz="1400" b="0" dirty="0">
                          <a:solidFill>
                            <a:srgbClr val="000000"/>
                          </a:solidFill>
                          <a:latin typeface="+mn-lt"/>
                          <a:ea typeface="Times New Roman"/>
                          <a:cs typeface="Times New Roman"/>
                        </a:rPr>
                        <a:t>®</a:t>
                      </a:r>
                      <a:r>
                        <a:rPr lang="en-US" sz="1400" b="0" dirty="0">
                          <a:solidFill>
                            <a:srgbClr val="000000"/>
                          </a:solidFill>
                          <a:latin typeface="+mn-lt"/>
                          <a:ea typeface="Times New Roman"/>
                          <a:cs typeface="Arial"/>
                        </a:rPr>
                        <a:t> Aria®) </a:t>
                      </a:r>
                      <a:endParaRPr lang="en-US" sz="1400" b="0" dirty="0">
                        <a:solidFill>
                          <a:srgbClr val="000000"/>
                        </a:solidFill>
                        <a:latin typeface="+mn-lt"/>
                        <a:ea typeface="Times New Roman"/>
                        <a:cs typeface="Times New Roman"/>
                      </a:endParaRPr>
                    </a:p>
                  </a:txBody>
                  <a:tcPr marL="27305" marR="27305" marT="0" marB="0" anchor="ctr"/>
                </a:tc>
                <a:tc gridSpan="2">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812638700"/>
                  </a:ext>
                </a:extLst>
              </a:tr>
              <a:tr h="564246">
                <a:tc>
                  <a:txBody>
                    <a:bodyPr/>
                    <a:lstStyle/>
                    <a:p>
                      <a:pPr marL="0" marR="0">
                        <a:spcBef>
                          <a:spcPts val="200"/>
                        </a:spcBef>
                        <a:spcAft>
                          <a:spcPts val="200"/>
                        </a:spcAft>
                      </a:pPr>
                      <a:r>
                        <a:rPr lang="en-US" sz="1400" b="0" dirty="0">
                          <a:solidFill>
                            <a:srgbClr val="000000"/>
                          </a:solidFill>
                          <a:latin typeface="+mn-lt"/>
                          <a:ea typeface="Times New Roman"/>
                          <a:cs typeface="Times New Roman"/>
                        </a:rPr>
                        <a:t>infliximab</a:t>
                      </a:r>
                      <a:br>
                        <a:rPr lang="en-US" sz="1400" b="0" dirty="0">
                          <a:solidFill>
                            <a:srgbClr val="000000"/>
                          </a:solidFill>
                          <a:latin typeface="+mn-lt"/>
                          <a:ea typeface="Times New Roman"/>
                          <a:cs typeface="Times New Roman"/>
                        </a:rPr>
                      </a:br>
                      <a:r>
                        <a:rPr lang="en-US" sz="1400" b="0" dirty="0">
                          <a:solidFill>
                            <a:srgbClr val="000000"/>
                          </a:solidFill>
                          <a:latin typeface="+mn-lt"/>
                          <a:ea typeface="Times New Roman"/>
                          <a:cs typeface="Times New Roman"/>
                        </a:rPr>
                        <a:t>(Remicade®)</a:t>
                      </a:r>
                    </a:p>
                  </a:txBody>
                  <a:tcPr marL="27305" marR="27305" marT="0" marB="0" anchor="ctr"/>
                </a:tc>
                <a:tc gridSpan="2">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br>
                        <a:rPr lang="en-US" sz="1400" b="0" dirty="0">
                          <a:solidFill>
                            <a:srgbClr val="000000"/>
                          </a:solidFill>
                          <a:latin typeface="+mn-lt"/>
                          <a:ea typeface="Times New Roman"/>
                          <a:cs typeface="Times New Roman"/>
                        </a:rPr>
                      </a:br>
                      <a:r>
                        <a:rPr lang="en-US" sz="1400" b="0" dirty="0">
                          <a:solidFill>
                            <a:srgbClr val="000000"/>
                          </a:solidFill>
                          <a:latin typeface="+mn-lt"/>
                          <a:ea typeface="Times New Roman"/>
                          <a:cs typeface="Times New Roman"/>
                        </a:rPr>
                        <a:t>(≥ 6 years)</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p>
                      <a:pPr marL="0" marR="0" algn="ctr">
                        <a:spcBef>
                          <a:spcPts val="200"/>
                        </a:spcBef>
                        <a:spcAft>
                          <a:spcPts val="200"/>
                        </a:spcAft>
                      </a:pPr>
                      <a:r>
                        <a:rPr lang="en-US" sz="1400" b="0" dirty="0">
                          <a:solidFill>
                            <a:srgbClr val="000000"/>
                          </a:solidFill>
                          <a:latin typeface="+mn-lt"/>
                          <a:ea typeface="Times New Roman"/>
                          <a:cs typeface="Times New Roman"/>
                        </a:rPr>
                        <a:t>(≥ 6 years)</a:t>
                      </a:r>
                    </a:p>
                  </a:txBody>
                  <a:tcPr marL="27305" marR="27305" marT="0" marB="0" anchor="ctr"/>
                </a:tc>
                <a:extLst>
                  <a:ext uri="{0D108BD9-81ED-4DB2-BD59-A6C34878D82A}">
                    <a16:rowId xmlns:a16="http://schemas.microsoft.com/office/drawing/2014/main" val="10002"/>
                  </a:ext>
                </a:extLst>
              </a:tr>
              <a:tr h="733107">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mn-cs"/>
                        </a:rPr>
                        <a:t>infliximab-axxqe (Avsola™)</a:t>
                      </a:r>
                    </a:p>
                  </a:txBody>
                  <a:tcPr marL="27305" marR="27305" marT="0" marB="0" anchor="ctr"/>
                </a:tc>
                <a:tc gridSpan="2">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mn-cs"/>
                        </a:rPr>
                        <a:t>(≥ 6 years) </a:t>
                      </a:r>
                      <a:endParaRPr lang="en-US" sz="1400" b="0" dirty="0">
                        <a:solidFill>
                          <a:srgbClr val="000000"/>
                        </a:solidFill>
                        <a:latin typeface="+mn-lt"/>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mn-cs"/>
                        </a:rPr>
                        <a:t>(≥ 6 years) </a:t>
                      </a:r>
                      <a:endParaRPr lang="en-US" sz="1400" b="0" dirty="0">
                        <a:solidFill>
                          <a:srgbClr val="000000"/>
                        </a:solidFill>
                        <a:latin typeface="+mn-lt"/>
                        <a:ea typeface="Times New Roman"/>
                        <a:cs typeface="Times New Roman"/>
                      </a:endParaRPr>
                    </a:p>
                  </a:txBody>
                  <a:tcPr marL="27305" marR="27305" marT="0" marB="0" anchor="ctr"/>
                </a:tc>
                <a:extLst>
                  <a:ext uri="{0D108BD9-81ED-4DB2-BD59-A6C34878D82A}">
                    <a16:rowId xmlns:a16="http://schemas.microsoft.com/office/drawing/2014/main" val="10003"/>
                  </a:ext>
                </a:extLst>
              </a:tr>
              <a:tr h="56424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mn-cs"/>
                        </a:rPr>
                        <a:t>infliximab-dyybe (Inflectra®)</a:t>
                      </a:r>
                    </a:p>
                  </a:txBody>
                  <a:tcPr marL="27305" marR="27305" marT="0" marB="0" anchor="ctr"/>
                </a:tc>
                <a:tc gridSpan="2">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__</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mn-cs"/>
                        </a:rPr>
                        <a:t>(≥ 6 years) </a:t>
                      </a:r>
                      <a:endParaRPr lang="en-US" sz="1400" b="0" dirty="0">
                        <a:solidFill>
                          <a:srgbClr val="000000"/>
                        </a:solidFill>
                        <a:latin typeface="+mn-lt"/>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dirty="0">
                          <a:solidFill>
                            <a:srgbClr val="000000"/>
                          </a:solidFill>
                          <a:latin typeface="+mn-lt"/>
                          <a:ea typeface="+mn-ea"/>
                          <a:cs typeface="+mn-cs"/>
                        </a:rPr>
                        <a:t>(≥ 6 years) </a:t>
                      </a:r>
                      <a:endParaRPr lang="en-US" sz="1400" b="0" dirty="0">
                        <a:solidFill>
                          <a:srgbClr val="000000"/>
                        </a:solidFill>
                        <a:latin typeface="+mn-lt"/>
                        <a:ea typeface="Times New Roman"/>
                        <a:cs typeface="Times New Roman"/>
                      </a:endParaRPr>
                    </a:p>
                  </a:txBody>
                  <a:tcPr marL="27305" marR="2730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3482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8D4D-2FB8-4F2F-A726-34E609340981}"/>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4C3975E3-9A27-4A8D-AEA7-CEB833233EA6}"/>
              </a:ext>
            </a:extLst>
          </p:cNvPr>
          <p:cNvGraphicFramePr>
            <a:graphicFrameLocks noGrp="1"/>
          </p:cNvGraphicFramePr>
          <p:nvPr>
            <p:ph idx="1"/>
            <p:extLst>
              <p:ext uri="{D42A27DB-BD31-4B8C-83A1-F6EECF244321}">
                <p14:modId xmlns:p14="http://schemas.microsoft.com/office/powerpoint/2010/main" val="2480667091"/>
              </p:ext>
            </p:extLst>
          </p:nvPr>
        </p:nvGraphicFramePr>
        <p:xfrm>
          <a:off x="0" y="746723"/>
          <a:ext cx="9144000" cy="4001211"/>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889000">
                  <a:extLst>
                    <a:ext uri="{9D8B030D-6E8A-4147-A177-3AD203B41FA5}">
                      <a16:colId xmlns:a16="http://schemas.microsoft.com/office/drawing/2014/main" val="139340390"/>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4249489068"/>
                    </a:ext>
                  </a:extLst>
                </a:gridCol>
              </a:tblGrid>
              <a:tr h="667835">
                <a:tc>
                  <a:txBody>
                    <a:bodyPr/>
                    <a:lstStyle/>
                    <a:p>
                      <a:pPr marL="0" marR="0" algn="ctr">
                        <a:spcBef>
                          <a:spcPts val="200"/>
                        </a:spcBef>
                        <a:spcAft>
                          <a:spcPts val="200"/>
                        </a:spcAft>
                      </a:pPr>
                      <a:r>
                        <a:rPr lang="en-US" sz="1000" b="1" dirty="0">
                          <a:latin typeface="+mj-lt"/>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Ankylosing Spondylitis</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Psoriatic Arthritis</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Crohn’s Disease </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Ulcerative Colitis</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1" i="0" u="none" strike="noStrike" kern="1200" baseline="0" dirty="0">
                          <a:solidFill>
                            <a:schemeClr val="lt1"/>
                          </a:solidFill>
                          <a:latin typeface="+mj-lt"/>
                          <a:ea typeface="+mn-ea"/>
                          <a:cs typeface="Times New Roman"/>
                        </a:rPr>
                        <a:t>Select Periodic Fever Syndromes </a:t>
                      </a:r>
                      <a:endParaRPr lang="en-US" sz="1000" b="0" i="0" u="none" strike="noStrike" kern="1200" baseline="0" dirty="0">
                        <a:solidFill>
                          <a:schemeClr val="lt1"/>
                        </a:solidFill>
                        <a:latin typeface="+mj-lt"/>
                        <a:ea typeface="+mn-ea"/>
                        <a:cs typeface="+mn-cs"/>
                      </a:endParaRPr>
                    </a:p>
                  </a:txBody>
                  <a:tcPr marL="27305" marR="27305" marT="0" marB="0" anchor="ctr"/>
                </a:tc>
                <a:extLst>
                  <a:ext uri="{0D108BD9-81ED-4DB2-BD59-A6C34878D82A}">
                    <a16:rowId xmlns:a16="http://schemas.microsoft.com/office/drawing/2014/main" val="10000"/>
                  </a:ext>
                </a:extLst>
              </a:tr>
              <a:tr h="165544">
                <a:tc gridSpan="8">
                  <a:txBody>
                    <a:bodyPr/>
                    <a:lstStyle/>
                    <a:p>
                      <a:pPr marL="0" algn="ctr" defTabSz="914400" rtl="0" eaLnBrk="1" latinLnBrk="0" hangingPunct="1"/>
                      <a:r>
                        <a:rPr lang="en-US" sz="1100" b="1" kern="1200" dirty="0">
                          <a:solidFill>
                            <a:srgbClr val="000000"/>
                          </a:solidFill>
                          <a:latin typeface="+mj-lt"/>
                          <a:ea typeface="+mn-ea"/>
                          <a:cs typeface="+mn-cs"/>
                        </a:rPr>
                        <a:t>                </a:t>
                      </a:r>
                      <a:r>
                        <a:rPr lang="en-US" sz="1400" b="1" kern="1200" dirty="0">
                          <a:solidFill>
                            <a:srgbClr val="000000"/>
                          </a:solidFill>
                          <a:latin typeface="+mj-lt"/>
                          <a:ea typeface="+mn-ea"/>
                          <a:cs typeface="+mn-cs"/>
                        </a:rPr>
                        <a:t>Other Biologic Agents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100" dirty="0">
                        <a:solidFill>
                          <a:srgbClr val="000000"/>
                        </a:solidFill>
                        <a:latin typeface="+mj-lt"/>
                      </a:endParaRPr>
                    </a:p>
                  </a:txBody>
                  <a:tcPr/>
                </a:tc>
                <a:extLst>
                  <a:ext uri="{0D108BD9-81ED-4DB2-BD59-A6C34878D82A}">
                    <a16:rowId xmlns:a16="http://schemas.microsoft.com/office/drawing/2014/main" val="10001"/>
                  </a:ext>
                </a:extLst>
              </a:tr>
              <a:tr h="490910">
                <a:tc>
                  <a:txBody>
                    <a:bodyPr/>
                    <a:lstStyle/>
                    <a:p>
                      <a:r>
                        <a:rPr lang="en-US" sz="1200" b="0" kern="1200" dirty="0">
                          <a:solidFill>
                            <a:srgbClr val="000000"/>
                          </a:solidFill>
                          <a:latin typeface="+mn-lt"/>
                          <a:ea typeface="+mn-ea"/>
                          <a:cs typeface="Times New Roman"/>
                        </a:rPr>
                        <a:t>abatacept</a:t>
                      </a:r>
                      <a:br>
                        <a:rPr lang="en-US" sz="1200" b="0" kern="1200" baseline="30000" dirty="0">
                          <a:solidFill>
                            <a:srgbClr val="000000"/>
                          </a:solidFill>
                          <a:latin typeface="+mn-lt"/>
                          <a:ea typeface="+mn-ea"/>
                          <a:cs typeface="Times New Roman"/>
                        </a:rPr>
                      </a:br>
                      <a:r>
                        <a:rPr lang="en-US" sz="1200" b="0" kern="1200" dirty="0">
                          <a:solidFill>
                            <a:srgbClr val="000000"/>
                          </a:solidFill>
                          <a:latin typeface="+mn-lt"/>
                          <a:ea typeface="+mn-ea"/>
                          <a:cs typeface="Times New Roman"/>
                        </a:rPr>
                        <a:t>(Orencia®)</a:t>
                      </a:r>
                    </a:p>
                  </a:txBody>
                  <a:tcPr marL="27305" marR="27305" marT="0" marB="0" anchor="ctr"/>
                </a:tc>
                <a:tc>
                  <a:txBody>
                    <a:bodyPr/>
                    <a:lstStyle/>
                    <a:p>
                      <a:pPr marL="0" marR="0" algn="ctr">
                        <a:spcBef>
                          <a:spcPts val="200"/>
                        </a:spcBef>
                        <a:spcAft>
                          <a:spcPts val="200"/>
                        </a:spcAft>
                      </a:pPr>
                      <a:r>
                        <a:rPr lang="en-US" sz="1200" b="0">
                          <a:solidFill>
                            <a:srgbClr val="000000"/>
                          </a:solidFill>
                          <a:latin typeface="+mn-lt"/>
                          <a:ea typeface="Times New Roman"/>
                          <a:cs typeface="Times New Roman"/>
                        </a:rPr>
                        <a:t>X</a:t>
                      </a:r>
                      <a:endParaRPr lang="en-US" sz="1200" b="0" dirty="0">
                        <a:solidFill>
                          <a:srgbClr val="000000"/>
                        </a:solidFill>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X</a:t>
                      </a:r>
                      <a:br>
                        <a:rPr lang="en-US" sz="1200" b="0" dirty="0">
                          <a:solidFill>
                            <a:srgbClr val="000000"/>
                          </a:solidFill>
                          <a:latin typeface="+mn-lt"/>
                          <a:ea typeface="Times New Roman"/>
                          <a:cs typeface="Times New Roman"/>
                        </a:rPr>
                      </a:br>
                      <a:r>
                        <a:rPr lang="en-US" sz="1200" b="0" dirty="0">
                          <a:solidFill>
                            <a:srgbClr val="000000"/>
                          </a:solidFill>
                          <a:latin typeface="+mn-lt"/>
                          <a:ea typeface="Times New Roman"/>
                          <a:cs typeface="Times New Roman"/>
                        </a:rPr>
                        <a:t>(≥ 6 years: IV)</a:t>
                      </a:r>
                    </a:p>
                    <a:p>
                      <a:pPr marL="0" marR="0" algn="ctr">
                        <a:spcBef>
                          <a:spcPts val="200"/>
                        </a:spcBef>
                        <a:spcAft>
                          <a:spcPts val="200"/>
                        </a:spcAft>
                      </a:pPr>
                      <a:r>
                        <a:rPr lang="en-US" sz="1200" b="0" dirty="0">
                          <a:solidFill>
                            <a:srgbClr val="000000"/>
                          </a:solidFill>
                          <a:latin typeface="+mn-lt"/>
                          <a:ea typeface="Times New Roman"/>
                          <a:cs typeface="Times New Roman"/>
                        </a:rPr>
                        <a:t>(≥ 2 years: SC)</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10002"/>
                  </a:ext>
                </a:extLst>
              </a:tr>
              <a:tr h="544477">
                <a:tc>
                  <a:txBody>
                    <a:bodyPr/>
                    <a:lstStyle/>
                    <a:p>
                      <a:pPr marL="0" marR="0">
                        <a:spcBef>
                          <a:spcPts val="200"/>
                        </a:spcBef>
                        <a:spcAft>
                          <a:spcPts val="200"/>
                        </a:spcAft>
                      </a:pPr>
                      <a:r>
                        <a:rPr lang="en-US" sz="1200" b="0" dirty="0">
                          <a:solidFill>
                            <a:srgbClr val="000000"/>
                          </a:solidFill>
                          <a:latin typeface="+mn-lt"/>
                          <a:ea typeface="Times New Roman"/>
                          <a:cs typeface="Times New Roman"/>
                        </a:rPr>
                        <a:t>anakinra</a:t>
                      </a:r>
                      <a:br>
                        <a:rPr lang="en-US" sz="1200" b="0" dirty="0">
                          <a:solidFill>
                            <a:srgbClr val="000000"/>
                          </a:solidFill>
                          <a:latin typeface="+mn-lt"/>
                          <a:ea typeface="Times New Roman"/>
                          <a:cs typeface="Times New Roman"/>
                        </a:rPr>
                      </a:br>
                      <a:r>
                        <a:rPr lang="en-US" sz="1200" b="0" dirty="0">
                          <a:solidFill>
                            <a:srgbClr val="000000"/>
                          </a:solidFill>
                          <a:latin typeface="+mn-lt"/>
                          <a:ea typeface="Times New Roman"/>
                          <a:cs typeface="Times New Roman"/>
                        </a:rPr>
                        <a:t>(Kineret®)</a:t>
                      </a:r>
                    </a:p>
                  </a:txBody>
                  <a:tcPr marL="27305" marR="27305" marT="0" marB="0" anchor="ctr"/>
                </a:tc>
                <a:tc>
                  <a:txBody>
                    <a:bodyPr/>
                    <a:lstStyle/>
                    <a:p>
                      <a:pPr marL="0" marR="0" algn="ctr">
                        <a:spcBef>
                          <a:spcPts val="200"/>
                        </a:spcBef>
                        <a:spcAft>
                          <a:spcPts val="200"/>
                        </a:spcAft>
                      </a:pPr>
                      <a:r>
                        <a:rPr lang="en-US" sz="1200" b="0">
                          <a:solidFill>
                            <a:srgbClr val="000000"/>
                          </a:solidFill>
                          <a:latin typeface="+mn-lt"/>
                          <a:ea typeface="Times New Roman"/>
                          <a:cs typeface="Times New Roman"/>
                        </a:rPr>
                        <a:t>X</a:t>
                      </a:r>
                      <a:endParaRPr lang="en-US" sz="1200" b="0" dirty="0">
                        <a:solidFill>
                          <a:srgbClr val="000000"/>
                        </a:solidFill>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algn="ctr"/>
                      <a:r>
                        <a:rPr lang="en-US" sz="1200" b="0" i="0" u="none" strike="noStrike" kern="1200" baseline="0" dirty="0">
                          <a:solidFill>
                            <a:srgbClr val="000000"/>
                          </a:solidFill>
                          <a:latin typeface="+mn-lt"/>
                          <a:ea typeface="+mn-ea"/>
                          <a:cs typeface="+mn-cs"/>
                        </a:rPr>
                        <a:t>X </a:t>
                      </a:r>
                    </a:p>
                    <a:p>
                      <a:pPr algn="ctr"/>
                      <a:r>
                        <a:rPr lang="en-US" sz="1200" b="0" i="0" u="none" strike="noStrike" kern="1200" baseline="0" dirty="0">
                          <a:solidFill>
                            <a:srgbClr val="000000"/>
                          </a:solidFill>
                          <a:latin typeface="+mn-lt"/>
                          <a:ea typeface="+mn-ea"/>
                          <a:cs typeface="+mn-cs"/>
                        </a:rPr>
                        <a:t>(pediatrics) 	</a:t>
                      </a:r>
                    </a:p>
                  </a:txBody>
                  <a:tcPr marL="27305" marR="27305" marT="0" marB="0" anchor="ctr"/>
                </a:tc>
                <a:extLst>
                  <a:ext uri="{0D108BD9-81ED-4DB2-BD59-A6C34878D82A}">
                    <a16:rowId xmlns:a16="http://schemas.microsoft.com/office/drawing/2014/main" val="10003"/>
                  </a:ext>
                </a:extLst>
              </a:tr>
              <a:tr h="382909">
                <a:tc>
                  <a:txBody>
                    <a:bodyPr/>
                    <a:lstStyle/>
                    <a:p>
                      <a:pPr marL="0" marR="0">
                        <a:spcBef>
                          <a:spcPts val="200"/>
                        </a:spcBef>
                        <a:spcAft>
                          <a:spcPts val="200"/>
                        </a:spcAft>
                      </a:pPr>
                      <a:r>
                        <a:rPr lang="en-US" sz="1200" b="0" dirty="0">
                          <a:solidFill>
                            <a:srgbClr val="000000"/>
                          </a:solidFill>
                          <a:latin typeface="+mn-lt"/>
                          <a:ea typeface="Times New Roman"/>
                          <a:cs typeface="Times New Roman"/>
                        </a:rPr>
                        <a:t>brodalumab (Siliq™)</a:t>
                      </a:r>
                    </a:p>
                  </a:txBody>
                  <a:tcPr marL="27305" marR="27305" marT="0" marB="0" anchor="ctr"/>
                </a:tc>
                <a:tc>
                  <a:txBody>
                    <a:bodyPr/>
                    <a:lstStyle/>
                    <a:p>
                      <a:pPr marL="0" marR="0" algn="ctr">
                        <a:spcBef>
                          <a:spcPts val="200"/>
                        </a:spcBef>
                        <a:spcAft>
                          <a:spcPts val="200"/>
                        </a:spcAft>
                      </a:pPr>
                      <a:r>
                        <a:rPr lang="en-US" sz="1200" b="0">
                          <a:solidFill>
                            <a:srgbClr val="000000"/>
                          </a:solidFill>
                          <a:latin typeface="+mn-lt"/>
                          <a:ea typeface="Times New Roman"/>
                          <a:cs typeface="Times New Roman"/>
                        </a:rPr>
                        <a:t>--</a:t>
                      </a:r>
                      <a:endParaRPr lang="en-US" sz="1200" b="0" dirty="0">
                        <a:solidFill>
                          <a:srgbClr val="000000"/>
                        </a:solidFill>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10004"/>
                  </a:ext>
                </a:extLst>
              </a:tr>
              <a:tr h="544477">
                <a:tc>
                  <a:txBody>
                    <a:bodyPr/>
                    <a:lstStyle/>
                    <a:p>
                      <a:pPr marL="0" marR="0">
                        <a:spcBef>
                          <a:spcPts val="200"/>
                        </a:spcBef>
                        <a:spcAft>
                          <a:spcPts val="200"/>
                        </a:spcAft>
                      </a:pPr>
                      <a:r>
                        <a:rPr lang="en-US" sz="1200" b="0" dirty="0">
                          <a:solidFill>
                            <a:srgbClr val="000000"/>
                          </a:solidFill>
                          <a:latin typeface="+mn-lt"/>
                          <a:ea typeface="Times New Roman"/>
                          <a:cs typeface="Times New Roman"/>
                        </a:rPr>
                        <a:t>canakinumab (Ilaris®) </a:t>
                      </a:r>
                    </a:p>
                  </a:txBody>
                  <a:tcPr marL="27305" marR="27305" marT="0" marB="0" anchor="ctr"/>
                </a:tc>
                <a:tc>
                  <a:txBody>
                    <a:bodyPr/>
                    <a:lstStyle/>
                    <a:p>
                      <a:pPr marL="0" marR="0" algn="ctr">
                        <a:spcBef>
                          <a:spcPts val="200"/>
                        </a:spcBef>
                        <a:spcAft>
                          <a:spcPts val="200"/>
                        </a:spcAft>
                      </a:pPr>
                      <a:r>
                        <a:rPr lang="en-US" sz="1200" b="0">
                          <a:solidFill>
                            <a:srgbClr val="000000"/>
                          </a:solidFill>
                          <a:latin typeface="+mn-lt"/>
                          <a:ea typeface="Times New Roman"/>
                          <a:cs typeface="Times New Roman"/>
                        </a:rPr>
                        <a:t>--</a:t>
                      </a:r>
                      <a:endParaRPr lang="en-US" sz="1200" b="0" dirty="0">
                        <a:solidFill>
                          <a:srgbClr val="000000"/>
                        </a:solidFill>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X</a:t>
                      </a:r>
                      <a:br>
                        <a:rPr lang="en-US" sz="1200" b="0" dirty="0">
                          <a:solidFill>
                            <a:srgbClr val="000000"/>
                          </a:solidFill>
                          <a:latin typeface="+mn-lt"/>
                          <a:ea typeface="Times New Roman"/>
                          <a:cs typeface="Times New Roman"/>
                        </a:rPr>
                      </a:br>
                      <a:r>
                        <a:rPr lang="en-US" sz="1200" b="0" dirty="0">
                          <a:solidFill>
                            <a:srgbClr val="000000"/>
                          </a:solidFill>
                          <a:latin typeface="+mn-lt"/>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algn="ctr"/>
                      <a:r>
                        <a:rPr lang="en-US" sz="1200" b="0" i="0" u="none" strike="noStrike" kern="1200" baseline="0" dirty="0">
                          <a:solidFill>
                            <a:srgbClr val="000000"/>
                          </a:solidFill>
                          <a:latin typeface="+mn-lt"/>
                          <a:ea typeface="+mn-ea"/>
                          <a:cs typeface="+mn-cs"/>
                        </a:rPr>
                        <a:t>X </a:t>
                      </a:r>
                    </a:p>
                    <a:p>
                      <a:pPr algn="ctr"/>
                      <a:r>
                        <a:rPr lang="en-US" sz="1200" b="0" i="0" u="none" strike="noStrike" kern="1200" baseline="0" dirty="0">
                          <a:solidFill>
                            <a:srgbClr val="000000"/>
                          </a:solidFill>
                          <a:latin typeface="+mn-lt"/>
                          <a:ea typeface="+mn-ea"/>
                          <a:cs typeface="+mn-cs"/>
                        </a:rPr>
                        <a:t>(≥ 4 years) 	</a:t>
                      </a:r>
                    </a:p>
                  </a:txBody>
                  <a:tcPr marL="27305" marR="27305" marT="0" marB="0" anchor="ctr"/>
                </a:tc>
                <a:extLst>
                  <a:ext uri="{0D108BD9-81ED-4DB2-BD59-A6C34878D82A}">
                    <a16:rowId xmlns:a16="http://schemas.microsoft.com/office/drawing/2014/main" val="10005"/>
                  </a:ext>
                </a:extLst>
              </a:tr>
              <a:tr h="382909">
                <a:tc>
                  <a:txBody>
                    <a:bodyPr/>
                    <a:lstStyle/>
                    <a:p>
                      <a:pPr marL="0" marR="0" algn="l" defTabSz="914400" rtl="0" eaLnBrk="1" latinLnBrk="0" hangingPunct="1">
                        <a:spcBef>
                          <a:spcPts val="200"/>
                        </a:spcBef>
                        <a:spcAft>
                          <a:spcPts val="200"/>
                        </a:spcAft>
                      </a:pPr>
                      <a:r>
                        <a:rPr lang="en-US" sz="1200" b="0" kern="1200" dirty="0">
                          <a:solidFill>
                            <a:srgbClr val="000000"/>
                          </a:solidFill>
                          <a:latin typeface="+mn-lt"/>
                          <a:ea typeface="Times New Roman"/>
                          <a:cs typeface="Times New Roman"/>
                        </a:rPr>
                        <a:t>guselkumab</a:t>
                      </a:r>
                      <a:br>
                        <a:rPr lang="en-US" sz="1200" b="0" kern="1200" dirty="0">
                          <a:solidFill>
                            <a:srgbClr val="000000"/>
                          </a:solidFill>
                          <a:latin typeface="+mn-lt"/>
                          <a:ea typeface="Times New Roman"/>
                          <a:cs typeface="Times New Roman"/>
                        </a:rPr>
                      </a:br>
                      <a:r>
                        <a:rPr lang="en-US" sz="1200" b="0" kern="1200" dirty="0">
                          <a:solidFill>
                            <a:srgbClr val="000000"/>
                          </a:solidFill>
                          <a:latin typeface="+mn-lt"/>
                          <a:ea typeface="Times New Roman"/>
                          <a:cs typeface="Times New Roman"/>
                        </a:rPr>
                        <a:t>(Tremfya™)</a:t>
                      </a:r>
                    </a:p>
                  </a:txBody>
                  <a:tcPr marL="27305" marR="27305" marT="0" marB="0" anchor="ctr"/>
                </a:tc>
                <a:tc>
                  <a:txBody>
                    <a:bodyPr/>
                    <a:lstStyle/>
                    <a:p>
                      <a:pPr marL="0" marR="0" algn="ctr">
                        <a:spcBef>
                          <a:spcPts val="200"/>
                        </a:spcBef>
                        <a:spcAft>
                          <a:spcPts val="200"/>
                        </a:spcAft>
                      </a:pPr>
                      <a:r>
                        <a:rPr lang="en-US" sz="1200" b="0">
                          <a:solidFill>
                            <a:srgbClr val="000000"/>
                          </a:solidFill>
                          <a:latin typeface="+mn-lt"/>
                          <a:ea typeface="Times New Roman"/>
                          <a:cs typeface="Times New Roman"/>
                        </a:rPr>
                        <a:t>--</a:t>
                      </a:r>
                      <a:endParaRPr lang="en-US" sz="1200" b="0" dirty="0">
                        <a:solidFill>
                          <a:srgbClr val="000000"/>
                        </a:solidFill>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10006"/>
                  </a:ext>
                </a:extLst>
              </a:tr>
              <a:tr h="574364">
                <a:tc>
                  <a:txBody>
                    <a:bodyPr/>
                    <a:lstStyle/>
                    <a:p>
                      <a:pPr marL="0" marR="0" algn="l" defTabSz="914400" rtl="0" eaLnBrk="1" latinLnBrk="0" hangingPunct="1">
                        <a:spcBef>
                          <a:spcPts val="200"/>
                        </a:spcBef>
                        <a:spcAft>
                          <a:spcPts val="200"/>
                        </a:spcAft>
                      </a:pPr>
                      <a:r>
                        <a:rPr lang="en-US" sz="1200" b="0" kern="1200" dirty="0">
                          <a:solidFill>
                            <a:srgbClr val="000000"/>
                          </a:solidFill>
                          <a:latin typeface="+mn-lt"/>
                          <a:ea typeface="+mn-ea"/>
                          <a:cs typeface="Times New Roman"/>
                        </a:rPr>
                        <a:t>inebilizumab-cdoni(Uplizna)</a:t>
                      </a:r>
                      <a:endParaRPr lang="en-US" sz="1200" b="0" kern="1200" dirty="0">
                        <a:solidFill>
                          <a:srgbClr val="000000"/>
                        </a:solidFill>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429906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E07-B72F-403C-BCE3-25130D4A4C8E}"/>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B95BD735-331B-4242-A7E5-ABB076E5439A}"/>
              </a:ext>
            </a:extLst>
          </p:cNvPr>
          <p:cNvGraphicFramePr>
            <a:graphicFrameLocks noGrp="1"/>
          </p:cNvGraphicFramePr>
          <p:nvPr>
            <p:ph idx="1"/>
            <p:extLst>
              <p:ext uri="{D42A27DB-BD31-4B8C-83A1-F6EECF244321}">
                <p14:modId xmlns:p14="http://schemas.microsoft.com/office/powerpoint/2010/main" val="487336667"/>
              </p:ext>
            </p:extLst>
          </p:nvPr>
        </p:nvGraphicFramePr>
        <p:xfrm>
          <a:off x="0" y="742950"/>
          <a:ext cx="9144000" cy="3886199"/>
        </p:xfrm>
        <a:graphic>
          <a:graphicData uri="http://schemas.openxmlformats.org/drawingml/2006/table">
            <a:tbl>
              <a:tblPr firstRow="1" bandRow="1">
                <a:tableStyleId>{5C22544A-7EE6-4342-B048-85BDC9FD1C3A}</a:tableStyleId>
              </a:tblPr>
              <a:tblGrid>
                <a:gridCol w="1973448">
                  <a:extLst>
                    <a:ext uri="{9D8B030D-6E8A-4147-A177-3AD203B41FA5}">
                      <a16:colId xmlns:a16="http://schemas.microsoft.com/office/drawing/2014/main" val="20000"/>
                    </a:ext>
                  </a:extLst>
                </a:gridCol>
                <a:gridCol w="896319">
                  <a:extLst>
                    <a:ext uri="{9D8B030D-6E8A-4147-A177-3AD203B41FA5}">
                      <a16:colId xmlns:a16="http://schemas.microsoft.com/office/drawing/2014/main" val="20001"/>
                    </a:ext>
                  </a:extLst>
                </a:gridCol>
                <a:gridCol w="896319">
                  <a:extLst>
                    <a:ext uri="{9D8B030D-6E8A-4147-A177-3AD203B41FA5}">
                      <a16:colId xmlns:a16="http://schemas.microsoft.com/office/drawing/2014/main" val="20002"/>
                    </a:ext>
                  </a:extLst>
                </a:gridCol>
                <a:gridCol w="896319">
                  <a:extLst>
                    <a:ext uri="{9D8B030D-6E8A-4147-A177-3AD203B41FA5}">
                      <a16:colId xmlns:a16="http://schemas.microsoft.com/office/drawing/2014/main" val="20003"/>
                    </a:ext>
                  </a:extLst>
                </a:gridCol>
                <a:gridCol w="896319">
                  <a:extLst>
                    <a:ext uri="{9D8B030D-6E8A-4147-A177-3AD203B41FA5}">
                      <a16:colId xmlns:a16="http://schemas.microsoft.com/office/drawing/2014/main" val="20004"/>
                    </a:ext>
                  </a:extLst>
                </a:gridCol>
                <a:gridCol w="896319">
                  <a:extLst>
                    <a:ext uri="{9D8B030D-6E8A-4147-A177-3AD203B41FA5}">
                      <a16:colId xmlns:a16="http://schemas.microsoft.com/office/drawing/2014/main" val="20005"/>
                    </a:ext>
                  </a:extLst>
                </a:gridCol>
                <a:gridCol w="896319">
                  <a:extLst>
                    <a:ext uri="{9D8B030D-6E8A-4147-A177-3AD203B41FA5}">
                      <a16:colId xmlns:a16="http://schemas.microsoft.com/office/drawing/2014/main" val="20006"/>
                    </a:ext>
                  </a:extLst>
                </a:gridCol>
                <a:gridCol w="896319">
                  <a:extLst>
                    <a:ext uri="{9D8B030D-6E8A-4147-A177-3AD203B41FA5}">
                      <a16:colId xmlns:a16="http://schemas.microsoft.com/office/drawing/2014/main" val="20007"/>
                    </a:ext>
                  </a:extLst>
                </a:gridCol>
                <a:gridCol w="896319">
                  <a:extLst>
                    <a:ext uri="{9D8B030D-6E8A-4147-A177-3AD203B41FA5}">
                      <a16:colId xmlns:a16="http://schemas.microsoft.com/office/drawing/2014/main" val="2585624742"/>
                    </a:ext>
                  </a:extLst>
                </a:gridCol>
              </a:tblGrid>
              <a:tr h="814191">
                <a:tc>
                  <a:txBody>
                    <a:bodyPr/>
                    <a:lstStyle/>
                    <a:p>
                      <a:pPr marL="0" marR="0" algn="ctr">
                        <a:spcBef>
                          <a:spcPts val="200"/>
                        </a:spcBef>
                        <a:spcAft>
                          <a:spcPts val="200"/>
                        </a:spcAft>
                      </a:pPr>
                      <a:r>
                        <a:rPr lang="en-US" sz="1200" b="1" dirty="0">
                          <a:latin typeface="Calibri"/>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Ankylosing Spondylitis</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Psoriatic Arthritis</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Crohn’s Disease </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Ulcerative Colitis</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b="1" i="0" u="none" strike="noStrike" kern="1200" baseline="0" dirty="0">
                          <a:solidFill>
                            <a:schemeClr val="lt1"/>
                          </a:solidFill>
                          <a:latin typeface="Calibri"/>
                          <a:ea typeface="+mn-ea"/>
                          <a:cs typeface="+mn-cs"/>
                        </a:rPr>
                        <a:t>Select Periodic Fever Syndromes </a:t>
                      </a:r>
                      <a:endParaRPr lang="en-US" sz="1200" b="0" i="0" u="none" strike="noStrike" kern="1200" baseline="0" dirty="0">
                        <a:solidFill>
                          <a:schemeClr val="lt1"/>
                        </a:solidFill>
                        <a:latin typeface="Calibri"/>
                        <a:ea typeface="+mn-ea"/>
                        <a:cs typeface="+mn-cs"/>
                      </a:endParaRPr>
                    </a:p>
                  </a:txBody>
                  <a:tcPr marL="27305" marR="27305" marT="0" marB="0" anchor="ctr"/>
                </a:tc>
                <a:extLst>
                  <a:ext uri="{0D108BD9-81ED-4DB2-BD59-A6C34878D82A}">
                    <a16:rowId xmlns:a16="http://schemas.microsoft.com/office/drawing/2014/main" val="10000"/>
                  </a:ext>
                </a:extLst>
              </a:tr>
              <a:tr h="325676">
                <a:tc gridSpan="8">
                  <a:txBody>
                    <a:bodyPr/>
                    <a:lstStyle/>
                    <a:p>
                      <a:pPr algn="ctr"/>
                      <a:r>
                        <a:rPr lang="en-US" sz="1400" b="1" dirty="0">
                          <a:solidFill>
                            <a:srgbClr val="000000"/>
                          </a:solidFill>
                          <a:latin typeface="Calibri"/>
                        </a:rPr>
                        <a:t>Other</a:t>
                      </a:r>
                      <a:r>
                        <a:rPr lang="en-US" sz="1400" b="1" baseline="0" dirty="0">
                          <a:solidFill>
                            <a:srgbClr val="000000"/>
                          </a:solidFill>
                          <a:latin typeface="Calibri"/>
                        </a:rPr>
                        <a:t> Biologic</a:t>
                      </a:r>
                      <a:r>
                        <a:rPr lang="en-US" sz="1400" b="1" dirty="0">
                          <a:solidFill>
                            <a:srgbClr val="000000"/>
                          </a:solidFill>
                          <a:latin typeface="Calibri"/>
                        </a:rPr>
                        <a:t> Agents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400" dirty="0">
                        <a:solidFill>
                          <a:srgbClr val="000000"/>
                        </a:solidFill>
                        <a:latin typeface="Calibri"/>
                      </a:endParaRPr>
                    </a:p>
                  </a:txBody>
                  <a:tcPr/>
                </a:tc>
                <a:extLst>
                  <a:ext uri="{0D108BD9-81ED-4DB2-BD59-A6C34878D82A}">
                    <a16:rowId xmlns:a16="http://schemas.microsoft.com/office/drawing/2014/main" val="10001"/>
                  </a:ext>
                </a:extLst>
              </a:tr>
              <a:tr h="412317">
                <a:tc>
                  <a:txBody>
                    <a:bodyPr/>
                    <a:lstStyle/>
                    <a:p>
                      <a:pPr marL="0" marR="0">
                        <a:spcBef>
                          <a:spcPts val="200"/>
                        </a:spcBef>
                        <a:spcAft>
                          <a:spcPts val="200"/>
                        </a:spcAft>
                      </a:pPr>
                      <a:r>
                        <a:rPr lang="en-US" sz="1400" b="0" dirty="0">
                          <a:solidFill>
                            <a:srgbClr val="000000"/>
                          </a:solidFill>
                          <a:latin typeface="+mn-lt"/>
                          <a:ea typeface="Times New Roman"/>
                          <a:cs typeface="Times New Roman"/>
                        </a:rPr>
                        <a:t>ixekizumab (Taltz®)</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10002"/>
                  </a:ext>
                </a:extLst>
              </a:tr>
              <a:tr h="455947">
                <a:tc>
                  <a:txBody>
                    <a:bodyPr/>
                    <a:lstStyle/>
                    <a:p>
                      <a:pPr marL="0" marR="0">
                        <a:spcBef>
                          <a:spcPts val="200"/>
                        </a:spcBef>
                        <a:spcAft>
                          <a:spcPts val="200"/>
                        </a:spcAft>
                      </a:pPr>
                      <a:r>
                        <a:rPr lang="en-US" sz="1400" b="0" dirty="0">
                          <a:solidFill>
                            <a:srgbClr val="000000"/>
                          </a:solidFill>
                          <a:latin typeface="+mn-lt"/>
                          <a:ea typeface="Times New Roman"/>
                          <a:cs typeface="Times New Roman"/>
                        </a:rPr>
                        <a:t>rilonacept</a:t>
                      </a:r>
                      <a:br>
                        <a:rPr lang="en-US" sz="1400" b="0" dirty="0">
                          <a:solidFill>
                            <a:srgbClr val="000000"/>
                          </a:solidFill>
                          <a:latin typeface="+mn-lt"/>
                          <a:ea typeface="Times New Roman"/>
                          <a:cs typeface="Times New Roman"/>
                        </a:rPr>
                      </a:br>
                      <a:r>
                        <a:rPr lang="en-US" sz="1400" b="0" dirty="0">
                          <a:solidFill>
                            <a:srgbClr val="000000"/>
                          </a:solidFill>
                          <a:latin typeface="+mn-lt"/>
                          <a:ea typeface="Times New Roman"/>
                          <a:cs typeface="Times New Roman"/>
                        </a:rPr>
                        <a:t>(Arcalyst®)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algn="ctr"/>
                      <a:r>
                        <a:rPr lang="en-US" sz="1400" b="0" i="0" u="none" strike="noStrike" kern="1200" baseline="0" dirty="0">
                          <a:solidFill>
                            <a:srgbClr val="000000"/>
                          </a:solidFill>
                          <a:latin typeface="+mn-lt"/>
                          <a:ea typeface="+mn-ea"/>
                          <a:cs typeface="+mn-cs"/>
                        </a:rPr>
                        <a:t>X </a:t>
                      </a:r>
                    </a:p>
                    <a:p>
                      <a:pPr algn="ctr"/>
                      <a:r>
                        <a:rPr lang="en-US" sz="1400" b="0" i="0" u="none" strike="noStrike" kern="1200" baseline="0" dirty="0">
                          <a:solidFill>
                            <a:srgbClr val="000000"/>
                          </a:solidFill>
                          <a:latin typeface="+mn-lt"/>
                          <a:ea typeface="+mn-ea"/>
                          <a:cs typeface="+mn-cs"/>
                        </a:rPr>
                        <a:t>(≥ 12 years) </a:t>
                      </a:r>
                    </a:p>
                  </a:txBody>
                  <a:tcPr marL="27305" marR="27305" marT="0" marB="0" anchor="ctr"/>
                </a:tc>
                <a:extLst>
                  <a:ext uri="{0D108BD9-81ED-4DB2-BD59-A6C34878D82A}">
                    <a16:rowId xmlns:a16="http://schemas.microsoft.com/office/drawing/2014/main" val="10003"/>
                  </a:ext>
                </a:extLst>
              </a:tr>
              <a:tr h="455947">
                <a:tc>
                  <a:txBody>
                    <a:bodyPr/>
                    <a:lstStyle/>
                    <a:p>
                      <a:pPr marL="0" marR="0">
                        <a:spcBef>
                          <a:spcPts val="200"/>
                        </a:spcBef>
                        <a:spcAft>
                          <a:spcPts val="200"/>
                        </a:spcAft>
                      </a:pPr>
                      <a:r>
                        <a:rPr lang="en-US" sz="1400" b="0" dirty="0">
                          <a:solidFill>
                            <a:srgbClr val="000000"/>
                          </a:solidFill>
                          <a:latin typeface="+mn-lt"/>
                          <a:ea typeface="Times New Roman"/>
                          <a:cs typeface="Times New Roman"/>
                        </a:rPr>
                        <a:t>risankizumab-rzaa (Skyrizi™)</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highlight>
                            <a:srgbClr val="00FFFF"/>
                          </a:highlight>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10004"/>
                  </a:ext>
                </a:extLst>
              </a:tr>
              <a:tr h="455947">
                <a:tc>
                  <a:txBody>
                    <a:bodyPr/>
                    <a:lstStyle/>
                    <a:p>
                      <a:pPr marL="0" marR="0">
                        <a:spcBef>
                          <a:spcPts val="200"/>
                        </a:spcBef>
                        <a:spcAft>
                          <a:spcPts val="200"/>
                        </a:spcAft>
                      </a:pPr>
                      <a:r>
                        <a:rPr lang="en-US" sz="1400" b="0" dirty="0">
                          <a:solidFill>
                            <a:srgbClr val="000000"/>
                          </a:solidFill>
                          <a:latin typeface="+mn-lt"/>
                          <a:ea typeface="Times New Roman"/>
                          <a:cs typeface="Times New Roman"/>
                        </a:rPr>
                        <a:t>sarilumab</a:t>
                      </a:r>
                      <a:br>
                        <a:rPr lang="en-US" sz="1400" b="0" dirty="0">
                          <a:solidFill>
                            <a:srgbClr val="000000"/>
                          </a:solidFill>
                          <a:latin typeface="+mn-lt"/>
                          <a:ea typeface="Times New Roman"/>
                          <a:cs typeface="Times New Roman"/>
                        </a:rPr>
                      </a:br>
                      <a:r>
                        <a:rPr lang="en-US" sz="1400" b="0" dirty="0">
                          <a:solidFill>
                            <a:srgbClr val="000000"/>
                          </a:solidFill>
                          <a:latin typeface="+mn-lt"/>
                          <a:ea typeface="Times New Roman"/>
                          <a:cs typeface="Times New Roman"/>
                        </a:rPr>
                        <a:t>(Kevzara®)</a:t>
                      </a:r>
                      <a:r>
                        <a:rPr lang="en-US" sz="1400" b="0" baseline="30000" dirty="0">
                          <a:solidFill>
                            <a:srgbClr val="000000"/>
                          </a:solidFill>
                          <a:latin typeface="+mn-lt"/>
                          <a:ea typeface="Times New Roman"/>
                          <a:cs typeface="Times New Roman"/>
                        </a:rPr>
                        <a:t> </a:t>
                      </a:r>
                      <a:endParaRPr lang="en-US" sz="1400" b="0" dirty="0">
                        <a:solidFill>
                          <a:srgbClr val="000000"/>
                        </a:solidFill>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10005"/>
                  </a:ext>
                </a:extLst>
              </a:tr>
              <a:tr h="455947">
                <a:tc>
                  <a:txBody>
                    <a:bodyPr/>
                    <a:lstStyle/>
                    <a:p>
                      <a:pPr marL="0" marR="0" algn="l" defTabSz="914400" rtl="0" eaLnBrk="1" latinLnBrk="0" hangingPunct="1">
                        <a:spcBef>
                          <a:spcPts val="200"/>
                        </a:spcBef>
                        <a:spcAft>
                          <a:spcPts val="200"/>
                        </a:spcAft>
                      </a:pPr>
                      <a:r>
                        <a:rPr lang="en-US" sz="1400" b="0" kern="1200" dirty="0">
                          <a:solidFill>
                            <a:srgbClr val="000000"/>
                          </a:solidFill>
                          <a:latin typeface="+mn-lt"/>
                          <a:ea typeface="+mn-ea"/>
                          <a:cs typeface="Times New Roman"/>
                        </a:rPr>
                        <a:t>satralizumab-mwgem(Enspryng™)</a:t>
                      </a:r>
                      <a:endParaRPr lang="en-US" sz="1400" b="0" kern="1200" dirty="0">
                        <a:solidFill>
                          <a:srgbClr val="000000"/>
                        </a:solidFill>
                        <a:latin typeface="+mn-lt"/>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Times New Roman"/>
                          <a:cs typeface="Times New Roman"/>
                        </a:rPr>
                        <a:t>--</a:t>
                      </a:r>
                    </a:p>
                  </a:txBody>
                  <a:tcPr marL="27305" marR="27305" marT="0" marB="0" anchor="ctr"/>
                </a:tc>
                <a:extLst>
                  <a:ext uri="{0D108BD9-81ED-4DB2-BD59-A6C34878D82A}">
                    <a16:rowId xmlns:a16="http://schemas.microsoft.com/office/drawing/2014/main" val="10006"/>
                  </a:ext>
                </a:extLst>
              </a:tr>
              <a:tr h="510227">
                <a:tc>
                  <a:txBody>
                    <a:bodyPr/>
                    <a:lstStyle/>
                    <a:p>
                      <a:pPr marL="0" marR="0">
                        <a:spcBef>
                          <a:spcPts val="200"/>
                        </a:spcBef>
                        <a:spcAft>
                          <a:spcPts val="200"/>
                        </a:spcAft>
                      </a:pPr>
                      <a:r>
                        <a:rPr lang="en-US" sz="1400" b="0" dirty="0">
                          <a:solidFill>
                            <a:srgbClr val="000000"/>
                          </a:solidFill>
                          <a:latin typeface="+mn-lt"/>
                          <a:ea typeface="Times New Roman"/>
                          <a:cs typeface="Times New Roman"/>
                        </a:rPr>
                        <a:t>secukinumab</a:t>
                      </a:r>
                      <a:br>
                        <a:rPr lang="en-US" sz="1400" b="0" dirty="0">
                          <a:solidFill>
                            <a:srgbClr val="000000"/>
                          </a:solidFill>
                          <a:latin typeface="+mn-lt"/>
                          <a:ea typeface="Times New Roman"/>
                          <a:cs typeface="Times New Roman"/>
                        </a:rPr>
                      </a:br>
                      <a:r>
                        <a:rPr lang="en-US" sz="1400" b="0" dirty="0">
                          <a:solidFill>
                            <a:srgbClr val="000000"/>
                          </a:solidFill>
                          <a:latin typeface="+mn-lt"/>
                          <a:ea typeface="Times New Roman"/>
                          <a:cs typeface="Times New Roman"/>
                        </a:rPr>
                        <a:t>(Cosentyx®</a:t>
                      </a:r>
                      <a:r>
                        <a:rPr lang="en-US" sz="1400" b="0" dirty="0">
                          <a:solidFill>
                            <a:srgbClr val="000000"/>
                          </a:solidFill>
                          <a:latin typeface="+mn-lt"/>
                          <a:ea typeface="Times New Roman"/>
                          <a:cs typeface="Arial"/>
                        </a:rPr>
                        <a:t>)</a:t>
                      </a:r>
                      <a:endParaRPr lang="en-US" sz="1400" b="0" dirty="0">
                        <a:solidFill>
                          <a:srgbClr val="000000"/>
                        </a:solidFill>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defTabSz="914400" rtl="0" eaLnBrk="1" latinLnBrk="0" hangingPunct="1">
                        <a:spcBef>
                          <a:spcPts val="200"/>
                        </a:spcBef>
                        <a:spcAft>
                          <a:spcPts val="200"/>
                        </a:spcAft>
                      </a:pPr>
                      <a:r>
                        <a:rPr lang="en-US" sz="1400" b="0" kern="1200" dirty="0">
                          <a:solidFill>
                            <a:srgbClr val="000000"/>
                          </a:solidFill>
                          <a:latin typeface="+mn-lt"/>
                          <a:ea typeface="+mn-ea"/>
                          <a:cs typeface="Times New Roman"/>
                        </a:rPr>
                        <a:t>X</a:t>
                      </a:r>
                    </a:p>
                  </a:txBody>
                  <a:tcPr marL="27305" marR="27305" marT="0" marB="0" anchor="ctr"/>
                </a:tc>
                <a:tc>
                  <a:txBody>
                    <a:bodyPr/>
                    <a:lstStyle/>
                    <a:p>
                      <a:pPr marL="0" marR="0" algn="ctr" defTabSz="914400" rtl="0" eaLnBrk="1" latinLnBrk="0" hangingPunct="1">
                        <a:spcBef>
                          <a:spcPts val="200"/>
                        </a:spcBef>
                        <a:spcAft>
                          <a:spcPts val="200"/>
                        </a:spcAft>
                      </a:pPr>
                      <a:r>
                        <a:rPr lang="en-US" sz="1400" b="0" kern="1200" dirty="0">
                          <a:solidFill>
                            <a:srgbClr val="000000"/>
                          </a:solidFill>
                          <a:latin typeface="+mn-lt"/>
                          <a:ea typeface="+mn-ea"/>
                          <a:cs typeface="Times New Roman"/>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kern="1200" dirty="0">
                          <a:solidFill>
                            <a:srgbClr val="000000"/>
                          </a:solidFill>
                          <a:highlight>
                            <a:srgbClr val="00FFFF"/>
                          </a:highlight>
                          <a:latin typeface="+mn-lt"/>
                          <a:ea typeface="+mn-ea"/>
                          <a:cs typeface="Times New Roman"/>
                        </a:rPr>
                        <a:t>(≥ 6 years)</a:t>
                      </a:r>
                      <a:endParaRPr lang="en-US" sz="1400" b="0" kern="1200" dirty="0">
                        <a:solidFill>
                          <a:srgbClr val="000000"/>
                        </a:solidFill>
                        <a:highlight>
                          <a:srgbClr val="00FFFF"/>
                        </a:highlight>
                        <a:latin typeface="+mn-lt"/>
                        <a:ea typeface="Times New Roman"/>
                        <a:cs typeface="Times New Roman"/>
                      </a:endParaRPr>
                    </a:p>
                  </a:txBody>
                  <a:tcPr marL="27305" marR="27305" marT="0" marB="0" anchor="ctr"/>
                </a:tc>
                <a:tc>
                  <a:txBody>
                    <a:bodyPr/>
                    <a:lstStyle/>
                    <a:p>
                      <a:pPr marL="0" marR="0" algn="ctr" defTabSz="914400" rtl="0" eaLnBrk="1" latinLnBrk="0" hangingPunct="1">
                        <a:spcBef>
                          <a:spcPts val="200"/>
                        </a:spcBef>
                        <a:spcAft>
                          <a:spcPts val="200"/>
                        </a:spcAft>
                      </a:pPr>
                      <a:r>
                        <a:rPr lang="en-US" sz="1400" b="0" kern="1200" dirty="0">
                          <a:solidFill>
                            <a:srgbClr val="000000"/>
                          </a:solidFill>
                          <a:latin typeface="+mn-lt"/>
                          <a:ea typeface="+mn-ea"/>
                          <a:cs typeface="Times New Roman"/>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kern="1200" dirty="0">
                          <a:solidFill>
                            <a:srgbClr val="000000"/>
                          </a:solidFill>
                          <a:highlight>
                            <a:srgbClr val="00FFFF"/>
                          </a:highlight>
                          <a:latin typeface="+mn-lt"/>
                          <a:ea typeface="+mn-ea"/>
                          <a:cs typeface="Times New Roman"/>
                        </a:rPr>
                        <a:t>(≥ 2 years)</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endParaRPr lang="en-US" sz="1400" b="0" dirty="0">
                        <a:solidFill>
                          <a:srgbClr val="000000"/>
                        </a:solidFill>
                        <a:latin typeface="+mn-lt"/>
                        <a:ea typeface="Times New Roman"/>
                        <a:cs typeface="Times New Roman"/>
                      </a:endParaRPr>
                    </a:p>
                  </a:txBody>
                  <a:tcPr marL="27305" marR="2730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722139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B5C5-90FA-48F0-93D7-C094205563DD}"/>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2D7B3096-33B4-4C4C-98CD-456E7999C3C5}"/>
              </a:ext>
            </a:extLst>
          </p:cNvPr>
          <p:cNvGraphicFramePr>
            <a:graphicFrameLocks noGrp="1"/>
          </p:cNvGraphicFramePr>
          <p:nvPr>
            <p:ph idx="1"/>
            <p:extLst>
              <p:ext uri="{D42A27DB-BD31-4B8C-83A1-F6EECF244321}">
                <p14:modId xmlns:p14="http://schemas.microsoft.com/office/powerpoint/2010/main" val="440533367"/>
              </p:ext>
            </p:extLst>
          </p:nvPr>
        </p:nvGraphicFramePr>
        <p:xfrm>
          <a:off x="0" y="763271"/>
          <a:ext cx="9144000" cy="3865879"/>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1146048">
                  <a:extLst>
                    <a:ext uri="{9D8B030D-6E8A-4147-A177-3AD203B41FA5}">
                      <a16:colId xmlns:a16="http://schemas.microsoft.com/office/drawing/2014/main" val="20002"/>
                    </a:ext>
                  </a:extLst>
                </a:gridCol>
                <a:gridCol w="975360">
                  <a:extLst>
                    <a:ext uri="{9D8B030D-6E8A-4147-A177-3AD203B41FA5}">
                      <a16:colId xmlns:a16="http://schemas.microsoft.com/office/drawing/2014/main" val="20003"/>
                    </a:ext>
                  </a:extLst>
                </a:gridCol>
                <a:gridCol w="1146048">
                  <a:extLst>
                    <a:ext uri="{9D8B030D-6E8A-4147-A177-3AD203B41FA5}">
                      <a16:colId xmlns:a16="http://schemas.microsoft.com/office/drawing/2014/main" val="20004"/>
                    </a:ext>
                  </a:extLst>
                </a:gridCol>
                <a:gridCol w="1146048">
                  <a:extLst>
                    <a:ext uri="{9D8B030D-6E8A-4147-A177-3AD203B41FA5}">
                      <a16:colId xmlns:a16="http://schemas.microsoft.com/office/drawing/2014/main" val="20005"/>
                    </a:ext>
                  </a:extLst>
                </a:gridCol>
                <a:gridCol w="1146048">
                  <a:extLst>
                    <a:ext uri="{9D8B030D-6E8A-4147-A177-3AD203B41FA5}">
                      <a16:colId xmlns:a16="http://schemas.microsoft.com/office/drawing/2014/main" val="20006"/>
                    </a:ext>
                  </a:extLst>
                </a:gridCol>
                <a:gridCol w="1146048">
                  <a:extLst>
                    <a:ext uri="{9D8B030D-6E8A-4147-A177-3AD203B41FA5}">
                      <a16:colId xmlns:a16="http://schemas.microsoft.com/office/drawing/2014/main" val="20007"/>
                    </a:ext>
                  </a:extLst>
                </a:gridCol>
              </a:tblGrid>
              <a:tr h="831536">
                <a:tc>
                  <a:txBody>
                    <a:bodyPr/>
                    <a:lstStyle/>
                    <a:p>
                      <a:pPr marL="0" marR="0" algn="ctr">
                        <a:spcBef>
                          <a:spcPts val="200"/>
                        </a:spcBef>
                        <a:spcAft>
                          <a:spcPts val="200"/>
                        </a:spcAft>
                      </a:pPr>
                      <a:r>
                        <a:rPr lang="en-US" sz="1200" b="1" dirty="0">
                          <a:latin typeface="+mj-lt"/>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Ankylosing Spondylitis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Psoriatic Arthritis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Crohn’s Disease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Ulcerative Colitis</a:t>
                      </a:r>
                    </a:p>
                  </a:txBody>
                  <a:tcPr marL="27305" marR="27305" marT="0" marB="0" anchor="ctr"/>
                </a:tc>
                <a:extLst>
                  <a:ext uri="{0D108BD9-81ED-4DB2-BD59-A6C34878D82A}">
                    <a16:rowId xmlns:a16="http://schemas.microsoft.com/office/drawing/2014/main" val="10000"/>
                  </a:ext>
                </a:extLst>
              </a:tr>
              <a:tr h="273352">
                <a:tc gridSpan="8">
                  <a:txBody>
                    <a:bodyPr/>
                    <a:lstStyle/>
                    <a:p>
                      <a:pPr algn="ctr"/>
                      <a:r>
                        <a:rPr lang="en-US" sz="1400" b="1" dirty="0">
                          <a:solidFill>
                            <a:srgbClr val="000000"/>
                          </a:solidFill>
                          <a:latin typeface="+mj-lt"/>
                        </a:rPr>
                        <a:t>Other</a:t>
                      </a:r>
                      <a:r>
                        <a:rPr lang="en-US" sz="1400" b="1" baseline="0" dirty="0">
                          <a:solidFill>
                            <a:srgbClr val="000000"/>
                          </a:solidFill>
                          <a:latin typeface="+mj-lt"/>
                        </a:rPr>
                        <a:t> Biologic Agents</a:t>
                      </a:r>
                      <a:endParaRPr lang="en-US" sz="1400" b="1" dirty="0">
                        <a:solidFill>
                          <a:srgbClr val="000000"/>
                        </a:solidFill>
                        <a:latin typeface="+mj-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30249">
                <a:tc>
                  <a:txBody>
                    <a:bodyPr/>
                    <a:lstStyle/>
                    <a:p>
                      <a:r>
                        <a:rPr lang="en-US" sz="1400" b="0" kern="1200" dirty="0">
                          <a:solidFill>
                            <a:srgbClr val="000000"/>
                          </a:solidFill>
                          <a:effectLst/>
                          <a:latin typeface="+mn-lt"/>
                          <a:ea typeface="+mn-ea"/>
                          <a:cs typeface="Times New Roman" panose="02020603050405020304" pitchFamily="18" charset="0"/>
                        </a:rPr>
                        <a:t>tildrakizumab-asmn (Ilumya™</a:t>
                      </a:r>
                      <a:r>
                        <a:rPr lang="en-US" sz="1400" b="0" kern="1200" dirty="0">
                          <a:solidFill>
                            <a:srgbClr val="000000"/>
                          </a:solidFill>
                          <a:effectLst/>
                          <a:latin typeface="+mn-lt"/>
                          <a:ea typeface="+mn-ea"/>
                          <a:cs typeface="+mn-cs"/>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10002"/>
                  </a:ext>
                </a:extLst>
              </a:tr>
              <a:tr h="611825">
                <a:tc>
                  <a:txBody>
                    <a:bodyPr/>
                    <a:lstStyle/>
                    <a:p>
                      <a:pPr marL="0" marR="0">
                        <a:spcBef>
                          <a:spcPts val="200"/>
                        </a:spcBef>
                        <a:spcAft>
                          <a:spcPts val="200"/>
                        </a:spcAft>
                      </a:pPr>
                      <a:r>
                        <a:rPr lang="en-US" sz="1400" b="0" dirty="0">
                          <a:solidFill>
                            <a:srgbClr val="000000"/>
                          </a:solidFill>
                          <a:latin typeface="+mn-lt"/>
                          <a:ea typeface="Times New Roman"/>
                          <a:cs typeface="Times New Roman"/>
                        </a:rPr>
                        <a:t>tocilizumab</a:t>
                      </a:r>
                      <a:br>
                        <a:rPr lang="en-US" sz="1400" b="0" dirty="0">
                          <a:solidFill>
                            <a:srgbClr val="000000"/>
                          </a:solidFill>
                          <a:latin typeface="+mn-lt"/>
                          <a:ea typeface="Times New Roman"/>
                          <a:cs typeface="Times New Roman"/>
                        </a:rPr>
                      </a:br>
                      <a:r>
                        <a:rPr lang="en-US" sz="1400" b="0" dirty="0">
                          <a:solidFill>
                            <a:srgbClr val="000000"/>
                          </a:solidFill>
                          <a:latin typeface="+mn-lt"/>
                          <a:ea typeface="Times New Roman"/>
                          <a:cs typeface="Times New Roman"/>
                        </a:rPr>
                        <a:t>(Actemra®)</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 </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 </a:t>
                      </a:r>
                      <a:br>
                        <a:rPr lang="en-US" sz="1400" b="0" dirty="0">
                          <a:solidFill>
                            <a:srgbClr val="000000"/>
                          </a:solidFill>
                          <a:latin typeface="+mn-lt"/>
                          <a:ea typeface="Times New Roman"/>
                          <a:cs typeface="Times New Roman"/>
                        </a:rPr>
                      </a:br>
                      <a:r>
                        <a:rPr lang="en-US" sz="1400" b="0" dirty="0">
                          <a:solidFill>
                            <a:srgbClr val="000000"/>
                          </a:solidFill>
                          <a:latin typeface="+mn-lt"/>
                          <a:ea typeface="Times New Roman"/>
                          <a:cs typeface="Times New Roman"/>
                        </a:rPr>
                        <a:t>(≥ 2 years)</a:t>
                      </a:r>
                      <a:br>
                        <a:rPr lang="en-US" sz="1400" b="0" dirty="0">
                          <a:solidFill>
                            <a:srgbClr val="000000"/>
                          </a:solidFill>
                          <a:latin typeface="+mn-lt"/>
                          <a:ea typeface="Times New Roman"/>
                          <a:cs typeface="Times New Roman"/>
                        </a:rPr>
                      </a:br>
                      <a:r>
                        <a:rPr lang="en-US" sz="1400" b="0" dirty="0">
                          <a:solidFill>
                            <a:srgbClr val="000000"/>
                          </a:solidFill>
                          <a:latin typeface="+mn-lt"/>
                          <a:ea typeface="Times New Roman"/>
                          <a:cs typeface="Times New Roman"/>
                        </a:rPr>
                        <a:t>(IV only)</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1510770482"/>
                  </a:ext>
                </a:extLst>
              </a:tr>
              <a:tr h="530249">
                <a:tc>
                  <a:txBody>
                    <a:bodyPr/>
                    <a:lstStyle/>
                    <a:p>
                      <a:pPr marL="0" marR="0">
                        <a:spcBef>
                          <a:spcPts val="200"/>
                        </a:spcBef>
                        <a:spcAft>
                          <a:spcPts val="200"/>
                        </a:spcAft>
                      </a:pPr>
                      <a:r>
                        <a:rPr lang="en-US" sz="1400" b="0" dirty="0">
                          <a:solidFill>
                            <a:srgbClr val="000000"/>
                          </a:solidFill>
                          <a:latin typeface="+mn-lt"/>
                          <a:ea typeface="Times New Roman"/>
                          <a:cs typeface="Arial"/>
                        </a:rPr>
                        <a:t>ustekinumab</a:t>
                      </a:r>
                      <a:br>
                        <a:rPr lang="en-US" sz="1400" b="0" dirty="0">
                          <a:solidFill>
                            <a:srgbClr val="000000"/>
                          </a:solidFill>
                          <a:latin typeface="+mn-lt"/>
                          <a:ea typeface="Times New Roman"/>
                          <a:cs typeface="Times New Roman"/>
                        </a:rPr>
                      </a:br>
                      <a:r>
                        <a:rPr lang="en-US" sz="1400" b="0" dirty="0">
                          <a:solidFill>
                            <a:srgbClr val="000000"/>
                          </a:solidFill>
                          <a:latin typeface="+mn-lt"/>
                          <a:ea typeface="Times New Roman"/>
                          <a:cs typeface="Arial"/>
                        </a:rPr>
                        <a:t>(Stelara</a:t>
                      </a:r>
                      <a:r>
                        <a:rPr lang="en-US" sz="1400" b="0" dirty="0">
                          <a:solidFill>
                            <a:srgbClr val="000000"/>
                          </a:solidFill>
                          <a:latin typeface="+mn-lt"/>
                          <a:ea typeface="Times New Roman"/>
                          <a:cs typeface="Times New Roman"/>
                        </a:rPr>
                        <a:t>®</a:t>
                      </a:r>
                      <a:r>
                        <a:rPr lang="en-US" sz="1400" b="0" dirty="0">
                          <a:solidFill>
                            <a:srgbClr val="000000"/>
                          </a:solidFill>
                          <a:latin typeface="+mn-lt"/>
                          <a:ea typeface="Times New Roman"/>
                          <a:cs typeface="Arial"/>
                        </a:rPr>
                        <a:t>)</a:t>
                      </a:r>
                      <a:endParaRPr lang="en-US" sz="1400" b="0" dirty="0">
                        <a:solidFill>
                          <a:srgbClr val="000000"/>
                        </a:solidFill>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extLst>
                  <a:ext uri="{0D108BD9-81ED-4DB2-BD59-A6C34878D82A}">
                    <a16:rowId xmlns:a16="http://schemas.microsoft.com/office/drawing/2014/main" val="10003"/>
                  </a:ext>
                </a:extLst>
              </a:tr>
              <a:tr h="1028965">
                <a:tc>
                  <a:txBody>
                    <a:bodyPr/>
                    <a:lstStyle/>
                    <a:p>
                      <a:pPr marL="0" marR="0">
                        <a:spcBef>
                          <a:spcPts val="200"/>
                        </a:spcBef>
                        <a:spcAft>
                          <a:spcPts val="200"/>
                        </a:spcAft>
                      </a:pPr>
                      <a:r>
                        <a:rPr lang="en-US" sz="1400" b="0" dirty="0">
                          <a:solidFill>
                            <a:srgbClr val="000000"/>
                          </a:solidFill>
                          <a:latin typeface="+mn-lt"/>
                          <a:ea typeface="Times New Roman"/>
                          <a:cs typeface="Arial"/>
                        </a:rPr>
                        <a:t>vedolizumab (Entyvio</a:t>
                      </a:r>
                      <a:r>
                        <a:rPr lang="en-US" sz="1400" b="0" dirty="0">
                          <a:solidFill>
                            <a:srgbClr val="000000"/>
                          </a:solidFill>
                          <a:latin typeface="+mn-lt"/>
                          <a:ea typeface="Times New Roman"/>
                          <a:cs typeface="Times New Roman"/>
                        </a:rPr>
                        <a:t>®</a:t>
                      </a:r>
                      <a:r>
                        <a:rPr lang="en-US" sz="1400" b="0" dirty="0">
                          <a:solidFill>
                            <a:srgbClr val="000000"/>
                          </a:solidFill>
                          <a:latin typeface="+mn-lt"/>
                          <a:ea typeface="Times New Roman"/>
                          <a:cs typeface="Arial"/>
                        </a:rPr>
                        <a:t>)</a:t>
                      </a:r>
                      <a:endParaRPr lang="en-US" sz="1400" b="0" dirty="0">
                        <a:solidFill>
                          <a:srgbClr val="000000"/>
                        </a:solidFill>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0" dirty="0">
                          <a:solidFill>
                            <a:srgbClr val="000000"/>
                          </a:solidFill>
                          <a:latin typeface="+mn-lt"/>
                          <a:ea typeface="Times New Roman"/>
                          <a:cs typeface="Times New Roman"/>
                        </a:rPr>
                        <a:t>X</a:t>
                      </a:r>
                    </a:p>
                  </a:txBody>
                  <a:tcPr marL="27305" marR="2730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31728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AA73-5FF5-4E28-AFD5-2FC862281557}"/>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3453C519-7F6D-493A-A549-F4AFF420F0AC}"/>
              </a:ext>
            </a:extLst>
          </p:cNvPr>
          <p:cNvGraphicFramePr>
            <a:graphicFrameLocks noGrp="1"/>
          </p:cNvGraphicFramePr>
          <p:nvPr>
            <p:ph idx="1"/>
            <p:extLst>
              <p:ext uri="{D42A27DB-BD31-4B8C-83A1-F6EECF244321}">
                <p14:modId xmlns:p14="http://schemas.microsoft.com/office/powerpoint/2010/main" val="4218857441"/>
              </p:ext>
            </p:extLst>
          </p:nvPr>
        </p:nvGraphicFramePr>
        <p:xfrm>
          <a:off x="0" y="742950"/>
          <a:ext cx="9144000" cy="395288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680582">
                <a:tc>
                  <a:txBody>
                    <a:bodyPr/>
                    <a:lstStyle/>
                    <a:p>
                      <a:pPr marL="0" marR="0" algn="ctr">
                        <a:spcBef>
                          <a:spcPts val="200"/>
                        </a:spcBef>
                        <a:spcAft>
                          <a:spcPts val="200"/>
                        </a:spcAft>
                      </a:pPr>
                      <a:r>
                        <a:rPr lang="en-US" sz="1200" b="1" dirty="0">
                          <a:latin typeface="+mj-lt"/>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Ankylosing Spondylitis</a:t>
                      </a:r>
                      <a:br>
                        <a:rPr lang="en-US" sz="1200" b="1" dirty="0">
                          <a:latin typeface="+mj-lt"/>
                          <a:ea typeface="Times New Roman"/>
                          <a:cs typeface="Times New Roman"/>
                        </a:rPr>
                      </a:br>
                      <a:endParaRPr lang="en-US" sz="1200" b="1"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Psoriatic Arthritis</a:t>
                      </a:r>
                      <a:br>
                        <a:rPr lang="en-US" sz="1200" b="1" dirty="0">
                          <a:latin typeface="+mj-lt"/>
                          <a:ea typeface="Times New Roman"/>
                          <a:cs typeface="Times New Roman"/>
                        </a:rPr>
                      </a:br>
                      <a:endParaRPr lang="en-US" sz="1200" b="1"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Crohn’s Disease </a:t>
                      </a:r>
                      <a:br>
                        <a:rPr lang="en-US" sz="1200" b="1" dirty="0">
                          <a:latin typeface="+mj-lt"/>
                          <a:ea typeface="Times New Roman"/>
                          <a:cs typeface="Times New Roman"/>
                        </a:rPr>
                      </a:br>
                      <a:endParaRPr lang="en-US" sz="1200" b="1"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Ulcerative Colitis</a:t>
                      </a:r>
                    </a:p>
                    <a:p>
                      <a:pPr marL="0" marR="0" algn="ctr">
                        <a:spcBef>
                          <a:spcPts val="200"/>
                        </a:spcBef>
                        <a:spcAft>
                          <a:spcPts val="200"/>
                        </a:spcAft>
                      </a:pPr>
                      <a:r>
                        <a:rPr lang="en-US" sz="1200" b="1" dirty="0">
                          <a:latin typeface="+mj-lt"/>
                          <a:ea typeface="Times New Roman"/>
                          <a:cs typeface="Times New Roman"/>
                        </a:rPr>
                        <a:t> </a:t>
                      </a:r>
                    </a:p>
                  </a:txBody>
                  <a:tcPr marL="27305" marR="27305" marT="0" marB="0" anchor="ctr"/>
                </a:tc>
                <a:extLst>
                  <a:ext uri="{0D108BD9-81ED-4DB2-BD59-A6C34878D82A}">
                    <a16:rowId xmlns:a16="http://schemas.microsoft.com/office/drawing/2014/main" val="10000"/>
                  </a:ext>
                </a:extLst>
              </a:tr>
              <a:tr h="267698">
                <a:tc gridSpan="8">
                  <a:txBody>
                    <a:bodyPr/>
                    <a:lstStyle/>
                    <a:p>
                      <a:pPr algn="ctr"/>
                      <a:r>
                        <a:rPr lang="en-US" sz="1400" b="1" dirty="0">
                          <a:solidFill>
                            <a:srgbClr val="000000"/>
                          </a:solidFill>
                          <a:latin typeface="+mj-lt"/>
                        </a:rPr>
                        <a:t>Non-Biologic Agents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62579">
                <a:tc>
                  <a:txBody>
                    <a:bodyPr/>
                    <a:lstStyle/>
                    <a:p>
                      <a:pPr marL="0" marR="0">
                        <a:spcBef>
                          <a:spcPts val="200"/>
                        </a:spcBef>
                        <a:spcAft>
                          <a:spcPts val="200"/>
                        </a:spcAft>
                      </a:pPr>
                      <a:r>
                        <a:rPr lang="en-US" sz="1400" dirty="0">
                          <a:solidFill>
                            <a:srgbClr val="000000"/>
                          </a:solidFill>
                          <a:latin typeface="+mj-lt"/>
                          <a:ea typeface="Times New Roman"/>
                          <a:cs typeface="Times New Roman"/>
                        </a:rPr>
                        <a:t>abrocitinib (Cibinqo</a:t>
                      </a:r>
                      <a:r>
                        <a:rPr lang="en-US" sz="1400" kern="1200" dirty="0">
                          <a:solidFill>
                            <a:srgbClr val="000000"/>
                          </a:solidFill>
                          <a:latin typeface="+mn-lt"/>
                          <a:ea typeface="Times New Roman"/>
                          <a:cs typeface="Times New Roman"/>
                        </a:rPr>
                        <a:t>™</a:t>
                      </a: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extLst>
                  <a:ext uri="{0D108BD9-81ED-4DB2-BD59-A6C34878D82A}">
                    <a16:rowId xmlns:a16="http://schemas.microsoft.com/office/drawing/2014/main" val="3864677151"/>
                  </a:ext>
                </a:extLst>
              </a:tr>
              <a:tr h="562579">
                <a:tc>
                  <a:txBody>
                    <a:bodyPr/>
                    <a:lstStyle/>
                    <a:p>
                      <a:pPr marL="0" marR="0">
                        <a:spcBef>
                          <a:spcPts val="200"/>
                        </a:spcBef>
                        <a:spcAft>
                          <a:spcPts val="200"/>
                        </a:spcAft>
                      </a:pPr>
                      <a:r>
                        <a:rPr lang="en-US" sz="1400" dirty="0">
                          <a:solidFill>
                            <a:srgbClr val="000000"/>
                          </a:solidFill>
                          <a:latin typeface="+mj-lt"/>
                          <a:ea typeface="Times New Roman"/>
                          <a:cs typeface="Times New Roman"/>
                        </a:rPr>
                        <a:t>apremilast (Otezla®)</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extLst>
                  <a:ext uri="{0D108BD9-81ED-4DB2-BD59-A6C34878D82A}">
                    <a16:rowId xmlns:a16="http://schemas.microsoft.com/office/drawing/2014/main" val="10002"/>
                  </a:ext>
                </a:extLst>
              </a:tr>
              <a:tr h="56257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400" kern="1200" dirty="0">
                          <a:solidFill>
                            <a:srgbClr val="000000"/>
                          </a:solidFill>
                          <a:effectLst/>
                          <a:latin typeface="+mj-lt"/>
                          <a:ea typeface="+mn-ea"/>
                          <a:cs typeface="Times New Roman" panose="02020603050405020304" pitchFamily="18" charset="0"/>
                        </a:rPr>
                        <a:t>baricitinib</a:t>
                      </a:r>
                      <a:r>
                        <a:rPr lang="en-US" sz="1400" kern="1200" baseline="30000" dirty="0">
                          <a:solidFill>
                            <a:srgbClr val="000000"/>
                          </a:solidFill>
                          <a:effectLst/>
                          <a:latin typeface="+mj-lt"/>
                          <a:ea typeface="+mn-ea"/>
                          <a:cs typeface="Times New Roman" panose="02020603050405020304" pitchFamily="18" charset="0"/>
                        </a:rPr>
                        <a:t>r</a:t>
                      </a:r>
                      <a:r>
                        <a:rPr lang="en-US" sz="1400" kern="1200" dirty="0">
                          <a:solidFill>
                            <a:srgbClr val="000000"/>
                          </a:solidFill>
                          <a:effectLst/>
                          <a:latin typeface="+mj-lt"/>
                          <a:ea typeface="+mn-ea"/>
                          <a:cs typeface="Times New Roman" panose="02020603050405020304" pitchFamily="18" charset="0"/>
                        </a:rPr>
                        <a:t> (Olumiant®)</a:t>
                      </a:r>
                      <a:endParaRPr lang="en-US" sz="1400" dirty="0">
                        <a:solidFill>
                          <a:srgbClr val="000000"/>
                        </a:solidFill>
                        <a:latin typeface="+mj-lt"/>
                        <a:ea typeface="Times New Roman"/>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extLst>
                  <a:ext uri="{0D108BD9-81ED-4DB2-BD59-A6C34878D82A}">
                    <a16:rowId xmlns:a16="http://schemas.microsoft.com/office/drawing/2014/main" val="1318410132"/>
                  </a:ext>
                </a:extLst>
              </a:tr>
              <a:tr h="639681">
                <a:tc>
                  <a:txBody>
                    <a:bodyPr/>
                    <a:lstStyle/>
                    <a:p>
                      <a:pPr marL="0" marR="0">
                        <a:spcBef>
                          <a:spcPts val="200"/>
                        </a:spcBef>
                        <a:spcAft>
                          <a:spcPts val="200"/>
                        </a:spcAft>
                      </a:pPr>
                      <a:r>
                        <a:rPr lang="en-US" sz="1400" dirty="0">
                          <a:solidFill>
                            <a:srgbClr val="000000"/>
                          </a:solidFill>
                          <a:latin typeface="+mj-lt"/>
                          <a:ea typeface="Times New Roman"/>
                          <a:cs typeface="Times New Roman"/>
                        </a:rPr>
                        <a:t>tofacitinib</a:t>
                      </a:r>
                      <a:br>
                        <a:rPr lang="en-US" sz="1400" dirty="0">
                          <a:solidFill>
                            <a:srgbClr val="000000"/>
                          </a:solidFill>
                          <a:latin typeface="+mj-lt"/>
                          <a:ea typeface="Times New Roman"/>
                          <a:cs typeface="Times New Roman"/>
                        </a:rPr>
                      </a:br>
                      <a:r>
                        <a:rPr lang="en-US" sz="1400" dirty="0">
                          <a:solidFill>
                            <a:srgbClr val="000000"/>
                          </a:solidFill>
                          <a:latin typeface="+mj-lt"/>
                          <a:ea typeface="Times New Roman"/>
                          <a:cs typeface="Times New Roman"/>
                        </a:rPr>
                        <a:t>(Xeljanz®, Xeljanz XR®)</a:t>
                      </a:r>
                    </a:p>
                  </a:txBody>
                  <a:tcPr marL="27305" marR="2730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X</a:t>
                      </a:r>
                    </a:p>
                  </a:txBody>
                  <a:tcPr marL="27305" marR="27305" marT="0" marB="0" anchor="ctr"/>
                </a:tc>
                <a:tc>
                  <a:txBody>
                    <a:bodyPr/>
                    <a:lstStyle/>
                    <a:p>
                      <a:pPr algn="ctr"/>
                      <a:r>
                        <a:rPr lang="en-US" sz="1400" b="0" i="0" u="none" strike="noStrike" kern="1200" baseline="0" dirty="0">
                          <a:solidFill>
                            <a:srgbClr val="000000"/>
                          </a:solidFill>
                          <a:latin typeface="+mn-lt"/>
                          <a:ea typeface="+mn-ea"/>
                          <a:cs typeface="+mn-cs"/>
                        </a:rPr>
                        <a:t>X (≥ 2 years) 	</a:t>
                      </a:r>
                    </a:p>
                  </a:txBody>
                  <a:tcPr marL="27305" marR="27305" marT="0" marB="0" anchor="ctr"/>
                </a:tc>
                <a:tc>
                  <a:txBody>
                    <a:bodyPr/>
                    <a:lstStyle/>
                    <a:p>
                      <a:pPr marL="0" marR="0" algn="ctr">
                        <a:spcBef>
                          <a:spcPts val="200"/>
                        </a:spcBef>
                        <a:spcAft>
                          <a:spcPts val="200"/>
                        </a:spcAft>
                      </a:pPr>
                      <a:r>
                        <a:rPr lang="en-US" sz="1400" b="1" kern="1200" dirty="0">
                          <a:solidFill>
                            <a:srgbClr val="000000"/>
                          </a:solidFill>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extLst>
                  <a:ext uri="{0D108BD9-81ED-4DB2-BD59-A6C34878D82A}">
                    <a16:rowId xmlns:a16="http://schemas.microsoft.com/office/drawing/2014/main" val="10003"/>
                  </a:ext>
                </a:extLst>
              </a:tr>
              <a:tr h="639681">
                <a:tc>
                  <a:txBody>
                    <a:bodyPr/>
                    <a:lstStyle/>
                    <a:p>
                      <a:pPr marL="0" marR="0">
                        <a:spcBef>
                          <a:spcPts val="200"/>
                        </a:spcBef>
                        <a:spcAft>
                          <a:spcPts val="200"/>
                        </a:spcAft>
                      </a:pPr>
                      <a:r>
                        <a:rPr lang="en-US" sz="1400" dirty="0">
                          <a:solidFill>
                            <a:srgbClr val="000000"/>
                          </a:solidFill>
                          <a:latin typeface="+mj-lt"/>
                          <a:ea typeface="Times New Roman"/>
                          <a:cs typeface="Times New Roman"/>
                        </a:rPr>
                        <a:t>upadacitinib (Rinvoq™)</a:t>
                      </a:r>
                    </a:p>
                  </a:txBody>
                  <a:tcPr marL="27305" marR="27305" marT="0" marB="0" anchor="ctr"/>
                </a:tc>
                <a:tc>
                  <a:txBody>
                    <a:bodyPr/>
                    <a:lstStyle/>
                    <a:p>
                      <a:pPr marL="0" marR="0" algn="ctr">
                        <a:spcBef>
                          <a:spcPts val="200"/>
                        </a:spcBef>
                        <a:spcAft>
                          <a:spcPts val="200"/>
                        </a:spcAft>
                      </a:pPr>
                      <a:r>
                        <a:rPr lang="en-US" sz="1400" b="1" dirty="0">
                          <a:solidFill>
                            <a:srgbClr val="000000"/>
                          </a:solidFill>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dirty="0">
                          <a:solidFill>
                            <a:srgbClr val="000000"/>
                          </a:solidFill>
                          <a:highlight>
                            <a:srgbClr val="00FFFF"/>
                          </a:highlight>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algn="ctr"/>
                      <a:r>
                        <a:rPr lang="en-US" sz="1400" b="1" kern="1200" dirty="0">
                          <a:solidFill>
                            <a:srgbClr val="000000"/>
                          </a:solidFill>
                          <a:latin typeface="+mn-lt"/>
                          <a:ea typeface="+mn-ea"/>
                          <a:cs typeface="Times New Roman"/>
                        </a:rPr>
                        <a:t>             X</a:t>
                      </a:r>
                      <a:r>
                        <a:rPr lang="en-US" sz="1400" b="0" i="0" u="none" strike="noStrike" kern="1200" baseline="0" dirty="0">
                          <a:solidFill>
                            <a:srgbClr val="000000"/>
                          </a:solidFill>
                          <a:latin typeface="+mn-lt"/>
                          <a:ea typeface="+mn-ea"/>
                          <a:cs typeface="+mn-cs"/>
                        </a:rPr>
                        <a:t>	</a:t>
                      </a:r>
                    </a:p>
                  </a:txBody>
                  <a:tcPr marL="27305" marR="27305" marT="0" marB="0" anchor="ctr"/>
                </a:tc>
                <a:tc>
                  <a:txBody>
                    <a:bodyPr/>
                    <a:lstStyle/>
                    <a:p>
                      <a:pPr marL="0" marR="0" algn="ctr">
                        <a:spcBef>
                          <a:spcPts val="200"/>
                        </a:spcBef>
                        <a:spcAft>
                          <a:spcPts val="200"/>
                        </a:spcAft>
                      </a:pPr>
                      <a:r>
                        <a:rPr lang="en-US" sz="1400" dirty="0">
                          <a:solidFill>
                            <a:srgbClr val="000000"/>
                          </a:solidFill>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400" b="1" kern="1200" dirty="0">
                          <a:solidFill>
                            <a:srgbClr val="000000"/>
                          </a:solidFill>
                          <a:latin typeface="+mn-lt"/>
                          <a:ea typeface="Times New Roman"/>
                          <a:cs typeface="Times New Roman"/>
                        </a:rPr>
                        <a:t>X</a:t>
                      </a:r>
                    </a:p>
                  </a:txBody>
                  <a:tcPr marL="27305" marR="27305" marT="0" marB="0" anchor="ctr"/>
                </a:tc>
                <a:extLst>
                  <a:ext uri="{0D108BD9-81ED-4DB2-BD59-A6C34878D82A}">
                    <a16:rowId xmlns:a16="http://schemas.microsoft.com/office/drawing/2014/main" val="3531447955"/>
                  </a:ext>
                </a:extLst>
              </a:tr>
            </a:tbl>
          </a:graphicData>
        </a:graphic>
      </p:graphicFrame>
    </p:spTree>
    <p:extLst>
      <p:ext uri="{BB962C8B-B14F-4D97-AF65-F5344CB8AC3E}">
        <p14:creationId xmlns:p14="http://schemas.microsoft.com/office/powerpoint/2010/main" val="28279126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2A30-7259-4936-807A-95A7FD95D0D5}"/>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76AE1166-D997-460B-AE5D-F78AD0E5D106}"/>
              </a:ext>
            </a:extLst>
          </p:cNvPr>
          <p:cNvSpPr>
            <a:spLocks noGrp="1"/>
          </p:cNvSpPr>
          <p:nvPr>
            <p:ph idx="1"/>
          </p:nvPr>
        </p:nvSpPr>
        <p:spPr>
          <a:xfrm>
            <a:off x="152400" y="819150"/>
            <a:ext cx="8763000" cy="3733799"/>
          </a:xfrm>
        </p:spPr>
        <p:txBody>
          <a:bodyPr/>
          <a:lstStyle/>
          <a:p>
            <a:r>
              <a:rPr lang="en-US" sz="1800" dirty="0">
                <a:solidFill>
                  <a:srgbClr val="000000"/>
                </a:solidFill>
              </a:rPr>
              <a:t>Cytokines and cell adhesion molecules (CAMs) have indications for use in rheumatoid arthritis (RA), plaque psoriasis, psoriatic arthritis, Crohn’s disease, ankylosing spondylitis (AS), idiopathic Juvenile Arthritis (JIA), </a:t>
            </a:r>
            <a:r>
              <a:rPr lang="en-US" sz="1800" u="none" strike="noStrike" baseline="0" dirty="0">
                <a:solidFill>
                  <a:srgbClr val="000000"/>
                </a:solidFill>
                <a:latin typeface="Calibri" panose="020F0502020204030204" pitchFamily="34" charset="0"/>
              </a:rPr>
              <a:t>Adult-Onset Still’s Disease (AOSD)</a:t>
            </a:r>
            <a:r>
              <a:rPr lang="en-US" sz="1800" b="1" i="1" u="none" strike="noStrike" baseline="0" dirty="0">
                <a:solidFill>
                  <a:srgbClr val="000000"/>
                </a:solidFill>
                <a:latin typeface="Calibri" panose="020F0502020204030204" pitchFamily="34" charset="0"/>
              </a:rPr>
              <a:t>, </a:t>
            </a:r>
            <a:r>
              <a:rPr lang="en-US" sz="1800" dirty="0">
                <a:solidFill>
                  <a:srgbClr val="000000"/>
                </a:solidFill>
              </a:rPr>
              <a:t>and nonradiographic axial spondylarthritis (nr-axSpA),  as well as other disease states</a:t>
            </a:r>
          </a:p>
          <a:p>
            <a:r>
              <a:rPr lang="en-US" sz="1800" dirty="0">
                <a:solidFill>
                  <a:srgbClr val="000000"/>
                </a:solidFill>
              </a:rPr>
              <a:t>For many disease states, including rheumatoid arthritis there is no evidence for using one tumor necrosis factor (TNF) antagonist over another</a:t>
            </a:r>
          </a:p>
          <a:p>
            <a:r>
              <a:rPr lang="en-US" sz="1800" dirty="0">
                <a:solidFill>
                  <a:srgbClr val="000000"/>
                </a:solidFill>
              </a:rPr>
              <a:t>There is no evidence that any one TNF antagonist is more effective than any other for the treatment of RA or AS</a:t>
            </a:r>
          </a:p>
          <a:p>
            <a:r>
              <a:rPr lang="en-US" sz="1800" dirty="0">
                <a:solidFill>
                  <a:srgbClr val="000000"/>
                </a:solidFill>
              </a:rPr>
              <a:t>In general, there is no indication of a specific ‘first choice’ for treatment in many of the targeted diseases so secondary indicators such as adverse reactions and cost may be considered</a:t>
            </a:r>
          </a:p>
          <a:p>
            <a:r>
              <a:rPr lang="en-US" sz="1800" dirty="0">
                <a:solidFill>
                  <a:srgbClr val="000000"/>
                </a:solidFill>
              </a:rPr>
              <a:t>Many of the guideline documents do not include some of the newer agents </a:t>
            </a:r>
          </a:p>
          <a:p>
            <a:endParaRPr lang="en-US" sz="1800" b="1" dirty="0"/>
          </a:p>
        </p:txBody>
      </p:sp>
    </p:spTree>
    <p:extLst>
      <p:ext uri="{BB962C8B-B14F-4D97-AF65-F5344CB8AC3E}">
        <p14:creationId xmlns:p14="http://schemas.microsoft.com/office/powerpoint/2010/main" val="9045134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992890"/>
            <a:ext cx="8229600" cy="3233922"/>
          </a:xfrm>
        </p:spPr>
        <p:txBody>
          <a:bodyPr/>
          <a:lstStyle/>
          <a:p>
            <a:pPr>
              <a:buFontTx/>
              <a:buNone/>
            </a:pPr>
            <a:r>
              <a:rPr lang="en-US" altLang="en-US" sz="2000" b="1" i="1" dirty="0">
                <a:solidFill>
                  <a:srgbClr val="2C2C2C"/>
                </a:solidFill>
              </a:rPr>
              <a:t>Product/Guideline Updates:</a:t>
            </a:r>
          </a:p>
          <a:p>
            <a:pPr fontAlgn="base">
              <a:spcBef>
                <a:spcPts val="0"/>
              </a:spcBef>
              <a:buClr>
                <a:srgbClr val="000000"/>
              </a:buClr>
            </a:pPr>
            <a:r>
              <a:rPr lang="en-US" dirty="0"/>
              <a:t>Cosentyx (secukinumab) is now approved to treat Enthesitis-Related Arthritis (adults and pediatrics ≥ 4 years old), Psoriatic Arthritis (pediatrics ≥ 2 years old): 75 mg (≥ 15 kg to &lt; 50 kg) or 150 mg (≥ 50 kg) at 0, 1, 2, 3, and 4 weeks and every 4 weeks thereafter.</a:t>
            </a:r>
          </a:p>
          <a:p>
            <a:pPr marL="0" indent="0" fontAlgn="base">
              <a:spcBef>
                <a:spcPts val="0"/>
              </a:spcBef>
              <a:buClr>
                <a:srgbClr val="000000"/>
              </a:buClr>
              <a:buNone/>
            </a:pPr>
            <a:r>
              <a:rPr lang="en-US" sz="1800" dirty="0">
                <a:latin typeface="Calibri" panose="020F0502020204030204" pitchFamily="34" charset="0"/>
              </a:rPr>
              <a:t>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92602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304800" y="819150"/>
            <a:ext cx="8382000" cy="3809999"/>
          </a:xfrm>
        </p:spPr>
        <p:txBody>
          <a:bodyPr/>
          <a:lstStyle/>
          <a:p>
            <a:pPr>
              <a:buFontTx/>
              <a:buNone/>
            </a:pPr>
            <a:r>
              <a:rPr lang="en-US" altLang="en-US" b="1" i="1" dirty="0">
                <a:solidFill>
                  <a:srgbClr val="2C2C2C"/>
                </a:solidFill>
              </a:rPr>
              <a:t>Product/Guideline Updates:</a:t>
            </a:r>
          </a:p>
          <a:p>
            <a:r>
              <a:rPr lang="en-US" sz="2200" dirty="0">
                <a:solidFill>
                  <a:srgbClr val="000000"/>
                </a:solidFill>
              </a:rPr>
              <a:t>Rinvoq (upadacitinib) is now approved for the treatment of adults with active non-radiographic axial spondyloarthritis (nr-axSpA) with objective signs of inflammation who have had an inadequate response or intolerance to TNF blocker therapy. </a:t>
            </a:r>
          </a:p>
          <a:p>
            <a:r>
              <a:rPr lang="en-US" sz="2200" dirty="0">
                <a:solidFill>
                  <a:srgbClr val="000000"/>
                </a:solidFill>
              </a:rPr>
              <a:t>Rinvoq is not recommended for use in combination with other JAK inhibitors, biologic DMARDs, or potent immunosuppressants (e.g., azathioprine, cyclosporine). </a:t>
            </a:r>
          </a:p>
          <a:p>
            <a:r>
              <a:rPr lang="en-US" sz="2200" dirty="0">
                <a:solidFill>
                  <a:srgbClr val="000000"/>
                </a:solidFill>
              </a:rPr>
              <a:t>The recommended dose for this indication is 15 mg orally once daily. </a:t>
            </a:r>
          </a:p>
        </p:txBody>
      </p:sp>
    </p:spTree>
    <p:extLst>
      <p:ext uri="{BB962C8B-B14F-4D97-AF65-F5344CB8AC3E}">
        <p14:creationId xmlns:p14="http://schemas.microsoft.com/office/powerpoint/2010/main" val="2297809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742950"/>
            <a:ext cx="8229600" cy="3483861"/>
          </a:xfrm>
        </p:spPr>
        <p:txBody>
          <a:bodyPr/>
          <a:lstStyle/>
          <a:p>
            <a:pPr>
              <a:buFontTx/>
              <a:buNone/>
            </a:pPr>
            <a:r>
              <a:rPr lang="en-US" altLang="en-US" b="1" i="1" dirty="0">
                <a:solidFill>
                  <a:srgbClr val="2C2C2C"/>
                </a:solidFill>
              </a:rPr>
              <a:t>Product/Guideline Updates:</a:t>
            </a:r>
          </a:p>
          <a:p>
            <a:r>
              <a:rPr lang="en-US" dirty="0">
                <a:solidFill>
                  <a:srgbClr val="000000"/>
                </a:solidFill>
              </a:rPr>
              <a:t>Olumiant (baricitinib) is now approved for the treatment of COVID-19 in hospitalized adults requiring supplemental oxygen, non-invasive or invasive mechanical ventilation, or extracorporeal membrane oxygenation (ECMO). </a:t>
            </a:r>
          </a:p>
          <a:p>
            <a:r>
              <a:rPr lang="en-US" dirty="0">
                <a:solidFill>
                  <a:srgbClr val="000000"/>
                </a:solidFill>
              </a:rPr>
              <a:t>The recommended dosage for COVID-19 is 4 mg once daily for up to 14 days. </a:t>
            </a:r>
          </a:p>
          <a:p>
            <a:r>
              <a:rPr lang="en-US" dirty="0">
                <a:solidFill>
                  <a:srgbClr val="000000"/>
                </a:solidFill>
              </a:rPr>
              <a:t>A 4mg tablet strength was approved to correspond with the new indication.</a:t>
            </a:r>
            <a:endParaRPr lang="en-US" altLang="en-US" b="1" i="1" dirty="0">
              <a:solidFill>
                <a:srgbClr val="000000"/>
              </a:solidFill>
            </a:endParaRPr>
          </a:p>
        </p:txBody>
      </p:sp>
    </p:spTree>
    <p:extLst>
      <p:ext uri="{BB962C8B-B14F-4D97-AF65-F5344CB8AC3E}">
        <p14:creationId xmlns:p14="http://schemas.microsoft.com/office/powerpoint/2010/main" val="205116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562E-13D3-4965-815E-306E25CB673B}"/>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253DB17C-7724-43D5-8B59-65C7A96DF4AF}"/>
              </a:ext>
            </a:extLst>
          </p:cNvPr>
          <p:cNvSpPr>
            <a:spLocks noGrp="1"/>
          </p:cNvSpPr>
          <p:nvPr>
            <p:ph idx="1"/>
          </p:nvPr>
        </p:nvSpPr>
        <p:spPr>
          <a:xfrm>
            <a:off x="457200" y="1047750"/>
            <a:ext cx="8229600" cy="3581400"/>
          </a:xfrm>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a:t>
            </a:r>
          </a:p>
          <a:p>
            <a:r>
              <a:rPr lang="en-US" sz="2000" dirty="0">
                <a:solidFill>
                  <a:srgbClr val="000000"/>
                </a:solidFill>
              </a:rPr>
              <a:t>morphine sulfate (Arymo ER, Kadian*, Morphabond ER, morphine ER capsule (gen. Avinza &amp; Kadian*), morphine ER tablet, MS Contin)</a:t>
            </a:r>
          </a:p>
          <a:p>
            <a:r>
              <a:rPr lang="en-US" sz="2000" dirty="0">
                <a:solidFill>
                  <a:srgbClr val="000000"/>
                </a:solidFill>
              </a:rPr>
              <a:t>oxycodone HCl (oxycodone ER, Oxycontin)</a:t>
            </a:r>
            <a:endParaRPr lang="en-US" sz="2000" baseline="30000" dirty="0">
              <a:solidFill>
                <a:srgbClr val="000000"/>
              </a:solidFill>
            </a:endParaRPr>
          </a:p>
          <a:p>
            <a:r>
              <a:rPr lang="en-US" sz="2000" dirty="0">
                <a:solidFill>
                  <a:srgbClr val="000000"/>
                </a:solidFill>
              </a:rPr>
              <a:t>oxycodone myristate (Xtampza ER)</a:t>
            </a:r>
          </a:p>
          <a:p>
            <a:r>
              <a:rPr lang="en-US" sz="2000" dirty="0">
                <a:solidFill>
                  <a:srgbClr val="000000"/>
                </a:solidFill>
              </a:rPr>
              <a:t>oxymorphone HCl (oxymorphone ER)</a:t>
            </a:r>
          </a:p>
          <a:p>
            <a:r>
              <a:rPr lang="en-US" sz="2000" dirty="0">
                <a:solidFill>
                  <a:srgbClr val="000000"/>
                </a:solidFill>
              </a:rPr>
              <a:t>tapentadol HCl (Nucynta ER)</a:t>
            </a:r>
          </a:p>
          <a:p>
            <a:r>
              <a:rPr lang="en-US" sz="2000" dirty="0">
                <a:solidFill>
                  <a:srgbClr val="000000"/>
                </a:solidFill>
              </a:rPr>
              <a:t>tramadol HCl (Conzip, tramadol ER (gen. Conzip, Ryzolt &amp; Ultram))</a:t>
            </a:r>
          </a:p>
          <a:p>
            <a:pPr marL="0" indent="0">
              <a:buNone/>
            </a:pPr>
            <a:r>
              <a:rPr lang="en-US" sz="1800" b="0" i="0" u="none" strike="noStrike" baseline="0" dirty="0">
                <a:solidFill>
                  <a:srgbClr val="000000"/>
                </a:solidFill>
                <a:latin typeface="Calibri" panose="020F0502020204030204" pitchFamily="34" charset="0"/>
              </a:rPr>
              <a:t>* </a:t>
            </a:r>
            <a:r>
              <a:rPr lang="en-US" sz="1800" b="0" i="1" u="none" strike="noStrike" baseline="0" dirty="0">
                <a:solidFill>
                  <a:srgbClr val="000000"/>
                </a:solidFill>
                <a:latin typeface="Calibri" panose="020F0502020204030204" pitchFamily="34" charset="0"/>
              </a:rPr>
              <a:t>Allergan has discontinued manufacture of Kadian capsules; generic products, approved with Kadian as the reference product, are still available</a:t>
            </a:r>
            <a:endParaRPr lang="en-US" sz="1800" i="1" dirty="0">
              <a:solidFill>
                <a:srgbClr val="000000"/>
              </a:solidFill>
            </a:endParaRPr>
          </a:p>
          <a:p>
            <a:pPr marL="0" indent="0">
              <a:buNone/>
            </a:pPr>
            <a:endParaRPr lang="en-US" dirty="0"/>
          </a:p>
        </p:txBody>
      </p:sp>
    </p:spTree>
    <p:extLst>
      <p:ext uri="{BB962C8B-B14F-4D97-AF65-F5344CB8AC3E}">
        <p14:creationId xmlns:p14="http://schemas.microsoft.com/office/powerpoint/2010/main" val="37131011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742950"/>
            <a:ext cx="8229600" cy="3483861"/>
          </a:xfrm>
        </p:spPr>
        <p:txBody>
          <a:bodyPr/>
          <a:lstStyle/>
          <a:p>
            <a:pPr>
              <a:buFontTx/>
              <a:buNone/>
            </a:pPr>
            <a:r>
              <a:rPr lang="en-US" altLang="en-US" b="1" i="1" dirty="0">
                <a:solidFill>
                  <a:srgbClr val="2C2C2C"/>
                </a:solidFill>
              </a:rPr>
              <a:t>Product/Guideline Updates:</a:t>
            </a:r>
          </a:p>
          <a:p>
            <a:r>
              <a:rPr lang="en-US" dirty="0">
                <a:solidFill>
                  <a:srgbClr val="000000"/>
                </a:solidFill>
              </a:rPr>
              <a:t>FDA also approved Olumiant (baricitinib) for treatment of adults with severe alopecia areata</a:t>
            </a:r>
          </a:p>
          <a:p>
            <a:r>
              <a:rPr lang="en-US" dirty="0">
                <a:solidFill>
                  <a:srgbClr val="000000"/>
                </a:solidFill>
              </a:rPr>
              <a:t>Recommended dose is 2 mg orally once daily and may be increased to 4 mg daily. </a:t>
            </a:r>
          </a:p>
          <a:p>
            <a:r>
              <a:rPr lang="en-US" dirty="0">
                <a:solidFill>
                  <a:srgbClr val="000000"/>
                </a:solidFill>
              </a:rPr>
              <a:t>Limitations of use advise against concurrent use with other JAK inhibitors, biologic immunomodulators, cyclosporine, or other potent immunosuppressants.</a:t>
            </a:r>
            <a:endParaRPr lang="en-US" altLang="en-US" b="1" i="1" dirty="0">
              <a:solidFill>
                <a:srgbClr val="000000"/>
              </a:solidFill>
            </a:endParaRPr>
          </a:p>
        </p:txBody>
      </p:sp>
    </p:spTree>
    <p:extLst>
      <p:ext uri="{BB962C8B-B14F-4D97-AF65-F5344CB8AC3E}">
        <p14:creationId xmlns:p14="http://schemas.microsoft.com/office/powerpoint/2010/main" val="22304150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992888"/>
            <a:ext cx="8229600" cy="3712461"/>
          </a:xfrm>
        </p:spPr>
        <p:txBody>
          <a:bodyPr/>
          <a:lstStyle/>
          <a:p>
            <a:pPr>
              <a:buFontTx/>
              <a:buNone/>
            </a:pPr>
            <a:r>
              <a:rPr lang="en-US" altLang="en-US" sz="2800" b="1" i="1" dirty="0">
                <a:solidFill>
                  <a:srgbClr val="2C2C2C"/>
                </a:solidFill>
              </a:rPr>
              <a:t>Product/Guideline Updates:</a:t>
            </a:r>
          </a:p>
          <a:p>
            <a:r>
              <a:rPr lang="en-US" dirty="0"/>
              <a:t>Skyrizi (risankizumab-rzaa) is now approved for the treatment of moderately to severely active Crohn’s disease in adults.</a:t>
            </a:r>
          </a:p>
          <a:p>
            <a:r>
              <a:rPr lang="en-US" dirty="0"/>
              <a:t>The recommended dosage for this indication is 600 mg IV infusion administered at weeks 0, 4, and 8, with a maintenance dose of 360 mg SC self-administered at week 12 and every 8 weeks thereafter. </a:t>
            </a:r>
          </a:p>
          <a:p>
            <a:r>
              <a:rPr lang="en-US" dirty="0"/>
              <a:t>A new formulation was approved as a 600 mg/10mL single dose vial and a 360 mg/2.5mL single-dose prefilled cartridge. </a:t>
            </a:r>
          </a:p>
        </p:txBody>
      </p:sp>
    </p:spTree>
    <p:extLst>
      <p:ext uri="{BB962C8B-B14F-4D97-AF65-F5344CB8AC3E}">
        <p14:creationId xmlns:p14="http://schemas.microsoft.com/office/powerpoint/2010/main" val="41713655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992888"/>
            <a:ext cx="8458200" cy="3712461"/>
          </a:xfrm>
        </p:spPr>
        <p:txBody>
          <a:bodyPr/>
          <a:lstStyle/>
          <a:p>
            <a:pPr>
              <a:buFontTx/>
              <a:buNone/>
            </a:pPr>
            <a:r>
              <a:rPr lang="en-US" altLang="en-US" sz="2000" b="1" i="1" dirty="0">
                <a:solidFill>
                  <a:srgbClr val="2C2C2C"/>
                </a:solidFill>
              </a:rPr>
              <a:t>Product/Guideline Updates:</a:t>
            </a:r>
          </a:p>
          <a:p>
            <a:r>
              <a:rPr lang="en-US" sz="2000" dirty="0">
                <a:solidFill>
                  <a:srgbClr val="000000"/>
                </a:solidFill>
              </a:rPr>
              <a:t>Amjevita (adalimumab-atto) is now approved for use in patients as young as 2 years of age for polyarticular JIA (previously only in those patients ≥ 4 years of age) and for patients as young as 6 years of age for CD (previously only in adults). </a:t>
            </a:r>
          </a:p>
          <a:p>
            <a:r>
              <a:rPr lang="en-US" sz="2000" dirty="0">
                <a:solidFill>
                  <a:srgbClr val="000000"/>
                </a:solidFill>
              </a:rPr>
              <a:t>The recommended subcutaneous dosing is weight based in pediatric patients. </a:t>
            </a:r>
          </a:p>
          <a:p>
            <a:r>
              <a:rPr lang="en-US" sz="2000" dirty="0">
                <a:solidFill>
                  <a:srgbClr val="000000"/>
                </a:solidFill>
              </a:rPr>
              <a:t>For polyarticular JIA, it is administered every other week at doses of 10 mg in those weight 10 kg to &lt; 15 kg; 20 mg for those 15 kg to &lt; 30 kg, and 40 mg for those ≥ 30 kg. </a:t>
            </a:r>
          </a:p>
        </p:txBody>
      </p:sp>
    </p:spTree>
    <p:extLst>
      <p:ext uri="{BB962C8B-B14F-4D97-AF65-F5344CB8AC3E}">
        <p14:creationId xmlns:p14="http://schemas.microsoft.com/office/powerpoint/2010/main" val="6802804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895350"/>
            <a:ext cx="8229600" cy="3810000"/>
          </a:xfrm>
        </p:spPr>
        <p:txBody>
          <a:bodyPr/>
          <a:lstStyle/>
          <a:p>
            <a:pPr>
              <a:buFontTx/>
              <a:buNone/>
            </a:pPr>
            <a:r>
              <a:rPr lang="en-US" altLang="en-US" b="1" i="1" dirty="0">
                <a:solidFill>
                  <a:srgbClr val="2C2C2C"/>
                </a:solidFill>
              </a:rPr>
              <a:t>Product/Guideline Updates:</a:t>
            </a:r>
          </a:p>
          <a:p>
            <a:r>
              <a:rPr lang="en-US" sz="2200" dirty="0">
                <a:solidFill>
                  <a:srgbClr val="000000"/>
                </a:solidFill>
              </a:rPr>
              <a:t>For pediatric CD, in those weighing 17 to &lt; 40kg, the dosage is 80 mg on day 1, 40 mg on day 15, and 20 mg every other week starting on day 29. For those &gt; 40 kg, the dose is 160 mg on day 1, 80 mg on day 15, and 40 mg every other week starting on day 29.</a:t>
            </a:r>
            <a:endParaRPr lang="en-US" altLang="en-US" sz="2200" b="1" i="1" dirty="0">
              <a:solidFill>
                <a:srgbClr val="000000"/>
              </a:solidFill>
            </a:endParaRPr>
          </a:p>
          <a:p>
            <a:r>
              <a:rPr lang="en-US" sz="2200" dirty="0">
                <a:solidFill>
                  <a:srgbClr val="000000"/>
                </a:solidFill>
              </a:rPr>
              <a:t>Amjevita (adalimumab-atto) is now approved for the treatment of moderate to severe hidradenitis suppurativa (HS) in adults. </a:t>
            </a:r>
          </a:p>
          <a:p>
            <a:r>
              <a:rPr lang="en-US" sz="2200" dirty="0">
                <a:solidFill>
                  <a:srgbClr val="000000"/>
                </a:solidFill>
              </a:rPr>
              <a:t>The recommended dosage for HS is 160 mg on day 1, 80 mg on day 15, and 40 mg or 80 mg every other week starting at day 29.</a:t>
            </a:r>
            <a:endParaRPr lang="en-US" altLang="en-US" sz="2200" b="1" i="1" dirty="0">
              <a:solidFill>
                <a:srgbClr val="000000"/>
              </a:solidFill>
            </a:endParaRPr>
          </a:p>
        </p:txBody>
      </p:sp>
    </p:spTree>
    <p:extLst>
      <p:ext uri="{BB962C8B-B14F-4D97-AF65-F5344CB8AC3E}">
        <p14:creationId xmlns:p14="http://schemas.microsoft.com/office/powerpoint/2010/main" val="20654643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742950"/>
            <a:ext cx="8229600" cy="3962400"/>
          </a:xfrm>
        </p:spPr>
        <p:txBody>
          <a:bodyPr/>
          <a:lstStyle/>
          <a:p>
            <a:pPr>
              <a:buFontTx/>
              <a:buNone/>
            </a:pPr>
            <a:r>
              <a:rPr lang="en-US" altLang="en-US" b="1" i="1" dirty="0">
                <a:solidFill>
                  <a:srgbClr val="2C2C2C"/>
                </a:solidFill>
              </a:rPr>
              <a:t>Product/Guideline Updates:</a:t>
            </a:r>
          </a:p>
          <a:p>
            <a:r>
              <a:rPr lang="en-US" sz="2200" dirty="0">
                <a:solidFill>
                  <a:srgbClr val="000000"/>
                </a:solidFill>
              </a:rPr>
              <a:t>Stelara (ustekinumab) is now approved for the treatment of pediatric patients 6 years of age and older with active psoriatic arthritis. </a:t>
            </a:r>
          </a:p>
          <a:p>
            <a:r>
              <a:rPr lang="en-US" sz="2200" dirty="0">
                <a:solidFill>
                  <a:srgbClr val="000000"/>
                </a:solidFill>
              </a:rPr>
              <a:t>The recommended dosage for pediatric patients is weight-based, given subcutaneously at weeks 0 and 4, then every 12 weeks thereafter. </a:t>
            </a:r>
          </a:p>
          <a:p>
            <a:r>
              <a:rPr lang="en-US" sz="2200" dirty="0">
                <a:solidFill>
                  <a:srgbClr val="000000"/>
                </a:solidFill>
              </a:rPr>
              <a:t>The dose is 0.75 mg/kg for those weighing &lt; 60 kg, 45 mg for those weighing ≥ 60 kg. </a:t>
            </a:r>
          </a:p>
          <a:p>
            <a:r>
              <a:rPr lang="en-US" sz="2200" dirty="0">
                <a:solidFill>
                  <a:srgbClr val="000000"/>
                </a:solidFill>
              </a:rPr>
              <a:t>In patients weighing &gt; 100 kg with coexisting moderate to severe psoriasis, the dose is 90 mg. </a:t>
            </a:r>
          </a:p>
        </p:txBody>
      </p:sp>
    </p:spTree>
    <p:extLst>
      <p:ext uri="{BB962C8B-B14F-4D97-AF65-F5344CB8AC3E}">
        <p14:creationId xmlns:p14="http://schemas.microsoft.com/office/powerpoint/2010/main" val="29878140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895350"/>
            <a:ext cx="8229600" cy="3657600"/>
          </a:xfrm>
        </p:spPr>
        <p:txBody>
          <a:bodyPr/>
          <a:lstStyle/>
          <a:p>
            <a:pPr>
              <a:buFontTx/>
              <a:buNone/>
            </a:pPr>
            <a:r>
              <a:rPr lang="en-US" altLang="en-US" sz="2800" b="1" i="1" dirty="0">
                <a:solidFill>
                  <a:srgbClr val="2C2C2C"/>
                </a:solidFill>
              </a:rPr>
              <a:t>Product/Guideline Updates:</a:t>
            </a:r>
          </a:p>
          <a:p>
            <a:r>
              <a:rPr lang="en-US" dirty="0">
                <a:solidFill>
                  <a:srgbClr val="000000"/>
                </a:solidFill>
              </a:rPr>
              <a:t>FDA approved spesolimab-sbzo (Spevigo) for the treatment of generalized pustular psoriasis flares in adults</a:t>
            </a:r>
          </a:p>
          <a:p>
            <a:r>
              <a:rPr lang="en-US" dirty="0">
                <a:solidFill>
                  <a:srgbClr val="000000"/>
                </a:solidFill>
              </a:rPr>
              <a:t>The dose is a single 900 mg IV infusion over 90 minutes which may be repeated in 1 week if flare symptoms persist.</a:t>
            </a:r>
            <a:endParaRPr lang="en-US" altLang="en-US" b="1" i="1" dirty="0">
              <a:solidFill>
                <a:srgbClr val="000000"/>
              </a:solidFill>
            </a:endParaRPr>
          </a:p>
        </p:txBody>
      </p:sp>
    </p:spTree>
    <p:extLst>
      <p:ext uri="{BB962C8B-B14F-4D97-AF65-F5344CB8AC3E}">
        <p14:creationId xmlns:p14="http://schemas.microsoft.com/office/powerpoint/2010/main" val="38195413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228600" y="742950"/>
            <a:ext cx="8458200" cy="3962400"/>
          </a:xfrm>
        </p:spPr>
        <p:txBody>
          <a:bodyPr/>
          <a:lstStyle/>
          <a:p>
            <a:pPr>
              <a:buFontTx/>
              <a:buNone/>
            </a:pPr>
            <a:r>
              <a:rPr lang="en-US" altLang="en-US" sz="2000" b="1" i="1" dirty="0">
                <a:solidFill>
                  <a:srgbClr val="2C2C2C"/>
                </a:solidFill>
              </a:rPr>
              <a:t>Product/Guideline Updates:</a:t>
            </a:r>
          </a:p>
          <a:p>
            <a:r>
              <a:rPr lang="en-US" sz="1800" dirty="0">
                <a:solidFill>
                  <a:srgbClr val="000000"/>
                </a:solidFill>
              </a:rPr>
              <a:t>Sotyktu (deucravacitinib) is approved for the treatment of adults with moderate to severe plaque psoriasis who are candidates for systemic therapy or phototherapy. </a:t>
            </a:r>
          </a:p>
          <a:p>
            <a:r>
              <a:rPr lang="en-US" sz="1800" dirty="0">
                <a:solidFill>
                  <a:srgbClr val="000000"/>
                </a:solidFill>
              </a:rPr>
              <a:t>It is not recommended for use in combination with other potent immunosuppressants. </a:t>
            </a:r>
          </a:p>
          <a:p>
            <a:r>
              <a:rPr lang="en-US" sz="1800" dirty="0">
                <a:solidFill>
                  <a:srgbClr val="000000"/>
                </a:solidFill>
              </a:rPr>
              <a:t>Sotyktu is available as 6 mg tablets with dosing as 1 tablet orally once daily. </a:t>
            </a:r>
          </a:p>
          <a:p>
            <a:r>
              <a:rPr lang="en-US" sz="1800" dirty="0">
                <a:solidFill>
                  <a:srgbClr val="000000"/>
                </a:solidFill>
              </a:rPr>
              <a:t>It is contraindicated in patients with a history of hypersensitivity reaction. </a:t>
            </a:r>
          </a:p>
          <a:p>
            <a:r>
              <a:rPr lang="en-US" sz="1800" dirty="0">
                <a:solidFill>
                  <a:srgbClr val="000000"/>
                </a:solidFill>
              </a:rPr>
              <a:t>Warnings include risk of infection, tuberculosis, malignancy, rhabdomyolysis, elevated triglycerides and liver enzymes, use with live vaccines, and risk of JAK inhibition. </a:t>
            </a:r>
          </a:p>
          <a:p>
            <a:r>
              <a:rPr lang="en-US" sz="1800" dirty="0">
                <a:solidFill>
                  <a:srgbClr val="000000"/>
                </a:solidFill>
              </a:rPr>
              <a:t>The most commonly reported adverse reactions were upper respiratory infections, increased blood creatinine phosphokinase, herpes simplex, mouth ulcers, folliculitis, and acne.</a:t>
            </a:r>
            <a:endParaRPr lang="en-US" altLang="en-US" sz="1800" b="1" i="1" dirty="0">
              <a:solidFill>
                <a:srgbClr val="000000"/>
              </a:solidFill>
            </a:endParaRPr>
          </a:p>
        </p:txBody>
      </p:sp>
    </p:spTree>
    <p:extLst>
      <p:ext uri="{BB962C8B-B14F-4D97-AF65-F5344CB8AC3E}">
        <p14:creationId xmlns:p14="http://schemas.microsoft.com/office/powerpoint/2010/main" val="36898044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992888"/>
            <a:ext cx="8229600" cy="3712461"/>
          </a:xfrm>
        </p:spPr>
        <p:txBody>
          <a:bodyPr/>
          <a:lstStyle/>
          <a:p>
            <a:pPr>
              <a:buFontTx/>
              <a:buNone/>
            </a:pPr>
            <a:r>
              <a:rPr lang="en-US" altLang="en-US" sz="2000" b="1" i="1" dirty="0">
                <a:solidFill>
                  <a:srgbClr val="2C2C2C"/>
                </a:solidFill>
              </a:rPr>
              <a:t>Product/Guideline Updates:</a:t>
            </a:r>
          </a:p>
          <a:p>
            <a:r>
              <a:rPr lang="en-US" sz="2000" dirty="0">
                <a:solidFill>
                  <a:srgbClr val="000000"/>
                </a:solidFill>
              </a:rPr>
              <a:t>The FDA has issued an EUA for anakinra (Kineret) for treating COVID-19 in hospitalized adults with pneumonia requiring supplemental oxygen who are at risk for progression to respiratory failure and likely have elevated plasma soluble urokinase plasminogen activator receptor (suPAR).</a:t>
            </a:r>
            <a:endParaRPr lang="en-US" altLang="en-US" sz="2000" b="1" i="1" dirty="0">
              <a:solidFill>
                <a:srgbClr val="000000"/>
              </a:solidFill>
            </a:endParaRPr>
          </a:p>
        </p:txBody>
      </p:sp>
    </p:spTree>
    <p:extLst>
      <p:ext uri="{BB962C8B-B14F-4D97-AF65-F5344CB8AC3E}">
        <p14:creationId xmlns:p14="http://schemas.microsoft.com/office/powerpoint/2010/main" val="3430066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742950"/>
            <a:ext cx="8229600" cy="3962400"/>
          </a:xfrm>
        </p:spPr>
        <p:txBody>
          <a:bodyPr/>
          <a:lstStyle/>
          <a:p>
            <a:pPr>
              <a:buFontTx/>
              <a:buNone/>
            </a:pPr>
            <a:r>
              <a:rPr lang="en-US" altLang="en-US" sz="2000" b="1" i="1" dirty="0">
                <a:solidFill>
                  <a:srgbClr val="2C2C2C"/>
                </a:solidFill>
              </a:rPr>
              <a:t>Product/Guideline Updates:</a:t>
            </a:r>
          </a:p>
          <a:p>
            <a:r>
              <a:rPr lang="en-US" sz="1600" dirty="0">
                <a:solidFill>
                  <a:srgbClr val="000000"/>
                </a:solidFill>
              </a:rPr>
              <a:t>Actemra (tocilizumab) is now approved for the treatment of hospitalized adult patients with COVID-19 who are receiving systemic corticosteroids and require supplemental oxygen, noninvasive or invasive mechanical ventilation, or extracorporeal membrane oxygenation (ECMO). </a:t>
            </a:r>
          </a:p>
          <a:p>
            <a:r>
              <a:rPr lang="en-US" sz="1600" dirty="0">
                <a:solidFill>
                  <a:srgbClr val="000000"/>
                </a:solidFill>
              </a:rPr>
              <a:t>The dosage for this new indication is 8 mg/kg administered as a single 60-minute IV infusion</a:t>
            </a:r>
          </a:p>
          <a:p>
            <a:r>
              <a:rPr lang="en-US" sz="1600" dirty="0">
                <a:solidFill>
                  <a:srgbClr val="000000"/>
                </a:solidFill>
              </a:rPr>
              <a:t>If signs/symptoms worsen or do not improve after the first dose, an additional infusion may be administered ≥ 8 hours after first infusion. </a:t>
            </a:r>
          </a:p>
          <a:p>
            <a:r>
              <a:rPr lang="en-US" sz="1600" dirty="0">
                <a:solidFill>
                  <a:srgbClr val="000000"/>
                </a:solidFill>
              </a:rPr>
              <a:t>Doses &gt; 800 mg per infusion are not recommended for COVID-19 patients, and SC administration is not approved for this indication. </a:t>
            </a:r>
          </a:p>
          <a:p>
            <a:r>
              <a:rPr lang="en-US" sz="1600" dirty="0">
                <a:solidFill>
                  <a:srgbClr val="000000"/>
                </a:solidFill>
              </a:rPr>
              <a:t>When used for patients with COVID-19, tocilizumab is not recommended for those with ANC &lt; 1000 per mm³, platelets &lt; 50,000 mm³, or ALT or AST &gt; 10 x ULN. </a:t>
            </a:r>
          </a:p>
          <a:p>
            <a:r>
              <a:rPr lang="en-US" sz="1600" dirty="0">
                <a:solidFill>
                  <a:srgbClr val="000000"/>
                </a:solidFill>
              </a:rPr>
              <a:t>The BBW was updated to state that patients with COVID-19 are not required to undergo testing for latent tuberculosis prior to treatment.</a:t>
            </a:r>
            <a:endParaRPr lang="en-US" altLang="en-US" sz="2000" b="1" i="1" dirty="0">
              <a:solidFill>
                <a:srgbClr val="000000"/>
              </a:solidFill>
            </a:endParaRPr>
          </a:p>
        </p:txBody>
      </p:sp>
    </p:spTree>
    <p:extLst>
      <p:ext uri="{BB962C8B-B14F-4D97-AF65-F5344CB8AC3E}">
        <p14:creationId xmlns:p14="http://schemas.microsoft.com/office/powerpoint/2010/main" val="10436338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a:xfrm>
            <a:off x="457200" y="133350"/>
            <a:ext cx="8229600" cy="857250"/>
          </a:xfrm>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895350"/>
            <a:ext cx="8229600" cy="3810000"/>
          </a:xfrm>
        </p:spPr>
        <p:txBody>
          <a:bodyPr/>
          <a:lstStyle/>
          <a:p>
            <a:pPr>
              <a:buFontTx/>
              <a:buNone/>
            </a:pPr>
            <a:r>
              <a:rPr lang="en-US" altLang="en-US" sz="2000" b="1" i="1" dirty="0">
                <a:solidFill>
                  <a:srgbClr val="2C2C2C"/>
                </a:solidFill>
              </a:rPr>
              <a:t>Product/Guideline Updates:</a:t>
            </a:r>
          </a:p>
          <a:p>
            <a:r>
              <a:rPr lang="en-US" sz="1800" dirty="0">
                <a:solidFill>
                  <a:srgbClr val="000000"/>
                </a:solidFill>
              </a:rPr>
              <a:t>Cibinqo (abrocitinib) is now approved to treat moderate to severe atopic dermatitis in pediatric patients 12 years of age and older whose disease is not adequately controlled with other systemic drugs products, including biologics, or when use of those therapies is inadvisable. </a:t>
            </a:r>
          </a:p>
          <a:p>
            <a:r>
              <a:rPr lang="en-US" sz="1800" dirty="0">
                <a:solidFill>
                  <a:srgbClr val="000000"/>
                </a:solidFill>
              </a:rPr>
              <a:t>The recommended dose for adults and pediatric patients is 100 mg orally once daily. </a:t>
            </a:r>
          </a:p>
          <a:p>
            <a:r>
              <a:rPr lang="en-US" sz="1800" dirty="0">
                <a:solidFill>
                  <a:srgbClr val="000000"/>
                </a:solidFill>
              </a:rPr>
              <a:t>After 12 weeks, if response is inadequate, the dose may be increased to 200 mg orally once daily. </a:t>
            </a:r>
          </a:p>
          <a:p>
            <a:r>
              <a:rPr lang="en-US" sz="1800" dirty="0">
                <a:solidFill>
                  <a:srgbClr val="000000"/>
                </a:solidFill>
              </a:rPr>
              <a:t>If the 200 mg dose does not achieve an adequate response, the drug should be discontinued.</a:t>
            </a:r>
            <a:endParaRPr lang="en-US" altLang="en-US" sz="1800" b="1" i="1" dirty="0">
              <a:solidFill>
                <a:srgbClr val="000000"/>
              </a:solidFill>
            </a:endParaRPr>
          </a:p>
          <a:p>
            <a:endParaRPr lang="en-US" altLang="en-US" sz="2000" b="1" i="1" dirty="0">
              <a:solidFill>
                <a:srgbClr val="2C2C2C"/>
              </a:solidFill>
              <a:highlight>
                <a:srgbClr val="00FFFF"/>
              </a:highlight>
            </a:endParaRPr>
          </a:p>
        </p:txBody>
      </p:sp>
    </p:spTree>
    <p:extLst>
      <p:ext uri="{BB962C8B-B14F-4D97-AF65-F5344CB8AC3E}">
        <p14:creationId xmlns:p14="http://schemas.microsoft.com/office/powerpoint/2010/main" val="183662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E89-2A83-4F1A-A0AB-3F8025A8720F}"/>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86585821-7610-447B-BE1F-80F93A9F9853}"/>
              </a:ext>
            </a:extLst>
          </p:cNvPr>
          <p:cNvSpPr>
            <a:spLocks noGrp="1"/>
          </p:cNvSpPr>
          <p:nvPr>
            <p:ph idx="1"/>
          </p:nvPr>
        </p:nvSpPr>
        <p:spPr>
          <a:xfrm>
            <a:off x="457200" y="992888"/>
            <a:ext cx="8229600" cy="4703061"/>
          </a:xfrm>
        </p:spPr>
        <p:txBody>
          <a:bodyPr/>
          <a:lstStyle/>
          <a:p>
            <a:pPr marL="342900" lvl="1" indent="-342900">
              <a:spcBef>
                <a:spcPts val="1000"/>
              </a:spcBef>
              <a:buSzTx/>
              <a:buFont typeface="Arial" panose="020B0604020202020204" pitchFamily="34" charset="0"/>
              <a:buChar char="•"/>
            </a:pPr>
            <a:r>
              <a:rPr lang="en-US" sz="2000" dirty="0">
                <a:solidFill>
                  <a:srgbClr val="000000"/>
                </a:solidFill>
              </a:rPr>
              <a:t>The following agents have demonstrated abuse-deterrence in studies, thus meeting FDA requirements for abuse-deterrent formulations: </a:t>
            </a:r>
          </a:p>
          <a:p>
            <a:pPr marL="742950" lvl="2" indent="-342900">
              <a:spcBef>
                <a:spcPts val="1000"/>
              </a:spcBef>
              <a:buSzTx/>
              <a:buFont typeface="Arial" panose="020B0604020202020204" pitchFamily="34" charset="0"/>
              <a:buChar char="•"/>
            </a:pPr>
            <a:r>
              <a:rPr lang="en-US" dirty="0">
                <a:solidFill>
                  <a:srgbClr val="000000"/>
                </a:solidFill>
              </a:rPr>
              <a:t>Hysingla ER tablets</a:t>
            </a:r>
          </a:p>
          <a:p>
            <a:pPr marL="742950" lvl="2" indent="-342900">
              <a:spcBef>
                <a:spcPts val="1000"/>
              </a:spcBef>
              <a:buSzTx/>
              <a:buFont typeface="Arial" panose="020B0604020202020204" pitchFamily="34" charset="0"/>
              <a:buChar char="•"/>
            </a:pPr>
            <a:r>
              <a:rPr lang="en-US" dirty="0">
                <a:solidFill>
                  <a:srgbClr val="000000"/>
                </a:solidFill>
              </a:rPr>
              <a:t>Oxycontin biconcave tablets</a:t>
            </a:r>
          </a:p>
          <a:p>
            <a:pPr marL="742950" lvl="2" indent="-342900">
              <a:spcBef>
                <a:spcPts val="1000"/>
              </a:spcBef>
              <a:buSzTx/>
              <a:buFont typeface="Arial" panose="020B0604020202020204" pitchFamily="34" charset="0"/>
              <a:buChar char="•"/>
            </a:pPr>
            <a:r>
              <a:rPr lang="en-US" dirty="0">
                <a:solidFill>
                  <a:srgbClr val="000000"/>
                </a:solidFill>
              </a:rPr>
              <a:t>Oxycodone ER (authorized generics of Oxycontin) tablets</a:t>
            </a:r>
          </a:p>
          <a:p>
            <a:pPr marL="742950" lvl="2" indent="-342900">
              <a:spcBef>
                <a:spcPts val="1000"/>
              </a:spcBef>
              <a:buSzTx/>
              <a:buFont typeface="Arial" panose="020B0604020202020204" pitchFamily="34" charset="0"/>
              <a:buChar char="•"/>
            </a:pPr>
            <a:r>
              <a:rPr lang="en-US" dirty="0">
                <a:solidFill>
                  <a:srgbClr val="000000"/>
                </a:solidFill>
              </a:rPr>
              <a:t>Xtampza ER capsules</a:t>
            </a:r>
          </a:p>
          <a:p>
            <a:pPr marL="342900" lvl="1" indent="-342900">
              <a:spcBef>
                <a:spcPts val="1000"/>
              </a:spcBef>
              <a:buSzTx/>
              <a:buFont typeface="Arial" panose="020B0604020202020204" pitchFamily="34" charset="0"/>
              <a:buChar char="•"/>
            </a:pPr>
            <a:r>
              <a:rPr lang="en-US" sz="2000" dirty="0">
                <a:solidFill>
                  <a:srgbClr val="000000"/>
                </a:solidFill>
              </a:rPr>
              <a:t>Although hydromorphone ER, tapentadol ER (Nucynta ER), and hydrocodone ER (Zohydro ER) have abuse-deterrent properties, they have not been approved by the FDA as abuse-deterrent formulations</a:t>
            </a:r>
          </a:p>
          <a:p>
            <a:pPr marL="0" lvl="1" indent="0">
              <a:spcBef>
                <a:spcPts val="1000"/>
              </a:spcBef>
              <a:buNone/>
            </a:pPr>
            <a:endParaRPr lang="en-US" sz="2400" dirty="0">
              <a:solidFill>
                <a:srgbClr val="2C2C2C"/>
              </a:solidFill>
            </a:endParaRPr>
          </a:p>
          <a:p>
            <a:pPr marL="0" lvl="1" indent="0">
              <a:spcBef>
                <a:spcPts val="1000"/>
              </a:spcBef>
              <a:buNone/>
            </a:pPr>
            <a:endParaRPr lang="en-US" sz="2000" dirty="0">
              <a:solidFill>
                <a:srgbClr val="2C2C2C"/>
              </a:solidFill>
            </a:endParaRPr>
          </a:p>
          <a:p>
            <a:pPr marL="0" lvl="1" indent="0">
              <a:spcBef>
                <a:spcPts val="1000"/>
              </a:spcBef>
              <a:buNone/>
            </a:pPr>
            <a:endParaRPr lang="en-US" sz="2000" dirty="0">
              <a:solidFill>
                <a:srgbClr val="2C2C2C"/>
              </a:solidFill>
            </a:endParaRPr>
          </a:p>
          <a:p>
            <a:pPr marL="0" indent="0">
              <a:buNone/>
            </a:pPr>
            <a:endParaRPr lang="en-US" sz="2000" dirty="0"/>
          </a:p>
        </p:txBody>
      </p:sp>
    </p:spTree>
    <p:extLst>
      <p:ext uri="{BB962C8B-B14F-4D97-AF65-F5344CB8AC3E}">
        <p14:creationId xmlns:p14="http://schemas.microsoft.com/office/powerpoint/2010/main" val="25937464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a:xfrm>
            <a:off x="457200" y="133350"/>
            <a:ext cx="8229600" cy="857250"/>
          </a:xfrm>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742950"/>
            <a:ext cx="8229600" cy="3962400"/>
          </a:xfrm>
        </p:spPr>
        <p:txBody>
          <a:bodyPr/>
          <a:lstStyle/>
          <a:p>
            <a:pPr>
              <a:buFontTx/>
              <a:buNone/>
            </a:pPr>
            <a:r>
              <a:rPr lang="en-US" altLang="en-US" sz="2000" b="1" i="1" dirty="0">
                <a:solidFill>
                  <a:srgbClr val="2C2C2C"/>
                </a:solidFill>
              </a:rPr>
              <a:t>Product/Guideline Updates:</a:t>
            </a:r>
          </a:p>
          <a:p>
            <a:r>
              <a:rPr lang="en-US" sz="2000" dirty="0">
                <a:solidFill>
                  <a:srgbClr val="000000"/>
                </a:solidFill>
              </a:rPr>
              <a:t>FDA approved Kevzara (sarilumab) for the treatment of adults with polymyalgia rheumatica (PMR) who have had an inadequate response to corticosteroids or who cannot tolerate a steroid taper. </a:t>
            </a:r>
          </a:p>
          <a:p>
            <a:r>
              <a:rPr lang="en-US" sz="2000" dirty="0">
                <a:solidFill>
                  <a:srgbClr val="000000"/>
                </a:solidFill>
              </a:rPr>
              <a:t>Dosage for PMR is 200 mg SC once every 2 weeks with a tapering course of steroids and as monotherapy following discontinuation of steroids.</a:t>
            </a:r>
            <a:endParaRPr lang="en-US" altLang="en-US" sz="2000" b="1" i="1" dirty="0">
              <a:solidFill>
                <a:srgbClr val="000000"/>
              </a:solidFill>
            </a:endParaRPr>
          </a:p>
        </p:txBody>
      </p:sp>
    </p:spTree>
    <p:extLst>
      <p:ext uri="{BB962C8B-B14F-4D97-AF65-F5344CB8AC3E}">
        <p14:creationId xmlns:p14="http://schemas.microsoft.com/office/powerpoint/2010/main" val="175773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4A5B-32F7-4086-9DC1-5A6178681E2D}"/>
              </a:ext>
            </a:extLst>
          </p:cNvPr>
          <p:cNvSpPr>
            <a:spLocks noGrp="1"/>
          </p:cNvSpPr>
          <p:nvPr>
            <p:ph type="ctrTitle"/>
          </p:nvPr>
        </p:nvSpPr>
        <p:spPr/>
        <p:txBody>
          <a:bodyPr/>
          <a:lstStyle/>
          <a:p>
            <a:pPr eaLnBrk="0" fontAlgn="base" hangingPunct="0">
              <a:spcAft>
                <a:spcPct val="0"/>
              </a:spcAft>
            </a:pPr>
            <a:r>
              <a:rPr lang="en-US" dirty="0">
                <a:solidFill>
                  <a:schemeClr val="bg1"/>
                </a:solidFill>
                <a:latin typeface="+mn-lt"/>
              </a:rPr>
              <a:t>Epinephrine, Self-Injected</a:t>
            </a:r>
          </a:p>
        </p:txBody>
      </p:sp>
      <p:sp>
        <p:nvSpPr>
          <p:cNvPr id="4" name="Subtitle 3">
            <a:extLst>
              <a:ext uri="{FF2B5EF4-FFF2-40B4-BE49-F238E27FC236}">
                <a16:creationId xmlns:a16="http://schemas.microsoft.com/office/drawing/2014/main" id="{82933A0E-BEBF-48A8-A604-419903097AD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137263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0439-34E4-4F65-A59E-1BEF0C218447}"/>
              </a:ext>
            </a:extLst>
          </p:cNvPr>
          <p:cNvSpPr>
            <a:spLocks noGrp="1"/>
          </p:cNvSpPr>
          <p:nvPr>
            <p:ph type="title"/>
          </p:nvPr>
        </p:nvSpPr>
        <p:spPr>
          <a:xfrm>
            <a:off x="457200" y="190500"/>
            <a:ext cx="8229600" cy="857250"/>
          </a:xfrm>
        </p:spPr>
        <p:txBody>
          <a:bodyPr/>
          <a:lstStyle/>
          <a:p>
            <a:r>
              <a:rPr lang="en-US" dirty="0"/>
              <a:t>Epinephrine, Self-Injected</a:t>
            </a:r>
          </a:p>
        </p:txBody>
      </p:sp>
      <p:sp>
        <p:nvSpPr>
          <p:cNvPr id="3" name="Content Placeholder 2">
            <a:extLst>
              <a:ext uri="{FF2B5EF4-FFF2-40B4-BE49-F238E27FC236}">
                <a16:creationId xmlns:a16="http://schemas.microsoft.com/office/drawing/2014/main" id="{EB15FC54-39E8-436F-9D77-7332C09047DF}"/>
              </a:ext>
            </a:extLst>
          </p:cNvPr>
          <p:cNvSpPr>
            <a:spLocks noGrp="1"/>
          </p:cNvSpPr>
          <p:nvPr>
            <p:ph idx="1"/>
          </p:nvPr>
        </p:nvSpPr>
        <p:spPr>
          <a:xfrm>
            <a:off x="152400" y="1047750"/>
            <a:ext cx="8839200" cy="3394472"/>
          </a:xfrm>
        </p:spPr>
        <p:txBody>
          <a:bodyPr/>
          <a:lstStyle/>
          <a:p>
            <a:pPr>
              <a:buNone/>
            </a:pPr>
            <a:r>
              <a:rPr lang="en-US" altLang="en-US" b="1" i="1" dirty="0">
                <a:solidFill>
                  <a:schemeClr val="tx1">
                    <a:lumMod val="50000"/>
                  </a:schemeClr>
                </a:solidFill>
              </a:rPr>
              <a:t>Class Overview: Products</a:t>
            </a:r>
            <a:endParaRPr lang="en-US" dirty="0">
              <a:solidFill>
                <a:schemeClr val="tx1">
                  <a:lumMod val="50000"/>
                </a:schemeClr>
              </a:solidFill>
            </a:endParaRPr>
          </a:p>
          <a:p>
            <a:r>
              <a:rPr lang="en-US" dirty="0">
                <a:solidFill>
                  <a:srgbClr val="000000"/>
                </a:solidFill>
              </a:rPr>
              <a:t>epinephrine 0.3 mg (Auvi-Q*, EpiPen, Symjepi) </a:t>
            </a:r>
          </a:p>
          <a:p>
            <a:r>
              <a:rPr lang="da-DK" dirty="0">
                <a:solidFill>
                  <a:srgbClr val="000000"/>
                </a:solidFill>
              </a:rPr>
              <a:t>epinephrine 0.15 mg (Auvi-Q*, Epipen Jr., Symjepi)</a:t>
            </a:r>
          </a:p>
          <a:p>
            <a:r>
              <a:rPr lang="en-US" dirty="0">
                <a:solidFill>
                  <a:srgbClr val="000000"/>
                </a:solidFill>
              </a:rPr>
              <a:t>epinephrine 0.1 mg (Auvi-Q*)  </a:t>
            </a:r>
            <a:r>
              <a:rPr lang="en-US" dirty="0"/>
              <a:t>	</a:t>
            </a:r>
          </a:p>
          <a:p>
            <a:endParaRPr lang="da-DK" dirty="0"/>
          </a:p>
          <a:p>
            <a:pPr marL="0" indent="0">
              <a:buNone/>
            </a:pPr>
            <a:r>
              <a:rPr lang="en-US" sz="1800" i="1" dirty="0">
                <a:solidFill>
                  <a:srgbClr val="000000"/>
                </a:solidFill>
              </a:rPr>
              <a:t>*Manufacturer withdrew from the CMS rebate program in 2017</a:t>
            </a:r>
            <a:endParaRPr lang="en-US" sz="1800" dirty="0"/>
          </a:p>
        </p:txBody>
      </p:sp>
    </p:spTree>
    <p:extLst>
      <p:ext uri="{BB962C8B-B14F-4D97-AF65-F5344CB8AC3E}">
        <p14:creationId xmlns:p14="http://schemas.microsoft.com/office/powerpoint/2010/main" val="13277609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F961-3560-41BE-BA55-193E3E66CB88}"/>
              </a:ext>
            </a:extLst>
          </p:cNvPr>
          <p:cNvSpPr>
            <a:spLocks noGrp="1"/>
          </p:cNvSpPr>
          <p:nvPr>
            <p:ph type="title"/>
          </p:nvPr>
        </p:nvSpPr>
        <p:spPr/>
        <p:txBody>
          <a:bodyPr/>
          <a:lstStyle/>
          <a:p>
            <a:r>
              <a:rPr lang="en-US" dirty="0"/>
              <a:t>Epinephrine, Self-Injected</a:t>
            </a:r>
          </a:p>
        </p:txBody>
      </p:sp>
      <p:sp>
        <p:nvSpPr>
          <p:cNvPr id="3" name="Content Placeholder 2">
            <a:extLst>
              <a:ext uri="{FF2B5EF4-FFF2-40B4-BE49-F238E27FC236}">
                <a16:creationId xmlns:a16="http://schemas.microsoft.com/office/drawing/2014/main" id="{B9758CC4-D081-4659-87CF-7DA0FAEBC6BD}"/>
              </a:ext>
            </a:extLst>
          </p:cNvPr>
          <p:cNvSpPr>
            <a:spLocks noGrp="1"/>
          </p:cNvSpPr>
          <p:nvPr>
            <p:ph idx="1"/>
          </p:nvPr>
        </p:nvSpPr>
        <p:spPr>
          <a:xfrm>
            <a:off x="228600" y="1047750"/>
            <a:ext cx="8686800" cy="3221236"/>
          </a:xfrm>
        </p:spPr>
        <p:txBody>
          <a:bodyPr/>
          <a:lstStyle/>
          <a:p>
            <a:r>
              <a:rPr lang="en-US" sz="2000" dirty="0">
                <a:solidFill>
                  <a:srgbClr val="000000"/>
                </a:solidFill>
              </a:rPr>
              <a:t>Self-injected epinephrines are indicated for the emergency treatment of Type I allergic reactions including anaphylaxis to stinging insects, biting insects, allergen immunotherapy, foods, drugs, diagnostic testing substances, and other allergens </a:t>
            </a:r>
          </a:p>
          <a:p>
            <a:r>
              <a:rPr lang="en-US" sz="2000" dirty="0">
                <a:solidFill>
                  <a:srgbClr val="000000"/>
                </a:solidFill>
              </a:rPr>
              <a:t>These products are also indicated for the emergency treatment of idiopathic anaphylaxis and exercise-induced anaphylaxis </a:t>
            </a:r>
          </a:p>
          <a:p>
            <a:r>
              <a:rPr lang="en-US" sz="2000" dirty="0">
                <a:solidFill>
                  <a:srgbClr val="000000"/>
                </a:solidFill>
              </a:rPr>
              <a:t>Patients should carry two doses of epinephrine; more than two sequential doses of epinephrine should only be administered under direct medical supervision</a:t>
            </a:r>
          </a:p>
          <a:p>
            <a:r>
              <a:rPr lang="en-US" sz="2000" dirty="0">
                <a:solidFill>
                  <a:srgbClr val="000000"/>
                </a:solidFill>
              </a:rPr>
              <a:t>Practice guidelines do not distinguish preference of one self-injectable epinephrine product over another</a:t>
            </a:r>
          </a:p>
          <a:p>
            <a:endParaRPr lang="en-US" sz="2000" dirty="0">
              <a:solidFill>
                <a:schemeClr val="tx1">
                  <a:lumMod val="50000"/>
                </a:schemeClr>
              </a:solidFill>
            </a:endParaRPr>
          </a:p>
          <a:p>
            <a:pPr marL="342900" lvl="1" indent="-342900">
              <a:spcBef>
                <a:spcPts val="1000"/>
              </a:spcBef>
              <a:buSzTx/>
              <a:buFont typeface="Arial" panose="020B0604020202020204" pitchFamily="34" charset="0"/>
              <a:buChar char="•"/>
            </a:pPr>
            <a:endParaRPr lang="en-US" sz="2400" b="1" i="1" dirty="0">
              <a:solidFill>
                <a:schemeClr val="tx1">
                  <a:lumMod val="50000"/>
                </a:schemeClr>
              </a:solidFill>
            </a:endParaRPr>
          </a:p>
          <a:p>
            <a:endParaRPr lang="en-US" sz="2400" i="1" dirty="0">
              <a:solidFill>
                <a:srgbClr val="2C2C2C"/>
              </a:solidFill>
            </a:endParaRPr>
          </a:p>
          <a:p>
            <a:pPr marL="457200" lvl="1" indent="0">
              <a:buNone/>
            </a:pPr>
            <a:endParaRPr lang="en-US" sz="2400" dirty="0"/>
          </a:p>
          <a:p>
            <a:endParaRPr lang="en-US" dirty="0"/>
          </a:p>
        </p:txBody>
      </p:sp>
    </p:spTree>
    <p:extLst>
      <p:ext uri="{BB962C8B-B14F-4D97-AF65-F5344CB8AC3E}">
        <p14:creationId xmlns:p14="http://schemas.microsoft.com/office/powerpoint/2010/main" val="35825121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95A5D17-C89E-4BC2-8F54-04EA2E455A88}"/>
              </a:ext>
            </a:extLst>
          </p:cNvPr>
          <p:cNvSpPr>
            <a:spLocks noGrp="1" noChangeArrowheads="1"/>
          </p:cNvSpPr>
          <p:nvPr>
            <p:ph type="ctrTitle"/>
          </p:nvPr>
        </p:nvSpPr>
        <p:spPr bwMode="auto">
          <a:xfrm>
            <a:off x="546845" y="1337667"/>
            <a:ext cx="73152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tabLst/>
            </a:pPr>
            <a:br>
              <a:rPr kumimoji="0" lang="en-US" altLang="en-US" i="0" u="none" strike="noStrike" cap="none" normalizeH="0" baseline="0" dirty="0">
                <a:ln>
                  <a:noFill/>
                </a:ln>
                <a:solidFill>
                  <a:schemeClr val="bg1"/>
                </a:solidFill>
                <a:effectLst/>
                <a:latin typeface="+mn-lt"/>
                <a:ea typeface="Calibri" panose="020F0502020204030204" pitchFamily="34" charset="0"/>
              </a:rPr>
            </a:br>
            <a:r>
              <a:rPr kumimoji="0" lang="en-US" altLang="en-US" i="0" u="none" strike="noStrike" cap="none" normalizeH="0" baseline="0" dirty="0">
                <a:ln>
                  <a:noFill/>
                </a:ln>
                <a:solidFill>
                  <a:schemeClr val="bg1"/>
                </a:solidFill>
                <a:effectLst/>
                <a:latin typeface="+mn-lt"/>
                <a:ea typeface="Calibri" panose="020F0502020204030204" pitchFamily="34" charset="0"/>
              </a:rPr>
              <a:t>Glucagon</a:t>
            </a:r>
            <a:r>
              <a:rPr kumimoji="0" lang="en-US" altLang="en-US" i="0" strike="noStrike" cap="none" normalizeH="0" baseline="0" dirty="0">
                <a:ln>
                  <a:noFill/>
                </a:ln>
                <a:solidFill>
                  <a:schemeClr val="bg1"/>
                </a:solidFill>
                <a:effectLst/>
                <a:latin typeface="+mn-lt"/>
                <a:ea typeface="Calibri" panose="020F0502020204030204" pitchFamily="34" charset="0"/>
              </a:rPr>
              <a:t> Agents</a:t>
            </a:r>
            <a:endParaRPr kumimoji="0" lang="en-US" altLang="en-US" i="0"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Subtitle 1">
            <a:extLst>
              <a:ext uri="{FF2B5EF4-FFF2-40B4-BE49-F238E27FC236}">
                <a16:creationId xmlns:a16="http://schemas.microsoft.com/office/drawing/2014/main" id="{E3BEC3F7-2745-428A-AEA0-F627F74D3EF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94051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457200" y="992888"/>
            <a:ext cx="8229600" cy="3449333"/>
          </a:xfrm>
        </p:spPr>
        <p:txBody>
          <a:bodyPr/>
          <a:lstStyle/>
          <a:p>
            <a:pPr marL="0" indent="0">
              <a:buNone/>
            </a:pPr>
            <a:r>
              <a:rPr lang="en-US" altLang="en-US" sz="2800" b="1" i="1" dirty="0">
                <a:solidFill>
                  <a:schemeClr val="tx1">
                    <a:lumMod val="50000"/>
                  </a:schemeClr>
                </a:solidFill>
              </a:rPr>
              <a:t>Class Overview: Products</a:t>
            </a:r>
            <a:endParaRPr lang="en-US" sz="2800" dirty="0">
              <a:solidFill>
                <a:schemeClr val="tx1">
                  <a:lumMod val="50000"/>
                </a:schemeClr>
              </a:solidFill>
            </a:endParaRPr>
          </a:p>
          <a:p>
            <a:r>
              <a:rPr lang="en-US" b="0" i="0" u="none" strike="noStrike" baseline="0" dirty="0">
                <a:latin typeface="CIDFont+F4"/>
              </a:rPr>
              <a:t>Diazoxide Suspension (Proglycem)</a:t>
            </a:r>
          </a:p>
          <a:p>
            <a:r>
              <a:rPr lang="en-US" b="0" i="0" u="none" strike="noStrike" baseline="0" dirty="0">
                <a:latin typeface="CIDFont+F4"/>
              </a:rPr>
              <a:t>Glucagon</a:t>
            </a:r>
            <a:r>
              <a:rPr lang="en-US" dirty="0">
                <a:latin typeface="CIDFont+F4"/>
              </a:rPr>
              <a:t> I</a:t>
            </a:r>
            <a:r>
              <a:rPr lang="en-US" b="0" i="0" u="none" strike="noStrike" baseline="0" dirty="0">
                <a:latin typeface="CIDFont+F4"/>
              </a:rPr>
              <a:t>njection (Glucagon Emergency Kit, Gvoke Syringe, Gvoke Vial)</a:t>
            </a:r>
          </a:p>
          <a:p>
            <a:r>
              <a:rPr lang="en-US" b="0" i="0" u="none" strike="noStrike" baseline="0" dirty="0">
                <a:latin typeface="CIDFont+F4"/>
              </a:rPr>
              <a:t>Dasiglucagon </a:t>
            </a:r>
            <a:r>
              <a:rPr lang="en-US" dirty="0">
                <a:latin typeface="CIDFont+F4"/>
              </a:rPr>
              <a:t>(</a:t>
            </a:r>
            <a:r>
              <a:rPr lang="en-US" b="0" i="0" u="none" strike="noStrike" baseline="0" dirty="0">
                <a:latin typeface="CIDFont+F4"/>
              </a:rPr>
              <a:t>Zegalogue Autoinjector, Zegalogue Syringe)</a:t>
            </a:r>
          </a:p>
          <a:p>
            <a:r>
              <a:rPr lang="en-US" dirty="0">
                <a:latin typeface="CIDFont+F4"/>
              </a:rPr>
              <a:t>Glucagon Nasal (</a:t>
            </a:r>
            <a:r>
              <a:rPr lang="en-US" b="0" i="0" u="none" strike="noStrike" baseline="0" dirty="0">
                <a:latin typeface="CIDFont+F4"/>
              </a:rPr>
              <a:t>Baqsimi)</a:t>
            </a:r>
          </a:p>
          <a:p>
            <a:r>
              <a:rPr lang="en-US" dirty="0">
                <a:latin typeface="CIDFont+F4"/>
              </a:rPr>
              <a:t>Glucagon Pen (Gvoke Pen)</a:t>
            </a:r>
            <a:endParaRPr lang="en-US" b="0" i="0" u="none" strike="noStrike" baseline="0" dirty="0">
              <a:latin typeface="CIDFont+F4"/>
            </a:endParaRPr>
          </a:p>
          <a:p>
            <a:pPr marL="0" indent="0">
              <a:buNone/>
            </a:pPr>
            <a:endParaRPr lang="en-US" dirty="0"/>
          </a:p>
        </p:txBody>
      </p:sp>
    </p:spTree>
    <p:extLst>
      <p:ext uri="{BB962C8B-B14F-4D97-AF65-F5344CB8AC3E}">
        <p14:creationId xmlns:p14="http://schemas.microsoft.com/office/powerpoint/2010/main" val="34956938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457200" y="992888"/>
            <a:ext cx="8229600" cy="3449333"/>
          </a:xfrm>
        </p:spPr>
        <p:txBody>
          <a:bodyPr/>
          <a:lstStyle/>
          <a:p>
            <a:r>
              <a:rPr lang="en-US" sz="1800" b="0" i="0" u="none" strike="noStrike" baseline="0" dirty="0">
                <a:solidFill>
                  <a:srgbClr val="000000"/>
                </a:solidFill>
              </a:rPr>
              <a:t>Hypoglycemia is classified as:</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1 (glucose &lt; 70 mg/dL and ≥ 54 mg/dL)</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2 (glucose &lt; 54 mg/dL)</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3 (severe event: altered mental and/or physical status requiring assistance to treat)</a:t>
            </a:r>
          </a:p>
          <a:p>
            <a:r>
              <a:rPr lang="en-US" sz="1800" b="0" i="0" u="none" strike="noStrike" baseline="0" dirty="0">
                <a:solidFill>
                  <a:srgbClr val="000000"/>
                </a:solidFill>
              </a:rPr>
              <a:t>It can be reversed through administration of rapid-acting glucose or glucagon</a:t>
            </a:r>
          </a:p>
          <a:p>
            <a:r>
              <a:rPr lang="en-US" sz="1800" b="0" i="0" u="none" strike="noStrike" baseline="0" dirty="0">
                <a:solidFill>
                  <a:srgbClr val="000000"/>
                </a:solidFill>
              </a:rPr>
              <a:t>For patients unable or not willing to consume carbohydrates by mouth, use of glucagon is indicated for treating hypoglycemia</a:t>
            </a:r>
          </a:p>
          <a:p>
            <a:r>
              <a:rPr lang="en-US" sz="1800" b="0" i="0" u="none" strike="noStrike" baseline="0" dirty="0">
                <a:solidFill>
                  <a:srgbClr val="000000"/>
                </a:solidFill>
              </a:rPr>
              <a:t>The ADA 2022 Standards of Medical Care in Diabetes recommends glucagon should be prescribed for all individuals who are at an increased risk for level 2 or level 3 hypoglycemia to have accessible for use, as needed</a:t>
            </a:r>
          </a:p>
          <a:p>
            <a:endParaRPr lang="en-US" sz="1800" b="0" i="0" u="none" strike="noStrike" baseline="0" dirty="0">
              <a:solidFill>
                <a:srgbClr val="000000"/>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1981715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A698-F770-4B30-BC2C-405D49C6A150}"/>
              </a:ext>
            </a:extLst>
          </p:cNvPr>
          <p:cNvSpPr>
            <a:spLocks noGrp="1"/>
          </p:cNvSpPr>
          <p:nvPr>
            <p:ph type="title"/>
          </p:nvPr>
        </p:nvSpPr>
        <p:spPr>
          <a:xfrm>
            <a:off x="457200" y="135639"/>
            <a:ext cx="8229600" cy="759711"/>
          </a:xfrm>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dirty="0"/>
          </a:p>
        </p:txBody>
      </p:sp>
      <p:sp>
        <p:nvSpPr>
          <p:cNvPr id="3" name="Content Placeholder 2">
            <a:extLst>
              <a:ext uri="{FF2B5EF4-FFF2-40B4-BE49-F238E27FC236}">
                <a16:creationId xmlns:a16="http://schemas.microsoft.com/office/drawing/2014/main" id="{DD9A1A44-0C4B-4DD4-AEFB-6C6DB21DEFA5}"/>
              </a:ext>
            </a:extLst>
          </p:cNvPr>
          <p:cNvSpPr>
            <a:spLocks noGrp="1"/>
          </p:cNvSpPr>
          <p:nvPr>
            <p:ph idx="1"/>
          </p:nvPr>
        </p:nvSpPr>
        <p:spPr>
          <a:xfrm>
            <a:off x="457200" y="895350"/>
            <a:ext cx="8229600" cy="3546872"/>
          </a:xfrm>
        </p:spPr>
        <p:txBody>
          <a:bodyPr/>
          <a:lstStyle/>
          <a:p>
            <a:r>
              <a:rPr lang="en-US" sz="2200" dirty="0">
                <a:solidFill>
                  <a:srgbClr val="000000"/>
                </a:solidFill>
              </a:rPr>
              <a:t>Diazoxide is used in the management of hypoglycemia due to hyperinsulinism associated with the following conditions:</a:t>
            </a:r>
          </a:p>
          <a:p>
            <a:pPr lvl="1">
              <a:buFont typeface="Wingdings" panose="05000000000000000000" pitchFamily="2" charset="2"/>
              <a:buChar char="Ø"/>
            </a:pPr>
            <a:r>
              <a:rPr lang="en-US" dirty="0">
                <a:solidFill>
                  <a:srgbClr val="000000"/>
                </a:solidFill>
              </a:rPr>
              <a:t>Inoperable islet cell adenoma or carcinoma, or extrapancreatic malignancy in adults</a:t>
            </a:r>
          </a:p>
          <a:p>
            <a:pPr lvl="1">
              <a:buFont typeface="Wingdings" panose="05000000000000000000" pitchFamily="2" charset="2"/>
              <a:buChar char="Ø"/>
            </a:pPr>
            <a:r>
              <a:rPr lang="en-US" dirty="0">
                <a:solidFill>
                  <a:srgbClr val="000000"/>
                </a:solidFill>
              </a:rPr>
              <a:t>Leucine sensitivity, islet cell hyperplasia, nesidioblastosis, extrapancreatic malignancy, islet cell adenoma, or adenomatosis in infants and children </a:t>
            </a:r>
          </a:p>
          <a:p>
            <a:r>
              <a:rPr lang="en-US" sz="2200" dirty="0">
                <a:solidFill>
                  <a:srgbClr val="000000"/>
                </a:solidFill>
              </a:rPr>
              <a:t>It should be used only after a diagnosis of hypoglycemia due to one of the above conditions has been definitely established</a:t>
            </a:r>
          </a:p>
          <a:p>
            <a:pPr marL="0" indent="0" algn="l">
              <a:buNone/>
            </a:pPr>
            <a:endParaRPr lang="en-US" sz="1800" b="0" i="0" u="none" strike="noStrike" baseline="0" dirty="0">
              <a:solidFill>
                <a:schemeClr val="accent3">
                  <a:lumMod val="50000"/>
                </a:schemeClr>
              </a:solidFill>
            </a:endParaRPr>
          </a:p>
          <a:p>
            <a:endParaRPr lang="en-US" sz="1800" dirty="0"/>
          </a:p>
        </p:txBody>
      </p:sp>
    </p:spTree>
    <p:extLst>
      <p:ext uri="{BB962C8B-B14F-4D97-AF65-F5344CB8AC3E}">
        <p14:creationId xmlns:p14="http://schemas.microsoft.com/office/powerpoint/2010/main" val="13741554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457200" y="992889"/>
            <a:ext cx="8229600" cy="3449332"/>
          </a:xfrm>
        </p:spPr>
        <p:txBody>
          <a:bodyPr/>
          <a:lstStyle/>
          <a:p>
            <a:r>
              <a:rPr lang="en-US" dirty="0">
                <a:solidFill>
                  <a:srgbClr val="000000"/>
                </a:solidFill>
              </a:rPr>
              <a:t>Glucagon and d</a:t>
            </a:r>
            <a:r>
              <a:rPr lang="en-US" b="0" i="0" u="none" strike="noStrike" baseline="0" dirty="0">
                <a:solidFill>
                  <a:srgbClr val="000000"/>
                </a:solidFill>
              </a:rPr>
              <a:t>asiglucagon</a:t>
            </a:r>
            <a:r>
              <a:rPr lang="en-US" dirty="0">
                <a:solidFill>
                  <a:srgbClr val="000000"/>
                </a:solidFill>
              </a:rPr>
              <a:t>, </a:t>
            </a:r>
            <a:r>
              <a:rPr lang="en-US" b="0" i="0" dirty="0">
                <a:solidFill>
                  <a:srgbClr val="000000"/>
                </a:solidFill>
                <a:effectLst/>
              </a:rPr>
              <a:t>a stable peptide analog of human glucagon, </a:t>
            </a:r>
            <a:r>
              <a:rPr lang="en-US" dirty="0">
                <a:solidFill>
                  <a:srgbClr val="000000"/>
                </a:solidFill>
              </a:rPr>
              <a:t>are i</a:t>
            </a:r>
            <a:r>
              <a:rPr lang="en-US" b="0" i="0" u="none" strike="noStrike" baseline="0" dirty="0">
                <a:solidFill>
                  <a:srgbClr val="000000"/>
                </a:solidFill>
              </a:rPr>
              <a:t>ndicated for the treatment of severe hypoglycemia in patients with diabetes </a:t>
            </a:r>
          </a:p>
          <a:p>
            <a:pPr algn="l"/>
            <a:r>
              <a:rPr lang="en-US" b="0" i="0" dirty="0">
                <a:solidFill>
                  <a:srgbClr val="000000"/>
                </a:solidFill>
                <a:effectLst/>
              </a:rPr>
              <a:t>Zegalogue</a:t>
            </a:r>
            <a:r>
              <a:rPr lang="en-US" dirty="0">
                <a:solidFill>
                  <a:srgbClr val="000000"/>
                </a:solidFill>
              </a:rPr>
              <a:t>, Baqsimi, </a:t>
            </a:r>
            <a:r>
              <a:rPr lang="en-US" b="0" i="0" dirty="0">
                <a:solidFill>
                  <a:srgbClr val="000000"/>
                </a:solidFill>
                <a:effectLst/>
              </a:rPr>
              <a:t>and GVoke offer the convenience of avoiding use of </a:t>
            </a:r>
            <a:r>
              <a:rPr lang="en-US" b="0" i="0" u="none" strike="noStrike" baseline="0" dirty="0">
                <a:solidFill>
                  <a:srgbClr val="000000"/>
                </a:solidFill>
              </a:rPr>
              <a:t>a powder that requires reconstitution to be administered </a:t>
            </a:r>
          </a:p>
          <a:p>
            <a:pPr algn="l"/>
            <a:r>
              <a:rPr lang="en-US" b="0" i="0" u="none" strike="noStrike" baseline="0" dirty="0">
                <a:solidFill>
                  <a:srgbClr val="000000"/>
                </a:solidFill>
              </a:rPr>
              <a:t>All glucagon products are considered equally effective in reversing insulin-induced hypoglycemia </a:t>
            </a:r>
          </a:p>
          <a:p>
            <a:endParaRPr lang="en-US" sz="1800" b="0" i="0" u="none" strike="noStrike" baseline="0" dirty="0">
              <a:solidFill>
                <a:srgbClr val="000000"/>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3049416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A85A-9F8E-49BA-B2B2-C0422068C947}"/>
              </a:ext>
            </a:extLst>
          </p:cNvPr>
          <p:cNvSpPr>
            <a:spLocks noGrp="1"/>
          </p:cNvSpPr>
          <p:nvPr>
            <p:ph type="ctrTitle"/>
          </p:nvPr>
        </p:nvSpPr>
        <p:spPr/>
        <p:txBody>
          <a:bodyPr/>
          <a:lstStyle/>
          <a:p>
            <a:r>
              <a:rPr lang="en-US" altLang="en-US" dirty="0"/>
              <a:t>Glucocorticoids, Inhaled</a:t>
            </a:r>
            <a:endParaRPr lang="en-US" dirty="0"/>
          </a:p>
        </p:txBody>
      </p:sp>
      <p:sp>
        <p:nvSpPr>
          <p:cNvPr id="4" name="Subtitle 3">
            <a:extLst>
              <a:ext uri="{FF2B5EF4-FFF2-40B4-BE49-F238E27FC236}">
                <a16:creationId xmlns:a16="http://schemas.microsoft.com/office/drawing/2014/main" id="{EAC2D892-A733-47C2-B6DD-50D8AF4B3F3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87712879"/>
      </p:ext>
    </p:extLst>
  </p:cSld>
  <p:clrMapOvr>
    <a:masterClrMapping/>
  </p:clrMapOvr>
</p:sld>
</file>

<file path=ppt/theme/theme1.xml><?xml version="1.0" encoding="utf-8"?>
<a:theme xmlns:a="http://schemas.openxmlformats.org/drawingml/2006/main" name="2020 PowerPoint template">
  <a:themeElements>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4" ma:contentTypeDescription="Create a new document." ma:contentTypeScope="" ma:versionID="9beb02de1ec0286997363a243aa76a86">
  <xsd:schema xmlns:xsd="http://www.w3.org/2001/XMLSchema" xmlns:xs="http://www.w3.org/2001/XMLSchema" xmlns:p="http://schemas.microsoft.com/office/2006/metadata/properties" xmlns:ns2="5539627f-a073-49ae-920d-28f8649be131" targetNamespace="http://schemas.microsoft.com/office/2006/metadata/properties" ma:root="true" ma:fieldsID="d94490730e51198b7cb11b4460a3ff3c" ns2:_="">
    <xsd:import namespace="5539627f-a073-49ae-920d-28f8649be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F51F9F-23F6-4261-81B8-9E42E0265596}">
  <ds:schemaRefs>
    <ds:schemaRef ds:uri="http://purl.org/dc/elements/1.1/"/>
    <ds:schemaRef ds:uri="5539627f-a073-49ae-920d-28f8649be13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2777369-B868-47FD-9631-145D621CF197}">
  <ds:schemaRefs>
    <ds:schemaRef ds:uri="http://schemas.microsoft.com/sharepoint/v3/contenttype/forms"/>
  </ds:schemaRefs>
</ds:datastoreItem>
</file>

<file path=customXml/itemProps3.xml><?xml version="1.0" encoding="utf-8"?>
<ds:datastoreItem xmlns:ds="http://schemas.openxmlformats.org/officeDocument/2006/customXml" ds:itemID="{C3F533DF-7930-498B-938E-4E94D189A24F}">
  <ds:schemaRefs>
    <ds:schemaRef ds:uri="5539627f-a073-49ae-920d-28f8649be1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11038</TotalTime>
  <Words>17733</Words>
  <Application>Microsoft Office PowerPoint</Application>
  <PresentationFormat>On-screen Show (16:9)</PresentationFormat>
  <Paragraphs>2321</Paragraphs>
  <Slides>211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211</vt:i4>
      </vt:variant>
    </vt:vector>
  </HeadingPairs>
  <TitlesOfParts>
    <vt:vector size="219" baseType="lpstr">
      <vt:lpstr>Arial</vt:lpstr>
      <vt:lpstr>Calibri</vt:lpstr>
      <vt:lpstr>CIDFont+F4</vt:lpstr>
      <vt:lpstr>Courier New</vt:lpstr>
      <vt:lpstr>Times New Roman</vt:lpstr>
      <vt:lpstr>Tw Cen MT</vt:lpstr>
      <vt:lpstr>Wingdings</vt:lpstr>
      <vt:lpstr>2020 PowerPoint template</vt:lpstr>
      <vt:lpstr>PowerPoint Presentation</vt:lpstr>
      <vt:lpstr>P&amp;T Agenda</vt:lpstr>
      <vt:lpstr>Welcome and Introductions</vt:lpstr>
      <vt:lpstr>Magellan Drug Class Reviews</vt:lpstr>
      <vt:lpstr>Magellan Class Reviews</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Antibiotics, Inhaled</vt:lpstr>
      <vt:lpstr>Antibiotics, Inhaled</vt:lpstr>
      <vt:lpstr>Antibiotics, Inhaled</vt:lpstr>
      <vt:lpstr>Antibiotics, Inhaled</vt:lpstr>
      <vt:lpstr>Antibiotics, Inhaled</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Antimigraine Agents, CGRP</vt:lpstr>
      <vt:lpstr>Antimigraine Agents, CGRP</vt:lpstr>
      <vt:lpstr>Antimigraine Agents, CGRP</vt:lpstr>
      <vt:lpstr>Antimigraine Agents, CGRP</vt:lpstr>
      <vt:lpstr>Antimigraine Agents, CGRP</vt:lpstr>
      <vt:lpstr>Antimigraine Agents, CGRP</vt:lpstr>
      <vt:lpstr>Antimigraine Agents, CGRP</vt:lpstr>
      <vt:lpstr>Antimigraine Agents, CGRP</vt:lpstr>
      <vt:lpstr>Antipsychotics</vt:lpstr>
      <vt:lpstr>Antipsychotics</vt:lpstr>
      <vt:lpstr>Antipsychotics</vt:lpstr>
      <vt:lpstr>Antipsychotics</vt:lpstr>
      <vt:lpstr>Antipsychotics Atypical Long-Acting Injectable </vt:lpstr>
      <vt:lpstr>Antipsychotics, Atypical Long-Acting Injectable</vt:lpstr>
      <vt:lpstr>Antipsychotics, Atypical Long-Acting Injectable</vt:lpstr>
      <vt:lpstr>Antipsychotics, Atypical Long-Acting Injectable</vt:lpstr>
      <vt:lpstr>Antipsychotics, Atypical Long-Acting Injectable</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COPD Agents</vt:lpstr>
      <vt:lpstr>COPD Agents</vt:lpstr>
      <vt:lpstr>COPD Agents</vt:lpstr>
      <vt:lpstr>COPD Agents</vt:lpstr>
      <vt:lpstr>COPD Agents</vt:lpstr>
      <vt:lpstr>COPD Agents</vt:lpstr>
      <vt:lpstr>COPD Agents</vt:lpstr>
      <vt:lpstr>COPD Agents</vt:lpstr>
      <vt:lpstr>COPD Agents</vt:lpstr>
      <vt:lpstr>COPD Agents</vt:lpstr>
      <vt:lpstr>COPD Agents</vt:lpstr>
      <vt:lpstr>Cytokine and CAM Antagonists </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Epinephrine, Self-Injected</vt:lpstr>
      <vt:lpstr>Epinephrine, Self-Injected</vt:lpstr>
      <vt:lpstr>Epinephrine, Self-Injected</vt:lpstr>
      <vt:lpstr>  Glucagon Agents </vt:lpstr>
      <vt:lpstr>Glucagon Agents</vt:lpstr>
      <vt:lpstr>Glucagon Agents</vt:lpstr>
      <vt:lpstr>Glucagon Agents</vt:lpstr>
      <vt:lpstr>Glucagon Agents</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Growth Hormone</vt:lpstr>
      <vt:lpstr>Growth Hormone</vt:lpstr>
      <vt:lpstr>Growth Hormone</vt:lpstr>
      <vt:lpstr>Growth Hormone</vt:lpstr>
      <vt:lpstr>Growth Hormone</vt:lpstr>
      <vt:lpstr>Growth Hormone</vt:lpstr>
      <vt:lpstr>Growth Hormone</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Progestational Agents </vt:lpstr>
      <vt:lpstr>Progestational Agents</vt:lpstr>
      <vt:lpstr>Progestational Agents</vt:lpstr>
      <vt:lpstr>Progestational Agents</vt:lpstr>
      <vt:lpstr>Progestational Agents</vt:lpstr>
      <vt:lpstr>Progestational Agents</vt:lpstr>
      <vt:lpstr>Progestational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New Drug Reviews</vt:lpstr>
      <vt:lpstr>Joenja (leniolisib)</vt:lpstr>
      <vt:lpstr>Joenja (leniolisib)</vt:lpstr>
      <vt:lpstr>Joenja (leniolisib)</vt:lpstr>
      <vt:lpstr>Joenja (leniolisib)</vt:lpstr>
      <vt:lpstr>Joenja (leniolisib)</vt:lpstr>
      <vt:lpstr>Executive Session</vt:lpstr>
      <vt:lpstr>Public Therapeutic Class Votes</vt:lpstr>
      <vt:lpstr>Meeting Adjournment</vt:lpstr>
    </vt:vector>
  </TitlesOfParts>
  <Company>Arizona 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Douiki, Hind</dc:creator>
  <cp:lastModifiedBy>Douiki, Hind (MRx)</cp:lastModifiedBy>
  <cp:revision>40</cp:revision>
  <dcterms:created xsi:type="dcterms:W3CDTF">2021-05-15T17:27:35Z</dcterms:created>
  <dcterms:modified xsi:type="dcterms:W3CDTF">2023-05-20T21:05:47Z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2021-05-15T17:50:27Z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bc43a45b-c217-4c87-8df9-bd9c4b274b53</vt:lpwstr>
  </property>
  <property fmtid="{D5CDD505-2E9C-101B-9397-08002B2CF9AE}" pid="8" name="MSIP_Label_8be07fcc-3295-428b-88ad-2394f5c2a736_ContentBits">
    <vt:lpwstr>0</vt:lpwstr>
  </property>
  <property fmtid="{D5CDD505-2E9C-101B-9397-08002B2CF9AE}" pid="9" name="ContentTypeId">
    <vt:lpwstr>0x010100F11CB2E9DD614A43A66932E7A29982D5</vt:lpwstr>
  </property>
</Properties>
</file>