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5"/>
  </p:notesMasterIdLst>
  <p:sldIdLst>
    <p:sldId id="262" r:id="rId5"/>
    <p:sldId id="341" r:id="rId6"/>
    <p:sldId id="1468" r:id="rId7"/>
    <p:sldId id="273" r:id="rId8"/>
    <p:sldId id="288" r:id="rId9"/>
    <p:sldId id="272" r:id="rId10"/>
    <p:sldId id="261" r:id="rId11"/>
    <p:sldId id="290" r:id="rId12"/>
    <p:sldId id="286" r:id="rId13"/>
    <p:sldId id="282" r:id="rId14"/>
    <p:sldId id="291" r:id="rId15"/>
    <p:sldId id="292" r:id="rId16"/>
    <p:sldId id="293" r:id="rId17"/>
    <p:sldId id="284" r:id="rId18"/>
    <p:sldId id="915" r:id="rId19"/>
    <p:sldId id="1183" r:id="rId20"/>
    <p:sldId id="1182" r:id="rId21"/>
    <p:sldId id="1454" r:id="rId22"/>
    <p:sldId id="492" r:id="rId23"/>
    <p:sldId id="1050" r:id="rId24"/>
    <p:sldId id="1455" r:id="rId25"/>
    <p:sldId id="1186" r:id="rId26"/>
    <p:sldId id="1187" r:id="rId27"/>
    <p:sldId id="1438" r:id="rId28"/>
    <p:sldId id="1181" r:id="rId29"/>
    <p:sldId id="467" r:id="rId30"/>
    <p:sldId id="1336" r:id="rId31"/>
    <p:sldId id="1339" r:id="rId32"/>
    <p:sldId id="1340" r:id="rId33"/>
    <p:sldId id="1341" r:id="rId34"/>
    <p:sldId id="1342" r:id="rId35"/>
    <p:sldId id="1343" r:id="rId36"/>
    <p:sldId id="1344" r:id="rId37"/>
    <p:sldId id="468" r:id="rId38"/>
    <p:sldId id="1189" r:id="rId39"/>
    <p:sldId id="1194" r:id="rId40"/>
    <p:sldId id="1191" r:id="rId41"/>
    <p:sldId id="1190" r:id="rId42"/>
    <p:sldId id="1180" r:id="rId43"/>
    <p:sldId id="451" r:id="rId44"/>
    <p:sldId id="1345" r:id="rId45"/>
    <p:sldId id="1346" r:id="rId46"/>
    <p:sldId id="1347" r:id="rId47"/>
    <p:sldId id="453" r:id="rId48"/>
    <p:sldId id="1440" r:id="rId49"/>
    <p:sldId id="1179" r:id="rId50"/>
    <p:sldId id="432" r:id="rId51"/>
    <p:sldId id="447" r:id="rId52"/>
    <p:sldId id="448" r:id="rId53"/>
    <p:sldId id="1177" r:id="rId54"/>
    <p:sldId id="882" r:id="rId55"/>
    <p:sldId id="1348" r:id="rId56"/>
    <p:sldId id="1349" r:id="rId57"/>
    <p:sldId id="1350" r:id="rId58"/>
    <p:sldId id="1351" r:id="rId59"/>
    <p:sldId id="1352" r:id="rId60"/>
    <p:sldId id="870" r:id="rId61"/>
    <p:sldId id="1209" r:id="rId62"/>
    <p:sldId id="1210" r:id="rId63"/>
    <p:sldId id="1211" r:id="rId64"/>
    <p:sldId id="1212" r:id="rId65"/>
    <p:sldId id="1216" r:id="rId66"/>
    <p:sldId id="1217" r:id="rId67"/>
    <p:sldId id="1442" r:id="rId68"/>
    <p:sldId id="1178" r:id="rId69"/>
    <p:sldId id="881" r:id="rId70"/>
    <p:sldId id="1195" r:id="rId71"/>
    <p:sldId id="1196" r:id="rId72"/>
    <p:sldId id="864" r:id="rId73"/>
    <p:sldId id="1198" r:id="rId74"/>
    <p:sldId id="1202" r:id="rId75"/>
    <p:sldId id="1204" r:id="rId76"/>
    <p:sldId id="1205" r:id="rId77"/>
    <p:sldId id="1197" r:id="rId78"/>
    <p:sldId id="1199" r:id="rId79"/>
    <p:sldId id="1200" r:id="rId80"/>
    <p:sldId id="1203" r:id="rId81"/>
    <p:sldId id="1201" r:id="rId82"/>
    <p:sldId id="1206" r:id="rId83"/>
    <p:sldId id="1207" r:id="rId84"/>
    <p:sldId id="1208" r:id="rId85"/>
    <p:sldId id="1176" r:id="rId86"/>
    <p:sldId id="854" r:id="rId87"/>
    <p:sldId id="1387" r:id="rId88"/>
    <p:sldId id="1388" r:id="rId89"/>
    <p:sldId id="849" r:id="rId90"/>
    <p:sldId id="1218" r:id="rId91"/>
    <p:sldId id="1219" r:id="rId92"/>
    <p:sldId id="1220" r:id="rId93"/>
    <p:sldId id="1221" r:id="rId94"/>
    <p:sldId id="1175" r:id="rId95"/>
    <p:sldId id="832" r:id="rId96"/>
    <p:sldId id="1223" r:id="rId97"/>
    <p:sldId id="1224" r:id="rId98"/>
    <p:sldId id="833" r:id="rId99"/>
    <p:sldId id="1225" r:id="rId100"/>
    <p:sldId id="1174" r:id="rId101"/>
    <p:sldId id="884" r:id="rId102"/>
    <p:sldId id="1353" r:id="rId103"/>
    <p:sldId id="1354" r:id="rId104"/>
    <p:sldId id="1355" r:id="rId105"/>
    <p:sldId id="1356" r:id="rId106"/>
    <p:sldId id="841" r:id="rId107"/>
    <p:sldId id="1226" r:id="rId108"/>
    <p:sldId id="1227" r:id="rId109"/>
    <p:sldId id="1228" r:id="rId110"/>
    <p:sldId id="1229" r:id="rId111"/>
    <p:sldId id="1173" r:id="rId112"/>
    <p:sldId id="1145" r:id="rId113"/>
    <p:sldId id="1161" r:id="rId114"/>
    <p:sldId id="1172" r:id="rId115"/>
    <p:sldId id="1117" r:id="rId116"/>
    <p:sldId id="1230" r:id="rId117"/>
    <p:sldId id="1118" r:id="rId118"/>
    <p:sldId id="1234" r:id="rId119"/>
    <p:sldId id="1231" r:id="rId120"/>
    <p:sldId id="1232" r:id="rId121"/>
    <p:sldId id="1233" r:id="rId122"/>
    <p:sldId id="1171" r:id="rId123"/>
    <p:sldId id="1122" r:id="rId124"/>
    <p:sldId id="1357" r:id="rId125"/>
    <p:sldId id="1358" r:id="rId126"/>
    <p:sldId id="1359" r:id="rId127"/>
    <p:sldId id="1142" r:id="rId128"/>
    <p:sldId id="1235" r:id="rId129"/>
    <p:sldId id="1236" r:id="rId130"/>
    <p:sldId id="1239" r:id="rId131"/>
    <p:sldId id="1246" r:id="rId132"/>
    <p:sldId id="1241" r:id="rId133"/>
    <p:sldId id="1242" r:id="rId134"/>
    <p:sldId id="1247" r:id="rId135"/>
    <p:sldId id="1248" r:id="rId136"/>
    <p:sldId id="1417" r:id="rId137"/>
    <p:sldId id="1249" r:id="rId138"/>
    <p:sldId id="1250" r:id="rId139"/>
    <p:sldId id="1360" r:id="rId140"/>
    <p:sldId id="1361" r:id="rId141"/>
    <p:sldId id="1362" r:id="rId142"/>
    <p:sldId id="1363" r:id="rId143"/>
    <p:sldId id="1251" r:id="rId144"/>
    <p:sldId id="1252" r:id="rId145"/>
    <p:sldId id="1253" r:id="rId146"/>
    <p:sldId id="1254" r:id="rId147"/>
    <p:sldId id="1255" r:id="rId148"/>
    <p:sldId id="1364" r:id="rId149"/>
    <p:sldId id="1365" r:id="rId150"/>
    <p:sldId id="1366" r:id="rId151"/>
    <p:sldId id="1367" r:id="rId152"/>
    <p:sldId id="1368" r:id="rId153"/>
    <p:sldId id="1369" r:id="rId154"/>
    <p:sldId id="1370" r:id="rId155"/>
    <p:sldId id="1371" r:id="rId156"/>
    <p:sldId id="1372" r:id="rId157"/>
    <p:sldId id="1436" r:id="rId158"/>
    <p:sldId id="1373" r:id="rId159"/>
    <p:sldId id="1374" r:id="rId160"/>
    <p:sldId id="1375" r:id="rId161"/>
    <p:sldId id="1376" r:id="rId162"/>
    <p:sldId id="1377" r:id="rId163"/>
    <p:sldId id="1259" r:id="rId164"/>
    <p:sldId id="1260" r:id="rId165"/>
    <p:sldId id="1261" r:id="rId166"/>
    <p:sldId id="1262" r:id="rId167"/>
    <p:sldId id="1264" r:id="rId168"/>
    <p:sldId id="1265" r:id="rId169"/>
    <p:sldId id="1269" r:id="rId170"/>
    <p:sldId id="1266" r:id="rId171"/>
    <p:sldId id="1267" r:id="rId172"/>
    <p:sldId id="1270" r:id="rId173"/>
    <p:sldId id="1271" r:id="rId174"/>
    <p:sldId id="1378" r:id="rId175"/>
    <p:sldId id="1379" r:id="rId176"/>
    <p:sldId id="1273" r:id="rId177"/>
    <p:sldId id="1274" r:id="rId178"/>
    <p:sldId id="1275" r:id="rId179"/>
    <p:sldId id="1276" r:id="rId180"/>
    <p:sldId id="1277" r:id="rId181"/>
    <p:sldId id="1279" r:id="rId182"/>
    <p:sldId id="1280" r:id="rId183"/>
    <p:sldId id="1380" r:id="rId184"/>
    <p:sldId id="1381" r:id="rId185"/>
    <p:sldId id="1382" r:id="rId186"/>
    <p:sldId id="1281" r:id="rId187"/>
    <p:sldId id="1282" r:id="rId188"/>
    <p:sldId id="1283" r:id="rId189"/>
    <p:sldId id="1284" r:id="rId190"/>
    <p:sldId id="1285" r:id="rId191"/>
    <p:sldId id="1286" r:id="rId192"/>
    <p:sldId id="1383" r:id="rId193"/>
    <p:sldId id="1287" r:id="rId194"/>
    <p:sldId id="1384" r:id="rId195"/>
    <p:sldId id="1385" r:id="rId196"/>
    <p:sldId id="1386" r:id="rId197"/>
    <p:sldId id="1288" r:id="rId198"/>
    <p:sldId id="1432" r:id="rId199"/>
    <p:sldId id="1289" r:id="rId200"/>
    <p:sldId id="1433" r:id="rId201"/>
    <p:sldId id="1290" r:id="rId202"/>
    <p:sldId id="1434" r:id="rId203"/>
    <p:sldId id="1292" r:id="rId204"/>
    <p:sldId id="1170" r:id="rId205"/>
    <p:sldId id="353" r:id="rId206"/>
    <p:sldId id="989" r:id="rId207"/>
    <p:sldId id="1443" r:id="rId208"/>
    <p:sldId id="1444" r:id="rId209"/>
    <p:sldId id="1445" r:id="rId210"/>
    <p:sldId id="1446" r:id="rId211"/>
    <p:sldId id="1447" r:id="rId212"/>
    <p:sldId id="1448" r:id="rId213"/>
    <p:sldId id="1449" r:id="rId214"/>
    <p:sldId id="1450" r:id="rId215"/>
    <p:sldId id="1451" r:id="rId216"/>
    <p:sldId id="1452" r:id="rId217"/>
    <p:sldId id="1453" r:id="rId218"/>
    <p:sldId id="1457" r:id="rId219"/>
    <p:sldId id="1167" r:id="rId220"/>
    <p:sldId id="1169" r:id="rId221"/>
    <p:sldId id="1168" r:id="rId222"/>
    <p:sldId id="1466" r:id="rId223"/>
    <p:sldId id="433" r:id="rId224"/>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0202"/>
    <a:srgbClr val="E8EEF6"/>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14F1E-51D0-019C-7DE4-F0356E76553F}" v="10" dt="2023-01-25T23:05:22.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5714" autoAdjust="0"/>
  </p:normalViewPr>
  <p:slideViewPr>
    <p:cSldViewPr snapToGrid="0">
      <p:cViewPr varScale="1">
        <p:scale>
          <a:sx n="184" d="100"/>
          <a:sy n="184" d="100"/>
        </p:scale>
        <p:origin x="1008" y="14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theme" Target="theme/theme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tableStyles" Target="tableStyles.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microsoft.com/office/2016/11/relationships/changesInfo" Target="changesInfos/changesInfo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microsoft.com/office/2015/10/relationships/revisionInfo" Target="revisionInfo.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le, Lauren" userId="S::lauren.prole@azahcccs.gov::ca49aefa-64c4-4e72-993c-4bc9eb23d630" providerId="AD" clId="Web-{FD514F1E-51D0-019C-7DE4-F0356E76553F}"/>
    <pc:docChg chg="delSld modSld">
      <pc:chgData name="Prole, Lauren" userId="S::lauren.prole@azahcccs.gov::ca49aefa-64c4-4e72-993c-4bc9eb23d630" providerId="AD" clId="Web-{FD514F1E-51D0-019C-7DE4-F0356E76553F}" dt="2023-01-25T23:05:22.640" v="8" actId="20577"/>
      <pc:docMkLst>
        <pc:docMk/>
      </pc:docMkLst>
      <pc:sldChg chg="addSp delSp modSp del mod modClrScheme chgLayout">
        <pc:chgData name="Prole, Lauren" userId="S::lauren.prole@azahcccs.gov::ca49aefa-64c4-4e72-993c-4bc9eb23d630" providerId="AD" clId="Web-{FD514F1E-51D0-019C-7DE4-F0356E76553F}" dt="2023-01-25T23:04:24.608" v="7"/>
        <pc:sldMkLst>
          <pc:docMk/>
          <pc:sldMk cId="1575626854" sldId="318"/>
        </pc:sldMkLst>
        <pc:spChg chg="del mod ord">
          <ac:chgData name="Prole, Lauren" userId="S::lauren.prole@azahcccs.gov::ca49aefa-64c4-4e72-993c-4bc9eb23d630" providerId="AD" clId="Web-{FD514F1E-51D0-019C-7DE4-F0356E76553F}" dt="2023-01-25T23:04:07.748" v="6"/>
          <ac:spMkLst>
            <pc:docMk/>
            <pc:sldMk cId="1575626854" sldId="318"/>
            <ac:spMk id="2" creationId="{00000000-0000-0000-0000-000000000000}"/>
          </ac:spMkLst>
        </pc:spChg>
        <pc:spChg chg="add mod ord">
          <ac:chgData name="Prole, Lauren" userId="S::lauren.prole@azahcccs.gov::ca49aefa-64c4-4e72-993c-4bc9eb23d630" providerId="AD" clId="Web-{FD514F1E-51D0-019C-7DE4-F0356E76553F}" dt="2023-01-25T23:04:01.295" v="5" actId="20577"/>
          <ac:spMkLst>
            <pc:docMk/>
            <pc:sldMk cId="1575626854" sldId="318"/>
            <ac:spMk id="3" creationId="{845B25A0-4EBC-7967-8EF1-C49F627EF13A}"/>
          </ac:spMkLst>
        </pc:spChg>
        <pc:spChg chg="del">
          <ac:chgData name="Prole, Lauren" userId="S::lauren.prole@azahcccs.gov::ca49aefa-64c4-4e72-993c-4bc9eb23d630" providerId="AD" clId="Web-{FD514F1E-51D0-019C-7DE4-F0356E76553F}" dt="2023-01-25T23:02:56.497" v="0"/>
          <ac:spMkLst>
            <pc:docMk/>
            <pc:sldMk cId="1575626854" sldId="318"/>
            <ac:spMk id="5" creationId="{0B92B338-022B-AADB-2578-0EC726BE5729}"/>
          </ac:spMkLst>
        </pc:spChg>
        <pc:spChg chg="add mod">
          <ac:chgData name="Prole, Lauren" userId="S::lauren.prole@azahcccs.gov::ca49aefa-64c4-4e72-993c-4bc9eb23d630" providerId="AD" clId="Web-{FD514F1E-51D0-019C-7DE4-F0356E76553F}" dt="2023-01-25T23:04:07.748" v="6"/>
          <ac:spMkLst>
            <pc:docMk/>
            <pc:sldMk cId="1575626854" sldId="318"/>
            <ac:spMk id="6" creationId="{8BDFB384-D1B5-4038-F81B-2C57010BADCE}"/>
          </ac:spMkLst>
        </pc:spChg>
      </pc:sldChg>
      <pc:sldChg chg="modSp">
        <pc:chgData name="Prole, Lauren" userId="S::lauren.prole@azahcccs.gov::ca49aefa-64c4-4e72-993c-4bc9eb23d630" providerId="AD" clId="Web-{FD514F1E-51D0-019C-7DE4-F0356E76553F}" dt="2023-01-25T23:05:22.640" v="8" actId="20577"/>
        <pc:sldMkLst>
          <pc:docMk/>
          <pc:sldMk cId="960721150" sldId="1168"/>
        </pc:sldMkLst>
        <pc:spChg chg="mod">
          <ac:chgData name="Prole, Lauren" userId="S::lauren.prole@azahcccs.gov::ca49aefa-64c4-4e72-993c-4bc9eb23d630" providerId="AD" clId="Web-{FD514F1E-51D0-019C-7DE4-F0356E76553F}" dt="2023-01-25T23:05:22.640" v="8" actId="20577"/>
          <ac:spMkLst>
            <pc:docMk/>
            <pc:sldMk cId="960721150" sldId="1168"/>
            <ac:spMk id="3" creationId="{270EA52F-DA32-4314-921B-522864EF53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2D8E186-F5F1-458B-9E94-B1FA109EECC1}" type="datetimeFigureOut">
              <a:rPr lang="en-US" smtClean="0"/>
              <a:t>1/25/2023</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a:t>
            </a:fld>
            <a:endParaRPr lang="en-US" dirty="0"/>
          </a:p>
        </p:txBody>
      </p:sp>
    </p:spTree>
    <p:extLst>
      <p:ext uri="{BB962C8B-B14F-4D97-AF65-F5344CB8AC3E}">
        <p14:creationId xmlns:p14="http://schemas.microsoft.com/office/powerpoint/2010/main" val="25304697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br>
              <a:rPr lang="en-US" dirty="0"/>
            </a:br>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206</a:t>
            </a:fld>
            <a:endParaRPr lang="en-US" altLang="en-US" dirty="0"/>
          </a:p>
        </p:txBody>
      </p:sp>
    </p:spTree>
    <p:extLst>
      <p:ext uri="{BB962C8B-B14F-4D97-AF65-F5344CB8AC3E}">
        <p14:creationId xmlns:p14="http://schemas.microsoft.com/office/powerpoint/2010/main" val="25851762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br>
              <a:rPr lang="en-US" dirty="0"/>
            </a:br>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207</a:t>
            </a:fld>
            <a:endParaRPr lang="en-US" altLang="en-US" dirty="0"/>
          </a:p>
        </p:txBody>
      </p:sp>
    </p:spTree>
    <p:extLst>
      <p:ext uri="{BB962C8B-B14F-4D97-AF65-F5344CB8AC3E}">
        <p14:creationId xmlns:p14="http://schemas.microsoft.com/office/powerpoint/2010/main" val="8631457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208</a:t>
            </a:fld>
            <a:endParaRPr lang="en-US" altLang="en-US" dirty="0"/>
          </a:p>
        </p:txBody>
      </p:sp>
    </p:spTree>
    <p:extLst>
      <p:ext uri="{BB962C8B-B14F-4D97-AF65-F5344CB8AC3E}">
        <p14:creationId xmlns:p14="http://schemas.microsoft.com/office/powerpoint/2010/main" val="802346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209</a:t>
            </a:fld>
            <a:endParaRPr lang="en-US" altLang="en-US" dirty="0"/>
          </a:p>
        </p:txBody>
      </p:sp>
    </p:spTree>
    <p:extLst>
      <p:ext uri="{BB962C8B-B14F-4D97-AF65-F5344CB8AC3E}">
        <p14:creationId xmlns:p14="http://schemas.microsoft.com/office/powerpoint/2010/main" val="30566191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210</a:t>
            </a:fld>
            <a:endParaRPr lang="en-US" altLang="en-US" dirty="0"/>
          </a:p>
        </p:txBody>
      </p:sp>
    </p:spTree>
    <p:extLst>
      <p:ext uri="{BB962C8B-B14F-4D97-AF65-F5344CB8AC3E}">
        <p14:creationId xmlns:p14="http://schemas.microsoft.com/office/powerpoint/2010/main" val="34761044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211</a:t>
            </a:fld>
            <a:endParaRPr lang="en-US" altLang="en-US" dirty="0"/>
          </a:p>
        </p:txBody>
      </p:sp>
    </p:spTree>
    <p:extLst>
      <p:ext uri="{BB962C8B-B14F-4D97-AF65-F5344CB8AC3E}">
        <p14:creationId xmlns:p14="http://schemas.microsoft.com/office/powerpoint/2010/main" val="19701737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212</a:t>
            </a:fld>
            <a:endParaRPr lang="en-US" altLang="en-US" dirty="0"/>
          </a:p>
        </p:txBody>
      </p:sp>
    </p:spTree>
    <p:extLst>
      <p:ext uri="{BB962C8B-B14F-4D97-AF65-F5344CB8AC3E}">
        <p14:creationId xmlns:p14="http://schemas.microsoft.com/office/powerpoint/2010/main" val="11950579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213</a:t>
            </a:fld>
            <a:endParaRPr lang="en-US" altLang="en-US" dirty="0"/>
          </a:p>
        </p:txBody>
      </p:sp>
    </p:spTree>
    <p:extLst>
      <p:ext uri="{BB962C8B-B14F-4D97-AF65-F5344CB8AC3E}">
        <p14:creationId xmlns:p14="http://schemas.microsoft.com/office/powerpoint/2010/main" val="32701530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214</a:t>
            </a:fld>
            <a:endParaRPr lang="en-US" altLang="en-US" dirty="0"/>
          </a:p>
        </p:txBody>
      </p:sp>
    </p:spTree>
    <p:extLst>
      <p:ext uri="{BB962C8B-B14F-4D97-AF65-F5344CB8AC3E}">
        <p14:creationId xmlns:p14="http://schemas.microsoft.com/office/powerpoint/2010/main" val="37912110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215</a:t>
            </a:fld>
            <a:endParaRPr lang="en-US" dirty="0"/>
          </a:p>
        </p:txBody>
      </p:sp>
    </p:spTree>
    <p:extLst>
      <p:ext uri="{BB962C8B-B14F-4D97-AF65-F5344CB8AC3E}">
        <p14:creationId xmlns:p14="http://schemas.microsoft.com/office/powerpoint/2010/main" val="109663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21</a:t>
            </a:fld>
            <a:endParaRPr lang="en-US" dirty="0"/>
          </a:p>
        </p:txBody>
      </p:sp>
    </p:spTree>
    <p:extLst>
      <p:ext uri="{BB962C8B-B14F-4D97-AF65-F5344CB8AC3E}">
        <p14:creationId xmlns:p14="http://schemas.microsoft.com/office/powerpoint/2010/main" val="32673161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216</a:t>
            </a:fld>
            <a:endParaRPr lang="en-US" altLang="en-US" dirty="0"/>
          </a:p>
        </p:txBody>
      </p:sp>
    </p:spTree>
    <p:extLst>
      <p:ext uri="{BB962C8B-B14F-4D97-AF65-F5344CB8AC3E}">
        <p14:creationId xmlns:p14="http://schemas.microsoft.com/office/powerpoint/2010/main" val="372117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186152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a:t>
            </a:fld>
            <a:endParaRPr lang="en-US" dirty="0"/>
          </a:p>
        </p:txBody>
      </p:sp>
    </p:spTree>
    <p:extLst>
      <p:ext uri="{BB962C8B-B14F-4D97-AF65-F5344CB8AC3E}">
        <p14:creationId xmlns:p14="http://schemas.microsoft.com/office/powerpoint/2010/main" val="379288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40045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26</a:t>
            </a:fld>
            <a:endParaRPr lang="en-US" dirty="0"/>
          </a:p>
        </p:txBody>
      </p:sp>
    </p:spTree>
    <p:extLst>
      <p:ext uri="{BB962C8B-B14F-4D97-AF65-F5344CB8AC3E}">
        <p14:creationId xmlns:p14="http://schemas.microsoft.com/office/powerpoint/2010/main" val="174074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201827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28</a:t>
            </a:fld>
            <a:endParaRPr lang="en-US" dirty="0"/>
          </a:p>
        </p:txBody>
      </p:sp>
    </p:spTree>
    <p:extLst>
      <p:ext uri="{BB962C8B-B14F-4D97-AF65-F5344CB8AC3E}">
        <p14:creationId xmlns:p14="http://schemas.microsoft.com/office/powerpoint/2010/main" val="140260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28364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30</a:t>
            </a:fld>
            <a:endParaRPr lang="en-US" dirty="0"/>
          </a:p>
        </p:txBody>
      </p:sp>
    </p:spTree>
    <p:extLst>
      <p:ext uri="{BB962C8B-B14F-4D97-AF65-F5344CB8AC3E}">
        <p14:creationId xmlns:p14="http://schemas.microsoft.com/office/powerpoint/2010/main" val="76255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31</a:t>
            </a:fld>
            <a:endParaRPr lang="en-US" dirty="0"/>
          </a:p>
        </p:txBody>
      </p:sp>
    </p:spTree>
    <p:extLst>
      <p:ext uri="{BB962C8B-B14F-4D97-AF65-F5344CB8AC3E}">
        <p14:creationId xmlns:p14="http://schemas.microsoft.com/office/powerpoint/2010/main" val="712538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32</a:t>
            </a:fld>
            <a:endParaRPr lang="en-US" dirty="0"/>
          </a:p>
        </p:txBody>
      </p:sp>
    </p:spTree>
    <p:extLst>
      <p:ext uri="{BB962C8B-B14F-4D97-AF65-F5344CB8AC3E}">
        <p14:creationId xmlns:p14="http://schemas.microsoft.com/office/powerpoint/2010/main" val="325611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33</a:t>
            </a:fld>
            <a:endParaRPr lang="en-US" dirty="0"/>
          </a:p>
        </p:txBody>
      </p:sp>
    </p:spTree>
    <p:extLst>
      <p:ext uri="{BB962C8B-B14F-4D97-AF65-F5344CB8AC3E}">
        <p14:creationId xmlns:p14="http://schemas.microsoft.com/office/powerpoint/2010/main" val="323937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34</a:t>
            </a:fld>
            <a:endParaRPr lang="en-US" dirty="0"/>
          </a:p>
        </p:txBody>
      </p:sp>
    </p:spTree>
    <p:extLst>
      <p:ext uri="{BB962C8B-B14F-4D97-AF65-F5344CB8AC3E}">
        <p14:creationId xmlns:p14="http://schemas.microsoft.com/office/powerpoint/2010/main" val="2786996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35</a:t>
            </a:fld>
            <a:endParaRPr lang="en-US" dirty="0"/>
          </a:p>
        </p:txBody>
      </p:sp>
    </p:spTree>
    <p:extLst>
      <p:ext uri="{BB962C8B-B14F-4D97-AF65-F5344CB8AC3E}">
        <p14:creationId xmlns:p14="http://schemas.microsoft.com/office/powerpoint/2010/main" val="2125902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36</a:t>
            </a:fld>
            <a:endParaRPr lang="en-US" dirty="0"/>
          </a:p>
        </p:txBody>
      </p:sp>
    </p:spTree>
    <p:extLst>
      <p:ext uri="{BB962C8B-B14F-4D97-AF65-F5344CB8AC3E}">
        <p14:creationId xmlns:p14="http://schemas.microsoft.com/office/powerpoint/2010/main" val="380731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37</a:t>
            </a:fld>
            <a:endParaRPr lang="en-US" dirty="0"/>
          </a:p>
        </p:txBody>
      </p:sp>
    </p:spTree>
    <p:extLst>
      <p:ext uri="{BB962C8B-B14F-4D97-AF65-F5344CB8AC3E}">
        <p14:creationId xmlns:p14="http://schemas.microsoft.com/office/powerpoint/2010/main" val="346243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38</a:t>
            </a:fld>
            <a:endParaRPr lang="en-US" dirty="0"/>
          </a:p>
        </p:txBody>
      </p:sp>
    </p:spTree>
    <p:extLst>
      <p:ext uri="{BB962C8B-B14F-4D97-AF65-F5344CB8AC3E}">
        <p14:creationId xmlns:p14="http://schemas.microsoft.com/office/powerpoint/2010/main" val="329216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40</a:t>
            </a:fld>
            <a:endParaRPr lang="en-US" dirty="0"/>
          </a:p>
        </p:txBody>
      </p:sp>
    </p:spTree>
    <p:extLst>
      <p:ext uri="{BB962C8B-B14F-4D97-AF65-F5344CB8AC3E}">
        <p14:creationId xmlns:p14="http://schemas.microsoft.com/office/powerpoint/2010/main" val="2655695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41</a:t>
            </a:fld>
            <a:endParaRPr lang="en-US" dirty="0"/>
          </a:p>
        </p:txBody>
      </p:sp>
    </p:spTree>
    <p:extLst>
      <p:ext uri="{BB962C8B-B14F-4D97-AF65-F5344CB8AC3E}">
        <p14:creationId xmlns:p14="http://schemas.microsoft.com/office/powerpoint/2010/main" val="295351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7</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42</a:t>
            </a:fld>
            <a:endParaRPr lang="en-US" dirty="0"/>
          </a:p>
        </p:txBody>
      </p:sp>
    </p:spTree>
    <p:extLst>
      <p:ext uri="{BB962C8B-B14F-4D97-AF65-F5344CB8AC3E}">
        <p14:creationId xmlns:p14="http://schemas.microsoft.com/office/powerpoint/2010/main" val="182093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43</a:t>
            </a:fld>
            <a:endParaRPr lang="en-US" dirty="0"/>
          </a:p>
        </p:txBody>
      </p:sp>
    </p:spTree>
    <p:extLst>
      <p:ext uri="{BB962C8B-B14F-4D97-AF65-F5344CB8AC3E}">
        <p14:creationId xmlns:p14="http://schemas.microsoft.com/office/powerpoint/2010/main" val="3777712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44</a:t>
            </a:fld>
            <a:endParaRPr lang="en-US" dirty="0"/>
          </a:p>
        </p:txBody>
      </p:sp>
    </p:spTree>
    <p:extLst>
      <p:ext uri="{BB962C8B-B14F-4D97-AF65-F5344CB8AC3E}">
        <p14:creationId xmlns:p14="http://schemas.microsoft.com/office/powerpoint/2010/main" val="990940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45</a:t>
            </a:fld>
            <a:endParaRPr lang="en-US" dirty="0"/>
          </a:p>
        </p:txBody>
      </p:sp>
    </p:spTree>
    <p:extLst>
      <p:ext uri="{BB962C8B-B14F-4D97-AF65-F5344CB8AC3E}">
        <p14:creationId xmlns:p14="http://schemas.microsoft.com/office/powerpoint/2010/main" val="928266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47</a:t>
            </a:fld>
            <a:endParaRPr lang="en-US" dirty="0"/>
          </a:p>
        </p:txBody>
      </p:sp>
    </p:spTree>
    <p:extLst>
      <p:ext uri="{BB962C8B-B14F-4D97-AF65-F5344CB8AC3E}">
        <p14:creationId xmlns:p14="http://schemas.microsoft.com/office/powerpoint/2010/main" val="61995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48</a:t>
            </a:fld>
            <a:endParaRPr lang="en-US" dirty="0"/>
          </a:p>
        </p:txBody>
      </p:sp>
    </p:spTree>
    <p:extLst>
      <p:ext uri="{BB962C8B-B14F-4D97-AF65-F5344CB8AC3E}">
        <p14:creationId xmlns:p14="http://schemas.microsoft.com/office/powerpoint/2010/main" val="978295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49</a:t>
            </a:fld>
            <a:endParaRPr lang="en-US" dirty="0"/>
          </a:p>
        </p:txBody>
      </p:sp>
    </p:spTree>
    <p:extLst>
      <p:ext uri="{BB962C8B-B14F-4D97-AF65-F5344CB8AC3E}">
        <p14:creationId xmlns:p14="http://schemas.microsoft.com/office/powerpoint/2010/main" val="1453659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51</a:t>
            </a:fld>
            <a:endParaRPr lang="en-US" dirty="0"/>
          </a:p>
        </p:txBody>
      </p:sp>
    </p:spTree>
    <p:extLst>
      <p:ext uri="{BB962C8B-B14F-4D97-AF65-F5344CB8AC3E}">
        <p14:creationId xmlns:p14="http://schemas.microsoft.com/office/powerpoint/2010/main" val="2596275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52</a:t>
            </a:fld>
            <a:endParaRPr lang="en-US" dirty="0"/>
          </a:p>
        </p:txBody>
      </p:sp>
    </p:spTree>
    <p:extLst>
      <p:ext uri="{BB962C8B-B14F-4D97-AF65-F5344CB8AC3E}">
        <p14:creationId xmlns:p14="http://schemas.microsoft.com/office/powerpoint/2010/main" val="1300166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415759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8</a:t>
            </a:fld>
            <a:endParaRPr lang="en-US" dirty="0"/>
          </a:p>
        </p:txBody>
      </p:sp>
    </p:spTree>
    <p:extLst>
      <p:ext uri="{BB962C8B-B14F-4D97-AF65-F5344CB8AC3E}">
        <p14:creationId xmlns:p14="http://schemas.microsoft.com/office/powerpoint/2010/main" val="2846996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1417697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55</a:t>
            </a:fld>
            <a:endParaRPr lang="en-US" dirty="0"/>
          </a:p>
        </p:txBody>
      </p:sp>
    </p:spTree>
    <p:extLst>
      <p:ext uri="{BB962C8B-B14F-4D97-AF65-F5344CB8AC3E}">
        <p14:creationId xmlns:p14="http://schemas.microsoft.com/office/powerpoint/2010/main" val="4063226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56</a:t>
            </a:fld>
            <a:endParaRPr lang="en-US" dirty="0"/>
          </a:p>
        </p:txBody>
      </p:sp>
    </p:spTree>
    <p:extLst>
      <p:ext uri="{BB962C8B-B14F-4D97-AF65-F5344CB8AC3E}">
        <p14:creationId xmlns:p14="http://schemas.microsoft.com/office/powerpoint/2010/main" val="1546630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57</a:t>
            </a:fld>
            <a:endParaRPr lang="en-US" dirty="0"/>
          </a:p>
        </p:txBody>
      </p:sp>
    </p:spTree>
    <p:extLst>
      <p:ext uri="{BB962C8B-B14F-4D97-AF65-F5344CB8AC3E}">
        <p14:creationId xmlns:p14="http://schemas.microsoft.com/office/powerpoint/2010/main" val="240983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19875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59</a:t>
            </a:fld>
            <a:endParaRPr lang="en-US" dirty="0"/>
          </a:p>
        </p:txBody>
      </p:sp>
    </p:spTree>
    <p:extLst>
      <p:ext uri="{BB962C8B-B14F-4D97-AF65-F5344CB8AC3E}">
        <p14:creationId xmlns:p14="http://schemas.microsoft.com/office/powerpoint/2010/main" val="2916644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60</a:t>
            </a:fld>
            <a:endParaRPr lang="en-US" dirty="0"/>
          </a:p>
        </p:txBody>
      </p:sp>
    </p:spTree>
    <p:extLst>
      <p:ext uri="{BB962C8B-B14F-4D97-AF65-F5344CB8AC3E}">
        <p14:creationId xmlns:p14="http://schemas.microsoft.com/office/powerpoint/2010/main" val="1528809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3419387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62</a:t>
            </a:fld>
            <a:endParaRPr lang="en-US" dirty="0"/>
          </a:p>
        </p:txBody>
      </p:sp>
    </p:spTree>
    <p:extLst>
      <p:ext uri="{BB962C8B-B14F-4D97-AF65-F5344CB8AC3E}">
        <p14:creationId xmlns:p14="http://schemas.microsoft.com/office/powerpoint/2010/main" val="1217207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63</a:t>
            </a:fld>
            <a:endParaRPr lang="en-US" dirty="0"/>
          </a:p>
        </p:txBody>
      </p:sp>
    </p:spTree>
    <p:extLst>
      <p:ext uri="{BB962C8B-B14F-4D97-AF65-F5344CB8AC3E}">
        <p14:creationId xmlns:p14="http://schemas.microsoft.com/office/powerpoint/2010/main" val="146056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11</a:t>
            </a:fld>
            <a:endParaRPr lang="en-US" dirty="0"/>
          </a:p>
        </p:txBody>
      </p:sp>
    </p:spTree>
    <p:extLst>
      <p:ext uri="{BB962C8B-B14F-4D97-AF65-F5344CB8AC3E}">
        <p14:creationId xmlns:p14="http://schemas.microsoft.com/office/powerpoint/2010/main" val="1414877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1767759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66</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67</a:t>
            </a:fld>
            <a:endParaRPr lang="en-US" dirty="0"/>
          </a:p>
        </p:txBody>
      </p:sp>
    </p:spTree>
    <p:extLst>
      <p:ext uri="{BB962C8B-B14F-4D97-AF65-F5344CB8AC3E}">
        <p14:creationId xmlns:p14="http://schemas.microsoft.com/office/powerpoint/2010/main" val="2712197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3608582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70</a:t>
            </a:fld>
            <a:endParaRPr lang="en-US" dirty="0"/>
          </a:p>
        </p:txBody>
      </p:sp>
    </p:spTree>
    <p:extLst>
      <p:ext uri="{BB962C8B-B14F-4D97-AF65-F5344CB8AC3E}">
        <p14:creationId xmlns:p14="http://schemas.microsoft.com/office/powerpoint/2010/main" val="3993748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71</a:t>
            </a:fld>
            <a:endParaRPr lang="en-US" dirty="0"/>
          </a:p>
        </p:txBody>
      </p:sp>
    </p:spTree>
    <p:extLst>
      <p:ext uri="{BB962C8B-B14F-4D97-AF65-F5344CB8AC3E}">
        <p14:creationId xmlns:p14="http://schemas.microsoft.com/office/powerpoint/2010/main" val="1455692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2011596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73</a:t>
            </a:fld>
            <a:endParaRPr lang="en-US" dirty="0"/>
          </a:p>
        </p:txBody>
      </p:sp>
    </p:spTree>
    <p:extLst>
      <p:ext uri="{BB962C8B-B14F-4D97-AF65-F5344CB8AC3E}">
        <p14:creationId xmlns:p14="http://schemas.microsoft.com/office/powerpoint/2010/main" val="1472600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18815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12</a:t>
            </a:fld>
            <a:endParaRPr lang="en-US" dirty="0"/>
          </a:p>
        </p:txBody>
      </p:sp>
    </p:spTree>
    <p:extLst>
      <p:ext uri="{BB962C8B-B14F-4D97-AF65-F5344CB8AC3E}">
        <p14:creationId xmlns:p14="http://schemas.microsoft.com/office/powerpoint/2010/main" val="19405820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75</a:t>
            </a:fld>
            <a:endParaRPr lang="en-US" dirty="0"/>
          </a:p>
        </p:txBody>
      </p:sp>
    </p:spTree>
    <p:extLst>
      <p:ext uri="{BB962C8B-B14F-4D97-AF65-F5344CB8AC3E}">
        <p14:creationId xmlns:p14="http://schemas.microsoft.com/office/powerpoint/2010/main" val="2395234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76</a:t>
            </a:fld>
            <a:endParaRPr lang="en-US" dirty="0"/>
          </a:p>
        </p:txBody>
      </p:sp>
    </p:spTree>
    <p:extLst>
      <p:ext uri="{BB962C8B-B14F-4D97-AF65-F5344CB8AC3E}">
        <p14:creationId xmlns:p14="http://schemas.microsoft.com/office/powerpoint/2010/main" val="9576036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77</a:t>
            </a:fld>
            <a:endParaRPr lang="en-US" dirty="0"/>
          </a:p>
        </p:txBody>
      </p:sp>
    </p:spTree>
    <p:extLst>
      <p:ext uri="{BB962C8B-B14F-4D97-AF65-F5344CB8AC3E}">
        <p14:creationId xmlns:p14="http://schemas.microsoft.com/office/powerpoint/2010/main" val="28839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12601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2953619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80</a:t>
            </a:fld>
            <a:endParaRPr lang="en-US" dirty="0"/>
          </a:p>
        </p:txBody>
      </p:sp>
    </p:spTree>
    <p:extLst>
      <p:ext uri="{BB962C8B-B14F-4D97-AF65-F5344CB8AC3E}">
        <p14:creationId xmlns:p14="http://schemas.microsoft.com/office/powerpoint/2010/main" val="759628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81</a:t>
            </a:fld>
            <a:endParaRPr lang="en-US" dirty="0"/>
          </a:p>
        </p:txBody>
      </p:sp>
    </p:spTree>
    <p:extLst>
      <p:ext uri="{BB962C8B-B14F-4D97-AF65-F5344CB8AC3E}">
        <p14:creationId xmlns:p14="http://schemas.microsoft.com/office/powerpoint/2010/main" val="1073687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84</a:t>
            </a:fld>
            <a:endParaRPr lang="en-US" dirty="0"/>
          </a:p>
        </p:txBody>
      </p:sp>
    </p:spTree>
    <p:extLst>
      <p:ext uri="{BB962C8B-B14F-4D97-AF65-F5344CB8AC3E}">
        <p14:creationId xmlns:p14="http://schemas.microsoft.com/office/powerpoint/2010/main" val="30768923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85</a:t>
            </a:fld>
            <a:endParaRPr lang="en-US" dirty="0"/>
          </a:p>
        </p:txBody>
      </p:sp>
    </p:spTree>
    <p:extLst>
      <p:ext uri="{BB962C8B-B14F-4D97-AF65-F5344CB8AC3E}">
        <p14:creationId xmlns:p14="http://schemas.microsoft.com/office/powerpoint/2010/main" val="87462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87</a:t>
            </a:fld>
            <a:endParaRPr lang="en-US" dirty="0"/>
          </a:p>
        </p:txBody>
      </p:sp>
    </p:spTree>
    <p:extLst>
      <p:ext uri="{BB962C8B-B14F-4D97-AF65-F5344CB8AC3E}">
        <p14:creationId xmlns:p14="http://schemas.microsoft.com/office/powerpoint/2010/main" val="3017514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88</a:t>
            </a:fld>
            <a:endParaRPr lang="en-US" dirty="0"/>
          </a:p>
        </p:txBody>
      </p:sp>
    </p:spTree>
    <p:extLst>
      <p:ext uri="{BB962C8B-B14F-4D97-AF65-F5344CB8AC3E}">
        <p14:creationId xmlns:p14="http://schemas.microsoft.com/office/powerpoint/2010/main" val="4666135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89</a:t>
            </a:fld>
            <a:endParaRPr lang="en-US" dirty="0"/>
          </a:p>
        </p:txBody>
      </p:sp>
    </p:spTree>
    <p:extLst>
      <p:ext uri="{BB962C8B-B14F-4D97-AF65-F5344CB8AC3E}">
        <p14:creationId xmlns:p14="http://schemas.microsoft.com/office/powerpoint/2010/main" val="7440839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436799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93</a:t>
            </a:fld>
            <a:endParaRPr lang="en-US" dirty="0"/>
          </a:p>
        </p:txBody>
      </p:sp>
    </p:spTree>
    <p:extLst>
      <p:ext uri="{BB962C8B-B14F-4D97-AF65-F5344CB8AC3E}">
        <p14:creationId xmlns:p14="http://schemas.microsoft.com/office/powerpoint/2010/main" val="15770395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94</a:t>
            </a:fld>
            <a:endParaRPr lang="en-US" dirty="0"/>
          </a:p>
        </p:txBody>
      </p:sp>
    </p:spTree>
    <p:extLst>
      <p:ext uri="{BB962C8B-B14F-4D97-AF65-F5344CB8AC3E}">
        <p14:creationId xmlns:p14="http://schemas.microsoft.com/office/powerpoint/2010/main" val="18396269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96</a:t>
            </a:fld>
            <a:endParaRPr lang="en-US" dirty="0"/>
          </a:p>
        </p:txBody>
      </p:sp>
    </p:spTree>
    <p:extLst>
      <p:ext uri="{BB962C8B-B14F-4D97-AF65-F5344CB8AC3E}">
        <p14:creationId xmlns:p14="http://schemas.microsoft.com/office/powerpoint/2010/main" val="18416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a:t>
            </a:fld>
            <a:endParaRPr lang="en-US" dirty="0"/>
          </a:p>
        </p:txBody>
      </p:sp>
    </p:spTree>
    <p:extLst>
      <p:ext uri="{BB962C8B-B14F-4D97-AF65-F5344CB8AC3E}">
        <p14:creationId xmlns:p14="http://schemas.microsoft.com/office/powerpoint/2010/main" val="12405580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98</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99</a:t>
            </a:fld>
            <a:endParaRPr lang="en-US" dirty="0"/>
          </a:p>
        </p:txBody>
      </p:sp>
    </p:spTree>
    <p:extLst>
      <p:ext uri="{BB962C8B-B14F-4D97-AF65-F5344CB8AC3E}">
        <p14:creationId xmlns:p14="http://schemas.microsoft.com/office/powerpoint/2010/main" val="41912233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100</a:t>
            </a:fld>
            <a:endParaRPr lang="en-US" dirty="0"/>
          </a:p>
        </p:txBody>
      </p:sp>
    </p:spTree>
    <p:extLst>
      <p:ext uri="{BB962C8B-B14F-4D97-AF65-F5344CB8AC3E}">
        <p14:creationId xmlns:p14="http://schemas.microsoft.com/office/powerpoint/2010/main" val="31248826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101</a:t>
            </a:fld>
            <a:endParaRPr lang="en-US" dirty="0"/>
          </a:p>
        </p:txBody>
      </p:sp>
    </p:spTree>
    <p:extLst>
      <p:ext uri="{BB962C8B-B14F-4D97-AF65-F5344CB8AC3E}">
        <p14:creationId xmlns:p14="http://schemas.microsoft.com/office/powerpoint/2010/main" val="6085904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102</a:t>
            </a:fld>
            <a:endParaRPr lang="en-US" dirty="0"/>
          </a:p>
        </p:txBody>
      </p:sp>
    </p:spTree>
    <p:extLst>
      <p:ext uri="{BB962C8B-B14F-4D97-AF65-F5344CB8AC3E}">
        <p14:creationId xmlns:p14="http://schemas.microsoft.com/office/powerpoint/2010/main" val="39827544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104</a:t>
            </a:fld>
            <a:endParaRPr lang="en-US" dirty="0"/>
          </a:p>
        </p:txBody>
      </p:sp>
    </p:spTree>
    <p:extLst>
      <p:ext uri="{BB962C8B-B14F-4D97-AF65-F5344CB8AC3E}">
        <p14:creationId xmlns:p14="http://schemas.microsoft.com/office/powerpoint/2010/main" val="782217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105</a:t>
            </a:fld>
            <a:endParaRPr lang="en-US" dirty="0"/>
          </a:p>
        </p:txBody>
      </p:sp>
    </p:spTree>
    <p:extLst>
      <p:ext uri="{BB962C8B-B14F-4D97-AF65-F5344CB8AC3E}">
        <p14:creationId xmlns:p14="http://schemas.microsoft.com/office/powerpoint/2010/main" val="14991822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106</a:t>
            </a:fld>
            <a:endParaRPr lang="en-US" dirty="0"/>
          </a:p>
        </p:txBody>
      </p:sp>
    </p:spTree>
    <p:extLst>
      <p:ext uri="{BB962C8B-B14F-4D97-AF65-F5344CB8AC3E}">
        <p14:creationId xmlns:p14="http://schemas.microsoft.com/office/powerpoint/2010/main" val="34166552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107</a:t>
            </a:fld>
            <a:endParaRPr lang="en-US" dirty="0"/>
          </a:p>
        </p:txBody>
      </p:sp>
    </p:spTree>
    <p:extLst>
      <p:ext uri="{BB962C8B-B14F-4D97-AF65-F5344CB8AC3E}">
        <p14:creationId xmlns:p14="http://schemas.microsoft.com/office/powerpoint/2010/main" val="190040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114</a:t>
            </a:fld>
            <a:endParaRPr lang="en-US" dirty="0"/>
          </a:p>
        </p:txBody>
      </p:sp>
    </p:spTree>
    <p:extLst>
      <p:ext uri="{BB962C8B-B14F-4D97-AF65-F5344CB8AC3E}">
        <p14:creationId xmlns:p14="http://schemas.microsoft.com/office/powerpoint/2010/main" val="36600916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115</a:t>
            </a:fld>
            <a:endParaRPr lang="en-US" dirty="0"/>
          </a:p>
        </p:txBody>
      </p:sp>
    </p:spTree>
    <p:extLst>
      <p:ext uri="{BB962C8B-B14F-4D97-AF65-F5344CB8AC3E}">
        <p14:creationId xmlns:p14="http://schemas.microsoft.com/office/powerpoint/2010/main" val="23348154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116</a:t>
            </a:fld>
            <a:endParaRPr lang="en-US" dirty="0"/>
          </a:p>
        </p:txBody>
      </p:sp>
    </p:spTree>
    <p:extLst>
      <p:ext uri="{BB962C8B-B14F-4D97-AF65-F5344CB8AC3E}">
        <p14:creationId xmlns:p14="http://schemas.microsoft.com/office/powerpoint/2010/main" val="29527847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117</a:t>
            </a:fld>
            <a:endParaRPr lang="en-US" dirty="0"/>
          </a:p>
        </p:txBody>
      </p:sp>
    </p:spTree>
    <p:extLst>
      <p:ext uri="{BB962C8B-B14F-4D97-AF65-F5344CB8AC3E}">
        <p14:creationId xmlns:p14="http://schemas.microsoft.com/office/powerpoint/2010/main" val="15585615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118</a:t>
            </a:fld>
            <a:endParaRPr lang="en-US" dirty="0"/>
          </a:p>
        </p:txBody>
      </p:sp>
    </p:spTree>
    <p:extLst>
      <p:ext uri="{BB962C8B-B14F-4D97-AF65-F5344CB8AC3E}">
        <p14:creationId xmlns:p14="http://schemas.microsoft.com/office/powerpoint/2010/main" val="31403362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156</a:t>
            </a:fld>
            <a:endParaRPr lang="en-US" dirty="0"/>
          </a:p>
        </p:txBody>
      </p:sp>
    </p:spTree>
    <p:extLst>
      <p:ext uri="{BB962C8B-B14F-4D97-AF65-F5344CB8AC3E}">
        <p14:creationId xmlns:p14="http://schemas.microsoft.com/office/powerpoint/2010/main" val="31709025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202</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203</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204</a:t>
            </a:fld>
            <a:endParaRPr lang="en-US" altLang="en-US" dirty="0"/>
          </a:p>
        </p:txBody>
      </p:sp>
    </p:spTree>
    <p:extLst>
      <p:ext uri="{BB962C8B-B14F-4D97-AF65-F5344CB8AC3E}">
        <p14:creationId xmlns:p14="http://schemas.microsoft.com/office/powerpoint/2010/main" val="36906878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205</a:t>
            </a:fld>
            <a:endParaRPr lang="en-US" altLang="en-US" dirty="0"/>
          </a:p>
        </p:txBody>
      </p:sp>
    </p:spTree>
    <p:extLst>
      <p:ext uri="{BB962C8B-B14F-4D97-AF65-F5344CB8AC3E}">
        <p14:creationId xmlns:p14="http://schemas.microsoft.com/office/powerpoint/2010/main" val="837303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61/CIR.000000000000062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2337/dc21-S010"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re.diabetesjournals.org/content/44/Supplement_1/S7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14859" y="2800351"/>
            <a:ext cx="8929141" cy="1066799"/>
          </a:xfrm>
        </p:spPr>
        <p:txBody>
          <a:bodyPr/>
          <a:lstStyle/>
          <a:p>
            <a:r>
              <a:rPr lang="en-US" altLang="en-US" sz="3200" b="0" dirty="0">
                <a:latin typeface="+mj-lt"/>
              </a:rPr>
              <a:t>AHCCCS Pharmacy and Therapeutics Committee</a:t>
            </a:r>
            <a:endParaRPr lang="en-US" sz="3200" b="0" dirty="0">
              <a:latin typeface="+mj-lt"/>
            </a:endParaRPr>
          </a:p>
        </p:txBody>
      </p:sp>
      <p:sp>
        <p:nvSpPr>
          <p:cNvPr id="3" name="Text Placeholder 2"/>
          <p:cNvSpPr>
            <a:spLocks noGrp="1"/>
          </p:cNvSpPr>
          <p:nvPr>
            <p:ph type="body" sz="quarter" idx="15"/>
          </p:nvPr>
        </p:nvSpPr>
        <p:spPr/>
        <p:txBody>
          <a:bodyPr/>
          <a:lstStyle/>
          <a:p>
            <a:r>
              <a:rPr lang="en-US" altLang="en-US" sz="2400" dirty="0">
                <a:latin typeface="+mn-lt"/>
              </a:rPr>
              <a:t>January 25, 2023</a:t>
            </a:r>
          </a:p>
          <a:p>
            <a:endParaRPr lang="en-US"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Retro-DUR Proposal #2</a:t>
            </a:r>
          </a:p>
        </p:txBody>
      </p:sp>
      <p:sp>
        <p:nvSpPr>
          <p:cNvPr id="5" name="Subtitle 4"/>
          <p:cNvSpPr>
            <a:spLocks noGrp="1"/>
          </p:cNvSpPr>
          <p:nvPr>
            <p:ph type="subTitle" idx="1"/>
          </p:nvPr>
        </p:nvSpPr>
        <p:spPr/>
        <p:txBody>
          <a:bodyPr/>
          <a:lstStyle/>
          <a:p>
            <a:r>
              <a:rPr lang="en-US" dirty="0"/>
              <a:t>Diabetic Patients Not Utilizing Statin Therapy</a:t>
            </a:r>
          </a:p>
        </p:txBody>
      </p:sp>
    </p:spTree>
    <p:extLst>
      <p:ext uri="{BB962C8B-B14F-4D97-AF65-F5344CB8AC3E}">
        <p14:creationId xmlns:p14="http://schemas.microsoft.com/office/powerpoint/2010/main" val="2918203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3105631258"/>
              </p:ext>
            </p:extLst>
          </p:nvPr>
        </p:nvGraphicFramePr>
        <p:xfrm>
          <a:off x="128286" y="742950"/>
          <a:ext cx="8887428" cy="3200400"/>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437684">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2762716">
                <a:tc>
                  <a:txBody>
                    <a:bodyPr/>
                    <a:lstStyle/>
                    <a:p>
                      <a:pPr marL="0" marR="0">
                        <a:spcBef>
                          <a:spcPts val="0"/>
                        </a:spcBef>
                        <a:spcAft>
                          <a:spcPts val="0"/>
                        </a:spcAft>
                      </a:pPr>
                      <a:r>
                        <a:rPr lang="en-US" sz="1500" dirty="0">
                          <a:solidFill>
                            <a:srgbClr val="000000"/>
                          </a:solidFill>
                          <a:effectLst/>
                        </a:rPr>
                        <a:t>PEG-EPO (Mircera®)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Roche/Vifor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Treatment of anemia associated with chronic renal failure (CRF) in adult patients on dialysis and adult patients not on dialysis</a:t>
                      </a:r>
                    </a:p>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Treatment of anemia associated with CRF in pediatric patients 5 to 17 years of age on hemodialysis who are converting from another ESA after their hemoglobin level was stabilized with an erythropoiesis stimulating agent (ESA)</a:t>
                      </a:r>
                    </a:p>
                    <a:p>
                      <a:pPr marL="400050" marR="0" lvl="0" indent="-171450">
                        <a:spcBef>
                          <a:spcPts val="0"/>
                        </a:spcBef>
                        <a:spcAft>
                          <a:spcPts val="0"/>
                        </a:spcAft>
                        <a:buFont typeface="Symbol" panose="05050102010706020507" pitchFamily="18" charset="2"/>
                        <a:buChar char=""/>
                      </a:pPr>
                      <a:r>
                        <a:rPr lang="en-US" sz="1500" dirty="0">
                          <a:solidFill>
                            <a:srgbClr val="000000"/>
                          </a:solidFill>
                          <a:effectLst/>
                        </a:rPr>
                        <a:t>PEG-EPO use has not been demonstrated in controlled clinical trials to improve quality of life, fatigue, or patient well-being</a:t>
                      </a:r>
                    </a:p>
                    <a:p>
                      <a:pPr marL="400050" marR="0" lvl="0" indent="-171450">
                        <a:spcBef>
                          <a:spcPts val="0"/>
                        </a:spcBef>
                        <a:spcAft>
                          <a:spcPts val="0"/>
                        </a:spcAft>
                        <a:buFont typeface="Symbol" panose="05050102010706020507" pitchFamily="18" charset="2"/>
                        <a:buChar char=""/>
                      </a:pPr>
                      <a:r>
                        <a:rPr lang="en-US" sz="1500" dirty="0">
                          <a:solidFill>
                            <a:srgbClr val="000000"/>
                          </a:solidFill>
                          <a:effectLst/>
                        </a:rPr>
                        <a:t>PEG-EPO is not indicated for treatment of anemia in patients receiving cancer chemotherapy</a:t>
                      </a:r>
                    </a:p>
                    <a:p>
                      <a:pPr marL="400050" marR="0" lvl="0" indent="-171450">
                        <a:spcBef>
                          <a:spcPts val="0"/>
                        </a:spcBef>
                        <a:spcAft>
                          <a:spcPts val="0"/>
                        </a:spcAft>
                        <a:buFont typeface="Symbol" panose="05050102010706020507" pitchFamily="18" charset="2"/>
                        <a:buChar char=""/>
                      </a:pPr>
                      <a:r>
                        <a:rPr lang="en-US" sz="1500" dirty="0">
                          <a:solidFill>
                            <a:srgbClr val="000000"/>
                          </a:solidFill>
                          <a:effectLst/>
                        </a:rPr>
                        <a:t>PEG-EPO is not indicated as a substitute for red blood cell (RBC) transfusion in patients who require immediate correction of anemia</a:t>
                      </a:r>
                      <a:endParaRPr lang="en-US" sz="1500" dirty="0">
                        <a:solidFill>
                          <a:srgbClr val="000000"/>
                        </a:solidFill>
                        <a:effectLst/>
                        <a:latin typeface="Calibri" panose="020F0502020204030204" pitchFamily="34"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18292957"/>
                  </a:ext>
                </a:extLst>
              </a:tr>
            </a:tbl>
          </a:graphicData>
        </a:graphic>
      </p:graphicFrame>
    </p:spTree>
    <p:extLst>
      <p:ext uri="{BB962C8B-B14F-4D97-AF65-F5344CB8AC3E}">
        <p14:creationId xmlns:p14="http://schemas.microsoft.com/office/powerpoint/2010/main" val="10041774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670707731"/>
              </p:ext>
            </p:extLst>
          </p:nvPr>
        </p:nvGraphicFramePr>
        <p:xfrm>
          <a:off x="128286" y="742950"/>
          <a:ext cx="8887428" cy="3903576"/>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398376">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1636576">
                <a:tc>
                  <a:txBody>
                    <a:bodyPr/>
                    <a:lstStyle/>
                    <a:p>
                      <a:pPr marL="0" marR="0">
                        <a:spcBef>
                          <a:spcPts val="0"/>
                        </a:spcBef>
                        <a:spcAft>
                          <a:spcPts val="0"/>
                        </a:spcAft>
                      </a:pPr>
                      <a:r>
                        <a:rPr lang="en-US" sz="1500" dirty="0">
                          <a:solidFill>
                            <a:srgbClr val="000000"/>
                          </a:solidFill>
                          <a:effectLst/>
                        </a:rPr>
                        <a:t>rHuEPO</a:t>
                      </a:r>
                      <a:br>
                        <a:rPr lang="en-US" sz="1500" dirty="0">
                          <a:solidFill>
                            <a:srgbClr val="000000"/>
                          </a:solidFill>
                          <a:effectLst/>
                        </a:rPr>
                      </a:br>
                      <a:r>
                        <a:rPr lang="en-US" sz="1500" dirty="0">
                          <a:solidFill>
                            <a:srgbClr val="000000"/>
                          </a:solidFill>
                          <a:effectLst/>
                        </a:rPr>
                        <a:t>(Epogen®)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rowSpan="2">
                  <a:txBody>
                    <a:bodyPr/>
                    <a:lstStyle/>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00000"/>
                          </a:solidFill>
                          <a:effectLst/>
                        </a:rPr>
                        <a:t>Treatment of anemia associated with CRF including patients on dialysis and patients not on dialysis to decrease the need for red blood cell (RBC) transfusion</a:t>
                      </a:r>
                    </a:p>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00000"/>
                          </a:solidFill>
                          <a:effectLst/>
                        </a:rPr>
                        <a:t>Treatment of anemia related to therapy with zidovudine (≤ 4,200 mg per week) in HIV-infected patients with endogenous serum erythropoietin levels of ≤ 500 m Units/mL</a:t>
                      </a:r>
                    </a:p>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00000"/>
                          </a:solidFill>
                          <a:effectLst/>
                        </a:rPr>
                        <a:t>Treatment of anemia in patients with non-myeloid malignancies where anemia is due to the effect of concomitant myelosuppressive chemotherapy and, upon initiation, hemoglobin &lt; 10 g/dL and there is a minimum of 2 additional months of planned chemotherapy</a:t>
                      </a:r>
                    </a:p>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00000"/>
                          </a:solidFill>
                          <a:effectLst/>
                        </a:rPr>
                        <a:t>Indicated to reduce the need for allogenic RBC transfusion among patients with perioperative hemoglobin &gt; 10 to ≤ 13 g/dL who are at high risk for perioperative blood loss from elective, noncardiac, nonvascular surgery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00000"/>
                          </a:solidFill>
                          <a:effectLst/>
                        </a:rPr>
                        <a:t>rHuEPO is not indicated for use in patients receiving hormonal agents, therapeutic biologic products, or radiotherapy unless receiving concomitant myelosuppressive chemotherapy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00000"/>
                          </a:solidFill>
                          <a:effectLst/>
                        </a:rPr>
                        <a:t>rHuEPO is not indicated for patients receiving myelosuppressive therapy when the anticipated outcome is cure or in whom anemia can be managed by transfusion</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00000"/>
                          </a:solidFill>
                          <a:effectLst/>
                        </a:rPr>
                        <a:t>rHuEPO is not indicated as a substitute for red blood cell (RBC) transfusion in patients who require immediate correction of anemia</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00000"/>
                          </a:solidFill>
                          <a:effectLst/>
                        </a:rPr>
                        <a:t>rHuEPO is not indicated in patients undergoing cardiac or vascular surgery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00000"/>
                          </a:solidFill>
                          <a:effectLst/>
                        </a:rPr>
                        <a:t>rHuEPO is not indicated for patients who are willing to donate autologous blood pre-operatively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00000"/>
                          </a:solidFill>
                          <a:effectLst/>
                        </a:rPr>
                        <a:t>rHuEPO use has not been demonstrated in controlled clinical trials to improve quality of life, fatigue, or patient well-being</a:t>
                      </a:r>
                      <a:endParaRPr lang="en-US" sz="1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909034726"/>
                  </a:ext>
                </a:extLst>
              </a:tr>
              <a:tr h="1636576">
                <a:tc>
                  <a:txBody>
                    <a:bodyPr/>
                    <a:lstStyle/>
                    <a:p>
                      <a:pPr marL="0" marR="0">
                        <a:spcBef>
                          <a:spcPts val="0"/>
                        </a:spcBef>
                        <a:spcAft>
                          <a:spcPts val="0"/>
                        </a:spcAft>
                      </a:pPr>
                      <a:r>
                        <a:rPr lang="en-US" sz="1500" dirty="0">
                          <a:solidFill>
                            <a:srgbClr val="000000"/>
                          </a:solidFill>
                          <a:effectLst/>
                        </a:rPr>
                        <a:t>rHuEPO</a:t>
                      </a:r>
                      <a:br>
                        <a:rPr lang="en-US" sz="1500" dirty="0">
                          <a:solidFill>
                            <a:srgbClr val="000000"/>
                          </a:solidFill>
                          <a:effectLst/>
                        </a:rPr>
                      </a:br>
                      <a:r>
                        <a:rPr lang="en-US" sz="1500" dirty="0">
                          <a:solidFill>
                            <a:srgbClr val="000000"/>
                          </a:solidFill>
                          <a:effectLst/>
                        </a:rPr>
                        <a:t>(Procrit®)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Amgen (distributed by Janssen)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solidFill>
                      <a:srgbClr val="E8EEF6"/>
                    </a:solidFill>
                  </a:tcPr>
                </a:tc>
                <a:tc vMerge="1">
                  <a:txBody>
                    <a:bodyPr/>
                    <a:lstStyle/>
                    <a:p>
                      <a:pPr marL="400050" marR="0" lvl="0" indent="-171450">
                        <a:spcBef>
                          <a:spcPts val="0"/>
                        </a:spcBef>
                        <a:spcAft>
                          <a:spcPts val="0"/>
                        </a:spcAft>
                        <a:buFont typeface="Symbol" panose="05050102010706020507" pitchFamily="18" charset="2"/>
                        <a:buChar char=""/>
                        <a:tabLst>
                          <a:tab pos="228600" algn="l"/>
                        </a:tabLst>
                      </a:pP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2929027427"/>
                  </a:ext>
                </a:extLst>
              </a:tr>
            </a:tbl>
          </a:graphicData>
        </a:graphic>
      </p:graphicFrame>
    </p:spTree>
    <p:extLst>
      <p:ext uri="{BB962C8B-B14F-4D97-AF65-F5344CB8AC3E}">
        <p14:creationId xmlns:p14="http://schemas.microsoft.com/office/powerpoint/2010/main" val="20876615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2667763717"/>
              </p:ext>
            </p:extLst>
          </p:nvPr>
        </p:nvGraphicFramePr>
        <p:xfrm>
          <a:off x="128286" y="742950"/>
          <a:ext cx="8887428" cy="3886200"/>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389361">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3496839">
                <a:tc>
                  <a:txBody>
                    <a:bodyPr/>
                    <a:lstStyle/>
                    <a:p>
                      <a:pPr marL="0" marR="0">
                        <a:spcBef>
                          <a:spcPts val="0"/>
                        </a:spcBef>
                        <a:spcAft>
                          <a:spcPts val="0"/>
                        </a:spcAft>
                      </a:pPr>
                      <a:r>
                        <a:rPr lang="en-US" sz="1400" dirty="0">
                          <a:solidFill>
                            <a:srgbClr val="000000"/>
                          </a:solidFill>
                          <a:effectLst/>
                        </a:rPr>
                        <a:t>rHuEPO-epbx (Retacrit®)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dirty="0">
                          <a:solidFill>
                            <a:srgbClr val="000000"/>
                          </a:solidFill>
                          <a:effectLst/>
                        </a:rPr>
                        <a:t>Pfizer (Hospira)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Treatment of anemia associated with CKD including patients on dialysis and patients not on dialysis to decrease the need for red blood cell (RBC) transfusion</a:t>
                      </a:r>
                    </a:p>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Treatment of anemia due to zidovudine administered at ≤ 4,200 mg per week in HIV-infected patients with endogenous serum erythropoietin levels of ≤ 500 mUnits/mL</a:t>
                      </a:r>
                    </a:p>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Treatment of anemia in patients with non-myeloid malignancies where anemia is due to the effect of concomitant myelosuppressive chemotherapy and, upon initiation, there is a minimum of 2 additional months of planned chemotherapy</a:t>
                      </a:r>
                    </a:p>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Reduce the need for allogeneic RBC transfusions among patients with perioperative hemoglobin &gt; 10 to ≤ 13 g/dL who are at high risk for perioperative blood loss from elective, noncardiac, nonvascular surgery </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for use in patients receiving hormonal agents, therapeutic biologic products, or radiotherapy unless receiving concomitant myelosuppressive chemotherapy</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for patients receiving myelosuppressive therapy when the anticipated outcome is cure or in in whom anemia can be managed by transfusion</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as a substitute for RBC transfusion in patients who require immediate correction of anemia</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in patients undergoing cardiac or vascular surgery</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for patients who are willing to donate autologous blood pre-operatively</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use has not been demonstrated in controlled clinical trials to improve quality of life, fatigue, or patient well-being</a:t>
                      </a:r>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83907206"/>
                  </a:ext>
                </a:extLst>
              </a:tr>
            </a:tbl>
          </a:graphicData>
        </a:graphic>
      </p:graphicFrame>
    </p:spTree>
    <p:extLst>
      <p:ext uri="{BB962C8B-B14F-4D97-AF65-F5344CB8AC3E}">
        <p14:creationId xmlns:p14="http://schemas.microsoft.com/office/powerpoint/2010/main" val="35282020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Anemia affects over 3 million Americans as it is a result of numerous diseases, as well as adverse effects of treatments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Erythropoietin is a glycoprotein produced in the kidneys that stimulates red blood cell production from bone marrow</a:t>
            </a:r>
          </a:p>
          <a:p>
            <a:pPr marL="457200" indent="-457200"/>
            <a:r>
              <a:rPr lang="en-US" sz="2000" dirty="0">
                <a:solidFill>
                  <a:srgbClr val="000000"/>
                </a:solidFill>
                <a:uFillTx/>
                <a:ea typeface="Tahoma" panose="020B0604030504040204" pitchFamily="34" charset="0"/>
                <a:cs typeface="Tahoma" panose="020B0604030504040204" pitchFamily="34" charset="0"/>
              </a:rPr>
              <a:t>The updated American Society of Clinical Oncology (ASCO) and the American Society of Hematology (ASH) joint clinical practice guidelines for the use of ESAs in patients with cancer recommend minimizing ESA use, particularly in patients with malignancy being treated with curative intent</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The National Comprehensive Cancer Network (NCCN) guidelines state that erythropoiesis stimulating agents (ESAs) are associated with an increased risk of thrombosis, decreased survival, and shortened time to tumor</a:t>
            </a:r>
          </a:p>
          <a:p>
            <a:pPr marL="457200" indent="-457200"/>
            <a:r>
              <a:rPr lang="en-US" sz="2000" dirty="0">
                <a:solidFill>
                  <a:srgbClr val="000000"/>
                </a:solidFill>
                <a:ea typeface="Tahoma" panose="020B0604030504040204" pitchFamily="34" charset="0"/>
                <a:cs typeface="Tahoma" panose="020B0604030504040204" pitchFamily="34" charset="0"/>
              </a:rPr>
              <a:t>Therefore, it is advised to use the lowest ESA dose possible to maintain hemoglobin (Hb) levels sufficient to avoid blood transfusions</a:t>
            </a:r>
          </a:p>
          <a:p>
            <a:pPr marL="457200" indent="-457200"/>
            <a:r>
              <a:rPr lang="en-US" sz="2000" dirty="0">
                <a:solidFill>
                  <a:srgbClr val="000000"/>
                </a:solidFill>
                <a:ea typeface="Tahoma" panose="020B0604030504040204" pitchFamily="34" charset="0"/>
                <a:cs typeface="Tahoma" panose="020B0604030504040204" pitchFamily="34" charset="0"/>
              </a:rPr>
              <a:t>ESAs should not be administered outside of the treatment period</a:t>
            </a: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812429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FontTx/>
              <a:buChar char="•"/>
            </a:pPr>
            <a:r>
              <a:rPr lang="en-US" sz="2000" dirty="0">
                <a:solidFill>
                  <a:srgbClr val="000000"/>
                </a:solidFill>
                <a:ea typeface="Tahoma" panose="020B0604030504040204" pitchFamily="34" charset="0"/>
                <a:cs typeface="Tahoma" panose="020B0604030504040204" pitchFamily="34" charset="0"/>
              </a:rPr>
              <a:t>ESAs may be offered to patients with chemotherapy-associated anemia whose cancer treatment is not curative in intent and whose hemoglobin level is &lt; 10 g/dL</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guideline recommends against the use of ESAs for the treatment of anemia associated with malignancy in patients who are not receiving concurrent myelosuppressive chemotherapy, except for patients with lower risk of myelodysplastic syndrome to avoid transfusions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Therapy with Epogen/Procrit, Mircera, and Aranesp for CKD should not exceed target hemoglobin of greater than 11 g/dL</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59447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Char char="•"/>
            </a:pPr>
            <a:r>
              <a:rPr lang="en-US" sz="2000" dirty="0">
                <a:solidFill>
                  <a:srgbClr val="000000"/>
                </a:solidFill>
                <a:ea typeface="Tahoma" panose="020B0604030504040204" pitchFamily="34" charset="0"/>
                <a:cs typeface="Tahoma" panose="020B0604030504040204" pitchFamily="34" charset="0"/>
              </a:rPr>
              <a:t>The ASCO and ASH Update Committee maintains that all ESAs are equivalent with respect to effectiveness and safety</a:t>
            </a:r>
          </a:p>
          <a:p>
            <a:pPr marL="457200" indent="-457200">
              <a:buChar char="•"/>
            </a:pPr>
            <a:r>
              <a:rPr lang="en-US" sz="2000" dirty="0">
                <a:solidFill>
                  <a:srgbClr val="000000"/>
                </a:solidFill>
                <a:ea typeface="Tahoma" panose="020B0604030504040204" pitchFamily="34" charset="0"/>
                <a:cs typeface="Tahoma" panose="020B0604030504040204" pitchFamily="34" charset="0"/>
              </a:rPr>
              <a:t>The international Kidney Disease: Improving Global Outcomes (KDIGO) group 2012 guidelines state that each ESA is effective in achieving and maintaining target Hb levels</a:t>
            </a:r>
          </a:p>
          <a:p>
            <a:pPr marL="457200" indent="-457200"/>
            <a:r>
              <a:rPr lang="en-US" sz="2000" dirty="0">
                <a:solidFill>
                  <a:srgbClr val="000000"/>
                </a:solidFill>
                <a:ea typeface="Tahoma" panose="020B0604030504040204" pitchFamily="34" charset="0"/>
                <a:cs typeface="Tahoma" panose="020B0604030504040204" pitchFamily="34" charset="0"/>
              </a:rPr>
              <a:t>Patients with endogenous serum erythropoietin levels ≤ 500 mUnits/mL, and who are receiving a dose of zidovudine ≤ 4,200 mg/week, may respond to rHuEPO therapy</a:t>
            </a:r>
          </a:p>
          <a:p>
            <a:pPr marL="457200" indent="-457200"/>
            <a:r>
              <a:rPr lang="en-US" sz="2000" dirty="0">
                <a:solidFill>
                  <a:srgbClr val="000000"/>
                </a:solidFill>
                <a:ea typeface="Tahoma" panose="020B0604030504040204" pitchFamily="34" charset="0"/>
                <a:cs typeface="Tahoma" panose="020B0604030504040204" pitchFamily="34" charset="0"/>
              </a:rPr>
              <a:t>Patients with endogenous serum erythropoietin levels &gt; 500 mUnits/mL do not appear to respond to rHuEPO therapy</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889706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2011, the FDA published a safety communication regarding a more conservative dosing approach to ESAs in patients with CKD due to increased risks of cardiovascular (CV) events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Retacrit is the first FDA-approved biosimilar to Epogen/Procrit; Retacrit is neither considered interchangeable with nor does it carry the same indications as the reference products</a:t>
            </a:r>
          </a:p>
          <a:p>
            <a:pPr marL="457200" indent="-457200">
              <a:buChar char="•"/>
            </a:pPr>
            <a:r>
              <a:rPr lang="en-US" sz="2000" dirty="0">
                <a:solidFill>
                  <a:srgbClr val="000000"/>
                </a:solidFill>
                <a:ea typeface="Tahoma" panose="020B0604030504040204" pitchFamily="34" charset="0"/>
                <a:cs typeface="Tahoma" panose="020B0604030504040204" pitchFamily="34" charset="0"/>
              </a:rPr>
              <a:t>Luspatercept-aamt (Reblozyl) is the first FDA-approved erythroid maturation agent, which reduces patient transfusion burden by regulating late-stage RBC maturation</a:t>
            </a:r>
          </a:p>
          <a:p>
            <a:pPr marL="457200" indent="-457200">
              <a:buChar char="•"/>
            </a:pPr>
            <a:r>
              <a:rPr lang="en-US" sz="2000" dirty="0">
                <a:solidFill>
                  <a:srgbClr val="000000"/>
                </a:solidFill>
                <a:ea typeface="Tahoma" panose="020B0604030504040204" pitchFamily="34" charset="0"/>
                <a:cs typeface="Tahoma" panose="020B0604030504040204" pitchFamily="34" charset="0"/>
              </a:rPr>
              <a:t>It is approved for the treatment of anemia in adult patients with beta thalassemia who require regular red blood cell transfusions</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582581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C8F5-B84A-4488-A915-6C0569381849}"/>
              </a:ext>
            </a:extLst>
          </p:cNvPr>
          <p:cNvSpPr>
            <a:spLocks noGrp="1"/>
          </p:cNvSpPr>
          <p:nvPr>
            <p:ph type="ctrTitle"/>
          </p:nvPr>
        </p:nvSpPr>
        <p:spPr/>
        <p:txBody>
          <a:bodyPr/>
          <a:lstStyle/>
          <a:p>
            <a:r>
              <a:rPr lang="en-US" dirty="0">
                <a:uFillTx/>
              </a:rPr>
              <a:t>Hypoglycemics, Alpha-Glucosidase Inhibitors </a:t>
            </a:r>
            <a:endParaRPr lang="en-US" dirty="0"/>
          </a:p>
        </p:txBody>
      </p:sp>
    </p:spTree>
    <p:extLst>
      <p:ext uri="{BB962C8B-B14F-4D97-AF65-F5344CB8AC3E}">
        <p14:creationId xmlns:p14="http://schemas.microsoft.com/office/powerpoint/2010/main" val="20017546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78D1-CEB2-4DB5-B636-0D7A24283F04}"/>
              </a:ext>
            </a:extLst>
          </p:cNvPr>
          <p:cNvSpPr>
            <a:spLocks noGrp="1"/>
          </p:cNvSpPr>
          <p:nvPr>
            <p:ph type="title"/>
          </p:nvPr>
        </p:nvSpPr>
        <p:spPr>
          <a:xfrm>
            <a:off x="609600" y="228600"/>
            <a:ext cx="7848600" cy="804146"/>
          </a:xfrm>
        </p:spPr>
        <p:txBody>
          <a:bodyPr/>
          <a:lstStyle/>
          <a:p>
            <a:r>
              <a:rPr lang="en-US" altLang="en-US" dirty="0"/>
              <a:t>Hypoglycemics, Alpha-Glucosidase Inhibitors</a:t>
            </a:r>
            <a:endParaRPr lang="en-US" dirty="0"/>
          </a:p>
        </p:txBody>
      </p:sp>
      <p:sp>
        <p:nvSpPr>
          <p:cNvPr id="4" name="Slide Number Placeholder 3">
            <a:extLst>
              <a:ext uri="{FF2B5EF4-FFF2-40B4-BE49-F238E27FC236}">
                <a16:creationId xmlns:a16="http://schemas.microsoft.com/office/drawing/2014/main" id="{488E2048-609B-43F3-8C4F-D578DC975CC9}"/>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109</a:t>
            </a:fld>
            <a:endParaRPr lang="en-US" dirty="0"/>
          </a:p>
        </p:txBody>
      </p:sp>
      <p:sp>
        <p:nvSpPr>
          <p:cNvPr id="5" name="Content Placeholder 4">
            <a:extLst>
              <a:ext uri="{FF2B5EF4-FFF2-40B4-BE49-F238E27FC236}">
                <a16:creationId xmlns:a16="http://schemas.microsoft.com/office/drawing/2014/main" id="{5897E9D3-2ACC-4115-9E60-3349586C50E7}"/>
              </a:ext>
            </a:extLst>
          </p:cNvPr>
          <p:cNvSpPr>
            <a:spLocks noGrp="1"/>
          </p:cNvSpPr>
          <p:nvPr>
            <p:ph idx="1"/>
          </p:nvPr>
        </p:nvSpPr>
        <p:spPr/>
        <p:txBody>
          <a:bodyPr/>
          <a:lstStyle/>
          <a:p>
            <a:pPr>
              <a:buNone/>
            </a:pPr>
            <a:r>
              <a:rPr lang="en-US" altLang="en-US" sz="2400" b="1" i="1" dirty="0"/>
              <a:t>Class Overview:</a:t>
            </a:r>
            <a:endParaRPr lang="en-US" sz="2400" b="1" i="1" dirty="0"/>
          </a:p>
          <a:p>
            <a:r>
              <a:rPr lang="en-US" dirty="0"/>
              <a:t>a</a:t>
            </a:r>
            <a:r>
              <a:rPr lang="en-US" sz="2400" dirty="0"/>
              <a:t>carbose – Precose, acarbose</a:t>
            </a:r>
          </a:p>
          <a:p>
            <a:r>
              <a:rPr lang="en-US" dirty="0"/>
              <a:t>miglitol – Glycet, miglitol</a:t>
            </a:r>
            <a:endParaRPr lang="en-US" sz="2400" dirty="0"/>
          </a:p>
          <a:p>
            <a:endParaRPr lang="en-US" sz="2400" dirty="0"/>
          </a:p>
          <a:p>
            <a:endParaRPr lang="en-US" dirty="0"/>
          </a:p>
        </p:txBody>
      </p:sp>
    </p:spTree>
    <p:extLst>
      <p:ext uri="{BB962C8B-B14F-4D97-AF65-F5344CB8AC3E}">
        <p14:creationId xmlns:p14="http://schemas.microsoft.com/office/powerpoint/2010/main" val="113352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Retro-DUR Proposal – Diabetic Patients Not Utilizing Statin Therapy</a:t>
            </a:r>
          </a:p>
        </p:txBody>
      </p:sp>
      <p:sp>
        <p:nvSpPr>
          <p:cNvPr id="6" name="Content Placeholder 5"/>
          <p:cNvSpPr>
            <a:spLocks noGrp="1"/>
          </p:cNvSpPr>
          <p:nvPr>
            <p:ph idx="1"/>
          </p:nvPr>
        </p:nvSpPr>
        <p:spPr>
          <a:xfrm>
            <a:off x="457200" y="1047750"/>
            <a:ext cx="8229600" cy="3657600"/>
          </a:xfrm>
        </p:spPr>
        <p:txBody>
          <a:bodyPr/>
          <a:lstStyle/>
          <a:p>
            <a:r>
              <a:rPr lang="en-US" sz="1800" dirty="0"/>
              <a:t>The American College of Cardiology/American Heart Association (ACC/AHA) recommend the use of moderate-intensity statins in patients 40 to 75 years of age with diabetes mellitus and an LDL-C level of &gt;/-70mg/dL without ASCVD risk¹</a:t>
            </a:r>
          </a:p>
          <a:p>
            <a:pPr lvl="1"/>
            <a:r>
              <a:rPr lang="en-US" sz="1600" dirty="0"/>
              <a:t>In patients 50-70 years with multiple ASCVD risk factors, it is reasonable to utilize high-intensity statin therapy² </a:t>
            </a:r>
          </a:p>
          <a:p>
            <a:r>
              <a:rPr lang="en-US" sz="1800" dirty="0"/>
              <a:t>High-intensity statins are recommended for patients with diabetes and atherosclerotic cardiovascular disease²</a:t>
            </a:r>
          </a:p>
          <a:p>
            <a:r>
              <a:rPr lang="en-US" sz="1800" dirty="0"/>
              <a:t>Combination therapy of statin with niacin or </a:t>
            </a:r>
            <a:r>
              <a:rPr lang="en-US" sz="1800" dirty="0" err="1"/>
              <a:t>fenofibric</a:t>
            </a:r>
            <a:r>
              <a:rPr lang="en-US" sz="1800" dirty="0"/>
              <a:t> acid is generally not recommended¹</a:t>
            </a:r>
          </a:p>
          <a:p>
            <a:pPr algn="l"/>
            <a:r>
              <a:rPr lang="en-US" sz="800" b="0" i="1" u="none" strike="noStrike" baseline="0" dirty="0">
                <a:latin typeface="FrutigerLTPro-LightItalic"/>
              </a:rPr>
              <a:t>1. Grundy SM, Stone NJ, Bailey AL, et al. 2018 AHA/ACC/AACVPR/AAPA/ABC/ACPM/ ADA/AGS/</a:t>
            </a:r>
            <a:r>
              <a:rPr lang="en-US" sz="800" b="0" i="1" u="none" strike="noStrike" baseline="0" dirty="0" err="1">
                <a:latin typeface="FrutigerLTPro-LightItalic"/>
              </a:rPr>
              <a:t>APhA</a:t>
            </a:r>
            <a:r>
              <a:rPr lang="en-US" sz="800" b="0" i="1" u="none" strike="noStrike" baseline="0" dirty="0">
                <a:latin typeface="FrutigerLTPro-LightItalic"/>
              </a:rPr>
              <a:t>/ASPC/NLA/PCNA guideline on the management of blood cholesterol: a report of the American College of Cardiology/American Heart Association Task Force on Clinical Practice Guidelines. 10 Nov 2018. </a:t>
            </a:r>
            <a:r>
              <a:rPr lang="en-US" sz="800" b="0" i="1" u="none" strike="noStrike" baseline="0" dirty="0">
                <a:latin typeface="FrutigerLTPro-LightItalic"/>
                <a:hlinkClick r:id="rId3"/>
              </a:rPr>
              <a:t>https://doi.org/10.1161/CIR.0000000000000625</a:t>
            </a:r>
            <a:r>
              <a:rPr lang="en-US" sz="800" b="0" i="1" u="none" strike="noStrike" baseline="0" dirty="0">
                <a:latin typeface="FrutigerLTPro-LightItalic"/>
              </a:rPr>
              <a:t>, Circulation. 2019;139:e1082–e1143.</a:t>
            </a:r>
          </a:p>
          <a:p>
            <a:pPr algn="l"/>
            <a:r>
              <a:rPr lang="en-US" sz="800" i="1" dirty="0">
                <a:latin typeface="FrutigerLTPro-LightItalic"/>
              </a:rPr>
              <a:t>2. American Diabetes Association. Cardiovascular Disease and Risk Management: Standards of Medical Care in Diabetes – 2021. 04 Dec 2020. </a:t>
            </a:r>
            <a:r>
              <a:rPr lang="en-US" sz="800" i="1" dirty="0">
                <a:latin typeface="FrutigerLTPro-LightItalic"/>
                <a:hlinkClick r:id="rId4"/>
              </a:rPr>
              <a:t>https://doi.org/10.2337/dc21-S010</a:t>
            </a:r>
            <a:r>
              <a:rPr lang="en-US" sz="800" i="1" dirty="0">
                <a:latin typeface="FrutigerLTPro-LightItalic"/>
              </a:rPr>
              <a:t>, Diabetes Care. 2021; 44(Supplement_1):S125-S150.</a:t>
            </a:r>
            <a:endParaRPr lang="en-US" sz="800" dirty="0"/>
          </a:p>
          <a:p>
            <a:endParaRPr lang="en-US" dirty="0"/>
          </a:p>
        </p:txBody>
      </p:sp>
    </p:spTree>
    <p:extLst>
      <p:ext uri="{BB962C8B-B14F-4D97-AF65-F5344CB8AC3E}">
        <p14:creationId xmlns:p14="http://schemas.microsoft.com/office/powerpoint/2010/main" val="17667495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6C71-7D48-4B46-821A-85A3BF81B57B}"/>
              </a:ext>
            </a:extLst>
          </p:cNvPr>
          <p:cNvSpPr>
            <a:spLocks noGrp="1"/>
          </p:cNvSpPr>
          <p:nvPr>
            <p:ph type="title"/>
          </p:nvPr>
        </p:nvSpPr>
        <p:spPr/>
        <p:txBody>
          <a:bodyPr/>
          <a:lstStyle/>
          <a:p>
            <a:r>
              <a:rPr lang="en-US" altLang="en-US" dirty="0"/>
              <a:t>Hypoglycemics, Alpha-Glucosidase Inhibitors</a:t>
            </a:r>
            <a:endParaRPr lang="en-US" dirty="0"/>
          </a:p>
        </p:txBody>
      </p:sp>
      <p:sp>
        <p:nvSpPr>
          <p:cNvPr id="3" name="Content Placeholder 2">
            <a:extLst>
              <a:ext uri="{FF2B5EF4-FFF2-40B4-BE49-F238E27FC236}">
                <a16:creationId xmlns:a16="http://schemas.microsoft.com/office/drawing/2014/main" id="{6B71FD0E-C4F1-4055-8DF0-F33958921CD1}"/>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Indicated as adjunct to diet and exercise to improve glycemic control in patients with type 2 diabetes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Miglitol is more potent than acarbose on a milligram-to-milligram basis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Alpha glucosidase inhibitors only have a modest effect on lowering HbA1c by about 0.4 to 0.7 percent</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Alpha glucosidase inhibitors are relatively safe but GI side effects (e.g., bloating, flatulence, diarrhea) limit their use</a:t>
            </a:r>
            <a:endParaRPr lang="en-US" sz="2000" b="0" i="0" u="none" strike="noStrike" baseline="0" dirty="0">
              <a:solidFill>
                <a:srgbClr val="000000"/>
              </a:solidFill>
              <a:uFillTx/>
              <a:ea typeface="Tahoma" panose="020B0604030504040204" pitchFamily="34" charset="0"/>
              <a:cs typeface="Tahoma" panose="020B0604030504040204" pitchFamily="34" charset="0"/>
            </a:endParaRPr>
          </a:p>
          <a:p>
            <a:pPr marL="0" algn="just">
              <a:spcBef>
                <a:spcPts val="450"/>
              </a:spcBef>
              <a:spcAft>
                <a:spcPts val="450"/>
              </a:spcAft>
              <a:tabLst>
                <a:tab pos="171450" algn="l"/>
                <a:tab pos="685800" algn="l"/>
                <a:tab pos="1028700" algn="l"/>
                <a:tab pos="1371600" algn="l"/>
                <a:tab pos="1714500" algn="l"/>
              </a:tabLst>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en-US" dirty="0"/>
          </a:p>
        </p:txBody>
      </p:sp>
      <p:sp>
        <p:nvSpPr>
          <p:cNvPr id="4" name="Slide Number Placeholder 3">
            <a:extLst>
              <a:ext uri="{FF2B5EF4-FFF2-40B4-BE49-F238E27FC236}">
                <a16:creationId xmlns:a16="http://schemas.microsoft.com/office/drawing/2014/main" id="{F0FBAE1E-5B2D-4692-9D5D-EDEA2B066975}"/>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110</a:t>
            </a:fld>
            <a:endParaRPr lang="en-US" dirty="0"/>
          </a:p>
        </p:txBody>
      </p:sp>
      <p:sp>
        <p:nvSpPr>
          <p:cNvPr id="5" name="Footer Placeholder 4">
            <a:extLst>
              <a:ext uri="{FF2B5EF4-FFF2-40B4-BE49-F238E27FC236}">
                <a16:creationId xmlns:a16="http://schemas.microsoft.com/office/drawing/2014/main" id="{2A61F93F-643F-4E8F-830A-2D753F37081F}"/>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279228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lIns="91440" tIns="45720" rIns="91440" bIns="45720" anchor="b"/>
          <a:lstStyle/>
          <a:p>
            <a:r>
              <a:rPr lang="en-US" dirty="0"/>
              <a:t>Hypoglycemics, Metformins</a:t>
            </a:r>
            <a:endParaRPr lang="en-US" dirty="0">
              <a:cs typeface="Calibri"/>
            </a:endParaRPr>
          </a:p>
        </p:txBody>
      </p:sp>
    </p:spTree>
    <p:extLst>
      <p:ext uri="{BB962C8B-B14F-4D97-AF65-F5344CB8AC3E}">
        <p14:creationId xmlns:p14="http://schemas.microsoft.com/office/powerpoint/2010/main" val="26763545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1485900" y="228600"/>
            <a:ext cx="6229350" cy="804146"/>
          </a:xfrm>
        </p:spPr>
        <p:txBody>
          <a:bodyPr/>
          <a:lstStyle/>
          <a:p>
            <a:r>
              <a:rPr lang="en-US" dirty="0"/>
              <a:t>Hypoglycemics, Metformins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112</a:t>
            </a:fld>
            <a:endParaRPr lang="en-US" dirty="0"/>
          </a:p>
        </p:txBody>
      </p:sp>
      <p:sp>
        <p:nvSpPr>
          <p:cNvPr id="8" name="TextBox 7">
            <a:extLst>
              <a:ext uri="{FF2B5EF4-FFF2-40B4-BE49-F238E27FC236}">
                <a16:creationId xmlns:a16="http://schemas.microsoft.com/office/drawing/2014/main" id="{513D0B16-ED76-4F41-835D-09D1944ACAE1}"/>
              </a:ext>
            </a:extLst>
          </p:cNvPr>
          <p:cNvSpPr txBox="1">
            <a:spLocks/>
          </p:cNvSpPr>
          <p:nvPr/>
        </p:nvSpPr>
        <p:spPr>
          <a:xfrm>
            <a:off x="483775" y="895350"/>
            <a:ext cx="7155275" cy="1097280"/>
          </a:xfrm>
          <a:prstGeom prst="rect">
            <a:avLst/>
          </a:prstGeom>
        </p:spPr>
        <p:txBody>
          <a:bodyPr/>
          <a:lstStyle/>
          <a:p>
            <a:r>
              <a:rPr sz="1600" b="0" i="0" u="none" strike="noStrike" baseline="0" dirty="0">
                <a:solidFill>
                  <a:schemeClr val="tx2"/>
                </a:solidFill>
                <a:uFillTx/>
                <a:latin typeface="Calibri" charset="0"/>
              </a:rPr>
              <a:t>PRODUCT LIST AND FDA-APPROVED INDICATIONS</a:t>
            </a:r>
          </a:p>
        </p:txBody>
      </p:sp>
      <p:pic>
        <p:nvPicPr>
          <p:cNvPr id="9" name="Picture 8">
            <a:extLst>
              <a:ext uri="{FF2B5EF4-FFF2-40B4-BE49-F238E27FC236}">
                <a16:creationId xmlns:a16="http://schemas.microsoft.com/office/drawing/2014/main" id="{DC270C8B-C6D7-42A0-BC5C-36DE99C9F5DB}"/>
              </a:ext>
            </a:extLst>
          </p:cNvPr>
          <p:cNvPicPr>
            <a:picLocks noChangeAspect="1"/>
          </p:cNvPicPr>
          <p:nvPr/>
        </p:nvPicPr>
        <p:blipFill>
          <a:blip r:embed="rId2"/>
          <a:stretch>
            <a:fillRect/>
          </a:stretch>
        </p:blipFill>
        <p:spPr>
          <a:xfrm>
            <a:off x="561975" y="1200150"/>
            <a:ext cx="8077200" cy="3440767"/>
          </a:xfrm>
          <a:prstGeom prst="rect">
            <a:avLst/>
          </a:prstGeom>
        </p:spPr>
      </p:pic>
    </p:spTree>
    <p:extLst>
      <p:ext uri="{BB962C8B-B14F-4D97-AF65-F5344CB8AC3E}">
        <p14:creationId xmlns:p14="http://schemas.microsoft.com/office/powerpoint/2010/main" val="20944535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Hypoglycemics, Metformins</a:t>
            </a:r>
          </a:p>
        </p:txBody>
      </p:sp>
      <p:pic>
        <p:nvPicPr>
          <p:cNvPr id="6" name="Picture 5">
            <a:extLst>
              <a:ext uri="{FF2B5EF4-FFF2-40B4-BE49-F238E27FC236}">
                <a16:creationId xmlns:a16="http://schemas.microsoft.com/office/drawing/2014/main" id="{4A54F208-E6AD-47DB-9FEF-229FBBE0F384}"/>
              </a:ext>
            </a:extLst>
          </p:cNvPr>
          <p:cNvPicPr>
            <a:picLocks noChangeAspect="1"/>
          </p:cNvPicPr>
          <p:nvPr/>
        </p:nvPicPr>
        <p:blipFill>
          <a:blip r:embed="rId2"/>
          <a:stretch>
            <a:fillRect/>
          </a:stretch>
        </p:blipFill>
        <p:spPr>
          <a:xfrm>
            <a:off x="491482" y="1428750"/>
            <a:ext cx="8161035" cy="2743200"/>
          </a:xfrm>
          <a:prstGeom prst="rect">
            <a:avLst/>
          </a:prstGeo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113</a:t>
            </a:fld>
            <a:endParaRPr lang="en-US" dirty="0"/>
          </a:p>
        </p:txBody>
      </p:sp>
      <p:pic>
        <p:nvPicPr>
          <p:cNvPr id="7" name="Picture 6">
            <a:extLst>
              <a:ext uri="{FF2B5EF4-FFF2-40B4-BE49-F238E27FC236}">
                <a16:creationId xmlns:a16="http://schemas.microsoft.com/office/drawing/2014/main" id="{292F3D74-A23B-4C36-98E7-B23DFA1B9AEF}"/>
              </a:ext>
            </a:extLst>
          </p:cNvPr>
          <p:cNvPicPr>
            <a:picLocks noChangeAspect="1"/>
          </p:cNvPicPr>
          <p:nvPr/>
        </p:nvPicPr>
        <p:blipFill>
          <a:blip r:embed="rId3"/>
          <a:stretch>
            <a:fillRect/>
          </a:stretch>
        </p:blipFill>
        <p:spPr>
          <a:xfrm>
            <a:off x="457200" y="1069664"/>
            <a:ext cx="8153400" cy="423095"/>
          </a:xfrm>
          <a:prstGeom prst="rect">
            <a:avLst/>
          </a:prstGeom>
        </p:spPr>
      </p:pic>
      <p:sp>
        <p:nvSpPr>
          <p:cNvPr id="8" name="TextBox 7">
            <a:extLst>
              <a:ext uri="{FF2B5EF4-FFF2-40B4-BE49-F238E27FC236}">
                <a16:creationId xmlns:a16="http://schemas.microsoft.com/office/drawing/2014/main" id="{C426663B-271C-4B5F-B6D1-CAFCDEB5E968}"/>
              </a:ext>
            </a:extLst>
          </p:cNvPr>
          <p:cNvSpPr txBox="1">
            <a:spLocks/>
          </p:cNvSpPr>
          <p:nvPr/>
        </p:nvSpPr>
        <p:spPr>
          <a:xfrm>
            <a:off x="483775" y="895350"/>
            <a:ext cx="7155275" cy="1097280"/>
          </a:xfrm>
          <a:prstGeom prst="rect">
            <a:avLst/>
          </a:prstGeom>
        </p:spPr>
        <p:txBody>
          <a:bodyPr/>
          <a:lstStyle/>
          <a:p>
            <a:r>
              <a:rPr sz="1600" b="0" i="0" u="none" strike="noStrike" baseline="0" dirty="0">
                <a:solidFill>
                  <a:schemeClr val="tx2"/>
                </a:solidFill>
                <a:uFillTx/>
                <a:latin typeface="Calibri" charset="0"/>
              </a:rPr>
              <a:t>PRODUCT LIST AND FDA-APPROVED INDICATIONS</a:t>
            </a:r>
          </a:p>
        </p:txBody>
      </p:sp>
    </p:spTree>
    <p:extLst>
      <p:ext uri="{BB962C8B-B14F-4D97-AF65-F5344CB8AC3E}">
        <p14:creationId xmlns:p14="http://schemas.microsoft.com/office/powerpoint/2010/main" val="17470826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Per the 2020 American Diabetes Association (ADA) Standards of Medical Care in Diabetes, metformin is recommended as initial therapy for the treatment of T2DM, along with lifestyle interventions at the time of diagnosis, unless metformin is contraindicated.</a:t>
            </a:r>
          </a:p>
          <a:p>
            <a:pPr marL="457200" indent="-457200"/>
            <a:r>
              <a:rPr lang="en-US" sz="2000" dirty="0">
                <a:solidFill>
                  <a:srgbClr val="000000"/>
                </a:solidFill>
                <a:ea typeface="Tahoma" panose="020B0604030504040204" pitchFamily="34" charset="0"/>
                <a:cs typeface="Tahoma" panose="020B0604030504040204" pitchFamily="34" charset="0"/>
              </a:rPr>
              <a:t>The American Association of Clinical Endocrinologists (AACE) and American College of Endocrinology (ACE) clinical practice guidelines recommend metformin as first-line therapy, and </a:t>
            </a:r>
            <a:r>
              <a:rPr lang="en-US" sz="2000" dirty="0">
                <a:solidFill>
                  <a:srgbClr val="000000"/>
                </a:solidFill>
                <a:uFillTx/>
                <a:ea typeface="Tahoma" panose="020B0604030504040204" pitchFamily="34" charset="0"/>
                <a:cs typeface="Tahoma" panose="020B0604030504040204" pitchFamily="34" charset="0"/>
              </a:rPr>
              <a:t>as the highest recommended agent among all anti-hyperglycemic medications for monotherapy.</a:t>
            </a:r>
          </a:p>
          <a:p>
            <a:pPr marL="457200" indent="-457200"/>
            <a:r>
              <a:rPr lang="en-US" sz="2000" dirty="0">
                <a:solidFill>
                  <a:srgbClr val="000000"/>
                </a:solidFill>
                <a:uFillTx/>
                <a:ea typeface="Tahoma" panose="020B0604030504040204" pitchFamily="34" charset="0"/>
                <a:cs typeface="Tahoma" panose="020B0604030504040204" pitchFamily="34" charset="0"/>
              </a:rPr>
              <a:t>The American College of Physicians’ (ACP) revised 2017 guidelines for T2DM recommend metformin as first-line therapy.</a:t>
            </a:r>
          </a:p>
          <a:p>
            <a:pPr marL="457200" indent="-457200"/>
            <a:endParaRPr lang="en-US" sz="2000" dirty="0">
              <a:solidFill>
                <a:srgbClr val="000000"/>
              </a:solidFill>
              <a:uFillTx/>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114</a:t>
            </a:fld>
            <a:endParaRPr lang="en-US" dirty="0"/>
          </a:p>
        </p:txBody>
      </p:sp>
    </p:spTree>
    <p:extLst>
      <p:ext uri="{BB962C8B-B14F-4D97-AF65-F5344CB8AC3E}">
        <p14:creationId xmlns:p14="http://schemas.microsoft.com/office/powerpoint/2010/main" val="1507299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Metformin-containing products should not be used in patients with:</a:t>
            </a:r>
          </a:p>
          <a:p>
            <a:pPr marL="914400" lvl="1">
              <a:buFont typeface="Courier New" panose="02070309020205020404" pitchFamily="49" charset="0"/>
              <a:buChar char="o"/>
            </a:pPr>
            <a:r>
              <a:rPr lang="en-US" sz="2000" dirty="0">
                <a:solidFill>
                  <a:srgbClr val="000000"/>
                </a:solidFill>
                <a:uFillTx/>
                <a:ea typeface="Tahoma" panose="020B0604030504040204" pitchFamily="34" charset="0"/>
                <a:cs typeface="Tahoma" panose="020B0604030504040204" pitchFamily="34" charset="0"/>
              </a:rPr>
              <a:t>renal disease or severe renal dysfunction (estimated glomerular filtration rate</a:t>
            </a:r>
          </a:p>
          <a:p>
            <a:pPr marL="914400" lvl="1">
              <a:buFont typeface="Courier New" panose="02070309020205020404" pitchFamily="49" charset="0"/>
              <a:buChar char="o"/>
            </a:pPr>
            <a:r>
              <a:rPr lang="en-US" sz="2000" dirty="0">
                <a:solidFill>
                  <a:srgbClr val="000000"/>
                </a:solidFill>
                <a:uFillTx/>
                <a:ea typeface="Tahoma" panose="020B0604030504040204" pitchFamily="34" charset="0"/>
                <a:cs typeface="Tahoma" panose="020B0604030504040204" pitchFamily="34" charset="0"/>
              </a:rPr>
              <a:t>[eGFR] below 30 mL/minute/1.73 m2)</a:t>
            </a:r>
          </a:p>
          <a:p>
            <a:pPr marL="914400" lvl="1">
              <a:buFont typeface="Courier New" panose="02070309020205020404" pitchFamily="49" charset="0"/>
              <a:buChar char="o"/>
            </a:pPr>
            <a:r>
              <a:rPr lang="en-US" sz="2000" dirty="0">
                <a:solidFill>
                  <a:srgbClr val="000000"/>
                </a:solidFill>
                <a:uFillTx/>
                <a:ea typeface="Tahoma" panose="020B0604030504040204" pitchFamily="34" charset="0"/>
                <a:cs typeface="Tahoma" panose="020B0604030504040204" pitchFamily="34" charset="0"/>
              </a:rPr>
              <a:t>acute or chronic metabolic acidosis including diabetic ketoacidosis</a:t>
            </a:r>
          </a:p>
          <a:p>
            <a:pPr marL="914400" lvl="1">
              <a:buFont typeface="Courier New" panose="02070309020205020404" pitchFamily="49" charset="0"/>
              <a:buChar char="o"/>
            </a:pPr>
            <a:r>
              <a:rPr lang="en-US" sz="2000" dirty="0">
                <a:solidFill>
                  <a:srgbClr val="000000"/>
                </a:solidFill>
                <a:effectLst/>
                <a:ea typeface="Tahoma" panose="020B0604030504040204" pitchFamily="34" charset="0"/>
                <a:cs typeface="Tahoma" panose="020B0604030504040204" pitchFamily="34" charset="0"/>
              </a:rPr>
              <a:t>conditions that can lead to renal dysfunction, including acute myocardial infarction and septicemia</a:t>
            </a:r>
            <a:endParaRPr lang="en-US" sz="2000" dirty="0">
              <a:solidFill>
                <a:srgbClr val="000000"/>
              </a:solidFill>
              <a:uFillTx/>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115</a:t>
            </a:fld>
            <a:endParaRPr lang="en-US" dirty="0"/>
          </a:p>
        </p:txBody>
      </p:sp>
    </p:spTree>
    <p:extLst>
      <p:ext uri="{BB962C8B-B14F-4D97-AF65-F5344CB8AC3E}">
        <p14:creationId xmlns:p14="http://schemas.microsoft.com/office/powerpoint/2010/main" val="20345882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0" indent="0">
              <a:buNone/>
            </a:pPr>
            <a:r>
              <a:rPr lang="en-US" sz="2000" b="1" i="1" dirty="0">
                <a:solidFill>
                  <a:srgbClr val="000000"/>
                </a:solidFill>
                <a:ea typeface="Tahoma" panose="020B0604030504040204" pitchFamily="34" charset="0"/>
                <a:cs typeface="Tahoma" panose="020B0604030504040204" pitchFamily="34" charset="0"/>
              </a:rPr>
              <a:t>Guideline Update:</a:t>
            </a:r>
          </a:p>
          <a:p>
            <a:pPr fontAlgn="base"/>
            <a:r>
              <a:rPr lang="en-US" sz="2000" dirty="0">
                <a:solidFill>
                  <a:srgbClr val="000000"/>
                </a:solidFill>
                <a:ea typeface="Tahoma" panose="020B0604030504040204" pitchFamily="34" charset="0"/>
                <a:cs typeface="Tahoma" panose="020B0604030504040204" pitchFamily="34" charset="0"/>
              </a:rPr>
              <a:t>Updates in the 2022 Standards of Medical Care in Diabetes to the include:</a:t>
            </a:r>
          </a:p>
          <a:p>
            <a:pPr marL="857250" lvl="1" indent="-457200"/>
            <a:r>
              <a:rPr lang="en-US" sz="2000" dirty="0">
                <a:solidFill>
                  <a:srgbClr val="000000"/>
                </a:solidFill>
                <a:ea typeface="Tahoma" panose="020B0604030504040204" pitchFamily="34" charset="0"/>
                <a:cs typeface="Tahoma" panose="020B0604030504040204" pitchFamily="34" charset="0"/>
              </a:rPr>
              <a:t>Guidance on first-line therapy determined by co-morbidities. </a:t>
            </a:r>
          </a:p>
          <a:p>
            <a:pPr marL="857250" lvl="1" indent="-457200"/>
            <a:r>
              <a:rPr lang="en-US" sz="2000" dirty="0">
                <a:solidFill>
                  <a:srgbClr val="000000"/>
                </a:solidFill>
                <a:ea typeface="Tahoma" panose="020B0604030504040204" pitchFamily="34" charset="0"/>
                <a:cs typeface="Tahoma" panose="020B0604030504040204" pitchFamily="34" charset="0"/>
              </a:rPr>
              <a:t>Screening for prediabetes and diabetes beginning at age 35 for all people.</a:t>
            </a:r>
          </a:p>
          <a:p>
            <a:pPr marL="857250" lvl="1" indent="-457200"/>
            <a:r>
              <a:rPr lang="en-US" sz="2000" dirty="0">
                <a:solidFill>
                  <a:srgbClr val="000000"/>
                </a:solidFill>
                <a:ea typeface="Tahoma" panose="020B0604030504040204" pitchFamily="34" charset="0"/>
                <a:cs typeface="Tahoma" panose="020B0604030504040204" pitchFamily="34" charset="0"/>
              </a:rPr>
              <a:t>Changes to gestational diabetes mellitus (GDM) recommendations regarding when to test and in whom testing should be done.</a:t>
            </a:r>
          </a:p>
          <a:p>
            <a:pPr marL="857250" lvl="1" indent="-457200"/>
            <a:r>
              <a:rPr lang="en-US" sz="2000" dirty="0">
                <a:solidFill>
                  <a:srgbClr val="000000"/>
                </a:solidFill>
                <a:ea typeface="Tahoma" panose="020B0604030504040204" pitchFamily="34" charset="0"/>
                <a:cs typeface="Tahoma" panose="020B0604030504040204" pitchFamily="34" charset="0"/>
              </a:rPr>
              <a:t>Updated recommendations on technology selection</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116</a:t>
            </a:fld>
            <a:endParaRPr lang="en-US" dirty="0"/>
          </a:p>
        </p:txBody>
      </p:sp>
    </p:spTree>
    <p:extLst>
      <p:ext uri="{BB962C8B-B14F-4D97-AF65-F5344CB8AC3E}">
        <p14:creationId xmlns:p14="http://schemas.microsoft.com/office/powerpoint/2010/main" val="33400869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0" indent="0" fontAlgn="base">
              <a:buNone/>
            </a:pPr>
            <a:r>
              <a:rPr lang="en-US" sz="2000" b="1" i="1" dirty="0">
                <a:solidFill>
                  <a:srgbClr val="000000"/>
                </a:solidFill>
                <a:ea typeface="Tahoma" panose="020B0604030504040204" pitchFamily="34" charset="0"/>
                <a:cs typeface="Tahoma" panose="020B0604030504040204" pitchFamily="34" charset="0"/>
              </a:rPr>
              <a:t>Guideline Update:</a:t>
            </a:r>
          </a:p>
          <a:p>
            <a:pPr algn="l" fontAlgn="base">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Additional considerations have been added to the recommendation regarding metformin therapy:</a:t>
            </a:r>
          </a:p>
          <a:p>
            <a:pPr algn="l" fontAlgn="base">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Metformin therapy for prevention of type 2 diabetes should be considered in adults with prediabetes, as typified by the Diabetes Prevention Program, especially those aged 25–59 years with BMI ≥35 kg/m2, higher fasting plasma glucose (e.g., ≥110 mg/dL), and higher A1C (e.g., ≥6.0%), and in women with prior gestational diabetes mellitus. </a:t>
            </a:r>
          </a:p>
          <a:p>
            <a:pPr fontAlgn="base">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Metformin should be continued upon initiation of insulin therapy (unless contraindicated or not tolerated) for ongoing glycemic and metabolic benefits. </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117</a:t>
            </a:fld>
            <a:endParaRPr lang="en-US" dirty="0"/>
          </a:p>
        </p:txBody>
      </p:sp>
    </p:spTree>
    <p:extLst>
      <p:ext uri="{BB962C8B-B14F-4D97-AF65-F5344CB8AC3E}">
        <p14:creationId xmlns:p14="http://schemas.microsoft.com/office/powerpoint/2010/main" val="15425983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0" indent="0" fontAlgn="base">
              <a:buNone/>
            </a:pPr>
            <a:r>
              <a:rPr lang="en-US" sz="2000" b="1" i="1" dirty="0">
                <a:solidFill>
                  <a:srgbClr val="000000"/>
                </a:solidFill>
                <a:ea typeface="Tahoma" panose="020B0604030504040204" pitchFamily="34" charset="0"/>
                <a:cs typeface="Tahoma" panose="020B0604030504040204" pitchFamily="34" charset="0"/>
              </a:rPr>
              <a:t>Guideline Update:</a:t>
            </a:r>
          </a:p>
          <a:p>
            <a:pPr algn="l" fontAlgn="base">
              <a:buFont typeface="Arial" panose="020B0604020202020204" pitchFamily="34" charset="0"/>
              <a:buChar char="•"/>
            </a:pPr>
            <a:r>
              <a:rPr lang="en-US" sz="2000" dirty="0"/>
              <a:t>More discussion of overtreatment was added to the “Pharmacologic Therapy” subsection “Older Adults”, as was the consideration that for those taking metformin long term, monitoring vitamin B12 deficiency should be considered. </a:t>
            </a:r>
            <a:endParaRPr lang="en-US" sz="2000" b="0" i="0" dirty="0">
              <a:solidFill>
                <a:srgbClr val="383636"/>
              </a:solidFill>
              <a:effectLst/>
              <a:latin typeface="Helvetica Neue"/>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118</a:t>
            </a:fld>
            <a:endParaRPr lang="en-US" dirty="0"/>
          </a:p>
        </p:txBody>
      </p:sp>
    </p:spTree>
    <p:extLst>
      <p:ext uri="{BB962C8B-B14F-4D97-AF65-F5344CB8AC3E}">
        <p14:creationId xmlns:p14="http://schemas.microsoft.com/office/powerpoint/2010/main" val="16899542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altLang="en-US" dirty="0"/>
              <a:t>Hypoglycemics, SGLT2</a:t>
            </a:r>
            <a:endParaRPr lang="en-US" dirty="0"/>
          </a:p>
        </p:txBody>
      </p:sp>
    </p:spTree>
    <p:extLst>
      <p:ext uri="{BB962C8B-B14F-4D97-AF65-F5344CB8AC3E}">
        <p14:creationId xmlns:p14="http://schemas.microsoft.com/office/powerpoint/2010/main" val="394402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Retro-DUR Proposal – Statistics</a:t>
            </a:r>
          </a:p>
        </p:txBody>
      </p:sp>
      <p:sp>
        <p:nvSpPr>
          <p:cNvPr id="6" name="Content Placeholder 5"/>
          <p:cNvSpPr>
            <a:spLocks noGrp="1"/>
          </p:cNvSpPr>
          <p:nvPr>
            <p:ph idx="1"/>
          </p:nvPr>
        </p:nvSpPr>
        <p:spPr>
          <a:xfrm>
            <a:off x="457200" y="895350"/>
            <a:ext cx="8229600" cy="3657600"/>
          </a:xfrm>
        </p:spPr>
        <p:txBody>
          <a:bodyPr/>
          <a:lstStyle/>
          <a:p>
            <a:r>
              <a:rPr lang="en-US" sz="2400" dirty="0"/>
              <a:t>Claims data for members with a claim for insulin therapy were reviewed from November 1, 2021 – November 30, 2022 </a:t>
            </a:r>
          </a:p>
          <a:p>
            <a:r>
              <a:rPr lang="en-US" sz="2400" dirty="0"/>
              <a:t>During the reporting period, 16,343 unique members were identified as utilizing diabetic therapy </a:t>
            </a:r>
          </a:p>
          <a:p>
            <a:pPr lvl="1"/>
            <a:r>
              <a:rPr lang="en-US" sz="2000" dirty="0"/>
              <a:t>Of those, 8,937 members did not have statin therapy claims during the reporting period</a:t>
            </a:r>
          </a:p>
          <a:p>
            <a:pPr lvl="1"/>
            <a:r>
              <a:rPr lang="en-US" sz="2000" dirty="0"/>
              <a:t>Only 45% of diabetic patients (patients utilizing diabetic therapies) utilizing statin therapy </a:t>
            </a:r>
          </a:p>
          <a:p>
            <a:pPr marL="0" indent="0">
              <a:buNone/>
            </a:pPr>
            <a:endParaRPr lang="en-US" sz="1300" dirty="0"/>
          </a:p>
          <a:p>
            <a:endParaRPr lang="en-US" dirty="0"/>
          </a:p>
        </p:txBody>
      </p:sp>
    </p:spTree>
    <p:extLst>
      <p:ext uri="{BB962C8B-B14F-4D97-AF65-F5344CB8AC3E}">
        <p14:creationId xmlns:p14="http://schemas.microsoft.com/office/powerpoint/2010/main" val="10409120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120</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103364686"/>
              </p:ext>
            </p:extLst>
          </p:nvPr>
        </p:nvGraphicFramePr>
        <p:xfrm>
          <a:off x="152400" y="649406"/>
          <a:ext cx="8839200" cy="3717771"/>
        </p:xfrm>
        <a:graphic>
          <a:graphicData uri="http://schemas.openxmlformats.org/drawingml/2006/table">
            <a:tbl>
              <a:tblPr firstRow="1" bandRow="1" bandCol="1">
                <a:tableStyleId>{5C22544A-7EE6-4342-B048-85BDC9FD1C3A}</a:tableStyleId>
              </a:tblPr>
              <a:tblGrid>
                <a:gridCol w="1184926">
                  <a:extLst>
                    <a:ext uri="{9D8B030D-6E8A-4147-A177-3AD203B41FA5}">
                      <a16:colId xmlns:a16="http://schemas.microsoft.com/office/drawing/2014/main" val="2717734263"/>
                    </a:ext>
                  </a:extLst>
                </a:gridCol>
                <a:gridCol w="1177274">
                  <a:extLst>
                    <a:ext uri="{9D8B030D-6E8A-4147-A177-3AD203B41FA5}">
                      <a16:colId xmlns:a16="http://schemas.microsoft.com/office/drawing/2014/main" val="3051574465"/>
                    </a:ext>
                  </a:extLst>
                </a:gridCol>
                <a:gridCol w="6477000">
                  <a:extLst>
                    <a:ext uri="{9D8B030D-6E8A-4147-A177-3AD203B41FA5}">
                      <a16:colId xmlns:a16="http://schemas.microsoft.com/office/drawing/2014/main" val="2260928092"/>
                    </a:ext>
                  </a:extLst>
                </a:gridCol>
              </a:tblGrid>
              <a:tr h="26337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279411">
                <a:tc>
                  <a:txBody>
                    <a:bodyPr/>
                    <a:lstStyle/>
                    <a:p>
                      <a:pPr marL="0" marR="0">
                        <a:spcBef>
                          <a:spcPts val="200"/>
                        </a:spcBef>
                        <a:spcAft>
                          <a:spcPts val="200"/>
                        </a:spcAft>
                      </a:pPr>
                      <a:r>
                        <a:rPr lang="en-US" sz="1500" dirty="0">
                          <a:solidFill>
                            <a:srgbClr val="000000"/>
                          </a:solidFill>
                          <a:effectLst/>
                        </a:rPr>
                        <a:t>canagliflozin</a:t>
                      </a:r>
                      <a:br>
                        <a:rPr lang="en-US" sz="1500" dirty="0">
                          <a:solidFill>
                            <a:srgbClr val="000000"/>
                          </a:solidFill>
                          <a:effectLst/>
                        </a:rPr>
                      </a:br>
                      <a:r>
                        <a:rPr lang="en-US" sz="1500" dirty="0">
                          <a:solidFill>
                            <a:srgbClr val="000000"/>
                          </a:solidFill>
                          <a:effectLst/>
                        </a:rPr>
                        <a:t>(Invokana®)</a:t>
                      </a:r>
                      <a:endParaRPr lang="en-US" sz="15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0771" marR="20771"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type 2 diabetes mellitus (T2DM)</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major adverse cardiovascular events (MACE) in adults with T2DM and established cardiovascular disease (CVD)</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end-stage kidney disease, doubling of serum creatinine, cardiovascular (CV) death, and hospitalization for heart failure in adults T2DM and diabetic nephropathy with albuminuria &gt; 300 mg/day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413620588"/>
                  </a:ext>
                </a:extLst>
              </a:tr>
              <a:tr h="740827">
                <a:tc>
                  <a:txBody>
                    <a:bodyPr/>
                    <a:lstStyle/>
                    <a:p>
                      <a:pPr marL="0" marR="0">
                        <a:spcBef>
                          <a:spcPts val="200"/>
                        </a:spcBef>
                        <a:spcAft>
                          <a:spcPts val="200"/>
                        </a:spcAft>
                      </a:pPr>
                      <a:r>
                        <a:rPr lang="en-US" sz="1500" dirty="0">
                          <a:solidFill>
                            <a:srgbClr val="000000"/>
                          </a:solidFill>
                          <a:effectLst/>
                        </a:rPr>
                        <a:t>canagliflozin/ metformin</a:t>
                      </a:r>
                      <a:br>
                        <a:rPr lang="en-US" sz="1500" dirty="0">
                          <a:solidFill>
                            <a:srgbClr val="000000"/>
                          </a:solidFill>
                          <a:effectLst/>
                        </a:rPr>
                      </a:br>
                      <a:r>
                        <a:rPr lang="en-US" sz="1500" dirty="0">
                          <a:solidFill>
                            <a:srgbClr val="000000"/>
                          </a:solidFill>
                          <a:effectLst/>
                        </a:rPr>
                        <a:t>(Invokamet®)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rowSpan="2">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T2DM </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MACE in adults with T2DM and established CVD</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Canagliflozin is indicated to reduce the risk of MACE in adults with T2DM and established CVD  </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Canagliflozin is indicated to reduce the risk of end-stage kidney disease, doubling of serum creatinine, CV death, and hospitalization for heart failure in adults with T2DM and diabetic nephropathy with albuminuria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extLst>
                  <a:ext uri="{0D108BD9-81ED-4DB2-BD59-A6C34878D82A}">
                    <a16:rowId xmlns:a16="http://schemas.microsoft.com/office/drawing/2014/main" val="4246283186"/>
                  </a:ext>
                </a:extLst>
              </a:tr>
              <a:tr h="753638">
                <a:tc>
                  <a:txBody>
                    <a:bodyPr/>
                    <a:lstStyle/>
                    <a:p>
                      <a:pPr marL="0" marR="0">
                        <a:spcBef>
                          <a:spcPts val="200"/>
                        </a:spcBef>
                        <a:spcAft>
                          <a:spcPts val="200"/>
                        </a:spcAft>
                      </a:pPr>
                      <a:r>
                        <a:rPr lang="en-US" sz="1500" dirty="0">
                          <a:solidFill>
                            <a:srgbClr val="000000"/>
                          </a:solidFill>
                          <a:effectLst/>
                        </a:rPr>
                        <a:t>canagliflozin/ metformin ER</a:t>
                      </a:r>
                      <a:br>
                        <a:rPr lang="en-US" sz="1500" dirty="0">
                          <a:solidFill>
                            <a:srgbClr val="000000"/>
                          </a:solidFill>
                          <a:effectLst/>
                        </a:rPr>
                      </a:br>
                      <a:r>
                        <a:rPr lang="en-US" sz="1500" dirty="0">
                          <a:solidFill>
                            <a:srgbClr val="000000"/>
                          </a:solidFill>
                          <a:effectLst/>
                        </a:rPr>
                        <a:t>(Invokamet® XR)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vMerge="1">
                  <a:txBody>
                    <a:bodyPr/>
                    <a:lstStyle/>
                    <a:p>
                      <a:endParaRPr lang="en-US"/>
                    </a:p>
                  </a:txBody>
                  <a:tcPr/>
                </a:tc>
                <a:extLst>
                  <a:ext uri="{0D108BD9-81ED-4DB2-BD59-A6C34878D82A}">
                    <a16:rowId xmlns:a16="http://schemas.microsoft.com/office/drawing/2014/main" val="2152220217"/>
                  </a:ext>
                </a:extLst>
              </a:tr>
            </a:tbl>
          </a:graphicData>
        </a:graphic>
      </p:graphicFrame>
    </p:spTree>
    <p:extLst>
      <p:ext uri="{BB962C8B-B14F-4D97-AF65-F5344CB8AC3E}">
        <p14:creationId xmlns:p14="http://schemas.microsoft.com/office/powerpoint/2010/main" val="14781853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121</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3824494709"/>
              </p:ext>
            </p:extLst>
          </p:nvPr>
        </p:nvGraphicFramePr>
        <p:xfrm>
          <a:off x="152400" y="649405"/>
          <a:ext cx="8839200" cy="4017713"/>
        </p:xfrm>
        <a:graphic>
          <a:graphicData uri="http://schemas.openxmlformats.org/drawingml/2006/table">
            <a:tbl>
              <a:tblPr firstRow="1" bandRow="1" bandCol="1">
                <a:tableStyleId>{5C22544A-7EE6-4342-B048-85BDC9FD1C3A}</a:tableStyleId>
              </a:tblPr>
              <a:tblGrid>
                <a:gridCol w="1184926">
                  <a:extLst>
                    <a:ext uri="{9D8B030D-6E8A-4147-A177-3AD203B41FA5}">
                      <a16:colId xmlns:a16="http://schemas.microsoft.com/office/drawing/2014/main" val="2717734263"/>
                    </a:ext>
                  </a:extLst>
                </a:gridCol>
                <a:gridCol w="1177274">
                  <a:extLst>
                    <a:ext uri="{9D8B030D-6E8A-4147-A177-3AD203B41FA5}">
                      <a16:colId xmlns:a16="http://schemas.microsoft.com/office/drawing/2014/main" val="3051574465"/>
                    </a:ext>
                  </a:extLst>
                </a:gridCol>
                <a:gridCol w="6477000">
                  <a:extLst>
                    <a:ext uri="{9D8B030D-6E8A-4147-A177-3AD203B41FA5}">
                      <a16:colId xmlns:a16="http://schemas.microsoft.com/office/drawing/2014/main" val="2260928092"/>
                    </a:ext>
                  </a:extLst>
                </a:gridCol>
              </a:tblGrid>
              <a:tr h="199180">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726227">
                <a:tc>
                  <a:txBody>
                    <a:bodyPr/>
                    <a:lstStyle/>
                    <a:p>
                      <a:pPr marL="0" marR="0">
                        <a:spcBef>
                          <a:spcPts val="200"/>
                        </a:spcBef>
                        <a:spcAft>
                          <a:spcPts val="200"/>
                        </a:spcAft>
                      </a:pPr>
                      <a:r>
                        <a:rPr lang="en-US" sz="1400" dirty="0">
                          <a:solidFill>
                            <a:srgbClr val="000000"/>
                          </a:solidFill>
                          <a:effectLst/>
                        </a:rPr>
                        <a:t>dapagliflozin (Farxiga®)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400" dirty="0">
                          <a:solidFill>
                            <a:srgbClr val="000000"/>
                          </a:solidFill>
                          <a:effectLst/>
                        </a:rPr>
                        <a:t>Adjunct to diet and exercise to improve glycemic control in adults with T2DM</a:t>
                      </a:r>
                    </a:p>
                    <a:p>
                      <a:pPr marL="171450" marR="0" lvl="0" indent="-171450">
                        <a:spcBef>
                          <a:spcPts val="200"/>
                        </a:spcBef>
                        <a:spcAft>
                          <a:spcPts val="200"/>
                        </a:spcAft>
                        <a:buSzPct val="80000"/>
                        <a:buFont typeface="Wingdings" panose="05000000000000000000" pitchFamily="2" charset="2"/>
                        <a:buChar char=""/>
                      </a:pPr>
                      <a:r>
                        <a:rPr lang="en-US" sz="1400" dirty="0">
                          <a:solidFill>
                            <a:srgbClr val="000000"/>
                          </a:solidFill>
                          <a:effectLst/>
                        </a:rPr>
                        <a:t>To reduce the risk of hospitalization for heart failure in adults with T2DM and established CVD or multiple CV risk factors </a:t>
                      </a:r>
                    </a:p>
                    <a:p>
                      <a:pPr marL="171450" marR="0" lvl="0" indent="-171450">
                        <a:spcBef>
                          <a:spcPts val="200"/>
                        </a:spcBef>
                        <a:spcAft>
                          <a:spcPts val="200"/>
                        </a:spcAft>
                        <a:buSzPct val="80000"/>
                        <a:buFont typeface="Wingdings" panose="05000000000000000000" pitchFamily="2" charset="2"/>
                        <a:buChar char=""/>
                      </a:pPr>
                      <a:r>
                        <a:rPr lang="en-US" sz="1400" dirty="0">
                          <a:solidFill>
                            <a:srgbClr val="000000"/>
                          </a:solidFill>
                          <a:effectLst/>
                        </a:rPr>
                        <a:t>To reduce the risk of CV death and hospitalization for heart failure (HF) in adults with HF (NYHA class II-IV) with reduced ejection fraction</a:t>
                      </a:r>
                    </a:p>
                    <a:p>
                      <a:pPr marL="171450" marR="0" lvl="0" indent="-171450" algn="l" defTabSz="914400" rtl="0" eaLnBrk="1" latinLnBrk="0" hangingPunct="1">
                        <a:spcBef>
                          <a:spcPts val="200"/>
                        </a:spcBef>
                        <a:spcAft>
                          <a:spcPts val="200"/>
                        </a:spcAft>
                        <a:buSzPct val="80000"/>
                        <a:buFont typeface="Wingdings" panose="05000000000000000000" pitchFamily="2" charset="2"/>
                        <a:buChar char=""/>
                      </a:pPr>
                      <a:r>
                        <a:rPr lang="en-US" sz="1400" kern="1200" dirty="0">
                          <a:solidFill>
                            <a:srgbClr val="000000"/>
                          </a:solidFill>
                          <a:effectLst/>
                          <a:highlight>
                            <a:srgbClr val="E8EEF6"/>
                          </a:highlight>
                          <a:uFillTx/>
                          <a:latin typeface="+mn-lt"/>
                          <a:ea typeface="+mn-ea"/>
                          <a:cs typeface="+mn-cs"/>
                        </a:rPr>
                        <a:t>To reduce the risk of sustained eGFR decline, end stage kidney disease (ESKD), CV death, and hospitalization for heart failure (hHF) in adults with chronic kidney disease (CKD) at risk of progression</a:t>
                      </a:r>
                    </a:p>
                  </a:txBody>
                  <a:tcPr marL="20771" marR="2077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101632715"/>
                  </a:ext>
                </a:extLst>
              </a:tr>
              <a:tr h="1929833">
                <a:tc>
                  <a:txBody>
                    <a:bodyPr/>
                    <a:lstStyle/>
                    <a:p>
                      <a:pPr marL="0" marR="0">
                        <a:spcBef>
                          <a:spcPts val="200"/>
                        </a:spcBef>
                        <a:spcAft>
                          <a:spcPts val="200"/>
                        </a:spcAft>
                      </a:pPr>
                      <a:r>
                        <a:rPr lang="en-US" sz="1400" b="0" dirty="0">
                          <a:solidFill>
                            <a:srgbClr val="000000"/>
                          </a:solidFill>
                          <a:effectLst/>
                        </a:rPr>
                        <a:t>dapagliflozin/ metformin ER (Xigduo® XR)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b="0" dirty="0">
                          <a:solidFill>
                            <a:srgbClr val="000000"/>
                          </a:solidFill>
                          <a:effectLst/>
                        </a:rPr>
                        <a:t>AstraZeneca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400" b="0" dirty="0">
                          <a:solidFill>
                            <a:srgbClr val="000000"/>
                          </a:solidFill>
                          <a:effectLst/>
                        </a:rPr>
                        <a:t>Adjunct to diet and exercise to improve glycemic control in adults with T2DM </a:t>
                      </a:r>
                    </a:p>
                    <a:p>
                      <a:pPr marL="171450" marR="0" lvl="0" indent="-171450">
                        <a:spcBef>
                          <a:spcPts val="200"/>
                        </a:spcBef>
                        <a:spcAft>
                          <a:spcPts val="200"/>
                        </a:spcAft>
                        <a:buSzPct val="80000"/>
                        <a:buFont typeface="Wingdings" panose="05000000000000000000" pitchFamily="2" charset="2"/>
                        <a:buChar char=""/>
                      </a:pPr>
                      <a:r>
                        <a:rPr lang="en-US" sz="1400" b="0" dirty="0">
                          <a:solidFill>
                            <a:srgbClr val="000000"/>
                          </a:solidFill>
                          <a:effectLst/>
                        </a:rPr>
                        <a:t>Dapagliflozin is indicated </a:t>
                      </a:r>
                    </a:p>
                    <a:p>
                      <a:pPr marL="285750" marR="0" lvl="0" indent="-285750">
                        <a:spcBef>
                          <a:spcPts val="200"/>
                        </a:spcBef>
                        <a:spcAft>
                          <a:spcPts val="200"/>
                        </a:spcAft>
                        <a:buSzPct val="80000"/>
                        <a:buFont typeface="Courier New" panose="02070309020205020404" pitchFamily="49" charset="0"/>
                        <a:buChar char="o"/>
                      </a:pPr>
                      <a:r>
                        <a:rPr lang="en-US" sz="1400" b="0" dirty="0">
                          <a:solidFill>
                            <a:srgbClr val="000000"/>
                          </a:solidFill>
                          <a:effectLst/>
                        </a:rPr>
                        <a:t>to reduce the risk of hospitalization for heart failure in adults with T2DM and established CVD or multiple CV risk factors.</a:t>
                      </a:r>
                    </a:p>
                    <a:p>
                      <a:pPr marL="285750" marR="0" lvl="0" indent="-285750">
                        <a:spcBef>
                          <a:spcPts val="200"/>
                        </a:spcBef>
                        <a:spcAft>
                          <a:spcPts val="200"/>
                        </a:spcAft>
                        <a:buSzPct val="80000"/>
                        <a:buFont typeface="Courier New" panose="02070309020205020404" pitchFamily="49" charset="0"/>
                        <a:buChar char="o"/>
                      </a:pPr>
                      <a:r>
                        <a:rPr lang="en-US" sz="1400" b="0" i="0" kern="1200" dirty="0">
                          <a:solidFill>
                            <a:schemeClr val="dk1"/>
                          </a:solidFill>
                          <a:effectLst/>
                          <a:highlight>
                            <a:srgbClr val="00FFFF"/>
                          </a:highlight>
                          <a:latin typeface="+mn-lt"/>
                          <a:ea typeface="+mn-ea"/>
                          <a:cs typeface="+mn-cs"/>
                        </a:rPr>
                        <a:t>to reduce the risk of CV death and hospitalization for HF in adults with HFrEF─</a:t>
                      </a:r>
                    </a:p>
                    <a:p>
                      <a:pPr marL="285750" marR="0" lvl="0" indent="-285750">
                        <a:spcBef>
                          <a:spcPts val="200"/>
                        </a:spcBef>
                        <a:spcAft>
                          <a:spcPts val="200"/>
                        </a:spcAft>
                        <a:buSzPct val="80000"/>
                        <a:buFont typeface="Courier New" panose="02070309020205020404" pitchFamily="49" charset="0"/>
                        <a:buChar char="o"/>
                      </a:pPr>
                      <a:r>
                        <a:rPr lang="en-US" sz="1400" b="0" i="0" kern="1200" dirty="0">
                          <a:solidFill>
                            <a:schemeClr val="dk1"/>
                          </a:solidFill>
                          <a:effectLst/>
                          <a:highlight>
                            <a:srgbClr val="00FFFF"/>
                          </a:highlight>
                          <a:latin typeface="+mn-lt"/>
                          <a:ea typeface="+mn-ea"/>
                          <a:cs typeface="+mn-cs"/>
                        </a:rPr>
                        <a:t>to reduce the risk of sustained eGFR decline, ESRD, CV death, and hospitalization for HF in adults with CKD at risk of progression</a:t>
                      </a:r>
                      <a:endParaRPr lang="en-US" sz="14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207643032"/>
                  </a:ext>
                </a:extLst>
              </a:tr>
            </a:tbl>
          </a:graphicData>
        </a:graphic>
      </p:graphicFrame>
    </p:spTree>
    <p:extLst>
      <p:ext uri="{BB962C8B-B14F-4D97-AF65-F5344CB8AC3E}">
        <p14:creationId xmlns:p14="http://schemas.microsoft.com/office/powerpoint/2010/main" val="15394294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122</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2796127174"/>
              </p:ext>
            </p:extLst>
          </p:nvPr>
        </p:nvGraphicFramePr>
        <p:xfrm>
          <a:off x="152400" y="649405"/>
          <a:ext cx="8839200" cy="3619319"/>
        </p:xfrm>
        <a:graphic>
          <a:graphicData uri="http://schemas.openxmlformats.org/drawingml/2006/table">
            <a:tbl>
              <a:tblPr firstRow="1" bandRow="1" bandCol="1">
                <a:tableStyleId>{5C22544A-7EE6-4342-B048-85BDC9FD1C3A}</a:tableStyleId>
              </a:tblPr>
              <a:tblGrid>
                <a:gridCol w="1184926">
                  <a:extLst>
                    <a:ext uri="{9D8B030D-6E8A-4147-A177-3AD203B41FA5}">
                      <a16:colId xmlns:a16="http://schemas.microsoft.com/office/drawing/2014/main" val="2717734263"/>
                    </a:ext>
                  </a:extLst>
                </a:gridCol>
                <a:gridCol w="1177274">
                  <a:extLst>
                    <a:ext uri="{9D8B030D-6E8A-4147-A177-3AD203B41FA5}">
                      <a16:colId xmlns:a16="http://schemas.microsoft.com/office/drawing/2014/main" val="3051574465"/>
                    </a:ext>
                  </a:extLst>
                </a:gridCol>
                <a:gridCol w="6477000">
                  <a:extLst>
                    <a:ext uri="{9D8B030D-6E8A-4147-A177-3AD203B41FA5}">
                      <a16:colId xmlns:a16="http://schemas.microsoft.com/office/drawing/2014/main" val="2260928092"/>
                    </a:ext>
                  </a:extLst>
                </a:gridCol>
              </a:tblGrid>
              <a:tr h="296903">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473042">
                <a:tc>
                  <a:txBody>
                    <a:bodyPr/>
                    <a:lstStyle/>
                    <a:p>
                      <a:pPr marL="0" marR="0">
                        <a:spcBef>
                          <a:spcPts val="200"/>
                        </a:spcBef>
                        <a:spcAft>
                          <a:spcPts val="200"/>
                        </a:spcAft>
                      </a:pPr>
                      <a:r>
                        <a:rPr lang="en-US" sz="1500" dirty="0">
                          <a:solidFill>
                            <a:srgbClr val="000000"/>
                          </a:solidFill>
                          <a:effectLst/>
                        </a:rPr>
                        <a:t>empagliflozin (Jardiance®)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Boehringer Ingelheim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T2DM</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cardiovascular death in adults with T2DM and established CVD</a:t>
                      </a:r>
                    </a:p>
                    <a:p>
                      <a:pPr marL="171450" marR="0" lvl="0" indent="-171450" algn="l" defTabSz="914400" rtl="0" eaLnBrk="1" latinLnBrk="0" hangingPunct="1">
                        <a:spcBef>
                          <a:spcPts val="200"/>
                        </a:spcBef>
                        <a:spcAft>
                          <a:spcPts val="200"/>
                        </a:spcAft>
                        <a:buSzPct val="80000"/>
                        <a:buFont typeface="Wingdings" panose="05000000000000000000" pitchFamily="2" charset="2"/>
                        <a:buChar char=""/>
                      </a:pPr>
                      <a:r>
                        <a:rPr lang="en-US" sz="1500" b="0" kern="1200" dirty="0">
                          <a:solidFill>
                            <a:srgbClr val="000000"/>
                          </a:solidFill>
                          <a:effectLst/>
                          <a:highlight>
                            <a:srgbClr val="00FFFF"/>
                          </a:highlight>
                          <a:uFillTx/>
                          <a:latin typeface="+mn-lt"/>
                          <a:ea typeface="+mn-ea"/>
                          <a:cs typeface="+mn-cs"/>
                        </a:rPr>
                        <a:t>To reduce the risk of cardiovascular death and hospitalization for heart failure in adults with heart failure and reduced ejection fraction (HFrEF) </a:t>
                      </a: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101632715"/>
                  </a:ext>
                </a:extLst>
              </a:tr>
              <a:tr h="838200">
                <a:tc>
                  <a:txBody>
                    <a:bodyPr/>
                    <a:lstStyle/>
                    <a:p>
                      <a:pPr marL="0" marR="0">
                        <a:spcBef>
                          <a:spcPts val="200"/>
                        </a:spcBef>
                        <a:spcAft>
                          <a:spcPts val="200"/>
                        </a:spcAft>
                      </a:pPr>
                      <a:r>
                        <a:rPr lang="en-US" sz="1500" dirty="0">
                          <a:solidFill>
                            <a:srgbClr val="000000"/>
                          </a:solidFill>
                          <a:effectLst/>
                        </a:rPr>
                        <a:t>empagliflozin/ metformin (Synjardy®)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Boehringer Ingelheim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rowSpan="2">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T2DM when treatment with both empagliflozin and metformin is appropriate</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Empagliflozin is indicated to reduce the risk of cardiovascular death in adults with T2DM and established CVD*</a:t>
                      </a: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207643032"/>
                  </a:ext>
                </a:extLst>
              </a:tr>
              <a:tr h="1011174">
                <a:tc>
                  <a:txBody>
                    <a:bodyPr/>
                    <a:lstStyle/>
                    <a:p>
                      <a:pPr marL="0" marR="0">
                        <a:spcBef>
                          <a:spcPts val="200"/>
                        </a:spcBef>
                        <a:spcAft>
                          <a:spcPts val="200"/>
                        </a:spcAft>
                      </a:pPr>
                      <a:r>
                        <a:rPr lang="en-US" sz="1500" dirty="0">
                          <a:solidFill>
                            <a:srgbClr val="000000"/>
                          </a:solidFill>
                          <a:effectLst/>
                        </a:rPr>
                        <a:t>empagliflozin/ metformin ER (Synjardy® XR)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Boehringer Ingelheim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vMerge="1">
                  <a:txBody>
                    <a:bodyPr/>
                    <a:lstStyle/>
                    <a:p>
                      <a:pPr marL="171450" marR="0" lvl="0" indent="-171450">
                        <a:spcBef>
                          <a:spcPts val="200"/>
                        </a:spcBef>
                        <a:spcAft>
                          <a:spcPts val="200"/>
                        </a:spcAft>
                        <a:buFont typeface="Wingdings" panose="05000000000000000000" pitchFamily="2" charset="2"/>
                        <a:buChar char=""/>
                      </a:pPr>
                      <a:endParaRPr lang="en-US" sz="1500">
                        <a:solidFill>
                          <a:srgbClr val="000000"/>
                        </a:solidFill>
                        <a:effectLst/>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064851604"/>
                  </a:ext>
                </a:extLst>
              </a:tr>
            </a:tbl>
          </a:graphicData>
        </a:graphic>
      </p:graphicFrame>
    </p:spTree>
    <p:extLst>
      <p:ext uri="{BB962C8B-B14F-4D97-AF65-F5344CB8AC3E}">
        <p14:creationId xmlns:p14="http://schemas.microsoft.com/office/powerpoint/2010/main" val="9881104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123</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561399126"/>
              </p:ext>
            </p:extLst>
          </p:nvPr>
        </p:nvGraphicFramePr>
        <p:xfrm>
          <a:off x="152400" y="649405"/>
          <a:ext cx="8839200" cy="3242987"/>
        </p:xfrm>
        <a:graphic>
          <a:graphicData uri="http://schemas.openxmlformats.org/drawingml/2006/table">
            <a:tbl>
              <a:tblPr firstRow="1" bandRow="1" bandCol="1">
                <a:tableStyleId>{5C22544A-7EE6-4342-B048-85BDC9FD1C3A}</a:tableStyleId>
              </a:tblPr>
              <a:tblGrid>
                <a:gridCol w="1295400">
                  <a:extLst>
                    <a:ext uri="{9D8B030D-6E8A-4147-A177-3AD203B41FA5}">
                      <a16:colId xmlns:a16="http://schemas.microsoft.com/office/drawing/2014/main" val="2717734263"/>
                    </a:ext>
                  </a:extLst>
                </a:gridCol>
                <a:gridCol w="1219200">
                  <a:extLst>
                    <a:ext uri="{9D8B030D-6E8A-4147-A177-3AD203B41FA5}">
                      <a16:colId xmlns:a16="http://schemas.microsoft.com/office/drawing/2014/main" val="3051574465"/>
                    </a:ext>
                  </a:extLst>
                </a:gridCol>
                <a:gridCol w="6324600">
                  <a:extLst>
                    <a:ext uri="{9D8B030D-6E8A-4147-A177-3AD203B41FA5}">
                      <a16:colId xmlns:a16="http://schemas.microsoft.com/office/drawing/2014/main" val="2260928092"/>
                    </a:ext>
                  </a:extLst>
                </a:gridCol>
              </a:tblGrid>
              <a:tr h="296903">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473042">
                <a:tc>
                  <a:txBody>
                    <a:bodyPr/>
                    <a:lstStyle/>
                    <a:p>
                      <a:pPr marL="0" marR="0">
                        <a:spcBef>
                          <a:spcPts val="200"/>
                        </a:spcBef>
                        <a:spcAft>
                          <a:spcPts val="200"/>
                        </a:spcAft>
                      </a:pPr>
                      <a:r>
                        <a:rPr lang="en-US" sz="1500" dirty="0">
                          <a:solidFill>
                            <a:srgbClr val="000000"/>
                          </a:solidFill>
                          <a:effectLst/>
                        </a:rPr>
                        <a:t>ertugliflozin (Steglatro™)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Merck, Sharp &amp; Dohme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T2DM</a:t>
                      </a:r>
                      <a:endPar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987169846"/>
                  </a:ext>
                </a:extLst>
              </a:tr>
              <a:tr h="1473042">
                <a:tc>
                  <a:txBody>
                    <a:bodyPr/>
                    <a:lstStyle/>
                    <a:p>
                      <a:pPr marL="0" marR="0">
                        <a:spcBef>
                          <a:spcPts val="200"/>
                        </a:spcBef>
                        <a:spcAft>
                          <a:spcPts val="200"/>
                        </a:spcAft>
                      </a:pPr>
                      <a:r>
                        <a:rPr lang="en-US" sz="1500" dirty="0">
                          <a:solidFill>
                            <a:srgbClr val="000000"/>
                          </a:solidFill>
                          <a:effectLst/>
                        </a:rPr>
                        <a:t>ertugliflozin/ metformin (Segluromet™)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Merck, Sharp &amp; Dohme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T2DM</a:t>
                      </a:r>
                      <a:endPar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88373763"/>
                  </a:ext>
                </a:extLst>
              </a:tr>
            </a:tbl>
          </a:graphicData>
        </a:graphic>
      </p:graphicFrame>
    </p:spTree>
    <p:extLst>
      <p:ext uri="{BB962C8B-B14F-4D97-AF65-F5344CB8AC3E}">
        <p14:creationId xmlns:p14="http://schemas.microsoft.com/office/powerpoint/2010/main" val="37494815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SGLT2 inhibitors are effective in reducing HbA1c, postprandial glucose, and fasting plasma glucose, as well as reducing systolic blood pressure and weight.</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American Diabetes Association (ADA) prefers medications with proven CV and renal benefit in patients with CV and/or renal disease, respectively.</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patients with ASCVD, the addition of empagliflozin (Class A recommendation), liraglutide (Class A recommendation), or canagliflozin (Class C recommendation) is preferred. </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patients with heart failure (HF) or chronic kidney disease (CKD), </a:t>
            </a:r>
            <a:r>
              <a:rPr lang="en-US" sz="2000" dirty="0">
                <a:solidFill>
                  <a:srgbClr val="000000"/>
                </a:solidFill>
                <a:ea typeface="Tahoma" panose="020B0604030504040204" pitchFamily="34" charset="0"/>
                <a:cs typeface="Tahoma" panose="020B0604030504040204" pitchFamily="34" charset="0"/>
              </a:rPr>
              <a:t>empagliflozin, canagliflozin, or dapagliflozin </a:t>
            </a:r>
            <a:r>
              <a:rPr lang="en-US" sz="2000" dirty="0">
                <a:solidFill>
                  <a:srgbClr val="000000"/>
                </a:solidFill>
                <a:uFillTx/>
                <a:ea typeface="Tahoma" panose="020B0604030504040204" pitchFamily="34" charset="0"/>
                <a:cs typeface="Tahoma" panose="020B0604030504040204" pitchFamily="34" charset="0"/>
              </a:rPr>
              <a:t>is preferred.</a:t>
            </a: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124</a:t>
            </a:fld>
            <a:endParaRPr lang="en-US" dirty="0"/>
          </a:p>
        </p:txBody>
      </p:sp>
    </p:spTree>
    <p:extLst>
      <p:ext uri="{BB962C8B-B14F-4D97-AF65-F5344CB8AC3E}">
        <p14:creationId xmlns:p14="http://schemas.microsoft.com/office/powerpoint/2010/main" val="12969788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FontTx/>
              <a:buChar char="•"/>
            </a:pPr>
            <a:r>
              <a:rPr lang="en-US" sz="2000" dirty="0">
                <a:solidFill>
                  <a:srgbClr val="000000"/>
                </a:solidFill>
                <a:uFillTx/>
                <a:ea typeface="Tahoma" panose="020B0604030504040204" pitchFamily="34" charset="0"/>
                <a:cs typeface="Tahoma" panose="020B0604030504040204" pitchFamily="34" charset="0"/>
              </a:rPr>
              <a:t>The American Association of Clinical Endocrinologists (AACE) and American College of Endocrinology (ACE) 2020 diabetes management algorithm and 2015 clinical practice guidelines for developing a diabetes care plan include the use of SGLT2 inhibitors as an alternative to metformin for monotherapy and as an appropriate add-on to metformin in dual therapy and triple therapy.</a:t>
            </a: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125</a:t>
            </a:fld>
            <a:endParaRPr lang="en-US" dirty="0"/>
          </a:p>
        </p:txBody>
      </p:sp>
    </p:spTree>
    <p:extLst>
      <p:ext uri="{BB962C8B-B14F-4D97-AF65-F5344CB8AC3E}">
        <p14:creationId xmlns:p14="http://schemas.microsoft.com/office/powerpoint/2010/main" val="15380115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AACE/ACE recognizes that empagliflozin and canagliflozin are associated with significantly reduced cardiac mortality, hospitalization for heart failure, as well as secondary renal endpoints.</a:t>
            </a:r>
          </a:p>
          <a:p>
            <a:pPr marL="457200" indent="-457200">
              <a:buChar char="•"/>
            </a:pPr>
            <a:r>
              <a:rPr lang="en-US" sz="2000" dirty="0">
                <a:solidFill>
                  <a:srgbClr val="000000"/>
                </a:solidFill>
                <a:ea typeface="Tahoma" panose="020B0604030504040204" pitchFamily="34" charset="0"/>
                <a:cs typeface="Tahoma" panose="020B0604030504040204" pitchFamily="34" charset="0"/>
              </a:rPr>
              <a:t>Additionally, dapagliflozin demonstrated reduced all-cause mortality and the composite of CV death and HF hospitalization; however, it did not significantly lower the combined risk of CV death and nonfatal MI and stroke.</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In the 2020 algorithm, the panel identifies SGLT2 inhibitors as having a neutral effect on bone.</a:t>
            </a:r>
            <a:endParaRPr lang="en-US" sz="2000" dirty="0">
              <a:solidFill>
                <a:srgbClr val="000000"/>
              </a:solidFill>
              <a:ea typeface="Tahoma" panose="020B0604030504040204" pitchFamily="34" charset="0"/>
              <a:cs typeface="Tahoma" panose="020B0604030504040204" pitchFamily="34" charset="0"/>
            </a:endParaRP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126</a:t>
            </a:fld>
            <a:endParaRPr lang="en-US" dirty="0"/>
          </a:p>
        </p:txBody>
      </p:sp>
    </p:spTree>
    <p:extLst>
      <p:ext uri="{BB962C8B-B14F-4D97-AF65-F5344CB8AC3E}">
        <p14:creationId xmlns:p14="http://schemas.microsoft.com/office/powerpoint/2010/main" val="19365153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5820" y="992889"/>
            <a:ext cx="8229600" cy="3394472"/>
          </a:xfrm>
        </p:spPr>
        <p:txBody>
          <a:bodyPr/>
          <a:lstStyle/>
          <a:p>
            <a:pPr marL="457200" marR="0" lvl="0" indent="-457200">
              <a:buFontTx/>
              <a:buChar char="•"/>
            </a:pPr>
            <a:r>
              <a:rPr lang="en-US" sz="2000" dirty="0">
                <a:solidFill>
                  <a:srgbClr val="000000"/>
                </a:solidFill>
                <a:ea typeface="Tahoma" panose="020B0604030504040204" pitchFamily="34" charset="0"/>
                <a:cs typeface="Tahoma" panose="020B0604030504040204" pitchFamily="34" charset="0"/>
              </a:rPr>
              <a:t>In 2020, the American College of Cardiology (ACC) published an expert consensus decision pathway for CV risk reduction in patients with T2DM.</a:t>
            </a:r>
          </a:p>
          <a:p>
            <a:pPr marL="457200" marR="0" lvl="0" indent="-457200">
              <a:buFontTx/>
              <a:buChar char="•"/>
            </a:pPr>
            <a:r>
              <a:rPr lang="en-US" sz="2000" dirty="0">
                <a:solidFill>
                  <a:srgbClr val="000000"/>
                </a:solidFill>
                <a:ea typeface="Tahoma" panose="020B0604030504040204" pitchFamily="34" charset="0"/>
                <a:cs typeface="Tahoma" panose="020B0604030504040204" pitchFamily="34" charset="0"/>
              </a:rPr>
              <a:t>They identify opportunities to initiate an SGLT2 inhibitor or GLP-1RA with demonstrated CV or renal benefit in patients with T2DM. </a:t>
            </a:r>
          </a:p>
          <a:p>
            <a:pPr marL="457200" marR="0" lvl="0" indent="-457200">
              <a:buFontTx/>
              <a:buChar char="•"/>
            </a:pPr>
            <a:r>
              <a:rPr lang="en-US" sz="2000" dirty="0">
                <a:solidFill>
                  <a:srgbClr val="000000"/>
                </a:solidFill>
                <a:ea typeface="Tahoma" panose="020B0604030504040204" pitchFamily="34" charset="0"/>
                <a:cs typeface="Tahoma" panose="020B0604030504040204" pitchFamily="34" charset="0"/>
              </a:rPr>
              <a:t>A medication from either class may be initiated in any patient with T2DM and ASCVD at the time of diagnosis of T2DM or ASCVD or any time after diagnosis, including at hospital discharge for ASCVD. </a:t>
            </a:r>
          </a:p>
          <a:p>
            <a:pPr marL="457200" marR="0" lvl="0" indent="-457200">
              <a:buFontTx/>
              <a:buChar char="•"/>
            </a:pPr>
            <a:r>
              <a:rPr lang="en-US" sz="2000" dirty="0">
                <a:solidFill>
                  <a:srgbClr val="000000"/>
                </a:solidFill>
                <a:ea typeface="Tahoma" panose="020B0604030504040204" pitchFamily="34" charset="0"/>
                <a:cs typeface="Tahoma" panose="020B0604030504040204" pitchFamily="34" charset="0"/>
              </a:rPr>
              <a:t>An agent from either class can also be started in patients with T2DM without established ASCVD but who are at high risk of ASCVD. </a:t>
            </a: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127</a:t>
            </a:fld>
            <a:endParaRPr lang="en-US" dirty="0"/>
          </a:p>
        </p:txBody>
      </p:sp>
    </p:spTree>
    <p:extLst>
      <p:ext uri="{BB962C8B-B14F-4D97-AF65-F5344CB8AC3E}">
        <p14:creationId xmlns:p14="http://schemas.microsoft.com/office/powerpoint/2010/main" val="29063072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5820" y="992889"/>
            <a:ext cx="8229600" cy="3394472"/>
          </a:xfrm>
        </p:spPr>
        <p:txBody>
          <a:bodyPr/>
          <a:lstStyle/>
          <a:p>
            <a:pPr marL="457200" marR="0" lvl="0" indent="-457200">
              <a:buFontTx/>
              <a:buChar char="•"/>
            </a:pPr>
            <a:r>
              <a:rPr lang="en-US" sz="2000" dirty="0">
                <a:solidFill>
                  <a:srgbClr val="000000"/>
                </a:solidFill>
                <a:ea typeface="Tahoma" panose="020B0604030504040204" pitchFamily="34" charset="0"/>
                <a:cs typeface="Tahoma" panose="020B0604030504040204" pitchFamily="34" charset="0"/>
              </a:rPr>
              <a:t>In addition, initiation of an SGLT2 inhibitor with demonstrated CV or renal benefit is recommended in patients with HF and/or diabetic kidney disease; a GLP-1RA is an alternative in patients with eGFR &lt; 30 ml/min/1.73 m².</a:t>
            </a:r>
          </a:p>
          <a:p>
            <a:pPr marL="457200" marR="0" lvl="0" indent="-457200">
              <a:buFontTx/>
              <a:buChar char="•"/>
            </a:pPr>
            <a:endParaRPr lang="en-US" sz="2000" dirty="0">
              <a:solidFill>
                <a:srgbClr val="000000"/>
              </a:solidFill>
              <a:ea typeface="Tahoma" panose="020B0604030504040204" pitchFamily="34" charset="0"/>
              <a:cs typeface="Tahoma" panose="020B0604030504040204" pitchFamily="34" charset="0"/>
            </a:endParaRP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128</a:t>
            </a:fld>
            <a:endParaRPr lang="en-US" dirty="0"/>
          </a:p>
        </p:txBody>
      </p:sp>
    </p:spTree>
    <p:extLst>
      <p:ext uri="{BB962C8B-B14F-4D97-AF65-F5344CB8AC3E}">
        <p14:creationId xmlns:p14="http://schemas.microsoft.com/office/powerpoint/2010/main" val="28711590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9050"/>
            <a:ext cx="8229600" cy="857250"/>
          </a:xfrm>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590550"/>
            <a:ext cx="8686800" cy="3394472"/>
          </a:xfrm>
        </p:spPr>
        <p:txBody>
          <a:bodyPr/>
          <a:lstStyle/>
          <a:p>
            <a:pPr marL="0" indent="0">
              <a:buNone/>
            </a:pPr>
            <a:r>
              <a:rPr lang="en-US" sz="2000" b="1" i="1" dirty="0">
                <a:solidFill>
                  <a:srgbClr val="000000"/>
                </a:solidFill>
              </a:rPr>
              <a:t>Product/Guideline Updates:</a:t>
            </a:r>
          </a:p>
          <a:p>
            <a:r>
              <a:rPr lang="en-US" sz="2000" dirty="0">
                <a:effectLst/>
                <a:ea typeface="MS Mincho" panose="02020609040205080304" pitchFamily="49" charset="-128"/>
              </a:rPr>
              <a:t>FDA approved a new indication for Farxiga (dapagliflozin) to reduce the risk of sustained eGFR decline, end stage kidney disease (ESKD), CV death, and hospitalization for heart failure (hHF) in adults with chronic kidney disease (CKD) at risk of progression. </a:t>
            </a:r>
          </a:p>
          <a:p>
            <a:r>
              <a:rPr lang="en-US" sz="2000" dirty="0">
                <a:effectLst/>
                <a:ea typeface="MS Mincho" panose="02020609040205080304" pitchFamily="49" charset="-128"/>
              </a:rPr>
              <a:t>Corresponding new limitations of use were also added stating that dapagliflozin is not recommended for use to improve glycemic control in adults with type 2 diabetes mellitus with an eGFR &lt; 45 mL/min/1.73 m² as it is unlikely to be effective based upon its mechanism of action. </a:t>
            </a:r>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129</a:t>
            </a:fld>
            <a:endParaRPr lang="en-US" dirty="0"/>
          </a:p>
        </p:txBody>
      </p:sp>
    </p:spTree>
    <p:extLst>
      <p:ext uri="{BB962C8B-B14F-4D97-AF65-F5344CB8AC3E}">
        <p14:creationId xmlns:p14="http://schemas.microsoft.com/office/powerpoint/2010/main" val="251676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Diabetic Patients Not Utilizing Statin Therapy Retro-DUR Rule Properties</a:t>
            </a:r>
          </a:p>
        </p:txBody>
      </p:sp>
      <p:sp>
        <p:nvSpPr>
          <p:cNvPr id="5" name="Content Placeholder 4"/>
          <p:cNvSpPr>
            <a:spLocks noGrp="1"/>
          </p:cNvSpPr>
          <p:nvPr>
            <p:ph idx="1"/>
          </p:nvPr>
        </p:nvSpPr>
        <p:spPr>
          <a:xfrm>
            <a:off x="276664" y="1200151"/>
            <a:ext cx="4191000" cy="3429000"/>
          </a:xfrm>
        </p:spPr>
        <p:txBody>
          <a:bodyPr/>
          <a:lstStyle/>
          <a:p>
            <a:pPr marR="0" lvl="0">
              <a:lnSpc>
                <a:spcPct val="115000"/>
              </a:lnSpc>
              <a:spcAft>
                <a:spcPts val="600"/>
              </a:spcAft>
            </a:pPr>
            <a:r>
              <a:rPr lang="en-US" sz="1800" dirty="0"/>
              <a:t>Member demographics</a:t>
            </a:r>
          </a:p>
          <a:p>
            <a:pPr marR="0" lvl="1">
              <a:lnSpc>
                <a:spcPct val="115000"/>
              </a:lnSpc>
              <a:spcAft>
                <a:spcPts val="0"/>
              </a:spcAft>
            </a:pPr>
            <a:r>
              <a:rPr lang="en-US" sz="1800" dirty="0"/>
              <a:t>Ages 39 - 74 </a:t>
            </a:r>
          </a:p>
          <a:p>
            <a:pPr marR="0" lvl="1">
              <a:lnSpc>
                <a:spcPct val="115000"/>
              </a:lnSpc>
              <a:spcAft>
                <a:spcPts val="0"/>
              </a:spcAft>
            </a:pPr>
            <a:r>
              <a:rPr lang="en-US" sz="1800" dirty="0"/>
              <a:t>Both genders</a:t>
            </a:r>
          </a:p>
          <a:p>
            <a:pPr marR="0" lvl="0">
              <a:lnSpc>
                <a:spcPct val="115000"/>
              </a:lnSpc>
              <a:spcAft>
                <a:spcPts val="0"/>
              </a:spcAft>
            </a:pPr>
            <a:r>
              <a:rPr lang="en-US" sz="1800" dirty="0"/>
              <a:t>All prescriber types</a:t>
            </a:r>
          </a:p>
          <a:p>
            <a:pPr marR="0" lvl="0">
              <a:lnSpc>
                <a:spcPct val="115000"/>
              </a:lnSpc>
              <a:spcAft>
                <a:spcPts val="1000"/>
              </a:spcAft>
            </a:pPr>
            <a:r>
              <a:rPr lang="en-US" sz="1800" dirty="0"/>
              <a:t>Diabetic Therapy without statin or combination product therapy</a:t>
            </a:r>
          </a:p>
          <a:p>
            <a:endParaRPr lang="en-US" dirty="0"/>
          </a:p>
        </p:txBody>
      </p:sp>
      <p:sp>
        <p:nvSpPr>
          <p:cNvPr id="6" name="Content Placeholder 5"/>
          <p:cNvSpPr>
            <a:spLocks noGrp="1"/>
          </p:cNvSpPr>
          <p:nvPr>
            <p:ph idx="10"/>
          </p:nvPr>
        </p:nvSpPr>
        <p:spPr>
          <a:xfrm>
            <a:off x="4572000" y="1200150"/>
            <a:ext cx="4191000" cy="3429000"/>
          </a:xfrm>
        </p:spPr>
        <p:txBody>
          <a:bodyPr/>
          <a:lstStyle/>
          <a:p>
            <a:pPr>
              <a:lnSpc>
                <a:spcPct val="115000"/>
              </a:lnSpc>
              <a:spcAft>
                <a:spcPts val="600"/>
              </a:spcAft>
            </a:pPr>
            <a:r>
              <a:rPr lang="en-US" sz="1800" dirty="0"/>
              <a:t>Negating diagnoses (within the past 365 days)</a:t>
            </a:r>
          </a:p>
          <a:p>
            <a:pPr lvl="1">
              <a:lnSpc>
                <a:spcPct val="115000"/>
              </a:lnSpc>
            </a:pPr>
            <a:r>
              <a:rPr lang="en-US" sz="1800" dirty="0"/>
              <a:t>None (as medical claims not received)</a:t>
            </a:r>
          </a:p>
          <a:p>
            <a:pPr lvl="0">
              <a:lnSpc>
                <a:spcPct val="115000"/>
              </a:lnSpc>
              <a:spcAft>
                <a:spcPts val="600"/>
              </a:spcAft>
            </a:pPr>
            <a:r>
              <a:rPr lang="en-US" sz="1800" dirty="0"/>
              <a:t>Negating drug therapy (claims within the past 180 days)</a:t>
            </a:r>
          </a:p>
          <a:p>
            <a:pPr lvl="1">
              <a:lnSpc>
                <a:spcPct val="115000"/>
              </a:lnSpc>
              <a:spcAft>
                <a:spcPts val="0"/>
              </a:spcAft>
            </a:pPr>
            <a:r>
              <a:rPr lang="en-US" sz="1800" dirty="0"/>
              <a:t>Clomiphene</a:t>
            </a:r>
          </a:p>
          <a:p>
            <a:pPr>
              <a:lnSpc>
                <a:spcPct val="115000"/>
              </a:lnSpc>
              <a:spcAft>
                <a:spcPts val="600"/>
              </a:spcAft>
            </a:pPr>
            <a:r>
              <a:rPr lang="en-US" sz="1800" dirty="0"/>
              <a:t>Outcomes measures</a:t>
            </a:r>
          </a:p>
          <a:p>
            <a:pPr lvl="1">
              <a:lnSpc>
                <a:spcPct val="115000"/>
              </a:lnSpc>
            </a:pPr>
            <a:r>
              <a:rPr lang="en-US" sz="1800" dirty="0"/>
              <a:t>Statin therapy added</a:t>
            </a:r>
          </a:p>
          <a:p>
            <a:endParaRPr lang="en-US" dirty="0"/>
          </a:p>
        </p:txBody>
      </p:sp>
    </p:spTree>
    <p:extLst>
      <p:ext uri="{BB962C8B-B14F-4D97-AF65-F5344CB8AC3E}">
        <p14:creationId xmlns:p14="http://schemas.microsoft.com/office/powerpoint/2010/main" val="29244404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819150"/>
            <a:ext cx="8229600" cy="3394472"/>
          </a:xfrm>
        </p:spPr>
        <p:txBody>
          <a:bodyPr/>
          <a:lstStyle/>
          <a:p>
            <a:pPr marL="0" indent="0">
              <a:buNone/>
            </a:pPr>
            <a:r>
              <a:rPr lang="en-US" sz="2000" b="1" i="1" dirty="0">
                <a:solidFill>
                  <a:srgbClr val="000000"/>
                </a:solidFill>
              </a:rPr>
              <a:t>Product/Guideline Updates:</a:t>
            </a:r>
          </a:p>
          <a:p>
            <a:r>
              <a:rPr lang="en-US" sz="2000" dirty="0">
                <a:ea typeface="MS Mincho" panose="02020609040205080304" pitchFamily="49" charset="-128"/>
              </a:rPr>
              <a:t>FDA updated the Steglatro (ertugliflozin) indication to remove the limitation of use for "those who are not adequately controlled on a regimen containing ertugliflozin or metformin, or in patients who are already treated with both ertugliflozin and metformin". </a:t>
            </a:r>
          </a:p>
          <a:p>
            <a:r>
              <a:rPr lang="en-US" sz="2000" dirty="0">
                <a:ea typeface="MS Mincho" panose="02020609040205080304" pitchFamily="49" charset="-128"/>
              </a:rPr>
              <a:t>The package insert was updated to state that use is not recommended in pts with eGFR &lt; 45 mL/min/1.73 m² (still contraindicated with eGFR &lt; 30 mL/min/1.73 m²); contraindication updated to include hypersensitivity to any excipient. </a:t>
            </a:r>
          </a:p>
          <a:p>
            <a:r>
              <a:rPr lang="en-US" sz="2000" dirty="0">
                <a:ea typeface="MS Mincho" panose="02020609040205080304" pitchFamily="49" charset="-128"/>
              </a:rPr>
              <a:t>Updates were also made to the warnings section regarding ketoacidosis, lower limb amputation, volume depletion, urosepsis and pyelonephritis, necrotizing fasciitis, and vitamin B12 deficiency.</a:t>
            </a:r>
          </a:p>
          <a:p>
            <a:pPr marL="342900" marR="0" lvl="0" indent="-342900">
              <a:lnSpc>
                <a:spcPct val="120000"/>
              </a:lnSpc>
              <a:spcBef>
                <a:spcPts val="300"/>
              </a:spcBef>
              <a:spcAft>
                <a:spcPts val="300"/>
              </a:spcAft>
              <a:buFont typeface="Symbol" panose="05050102010706020507" pitchFamily="18" charset="2"/>
              <a:buChar char=""/>
            </a:pP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130</a:t>
            </a:fld>
            <a:endParaRPr lang="en-US" dirty="0"/>
          </a:p>
        </p:txBody>
      </p:sp>
    </p:spTree>
    <p:extLst>
      <p:ext uri="{BB962C8B-B14F-4D97-AF65-F5344CB8AC3E}">
        <p14:creationId xmlns:p14="http://schemas.microsoft.com/office/powerpoint/2010/main" val="35999617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0" indent="0">
              <a:buNone/>
            </a:pPr>
            <a:r>
              <a:rPr lang="en-US" sz="2000" b="1" i="1" dirty="0">
                <a:solidFill>
                  <a:srgbClr val="000000"/>
                </a:solidFill>
              </a:rPr>
              <a:t>Product/Guideline Updates:</a:t>
            </a:r>
          </a:p>
          <a:p>
            <a:pPr marL="457200" marR="0" lvl="0" indent="-457200">
              <a:buFontTx/>
              <a:buChar char="•"/>
            </a:pPr>
            <a:r>
              <a:rPr lang="en-US" sz="2000" dirty="0">
                <a:latin typeface="Calibri" panose="020F0502020204030204" pitchFamily="34" charset="0"/>
                <a:ea typeface="MS Mincho" panose="02020609040205080304" pitchFamily="49" charset="-128"/>
                <a:cs typeface="Times New Roman" panose="02020603050405020304" pitchFamily="18" charset="0"/>
              </a:rPr>
              <a:t>Jardiance (empagliflozin) is now approved to reduce the risk of cardiovascular death and hospitalization for heart failure in adults with heart failure and reduced ejection fraction (HFrEF).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131</a:t>
            </a:fld>
            <a:endParaRPr lang="en-US" dirty="0"/>
          </a:p>
        </p:txBody>
      </p:sp>
    </p:spTree>
    <p:extLst>
      <p:ext uri="{BB962C8B-B14F-4D97-AF65-F5344CB8AC3E}">
        <p14:creationId xmlns:p14="http://schemas.microsoft.com/office/powerpoint/2010/main" val="7740459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0" indent="0">
              <a:buNone/>
            </a:pPr>
            <a:r>
              <a:rPr lang="en-US" sz="2000" b="1" i="1" dirty="0">
                <a:solidFill>
                  <a:srgbClr val="000000"/>
                </a:solidFill>
              </a:rPr>
              <a:t>Product/Guideline Updates:</a:t>
            </a:r>
          </a:p>
          <a:p>
            <a:pPr marL="0" indent="0">
              <a:spcBef>
                <a:spcPts val="0"/>
              </a:spcBef>
            </a:pPr>
            <a:r>
              <a:rPr lang="en-US" sz="2000" dirty="0">
                <a:solidFill>
                  <a:srgbClr val="000000"/>
                </a:solidFill>
                <a:ea typeface="Tahoma" panose="020B0604030504040204" pitchFamily="34" charset="0"/>
                <a:cs typeface="Tahoma" panose="020B0604030504040204" pitchFamily="34" charset="0"/>
              </a:rPr>
              <a:t> Updates in the 2022 Standards of Medical Care in Diabetes include:</a:t>
            </a:r>
          </a:p>
          <a:p>
            <a:pPr marL="400050" lvl="1" indent="0">
              <a:spcBef>
                <a:spcPts val="0"/>
              </a:spcBef>
            </a:pPr>
            <a:r>
              <a:rPr lang="en-US" sz="1800" dirty="0">
                <a:solidFill>
                  <a:srgbClr val="000000"/>
                </a:solidFill>
                <a:ea typeface="Tahoma" panose="020B0604030504040204" pitchFamily="34" charset="0"/>
                <a:cs typeface="Tahoma" panose="020B0604030504040204" pitchFamily="34" charset="0"/>
              </a:rPr>
              <a:t>“</a:t>
            </a:r>
            <a:r>
              <a:rPr lang="en-US" sz="2000" dirty="0">
                <a:solidFill>
                  <a:srgbClr val="000000"/>
                </a:solidFill>
                <a:ea typeface="Tahoma" panose="020B0604030504040204" pitchFamily="34" charset="0"/>
                <a:cs typeface="Tahoma" panose="020B0604030504040204" pitchFamily="34" charset="0"/>
              </a:rPr>
              <a:t>Cardiovascular Disease: Treatment” subsection, providing guidance for patients with type 2 diabetes and established ASCVD or multiple risk factors for ASCVD on the use of combined therapy with a SGLT2 inhibitor with demonstrated cardiovascular benefit and a GLP-1 receptor agonist with demonstrated cardiovascular benefit. </a:t>
            </a:r>
          </a:p>
          <a:p>
            <a:pPr marL="400050" lvl="1" indent="0">
              <a:spcBef>
                <a:spcPts val="0"/>
              </a:spcBef>
            </a:pPr>
            <a:r>
              <a:rPr lang="en-US" sz="2000" dirty="0">
                <a:solidFill>
                  <a:srgbClr val="000000"/>
                </a:solidFill>
                <a:ea typeface="Tahoma" panose="020B0604030504040204" pitchFamily="34" charset="0"/>
                <a:cs typeface="Tahoma" panose="020B0604030504040204" pitchFamily="34" charset="0"/>
              </a:rPr>
              <a:t>“Chronic Kidney Disease and Risk Management Recommendation” has been revised to include lower glomular filtration rates and lower urinary albumin as indicators for use of SGLT2 inhibitors to reduce CKD progression and cardiovascular events.</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132</a:t>
            </a:fld>
            <a:endParaRPr lang="en-US" dirty="0"/>
          </a:p>
        </p:txBody>
      </p:sp>
    </p:spTree>
    <p:extLst>
      <p:ext uri="{BB962C8B-B14F-4D97-AF65-F5344CB8AC3E}">
        <p14:creationId xmlns:p14="http://schemas.microsoft.com/office/powerpoint/2010/main" val="3151843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0" indent="0">
              <a:buNone/>
            </a:pPr>
            <a:r>
              <a:rPr lang="en-US" sz="2000" b="1" i="1" dirty="0">
                <a:solidFill>
                  <a:srgbClr val="000000"/>
                </a:solidFill>
              </a:rPr>
              <a:t>Product/Guideline Updates:</a:t>
            </a:r>
          </a:p>
          <a:p>
            <a:pPr marL="457200" indent="-457200">
              <a:buFontTx/>
              <a:buChar char="•"/>
            </a:pPr>
            <a:r>
              <a:rPr lang="en-US" sz="2000" dirty="0">
                <a:effectLst/>
                <a:latin typeface="Calibri" panose="020F0502020204030204" pitchFamily="34" charset="0"/>
                <a:ea typeface="MS Mincho" panose="02020609040205080304" pitchFamily="49" charset="-128"/>
                <a:cs typeface="Times New Roman" panose="02020603050405020304" pitchFamily="18" charset="0"/>
              </a:rPr>
              <a:t>The USPSTF has issued a final recommendation statement (August 2021) on screening for prediabetes and type 2 diabetes. </a:t>
            </a:r>
          </a:p>
          <a:p>
            <a:pPr marL="457200" indent="-457200">
              <a:buFontTx/>
              <a:buChar char="•"/>
            </a:pPr>
            <a:r>
              <a:rPr lang="en-US" sz="2000" dirty="0">
                <a:effectLst/>
                <a:latin typeface="Calibri" panose="020F0502020204030204" pitchFamily="34" charset="0"/>
                <a:ea typeface="MS Mincho" panose="02020609040205080304" pitchFamily="49" charset="-128"/>
                <a:cs typeface="Times New Roman" panose="02020603050405020304" pitchFamily="18" charset="0"/>
              </a:rPr>
              <a:t>It is recommended to screen for prediabetes and type 2 diabetes in adults aged 35 to 70 years who are overweight or obese, and health care providers should offer or refer patients with prediabetes for preventive interventions (Grade B). </a:t>
            </a: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133</a:t>
            </a:fld>
            <a:endParaRPr lang="en-US" dirty="0"/>
          </a:p>
        </p:txBody>
      </p:sp>
    </p:spTree>
    <p:extLst>
      <p:ext uri="{BB962C8B-B14F-4D97-AF65-F5344CB8AC3E}">
        <p14:creationId xmlns:p14="http://schemas.microsoft.com/office/powerpoint/2010/main" val="15082164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altLang="en-US" dirty="0"/>
              <a:t>Immune Globulins</a:t>
            </a:r>
            <a:endParaRPr lang="en-US" dirty="0"/>
          </a:p>
        </p:txBody>
      </p:sp>
    </p:spTree>
    <p:extLst>
      <p:ext uri="{BB962C8B-B14F-4D97-AF65-F5344CB8AC3E}">
        <p14:creationId xmlns:p14="http://schemas.microsoft.com/office/powerpoint/2010/main" val="191469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135</a:t>
            </a:fld>
            <a:endParaRPr lang="en-US" dirty="0"/>
          </a:p>
        </p:txBody>
      </p:sp>
      <p:graphicFrame>
        <p:nvGraphicFramePr>
          <p:cNvPr id="7" name="Content Placeholder 5">
            <a:extLst>
              <a:ext uri="{FF2B5EF4-FFF2-40B4-BE49-F238E27FC236}">
                <a16:creationId xmlns:a16="http://schemas.microsoft.com/office/drawing/2014/main" id="{5C0A1785-8559-4739-84A8-351F0EFC7CF3}"/>
              </a:ext>
            </a:extLst>
          </p:cNvPr>
          <p:cNvGraphicFramePr>
            <a:graphicFrameLocks noGrp="1"/>
          </p:cNvGraphicFramePr>
          <p:nvPr>
            <p:ph idx="1"/>
            <p:extLst>
              <p:ext uri="{D42A27DB-BD31-4B8C-83A1-F6EECF244321}">
                <p14:modId xmlns:p14="http://schemas.microsoft.com/office/powerpoint/2010/main" val="3498517682"/>
              </p:ext>
            </p:extLst>
          </p:nvPr>
        </p:nvGraphicFramePr>
        <p:xfrm>
          <a:off x="177403" y="742950"/>
          <a:ext cx="8789194" cy="3721614"/>
        </p:xfrm>
        <a:graphic>
          <a:graphicData uri="http://schemas.openxmlformats.org/drawingml/2006/table">
            <a:tbl>
              <a:tblPr firstRow="1" firstCol="1" lastRow="1" lastCol="1" bandRow="1" bandCol="1">
                <a:tableStyleId>{5C22544A-7EE6-4342-B048-85BDC9FD1C3A}</a:tableStyleId>
              </a:tblPr>
              <a:tblGrid>
                <a:gridCol w="1626393">
                  <a:extLst>
                    <a:ext uri="{9D8B030D-6E8A-4147-A177-3AD203B41FA5}">
                      <a16:colId xmlns:a16="http://schemas.microsoft.com/office/drawing/2014/main" val="305100432"/>
                    </a:ext>
                  </a:extLst>
                </a:gridCol>
                <a:gridCol w="1371600">
                  <a:extLst>
                    <a:ext uri="{9D8B030D-6E8A-4147-A177-3AD203B41FA5}">
                      <a16:colId xmlns:a16="http://schemas.microsoft.com/office/drawing/2014/main" val="2736678424"/>
                    </a:ext>
                  </a:extLst>
                </a:gridCol>
                <a:gridCol w="5791201">
                  <a:extLst>
                    <a:ext uri="{9D8B030D-6E8A-4147-A177-3AD203B41FA5}">
                      <a16:colId xmlns:a16="http://schemas.microsoft.com/office/drawing/2014/main" val="3252809767"/>
                    </a:ext>
                  </a:extLst>
                </a:gridCol>
              </a:tblGrid>
              <a:tr h="429153">
                <a:tc>
                  <a:txBody>
                    <a:bodyPr/>
                    <a:lstStyle/>
                    <a:p>
                      <a:pPr marL="0" marR="0" algn="ctr">
                        <a:spcBef>
                          <a:spcPts val="5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35850506"/>
                  </a:ext>
                </a:extLst>
              </a:tr>
              <a:tr h="219858">
                <a:tc gridSpan="3">
                  <a:txBody>
                    <a:bodyPr/>
                    <a:lstStyle/>
                    <a:p>
                      <a:pPr marL="0" marR="0" algn="ctr">
                        <a:spcBef>
                          <a:spcPts val="50"/>
                        </a:spcBef>
                        <a:spcAft>
                          <a:spcPts val="0"/>
                        </a:spcAft>
                      </a:pPr>
                      <a:r>
                        <a:rPr lang="en-US" sz="1500" dirty="0">
                          <a:solidFill>
                            <a:schemeClr val="tx2"/>
                          </a:solidFill>
                          <a:effectLst/>
                        </a:rPr>
                        <a:t>Intravenous</a:t>
                      </a:r>
                      <a:endParaRPr lang="en-US" sz="15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418554"/>
                  </a:ext>
                </a:extLst>
              </a:tr>
              <a:tr h="219858">
                <a:tc>
                  <a:txBody>
                    <a:bodyPr/>
                    <a:lstStyle/>
                    <a:p>
                      <a:pPr marL="0" marR="0">
                        <a:spcBef>
                          <a:spcPts val="50"/>
                        </a:spcBef>
                        <a:spcAft>
                          <a:spcPts val="0"/>
                        </a:spcAft>
                      </a:pPr>
                      <a:r>
                        <a:rPr lang="en-US" sz="1500" b="0" dirty="0">
                          <a:solidFill>
                            <a:srgbClr val="000000"/>
                          </a:solidFill>
                          <a:effectLst/>
                        </a:rPr>
                        <a:t>Asceniv™</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ADMA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spcBef>
                          <a:spcPts val="50"/>
                        </a:spcBef>
                        <a:spcAft>
                          <a:spcPts val="0"/>
                        </a:spcAft>
                      </a:pPr>
                      <a:r>
                        <a:rPr lang="en-US" sz="1500" b="0" dirty="0">
                          <a:solidFill>
                            <a:srgbClr val="000000"/>
                          </a:solidFill>
                          <a:effectLst/>
                        </a:rPr>
                        <a:t>Primary humoral immunodeficiency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938333453"/>
                  </a:ext>
                </a:extLst>
              </a:tr>
              <a:tr h="257161">
                <a:tc>
                  <a:txBody>
                    <a:bodyPr/>
                    <a:lstStyle/>
                    <a:p>
                      <a:pPr marL="0" marR="0">
                        <a:spcBef>
                          <a:spcPts val="50"/>
                        </a:spcBef>
                        <a:spcAft>
                          <a:spcPts val="0"/>
                        </a:spcAft>
                      </a:pPr>
                      <a:r>
                        <a:rPr lang="en-US" sz="1500" b="0" dirty="0">
                          <a:solidFill>
                            <a:srgbClr val="000000"/>
                          </a:solidFill>
                          <a:effectLst/>
                        </a:rPr>
                        <a:t>Bivigam®</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Biotest/ADMA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spcBef>
                          <a:spcPts val="50"/>
                        </a:spcBef>
                        <a:spcAft>
                          <a:spcPts val="0"/>
                        </a:spcAft>
                      </a:pPr>
                      <a:r>
                        <a:rPr lang="en-US" sz="1500" b="0" dirty="0">
                          <a:solidFill>
                            <a:srgbClr val="000000"/>
                          </a:solidFill>
                          <a:effectLst/>
                        </a:rPr>
                        <a:t>Primary humoral immunodeficiency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2196815891"/>
                  </a:ext>
                </a:extLst>
              </a:tr>
              <a:tr h="452802">
                <a:tc>
                  <a:txBody>
                    <a:bodyPr/>
                    <a:lstStyle/>
                    <a:p>
                      <a:pPr marL="0" marR="0">
                        <a:spcBef>
                          <a:spcPts val="50"/>
                        </a:spcBef>
                        <a:spcAft>
                          <a:spcPts val="0"/>
                        </a:spcAft>
                      </a:pPr>
                      <a:r>
                        <a:rPr lang="en-US" sz="1500" b="0" dirty="0">
                          <a:solidFill>
                            <a:srgbClr val="000000"/>
                          </a:solidFill>
                          <a:effectLst/>
                        </a:rPr>
                        <a:t>Flebogamma® DIF 5% and 10%</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Grifols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(inherited) immunodeficiency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primary immune thrombocytopenia (10% only)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4161562779"/>
                  </a:ext>
                </a:extLst>
              </a:tr>
              <a:tr h="1189372">
                <a:tc>
                  <a:txBody>
                    <a:bodyPr/>
                    <a:lstStyle/>
                    <a:p>
                      <a:pPr marL="0" marR="0">
                        <a:spcBef>
                          <a:spcPts val="50"/>
                        </a:spcBef>
                        <a:spcAft>
                          <a:spcPts val="0"/>
                        </a:spcAft>
                      </a:pPr>
                      <a:r>
                        <a:rPr lang="en-US" sz="1500" b="0" dirty="0">
                          <a:solidFill>
                            <a:srgbClr val="000000"/>
                          </a:solidFill>
                          <a:effectLst/>
                        </a:rPr>
                        <a:t>Gammagard® 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Baxalta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Prevention of bacterial infections in hypogammaglobulinemia and/or recurrent bacterial infections associated with B-cell chronic lymphocytic leukemia</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idiopathic thrombocytopenic purpura</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Prevention of coronary artery aneurysms associated with Kawasaki syndrome</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3795276356"/>
                  </a:ext>
                </a:extLst>
              </a:tr>
              <a:tr h="452802">
                <a:tc>
                  <a:txBody>
                    <a:bodyPr/>
                    <a:lstStyle/>
                    <a:p>
                      <a:pPr marL="0" marR="0">
                        <a:spcBef>
                          <a:spcPts val="50"/>
                        </a:spcBef>
                        <a:spcAft>
                          <a:spcPts val="0"/>
                        </a:spcAft>
                      </a:pPr>
                      <a:r>
                        <a:rPr lang="en-US" sz="1500" b="0" dirty="0">
                          <a:solidFill>
                            <a:srgbClr val="000000"/>
                          </a:solidFill>
                          <a:effectLst/>
                        </a:rPr>
                        <a:t>Gammaplex® 5% and 10%</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Bio Products Laboratory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immune thrombocytopenic purpura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3599575143"/>
                  </a:ext>
                </a:extLst>
              </a:tr>
            </a:tbl>
          </a:graphicData>
        </a:graphic>
      </p:graphicFrame>
    </p:spTree>
    <p:extLst>
      <p:ext uri="{BB962C8B-B14F-4D97-AF65-F5344CB8AC3E}">
        <p14:creationId xmlns:p14="http://schemas.microsoft.com/office/powerpoint/2010/main" val="37964274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136</a:t>
            </a:fld>
            <a:endParaRPr lang="en-US" dirty="0"/>
          </a:p>
        </p:txBody>
      </p:sp>
      <p:graphicFrame>
        <p:nvGraphicFramePr>
          <p:cNvPr id="7" name="Content Placeholder 5">
            <a:extLst>
              <a:ext uri="{FF2B5EF4-FFF2-40B4-BE49-F238E27FC236}">
                <a16:creationId xmlns:a16="http://schemas.microsoft.com/office/drawing/2014/main" id="{5C0A1785-8559-4739-84A8-351F0EFC7CF3}"/>
              </a:ext>
            </a:extLst>
          </p:cNvPr>
          <p:cNvGraphicFramePr>
            <a:graphicFrameLocks noGrp="1"/>
          </p:cNvGraphicFramePr>
          <p:nvPr>
            <p:ph idx="1"/>
            <p:extLst>
              <p:ext uri="{D42A27DB-BD31-4B8C-83A1-F6EECF244321}">
                <p14:modId xmlns:p14="http://schemas.microsoft.com/office/powerpoint/2010/main" val="2798436608"/>
              </p:ext>
            </p:extLst>
          </p:nvPr>
        </p:nvGraphicFramePr>
        <p:xfrm>
          <a:off x="177403" y="742950"/>
          <a:ext cx="8789194" cy="3733800"/>
        </p:xfrm>
        <a:graphic>
          <a:graphicData uri="http://schemas.openxmlformats.org/drawingml/2006/table">
            <a:tbl>
              <a:tblPr firstRow="1" firstCol="1" lastRow="1" lastCol="1" bandRow="1" bandCol="1">
                <a:tableStyleId>{5C22544A-7EE6-4342-B048-85BDC9FD1C3A}</a:tableStyleId>
              </a:tblPr>
              <a:tblGrid>
                <a:gridCol w="1626393">
                  <a:extLst>
                    <a:ext uri="{9D8B030D-6E8A-4147-A177-3AD203B41FA5}">
                      <a16:colId xmlns:a16="http://schemas.microsoft.com/office/drawing/2014/main" val="305100432"/>
                    </a:ext>
                  </a:extLst>
                </a:gridCol>
                <a:gridCol w="1371600">
                  <a:extLst>
                    <a:ext uri="{9D8B030D-6E8A-4147-A177-3AD203B41FA5}">
                      <a16:colId xmlns:a16="http://schemas.microsoft.com/office/drawing/2014/main" val="2736678424"/>
                    </a:ext>
                  </a:extLst>
                </a:gridCol>
                <a:gridCol w="5791201">
                  <a:extLst>
                    <a:ext uri="{9D8B030D-6E8A-4147-A177-3AD203B41FA5}">
                      <a16:colId xmlns:a16="http://schemas.microsoft.com/office/drawing/2014/main" val="3252809767"/>
                    </a:ext>
                  </a:extLst>
                </a:gridCol>
              </a:tblGrid>
              <a:tr h="429153">
                <a:tc>
                  <a:txBody>
                    <a:bodyPr/>
                    <a:lstStyle/>
                    <a:p>
                      <a:pPr marL="0" marR="0" algn="ctr">
                        <a:spcBef>
                          <a:spcPts val="5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35850506"/>
                  </a:ext>
                </a:extLst>
              </a:tr>
              <a:tr h="525038">
                <a:tc>
                  <a:txBody>
                    <a:bodyPr/>
                    <a:lstStyle/>
                    <a:p>
                      <a:pPr marL="0" marR="0">
                        <a:spcBef>
                          <a:spcPts val="50"/>
                        </a:spcBef>
                        <a:spcAft>
                          <a:spcPts val="0"/>
                        </a:spcAft>
                      </a:pPr>
                      <a:r>
                        <a:rPr lang="en-US" sz="1500" b="0" dirty="0">
                          <a:solidFill>
                            <a:srgbClr val="000000"/>
                          </a:solidFill>
                          <a:effectLst/>
                        </a:rPr>
                        <a:t>Octagam® 5% and 10%</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50"/>
                        </a:spcBef>
                        <a:spcAft>
                          <a:spcPts val="0"/>
                        </a:spcAft>
                      </a:pPr>
                      <a:r>
                        <a:rPr lang="en-US" sz="1500" b="0" dirty="0">
                          <a:solidFill>
                            <a:srgbClr val="000000"/>
                          </a:solidFill>
                          <a:effectLst/>
                        </a:rPr>
                        <a:t>Octapharma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 (5% only)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immune thrombocytopenic purpura (10% only)</a:t>
                      </a:r>
                    </a:p>
                    <a:p>
                      <a:pPr marL="171450" marR="0" lvl="0" indent="-171450" algn="l" defTabSz="914400" rtl="0" eaLnBrk="1" latinLnBrk="0" hangingPunct="1">
                        <a:spcBef>
                          <a:spcPts val="50"/>
                        </a:spcBef>
                        <a:spcAft>
                          <a:spcPts val="0"/>
                        </a:spcAft>
                        <a:buSzPct val="80000"/>
                        <a:buFont typeface="Wingdings" panose="05000000000000000000" pitchFamily="2" charset="2"/>
                        <a:buChar char=""/>
                        <a:tabLst>
                          <a:tab pos="228600" algn="l"/>
                        </a:tabLst>
                      </a:pPr>
                      <a:r>
                        <a:rPr lang="en-US" sz="1500" b="0" kern="1200" dirty="0">
                          <a:solidFill>
                            <a:srgbClr val="000000"/>
                          </a:solidFill>
                          <a:effectLst/>
                          <a:uFillTx/>
                          <a:latin typeface="+mn-lt"/>
                          <a:ea typeface="+mn-ea"/>
                          <a:cs typeface="+mn-cs"/>
                        </a:rPr>
                        <a:t>Dermatomyositis (10% only)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454070013"/>
                  </a:ext>
                </a:extLst>
              </a:tr>
              <a:tr h="452802">
                <a:tc>
                  <a:txBody>
                    <a:bodyPr/>
                    <a:lstStyle/>
                    <a:p>
                      <a:pPr marL="0" marR="0">
                        <a:spcBef>
                          <a:spcPts val="50"/>
                        </a:spcBef>
                        <a:spcAft>
                          <a:spcPts val="0"/>
                        </a:spcAft>
                      </a:pPr>
                      <a:r>
                        <a:rPr lang="en-US" sz="1500" b="0" dirty="0">
                          <a:solidFill>
                            <a:srgbClr val="000000"/>
                          </a:solidFill>
                          <a:effectLst/>
                        </a:rPr>
                        <a:t>Panzyga®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Octapharma/ Pfizer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 </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immune thrombocytopenia </a:t>
                      </a:r>
                    </a:p>
                    <a:p>
                      <a:pPr marL="171450" marR="0" lvl="0" indent="-171450" algn="l" defTabSz="914400" rtl="0" eaLnBrk="1" fontAlgn="auto" latinLnBrk="0" hangingPunct="1">
                        <a:lnSpc>
                          <a:spcPct val="100000"/>
                        </a:lnSpc>
                        <a:spcBef>
                          <a:spcPts val="50"/>
                        </a:spcBef>
                        <a:spcAft>
                          <a:spcPts val="0"/>
                        </a:spcAft>
                        <a:buClrTx/>
                        <a:buSzPct val="80000"/>
                        <a:buFont typeface="Wingdings" panose="05000000000000000000" pitchFamily="2" charset="2"/>
                        <a:buChar char=""/>
                        <a:tabLst>
                          <a:tab pos="228600" algn="l"/>
                        </a:tabLst>
                        <a:defRPr/>
                      </a:pPr>
                      <a:r>
                        <a:rPr lang="en-US" sz="1500" b="0" kern="1200" dirty="0">
                          <a:solidFill>
                            <a:srgbClr val="000000"/>
                          </a:solidFill>
                          <a:effectLst/>
                          <a:uFillTx/>
                          <a:latin typeface="+mn-lt"/>
                          <a:ea typeface="+mn-ea"/>
                          <a:cs typeface="+mn-cs"/>
                        </a:rPr>
                        <a:t>Chronic inflammatory demyelinating polyneuropathy</a:t>
                      </a:r>
                      <a:r>
                        <a:rPr lang="en-US" sz="1500" b="0" i="0" u="none" strike="noStrike" kern="1200" baseline="0" dirty="0">
                          <a:solidFill>
                            <a:schemeClr val="lt1"/>
                          </a:solidFill>
                          <a:uFillTx/>
                          <a:latin typeface="+mn-lt"/>
                          <a:ea typeface="+mn-ea"/>
                          <a:cs typeface="+mn-cs"/>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3136972096"/>
                  </a:ext>
                </a:extLst>
              </a:tr>
              <a:tr h="921496">
                <a:tc>
                  <a:txBody>
                    <a:bodyPr/>
                    <a:lstStyle/>
                    <a:p>
                      <a:pPr marL="0" marR="0">
                        <a:spcBef>
                          <a:spcPts val="50"/>
                        </a:spcBef>
                        <a:spcAft>
                          <a:spcPts val="0"/>
                        </a:spcAft>
                      </a:pPr>
                      <a:r>
                        <a:rPr lang="en-US" sz="1500" b="0" dirty="0">
                          <a:solidFill>
                            <a:srgbClr val="000000"/>
                          </a:solidFill>
                          <a:effectLst/>
                        </a:rPr>
                        <a:t>Privigen®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0" marR="0" algn="ctr">
                        <a:spcBef>
                          <a:spcPts val="50"/>
                        </a:spcBef>
                        <a:spcAft>
                          <a:spcPts val="0"/>
                        </a:spcAft>
                      </a:pPr>
                      <a:r>
                        <a:rPr lang="en-US" sz="1500" b="0" dirty="0">
                          <a:solidFill>
                            <a:srgbClr val="000000"/>
                          </a:solidFill>
                          <a:effectLst/>
                        </a:rPr>
                        <a:t>CSL Behring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immune thrombocytopenic purpura</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inflammatory demyelinating polyneuropathy (Limitation of use: maintenance therapy has not been studied &gt; 6 months)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993763251"/>
                  </a:ext>
                </a:extLst>
              </a:tr>
              <a:tr h="332847">
                <a:tc gridSpan="3">
                  <a:txBody>
                    <a:bodyPr/>
                    <a:lstStyle/>
                    <a:p>
                      <a:pPr marL="0" marR="0" algn="ctr">
                        <a:spcBef>
                          <a:spcPts val="50"/>
                        </a:spcBef>
                        <a:spcAft>
                          <a:spcPts val="0"/>
                        </a:spcAft>
                      </a:pPr>
                      <a:r>
                        <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Intravenous or Subcutaneous</a:t>
                      </a:r>
                    </a:p>
                  </a:txBody>
                  <a:tcPr marL="22357" marR="22357" marT="0" marB="0" anchor="ctr">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ctr">
                        <a:spcBef>
                          <a:spcPts val="50"/>
                        </a:spcBef>
                        <a:spcAft>
                          <a:spcPts val="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tc hMerge="1">
                  <a:txBody>
                    <a:bodyPr/>
                    <a:lstStyle/>
                    <a:p>
                      <a:pPr marL="171450" marR="0" lvl="0" indent="-171450">
                        <a:spcBef>
                          <a:spcPts val="50"/>
                        </a:spcBef>
                        <a:spcAft>
                          <a:spcPts val="0"/>
                        </a:spcAft>
                        <a:buSzPct val="80000"/>
                        <a:buFont typeface="Wingdings" panose="05000000000000000000" pitchFamily="2" charset="2"/>
                        <a:buChar char=""/>
                        <a:tabLst>
                          <a:tab pos="228600" algn="l"/>
                        </a:tabLs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rgbClr val="E8EEF6"/>
                    </a:solidFill>
                  </a:tcPr>
                </a:tc>
                <a:extLst>
                  <a:ext uri="{0D108BD9-81ED-4DB2-BD59-A6C34878D82A}">
                    <a16:rowId xmlns:a16="http://schemas.microsoft.com/office/drawing/2014/main" val="3754191114"/>
                  </a:ext>
                </a:extLst>
              </a:tr>
              <a:tr h="609600">
                <a:tc>
                  <a:txBody>
                    <a:bodyPr/>
                    <a:lstStyle/>
                    <a:p>
                      <a:pPr marL="0" marR="0">
                        <a:spcBef>
                          <a:spcPts val="50"/>
                        </a:spcBef>
                        <a:spcAft>
                          <a:spcPts val="0"/>
                        </a:spcAft>
                      </a:pPr>
                      <a:r>
                        <a:rPr lang="en-US" sz="1500" b="0" dirty="0">
                          <a:solidFill>
                            <a:srgbClr val="000000"/>
                          </a:solidFill>
                          <a:effectLst/>
                        </a:rPr>
                        <a:t>Gammagard® Liquid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50"/>
                        </a:spcBef>
                        <a:spcAft>
                          <a:spcPts val="0"/>
                        </a:spcAft>
                      </a:pPr>
                      <a:r>
                        <a:rPr lang="en-US" sz="1500" b="0" dirty="0">
                          <a:solidFill>
                            <a:srgbClr val="000000"/>
                          </a:solidFill>
                          <a:effectLst/>
                        </a:rPr>
                        <a:t>Baxalta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p>
                    <a:p>
                      <a:pPr marL="171450" marR="0" lvl="0" indent="-171450" algn="l">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Multifocal motor neuropathy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84547535"/>
                  </a:ext>
                </a:extLst>
              </a:tr>
            </a:tbl>
          </a:graphicData>
        </a:graphic>
      </p:graphicFrame>
    </p:spTree>
    <p:extLst>
      <p:ext uri="{BB962C8B-B14F-4D97-AF65-F5344CB8AC3E}">
        <p14:creationId xmlns:p14="http://schemas.microsoft.com/office/powerpoint/2010/main" val="6303823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137</a:t>
            </a:fld>
            <a:endParaRPr lang="en-US" dirty="0"/>
          </a:p>
        </p:txBody>
      </p:sp>
      <p:graphicFrame>
        <p:nvGraphicFramePr>
          <p:cNvPr id="7" name="Content Placeholder 5">
            <a:extLst>
              <a:ext uri="{FF2B5EF4-FFF2-40B4-BE49-F238E27FC236}">
                <a16:creationId xmlns:a16="http://schemas.microsoft.com/office/drawing/2014/main" id="{5C0A1785-8559-4739-84A8-351F0EFC7CF3}"/>
              </a:ext>
            </a:extLst>
          </p:cNvPr>
          <p:cNvGraphicFramePr>
            <a:graphicFrameLocks noGrp="1"/>
          </p:cNvGraphicFramePr>
          <p:nvPr>
            <p:ph idx="1"/>
            <p:extLst>
              <p:ext uri="{D42A27DB-BD31-4B8C-83A1-F6EECF244321}">
                <p14:modId xmlns:p14="http://schemas.microsoft.com/office/powerpoint/2010/main" val="3244173276"/>
              </p:ext>
            </p:extLst>
          </p:nvPr>
        </p:nvGraphicFramePr>
        <p:xfrm>
          <a:off x="177403" y="742950"/>
          <a:ext cx="8789194" cy="3429000"/>
        </p:xfrm>
        <a:graphic>
          <a:graphicData uri="http://schemas.openxmlformats.org/drawingml/2006/table">
            <a:tbl>
              <a:tblPr firstRow="1" firstCol="1" lastRow="1" lastCol="1" bandRow="1" bandCol="1">
                <a:tableStyleId>{5C22544A-7EE6-4342-B048-85BDC9FD1C3A}</a:tableStyleId>
              </a:tblPr>
              <a:tblGrid>
                <a:gridCol w="1626393">
                  <a:extLst>
                    <a:ext uri="{9D8B030D-6E8A-4147-A177-3AD203B41FA5}">
                      <a16:colId xmlns:a16="http://schemas.microsoft.com/office/drawing/2014/main" val="305100432"/>
                    </a:ext>
                  </a:extLst>
                </a:gridCol>
                <a:gridCol w="1371600">
                  <a:extLst>
                    <a:ext uri="{9D8B030D-6E8A-4147-A177-3AD203B41FA5}">
                      <a16:colId xmlns:a16="http://schemas.microsoft.com/office/drawing/2014/main" val="2736678424"/>
                    </a:ext>
                  </a:extLst>
                </a:gridCol>
                <a:gridCol w="5791201">
                  <a:extLst>
                    <a:ext uri="{9D8B030D-6E8A-4147-A177-3AD203B41FA5}">
                      <a16:colId xmlns:a16="http://schemas.microsoft.com/office/drawing/2014/main" val="3252809767"/>
                    </a:ext>
                  </a:extLst>
                </a:gridCol>
              </a:tblGrid>
              <a:tr h="459807">
                <a:tc>
                  <a:txBody>
                    <a:bodyPr/>
                    <a:lstStyle/>
                    <a:p>
                      <a:pPr marL="0" marR="0" algn="ctr">
                        <a:spcBef>
                          <a:spcPts val="5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35850506"/>
                  </a:ext>
                </a:extLst>
              </a:tr>
              <a:tr h="762000">
                <a:tc>
                  <a:txBody>
                    <a:bodyPr/>
                    <a:lstStyle/>
                    <a:p>
                      <a:pPr marL="0" marR="0">
                        <a:spcBef>
                          <a:spcPts val="50"/>
                        </a:spcBef>
                        <a:spcAft>
                          <a:spcPts val="0"/>
                        </a:spcAft>
                      </a:pPr>
                      <a:r>
                        <a:rPr lang="en-US" sz="1500" b="0" dirty="0">
                          <a:solidFill>
                            <a:srgbClr val="000000"/>
                          </a:solidFill>
                          <a:effectLst/>
                        </a:rPr>
                        <a:t>Gammaked™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50"/>
                        </a:spcBef>
                        <a:spcAft>
                          <a:spcPts val="0"/>
                        </a:spcAft>
                      </a:pPr>
                      <a:r>
                        <a:rPr lang="en-US" sz="1500" b="0" dirty="0">
                          <a:solidFill>
                            <a:srgbClr val="000000"/>
                          </a:solidFill>
                          <a:effectLst/>
                        </a:rPr>
                        <a:t>Kedrion Biopharm</a:t>
                      </a:r>
                      <a:r>
                        <a:rPr lang="en-US" sz="1500" b="0" baseline="30000" dirty="0">
                          <a:solidFill>
                            <a:srgbClr val="000000"/>
                          </a:solidFill>
                          <a:effectLst/>
                        </a:rPr>
                        <a: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Idiopathic thrombocytopenic purpura (IV use only)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inflammatory demyelinating polyneuropathy (IV use only)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136972096"/>
                  </a:ext>
                </a:extLst>
              </a:tr>
              <a:tr h="987317">
                <a:tc>
                  <a:txBody>
                    <a:bodyPr/>
                    <a:lstStyle/>
                    <a:p>
                      <a:pPr marL="0" marR="0">
                        <a:spcBef>
                          <a:spcPts val="50"/>
                        </a:spcBef>
                        <a:spcAft>
                          <a:spcPts val="0"/>
                        </a:spcAft>
                      </a:pPr>
                      <a:r>
                        <a:rPr lang="en-US" sz="1500" b="0" dirty="0">
                          <a:solidFill>
                            <a:srgbClr val="000000"/>
                          </a:solidFill>
                          <a:effectLst/>
                        </a:rPr>
                        <a:t>Gamunex®-C</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50"/>
                        </a:spcBef>
                        <a:spcAft>
                          <a:spcPts val="0"/>
                        </a:spcAft>
                      </a:pPr>
                      <a:r>
                        <a:rPr lang="en-US" sz="1500" b="0" dirty="0">
                          <a:solidFill>
                            <a:srgbClr val="000000"/>
                          </a:solidFill>
                          <a:effectLst/>
                        </a:rPr>
                        <a:t>Grifols Therapeutics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Idiopathic thrombocytopenic purpura (IV use only)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Chronic inflammatory demyelinating polyneuropathy (IV use only)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993763251"/>
                  </a:ext>
                </a:extLst>
              </a:tr>
              <a:tr h="321805">
                <a:tc gridSpan="3">
                  <a:txBody>
                    <a:bodyPr/>
                    <a:lstStyle/>
                    <a:p>
                      <a:pPr marL="0" marR="0" algn="ctr" defTabSz="914400" rtl="0" eaLnBrk="1" latinLnBrk="0" hangingPunct="1">
                        <a:spcBef>
                          <a:spcPts val="50"/>
                        </a:spcBef>
                        <a:spcAft>
                          <a:spcPts val="0"/>
                        </a:spcAft>
                      </a:pPr>
                      <a:r>
                        <a:rPr lang="en-US" sz="1500" b="1" kern="1200" dirty="0">
                          <a:solidFill>
                            <a:schemeClr val="tx2"/>
                          </a:solidFill>
                          <a:effectLst/>
                          <a:latin typeface="+mn-lt"/>
                          <a:ea typeface="+mn-ea"/>
                          <a:cs typeface="+mn-cs"/>
                        </a:rPr>
                        <a:t>Subcutaneous</a:t>
                      </a:r>
                    </a:p>
                  </a:txBody>
                  <a:tcPr marL="27305" marR="27305" marT="0" marB="0" anchor="ctr">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ctr">
                        <a:spcBef>
                          <a:spcPts val="50"/>
                        </a:spcBef>
                        <a:spcAft>
                          <a:spcPts val="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171450" marR="0" lvl="0" indent="-171450">
                        <a:spcBef>
                          <a:spcPts val="50"/>
                        </a:spcBef>
                        <a:spcAft>
                          <a:spcPts val="0"/>
                        </a:spcAft>
                        <a:buSzPct val="80000"/>
                        <a:buFont typeface="Wingdings" panose="05000000000000000000" pitchFamily="2" charset="2"/>
                        <a:buChar char=""/>
                        <a:tabLst>
                          <a:tab pos="228600" algn="l"/>
                        </a:tabLs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3819170141"/>
                  </a:ext>
                </a:extLst>
              </a:tr>
              <a:tr h="571500">
                <a:tc>
                  <a:txBody>
                    <a:bodyPr/>
                    <a:lstStyle/>
                    <a:p>
                      <a:pPr marL="0" marR="0">
                        <a:spcBef>
                          <a:spcPts val="50"/>
                        </a:spcBef>
                        <a:spcAft>
                          <a:spcPts val="0"/>
                        </a:spcAft>
                      </a:pPr>
                      <a:r>
                        <a:rPr lang="en-US" sz="1500" b="0" dirty="0">
                          <a:solidFill>
                            <a:srgbClr val="000000"/>
                          </a:solidFill>
                          <a:effectLst/>
                        </a:rPr>
                        <a:t>Cutaquig®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50"/>
                        </a:spcBef>
                        <a:spcAft>
                          <a:spcPts val="0"/>
                        </a:spcAft>
                      </a:pPr>
                      <a:r>
                        <a:rPr lang="en-US" sz="1500" b="0" dirty="0">
                          <a:solidFill>
                            <a:srgbClr val="000000"/>
                          </a:solidFill>
                          <a:effectLst/>
                        </a:rPr>
                        <a:t>Octapharma/ Pfizer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58564593"/>
                  </a:ext>
                </a:extLst>
              </a:tr>
              <a:tr h="326571">
                <a:tc>
                  <a:txBody>
                    <a:bodyPr/>
                    <a:lstStyle/>
                    <a:p>
                      <a:pPr marL="0" marR="0">
                        <a:spcBef>
                          <a:spcPts val="50"/>
                        </a:spcBef>
                        <a:spcAft>
                          <a:spcPts val="0"/>
                        </a:spcAft>
                      </a:pPr>
                      <a:r>
                        <a:rPr lang="en-US" sz="1500" b="0" dirty="0">
                          <a:solidFill>
                            <a:srgbClr val="000000"/>
                          </a:solidFill>
                          <a:effectLst/>
                        </a:rPr>
                        <a:t>Cuvitru™</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50"/>
                        </a:spcBef>
                        <a:spcAft>
                          <a:spcPts val="0"/>
                        </a:spcAft>
                      </a:pPr>
                      <a:r>
                        <a:rPr lang="en-US" sz="1500" b="0" dirty="0">
                          <a:solidFill>
                            <a:srgbClr val="000000"/>
                          </a:solidFill>
                          <a:effectLst/>
                        </a:rPr>
                        <a:t>Shire/Takeda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784822388"/>
                  </a:ext>
                </a:extLst>
              </a:tr>
            </a:tbl>
          </a:graphicData>
        </a:graphic>
      </p:graphicFrame>
    </p:spTree>
    <p:extLst>
      <p:ext uri="{BB962C8B-B14F-4D97-AF65-F5344CB8AC3E}">
        <p14:creationId xmlns:p14="http://schemas.microsoft.com/office/powerpoint/2010/main" val="32645339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138</a:t>
            </a:fld>
            <a:endParaRPr lang="en-US" dirty="0"/>
          </a:p>
        </p:txBody>
      </p:sp>
      <p:graphicFrame>
        <p:nvGraphicFramePr>
          <p:cNvPr id="7" name="Content Placeholder 5">
            <a:extLst>
              <a:ext uri="{FF2B5EF4-FFF2-40B4-BE49-F238E27FC236}">
                <a16:creationId xmlns:a16="http://schemas.microsoft.com/office/drawing/2014/main" id="{5C0A1785-8559-4739-84A8-351F0EFC7CF3}"/>
              </a:ext>
            </a:extLst>
          </p:cNvPr>
          <p:cNvGraphicFramePr>
            <a:graphicFrameLocks noGrp="1"/>
          </p:cNvGraphicFramePr>
          <p:nvPr>
            <p:ph idx="1"/>
            <p:extLst>
              <p:ext uri="{D42A27DB-BD31-4B8C-83A1-F6EECF244321}">
                <p14:modId xmlns:p14="http://schemas.microsoft.com/office/powerpoint/2010/main" val="2201343152"/>
              </p:ext>
            </p:extLst>
          </p:nvPr>
        </p:nvGraphicFramePr>
        <p:xfrm>
          <a:off x="177403" y="742950"/>
          <a:ext cx="8789194" cy="3352800"/>
        </p:xfrm>
        <a:graphic>
          <a:graphicData uri="http://schemas.openxmlformats.org/drawingml/2006/table">
            <a:tbl>
              <a:tblPr firstRow="1" firstCol="1" lastRow="1" lastCol="1" bandRow="1" bandCol="1">
                <a:tableStyleId>{5C22544A-7EE6-4342-B048-85BDC9FD1C3A}</a:tableStyleId>
              </a:tblPr>
              <a:tblGrid>
                <a:gridCol w="1626393">
                  <a:extLst>
                    <a:ext uri="{9D8B030D-6E8A-4147-A177-3AD203B41FA5}">
                      <a16:colId xmlns:a16="http://schemas.microsoft.com/office/drawing/2014/main" val="305100432"/>
                    </a:ext>
                  </a:extLst>
                </a:gridCol>
                <a:gridCol w="1371600">
                  <a:extLst>
                    <a:ext uri="{9D8B030D-6E8A-4147-A177-3AD203B41FA5}">
                      <a16:colId xmlns:a16="http://schemas.microsoft.com/office/drawing/2014/main" val="2736678424"/>
                    </a:ext>
                  </a:extLst>
                </a:gridCol>
                <a:gridCol w="5791201">
                  <a:extLst>
                    <a:ext uri="{9D8B030D-6E8A-4147-A177-3AD203B41FA5}">
                      <a16:colId xmlns:a16="http://schemas.microsoft.com/office/drawing/2014/main" val="3252809767"/>
                    </a:ext>
                  </a:extLst>
                </a:gridCol>
              </a:tblGrid>
              <a:tr h="459807">
                <a:tc>
                  <a:txBody>
                    <a:bodyPr/>
                    <a:lstStyle/>
                    <a:p>
                      <a:pPr marL="0" marR="0" algn="ctr">
                        <a:spcBef>
                          <a:spcPts val="5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50"/>
                        </a:spcBef>
                        <a:spcAft>
                          <a:spcPts val="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35850506"/>
                  </a:ext>
                </a:extLst>
              </a:tr>
              <a:tr h="911793">
                <a:tc>
                  <a:txBody>
                    <a:bodyPr/>
                    <a:lstStyle/>
                    <a:p>
                      <a:pPr marL="0" marR="0">
                        <a:spcBef>
                          <a:spcPts val="50"/>
                        </a:spcBef>
                        <a:spcAft>
                          <a:spcPts val="0"/>
                        </a:spcAft>
                      </a:pPr>
                      <a:r>
                        <a:rPr lang="en-US" sz="1500" b="0" dirty="0">
                          <a:solidFill>
                            <a:srgbClr val="000000"/>
                          </a:solidFill>
                          <a:effectLst/>
                        </a:rPr>
                        <a:t>Hizentra®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50"/>
                        </a:spcBef>
                        <a:spcAft>
                          <a:spcPts val="0"/>
                        </a:spcAft>
                      </a:pPr>
                      <a:r>
                        <a:rPr lang="en-US" sz="1500" b="0" dirty="0">
                          <a:solidFill>
                            <a:srgbClr val="000000"/>
                          </a:solidFill>
                          <a:effectLst/>
                        </a:rPr>
                        <a:t>CSL Behring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immune deficiency</a:t>
                      </a:r>
                    </a:p>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Maintenance therapy in patients with chronic inflammatory demyelinating polyneuropathy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136972096"/>
                  </a:ext>
                </a:extLst>
              </a:tr>
              <a:tr h="1363103">
                <a:tc>
                  <a:txBody>
                    <a:bodyPr/>
                    <a:lstStyle/>
                    <a:p>
                      <a:pPr marL="0" marR="0">
                        <a:spcBef>
                          <a:spcPts val="50"/>
                        </a:spcBef>
                        <a:spcAft>
                          <a:spcPts val="0"/>
                        </a:spcAft>
                      </a:pPr>
                      <a:r>
                        <a:rPr lang="en-US" sz="1500" b="0" dirty="0">
                          <a:solidFill>
                            <a:srgbClr val="000000"/>
                          </a:solidFill>
                          <a:effectLst/>
                        </a:rPr>
                        <a:t>immune globulin 10%/recombinant human hyaluronidase </a:t>
                      </a:r>
                      <a:br>
                        <a:rPr lang="en-US" sz="1500" b="0" dirty="0">
                          <a:solidFill>
                            <a:srgbClr val="000000"/>
                          </a:solidFill>
                          <a:effectLst/>
                        </a:rPr>
                      </a:br>
                      <a:r>
                        <a:rPr lang="en-US" sz="1500" b="0" dirty="0">
                          <a:solidFill>
                            <a:srgbClr val="000000"/>
                          </a:solidFill>
                          <a:effectLst/>
                        </a:rPr>
                        <a:t>(Hyqvia®)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50"/>
                        </a:spcBef>
                        <a:spcAft>
                          <a:spcPts val="0"/>
                        </a:spcAft>
                      </a:pPr>
                      <a:r>
                        <a:rPr lang="en-US" sz="1500" b="0" dirty="0">
                          <a:solidFill>
                            <a:srgbClr val="000000"/>
                          </a:solidFill>
                          <a:effectLst/>
                        </a:rPr>
                        <a:t>Baxalta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immune deficiency</a:t>
                      </a:r>
                      <a:r>
                        <a:rPr lang="en-US" sz="1500" b="0" baseline="30000" dirty="0">
                          <a:solidFill>
                            <a:srgbClr val="000000"/>
                          </a:solidFill>
                          <a:effectLst/>
                        </a:rPr>
                        <a: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93763251"/>
                  </a:ext>
                </a:extLst>
              </a:tr>
              <a:tr h="618097">
                <a:tc>
                  <a:txBody>
                    <a:bodyPr/>
                    <a:lstStyle/>
                    <a:p>
                      <a:pPr marL="0" marR="0">
                        <a:spcBef>
                          <a:spcPts val="50"/>
                        </a:spcBef>
                        <a:spcAft>
                          <a:spcPts val="0"/>
                        </a:spcAft>
                      </a:pPr>
                      <a:r>
                        <a:rPr lang="en-US" sz="1500" b="0" dirty="0">
                          <a:solidFill>
                            <a:srgbClr val="000000"/>
                          </a:solidFill>
                          <a:effectLst/>
                        </a:rPr>
                        <a:t>Xembify®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50"/>
                        </a:spcBef>
                        <a:spcAft>
                          <a:spcPts val="0"/>
                        </a:spcAft>
                      </a:pPr>
                      <a:r>
                        <a:rPr lang="en-US" sz="1500" b="0" dirty="0">
                          <a:solidFill>
                            <a:srgbClr val="000000"/>
                          </a:solidFill>
                          <a:effectLst/>
                        </a:rPr>
                        <a:t>Grifols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5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Primary humoral immunodeficiency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347512912"/>
                  </a:ext>
                </a:extLst>
              </a:tr>
            </a:tbl>
          </a:graphicData>
        </a:graphic>
      </p:graphicFrame>
    </p:spTree>
    <p:extLst>
      <p:ext uri="{BB962C8B-B14F-4D97-AF65-F5344CB8AC3E}">
        <p14:creationId xmlns:p14="http://schemas.microsoft.com/office/powerpoint/2010/main" val="23958901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139</a:t>
            </a:fld>
            <a:endParaRPr lang="en-US" dirty="0"/>
          </a:p>
        </p:txBody>
      </p:sp>
      <p:pic>
        <p:nvPicPr>
          <p:cNvPr id="10" name="Picture 9">
            <a:extLst>
              <a:ext uri="{FF2B5EF4-FFF2-40B4-BE49-F238E27FC236}">
                <a16:creationId xmlns:a16="http://schemas.microsoft.com/office/drawing/2014/main" id="{04DC8C27-B4F2-4441-AFEB-6194C9B0A25A}"/>
              </a:ext>
            </a:extLst>
          </p:cNvPr>
          <p:cNvPicPr/>
          <p:nvPr/>
        </p:nvPicPr>
        <p:blipFill>
          <a:blip r:embed="rId2"/>
          <a:stretch>
            <a:fillRect/>
          </a:stretch>
        </p:blipFill>
        <p:spPr>
          <a:xfrm>
            <a:off x="257989" y="767572"/>
            <a:ext cx="8428811" cy="672512"/>
          </a:xfrm>
          <a:prstGeom prst="rect">
            <a:avLst/>
          </a:prstGeom>
        </p:spPr>
      </p:pic>
      <p:grpSp>
        <p:nvGrpSpPr>
          <p:cNvPr id="11" name="Group 10">
            <a:extLst>
              <a:ext uri="{FF2B5EF4-FFF2-40B4-BE49-F238E27FC236}">
                <a16:creationId xmlns:a16="http://schemas.microsoft.com/office/drawing/2014/main" id="{BAB72A00-C6B2-4ED4-BCBE-EA5AFE67B57A}"/>
              </a:ext>
            </a:extLst>
          </p:cNvPr>
          <p:cNvGrpSpPr/>
          <p:nvPr/>
        </p:nvGrpSpPr>
        <p:grpSpPr>
          <a:xfrm>
            <a:off x="952500" y="1615297"/>
            <a:ext cx="7239000" cy="2895600"/>
            <a:chOff x="1320567" y="2188845"/>
            <a:chExt cx="8456966" cy="3431543"/>
          </a:xfrm>
        </p:grpSpPr>
        <p:pic>
          <p:nvPicPr>
            <p:cNvPr id="12" name="Picture 11">
              <a:extLst>
                <a:ext uri="{FF2B5EF4-FFF2-40B4-BE49-F238E27FC236}">
                  <a16:creationId xmlns:a16="http://schemas.microsoft.com/office/drawing/2014/main" id="{3B9FC532-4DCD-4BC0-A98D-37836734ED4B}"/>
                </a:ext>
              </a:extLst>
            </p:cNvPr>
            <p:cNvPicPr/>
            <p:nvPr/>
          </p:nvPicPr>
          <p:blipFill>
            <a:blip r:embed="rId3"/>
            <a:stretch>
              <a:fillRect/>
            </a:stretch>
          </p:blipFill>
          <p:spPr>
            <a:xfrm>
              <a:off x="1320567" y="2188845"/>
              <a:ext cx="8456966" cy="2434980"/>
            </a:xfrm>
            <a:prstGeom prst="rect">
              <a:avLst/>
            </a:prstGeom>
          </p:spPr>
        </p:pic>
        <p:pic>
          <p:nvPicPr>
            <p:cNvPr id="13" name="Picture 12">
              <a:extLst>
                <a:ext uri="{FF2B5EF4-FFF2-40B4-BE49-F238E27FC236}">
                  <a16:creationId xmlns:a16="http://schemas.microsoft.com/office/drawing/2014/main" id="{BD863FC6-CF39-457D-8582-B90F9AE603B2}"/>
                </a:ext>
              </a:extLst>
            </p:cNvPr>
            <p:cNvPicPr/>
            <p:nvPr/>
          </p:nvPicPr>
          <p:blipFill>
            <a:blip r:embed="rId4"/>
            <a:stretch>
              <a:fillRect/>
            </a:stretch>
          </p:blipFill>
          <p:spPr>
            <a:xfrm>
              <a:off x="1334645" y="4616894"/>
              <a:ext cx="8414731" cy="1003494"/>
            </a:xfrm>
            <a:prstGeom prst="rect">
              <a:avLst/>
            </a:prstGeom>
          </p:spPr>
        </p:pic>
      </p:grpSp>
    </p:spTree>
    <p:extLst>
      <p:ext uri="{BB962C8B-B14F-4D97-AF65-F5344CB8AC3E}">
        <p14:creationId xmlns:p14="http://schemas.microsoft.com/office/powerpoint/2010/main" val="384716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pPr algn="ctr">
              <a:spcBef>
                <a:spcPts val="600"/>
              </a:spcBef>
            </a:pPr>
            <a:r>
              <a:rPr lang="en-US" sz="2000" dirty="0"/>
              <a:t>Amanda Kiriakopoulos, PharmD – </a:t>
            </a:r>
          </a:p>
          <a:p>
            <a:pPr algn="ctr">
              <a:spcBef>
                <a:spcPts val="600"/>
              </a:spcBef>
            </a:pPr>
            <a:r>
              <a:rPr lang="en-US" sz="2000" dirty="0"/>
              <a:t>FFS Medicaid Associate Director, Clinical Consulting</a:t>
            </a:r>
          </a:p>
          <a:p>
            <a:pPr algn="ctr">
              <a:spcBef>
                <a:spcPts val="600"/>
              </a:spcBef>
            </a:pPr>
            <a:r>
              <a:rPr lang="en-US" sz="2000" dirty="0"/>
              <a:t>Amanda.Kiriakopoulos@optum.com</a:t>
            </a:r>
          </a:p>
          <a:p>
            <a:endParaRPr lang="en-US" dirty="0"/>
          </a:p>
        </p:txBody>
      </p:sp>
    </p:spTree>
    <p:extLst>
      <p:ext uri="{BB962C8B-B14F-4D97-AF65-F5344CB8AC3E}">
        <p14:creationId xmlns:p14="http://schemas.microsoft.com/office/powerpoint/2010/main" val="32454317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Exogenous immune globulin product has also been FDA approved for use in multifocal motor neuropathy (MMN), chronic inflammatory demyelinating polyneuropathy (CIDP), idiopathic thrombocytopenic purpura (ITP), Kawasaki disease, and B-cell chronic lymphocytic leukemia.</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Therapeutic immune globulin is prepared from pooled plasma obtained from healthy donors at plasma donation centers in the US.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These products are purified to contain 95% to 99% IgG with trace amounts of IgA and IgM.</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Each product has validated their production methods to ensure low risk of transmission of viruses. </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140</a:t>
            </a:fld>
            <a:endParaRPr lang="en-US" dirty="0"/>
          </a:p>
        </p:txBody>
      </p:sp>
    </p:spTree>
    <p:extLst>
      <p:ext uri="{BB962C8B-B14F-4D97-AF65-F5344CB8AC3E}">
        <p14:creationId xmlns:p14="http://schemas.microsoft.com/office/powerpoint/2010/main" val="29516638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895350"/>
            <a:ext cx="8229600" cy="3394472"/>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Preparation for each product differs in purification, including production methods related to fractionation, exchange chromatography, and filtration.</a:t>
            </a:r>
          </a:p>
          <a:p>
            <a:pPr marL="457200" indent="-457200"/>
            <a:r>
              <a:rPr lang="en-US" sz="2000" dirty="0">
                <a:solidFill>
                  <a:srgbClr val="000000"/>
                </a:solidFill>
                <a:ea typeface="Tahoma" panose="020B0604030504040204" pitchFamily="34" charset="0"/>
                <a:cs typeface="Tahoma" panose="020B0604030504040204" pitchFamily="34" charset="0"/>
              </a:rPr>
              <a:t>The AAAAI and the Clinical Immunology Society both recommend product selection to be relied heavily on patient-specific characteristics.</a:t>
            </a:r>
          </a:p>
          <a:p>
            <a:pPr marL="457200" indent="-457200"/>
            <a:r>
              <a:rPr lang="en-US" sz="2000" dirty="0">
                <a:solidFill>
                  <a:srgbClr val="000000"/>
                </a:solidFill>
                <a:ea typeface="Tahoma" panose="020B0604030504040204" pitchFamily="34" charset="0"/>
                <a:cs typeface="Tahoma" panose="020B0604030504040204" pitchFamily="34" charset="0"/>
              </a:rPr>
              <a:t>The subcutaneous route is as efficacious as the intravenous route for the treatment of primary immunodeficiencies.</a:t>
            </a:r>
          </a:p>
          <a:p>
            <a:pPr marL="457200" indent="-457200"/>
            <a:r>
              <a:rPr lang="en-US" sz="2000" dirty="0">
                <a:solidFill>
                  <a:srgbClr val="000000"/>
                </a:solidFill>
                <a:ea typeface="Tahoma" panose="020B0604030504040204" pitchFamily="34" charset="0"/>
                <a:cs typeface="Tahoma" panose="020B0604030504040204" pitchFamily="34" charset="0"/>
              </a:rPr>
              <a:t>All the products in the class have similar efficacy and safety profiles.</a:t>
            </a:r>
          </a:p>
          <a:p>
            <a:pPr marL="457200" indent="-457200"/>
            <a:r>
              <a:rPr lang="en-US" sz="2000" dirty="0">
                <a:solidFill>
                  <a:srgbClr val="000000"/>
                </a:solidFill>
                <a:ea typeface="Tahoma" panose="020B0604030504040204" pitchFamily="34" charset="0"/>
                <a:cs typeface="Tahoma" panose="020B0604030504040204" pitchFamily="34" charset="0"/>
              </a:rPr>
              <a:t>Due to limited supply, the use of immune globulin products should be reserved for approved indications or conditions where the benefit has been clearly established and is consistent with clinical guidelines.</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141</a:t>
            </a:fld>
            <a:endParaRPr lang="en-US" dirty="0"/>
          </a:p>
        </p:txBody>
      </p:sp>
    </p:spTree>
    <p:extLst>
      <p:ext uri="{BB962C8B-B14F-4D97-AF65-F5344CB8AC3E}">
        <p14:creationId xmlns:p14="http://schemas.microsoft.com/office/powerpoint/2010/main" val="4468181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lIns="91440" tIns="45720" rIns="91440" bIns="45720" anchor="t"/>
          <a:lstStyle/>
          <a:p>
            <a:pPr marL="0" indent="0">
              <a:buSzPct val="100000"/>
              <a:buNone/>
              <a:tabLst>
                <a:tab pos="228600" algn="l"/>
              </a:tabLst>
            </a:pPr>
            <a:r>
              <a:rPr lang="en-US" sz="2000" b="1" i="1" dirty="0">
                <a:solidFill>
                  <a:srgbClr val="000000"/>
                </a:solidFill>
              </a:rPr>
              <a:t>Product/Guideline Updates:</a:t>
            </a:r>
          </a:p>
          <a:p>
            <a:pPr marL="457200" marR="0" lvl="0" indent="-457200">
              <a:spcAft>
                <a:spcPts val="0"/>
              </a:spcAft>
              <a:buSzPct val="100000"/>
              <a:tabLst>
                <a:tab pos="228600" algn="l"/>
              </a:tabLst>
            </a:pPr>
            <a:r>
              <a:rPr lang="en-US" sz="2000" dirty="0">
                <a:solidFill>
                  <a:srgbClr val="000000"/>
                </a:solidFill>
                <a:ea typeface="Tahoma"/>
                <a:cs typeface="Tahoma"/>
              </a:rPr>
              <a:t>FDA approved expanded indication for Cutaquig to include pediatric patients 2 to 17 years of age for the treatment of primary humoral immunodeficiency.</a:t>
            </a: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142</a:t>
            </a:fld>
            <a:endParaRPr lang="en-US" dirty="0"/>
          </a:p>
        </p:txBody>
      </p:sp>
    </p:spTree>
    <p:extLst>
      <p:ext uri="{BB962C8B-B14F-4D97-AF65-F5344CB8AC3E}">
        <p14:creationId xmlns:p14="http://schemas.microsoft.com/office/powerpoint/2010/main" val="9180772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altLang="en-US" dirty="0"/>
              <a:t>Oncology Oral, Hematologic Cancers</a:t>
            </a:r>
            <a:endParaRPr lang="en-US" dirty="0"/>
          </a:p>
        </p:txBody>
      </p:sp>
    </p:spTree>
    <p:extLst>
      <p:ext uri="{BB962C8B-B14F-4D97-AF65-F5344CB8AC3E}">
        <p14:creationId xmlns:p14="http://schemas.microsoft.com/office/powerpoint/2010/main" val="23568397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144</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249417827"/>
              </p:ext>
            </p:extLst>
          </p:nvPr>
        </p:nvGraphicFramePr>
        <p:xfrm>
          <a:off x="152400" y="765811"/>
          <a:ext cx="8839200" cy="3985225"/>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327625">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901073">
                <a:tc>
                  <a:txBody>
                    <a:bodyPr/>
                    <a:lstStyle/>
                    <a:p>
                      <a:pPr marL="0" marR="0">
                        <a:spcBef>
                          <a:spcPts val="0"/>
                        </a:spcBef>
                        <a:spcAft>
                          <a:spcPts val="0"/>
                        </a:spcAft>
                      </a:pPr>
                      <a:r>
                        <a:rPr lang="en-US" sz="1500" dirty="0">
                          <a:solidFill>
                            <a:srgbClr val="000000"/>
                          </a:solidFill>
                          <a:effectLst/>
                        </a:rPr>
                        <a:t>acalabrutinib (Calquence®)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AstraZeneca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adults with mantle cell lymphoma (MCL) treated with ≥ 1 prior therapy</a:t>
                      </a:r>
                      <a:endParaRPr lang="en-US" sz="1500" baseline="300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Treatment of adult patients with chronic lymphocytic leukemia (CLL) or small lymphocytic lymphoma (SLL)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338926694"/>
                  </a:ext>
                </a:extLst>
              </a:tr>
              <a:tr h="1126342">
                <a:tc>
                  <a:txBody>
                    <a:bodyPr/>
                    <a:lstStyle/>
                    <a:p>
                      <a:pPr marL="0" marR="0" lvl="0" algn="l">
                        <a:lnSpc>
                          <a:spcPct val="100000"/>
                        </a:lnSpc>
                        <a:spcBef>
                          <a:spcPts val="0"/>
                        </a:spcBef>
                        <a:spcAft>
                          <a:spcPts val="0"/>
                        </a:spcAft>
                      </a:pPr>
                      <a:r>
                        <a:rPr lang="en-US" sz="1500" b="0" i="0" u="none" strike="noStrike" noProof="0" dirty="0">
                          <a:solidFill>
                            <a:schemeClr val="tx1"/>
                          </a:solidFill>
                          <a:effectLst/>
                          <a:highlight>
                            <a:srgbClr val="00FFFF"/>
                          </a:highlight>
                          <a:latin typeface="+mn-lt"/>
                        </a:rPr>
                        <a:t>asciminib</a:t>
                      </a:r>
                      <a:endParaRPr lang="en-US" sz="1500" dirty="0">
                        <a:solidFill>
                          <a:schemeClr val="tx1"/>
                        </a:solidFill>
                        <a:effectLst/>
                        <a:highlight>
                          <a:srgbClr val="00FFFF"/>
                        </a:highlight>
                        <a:latin typeface="+mn-lt"/>
                        <a:cs typeface="Times New Roman"/>
                      </a:endParaRPr>
                    </a:p>
                    <a:p>
                      <a:pPr lvl="0" algn="l">
                        <a:lnSpc>
                          <a:spcPct val="100000"/>
                        </a:lnSpc>
                        <a:spcBef>
                          <a:spcPts val="0"/>
                        </a:spcBef>
                        <a:spcAft>
                          <a:spcPts val="0"/>
                        </a:spcAft>
                        <a:buNone/>
                      </a:pPr>
                      <a:r>
                        <a:rPr lang="en-US" sz="1500" b="0" i="0" u="none" strike="noStrike" noProof="0" dirty="0">
                          <a:solidFill>
                            <a:schemeClr val="tx1"/>
                          </a:solidFill>
                          <a:effectLst/>
                          <a:highlight>
                            <a:srgbClr val="00FFFF"/>
                          </a:highlight>
                          <a:latin typeface="+mn-lt"/>
                        </a:rPr>
                        <a:t>(Scemblix®)</a:t>
                      </a:r>
                      <a:endParaRPr lang="en-US" sz="1600" dirty="0">
                        <a:solidFill>
                          <a:schemeClr val="tx1"/>
                        </a:solidFill>
                        <a:highlight>
                          <a:srgbClr val="00FFFF"/>
                        </a:highlight>
                      </a:endParaRPr>
                    </a:p>
                    <a:p>
                      <a:pPr marL="0" marR="0">
                        <a:spcBef>
                          <a:spcPts val="0"/>
                        </a:spcBef>
                        <a:spcAft>
                          <a:spcPts val="0"/>
                        </a:spcAft>
                      </a:pPr>
                      <a:endParaRPr lang="en-US" sz="1500" dirty="0">
                        <a:solidFill>
                          <a:schemeClr val="tx1"/>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effectLst/>
                          <a:highlight>
                            <a:srgbClr val="00FFFF"/>
                          </a:highlight>
                        </a:rPr>
                        <a:t>Novartis</a:t>
                      </a:r>
                    </a:p>
                    <a:p>
                      <a:pPr marL="0" marR="0" algn="ctr">
                        <a:spcBef>
                          <a:spcPts val="0"/>
                        </a:spcBef>
                        <a:spcAft>
                          <a:spcPts val="0"/>
                        </a:spcAft>
                      </a:pPr>
                      <a:endParaRPr lang="en-US" sz="1500" dirty="0">
                        <a:solidFill>
                          <a:schemeClr val="tx1"/>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chemeClr val="tx1"/>
                          </a:solidFill>
                          <a:effectLst/>
                          <a:highlight>
                            <a:srgbClr val="00FFFF"/>
                          </a:highlight>
                          <a:latin typeface="+mn-lt"/>
                        </a:rPr>
                        <a:t>Treatment of adult patients with chronic phase (CP) Philadelphia chromosome-positive (Ph+) chronic myeloid leukemia (CML) previously treated with ≥ 2 tyrosine kinase inhibitors</a:t>
                      </a:r>
                      <a:endParaRPr lang="en-US" sz="1500" dirty="0">
                        <a:solidFill>
                          <a:schemeClr val="tx1"/>
                        </a:solidFill>
                        <a:effectLst/>
                        <a:highlight>
                          <a:srgbClr val="00FFFF"/>
                        </a:highlight>
                      </a:endParaRPr>
                    </a:p>
                    <a:p>
                      <a:pPr marL="171450" marR="0" lvl="0" indent="-171450">
                        <a:spcBef>
                          <a:spcPts val="0"/>
                        </a:spcBef>
                        <a:spcAft>
                          <a:spcPts val="0"/>
                        </a:spcAft>
                        <a:buSzPct val="80000"/>
                        <a:buFont typeface="Wingdings" panose="05000000000000000000" pitchFamily="2" charset="2"/>
                        <a:buChar char=""/>
                      </a:pPr>
                      <a:r>
                        <a:rPr lang="en-US" sz="1500" b="0" i="0" u="none" strike="noStrike" kern="1200" noProof="0" dirty="0">
                          <a:solidFill>
                            <a:schemeClr val="tx1"/>
                          </a:solidFill>
                          <a:effectLst/>
                          <a:highlight>
                            <a:srgbClr val="00FFFF"/>
                          </a:highlight>
                          <a:uFillTx/>
                        </a:rPr>
                        <a:t>Treatment of adult patients with Ph+ CML in CP with the T315I mutation</a:t>
                      </a:r>
                      <a:endParaRPr lang="en-US" sz="1500" kern="1200" dirty="0">
                        <a:solidFill>
                          <a:schemeClr val="tx1"/>
                        </a:solidFill>
                        <a:effectLst/>
                        <a:highlight>
                          <a:srgbClr val="00FFFF"/>
                        </a:highlight>
                        <a:uFillTx/>
                        <a:latin typeface="+mn-lt"/>
                        <a:ea typeface="+mn-ea"/>
                        <a:cs typeface="+mn-cs"/>
                      </a:endParaRPr>
                    </a:p>
                    <a:p>
                      <a:pPr marL="0" marR="0" lvl="0" indent="0">
                        <a:spcBef>
                          <a:spcPts val="0"/>
                        </a:spcBef>
                        <a:spcAft>
                          <a:spcPts val="0"/>
                        </a:spcAft>
                        <a:buSzPct val="80000"/>
                        <a:buFont typeface="Wingdings" panose="05000000000000000000" pitchFamily="2" charset="2"/>
                        <a:buNone/>
                        <a:tabLst>
                          <a:tab pos="228600" algn="l"/>
                        </a:tabLst>
                      </a:pPr>
                      <a:endParaRPr lang="en-US" sz="1500" dirty="0">
                        <a:solidFill>
                          <a:schemeClr val="tx1"/>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extLst>
                  <a:ext uri="{0D108BD9-81ED-4DB2-BD59-A6C34878D82A}">
                    <a16:rowId xmlns:a16="http://schemas.microsoft.com/office/drawing/2014/main" val="93127027"/>
                  </a:ext>
                </a:extLst>
              </a:tr>
              <a:tr h="901073">
                <a:tc>
                  <a:txBody>
                    <a:bodyPr/>
                    <a:lstStyle/>
                    <a:p>
                      <a:pPr marL="0" marR="0" algn="l" defTabSz="914400" rtl="0" eaLnBrk="1" latinLnBrk="0" hangingPunct="1">
                        <a:spcBef>
                          <a:spcPts val="0"/>
                        </a:spcBef>
                        <a:spcAft>
                          <a:spcPts val="0"/>
                        </a:spcAft>
                      </a:pPr>
                      <a:r>
                        <a:rPr lang="en-US" sz="1500" kern="1200" dirty="0">
                          <a:solidFill>
                            <a:srgbClr val="000000"/>
                          </a:solidFill>
                          <a:effectLst/>
                          <a:uFillTx/>
                          <a:latin typeface="+mn-lt"/>
                          <a:ea typeface="+mn-ea"/>
                          <a:cs typeface="+mn-cs"/>
                        </a:rPr>
                        <a:t>azacitidine </a:t>
                      </a:r>
                    </a:p>
                    <a:p>
                      <a:pPr marL="0" marR="0" algn="l" defTabSz="914400" rtl="0" eaLnBrk="1" latinLnBrk="0" hangingPunct="1">
                        <a:spcBef>
                          <a:spcPts val="0"/>
                        </a:spcBef>
                        <a:spcAft>
                          <a:spcPts val="0"/>
                        </a:spcAft>
                      </a:pPr>
                      <a:r>
                        <a:rPr lang="en-US" sz="1500" kern="1200" dirty="0">
                          <a:solidFill>
                            <a:srgbClr val="000000"/>
                          </a:solidFill>
                          <a:effectLst/>
                          <a:uFillTx/>
                          <a:latin typeface="+mn-lt"/>
                          <a:ea typeface="+mn-ea"/>
                          <a:cs typeface="+mn-cs"/>
                        </a:rPr>
                        <a:t>(Onureg®)</a:t>
                      </a:r>
                    </a:p>
                  </a:txBody>
                  <a:tcPr marL="23482" marR="23482" marT="0" marB="0">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rgbClr val="000000"/>
                          </a:solidFill>
                          <a:effectLst/>
                          <a:uFillTx/>
                          <a:latin typeface="+mn-lt"/>
                          <a:ea typeface="+mn-ea"/>
                          <a:cs typeface="+mn-cs"/>
                        </a:rPr>
                        <a:t>Celgene/BMS 	</a:t>
                      </a:r>
                    </a:p>
                    <a:p>
                      <a:pPr marL="0" marR="0" algn="ctr" defTabSz="914400" rtl="0" eaLnBrk="1" latinLnBrk="0" hangingPunct="1">
                        <a:spcBef>
                          <a:spcPts val="0"/>
                        </a:spcBef>
                        <a:spcAft>
                          <a:spcPts val="0"/>
                        </a:spcAft>
                      </a:pPr>
                      <a:endParaRPr lang="en-US" sz="1500" kern="1200" dirty="0">
                        <a:solidFill>
                          <a:srgbClr val="000000"/>
                        </a:solidFill>
                        <a:effectLst/>
                        <a:uFillTx/>
                        <a:latin typeface="+mn-lt"/>
                        <a:ea typeface="+mn-ea"/>
                        <a:cs typeface="+mn-cs"/>
                      </a:endParaRPr>
                    </a:p>
                  </a:txBody>
                  <a:tcPr marL="23482" marR="23482" marT="0" marB="0">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Continued treatment of adult patients with acute myeloid leukemia who achieved first complete remission (CR) or complete remission with incomplete blood count recovery (CRi) following intensive induction chemotherapy and are not able to complete intensive curative therapy </a:t>
                      </a:r>
                      <a:r>
                        <a:rPr lang="en-US" sz="1500" b="0" i="0" u="none" strike="noStrike" kern="1200" baseline="0" dirty="0">
                          <a:solidFill>
                            <a:schemeClr val="dk1"/>
                          </a:solidFill>
                          <a:uFillTx/>
                          <a:latin typeface="+mn-lt"/>
                          <a:ea typeface="+mn-ea"/>
                          <a:cs typeface="+mn-cs"/>
                        </a:rPr>
                        <a:t>	</a:t>
                      </a:r>
                    </a:p>
                  </a:txBody>
                  <a:tcPr marL="23482" marR="23482" marT="0" marB="0">
                    <a:solidFill>
                      <a:srgbClr val="E8EEF6"/>
                    </a:solidFill>
                  </a:tcPr>
                </a:tc>
                <a:extLst>
                  <a:ext uri="{0D108BD9-81ED-4DB2-BD59-A6C34878D82A}">
                    <a16:rowId xmlns:a16="http://schemas.microsoft.com/office/drawing/2014/main" val="3873990226"/>
                  </a:ext>
                </a:extLst>
              </a:tr>
              <a:tr h="675805">
                <a:tc>
                  <a:txBody>
                    <a:bodyPr/>
                    <a:lstStyle/>
                    <a:p>
                      <a:pPr marL="0" marR="0">
                        <a:spcBef>
                          <a:spcPts val="0"/>
                        </a:spcBef>
                        <a:spcAft>
                          <a:spcPts val="0"/>
                        </a:spcAft>
                      </a:pPr>
                      <a:r>
                        <a:rPr lang="en-US" sz="1500" dirty="0">
                          <a:solidFill>
                            <a:srgbClr val="000000"/>
                          </a:solidFill>
                          <a:effectLst/>
                        </a:rPr>
                        <a:t>bosutinib (Bosulif®)</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0" marR="0" algn="ctr">
                        <a:spcBef>
                          <a:spcPts val="0"/>
                        </a:spcBef>
                        <a:spcAft>
                          <a:spcPts val="0"/>
                        </a:spcAft>
                      </a:pPr>
                      <a:r>
                        <a:rPr lang="en-US" sz="1500" dirty="0">
                          <a:solidFill>
                            <a:srgbClr val="000000"/>
                          </a:solidFill>
                          <a:effectLst/>
                        </a:rPr>
                        <a:t>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Newly diagnosed chronic phase (CP) Ph+ CML</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chronic, accelerated, or blast phase Ph+ chronic myeloid leukemia (CML) with resistance or intolerance to prior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extLst>
                  <a:ext uri="{0D108BD9-81ED-4DB2-BD59-A6C34878D82A}">
                    <a16:rowId xmlns:a16="http://schemas.microsoft.com/office/drawing/2014/main" val="3429779838"/>
                  </a:ext>
                </a:extLst>
              </a:tr>
            </a:tbl>
          </a:graphicData>
        </a:graphic>
      </p:graphicFrame>
    </p:spTree>
    <p:extLst>
      <p:ext uri="{BB962C8B-B14F-4D97-AF65-F5344CB8AC3E}">
        <p14:creationId xmlns:p14="http://schemas.microsoft.com/office/powerpoint/2010/main" val="30521707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145</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4005114250"/>
              </p:ext>
            </p:extLst>
          </p:nvPr>
        </p:nvGraphicFramePr>
        <p:xfrm>
          <a:off x="152400" y="742950"/>
          <a:ext cx="8839200" cy="4134685"/>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59567">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03318">
                <a:tc>
                  <a:txBody>
                    <a:bodyPr/>
                    <a:lstStyle/>
                    <a:p>
                      <a:pPr marL="0" marR="0">
                        <a:spcBef>
                          <a:spcPts val="0"/>
                        </a:spcBef>
                        <a:spcAft>
                          <a:spcPts val="0"/>
                        </a:spcAft>
                      </a:pPr>
                      <a:r>
                        <a:rPr lang="en-US" sz="1500" dirty="0">
                          <a:solidFill>
                            <a:srgbClr val="000000"/>
                          </a:solidFill>
                          <a:effectLst/>
                        </a:rPr>
                        <a:t>busulfan</a:t>
                      </a:r>
                      <a:br>
                        <a:rPr lang="en-US" sz="1500" dirty="0">
                          <a:solidFill>
                            <a:srgbClr val="000000"/>
                          </a:solidFill>
                          <a:effectLst/>
                        </a:rPr>
                      </a:br>
                      <a:r>
                        <a:rPr lang="en-US" sz="1500" dirty="0">
                          <a:solidFill>
                            <a:srgbClr val="000000"/>
                          </a:solidFill>
                          <a:effectLst/>
                        </a:rPr>
                        <a:t>(Myleran®)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Aspen/ Prasco LA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Palliative treatment of chronic myelogenous (myeloid, myelocytic, granulocytic) leukemia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111512107"/>
                  </a:ext>
                </a:extLst>
              </a:tr>
              <a:tr h="703318">
                <a:tc>
                  <a:txBody>
                    <a:bodyPr/>
                    <a:lstStyle/>
                    <a:p>
                      <a:pPr marL="0" marR="0">
                        <a:spcBef>
                          <a:spcPts val="0"/>
                        </a:spcBef>
                        <a:spcAft>
                          <a:spcPts val="0"/>
                        </a:spcAft>
                      </a:pPr>
                      <a:r>
                        <a:rPr lang="en-US" sz="1500" dirty="0">
                          <a:solidFill>
                            <a:srgbClr val="000000"/>
                          </a:solidFill>
                          <a:effectLst/>
                        </a:rPr>
                        <a:t>chlorambucil</a:t>
                      </a:r>
                      <a:br>
                        <a:rPr lang="en-US" sz="1500" dirty="0">
                          <a:solidFill>
                            <a:srgbClr val="000000"/>
                          </a:solidFill>
                          <a:effectLst/>
                        </a:rPr>
                      </a:br>
                      <a:r>
                        <a:rPr lang="en-US" sz="1500" dirty="0">
                          <a:solidFill>
                            <a:srgbClr val="000000"/>
                          </a:solidFill>
                          <a:effectLst/>
                        </a:rPr>
                        <a:t>(Leukeran®)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Aspen/ </a:t>
                      </a:r>
                    </a:p>
                    <a:p>
                      <a:pPr marL="0" marR="0" algn="ctr">
                        <a:spcBef>
                          <a:spcPts val="0"/>
                        </a:spcBef>
                        <a:spcAft>
                          <a:spcPts val="0"/>
                        </a:spcAft>
                      </a:pPr>
                      <a:r>
                        <a:rPr lang="en-US" sz="1500" dirty="0">
                          <a:solidFill>
                            <a:srgbClr val="000000"/>
                          </a:solidFill>
                          <a:effectLst/>
                        </a:rPr>
                        <a:t>Prasco LA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chronic lymphatic (lymphocytic) leukemia, malignant lymphomas, including lymphosarcoma, giant follicular lymphoma, and Hodgkin’s disease; chlorambucil is not curative in any of these disorders but may produce clinically useful palliation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8191509"/>
                  </a:ext>
                </a:extLst>
              </a:tr>
              <a:tr h="1675311">
                <a:tc>
                  <a:txBody>
                    <a:bodyPr/>
                    <a:lstStyle/>
                    <a:p>
                      <a:pPr marL="0" marR="0">
                        <a:spcBef>
                          <a:spcPts val="0"/>
                        </a:spcBef>
                        <a:spcAft>
                          <a:spcPts val="0"/>
                        </a:spcAft>
                      </a:pPr>
                      <a:r>
                        <a:rPr lang="en-US" sz="1500" dirty="0">
                          <a:solidFill>
                            <a:srgbClr val="000000"/>
                          </a:solidFill>
                          <a:effectLst/>
                        </a:rPr>
                        <a:t>dasatinib (Sprycel®)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0" marR="0" algn="ctr">
                        <a:spcBef>
                          <a:spcPts val="0"/>
                        </a:spcBef>
                        <a:spcAft>
                          <a:spcPts val="0"/>
                        </a:spcAft>
                      </a:pPr>
                      <a:r>
                        <a:rPr lang="en-US" sz="1500" dirty="0">
                          <a:solidFill>
                            <a:srgbClr val="000000"/>
                          </a:solidFill>
                          <a:effectLst/>
                        </a:rPr>
                        <a:t>Bristol-Meyers Squibb</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adults with chronic, accelerated, or myeloid or lymphoid blast phase Ph+ CML with resistance or intolerance to prior therapy including imatinib (Gleevec)</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adults with Ph+ acute lymphoblastic leukemia (ALL) with resistance or intolerance to prior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Newly diagnosed adult patients with Ph+ CML in chronic phase</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pediatric patients with Ph+ CML in chronic phase </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pediatric patients with newly diagnosed Ph+ ALL in combination with chemotherapy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extLst>
                  <a:ext uri="{0D108BD9-81ED-4DB2-BD59-A6C34878D82A}">
                    <a16:rowId xmlns:a16="http://schemas.microsoft.com/office/drawing/2014/main" val="3817180278"/>
                  </a:ext>
                </a:extLst>
              </a:tr>
            </a:tbl>
          </a:graphicData>
        </a:graphic>
      </p:graphicFrame>
    </p:spTree>
    <p:extLst>
      <p:ext uri="{BB962C8B-B14F-4D97-AF65-F5344CB8AC3E}">
        <p14:creationId xmlns:p14="http://schemas.microsoft.com/office/powerpoint/2010/main" val="15093547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146</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936035051"/>
              </p:ext>
            </p:extLst>
          </p:nvPr>
        </p:nvGraphicFramePr>
        <p:xfrm>
          <a:off x="152400" y="742950"/>
          <a:ext cx="8839200" cy="3627120"/>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59567">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521633">
                <a:tc>
                  <a:txBody>
                    <a:bodyPr/>
                    <a:lstStyle/>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decitabine/ </a:t>
                      </a:r>
                    </a:p>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cedazuridine </a:t>
                      </a:r>
                    </a:p>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(Inqovi®)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14300" marR="0" lvl="0" indent="-114300" algn="ctr" defTabSz="914400" rtl="0" eaLnBrk="1" fontAlgn="auto" latinLnBrk="0" hangingPunct="1">
                        <a:lnSpc>
                          <a:spcPct val="100000"/>
                        </a:lnSpc>
                        <a:spcBef>
                          <a:spcPts val="0"/>
                        </a:spcBef>
                        <a:spcAft>
                          <a:spcPts val="0"/>
                        </a:spcAft>
                        <a:buClrTx/>
                        <a:buSzTx/>
                        <a:buFontTx/>
                        <a:buNone/>
                        <a:tabLst/>
                        <a:defRPr/>
                      </a:pPr>
                      <a:r>
                        <a:rPr lang="en-US" sz="1500" b="0" kern="1200" dirty="0">
                          <a:solidFill>
                            <a:srgbClr val="000000"/>
                          </a:solidFill>
                          <a:effectLst/>
                          <a:uFillTx/>
                          <a:latin typeface="+mn-lt"/>
                          <a:ea typeface="+mn-ea"/>
                          <a:cs typeface="+mn-cs"/>
                        </a:rPr>
                        <a:t>Taiho Oncology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b="0" kern="1200" dirty="0">
                          <a:solidFill>
                            <a:srgbClr val="000000"/>
                          </a:solidFill>
                          <a:effectLst/>
                          <a:uFillTx/>
                          <a:latin typeface="+mn-lt"/>
                          <a:ea typeface="+mn-ea"/>
                          <a:cs typeface="+mn-cs"/>
                        </a:rPr>
                        <a:t>Treatment of adults with myelodysplastic syndromes (MDS), including previously treated and untreated, de novo and secondary MDS with the following French-American-British subtypes (refractory anemia, refractory anemia with ringed sideroblasts, refractory anemia with excess blasts, and chronic myelomonocytic leukemia [CMML]) and intermediate-1, intermediate-2, and high-risk International Prognostic Scoring System group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17180278"/>
                  </a:ext>
                </a:extLst>
              </a:tr>
              <a:tr h="1036320">
                <a:tc>
                  <a:txBody>
                    <a:bodyPr/>
                    <a:lstStyle/>
                    <a:p>
                      <a:pPr marL="0" marR="0">
                        <a:spcBef>
                          <a:spcPts val="0"/>
                        </a:spcBef>
                        <a:spcAft>
                          <a:spcPts val="0"/>
                        </a:spcAft>
                      </a:pPr>
                      <a:r>
                        <a:rPr lang="en-US" sz="1500" b="0" dirty="0">
                          <a:solidFill>
                            <a:srgbClr val="000000"/>
                          </a:solidFill>
                          <a:effectLst/>
                        </a:rPr>
                        <a:t>duvelisib </a:t>
                      </a:r>
                    </a:p>
                    <a:p>
                      <a:pPr marL="0" marR="0">
                        <a:spcBef>
                          <a:spcPts val="0"/>
                        </a:spcBef>
                        <a:spcAft>
                          <a:spcPts val="0"/>
                        </a:spcAft>
                      </a:pPr>
                      <a:r>
                        <a:rPr lang="en-US" sz="1500" b="0" dirty="0">
                          <a:solidFill>
                            <a:srgbClr val="000000"/>
                          </a:solidFill>
                          <a:effectLst/>
                        </a:rPr>
                        <a:t>(Copiktra®)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Verastem</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Relapsed or refractory chronic lymphocytic leukemia (CLL) or small lymphocytic lymphoma (SLL) after ≥ 2 prior therapies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Relapsed or refractory follicular lymphoma (FL) after ≥ 2 prior systemic therapies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911200142"/>
                  </a:ext>
                </a:extLst>
              </a:tr>
              <a:tr h="609600">
                <a:tc>
                  <a:txBody>
                    <a:bodyPr/>
                    <a:lstStyle/>
                    <a:p>
                      <a:pPr marL="0" marR="0">
                        <a:spcBef>
                          <a:spcPts val="0"/>
                        </a:spcBef>
                        <a:spcAft>
                          <a:spcPts val="0"/>
                        </a:spcAft>
                      </a:pPr>
                      <a:r>
                        <a:rPr lang="en-US" sz="1500" dirty="0">
                          <a:solidFill>
                            <a:srgbClr val="000000"/>
                          </a:solidFill>
                          <a:effectLst/>
                        </a:rPr>
                        <a:t>enasidenib (Idhifa®)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rPr>
                        <a:t>Celgene</a:t>
                      </a:r>
                      <a:r>
                        <a:rPr lang="en-US" sz="1500" kern="1200" dirty="0">
                          <a:solidFill>
                            <a:srgbClr val="000000"/>
                          </a:solidFill>
                          <a:effectLst/>
                          <a:uFillTx/>
                          <a:latin typeface="+mn-lt"/>
                          <a:ea typeface="+mn-ea"/>
                          <a:cs typeface="+mn-cs"/>
                        </a:rPr>
                        <a:t>/BMS </a:t>
                      </a:r>
                      <a:r>
                        <a:rPr lang="en-US" sz="1500" b="0" i="0" u="none" strike="noStrike" kern="1200" baseline="0" dirty="0">
                          <a:solidFill>
                            <a:schemeClr val="dk1"/>
                          </a:solidFill>
                          <a:uFillTx/>
                          <a:latin typeface="+mn-lt"/>
                          <a:ea typeface="+mn-ea"/>
                          <a:cs typeface="+mn-cs"/>
                        </a:rPr>
                        <a:t>	</a:t>
                      </a: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Relapsed or refractory acute myeloid leukemia (AML) with an isocitrate dehydrogenase-2 (IDH2) mutation, as determined with an FDA-approved test</a:t>
                      </a:r>
                      <a:r>
                        <a:rPr lang="en-US" sz="1500" baseline="300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2289391119"/>
                  </a:ext>
                </a:extLst>
              </a:tr>
            </a:tbl>
          </a:graphicData>
        </a:graphic>
      </p:graphicFrame>
    </p:spTree>
    <p:extLst>
      <p:ext uri="{BB962C8B-B14F-4D97-AF65-F5344CB8AC3E}">
        <p14:creationId xmlns:p14="http://schemas.microsoft.com/office/powerpoint/2010/main" val="17998605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147</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141237582"/>
              </p:ext>
            </p:extLst>
          </p:nvPr>
        </p:nvGraphicFramePr>
        <p:xfrm>
          <a:off x="152400" y="742950"/>
          <a:ext cx="8839200" cy="3505199"/>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804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14498">
                <a:tc>
                  <a:txBody>
                    <a:bodyPr/>
                    <a:lstStyle/>
                    <a:p>
                      <a:pPr marL="0" marR="0">
                        <a:spcBef>
                          <a:spcPts val="0"/>
                        </a:spcBef>
                        <a:spcAft>
                          <a:spcPts val="0"/>
                        </a:spcAft>
                      </a:pPr>
                      <a:r>
                        <a:rPr lang="en-US" sz="1500" dirty="0">
                          <a:solidFill>
                            <a:srgbClr val="000000"/>
                          </a:solidFill>
                          <a:effectLst/>
                        </a:rPr>
                        <a:t>fedratinib</a:t>
                      </a:r>
                    </a:p>
                    <a:p>
                      <a:pPr marL="0" marR="0">
                        <a:spcBef>
                          <a:spcPts val="0"/>
                        </a:spcBef>
                        <a:spcAft>
                          <a:spcPts val="0"/>
                        </a:spcAft>
                      </a:pPr>
                      <a:r>
                        <a:rPr lang="en-US" sz="1500" dirty="0">
                          <a:solidFill>
                            <a:srgbClr val="000000"/>
                          </a:solidFill>
                          <a:effectLst/>
                        </a:rPr>
                        <a:t>(Inrebic®)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Celgene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Intermediate-2 or high-risk primary or secondary post-polycythemia vera or post-essential thrombocythemia myelofibrosis (MF)</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911200142"/>
                  </a:ext>
                </a:extLst>
              </a:tr>
              <a:tr h="796636">
                <a:tc>
                  <a:txBody>
                    <a:bodyPr/>
                    <a:lstStyle/>
                    <a:p>
                      <a:pPr marL="0" marR="0">
                        <a:spcBef>
                          <a:spcPts val="0"/>
                        </a:spcBef>
                        <a:spcAft>
                          <a:spcPts val="0"/>
                        </a:spcAft>
                      </a:pPr>
                      <a:r>
                        <a:rPr lang="en-US" sz="1500" dirty="0">
                          <a:solidFill>
                            <a:srgbClr val="000000"/>
                          </a:solidFill>
                          <a:effectLst/>
                        </a:rPr>
                        <a:t>gilteritinib</a:t>
                      </a:r>
                    </a:p>
                    <a:p>
                      <a:pPr marL="0" marR="0">
                        <a:spcBef>
                          <a:spcPts val="0"/>
                        </a:spcBef>
                        <a:spcAft>
                          <a:spcPts val="0"/>
                        </a:spcAft>
                      </a:pPr>
                      <a:r>
                        <a:rPr lang="en-US" sz="1500" dirty="0">
                          <a:solidFill>
                            <a:srgbClr val="000000"/>
                          </a:solidFill>
                          <a:effectLst/>
                        </a:rPr>
                        <a:t>(Xospata®)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Astellas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Relapsed or refractory adults with AML with a FLT3 mutation, as detected by an FDA-approved test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89391119"/>
                  </a:ext>
                </a:extLst>
              </a:tr>
              <a:tr h="796636">
                <a:tc>
                  <a:txBody>
                    <a:bodyPr/>
                    <a:lstStyle/>
                    <a:p>
                      <a:pPr marL="0" marR="0">
                        <a:spcBef>
                          <a:spcPts val="0"/>
                        </a:spcBef>
                        <a:spcAft>
                          <a:spcPts val="0"/>
                        </a:spcAft>
                      </a:pPr>
                      <a:r>
                        <a:rPr lang="en-US" sz="1500" dirty="0">
                          <a:solidFill>
                            <a:srgbClr val="000000"/>
                          </a:solidFill>
                          <a:effectLst/>
                        </a:rPr>
                        <a:t>glasdegib</a:t>
                      </a:r>
                    </a:p>
                    <a:p>
                      <a:pPr marL="0" marR="0">
                        <a:spcBef>
                          <a:spcPts val="0"/>
                        </a:spcBef>
                        <a:spcAft>
                          <a:spcPts val="0"/>
                        </a:spcAft>
                      </a:pPr>
                      <a:r>
                        <a:rPr lang="en-US" sz="1500" dirty="0">
                          <a:solidFill>
                            <a:srgbClr val="000000"/>
                          </a:solidFill>
                          <a:effectLst/>
                        </a:rPr>
                        <a:t>(Daurismo™)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low-dose cytarabine, for the treatment of newly diagnosed AML in adult patients who are ≥ 75 years old or who have comorbidities that preclude use of intensive induction chemotherapy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42026922"/>
                  </a:ext>
                </a:extLst>
              </a:tr>
              <a:tr h="716973">
                <a:tc>
                  <a:txBody>
                    <a:bodyPr/>
                    <a:lstStyle/>
                    <a:p>
                      <a:pPr marL="0" marR="0">
                        <a:spcBef>
                          <a:spcPts val="0"/>
                        </a:spcBef>
                        <a:spcAft>
                          <a:spcPts val="0"/>
                        </a:spcAft>
                      </a:pPr>
                      <a:r>
                        <a:rPr lang="en-US" sz="1500" b="0" dirty="0">
                          <a:solidFill>
                            <a:srgbClr val="000000"/>
                          </a:solidFill>
                          <a:effectLst/>
                        </a:rPr>
                        <a:t>hydroxyurea</a:t>
                      </a:r>
                      <a:br>
                        <a:rPr lang="en-US" sz="1500" b="0" dirty="0">
                          <a:solidFill>
                            <a:srgbClr val="000000"/>
                          </a:solidFill>
                          <a:effectLst/>
                        </a:rPr>
                      </a:br>
                      <a:r>
                        <a:rPr lang="en-US" sz="1500" b="0" dirty="0">
                          <a:solidFill>
                            <a:srgbClr val="000000"/>
                          </a:solidFill>
                          <a:effectLst/>
                        </a:rPr>
                        <a:t>(Hydrea®)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b="0" dirty="0">
                          <a:solidFill>
                            <a:srgbClr val="000000"/>
                          </a:solidFill>
                          <a:effectLst/>
                        </a:rPr>
                        <a:t>generic, Bristol-Myers Squibb</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Resistant CML</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Locally advanced squamous cell carcinomas of the head and neck (excluding lip), in combination with concurrent chemoradiation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980189357"/>
                  </a:ext>
                </a:extLst>
              </a:tr>
            </a:tbl>
          </a:graphicData>
        </a:graphic>
      </p:graphicFrame>
    </p:spTree>
    <p:extLst>
      <p:ext uri="{BB962C8B-B14F-4D97-AF65-F5344CB8AC3E}">
        <p14:creationId xmlns:p14="http://schemas.microsoft.com/office/powerpoint/2010/main" val="31192439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148</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719213800"/>
              </p:ext>
            </p:extLst>
          </p:nvPr>
        </p:nvGraphicFramePr>
        <p:xfrm>
          <a:off x="152400" y="742950"/>
          <a:ext cx="8839200" cy="4290456"/>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804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96636">
                <a:tc>
                  <a:txBody>
                    <a:bodyPr/>
                    <a:lstStyle/>
                    <a:p>
                      <a:pPr marL="0" marR="0">
                        <a:spcBef>
                          <a:spcPts val="0"/>
                        </a:spcBef>
                        <a:spcAft>
                          <a:spcPts val="0"/>
                        </a:spcAft>
                      </a:pPr>
                      <a:r>
                        <a:rPr lang="en-US" sz="1500" dirty="0">
                          <a:solidFill>
                            <a:srgbClr val="000000"/>
                          </a:solidFill>
                          <a:effectLst/>
                        </a:rPr>
                        <a:t>ibrutinib</a:t>
                      </a:r>
                      <a:br>
                        <a:rPr lang="en-US" sz="1500" dirty="0">
                          <a:solidFill>
                            <a:srgbClr val="000000"/>
                          </a:solidFill>
                          <a:effectLst/>
                        </a:rPr>
                      </a:br>
                      <a:r>
                        <a:rPr lang="en-US" sz="1500" dirty="0">
                          <a:solidFill>
                            <a:srgbClr val="000000"/>
                          </a:solidFill>
                          <a:effectLst/>
                        </a:rPr>
                        <a:t>(Imbruvica®)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Pharmacyclics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Mantle cell lymphoma (MCL) in patients who have received ≥ 1 prior therapy</a:t>
                      </a:r>
                      <a:r>
                        <a:rPr lang="en-US" sz="1500" baseline="30000" dirty="0">
                          <a:solidFill>
                            <a:srgbClr val="000000"/>
                          </a:solidFill>
                          <a:effectLst/>
                        </a:rPr>
                        <a:t>*</a:t>
                      </a:r>
                      <a:endParaRPr lang="en-US" sz="15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CLL/ SLL</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CLL/ SLL with 17p deletion</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Waldenström’s macroglobulinemia</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Marginal zone lymphoma (MZL) requiring systemic therapy and patient has had prior anti-CD20-based therapy</a:t>
                      </a:r>
                    </a:p>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Chronic graft versus host disease (cGVHD) after failure of ≥ 1 line of systemic therapy</a:t>
                      </a:r>
                      <a:r>
                        <a:rPr lang="en-US" sz="1500" dirty="0">
                          <a:solidFill>
                            <a:srgbClr val="FF0000"/>
                          </a:solidFill>
                          <a:effectLst/>
                        </a:rPr>
                        <a:t> </a:t>
                      </a:r>
                      <a:r>
                        <a:rPr lang="en-US" sz="1500" b="0" i="0" u="none" strike="noStrike" noProof="0" dirty="0">
                          <a:solidFill>
                            <a:schemeClr val="tx1"/>
                          </a:solidFill>
                          <a:effectLst/>
                          <a:highlight>
                            <a:srgbClr val="00FFFF"/>
                          </a:highlight>
                          <a:latin typeface="Calibri"/>
                        </a:rPr>
                        <a:t>in adults and pediatric patients ≥ 1 year of age</a:t>
                      </a:r>
                      <a:endParaRPr lang="en-US" sz="1500" dirty="0">
                        <a:solidFill>
                          <a:schemeClr val="tx1"/>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89391119"/>
                  </a:ext>
                </a:extLst>
              </a:tr>
              <a:tr h="796636">
                <a:tc>
                  <a:txBody>
                    <a:bodyPr/>
                    <a:lstStyle/>
                    <a:p>
                      <a:pPr marL="0" marR="0" lvl="0">
                        <a:spcBef>
                          <a:spcPts val="0"/>
                        </a:spcBef>
                        <a:spcAft>
                          <a:spcPts val="0"/>
                        </a:spcAft>
                        <a:buNone/>
                      </a:pPr>
                      <a:r>
                        <a:rPr lang="en-US" sz="1500" dirty="0">
                          <a:solidFill>
                            <a:srgbClr val="000000"/>
                          </a:solidFill>
                          <a:effectLst/>
                        </a:rPr>
                        <a:t>idelalisib</a:t>
                      </a:r>
                      <a:br>
                        <a:rPr lang="en-US" sz="1500" dirty="0">
                          <a:solidFill>
                            <a:srgbClr val="000000"/>
                          </a:solidFill>
                          <a:effectLst/>
                        </a:rPr>
                      </a:br>
                      <a:r>
                        <a:rPr lang="en-US" sz="1500" dirty="0">
                          <a:solidFill>
                            <a:srgbClr val="000000"/>
                          </a:solidFill>
                          <a:effectLst/>
                        </a:rPr>
                        <a:t>(Zydelig®)</a:t>
                      </a:r>
                      <a:endParaRPr lang="en-US" sz="1500" dirty="0">
                        <a:solidFill>
                          <a:srgbClr val="000000"/>
                        </a:solidFill>
                        <a:effectLst/>
                        <a:latin typeface="Calibri"/>
                        <a:cs typeface="Times New Roman"/>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Gilead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Relapsed chronic CLL in combination with rituximab in patients for whom rituximab alone would be considered appropriate therapy due to other comorbidities</a:t>
                      </a:r>
                    </a:p>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Relapsed follicular B-cell non-Hodgkin’s lymphoma in patients who have received ≥ 2 prior systemic therapies, </a:t>
                      </a:r>
                      <a:r>
                        <a:rPr lang="en-US" sz="1500" dirty="0">
                          <a:solidFill>
                            <a:srgbClr val="000000"/>
                          </a:solidFill>
                          <a:effectLst/>
                          <a:highlight>
                            <a:srgbClr val="00FFFF"/>
                          </a:highlight>
                        </a:rPr>
                        <a:t>(FDA withdrew indication in February 2022)*</a:t>
                      </a:r>
                      <a:endParaRPr lang="en-US" sz="1500" dirty="0">
                        <a:solidFill>
                          <a:schemeClr val="tx1"/>
                        </a:solidFill>
                        <a:effectLst/>
                        <a:highlight>
                          <a:srgbClr val="00FFFF"/>
                        </a:highligh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Relapsed SLL in patients who have received ≥ 2 prior systemic therapies</a:t>
                      </a:r>
                    </a:p>
                    <a:p>
                      <a:pPr marL="171450" marR="0" lvl="0" indent="-17145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tab pos="228600" algn="l"/>
                        </a:tabLst>
                        <a:defRPr/>
                      </a:pPr>
                      <a:r>
                        <a:rPr lang="en-US" sz="1500" dirty="0">
                          <a:solidFill>
                            <a:srgbClr val="000000"/>
                          </a:solidFill>
                          <a:effectLst/>
                          <a:highlight>
                            <a:srgbClr val="00FFFF"/>
                          </a:highlight>
                        </a:rPr>
                        <a:t>Not recommended as first line for any patient; including patients with CLL, SLL, FL, and other indolent non-Hodgkin’s lymphoma</a:t>
                      </a:r>
                    </a:p>
                    <a:p>
                      <a:pPr marL="171450" marR="0" lvl="0" indent="-171450">
                        <a:spcBef>
                          <a:spcPts val="0"/>
                        </a:spcBef>
                        <a:spcAft>
                          <a:spcPts val="0"/>
                        </a:spcAft>
                        <a:buSzPct val="80000"/>
                        <a:buFont typeface="Wingdings" panose="05000000000000000000" pitchFamily="2" charset="2"/>
                        <a:buChar char=""/>
                        <a:tabLst>
                          <a:tab pos="228600" algn="l"/>
                        </a:tabLst>
                      </a:pPr>
                      <a:endParaRPr lang="en-US" sz="1500" baseline="30000" dirty="0">
                        <a:solidFill>
                          <a:srgbClr val="000000"/>
                        </a:solidFill>
                        <a:effectLs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42026922"/>
                  </a:ext>
                </a:extLst>
              </a:tr>
            </a:tbl>
          </a:graphicData>
        </a:graphic>
      </p:graphicFrame>
    </p:spTree>
    <p:extLst>
      <p:ext uri="{BB962C8B-B14F-4D97-AF65-F5344CB8AC3E}">
        <p14:creationId xmlns:p14="http://schemas.microsoft.com/office/powerpoint/2010/main" val="40151485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149</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890323907"/>
              </p:ext>
            </p:extLst>
          </p:nvPr>
        </p:nvGraphicFramePr>
        <p:xfrm>
          <a:off x="152400" y="742950"/>
          <a:ext cx="8839200" cy="3954780"/>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503698">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3451082">
                <a:tc>
                  <a:txBody>
                    <a:bodyPr/>
                    <a:lstStyle/>
                    <a:p>
                      <a:pPr marL="0" marR="0">
                        <a:spcBef>
                          <a:spcPts val="0"/>
                        </a:spcBef>
                        <a:spcAft>
                          <a:spcPts val="0"/>
                        </a:spcAft>
                      </a:pPr>
                      <a:r>
                        <a:rPr lang="en-US" sz="1500" b="0" dirty="0">
                          <a:solidFill>
                            <a:srgbClr val="000000"/>
                          </a:solidFill>
                          <a:effectLst/>
                        </a:rPr>
                        <a:t>imatinib</a:t>
                      </a:r>
                      <a:br>
                        <a:rPr lang="en-US" sz="1500" b="0" dirty="0">
                          <a:solidFill>
                            <a:srgbClr val="000000"/>
                          </a:solidFill>
                          <a:effectLst/>
                        </a:rPr>
                      </a:br>
                      <a:r>
                        <a:rPr lang="en-US" sz="1500" b="0" dirty="0">
                          <a:solidFill>
                            <a:srgbClr val="000000"/>
                          </a:solidFill>
                          <a:effectLst/>
                        </a:rPr>
                        <a:t>(Gleevec®)</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generic, Novartis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Newly diagnosed adult and pediatric patients with Ph+ CML in chronic phase</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Patients with Ph+ CML in blast crisis, accelerated phase, or chronic phase after failure of interferon-alpha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relapsed or refractory Ph+ ALL</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Pediatric patients with newly diagnosed Ph+ ALL in combination with chemotherapy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myelodysplastic/ myeloproliferative diseases associated with platelet-derived growth factor receptor (PDGFR) gene re-arrangements as determined with an FDA-approved test</a:t>
                      </a:r>
                      <a:r>
                        <a:rPr lang="en-US" sz="1200" b="0" baseline="30000" dirty="0">
                          <a:solidFill>
                            <a:srgbClr val="000000"/>
                          </a:solidFill>
                          <a:effectLst/>
                        </a:rPr>
                        <a:t>‡</a:t>
                      </a:r>
                      <a:endParaRPr lang="en-US" sz="1200" b="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aggressive systemic mastocytosis without the D816V c-Kit mutation, as determined with an FDA-approved test or with c-Kit mutational status unknown</a:t>
                      </a:r>
                      <a:r>
                        <a:rPr lang="en-US" sz="1200" b="0" baseline="30000" dirty="0">
                          <a:solidFill>
                            <a:srgbClr val="000000"/>
                          </a:solidFill>
                          <a:effectLst/>
                        </a:rPr>
                        <a:t>‡</a:t>
                      </a:r>
                      <a:endParaRPr lang="en-US" sz="1200" b="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hypereosinophilic syndrome and/or chronic eosinophilic leukemia who have the FIP1L1-PDGFRα fusion kinase (mutational analysis or FISH demonstration of CHIC2 allele deletion) and for patients with hypereosinophilic syndrome and/or chronic eosinophilic leukemia who are FIP1L1-PDGFRα fusion kinase-negative or unknown</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unresectable, recurrent, and/or metastatic dermatofibrosarcoma protuberans (DFSP)</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Patients with Kit (CD117)-positive unresectable and/or metastatic malignant gastrointestinal stromal tumors (GIST)</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Adjuvant treatment of adult patients following resection of Kit (CD117)-positive GIST</a:t>
                      </a:r>
                      <a:endParaRPr lang="en-US"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42026922"/>
                  </a:ext>
                </a:extLst>
              </a:tr>
            </a:tbl>
          </a:graphicData>
        </a:graphic>
      </p:graphicFrame>
    </p:spTree>
    <p:extLst>
      <p:ext uri="{BB962C8B-B14F-4D97-AF65-F5344CB8AC3E}">
        <p14:creationId xmlns:p14="http://schemas.microsoft.com/office/powerpoint/2010/main" val="265726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119495" y="992889"/>
            <a:ext cx="4353791" cy="3487434"/>
          </a:xfrm>
        </p:spPr>
        <p:txBody>
          <a:bodyPr/>
          <a:lstStyle/>
          <a:p>
            <a:pPr>
              <a:spcBef>
                <a:spcPct val="0"/>
              </a:spcBef>
              <a:buClrTx/>
              <a:buNone/>
            </a:pPr>
            <a:r>
              <a:rPr lang="en-US" altLang="en-US" sz="1600" b="1" i="1" dirty="0"/>
              <a:t>Classes for Review: Non-Supplemental Rebate Class Review</a:t>
            </a:r>
          </a:p>
          <a:p>
            <a:pPr>
              <a:spcBef>
                <a:spcPct val="0"/>
              </a:spcBef>
              <a:buClrTx/>
              <a:buNone/>
            </a:pPr>
            <a:endParaRPr lang="en-US" altLang="en-US" sz="1600" b="1" i="1" dirty="0"/>
          </a:p>
          <a:p>
            <a:r>
              <a:rPr lang="en-US" sz="1600" dirty="0">
                <a:solidFill>
                  <a:srgbClr val="000000"/>
                </a:solidFill>
                <a:effectLst/>
              </a:rPr>
              <a:t>Androgenic Agents </a:t>
            </a:r>
          </a:p>
          <a:p>
            <a:r>
              <a:rPr lang="en-US" sz="1600" dirty="0">
                <a:solidFill>
                  <a:srgbClr val="000000"/>
                </a:solidFill>
              </a:rPr>
              <a:t>Antidepressants, Other</a:t>
            </a:r>
          </a:p>
          <a:p>
            <a:r>
              <a:rPr lang="en-US" sz="1600" dirty="0">
                <a:solidFill>
                  <a:srgbClr val="000000"/>
                </a:solidFill>
              </a:rPr>
              <a:t>Antidepressants, SSRIs </a:t>
            </a:r>
          </a:p>
          <a:p>
            <a:r>
              <a:rPr lang="en-US" sz="1600" dirty="0">
                <a:solidFill>
                  <a:srgbClr val="000000"/>
                </a:solidFill>
                <a:effectLst/>
              </a:rPr>
              <a:t>Antivirals, Topical </a:t>
            </a:r>
            <a:endParaRPr lang="en-US" sz="1600" dirty="0">
              <a:solidFill>
                <a:srgbClr val="000000"/>
              </a:solidFill>
            </a:endParaRPr>
          </a:p>
          <a:p>
            <a:r>
              <a:rPr lang="en-US" sz="1600" dirty="0">
                <a:solidFill>
                  <a:srgbClr val="000000"/>
                </a:solidFill>
              </a:rPr>
              <a:t>Bone Resorption Suppression and Related Agents</a:t>
            </a:r>
          </a:p>
          <a:p>
            <a:r>
              <a:rPr lang="en-US" sz="1600" dirty="0">
                <a:solidFill>
                  <a:srgbClr val="000000"/>
                </a:solidFill>
              </a:rPr>
              <a:t>Bronchodilators, Beta Agonists</a:t>
            </a:r>
          </a:p>
          <a:p>
            <a:r>
              <a:rPr lang="en-US" sz="1600" dirty="0">
                <a:solidFill>
                  <a:srgbClr val="000000"/>
                </a:solidFill>
              </a:rPr>
              <a:t>Colony Stimulating Factors</a:t>
            </a:r>
          </a:p>
          <a:p>
            <a:r>
              <a:rPr lang="en-US" sz="1600" dirty="0">
                <a:solidFill>
                  <a:srgbClr val="000000"/>
                </a:solidFill>
              </a:rPr>
              <a:t>Enzyme Replacement, Gaucher Disease</a:t>
            </a:r>
          </a:p>
          <a:p>
            <a:pPr lvl="0"/>
            <a:r>
              <a:rPr lang="en-US" sz="1600" dirty="0">
                <a:solidFill>
                  <a:srgbClr val="000000"/>
                </a:solidFill>
              </a:rPr>
              <a:t>Erythropoiesis Stimulating Proteins</a:t>
            </a:r>
          </a:p>
          <a:p>
            <a:pPr marL="0" indent="0">
              <a:buNone/>
            </a:pPr>
            <a:endParaRPr lang="en-US" sz="1400" dirty="0"/>
          </a:p>
          <a:p>
            <a:pPr lvl="0"/>
            <a:endParaRPr lang="en-US" sz="1400" dirty="0"/>
          </a:p>
          <a:p>
            <a:endParaRPr lang="en-US" altLang="en-US" sz="1400" dirty="0"/>
          </a:p>
          <a:p>
            <a:endParaRPr lang="en-US" altLang="en-US" sz="1400" dirty="0"/>
          </a:p>
          <a:p>
            <a:endParaRPr lang="en-US" altLang="en-US" sz="1400" dirty="0"/>
          </a:p>
          <a:p>
            <a:endParaRPr lang="en-US" altLang="en-US" sz="1400" dirty="0"/>
          </a:p>
          <a:p>
            <a:endParaRPr lang="en-US" sz="1400" dirty="0"/>
          </a:p>
          <a:p>
            <a:endParaRPr lang="en-US" altLang="en-US" sz="1400" dirty="0"/>
          </a:p>
          <a:p>
            <a:pPr>
              <a:spcBef>
                <a:spcPct val="0"/>
              </a:spcBef>
              <a:buClrTx/>
              <a:buNone/>
            </a:pPr>
            <a:endParaRPr lang="en-US" altLang="en-US" sz="1400" b="1" i="1" dirty="0"/>
          </a:p>
          <a:p>
            <a:pPr>
              <a:spcBef>
                <a:spcPct val="0"/>
              </a:spcBef>
              <a:buClrTx/>
              <a:buNone/>
            </a:pPr>
            <a:endParaRPr lang="en-US" altLang="en-US" sz="1400" dirty="0"/>
          </a:p>
          <a:p>
            <a:endParaRPr lang="en-US" sz="14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Content Placeholder 4">
            <a:extLst>
              <a:ext uri="{FF2B5EF4-FFF2-40B4-BE49-F238E27FC236}">
                <a16:creationId xmlns:a16="http://schemas.microsoft.com/office/drawing/2014/main" id="{33E30F8C-45BB-ABBD-ABF5-93B35675DEA1}"/>
              </a:ext>
            </a:extLst>
          </p:cNvPr>
          <p:cNvSpPr txBox="1">
            <a:spLocks/>
          </p:cNvSpPr>
          <p:nvPr/>
        </p:nvSpPr>
        <p:spPr>
          <a:xfrm>
            <a:off x="4572000" y="992889"/>
            <a:ext cx="4114800" cy="34493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Font typeface="Arial" panose="020B0604020202020204" pitchFamily="34" charset="0"/>
              <a:buNone/>
            </a:pPr>
            <a:endParaRPr lang="en-US" altLang="en-US" sz="1400" b="1" i="1" dirty="0"/>
          </a:p>
          <a:p>
            <a:r>
              <a:rPr lang="en-US" sz="1600" dirty="0">
                <a:solidFill>
                  <a:srgbClr val="000000"/>
                </a:solidFill>
              </a:rPr>
              <a:t>Hypoglycemics, Alpha Glucosidase Inhibitors</a:t>
            </a:r>
          </a:p>
          <a:p>
            <a:r>
              <a:rPr lang="en-US" sz="1600" dirty="0">
                <a:solidFill>
                  <a:srgbClr val="000000"/>
                </a:solidFill>
              </a:rPr>
              <a:t>Hypoglycemics, </a:t>
            </a:r>
            <a:r>
              <a:rPr lang="en-US" sz="1600" dirty="0" err="1">
                <a:solidFill>
                  <a:srgbClr val="000000"/>
                </a:solidFill>
              </a:rPr>
              <a:t>Metformins</a:t>
            </a:r>
            <a:endParaRPr lang="en-US" sz="1600" dirty="0">
              <a:solidFill>
                <a:srgbClr val="000000"/>
              </a:solidFill>
            </a:endParaRPr>
          </a:p>
          <a:p>
            <a:r>
              <a:rPr lang="en-US" sz="1600" dirty="0">
                <a:solidFill>
                  <a:srgbClr val="000000"/>
                </a:solidFill>
              </a:rPr>
              <a:t>Hypoglycemics, SGLT2s</a:t>
            </a:r>
          </a:p>
          <a:p>
            <a:r>
              <a:rPr lang="en-US" sz="1600" dirty="0">
                <a:solidFill>
                  <a:srgbClr val="000000"/>
                </a:solidFill>
              </a:rPr>
              <a:t>Immune Globulins</a:t>
            </a:r>
          </a:p>
          <a:p>
            <a:r>
              <a:rPr lang="en-US" sz="1600" dirty="0">
                <a:solidFill>
                  <a:srgbClr val="000000"/>
                </a:solidFill>
              </a:rPr>
              <a:t>Oncology, Oral – Hematologic</a:t>
            </a:r>
          </a:p>
          <a:p>
            <a:r>
              <a:rPr lang="en-US" sz="1600" dirty="0" err="1">
                <a:solidFill>
                  <a:srgbClr val="000000"/>
                </a:solidFill>
              </a:rPr>
              <a:t>Ophthalmics</a:t>
            </a:r>
            <a:r>
              <a:rPr lang="en-US" sz="1600" dirty="0">
                <a:solidFill>
                  <a:srgbClr val="000000"/>
                </a:solidFill>
              </a:rPr>
              <a:t>, Anti-inflammatory/Immunomodulators</a:t>
            </a:r>
          </a:p>
          <a:p>
            <a:pPr lvl="0"/>
            <a:r>
              <a:rPr lang="en-US" sz="1400" dirty="0" err="1">
                <a:solidFill>
                  <a:srgbClr val="000000"/>
                </a:solidFill>
              </a:rPr>
              <a:t>Otic</a:t>
            </a:r>
            <a:r>
              <a:rPr lang="en-US" sz="1400" dirty="0">
                <a:solidFill>
                  <a:srgbClr val="000000"/>
                </a:solidFill>
              </a:rPr>
              <a:t> Antibiotics</a:t>
            </a:r>
          </a:p>
          <a:p>
            <a:pPr lvl="0"/>
            <a:r>
              <a:rPr lang="en-US" sz="1400" dirty="0">
                <a:solidFill>
                  <a:srgbClr val="000000"/>
                </a:solidFill>
              </a:rPr>
              <a:t>PAH Agents, Oral and Inhaled</a:t>
            </a:r>
          </a:p>
          <a:p>
            <a:pPr lvl="0"/>
            <a:r>
              <a:rPr lang="en-US" sz="1400" dirty="0">
                <a:solidFill>
                  <a:srgbClr val="000000"/>
                </a:solidFill>
              </a:rPr>
              <a:t>Thrombopoiesis Stimulating Agents</a:t>
            </a:r>
          </a:p>
          <a:p>
            <a:r>
              <a:rPr lang="en-US" sz="1400" dirty="0">
                <a:solidFill>
                  <a:srgbClr val="000000"/>
                </a:solidFill>
                <a:effectLst/>
              </a:rPr>
              <a:t>Ulcerative Colitis </a:t>
            </a:r>
          </a:p>
          <a:p>
            <a:endParaRPr lang="en-US" altLang="en-US" sz="1400" dirty="0"/>
          </a:p>
          <a:p>
            <a:endParaRPr lang="en-US" altLang="en-US" sz="1400" dirty="0"/>
          </a:p>
          <a:p>
            <a:endParaRPr lang="en-US" altLang="en-US" sz="1400" dirty="0"/>
          </a:p>
          <a:p>
            <a:endParaRPr lang="en-US" sz="1400" dirty="0"/>
          </a:p>
          <a:p>
            <a:endParaRPr lang="en-US" altLang="en-US" sz="1400" dirty="0"/>
          </a:p>
          <a:p>
            <a:pPr>
              <a:spcBef>
                <a:spcPct val="0"/>
              </a:spcBef>
              <a:buFont typeface="Arial" panose="020B0604020202020204" pitchFamily="34" charset="0"/>
              <a:buNone/>
            </a:pPr>
            <a:endParaRPr lang="en-US" altLang="en-US" sz="1400" b="1" i="1" dirty="0"/>
          </a:p>
          <a:p>
            <a:pPr>
              <a:spcBef>
                <a:spcPct val="0"/>
              </a:spcBef>
              <a:buFont typeface="Arial" panose="020B0604020202020204" pitchFamily="34" charset="0"/>
              <a:buNone/>
            </a:pPr>
            <a:endParaRPr lang="en-US" altLang="en-US" sz="1400" dirty="0"/>
          </a:p>
          <a:p>
            <a:endParaRPr lang="en-US" sz="1400" dirty="0"/>
          </a:p>
        </p:txBody>
      </p:sp>
    </p:spTree>
    <p:extLst>
      <p:ext uri="{BB962C8B-B14F-4D97-AF65-F5344CB8AC3E}">
        <p14:creationId xmlns:p14="http://schemas.microsoft.com/office/powerpoint/2010/main" val="2303608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150</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592494560"/>
              </p:ext>
            </p:extLst>
          </p:nvPr>
        </p:nvGraphicFramePr>
        <p:xfrm>
          <a:off x="152400" y="742951"/>
          <a:ext cx="8839200" cy="3997852"/>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53650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2562968">
                <a:tc>
                  <a:txBody>
                    <a:bodyPr/>
                    <a:lstStyle/>
                    <a:p>
                      <a:pPr marL="0" marR="0">
                        <a:spcBef>
                          <a:spcPts val="0"/>
                        </a:spcBef>
                        <a:spcAft>
                          <a:spcPts val="0"/>
                        </a:spcAft>
                      </a:pPr>
                      <a:r>
                        <a:rPr lang="en-US" sz="1500" dirty="0">
                          <a:solidFill>
                            <a:srgbClr val="000000"/>
                          </a:solidFill>
                          <a:effectLst/>
                        </a:rPr>
                        <a:t>ivosidenib</a:t>
                      </a:r>
                      <a:br>
                        <a:rPr lang="en-US" sz="1500" dirty="0">
                          <a:solidFill>
                            <a:srgbClr val="000000"/>
                          </a:solidFill>
                          <a:effectLst/>
                        </a:rPr>
                      </a:br>
                      <a:r>
                        <a:rPr lang="en-US" sz="1500" dirty="0">
                          <a:solidFill>
                            <a:srgbClr val="000000"/>
                          </a:solidFill>
                          <a:effectLst/>
                        </a:rPr>
                        <a:t>(Tibsovo®)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Agios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Adult patients with relapsed or refractory AML with a susceptible isocitrate dehydrogenase-1 (IDH1) mutation, as detected by an FDA-approved test</a:t>
                      </a:r>
                      <a:r>
                        <a:rPr lang="en-US" sz="1500" baseline="30000" dirty="0">
                          <a:solidFill>
                            <a:srgbClr val="000000"/>
                          </a:solidFill>
                          <a:effectLst/>
                        </a:rPr>
                        <a:t>‡</a:t>
                      </a:r>
                      <a:endParaRPr lang="en-US" sz="15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Adult patients with newly diagnosed AML who are ≥ 75 years old or who have comorbidities that preclude the use of intensive induction chemotherapy with a susceptible IDH1 mutation, as detected by an FDA-approved test</a:t>
                      </a:r>
                    </a:p>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chemeClr val="tx1"/>
                          </a:solidFill>
                          <a:effectLst/>
                          <a:highlight>
                            <a:srgbClr val="00FFFF"/>
                          </a:highlight>
                          <a:latin typeface="Calibri"/>
                        </a:rPr>
                        <a:t>In combination with azacitidine or as monotherapy in adult patients with newly diagnosed AML who are ≥ 75 years old or who have comorbidities that preclude the use of intensive induction chemotherapy with a susceptible IDH1 mutation, as detected by an FDA-approved test†</a:t>
                      </a:r>
                    </a:p>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chemeClr val="tx1"/>
                          </a:solidFill>
                          <a:effectLst/>
                          <a:highlight>
                            <a:srgbClr val="00FFFF"/>
                          </a:highlight>
                        </a:rPr>
                        <a:t>Adult patients with previously treated locally advanced or metastatic cholangiocarcinoma with an IDH1 mutation as detected by an FDA-approved test</a:t>
                      </a:r>
                      <a:endParaRPr lang="en-US" sz="1500" b="0" i="0" u="none" strike="noStrike" noProof="0" dirty="0">
                        <a:solidFill>
                          <a:schemeClr val="tx1"/>
                        </a:solidFill>
                        <a:effectLst/>
                        <a:highlight>
                          <a:srgbClr val="00FFFF"/>
                        </a:highlight>
                        <a:latin typeface="Calibri"/>
                      </a:endParaRPr>
                    </a:p>
                    <a:p>
                      <a:pPr marL="171450" marR="0" lvl="0" indent="-171450">
                        <a:spcBef>
                          <a:spcPts val="0"/>
                        </a:spcBef>
                        <a:spcAft>
                          <a:spcPts val="0"/>
                        </a:spcAft>
                        <a:buSzPct val="80000"/>
                        <a:buFont typeface="Wingdings" panose="05000000000000000000" pitchFamily="2" charset="2"/>
                        <a:buChar char=""/>
                      </a:pPr>
                      <a:endParaRPr lang="en-US" sz="1500" b="0" i="0" u="none" strike="noStrike" noProof="0" dirty="0">
                        <a:effectLst/>
                        <a:latin typeface="Calibri"/>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418926804"/>
                  </a:ext>
                </a:extLst>
              </a:tr>
              <a:tr h="718146">
                <a:tc>
                  <a:txBody>
                    <a:bodyPr/>
                    <a:lstStyle/>
                    <a:p>
                      <a:pPr marL="0" marR="0">
                        <a:spcBef>
                          <a:spcPts val="0"/>
                        </a:spcBef>
                        <a:spcAft>
                          <a:spcPts val="0"/>
                        </a:spcAft>
                      </a:pPr>
                      <a:r>
                        <a:rPr lang="en-US" sz="1500" dirty="0">
                          <a:solidFill>
                            <a:srgbClr val="000000"/>
                          </a:solidFill>
                          <a:effectLst/>
                        </a:rPr>
                        <a:t>ixazomib</a:t>
                      </a:r>
                      <a:br>
                        <a:rPr lang="en-US" sz="1500" dirty="0">
                          <a:solidFill>
                            <a:srgbClr val="000000"/>
                          </a:solidFill>
                          <a:effectLst/>
                        </a:rPr>
                      </a:br>
                      <a:r>
                        <a:rPr lang="en-US" sz="1500" dirty="0">
                          <a:solidFill>
                            <a:srgbClr val="000000"/>
                          </a:solidFill>
                          <a:effectLst/>
                        </a:rPr>
                        <a:t>(Ninlaro®)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Millennium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lenalidomide and dexamethasone for the treatment of multiple myeloma in patients who have received ≥ 1 prior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368395098"/>
                  </a:ext>
                </a:extLst>
              </a:tr>
            </a:tbl>
          </a:graphicData>
        </a:graphic>
      </p:graphicFrame>
    </p:spTree>
    <p:extLst>
      <p:ext uri="{BB962C8B-B14F-4D97-AF65-F5344CB8AC3E}">
        <p14:creationId xmlns:p14="http://schemas.microsoft.com/office/powerpoint/2010/main" val="10579981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151</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314206954"/>
              </p:ext>
            </p:extLst>
          </p:nvPr>
        </p:nvGraphicFramePr>
        <p:xfrm>
          <a:off x="152400" y="742950"/>
          <a:ext cx="8839200" cy="3810000"/>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804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96636">
                <a:tc>
                  <a:txBody>
                    <a:bodyPr/>
                    <a:lstStyle/>
                    <a:p>
                      <a:pPr marL="0" marR="0">
                        <a:spcBef>
                          <a:spcPts val="0"/>
                        </a:spcBef>
                        <a:spcAft>
                          <a:spcPts val="0"/>
                        </a:spcAft>
                      </a:pPr>
                      <a:r>
                        <a:rPr lang="en-US" sz="1500" dirty="0">
                          <a:solidFill>
                            <a:srgbClr val="000000"/>
                          </a:solidFill>
                          <a:effectLst/>
                        </a:rPr>
                        <a:t>lenalidomide</a:t>
                      </a:r>
                      <a:br>
                        <a:rPr lang="en-US" sz="1500" dirty="0">
                          <a:solidFill>
                            <a:srgbClr val="000000"/>
                          </a:solidFill>
                          <a:effectLst/>
                        </a:rPr>
                      </a:br>
                      <a:r>
                        <a:rPr lang="en-US" sz="1500" dirty="0">
                          <a:solidFill>
                            <a:srgbClr val="000000"/>
                          </a:solidFill>
                          <a:effectLst/>
                        </a:rPr>
                        <a:t>(Revlimid®)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Celgene</a:t>
                      </a:r>
                      <a:r>
                        <a:rPr lang="en-US" sz="1500" kern="1200" dirty="0">
                          <a:solidFill>
                            <a:srgbClr val="000000"/>
                          </a:solidFill>
                          <a:effectLst/>
                          <a:uFillTx/>
                          <a:latin typeface="+mn-lt"/>
                          <a:ea typeface="+mn-ea"/>
                          <a:cs typeface="+mn-cs"/>
                        </a:rPr>
                        <a:t>/BMS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dexamethasone for the treatment of multiple myeloma </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As maintenance therapy for multiple myeloma following autologous hematopoietic stem cell transplantation (auto-HSCT)</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transfusion-dependent anemia due to low-or intermediate-1-risk myelodysplastic syndromes associated with a deletion of 5q cytogenetic abnormality with or without additional cytogenetic abnormalities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mantle cell lymphoma after relapse or disease progression after 2 prior therapies, 1 of which included bortezomib</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a rituximab product for the treatment of previously treated FL </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a rituximab product for the treatment of previously treated MZL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811041362"/>
                  </a:ext>
                </a:extLst>
              </a:tr>
              <a:tr h="586344">
                <a:tc>
                  <a:txBody>
                    <a:bodyPr/>
                    <a:lstStyle/>
                    <a:p>
                      <a:pPr marL="0" marR="0">
                        <a:spcBef>
                          <a:spcPts val="0"/>
                        </a:spcBef>
                        <a:spcAft>
                          <a:spcPts val="0"/>
                        </a:spcAft>
                      </a:pPr>
                      <a:r>
                        <a:rPr lang="en-US" sz="1500" b="0" dirty="0">
                          <a:solidFill>
                            <a:srgbClr val="000000"/>
                          </a:solidFill>
                          <a:effectLst/>
                        </a:rPr>
                        <a:t>melphalan (Alkeran®)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generic, Apopharma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Palliative treatment of multiple myeloma</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Palliation of non-resectable epithelial carcinoma of the ovary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682798735"/>
                  </a:ext>
                </a:extLst>
              </a:tr>
            </a:tbl>
          </a:graphicData>
        </a:graphic>
      </p:graphicFrame>
    </p:spTree>
    <p:extLst>
      <p:ext uri="{BB962C8B-B14F-4D97-AF65-F5344CB8AC3E}">
        <p14:creationId xmlns:p14="http://schemas.microsoft.com/office/powerpoint/2010/main" val="32129552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436713"/>
          </a:xfrm>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152</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054957952"/>
              </p:ext>
            </p:extLst>
          </p:nvPr>
        </p:nvGraphicFramePr>
        <p:xfrm>
          <a:off x="150962" y="517584"/>
          <a:ext cx="8839200" cy="4177117"/>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478258">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910968">
                <a:tc>
                  <a:txBody>
                    <a:bodyPr/>
                    <a:lstStyle/>
                    <a:p>
                      <a:pPr marL="0" marR="0">
                        <a:spcBef>
                          <a:spcPts val="0"/>
                        </a:spcBef>
                        <a:spcAft>
                          <a:spcPts val="0"/>
                        </a:spcAft>
                      </a:pPr>
                      <a:r>
                        <a:rPr lang="en-US" sz="1500" b="0" dirty="0">
                          <a:solidFill>
                            <a:srgbClr val="000000"/>
                          </a:solidFill>
                          <a:effectLst/>
                        </a:rPr>
                        <a:t>mercaptopurine </a:t>
                      </a:r>
                    </a:p>
                    <a:p>
                      <a:pPr marL="0" marR="0">
                        <a:spcBef>
                          <a:spcPts val="0"/>
                        </a:spcBef>
                        <a:spcAft>
                          <a:spcPts val="0"/>
                        </a:spcAft>
                      </a:pPr>
                      <a:r>
                        <a:rPr lang="en-US" sz="1500" b="0" dirty="0">
                          <a:solidFill>
                            <a:srgbClr val="000000"/>
                          </a:solidFill>
                          <a:effectLst/>
                        </a:rPr>
                        <a:t>(Purixan®)</a:t>
                      </a:r>
                      <a:r>
                        <a:rPr lang="en-US" sz="1500" b="0" baseline="30000" dirty="0">
                          <a:solidFill>
                            <a:srgbClr val="000000"/>
                          </a:solidFill>
                          <a:effectLst/>
                        </a:rPr>
                        <a: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generic (tablets);</a:t>
                      </a:r>
                      <a:br>
                        <a:rPr lang="en-US" sz="1500" b="0" dirty="0">
                          <a:solidFill>
                            <a:srgbClr val="000000"/>
                          </a:solidFill>
                          <a:effectLst/>
                        </a:rPr>
                      </a:br>
                      <a:r>
                        <a:rPr lang="en-US" sz="1500" b="0" dirty="0">
                          <a:solidFill>
                            <a:srgbClr val="000000"/>
                          </a:solidFill>
                          <a:effectLst/>
                        </a:rPr>
                        <a:t>Nova (suspension)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ALL as a component of a combination maintenance therapy regimen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682798735"/>
                  </a:ext>
                </a:extLst>
              </a:tr>
              <a:tr h="1184259">
                <a:tc>
                  <a:txBody>
                    <a:bodyPr/>
                    <a:lstStyle/>
                    <a:p>
                      <a:pPr marL="0" marR="0">
                        <a:spcBef>
                          <a:spcPts val="0"/>
                        </a:spcBef>
                        <a:spcAft>
                          <a:spcPts val="0"/>
                        </a:spcAft>
                      </a:pPr>
                      <a:r>
                        <a:rPr lang="en-US" sz="1500" b="0" dirty="0">
                          <a:solidFill>
                            <a:srgbClr val="000000"/>
                          </a:solidFill>
                          <a:effectLst/>
                        </a:rPr>
                        <a:t>midostaurin</a:t>
                      </a:r>
                      <a:br>
                        <a:rPr lang="en-US" sz="1500" b="0" dirty="0">
                          <a:solidFill>
                            <a:srgbClr val="000000"/>
                          </a:solidFill>
                          <a:effectLst/>
                        </a:rPr>
                      </a:br>
                      <a:r>
                        <a:rPr lang="en-US" sz="1500" b="0" dirty="0">
                          <a:solidFill>
                            <a:srgbClr val="000000"/>
                          </a:solidFill>
                          <a:effectLst/>
                        </a:rPr>
                        <a:t>(Rydapt®)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Novartis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Newly diagnosed AML that is FLT3 mutation-positive as detected by an FDA-approved test</a:t>
                      </a:r>
                      <a:r>
                        <a:rPr lang="en-US" sz="1500" b="0" baseline="30000" dirty="0">
                          <a:solidFill>
                            <a:srgbClr val="000000"/>
                          </a:solidFill>
                          <a:effectLst/>
                        </a:rPr>
                        <a:t>‡</a:t>
                      </a:r>
                      <a:r>
                        <a:rPr lang="en-US" sz="1500" b="0" dirty="0">
                          <a:solidFill>
                            <a:srgbClr val="000000"/>
                          </a:solidFill>
                          <a:effectLst/>
                        </a:rPr>
                        <a:t>, in combination with standard cytarabine and daunorubicin induction and cytarabine consolidation</a:t>
                      </a:r>
                      <a:r>
                        <a:rPr lang="en-US" sz="1500" b="0" baseline="30000" dirty="0">
                          <a:solidFill>
                            <a:srgbClr val="000000"/>
                          </a:solidFill>
                          <a:effectLst/>
                        </a:rPr>
                        <a:t>**</a:t>
                      </a:r>
                      <a:endParaRPr lang="en-US" sz="1500" b="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Aggressive systemic mastocytosis (ASM), systemic mastocytosis with associated hematological neoplasm (SM-AHN), or mast cell leukemia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211845724"/>
                  </a:ext>
                </a:extLst>
              </a:tr>
              <a:tr h="1594199">
                <a:tc>
                  <a:txBody>
                    <a:bodyPr/>
                    <a:lstStyle/>
                    <a:p>
                      <a:pPr marL="0" marR="0">
                        <a:spcBef>
                          <a:spcPts val="0"/>
                        </a:spcBef>
                        <a:spcAft>
                          <a:spcPts val="0"/>
                        </a:spcAft>
                      </a:pPr>
                      <a:r>
                        <a:rPr lang="en-US" sz="1500" b="0" dirty="0">
                          <a:solidFill>
                            <a:srgbClr val="000000"/>
                          </a:solidFill>
                          <a:effectLst/>
                        </a:rPr>
                        <a:t>nilotinib (Tasigna®)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Novartis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Accelerated phase and chronic phase Ph+ CML in adult patients resistant to or intolerant to prior therapy that included imatinib (Gleevec)</a:t>
                      </a:r>
                    </a:p>
                    <a:p>
                      <a:pPr marL="171450" marR="0" lvl="0" indent="-171450">
                        <a:spcBef>
                          <a:spcPts val="0"/>
                        </a:spcBef>
                        <a:spcAft>
                          <a:spcPts val="0"/>
                        </a:spcAft>
                        <a:buSzPct val="80000"/>
                        <a:buFont typeface="Wingdings" panose="05000000000000000000" pitchFamily="2" charset="2"/>
                        <a:buChar char=""/>
                      </a:pPr>
                      <a:r>
                        <a:rPr lang="en-US" sz="1500" b="0" dirty="0">
                          <a:solidFill>
                            <a:srgbClr val="000000"/>
                          </a:solidFill>
                          <a:effectLst/>
                        </a:rPr>
                        <a:t>Newly diagnosed adult and pediatric patients ≥ 1 year of age with Ph+ CML in chronic phase</a:t>
                      </a:r>
                      <a:r>
                        <a:rPr lang="en-US" sz="1500" b="0" dirty="0">
                          <a:solidFill>
                            <a:srgbClr val="FF0000"/>
                          </a:solidFill>
                          <a:effectLst/>
                        </a:rPr>
                        <a:t> </a:t>
                      </a:r>
                      <a:endParaRPr lang="en-US" sz="1500" b="0" i="0" u="none" strike="noStrike" noProof="0" dirty="0">
                        <a:solidFill>
                          <a:srgbClr val="FF0000"/>
                        </a:solidFill>
                        <a:effectLst/>
                        <a:latin typeface="Calibri"/>
                      </a:endParaRPr>
                    </a:p>
                    <a:p>
                      <a:pPr marL="171450" marR="0" lvl="0" indent="-171450">
                        <a:spcBef>
                          <a:spcPts val="0"/>
                        </a:spcBef>
                        <a:spcAft>
                          <a:spcPts val="0"/>
                        </a:spcAft>
                        <a:buSzPct val="80000"/>
                        <a:buFont typeface="Wingdings" panose="05000000000000000000" pitchFamily="2" charset="2"/>
                        <a:buChar char=""/>
                      </a:pPr>
                      <a:r>
                        <a:rPr lang="en-US" sz="1500" b="0" dirty="0">
                          <a:solidFill>
                            <a:srgbClr val="000000"/>
                          </a:solidFill>
                          <a:effectLst/>
                        </a:rPr>
                        <a:t>Treatment of chronic phase </a:t>
                      </a:r>
                      <a:r>
                        <a:rPr lang="en-US" sz="1500" b="0" i="0" u="none" strike="noStrike" noProof="0" dirty="0">
                          <a:solidFill>
                            <a:schemeClr val="tx1"/>
                          </a:solidFill>
                          <a:effectLst/>
                          <a:highlight>
                            <a:srgbClr val="00FFFF"/>
                          </a:highlight>
                          <a:latin typeface="Calibri"/>
                        </a:rPr>
                        <a:t>and accelerated phase </a:t>
                      </a:r>
                      <a:r>
                        <a:rPr lang="en-US" sz="1500" b="0" dirty="0">
                          <a:solidFill>
                            <a:schemeClr val="tx1"/>
                          </a:solidFill>
                          <a:effectLst/>
                          <a:highlight>
                            <a:srgbClr val="00FFFF"/>
                          </a:highlight>
                        </a:rPr>
                        <a:t> </a:t>
                      </a:r>
                      <a:r>
                        <a:rPr lang="en-US" sz="1500" b="0" dirty="0">
                          <a:solidFill>
                            <a:srgbClr val="000000"/>
                          </a:solidFill>
                          <a:effectLst/>
                        </a:rPr>
                        <a:t>Ph+ CML with resistance or intolerance to prior tyrosine kinase inhibitor (TKI) therapy in pediatric patients ≥ 1 year of age</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bl>
          </a:graphicData>
        </a:graphic>
      </p:graphicFrame>
    </p:spTree>
    <p:extLst>
      <p:ext uri="{BB962C8B-B14F-4D97-AF65-F5344CB8AC3E}">
        <p14:creationId xmlns:p14="http://schemas.microsoft.com/office/powerpoint/2010/main" val="26659855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153</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88213155"/>
              </p:ext>
            </p:extLst>
          </p:nvPr>
        </p:nvGraphicFramePr>
        <p:xfrm>
          <a:off x="152400" y="742950"/>
          <a:ext cx="8839200" cy="3706041"/>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2621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176856">
                <a:tc>
                  <a:txBody>
                    <a:bodyPr/>
                    <a:lstStyle/>
                    <a:p>
                      <a:pPr marL="0" marR="0">
                        <a:spcBef>
                          <a:spcPts val="0"/>
                        </a:spcBef>
                        <a:spcAft>
                          <a:spcPts val="0"/>
                        </a:spcAft>
                      </a:pPr>
                      <a:r>
                        <a:rPr lang="en-US" sz="1500" b="0" dirty="0">
                          <a:solidFill>
                            <a:srgbClr val="000000"/>
                          </a:solidFill>
                          <a:effectLst/>
                        </a:rPr>
                        <a:t>panobinostat</a:t>
                      </a:r>
                      <a:br>
                        <a:rPr lang="en-US" sz="1500" b="0" dirty="0">
                          <a:solidFill>
                            <a:srgbClr val="000000"/>
                          </a:solidFill>
                          <a:effectLst/>
                        </a:rPr>
                      </a:br>
                      <a:r>
                        <a:rPr lang="en-US" sz="1500" b="0" dirty="0">
                          <a:solidFill>
                            <a:srgbClr val="000000"/>
                          </a:solidFill>
                          <a:effectLst/>
                        </a:rPr>
                        <a:t>(Farydak®)</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Novartis/ Secura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Treatment of multiple myeloma in combination with bortezomib and dexamethasone in patients who have received ≥ 2 prior regimens, including bortezomib and an immunomodulatory agent</a:t>
                      </a:r>
                    </a:p>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chemeClr val="tx1"/>
                          </a:solidFill>
                          <a:effectLst/>
                          <a:highlight>
                            <a:srgbClr val="00FFFF"/>
                          </a:highlight>
                          <a:latin typeface="Calibri"/>
                        </a:rPr>
                        <a:t>The FDA has withdrawn the approval per manufacturer voluntary request*</a:t>
                      </a:r>
                      <a:endParaRPr lang="en-US" sz="1500" b="0" dirty="0">
                        <a:solidFill>
                          <a:schemeClr val="tx1"/>
                        </a:solidFill>
                        <a:effectLst/>
                        <a:highlight>
                          <a:srgbClr val="00FFFF"/>
                        </a:highligh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211845724"/>
                  </a:ext>
                </a:extLst>
              </a:tr>
              <a:tr h="2002971">
                <a:tc>
                  <a:txBody>
                    <a:bodyPr/>
                    <a:lstStyle/>
                    <a:p>
                      <a:pPr marL="0" marR="0">
                        <a:spcBef>
                          <a:spcPts val="0"/>
                        </a:spcBef>
                        <a:spcAft>
                          <a:spcPts val="0"/>
                        </a:spcAft>
                      </a:pPr>
                      <a:r>
                        <a:rPr lang="en-US" sz="1500" dirty="0">
                          <a:solidFill>
                            <a:srgbClr val="000000"/>
                          </a:solidFill>
                          <a:effectLst/>
                        </a:rPr>
                        <a:t>pomalidomide</a:t>
                      </a:r>
                      <a:br>
                        <a:rPr lang="en-US" sz="1500" dirty="0">
                          <a:solidFill>
                            <a:srgbClr val="000000"/>
                          </a:solidFill>
                          <a:effectLst/>
                        </a:rPr>
                      </a:br>
                      <a:r>
                        <a:rPr lang="en-US" sz="1500" dirty="0">
                          <a:solidFill>
                            <a:srgbClr val="000000"/>
                          </a:solidFill>
                          <a:effectLst/>
                        </a:rPr>
                        <a:t>(Pomalyst®)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500" dirty="0">
                          <a:solidFill>
                            <a:srgbClr val="000000"/>
                          </a:solidFill>
                          <a:effectLst/>
                        </a:rPr>
                        <a:t>Celgene</a:t>
                      </a:r>
                      <a:r>
                        <a:rPr lang="en-US" sz="1500" kern="1200" dirty="0">
                          <a:solidFill>
                            <a:srgbClr val="000000"/>
                          </a:solidFill>
                          <a:effectLst/>
                          <a:uFillTx/>
                          <a:latin typeface="+mn-lt"/>
                          <a:ea typeface="+mn-ea"/>
                          <a:cs typeface="+mn-cs"/>
                        </a:rPr>
                        <a:t>/BMS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For use in combination with dexamethasone for patients with multiple myeloma who have received ≥ 2 prior therapies including lenalidomide and a proteasome inhibitor and have demonstrated disease progression on or within 60 days of completion of the last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For the treatment of adults with acquired immunodeficiency syndrome (AIDS)-related Kaposi sarcoma (KS) after failure of highly active antiretroviral therapy (HAART), as well as for the treatment of KS in adults who are human immunodeficiency virus (HIV)-negative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bl>
          </a:graphicData>
        </a:graphic>
      </p:graphicFrame>
    </p:spTree>
    <p:extLst>
      <p:ext uri="{BB962C8B-B14F-4D97-AF65-F5344CB8AC3E}">
        <p14:creationId xmlns:p14="http://schemas.microsoft.com/office/powerpoint/2010/main" val="32527971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154</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90041145"/>
              </p:ext>
            </p:extLst>
          </p:nvPr>
        </p:nvGraphicFramePr>
        <p:xfrm>
          <a:off x="152400" y="742950"/>
          <a:ext cx="8839200" cy="350520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2621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976015">
                <a:tc>
                  <a:txBody>
                    <a:bodyPr/>
                    <a:lstStyle/>
                    <a:p>
                      <a:pPr marL="0" marR="0" lvl="0">
                        <a:spcBef>
                          <a:spcPts val="0"/>
                        </a:spcBef>
                        <a:spcAft>
                          <a:spcPts val="0"/>
                        </a:spcAft>
                        <a:buNone/>
                      </a:pPr>
                      <a:r>
                        <a:rPr lang="en-US" sz="1500" b="0" i="0" u="none" strike="noStrike" noProof="0" dirty="0">
                          <a:solidFill>
                            <a:schemeClr val="tx1"/>
                          </a:solidFill>
                          <a:effectLst/>
                          <a:highlight>
                            <a:srgbClr val="00FFFF"/>
                          </a:highlight>
                          <a:latin typeface="Calibri"/>
                        </a:rPr>
                        <a:t>pacritinib (Vonjo™)</a:t>
                      </a:r>
                      <a:endParaRPr lang="en-US" dirty="0">
                        <a:solidFill>
                          <a:schemeClr val="tx1"/>
                        </a:solidFill>
                        <a:highlight>
                          <a:srgbClr val="00FFFF"/>
                        </a:highligh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i="0" u="none" strike="noStrike" noProof="0" dirty="0">
                          <a:solidFill>
                            <a:schemeClr val="tx1"/>
                          </a:solidFill>
                          <a:effectLst/>
                          <a:highlight>
                            <a:srgbClr val="00FFFF"/>
                          </a:highlight>
                          <a:latin typeface="Calibri"/>
                        </a:rPr>
                        <a:t>CTI BioPharma </a:t>
                      </a:r>
                      <a:endParaRPr lang="en-US" sz="1500" b="0" dirty="0">
                        <a:solidFill>
                          <a:schemeClr val="tx1"/>
                        </a:solidFill>
                        <a:effectLst/>
                        <a:highlight>
                          <a:srgbClr val="00FFFF"/>
                        </a:highligh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a:spcBef>
                          <a:spcPts val="0"/>
                        </a:spcBef>
                        <a:spcAft>
                          <a:spcPts val="0"/>
                        </a:spcAft>
                        <a:buSzPct val="80000"/>
                        <a:buFont typeface="Wingdings" panose="05000000000000000000" pitchFamily="2" charset="2"/>
                        <a:buChar char=""/>
                      </a:pPr>
                      <a:r>
                        <a:rPr lang="en-US" sz="1500" b="0" i="0" u="none" strike="noStrike" noProof="0" dirty="0">
                          <a:solidFill>
                            <a:schemeClr val="tx1"/>
                          </a:solidFill>
                          <a:effectLst/>
                          <a:highlight>
                            <a:srgbClr val="00FFFF"/>
                          </a:highlight>
                          <a:latin typeface="Calibri"/>
                        </a:rPr>
                        <a:t>Treatment of adults with intermediate or high-risk primary or secondary (postpolycythemia vera or post-essential thrombocythemia) myelofibrosis with a platelet count below × 10⁹ /L</a:t>
                      </a:r>
                      <a:endParaRPr lang="en-US" sz="1500" b="0" dirty="0">
                        <a:solidFill>
                          <a:schemeClr val="tx1"/>
                        </a:solidFill>
                        <a:effectLst/>
                        <a:highlight>
                          <a:srgbClr val="00FFFF"/>
                        </a:highligh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211845724"/>
                  </a:ext>
                </a:extLst>
              </a:tr>
              <a:tr h="2002971">
                <a:tc>
                  <a:txBody>
                    <a:bodyPr/>
                    <a:lstStyle/>
                    <a:p>
                      <a:pPr marL="0" marR="0">
                        <a:spcBef>
                          <a:spcPts val="0"/>
                        </a:spcBef>
                        <a:spcAft>
                          <a:spcPts val="0"/>
                        </a:spcAft>
                      </a:pPr>
                      <a:r>
                        <a:rPr lang="en-US" sz="1500" dirty="0">
                          <a:solidFill>
                            <a:srgbClr val="000000"/>
                          </a:solidFill>
                          <a:effectLst/>
                        </a:rPr>
                        <a:t>pomalidomide</a:t>
                      </a:r>
                      <a:br>
                        <a:rPr lang="en-US" sz="1500" dirty="0">
                          <a:solidFill>
                            <a:srgbClr val="000000"/>
                          </a:solidFill>
                          <a:effectLst/>
                        </a:rPr>
                      </a:br>
                      <a:r>
                        <a:rPr lang="en-US" sz="1500" dirty="0">
                          <a:solidFill>
                            <a:srgbClr val="000000"/>
                          </a:solidFill>
                          <a:effectLst/>
                        </a:rPr>
                        <a:t>(Pomalyst®)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500" dirty="0">
                          <a:solidFill>
                            <a:srgbClr val="000000"/>
                          </a:solidFill>
                          <a:effectLst/>
                        </a:rPr>
                        <a:t>Celgene</a:t>
                      </a:r>
                      <a:r>
                        <a:rPr lang="en-US" sz="1500" kern="1200" dirty="0">
                          <a:solidFill>
                            <a:srgbClr val="000000"/>
                          </a:solidFill>
                          <a:effectLst/>
                          <a:uFillTx/>
                          <a:latin typeface="+mn-lt"/>
                          <a:ea typeface="+mn-ea"/>
                          <a:cs typeface="+mn-cs"/>
                        </a:rPr>
                        <a:t>/BMS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For use in combination with dexamethasone for patients with multiple myeloma who have received ≥ 2 prior therapies including lenalidomide and a proteasome inhibitor and have demonstrated disease progression on or within 60 days of completion of the last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For the treatment of adults with acquired immunodeficiency syndrome (AIDS)-related Kaposi sarcoma (KS) after failure of highly active antiretroviral therapy (HAART), as well as for the treatment of KS in adults who are human immunodeficiency virus (HIV)-negative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bl>
          </a:graphicData>
        </a:graphic>
      </p:graphicFrame>
    </p:spTree>
    <p:extLst>
      <p:ext uri="{BB962C8B-B14F-4D97-AF65-F5344CB8AC3E}">
        <p14:creationId xmlns:p14="http://schemas.microsoft.com/office/powerpoint/2010/main" val="40817602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155</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335269844"/>
              </p:ext>
            </p:extLst>
          </p:nvPr>
        </p:nvGraphicFramePr>
        <p:xfrm>
          <a:off x="152400" y="742950"/>
          <a:ext cx="8839200" cy="394335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919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2236934">
                <a:tc>
                  <a:txBody>
                    <a:bodyPr/>
                    <a:lstStyle/>
                    <a:p>
                      <a:pPr marL="0" marR="0">
                        <a:spcBef>
                          <a:spcPts val="0"/>
                        </a:spcBef>
                        <a:spcAft>
                          <a:spcPts val="0"/>
                        </a:spcAft>
                      </a:pPr>
                      <a:r>
                        <a:rPr lang="en-US" sz="1500" dirty="0">
                          <a:solidFill>
                            <a:srgbClr val="000000"/>
                          </a:solidFill>
                          <a:effectLst/>
                        </a:rPr>
                        <a:t>ponatinib </a:t>
                      </a:r>
                      <a:br>
                        <a:rPr lang="en-US" sz="1500" dirty="0">
                          <a:solidFill>
                            <a:srgbClr val="000000"/>
                          </a:solidFill>
                          <a:effectLst/>
                        </a:rPr>
                      </a:br>
                      <a:r>
                        <a:rPr lang="en-US" sz="1500" dirty="0">
                          <a:solidFill>
                            <a:srgbClr val="000000"/>
                          </a:solidFill>
                          <a:effectLst/>
                        </a:rPr>
                        <a:t>(Iclusig®)</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Ariad/Takeda, Millennium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Treatment of adult patients with chronic phase (CP) CML with resistance or intolerance to ≥ 2 prior kinase inhibitors </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Treatment of adult patients with T315I-positive chronic myeloid leukemia (CML) (chronic phase, accelerated phase, or blast phase) or T315I-positive Philadelphia chromosome positive acute lymphoblastic leukemia (Ph+ALL)</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 patients with chronic phase, accelerated phase, or blast phase chronic myeloid leukemia or Ph+ALL for whom no other TKI is indicated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r h="1114425">
                <a:tc>
                  <a:txBody>
                    <a:bodyPr/>
                    <a:lstStyle/>
                    <a:p>
                      <a:pPr marL="0" marR="0">
                        <a:spcBef>
                          <a:spcPts val="0"/>
                        </a:spcBef>
                        <a:spcAft>
                          <a:spcPts val="0"/>
                        </a:spcAft>
                      </a:pPr>
                      <a:r>
                        <a:rPr lang="en-US" sz="1500" dirty="0">
                          <a:solidFill>
                            <a:srgbClr val="000000"/>
                          </a:solidFill>
                          <a:effectLst/>
                        </a:rPr>
                        <a:t>procarbazine</a:t>
                      </a:r>
                      <a:br>
                        <a:rPr lang="en-US" sz="1500" dirty="0">
                          <a:solidFill>
                            <a:srgbClr val="000000"/>
                          </a:solidFill>
                          <a:effectLst/>
                        </a:rPr>
                      </a:br>
                      <a:r>
                        <a:rPr lang="en-US" sz="1500" dirty="0">
                          <a:solidFill>
                            <a:srgbClr val="000000"/>
                          </a:solidFill>
                          <a:effectLst/>
                        </a:rPr>
                        <a:t>(Matulane®)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Leadiant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For use in combination with other anticancer drugs for the treatment of stage 3 and stage 4 Hodgkin’s disease; used as part of the MOPP regimen (nitrogen mustard, vincristine, procarbazine, prednisone)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784672593"/>
                  </a:ext>
                </a:extLst>
              </a:tr>
            </a:tbl>
          </a:graphicData>
        </a:graphic>
      </p:graphicFrame>
    </p:spTree>
    <p:extLst>
      <p:ext uri="{BB962C8B-B14F-4D97-AF65-F5344CB8AC3E}">
        <p14:creationId xmlns:p14="http://schemas.microsoft.com/office/powerpoint/2010/main" val="30421987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156</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294456667"/>
              </p:ext>
            </p:extLst>
          </p:nvPr>
        </p:nvGraphicFramePr>
        <p:xfrm>
          <a:off x="152400" y="754380"/>
          <a:ext cx="8839200" cy="395478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499853">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625848">
                <a:tc>
                  <a:txBody>
                    <a:bodyPr/>
                    <a:lstStyle/>
                    <a:p>
                      <a:pPr marL="0" marR="0">
                        <a:spcBef>
                          <a:spcPts val="0"/>
                        </a:spcBef>
                        <a:spcAft>
                          <a:spcPts val="0"/>
                        </a:spcAft>
                      </a:pPr>
                      <a:r>
                        <a:rPr lang="en-US" sz="1200" dirty="0">
                          <a:solidFill>
                            <a:srgbClr val="000000"/>
                          </a:solidFill>
                          <a:effectLst/>
                        </a:rPr>
                        <a:t>ruxolitinib (Jakafi®)</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200" dirty="0">
                          <a:solidFill>
                            <a:srgbClr val="000000"/>
                          </a:solidFill>
                          <a:effectLst/>
                        </a:rPr>
                        <a:t>Incyte</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200" dirty="0">
                          <a:solidFill>
                            <a:srgbClr val="000000"/>
                          </a:solidFill>
                          <a:effectLst/>
                        </a:rPr>
                        <a:t>Intermediate or high-risk MF, including primary MF, post-polycythemia vera MF and post-essential thrombocythemia MF</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dirty="0">
                          <a:solidFill>
                            <a:srgbClr val="000000"/>
                          </a:solidFill>
                          <a:effectLst/>
                        </a:rPr>
                        <a:t>Treatment of polycythemia vera in patients who have had an inadequate response to or are intolerant of hydroxyurea</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dirty="0">
                          <a:solidFill>
                            <a:srgbClr val="000000"/>
                          </a:solidFill>
                          <a:effectLst/>
                        </a:rPr>
                        <a:t>Treatment of steroid-refractory acute graft versus host disease (GVHD) in adult and pediatric patients ≥ 12 years of age</a:t>
                      </a:r>
                    </a:p>
                    <a:p>
                      <a:pPr marL="171450" marR="0" lvl="0" indent="-171450">
                        <a:spcBef>
                          <a:spcPts val="0"/>
                        </a:spcBef>
                        <a:spcAft>
                          <a:spcPts val="0"/>
                        </a:spcAft>
                        <a:buSzPct val="80000"/>
                        <a:buFont typeface="Wingdings" panose="05000000000000000000" pitchFamily="2" charset="2"/>
                        <a:buChar char=""/>
                      </a:pPr>
                      <a:r>
                        <a:rPr lang="en-US" sz="1200" b="0" i="0" u="none" strike="noStrike" noProof="0" dirty="0">
                          <a:solidFill>
                            <a:schemeClr val="tx1"/>
                          </a:solidFill>
                          <a:effectLst/>
                          <a:highlight>
                            <a:srgbClr val="00FFFF"/>
                          </a:highlight>
                          <a:latin typeface="Calibri"/>
                        </a:rPr>
                        <a:t>Treatment of chronic GVHD (cGVHD) in adults and children ≥ 12 years old after failure of 1 or 2 lines of systemic therapy</a:t>
                      </a:r>
                      <a:endParaRPr lang="en-US" sz="1200" dirty="0">
                        <a:solidFill>
                          <a:schemeClr val="tx1"/>
                        </a:solidFill>
                        <a:effectLst/>
                        <a:highlight>
                          <a:srgbClr val="00FFFF"/>
                        </a:highligh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784672593"/>
                  </a:ext>
                </a:extLst>
              </a:tr>
              <a:tr h="1829079">
                <a:tc>
                  <a:txBody>
                    <a:bodyPr/>
                    <a:lstStyle/>
                    <a:p>
                      <a:pPr marL="0" marR="0">
                        <a:spcBef>
                          <a:spcPts val="0"/>
                        </a:spcBef>
                        <a:spcAft>
                          <a:spcPts val="0"/>
                        </a:spcAft>
                      </a:pPr>
                      <a:r>
                        <a:rPr lang="en-US" sz="1200" dirty="0">
                          <a:solidFill>
                            <a:srgbClr val="000000"/>
                          </a:solidFill>
                          <a:effectLst/>
                        </a:rPr>
                        <a:t>selinexor (Xpovio™)</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200" dirty="0">
                          <a:solidFill>
                            <a:srgbClr val="000000"/>
                          </a:solidFill>
                          <a:effectLst/>
                        </a:rPr>
                        <a:t>Karyopharm</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200" kern="1200" dirty="0">
                          <a:solidFill>
                            <a:srgbClr val="000000"/>
                          </a:solidFill>
                          <a:effectLst/>
                          <a:highlight>
                            <a:srgbClr val="00FFFF"/>
                          </a:highlight>
                          <a:uFillTx/>
                          <a:latin typeface="+mn-lt"/>
                          <a:ea typeface="+mn-ea"/>
                          <a:cs typeface="+mn-cs"/>
                        </a:rPr>
                        <a:t>I</a:t>
                      </a:r>
                      <a:r>
                        <a:rPr lang="en-US" sz="1200" kern="1200" dirty="0">
                          <a:solidFill>
                            <a:srgbClr val="000000"/>
                          </a:solidFill>
                          <a:effectLst/>
                          <a:uFillTx/>
                          <a:latin typeface="+mn-lt"/>
                          <a:ea typeface="+mn-ea"/>
                          <a:cs typeface="+mn-cs"/>
                        </a:rPr>
                        <a:t>n combination with bortezomib and dexamethasone for the treatment of adults with multiple myeloma who have received ≥ 1 prior therapy </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200" kern="1200" dirty="0">
                          <a:solidFill>
                            <a:srgbClr val="000000"/>
                          </a:solidFill>
                          <a:effectLst/>
                          <a:uFillTx/>
                          <a:latin typeface="+mn-lt"/>
                          <a:ea typeface="+mn-ea"/>
                          <a:cs typeface="+mn-cs"/>
                        </a:rPr>
                        <a:t>In combination with dexamethasone for the treatment of relapsed or refractory multiple myeloma (RRMM) who have received ≥ 4 prior therapies and whose disease is refractory to ≥ 2 proteasome inhibitors, ≥ 2 immunomodulatory agents, and an anti-CD38 monoclonal antibody</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200" kern="1200" dirty="0">
                          <a:solidFill>
                            <a:srgbClr val="000000"/>
                          </a:solidFill>
                          <a:effectLst/>
                          <a:uFillTx/>
                          <a:latin typeface="+mn-lt"/>
                          <a:ea typeface="+mn-ea"/>
                          <a:cs typeface="+mn-cs"/>
                        </a:rPr>
                        <a:t>Treatment of adults with relapsed or refractory diffuse large B-cell lymphoma (DLBCL), not otherwise specified, including DLBCL arising from follicular lymphoma, after ≥ 2 lines of systemic therapy</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27015164"/>
                  </a:ext>
                </a:extLst>
              </a:tr>
            </a:tbl>
          </a:graphicData>
        </a:graphic>
      </p:graphicFrame>
    </p:spTree>
    <p:extLst>
      <p:ext uri="{BB962C8B-B14F-4D97-AF65-F5344CB8AC3E}">
        <p14:creationId xmlns:p14="http://schemas.microsoft.com/office/powerpoint/2010/main" val="4148235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157</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964874895"/>
              </p:ext>
            </p:extLst>
          </p:nvPr>
        </p:nvGraphicFramePr>
        <p:xfrm>
          <a:off x="152400" y="742950"/>
          <a:ext cx="8839200" cy="400050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6056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646449">
                <a:tc>
                  <a:txBody>
                    <a:bodyPr/>
                    <a:lstStyle/>
                    <a:p>
                      <a:pPr marL="0" marR="0">
                        <a:spcBef>
                          <a:spcPts val="0"/>
                        </a:spcBef>
                        <a:spcAft>
                          <a:spcPts val="0"/>
                        </a:spcAft>
                      </a:pPr>
                      <a:r>
                        <a:rPr lang="en-US" sz="1500" b="0" dirty="0">
                          <a:solidFill>
                            <a:srgbClr val="000000"/>
                          </a:solidFill>
                          <a:effectLst/>
                        </a:rPr>
                        <a:t>thalidomide</a:t>
                      </a:r>
                      <a:br>
                        <a:rPr lang="en-US" sz="1500" b="0" dirty="0">
                          <a:solidFill>
                            <a:srgbClr val="000000"/>
                          </a:solidFill>
                          <a:effectLst/>
                        </a:rPr>
                      </a:br>
                      <a:r>
                        <a:rPr lang="en-US" sz="1500" b="0" dirty="0">
                          <a:solidFill>
                            <a:srgbClr val="000000"/>
                          </a:solidFill>
                          <a:effectLst/>
                        </a:rPr>
                        <a:t>(Thalomid®)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500" b="0" dirty="0">
                          <a:solidFill>
                            <a:srgbClr val="000000"/>
                          </a:solidFill>
                          <a:effectLst/>
                        </a:rPr>
                        <a:t>Celgene</a:t>
                      </a:r>
                      <a:r>
                        <a:rPr lang="en-US" sz="1500" b="0" kern="1200" dirty="0">
                          <a:solidFill>
                            <a:srgbClr val="000000"/>
                          </a:solidFill>
                          <a:effectLst/>
                          <a:uFillTx/>
                          <a:latin typeface="+mn-lt"/>
                          <a:ea typeface="+mn-ea"/>
                          <a:cs typeface="+mn-cs"/>
                        </a:rPr>
                        <a:t>/BMS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Treatment of newly diagnosed multiple myeloma in combination with dexamethasone</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Acute treatment of cutaneous manifestations of moderate to severe erythema nodosum leprosum (ENL)</a:t>
                      </a:r>
                      <a:endParaRPr lang="en-US" sz="1500" b="0" baseline="300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Prevention and suppression of cutaneous manifestations of ENL recurrence as maintenance therapy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27015164"/>
                  </a:ext>
                </a:extLst>
              </a:tr>
              <a:tr h="738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effectLst/>
                        </a:rPr>
                        <a:t>thioguanine</a:t>
                      </a:r>
                      <a:br>
                        <a:rPr lang="en-US" sz="1500" b="0" dirty="0">
                          <a:solidFill>
                            <a:srgbClr val="000000"/>
                          </a:solidFill>
                          <a:effectLst/>
                        </a:rPr>
                      </a:br>
                      <a:r>
                        <a:rPr lang="en-US" sz="1500" b="0" dirty="0">
                          <a:solidFill>
                            <a:srgbClr val="000000"/>
                          </a:solidFill>
                          <a:effectLst/>
                        </a:rPr>
                        <a:t>(Tabloid®)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Aspen/ Prasco LA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For remission induction and remission consolidation of acute nonlymphocytic leukemias</a:t>
                      </a:r>
                      <a:r>
                        <a:rPr lang="en-US" sz="1500" b="0" baseline="30000" dirty="0">
                          <a:solidFill>
                            <a:srgbClr val="000000"/>
                          </a:solidFill>
                          <a:effectLst/>
                        </a:rPr>
                        <a:t>§</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856014398"/>
                  </a:ext>
                </a:extLst>
              </a:tr>
              <a:tr h="1055264">
                <a:tc>
                  <a:txBody>
                    <a:bodyPr/>
                    <a:lstStyle/>
                    <a:p>
                      <a:pPr marL="0" marR="0">
                        <a:spcBef>
                          <a:spcPts val="0"/>
                        </a:spcBef>
                        <a:spcAft>
                          <a:spcPts val="0"/>
                        </a:spcAft>
                      </a:pPr>
                      <a:r>
                        <a:rPr lang="en-US" sz="1500" b="0" dirty="0">
                          <a:solidFill>
                            <a:srgbClr val="000000"/>
                          </a:solidFill>
                          <a:effectLst/>
                          <a:latin typeface="+mn-lt"/>
                        </a:rPr>
                        <a:t>tretinoin</a:t>
                      </a:r>
                      <a:br>
                        <a:rPr lang="en-US" sz="1500" b="0" dirty="0">
                          <a:solidFill>
                            <a:srgbClr val="000000"/>
                          </a:solidFill>
                          <a:effectLst/>
                          <a:latin typeface="+mn-lt"/>
                        </a:rPr>
                      </a:b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latin typeface="+mn-lt"/>
                        </a:rPr>
                        <a:t>generic</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latin typeface="+mn-lt"/>
                        </a:rPr>
                        <a:t>For remission induction in patients with acute promyelocytic leukemia (APL), FAB classification M3 characterized by the presence of the t(15;17) translocation and/or presence of the PML/RARα gene who are refractory to, have relapsed from, or have a contraindication to anthracycline chemotherapy</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78018538"/>
                  </a:ext>
                </a:extLst>
              </a:tr>
            </a:tbl>
          </a:graphicData>
        </a:graphic>
      </p:graphicFrame>
    </p:spTree>
    <p:extLst>
      <p:ext uri="{BB962C8B-B14F-4D97-AF65-F5344CB8AC3E}">
        <p14:creationId xmlns:p14="http://schemas.microsoft.com/office/powerpoint/2010/main" val="20157756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158</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564737424"/>
              </p:ext>
            </p:extLst>
          </p:nvPr>
        </p:nvGraphicFramePr>
        <p:xfrm>
          <a:off x="152400" y="674370"/>
          <a:ext cx="8839200" cy="4053406"/>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617220">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378786">
                <a:tc>
                  <a:txBody>
                    <a:bodyPr/>
                    <a:lstStyle/>
                    <a:p>
                      <a:pPr marL="0" marR="0">
                        <a:spcBef>
                          <a:spcPts val="0"/>
                        </a:spcBef>
                        <a:spcAft>
                          <a:spcPts val="0"/>
                        </a:spcAft>
                      </a:pPr>
                      <a:r>
                        <a:rPr lang="en-US" sz="1400" b="0" dirty="0">
                          <a:solidFill>
                            <a:srgbClr val="000000"/>
                          </a:solidFill>
                          <a:effectLst/>
                          <a:latin typeface="+mn-lt"/>
                        </a:rPr>
                        <a:t>thalidomide</a:t>
                      </a:r>
                      <a:br>
                        <a:rPr lang="en-US" sz="1400" b="0" dirty="0">
                          <a:solidFill>
                            <a:srgbClr val="000000"/>
                          </a:solidFill>
                          <a:effectLst/>
                          <a:latin typeface="+mn-lt"/>
                        </a:rPr>
                      </a:br>
                      <a:r>
                        <a:rPr lang="en-US" sz="1400" b="0" dirty="0">
                          <a:solidFill>
                            <a:srgbClr val="000000"/>
                          </a:solidFill>
                          <a:effectLst/>
                          <a:latin typeface="+mn-lt"/>
                        </a:rPr>
                        <a:t>(Thalomid®)</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400" b="0" dirty="0">
                          <a:solidFill>
                            <a:srgbClr val="000000"/>
                          </a:solidFill>
                          <a:effectLst/>
                          <a:latin typeface="+mn-lt"/>
                        </a:rPr>
                        <a:t>Celgene</a:t>
                      </a:r>
                      <a:r>
                        <a:rPr lang="en-US" sz="1400" b="0" kern="1200" dirty="0">
                          <a:solidFill>
                            <a:srgbClr val="000000"/>
                          </a:solidFill>
                          <a:effectLst/>
                          <a:uFillTx/>
                          <a:latin typeface="+mn-lt"/>
                          <a:ea typeface="+mn-ea"/>
                          <a:cs typeface="+mn-cs"/>
                        </a:rPr>
                        <a:t>/BMS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Treatment of newly diagnosed multiple myeloma in combination with dexamethasone</a:t>
                      </a: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Acute treatment of cutaneous manifestations of moderate to severe erythema nodosum leprosum (ENL)</a:t>
                      </a:r>
                      <a:endParaRPr lang="en-US" sz="1400" b="0" baseline="30000" dirty="0">
                        <a:solidFill>
                          <a:srgbClr val="000000"/>
                        </a:solidFill>
                        <a:effectLst/>
                        <a:latin typeface="+mn-l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Prevention and suppression of cutaneous manifestations of ENL recurrence as maintenance therapy</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27015164"/>
                  </a:ext>
                </a:extLst>
              </a:tr>
              <a:tr h="692986">
                <a:tc>
                  <a:txBody>
                    <a:bodyPr/>
                    <a:lstStyle/>
                    <a:p>
                      <a:pPr marL="0" marR="0" algn="l" defTabSz="914400" rtl="0" eaLnBrk="1" latinLnBrk="0" hangingPunct="1">
                        <a:spcBef>
                          <a:spcPts val="0"/>
                        </a:spcBef>
                        <a:spcAft>
                          <a:spcPts val="0"/>
                        </a:spcAft>
                      </a:pPr>
                      <a:r>
                        <a:rPr lang="en-US" sz="1400" b="0" kern="1200" dirty="0">
                          <a:solidFill>
                            <a:srgbClr val="000000"/>
                          </a:solidFill>
                          <a:effectLst/>
                          <a:uFillTx/>
                          <a:latin typeface="+mn-lt"/>
                          <a:ea typeface="+mn-ea"/>
                          <a:cs typeface="+mn-cs"/>
                        </a:rPr>
                        <a:t>umbralisib </a:t>
                      </a:r>
                    </a:p>
                    <a:p>
                      <a:pPr marL="0" marR="0" algn="l" defTabSz="914400" rtl="0" eaLnBrk="1" latinLnBrk="0" hangingPunct="1">
                        <a:spcBef>
                          <a:spcPts val="0"/>
                        </a:spcBef>
                        <a:spcAft>
                          <a:spcPts val="0"/>
                        </a:spcAft>
                      </a:pPr>
                      <a:r>
                        <a:rPr lang="en-US" sz="1400" b="0" kern="1200" dirty="0">
                          <a:solidFill>
                            <a:srgbClr val="000000"/>
                          </a:solidFill>
                          <a:effectLst/>
                          <a:uFillTx/>
                          <a:latin typeface="+mn-lt"/>
                          <a:ea typeface="+mn-ea"/>
                          <a:cs typeface="+mn-cs"/>
                        </a:rPr>
                        <a:t>(Ukoniq™)</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effectLst/>
                          <a:uFillTx/>
                          <a:latin typeface="+mn-lt"/>
                          <a:ea typeface="+mn-ea"/>
                          <a:cs typeface="+mn-cs"/>
                        </a:rPr>
                        <a:t>TG Therapeutics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00" b="0" kern="1200" dirty="0">
                          <a:solidFill>
                            <a:srgbClr val="000000"/>
                          </a:solidFill>
                          <a:effectLst/>
                          <a:uFillTx/>
                          <a:latin typeface="+mn-lt"/>
                          <a:ea typeface="+mn-ea"/>
                          <a:cs typeface="+mn-cs"/>
                        </a:rPr>
                        <a:t>Relapsed or refractory MZL who have received ≥ 1 prior anti-CD20-based regimen</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00" b="0" kern="1200" dirty="0">
                          <a:solidFill>
                            <a:srgbClr val="000000"/>
                          </a:solidFill>
                          <a:effectLst/>
                          <a:uFillTx/>
                          <a:latin typeface="+mn-lt"/>
                          <a:ea typeface="+mn-ea"/>
                          <a:cs typeface="+mn-cs"/>
                        </a:rPr>
                        <a:t>Relapsed or refractory FL who have received ≥ 3 prior lines of systemic therapy</a:t>
                      </a:r>
                    </a:p>
                    <a:p>
                      <a:pPr marL="171450" marR="0" lvl="0" indent="-171450" algn="l">
                        <a:spcBef>
                          <a:spcPts val="0"/>
                        </a:spcBef>
                        <a:spcAft>
                          <a:spcPts val="0"/>
                        </a:spcAft>
                        <a:buSzPct val="80000"/>
                        <a:buFont typeface="Wingdings" panose="05000000000000000000" pitchFamily="2" charset="2"/>
                        <a:buChar char=""/>
                      </a:pPr>
                      <a:r>
                        <a:rPr lang="en-US" sz="1400" b="0" i="0" u="none" strike="noStrike" kern="1200" noProof="0" dirty="0">
                          <a:solidFill>
                            <a:schemeClr val="tx1"/>
                          </a:solidFill>
                          <a:effectLst/>
                          <a:highlight>
                            <a:srgbClr val="00FFFF"/>
                          </a:highlight>
                          <a:uFillTx/>
                          <a:latin typeface="+mn-lt"/>
                        </a:rPr>
                        <a:t>The FDA has withdrawn the approval per manufacturer voluntary request l following safety concerns from the UNITY-CLL clinical trial that demonstrated the potential for an increased risk of death in patients receiving umbralisib</a:t>
                      </a:r>
                      <a:endParaRPr lang="en-US" sz="1400" b="0" kern="1200" dirty="0">
                        <a:solidFill>
                          <a:schemeClr val="tx1"/>
                        </a:solidFill>
                        <a:effectLst/>
                        <a:highlight>
                          <a:srgbClr val="00FFFF"/>
                        </a:highligh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856014398"/>
                  </a:ext>
                </a:extLst>
              </a:tr>
              <a:tr h="990600">
                <a:tc>
                  <a:txBody>
                    <a:bodyPr/>
                    <a:lstStyle/>
                    <a:p>
                      <a:pPr marL="0" marR="0">
                        <a:spcBef>
                          <a:spcPts val="0"/>
                        </a:spcBef>
                        <a:spcAft>
                          <a:spcPts val="0"/>
                        </a:spcAft>
                      </a:pPr>
                      <a:r>
                        <a:rPr lang="en-US" sz="1400" b="0" dirty="0">
                          <a:solidFill>
                            <a:srgbClr val="000000"/>
                          </a:solidFill>
                          <a:effectLst/>
                          <a:latin typeface="+mn-lt"/>
                        </a:rPr>
                        <a:t>venetoclax</a:t>
                      </a:r>
                      <a:br>
                        <a:rPr lang="en-US" sz="1400" b="0" dirty="0">
                          <a:solidFill>
                            <a:srgbClr val="000000"/>
                          </a:solidFill>
                          <a:effectLst/>
                          <a:latin typeface="+mn-lt"/>
                        </a:rPr>
                      </a:br>
                      <a:r>
                        <a:rPr lang="en-US" sz="1400" b="0" dirty="0">
                          <a:solidFill>
                            <a:srgbClr val="000000"/>
                          </a:solidFill>
                          <a:effectLst/>
                          <a:latin typeface="+mn-lt"/>
                        </a:rPr>
                        <a:t>(Venclexta®)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b="0" dirty="0">
                          <a:solidFill>
                            <a:srgbClr val="000000"/>
                          </a:solidFill>
                          <a:effectLst/>
                          <a:latin typeface="+mn-lt"/>
                        </a:rPr>
                        <a:t>AbbVie</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Treatment of CLL or SLL in adult patients</a:t>
                      </a: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In combination with azacitidine, decitabine, or low-dose cytarabine for the treatment of newly diagnosed AML in adults who are age 75 years or older or who have comorbidities that preclude use of intensive induction chemotherapy</a:t>
                      </a:r>
                      <a:r>
                        <a:rPr lang="en-US" sz="1400" b="0" baseline="3000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78018538"/>
                  </a:ext>
                </a:extLst>
              </a:tr>
            </a:tbl>
          </a:graphicData>
        </a:graphic>
      </p:graphicFrame>
    </p:spTree>
    <p:extLst>
      <p:ext uri="{BB962C8B-B14F-4D97-AF65-F5344CB8AC3E}">
        <p14:creationId xmlns:p14="http://schemas.microsoft.com/office/powerpoint/2010/main" val="28932861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159</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562850898"/>
              </p:ext>
            </p:extLst>
          </p:nvPr>
        </p:nvGraphicFramePr>
        <p:xfrm>
          <a:off x="152400" y="742950"/>
          <a:ext cx="8839200" cy="393192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822152">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558931">
                <a:tc>
                  <a:txBody>
                    <a:bodyPr/>
                    <a:lstStyle/>
                    <a:p>
                      <a:pPr marL="0" marR="0">
                        <a:spcBef>
                          <a:spcPts val="0"/>
                        </a:spcBef>
                        <a:spcAft>
                          <a:spcPts val="0"/>
                        </a:spcAft>
                      </a:pPr>
                      <a:r>
                        <a:rPr lang="en-US" sz="1500" b="0" dirty="0">
                          <a:solidFill>
                            <a:srgbClr val="000000"/>
                          </a:solidFill>
                          <a:effectLst/>
                          <a:latin typeface="+mn-lt"/>
                        </a:rPr>
                        <a:t>vorinostat (Zolinza®)</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latin typeface="+mn-lt"/>
                        </a:rPr>
                        <a:t>Merck, Sharp &amp; Dohme</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latin typeface="+mn-lt"/>
                        </a:rPr>
                        <a:t>Treatment of cutaneous manifestations of cutaneous T-cell lymphoma (CTCL) in patients who have progressive, persistent, or recurrent disease on or following 2 systemic therapies</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856014398"/>
                  </a:ext>
                </a:extLst>
              </a:tr>
              <a:tr h="1550837">
                <a:tc>
                  <a:txBody>
                    <a:bodyPr/>
                    <a:lstStyle/>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zanubrutinib</a:t>
                      </a:r>
                    </a:p>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(Brukinsa™)</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Beigene</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b="0" kern="1200" dirty="0">
                          <a:solidFill>
                            <a:srgbClr val="000000"/>
                          </a:solidFill>
                          <a:effectLst/>
                          <a:uFillTx/>
                          <a:latin typeface="+mn-lt"/>
                          <a:ea typeface="+mn-ea"/>
                          <a:cs typeface="+mn-cs"/>
                        </a:rPr>
                        <a:t>Treatment of adult patients with mantle cell lymphoma (MCL) who have received ≥ 1 prior therapy*</a:t>
                      </a:r>
                    </a:p>
                    <a:p>
                      <a:pPr marL="171450" marR="0" lvl="0" indent="-171450" algn="l">
                        <a:spcBef>
                          <a:spcPts val="0"/>
                        </a:spcBef>
                        <a:spcAft>
                          <a:spcPts val="0"/>
                        </a:spcAft>
                        <a:buSzPct val="80000"/>
                        <a:buFont typeface="Wingdings" panose="05000000000000000000" pitchFamily="2" charset="2"/>
                        <a:buChar char=""/>
                      </a:pPr>
                      <a:r>
                        <a:rPr lang="en-US" sz="1500" b="0" i="0" u="none" strike="noStrike" kern="1200" noProof="0" dirty="0">
                          <a:solidFill>
                            <a:schemeClr val="tx1"/>
                          </a:solidFill>
                          <a:effectLst/>
                          <a:highlight>
                            <a:srgbClr val="00FFFF"/>
                          </a:highlight>
                          <a:uFillTx/>
                        </a:rPr>
                        <a:t>Treatment of adult patients with Waldenstrom’s macroglobulinemia (WM) </a:t>
                      </a:r>
                      <a:endParaRPr lang="en-US" sz="1500" b="0" kern="1200" dirty="0">
                        <a:solidFill>
                          <a:schemeClr val="tx1"/>
                        </a:solidFill>
                        <a:effectLst/>
                        <a:highlight>
                          <a:srgbClr val="00FFFF"/>
                        </a:highlight>
                        <a:uFillTx/>
                        <a:latin typeface="+mn-lt"/>
                        <a:ea typeface="+mn-ea"/>
                        <a:cs typeface="+mn-cs"/>
                      </a:endParaRPr>
                    </a:p>
                    <a:p>
                      <a:pPr marL="171450" marR="0" lvl="0" indent="-171450" algn="l">
                        <a:spcBef>
                          <a:spcPts val="0"/>
                        </a:spcBef>
                        <a:spcAft>
                          <a:spcPts val="0"/>
                        </a:spcAft>
                        <a:buSzPct val="80000"/>
                        <a:buFont typeface="Wingdings" panose="05000000000000000000" pitchFamily="2" charset="2"/>
                        <a:buChar char=""/>
                      </a:pPr>
                      <a:r>
                        <a:rPr lang="en-US" sz="1500" b="0" i="0" u="none" strike="noStrike" kern="1200" noProof="0" dirty="0">
                          <a:solidFill>
                            <a:schemeClr val="tx1"/>
                          </a:solidFill>
                          <a:effectLst/>
                          <a:highlight>
                            <a:srgbClr val="00FFFF"/>
                          </a:highlight>
                          <a:uFillTx/>
                        </a:rPr>
                        <a:t>Treatment of adult patients with relapsed or refractory marginal zone lymphoma (MZL) who have received ≥ 1 anti-CD20-based regimen</a:t>
                      </a:r>
                      <a:endParaRPr lang="en-US" sz="1500" b="0" kern="1200" dirty="0">
                        <a:solidFill>
                          <a:schemeClr val="tx1"/>
                        </a:solidFill>
                        <a:effectLst/>
                        <a:highlight>
                          <a:srgbClr val="00FFFF"/>
                        </a:highligh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78018538"/>
                  </a:ext>
                </a:extLst>
              </a:tr>
            </a:tbl>
          </a:graphicData>
        </a:graphic>
      </p:graphicFrame>
    </p:spTree>
    <p:extLst>
      <p:ext uri="{BB962C8B-B14F-4D97-AF65-F5344CB8AC3E}">
        <p14:creationId xmlns:p14="http://schemas.microsoft.com/office/powerpoint/2010/main" val="44800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3DF9-134E-40D4-A3DC-9DEE202C05F7}"/>
              </a:ext>
            </a:extLst>
          </p:cNvPr>
          <p:cNvSpPr>
            <a:spLocks noGrp="1"/>
          </p:cNvSpPr>
          <p:nvPr>
            <p:ph type="ctrTitle"/>
          </p:nvPr>
        </p:nvSpPr>
        <p:spPr>
          <a:xfrm>
            <a:off x="533400" y="1527176"/>
            <a:ext cx="8001000" cy="1501774"/>
          </a:xfrm>
        </p:spPr>
        <p:txBody>
          <a:bodyPr anchor="b">
            <a:normAutofit/>
          </a:bodyPr>
          <a:lstStyle/>
          <a:p>
            <a:r>
              <a:rPr lang="en-US" sz="3400" dirty="0"/>
              <a:t>Magellan Drug Class Reviews</a:t>
            </a:r>
          </a:p>
        </p:txBody>
      </p:sp>
      <p:sp>
        <p:nvSpPr>
          <p:cNvPr id="3" name="Subtitle 2">
            <a:extLst>
              <a:ext uri="{FF2B5EF4-FFF2-40B4-BE49-F238E27FC236}">
                <a16:creationId xmlns:a16="http://schemas.microsoft.com/office/drawing/2014/main" id="{978B871A-8BDC-45AD-A6C8-20C1409F17A7}"/>
              </a:ext>
            </a:extLst>
          </p:cNvPr>
          <p:cNvSpPr>
            <a:spLocks noGrp="1"/>
          </p:cNvSpPr>
          <p:nvPr>
            <p:ph type="subTitle" idx="1"/>
          </p:nvPr>
        </p:nvSpPr>
        <p:spPr>
          <a:xfrm>
            <a:off x="533400" y="3105150"/>
            <a:ext cx="8007802" cy="1257300"/>
          </a:xfrm>
        </p:spPr>
        <p:txBody>
          <a:bodyPr>
            <a:normAutofit fontScale="92500" lnSpcReduction="20000"/>
          </a:bodyPr>
          <a:lstStyle/>
          <a:p>
            <a:r>
              <a:rPr lang="en-US" sz="2800" dirty="0"/>
              <a:t>Hind Douiki, Pharm.D.</a:t>
            </a:r>
          </a:p>
          <a:p>
            <a:r>
              <a:rPr lang="en-US" sz="2800" dirty="0"/>
              <a:t>and</a:t>
            </a:r>
          </a:p>
          <a:p>
            <a:r>
              <a:rPr lang="en-US" sz="2800" dirty="0"/>
              <a:t>Jonas Terry, Pharm.D.</a:t>
            </a:r>
          </a:p>
        </p:txBody>
      </p:sp>
    </p:spTree>
    <p:extLst>
      <p:ext uri="{BB962C8B-B14F-4D97-AF65-F5344CB8AC3E}">
        <p14:creationId xmlns:p14="http://schemas.microsoft.com/office/powerpoint/2010/main" val="1354573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Ophthalmics, Anti-Inflammatory/Immunomodulator</a:t>
            </a:r>
            <a:endParaRPr lang="en-US" dirty="0"/>
          </a:p>
        </p:txBody>
      </p:sp>
    </p:spTree>
    <p:extLst>
      <p:ext uri="{BB962C8B-B14F-4D97-AF65-F5344CB8AC3E}">
        <p14:creationId xmlns:p14="http://schemas.microsoft.com/office/powerpoint/2010/main" val="259967570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sz="2800" dirty="0">
                <a:uFillTx/>
              </a:rPr>
              <a:t>Ophthalmics, Anti-Inflammatory/Immunomodulator</a:t>
            </a:r>
            <a:endParaRPr lang="en-US" sz="28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161</a:t>
            </a:fld>
            <a:endParaRPr lang="en-US" dirty="0"/>
          </a:p>
        </p:txBody>
      </p:sp>
      <p:sp>
        <p:nvSpPr>
          <p:cNvPr id="8" name="TextBox 7">
            <a:extLst>
              <a:ext uri="{FF2B5EF4-FFF2-40B4-BE49-F238E27FC236}">
                <a16:creationId xmlns:a16="http://schemas.microsoft.com/office/drawing/2014/main" id="{668AC504-90EA-42D3-889A-810C847689EC}"/>
              </a:ext>
            </a:extLst>
          </p:cNvPr>
          <p:cNvSpPr txBox="1">
            <a:spLocks/>
          </p:cNvSpPr>
          <p:nvPr/>
        </p:nvSpPr>
        <p:spPr>
          <a:xfrm>
            <a:off x="443713" y="978909"/>
            <a:ext cx="5747422" cy="841781"/>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pic>
        <p:nvPicPr>
          <p:cNvPr id="22" name="Picture 21">
            <a:extLst>
              <a:ext uri="{FF2B5EF4-FFF2-40B4-BE49-F238E27FC236}">
                <a16:creationId xmlns:a16="http://schemas.microsoft.com/office/drawing/2014/main" id="{1467F670-6855-FC84-1CD4-BBE74C9C454D}"/>
              </a:ext>
            </a:extLst>
          </p:cNvPr>
          <p:cNvPicPr>
            <a:picLocks noChangeAspect="1"/>
          </p:cNvPicPr>
          <p:nvPr/>
        </p:nvPicPr>
        <p:blipFill>
          <a:blip r:embed="rId2"/>
          <a:stretch>
            <a:fillRect/>
          </a:stretch>
        </p:blipFill>
        <p:spPr>
          <a:xfrm>
            <a:off x="499494" y="1405890"/>
            <a:ext cx="8145012" cy="3291840"/>
          </a:xfrm>
          <a:prstGeom prst="rect">
            <a:avLst/>
          </a:prstGeom>
        </p:spPr>
      </p:pic>
    </p:spTree>
    <p:extLst>
      <p:ext uri="{BB962C8B-B14F-4D97-AF65-F5344CB8AC3E}">
        <p14:creationId xmlns:p14="http://schemas.microsoft.com/office/powerpoint/2010/main" val="37525533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Ophthalmics, Anti-Inflammatory/Immunomodulator</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Dry eye disease (DES)/ Keratoconjunctivitis sicca (KCS) affects approximately 10% to 30% of the US population and occurs more commonly in patients over 40 years of age and in postmenopausal women.</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According to the 2018 Preferred Practice Parameter on dry eye syndrome and the </a:t>
            </a:r>
            <a:r>
              <a:rPr lang="en-US" sz="2000" dirty="0">
                <a:solidFill>
                  <a:srgbClr val="000000"/>
                </a:solidFill>
                <a:highlight>
                  <a:srgbClr val="00FFFF"/>
                </a:highlight>
                <a:uFillTx/>
                <a:ea typeface="Tahoma" panose="020B0604030504040204" pitchFamily="34" charset="0"/>
                <a:cs typeface="Tahoma" panose="020B0604030504040204" pitchFamily="34" charset="0"/>
              </a:rPr>
              <a:t>2021</a:t>
            </a:r>
            <a:r>
              <a:rPr lang="en-US" sz="2000" dirty="0">
                <a:solidFill>
                  <a:srgbClr val="000000"/>
                </a:solidFill>
                <a:uFillTx/>
                <a:ea typeface="Tahoma" panose="020B0604030504040204" pitchFamily="34" charset="0"/>
                <a:cs typeface="Tahoma" panose="020B0604030504040204" pitchFamily="34" charset="0"/>
              </a:rPr>
              <a:t> Cornea/External Disease Summary Benchmark from the American Academy of Ophthalmology (AAO), artificial tear substitutes are recommended for mild DES.</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162</a:t>
            </a:fld>
            <a:endParaRPr lang="en-US" dirty="0"/>
          </a:p>
        </p:txBody>
      </p:sp>
    </p:spTree>
    <p:extLst>
      <p:ext uri="{BB962C8B-B14F-4D97-AF65-F5344CB8AC3E}">
        <p14:creationId xmlns:p14="http://schemas.microsoft.com/office/powerpoint/2010/main" val="31584765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Ophthalmics, Anti-Inflammatory/Immunomodulator</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Recommended measures for moderate dry eyes include use of anti-inflammatory agents, such as topical cyclosporine (Cequa, Restasis, Restasis Multidose), lifitegrast (Xiidra), topical corticosteroids, or systemic omega-3 fatty acids supplements, along with artificial tears.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For severe dry eye, in addition to the above-mentioned treatments, systemic cholinergics, systemic anti-inflammatories, mucolytic agents, autologous serum tears, contact lenses, permanent punctal occlusion, and tarsorrhaphy are recommended.</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No clinical trials have been published comparing any of the agents in this class, but all have demonstrated efficacy against vehicle.</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163</a:t>
            </a:fld>
            <a:endParaRPr lang="en-US" dirty="0"/>
          </a:p>
        </p:txBody>
      </p:sp>
    </p:spTree>
    <p:extLst>
      <p:ext uri="{BB962C8B-B14F-4D97-AF65-F5344CB8AC3E}">
        <p14:creationId xmlns:p14="http://schemas.microsoft.com/office/powerpoint/2010/main" val="12703636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Otic Antibiotics</a:t>
            </a:r>
            <a:endParaRPr lang="en-US" dirty="0"/>
          </a:p>
        </p:txBody>
      </p:sp>
    </p:spTree>
    <p:extLst>
      <p:ext uri="{BB962C8B-B14F-4D97-AF65-F5344CB8AC3E}">
        <p14:creationId xmlns:p14="http://schemas.microsoft.com/office/powerpoint/2010/main" val="39577680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Otic Antibiotics</a:t>
            </a:r>
            <a:endParaRPr lang="en-US" dirty="0"/>
          </a:p>
        </p:txBody>
      </p:sp>
      <p:pic>
        <p:nvPicPr>
          <p:cNvPr id="6" name="Picture 5">
            <a:extLst>
              <a:ext uri="{FF2B5EF4-FFF2-40B4-BE49-F238E27FC236}">
                <a16:creationId xmlns:a16="http://schemas.microsoft.com/office/drawing/2014/main" id="{AF573199-B1A7-4B3E-9DE8-61C5708E621E}"/>
              </a:ext>
            </a:extLst>
          </p:cNvPr>
          <p:cNvPicPr/>
          <p:nvPr/>
        </p:nvPicPr>
        <p:blipFill>
          <a:blip r:embed="rId2"/>
          <a:stretch>
            <a:fillRect/>
          </a:stretch>
        </p:blipFill>
        <p:spPr>
          <a:xfrm>
            <a:off x="609600" y="1118900"/>
            <a:ext cx="7924800" cy="3188969"/>
          </a:xfrm>
          <a:prstGeom prst="rect">
            <a:avLst/>
          </a:prstGeom>
          <a:noFill/>
        </p:spPr>
      </p:pic>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165</a:t>
            </a:fld>
            <a:endParaRPr lang="en-US" dirty="0"/>
          </a:p>
        </p:txBody>
      </p:sp>
      <p:sp>
        <p:nvSpPr>
          <p:cNvPr id="9" name="TextBox 8">
            <a:extLst>
              <a:ext uri="{FF2B5EF4-FFF2-40B4-BE49-F238E27FC236}">
                <a16:creationId xmlns:a16="http://schemas.microsoft.com/office/drawing/2014/main" id="{1A769206-8485-4213-A91B-27394CEE613E}"/>
              </a:ext>
            </a:extLst>
          </p:cNvPr>
          <p:cNvSpPr txBox="1">
            <a:spLocks/>
          </p:cNvSpPr>
          <p:nvPr/>
        </p:nvSpPr>
        <p:spPr>
          <a:xfrm>
            <a:off x="524735" y="819150"/>
            <a:ext cx="6866665" cy="499788"/>
          </a:xfrm>
          <a:prstGeom prst="rect">
            <a:avLst/>
          </a:prstGeom>
        </p:spPr>
        <p:txBody>
          <a:bodyPr/>
          <a:lstStyle/>
          <a:p>
            <a:r>
              <a:rPr sz="1600" dirty="0">
                <a:solidFill>
                  <a:schemeClr val="tx2"/>
                </a:solidFill>
                <a:latin typeface="Calibri" charset="0"/>
              </a:rPr>
              <a:t>PRODUCT LIST AND FDA-APPROVED INDICATIONS</a:t>
            </a:r>
          </a:p>
        </p:txBody>
      </p:sp>
    </p:spTree>
    <p:extLst>
      <p:ext uri="{BB962C8B-B14F-4D97-AF65-F5344CB8AC3E}">
        <p14:creationId xmlns:p14="http://schemas.microsoft.com/office/powerpoint/2010/main" val="9244941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Otic Antibiotics</a:t>
            </a:r>
            <a:endParaRPr lang="en-US" dirty="0"/>
          </a:p>
        </p:txBody>
      </p:sp>
      <p:pic>
        <p:nvPicPr>
          <p:cNvPr id="7" name="Picture 6">
            <a:extLst>
              <a:ext uri="{FF2B5EF4-FFF2-40B4-BE49-F238E27FC236}">
                <a16:creationId xmlns:a16="http://schemas.microsoft.com/office/drawing/2014/main" id="{31A7D6AB-EAE9-484A-BA35-8FB1F8F85CCD}"/>
              </a:ext>
            </a:extLst>
          </p:cNvPr>
          <p:cNvPicPr/>
          <p:nvPr/>
        </p:nvPicPr>
        <p:blipFill>
          <a:blip r:embed="rId2"/>
          <a:stretch>
            <a:fillRect/>
          </a:stretch>
        </p:blipFill>
        <p:spPr>
          <a:xfrm>
            <a:off x="669602" y="1428750"/>
            <a:ext cx="7537469" cy="3063434"/>
          </a:xfrm>
          <a:prstGeom prst="rect">
            <a:avLst/>
          </a:prstGeom>
          <a:noFill/>
        </p:spPr>
      </p:pic>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166</a:t>
            </a:fld>
            <a:endParaRPr lang="en-US" dirty="0"/>
          </a:p>
        </p:txBody>
      </p:sp>
      <p:sp>
        <p:nvSpPr>
          <p:cNvPr id="8" name="TextBox 7">
            <a:extLst>
              <a:ext uri="{FF2B5EF4-FFF2-40B4-BE49-F238E27FC236}">
                <a16:creationId xmlns:a16="http://schemas.microsoft.com/office/drawing/2014/main" id="{91FFA0C3-5D53-48F4-BE99-9B479B0F7F6B}"/>
              </a:ext>
            </a:extLst>
          </p:cNvPr>
          <p:cNvSpPr txBox="1">
            <a:spLocks/>
          </p:cNvSpPr>
          <p:nvPr/>
        </p:nvSpPr>
        <p:spPr>
          <a:xfrm>
            <a:off x="609600" y="828445"/>
            <a:ext cx="6866665" cy="499788"/>
          </a:xfrm>
          <a:prstGeom prst="rect">
            <a:avLst/>
          </a:prstGeom>
        </p:spPr>
        <p:txBody>
          <a:bodyPr/>
          <a:lstStyle/>
          <a:p>
            <a:r>
              <a:rPr sz="1600" dirty="0">
                <a:solidFill>
                  <a:schemeClr val="tx2"/>
                </a:solidFill>
                <a:latin typeface="Calibri" charset="0"/>
              </a:rPr>
              <a:t>PRODUCT LIST AND FDA-APPROVED INDICATIONS</a:t>
            </a:r>
          </a:p>
        </p:txBody>
      </p:sp>
      <p:pic>
        <p:nvPicPr>
          <p:cNvPr id="5" name="Picture 4">
            <a:extLst>
              <a:ext uri="{FF2B5EF4-FFF2-40B4-BE49-F238E27FC236}">
                <a16:creationId xmlns:a16="http://schemas.microsoft.com/office/drawing/2014/main" id="{11B99579-B8CC-4FB9-8BE9-700A250919C4}"/>
              </a:ext>
            </a:extLst>
          </p:cNvPr>
          <p:cNvPicPr>
            <a:picLocks noChangeAspect="1"/>
          </p:cNvPicPr>
          <p:nvPr/>
        </p:nvPicPr>
        <p:blipFill>
          <a:blip r:embed="rId3"/>
          <a:stretch>
            <a:fillRect/>
          </a:stretch>
        </p:blipFill>
        <p:spPr>
          <a:xfrm>
            <a:off x="657542" y="1093406"/>
            <a:ext cx="7620548" cy="365888"/>
          </a:xfrm>
          <a:prstGeom prst="rect">
            <a:avLst/>
          </a:prstGeom>
        </p:spPr>
      </p:pic>
    </p:spTree>
    <p:extLst>
      <p:ext uri="{BB962C8B-B14F-4D97-AF65-F5344CB8AC3E}">
        <p14:creationId xmlns:p14="http://schemas.microsoft.com/office/powerpoint/2010/main" val="34743728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Otic Antibiotics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American Academy of Otolaryngology – Head and Neck Surgery Foundation (AAO-HNSF) guidelines for the management of acute otitis externa (AOE) in patients over 2 years of age recommend topical preparations for initial therapy of diffuse, uncomplicated AOE. </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 topical aminoglycoside combined with a second antibiotic and a topical steroid, such as the combination of neomycin, polymyxin B, and hydrocortisone is commonly prescribed to treat AOE.</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While the addition of a corticosteroid may be of benefit in reducing inflammation, some consider the use of corticosteroids unnecessary.</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167</a:t>
            </a:fld>
            <a:endParaRPr lang="en-US" dirty="0"/>
          </a:p>
        </p:txBody>
      </p:sp>
    </p:spTree>
    <p:extLst>
      <p:ext uri="{BB962C8B-B14F-4D97-AF65-F5344CB8AC3E}">
        <p14:creationId xmlns:p14="http://schemas.microsoft.com/office/powerpoint/2010/main" val="28037022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Otic Antibiotics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FontTx/>
              <a:buChar char="•"/>
            </a:pPr>
            <a:r>
              <a:rPr lang="en-US" sz="2000" dirty="0">
                <a:solidFill>
                  <a:srgbClr val="000000"/>
                </a:solidFill>
                <a:ea typeface="Tahoma" panose="020B0604030504040204" pitchFamily="34" charset="0"/>
                <a:cs typeface="Tahoma" panose="020B0604030504040204" pitchFamily="34" charset="0"/>
              </a:rPr>
              <a:t>For acute otitis media, consensus guidelines recommend systemic antibiotics, usually amoxicillin as first line therapy.</a:t>
            </a:r>
          </a:p>
          <a:p>
            <a:pPr marL="457200" indent="-457200">
              <a:buFontTx/>
              <a:buChar char="•"/>
            </a:pPr>
            <a:r>
              <a:rPr lang="en-US" sz="2000" dirty="0">
                <a:solidFill>
                  <a:srgbClr val="000000"/>
                </a:solidFill>
                <a:ea typeface="Tahoma" panose="020B0604030504040204" pitchFamily="34" charset="0"/>
                <a:cs typeface="Tahoma" panose="020B0604030504040204" pitchFamily="34" charset="0"/>
              </a:rPr>
              <a:t>Otic antibiotics provide an alternative to other topical antibiotics in the treatment of acute otitis media in children with tympanostomy tubes.</a:t>
            </a:r>
          </a:p>
          <a:p>
            <a:pPr marL="457200" indent="-457200">
              <a:buChar char="•"/>
            </a:pPr>
            <a:r>
              <a:rPr lang="en-US" sz="2000" dirty="0">
                <a:solidFill>
                  <a:srgbClr val="000000"/>
                </a:solidFill>
                <a:ea typeface="Tahoma" panose="020B0604030504040204" pitchFamily="34" charset="0"/>
                <a:cs typeface="Tahoma" panose="020B0604030504040204" pitchFamily="34" charset="0"/>
              </a:rPr>
              <a:t>For chronic suppurative otitis media (CSOM), aminoglycosides or fluoroquinolones can be used.</a:t>
            </a:r>
          </a:p>
          <a:p>
            <a:pPr marL="457200" indent="-457200">
              <a:buChar char="•"/>
            </a:pPr>
            <a:r>
              <a:rPr lang="en-US" sz="2000" dirty="0">
                <a:solidFill>
                  <a:srgbClr val="000000"/>
                </a:solidFill>
                <a:ea typeface="Tahoma" panose="020B0604030504040204" pitchFamily="34" charset="0"/>
                <a:cs typeface="Tahoma" panose="020B0604030504040204" pitchFamily="34" charset="0"/>
              </a:rPr>
              <a:t>Aminoglycosides are not recommended to be used if the tympanic membrane is perforated; fluoroquinolones are not associated with ototoxicity, and ofloxacin is considered safe in cases of a perforated tympanic membrane.</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168</a:t>
            </a:fld>
            <a:endParaRPr lang="en-US" dirty="0"/>
          </a:p>
        </p:txBody>
      </p:sp>
    </p:spTree>
    <p:extLst>
      <p:ext uri="{BB962C8B-B14F-4D97-AF65-F5344CB8AC3E}">
        <p14:creationId xmlns:p14="http://schemas.microsoft.com/office/powerpoint/2010/main" val="289312593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Pulmonary Arterial Hypertension (PAH) Agents, Oral and Inhaled</a:t>
            </a:r>
            <a:endParaRPr lang="en-US" dirty="0"/>
          </a:p>
        </p:txBody>
      </p:sp>
    </p:spTree>
    <p:extLst>
      <p:ext uri="{BB962C8B-B14F-4D97-AF65-F5344CB8AC3E}">
        <p14:creationId xmlns:p14="http://schemas.microsoft.com/office/powerpoint/2010/main" val="237884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Androgenic Agents</a:t>
            </a:r>
            <a:endParaRPr lang="en-US" dirty="0"/>
          </a:p>
        </p:txBody>
      </p:sp>
    </p:spTree>
    <p:extLst>
      <p:ext uri="{BB962C8B-B14F-4D97-AF65-F5344CB8AC3E}">
        <p14:creationId xmlns:p14="http://schemas.microsoft.com/office/powerpoint/2010/main" val="9417298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fontScale="90000"/>
          </a:bodyPr>
          <a:lstStyle/>
          <a:p>
            <a:r>
              <a:rPr lang="en-US" dirty="0">
                <a:uFillTx/>
              </a:rPr>
              <a:t>Pulmonary Arterial Hypertension (PAH) Agents, Oral and Inhaled</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170</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4249393844"/>
              </p:ext>
            </p:extLst>
          </p:nvPr>
        </p:nvGraphicFramePr>
        <p:xfrm>
          <a:off x="152401" y="895350"/>
          <a:ext cx="8839200" cy="3820289"/>
        </p:xfrm>
        <a:graphic>
          <a:graphicData uri="http://schemas.openxmlformats.org/drawingml/2006/table">
            <a:tbl>
              <a:tblPr firstRow="1" bandRow="1" bandCol="1">
                <a:tableStyleId>{5C22544A-7EE6-4342-B048-85BDC9FD1C3A}</a:tableStyleId>
              </a:tblPr>
              <a:tblGrid>
                <a:gridCol w="1193344">
                  <a:extLst>
                    <a:ext uri="{9D8B030D-6E8A-4147-A177-3AD203B41FA5}">
                      <a16:colId xmlns:a16="http://schemas.microsoft.com/office/drawing/2014/main" val="2336715262"/>
                    </a:ext>
                  </a:extLst>
                </a:gridCol>
                <a:gridCol w="1256709">
                  <a:extLst>
                    <a:ext uri="{9D8B030D-6E8A-4147-A177-3AD203B41FA5}">
                      <a16:colId xmlns:a16="http://schemas.microsoft.com/office/drawing/2014/main" val="3245494835"/>
                    </a:ext>
                  </a:extLst>
                </a:gridCol>
                <a:gridCol w="6389147">
                  <a:extLst>
                    <a:ext uri="{9D8B030D-6E8A-4147-A177-3AD203B41FA5}">
                      <a16:colId xmlns:a16="http://schemas.microsoft.com/office/drawing/2014/main" val="931344535"/>
                    </a:ext>
                  </a:extLst>
                </a:gridCol>
              </a:tblGrid>
              <a:tr h="268590">
                <a:tc>
                  <a:txBody>
                    <a:bodyPr/>
                    <a:lstStyle/>
                    <a:p>
                      <a:pPr marL="0" marR="0" algn="ctr">
                        <a:spcBef>
                          <a:spcPts val="200"/>
                        </a:spcBef>
                        <a:spcAft>
                          <a:spcPts val="200"/>
                        </a:spcAft>
                      </a:pPr>
                      <a:r>
                        <a:rPr lang="en-US" sz="1500" b="0" dirty="0">
                          <a:solidFill>
                            <a:schemeClr val="tx1">
                              <a:lumMod val="50000"/>
                            </a:schemeClr>
                          </a:solidFill>
                          <a:effectLst/>
                        </a:rPr>
                        <a:t>Drug</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243014">
                <a:tc gridSpan="3">
                  <a:txBody>
                    <a:bodyPr/>
                    <a:lstStyle/>
                    <a:p>
                      <a:pPr marL="0" marR="0" algn="ctr">
                        <a:spcBef>
                          <a:spcPts val="200"/>
                        </a:spcBef>
                        <a:spcAft>
                          <a:spcPts val="200"/>
                        </a:spcAft>
                      </a:pPr>
                      <a:r>
                        <a:rPr lang="en-US" sz="1500" b="1" dirty="0">
                          <a:solidFill>
                            <a:schemeClr val="tx2"/>
                          </a:solidFill>
                          <a:effectLst/>
                        </a:rPr>
                        <a:t>Oral Agents</a:t>
                      </a:r>
                      <a:endPar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814823625"/>
                  </a:ext>
                </a:extLst>
              </a:tr>
              <a:tr h="1022685">
                <a:tc>
                  <a:txBody>
                    <a:bodyPr/>
                    <a:lstStyle/>
                    <a:p>
                      <a:pPr marL="57150" marR="0" indent="0">
                        <a:spcBef>
                          <a:spcPts val="200"/>
                        </a:spcBef>
                        <a:spcAft>
                          <a:spcPts val="200"/>
                        </a:spcAft>
                      </a:pPr>
                      <a:r>
                        <a:rPr lang="en-US" sz="1500" b="0" dirty="0">
                          <a:solidFill>
                            <a:srgbClr val="000000"/>
                          </a:solidFill>
                          <a:effectLst/>
                        </a:rPr>
                        <a:t>ambrisentan (Letairis®)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lgn="ctr">
                        <a:spcBef>
                          <a:spcPts val="200"/>
                        </a:spcBef>
                        <a:spcAft>
                          <a:spcPts val="200"/>
                        </a:spcAft>
                      </a:pPr>
                      <a:r>
                        <a:rPr lang="en-US" sz="1500" b="0" dirty="0">
                          <a:solidFill>
                            <a:srgbClr val="000000"/>
                          </a:solidFill>
                          <a:effectLst/>
                        </a:rPr>
                        <a:t>generic, Gilead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spcBef>
                          <a:spcPts val="200"/>
                        </a:spcBef>
                        <a:spcAft>
                          <a:spcPts val="200"/>
                        </a:spcAft>
                      </a:pPr>
                      <a:r>
                        <a:rPr lang="en-US" sz="1500" b="0" dirty="0">
                          <a:solidFill>
                            <a:srgbClr val="000000"/>
                          </a:solidFill>
                          <a:effectLst/>
                        </a:rPr>
                        <a:t>Treatment of pulmonary arterial hypertension (World Health Organization [WHO] Group I) to improve exercise ability and delay clinical worsening </a:t>
                      </a:r>
                    </a:p>
                    <a:p>
                      <a:pPr marL="0" marR="0">
                        <a:spcBef>
                          <a:spcPts val="200"/>
                        </a:spcBef>
                        <a:spcAft>
                          <a:spcPts val="200"/>
                        </a:spcAft>
                      </a:pPr>
                      <a:r>
                        <a:rPr lang="en-US" sz="1500" b="0" dirty="0">
                          <a:solidFill>
                            <a:srgbClr val="000000"/>
                          </a:solidFill>
                          <a:effectLst/>
                        </a:rPr>
                        <a:t>In combination with tadalafil to reduce the risks of disease progression and hospitalization for worsening PAH, and to improve exercise ability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extLst>
                  <a:ext uri="{0D108BD9-81ED-4DB2-BD59-A6C34878D82A}">
                    <a16:rowId xmlns:a16="http://schemas.microsoft.com/office/drawing/2014/main" val="4068321409"/>
                  </a:ext>
                </a:extLst>
              </a:tr>
              <a:tr h="1215072">
                <a:tc>
                  <a:txBody>
                    <a:bodyPr/>
                    <a:lstStyle/>
                    <a:p>
                      <a:pPr marL="57150" marR="0" indent="0">
                        <a:spcBef>
                          <a:spcPts val="200"/>
                        </a:spcBef>
                        <a:spcAft>
                          <a:spcPts val="200"/>
                        </a:spcAft>
                      </a:pPr>
                      <a:r>
                        <a:rPr lang="en-US" sz="1500" b="0" dirty="0">
                          <a:solidFill>
                            <a:srgbClr val="000000"/>
                          </a:solidFill>
                          <a:effectLst/>
                        </a:rPr>
                        <a:t>bosentan (Tracleer®)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lgn="ctr">
                        <a:spcBef>
                          <a:spcPts val="200"/>
                        </a:spcBef>
                        <a:spcAft>
                          <a:spcPts val="200"/>
                        </a:spcAft>
                      </a:pPr>
                      <a:r>
                        <a:rPr lang="en-US" sz="1500" b="0" dirty="0">
                          <a:solidFill>
                            <a:srgbClr val="000000"/>
                          </a:solidFill>
                          <a:effectLst/>
                        </a:rPr>
                        <a:t>generic, Actelion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spcBef>
                          <a:spcPts val="0"/>
                        </a:spcBef>
                        <a:spcAft>
                          <a:spcPts val="0"/>
                        </a:spcAft>
                      </a:pPr>
                      <a:r>
                        <a:rPr lang="en-US" sz="1500" b="0" dirty="0">
                          <a:solidFill>
                            <a:srgbClr val="000000"/>
                          </a:solidFill>
                          <a:effectLst/>
                        </a:rPr>
                        <a:t>Treatment of pulmonary arterial hypertension (WHO Group I) in patients with WHO Class II to IV symptoms, to improve exercise ability and decrease clinical worsening </a:t>
                      </a:r>
                    </a:p>
                    <a:p>
                      <a:pPr marL="0" marR="0">
                        <a:spcBef>
                          <a:spcPts val="0"/>
                        </a:spcBef>
                        <a:spcAft>
                          <a:spcPts val="0"/>
                        </a:spcAft>
                      </a:pPr>
                      <a:r>
                        <a:rPr lang="en-US" sz="1500" b="0" dirty="0">
                          <a:solidFill>
                            <a:srgbClr val="000000"/>
                          </a:solidFill>
                          <a:effectLst/>
                        </a:rPr>
                        <a:t>Treatment of idiopathic or congenital PAH to improve pulmonary vascular resistance (PVR) in pediatric patients aged 3 years and older which is expected to result in an improvement in exercise ability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extLst>
                  <a:ext uri="{0D108BD9-81ED-4DB2-BD59-A6C34878D82A}">
                    <a16:rowId xmlns:a16="http://schemas.microsoft.com/office/drawing/2014/main" val="3267963998"/>
                  </a:ext>
                </a:extLst>
              </a:tr>
              <a:tr h="732520">
                <a:tc>
                  <a:txBody>
                    <a:bodyPr/>
                    <a:lstStyle/>
                    <a:p>
                      <a:pPr marL="57150" marR="0" indent="0">
                        <a:spcBef>
                          <a:spcPts val="200"/>
                        </a:spcBef>
                        <a:spcAft>
                          <a:spcPts val="200"/>
                        </a:spcAft>
                      </a:pPr>
                      <a:r>
                        <a:rPr lang="en-US" sz="1500" b="0" dirty="0">
                          <a:solidFill>
                            <a:srgbClr val="000000"/>
                          </a:solidFill>
                          <a:effectLst/>
                        </a:rPr>
                        <a:t>macitentan (Opsumit®)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lgn="ctr">
                        <a:spcBef>
                          <a:spcPts val="200"/>
                        </a:spcBef>
                        <a:spcAft>
                          <a:spcPts val="200"/>
                        </a:spcAft>
                      </a:pPr>
                      <a:r>
                        <a:rPr lang="en-US" sz="1500" b="0" dirty="0">
                          <a:solidFill>
                            <a:srgbClr val="000000"/>
                          </a:solidFill>
                          <a:effectLst/>
                        </a:rPr>
                        <a:t>Actelion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spcBef>
                          <a:spcPts val="200"/>
                        </a:spcBef>
                        <a:spcAft>
                          <a:spcPts val="200"/>
                        </a:spcAft>
                      </a:pPr>
                      <a:r>
                        <a:rPr lang="en-US" sz="1500" b="0" dirty="0">
                          <a:solidFill>
                            <a:srgbClr val="000000"/>
                          </a:solidFill>
                          <a:effectLst/>
                        </a:rPr>
                        <a:t>Treatment of pulmonary arterial hypertension (WHO Group I) to delay disease progression which includes death, initiation of intravenous (IV) or subcutaneous (SC) prostanoids, or clinical worsening; Opsumit also reduced hospitalization for PAH</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extLst>
                  <a:ext uri="{0D108BD9-81ED-4DB2-BD59-A6C34878D82A}">
                    <a16:rowId xmlns:a16="http://schemas.microsoft.com/office/drawing/2014/main" val="4024396060"/>
                  </a:ext>
                </a:extLst>
              </a:tr>
            </a:tbl>
          </a:graphicData>
        </a:graphic>
      </p:graphicFrame>
    </p:spTree>
    <p:extLst>
      <p:ext uri="{BB962C8B-B14F-4D97-AF65-F5344CB8AC3E}">
        <p14:creationId xmlns:p14="http://schemas.microsoft.com/office/powerpoint/2010/main" val="86467460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fontScale="90000"/>
          </a:bodyPr>
          <a:lstStyle/>
          <a:p>
            <a:r>
              <a:rPr lang="en-US" dirty="0">
                <a:uFillTx/>
              </a:rPr>
              <a:t>Pulmonary Arterial Hypertension (PAH) Agents, Oral and Inhaled</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171</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899498001"/>
              </p:ext>
            </p:extLst>
          </p:nvPr>
        </p:nvGraphicFramePr>
        <p:xfrm>
          <a:off x="152401" y="895350"/>
          <a:ext cx="8839200" cy="3779519"/>
        </p:xfrm>
        <a:graphic>
          <a:graphicData uri="http://schemas.openxmlformats.org/drawingml/2006/table">
            <a:tbl>
              <a:tblPr firstRow="1" bandRow="1" bandCol="1">
                <a:tableStyleId>{5C22544A-7EE6-4342-B048-85BDC9FD1C3A}</a:tableStyleId>
              </a:tblPr>
              <a:tblGrid>
                <a:gridCol w="1193344">
                  <a:extLst>
                    <a:ext uri="{9D8B030D-6E8A-4147-A177-3AD203B41FA5}">
                      <a16:colId xmlns:a16="http://schemas.microsoft.com/office/drawing/2014/main" val="2336715262"/>
                    </a:ext>
                  </a:extLst>
                </a:gridCol>
                <a:gridCol w="1256709">
                  <a:extLst>
                    <a:ext uri="{9D8B030D-6E8A-4147-A177-3AD203B41FA5}">
                      <a16:colId xmlns:a16="http://schemas.microsoft.com/office/drawing/2014/main" val="3245494835"/>
                    </a:ext>
                  </a:extLst>
                </a:gridCol>
                <a:gridCol w="6389147">
                  <a:extLst>
                    <a:ext uri="{9D8B030D-6E8A-4147-A177-3AD203B41FA5}">
                      <a16:colId xmlns:a16="http://schemas.microsoft.com/office/drawing/2014/main" val="931344535"/>
                    </a:ext>
                  </a:extLst>
                </a:gridCol>
              </a:tblGrid>
              <a:tr h="309816">
                <a:tc>
                  <a:txBody>
                    <a:bodyPr/>
                    <a:lstStyle/>
                    <a:p>
                      <a:pPr marL="0" marR="0" algn="ctr">
                        <a:spcBef>
                          <a:spcPts val="200"/>
                        </a:spcBef>
                        <a:spcAft>
                          <a:spcPts val="200"/>
                        </a:spcAft>
                      </a:pPr>
                      <a:r>
                        <a:rPr lang="en-US" sz="1500" b="0" dirty="0">
                          <a:solidFill>
                            <a:schemeClr val="tx1">
                              <a:lumMod val="50000"/>
                            </a:schemeClr>
                          </a:solidFill>
                          <a:effectLst/>
                        </a:rPr>
                        <a:t>Drug</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1459970">
                <a:tc>
                  <a:txBody>
                    <a:bodyPr/>
                    <a:lstStyle/>
                    <a:p>
                      <a:pPr marL="57150" marR="0" indent="0">
                        <a:spcBef>
                          <a:spcPts val="200"/>
                        </a:spcBef>
                        <a:spcAft>
                          <a:spcPts val="200"/>
                        </a:spcAft>
                      </a:pPr>
                      <a:r>
                        <a:rPr lang="en-US" sz="1500" b="0" dirty="0">
                          <a:solidFill>
                            <a:srgbClr val="000000"/>
                          </a:solidFill>
                          <a:effectLst/>
                        </a:rPr>
                        <a:t>riociguat</a:t>
                      </a:r>
                      <a:br>
                        <a:rPr lang="en-US" sz="1500" b="0" dirty="0">
                          <a:solidFill>
                            <a:srgbClr val="000000"/>
                          </a:solidFill>
                          <a:effectLst/>
                        </a:rPr>
                      </a:br>
                      <a:r>
                        <a:rPr lang="en-US" sz="1500" b="0" dirty="0">
                          <a:solidFill>
                            <a:srgbClr val="000000"/>
                          </a:solidFill>
                          <a:effectLst/>
                        </a:rPr>
                        <a:t>(Adempas®)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b="0" dirty="0">
                          <a:solidFill>
                            <a:srgbClr val="000000"/>
                          </a:solidFill>
                          <a:effectLst/>
                        </a:rPr>
                        <a:t>Bayer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b="0" dirty="0">
                          <a:solidFill>
                            <a:srgbClr val="000000"/>
                          </a:solidFill>
                          <a:effectLst/>
                        </a:rPr>
                        <a:t>Persistent/recurrent chronic thromboembolic pulmonary hypertension (CTEPH) (WHO Group IV) after surgical treatment or inoperable CTEPH to improve exercise capacity and WHO functional class</a:t>
                      </a:r>
                    </a:p>
                    <a:p>
                      <a:pPr marL="0" marR="0">
                        <a:spcBef>
                          <a:spcPts val="200"/>
                        </a:spcBef>
                        <a:spcAft>
                          <a:spcPts val="200"/>
                        </a:spcAft>
                      </a:pPr>
                      <a:r>
                        <a:rPr lang="en-US" sz="1500" b="0" dirty="0">
                          <a:solidFill>
                            <a:srgbClr val="000000"/>
                          </a:solidFill>
                          <a:effectLst/>
                        </a:rPr>
                        <a:t>Pulmonary arterial hypertension (WHO Group I) to improve exercise capacity, improve WHO functional class and to delay clinical worsening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767667697"/>
                  </a:ext>
                </a:extLst>
              </a:tr>
              <a:tr h="603401">
                <a:tc>
                  <a:txBody>
                    <a:bodyPr/>
                    <a:lstStyle/>
                    <a:p>
                      <a:pPr marL="0" marR="0">
                        <a:spcBef>
                          <a:spcPts val="200"/>
                        </a:spcBef>
                        <a:spcAft>
                          <a:spcPts val="200"/>
                        </a:spcAft>
                      </a:pPr>
                      <a:r>
                        <a:rPr lang="en-US" sz="1500" b="0" dirty="0">
                          <a:solidFill>
                            <a:srgbClr val="000000"/>
                          </a:solidFill>
                          <a:effectLst/>
                        </a:rPr>
                        <a:t> selexipag</a:t>
                      </a:r>
                    </a:p>
                    <a:p>
                      <a:pPr marL="57150" marR="0" indent="0">
                        <a:spcBef>
                          <a:spcPts val="200"/>
                        </a:spcBef>
                        <a:spcAft>
                          <a:spcPts val="200"/>
                        </a:spcAft>
                      </a:pPr>
                      <a:r>
                        <a:rPr lang="en-US" sz="1500" b="0" dirty="0">
                          <a:solidFill>
                            <a:srgbClr val="000000"/>
                          </a:solidFill>
                          <a:effectLst/>
                        </a:rPr>
                        <a:t>(Uptravi®)</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b="0" dirty="0">
                          <a:solidFill>
                            <a:srgbClr val="000000"/>
                          </a:solidFill>
                          <a:effectLst/>
                        </a:rPr>
                        <a:t>Actelion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b="0" dirty="0">
                          <a:solidFill>
                            <a:srgbClr val="000000"/>
                          </a:solidFill>
                          <a:effectLst/>
                        </a:rPr>
                        <a:t>Treatment of pulmonary arterial hypertension (WHO Group I) to delay disease progression and reduce the risk of hospitalization for PAH</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128801291"/>
                  </a:ext>
                </a:extLst>
              </a:tr>
              <a:tr h="615270">
                <a:tc>
                  <a:txBody>
                    <a:bodyPr/>
                    <a:lstStyle/>
                    <a:p>
                      <a:pPr marL="0" marR="0">
                        <a:spcBef>
                          <a:spcPts val="200"/>
                        </a:spcBef>
                        <a:spcAft>
                          <a:spcPts val="200"/>
                        </a:spcAft>
                      </a:pPr>
                      <a:r>
                        <a:rPr lang="en-US" sz="1500" dirty="0">
                          <a:solidFill>
                            <a:srgbClr val="000000"/>
                          </a:solidFill>
                          <a:effectLst/>
                        </a:rPr>
                        <a:t> sildenafil </a:t>
                      </a:r>
                    </a:p>
                    <a:p>
                      <a:pPr marL="57150" marR="0" indent="0">
                        <a:spcBef>
                          <a:spcPts val="200"/>
                        </a:spcBef>
                        <a:spcAft>
                          <a:spcPts val="200"/>
                        </a:spcAft>
                      </a:pPr>
                      <a:r>
                        <a:rPr lang="en-US" sz="1500" dirty="0">
                          <a:solidFill>
                            <a:srgbClr val="000000"/>
                          </a:solidFill>
                          <a:effectLst/>
                        </a:rPr>
                        <a:t>(Revatio®)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generic, 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rPr>
                        <a:t>Treatment of pulmonary arterial hypertension (WHO Group I) to improve exercise ability and delay clinical worsening</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501751912"/>
                  </a:ext>
                </a:extLst>
              </a:tr>
              <a:tr h="791062">
                <a:tc>
                  <a:txBody>
                    <a:bodyPr/>
                    <a:lstStyle/>
                    <a:p>
                      <a:pPr marL="0" marR="0">
                        <a:spcBef>
                          <a:spcPts val="200"/>
                        </a:spcBef>
                        <a:spcAft>
                          <a:spcPts val="200"/>
                        </a:spcAft>
                      </a:pPr>
                      <a:r>
                        <a:rPr lang="en-US" sz="1500" dirty="0">
                          <a:solidFill>
                            <a:srgbClr val="000000"/>
                          </a:solidFill>
                          <a:effectLst/>
                        </a:rPr>
                        <a:t> tadalafil </a:t>
                      </a:r>
                    </a:p>
                    <a:p>
                      <a:pPr marL="57150" marR="0" indent="0">
                        <a:spcBef>
                          <a:spcPts val="200"/>
                        </a:spcBef>
                        <a:spcAft>
                          <a:spcPts val="200"/>
                        </a:spcAft>
                      </a:pPr>
                      <a:r>
                        <a:rPr lang="en-US" sz="1500" dirty="0">
                          <a:solidFill>
                            <a:srgbClr val="000000"/>
                          </a:solidFill>
                          <a:effectLst/>
                        </a:rPr>
                        <a:t>(Adcirca®)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 Eli Lilly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pulmonary arterial hypertension (WHO Group I) to improve exercise ability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912215999"/>
                  </a:ext>
                </a:extLst>
              </a:tr>
            </a:tbl>
          </a:graphicData>
        </a:graphic>
      </p:graphicFrame>
    </p:spTree>
    <p:extLst>
      <p:ext uri="{BB962C8B-B14F-4D97-AF65-F5344CB8AC3E}">
        <p14:creationId xmlns:p14="http://schemas.microsoft.com/office/powerpoint/2010/main" val="21201369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fontScale="90000"/>
          </a:bodyPr>
          <a:lstStyle/>
          <a:p>
            <a:r>
              <a:rPr lang="en-US" dirty="0">
                <a:uFillTx/>
              </a:rPr>
              <a:t>Pulmonary Arterial Hypertension (PAH) Agents, Oral and Inhaled</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172</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1689683531"/>
              </p:ext>
            </p:extLst>
          </p:nvPr>
        </p:nvGraphicFramePr>
        <p:xfrm>
          <a:off x="152401" y="895350"/>
          <a:ext cx="8839200" cy="3779519"/>
        </p:xfrm>
        <a:graphic>
          <a:graphicData uri="http://schemas.openxmlformats.org/drawingml/2006/table">
            <a:tbl>
              <a:tblPr firstRow="1" bandRow="1" bandCol="1">
                <a:tableStyleId>{5C22544A-7EE6-4342-B048-85BDC9FD1C3A}</a:tableStyleId>
              </a:tblPr>
              <a:tblGrid>
                <a:gridCol w="1193344">
                  <a:extLst>
                    <a:ext uri="{9D8B030D-6E8A-4147-A177-3AD203B41FA5}">
                      <a16:colId xmlns:a16="http://schemas.microsoft.com/office/drawing/2014/main" val="2336715262"/>
                    </a:ext>
                  </a:extLst>
                </a:gridCol>
                <a:gridCol w="1256709">
                  <a:extLst>
                    <a:ext uri="{9D8B030D-6E8A-4147-A177-3AD203B41FA5}">
                      <a16:colId xmlns:a16="http://schemas.microsoft.com/office/drawing/2014/main" val="3245494835"/>
                    </a:ext>
                  </a:extLst>
                </a:gridCol>
                <a:gridCol w="6389147">
                  <a:extLst>
                    <a:ext uri="{9D8B030D-6E8A-4147-A177-3AD203B41FA5}">
                      <a16:colId xmlns:a16="http://schemas.microsoft.com/office/drawing/2014/main" val="931344535"/>
                    </a:ext>
                  </a:extLst>
                </a:gridCol>
              </a:tblGrid>
              <a:tr h="366662">
                <a:tc>
                  <a:txBody>
                    <a:bodyPr/>
                    <a:lstStyle/>
                    <a:p>
                      <a:pPr marL="0" marR="0" algn="ctr">
                        <a:spcBef>
                          <a:spcPts val="200"/>
                        </a:spcBef>
                        <a:spcAft>
                          <a:spcPts val="200"/>
                        </a:spcAft>
                      </a:pPr>
                      <a:r>
                        <a:rPr lang="en-US" sz="1500" b="0" dirty="0">
                          <a:solidFill>
                            <a:schemeClr val="tx1">
                              <a:lumMod val="50000"/>
                            </a:schemeClr>
                          </a:solidFill>
                          <a:effectLst/>
                        </a:rPr>
                        <a:t>Drug</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777596">
                <a:tc>
                  <a:txBody>
                    <a:bodyPr/>
                    <a:lstStyle/>
                    <a:p>
                      <a:pPr marL="57150" marR="0" indent="-57150">
                        <a:spcBef>
                          <a:spcPts val="200"/>
                        </a:spcBef>
                        <a:spcAft>
                          <a:spcPts val="200"/>
                        </a:spcAft>
                      </a:pPr>
                      <a:r>
                        <a:rPr lang="en-US" sz="1500" dirty="0">
                          <a:solidFill>
                            <a:srgbClr val="000000"/>
                          </a:solidFill>
                          <a:effectLst/>
                        </a:rPr>
                        <a:t> treprostinil   (Orenitram®)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United Therapeutics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rPr>
                        <a:t>Treatment of pulmonary arterial hypertension (WHO Group I) to delay disease progression and to improve exercise capacity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767667697"/>
                  </a:ext>
                </a:extLst>
              </a:tr>
              <a:tr h="416094">
                <a:tc gridSpan="3">
                  <a:txBody>
                    <a:bodyPr/>
                    <a:lstStyle/>
                    <a:p>
                      <a:pPr marL="0" marR="0" algn="ctr">
                        <a:spcBef>
                          <a:spcPts val="200"/>
                        </a:spcBef>
                        <a:spcAft>
                          <a:spcPts val="200"/>
                        </a:spcAft>
                      </a:pPr>
                      <a:r>
                        <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Inhalation Agents</a:t>
                      </a:r>
                    </a:p>
                  </a:txBody>
                  <a:tcPr marL="9430" marR="943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ctr">
                        <a:spcBef>
                          <a:spcPts val="200"/>
                        </a:spcBef>
                        <a:spcAft>
                          <a:spcPts val="20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spcBef>
                          <a:spcPts val="200"/>
                        </a:spcBef>
                        <a:spcAft>
                          <a:spcPts val="20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128801291"/>
                  </a:ext>
                </a:extLst>
              </a:tr>
              <a:tr h="936211">
                <a:tc>
                  <a:txBody>
                    <a:bodyPr/>
                    <a:lstStyle/>
                    <a:p>
                      <a:pPr marL="0" marR="0">
                        <a:spcBef>
                          <a:spcPts val="200"/>
                        </a:spcBef>
                        <a:spcAft>
                          <a:spcPts val="200"/>
                        </a:spcAft>
                      </a:pPr>
                      <a:r>
                        <a:rPr lang="en-US" sz="1500" dirty="0">
                          <a:solidFill>
                            <a:srgbClr val="000000"/>
                          </a:solidFill>
                          <a:effectLst/>
                        </a:rPr>
                        <a:t> iloprost </a:t>
                      </a:r>
                    </a:p>
                    <a:p>
                      <a:pPr marL="57150" marR="0" indent="0">
                        <a:spcBef>
                          <a:spcPts val="200"/>
                        </a:spcBef>
                        <a:spcAft>
                          <a:spcPts val="200"/>
                        </a:spcAft>
                      </a:pPr>
                      <a:r>
                        <a:rPr lang="en-US" sz="1500" dirty="0">
                          <a:solidFill>
                            <a:srgbClr val="000000"/>
                          </a:solidFill>
                          <a:effectLst/>
                        </a:rPr>
                        <a:t>(Ventavis®)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Actelion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r>
                        <a:rPr lang="en-US" sz="1500" dirty="0">
                          <a:solidFill>
                            <a:srgbClr val="000000"/>
                          </a:solidFill>
                          <a:effectLst/>
                        </a:rPr>
                        <a:t>Treatment of pulmonary arterial hypertension (WHO Group I) to improve a composite endpoint consisting of exercise tolerance, symptoms (NYHA Class), and lack of deterioration</a:t>
                      </a:r>
                      <a:endParaRPr lang="en-US" sz="1500" dirty="0">
                        <a:solidFill>
                          <a:srgbClr val="000000"/>
                        </a:solidFill>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501751912"/>
                  </a:ext>
                </a:extLst>
              </a:tr>
              <a:tr h="1282956">
                <a:tc>
                  <a:txBody>
                    <a:bodyPr/>
                    <a:lstStyle/>
                    <a:p>
                      <a:pPr marL="57150" marR="0" indent="-57150">
                        <a:spcBef>
                          <a:spcPts val="200"/>
                        </a:spcBef>
                        <a:spcAft>
                          <a:spcPts val="200"/>
                        </a:spcAft>
                      </a:pPr>
                      <a:r>
                        <a:rPr lang="en-US" sz="1500" dirty="0">
                          <a:solidFill>
                            <a:srgbClr val="000000"/>
                          </a:solidFill>
                          <a:effectLst/>
                        </a:rPr>
                        <a:t> treprostinil (Tyvaso®, </a:t>
                      </a:r>
                      <a:r>
                        <a:rPr lang="en-US" sz="1500" b="0" i="0" u="none" strike="noStrike" noProof="0" dirty="0">
                          <a:solidFill>
                            <a:schemeClr val="tx1"/>
                          </a:solidFill>
                          <a:effectLst/>
                          <a:highlight>
                            <a:srgbClr val="00FFFF"/>
                          </a:highlight>
                          <a:latin typeface="Calibri"/>
                        </a:rPr>
                        <a:t>Tyvaso DPI®)</a:t>
                      </a:r>
                      <a:endParaRPr lang="en-US" sz="1500" dirty="0">
                        <a:solidFill>
                          <a:schemeClr val="tx1"/>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United Therapeutics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a:txBody>
                    <a:bodyPr/>
                    <a:lstStyle/>
                    <a:p>
                      <a:r>
                        <a:rPr lang="en-US" sz="1500" dirty="0">
                          <a:solidFill>
                            <a:srgbClr val="000000"/>
                          </a:solidFill>
                          <a:effectLst/>
                        </a:rPr>
                        <a:t>Treatment of pulmonary arterial hypertension (WHO Group I) to increase exercise ability</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Treatment of pulmonary hypertension associated with interstitial lung disease (PH-ILD; WHO Group 3) to improve exercise ability. </a:t>
                      </a:r>
                    </a:p>
                  </a:txBody>
                  <a:tcPr marL="9430" marR="943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912215999"/>
                  </a:ext>
                </a:extLst>
              </a:tr>
            </a:tbl>
          </a:graphicData>
        </a:graphic>
      </p:graphicFrame>
    </p:spTree>
    <p:extLst>
      <p:ext uri="{BB962C8B-B14F-4D97-AF65-F5344CB8AC3E}">
        <p14:creationId xmlns:p14="http://schemas.microsoft.com/office/powerpoint/2010/main" val="36358359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2700" dirty="0"/>
              <a:t>Pulmonary Arterial Hypertension (PAH) Agents, Oral and Inhaled</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394472"/>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treatment for pulmonary arterial hypertension (PAH) is complex</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 trial of high dose oral calcium channel blockers (CCB), such as amlodipine, diltiazem, or nifedipine, is recommended in patients with a positive acute vasoreactive test.</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Alternative or additional PAH therapy should be initiated if improvement to WHO FC I or II are not seen after the trial of a CCB.</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2018 updated American College of Chest Physicians (CHEST) guidelines on therapy for pulmonary arterial hypertension in adults provide treatment recommendations based on World Health Organization (WHO) functional class (FC) for patients who are not candidates for, or who have failed, high-dose oral calcium channel blocker (CCB) therapy.</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173</a:t>
            </a:fld>
            <a:endParaRPr lang="en-US" dirty="0"/>
          </a:p>
        </p:txBody>
      </p:sp>
    </p:spTree>
    <p:extLst>
      <p:ext uri="{BB962C8B-B14F-4D97-AF65-F5344CB8AC3E}">
        <p14:creationId xmlns:p14="http://schemas.microsoft.com/office/powerpoint/2010/main" val="42238365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394472"/>
          </a:xfrm>
        </p:spPr>
        <p:txBody>
          <a:bodyPr/>
          <a:lstStyle/>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In treatment-naïve patients with WHO FC II or WHO FC III without rapid disease progression or poor prognosis, initial combination therapy with ambrisentan and tadalafil is suggested.</a:t>
            </a:r>
          </a:p>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Monotherapy with ambrisentan, bosentan, sildenafil, macitentan, tadalafil, or riociguat is considered an alternative in patients who are unwilling to take or cannot tolerate combination therapy.</a:t>
            </a:r>
          </a:p>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For treatment-naïve patients with WHO FC IV, initial therapy with a parenteral prostanoid agent is recommended.</a:t>
            </a:r>
          </a:p>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If the patient cannot comply with parenteral administration, an inhaled prostanoid in combination with an oral endothelin receptor antagonist (ERA) or an oral phosphodiesterase type-5 (PDE-5) inhibitor are alternatives.</a:t>
            </a:r>
          </a:p>
          <a:p>
            <a:pPr marL="285750" indent="-285750">
              <a:buFont typeface="Arial" panose="020B0604020202020204" pitchFamily="34" charset="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174</a:t>
            </a:fld>
            <a:endParaRPr lang="en-US" dirty="0"/>
          </a:p>
        </p:txBody>
      </p:sp>
    </p:spTree>
    <p:extLst>
      <p:ext uri="{BB962C8B-B14F-4D97-AF65-F5344CB8AC3E}">
        <p14:creationId xmlns:p14="http://schemas.microsoft.com/office/powerpoint/2010/main" val="218270466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047750"/>
            <a:ext cx="8229600" cy="3394472"/>
          </a:xfrm>
        </p:spPr>
        <p:txBody>
          <a:bodyPr/>
          <a:lstStyle/>
          <a:p>
            <a:pPr marL="285750" indent="-285750"/>
            <a:r>
              <a:rPr lang="en-US" sz="2000" dirty="0">
                <a:solidFill>
                  <a:srgbClr val="000000"/>
                </a:solidFill>
                <a:ea typeface="Tahoma" panose="020B0604030504040204" pitchFamily="34" charset="0"/>
                <a:cs typeface="Tahoma" panose="020B0604030504040204" pitchFamily="34" charset="0"/>
              </a:rPr>
              <a:t>If symptoms remain during treatment with an oral ERA or PDE-5 inhibitor, addition of an inhaled prostanoid is suggested.</a:t>
            </a:r>
          </a:p>
          <a:p>
            <a:pPr marL="285750" indent="-285750"/>
            <a:r>
              <a:rPr lang="en-US" sz="2000" dirty="0">
                <a:solidFill>
                  <a:srgbClr val="000000"/>
                </a:solidFill>
                <a:ea typeface="Tahoma" panose="020B0604030504040204" pitchFamily="34" charset="0"/>
                <a:cs typeface="Tahoma" panose="020B0604030504040204" pitchFamily="34" charset="0"/>
              </a:rPr>
              <a:t>In patients with WHO FC III and continued disease progression while on oral mono- or combination therapy, addition of a parenteral or inhaled prostanoid may be considered.</a:t>
            </a:r>
          </a:p>
          <a:p>
            <a:pPr marL="285750" indent="-285750"/>
            <a:r>
              <a:rPr lang="en-US" sz="2000" dirty="0">
                <a:solidFill>
                  <a:srgbClr val="000000"/>
                </a:solidFill>
                <a:ea typeface="Tahoma" panose="020B0604030504040204" pitchFamily="34" charset="0"/>
                <a:cs typeface="Tahoma" panose="020B0604030504040204" pitchFamily="34" charset="0"/>
              </a:rPr>
              <a:t>In patients with WHO FC III or IV and an inadequate response to initial therapy with mono- or combination therapy, a second or third class of PAH agents should be added.</a:t>
            </a:r>
          </a:p>
          <a:p>
            <a:pPr marL="285750" indent="-285750">
              <a:buFont typeface="Arial" panose="020B0604020202020204" pitchFamily="34" charset="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175</a:t>
            </a:fld>
            <a:endParaRPr lang="en-US" dirty="0"/>
          </a:p>
        </p:txBody>
      </p:sp>
    </p:spTree>
    <p:extLst>
      <p:ext uri="{BB962C8B-B14F-4D97-AF65-F5344CB8AC3E}">
        <p14:creationId xmlns:p14="http://schemas.microsoft.com/office/powerpoint/2010/main" val="37385748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47675" y="1200150"/>
            <a:ext cx="8229600" cy="3394472"/>
          </a:xfrm>
        </p:spPr>
        <p:txBody>
          <a:bodyPr/>
          <a:lstStyle/>
          <a:p>
            <a:pPr marL="285750" indent="-285750"/>
            <a:r>
              <a:rPr lang="en-US" sz="2000" dirty="0">
                <a:solidFill>
                  <a:srgbClr val="000000"/>
                </a:solidFill>
                <a:ea typeface="Tahoma" panose="020B0604030504040204" pitchFamily="34" charset="0"/>
                <a:cs typeface="Tahoma" panose="020B0604030504040204" pitchFamily="34" charset="0"/>
              </a:rPr>
              <a:t>The European Society of Cardiology (ESC) and the European Respiratory Society (ERS) 2015 recommendations for the diagnosis and treatment of pulmonary hypertension include Selexipag as an option for monotherapy or in combination with an ERA and/or PDE-5 inhibitor in patients with WHO FC II or III.</a:t>
            </a:r>
          </a:p>
          <a:p>
            <a:pPr marL="285750" indent="-285750"/>
            <a:r>
              <a:rPr lang="en-US" sz="2000" dirty="0">
                <a:solidFill>
                  <a:srgbClr val="000000"/>
                </a:solidFill>
                <a:ea typeface="Tahoma" panose="020B0604030504040204" pitchFamily="34" charset="0"/>
                <a:cs typeface="Tahoma" panose="020B0604030504040204" pitchFamily="34" charset="0"/>
              </a:rPr>
              <a:t>ESC/ERS also include oral treprostinil as an option for monotherapy in patients with WHO FC III</a:t>
            </a:r>
          </a:p>
          <a:p>
            <a:pPr marL="285750" indent="-285750">
              <a:buFont typeface="Arial" panose="020B0604020202020204" pitchFamily="34" charset="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176</a:t>
            </a:fld>
            <a:endParaRPr lang="en-US" dirty="0"/>
          </a:p>
        </p:txBody>
      </p:sp>
    </p:spTree>
    <p:extLst>
      <p:ext uri="{BB962C8B-B14F-4D97-AF65-F5344CB8AC3E}">
        <p14:creationId xmlns:p14="http://schemas.microsoft.com/office/powerpoint/2010/main" val="40927528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123950"/>
            <a:ext cx="8229600" cy="3394472"/>
          </a:xfrm>
        </p:spPr>
        <p:txBody>
          <a:bodyPr lIns="91440" tIns="45720" rIns="91440" bIns="45720" anchor="t"/>
          <a:lstStyle/>
          <a:p>
            <a:pPr marL="0" indent="0">
              <a:buSzPct val="100000"/>
              <a:buNone/>
              <a:tabLst>
                <a:tab pos="228600" algn="l"/>
              </a:tabLst>
            </a:pPr>
            <a:r>
              <a:rPr lang="en-US" sz="2000" b="1" i="1" dirty="0">
                <a:solidFill>
                  <a:srgbClr val="000000"/>
                </a:solidFill>
              </a:rPr>
              <a:t>Product/Guideline Updates:</a:t>
            </a:r>
          </a:p>
          <a:p>
            <a:pPr marL="285750" indent="-285750" fontAlgn="base">
              <a:buClr>
                <a:srgbClr val="000000"/>
              </a:buClr>
            </a:pPr>
            <a:r>
              <a:rPr lang="en-US" sz="2000" dirty="0">
                <a:solidFill>
                  <a:srgbClr val="000000"/>
                </a:solidFill>
                <a:ea typeface="Tahoma"/>
                <a:cs typeface="Tahoma"/>
              </a:rPr>
              <a:t>Tyvaso (treprostinil) is now approved for the treatment of pulmonary hypertension associated with interstitial lung disease (PH-ILD; WHO Group 3) to improve exercise ability.  </a:t>
            </a:r>
            <a:endParaRPr lang="en-US" sz="2000" dirty="0">
              <a:solidFill>
                <a:srgbClr val="000000"/>
              </a:solidFill>
              <a:ea typeface="Tahoma" panose="020B0604030504040204" pitchFamily="34" charset="0"/>
              <a:cs typeface="Tahoma" panose="020B0604030504040204" pitchFamily="34" charset="0"/>
            </a:endParaRPr>
          </a:p>
          <a:p>
            <a:pPr marL="285750" marR="0" lvl="0" indent="-285750" fontAlgn="base">
              <a:buClr>
                <a:srgbClr val="000000"/>
              </a:buClr>
            </a:pPr>
            <a:r>
              <a:rPr lang="en-US" sz="2000" dirty="0">
                <a:solidFill>
                  <a:srgbClr val="000000"/>
                </a:solidFill>
                <a:ea typeface="Tahoma"/>
                <a:cs typeface="Tahoma"/>
              </a:rPr>
              <a:t>It is the only agent in this class approved for this indication.</a:t>
            </a:r>
          </a:p>
          <a:p>
            <a:pPr marL="285750" indent="-285750">
              <a:buClr>
                <a:srgbClr val="000000"/>
              </a:buClr>
            </a:pPr>
            <a:r>
              <a:rPr lang="en-US" sz="2000" dirty="0">
                <a:solidFill>
                  <a:schemeClr val="tx1"/>
                </a:solidFill>
                <a:highlight>
                  <a:srgbClr val="00FFFF"/>
                </a:highlight>
                <a:ea typeface="+mn-lt"/>
                <a:cs typeface="+mn-lt"/>
              </a:rPr>
              <a:t>Approval of treprostinil inhalation powder (Tyvaso DPI) was based on pivotal trials of treprostinil inhalation solution (Tyvaso).</a:t>
            </a:r>
            <a:endParaRPr lang="en-US" sz="2000" dirty="0">
              <a:solidFill>
                <a:schemeClr val="tx1"/>
              </a:solidFill>
              <a:highlight>
                <a:srgbClr val="00FFFF"/>
              </a:highlight>
              <a:ea typeface="Tahoma"/>
              <a:cs typeface="Tahoma"/>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177</a:t>
            </a:fld>
            <a:endParaRPr lang="en-US" dirty="0"/>
          </a:p>
        </p:txBody>
      </p:sp>
    </p:spTree>
    <p:extLst>
      <p:ext uri="{BB962C8B-B14F-4D97-AF65-F5344CB8AC3E}">
        <p14:creationId xmlns:p14="http://schemas.microsoft.com/office/powerpoint/2010/main" val="23005147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Thrombopoiesis Stimulating Proteins</a:t>
            </a:r>
            <a:endParaRPr lang="en-US" dirty="0"/>
          </a:p>
        </p:txBody>
      </p:sp>
    </p:spTree>
    <p:extLst>
      <p:ext uri="{BB962C8B-B14F-4D97-AF65-F5344CB8AC3E}">
        <p14:creationId xmlns:p14="http://schemas.microsoft.com/office/powerpoint/2010/main" val="149407288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179</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3004077774"/>
              </p:ext>
            </p:extLst>
          </p:nvPr>
        </p:nvGraphicFramePr>
        <p:xfrm>
          <a:off x="152401" y="742950"/>
          <a:ext cx="8915400" cy="2895600"/>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219200">
                  <a:extLst>
                    <a:ext uri="{9D8B030D-6E8A-4147-A177-3AD203B41FA5}">
                      <a16:colId xmlns:a16="http://schemas.microsoft.com/office/drawing/2014/main" val="3629688371"/>
                    </a:ext>
                  </a:extLst>
                </a:gridCol>
                <a:gridCol w="6400801">
                  <a:extLst>
                    <a:ext uri="{9D8B030D-6E8A-4147-A177-3AD203B41FA5}">
                      <a16:colId xmlns:a16="http://schemas.microsoft.com/office/drawing/2014/main" val="2349355392"/>
                    </a:ext>
                  </a:extLst>
                </a:gridCol>
              </a:tblGrid>
              <a:tr h="528660">
                <a:tc>
                  <a:txBody>
                    <a:bodyPr/>
                    <a:lstStyle/>
                    <a:p>
                      <a:pPr marL="0" marR="0" algn="ctr">
                        <a:spcBef>
                          <a:spcPts val="200"/>
                        </a:spcBef>
                        <a:spcAft>
                          <a:spcPts val="200"/>
                        </a:spcAft>
                      </a:pPr>
                      <a:r>
                        <a:rPr lang="en-US" sz="1500" b="0" dirty="0">
                          <a:solidFill>
                            <a:schemeClr val="tx1">
                              <a:lumMod val="50000"/>
                            </a:schemeClr>
                          </a:solidFill>
                          <a:effectLst/>
                        </a:rPr>
                        <a:t>Drug </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2366940">
                <a:tc>
                  <a:txBody>
                    <a:bodyPr/>
                    <a:lstStyle/>
                    <a:p>
                      <a:pPr marL="0" marR="0">
                        <a:spcBef>
                          <a:spcPts val="200"/>
                        </a:spcBef>
                        <a:spcAft>
                          <a:spcPts val="200"/>
                        </a:spcAft>
                      </a:pPr>
                      <a:r>
                        <a:rPr lang="en-US" sz="1500" dirty="0">
                          <a:solidFill>
                            <a:srgbClr val="000000"/>
                          </a:solidFill>
                          <a:effectLst/>
                        </a:rPr>
                        <a:t>avatrombopag </a:t>
                      </a:r>
                    </a:p>
                    <a:p>
                      <a:pPr marL="0" marR="0">
                        <a:spcBef>
                          <a:spcPts val="200"/>
                        </a:spcBef>
                        <a:spcAft>
                          <a:spcPts val="200"/>
                        </a:spcAft>
                      </a:pPr>
                      <a:r>
                        <a:rPr lang="en-US" sz="1500" dirty="0">
                          <a:solidFill>
                            <a:srgbClr val="000000"/>
                          </a:solidFill>
                          <a:effectLst/>
                        </a:rPr>
                        <a:t>(Doptelet®)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Akarx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of thrombocytopenia in adults with chronic immune thrombocytopenia (ITP) who have had an insufficient response to a previous treatment</a:t>
                      </a:r>
                    </a:p>
                    <a:p>
                      <a:pPr marL="0" marR="0">
                        <a:spcBef>
                          <a:spcPts val="200"/>
                        </a:spcBef>
                        <a:spcAft>
                          <a:spcPts val="200"/>
                        </a:spcAft>
                      </a:pPr>
                      <a:r>
                        <a:rPr lang="en-US" sz="1500" dirty="0">
                          <a:solidFill>
                            <a:srgbClr val="000000"/>
                          </a:solidFill>
                          <a:effectLst/>
                        </a:rPr>
                        <a:t>Treatment of thrombocytopenia in adult patients with chronic liver disease (CLD) who are scheduled to undergo a procedure</a:t>
                      </a:r>
                    </a:p>
                    <a:p>
                      <a:pPr marL="285750" marR="0" lvl="0" indent="-171450">
                        <a:spcBef>
                          <a:spcPts val="200"/>
                        </a:spcBef>
                        <a:spcAft>
                          <a:spcPts val="200"/>
                        </a:spcAft>
                        <a:buFont typeface="Wingdings" panose="05000000000000000000" pitchFamily="2" charset="2"/>
                        <a:buChar char="§"/>
                      </a:pPr>
                      <a:r>
                        <a:rPr lang="en-US" sz="1500" kern="1200" dirty="0">
                          <a:solidFill>
                            <a:srgbClr val="000000"/>
                          </a:solidFill>
                          <a:effectLst/>
                          <a:uFillTx/>
                          <a:latin typeface="+mn-lt"/>
                          <a:ea typeface="+mn-ea"/>
                          <a:cs typeface="+mn-cs"/>
                        </a:rPr>
                        <a:t>Avatrombopag should not be used in an attempt to normalize platelet counts in patients with chronic liver disease (CLD)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extLst>
                  <a:ext uri="{0D108BD9-81ED-4DB2-BD59-A6C34878D82A}">
                    <a16:rowId xmlns:a16="http://schemas.microsoft.com/office/drawing/2014/main" val="3438793498"/>
                  </a:ext>
                </a:extLst>
              </a:tr>
            </a:tbl>
          </a:graphicData>
        </a:graphic>
      </p:graphicFrame>
    </p:spTree>
    <p:extLst>
      <p:ext uri="{BB962C8B-B14F-4D97-AF65-F5344CB8AC3E}">
        <p14:creationId xmlns:p14="http://schemas.microsoft.com/office/powerpoint/2010/main" val="2271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Androgenic Agents</a:t>
            </a:r>
          </a:p>
        </p:txBody>
      </p:sp>
      <p:sp>
        <p:nvSpPr>
          <p:cNvPr id="5" name="Content Placeholder 4"/>
          <p:cNvSpPr>
            <a:spLocks noGrp="1"/>
          </p:cNvSpPr>
          <p:nvPr>
            <p:ph idx="1"/>
          </p:nvPr>
        </p:nvSpPr>
        <p:spPr/>
        <p:txBody>
          <a:bodyPr/>
          <a:lstStyle/>
          <a:p>
            <a:endParaRPr lang="en-US" sz="2200" dirty="0"/>
          </a:p>
          <a:p>
            <a:endParaRPr lang="en-US" sz="2200" dirty="0"/>
          </a:p>
          <a:p>
            <a:endParaRPr lang="en-US" sz="2200" dirty="0"/>
          </a:p>
          <a:p>
            <a:endParaRPr lang="en-US" sz="2200" dirty="0"/>
          </a:p>
          <a:p>
            <a:pPr lvl="1">
              <a:buNone/>
            </a:pP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7" name="Picture 6">
            <a:extLst>
              <a:ext uri="{FF2B5EF4-FFF2-40B4-BE49-F238E27FC236}">
                <a16:creationId xmlns:a16="http://schemas.microsoft.com/office/drawing/2014/main" id="{4C51F24F-52DD-737C-9AE7-A772B2C44BB8}"/>
              </a:ext>
            </a:extLst>
          </p:cNvPr>
          <p:cNvPicPr>
            <a:picLocks noChangeAspect="1"/>
          </p:cNvPicPr>
          <p:nvPr/>
        </p:nvPicPr>
        <p:blipFill>
          <a:blip r:embed="rId3"/>
          <a:stretch>
            <a:fillRect/>
          </a:stretch>
        </p:blipFill>
        <p:spPr>
          <a:xfrm>
            <a:off x="0" y="764721"/>
            <a:ext cx="9144000" cy="3614057"/>
          </a:xfrm>
          <a:prstGeom prst="rect">
            <a:avLst/>
          </a:prstGeom>
        </p:spPr>
      </p:pic>
    </p:spTree>
    <p:extLst>
      <p:ext uri="{BB962C8B-B14F-4D97-AF65-F5344CB8AC3E}">
        <p14:creationId xmlns:p14="http://schemas.microsoft.com/office/powerpoint/2010/main" val="70706694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180</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1338070866"/>
              </p:ext>
            </p:extLst>
          </p:nvPr>
        </p:nvGraphicFramePr>
        <p:xfrm>
          <a:off x="76200" y="678068"/>
          <a:ext cx="8915400" cy="4027282"/>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219200">
                  <a:extLst>
                    <a:ext uri="{9D8B030D-6E8A-4147-A177-3AD203B41FA5}">
                      <a16:colId xmlns:a16="http://schemas.microsoft.com/office/drawing/2014/main" val="3629688371"/>
                    </a:ext>
                  </a:extLst>
                </a:gridCol>
                <a:gridCol w="6400801">
                  <a:extLst>
                    <a:ext uri="{9D8B030D-6E8A-4147-A177-3AD203B41FA5}">
                      <a16:colId xmlns:a16="http://schemas.microsoft.com/office/drawing/2014/main" val="2349355392"/>
                    </a:ext>
                  </a:extLst>
                </a:gridCol>
              </a:tblGrid>
              <a:tr h="329042">
                <a:tc>
                  <a:txBody>
                    <a:bodyPr/>
                    <a:lstStyle/>
                    <a:p>
                      <a:pPr marL="0" marR="0" algn="ctr">
                        <a:spcBef>
                          <a:spcPts val="200"/>
                        </a:spcBef>
                        <a:spcAft>
                          <a:spcPts val="200"/>
                        </a:spcAft>
                      </a:pPr>
                      <a:r>
                        <a:rPr lang="en-US" sz="1500" b="0" dirty="0">
                          <a:solidFill>
                            <a:schemeClr val="tx1">
                              <a:lumMod val="50000"/>
                            </a:schemeClr>
                          </a:solidFill>
                          <a:effectLst/>
                        </a:rPr>
                        <a:t>Drug </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3396426">
                <a:tc>
                  <a:txBody>
                    <a:bodyPr/>
                    <a:lstStyle/>
                    <a:p>
                      <a:pPr marL="0" marR="0">
                        <a:spcBef>
                          <a:spcPts val="200"/>
                        </a:spcBef>
                        <a:spcAft>
                          <a:spcPts val="200"/>
                        </a:spcAft>
                      </a:pPr>
                      <a:r>
                        <a:rPr lang="en-US" sz="1500" dirty="0">
                          <a:solidFill>
                            <a:srgbClr val="000000"/>
                          </a:solidFill>
                          <a:effectLst/>
                        </a:rPr>
                        <a:t>eltrombopag </a:t>
                      </a:r>
                    </a:p>
                    <a:p>
                      <a:pPr marL="0" marR="0">
                        <a:spcBef>
                          <a:spcPts val="200"/>
                        </a:spcBef>
                        <a:spcAft>
                          <a:spcPts val="200"/>
                        </a:spcAft>
                      </a:pPr>
                      <a:r>
                        <a:rPr lang="en-US" sz="1500" dirty="0">
                          <a:solidFill>
                            <a:srgbClr val="000000"/>
                          </a:solidFill>
                          <a:effectLst/>
                        </a:rPr>
                        <a:t>(Promacta®)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Novartis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tab pos="228600" algn="l"/>
                          <a:tab pos="457200" algn="l"/>
                        </a:tabLst>
                        <a:defRPr/>
                      </a:pPr>
                      <a:r>
                        <a:rPr lang="en-US" sz="1200" kern="1200" dirty="0">
                          <a:solidFill>
                            <a:srgbClr val="000000"/>
                          </a:solidFill>
                          <a:effectLst/>
                          <a:uFillTx/>
                          <a:latin typeface="+mn-lt"/>
                          <a:ea typeface="+mn-ea"/>
                          <a:cs typeface="+mn-cs"/>
                        </a:rPr>
                        <a:t>Treatment of thrombocytopenia in adult and pediatric patients ≥ 1 year of age with persistent or chronic immune thrombocytopenia (ITP) who have had an insufficient response to corticosteroids, immunoglobulins, or splenectomy</a:t>
                      </a:r>
                    </a:p>
                    <a:p>
                      <a:pPr marL="285750" marR="0" lvl="0" indent="-171450">
                        <a:spcBef>
                          <a:spcPts val="200"/>
                        </a:spcBef>
                        <a:spcAft>
                          <a:spcPts val="200"/>
                        </a:spcAft>
                        <a:buFont typeface="Wingdings" panose="05000000000000000000" pitchFamily="2" charset="2"/>
                        <a:buChar char=""/>
                        <a:tabLst>
                          <a:tab pos="228600" algn="l"/>
                          <a:tab pos="457200" algn="l"/>
                        </a:tabLst>
                      </a:pPr>
                      <a:r>
                        <a:rPr lang="en-US" sz="1200" dirty="0">
                          <a:solidFill>
                            <a:srgbClr val="000000"/>
                          </a:solidFill>
                          <a:effectLst/>
                        </a:rPr>
                        <a:t>Eltrombopag should only be used in patients with ITP whose degree of thrombocytopenia and clinical condition increase the risk for bleeding</a:t>
                      </a:r>
                    </a:p>
                    <a:p>
                      <a:pPr marL="0" marR="0">
                        <a:spcBef>
                          <a:spcPts val="200"/>
                        </a:spcBef>
                        <a:spcAft>
                          <a:spcPts val="200"/>
                        </a:spcAft>
                      </a:pPr>
                      <a:r>
                        <a:rPr lang="en-US" sz="1200" dirty="0">
                          <a:solidFill>
                            <a:srgbClr val="000000"/>
                          </a:solidFill>
                          <a:effectLst/>
                        </a:rPr>
                        <a:t>Treatment of thrombocytopenia in patients with chronic hepatitis C (HCV) to allow the initiation and maintenance of interferon-based therapy </a:t>
                      </a:r>
                    </a:p>
                    <a:p>
                      <a:pPr marL="285750" marR="0" lvl="0" indent="-171450">
                        <a:spcBef>
                          <a:spcPts val="200"/>
                        </a:spcBef>
                        <a:spcAft>
                          <a:spcPts val="200"/>
                        </a:spcAft>
                        <a:buFont typeface="Wingdings" panose="05000000000000000000" pitchFamily="2" charset="2"/>
                        <a:buChar char=""/>
                        <a:tabLst>
                          <a:tab pos="228600" algn="l"/>
                        </a:tabLst>
                      </a:pPr>
                      <a:r>
                        <a:rPr lang="en-US" sz="1200" dirty="0">
                          <a:solidFill>
                            <a:srgbClr val="000000"/>
                          </a:solidFill>
                          <a:effectLst/>
                        </a:rPr>
                        <a:t>Eltrombopag should be used only in patients with chronic HCV whose degree of thrombocytopenia prevents the initiation of interferon-based therapy or limits the ability to maintain interferon-based therapy</a:t>
                      </a:r>
                    </a:p>
                    <a:p>
                      <a:pPr marL="285750" marR="0" lvl="0" indent="-171450">
                        <a:spcBef>
                          <a:spcPts val="200"/>
                        </a:spcBef>
                        <a:spcAft>
                          <a:spcPts val="200"/>
                        </a:spcAft>
                        <a:buFont typeface="Wingdings" panose="05000000000000000000" pitchFamily="2" charset="2"/>
                        <a:buChar char=""/>
                        <a:tabLst>
                          <a:tab pos="228600" algn="l"/>
                        </a:tabLst>
                      </a:pPr>
                      <a:r>
                        <a:rPr lang="en-US" sz="1200" dirty="0">
                          <a:solidFill>
                            <a:srgbClr val="000000"/>
                          </a:solidFill>
                          <a:effectLst/>
                        </a:rPr>
                        <a:t>Safety and efficacy have not been established in combination with direct acting antiviral agents approved for treatment of chronic HCV infection</a:t>
                      </a:r>
                    </a:p>
                    <a:p>
                      <a:pPr marL="2857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tab pos="228600" algn="l"/>
                        </a:tabLst>
                        <a:defRPr/>
                      </a:pPr>
                      <a:r>
                        <a:rPr lang="en-US" sz="1200" kern="1200" dirty="0">
                          <a:solidFill>
                            <a:srgbClr val="000000"/>
                          </a:solidFill>
                          <a:effectLst/>
                          <a:uFillTx/>
                          <a:latin typeface="+mn-lt"/>
                          <a:ea typeface="+mn-ea"/>
                          <a:cs typeface="+mn-cs"/>
                        </a:rPr>
                        <a:t>Eltrombopag should not be used in an attempt to normalize platelet counts</a:t>
                      </a:r>
                      <a:endParaRPr lang="en-US" sz="1200" dirty="0">
                        <a:solidFill>
                          <a:srgbClr val="000000"/>
                        </a:solidFill>
                        <a:effectLst/>
                      </a:endParaRPr>
                    </a:p>
                    <a:p>
                      <a:pPr marL="0" marR="0" indent="0">
                        <a:spcBef>
                          <a:spcPts val="200"/>
                        </a:spcBef>
                        <a:spcAft>
                          <a:spcPts val="200"/>
                        </a:spcAft>
                        <a:tabLst>
                          <a:tab pos="228600" algn="l"/>
                          <a:tab pos="457200" algn="l"/>
                        </a:tabLst>
                      </a:pPr>
                      <a:r>
                        <a:rPr lang="en-US" sz="1200" dirty="0">
                          <a:solidFill>
                            <a:srgbClr val="000000"/>
                          </a:solidFill>
                          <a:effectLst/>
                        </a:rPr>
                        <a:t>In combination with standard immunosuppressive therapy for first-line treatment of adult and pediatric patients ≥ 2 years of age with severe aplastic anemia</a:t>
                      </a:r>
                    </a:p>
                    <a:p>
                      <a:pPr marL="0" marR="0" indent="0">
                        <a:spcBef>
                          <a:spcPts val="200"/>
                        </a:spcBef>
                        <a:spcAft>
                          <a:spcPts val="200"/>
                        </a:spcAft>
                        <a:tabLst>
                          <a:tab pos="228600" algn="l"/>
                          <a:tab pos="457200" algn="l"/>
                        </a:tabLst>
                      </a:pPr>
                      <a:r>
                        <a:rPr lang="en-US" sz="1200" dirty="0">
                          <a:solidFill>
                            <a:srgbClr val="000000"/>
                          </a:solidFill>
                          <a:effectLst/>
                        </a:rPr>
                        <a:t>Treatment of patients with severe aplastic anemia who have had an insufficient response to immunosuppressive therapy</a:t>
                      </a:r>
                    </a:p>
                    <a:p>
                      <a:pPr marL="0" marR="0" indent="0">
                        <a:spcBef>
                          <a:spcPts val="200"/>
                        </a:spcBef>
                        <a:spcAft>
                          <a:spcPts val="200"/>
                        </a:spcAft>
                        <a:tabLst>
                          <a:tab pos="228600" algn="l"/>
                          <a:tab pos="457200" algn="l"/>
                        </a:tabLst>
                      </a:pPr>
                      <a:r>
                        <a:rPr lang="en-US" sz="1200" dirty="0">
                          <a:solidFill>
                            <a:srgbClr val="000000"/>
                          </a:solidFill>
                          <a:effectLst/>
                        </a:rPr>
                        <a:t>Eltrombopag is not indicated for the treatment of myelodysplastic syndrome (MDS)</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extLst>
                  <a:ext uri="{0D108BD9-81ED-4DB2-BD59-A6C34878D82A}">
                    <a16:rowId xmlns:a16="http://schemas.microsoft.com/office/drawing/2014/main" val="2551507061"/>
                  </a:ext>
                </a:extLst>
              </a:tr>
            </a:tbl>
          </a:graphicData>
        </a:graphic>
      </p:graphicFrame>
    </p:spTree>
    <p:extLst>
      <p:ext uri="{BB962C8B-B14F-4D97-AF65-F5344CB8AC3E}">
        <p14:creationId xmlns:p14="http://schemas.microsoft.com/office/powerpoint/2010/main" val="365018920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181</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3451841752"/>
              </p:ext>
            </p:extLst>
          </p:nvPr>
        </p:nvGraphicFramePr>
        <p:xfrm>
          <a:off x="76200" y="678068"/>
          <a:ext cx="8915400" cy="3646281"/>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219200">
                  <a:extLst>
                    <a:ext uri="{9D8B030D-6E8A-4147-A177-3AD203B41FA5}">
                      <a16:colId xmlns:a16="http://schemas.microsoft.com/office/drawing/2014/main" val="3629688371"/>
                    </a:ext>
                  </a:extLst>
                </a:gridCol>
                <a:gridCol w="6400801">
                  <a:extLst>
                    <a:ext uri="{9D8B030D-6E8A-4147-A177-3AD203B41FA5}">
                      <a16:colId xmlns:a16="http://schemas.microsoft.com/office/drawing/2014/main" val="2349355392"/>
                    </a:ext>
                  </a:extLst>
                </a:gridCol>
              </a:tblGrid>
              <a:tr h="510353">
                <a:tc>
                  <a:txBody>
                    <a:bodyPr/>
                    <a:lstStyle/>
                    <a:p>
                      <a:pPr marL="0" marR="0" algn="ctr">
                        <a:spcBef>
                          <a:spcPts val="200"/>
                        </a:spcBef>
                        <a:spcAft>
                          <a:spcPts val="200"/>
                        </a:spcAft>
                      </a:pPr>
                      <a:r>
                        <a:rPr lang="en-US" sz="1500" b="0" dirty="0">
                          <a:solidFill>
                            <a:schemeClr val="tx1">
                              <a:lumMod val="50000"/>
                            </a:schemeClr>
                          </a:solidFill>
                          <a:effectLst/>
                        </a:rPr>
                        <a:t>Drug </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1599481">
                <a:tc>
                  <a:txBody>
                    <a:bodyPr/>
                    <a:lstStyle/>
                    <a:p>
                      <a:pPr marL="0" marR="0">
                        <a:spcBef>
                          <a:spcPts val="200"/>
                        </a:spcBef>
                        <a:spcAft>
                          <a:spcPts val="200"/>
                        </a:spcAft>
                      </a:pPr>
                      <a:r>
                        <a:rPr lang="en-US" sz="1500" dirty="0">
                          <a:solidFill>
                            <a:srgbClr val="000000"/>
                          </a:solidFill>
                          <a:effectLst/>
                        </a:rPr>
                        <a:t>fostamatinib disodium hexahydrate </a:t>
                      </a:r>
                    </a:p>
                    <a:p>
                      <a:pPr marL="0" marR="0">
                        <a:spcBef>
                          <a:spcPts val="200"/>
                        </a:spcBef>
                        <a:spcAft>
                          <a:spcPts val="200"/>
                        </a:spcAft>
                      </a:pPr>
                      <a:r>
                        <a:rPr lang="en-US" sz="1500" dirty="0">
                          <a:solidFill>
                            <a:srgbClr val="000000"/>
                          </a:solidFill>
                          <a:effectLst/>
                        </a:rPr>
                        <a:t>(Tavalisse™)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Rigel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l">
                        <a:spcBef>
                          <a:spcPts val="200"/>
                        </a:spcBef>
                        <a:spcAft>
                          <a:spcPts val="200"/>
                        </a:spcAft>
                      </a:pPr>
                      <a:r>
                        <a:rPr lang="en-US" sz="1500" dirty="0">
                          <a:solidFill>
                            <a:srgbClr val="000000"/>
                          </a:solidFill>
                          <a:effectLst/>
                        </a:rPr>
                        <a:t>Treatment of thrombocytopenia in adult patients with chronic immune thrombocytopenia (ITP) who have had an insufficient response to a previous treatment</a:t>
                      </a:r>
                      <a:endPar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555" marR="24555" marT="0" marB="0">
                    <a:solidFill>
                      <a:srgbClr val="E8EEF6"/>
                    </a:solidFill>
                  </a:tcPr>
                </a:tc>
                <a:extLst>
                  <a:ext uri="{0D108BD9-81ED-4DB2-BD59-A6C34878D82A}">
                    <a16:rowId xmlns:a16="http://schemas.microsoft.com/office/drawing/2014/main" val="2551507061"/>
                  </a:ext>
                </a:extLst>
              </a:tr>
              <a:tr h="1536447">
                <a:tc>
                  <a:txBody>
                    <a:bodyPr/>
                    <a:lstStyle/>
                    <a:p>
                      <a:pPr marL="0" marR="0">
                        <a:spcBef>
                          <a:spcPts val="200"/>
                        </a:spcBef>
                        <a:spcAft>
                          <a:spcPts val="200"/>
                        </a:spcAft>
                      </a:pPr>
                      <a:r>
                        <a:rPr lang="en-US" sz="1500" dirty="0">
                          <a:solidFill>
                            <a:srgbClr val="000000"/>
                          </a:solidFill>
                          <a:effectLst/>
                        </a:rPr>
                        <a:t>lusutrombopag </a:t>
                      </a:r>
                    </a:p>
                    <a:p>
                      <a:pPr marL="0" marR="0">
                        <a:spcBef>
                          <a:spcPts val="200"/>
                        </a:spcBef>
                        <a:spcAft>
                          <a:spcPts val="200"/>
                        </a:spcAft>
                      </a:pPr>
                      <a:r>
                        <a:rPr lang="en-US" sz="1500" dirty="0">
                          <a:solidFill>
                            <a:srgbClr val="000000"/>
                          </a:solidFill>
                          <a:effectLst/>
                        </a:rPr>
                        <a:t>(Mulpleta®)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Shionogi</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of thrombocytopenia in adult patients with CLD who are scheduled to undergo a procedure</a:t>
                      </a:r>
                    </a:p>
                    <a:p>
                      <a:pPr marL="285750" marR="0" indent="-171450">
                        <a:spcBef>
                          <a:spcPts val="200"/>
                        </a:spcBef>
                        <a:spcAft>
                          <a:spcPts val="200"/>
                        </a:spcAft>
                        <a:buFont typeface="Wingdings" panose="05000000000000000000" pitchFamily="2" charset="2"/>
                        <a:buChar char="§"/>
                      </a:pPr>
                      <a:r>
                        <a:rPr lang="en-US" sz="1500" kern="1200" dirty="0">
                          <a:solidFill>
                            <a:srgbClr val="000000"/>
                          </a:solidFill>
                          <a:effectLst/>
                          <a:uFillTx/>
                          <a:latin typeface="+mn-lt"/>
                          <a:ea typeface="+mn-ea"/>
                          <a:cs typeface="+mn-cs"/>
                        </a:rPr>
                        <a:t>Lusutrombopag should not be used in attempt to normalize platelet counts in patients with CLD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extLst>
                  <a:ext uri="{0D108BD9-81ED-4DB2-BD59-A6C34878D82A}">
                    <a16:rowId xmlns:a16="http://schemas.microsoft.com/office/drawing/2014/main" val="2555172354"/>
                  </a:ext>
                </a:extLst>
              </a:tr>
            </a:tbl>
          </a:graphicData>
        </a:graphic>
      </p:graphicFrame>
    </p:spTree>
    <p:extLst>
      <p:ext uri="{BB962C8B-B14F-4D97-AF65-F5344CB8AC3E}">
        <p14:creationId xmlns:p14="http://schemas.microsoft.com/office/powerpoint/2010/main" val="91543578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182</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2855832447"/>
              </p:ext>
            </p:extLst>
          </p:nvPr>
        </p:nvGraphicFramePr>
        <p:xfrm>
          <a:off x="76200" y="759893"/>
          <a:ext cx="8915400" cy="3869257"/>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219200">
                  <a:extLst>
                    <a:ext uri="{9D8B030D-6E8A-4147-A177-3AD203B41FA5}">
                      <a16:colId xmlns:a16="http://schemas.microsoft.com/office/drawing/2014/main" val="3629688371"/>
                    </a:ext>
                  </a:extLst>
                </a:gridCol>
                <a:gridCol w="6400801">
                  <a:extLst>
                    <a:ext uri="{9D8B030D-6E8A-4147-A177-3AD203B41FA5}">
                      <a16:colId xmlns:a16="http://schemas.microsoft.com/office/drawing/2014/main" val="2349355392"/>
                    </a:ext>
                  </a:extLst>
                </a:gridCol>
              </a:tblGrid>
              <a:tr h="478357">
                <a:tc>
                  <a:txBody>
                    <a:bodyPr/>
                    <a:lstStyle/>
                    <a:p>
                      <a:pPr marL="0" marR="0" algn="ctr">
                        <a:spcBef>
                          <a:spcPts val="200"/>
                        </a:spcBef>
                        <a:spcAft>
                          <a:spcPts val="200"/>
                        </a:spcAft>
                      </a:pPr>
                      <a:r>
                        <a:rPr lang="en-US" sz="1500" b="0" dirty="0">
                          <a:solidFill>
                            <a:schemeClr val="tx1">
                              <a:lumMod val="50000"/>
                            </a:schemeClr>
                          </a:solidFill>
                          <a:effectLst/>
                        </a:rPr>
                        <a:t>Drug </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1499203">
                <a:tc>
                  <a:txBody>
                    <a:bodyPr/>
                    <a:lstStyle/>
                    <a:p>
                      <a:pPr marL="0" marR="0">
                        <a:spcBef>
                          <a:spcPts val="200"/>
                        </a:spcBef>
                        <a:spcAft>
                          <a:spcPts val="200"/>
                        </a:spcAft>
                      </a:pPr>
                      <a:r>
                        <a:rPr lang="en-US" sz="1500" dirty="0">
                          <a:solidFill>
                            <a:srgbClr val="000000"/>
                          </a:solidFill>
                          <a:effectLst/>
                        </a:rPr>
                        <a:t>romiplostim </a:t>
                      </a:r>
                    </a:p>
                    <a:p>
                      <a:pPr marL="0" marR="0">
                        <a:spcBef>
                          <a:spcPts val="200"/>
                        </a:spcBef>
                        <a:spcAft>
                          <a:spcPts val="200"/>
                        </a:spcAft>
                      </a:pPr>
                      <a:r>
                        <a:rPr lang="en-US" sz="1500" dirty="0">
                          <a:solidFill>
                            <a:srgbClr val="000000"/>
                          </a:solidFill>
                          <a:effectLst/>
                        </a:rPr>
                        <a:t>(Nplate®)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spcBef>
                          <a:spcPts val="200"/>
                        </a:spcBef>
                        <a:spcAft>
                          <a:spcPts val="200"/>
                        </a:spcAft>
                      </a:pPr>
                      <a:r>
                        <a:rPr lang="en-US" sz="1500" u="none" strike="noStrike" dirty="0">
                          <a:solidFill>
                            <a:srgbClr val="000000"/>
                          </a:solidFill>
                          <a:effectLst/>
                        </a:rPr>
                        <a:t>Treatment of pediatric patients ≥ 1 year of age with immune thrombocytopenia (ITP) for ≥ 6 months who have had an insufficient response to corticosteroids, immune globulins, or splenectomy</a:t>
                      </a:r>
                      <a:endParaRPr lang="en-US" sz="1500" dirty="0">
                        <a:solidFill>
                          <a:srgbClr val="000000"/>
                        </a:solidFill>
                        <a:effectLst/>
                      </a:endParaRPr>
                    </a:p>
                    <a:p>
                      <a:pPr marL="0" marR="0">
                        <a:spcBef>
                          <a:spcPts val="200"/>
                        </a:spcBef>
                        <a:spcAft>
                          <a:spcPts val="200"/>
                        </a:spcAft>
                      </a:pPr>
                      <a:r>
                        <a:rPr lang="en-US" sz="1500" u="none" strike="noStrike" dirty="0">
                          <a:solidFill>
                            <a:srgbClr val="000000"/>
                          </a:solidFill>
                          <a:effectLst/>
                        </a:rPr>
                        <a:t>Treatment of adults with chronic immune thrombocytopenia (ITP) who have an insufficient response with corticosteroids, immunoglobulins, or splenectomy </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u="none" strike="noStrike" kern="1200" dirty="0">
                          <a:solidFill>
                            <a:srgbClr val="000000"/>
                          </a:solidFill>
                          <a:effectLst/>
                          <a:uFillTx/>
                          <a:latin typeface="+mn-lt"/>
                          <a:ea typeface="+mn-ea"/>
                          <a:cs typeface="+mn-cs"/>
                        </a:rPr>
                        <a:t>To increase survival in adults and in pediatric patients (including term neonates) acutely exposed to myelosuppressive doses of radiation (Hematopoietic Syndrome of Acute Radiation Syndrome [HSARS]) </a:t>
                      </a:r>
                      <a:r>
                        <a:rPr lang="en-US" sz="1500" b="0" i="0" u="none" strike="noStrike" kern="1200" baseline="0" dirty="0">
                          <a:solidFill>
                            <a:schemeClr val="dk1"/>
                          </a:solidFill>
                          <a:uFillTx/>
                          <a:latin typeface="+mn-lt"/>
                          <a:ea typeface="+mn-ea"/>
                          <a:cs typeface="+mn-cs"/>
                        </a:rPr>
                        <a:t>	</a:t>
                      </a:r>
                    </a:p>
                    <a:p>
                      <a:pPr marL="285750" marR="0" lvl="0" indent="-171450">
                        <a:spcBef>
                          <a:spcPts val="50"/>
                        </a:spcBef>
                        <a:spcAft>
                          <a:spcPts val="50"/>
                        </a:spcAft>
                        <a:buFont typeface="Wingdings" panose="05000000000000000000" pitchFamily="2" charset="2"/>
                        <a:buChar char=""/>
                        <a:tabLst>
                          <a:tab pos="228600" algn="l"/>
                        </a:tabLst>
                      </a:pPr>
                      <a:r>
                        <a:rPr lang="en-US" sz="1500" dirty="0">
                          <a:solidFill>
                            <a:srgbClr val="000000"/>
                          </a:solidFill>
                          <a:effectLst/>
                        </a:rPr>
                        <a:t>Romiplostim is not indicated to treat thrombocytopenia due to myelodysplastic syndrome (MDS) or any cause of thrombocytopenia other than chronic ITP</a:t>
                      </a:r>
                    </a:p>
                    <a:p>
                      <a:pPr marL="285750" marR="0" lvl="0" indent="-171450">
                        <a:spcBef>
                          <a:spcPts val="50"/>
                        </a:spcBef>
                        <a:spcAft>
                          <a:spcPts val="50"/>
                        </a:spcAft>
                        <a:buFont typeface="Wingdings" panose="05000000000000000000" pitchFamily="2" charset="2"/>
                        <a:buChar char=""/>
                        <a:tabLst>
                          <a:tab pos="228600" algn="l"/>
                        </a:tabLst>
                      </a:pPr>
                      <a:r>
                        <a:rPr lang="en-US" sz="1500" dirty="0">
                          <a:solidFill>
                            <a:srgbClr val="000000"/>
                          </a:solidFill>
                          <a:effectLst/>
                        </a:rPr>
                        <a:t>Romiplostim should only be used in patients with ITP whose degree of thrombocytopenia and clinical condition increases their risk for bleeding </a:t>
                      </a:r>
                    </a:p>
                    <a:p>
                      <a:pPr marL="285750" marR="0" lvl="0" indent="-171450">
                        <a:spcBef>
                          <a:spcPts val="50"/>
                        </a:spcBef>
                        <a:spcAft>
                          <a:spcPts val="50"/>
                        </a:spcAft>
                        <a:buFont typeface="Wingdings" panose="05000000000000000000" pitchFamily="2" charset="2"/>
                        <a:buChar char=""/>
                        <a:tabLst>
                          <a:tab pos="228600" algn="l"/>
                        </a:tabLst>
                      </a:pPr>
                      <a:r>
                        <a:rPr lang="en-US" sz="1500" dirty="0">
                          <a:solidFill>
                            <a:srgbClr val="000000"/>
                          </a:solidFill>
                          <a:effectLst/>
                        </a:rPr>
                        <a:t>Romiplostim should not be used in an attempt to normalize platelet counts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extLst>
                  <a:ext uri="{0D108BD9-81ED-4DB2-BD59-A6C34878D82A}">
                    <a16:rowId xmlns:a16="http://schemas.microsoft.com/office/drawing/2014/main" val="2551507061"/>
                  </a:ext>
                </a:extLst>
              </a:tr>
            </a:tbl>
          </a:graphicData>
        </a:graphic>
      </p:graphicFrame>
    </p:spTree>
    <p:extLst>
      <p:ext uri="{BB962C8B-B14F-4D97-AF65-F5344CB8AC3E}">
        <p14:creationId xmlns:p14="http://schemas.microsoft.com/office/powerpoint/2010/main" val="14441227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394472"/>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Thrombocytopenia occurs in 64% to 84% of patients with chronic liver disease (CLD) with cirrhosis or fibrosis and approximately 6% of CLD patients without cirrhosis.</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In 2019, </a:t>
            </a:r>
            <a:r>
              <a:rPr lang="en-US" sz="2000" dirty="0">
                <a:solidFill>
                  <a:srgbClr val="000000"/>
                </a:solidFill>
                <a:ea typeface="Tahoma" panose="020B0604030504040204" pitchFamily="34" charset="0"/>
                <a:cs typeface="Tahoma" panose="020B0604030504040204" pitchFamily="34" charset="0"/>
              </a:rPr>
              <a:t>the</a:t>
            </a:r>
            <a:r>
              <a:rPr lang="en-US" sz="2000" dirty="0">
                <a:solidFill>
                  <a:srgbClr val="000000"/>
                </a:solidFill>
                <a:effectLst/>
                <a:ea typeface="Tahoma" panose="020B0604030504040204" pitchFamily="34" charset="0"/>
                <a:cs typeface="Tahoma" panose="020B0604030504040204" pitchFamily="34" charset="0"/>
              </a:rPr>
              <a:t> international consensus report on primary ITP provided a review of updated therapies for the management of ITP in children and adults.</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Per the consensus, treatment decisions should be individualized depending on the extent of bleeding, platelet count, patient age, presence of fatigue, assessment of risk factors for bleeding, patient preference, and access to care.</a:t>
            </a: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Corticosteroids continue to be first-line therapy for the treatment of ITP in adults.</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183</a:t>
            </a:fld>
            <a:endParaRPr lang="en-US" dirty="0"/>
          </a:p>
        </p:txBody>
      </p:sp>
    </p:spTree>
    <p:extLst>
      <p:ext uri="{BB962C8B-B14F-4D97-AF65-F5344CB8AC3E}">
        <p14:creationId xmlns:p14="http://schemas.microsoft.com/office/powerpoint/2010/main" val="192556178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123950"/>
            <a:ext cx="8229600" cy="3394472"/>
          </a:xfrm>
        </p:spPr>
        <p:txBody>
          <a:bodyPr/>
          <a:lstStyle/>
          <a:p>
            <a:pPr marL="457200" indent="-457200">
              <a:buChar char="•"/>
            </a:pPr>
            <a:r>
              <a:rPr lang="en-US" sz="2000" dirty="0">
                <a:solidFill>
                  <a:srgbClr val="000000"/>
                </a:solidFill>
                <a:effectLst/>
                <a:ea typeface="Tahoma" panose="020B0604030504040204" pitchFamily="34" charset="0"/>
                <a:cs typeface="Tahoma" panose="020B0604030504040204" pitchFamily="34" charset="0"/>
              </a:rPr>
              <a:t>Subsequent treatments with strong evidence include rituximab, the thrombopoietin receptor agonists (TPO-RAs) eltrombopag (Promacta), avatrombopag (Doptelet), and romiplostim (Nplate), as well as fostamatinib (Tavalisse).</a:t>
            </a:r>
          </a:p>
          <a:p>
            <a:pPr marL="457200" indent="-457200"/>
            <a:r>
              <a:rPr lang="en-US" sz="2000" dirty="0">
                <a:solidFill>
                  <a:srgbClr val="000000"/>
                </a:solidFill>
                <a:ea typeface="Tahoma" panose="020B0604030504040204" pitchFamily="34" charset="0"/>
                <a:cs typeface="Tahoma" panose="020B0604030504040204" pitchFamily="34" charset="0"/>
              </a:rPr>
              <a:t>Subsequent therapies with less robust evidence include azathioprine, cyclophosphamide, cyclosporine, danazol, dapsone, mycophenolate mofetil, and vinca alkaloids.</a:t>
            </a: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184</a:t>
            </a:fld>
            <a:endParaRPr lang="en-US" dirty="0"/>
          </a:p>
        </p:txBody>
      </p:sp>
    </p:spTree>
    <p:extLst>
      <p:ext uri="{BB962C8B-B14F-4D97-AF65-F5344CB8AC3E}">
        <p14:creationId xmlns:p14="http://schemas.microsoft.com/office/powerpoint/2010/main" val="268293229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394472"/>
          </a:xfrm>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The 2019 updated American Society of Hematology (ASH) evidence-based practice guidelines for the management of immune thrombocytopenia recommends observation or corticosteroids based on platelet count.</a:t>
            </a:r>
          </a:p>
          <a:p>
            <a:pPr marL="457200" indent="-457200"/>
            <a:r>
              <a:rPr lang="en-US" sz="2000" dirty="0">
                <a:solidFill>
                  <a:srgbClr val="000000"/>
                </a:solidFill>
                <a:ea typeface="Tahoma" panose="020B0604030504040204" pitchFamily="34" charset="0"/>
                <a:cs typeface="Tahoma" panose="020B0604030504040204" pitchFamily="34" charset="0"/>
              </a:rPr>
              <a:t>Treatment decisions should consider the severity of thrombocytopenia, comorbid conditions, use of antiplatelet or anticoagulant drugs, upcoming procedures, and the patient’s age. </a:t>
            </a:r>
          </a:p>
          <a:p>
            <a:pPr marL="457200" indent="-457200"/>
            <a:r>
              <a:rPr lang="en-US" sz="2000" dirty="0">
                <a:solidFill>
                  <a:srgbClr val="000000"/>
                </a:solidFill>
                <a:ea typeface="Tahoma" panose="020B0604030504040204" pitchFamily="34" charset="0"/>
                <a:cs typeface="Tahoma" panose="020B0604030504040204" pitchFamily="34" charset="0"/>
              </a:rPr>
              <a:t>For adults with ITP for ≥ 3 months who are corticosteroid-dependent or unresponsive to steroids, treatment with eltrombopag or romiplostim is suggested (very low certainty).</a:t>
            </a: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185</a:t>
            </a:fld>
            <a:endParaRPr lang="en-US" dirty="0"/>
          </a:p>
        </p:txBody>
      </p:sp>
    </p:spTree>
    <p:extLst>
      <p:ext uri="{BB962C8B-B14F-4D97-AF65-F5344CB8AC3E}">
        <p14:creationId xmlns:p14="http://schemas.microsoft.com/office/powerpoint/2010/main" val="32431950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123950"/>
            <a:ext cx="8229600" cy="3394472"/>
          </a:xfrm>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Either IVIG or anti-D may be used as a first-line therapy if corticosteroids are contraindicated (grade 2C).</a:t>
            </a:r>
          </a:p>
          <a:p>
            <a:pPr marL="457200" indent="-457200"/>
            <a:r>
              <a:rPr lang="en-US" sz="2000" dirty="0">
                <a:solidFill>
                  <a:srgbClr val="000000"/>
                </a:solidFill>
                <a:ea typeface="Tahoma" panose="020B0604030504040204" pitchFamily="34" charset="0"/>
                <a:cs typeface="Tahoma" panose="020B0604030504040204" pitchFamily="34" charset="0"/>
              </a:rPr>
              <a:t>Thrombopoietin receptor agonists may be considered for patients at risk for bleeding who have failed at least 1 other therapy and who relapse after splenectomy or have a contraindication to splenectomy (grade 1B).</a:t>
            </a:r>
          </a:p>
          <a:p>
            <a:pPr marL="457200" indent="-457200"/>
            <a:r>
              <a:rPr lang="en-US" sz="2000" dirty="0">
                <a:solidFill>
                  <a:srgbClr val="000000"/>
                </a:solidFill>
                <a:ea typeface="Tahoma" panose="020B0604030504040204" pitchFamily="34" charset="0"/>
                <a:cs typeface="Tahoma" panose="020B0604030504040204" pitchFamily="34" charset="0"/>
              </a:rPr>
              <a:t>Thrombopoietin receptor agonists may also be considered in patients at risk for bleeding who have not had a splenectomy and who have failed corticosteroids or IVIG (grade 2C).</a:t>
            </a: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186</a:t>
            </a:fld>
            <a:endParaRPr lang="en-US" dirty="0"/>
          </a:p>
        </p:txBody>
      </p:sp>
    </p:spTree>
    <p:extLst>
      <p:ext uri="{BB962C8B-B14F-4D97-AF65-F5344CB8AC3E}">
        <p14:creationId xmlns:p14="http://schemas.microsoft.com/office/powerpoint/2010/main" val="262505458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874514"/>
            <a:ext cx="8396254" cy="3394472"/>
          </a:xfrm>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Pharmacotherapy for aplastic anemia includes immunosuppressive agents, hematopoietic growth factors, and fludarabine. Promacta is also indicated to treat first-line and refractory severe aplastic anemia (including in pediatric patients).</a:t>
            </a:r>
          </a:p>
          <a:p>
            <a:pPr marL="457200" indent="-457200"/>
            <a:r>
              <a:rPr lang="en-US" sz="2000" dirty="0">
                <a:solidFill>
                  <a:srgbClr val="000000"/>
                </a:solidFill>
                <a:ea typeface="Tahoma" panose="020B0604030504040204" pitchFamily="34" charset="0"/>
                <a:cs typeface="Tahoma" panose="020B0604030504040204" pitchFamily="34" charset="0"/>
              </a:rPr>
              <a:t>Monotherapy with hematopoietic growth factors is not recommended for newly diagnosed patients. </a:t>
            </a:r>
          </a:p>
          <a:p>
            <a:pPr marL="457200" indent="-457200"/>
            <a:r>
              <a:rPr lang="en-US" sz="2000" dirty="0">
                <a:solidFill>
                  <a:srgbClr val="000000"/>
                </a:solidFill>
                <a:ea typeface="Tahoma" panose="020B0604030504040204" pitchFamily="34" charset="0"/>
                <a:cs typeface="Tahoma" panose="020B0604030504040204" pitchFamily="34" charset="0"/>
              </a:rPr>
              <a:t>In newly diagnosed children with non-life-threatening mucosal bleeding and/or decreased health-related quality of life (HRQoL), prednisone is suggested rather than IVIG or anti-D.</a:t>
            </a:r>
          </a:p>
          <a:p>
            <a:pPr marL="457200" indent="-457200"/>
            <a:r>
              <a:rPr lang="en-US" sz="2000" dirty="0">
                <a:solidFill>
                  <a:srgbClr val="000000"/>
                </a:solidFill>
                <a:ea typeface="Tahoma" panose="020B0604030504040204" pitchFamily="34" charset="0"/>
                <a:cs typeface="Tahoma" panose="020B0604030504040204" pitchFamily="34" charset="0"/>
              </a:rPr>
              <a:t>If these patients are unresponsive to first-line treatment, TPO-RAs are suggested. </a:t>
            </a:r>
          </a:p>
          <a:p>
            <a:pPr marL="457200" indent="-457200"/>
            <a:endParaRPr lang="en-US" sz="2000" dirty="0">
              <a:solidFill>
                <a:srgbClr val="000000"/>
              </a:solidFill>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187</a:t>
            </a:fld>
            <a:endParaRPr lang="en-US" dirty="0"/>
          </a:p>
        </p:txBody>
      </p:sp>
    </p:spTree>
    <p:extLst>
      <p:ext uri="{BB962C8B-B14F-4D97-AF65-F5344CB8AC3E}">
        <p14:creationId xmlns:p14="http://schemas.microsoft.com/office/powerpoint/2010/main" val="77185744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Ulcerative Colitis Agents</a:t>
            </a:r>
            <a:endParaRPr lang="en-US" dirty="0"/>
          </a:p>
        </p:txBody>
      </p:sp>
    </p:spTree>
    <p:extLst>
      <p:ext uri="{BB962C8B-B14F-4D97-AF65-F5344CB8AC3E}">
        <p14:creationId xmlns:p14="http://schemas.microsoft.com/office/powerpoint/2010/main" val="26264095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189</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4183955444"/>
              </p:ext>
            </p:extLst>
          </p:nvPr>
        </p:nvGraphicFramePr>
        <p:xfrm>
          <a:off x="140494" y="764382"/>
          <a:ext cx="8863012" cy="3102768"/>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98464">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98464">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413680">
                <a:tc gridSpan="4">
                  <a:txBody>
                    <a:bodyPr/>
                    <a:lstStyle/>
                    <a:p>
                      <a:pPr marL="0" marR="0" algn="ctr">
                        <a:spcBef>
                          <a:spcPts val="200"/>
                        </a:spcBef>
                        <a:spcAft>
                          <a:spcPts val="200"/>
                        </a:spcAft>
                      </a:pPr>
                      <a:r>
                        <a:rPr lang="en-US" sz="1500" b="1" dirty="0">
                          <a:solidFill>
                            <a:schemeClr val="tx2"/>
                          </a:solidFill>
                          <a:effectLst/>
                        </a:rPr>
                        <a:t>Oral Prodrug Forms</a:t>
                      </a:r>
                    </a:p>
                  </a:txBody>
                  <a:tcPr marL="24061" marR="24061" marT="0" marB="0">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3164633"/>
                  </a:ext>
                </a:extLst>
              </a:tr>
              <a:tr h="952520">
                <a:tc>
                  <a:txBody>
                    <a:bodyPr/>
                    <a:lstStyle/>
                    <a:p>
                      <a:pPr marL="0" marR="0">
                        <a:spcBef>
                          <a:spcPts val="200"/>
                        </a:spcBef>
                        <a:spcAft>
                          <a:spcPts val="200"/>
                        </a:spcAft>
                      </a:pPr>
                      <a:r>
                        <a:rPr lang="en-US" sz="1500" dirty="0">
                          <a:solidFill>
                            <a:srgbClr val="000000"/>
                          </a:solidFill>
                          <a:effectLst/>
                        </a:rPr>
                        <a:t>balsalazide (Colazal®)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generic, Salix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ulcerative colitis (UC) in patients ≥ 5 years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rgbClr val="E8EEF6"/>
                    </a:solidFill>
                  </a:tcPr>
                </a:tc>
                <a:extLst>
                  <a:ext uri="{0D108BD9-81ED-4DB2-BD59-A6C34878D82A}">
                    <a16:rowId xmlns:a16="http://schemas.microsoft.com/office/drawing/2014/main" val="2583631481"/>
                  </a:ext>
                </a:extLst>
              </a:tr>
              <a:tr h="939640">
                <a:tc>
                  <a:txBody>
                    <a:bodyPr/>
                    <a:lstStyle/>
                    <a:p>
                      <a:pPr marL="0" marR="0">
                        <a:spcBef>
                          <a:spcPts val="200"/>
                        </a:spcBef>
                        <a:spcAft>
                          <a:spcPts val="200"/>
                        </a:spcAft>
                      </a:pPr>
                      <a:r>
                        <a:rPr lang="en-US" sz="1500" dirty="0">
                          <a:solidFill>
                            <a:srgbClr val="000000"/>
                          </a:solidFill>
                          <a:effectLst/>
                        </a:rPr>
                        <a:t>olsalazine (Dipentum®)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Meda/Mylan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UC in patient's intolerant of sulfasalazine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extLst>
                  <a:ext uri="{0D108BD9-81ED-4DB2-BD59-A6C34878D82A}">
                    <a16:rowId xmlns:a16="http://schemas.microsoft.com/office/drawing/2014/main" val="3630654943"/>
                  </a:ext>
                </a:extLst>
              </a:tr>
            </a:tbl>
          </a:graphicData>
        </a:graphic>
      </p:graphicFrame>
    </p:spTree>
    <p:extLst>
      <p:ext uri="{BB962C8B-B14F-4D97-AF65-F5344CB8AC3E}">
        <p14:creationId xmlns:p14="http://schemas.microsoft.com/office/powerpoint/2010/main" val="1607730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a:xfrm>
            <a:off x="457200" y="1047749"/>
            <a:ext cx="8458200" cy="3608917"/>
          </a:xfrm>
        </p:spPr>
        <p:txBody>
          <a:bodyPr/>
          <a:lstStyle/>
          <a:p>
            <a:r>
              <a:rPr lang="en-US" sz="2000" dirty="0">
                <a:solidFill>
                  <a:srgbClr val="000000"/>
                </a:solidFill>
                <a:effectLst/>
              </a:rPr>
              <a:t>Male hypogonadism is caused by insufficient production of testosterone and characterized by low serum concentrations</a:t>
            </a:r>
          </a:p>
          <a:p>
            <a:r>
              <a:rPr lang="en-US" sz="2000" dirty="0">
                <a:solidFill>
                  <a:srgbClr val="000000"/>
                </a:solidFill>
                <a:effectLst/>
              </a:rPr>
              <a:t>Hypogonadism may present as testosterone deficiency, infertility, or both</a:t>
            </a:r>
            <a:endParaRPr lang="en-US" sz="2000" dirty="0">
              <a:solidFill>
                <a:srgbClr val="000000"/>
              </a:solidFill>
            </a:endParaRPr>
          </a:p>
          <a:p>
            <a:r>
              <a:rPr lang="en-US" sz="2000" dirty="0">
                <a:solidFill>
                  <a:srgbClr val="000000"/>
                </a:solidFill>
                <a:effectLst/>
              </a:rPr>
              <a:t>Transdermal delivery of testosterone is appealing to some patients as it is convenient to use and eliminates frequent office visits often required by injectable testosterone</a:t>
            </a:r>
          </a:p>
          <a:p>
            <a:r>
              <a:rPr lang="en-US" sz="2000" dirty="0">
                <a:solidFill>
                  <a:srgbClr val="000000"/>
                </a:solidFill>
                <a:effectLst/>
              </a:rPr>
              <a:t>The 2002 treatment guidelines for hypogonadism published by the American Association of Clinical Endocrinologists (AACE) advise that testosterone replacement therapy can enable the patient to function in a more normal manner and decrease the risk of future associated problems</a:t>
            </a:r>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a:t>
            </a:fld>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190</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2639347508"/>
              </p:ext>
            </p:extLst>
          </p:nvPr>
        </p:nvGraphicFramePr>
        <p:xfrm>
          <a:off x="140494" y="764382"/>
          <a:ext cx="8863012" cy="3559969"/>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37972">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37972">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804572">
                <a:tc rowSpan="2">
                  <a:txBody>
                    <a:bodyPr/>
                    <a:lstStyle/>
                    <a:p>
                      <a:pPr marL="0" marR="0">
                        <a:spcBef>
                          <a:spcPts val="200"/>
                        </a:spcBef>
                        <a:spcAft>
                          <a:spcPts val="200"/>
                        </a:spcAft>
                      </a:pPr>
                      <a:r>
                        <a:rPr lang="en-US" sz="1500" dirty="0">
                          <a:solidFill>
                            <a:srgbClr val="000000"/>
                          </a:solidFill>
                          <a:effectLst/>
                        </a:rPr>
                        <a:t>sulfasalazine (Azulfidine®, Azulfidine EN-tabs®)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lnT w="12700" cap="flat" cmpd="sng" algn="ctr">
                      <a:solidFill>
                        <a:schemeClr val="bg1"/>
                      </a:solidFill>
                      <a:prstDash val="solid"/>
                      <a:round/>
                      <a:headEnd type="none" w="med" len="med"/>
                      <a:tailEnd type="none" w="med" len="med"/>
                    </a:lnT>
                    <a:solidFill>
                      <a:srgbClr val="E8EEF6"/>
                    </a:solidFill>
                  </a:tcPr>
                </a:tc>
                <a:tc rowSpan="2">
                  <a:txBody>
                    <a:bodyPr/>
                    <a:lstStyle/>
                    <a:p>
                      <a:pPr marL="0" marR="0">
                        <a:spcBef>
                          <a:spcPts val="200"/>
                        </a:spcBef>
                        <a:spcAft>
                          <a:spcPts val="200"/>
                        </a:spcAft>
                      </a:pPr>
                      <a:r>
                        <a:rPr lang="en-US" sz="1500" dirty="0">
                          <a:solidFill>
                            <a:srgbClr val="000000"/>
                          </a:solidFill>
                          <a:effectLst/>
                        </a:rPr>
                        <a:t>generic*, 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a:t>
                      </a:r>
                      <a:br>
                        <a:rPr lang="en-US" sz="1500" dirty="0">
                          <a:solidFill>
                            <a:srgbClr val="000000"/>
                          </a:solidFill>
                          <a:effectLst/>
                        </a:rPr>
                      </a:br>
                      <a:r>
                        <a:rPr lang="en-US" sz="1500" dirty="0">
                          <a:solidFill>
                            <a:srgbClr val="000000"/>
                          </a:solidFill>
                          <a:effectLst/>
                        </a:rPr>
                        <a:t>Adjunctive therapy in severe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extLst>
                  <a:ext uri="{0D108BD9-81ED-4DB2-BD59-A6C34878D82A}">
                    <a16:rowId xmlns:a16="http://schemas.microsoft.com/office/drawing/2014/main" val="3143220606"/>
                  </a:ext>
                </a:extLst>
              </a:tr>
              <a:tr h="2079453">
                <a:tc vMerge="1">
                  <a:txBody>
                    <a:bodyPr/>
                    <a:lstStyle/>
                    <a:p>
                      <a:endParaRPr lang="en-US"/>
                    </a:p>
                  </a:txBody>
                  <a:tcPr/>
                </a:tc>
                <a:tc vMerge="1">
                  <a:txBody>
                    <a:bodyPr/>
                    <a:lstStyle/>
                    <a:p>
                      <a:endParaRPr lang="en-US"/>
                    </a:p>
                  </a:txBody>
                  <a:tcPr/>
                </a:tc>
                <a:tc gridSpan="2">
                  <a:txBody>
                    <a:bodyPr/>
                    <a:lstStyle/>
                    <a:p>
                      <a:pPr marL="0" marR="0">
                        <a:spcBef>
                          <a:spcPts val="200"/>
                        </a:spcBef>
                        <a:spcAft>
                          <a:spcPts val="200"/>
                        </a:spcAft>
                      </a:pPr>
                      <a:r>
                        <a:rPr lang="en-US" sz="1500" dirty="0">
                          <a:solidFill>
                            <a:srgbClr val="000000"/>
                          </a:solidFill>
                          <a:effectLst/>
                        </a:rPr>
                        <a:t>Other: </a:t>
                      </a:r>
                      <a:br>
                        <a:rPr lang="en-US" sz="1500" dirty="0">
                          <a:solidFill>
                            <a:srgbClr val="000000"/>
                          </a:solidFill>
                          <a:effectLst/>
                        </a:rPr>
                      </a:br>
                      <a:r>
                        <a:rPr lang="en-US" sz="1500" dirty="0">
                          <a:solidFill>
                            <a:srgbClr val="000000"/>
                          </a:solidFill>
                          <a:effectLst/>
                        </a:rPr>
                        <a:t>Enteric-coated tablets are indicated in patients with UC who cannot take uncoated sulfasalazine tablets because of gastrointestinal (GI) intolerance</a:t>
                      </a:r>
                    </a:p>
                    <a:p>
                      <a:pPr marL="0" marR="0">
                        <a:spcBef>
                          <a:spcPts val="200"/>
                        </a:spcBef>
                        <a:spcAft>
                          <a:spcPts val="200"/>
                        </a:spcAft>
                      </a:pPr>
                      <a:r>
                        <a:rPr lang="en-US" sz="1500" dirty="0">
                          <a:solidFill>
                            <a:srgbClr val="000000"/>
                          </a:solidFill>
                          <a:effectLst/>
                        </a:rPr>
                        <a:t>Treatment of rheumatoid arthritis that has not responded adequately to salicylates or other nonsteroidal anti-inflammatory agents (NSAIDs)</a:t>
                      </a:r>
                    </a:p>
                    <a:p>
                      <a:pPr marL="0" marR="0">
                        <a:spcBef>
                          <a:spcPts val="200"/>
                        </a:spcBef>
                        <a:spcAft>
                          <a:spcPts val="200"/>
                        </a:spcAft>
                      </a:pPr>
                      <a:r>
                        <a:rPr lang="en-US" sz="1500" dirty="0">
                          <a:solidFill>
                            <a:srgbClr val="000000"/>
                          </a:solidFill>
                          <a:effectLst/>
                        </a:rPr>
                        <a:t>Treatment of pediatric patients with polyarticular juvenile rheumatoid arthritis who have not responded adequately to salicylates or other NSAIDs</a:t>
                      </a:r>
                      <a:endParaRPr lang="en-US" dirty="0"/>
                    </a:p>
                  </a:txBody>
                  <a:tcPr marL="24061" marR="24061" marT="0" marB="0">
                    <a:solidFill>
                      <a:srgbClr val="E8EEF6"/>
                    </a:solidFill>
                  </a:tcPr>
                </a:tc>
                <a:tc hMerge="1">
                  <a:txBody>
                    <a:bodyPr/>
                    <a:lstStyle/>
                    <a:p>
                      <a:endParaRPr lang="en-US"/>
                    </a:p>
                  </a:txBody>
                  <a:tcPr/>
                </a:tc>
                <a:extLst>
                  <a:ext uri="{0D108BD9-81ED-4DB2-BD59-A6C34878D82A}">
                    <a16:rowId xmlns:a16="http://schemas.microsoft.com/office/drawing/2014/main" val="3030421155"/>
                  </a:ext>
                </a:extLst>
              </a:tr>
            </a:tbl>
          </a:graphicData>
        </a:graphic>
      </p:graphicFrame>
    </p:spTree>
    <p:extLst>
      <p:ext uri="{BB962C8B-B14F-4D97-AF65-F5344CB8AC3E}">
        <p14:creationId xmlns:p14="http://schemas.microsoft.com/office/powerpoint/2010/main" val="28024620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191</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450534719"/>
              </p:ext>
            </p:extLst>
          </p:nvPr>
        </p:nvGraphicFramePr>
        <p:xfrm>
          <a:off x="140494" y="764382"/>
          <a:ext cx="8863012" cy="3578236"/>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59321">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59321">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373042">
                <a:tc gridSpan="4">
                  <a:txBody>
                    <a:bodyPr/>
                    <a:lstStyle/>
                    <a:p>
                      <a:pPr marL="0" marR="0" algn="ctr">
                        <a:spcBef>
                          <a:spcPts val="200"/>
                        </a:spcBef>
                        <a:spcAft>
                          <a:spcPts val="200"/>
                        </a:spcAft>
                      </a:pPr>
                      <a:r>
                        <a:rPr lang="en-US" sz="1500" b="1" dirty="0">
                          <a:solidFill>
                            <a:schemeClr val="tx2"/>
                          </a:solidFill>
                          <a:effectLst/>
                        </a:rPr>
                        <a:t>Oral Delayed-Release Forms</a:t>
                      </a:r>
                    </a:p>
                  </a:txBody>
                  <a:tcPr marL="24061" marR="24061" marT="0" marB="0" anchor="ctr">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3164633"/>
                  </a:ext>
                </a:extLst>
              </a:tr>
              <a:tr h="791884">
                <a:tc>
                  <a:txBody>
                    <a:bodyPr/>
                    <a:lstStyle/>
                    <a:p>
                      <a:pPr marL="0" marR="0">
                        <a:spcBef>
                          <a:spcPts val="200"/>
                        </a:spcBef>
                        <a:spcAft>
                          <a:spcPts val="200"/>
                        </a:spcAft>
                      </a:pPr>
                      <a:r>
                        <a:rPr lang="en-US" sz="1500" dirty="0">
                          <a:solidFill>
                            <a:srgbClr val="000000"/>
                          </a:solidFill>
                          <a:effectLst/>
                        </a:rPr>
                        <a:t>mesalamine delayed-release tablets (Asacol® HD)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Moderately active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2583631481"/>
                  </a:ext>
                </a:extLst>
              </a:tr>
              <a:tr h="847334">
                <a:tc>
                  <a:txBody>
                    <a:bodyPr/>
                    <a:lstStyle/>
                    <a:p>
                      <a:pPr marL="0" marR="0">
                        <a:spcBef>
                          <a:spcPts val="200"/>
                        </a:spcBef>
                        <a:spcAft>
                          <a:spcPts val="200"/>
                        </a:spcAft>
                      </a:pPr>
                      <a:r>
                        <a:rPr lang="en-US" sz="1500" dirty="0">
                          <a:solidFill>
                            <a:srgbClr val="000000"/>
                          </a:solidFill>
                          <a:effectLst/>
                        </a:rPr>
                        <a:t>mesalamine delayed-release capsules (Delzicol®)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 in patients ≥ 5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UC in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630654943"/>
                  </a:ext>
                </a:extLst>
              </a:tr>
              <a:tr h="847334">
                <a:tc>
                  <a:txBody>
                    <a:bodyPr/>
                    <a:lstStyle/>
                    <a:p>
                      <a:pPr marL="0" marR="0">
                        <a:spcBef>
                          <a:spcPts val="200"/>
                        </a:spcBef>
                        <a:spcAft>
                          <a:spcPts val="200"/>
                        </a:spcAft>
                      </a:pPr>
                      <a:r>
                        <a:rPr lang="en-US" sz="1500" dirty="0">
                          <a:solidFill>
                            <a:srgbClr val="000000"/>
                          </a:solidFill>
                          <a:effectLst/>
                        </a:rPr>
                        <a:t>mesalamine MMX delayed-release tablets (Lialda®)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Shire US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 in pediatric patients ≥ 24 kg and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mild to moderately active UC in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22720628"/>
                  </a:ext>
                </a:extLst>
              </a:tr>
            </a:tbl>
          </a:graphicData>
        </a:graphic>
      </p:graphicFrame>
    </p:spTree>
    <p:extLst>
      <p:ext uri="{BB962C8B-B14F-4D97-AF65-F5344CB8AC3E}">
        <p14:creationId xmlns:p14="http://schemas.microsoft.com/office/powerpoint/2010/main" val="12668557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192</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1707400862"/>
              </p:ext>
            </p:extLst>
          </p:nvPr>
        </p:nvGraphicFramePr>
        <p:xfrm>
          <a:off x="140494" y="764382"/>
          <a:ext cx="8863012" cy="3569102"/>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59321">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59321">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791884">
                <a:tc>
                  <a:txBody>
                    <a:bodyPr/>
                    <a:lstStyle/>
                    <a:p>
                      <a:pPr marL="0" marR="0">
                        <a:spcBef>
                          <a:spcPts val="200"/>
                        </a:spcBef>
                        <a:spcAft>
                          <a:spcPts val="200"/>
                        </a:spcAft>
                      </a:pPr>
                      <a:r>
                        <a:rPr lang="en-US" sz="1500" dirty="0">
                          <a:solidFill>
                            <a:srgbClr val="000000"/>
                          </a:solidFill>
                          <a:effectLst/>
                        </a:rPr>
                        <a:t>mesalamine extended-release capsules (Pentasa®)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Shire US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583631481"/>
                  </a:ext>
                </a:extLst>
              </a:tr>
              <a:tr h="847334">
                <a:tc>
                  <a:txBody>
                    <a:bodyPr/>
                    <a:lstStyle/>
                    <a:p>
                      <a:pPr marL="0" marR="0">
                        <a:spcBef>
                          <a:spcPts val="200"/>
                        </a:spcBef>
                        <a:spcAft>
                          <a:spcPts val="200"/>
                        </a:spcAft>
                      </a:pPr>
                      <a:r>
                        <a:rPr lang="en-US" sz="1500" dirty="0">
                          <a:solidFill>
                            <a:srgbClr val="000000"/>
                          </a:solidFill>
                          <a:effectLst/>
                        </a:rPr>
                        <a:t>mesalamine extended-release capsules (Apriso®)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Salix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UC in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630654943"/>
                  </a:ext>
                </a:extLst>
              </a:tr>
              <a:tr h="363908">
                <a:tc gridSpan="4">
                  <a:txBody>
                    <a:bodyPr/>
                    <a:lstStyle/>
                    <a:p>
                      <a:pPr marL="0" marR="0" algn="ctr">
                        <a:spcBef>
                          <a:spcPts val="200"/>
                        </a:spcBef>
                        <a:spcAft>
                          <a:spcPts val="200"/>
                        </a:spcAft>
                      </a:pPr>
                      <a:r>
                        <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Rectal Forms</a:t>
                      </a:r>
                    </a:p>
                  </a:txBody>
                  <a:tcPr marL="27305" marR="27305" marT="0" marB="0" anchor="ctr">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22720628"/>
                  </a:ext>
                </a:extLst>
              </a:tr>
              <a:tr h="847334">
                <a:tc>
                  <a:txBody>
                    <a:bodyPr/>
                    <a:lstStyle/>
                    <a:p>
                      <a:pPr marL="0" marR="0">
                        <a:spcBef>
                          <a:spcPts val="200"/>
                        </a:spcBef>
                        <a:spcAft>
                          <a:spcPts val="200"/>
                        </a:spcAft>
                      </a:pPr>
                      <a:r>
                        <a:rPr lang="en-US" sz="1500" dirty="0">
                          <a:solidFill>
                            <a:srgbClr val="000000"/>
                          </a:solidFill>
                          <a:effectLst/>
                        </a:rPr>
                        <a:t>budesonide rectal foam</a:t>
                      </a:r>
                    </a:p>
                    <a:p>
                      <a:pPr marL="0" marR="0">
                        <a:spcBef>
                          <a:spcPts val="200"/>
                        </a:spcBef>
                        <a:spcAft>
                          <a:spcPts val="200"/>
                        </a:spcAft>
                      </a:pPr>
                      <a:r>
                        <a:rPr lang="en-US" sz="1500" dirty="0">
                          <a:solidFill>
                            <a:srgbClr val="000000"/>
                          </a:solidFill>
                          <a:effectLst/>
                        </a:rPr>
                        <a:t>(Uceris®)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Salix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 active UC extending 40 cm from the anal verge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8809431"/>
                  </a:ext>
                </a:extLst>
              </a:tr>
            </a:tbl>
          </a:graphicData>
        </a:graphic>
      </p:graphicFrame>
    </p:spTree>
    <p:extLst>
      <p:ext uri="{BB962C8B-B14F-4D97-AF65-F5344CB8AC3E}">
        <p14:creationId xmlns:p14="http://schemas.microsoft.com/office/powerpoint/2010/main" val="22178767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193</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2408700517"/>
              </p:ext>
            </p:extLst>
          </p:nvPr>
        </p:nvGraphicFramePr>
        <p:xfrm>
          <a:off x="140494" y="742950"/>
          <a:ext cx="8863012" cy="3810000"/>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59321">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59321">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555326">
                <a:tc>
                  <a:txBody>
                    <a:bodyPr/>
                    <a:lstStyle/>
                    <a:p>
                      <a:pPr marL="0" marR="0">
                        <a:spcBef>
                          <a:spcPts val="200"/>
                        </a:spcBef>
                        <a:spcAft>
                          <a:spcPts val="200"/>
                        </a:spcAft>
                      </a:pPr>
                      <a:r>
                        <a:rPr lang="en-US" sz="1500" dirty="0">
                          <a:solidFill>
                            <a:srgbClr val="000000"/>
                          </a:solidFill>
                          <a:effectLst/>
                        </a:rPr>
                        <a:t>mesalamine enemas (Rowasa®)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Meda/Mylan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distal UC, proctosigmoiditis, or proctitis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2583631481"/>
                  </a:ext>
                </a:extLst>
              </a:tr>
              <a:tr h="762000">
                <a:tc>
                  <a:txBody>
                    <a:bodyPr/>
                    <a:lstStyle/>
                    <a:p>
                      <a:pPr marL="0" marR="0">
                        <a:spcBef>
                          <a:spcPts val="200"/>
                        </a:spcBef>
                        <a:spcAft>
                          <a:spcPts val="200"/>
                        </a:spcAft>
                      </a:pPr>
                      <a:r>
                        <a:rPr lang="en-US" sz="1500" dirty="0">
                          <a:solidFill>
                            <a:srgbClr val="000000"/>
                          </a:solidFill>
                          <a:effectLst/>
                        </a:rPr>
                        <a:t>mesalamine enemas sulfite-free (sfRowasa®)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a:t>
                      </a:r>
                    </a:p>
                    <a:p>
                      <a:pPr marL="0" marR="0">
                        <a:spcBef>
                          <a:spcPts val="200"/>
                        </a:spcBef>
                        <a:spcAft>
                          <a:spcPts val="200"/>
                        </a:spcAft>
                      </a:pPr>
                      <a:r>
                        <a:rPr lang="en-US" sz="1500" dirty="0">
                          <a:solidFill>
                            <a:srgbClr val="000000"/>
                          </a:solidFill>
                          <a:effectLst/>
                        </a:rPr>
                        <a:t>Meda/Mylan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distal UC, proctosigmoiditis, or proctitis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630654943"/>
                  </a:ext>
                </a:extLst>
              </a:tr>
              <a:tr h="762000">
                <a:tc>
                  <a:txBody>
                    <a:bodyPr/>
                    <a:lstStyle/>
                    <a:p>
                      <a:pPr marL="0" marR="0">
                        <a:spcBef>
                          <a:spcPts val="200"/>
                        </a:spcBef>
                        <a:spcAft>
                          <a:spcPts val="200"/>
                        </a:spcAft>
                      </a:pPr>
                      <a:r>
                        <a:rPr lang="en-US" sz="1500" dirty="0">
                          <a:solidFill>
                            <a:srgbClr val="000000"/>
                          </a:solidFill>
                          <a:effectLst/>
                        </a:rPr>
                        <a:t>mesalamine suppositories (Canasa®)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a:t>
                      </a:r>
                    </a:p>
                    <a:p>
                      <a:pPr marL="0" marR="0">
                        <a:spcBef>
                          <a:spcPts val="200"/>
                        </a:spcBef>
                        <a:spcAft>
                          <a:spcPts val="200"/>
                        </a:spcAft>
                      </a:pPr>
                      <a:r>
                        <a:rPr lang="en-US" sz="1500" dirty="0">
                          <a:solidFill>
                            <a:srgbClr val="000000"/>
                          </a:solidFill>
                          <a:effectLst/>
                        </a:rPr>
                        <a:t>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Active ulcerative proctitis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8809431"/>
                  </a:ext>
                </a:extLst>
              </a:tr>
              <a:tr h="304800">
                <a:tc gridSpan="4">
                  <a:txBody>
                    <a:bodyPr/>
                    <a:lstStyle/>
                    <a:p>
                      <a:pPr marL="0" marR="0" algn="ctr">
                        <a:spcBef>
                          <a:spcPts val="200"/>
                        </a:spcBef>
                        <a:spcAft>
                          <a:spcPts val="200"/>
                        </a:spcAft>
                      </a:pPr>
                      <a:r>
                        <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Oral Corticosteroids</a:t>
                      </a:r>
                    </a:p>
                  </a:txBody>
                  <a:tcPr marL="27305" marR="27305" marT="0" marB="0" anchor="ctr">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lgn="ctr">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45317359"/>
                  </a:ext>
                </a:extLst>
              </a:tr>
              <a:tr h="707232">
                <a:tc>
                  <a:txBody>
                    <a:bodyPr/>
                    <a:lstStyle/>
                    <a:p>
                      <a:pPr marL="0" marR="0">
                        <a:spcBef>
                          <a:spcPts val="200"/>
                        </a:spcBef>
                        <a:spcAft>
                          <a:spcPts val="200"/>
                        </a:spcAft>
                      </a:pPr>
                      <a:r>
                        <a:rPr lang="en-US" sz="1500" dirty="0">
                          <a:solidFill>
                            <a:srgbClr val="000000"/>
                          </a:solidFill>
                          <a:effectLst/>
                        </a:rPr>
                        <a:t>budesonide extended-release tablets (Uceris®)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Santarus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3832110136"/>
                  </a:ext>
                </a:extLst>
              </a:tr>
            </a:tbl>
          </a:graphicData>
        </a:graphic>
      </p:graphicFrame>
    </p:spTree>
    <p:extLst>
      <p:ext uri="{BB962C8B-B14F-4D97-AF65-F5344CB8AC3E}">
        <p14:creationId xmlns:p14="http://schemas.microsoft.com/office/powerpoint/2010/main" val="393919402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630807"/>
          </a:xfrm>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604939"/>
            <a:ext cx="8610600" cy="4127716"/>
          </a:xfrm>
        </p:spPr>
        <p:txBody>
          <a:bodyPr lIns="91440" tIns="45720" rIns="91440" bIns="45720" anchor="t"/>
          <a:lstStyle/>
          <a:p>
            <a:r>
              <a:rPr lang="en-US" sz="1800" dirty="0">
                <a:solidFill>
                  <a:srgbClr val="000000"/>
                </a:solidFill>
                <a:effectLst/>
                <a:cs typeface="Arial"/>
              </a:rPr>
              <a:t>Ulcerative colitis (UC) is a chronic inflammatory disease primarily affecting the colon and rectum.</a:t>
            </a:r>
          </a:p>
          <a:p>
            <a:r>
              <a:rPr lang="en-US" sz="1800" dirty="0">
                <a:solidFill>
                  <a:srgbClr val="000000"/>
                </a:solidFill>
                <a:effectLst/>
                <a:cs typeface="Arial"/>
              </a:rPr>
              <a:t>It is characterized by superficial infiltration of the bowel wall by inflammatory white cells, resulting in multiple mucosal ulcerations and crypt abscesses.</a:t>
            </a:r>
          </a:p>
          <a:p>
            <a:r>
              <a:rPr lang="en-US" sz="1800" dirty="0">
                <a:solidFill>
                  <a:srgbClr val="000000"/>
                </a:solidFill>
                <a:effectLst/>
                <a:cs typeface="Arial"/>
              </a:rPr>
              <a:t>Aminosalicylates remain first-line treatment options for mild to moderate active UC</a:t>
            </a:r>
            <a:r>
              <a:rPr lang="en-US" sz="1800" dirty="0">
                <a:solidFill>
                  <a:srgbClr val="000000"/>
                </a:solidFill>
                <a:cs typeface="Arial"/>
              </a:rPr>
              <a:t> </a:t>
            </a:r>
            <a:endParaRPr lang="en-US" sz="1800" dirty="0">
              <a:solidFill>
                <a:srgbClr val="000000"/>
              </a:solidFill>
            </a:endParaRPr>
          </a:p>
          <a:p>
            <a:r>
              <a:rPr lang="en-US" sz="1800" dirty="0">
                <a:solidFill>
                  <a:srgbClr val="000000"/>
                </a:solidFill>
                <a:effectLst/>
                <a:cs typeface="Arial"/>
              </a:rPr>
              <a:t>The rectal mesalamine products achieve high luminal concentrations of the active component, 5-aminosalicylic acid (5-ASA, mesalamine), while minimizing adverse events from systemic absorption.</a:t>
            </a:r>
          </a:p>
          <a:p>
            <a:r>
              <a:rPr lang="en-US" sz="1800" dirty="0">
                <a:solidFill>
                  <a:schemeClr val="tx1"/>
                </a:solidFill>
                <a:highlight>
                  <a:srgbClr val="00FFFF"/>
                </a:highlight>
                <a:ea typeface="+mn-lt"/>
                <a:cs typeface="+mn-lt"/>
              </a:rPr>
              <a:t>Labeling for balsalazide (Colazal), olsalazine (Dipentum), sulfasalazine (Azulfidine, Azulfidine EN-tabs), mesalamine delayed release (Asacol HD, Delzicol, Lialda), mesalamine extended release (Pentasa, Apriso), mesalamine enema (Rowasa), and mesalamine suppositories (Canasa) states that treatment should be discontinued if renal function deteriorates during use.</a:t>
            </a:r>
            <a:endParaRPr lang="en-US" sz="1800" dirty="0">
              <a:solidFill>
                <a:schemeClr val="tx1"/>
              </a:solidFill>
              <a:highlight>
                <a:srgbClr val="00FFFF"/>
              </a:highlight>
            </a:endParaRPr>
          </a:p>
          <a:p>
            <a:endParaRPr lang="en-US" sz="18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194</a:t>
            </a:fld>
            <a:endParaRPr lang="en-US" dirty="0"/>
          </a:p>
        </p:txBody>
      </p:sp>
    </p:spTree>
    <p:extLst>
      <p:ext uri="{BB962C8B-B14F-4D97-AF65-F5344CB8AC3E}">
        <p14:creationId xmlns:p14="http://schemas.microsoft.com/office/powerpoint/2010/main" val="21131751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874514"/>
            <a:ext cx="8610600" cy="3394472"/>
          </a:xfrm>
        </p:spPr>
        <p:txBody>
          <a:bodyPr/>
          <a:lstStyle/>
          <a:p>
            <a:r>
              <a:rPr lang="en-US" sz="2000" dirty="0">
                <a:solidFill>
                  <a:srgbClr val="000000"/>
                </a:solidFill>
                <a:effectLst/>
              </a:rPr>
              <a:t>Second-line therapy with a course of oral or rectal steroids is indicated for induction therapy in patients with mild to moderate disease who do not respond to oral and rectal mesalamine agents or in patients with moderate to severe disease.</a:t>
            </a:r>
          </a:p>
          <a:p>
            <a:r>
              <a:rPr lang="en-US" sz="2000" dirty="0">
                <a:solidFill>
                  <a:srgbClr val="000000"/>
                </a:solidFill>
                <a:effectLst/>
              </a:rPr>
              <a:t>In patients with severe or refractory UC symptoms, oral corticosteroids are indicated.</a:t>
            </a:r>
          </a:p>
          <a:p>
            <a:r>
              <a:rPr lang="en-US" sz="2000" dirty="0">
                <a:solidFill>
                  <a:srgbClr val="000000"/>
                </a:solidFill>
                <a:effectLst/>
              </a:rPr>
              <a:t>Several injectable tumor necrosis factor (TNF)-inhibitors (infliximab [Remicade], adalimumab [Humira], and golimumab [Simponi Aria]) are approved for inducing and maintaining clinical response/remission in patients with moderate to severe active UC who fail conventional therapy or who are considered at high-risk for colectomy.</a:t>
            </a:r>
          </a:p>
          <a:p>
            <a:pPr marL="0" indent="0">
              <a:buNone/>
            </a:pPr>
            <a:endParaRPr lang="en-US" sz="20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195</a:t>
            </a:fld>
            <a:endParaRPr lang="en-US" dirty="0"/>
          </a:p>
        </p:txBody>
      </p:sp>
    </p:spTree>
    <p:extLst>
      <p:ext uri="{BB962C8B-B14F-4D97-AF65-F5344CB8AC3E}">
        <p14:creationId xmlns:p14="http://schemas.microsoft.com/office/powerpoint/2010/main" val="35988781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874514"/>
            <a:ext cx="8686800" cy="3394472"/>
          </a:xfrm>
        </p:spPr>
        <p:txBody>
          <a:bodyPr/>
          <a:lstStyle/>
          <a:p>
            <a:r>
              <a:rPr lang="en-US" sz="2000" dirty="0">
                <a:solidFill>
                  <a:srgbClr val="000000"/>
                </a:solidFill>
                <a:effectLst/>
              </a:rPr>
              <a:t>Vedolizumab (Entyvio) is an intravenous (IV) integrin receptor antagonist indicated in adults for the treatment of moderately to severely active UC and moderately to severely active Crohn’s disease.</a:t>
            </a:r>
            <a:endParaRPr lang="en-US" sz="2000" dirty="0">
              <a:solidFill>
                <a:srgbClr val="000000"/>
              </a:solidFill>
            </a:endParaRPr>
          </a:p>
          <a:p>
            <a:r>
              <a:rPr lang="en-US" sz="2000" dirty="0">
                <a:solidFill>
                  <a:srgbClr val="000000"/>
                </a:solidFill>
              </a:rPr>
              <a:t>U</a:t>
            </a:r>
            <a:r>
              <a:rPr lang="en-US" sz="2000" dirty="0">
                <a:solidFill>
                  <a:srgbClr val="000000"/>
                </a:solidFill>
                <a:effectLst/>
              </a:rPr>
              <a:t>stekinumab (Stelara) </a:t>
            </a:r>
            <a:r>
              <a:rPr lang="en-US" sz="2000" dirty="0">
                <a:solidFill>
                  <a:srgbClr val="000000"/>
                </a:solidFill>
              </a:rPr>
              <a:t>is approved </a:t>
            </a:r>
            <a:r>
              <a:rPr lang="en-US" sz="2000" dirty="0">
                <a:solidFill>
                  <a:srgbClr val="000000"/>
                </a:solidFill>
                <a:effectLst/>
              </a:rPr>
              <a:t>for the treatment of adults with moderately to severely active UC. </a:t>
            </a:r>
          </a:p>
          <a:p>
            <a:r>
              <a:rPr lang="en-US" sz="2000" dirty="0">
                <a:solidFill>
                  <a:srgbClr val="000000"/>
                </a:solidFill>
                <a:effectLst/>
              </a:rPr>
              <a:t>The oral Janus kinase (JAK) inhibitor tofacitinib (Xeljanz, Xeljanz XR) is indicated for adults with moderately to severely active UC, specifically for patients with an inadequate response or intolerance to TNF inhibitors.</a:t>
            </a:r>
          </a:p>
          <a:p>
            <a:endParaRPr lang="en-US" sz="20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196</a:t>
            </a:fld>
            <a:endParaRPr lang="en-US" dirty="0"/>
          </a:p>
        </p:txBody>
      </p:sp>
    </p:spTree>
    <p:extLst>
      <p:ext uri="{BB962C8B-B14F-4D97-AF65-F5344CB8AC3E}">
        <p14:creationId xmlns:p14="http://schemas.microsoft.com/office/powerpoint/2010/main" val="364324180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874514"/>
            <a:ext cx="8686800" cy="3394472"/>
          </a:xfrm>
        </p:spPr>
        <p:txBody>
          <a:bodyPr/>
          <a:lstStyle/>
          <a:p>
            <a:r>
              <a:rPr lang="en-US" sz="2000" dirty="0">
                <a:solidFill>
                  <a:srgbClr val="000000"/>
                </a:solidFill>
                <a:effectLst/>
              </a:rPr>
              <a:t>The </a:t>
            </a:r>
            <a:r>
              <a:rPr lang="en-US" sz="2000" dirty="0"/>
              <a:t>FDA has approved Zeposia (fingolimod) for the treatment of moderately to severely active ulcerative colitis (UC) in adults. </a:t>
            </a:r>
          </a:p>
          <a:p>
            <a:r>
              <a:rPr lang="en-US" sz="2000" dirty="0"/>
              <a:t>Zeposia was already indicated for adults with relapsing forms of multiple sclerosis (MS), to include clinically isolated syndrome, relapsing-remitting disease, and active secondary progressive disease.</a:t>
            </a:r>
          </a:p>
          <a:p>
            <a:endParaRPr lang="en-US" sz="20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197</a:t>
            </a:fld>
            <a:endParaRPr lang="en-US" dirty="0"/>
          </a:p>
        </p:txBody>
      </p:sp>
    </p:spTree>
    <p:extLst>
      <p:ext uri="{BB962C8B-B14F-4D97-AF65-F5344CB8AC3E}">
        <p14:creationId xmlns:p14="http://schemas.microsoft.com/office/powerpoint/2010/main" val="31954318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152400" y="742950"/>
            <a:ext cx="8839200" cy="3394472"/>
          </a:xfrm>
        </p:spPr>
        <p:txBody>
          <a:bodyPr/>
          <a:lstStyle/>
          <a:p>
            <a:r>
              <a:rPr lang="en-US" sz="2000" dirty="0">
                <a:solidFill>
                  <a:srgbClr val="000000"/>
                </a:solidFill>
                <a:effectLst/>
              </a:rPr>
              <a:t>The 2013 American Academy of Family Physicians (AAFP) guidelines for the diagnosis and treatment of UC  recommend 5-ASA (mesalamine) via suppository or enema as first-line for patients with proctitis or proctosigmoiditis, respectively.</a:t>
            </a:r>
            <a:endParaRPr lang="en-US" sz="2000" dirty="0">
              <a:solidFill>
                <a:srgbClr val="000000"/>
              </a:solidFill>
            </a:endParaRPr>
          </a:p>
          <a:p>
            <a:r>
              <a:rPr lang="en-US" sz="2000" dirty="0">
                <a:solidFill>
                  <a:srgbClr val="000000"/>
                </a:solidFill>
              </a:rPr>
              <a:t>P</a:t>
            </a:r>
            <a:r>
              <a:rPr lang="en-US" sz="2000" dirty="0">
                <a:solidFill>
                  <a:srgbClr val="000000"/>
                </a:solidFill>
                <a:effectLst/>
              </a:rPr>
              <a:t>atients unable to tolerate rectally administered 5-ASA therapy may try oral preparations, although response times and remission rates may not be as favorable.</a:t>
            </a:r>
          </a:p>
          <a:p>
            <a:r>
              <a:rPr lang="en-US" sz="2000" dirty="0">
                <a:solidFill>
                  <a:srgbClr val="000000"/>
                </a:solidFill>
                <a:effectLst/>
              </a:rPr>
              <a:t>Budesonide (Uceris), adalimumab, golimumab, vedolizumab, ustekinumab, and tofacitinib were not FDA-approved to treat UC at the time these guidelines were developed.</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198</a:t>
            </a:fld>
            <a:endParaRPr lang="en-US" dirty="0"/>
          </a:p>
        </p:txBody>
      </p:sp>
    </p:spTree>
    <p:extLst>
      <p:ext uri="{BB962C8B-B14F-4D97-AF65-F5344CB8AC3E}">
        <p14:creationId xmlns:p14="http://schemas.microsoft.com/office/powerpoint/2010/main" val="37927736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152400" y="742950"/>
            <a:ext cx="8839200" cy="3394472"/>
          </a:xfrm>
        </p:spPr>
        <p:txBody>
          <a:bodyPr/>
          <a:lstStyle/>
          <a:p>
            <a:r>
              <a:rPr lang="en-US" sz="2000" dirty="0">
                <a:solidFill>
                  <a:srgbClr val="000000"/>
                </a:solidFill>
                <a:effectLst/>
              </a:rPr>
              <a:t>The 2019 American College of Gastroenterology (ACG) clinical guidelines state treatment selection for UC should be based not only on inflammatory activity but also on disease prognosis.</a:t>
            </a:r>
          </a:p>
          <a:p>
            <a:r>
              <a:rPr lang="en-US" sz="2000" dirty="0">
                <a:solidFill>
                  <a:srgbClr val="000000"/>
                </a:solidFill>
                <a:effectLst/>
              </a:rPr>
              <a:t>In general, mildly active proctitis and distal UC are treated with rectal 5-ASA</a:t>
            </a:r>
            <a:endParaRPr lang="en-US" sz="2000" dirty="0">
              <a:solidFill>
                <a:srgbClr val="000000"/>
              </a:solidFill>
            </a:endParaRPr>
          </a:p>
          <a:p>
            <a:r>
              <a:rPr lang="en-US" sz="2000" dirty="0">
                <a:solidFill>
                  <a:srgbClr val="000000"/>
                </a:solidFill>
                <a:effectLst/>
              </a:rPr>
              <a:t>Oral 5-ASA agents are used, if needed, as add-on for distal UC or to treat extensive disease.</a:t>
            </a:r>
          </a:p>
          <a:p>
            <a:r>
              <a:rPr lang="en-US" sz="2000" dirty="0">
                <a:solidFill>
                  <a:srgbClr val="000000"/>
                </a:solidFill>
                <a:effectLst/>
              </a:rPr>
              <a:t>In patients with mildly active UC who are intolerant or non-responsive to 5-ASA, oral budesonide MMX is recommended to induce remission.</a:t>
            </a:r>
          </a:p>
          <a:p>
            <a:r>
              <a:rPr lang="en-US" sz="2000" dirty="0">
                <a:solidFill>
                  <a:srgbClr val="000000"/>
                </a:solidFill>
                <a:effectLst/>
              </a:rPr>
              <a:t>Moderately active UC should be treated with oral 5-ASA or budesonide.</a:t>
            </a:r>
            <a:endParaRPr lang="en-US" sz="2000" dirty="0">
              <a:solidFill>
                <a:srgbClr val="000000"/>
              </a:solidFill>
            </a:endParaRPr>
          </a:p>
          <a:p>
            <a:r>
              <a:rPr lang="en-US" sz="2000" dirty="0">
                <a:solidFill>
                  <a:srgbClr val="000000"/>
                </a:solidFill>
                <a:effectLst/>
              </a:rPr>
              <a:t>In patients with moderately to severely active UC, the ACG recommends induction of remission using systemic corticosteroids, anti-TNF therapy, vedolizumab, or tofacitinib.</a:t>
            </a:r>
          </a:p>
          <a:p>
            <a:endParaRPr lang="en-US" sz="2000" dirty="0">
              <a:solidFill>
                <a:srgbClr val="000000"/>
              </a:solidFill>
              <a:effectLst/>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199</a:t>
            </a:fld>
            <a:endParaRPr lang="en-US" dirty="0"/>
          </a:p>
        </p:txBody>
      </p:sp>
    </p:spTree>
    <p:extLst>
      <p:ext uri="{BB962C8B-B14F-4D97-AF65-F5344CB8AC3E}">
        <p14:creationId xmlns:p14="http://schemas.microsoft.com/office/powerpoint/2010/main" val="77479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0507"/>
            <a:ext cx="6229350" cy="902494"/>
          </a:xfrm>
        </p:spPr>
        <p:txBody>
          <a:bodyPr/>
          <a:lstStyle/>
          <a:p>
            <a:r>
              <a:rPr lang="en-US" dirty="0"/>
              <a:t> Welcome and Introductions</a:t>
            </a:r>
          </a:p>
        </p:txBody>
      </p:sp>
      <p:sp>
        <p:nvSpPr>
          <p:cNvPr id="3" name="Content Placeholder 2"/>
          <p:cNvSpPr>
            <a:spLocks noGrp="1"/>
          </p:cNvSpPr>
          <p:nvPr>
            <p:ph idx="1"/>
          </p:nvPr>
        </p:nvSpPr>
        <p:spPr>
          <a:xfrm>
            <a:off x="304800" y="1200151"/>
            <a:ext cx="8534400" cy="3280172"/>
          </a:xfrm>
        </p:spPr>
        <p:txBody>
          <a:bodyPr/>
          <a:lstStyle/>
          <a:p>
            <a:pPr marL="0" indent="0">
              <a:buNone/>
            </a:pPr>
            <a:r>
              <a:rPr lang="en-US" sz="2700" dirty="0">
                <a:solidFill>
                  <a:srgbClr val="000000"/>
                </a:solidFill>
              </a:rPr>
              <a:t> Suzanne Berman, RPh, </a:t>
            </a:r>
            <a:r>
              <a:rPr lang="en-US" sz="2700" dirty="0">
                <a:solidFill>
                  <a:srgbClr val="000000"/>
                </a:solidFill>
                <a:ea typeface="Calibri" panose="020F0502020204030204" pitchFamily="34" charset="0"/>
              </a:rPr>
              <a:t>AHCCCS Pharmacy Director</a:t>
            </a:r>
          </a:p>
          <a:p>
            <a:pPr marL="0" indent="0">
              <a:buNone/>
            </a:pPr>
            <a:endParaRPr lang="en-US" sz="2700" dirty="0">
              <a:solidFill>
                <a:srgbClr val="000000"/>
              </a:solidFill>
            </a:endParaRPr>
          </a:p>
          <a:p>
            <a:pPr lvl="1">
              <a:spcBef>
                <a:spcPts val="0"/>
              </a:spcBef>
            </a:pPr>
            <a:r>
              <a:rPr lang="en-US" sz="2400" dirty="0">
                <a:solidFill>
                  <a:srgbClr val="000000"/>
                </a:solidFill>
                <a:effectLst/>
                <a:latin typeface="+mn-lt"/>
                <a:ea typeface="Calibri" panose="020F0502020204030204" pitchFamily="34" charset="0"/>
                <a:cs typeface="Noto Sans Symbols"/>
              </a:rPr>
              <a:t>October 19, 2022 - P&amp;T Minutes Review and Vote</a:t>
            </a:r>
            <a:endParaRPr lang="en-US" sz="2400" dirty="0">
              <a:effectLst/>
              <a:latin typeface="+mn-lt"/>
              <a:ea typeface="Noto Sans Symbols"/>
              <a:cs typeface="Noto Sans Symbols"/>
            </a:endParaRP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782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pPr marR="0">
              <a:spcAft>
                <a:spcPts val="0"/>
              </a:spcAft>
            </a:pPr>
            <a:r>
              <a:rPr lang="en-US" sz="2000" dirty="0">
                <a:solidFill>
                  <a:srgbClr val="000000"/>
                </a:solidFill>
              </a:rPr>
              <a:t>The 2018 Endocrine Society (ES) treatment guidelines for hypogonadism recommend a diagnosis of hypogonadism be made only if the patient has symptoms of testosterone deficiency, with clear and consistently low serum testosterone (T) levels</a:t>
            </a:r>
          </a:p>
          <a:p>
            <a:pPr marR="0">
              <a:spcAft>
                <a:spcPts val="0"/>
              </a:spcAft>
            </a:pPr>
            <a:r>
              <a:rPr lang="en-US" sz="2000" dirty="0">
                <a:solidFill>
                  <a:srgbClr val="000000"/>
                </a:solidFill>
              </a:rPr>
              <a:t>Serum testosterone, hematocrit, and prostate cancer risk should be monitored during the first year of treatment</a:t>
            </a:r>
          </a:p>
          <a:p>
            <a:pPr marR="0">
              <a:spcAft>
                <a:spcPts val="0"/>
              </a:spcAft>
            </a:pPr>
            <a:r>
              <a:rPr lang="en-US" sz="2000" dirty="0">
                <a:solidFill>
                  <a:srgbClr val="000000"/>
                </a:solidFill>
              </a:rPr>
              <a:t>The ES provides advantages and disadvantages of each formulation, but no preference for any testosterone replacement product is provided</a:t>
            </a:r>
          </a:p>
          <a:p>
            <a:r>
              <a:rPr lang="en-US" sz="2000" dirty="0">
                <a:solidFill>
                  <a:srgbClr val="000000"/>
                </a:solidFill>
              </a:rPr>
              <a:t>Choice of formulation should be based on patient preference and drug pharmacokinetics, adverse effect profile, treatment burden, and cost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225060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152400" y="742950"/>
            <a:ext cx="8763000" cy="3394472"/>
          </a:xfrm>
        </p:spPr>
        <p:txBody>
          <a:bodyPr/>
          <a:lstStyle/>
          <a:p>
            <a:r>
              <a:rPr lang="en-US" sz="2000" dirty="0">
                <a:solidFill>
                  <a:srgbClr val="000000"/>
                </a:solidFill>
                <a:effectLst/>
              </a:rPr>
              <a:t>Per the 2020 American Gastroenterological Association (AGA) practice guidelines, long-term management of patients with moderate to severe UC can include medications from the following classes: TNF-alpha antagonists, immunomodulators (e.g., thiopurines [azathioprine], methotrexate), the anti-integrin agent vedolizumab, and JAK inhibitors (e.g., tofacitinib).</a:t>
            </a:r>
          </a:p>
          <a:p>
            <a:r>
              <a:rPr lang="en-US" sz="2000" dirty="0">
                <a:solidFill>
                  <a:srgbClr val="000000"/>
                </a:solidFill>
                <a:effectLst/>
              </a:rPr>
              <a:t>With the exception of corticosteroids or cyclosporine, if the agent selected for inducing remission is effective, it is usually continued as maintenance therapy.</a:t>
            </a:r>
          </a:p>
          <a:p>
            <a:r>
              <a:rPr lang="en-US" sz="2000" dirty="0">
                <a:solidFill>
                  <a:srgbClr val="000000"/>
                </a:solidFill>
                <a:effectLst/>
              </a:rPr>
              <a:t>Methotrexate monotherapy is suggested against use for induction and maintenance of remission.</a:t>
            </a:r>
            <a:endParaRPr lang="en-US" sz="20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200</a:t>
            </a:fld>
            <a:endParaRPr lang="en-US" dirty="0"/>
          </a:p>
        </p:txBody>
      </p:sp>
    </p:spTree>
    <p:extLst>
      <p:ext uri="{BB962C8B-B14F-4D97-AF65-F5344CB8AC3E}">
        <p14:creationId xmlns:p14="http://schemas.microsoft.com/office/powerpoint/2010/main" val="33874654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7A9C-82E9-4F7B-9DC5-FE976F9C9052}"/>
              </a:ext>
            </a:extLst>
          </p:cNvPr>
          <p:cNvSpPr>
            <a:spLocks noGrp="1"/>
          </p:cNvSpPr>
          <p:nvPr>
            <p:ph type="ctrTitle"/>
          </p:nvPr>
        </p:nvSpPr>
        <p:spPr/>
        <p:txBody>
          <a:bodyPr/>
          <a:lstStyle/>
          <a:p>
            <a:r>
              <a:rPr lang="en-US" sz="3400" dirty="0"/>
              <a:t>New Drug Reviews</a:t>
            </a:r>
          </a:p>
        </p:txBody>
      </p:sp>
      <p:sp>
        <p:nvSpPr>
          <p:cNvPr id="3" name="Subtitle 2">
            <a:extLst>
              <a:ext uri="{FF2B5EF4-FFF2-40B4-BE49-F238E27FC236}">
                <a16:creationId xmlns:a16="http://schemas.microsoft.com/office/drawing/2014/main" id="{DDB908E3-48F4-40F9-9E0A-36B9E13C74C8}"/>
              </a:ext>
            </a:extLst>
          </p:cNvPr>
          <p:cNvSpPr>
            <a:spLocks noGrp="1"/>
          </p:cNvSpPr>
          <p:nvPr>
            <p:ph type="subTitle" idx="1"/>
          </p:nvPr>
        </p:nvSpPr>
        <p:spPr/>
        <p:txBody>
          <a:bodyPr/>
          <a:lstStyle/>
          <a:p>
            <a:r>
              <a:rPr lang="en-US" sz="2800" dirty="0"/>
              <a:t>Hind Douiki, Pharm.D.</a:t>
            </a:r>
            <a:endParaRPr lang="en-US" dirty="0"/>
          </a:p>
        </p:txBody>
      </p:sp>
    </p:spTree>
    <p:extLst>
      <p:ext uri="{BB962C8B-B14F-4D97-AF65-F5344CB8AC3E}">
        <p14:creationId xmlns:p14="http://schemas.microsoft.com/office/powerpoint/2010/main" val="25642932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1"/>
                </a:solidFill>
              </a:rPr>
              <a:t>New Drugs</a:t>
            </a:r>
          </a:p>
        </p:txBody>
      </p:sp>
      <p:sp>
        <p:nvSpPr>
          <p:cNvPr id="3" name="Content Placeholder 2"/>
          <p:cNvSpPr>
            <a:spLocks noGrp="1"/>
          </p:cNvSpPr>
          <p:nvPr>
            <p:ph idx="1"/>
          </p:nvPr>
        </p:nvSpPr>
        <p:spPr/>
        <p:txBody>
          <a:bodyPr/>
          <a:lstStyle/>
          <a:p>
            <a:endParaRPr lang="en-US" sz="1800" dirty="0">
              <a:solidFill>
                <a:srgbClr val="002060"/>
              </a:solidFill>
            </a:endParaRPr>
          </a:p>
          <a:p>
            <a:r>
              <a:rPr lang="en-US" sz="2800" dirty="0">
                <a:solidFill>
                  <a:srgbClr val="020202"/>
                </a:solidFill>
                <a:effectLst/>
                <a:ea typeface="Calibri" panose="020F0502020204030204" pitchFamily="34" charset="0"/>
              </a:rPr>
              <a:t>Sotyktu </a:t>
            </a:r>
            <a:r>
              <a:rPr lang="en-US" sz="2800" dirty="0">
                <a:solidFill>
                  <a:srgbClr val="020202"/>
                </a:solidFill>
              </a:rPr>
              <a:t>(</a:t>
            </a:r>
            <a:r>
              <a:rPr lang="en-US" sz="2800" dirty="0">
                <a:solidFill>
                  <a:srgbClr val="020202"/>
                </a:solidFill>
                <a:cs typeface="Calibri" panose="020F0502020204030204" pitchFamily="34" charset="0"/>
              </a:rPr>
              <a:t>d</a:t>
            </a:r>
            <a:r>
              <a:rPr lang="en-US" sz="2800" dirty="0">
                <a:solidFill>
                  <a:srgbClr val="020202"/>
                </a:solidFill>
                <a:effectLst/>
                <a:ea typeface="Calibri" panose="020F0502020204030204" pitchFamily="34" charset="0"/>
                <a:cs typeface="Calibri" panose="020F0502020204030204" pitchFamily="34" charset="0"/>
              </a:rPr>
              <a:t>eucravacitinib</a:t>
            </a:r>
            <a:r>
              <a:rPr lang="en-US" sz="2800" dirty="0">
                <a:solidFill>
                  <a:srgbClr val="020202"/>
                </a:solidFill>
              </a:rPr>
              <a:t>)</a:t>
            </a:r>
          </a:p>
          <a:p>
            <a:r>
              <a:rPr lang="en-US" sz="2800" dirty="0">
                <a:solidFill>
                  <a:srgbClr val="020202"/>
                </a:solidFill>
                <a:effectLst/>
                <a:ea typeface="Calibri" panose="020F0502020204030204" pitchFamily="34" charset="0"/>
              </a:rPr>
              <a:t>Rolvedon</a:t>
            </a:r>
            <a:r>
              <a:rPr lang="en-US" sz="2800" dirty="0">
                <a:solidFill>
                  <a:srgbClr val="020202"/>
                </a:solidFill>
              </a:rPr>
              <a:t> (</a:t>
            </a:r>
            <a:r>
              <a:rPr lang="en-US" sz="2800" dirty="0">
                <a:solidFill>
                  <a:srgbClr val="020202"/>
                </a:solidFill>
                <a:cs typeface="Calibri" panose="020F0502020204030204" pitchFamily="34" charset="0"/>
              </a:rPr>
              <a:t>e</a:t>
            </a:r>
            <a:r>
              <a:rPr lang="en-US" sz="2800" dirty="0">
                <a:solidFill>
                  <a:srgbClr val="020202"/>
                </a:solidFill>
                <a:effectLst/>
                <a:ea typeface="Calibri" panose="020F0502020204030204" pitchFamily="34" charset="0"/>
                <a:cs typeface="Calibri" panose="020F0502020204030204" pitchFamily="34" charset="0"/>
              </a:rPr>
              <a:t>flapegrastim-xnst</a:t>
            </a:r>
            <a:r>
              <a:rPr lang="en-US" sz="2800" dirty="0">
                <a:solidFill>
                  <a:srgbClr val="020202"/>
                </a:solidFill>
              </a:rPr>
              <a:t>) </a:t>
            </a:r>
          </a:p>
          <a:p>
            <a:r>
              <a:rPr lang="en-US" sz="2800" dirty="0">
                <a:solidFill>
                  <a:srgbClr val="020202"/>
                </a:solidFill>
                <a:effectLst/>
                <a:ea typeface="Calibri" panose="020F0502020204030204" pitchFamily="34" charset="0"/>
              </a:rPr>
              <a:t>Sunlenca</a:t>
            </a:r>
            <a:r>
              <a:rPr lang="en-US" sz="2800" dirty="0">
                <a:solidFill>
                  <a:srgbClr val="020202"/>
                </a:solidFill>
              </a:rPr>
              <a:t> (l</a:t>
            </a:r>
            <a:r>
              <a:rPr lang="en-US" sz="2800" dirty="0">
                <a:solidFill>
                  <a:srgbClr val="020202"/>
                </a:solidFill>
                <a:effectLst/>
                <a:ea typeface="Calibri" panose="020F0502020204030204" pitchFamily="34" charset="0"/>
              </a:rPr>
              <a:t>enacapavir</a:t>
            </a:r>
            <a:r>
              <a:rPr lang="en-US" sz="2800" dirty="0">
                <a:solidFill>
                  <a:srgbClr val="020202"/>
                </a:solidFill>
              </a:rPr>
              <a: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202</a:t>
            </a:fld>
            <a:endParaRPr lang="en-US" dirty="0"/>
          </a:p>
        </p:txBody>
      </p:sp>
    </p:spTree>
    <p:extLst>
      <p:ext uri="{BB962C8B-B14F-4D97-AF65-F5344CB8AC3E}">
        <p14:creationId xmlns:p14="http://schemas.microsoft.com/office/powerpoint/2010/main" val="374060349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accent1"/>
                </a:solidFill>
                <a:effectLst/>
                <a:ea typeface="Calibri" panose="020F0502020204030204" pitchFamily="34" charset="0"/>
              </a:rPr>
              <a:t>Sotyktu </a:t>
            </a:r>
            <a:r>
              <a:rPr lang="en-US" b="1" dirty="0">
                <a:solidFill>
                  <a:schemeClr val="accent1"/>
                </a:solidFill>
              </a:rPr>
              <a:t>(</a:t>
            </a:r>
            <a:r>
              <a:rPr lang="en-US" b="1" dirty="0">
                <a:solidFill>
                  <a:schemeClr val="accent1"/>
                </a:solidFill>
                <a:cs typeface="Calibri" panose="020F0502020204030204" pitchFamily="34" charset="0"/>
              </a:rPr>
              <a:t>d</a:t>
            </a:r>
            <a:r>
              <a:rPr lang="en-US" b="1" dirty="0">
                <a:solidFill>
                  <a:schemeClr val="accent1"/>
                </a:solidFill>
                <a:effectLst/>
                <a:ea typeface="Calibri" panose="020F0502020204030204" pitchFamily="34" charset="0"/>
                <a:cs typeface="Calibri" panose="020F0502020204030204" pitchFamily="34" charset="0"/>
              </a:rPr>
              <a:t>eucravacitinib</a:t>
            </a:r>
            <a:r>
              <a:rPr lang="en-US" b="1" dirty="0">
                <a:solidFill>
                  <a:schemeClr val="accent1"/>
                </a:solidFill>
              </a:rPr>
              <a:t>)</a:t>
            </a:r>
          </a:p>
        </p:txBody>
      </p:sp>
      <p:sp>
        <p:nvSpPr>
          <p:cNvPr id="29699" name="Content Placeholder 2"/>
          <p:cNvSpPr>
            <a:spLocks noGrp="1"/>
          </p:cNvSpPr>
          <p:nvPr>
            <p:ph idx="1"/>
          </p:nvPr>
        </p:nvSpPr>
        <p:spPr>
          <a:xfrm>
            <a:off x="457200" y="1047750"/>
            <a:ext cx="8229600" cy="3394472"/>
          </a:xfrm>
        </p:spPr>
        <p:txBody>
          <a:bodyPr/>
          <a:lstStyle/>
          <a:p>
            <a:pPr>
              <a:spcAft>
                <a:spcPts val="0"/>
              </a:spcAft>
            </a:pPr>
            <a:r>
              <a:rPr lang="en-US" dirty="0">
                <a:solidFill>
                  <a:srgbClr val="000000"/>
                </a:solidFill>
              </a:rPr>
              <a:t>Indicated for the treatment of adults with moderate-to-severe plaque psoriasis who are candidates for systemic therapy or phototherapy</a:t>
            </a:r>
          </a:p>
          <a:p>
            <a:pPr>
              <a:spcAft>
                <a:spcPts val="0"/>
              </a:spcAft>
            </a:pPr>
            <a:r>
              <a:rPr lang="en-US" dirty="0">
                <a:solidFill>
                  <a:srgbClr val="000000"/>
                </a:solidFill>
              </a:rPr>
              <a:t>Recommended dosage is 6 mg orally once daily</a:t>
            </a:r>
          </a:p>
          <a:p>
            <a:pPr>
              <a:spcAft>
                <a:spcPts val="0"/>
              </a:spcAft>
            </a:pPr>
            <a:r>
              <a:rPr lang="en-US" dirty="0">
                <a:solidFill>
                  <a:srgbClr val="000000"/>
                </a:solidFill>
              </a:rPr>
              <a:t>Available as 6 mg tablets</a:t>
            </a:r>
          </a:p>
          <a:p>
            <a:pPr>
              <a:spcAft>
                <a:spcPts val="0"/>
              </a:spcAft>
            </a:pPr>
            <a:r>
              <a:rPr lang="en-US" dirty="0">
                <a:solidFill>
                  <a:srgbClr val="000000"/>
                </a:solidFill>
              </a:rPr>
              <a:t>Contraindicated in patients with known hypersensitivity to deucravacitinib or any of the excipients </a:t>
            </a:r>
          </a:p>
          <a:p>
            <a:pPr>
              <a:spcAft>
                <a:spcPts val="0"/>
              </a:spcAft>
            </a:pPr>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481806040"/>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accent1"/>
                </a:solidFill>
                <a:effectLst/>
                <a:ea typeface="Calibri" panose="020F0502020204030204" pitchFamily="34" charset="0"/>
              </a:rPr>
              <a:t>Sotyktu </a:t>
            </a:r>
            <a:r>
              <a:rPr lang="en-US" b="1" dirty="0">
                <a:solidFill>
                  <a:schemeClr val="accent1"/>
                </a:solidFill>
              </a:rPr>
              <a:t>(</a:t>
            </a:r>
            <a:r>
              <a:rPr lang="en-US" b="1" dirty="0">
                <a:solidFill>
                  <a:schemeClr val="accent1"/>
                </a:solidFill>
                <a:cs typeface="Calibri" panose="020F0502020204030204" pitchFamily="34" charset="0"/>
              </a:rPr>
              <a:t>d</a:t>
            </a:r>
            <a:r>
              <a:rPr lang="en-US" b="1" dirty="0">
                <a:solidFill>
                  <a:schemeClr val="accent1"/>
                </a:solidFill>
                <a:effectLst/>
                <a:ea typeface="Calibri" panose="020F0502020204030204" pitchFamily="34" charset="0"/>
                <a:cs typeface="Calibri" panose="020F0502020204030204" pitchFamily="34" charset="0"/>
              </a:rPr>
              <a:t>eucravacitinib</a:t>
            </a:r>
            <a:r>
              <a:rPr lang="en-US" b="1" dirty="0">
                <a:solidFill>
                  <a:schemeClr val="accent1"/>
                </a:solidFill>
              </a:rPr>
              <a:t>)</a:t>
            </a:r>
          </a:p>
        </p:txBody>
      </p:sp>
      <p:sp>
        <p:nvSpPr>
          <p:cNvPr id="29699" name="Content Placeholder 2"/>
          <p:cNvSpPr>
            <a:spLocks noGrp="1"/>
          </p:cNvSpPr>
          <p:nvPr>
            <p:ph idx="1"/>
          </p:nvPr>
        </p:nvSpPr>
        <p:spPr>
          <a:xfrm>
            <a:off x="457200" y="1047749"/>
            <a:ext cx="8229600" cy="3606137"/>
          </a:xfrm>
        </p:spPr>
        <p:txBody>
          <a:bodyPr/>
          <a:lstStyle/>
          <a:p>
            <a:pPr marL="0" indent="0">
              <a:spcAft>
                <a:spcPts val="0"/>
              </a:spcAft>
              <a:buNone/>
            </a:pPr>
            <a:r>
              <a:rPr lang="en-US" sz="2000" dirty="0">
                <a:solidFill>
                  <a:srgbClr val="000000"/>
                </a:solidFill>
              </a:rPr>
              <a:t>Warnings:</a:t>
            </a:r>
          </a:p>
          <a:p>
            <a:pPr marL="0" indent="0">
              <a:spcAft>
                <a:spcPts val="0"/>
              </a:spcAft>
              <a:buNone/>
            </a:pPr>
            <a:r>
              <a:rPr lang="en-US" sz="2000" dirty="0">
                <a:solidFill>
                  <a:srgbClr val="000000"/>
                </a:solidFill>
              </a:rPr>
              <a:t>*Hypersensitivity		     	   *Rhabdomyolysis and elevated CPK</a:t>
            </a:r>
          </a:p>
          <a:p>
            <a:pPr marL="0" indent="0">
              <a:spcAft>
                <a:spcPts val="0"/>
              </a:spcAft>
              <a:buNone/>
            </a:pPr>
            <a:r>
              <a:rPr lang="en-US" sz="2000" dirty="0">
                <a:solidFill>
                  <a:srgbClr val="000000"/>
                </a:solidFill>
              </a:rPr>
              <a:t>*Infections			   *Laboratory Abnormalities</a:t>
            </a:r>
          </a:p>
          <a:p>
            <a:pPr marL="0" indent="0">
              <a:spcAft>
                <a:spcPts val="0"/>
              </a:spcAft>
              <a:buNone/>
            </a:pPr>
            <a:r>
              <a:rPr lang="en-US" sz="2000" dirty="0">
                <a:solidFill>
                  <a:srgbClr val="000000"/>
                </a:solidFill>
              </a:rPr>
              <a:t>*Tuberculosis			   *Immunizations</a:t>
            </a:r>
          </a:p>
          <a:p>
            <a:pPr marL="0" indent="0">
              <a:spcAft>
                <a:spcPts val="0"/>
              </a:spcAft>
              <a:buNone/>
            </a:pPr>
            <a:r>
              <a:rPr lang="en-US" sz="2000" dirty="0">
                <a:solidFill>
                  <a:srgbClr val="000000"/>
                </a:solidFill>
              </a:rPr>
              <a:t>*Malignancy			   *Potential Risks Related to JAK Inhibition					</a:t>
            </a:r>
          </a:p>
          <a:p>
            <a:pPr marL="0" indent="0">
              <a:buNone/>
            </a:pPr>
            <a:r>
              <a:rPr lang="en-US" sz="2000" dirty="0">
                <a:solidFill>
                  <a:srgbClr val="000000"/>
                </a:solidFill>
              </a:rPr>
              <a:t>Adverse Reactions:</a:t>
            </a:r>
          </a:p>
          <a:p>
            <a:pPr marL="0" indent="0">
              <a:buNone/>
            </a:pPr>
            <a:r>
              <a:rPr lang="en-US" sz="2000" dirty="0">
                <a:solidFill>
                  <a:srgbClr val="000000"/>
                </a:solidFill>
              </a:rPr>
              <a:t>*Upper respiratory infections		      *Mouth ulcers</a:t>
            </a:r>
          </a:p>
          <a:p>
            <a:pPr marL="0" indent="0">
              <a:buNone/>
            </a:pPr>
            <a:r>
              <a:rPr lang="en-US" sz="2000" dirty="0">
                <a:solidFill>
                  <a:srgbClr val="000000"/>
                </a:solidFill>
              </a:rPr>
              <a:t>*Blood creatine phosphokinase increased            *Folliculitis </a:t>
            </a:r>
          </a:p>
          <a:p>
            <a:pPr marL="0" indent="0">
              <a:buNone/>
            </a:pPr>
            <a:r>
              <a:rPr lang="en-US" sz="2000" dirty="0">
                <a:solidFill>
                  <a:srgbClr val="000000"/>
                </a:solidFill>
              </a:rPr>
              <a:t>*Herpes simplex				       *Acne</a:t>
            </a:r>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2244553467"/>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accent1"/>
                </a:solidFill>
                <a:effectLst/>
                <a:ea typeface="Calibri" panose="020F0502020204030204" pitchFamily="34" charset="0"/>
              </a:rPr>
              <a:t>Sotyktu </a:t>
            </a:r>
            <a:r>
              <a:rPr lang="en-US" b="1" dirty="0">
                <a:solidFill>
                  <a:schemeClr val="accent1"/>
                </a:solidFill>
              </a:rPr>
              <a:t>(</a:t>
            </a:r>
            <a:r>
              <a:rPr lang="en-US" b="1" dirty="0">
                <a:solidFill>
                  <a:schemeClr val="accent1"/>
                </a:solidFill>
                <a:cs typeface="Calibri" panose="020F0502020204030204" pitchFamily="34" charset="0"/>
              </a:rPr>
              <a:t>d</a:t>
            </a:r>
            <a:r>
              <a:rPr lang="en-US" b="1" dirty="0">
                <a:solidFill>
                  <a:schemeClr val="accent1"/>
                </a:solidFill>
                <a:effectLst/>
                <a:ea typeface="Calibri" panose="020F0502020204030204" pitchFamily="34" charset="0"/>
                <a:cs typeface="Calibri" panose="020F0502020204030204" pitchFamily="34" charset="0"/>
              </a:rPr>
              <a:t>eucravacitinib</a:t>
            </a:r>
            <a:r>
              <a:rPr lang="en-US" b="1" dirty="0">
                <a:solidFill>
                  <a:schemeClr val="accent1"/>
                </a:solidFill>
              </a:rPr>
              <a:t>)</a:t>
            </a:r>
          </a:p>
        </p:txBody>
      </p:sp>
      <p:sp>
        <p:nvSpPr>
          <p:cNvPr id="29699" name="Content Placeholder 2"/>
          <p:cNvSpPr>
            <a:spLocks noGrp="1"/>
          </p:cNvSpPr>
          <p:nvPr>
            <p:ph idx="1"/>
          </p:nvPr>
        </p:nvSpPr>
        <p:spPr>
          <a:xfrm>
            <a:off x="457200" y="859809"/>
            <a:ext cx="8229600" cy="3794077"/>
          </a:xfrm>
        </p:spPr>
        <p:txBody>
          <a:bodyPr/>
          <a:lstStyle/>
          <a:p>
            <a:pPr>
              <a:spcAft>
                <a:spcPts val="0"/>
              </a:spcAft>
            </a:pPr>
            <a:r>
              <a:rPr lang="en-US" sz="2000" b="0" i="0" dirty="0">
                <a:solidFill>
                  <a:srgbClr val="000000"/>
                </a:solidFill>
                <a:effectLst/>
              </a:rPr>
              <a:t>The FDA approval was based on the phase 3 POETYK PSO-1 and POETYK PSO-2 trials</a:t>
            </a:r>
          </a:p>
          <a:p>
            <a:pPr>
              <a:spcAft>
                <a:spcPts val="0"/>
              </a:spcAft>
            </a:pPr>
            <a:r>
              <a:rPr lang="en-US" sz="2000" dirty="0">
                <a:solidFill>
                  <a:srgbClr val="000000"/>
                </a:solidFill>
              </a:rPr>
              <a:t>T</a:t>
            </a:r>
            <a:r>
              <a:rPr lang="en-US" sz="2000" b="0" i="0" dirty="0">
                <a:solidFill>
                  <a:srgbClr val="000000"/>
                </a:solidFill>
                <a:effectLst/>
              </a:rPr>
              <a:t>he safety and efficacy of Sotyktu (6 mg once daily) were compared to placebo and Otezla (apremilast) (30 mg twice daily) in patients with moderate-to-severe plaque psoriasis</a:t>
            </a:r>
          </a:p>
          <a:p>
            <a:pPr>
              <a:spcAft>
                <a:spcPts val="0"/>
              </a:spcAft>
            </a:pPr>
            <a:r>
              <a:rPr lang="en-US" sz="2000" b="0" i="0" dirty="0">
                <a:solidFill>
                  <a:srgbClr val="000000"/>
                </a:solidFill>
                <a:effectLst/>
              </a:rPr>
              <a:t>Both were multi-national, multi-center, randomized, double-blind, placebo- and active comparator-controlled 52-week Phase 3 studies</a:t>
            </a:r>
            <a:endParaRPr lang="en-US" sz="2000" dirty="0">
              <a:solidFill>
                <a:srgbClr val="000000"/>
              </a:solidFill>
            </a:endParaRPr>
          </a:p>
          <a:p>
            <a:pPr>
              <a:spcAft>
                <a:spcPts val="0"/>
              </a:spcAft>
            </a:pPr>
            <a:r>
              <a:rPr lang="en-US" sz="2000" b="0" i="0" dirty="0">
                <a:solidFill>
                  <a:srgbClr val="000000"/>
                </a:solidFill>
                <a:effectLst/>
              </a:rPr>
              <a:t>POETYK PSO-2 included a randomized withdrawal and retreatment period after Week 24</a:t>
            </a:r>
          </a:p>
          <a:p>
            <a:pPr>
              <a:spcAft>
                <a:spcPts val="0"/>
              </a:spcAft>
            </a:pPr>
            <a:r>
              <a:rPr lang="en-US" sz="2000" b="0" i="0" dirty="0">
                <a:solidFill>
                  <a:srgbClr val="000000"/>
                </a:solidFill>
                <a:effectLst/>
              </a:rPr>
              <a:t>In total, 664 patients were enrolled in POETYK PSO-1 and 1,020 patients were enrolled in POETYK PSO-2</a:t>
            </a:r>
            <a:endParaRPr lang="en-US" sz="20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307556036"/>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accent1"/>
                </a:solidFill>
                <a:effectLst/>
                <a:ea typeface="Calibri" panose="020F0502020204030204" pitchFamily="34" charset="0"/>
              </a:rPr>
              <a:t>Sotyktu </a:t>
            </a:r>
            <a:r>
              <a:rPr lang="en-US" b="1" dirty="0">
                <a:solidFill>
                  <a:schemeClr val="accent1"/>
                </a:solidFill>
              </a:rPr>
              <a:t>(</a:t>
            </a:r>
            <a:r>
              <a:rPr lang="en-US" b="1" dirty="0">
                <a:solidFill>
                  <a:schemeClr val="accent1"/>
                </a:solidFill>
                <a:cs typeface="Calibri" panose="020F0502020204030204" pitchFamily="34" charset="0"/>
              </a:rPr>
              <a:t>d</a:t>
            </a:r>
            <a:r>
              <a:rPr lang="en-US" b="1" dirty="0">
                <a:solidFill>
                  <a:schemeClr val="accent1"/>
                </a:solidFill>
                <a:effectLst/>
                <a:ea typeface="Calibri" panose="020F0502020204030204" pitchFamily="34" charset="0"/>
                <a:cs typeface="Calibri" panose="020F0502020204030204" pitchFamily="34" charset="0"/>
              </a:rPr>
              <a:t>eucravacitinib</a:t>
            </a:r>
            <a:r>
              <a:rPr lang="en-US" b="1" dirty="0">
                <a:solidFill>
                  <a:schemeClr val="accent1"/>
                </a:solidFill>
              </a:rPr>
              <a:t>)</a:t>
            </a:r>
          </a:p>
        </p:txBody>
      </p:sp>
      <p:sp>
        <p:nvSpPr>
          <p:cNvPr id="29699" name="Content Placeholder 2"/>
          <p:cNvSpPr>
            <a:spLocks noGrp="1"/>
          </p:cNvSpPr>
          <p:nvPr>
            <p:ph idx="1"/>
          </p:nvPr>
        </p:nvSpPr>
        <p:spPr>
          <a:xfrm>
            <a:off x="457200" y="859809"/>
            <a:ext cx="8229600" cy="3794077"/>
          </a:xfrm>
        </p:spPr>
        <p:txBody>
          <a:bodyPr/>
          <a:lstStyle/>
          <a:p>
            <a:pPr algn="l"/>
            <a:r>
              <a:rPr lang="en-US" sz="2000" b="0" i="0" dirty="0">
                <a:solidFill>
                  <a:srgbClr val="000000"/>
                </a:solidFill>
                <a:effectLst/>
              </a:rPr>
              <a:t>The co-primary endpoints of both trials were the percentage of patients who achieved PASI75 and the percentage of patients who achieved sPGA 0/1 at Week 16 versus placebo</a:t>
            </a:r>
          </a:p>
          <a:p>
            <a:r>
              <a:rPr lang="en-US" sz="2000" b="0" i="0" dirty="0">
                <a:solidFill>
                  <a:srgbClr val="000000"/>
                </a:solidFill>
                <a:effectLst/>
              </a:rPr>
              <a:t>In POETYK PSO-1 the rates were PASI75: Sotyktu (58%), placebo (13%) and Otezla (35%) and sPGA 0/1: Soyyktu (54%), placebo (7%) and Otezla (32%)</a:t>
            </a:r>
          </a:p>
          <a:p>
            <a:r>
              <a:rPr lang="en-US" sz="2000" b="0" i="0" dirty="0">
                <a:solidFill>
                  <a:srgbClr val="000000"/>
                </a:solidFill>
                <a:effectLst/>
              </a:rPr>
              <a:t>In POETYK PSO-2 the rates were PASI75: Sotyktu (53%), placebo (9%) and Otezla (40%) and sPGA 0/1: Soyyktu (50%), placebo (9%) and Otezla (34%)</a:t>
            </a:r>
          </a:p>
          <a:p>
            <a:r>
              <a:rPr lang="en-US" sz="2000" b="0" i="0" dirty="0">
                <a:solidFill>
                  <a:srgbClr val="000000"/>
                </a:solidFill>
                <a:effectLst/>
              </a:rPr>
              <a:t>Key secondary endpoints. which included the percentage of patients who achieved PASI 75, PASI 90 and sPGA 0/1 compared to Otezla at Week 16 and Week 24, also demonstrated superiority over placebo and Otezla</a:t>
            </a:r>
            <a:br>
              <a:rPr lang="en-US" sz="2000" dirty="0"/>
            </a:br>
            <a:endParaRPr lang="en-US" sz="2000" dirty="0"/>
          </a:p>
          <a:p>
            <a:pPr lvl="1"/>
            <a:endParaRPr lang="en-US" sz="1800" dirty="0"/>
          </a:p>
        </p:txBody>
      </p:sp>
    </p:spTree>
    <p:extLst>
      <p:ext uri="{BB962C8B-B14F-4D97-AF65-F5344CB8AC3E}">
        <p14:creationId xmlns:p14="http://schemas.microsoft.com/office/powerpoint/2010/main" val="1317394952"/>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accent1"/>
                </a:solidFill>
                <a:effectLst/>
                <a:ea typeface="Calibri" panose="020F0502020204030204" pitchFamily="34" charset="0"/>
              </a:rPr>
              <a:t>Sotyktu </a:t>
            </a:r>
            <a:r>
              <a:rPr lang="en-US" b="1" dirty="0">
                <a:solidFill>
                  <a:schemeClr val="accent1"/>
                </a:solidFill>
              </a:rPr>
              <a:t>(</a:t>
            </a:r>
            <a:r>
              <a:rPr lang="en-US" b="1" dirty="0">
                <a:solidFill>
                  <a:schemeClr val="accent1"/>
                </a:solidFill>
                <a:cs typeface="Calibri" panose="020F0502020204030204" pitchFamily="34" charset="0"/>
              </a:rPr>
              <a:t>d</a:t>
            </a:r>
            <a:r>
              <a:rPr lang="en-US" b="1" dirty="0">
                <a:solidFill>
                  <a:schemeClr val="accent1"/>
                </a:solidFill>
                <a:effectLst/>
                <a:ea typeface="Calibri" panose="020F0502020204030204" pitchFamily="34" charset="0"/>
                <a:cs typeface="Calibri" panose="020F0502020204030204" pitchFamily="34" charset="0"/>
              </a:rPr>
              <a:t>eucravacitinib</a:t>
            </a:r>
            <a:r>
              <a:rPr lang="en-US" b="1" dirty="0">
                <a:solidFill>
                  <a:schemeClr val="accent1"/>
                </a:solidFill>
              </a:rPr>
              <a:t>)</a:t>
            </a:r>
          </a:p>
        </p:txBody>
      </p:sp>
      <p:sp>
        <p:nvSpPr>
          <p:cNvPr id="29699" name="Content Placeholder 2"/>
          <p:cNvSpPr>
            <a:spLocks noGrp="1"/>
          </p:cNvSpPr>
          <p:nvPr>
            <p:ph idx="1"/>
          </p:nvPr>
        </p:nvSpPr>
        <p:spPr>
          <a:xfrm>
            <a:off x="457200" y="859809"/>
            <a:ext cx="8229600" cy="3794077"/>
          </a:xfrm>
        </p:spPr>
        <p:txBody>
          <a:bodyPr/>
          <a:lstStyle/>
          <a:p>
            <a:pPr algn="l"/>
            <a:r>
              <a:rPr lang="en-US" b="0" i="0" dirty="0">
                <a:solidFill>
                  <a:srgbClr val="000000"/>
                </a:solidFill>
                <a:effectLst/>
              </a:rPr>
              <a:t>Responses persisted through Week 52, as 82% of patients who achieved PASI 75 with Sotyktu at Week 24 maintained their response at Week 52 in POETYK PSO-1</a:t>
            </a:r>
          </a:p>
          <a:p>
            <a:pPr algn="l"/>
            <a:r>
              <a:rPr lang="en-US" b="0" i="0" dirty="0">
                <a:solidFill>
                  <a:srgbClr val="000000"/>
                </a:solidFill>
                <a:effectLst/>
              </a:rPr>
              <a:t>In POETYK PSO-2, 80% of patients who continued on Sotyktu maintained PASI 75 response compared to 31% of patients who were withdrawn from Sotyktu</a:t>
            </a:r>
            <a:br>
              <a:rPr lang="en-US" sz="2000" dirty="0"/>
            </a:br>
            <a:endParaRPr lang="en-US" sz="2000" dirty="0"/>
          </a:p>
          <a:p>
            <a:pPr lvl="1"/>
            <a:endParaRPr lang="en-US" sz="1800" dirty="0"/>
          </a:p>
        </p:txBody>
      </p:sp>
    </p:spTree>
    <p:extLst>
      <p:ext uri="{BB962C8B-B14F-4D97-AF65-F5344CB8AC3E}">
        <p14:creationId xmlns:p14="http://schemas.microsoft.com/office/powerpoint/2010/main" val="2413978929"/>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tx2">
                    <a:lumMod val="60000"/>
                    <a:lumOff val="40000"/>
                  </a:schemeClr>
                </a:solidFill>
                <a:effectLst/>
                <a:ea typeface="Calibri" panose="020F0502020204030204" pitchFamily="34" charset="0"/>
              </a:rPr>
              <a:t>Rolvedon</a:t>
            </a:r>
            <a:r>
              <a:rPr lang="en-US" b="1" dirty="0">
                <a:solidFill>
                  <a:schemeClr val="tx2">
                    <a:lumMod val="60000"/>
                    <a:lumOff val="40000"/>
                  </a:schemeClr>
                </a:solidFill>
              </a:rPr>
              <a:t> (</a:t>
            </a:r>
            <a:r>
              <a:rPr lang="en-US" b="1" dirty="0">
                <a:solidFill>
                  <a:schemeClr val="tx2">
                    <a:lumMod val="60000"/>
                    <a:lumOff val="40000"/>
                  </a:schemeClr>
                </a:solidFill>
                <a:cs typeface="Calibri" panose="020F0502020204030204" pitchFamily="34" charset="0"/>
              </a:rPr>
              <a:t>e</a:t>
            </a:r>
            <a:r>
              <a:rPr lang="en-US" b="1" dirty="0">
                <a:solidFill>
                  <a:schemeClr val="tx2">
                    <a:lumMod val="60000"/>
                    <a:lumOff val="40000"/>
                  </a:schemeClr>
                </a:solidFill>
                <a:effectLst/>
                <a:ea typeface="Calibri" panose="020F0502020204030204" pitchFamily="34" charset="0"/>
                <a:cs typeface="Calibri" panose="020F0502020204030204" pitchFamily="34" charset="0"/>
              </a:rPr>
              <a:t>flapegrastim-xnst</a:t>
            </a:r>
            <a:r>
              <a:rPr lang="en-US" b="1" dirty="0">
                <a:solidFill>
                  <a:schemeClr val="tx2">
                    <a:lumMod val="60000"/>
                    <a:lumOff val="40000"/>
                  </a:schemeClr>
                </a:solidFill>
              </a:rPr>
              <a:t>) </a:t>
            </a:r>
          </a:p>
        </p:txBody>
      </p:sp>
      <p:sp>
        <p:nvSpPr>
          <p:cNvPr id="29699" name="Content Placeholder 2"/>
          <p:cNvSpPr>
            <a:spLocks noGrp="1"/>
          </p:cNvSpPr>
          <p:nvPr>
            <p:ph idx="1"/>
          </p:nvPr>
        </p:nvSpPr>
        <p:spPr>
          <a:xfrm>
            <a:off x="204716" y="859809"/>
            <a:ext cx="8482084" cy="3794077"/>
          </a:xfrm>
        </p:spPr>
        <p:txBody>
          <a:bodyPr/>
          <a:lstStyle/>
          <a:p>
            <a:pPr algn="l"/>
            <a:r>
              <a:rPr lang="en-US" sz="2000" dirty="0">
                <a:solidFill>
                  <a:srgbClr val="000000"/>
                </a:solidFill>
              </a:rPr>
              <a:t>Indicated to decrease the incidence of infection, as manifested by febrile neutropenia, in adult patients with nonmyeloid malignancies receiving myelosuppressive anti-cancer drugs associated with clinically significant incidence of febrile neutropenia</a:t>
            </a:r>
          </a:p>
          <a:p>
            <a:pPr algn="l"/>
            <a:r>
              <a:rPr lang="en-US" sz="2000" dirty="0">
                <a:solidFill>
                  <a:srgbClr val="000000"/>
                </a:solidFill>
              </a:rPr>
              <a:t>Recommended dose is 13.2 mg administered subcutaneously once per chemotherapy cycle</a:t>
            </a:r>
          </a:p>
          <a:p>
            <a:pPr algn="l"/>
            <a:r>
              <a:rPr lang="en-US" sz="2000" dirty="0">
                <a:solidFill>
                  <a:srgbClr val="000000"/>
                </a:solidFill>
              </a:rPr>
              <a:t>Available as 13.2 mg/0.6 mL injection solution in a single-dose prefilled syringe</a:t>
            </a:r>
          </a:p>
          <a:p>
            <a:pPr algn="l"/>
            <a:r>
              <a:rPr lang="en-US" sz="2000" dirty="0">
                <a:solidFill>
                  <a:srgbClr val="000000"/>
                </a:solidFill>
              </a:rPr>
              <a:t>Contraindicated in patients with a history of serious allergic reactions to human granulocyte colony stimulating factors such as eflapegrastim, pegfilgrastim or filgrastim products</a:t>
            </a:r>
          </a:p>
          <a:p>
            <a:pPr marL="0" indent="0" algn="l">
              <a:buNone/>
            </a:pPr>
            <a:br>
              <a:rPr lang="en-US" sz="2000" dirty="0"/>
            </a:br>
            <a:endParaRPr lang="en-US" sz="2000" dirty="0"/>
          </a:p>
          <a:p>
            <a:pPr lvl="1"/>
            <a:endParaRPr lang="en-US" sz="1800" dirty="0"/>
          </a:p>
        </p:txBody>
      </p:sp>
    </p:spTree>
    <p:extLst>
      <p:ext uri="{BB962C8B-B14F-4D97-AF65-F5344CB8AC3E}">
        <p14:creationId xmlns:p14="http://schemas.microsoft.com/office/powerpoint/2010/main" val="1875171424"/>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tx2">
                    <a:lumMod val="60000"/>
                    <a:lumOff val="40000"/>
                  </a:schemeClr>
                </a:solidFill>
                <a:effectLst/>
                <a:ea typeface="Calibri" panose="020F0502020204030204" pitchFamily="34" charset="0"/>
              </a:rPr>
              <a:t>Rolvedon</a:t>
            </a:r>
            <a:r>
              <a:rPr lang="en-US" b="1" dirty="0">
                <a:solidFill>
                  <a:schemeClr val="tx2">
                    <a:lumMod val="60000"/>
                    <a:lumOff val="40000"/>
                  </a:schemeClr>
                </a:solidFill>
              </a:rPr>
              <a:t> (</a:t>
            </a:r>
            <a:r>
              <a:rPr lang="en-US" b="1" dirty="0">
                <a:solidFill>
                  <a:schemeClr val="tx2">
                    <a:lumMod val="60000"/>
                    <a:lumOff val="40000"/>
                  </a:schemeClr>
                </a:solidFill>
                <a:cs typeface="Calibri" panose="020F0502020204030204" pitchFamily="34" charset="0"/>
              </a:rPr>
              <a:t>e</a:t>
            </a:r>
            <a:r>
              <a:rPr lang="en-US" b="1" dirty="0">
                <a:solidFill>
                  <a:schemeClr val="tx2">
                    <a:lumMod val="60000"/>
                    <a:lumOff val="40000"/>
                  </a:schemeClr>
                </a:solidFill>
                <a:effectLst/>
                <a:ea typeface="Calibri" panose="020F0502020204030204" pitchFamily="34" charset="0"/>
                <a:cs typeface="Calibri" panose="020F0502020204030204" pitchFamily="34" charset="0"/>
              </a:rPr>
              <a:t>flapegrastim-xnst</a:t>
            </a:r>
            <a:r>
              <a:rPr lang="en-US" b="1" dirty="0">
                <a:solidFill>
                  <a:schemeClr val="tx2">
                    <a:lumMod val="60000"/>
                    <a:lumOff val="40000"/>
                  </a:schemeClr>
                </a:solidFill>
              </a:rPr>
              <a:t>) </a:t>
            </a:r>
          </a:p>
        </p:txBody>
      </p:sp>
      <p:sp>
        <p:nvSpPr>
          <p:cNvPr id="29699" name="Content Placeholder 2"/>
          <p:cNvSpPr>
            <a:spLocks noGrp="1"/>
          </p:cNvSpPr>
          <p:nvPr>
            <p:ph idx="1"/>
          </p:nvPr>
        </p:nvSpPr>
        <p:spPr>
          <a:xfrm>
            <a:off x="204715" y="859809"/>
            <a:ext cx="8666329" cy="3794077"/>
          </a:xfrm>
        </p:spPr>
        <p:txBody>
          <a:bodyPr/>
          <a:lstStyle/>
          <a:p>
            <a:pPr marL="0" indent="0" algn="l">
              <a:buNone/>
            </a:pPr>
            <a:r>
              <a:rPr lang="en-US" sz="1600" dirty="0">
                <a:solidFill>
                  <a:srgbClr val="000000"/>
                </a:solidFill>
              </a:rPr>
              <a:t>Warnings:</a:t>
            </a:r>
          </a:p>
          <a:p>
            <a:pPr marL="0" indent="0" algn="l">
              <a:buNone/>
            </a:pPr>
            <a:r>
              <a:rPr lang="en-US" sz="1600" dirty="0">
                <a:solidFill>
                  <a:srgbClr val="000000"/>
                </a:solidFill>
              </a:rPr>
              <a:t>*Fatal splenic rupture				          *Glomerulonephritis</a:t>
            </a:r>
          </a:p>
          <a:p>
            <a:pPr marL="0" indent="0" algn="l">
              <a:buNone/>
            </a:pPr>
            <a:r>
              <a:rPr lang="en-US" sz="1600" dirty="0">
                <a:solidFill>
                  <a:srgbClr val="000000"/>
                </a:solidFill>
              </a:rPr>
              <a:t>*Acute respiratory distress syndrome		           *Leukocytosis</a:t>
            </a:r>
          </a:p>
          <a:p>
            <a:pPr marL="0" indent="0" algn="l">
              <a:buNone/>
            </a:pPr>
            <a:r>
              <a:rPr lang="en-US" sz="1600" dirty="0">
                <a:solidFill>
                  <a:srgbClr val="000000"/>
                </a:solidFill>
              </a:rPr>
              <a:t>*Serious allergic reactions, including anaphylaxis	           *Thrombocytopenia</a:t>
            </a:r>
          </a:p>
          <a:p>
            <a:pPr marL="0" indent="0" algn="l">
              <a:buNone/>
            </a:pPr>
            <a:r>
              <a:rPr lang="en-US" sz="1600" dirty="0">
                <a:solidFill>
                  <a:srgbClr val="000000"/>
                </a:solidFill>
              </a:rPr>
              <a:t>*Sickle Cell Crisis in Patients with Sickle Cell Disorders               *MDS and AML</a:t>
            </a:r>
            <a:br>
              <a:rPr lang="en-US" sz="1600" dirty="0">
                <a:solidFill>
                  <a:srgbClr val="000000"/>
                </a:solidFill>
              </a:rPr>
            </a:br>
            <a:endParaRPr lang="en-US" sz="1600" dirty="0">
              <a:solidFill>
                <a:srgbClr val="000000"/>
              </a:solidFill>
            </a:endParaRPr>
          </a:p>
          <a:p>
            <a:pPr marL="0" indent="0" algn="l">
              <a:buNone/>
            </a:pPr>
            <a:r>
              <a:rPr lang="en-US" sz="1600" dirty="0">
                <a:solidFill>
                  <a:srgbClr val="000000"/>
                </a:solidFill>
              </a:rPr>
              <a:t>Adverse Reactions</a:t>
            </a:r>
          </a:p>
          <a:p>
            <a:pPr marL="0" indent="0" algn="l">
              <a:buNone/>
            </a:pPr>
            <a:r>
              <a:rPr lang="en-US" sz="1600" dirty="0">
                <a:solidFill>
                  <a:srgbClr val="000000"/>
                </a:solidFill>
              </a:rPr>
              <a:t>*Fatigue					*Anemia</a:t>
            </a:r>
          </a:p>
          <a:p>
            <a:pPr marL="0" indent="0" algn="l">
              <a:buNone/>
            </a:pPr>
            <a:r>
              <a:rPr lang="en-US" sz="1600" dirty="0">
                <a:solidFill>
                  <a:srgbClr val="000000"/>
                </a:solidFill>
              </a:rPr>
              <a:t>*Nausea					*Rash</a:t>
            </a:r>
          </a:p>
          <a:p>
            <a:pPr marL="0" indent="0" algn="l">
              <a:buNone/>
            </a:pPr>
            <a:r>
              <a:rPr lang="en-US" sz="1600" dirty="0">
                <a:solidFill>
                  <a:srgbClr val="000000"/>
                </a:solidFill>
              </a:rPr>
              <a:t>*Diarrhea					*Myalgia</a:t>
            </a:r>
          </a:p>
          <a:p>
            <a:pPr marL="0" indent="0" algn="l">
              <a:buNone/>
            </a:pPr>
            <a:r>
              <a:rPr lang="en-US" sz="1600" dirty="0">
                <a:solidFill>
                  <a:srgbClr val="000000"/>
                </a:solidFill>
              </a:rPr>
              <a:t>*Bone pain				*Arthralgia 	</a:t>
            </a:r>
          </a:p>
          <a:p>
            <a:pPr marL="0" indent="0" algn="l">
              <a:buNone/>
            </a:pPr>
            <a:r>
              <a:rPr lang="en-US" sz="1600" dirty="0">
                <a:solidFill>
                  <a:srgbClr val="000000"/>
                </a:solidFill>
              </a:rPr>
              <a:t>*Headache				*Back pain</a:t>
            </a:r>
          </a:p>
          <a:p>
            <a:pPr marL="0" indent="0" algn="l">
              <a:buNone/>
            </a:pPr>
            <a:r>
              <a:rPr lang="en-US" sz="1600" dirty="0"/>
              <a:t>*Pyrexia</a:t>
            </a:r>
          </a:p>
        </p:txBody>
      </p:sp>
    </p:spTree>
    <p:extLst>
      <p:ext uri="{BB962C8B-B14F-4D97-AF65-F5344CB8AC3E}">
        <p14:creationId xmlns:p14="http://schemas.microsoft.com/office/powerpoint/2010/main" val="33808840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pPr marR="0">
              <a:spcBef>
                <a:spcPts val="0"/>
              </a:spcBef>
              <a:spcAft>
                <a:spcPts val="0"/>
              </a:spcAft>
            </a:pPr>
            <a:r>
              <a:rPr lang="en-US" sz="2000" dirty="0">
                <a:solidFill>
                  <a:srgbClr val="000000"/>
                </a:solidFill>
                <a:effectLst/>
              </a:rPr>
              <a:t>The 2018 American Urological Association (AUA) provides a treatment algorithm for evaluating and managing testosterone deficiency</a:t>
            </a:r>
          </a:p>
          <a:p>
            <a:pPr marR="0">
              <a:spcBef>
                <a:spcPts val="0"/>
              </a:spcBef>
              <a:spcAft>
                <a:spcPts val="0"/>
              </a:spcAft>
            </a:pPr>
            <a:r>
              <a:rPr lang="en-US" sz="2000" dirty="0">
                <a:solidFill>
                  <a:srgbClr val="000000"/>
                </a:solidFill>
                <a:effectLst/>
              </a:rPr>
              <a:t>Topical and injectable formulations can be considered without preference for one product over another</a:t>
            </a:r>
            <a:endParaRPr lang="en-US" sz="2000" dirty="0">
              <a:solidFill>
                <a:srgbClr val="000000"/>
              </a:solidFill>
            </a:endParaRPr>
          </a:p>
          <a:p>
            <a:pPr>
              <a:spcBef>
                <a:spcPts val="0"/>
              </a:spcBef>
            </a:pPr>
            <a:r>
              <a:rPr lang="en-US" sz="2000" dirty="0">
                <a:solidFill>
                  <a:srgbClr val="000000"/>
                </a:solidFill>
                <a:effectLst/>
              </a:rPr>
              <a:t>In 2020, the American College of Physicians (ACP) published a clinical guideline on testosterone treatment for adult men with age-related low testosterone to improve sexual function</a:t>
            </a:r>
          </a:p>
          <a:p>
            <a:pPr>
              <a:spcBef>
                <a:spcPts val="0"/>
              </a:spcBef>
            </a:pPr>
            <a:r>
              <a:rPr lang="en-US" sz="2000" dirty="0">
                <a:solidFill>
                  <a:srgbClr val="000000"/>
                </a:solidFill>
              </a:rPr>
              <a:t>They recommend against initiating</a:t>
            </a:r>
            <a:r>
              <a:rPr lang="en-US" sz="2000" dirty="0">
                <a:solidFill>
                  <a:srgbClr val="000000"/>
                </a:solidFill>
                <a:effectLst/>
              </a:rPr>
              <a:t> testosterone therapy for improvement of energy, vitality, physical function, or cognition in men with age-related low 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867513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724170"/>
          </a:xfrm>
        </p:spPr>
        <p:txBody>
          <a:bodyPr/>
          <a:lstStyle/>
          <a:p>
            <a:r>
              <a:rPr lang="en-US" b="1" dirty="0">
                <a:solidFill>
                  <a:schemeClr val="tx2">
                    <a:lumMod val="60000"/>
                    <a:lumOff val="40000"/>
                  </a:schemeClr>
                </a:solidFill>
                <a:effectLst/>
                <a:ea typeface="Calibri" panose="020F0502020204030204" pitchFamily="34" charset="0"/>
              </a:rPr>
              <a:t>Rolvedon</a:t>
            </a:r>
            <a:r>
              <a:rPr lang="en-US" b="1" dirty="0">
                <a:solidFill>
                  <a:schemeClr val="tx2">
                    <a:lumMod val="60000"/>
                    <a:lumOff val="40000"/>
                  </a:schemeClr>
                </a:solidFill>
              </a:rPr>
              <a:t> (</a:t>
            </a:r>
            <a:r>
              <a:rPr lang="en-US" b="1" dirty="0">
                <a:solidFill>
                  <a:schemeClr val="tx2">
                    <a:lumMod val="60000"/>
                    <a:lumOff val="40000"/>
                  </a:schemeClr>
                </a:solidFill>
                <a:cs typeface="Calibri" panose="020F0502020204030204" pitchFamily="34" charset="0"/>
              </a:rPr>
              <a:t>e</a:t>
            </a:r>
            <a:r>
              <a:rPr lang="en-US" b="1" dirty="0">
                <a:solidFill>
                  <a:schemeClr val="tx2">
                    <a:lumMod val="60000"/>
                    <a:lumOff val="40000"/>
                  </a:schemeClr>
                </a:solidFill>
                <a:effectLst/>
                <a:ea typeface="Calibri" panose="020F0502020204030204" pitchFamily="34" charset="0"/>
                <a:cs typeface="Calibri" panose="020F0502020204030204" pitchFamily="34" charset="0"/>
              </a:rPr>
              <a:t>flapegrastim-xnst</a:t>
            </a:r>
            <a:r>
              <a:rPr lang="en-US" b="1" dirty="0">
                <a:solidFill>
                  <a:schemeClr val="tx2">
                    <a:lumMod val="60000"/>
                    <a:lumOff val="40000"/>
                  </a:schemeClr>
                </a:solidFill>
              </a:rPr>
              <a:t>) </a:t>
            </a:r>
          </a:p>
        </p:txBody>
      </p:sp>
      <p:sp>
        <p:nvSpPr>
          <p:cNvPr id="29699" name="Content Placeholder 2"/>
          <p:cNvSpPr>
            <a:spLocks noGrp="1"/>
          </p:cNvSpPr>
          <p:nvPr>
            <p:ph idx="1"/>
          </p:nvPr>
        </p:nvSpPr>
        <p:spPr>
          <a:xfrm>
            <a:off x="204715" y="859809"/>
            <a:ext cx="8666329" cy="3794077"/>
          </a:xfrm>
        </p:spPr>
        <p:txBody>
          <a:bodyPr/>
          <a:lstStyle/>
          <a:p>
            <a:pPr algn="l"/>
            <a:r>
              <a:rPr lang="en-US" sz="2000" b="0" i="0" dirty="0">
                <a:solidFill>
                  <a:srgbClr val="000000"/>
                </a:solidFill>
                <a:effectLst/>
              </a:rPr>
              <a:t>The FDA approval of Rolvedon was based on  two identically designed Phase 3, randomized, open-label, noninferiority clinical trials, ADVANCE and RECOVER</a:t>
            </a:r>
          </a:p>
          <a:p>
            <a:pPr algn="l"/>
            <a:r>
              <a:rPr lang="en-US" sz="2000" dirty="0">
                <a:solidFill>
                  <a:srgbClr val="000000"/>
                </a:solidFill>
              </a:rPr>
              <a:t>E</a:t>
            </a:r>
            <a:r>
              <a:rPr lang="en-US" sz="2000" b="0" i="0" dirty="0">
                <a:solidFill>
                  <a:srgbClr val="000000"/>
                </a:solidFill>
                <a:effectLst/>
              </a:rPr>
              <a:t>valuated the safety and efficacy of Rolvedon in 643 early-stage breast cancer patients for the management of neutropenia due to myelosuppressive chemotherapy</a:t>
            </a:r>
          </a:p>
          <a:p>
            <a:pPr algn="l"/>
            <a:r>
              <a:rPr lang="en-US" sz="2000" b="0" i="0" dirty="0">
                <a:solidFill>
                  <a:srgbClr val="000000"/>
                </a:solidFill>
                <a:effectLst/>
              </a:rPr>
              <a:t>In both studies, Rolvedon demonstrated the pre-specified hypothesis of non-inferiority (NI) in mean duration of severe neutropenia (DSN) and a similar safety profile to pegfilgrastim</a:t>
            </a:r>
          </a:p>
          <a:p>
            <a:pPr algn="l"/>
            <a:r>
              <a:rPr lang="en-US" sz="2000" b="0" i="0" dirty="0">
                <a:solidFill>
                  <a:srgbClr val="000000"/>
                </a:solidFill>
                <a:effectLst/>
              </a:rPr>
              <a:t>Rolvedon also demonstrated non-inferiority to pegfilgrastim in the mean DSN across all four cycles in both trials</a:t>
            </a:r>
          </a:p>
          <a:p>
            <a:pPr algn="l"/>
            <a:endParaRPr lang="en-US" sz="1600" dirty="0"/>
          </a:p>
        </p:txBody>
      </p:sp>
    </p:spTree>
    <p:extLst>
      <p:ext uri="{BB962C8B-B14F-4D97-AF65-F5344CB8AC3E}">
        <p14:creationId xmlns:p14="http://schemas.microsoft.com/office/powerpoint/2010/main" val="4127325302"/>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724170"/>
          </a:xfrm>
        </p:spPr>
        <p:txBody>
          <a:bodyPr/>
          <a:lstStyle/>
          <a:p>
            <a:r>
              <a:rPr lang="en-US" b="1" dirty="0">
                <a:solidFill>
                  <a:schemeClr val="tx2">
                    <a:lumMod val="60000"/>
                    <a:lumOff val="40000"/>
                  </a:schemeClr>
                </a:solidFill>
                <a:effectLst/>
                <a:ea typeface="Calibri" panose="020F0502020204030204" pitchFamily="34" charset="0"/>
              </a:rPr>
              <a:t>Sunlenca</a:t>
            </a:r>
            <a:r>
              <a:rPr lang="en-US" b="1" dirty="0">
                <a:solidFill>
                  <a:schemeClr val="tx2">
                    <a:lumMod val="60000"/>
                    <a:lumOff val="40000"/>
                  </a:schemeClr>
                </a:solidFill>
              </a:rPr>
              <a:t> (l</a:t>
            </a:r>
            <a:r>
              <a:rPr lang="en-US" b="1" dirty="0">
                <a:solidFill>
                  <a:schemeClr val="tx2">
                    <a:lumMod val="60000"/>
                    <a:lumOff val="40000"/>
                  </a:schemeClr>
                </a:solidFill>
                <a:effectLst/>
                <a:ea typeface="Calibri" panose="020F0502020204030204" pitchFamily="34" charset="0"/>
              </a:rPr>
              <a:t>enacapavir</a:t>
            </a:r>
            <a:r>
              <a:rPr lang="en-US" b="1" dirty="0">
                <a:solidFill>
                  <a:schemeClr val="tx2">
                    <a:lumMod val="60000"/>
                    <a:lumOff val="40000"/>
                  </a:schemeClr>
                </a:solidFill>
              </a:rPr>
              <a:t>)</a:t>
            </a:r>
          </a:p>
        </p:txBody>
      </p:sp>
      <p:sp>
        <p:nvSpPr>
          <p:cNvPr id="29699" name="Content Placeholder 2"/>
          <p:cNvSpPr>
            <a:spLocks noGrp="1"/>
          </p:cNvSpPr>
          <p:nvPr>
            <p:ph idx="1"/>
          </p:nvPr>
        </p:nvSpPr>
        <p:spPr>
          <a:xfrm>
            <a:off x="204715" y="859809"/>
            <a:ext cx="8666329" cy="3794077"/>
          </a:xfrm>
        </p:spPr>
        <p:txBody>
          <a:bodyPr/>
          <a:lstStyle/>
          <a:p>
            <a:pPr algn="l"/>
            <a:r>
              <a:rPr lang="en-US" sz="2000" dirty="0">
                <a:solidFill>
                  <a:srgbClr val="000000"/>
                </a:solidFill>
              </a:rPr>
              <a:t>Indicated, in combination with other antiretroviral(s), for the treatment of HIV-1 infection in heavily treatment-experienced adults with multidrug resistant HIV-1 infection failing their current antiretroviral regimen due to resistance, intolerance, or safety considerations</a:t>
            </a:r>
          </a:p>
          <a:p>
            <a:pPr algn="l"/>
            <a:r>
              <a:rPr lang="en-US" sz="2000" dirty="0">
                <a:solidFill>
                  <a:srgbClr val="000000"/>
                </a:solidFill>
              </a:rPr>
              <a:t>After initiation, the maintenance dose is 927 mg by subcutaneous injection every 6 months from the date of the last injection +/-2 weeks</a:t>
            </a:r>
          </a:p>
          <a:p>
            <a:pPr algn="l"/>
            <a:r>
              <a:rPr lang="en-US" sz="2000" dirty="0">
                <a:solidFill>
                  <a:srgbClr val="000000"/>
                </a:solidFill>
              </a:rPr>
              <a:t>Available as 300 mg tablets and as 463.5 mg/1.5 mL injection in single-dose vials</a:t>
            </a:r>
          </a:p>
          <a:p>
            <a:pPr algn="l"/>
            <a:r>
              <a:rPr lang="en-US" sz="2000" dirty="0">
                <a:solidFill>
                  <a:srgbClr val="000000"/>
                </a:solidFill>
              </a:rPr>
              <a:t>Contraindicated with concomitant use of strong CYP3A inducers</a:t>
            </a:r>
          </a:p>
        </p:txBody>
      </p:sp>
    </p:spTree>
    <p:extLst>
      <p:ext uri="{BB962C8B-B14F-4D97-AF65-F5344CB8AC3E}">
        <p14:creationId xmlns:p14="http://schemas.microsoft.com/office/powerpoint/2010/main" val="2530099819"/>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724170"/>
          </a:xfrm>
        </p:spPr>
        <p:txBody>
          <a:bodyPr/>
          <a:lstStyle/>
          <a:p>
            <a:r>
              <a:rPr lang="en-US" b="1" dirty="0">
                <a:solidFill>
                  <a:schemeClr val="tx2">
                    <a:lumMod val="60000"/>
                    <a:lumOff val="40000"/>
                  </a:schemeClr>
                </a:solidFill>
                <a:effectLst/>
                <a:ea typeface="Calibri" panose="020F0502020204030204" pitchFamily="34" charset="0"/>
              </a:rPr>
              <a:t>Sunlenca</a:t>
            </a:r>
            <a:r>
              <a:rPr lang="en-US" b="1" dirty="0">
                <a:solidFill>
                  <a:schemeClr val="tx2">
                    <a:lumMod val="60000"/>
                    <a:lumOff val="40000"/>
                  </a:schemeClr>
                </a:solidFill>
              </a:rPr>
              <a:t> (l</a:t>
            </a:r>
            <a:r>
              <a:rPr lang="en-US" b="1" dirty="0">
                <a:solidFill>
                  <a:schemeClr val="tx2">
                    <a:lumMod val="60000"/>
                    <a:lumOff val="40000"/>
                  </a:schemeClr>
                </a:solidFill>
                <a:effectLst/>
                <a:ea typeface="Calibri" panose="020F0502020204030204" pitchFamily="34" charset="0"/>
              </a:rPr>
              <a:t>enacapavir</a:t>
            </a:r>
            <a:r>
              <a:rPr lang="en-US" b="1" dirty="0">
                <a:solidFill>
                  <a:schemeClr val="tx2">
                    <a:lumMod val="60000"/>
                    <a:lumOff val="40000"/>
                  </a:schemeClr>
                </a:solidFill>
              </a:rPr>
              <a:t>)</a:t>
            </a:r>
          </a:p>
        </p:txBody>
      </p:sp>
      <p:sp>
        <p:nvSpPr>
          <p:cNvPr id="29699" name="Content Placeholder 2"/>
          <p:cNvSpPr>
            <a:spLocks noGrp="1"/>
          </p:cNvSpPr>
          <p:nvPr>
            <p:ph idx="1"/>
          </p:nvPr>
        </p:nvSpPr>
        <p:spPr>
          <a:xfrm>
            <a:off x="204715" y="750627"/>
            <a:ext cx="8666329" cy="3903259"/>
          </a:xfrm>
        </p:spPr>
        <p:txBody>
          <a:bodyPr/>
          <a:lstStyle/>
          <a:p>
            <a:pPr marL="0" indent="0" algn="l">
              <a:buNone/>
            </a:pPr>
            <a:r>
              <a:rPr lang="en-US" sz="2000" dirty="0">
                <a:solidFill>
                  <a:srgbClr val="000000"/>
                </a:solidFill>
              </a:rPr>
              <a:t>Warnings:</a:t>
            </a:r>
          </a:p>
          <a:p>
            <a:pPr algn="l">
              <a:buFont typeface="Courier New" panose="02070309020205020404" pitchFamily="49" charset="0"/>
              <a:buChar char="o"/>
            </a:pPr>
            <a:r>
              <a:rPr lang="en-US" sz="2000" dirty="0">
                <a:solidFill>
                  <a:srgbClr val="000000"/>
                </a:solidFill>
              </a:rPr>
              <a:t>Immune reconstitution syndrome</a:t>
            </a:r>
          </a:p>
          <a:p>
            <a:pPr algn="l">
              <a:buFont typeface="Courier New" panose="02070309020205020404" pitchFamily="49" charset="0"/>
              <a:buChar char="o"/>
            </a:pPr>
            <a:r>
              <a:rPr lang="en-US" sz="2000" dirty="0">
                <a:solidFill>
                  <a:srgbClr val="000000"/>
                </a:solidFill>
              </a:rPr>
              <a:t>Residual concentrations may remain in systemic circulation for up to 12 months or longer</a:t>
            </a:r>
          </a:p>
          <a:p>
            <a:pPr algn="l">
              <a:buFont typeface="Courier New" panose="02070309020205020404" pitchFamily="49" charset="0"/>
              <a:buChar char="o"/>
            </a:pPr>
            <a:r>
              <a:rPr lang="en-US" sz="2000" dirty="0">
                <a:solidFill>
                  <a:srgbClr val="000000"/>
                </a:solidFill>
              </a:rPr>
              <a:t>Adverse reactions to drugs primarily metabolized by CYP3A</a:t>
            </a:r>
          </a:p>
          <a:p>
            <a:pPr algn="l">
              <a:buFont typeface="Courier New" panose="02070309020205020404" pitchFamily="49" charset="0"/>
              <a:buChar char="o"/>
            </a:pPr>
            <a:r>
              <a:rPr lang="en-US" sz="2000" dirty="0">
                <a:solidFill>
                  <a:srgbClr val="000000"/>
                </a:solidFill>
              </a:rPr>
              <a:t>If discontinued, initiate an alternative, fully suppressive antiretroviral regimen where possible no later than 28 weeks after the final injection of Sunlenca</a:t>
            </a:r>
          </a:p>
          <a:p>
            <a:pPr algn="l">
              <a:buFont typeface="Courier New" panose="02070309020205020404" pitchFamily="49" charset="0"/>
              <a:buChar char="o"/>
            </a:pPr>
            <a:r>
              <a:rPr lang="en-US" sz="2000" dirty="0">
                <a:solidFill>
                  <a:srgbClr val="000000"/>
                </a:solidFill>
              </a:rPr>
              <a:t>Injection site reactions</a:t>
            </a:r>
          </a:p>
          <a:p>
            <a:pPr marL="0" indent="0" algn="l">
              <a:buNone/>
            </a:pPr>
            <a:r>
              <a:rPr lang="en-US" sz="2000" dirty="0">
                <a:solidFill>
                  <a:srgbClr val="000000"/>
                </a:solidFill>
              </a:rPr>
              <a:t>Adverse Reactions:</a:t>
            </a:r>
          </a:p>
          <a:p>
            <a:pPr algn="l">
              <a:buFont typeface="Courier New" panose="02070309020205020404" pitchFamily="49" charset="0"/>
              <a:buChar char="o"/>
            </a:pPr>
            <a:r>
              <a:rPr lang="en-US" sz="2000" dirty="0">
                <a:solidFill>
                  <a:srgbClr val="000000"/>
                </a:solidFill>
              </a:rPr>
              <a:t>Nausea</a:t>
            </a:r>
          </a:p>
          <a:p>
            <a:pPr algn="l">
              <a:buFont typeface="Courier New" panose="02070309020205020404" pitchFamily="49" charset="0"/>
              <a:buChar char="o"/>
            </a:pPr>
            <a:r>
              <a:rPr lang="en-US" sz="2000" dirty="0">
                <a:solidFill>
                  <a:srgbClr val="000000"/>
                </a:solidFill>
              </a:rPr>
              <a:t>Injection site reactions</a:t>
            </a:r>
          </a:p>
          <a:p>
            <a:pPr marL="0" indent="0" algn="l">
              <a:buNone/>
            </a:pPr>
            <a:endParaRPr lang="en-US" sz="2000" dirty="0"/>
          </a:p>
          <a:p>
            <a:pPr marL="0" indent="0" algn="l">
              <a:buNone/>
            </a:pPr>
            <a:endParaRPr lang="en-US" sz="2000" dirty="0"/>
          </a:p>
        </p:txBody>
      </p:sp>
    </p:spTree>
    <p:extLst>
      <p:ext uri="{BB962C8B-B14F-4D97-AF65-F5344CB8AC3E}">
        <p14:creationId xmlns:p14="http://schemas.microsoft.com/office/powerpoint/2010/main" val="2281246545"/>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724170"/>
          </a:xfrm>
        </p:spPr>
        <p:txBody>
          <a:bodyPr/>
          <a:lstStyle/>
          <a:p>
            <a:r>
              <a:rPr lang="en-US" sz="3600" b="1" dirty="0">
                <a:solidFill>
                  <a:schemeClr val="tx2">
                    <a:lumMod val="60000"/>
                    <a:lumOff val="40000"/>
                  </a:schemeClr>
                </a:solidFill>
                <a:effectLst/>
                <a:ea typeface="Calibri" panose="020F0502020204030204" pitchFamily="34" charset="0"/>
              </a:rPr>
              <a:t>Sunlenca</a:t>
            </a:r>
            <a:r>
              <a:rPr lang="en-US" sz="3600" b="1" dirty="0">
                <a:solidFill>
                  <a:schemeClr val="tx2">
                    <a:lumMod val="60000"/>
                    <a:lumOff val="40000"/>
                  </a:schemeClr>
                </a:solidFill>
              </a:rPr>
              <a:t> (l</a:t>
            </a:r>
            <a:r>
              <a:rPr lang="en-US" sz="3600" b="1" dirty="0">
                <a:solidFill>
                  <a:schemeClr val="tx2">
                    <a:lumMod val="60000"/>
                    <a:lumOff val="40000"/>
                  </a:schemeClr>
                </a:solidFill>
                <a:effectLst/>
                <a:ea typeface="Calibri" panose="020F0502020204030204" pitchFamily="34" charset="0"/>
              </a:rPr>
              <a:t>enacapavir</a:t>
            </a:r>
            <a:r>
              <a:rPr lang="en-US" sz="3600" b="1" dirty="0">
                <a:solidFill>
                  <a:schemeClr val="tx2">
                    <a:lumMod val="60000"/>
                    <a:lumOff val="40000"/>
                  </a:schemeClr>
                </a:solidFill>
              </a:rPr>
              <a:t>)</a:t>
            </a:r>
          </a:p>
        </p:txBody>
      </p:sp>
      <p:sp>
        <p:nvSpPr>
          <p:cNvPr id="29699" name="Content Placeholder 2"/>
          <p:cNvSpPr>
            <a:spLocks noGrp="1"/>
          </p:cNvSpPr>
          <p:nvPr>
            <p:ph idx="1"/>
          </p:nvPr>
        </p:nvSpPr>
        <p:spPr>
          <a:xfrm>
            <a:off x="204715" y="1132764"/>
            <a:ext cx="8666329" cy="3521122"/>
          </a:xfrm>
        </p:spPr>
        <p:txBody>
          <a:bodyPr/>
          <a:lstStyle/>
          <a:p>
            <a:pPr algn="l"/>
            <a:r>
              <a:rPr lang="en-US" b="0" i="0" dirty="0">
                <a:solidFill>
                  <a:srgbClr val="151529"/>
                </a:solidFill>
                <a:effectLst/>
              </a:rPr>
              <a:t>The approval of Sunlenca was based on data from the Phase II/III, global, multi-center, double-blinded, placebo-controlled, clinical trial (CAPELLA)</a:t>
            </a:r>
          </a:p>
          <a:p>
            <a:pPr algn="l"/>
            <a:r>
              <a:rPr lang="en-US" b="0" i="0" dirty="0">
                <a:solidFill>
                  <a:srgbClr val="151529"/>
                </a:solidFill>
                <a:effectLst/>
              </a:rPr>
              <a:t> </a:t>
            </a:r>
            <a:r>
              <a:rPr lang="en-US" dirty="0">
                <a:solidFill>
                  <a:srgbClr val="151529"/>
                </a:solidFill>
              </a:rPr>
              <a:t>L</a:t>
            </a:r>
            <a:r>
              <a:rPr lang="en-US" b="0" i="0" dirty="0">
                <a:solidFill>
                  <a:srgbClr val="151529"/>
                </a:solidFill>
                <a:effectLst/>
              </a:rPr>
              <a:t>enacapavir was evaluated in combination with an Optimized </a:t>
            </a:r>
            <a:r>
              <a:rPr lang="en-US" dirty="0">
                <a:solidFill>
                  <a:srgbClr val="151529"/>
                </a:solidFill>
              </a:rPr>
              <a:t>B</a:t>
            </a:r>
            <a:r>
              <a:rPr lang="en-US" b="0" i="0" dirty="0">
                <a:solidFill>
                  <a:srgbClr val="151529"/>
                </a:solidFill>
                <a:effectLst/>
              </a:rPr>
              <a:t>ackground </a:t>
            </a:r>
            <a:r>
              <a:rPr lang="en-US" dirty="0">
                <a:solidFill>
                  <a:srgbClr val="151529"/>
                </a:solidFill>
              </a:rPr>
              <a:t>R</a:t>
            </a:r>
            <a:r>
              <a:rPr lang="en-US" b="0" i="0" dirty="0">
                <a:solidFill>
                  <a:srgbClr val="151529"/>
                </a:solidFill>
                <a:effectLst/>
              </a:rPr>
              <a:t>egimen (OBR) in heavily-treated patients living with multi-drug resistant HIV-1 infection</a:t>
            </a:r>
          </a:p>
          <a:p>
            <a:pPr algn="l"/>
            <a:r>
              <a:rPr lang="en-US" b="0" i="0" dirty="0">
                <a:solidFill>
                  <a:srgbClr val="151529"/>
                </a:solidFill>
                <a:effectLst/>
              </a:rPr>
              <a:t>The study’s primary endpoint was the antiviral activity of lenacapavir, which was administered as an add-on to the failing functional monotherapy in patients</a:t>
            </a:r>
          </a:p>
          <a:p>
            <a:pPr marL="0" indent="0" algn="l">
              <a:buNone/>
            </a:pPr>
            <a:endParaRPr lang="en-US" sz="2000" dirty="0"/>
          </a:p>
        </p:txBody>
      </p:sp>
    </p:spTree>
    <p:extLst>
      <p:ext uri="{BB962C8B-B14F-4D97-AF65-F5344CB8AC3E}">
        <p14:creationId xmlns:p14="http://schemas.microsoft.com/office/powerpoint/2010/main" val="1413783696"/>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724170"/>
          </a:xfrm>
        </p:spPr>
        <p:txBody>
          <a:bodyPr/>
          <a:lstStyle/>
          <a:p>
            <a:r>
              <a:rPr lang="en-US" sz="3600" b="1" dirty="0">
                <a:solidFill>
                  <a:schemeClr val="tx2">
                    <a:lumMod val="60000"/>
                    <a:lumOff val="40000"/>
                  </a:schemeClr>
                </a:solidFill>
                <a:effectLst/>
                <a:ea typeface="Calibri" panose="020F0502020204030204" pitchFamily="34" charset="0"/>
              </a:rPr>
              <a:t>Sunlenca</a:t>
            </a:r>
            <a:r>
              <a:rPr lang="en-US" sz="3600" b="1" dirty="0">
                <a:solidFill>
                  <a:schemeClr val="tx2">
                    <a:lumMod val="60000"/>
                    <a:lumOff val="40000"/>
                  </a:schemeClr>
                </a:solidFill>
              </a:rPr>
              <a:t> (l</a:t>
            </a:r>
            <a:r>
              <a:rPr lang="en-US" sz="3600" b="1" dirty="0">
                <a:solidFill>
                  <a:schemeClr val="tx2">
                    <a:lumMod val="60000"/>
                    <a:lumOff val="40000"/>
                  </a:schemeClr>
                </a:solidFill>
                <a:effectLst/>
                <a:ea typeface="Calibri" panose="020F0502020204030204" pitchFamily="34" charset="0"/>
              </a:rPr>
              <a:t>enacapavir</a:t>
            </a:r>
            <a:r>
              <a:rPr lang="en-US" sz="3600" b="1" dirty="0">
                <a:solidFill>
                  <a:schemeClr val="tx2">
                    <a:lumMod val="60000"/>
                    <a:lumOff val="40000"/>
                  </a:schemeClr>
                </a:solidFill>
              </a:rPr>
              <a:t>)</a:t>
            </a:r>
          </a:p>
        </p:txBody>
      </p:sp>
      <p:sp>
        <p:nvSpPr>
          <p:cNvPr id="29699" name="Content Placeholder 2"/>
          <p:cNvSpPr>
            <a:spLocks noGrp="1"/>
          </p:cNvSpPr>
          <p:nvPr>
            <p:ph idx="1"/>
          </p:nvPr>
        </p:nvSpPr>
        <p:spPr>
          <a:xfrm>
            <a:off x="204715" y="1105469"/>
            <a:ext cx="8666329" cy="3548417"/>
          </a:xfrm>
        </p:spPr>
        <p:txBody>
          <a:bodyPr/>
          <a:lstStyle/>
          <a:p>
            <a:r>
              <a:rPr lang="en-US" b="0" i="0" dirty="0">
                <a:solidFill>
                  <a:srgbClr val="000000"/>
                </a:solidFill>
                <a:effectLst/>
              </a:rPr>
              <a:t>When administered subcutaneously every six months in combination with other antiretrovirals, Sunlenca achieved high rates of </a:t>
            </a:r>
            <a:r>
              <a:rPr lang="en-US" dirty="0">
                <a:solidFill>
                  <a:srgbClr val="000000"/>
                </a:solidFill>
              </a:rPr>
              <a:t>virologic suppression </a:t>
            </a:r>
            <a:r>
              <a:rPr lang="en-US" b="0" i="0" dirty="0">
                <a:solidFill>
                  <a:srgbClr val="000000"/>
                </a:solidFill>
                <a:effectLst/>
              </a:rPr>
              <a:t>and clinically meaningful increases in patients’ CD4 lymphocyte counts</a:t>
            </a:r>
          </a:p>
          <a:p>
            <a:pPr algn="l"/>
            <a:r>
              <a:rPr lang="en-US" b="0" i="0" dirty="0">
                <a:solidFill>
                  <a:srgbClr val="000000"/>
                </a:solidFill>
                <a:effectLst/>
              </a:rPr>
              <a:t>In the multi-drug-resistant HIV patient population, 83% of patients receiving lenacapavir in combination with an OBR achieved an undetectable viral load (˂50 copies/ml) at week 52</a:t>
            </a:r>
          </a:p>
          <a:p>
            <a:pPr algn="l"/>
            <a:r>
              <a:rPr lang="en-US" b="0" i="0" dirty="0">
                <a:solidFill>
                  <a:srgbClr val="000000"/>
                </a:solidFill>
                <a:effectLst/>
              </a:rPr>
              <a:t>The patients also achieved a mean increase of 83 cells/l in CD4 count</a:t>
            </a:r>
          </a:p>
          <a:p>
            <a:pPr marL="0" indent="0" algn="l">
              <a:buNone/>
            </a:pPr>
            <a:endParaRPr lang="en-US" sz="2000" dirty="0"/>
          </a:p>
        </p:txBody>
      </p:sp>
    </p:spTree>
    <p:extLst>
      <p:ext uri="{BB962C8B-B14F-4D97-AF65-F5344CB8AC3E}">
        <p14:creationId xmlns:p14="http://schemas.microsoft.com/office/powerpoint/2010/main" val="82559040"/>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7A9C-82E9-4F7B-9DC5-FE976F9C9052}"/>
              </a:ext>
            </a:extLst>
          </p:cNvPr>
          <p:cNvSpPr>
            <a:spLocks noGrp="1"/>
          </p:cNvSpPr>
          <p:nvPr>
            <p:ph type="ctrTitle"/>
          </p:nvPr>
        </p:nvSpPr>
        <p:spPr/>
        <p:txBody>
          <a:bodyPr/>
          <a:lstStyle/>
          <a:p>
            <a:r>
              <a:rPr lang="en-US" sz="3400" dirty="0"/>
              <a:t>P&amp;T Requests</a:t>
            </a:r>
          </a:p>
        </p:txBody>
      </p:sp>
      <p:sp>
        <p:nvSpPr>
          <p:cNvPr id="3" name="Subtitle 2">
            <a:extLst>
              <a:ext uri="{FF2B5EF4-FFF2-40B4-BE49-F238E27FC236}">
                <a16:creationId xmlns:a16="http://schemas.microsoft.com/office/drawing/2014/main" id="{DDB908E3-48F4-40F9-9E0A-36B9E13C74C8}"/>
              </a:ext>
            </a:extLst>
          </p:cNvPr>
          <p:cNvSpPr>
            <a:spLocks noGrp="1"/>
          </p:cNvSpPr>
          <p:nvPr>
            <p:ph type="subTitle" idx="1"/>
          </p:nvPr>
        </p:nvSpPr>
        <p:spPr/>
        <p:txBody>
          <a:bodyPr/>
          <a:lstStyle/>
          <a:p>
            <a:r>
              <a:rPr lang="en-US" sz="2800" dirty="0"/>
              <a:t>Suzanne Berman, AHCCCS</a:t>
            </a:r>
            <a:endParaRPr lang="en-US" dirty="0"/>
          </a:p>
        </p:txBody>
      </p:sp>
    </p:spTree>
    <p:extLst>
      <p:ext uri="{BB962C8B-B14F-4D97-AF65-F5344CB8AC3E}">
        <p14:creationId xmlns:p14="http://schemas.microsoft.com/office/powerpoint/2010/main" val="17846570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pPr>
            <a:r>
              <a:rPr lang="en-US" dirty="0">
                <a:solidFill>
                  <a:schemeClr val="accent1"/>
                </a:solidFill>
                <a:latin typeface="Calibri" panose="020F0502020204030204" pitchFamily="34" charset="0"/>
                <a:ea typeface="Times New Roman" panose="02020603050405020304" pitchFamily="18" charset="0"/>
              </a:rPr>
              <a:t>P&amp;T Requests</a:t>
            </a:r>
            <a:endParaRPr lang="en-US" dirty="0">
              <a:solidFill>
                <a:schemeClr val="accent1"/>
              </a:solidFill>
              <a:latin typeface="Times New Roman" panose="02020603050405020304" pitchFamily="18" charset="0"/>
              <a:ea typeface="Times New Roman" panose="02020603050405020304" pitchFamily="18" charset="0"/>
            </a:endParaRPr>
          </a:p>
        </p:txBody>
      </p:sp>
      <p:sp>
        <p:nvSpPr>
          <p:cNvPr id="29699" name="Content Placeholder 2"/>
          <p:cNvSpPr>
            <a:spLocks noGrp="1"/>
          </p:cNvSpPr>
          <p:nvPr>
            <p:ph idx="1"/>
          </p:nvPr>
        </p:nvSpPr>
        <p:spPr/>
        <p:txBody>
          <a:bodyPr/>
          <a:lstStyle/>
          <a:p>
            <a:pPr marL="0" marR="0" indent="0" algn="just">
              <a:spcBef>
                <a:spcPts val="0"/>
              </a:spcBef>
              <a:spcAft>
                <a:spcPts val="0"/>
              </a:spcAft>
              <a:buNone/>
            </a:pPr>
            <a:r>
              <a:rPr lang="en-US" b="1" dirty="0">
                <a:effectLst/>
                <a:ea typeface="Times New Roman" panose="02020603050405020304" pitchFamily="18" charset="0"/>
              </a:rPr>
              <a:t>Preferred Drug Additions</a:t>
            </a:r>
            <a:endParaRPr lang="en-US" dirty="0">
              <a:effectLst/>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Pregabalin</a:t>
            </a:r>
            <a:endParaRPr lang="en-US"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Lithium</a:t>
            </a:r>
            <a:endParaRPr lang="en-US"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b="1" dirty="0">
                <a:effectLst/>
                <a:latin typeface="Calibri body"/>
                <a:ea typeface="Times New Roman" panose="02020603050405020304" pitchFamily="18" charset="0"/>
              </a:rPr>
              <a:t>Step Therapy Removal</a:t>
            </a:r>
            <a:endParaRPr lang="en-US" dirty="0">
              <a:effectLst/>
              <a:latin typeface="Calibri body"/>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dirty="0">
                <a:solidFill>
                  <a:srgbClr val="020202"/>
                </a:solidFill>
                <a:effectLst/>
                <a:ea typeface="Calibri" panose="020F0502020204030204" pitchFamily="34" charset="0"/>
                <a:cs typeface="Calibri" panose="020F0502020204030204" pitchFamily="34" charset="0"/>
              </a:rPr>
              <a:t>Symbicort</a:t>
            </a:r>
            <a:endParaRPr lang="en-US" dirty="0">
              <a:solidFill>
                <a:srgbClr val="020202"/>
              </a:solidFill>
              <a:effectLst/>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dirty="0">
                <a:solidFill>
                  <a:srgbClr val="020202"/>
                </a:solidFill>
                <a:effectLst/>
                <a:ea typeface="Calibri" panose="020F0502020204030204" pitchFamily="34" charset="0"/>
                <a:cs typeface="Calibri" panose="020F0502020204030204" pitchFamily="34" charset="0"/>
              </a:rPr>
              <a:t>Dulera</a:t>
            </a:r>
            <a:endParaRPr lang="en-US" dirty="0">
              <a:solidFill>
                <a:srgbClr val="020202"/>
              </a:solidFill>
              <a:effectLst/>
              <a:ea typeface="Calibri" panose="020F0502020204030204" pitchFamily="34" charset="0"/>
            </a:endParaRPr>
          </a:p>
          <a:p>
            <a:r>
              <a:rPr lang="en-US" dirty="0">
                <a:solidFill>
                  <a:srgbClr val="020202"/>
                </a:solidFill>
                <a:effectLst/>
                <a:ea typeface="Times New Roman" panose="02020603050405020304" pitchFamily="18" charset="0"/>
              </a:rPr>
              <a:t>Advair</a:t>
            </a:r>
            <a:endParaRPr lang="en-US" dirty="0">
              <a:solidFill>
                <a:srgbClr val="020202"/>
              </a:solidFill>
              <a:highlight>
                <a:srgbClr val="FFFF00"/>
              </a:highlight>
            </a:endParaRPr>
          </a:p>
        </p:txBody>
      </p:sp>
    </p:spTree>
    <p:extLst>
      <p:ext uri="{BB962C8B-B14F-4D97-AF65-F5344CB8AC3E}">
        <p14:creationId xmlns:p14="http://schemas.microsoft.com/office/powerpoint/2010/main" val="181791687"/>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4127-8C1F-41BF-AF6D-9D546197D899}"/>
              </a:ext>
            </a:extLst>
          </p:cNvPr>
          <p:cNvSpPr>
            <a:spLocks noGrp="1"/>
          </p:cNvSpPr>
          <p:nvPr>
            <p:ph type="ctrTitle"/>
          </p:nvPr>
        </p:nvSpPr>
        <p:spPr/>
        <p:txBody>
          <a:bodyPr/>
          <a:lstStyle/>
          <a:p>
            <a:r>
              <a:rPr lang="en-US" dirty="0"/>
              <a:t>Executive Session</a:t>
            </a:r>
          </a:p>
        </p:txBody>
      </p:sp>
    </p:spTree>
    <p:extLst>
      <p:ext uri="{BB962C8B-B14F-4D97-AF65-F5344CB8AC3E}">
        <p14:creationId xmlns:p14="http://schemas.microsoft.com/office/powerpoint/2010/main" val="355263028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lIns="91440" tIns="45720" rIns="91440" bIns="45720" anchor="b"/>
          <a:lstStyle/>
          <a:p>
            <a:r>
              <a:rPr lang="en-US"/>
              <a:t>Public Therapeutic Class Votes</a:t>
            </a:r>
          </a:p>
        </p:txBody>
      </p:sp>
    </p:spTree>
    <p:extLst>
      <p:ext uri="{BB962C8B-B14F-4D97-AF65-F5344CB8AC3E}">
        <p14:creationId xmlns:p14="http://schemas.microsoft.com/office/powerpoint/2010/main" val="96072115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dirty="0"/>
              <a:t>Biosimilar Update</a:t>
            </a:r>
          </a:p>
        </p:txBody>
      </p:sp>
    </p:spTree>
    <p:extLst>
      <p:ext uri="{BB962C8B-B14F-4D97-AF65-F5344CB8AC3E}">
        <p14:creationId xmlns:p14="http://schemas.microsoft.com/office/powerpoint/2010/main" val="106787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r>
              <a:rPr lang="en-US" sz="2000" dirty="0">
                <a:solidFill>
                  <a:srgbClr val="000000"/>
                </a:solidFill>
                <a:effectLst/>
              </a:rPr>
              <a:t>In May 2009, FDA issued a safety alert for testosterone gel products due to reports of children experiencing adverse effects after unintended exposure to testosterone through contact with individuals being treated with these agents</a:t>
            </a:r>
          </a:p>
          <a:p>
            <a:r>
              <a:rPr lang="en-US" sz="2000" dirty="0">
                <a:solidFill>
                  <a:srgbClr val="000000"/>
                </a:solidFill>
                <a:effectLst/>
              </a:rPr>
              <a:t>As a result, all gel and solution products carry a boxed warning on virilization of children following secondary exposure </a:t>
            </a:r>
          </a:p>
          <a:p>
            <a:r>
              <a:rPr lang="en-US" sz="2000" dirty="0">
                <a:solidFill>
                  <a:srgbClr val="000000"/>
                </a:solidFill>
                <a:effectLst/>
              </a:rPr>
              <a:t>The FDA issued a warning that prescription testosterone products are approved only for men who have low testosterone levels caused by certain medical conditions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596879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P&amp;T Meeting Dates</a:t>
            </a:r>
          </a:p>
        </p:txBody>
      </p:sp>
      <p:sp>
        <p:nvSpPr>
          <p:cNvPr id="3" name="Content Placeholder 2"/>
          <p:cNvSpPr>
            <a:spLocks noGrp="1"/>
          </p:cNvSpPr>
          <p:nvPr>
            <p:ph idx="1"/>
          </p:nvPr>
        </p:nvSpPr>
        <p:spPr/>
        <p:txBody>
          <a:bodyPr/>
          <a:lstStyle/>
          <a:p>
            <a:pPr marL="257175" lvl="1" indent="0">
              <a:buNone/>
            </a:pPr>
            <a:endParaRPr lang="en-US" dirty="0">
              <a:solidFill>
                <a:schemeClr val="tx1">
                  <a:lumMod val="50000"/>
                </a:schemeClr>
              </a:solidFill>
            </a:endParaRPr>
          </a:p>
          <a:p>
            <a:r>
              <a:rPr lang="en-US" b="1" dirty="0">
                <a:solidFill>
                  <a:srgbClr val="000000"/>
                </a:solidFill>
              </a:rPr>
              <a:t>Future Meeting Dates:</a:t>
            </a:r>
          </a:p>
          <a:p>
            <a:pPr lvl="1"/>
            <a:r>
              <a:rPr lang="en-US" sz="2400" dirty="0">
                <a:solidFill>
                  <a:srgbClr val="000000"/>
                </a:solidFill>
                <a:effectLst/>
                <a:ea typeface="Times New Roman" panose="02020603050405020304" pitchFamily="18" charset="0"/>
              </a:rPr>
              <a:t>May 23, 2023</a:t>
            </a:r>
          </a:p>
          <a:p>
            <a:pPr lvl="1"/>
            <a:r>
              <a:rPr lang="en-US" sz="2400" dirty="0">
                <a:solidFill>
                  <a:srgbClr val="000000"/>
                </a:solidFill>
                <a:effectLst/>
                <a:ea typeface="Times New Roman" panose="02020603050405020304" pitchFamily="18" charset="0"/>
              </a:rPr>
              <a:t>October 25, 2023</a:t>
            </a:r>
            <a:endParaRPr lang="en-US" sz="2400" dirty="0">
              <a:solidFill>
                <a:srgbClr val="000000"/>
              </a:solidFill>
            </a:endParaRP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220</a:t>
            </a:fld>
            <a:endParaRPr lang="en-US" dirty="0"/>
          </a:p>
        </p:txBody>
      </p:sp>
    </p:spTree>
    <p:extLst>
      <p:ext uri="{BB962C8B-B14F-4D97-AF65-F5344CB8AC3E}">
        <p14:creationId xmlns:p14="http://schemas.microsoft.com/office/powerpoint/2010/main" val="4041690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r>
              <a:rPr lang="en-US" sz="2000" dirty="0">
                <a:solidFill>
                  <a:srgbClr val="000000"/>
                </a:solidFill>
              </a:rPr>
              <a:t>In 2015 t</a:t>
            </a:r>
            <a:r>
              <a:rPr lang="en-US" sz="2000" dirty="0">
                <a:solidFill>
                  <a:srgbClr val="000000"/>
                </a:solidFill>
                <a:effectLst/>
              </a:rPr>
              <a:t>he FDA stated that there is a possible increased cardiovascular risk associated with testosterone use</a:t>
            </a:r>
          </a:p>
          <a:p>
            <a:r>
              <a:rPr lang="en-US" sz="2000" dirty="0">
                <a:solidFill>
                  <a:srgbClr val="000000"/>
                </a:solidFill>
                <a:effectLst/>
              </a:rPr>
              <a:t>In response, AACE/American College of Endocrinology (ACE) issued a position statement indicating that the correlation of cardiovascular risk may be due to low testosterone serving as a marker of cardiovascular disease rather than testosterone supplementation as a causative facto</a:t>
            </a:r>
          </a:p>
          <a:p>
            <a:r>
              <a:rPr lang="en-US" sz="2000" dirty="0">
                <a:solidFill>
                  <a:srgbClr val="000000"/>
                </a:solidFill>
                <a:effectLst/>
              </a:rPr>
              <a:t>The gel and solution formulations of testosterone have demonstrated a lower incidence of adverse reactions related to administration compared to the patches</a:t>
            </a:r>
          </a:p>
          <a:p>
            <a:r>
              <a:rPr lang="en-US" sz="2000" dirty="0">
                <a:solidFill>
                  <a:srgbClr val="000000"/>
                </a:solidFill>
                <a:effectLst/>
              </a:rPr>
              <a:t>All testosterone products are Schedule III controlled substances</a:t>
            </a:r>
            <a:endParaRPr lang="en-US" sz="2000" dirty="0">
              <a:solidFill>
                <a:srgbClr val="000000"/>
              </a:solidFill>
            </a:endParaRPr>
          </a:p>
          <a:p>
            <a:endParaRPr lang="en-US" sz="2000" dirty="0">
              <a:solidFill>
                <a:srgbClr val="000000"/>
              </a:solidFill>
              <a:effectLst/>
            </a:endParaRPr>
          </a:p>
          <a:p>
            <a:endParaRPr lang="en-US" sz="2000" dirty="0">
              <a:solidFill>
                <a:srgbClr val="000000"/>
              </a:solidFill>
              <a:effectLs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0321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pPr marL="0" indent="0">
              <a:buNone/>
            </a:pPr>
            <a:r>
              <a:rPr lang="en-US" altLang="en-US" sz="2800" b="1" i="1" dirty="0"/>
              <a:t>Product Update:</a:t>
            </a:r>
          </a:p>
          <a:p>
            <a:r>
              <a:rPr lang="en-US" dirty="0">
                <a:latin typeface="Calibri" panose="020F0502020204030204" pitchFamily="34" charset="0"/>
                <a:ea typeface="Times New Roman" panose="02020603050405020304" pitchFamily="18" charset="0"/>
                <a:cs typeface="Times New Roman" panose="02020603050405020304" pitchFamily="18" charset="0"/>
              </a:rPr>
              <a:t>The </a:t>
            </a:r>
            <a:r>
              <a:rPr lang="en-US" dirty="0">
                <a:effectLst/>
                <a:latin typeface="Calibri" panose="020F0502020204030204" pitchFamily="34" charset="0"/>
                <a:ea typeface="Times New Roman" panose="02020603050405020304" pitchFamily="18" charset="0"/>
                <a:cs typeface="Times New Roman" panose="02020603050405020304" pitchFamily="18" charset="0"/>
              </a:rPr>
              <a:t>FDA has reported AbbVie will be discontinuing certain NDCs for brand-name Androderm in the strengths of 2 mg/day and 4 mg/day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The other NDCs for these strengths will remain available</a:t>
            </a:r>
            <a:endParaRPr lang="en-US" dirty="0">
              <a:solidFill>
                <a:srgbClr val="000000"/>
              </a:solidFill>
              <a:effectLs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3278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1681-B36A-4648-82D8-AB1832CE62EF}"/>
              </a:ext>
            </a:extLst>
          </p:cNvPr>
          <p:cNvSpPr>
            <a:spLocks noGrp="1"/>
          </p:cNvSpPr>
          <p:nvPr>
            <p:ph type="ctrTitle"/>
          </p:nvPr>
        </p:nvSpPr>
        <p:spPr/>
        <p:txBody>
          <a:bodyPr/>
          <a:lstStyle/>
          <a:p>
            <a:r>
              <a:rPr lang="en-US" altLang="en-US" dirty="0"/>
              <a:t>Antidepressants, Other</a:t>
            </a:r>
            <a:endParaRPr lang="en-US" dirty="0"/>
          </a:p>
        </p:txBody>
      </p:sp>
    </p:spTree>
    <p:extLst>
      <p:ext uri="{BB962C8B-B14F-4D97-AF65-F5344CB8AC3E}">
        <p14:creationId xmlns:p14="http://schemas.microsoft.com/office/powerpoint/2010/main" val="31969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10" name="Content Placeholder 5">
            <a:extLst>
              <a:ext uri="{FF2B5EF4-FFF2-40B4-BE49-F238E27FC236}">
                <a16:creationId xmlns:a16="http://schemas.microsoft.com/office/drawing/2014/main" id="{3D17FD01-B6AC-4450-88C7-E491238AADF0}"/>
              </a:ext>
            </a:extLst>
          </p:cNvPr>
          <p:cNvGraphicFramePr>
            <a:graphicFrameLocks noGrp="1"/>
          </p:cNvGraphicFramePr>
          <p:nvPr>
            <p:ph idx="1"/>
            <p:extLst>
              <p:ext uri="{D42A27DB-BD31-4B8C-83A1-F6EECF244321}">
                <p14:modId xmlns:p14="http://schemas.microsoft.com/office/powerpoint/2010/main" val="2338272838"/>
              </p:ext>
            </p:extLst>
          </p:nvPr>
        </p:nvGraphicFramePr>
        <p:xfrm>
          <a:off x="305937" y="742950"/>
          <a:ext cx="8382000" cy="3836407"/>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600200">
                  <a:extLst>
                    <a:ext uri="{9D8B030D-6E8A-4147-A177-3AD203B41FA5}">
                      <a16:colId xmlns:a16="http://schemas.microsoft.com/office/drawing/2014/main" val="3717505780"/>
                    </a:ext>
                  </a:extLst>
                </a:gridCol>
                <a:gridCol w="9906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137896">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344817">
                <a:tc>
                  <a:txBody>
                    <a:bodyPr/>
                    <a:lstStyle/>
                    <a:p>
                      <a:pPr marL="0" marR="0">
                        <a:spcBef>
                          <a:spcPts val="200"/>
                        </a:spcBef>
                        <a:spcAft>
                          <a:spcPts val="200"/>
                        </a:spcAft>
                      </a:pPr>
                      <a:r>
                        <a:rPr lang="en-US" sz="1500" dirty="0">
                          <a:solidFill>
                            <a:srgbClr val="000000"/>
                          </a:solidFill>
                          <a:effectLst/>
                        </a:rPr>
                        <a:t>bupropion HBr (Aplenzin®)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Valeant/Bausch</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59130499"/>
                  </a:ext>
                </a:extLst>
              </a:tr>
              <a:tr h="517225">
                <a:tc>
                  <a:txBody>
                    <a:bodyPr/>
                    <a:lstStyle/>
                    <a:p>
                      <a:pPr marL="0" marR="0">
                        <a:spcBef>
                          <a:spcPts val="200"/>
                        </a:spcBef>
                        <a:spcAft>
                          <a:spcPts val="200"/>
                        </a:spcAft>
                      </a:pPr>
                      <a:r>
                        <a:rPr lang="en-US" sz="1500" dirty="0">
                          <a:solidFill>
                            <a:srgbClr val="000000"/>
                          </a:solidFill>
                          <a:effectLst/>
                        </a:rPr>
                        <a:t>bupropion HCl ER</a:t>
                      </a:r>
                      <a:br>
                        <a:rPr lang="en-US" sz="1500" dirty="0">
                          <a:solidFill>
                            <a:srgbClr val="000000"/>
                          </a:solidFill>
                          <a:effectLst/>
                        </a:rPr>
                      </a:br>
                      <a:r>
                        <a:rPr lang="en-US" sz="1500" dirty="0">
                          <a:solidFill>
                            <a:srgbClr val="000000"/>
                          </a:solidFill>
                          <a:effectLst/>
                        </a:rPr>
                        <a:t>(Forfivo XL®)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a:t>
                      </a:r>
                      <a:r>
                        <a:rPr lang="en-US" sz="1500" baseline="30000" dirty="0">
                          <a:solidFill>
                            <a:srgbClr val="000000"/>
                          </a:solidFill>
                          <a:effectLst/>
                        </a:rPr>
                        <a:t>*</a:t>
                      </a:r>
                      <a:r>
                        <a:rPr lang="en-US" sz="1500" dirty="0">
                          <a:solidFill>
                            <a:srgbClr val="000000"/>
                          </a:solidFill>
                          <a:effectLst/>
                        </a:rPr>
                        <a:t>, Almatica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33471807"/>
                  </a:ext>
                </a:extLst>
              </a:tr>
              <a:tr h="1379269">
                <a:tc>
                  <a:txBody>
                    <a:bodyPr/>
                    <a:lstStyle/>
                    <a:p>
                      <a:pPr marL="0" marR="0">
                        <a:spcBef>
                          <a:spcPts val="200"/>
                        </a:spcBef>
                        <a:spcAft>
                          <a:spcPts val="200"/>
                        </a:spcAft>
                      </a:pPr>
                      <a:r>
                        <a:rPr lang="en-US" sz="1500" dirty="0">
                          <a:solidFill>
                            <a:srgbClr val="000000"/>
                          </a:solidFill>
                          <a:effectLst/>
                        </a:rPr>
                        <a:t>bupropion HCl ER </a:t>
                      </a:r>
                      <a:br>
                        <a:rPr lang="en-US" sz="1500" dirty="0">
                          <a:solidFill>
                            <a:srgbClr val="000000"/>
                          </a:solidFill>
                          <a:effectLst/>
                        </a:rPr>
                      </a:br>
                      <a:r>
                        <a:rPr lang="en-US" sz="1500" dirty="0">
                          <a:solidFill>
                            <a:srgbClr val="000000"/>
                          </a:solidFill>
                          <a:effectLst/>
                        </a:rPr>
                        <a:t>(Wellbutrin® XL)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 Valeant/Bausch</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prevention of major depressive episodes associated with seasonal affective disorder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339468664"/>
                  </a:ext>
                </a:extLst>
              </a:tr>
              <a:tr h="344817">
                <a:tc>
                  <a:txBody>
                    <a:bodyPr/>
                    <a:lstStyle/>
                    <a:p>
                      <a:pPr marL="0" marR="0">
                        <a:spcBef>
                          <a:spcPts val="200"/>
                        </a:spcBef>
                        <a:spcAft>
                          <a:spcPts val="200"/>
                        </a:spcAft>
                      </a:pPr>
                      <a:r>
                        <a:rPr lang="en-US" sz="1500" dirty="0">
                          <a:solidFill>
                            <a:srgbClr val="000000"/>
                          </a:solidFill>
                          <a:effectLst/>
                        </a:rPr>
                        <a:t>bupropion HCl IR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99302384"/>
                  </a:ext>
                </a:extLst>
              </a:tr>
            </a:tbl>
          </a:graphicData>
        </a:graphic>
      </p:graphicFrame>
    </p:spTree>
    <p:extLst>
      <p:ext uri="{BB962C8B-B14F-4D97-AF65-F5344CB8AC3E}">
        <p14:creationId xmlns:p14="http://schemas.microsoft.com/office/powerpoint/2010/main" val="93325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259135714"/>
              </p:ext>
            </p:extLst>
          </p:nvPr>
        </p:nvGraphicFramePr>
        <p:xfrm>
          <a:off x="304800" y="742950"/>
          <a:ext cx="8382000" cy="3464740"/>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600200">
                  <a:extLst>
                    <a:ext uri="{9D8B030D-6E8A-4147-A177-3AD203B41FA5}">
                      <a16:colId xmlns:a16="http://schemas.microsoft.com/office/drawing/2014/main" val="3717505780"/>
                    </a:ext>
                  </a:extLst>
                </a:gridCol>
                <a:gridCol w="9906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636196">
                <a:tc>
                  <a:txBody>
                    <a:bodyPr/>
                    <a:lstStyle/>
                    <a:p>
                      <a:pPr marL="0" marR="0">
                        <a:spcBef>
                          <a:spcPts val="200"/>
                        </a:spcBef>
                        <a:spcAft>
                          <a:spcPts val="200"/>
                        </a:spcAft>
                      </a:pPr>
                      <a:r>
                        <a:rPr lang="en-US" sz="1500" dirty="0">
                          <a:solidFill>
                            <a:srgbClr val="000000"/>
                          </a:solidFill>
                          <a:effectLst/>
                        </a:rPr>
                        <a:t>bupropion HCl SR</a:t>
                      </a:r>
                      <a:br>
                        <a:rPr lang="en-US" sz="1500" dirty="0">
                          <a:solidFill>
                            <a:srgbClr val="000000"/>
                          </a:solidFill>
                          <a:effectLst/>
                        </a:rPr>
                      </a:br>
                      <a:r>
                        <a:rPr lang="en-US" sz="1500" dirty="0">
                          <a:solidFill>
                            <a:srgbClr val="000000"/>
                          </a:solidFill>
                          <a:effectLst/>
                        </a:rPr>
                        <a:t>(Wellbutrin® SR)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 GlaxoSmithKline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645340">
                <a:tc>
                  <a:txBody>
                    <a:bodyPr/>
                    <a:lstStyle/>
                    <a:p>
                      <a:pPr marL="0" marR="0">
                        <a:spcBef>
                          <a:spcPts val="200"/>
                        </a:spcBef>
                        <a:spcAft>
                          <a:spcPts val="200"/>
                        </a:spcAft>
                      </a:pPr>
                      <a:r>
                        <a:rPr lang="en-US" sz="1500" dirty="0">
                          <a:solidFill>
                            <a:srgbClr val="000000"/>
                          </a:solidFill>
                          <a:effectLst/>
                        </a:rPr>
                        <a:t>desvenlafaxine ER base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Ranbaxy/Sun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92817018"/>
                  </a:ext>
                </a:extLst>
              </a:tr>
              <a:tr h="914400">
                <a:tc>
                  <a:txBody>
                    <a:bodyPr/>
                    <a:lstStyle/>
                    <a:p>
                      <a:pPr marL="0" marR="0">
                        <a:spcBef>
                          <a:spcPts val="200"/>
                        </a:spcBef>
                        <a:spcAft>
                          <a:spcPts val="200"/>
                        </a:spcAft>
                      </a:pPr>
                      <a:r>
                        <a:rPr lang="en-US" sz="1500" dirty="0">
                          <a:solidFill>
                            <a:srgbClr val="000000"/>
                          </a:solidFill>
                          <a:effectLst/>
                          <a:latin typeface="+mn-lt"/>
                        </a:rPr>
                        <a:t>desvenlafaxine succinate ER </a:t>
                      </a:r>
                    </a:p>
                    <a:p>
                      <a:pPr marL="0" marR="0">
                        <a:spcBef>
                          <a:spcPts val="200"/>
                        </a:spcBef>
                        <a:spcAft>
                          <a:spcPts val="200"/>
                        </a:spcAft>
                      </a:pPr>
                      <a:r>
                        <a:rPr lang="en-US" sz="1500" dirty="0">
                          <a:solidFill>
                            <a:srgbClr val="000000"/>
                          </a:solidFill>
                          <a:effectLst/>
                          <a:latin typeface="+mn-lt"/>
                        </a:rPr>
                        <a:t>(Pristiq®)</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dirty="0">
                          <a:solidFill>
                            <a:srgbClr val="000000"/>
                          </a:solidFill>
                          <a:effectLst/>
                          <a:latin typeface="+mn-lt"/>
                        </a:rPr>
                        <a:t>generic, </a:t>
                      </a:r>
                      <a:br>
                        <a:rPr lang="en-US" sz="1500" dirty="0">
                          <a:solidFill>
                            <a:srgbClr val="000000"/>
                          </a:solidFill>
                          <a:effectLst/>
                          <a:latin typeface="+mn-lt"/>
                        </a:rPr>
                      </a:br>
                      <a:r>
                        <a:rPr lang="en-US" sz="1500" dirty="0">
                          <a:solidFill>
                            <a:srgbClr val="000000"/>
                          </a:solidFill>
                          <a:effectLst/>
                          <a:latin typeface="+mn-lt"/>
                        </a:rPr>
                        <a:t>Wyeth/Pfizer</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557666466"/>
                  </a:ext>
                </a:extLst>
              </a:tr>
            </a:tbl>
          </a:graphicData>
        </a:graphic>
      </p:graphicFrame>
    </p:spTree>
    <p:extLst>
      <p:ext uri="{BB962C8B-B14F-4D97-AF65-F5344CB8AC3E}">
        <p14:creationId xmlns:p14="http://schemas.microsoft.com/office/powerpoint/2010/main" val="390135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1056397553"/>
              </p:ext>
            </p:extLst>
          </p:nvPr>
        </p:nvGraphicFramePr>
        <p:xfrm>
          <a:off x="304800" y="742950"/>
          <a:ext cx="8382000" cy="4012004"/>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600200">
                  <a:extLst>
                    <a:ext uri="{9D8B030D-6E8A-4147-A177-3AD203B41FA5}">
                      <a16:colId xmlns:a16="http://schemas.microsoft.com/office/drawing/2014/main" val="3717505780"/>
                    </a:ext>
                  </a:extLst>
                </a:gridCol>
                <a:gridCol w="9906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636196">
                <a:tc>
                  <a:txBody>
                    <a:bodyPr/>
                    <a:lstStyle/>
                    <a:p>
                      <a:pPr marL="0" marR="0">
                        <a:spcBef>
                          <a:spcPts val="200"/>
                        </a:spcBef>
                        <a:spcAft>
                          <a:spcPts val="200"/>
                        </a:spcAft>
                      </a:pPr>
                      <a:r>
                        <a:rPr lang="en-US" sz="1500" dirty="0">
                          <a:solidFill>
                            <a:srgbClr val="000000"/>
                          </a:solidFill>
                          <a:effectLst/>
                          <a:latin typeface="+mn-lt"/>
                        </a:rPr>
                        <a:t>duloxetine  </a:t>
                      </a:r>
                      <a:br>
                        <a:rPr lang="en-US" sz="1500" dirty="0">
                          <a:solidFill>
                            <a:srgbClr val="000000"/>
                          </a:solidFill>
                          <a:effectLst/>
                          <a:latin typeface="+mn-lt"/>
                        </a:rPr>
                      </a:br>
                      <a:r>
                        <a:rPr lang="en-US" sz="1500" dirty="0">
                          <a:solidFill>
                            <a:srgbClr val="000000"/>
                          </a:solidFill>
                          <a:effectLst/>
                          <a:latin typeface="+mn-lt"/>
                        </a:rPr>
                        <a:t>(Cymbalta®)</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dirty="0">
                          <a:solidFill>
                            <a:srgbClr val="000000"/>
                          </a:solidFill>
                          <a:effectLst/>
                          <a:latin typeface="+mn-lt"/>
                        </a:rPr>
                        <a:t>generic, Eli Lilly</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diabetic peripheral neuropathic pain;</a:t>
                      </a:r>
                      <a:br>
                        <a:rPr lang="en-US" sz="1500" dirty="0">
                          <a:solidFill>
                            <a:srgbClr val="000000"/>
                          </a:solidFill>
                          <a:effectLst/>
                          <a:latin typeface="+mn-lt"/>
                        </a:rPr>
                      </a:br>
                      <a:r>
                        <a:rPr lang="en-US" sz="1500" dirty="0">
                          <a:solidFill>
                            <a:srgbClr val="000000"/>
                          </a:solidFill>
                          <a:effectLst/>
                          <a:latin typeface="+mn-lt"/>
                        </a:rPr>
                        <a:t>fibromyalgia; chronic musculoskeletal pain</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176791721"/>
                  </a:ext>
                </a:extLst>
              </a:tr>
              <a:tr h="645340">
                <a:tc>
                  <a:txBody>
                    <a:bodyPr/>
                    <a:lstStyle/>
                    <a:p>
                      <a:pPr marL="0" marR="0">
                        <a:spcBef>
                          <a:spcPts val="200"/>
                        </a:spcBef>
                        <a:spcAft>
                          <a:spcPts val="200"/>
                        </a:spcAft>
                      </a:pPr>
                      <a:r>
                        <a:rPr lang="en-US" sz="1500" u="none" dirty="0">
                          <a:solidFill>
                            <a:srgbClr val="000000"/>
                          </a:solidFill>
                          <a:effectLst/>
                          <a:latin typeface="+mn-lt"/>
                        </a:rPr>
                        <a:t>duloxetine </a:t>
                      </a:r>
                    </a:p>
                    <a:p>
                      <a:pPr marL="0" marR="0">
                        <a:spcBef>
                          <a:spcPts val="200"/>
                        </a:spcBef>
                        <a:spcAft>
                          <a:spcPts val="200"/>
                        </a:spcAft>
                      </a:pPr>
                      <a:r>
                        <a:rPr lang="en-US" sz="1500" u="none" dirty="0">
                          <a:solidFill>
                            <a:srgbClr val="000000"/>
                          </a:solidFill>
                          <a:effectLst/>
                          <a:latin typeface="+mn-lt"/>
                        </a:rPr>
                        <a:t>delayed-release</a:t>
                      </a:r>
                      <a:br>
                        <a:rPr lang="en-US" sz="1500" u="none" dirty="0">
                          <a:solidFill>
                            <a:srgbClr val="000000"/>
                          </a:solidFill>
                          <a:effectLst/>
                          <a:latin typeface="+mn-lt"/>
                        </a:rPr>
                      </a:br>
                      <a:r>
                        <a:rPr lang="en-US" sz="1500" u="none" dirty="0">
                          <a:solidFill>
                            <a:srgbClr val="000000"/>
                          </a:solidFill>
                          <a:effectLst/>
                          <a:latin typeface="+mn-lt"/>
                        </a:rPr>
                        <a:t>(Drizalma Sprinkle™)</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u="none" dirty="0">
                          <a:solidFill>
                            <a:srgbClr val="000000"/>
                          </a:solidFill>
                          <a:effectLst/>
                          <a:latin typeface="+mn-lt"/>
                        </a:rPr>
                        <a:t>Sun</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u="none" dirty="0">
                          <a:solidFill>
                            <a:srgbClr val="000000"/>
                          </a:solidFill>
                          <a:effectLst/>
                          <a:latin typeface="+mn-lt"/>
                        </a:rPr>
                        <a:t>X</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u="none" dirty="0">
                          <a:solidFill>
                            <a:srgbClr val="000000"/>
                          </a:solidFill>
                          <a:effectLst/>
                          <a:latin typeface="+mn-lt"/>
                        </a:rPr>
                        <a:t>X</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u="none" dirty="0">
                          <a:solidFill>
                            <a:srgbClr val="000000"/>
                          </a:solidFill>
                          <a:effectLst/>
                          <a:latin typeface="+mn-lt"/>
                        </a:rPr>
                        <a:t>--</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u="none" dirty="0">
                          <a:solidFill>
                            <a:srgbClr val="000000"/>
                          </a:solidFill>
                          <a:effectLst/>
                          <a:latin typeface="+mn-lt"/>
                        </a:rPr>
                        <a:t>--</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u="none" dirty="0">
                          <a:solidFill>
                            <a:srgbClr val="000000"/>
                          </a:solidFill>
                          <a:effectLst/>
                          <a:latin typeface="+mn-lt"/>
                        </a:rPr>
                        <a:t>diabetic peripheral neuropathic pain; </a:t>
                      </a:r>
                      <a:r>
                        <a:rPr lang="en-US" sz="1500" u="none" dirty="0">
                          <a:solidFill>
                            <a:srgbClr val="000000"/>
                          </a:solidFill>
                          <a:effectLst/>
                          <a:highlight>
                            <a:srgbClr val="00FFFF"/>
                          </a:highlight>
                          <a:latin typeface="+mn-lt"/>
                        </a:rPr>
                        <a:t>fibromyalgia</a:t>
                      </a:r>
                      <a:r>
                        <a:rPr lang="en-US" sz="1500" u="none" dirty="0">
                          <a:solidFill>
                            <a:srgbClr val="000000"/>
                          </a:solidFill>
                          <a:effectLst/>
                          <a:latin typeface="+mn-lt"/>
                        </a:rPr>
                        <a:t>; chronic musculoskeletal pain </a:t>
                      </a:r>
                      <a:endParaRPr lang="en-US" sz="15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392817018"/>
                  </a:ext>
                </a:extLst>
              </a:tr>
            </a:tbl>
          </a:graphicData>
        </a:graphic>
      </p:graphicFrame>
    </p:spTree>
    <p:extLst>
      <p:ext uri="{BB962C8B-B14F-4D97-AF65-F5344CB8AC3E}">
        <p14:creationId xmlns:p14="http://schemas.microsoft.com/office/powerpoint/2010/main" val="131737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731879554"/>
              </p:ext>
            </p:extLst>
          </p:nvPr>
        </p:nvGraphicFramePr>
        <p:xfrm>
          <a:off x="304800" y="742950"/>
          <a:ext cx="8382000" cy="3148404"/>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6002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636196">
                <a:tc>
                  <a:txBody>
                    <a:bodyPr/>
                    <a:lstStyle/>
                    <a:p>
                      <a:pPr marL="0" marR="0">
                        <a:spcBef>
                          <a:spcPts val="200"/>
                        </a:spcBef>
                        <a:spcAft>
                          <a:spcPts val="200"/>
                        </a:spcAft>
                      </a:pPr>
                      <a:r>
                        <a:rPr lang="en-US" sz="1500" dirty="0">
                          <a:solidFill>
                            <a:srgbClr val="000000"/>
                          </a:solidFill>
                          <a:effectLst/>
                          <a:latin typeface="+mn-lt"/>
                        </a:rPr>
                        <a:t>esketamine</a:t>
                      </a:r>
                      <a:r>
                        <a:rPr lang="en-US" sz="1500" baseline="30000" dirty="0">
                          <a:solidFill>
                            <a:srgbClr val="000000"/>
                          </a:solidFill>
                          <a:effectLst/>
                          <a:latin typeface="+mn-lt"/>
                        </a:rPr>
                        <a:t>‡ </a:t>
                      </a:r>
                      <a:r>
                        <a:rPr lang="en-US" sz="1500" dirty="0">
                          <a:solidFill>
                            <a:srgbClr val="000000"/>
                          </a:solidFill>
                          <a:effectLst/>
                          <a:latin typeface="+mn-lt"/>
                        </a:rPr>
                        <a:t>(Spravato™)</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dirty="0">
                          <a:solidFill>
                            <a:srgbClr val="000000"/>
                          </a:solidFill>
                          <a:effectLst/>
                          <a:latin typeface="+mn-lt"/>
                        </a:rPr>
                        <a:t>Janssen</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p>
                    <a:p>
                      <a:pPr marL="0" marR="0" algn="ctr">
                        <a:spcBef>
                          <a:spcPts val="200"/>
                        </a:spcBef>
                        <a:spcAft>
                          <a:spcPts val="200"/>
                        </a:spcAft>
                      </a:pPr>
                      <a:r>
                        <a:rPr lang="en-US" sz="1500" dirty="0">
                          <a:solidFill>
                            <a:srgbClr val="000000"/>
                          </a:solidFill>
                          <a:effectLst/>
                          <a:latin typeface="+mn-lt"/>
                        </a:rPr>
                        <a:t>treatment-resistant depression (TRD); </a:t>
                      </a:r>
                      <a:r>
                        <a:rPr lang="en-US" sz="1500" kern="1200" dirty="0">
                          <a:solidFill>
                            <a:srgbClr val="000000"/>
                          </a:solidFill>
                          <a:effectLst/>
                          <a:uFillTx/>
                          <a:latin typeface="+mn-lt"/>
                          <a:ea typeface="+mn-ea"/>
                          <a:cs typeface="+mn-cs"/>
                        </a:rPr>
                        <a:t>depressive symptoms with acute suicidal ideation or behavior</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176791721"/>
                  </a:ext>
                </a:extLst>
              </a:tr>
            </a:tbl>
          </a:graphicData>
        </a:graphic>
      </p:graphicFrame>
      <p:sp>
        <p:nvSpPr>
          <p:cNvPr id="6" name="TextBox 5">
            <a:extLst>
              <a:ext uri="{FF2B5EF4-FFF2-40B4-BE49-F238E27FC236}">
                <a16:creationId xmlns:a16="http://schemas.microsoft.com/office/drawing/2014/main" id="{326FD595-C330-49A4-87B9-1836CA055270}"/>
              </a:ext>
            </a:extLst>
          </p:cNvPr>
          <p:cNvSpPr txBox="1"/>
          <p:nvPr/>
        </p:nvSpPr>
        <p:spPr>
          <a:xfrm>
            <a:off x="228600" y="4019550"/>
            <a:ext cx="8686800" cy="600164"/>
          </a:xfrm>
          <a:prstGeom prst="rect">
            <a:avLst/>
          </a:prstGeom>
          <a:noFill/>
        </p:spPr>
        <p:txBody>
          <a:bodyPr wrap="square">
            <a:spAutoFit/>
          </a:bodyPr>
          <a:lstStyle/>
          <a:p>
            <a:r>
              <a:rPr lang="en-US" sz="1100" b="0" i="0" u="none" strike="noStrike" baseline="0" dirty="0">
                <a:solidFill>
                  <a:srgbClr val="000000"/>
                </a:solidFill>
                <a:latin typeface="Calibri" panose="020F0502020204030204" pitchFamily="34" charset="0"/>
              </a:rPr>
              <a:t>‡ Esketamine (Spravato) is a Schedule III controlled substance. The effectiveness of esketamine in preventing suicide or reducing suicidal death has not been demonstrated; its use does not preclude the need for hospitalization, when clinically needed, regardless of patient symptom improvement following an initial dose. Esketamine is not approved as an anesthetic agent; its safety and efficacy as such has not been demonstrated. </a:t>
            </a:r>
            <a:endParaRPr lang="en-US" sz="1100" dirty="0"/>
          </a:p>
        </p:txBody>
      </p:sp>
    </p:spTree>
    <p:extLst>
      <p:ext uri="{BB962C8B-B14F-4D97-AF65-F5344CB8AC3E}">
        <p14:creationId xmlns:p14="http://schemas.microsoft.com/office/powerpoint/2010/main" val="374915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346C-2941-47E6-CDA8-4814D7D94A80}"/>
              </a:ext>
            </a:extLst>
          </p:cNvPr>
          <p:cNvSpPr>
            <a:spLocks noGrp="1"/>
          </p:cNvSpPr>
          <p:nvPr>
            <p:ph type="ctrTitle"/>
          </p:nvPr>
        </p:nvSpPr>
        <p:spPr/>
        <p:txBody>
          <a:bodyPr/>
          <a:lstStyle/>
          <a:p>
            <a:r>
              <a:rPr lang="en-US" dirty="0"/>
              <a:t>Retrospective Drug Utilization Review </a:t>
            </a:r>
            <a:br>
              <a:rPr lang="en-US" dirty="0"/>
            </a:br>
            <a:r>
              <a:rPr lang="en-US" dirty="0"/>
              <a:t>(Retro-DUR) Proposals</a:t>
            </a:r>
          </a:p>
        </p:txBody>
      </p:sp>
      <p:sp>
        <p:nvSpPr>
          <p:cNvPr id="3" name="Subtitle 2">
            <a:extLst>
              <a:ext uri="{FF2B5EF4-FFF2-40B4-BE49-F238E27FC236}">
                <a16:creationId xmlns:a16="http://schemas.microsoft.com/office/drawing/2014/main" id="{8EF2D2A5-B8ED-959A-6AA7-CADF82E86697}"/>
              </a:ext>
            </a:extLst>
          </p:cNvPr>
          <p:cNvSpPr>
            <a:spLocks noGrp="1"/>
          </p:cNvSpPr>
          <p:nvPr>
            <p:ph type="subTitle" idx="1"/>
          </p:nvPr>
        </p:nvSpPr>
        <p:spPr/>
        <p:txBody>
          <a:bodyPr/>
          <a:lstStyle/>
          <a:p>
            <a:r>
              <a:rPr lang="en-US" dirty="0"/>
              <a:t>Amanda Kiriakopoulos, PharmD</a:t>
            </a:r>
          </a:p>
          <a:p>
            <a:r>
              <a:rPr lang="en-US" dirty="0"/>
              <a:t>FFS Medicaid Associate Director, Clinical Consulting, OptumRx</a:t>
            </a:r>
          </a:p>
          <a:p>
            <a:endParaRPr lang="en-US" dirty="0"/>
          </a:p>
        </p:txBody>
      </p:sp>
    </p:spTree>
    <p:extLst>
      <p:ext uri="{BB962C8B-B14F-4D97-AF65-F5344CB8AC3E}">
        <p14:creationId xmlns:p14="http://schemas.microsoft.com/office/powerpoint/2010/main" val="298700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1901342726"/>
              </p:ext>
            </p:extLst>
          </p:nvPr>
        </p:nvGraphicFramePr>
        <p:xfrm>
          <a:off x="304800" y="742950"/>
          <a:ext cx="8382000" cy="3455596"/>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2954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636196">
                <a:tc>
                  <a:txBody>
                    <a:bodyPr/>
                    <a:lstStyle/>
                    <a:p>
                      <a:pPr marL="0" marR="0">
                        <a:spcBef>
                          <a:spcPts val="200"/>
                        </a:spcBef>
                        <a:spcAft>
                          <a:spcPts val="200"/>
                        </a:spcAft>
                      </a:pPr>
                      <a:r>
                        <a:rPr lang="en-US" sz="1500" dirty="0">
                          <a:solidFill>
                            <a:srgbClr val="000000"/>
                          </a:solidFill>
                          <a:effectLst/>
                          <a:latin typeface="+mn-lt"/>
                        </a:rPr>
                        <a:t>isocarboxazid (Marplan®)</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dirty="0">
                          <a:solidFill>
                            <a:srgbClr val="000000"/>
                          </a:solidFill>
                          <a:effectLst/>
                          <a:latin typeface="+mn-lt"/>
                        </a:rPr>
                        <a:t>Medilink/ Validus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br>
                        <a:rPr lang="en-US" sz="1500" dirty="0">
                          <a:solidFill>
                            <a:srgbClr val="000000"/>
                          </a:solidFill>
                          <a:effectLst/>
                          <a:latin typeface="+mn-lt"/>
                        </a:rPr>
                      </a:br>
                      <a:r>
                        <a:rPr lang="en-US" sz="1500" dirty="0">
                          <a:solidFill>
                            <a:srgbClr val="000000"/>
                          </a:solidFill>
                          <a:effectLst/>
                          <a:latin typeface="+mn-lt"/>
                        </a:rPr>
                        <a:t>2</a:t>
                      </a:r>
                      <a:r>
                        <a:rPr lang="en-US" sz="1500" baseline="30000" dirty="0">
                          <a:solidFill>
                            <a:srgbClr val="000000"/>
                          </a:solidFill>
                          <a:effectLst/>
                          <a:latin typeface="+mn-lt"/>
                        </a:rPr>
                        <a:t>nd</a:t>
                      </a:r>
                      <a:r>
                        <a:rPr lang="en-US" sz="1500" dirty="0">
                          <a:solidFill>
                            <a:srgbClr val="000000"/>
                          </a:solidFill>
                          <a:effectLst/>
                          <a:latin typeface="+mn-lt"/>
                        </a:rPr>
                        <a:t> line therapy</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176791721"/>
                  </a:ext>
                </a:extLst>
              </a:tr>
              <a:tr h="636196">
                <a:tc>
                  <a:txBody>
                    <a:bodyPr/>
                    <a:lstStyle/>
                    <a:p>
                      <a:pPr marL="0" marR="0">
                        <a:spcBef>
                          <a:spcPts val="200"/>
                        </a:spcBef>
                        <a:spcAft>
                          <a:spcPts val="200"/>
                        </a:spcAft>
                      </a:pPr>
                      <a:r>
                        <a:rPr lang="en-US" sz="1500" dirty="0">
                          <a:solidFill>
                            <a:srgbClr val="000000"/>
                          </a:solidFill>
                          <a:effectLst/>
                          <a:latin typeface="+mn-lt"/>
                        </a:rPr>
                        <a:t>levomilnacipran   (Fetzima®)</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dirty="0">
                          <a:solidFill>
                            <a:srgbClr val="000000"/>
                          </a:solidFill>
                          <a:effectLst/>
                          <a:latin typeface="+mn-lt"/>
                        </a:rPr>
                        <a:t>Allergan/Forest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261780936"/>
                  </a:ext>
                </a:extLst>
              </a:tr>
              <a:tr h="636196">
                <a:tc>
                  <a:txBody>
                    <a:bodyPr/>
                    <a:lstStyle/>
                    <a:p>
                      <a:pPr marL="0" marR="0">
                        <a:spcBef>
                          <a:spcPts val="200"/>
                        </a:spcBef>
                        <a:spcAft>
                          <a:spcPts val="200"/>
                        </a:spcAft>
                      </a:pPr>
                      <a:r>
                        <a:rPr lang="en-US" sz="1500" dirty="0">
                          <a:solidFill>
                            <a:srgbClr val="000000"/>
                          </a:solidFill>
                          <a:effectLst/>
                          <a:latin typeface="+mn-lt"/>
                        </a:rPr>
                        <a:t>mirtazapine tablet and ODT (Remeron®; Remeron  SolTab)</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500" dirty="0">
                          <a:solidFill>
                            <a:srgbClr val="000000"/>
                          </a:solidFill>
                          <a:effectLst/>
                          <a:latin typeface="+mn-lt"/>
                        </a:rPr>
                        <a:t>generic, </a:t>
                      </a:r>
                      <a:r>
                        <a:rPr lang="en-US" sz="1500" kern="1200" dirty="0">
                          <a:solidFill>
                            <a:srgbClr val="000000"/>
                          </a:solidFill>
                          <a:effectLst/>
                          <a:uFillTx/>
                          <a:latin typeface="+mn-lt"/>
                          <a:ea typeface="+mn-ea"/>
                          <a:cs typeface="+mn-cs"/>
                        </a:rPr>
                        <a:t>Merck/</a:t>
                      </a:r>
                      <a:r>
                        <a:rPr lang="en-US" sz="1500" dirty="0">
                          <a:solidFill>
                            <a:srgbClr val="000000"/>
                          </a:solidFill>
                          <a:effectLst/>
                          <a:latin typeface="+mn-lt"/>
                        </a:rPr>
                        <a:t>Organon</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810704660"/>
                  </a:ext>
                </a:extLst>
              </a:tr>
            </a:tbl>
          </a:graphicData>
        </a:graphic>
      </p:graphicFrame>
    </p:spTree>
    <p:extLst>
      <p:ext uri="{BB962C8B-B14F-4D97-AF65-F5344CB8AC3E}">
        <p14:creationId xmlns:p14="http://schemas.microsoft.com/office/powerpoint/2010/main" val="1617308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880324060"/>
              </p:ext>
            </p:extLst>
          </p:nvPr>
        </p:nvGraphicFramePr>
        <p:xfrm>
          <a:off x="304800" y="742950"/>
          <a:ext cx="8382000" cy="3661188"/>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2954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483796">
                <a:tc>
                  <a:txBody>
                    <a:bodyPr/>
                    <a:lstStyle/>
                    <a:p>
                      <a:pPr marL="0" marR="0">
                        <a:spcBef>
                          <a:spcPts val="200"/>
                        </a:spcBef>
                        <a:spcAft>
                          <a:spcPts val="200"/>
                        </a:spcAft>
                      </a:pPr>
                      <a:r>
                        <a:rPr lang="en-US" sz="1500" dirty="0">
                          <a:solidFill>
                            <a:srgbClr val="000000"/>
                          </a:solidFill>
                          <a:effectLst/>
                        </a:rPr>
                        <a:t>nefazodone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Teva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636196">
                <a:tc>
                  <a:txBody>
                    <a:bodyPr/>
                    <a:lstStyle/>
                    <a:p>
                      <a:pPr marL="0" marR="0">
                        <a:spcBef>
                          <a:spcPts val="200"/>
                        </a:spcBef>
                        <a:spcAft>
                          <a:spcPts val="200"/>
                        </a:spcAft>
                      </a:pPr>
                      <a:r>
                        <a:rPr lang="en-US" sz="1500" dirty="0">
                          <a:solidFill>
                            <a:srgbClr val="000000"/>
                          </a:solidFill>
                          <a:effectLst/>
                        </a:rPr>
                        <a:t>phenelzine </a:t>
                      </a:r>
                    </a:p>
                    <a:p>
                      <a:pPr marL="0" marR="0">
                        <a:spcBef>
                          <a:spcPts val="200"/>
                        </a:spcBef>
                        <a:spcAft>
                          <a:spcPts val="200"/>
                        </a:spcAft>
                      </a:pPr>
                      <a:r>
                        <a:rPr lang="en-US" sz="1500" dirty="0">
                          <a:solidFill>
                            <a:srgbClr val="000000"/>
                          </a:solidFill>
                          <a:effectLst/>
                        </a:rPr>
                        <a:t>(Nardil®)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 Pfizer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br>
                        <a:rPr lang="en-US" sz="1500" dirty="0">
                          <a:solidFill>
                            <a:srgbClr val="000000"/>
                          </a:solidFill>
                          <a:effectLst/>
                        </a:rPr>
                      </a:br>
                      <a:r>
                        <a:rPr lang="en-US" sz="1500" dirty="0">
                          <a:solidFill>
                            <a:srgbClr val="000000"/>
                          </a:solidFill>
                          <a:effectLst/>
                        </a:rPr>
                        <a:t>2</a:t>
                      </a:r>
                      <a:r>
                        <a:rPr lang="en-US" sz="1500" baseline="30000" dirty="0">
                          <a:solidFill>
                            <a:srgbClr val="000000"/>
                          </a:solidFill>
                          <a:effectLst/>
                        </a:rPr>
                        <a:t>nd</a:t>
                      </a:r>
                      <a:r>
                        <a:rPr lang="en-US" sz="1500" dirty="0">
                          <a:solidFill>
                            <a:srgbClr val="000000"/>
                          </a:solidFill>
                          <a:effectLst/>
                        </a:rPr>
                        <a:t> line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261780936"/>
                  </a:ext>
                </a:extLst>
              </a:tr>
              <a:tr h="636196">
                <a:tc>
                  <a:txBody>
                    <a:bodyPr/>
                    <a:lstStyle/>
                    <a:p>
                      <a:pPr marL="0" marR="0">
                        <a:spcBef>
                          <a:spcPts val="200"/>
                        </a:spcBef>
                        <a:spcAft>
                          <a:spcPts val="200"/>
                        </a:spcAft>
                      </a:pPr>
                      <a:r>
                        <a:rPr lang="en-US" sz="1500" dirty="0">
                          <a:solidFill>
                            <a:srgbClr val="000000"/>
                          </a:solidFill>
                          <a:effectLst/>
                        </a:rPr>
                        <a:t>selegiline </a:t>
                      </a:r>
                    </a:p>
                    <a:p>
                      <a:pPr marL="0" marR="0">
                        <a:spcBef>
                          <a:spcPts val="200"/>
                        </a:spcBef>
                        <a:spcAft>
                          <a:spcPts val="200"/>
                        </a:spcAft>
                      </a:pPr>
                      <a:r>
                        <a:rPr lang="en-US" sz="1500" dirty="0">
                          <a:solidFill>
                            <a:srgbClr val="000000"/>
                          </a:solidFill>
                          <a:effectLst/>
                        </a:rPr>
                        <a:t>(Emsam®)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Mylan Specialty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810704660"/>
                  </a:ext>
                </a:extLst>
              </a:tr>
              <a:tr h="636196">
                <a:tc>
                  <a:txBody>
                    <a:bodyPr/>
                    <a:lstStyle/>
                    <a:p>
                      <a:pPr marL="0" marR="0">
                        <a:spcBef>
                          <a:spcPts val="200"/>
                        </a:spcBef>
                        <a:spcAft>
                          <a:spcPts val="200"/>
                        </a:spcAft>
                      </a:pPr>
                      <a:r>
                        <a:rPr lang="en-US" sz="1500" dirty="0">
                          <a:solidFill>
                            <a:srgbClr val="000000"/>
                          </a:solidFill>
                          <a:effectLst/>
                        </a:rPr>
                        <a:t>tranylcypromine (Parnate®)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 Concordia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br>
                        <a:rPr lang="en-US" sz="1500" dirty="0">
                          <a:solidFill>
                            <a:srgbClr val="000000"/>
                          </a:solidFill>
                          <a:effectLst/>
                        </a:rPr>
                      </a:br>
                      <a:r>
                        <a:rPr lang="en-US" sz="1500" dirty="0">
                          <a:solidFill>
                            <a:srgbClr val="000000"/>
                          </a:solidFill>
                          <a:effectLst/>
                        </a:rPr>
                        <a:t>2</a:t>
                      </a:r>
                      <a:r>
                        <a:rPr lang="en-US" sz="1500" baseline="30000" dirty="0">
                          <a:solidFill>
                            <a:srgbClr val="000000"/>
                          </a:solidFill>
                          <a:effectLst/>
                        </a:rPr>
                        <a:t>nd</a:t>
                      </a:r>
                      <a:r>
                        <a:rPr lang="en-US" sz="1500" dirty="0">
                          <a:solidFill>
                            <a:srgbClr val="000000"/>
                          </a:solidFill>
                          <a:effectLst/>
                        </a:rPr>
                        <a:t> line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438858822"/>
                  </a:ext>
                </a:extLst>
              </a:tr>
            </a:tbl>
          </a:graphicData>
        </a:graphic>
      </p:graphicFrame>
    </p:spTree>
    <p:extLst>
      <p:ext uri="{BB962C8B-B14F-4D97-AF65-F5344CB8AC3E}">
        <p14:creationId xmlns:p14="http://schemas.microsoft.com/office/powerpoint/2010/main" val="4079990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8"/>
            <a:ext cx="8229600" cy="560955"/>
          </a:xfrm>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4277785829"/>
              </p:ext>
            </p:extLst>
          </p:nvPr>
        </p:nvGraphicFramePr>
        <p:xfrm>
          <a:off x="304800" y="788669"/>
          <a:ext cx="8382000" cy="3751344"/>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2954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085123">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469358">
                <a:tc>
                  <a:txBody>
                    <a:bodyPr/>
                    <a:lstStyle/>
                    <a:p>
                      <a:pPr marL="0" marR="0">
                        <a:spcBef>
                          <a:spcPts val="200"/>
                        </a:spcBef>
                        <a:spcAft>
                          <a:spcPts val="200"/>
                        </a:spcAft>
                      </a:pPr>
                      <a:r>
                        <a:rPr lang="en-US" sz="1500" dirty="0">
                          <a:solidFill>
                            <a:srgbClr val="000000"/>
                          </a:solidFill>
                          <a:effectLst/>
                        </a:rPr>
                        <a:t>trazodone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1084644">
                <a:tc>
                  <a:txBody>
                    <a:bodyPr/>
                    <a:lstStyle/>
                    <a:p>
                      <a:pPr marL="0" marR="0">
                        <a:spcBef>
                          <a:spcPts val="200"/>
                        </a:spcBef>
                        <a:spcAft>
                          <a:spcPts val="200"/>
                        </a:spcAft>
                      </a:pPr>
                      <a:r>
                        <a:rPr lang="nb-NO" sz="1600" dirty="0">
                          <a:solidFill>
                            <a:schemeClr val="tx1">
                              <a:lumMod val="50000"/>
                            </a:schemeClr>
                          </a:solidFill>
                          <a:highlight>
                            <a:srgbClr val="00FFFF"/>
                          </a:highlight>
                        </a:rPr>
                        <a:t>venlafaxine besylate (Venlafaxine Besylate ER)</a:t>
                      </a:r>
                      <a:endParaRPr lang="en-US" sz="15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chemeClr val="tx1">
                              <a:lumMod val="50000"/>
                            </a:schemeClr>
                          </a:solidFill>
                          <a:highlight>
                            <a:srgbClr val="00FFFF"/>
                          </a:highlight>
                        </a:rPr>
                        <a:t>Almatica</a:t>
                      </a:r>
                      <a:endParaRPr lang="en-US" sz="15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15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15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5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5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extLst>
                  <a:ext uri="{0D108BD9-81ED-4DB2-BD59-A6C34878D82A}">
                    <a16:rowId xmlns:a16="http://schemas.microsoft.com/office/drawing/2014/main" val="2531858850"/>
                  </a:ext>
                </a:extLst>
              </a:tr>
              <a:tr h="349578">
                <a:tc>
                  <a:txBody>
                    <a:bodyPr/>
                    <a:lstStyle/>
                    <a:p>
                      <a:pPr marL="0" marR="0">
                        <a:spcBef>
                          <a:spcPts val="200"/>
                        </a:spcBef>
                        <a:spcAft>
                          <a:spcPts val="200"/>
                        </a:spcAft>
                      </a:pPr>
                      <a:r>
                        <a:rPr lang="en-US" sz="1500" dirty="0">
                          <a:solidFill>
                            <a:srgbClr val="000000"/>
                          </a:solidFill>
                          <a:effectLst/>
                        </a:rPr>
                        <a:t>venlafaxine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261780936"/>
                  </a:ext>
                </a:extLst>
              </a:tr>
              <a:tr h="762641">
                <a:tc>
                  <a:txBody>
                    <a:bodyPr/>
                    <a:lstStyle/>
                    <a:p>
                      <a:pPr marL="0" marR="0">
                        <a:spcBef>
                          <a:spcPts val="200"/>
                        </a:spcBef>
                        <a:spcAft>
                          <a:spcPts val="200"/>
                        </a:spcAft>
                      </a:pPr>
                      <a:r>
                        <a:rPr lang="en-US" sz="1500" dirty="0">
                          <a:solidFill>
                            <a:srgbClr val="000000"/>
                          </a:solidFill>
                          <a:effectLst/>
                        </a:rPr>
                        <a:t>venlafaxine ER capsule </a:t>
                      </a:r>
                      <a:br>
                        <a:rPr lang="en-US" sz="1500" dirty="0">
                          <a:solidFill>
                            <a:srgbClr val="000000"/>
                          </a:solidFill>
                          <a:effectLst/>
                        </a:rPr>
                      </a:br>
                      <a:r>
                        <a:rPr lang="en-US" sz="1500" dirty="0">
                          <a:solidFill>
                            <a:srgbClr val="000000"/>
                          </a:solidFill>
                          <a:effectLst/>
                        </a:rPr>
                        <a:t>(Effexor XR®)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 </a:t>
                      </a:r>
                    </a:p>
                    <a:p>
                      <a:pPr marL="0" marR="0" algn="ctr">
                        <a:spcBef>
                          <a:spcPts val="200"/>
                        </a:spcBef>
                        <a:spcAft>
                          <a:spcPts val="200"/>
                        </a:spcAft>
                      </a:pPr>
                      <a:r>
                        <a:rPr lang="en-US" sz="1500" dirty="0">
                          <a:solidFill>
                            <a:srgbClr val="000000"/>
                          </a:solidFill>
                          <a:effectLst/>
                        </a:rPr>
                        <a:t>Pfizer/Viatris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810704660"/>
                  </a:ext>
                </a:extLst>
              </a:tr>
            </a:tbl>
          </a:graphicData>
        </a:graphic>
      </p:graphicFrame>
    </p:spTree>
    <p:extLst>
      <p:ext uri="{BB962C8B-B14F-4D97-AF65-F5344CB8AC3E}">
        <p14:creationId xmlns:p14="http://schemas.microsoft.com/office/powerpoint/2010/main" val="3742681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172555976"/>
              </p:ext>
            </p:extLst>
          </p:nvPr>
        </p:nvGraphicFramePr>
        <p:xfrm>
          <a:off x="304800" y="742951"/>
          <a:ext cx="8382000" cy="3806191"/>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2954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591473">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742652">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venlafaxine ER tablet</a:t>
                      </a:r>
                      <a:br>
                        <a:rPr lang="en-US" sz="1500" kern="1200" dirty="0">
                          <a:solidFill>
                            <a:srgbClr val="000000"/>
                          </a:solidFill>
                          <a:effectLst/>
                          <a:uFillTx/>
                          <a:latin typeface="+mn-lt"/>
                          <a:ea typeface="+mn-ea"/>
                          <a:cs typeface="+mn-cs"/>
                        </a:rPr>
                      </a:br>
                      <a:r>
                        <a:rPr lang="en-US" sz="1500" kern="1200" dirty="0">
                          <a:solidFill>
                            <a:srgbClr val="000000"/>
                          </a:solidFill>
                          <a:effectLst/>
                          <a:uFillTx/>
                          <a:latin typeface="+mn-lt"/>
                          <a:ea typeface="+mn-ea"/>
                          <a:cs typeface="+mn-cs"/>
                        </a:rPr>
                        <a:t>(Venlafaxine ER)</a:t>
                      </a:r>
                    </a:p>
                  </a:txBody>
                  <a:tcPr marL="27305" marR="27305" marT="0" marB="0"/>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generic, Trigen</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extLst>
                  <a:ext uri="{0D108BD9-81ED-4DB2-BD59-A6C34878D82A}">
                    <a16:rowId xmlns:a16="http://schemas.microsoft.com/office/drawing/2014/main" val="4292064962"/>
                  </a:ext>
                </a:extLst>
              </a:tr>
              <a:tr h="742652">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vilazodone HCl (Viibryd®)</a:t>
                      </a:r>
                    </a:p>
                  </a:txBody>
                  <a:tcPr marL="27305" marR="27305" marT="0" marB="0"/>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Allergan</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extLst>
                  <a:ext uri="{0D108BD9-81ED-4DB2-BD59-A6C34878D82A}">
                    <a16:rowId xmlns:a16="http://schemas.microsoft.com/office/drawing/2014/main" val="2176791721"/>
                  </a:ext>
                </a:extLst>
              </a:tr>
              <a:tr h="72941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vortioxetine </a:t>
                      </a:r>
                      <a:br>
                        <a:rPr lang="en-US" sz="1500" kern="1200" dirty="0">
                          <a:solidFill>
                            <a:srgbClr val="000000"/>
                          </a:solidFill>
                          <a:effectLst/>
                          <a:uFillTx/>
                          <a:latin typeface="+mn-lt"/>
                          <a:ea typeface="+mn-ea"/>
                          <a:cs typeface="+mn-cs"/>
                        </a:rPr>
                      </a:br>
                      <a:r>
                        <a:rPr lang="en-US" sz="1500" kern="1200" dirty="0">
                          <a:solidFill>
                            <a:srgbClr val="000000"/>
                          </a:solidFill>
                          <a:effectLst/>
                          <a:uFillTx/>
                          <a:latin typeface="+mn-lt"/>
                          <a:ea typeface="+mn-ea"/>
                          <a:cs typeface="+mn-cs"/>
                        </a:rPr>
                        <a:t>(Trintellix®)</a:t>
                      </a:r>
                    </a:p>
                  </a:txBody>
                  <a:tcPr marL="27305" marR="27305" marT="0" marB="0"/>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Takeda </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tc>
                <a:extLst>
                  <a:ext uri="{0D108BD9-81ED-4DB2-BD59-A6C34878D82A}">
                    <a16:rowId xmlns:a16="http://schemas.microsoft.com/office/drawing/2014/main" val="2261780936"/>
                  </a:ext>
                </a:extLst>
              </a:tr>
            </a:tbl>
          </a:graphicData>
        </a:graphic>
      </p:graphicFrame>
    </p:spTree>
    <p:extLst>
      <p:ext uri="{BB962C8B-B14F-4D97-AF65-F5344CB8AC3E}">
        <p14:creationId xmlns:p14="http://schemas.microsoft.com/office/powerpoint/2010/main" val="1197553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22830" y="992889"/>
            <a:ext cx="8920962" cy="3729236"/>
          </a:xfrm>
        </p:spPr>
        <p:txBody>
          <a:bodyPr/>
          <a:lstStyle/>
          <a:p>
            <a:r>
              <a:rPr lang="en-US" sz="2000" b="0" i="0" u="none" strike="noStrike" baseline="0" dirty="0">
                <a:solidFill>
                  <a:srgbClr val="000000"/>
                </a:solidFill>
                <a:uFillTx/>
                <a:ea typeface="Tahoma" panose="020B0604030504040204" pitchFamily="34" charset="0"/>
                <a:cs typeface="Tahoma" panose="020B0604030504040204" pitchFamily="34" charset="0"/>
              </a:rPr>
              <a:t>As far as prevalence, in 2019 about </a:t>
            </a:r>
            <a:r>
              <a:rPr lang="en-US" sz="2000" dirty="0">
                <a:solidFill>
                  <a:srgbClr val="000000"/>
                </a:solidFill>
                <a:ea typeface="Tahoma" panose="020B0604030504040204" pitchFamily="34" charset="0"/>
                <a:cs typeface="Tahoma" panose="020B0604030504040204" pitchFamily="34" charset="0"/>
              </a:rPr>
              <a:t>8.4</a:t>
            </a:r>
            <a:r>
              <a:rPr lang="en-US" sz="2000" b="0" i="0" u="none" strike="noStrike" baseline="0" dirty="0">
                <a:solidFill>
                  <a:srgbClr val="000000"/>
                </a:solidFill>
                <a:uFillTx/>
                <a:ea typeface="Tahoma" panose="020B0604030504040204" pitchFamily="34" charset="0"/>
                <a:cs typeface="Tahoma" panose="020B0604030504040204" pitchFamily="34" charset="0"/>
              </a:rPr>
              <a:t>% of the adult population in the US, which translates to about </a:t>
            </a:r>
            <a:r>
              <a:rPr lang="en-US" sz="2000" dirty="0">
                <a:solidFill>
                  <a:srgbClr val="000000"/>
                </a:solidFill>
                <a:ea typeface="Tahoma" panose="020B0604030504040204" pitchFamily="34" charset="0"/>
                <a:cs typeface="Tahoma" panose="020B0604030504040204" pitchFamily="34" charset="0"/>
              </a:rPr>
              <a:t>21 million</a:t>
            </a:r>
            <a:r>
              <a:rPr lang="en-US" sz="2000" b="0" i="0" u="none" strike="noStrike" baseline="0" dirty="0">
                <a:solidFill>
                  <a:srgbClr val="000000"/>
                </a:solidFill>
                <a:uFillTx/>
                <a:ea typeface="Tahoma" panose="020B0604030504040204" pitchFamily="34" charset="0"/>
                <a:cs typeface="Tahoma" panose="020B0604030504040204" pitchFamily="34" charset="0"/>
              </a:rPr>
              <a:t> adults </a:t>
            </a:r>
            <a:r>
              <a:rPr lang="en-US" sz="2000" dirty="0">
                <a:solidFill>
                  <a:srgbClr val="000000"/>
                </a:solidFill>
                <a:ea typeface="Tahoma" panose="020B0604030504040204" pitchFamily="34" charset="0"/>
                <a:cs typeface="Tahoma" panose="020B0604030504040204" pitchFamily="34" charset="0"/>
              </a:rPr>
              <a:t>have reported experiencing depression</a:t>
            </a:r>
            <a:endParaRPr lang="en-US" sz="2000" b="0" i="0" u="none" strike="noStrike" baseline="0" dirty="0">
              <a:solidFill>
                <a:srgbClr val="000000"/>
              </a:solidFill>
              <a:uFillTx/>
              <a:ea typeface="Tahoma" panose="020B0604030504040204" pitchFamily="34" charset="0"/>
              <a:cs typeface="Tahoma" panose="020B0604030504040204" pitchFamily="34" charset="0"/>
            </a:endParaRPr>
          </a:p>
          <a:p>
            <a:pPr lvl="0"/>
            <a:r>
              <a:rPr lang="en-US" sz="2000" dirty="0">
                <a:solidFill>
                  <a:srgbClr val="020202"/>
                </a:solidFill>
              </a:rPr>
              <a:t>The prevalence of depression among adolescents (ages 12 to 17 years) in 2020 was estimated to be 4.1 million</a:t>
            </a:r>
          </a:p>
          <a:p>
            <a:pPr lvl="0"/>
            <a:r>
              <a:rPr lang="en-US" sz="2000" dirty="0">
                <a:solidFill>
                  <a:srgbClr val="020202"/>
                </a:solidFill>
              </a:rPr>
              <a:t>Generalized anxiety disorder (GAD) and social anxiety disorder (SAD) affect about 6.8 million and 15 million adult Americans, respectively</a:t>
            </a:r>
          </a:p>
          <a:p>
            <a:pPr lvl="0"/>
            <a:r>
              <a:rPr lang="en-US" sz="2000" dirty="0">
                <a:solidFill>
                  <a:srgbClr val="020202"/>
                </a:solidFill>
              </a:rPr>
              <a:t>It is estimated that panic disorder will affect 4.7% of adults in the US during their lifetime</a:t>
            </a:r>
          </a:p>
          <a:p>
            <a:r>
              <a:rPr lang="en-US" sz="2000" dirty="0">
                <a:solidFill>
                  <a:srgbClr val="020202"/>
                </a:solidFill>
              </a:rPr>
              <a:t>Per the 2016 American College of Physicians (ACP) guidelines, treatment with either CBT or second-generation antidepressants for major depressive disorder (MDD) is recommended</a:t>
            </a: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82276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245661" y="1047750"/>
            <a:ext cx="8639032" cy="3394472"/>
          </a:xfrm>
        </p:spPr>
        <p:txBody>
          <a:bodyPr/>
          <a:lstStyle/>
          <a:p>
            <a:r>
              <a:rPr lang="en-US" sz="2000" dirty="0">
                <a:solidFill>
                  <a:srgbClr val="000000"/>
                </a:solidFill>
              </a:rPr>
              <a:t>The 2008 WFSBP guidelines recommend SSRIs, SNRIs, and pregabalin as first-line therapies for the treatment of anxiety, obsessive-compulsive, and post-traumatic stress disorders in primary care </a:t>
            </a:r>
          </a:p>
          <a:p>
            <a:r>
              <a:rPr lang="en-US" sz="2000" dirty="0">
                <a:solidFill>
                  <a:srgbClr val="000000"/>
                </a:solidFill>
              </a:rPr>
              <a:t>The 2009 American Psychiatric Association (APA) treatment guidelines recommend SSRIs, SNRIs, TCAs, and benzodiazepines as first-line pharmacotherapy for panic disorder</a:t>
            </a:r>
          </a:p>
          <a:p>
            <a:r>
              <a:rPr lang="en-US" sz="2000" dirty="0">
                <a:solidFill>
                  <a:srgbClr val="000000"/>
                </a:solidFill>
              </a:rPr>
              <a:t>Treatment-resistant depression (TRD) occurs in approximately 20% to 30% of patients with MDD</a:t>
            </a:r>
          </a:p>
          <a:p>
            <a:endParaRPr lang="en-US" sz="2000"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83887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457200" y="1047750"/>
            <a:ext cx="7985342" cy="3394472"/>
          </a:xfrm>
        </p:spPr>
        <p:txBody>
          <a:bodyPr/>
          <a:lstStyle/>
          <a:p>
            <a:r>
              <a:rPr lang="en-US" sz="2000" dirty="0">
                <a:solidFill>
                  <a:srgbClr val="000000"/>
                </a:solidFill>
              </a:rPr>
              <a:t>Non-SSRI antidepressants are used as first-line therapy in children in the presence of comorbidities, such as attention-deficit/hyperactivity disorder (ADHD), where bupropion may be more effective than an SSRI</a:t>
            </a:r>
          </a:p>
          <a:p>
            <a:r>
              <a:rPr lang="en-US" sz="2000" dirty="0">
                <a:solidFill>
                  <a:srgbClr val="000000"/>
                </a:solidFill>
              </a:rPr>
              <a:t>All antidepressants have a boxed warning regarding suicidality in children, adolescents, and young adults</a:t>
            </a:r>
          </a:p>
          <a:p>
            <a:r>
              <a:rPr lang="en-US" sz="2000" dirty="0">
                <a:solidFill>
                  <a:srgbClr val="000000"/>
                </a:solidFill>
              </a:rPr>
              <a:t>Tranylcypromine (Parnate) carries a boxed warning informing that excessive consumption of foods or beverages that contain significant amounts of tyramine can precipitate hypertensive crisis</a:t>
            </a:r>
          </a:p>
          <a:p>
            <a:pPr marL="457200" lvl="0" indent="-457200" algn="l">
              <a:buChar char="•"/>
            </a:pPr>
            <a:endParaRPr lang="en-US" sz="16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4590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p:txBody>
          <a:bodyPr/>
          <a:lstStyle/>
          <a:p>
            <a:r>
              <a:rPr lang="en-US" sz="2000" dirty="0">
                <a:solidFill>
                  <a:srgbClr val="000000"/>
                </a:solidFill>
              </a:rPr>
              <a:t>Esketamine (Spravato) carries a boxed warning for risk of dissociation and sedation after administration as well as abuse and misuse</a:t>
            </a:r>
          </a:p>
          <a:p>
            <a:r>
              <a:rPr lang="en-US" sz="2000" dirty="0">
                <a:solidFill>
                  <a:srgbClr val="000000"/>
                </a:solidFill>
                <a:effectLst/>
                <a:ea typeface="Times New Roman" panose="02020603050405020304" pitchFamily="18" charset="0"/>
              </a:rPr>
              <a:t>Use of esketamine (Spravato) requires enrollment in the Spravato REMS program </a:t>
            </a:r>
            <a:r>
              <a:rPr lang="en-US" sz="2000" dirty="0">
                <a:solidFill>
                  <a:srgbClr val="000000"/>
                </a:solidFill>
              </a:rPr>
              <a:t> </a:t>
            </a:r>
          </a:p>
          <a:p>
            <a:r>
              <a:rPr lang="en-US" sz="2000" dirty="0">
                <a:solidFill>
                  <a:srgbClr val="000000"/>
                </a:solidFill>
              </a:rPr>
              <a:t>Pharmacotherapy should be selected based on adverse event profiles, co-morbidities, drug interactions, pharmacokinetics, patient preference, cost, and historical patient response</a:t>
            </a:r>
          </a:p>
          <a:p>
            <a:r>
              <a:rPr lang="en-US" sz="2000" dirty="0">
                <a:solidFill>
                  <a:srgbClr val="000000"/>
                </a:solidFill>
              </a:rPr>
              <a:t>For GAD, the International Consensus Group on Depression and Anxiety (ICGDA) recommends SSRIs, SNRIs, TCAs, and CBT as first-line treatments</a:t>
            </a: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9690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91069" y="859809"/>
            <a:ext cx="8952931" cy="3957851"/>
          </a:xfrm>
        </p:spPr>
        <p:txBody>
          <a:bodyPr/>
          <a:lstStyle/>
          <a:p>
            <a:r>
              <a:rPr lang="en-US" sz="2000" dirty="0">
                <a:solidFill>
                  <a:srgbClr val="000000"/>
                </a:solidFill>
              </a:rPr>
              <a:t>When response is inadequate with trial of a first-line therapy, strategies for treatment include maximizing the dose, switching to another class or another drug within the class, combination therapy, augmentation, or other nonpharmacologic therapy</a:t>
            </a:r>
          </a:p>
          <a:p>
            <a:pPr lvl="0"/>
            <a:r>
              <a:rPr lang="en-US" sz="2000" dirty="0">
                <a:solidFill>
                  <a:srgbClr val="000000"/>
                </a:solidFill>
              </a:rPr>
              <a:t>The Endocrine Society recommends SSRIs, SNRIs, gabapentin, or pregabalin for moderate to severe vasomotor symptoms (VMS) in patients with contraindications to hormone therapy or who choose not to use hormone therapy</a:t>
            </a:r>
          </a:p>
          <a:p>
            <a:pPr lvl="0"/>
            <a:r>
              <a:rPr lang="en-US" sz="2000" dirty="0">
                <a:solidFill>
                  <a:srgbClr val="000000"/>
                </a:solidFill>
              </a:rPr>
              <a:t>The American College of Obstetricians and Gynecologists (ACOG) also states SSRIs, SNRIs, clonidine, and gabapentin are effective alternatives to hormone therapy for the treatment of VMS related to menopause</a:t>
            </a:r>
            <a:endParaRPr lang="en-US" sz="2000" dirty="0">
              <a:solidFill>
                <a:srgbClr val="000000"/>
              </a:solidFill>
              <a:uFillTx/>
              <a:ea typeface="Tahoma" panose="020B0604030504040204" pitchFamily="34" charset="0"/>
              <a:cs typeface="Tahoma" panose="020B0604030504040204" pitchFamily="34" charset="0"/>
            </a:endParaRPr>
          </a:p>
          <a:p>
            <a:endParaRPr lang="en-US" sz="2000"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40617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97E39-4F72-442C-9CC0-8DA05980D427}"/>
              </a:ext>
            </a:extLst>
          </p:cNvPr>
          <p:cNvSpPr>
            <a:spLocks noGrp="1"/>
          </p:cNvSpPr>
          <p:nvPr>
            <p:ph type="ctrTitle"/>
          </p:nvPr>
        </p:nvSpPr>
        <p:spPr/>
        <p:txBody>
          <a:bodyPr/>
          <a:lstStyle/>
          <a:p>
            <a:r>
              <a:rPr lang="en-US" dirty="0"/>
              <a:t>	Antidepressants, SSRIs</a:t>
            </a:r>
          </a:p>
        </p:txBody>
      </p:sp>
    </p:spTree>
    <p:extLst>
      <p:ext uri="{BB962C8B-B14F-4D97-AF65-F5344CB8AC3E}">
        <p14:creationId xmlns:p14="http://schemas.microsoft.com/office/powerpoint/2010/main" val="180629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Retro-DUR Process</a:t>
            </a:r>
          </a:p>
        </p:txBody>
      </p:sp>
    </p:spTree>
    <p:extLst>
      <p:ext uri="{BB962C8B-B14F-4D97-AF65-F5344CB8AC3E}">
        <p14:creationId xmlns:p14="http://schemas.microsoft.com/office/powerpoint/2010/main" val="2166808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3592212305"/>
              </p:ext>
            </p:extLst>
          </p:nvPr>
        </p:nvGraphicFramePr>
        <p:xfrm>
          <a:off x="152401" y="819151"/>
          <a:ext cx="8839197" cy="3572120"/>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532139">
                <a:tc>
                  <a:txBody>
                    <a:bodyPr/>
                    <a:lstStyle/>
                    <a:p>
                      <a:pPr marL="0" marR="0">
                        <a:spcBef>
                          <a:spcPts val="200"/>
                        </a:spcBef>
                        <a:spcAft>
                          <a:spcPts val="200"/>
                        </a:spcAft>
                      </a:pPr>
                      <a:r>
                        <a:rPr lang="en-US" sz="1500" dirty="0">
                          <a:solidFill>
                            <a:srgbClr val="000000"/>
                          </a:solidFill>
                          <a:effectLst/>
                        </a:rPr>
                        <a:t>citalopram (Celexa®)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2479847577"/>
                  </a:ext>
                </a:extLst>
              </a:tr>
              <a:tr h="798210">
                <a:tc>
                  <a:txBody>
                    <a:bodyPr/>
                    <a:lstStyle/>
                    <a:p>
                      <a:pPr marL="0" marR="0">
                        <a:spcBef>
                          <a:spcPts val="200"/>
                        </a:spcBef>
                        <a:spcAft>
                          <a:spcPts val="200"/>
                        </a:spcAft>
                      </a:pPr>
                      <a:r>
                        <a:rPr lang="en-US" sz="1500" dirty="0">
                          <a:solidFill>
                            <a:srgbClr val="000000"/>
                          </a:solidFill>
                          <a:effectLst/>
                        </a:rPr>
                        <a:t>escitalopram (Lexapro®)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br>
                        <a:rPr lang="en-US" sz="1500" dirty="0">
                          <a:solidFill>
                            <a:srgbClr val="000000"/>
                          </a:solidFill>
                          <a:effectLst/>
                        </a:rPr>
                      </a:br>
                      <a:r>
                        <a:rPr lang="en-US" sz="1500" dirty="0">
                          <a:solidFill>
                            <a:srgbClr val="000000"/>
                          </a:solidFill>
                          <a:effectLst/>
                        </a:rPr>
                        <a:t>(≥ 12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55824561"/>
                  </a:ext>
                </a:extLst>
              </a:tr>
              <a:tr h="798210">
                <a:tc>
                  <a:txBody>
                    <a:bodyPr/>
                    <a:lstStyle/>
                    <a:p>
                      <a:pPr marL="0" marR="0">
                        <a:spcBef>
                          <a:spcPts val="200"/>
                        </a:spcBef>
                        <a:spcAft>
                          <a:spcPts val="200"/>
                        </a:spcAft>
                      </a:pPr>
                      <a:r>
                        <a:rPr lang="en-US" sz="1500" dirty="0">
                          <a:solidFill>
                            <a:srgbClr val="000000"/>
                          </a:solidFill>
                          <a:effectLst/>
                        </a:rPr>
                        <a:t>fluoxetine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Alvogen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8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7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1730352486"/>
                  </a:ext>
                </a:extLst>
              </a:tr>
              <a:tr h="798210">
                <a:tc>
                  <a:txBody>
                    <a:bodyPr/>
                    <a:lstStyle/>
                    <a:p>
                      <a:pPr marL="0" marR="0">
                        <a:spcBef>
                          <a:spcPts val="200"/>
                        </a:spcBef>
                        <a:spcAft>
                          <a:spcPts val="200"/>
                        </a:spcAft>
                      </a:pPr>
                      <a:r>
                        <a:rPr lang="en-US" sz="1500" dirty="0">
                          <a:solidFill>
                            <a:srgbClr val="000000"/>
                          </a:solidFill>
                          <a:effectLst/>
                        </a:rPr>
                        <a:t>fluoxetine (Prozac®)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Dista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8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7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329828979"/>
                  </a:ext>
                </a:extLst>
              </a:tr>
            </a:tbl>
          </a:graphicData>
        </a:graphic>
      </p:graphicFrame>
    </p:spTree>
    <p:extLst>
      <p:ext uri="{BB962C8B-B14F-4D97-AF65-F5344CB8AC3E}">
        <p14:creationId xmlns:p14="http://schemas.microsoft.com/office/powerpoint/2010/main" val="3589513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476301331"/>
              </p:ext>
            </p:extLst>
          </p:nvPr>
        </p:nvGraphicFramePr>
        <p:xfrm>
          <a:off x="152401" y="819151"/>
          <a:ext cx="8839197" cy="3590680"/>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847481">
                <a:tc>
                  <a:txBody>
                    <a:bodyPr/>
                    <a:lstStyle/>
                    <a:p>
                      <a:pPr marL="0" marR="0">
                        <a:spcBef>
                          <a:spcPts val="200"/>
                        </a:spcBef>
                        <a:spcAft>
                          <a:spcPts val="200"/>
                        </a:spcAft>
                      </a:pPr>
                      <a:r>
                        <a:rPr lang="en-US" sz="1500" dirty="0">
                          <a:solidFill>
                            <a:srgbClr val="000000"/>
                          </a:solidFill>
                          <a:effectLst/>
                        </a:rPr>
                        <a:t>fluoxetine (Sarafem®)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generic, Actavis/</a:t>
                      </a:r>
                    </a:p>
                    <a:p>
                      <a:pPr marL="0" marR="0" algn="ctr">
                        <a:spcBef>
                          <a:spcPts val="200"/>
                        </a:spcBef>
                        <a:spcAft>
                          <a:spcPts val="200"/>
                        </a:spcAft>
                      </a:pPr>
                      <a:r>
                        <a:rPr lang="en-US" sz="1500" dirty="0">
                          <a:solidFill>
                            <a:srgbClr val="000000"/>
                          </a:solidFill>
                          <a:effectLst/>
                        </a:rPr>
                        <a:t>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5746903"/>
                  </a:ext>
                </a:extLst>
              </a:tr>
              <a:tr h="640767">
                <a:tc>
                  <a:txBody>
                    <a:bodyPr/>
                    <a:lstStyle/>
                    <a:p>
                      <a:r>
                        <a:rPr lang="en-US" sz="1500" kern="1200" dirty="0">
                          <a:solidFill>
                            <a:srgbClr val="000000"/>
                          </a:solidFill>
                          <a:effectLst/>
                          <a:uFillTx/>
                          <a:latin typeface="+mn-lt"/>
                          <a:ea typeface="+mn-ea"/>
                          <a:cs typeface="+mn-cs"/>
                        </a:rPr>
                        <a:t>fluoxetine ER</a:t>
                      </a:r>
                      <a:r>
                        <a:rPr lang="en-US" sz="1500" dirty="0">
                          <a:solidFill>
                            <a:srgbClr val="000000"/>
                          </a:solidFill>
                          <a:effectLst/>
                          <a:latin typeface="+mn-lt"/>
                        </a:rPr>
                        <a:t> </a:t>
                      </a:r>
                      <a:endParaRPr lang="en-US" sz="1500" kern="1200" dirty="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generic</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08387948"/>
                  </a:ext>
                </a:extLst>
              </a:tr>
              <a:tr h="609600">
                <a:tc>
                  <a:txBody>
                    <a:bodyPr/>
                    <a:lstStyle/>
                    <a:p>
                      <a:pPr marL="0" marR="0">
                        <a:spcBef>
                          <a:spcPts val="200"/>
                        </a:spcBef>
                        <a:spcAft>
                          <a:spcPts val="200"/>
                        </a:spcAft>
                      </a:pPr>
                      <a:r>
                        <a:rPr lang="en-US" sz="1500" kern="1200" dirty="0">
                          <a:solidFill>
                            <a:srgbClr val="000000"/>
                          </a:solidFill>
                          <a:effectLst/>
                          <a:uFillTx/>
                          <a:latin typeface="+mn-lt"/>
                          <a:ea typeface="+mn-ea"/>
                          <a:cs typeface="+mn-cs"/>
                        </a:rPr>
                        <a:t>fluvoxamine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generic, ANI</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kern="1200" dirty="0">
                          <a:solidFill>
                            <a:srgbClr val="000000"/>
                          </a:solidFill>
                          <a:effectLst/>
                          <a:uFillTx/>
                          <a:latin typeface="+mn-lt"/>
                          <a:ea typeface="+mn-ea"/>
                          <a:cs typeface="+mn-cs"/>
                        </a:rPr>
                        <a:t>X</a:t>
                      </a:r>
                      <a:br>
                        <a:rPr lang="en-US" sz="1500" kern="1200" dirty="0">
                          <a:solidFill>
                            <a:srgbClr val="000000"/>
                          </a:solidFill>
                          <a:effectLst/>
                          <a:uFillTx/>
                          <a:latin typeface="+mn-lt"/>
                          <a:ea typeface="+mn-ea"/>
                          <a:cs typeface="+mn-cs"/>
                        </a:rPr>
                      </a:br>
                      <a:r>
                        <a:rPr lang="en-US" sz="1500" kern="1200" dirty="0">
                          <a:solidFill>
                            <a:srgbClr val="000000"/>
                          </a:solidFill>
                          <a:effectLst/>
                          <a:uFillTx/>
                          <a:latin typeface="+mn-lt"/>
                          <a:ea typeface="+mn-ea"/>
                          <a:cs typeface="+mn-cs"/>
                        </a:rPr>
                        <a:t>(≥ 8 years)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236034376"/>
                  </a:ext>
                </a:extLst>
              </a:tr>
              <a:tr h="847481">
                <a:tc>
                  <a:txBody>
                    <a:bodyPr/>
                    <a:lstStyle/>
                    <a:p>
                      <a:pPr marL="0" marR="0">
                        <a:spcBef>
                          <a:spcPts val="200"/>
                        </a:spcBef>
                        <a:spcAft>
                          <a:spcPts val="200"/>
                        </a:spcAft>
                      </a:pPr>
                      <a:r>
                        <a:rPr lang="en-US" sz="1500" kern="1200" dirty="0">
                          <a:solidFill>
                            <a:srgbClr val="000000"/>
                          </a:solidFill>
                          <a:effectLst/>
                          <a:uFillTx/>
                          <a:latin typeface="+mn-lt"/>
                          <a:ea typeface="+mn-ea"/>
                          <a:cs typeface="+mn-cs"/>
                        </a:rPr>
                        <a:t>fluvoxamine ER</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kern="1200" dirty="0">
                          <a:solidFill>
                            <a:srgbClr val="000000"/>
                          </a:solidFill>
                          <a:effectLst/>
                          <a:uFillTx/>
                          <a:latin typeface="+mn-lt"/>
                          <a:ea typeface="+mn-ea"/>
                          <a:cs typeface="+mn-cs"/>
                        </a:rPr>
                        <a:t>Dr. Reddy’s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X </a:t>
                      </a:r>
                      <a:br>
                        <a:rPr lang="en-US" sz="1500" dirty="0">
                          <a:solidFill>
                            <a:srgbClr val="000000"/>
                          </a:solidFill>
                          <a:effectLst/>
                          <a:latin typeface="+mn-lt"/>
                        </a:rPr>
                      </a:b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585686793"/>
                  </a:ext>
                </a:extLst>
              </a:tr>
            </a:tbl>
          </a:graphicData>
        </a:graphic>
      </p:graphicFrame>
    </p:spTree>
    <p:extLst>
      <p:ext uri="{BB962C8B-B14F-4D97-AF65-F5344CB8AC3E}">
        <p14:creationId xmlns:p14="http://schemas.microsoft.com/office/powerpoint/2010/main" val="288191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798971443"/>
              </p:ext>
            </p:extLst>
          </p:nvPr>
        </p:nvGraphicFramePr>
        <p:xfrm>
          <a:off x="152401" y="819151"/>
          <a:ext cx="8839197" cy="3657599"/>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87864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HCl (Paxil®)</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Apotex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5746903"/>
                  </a:ext>
                </a:extLst>
              </a:tr>
              <a:tr h="12954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HCl controlled release (Paxil® CR)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Apotex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endParaRPr lang="en-US" sz="1500" kern="1200" dirty="0">
                        <a:solidFill>
                          <a:srgbClr val="000000"/>
                        </a:solidFill>
                        <a:effectLst/>
                        <a:uFillTx/>
                        <a:latin typeface="+mn-lt"/>
                        <a:ea typeface="+mn-ea"/>
                        <a:cs typeface="+mn-cs"/>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08387948"/>
                  </a:ext>
                </a:extLst>
              </a:tr>
              <a:tr h="8382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mesylate (Brisdelle®)</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Sebela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236034376"/>
                  </a:ext>
                </a:extLst>
              </a:tr>
            </a:tbl>
          </a:graphicData>
        </a:graphic>
      </p:graphicFrame>
    </p:spTree>
    <p:extLst>
      <p:ext uri="{BB962C8B-B14F-4D97-AF65-F5344CB8AC3E}">
        <p14:creationId xmlns:p14="http://schemas.microsoft.com/office/powerpoint/2010/main" val="536427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54810964"/>
              </p:ext>
            </p:extLst>
          </p:nvPr>
        </p:nvGraphicFramePr>
        <p:xfrm>
          <a:off x="152401" y="819151"/>
          <a:ext cx="8839197" cy="3124199"/>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87864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mesylate (Pexeva®)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Sebela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5746903"/>
                  </a:ext>
                </a:extLst>
              </a:tr>
              <a:tr h="6858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sertraline capsules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1430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Almatica</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highlight>
                            <a:srgbClr val="00FFFF"/>
                          </a:highlight>
                          <a:uFillTx/>
                          <a:latin typeface="+mn-lt"/>
                          <a:ea typeface="+mn-ea"/>
                          <a:cs typeface="+mn-cs"/>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highlight>
                            <a:srgbClr val="00FFFF"/>
                          </a:highlight>
                          <a:uFillTx/>
                          <a:latin typeface="+mn-lt"/>
                          <a:ea typeface="+mn-ea"/>
                          <a:cs typeface="+mn-cs"/>
                        </a:rPr>
                        <a:t>(≥ 6 years)</a:t>
                      </a:r>
                      <a:endParaRPr lang="en-US" sz="1500" kern="1200" dirty="0">
                        <a:solidFill>
                          <a:srgbClr val="000000"/>
                        </a:solidFill>
                        <a:effectLst/>
                        <a:uFillTx/>
                        <a:latin typeface="+mn-lt"/>
                        <a:ea typeface="+mn-ea"/>
                        <a:cs typeface="+mn-cs"/>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08387948"/>
                  </a:ext>
                </a:extLst>
              </a:tr>
              <a:tr h="8382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fr-FR" sz="1500" kern="1200" dirty="0">
                          <a:solidFill>
                            <a:srgbClr val="000000"/>
                          </a:solidFill>
                          <a:effectLst/>
                          <a:uFillTx/>
                          <a:latin typeface="+mn-lt"/>
                          <a:ea typeface="+mn-ea"/>
                          <a:cs typeface="+mn-cs"/>
                        </a:rPr>
                        <a:t>sertraline tablets, oral solution (Zoloft®)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228600" marR="0" lvl="0" indent="-5715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Pfizer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6 years)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lang="en-US" sz="1500" kern="1200" dirty="0">
                        <a:solidFill>
                          <a:srgbClr val="000000"/>
                        </a:solidFill>
                        <a:effectLst/>
                        <a:uFillTx/>
                        <a:latin typeface="+mn-lt"/>
                        <a:ea typeface="+mn-ea"/>
                        <a:cs typeface="+mn-cs"/>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236034376"/>
                  </a:ext>
                </a:extLst>
              </a:tr>
            </a:tbl>
          </a:graphicData>
        </a:graphic>
      </p:graphicFrame>
    </p:spTree>
    <p:extLst>
      <p:ext uri="{BB962C8B-B14F-4D97-AF65-F5344CB8AC3E}">
        <p14:creationId xmlns:p14="http://schemas.microsoft.com/office/powerpoint/2010/main" val="1217144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SSRIs</a:t>
            </a:r>
          </a:p>
        </p:txBody>
      </p:sp>
      <p:sp>
        <p:nvSpPr>
          <p:cNvPr id="3" name="Content Placeholder 2"/>
          <p:cNvSpPr>
            <a:spLocks noGrp="1"/>
          </p:cNvSpPr>
          <p:nvPr>
            <p:ph idx="1"/>
          </p:nvPr>
        </p:nvSpPr>
        <p:spPr>
          <a:xfrm>
            <a:off x="457200" y="846161"/>
            <a:ext cx="8482084" cy="3596061"/>
          </a:xfrm>
        </p:spPr>
        <p:txBody>
          <a:bodyPr/>
          <a:lstStyle/>
          <a:p>
            <a:r>
              <a:rPr lang="en-US" sz="2000" dirty="0">
                <a:solidFill>
                  <a:srgbClr val="020202"/>
                </a:solidFill>
              </a:rPr>
              <a:t>SSRIs are generally considered first-line therapy for their FDA-approved indications due to improved tolerability, lower lethality in overdose, safety in cardiovascular disease, and lesser incidence of weight gain</a:t>
            </a:r>
          </a:p>
          <a:p>
            <a:r>
              <a:rPr lang="en-US" sz="2000" dirty="0">
                <a:solidFill>
                  <a:srgbClr val="020202"/>
                </a:solidFill>
              </a:rPr>
              <a:t>SSRIs have comparable efficacy and adverse event profiles for their FDA-approved indications</a:t>
            </a:r>
          </a:p>
          <a:p>
            <a:r>
              <a:rPr lang="en-US" sz="2000" dirty="0">
                <a:solidFill>
                  <a:srgbClr val="020202"/>
                </a:solidFill>
              </a:rPr>
              <a:t>SSRIs are preferred as a first medication trial for OCD and are recommended first-line medications for the treatment of PTSD</a:t>
            </a:r>
          </a:p>
          <a:p>
            <a:r>
              <a:rPr lang="en-US" sz="2000" dirty="0">
                <a:solidFill>
                  <a:srgbClr val="020202"/>
                </a:solidFill>
              </a:rPr>
              <a:t>For social anxiety disorder, the ICGDA expert panel guidelines recommend SSRIs as first-line therapy</a:t>
            </a:r>
          </a:p>
          <a:p>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526236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SSRIs</a:t>
            </a:r>
          </a:p>
        </p:txBody>
      </p:sp>
      <p:sp>
        <p:nvSpPr>
          <p:cNvPr id="3" name="Content Placeholder 2"/>
          <p:cNvSpPr>
            <a:spLocks noGrp="1"/>
          </p:cNvSpPr>
          <p:nvPr>
            <p:ph idx="1"/>
          </p:nvPr>
        </p:nvSpPr>
        <p:spPr>
          <a:xfrm>
            <a:off x="109182" y="859809"/>
            <a:ext cx="8925636" cy="3889612"/>
          </a:xfrm>
        </p:spPr>
        <p:txBody>
          <a:bodyPr/>
          <a:lstStyle/>
          <a:p>
            <a:r>
              <a:rPr lang="en-US" sz="2000" dirty="0">
                <a:solidFill>
                  <a:srgbClr val="020202"/>
                </a:solidFill>
              </a:rPr>
              <a:t>The 2020 American Academy of Child and Adolescent Psychiatry (AACAP) recommend SSRIs are first-line agents for the treatment of anxiety disorders in children 6-18 years old </a:t>
            </a:r>
          </a:p>
          <a:p>
            <a:r>
              <a:rPr lang="en-US" sz="2000" dirty="0">
                <a:solidFill>
                  <a:srgbClr val="020202"/>
                </a:solidFill>
              </a:rPr>
              <a:t>Fluoxetine (Prozac) is the only SSRI medication approved by the FDA for the treatment of bulimia and has been shown to reduce the episodes of binge-eating and purging behavior, and their chance of relapse</a:t>
            </a:r>
          </a:p>
          <a:p>
            <a:r>
              <a:rPr lang="en-US" sz="2000" dirty="0">
                <a:solidFill>
                  <a:srgbClr val="020202"/>
                </a:solidFill>
              </a:rPr>
              <a:t>The American Association of Clinical Endocrinologists (AACE) states that therapeutic trials of SSRIs and possibly other nonhormonal medications (e.g., clonidine, gabapentin) may be considered for the relief of menopausal symptoms in women with no specific contraindications</a:t>
            </a:r>
          </a:p>
          <a:p>
            <a:r>
              <a:rPr lang="en-US" sz="2000" dirty="0">
                <a:solidFill>
                  <a:srgbClr val="020202"/>
                </a:solidFill>
              </a:rPr>
              <a:t>Paroxetine mesylate (Brisdelle) is the only SSRI approved to treat VMS</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92925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797D-7A32-4253-BC44-2C28056D6D72}"/>
              </a:ext>
            </a:extLst>
          </p:cNvPr>
          <p:cNvSpPr>
            <a:spLocks noGrp="1"/>
          </p:cNvSpPr>
          <p:nvPr>
            <p:ph type="ctrTitle"/>
          </p:nvPr>
        </p:nvSpPr>
        <p:spPr/>
        <p:txBody>
          <a:bodyPr/>
          <a:lstStyle/>
          <a:p>
            <a:r>
              <a:rPr lang="en-US" altLang="en-US" sz="3600" dirty="0"/>
              <a:t>Antivirals, Topical</a:t>
            </a:r>
            <a:endParaRPr lang="en-US" sz="3600" dirty="0"/>
          </a:p>
        </p:txBody>
      </p:sp>
    </p:spTree>
    <p:extLst>
      <p:ext uri="{BB962C8B-B14F-4D97-AF65-F5344CB8AC3E}">
        <p14:creationId xmlns:p14="http://schemas.microsoft.com/office/powerpoint/2010/main" val="1125117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Antivirals, Topical</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Content Placeholder 9">
            <a:extLst>
              <a:ext uri="{FF2B5EF4-FFF2-40B4-BE49-F238E27FC236}">
                <a16:creationId xmlns:a16="http://schemas.microsoft.com/office/drawing/2014/main" id="{38BBEED6-BDEA-478E-B99B-FD35A2BB1F5B}"/>
              </a:ext>
            </a:extLst>
          </p:cNvPr>
          <p:cNvGraphicFramePr>
            <a:graphicFrameLocks noGrp="1"/>
          </p:cNvGraphicFramePr>
          <p:nvPr>
            <p:ph idx="1"/>
            <p:extLst>
              <p:ext uri="{D42A27DB-BD31-4B8C-83A1-F6EECF244321}">
                <p14:modId xmlns:p14="http://schemas.microsoft.com/office/powerpoint/2010/main" val="1354659111"/>
              </p:ext>
            </p:extLst>
          </p:nvPr>
        </p:nvGraphicFramePr>
        <p:xfrm>
          <a:off x="457200" y="819150"/>
          <a:ext cx="8229601" cy="3505201"/>
        </p:xfrm>
        <a:graphic>
          <a:graphicData uri="http://schemas.openxmlformats.org/drawingml/2006/table">
            <a:tbl>
              <a:tblPr firstRow="1" firstCol="1" lastRow="1" lastCol="1" bandRow="1" bandCol="1">
                <a:tableStyleId>{5C22544A-7EE6-4342-B048-85BDC9FD1C3A}</a:tableStyleId>
              </a:tblPr>
              <a:tblGrid>
                <a:gridCol w="1562645">
                  <a:extLst>
                    <a:ext uri="{9D8B030D-6E8A-4147-A177-3AD203B41FA5}">
                      <a16:colId xmlns:a16="http://schemas.microsoft.com/office/drawing/2014/main" val="4113368377"/>
                    </a:ext>
                  </a:extLst>
                </a:gridCol>
                <a:gridCol w="1384443">
                  <a:extLst>
                    <a:ext uri="{9D8B030D-6E8A-4147-A177-3AD203B41FA5}">
                      <a16:colId xmlns:a16="http://schemas.microsoft.com/office/drawing/2014/main" val="3913336754"/>
                    </a:ext>
                  </a:extLst>
                </a:gridCol>
                <a:gridCol w="5282513">
                  <a:extLst>
                    <a:ext uri="{9D8B030D-6E8A-4147-A177-3AD203B41FA5}">
                      <a16:colId xmlns:a16="http://schemas.microsoft.com/office/drawing/2014/main" val="54648861"/>
                    </a:ext>
                  </a:extLst>
                </a:gridCol>
              </a:tblGrid>
              <a:tr h="331370">
                <a:tc>
                  <a:txBody>
                    <a:bodyPr/>
                    <a:lstStyle/>
                    <a:p>
                      <a:pPr marL="0" marR="0" algn="ctr">
                        <a:lnSpc>
                          <a:spcPct val="107000"/>
                        </a:lnSpc>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lnSpc>
                          <a:spcPct val="107000"/>
                        </a:lnSpc>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lnSpc>
                          <a:spcPct val="107000"/>
                        </a:lnSpc>
                        <a:spcBef>
                          <a:spcPts val="200"/>
                        </a:spcBef>
                        <a:spcAft>
                          <a:spcPts val="200"/>
                        </a:spcAft>
                      </a:pPr>
                      <a:r>
                        <a:rPr lang="en-US" sz="1400" b="0" dirty="0">
                          <a:solidFill>
                            <a:srgbClr val="000000"/>
                          </a:solidFill>
                          <a:effectLst/>
                        </a:rPr>
                        <a:t>Indication</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075209674"/>
                  </a:ext>
                </a:extLst>
              </a:tr>
              <a:tr h="500813">
                <a:tc>
                  <a:txBody>
                    <a:bodyPr/>
                    <a:lstStyle/>
                    <a:p>
                      <a:pPr marL="0" marR="0">
                        <a:lnSpc>
                          <a:spcPct val="107000"/>
                        </a:lnSpc>
                        <a:spcBef>
                          <a:spcPts val="200"/>
                        </a:spcBef>
                        <a:spcAft>
                          <a:spcPts val="200"/>
                        </a:spcAft>
                      </a:pPr>
                      <a:r>
                        <a:rPr lang="en-US" sz="1400" b="0" dirty="0">
                          <a:solidFill>
                            <a:srgbClr val="000000"/>
                          </a:solidFill>
                          <a:effectLst/>
                        </a:rPr>
                        <a:t>acyclovir cream (Zovirax®)</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generic, Valeant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Treatment of recurrent herpes labialis (cold sores) in immunocompetent adults and children 12 years of age and older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013985548"/>
                  </a:ext>
                </a:extLst>
              </a:tr>
              <a:tr h="729998">
                <a:tc>
                  <a:txBody>
                    <a:bodyPr/>
                    <a:lstStyle/>
                    <a:p>
                      <a:pPr marL="0" marR="0">
                        <a:lnSpc>
                          <a:spcPct val="107000"/>
                        </a:lnSpc>
                        <a:spcBef>
                          <a:spcPts val="200"/>
                        </a:spcBef>
                        <a:spcAft>
                          <a:spcPts val="200"/>
                        </a:spcAft>
                      </a:pPr>
                      <a:r>
                        <a:rPr lang="en-US" sz="1400" b="0" dirty="0">
                          <a:solidFill>
                            <a:srgbClr val="000000"/>
                          </a:solidFill>
                          <a:effectLst/>
                        </a:rPr>
                        <a:t>acyclovir ointment (Zovirax®)</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generic, Valeant</a:t>
                      </a:r>
                    </a:p>
                    <a:p>
                      <a:pPr marL="0" marR="0" algn="ctr">
                        <a:lnSpc>
                          <a:spcPct val="107000"/>
                        </a:lnSpc>
                        <a:spcBef>
                          <a:spcPts val="200"/>
                        </a:spcBef>
                        <a:spcAft>
                          <a:spcPts val="200"/>
                        </a:spcAft>
                      </a:pPr>
                      <a:r>
                        <a:rPr lang="en-US" sz="1400" b="0" dirty="0">
                          <a:solidFill>
                            <a:srgbClr val="000000"/>
                          </a:solidFill>
                          <a:effectLst/>
                        </a:rPr>
                        <a:t>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Management of initial genital herpes and in limited </a:t>
                      </a:r>
                      <a:br>
                        <a:rPr lang="en-US" sz="1400" b="0" dirty="0">
                          <a:solidFill>
                            <a:srgbClr val="000000"/>
                          </a:solidFill>
                          <a:effectLst/>
                        </a:rPr>
                      </a:br>
                      <a:r>
                        <a:rPr lang="en-US" sz="1400" b="0" dirty="0">
                          <a:solidFill>
                            <a:srgbClr val="000000"/>
                          </a:solidFill>
                          <a:effectLst/>
                        </a:rPr>
                        <a:t>non-life-threatening mucocutaneous herpes simplex virus infections in immunocompromised adult patients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2116486519"/>
                  </a:ext>
                </a:extLst>
              </a:tr>
              <a:tr h="729998">
                <a:tc>
                  <a:txBody>
                    <a:bodyPr/>
                    <a:lstStyle/>
                    <a:p>
                      <a:pPr marL="0" marR="0">
                        <a:lnSpc>
                          <a:spcPct val="107000"/>
                        </a:lnSpc>
                        <a:spcBef>
                          <a:spcPts val="200"/>
                        </a:spcBef>
                        <a:spcAft>
                          <a:spcPts val="200"/>
                        </a:spcAft>
                      </a:pPr>
                      <a:r>
                        <a:rPr lang="en-US" sz="1400" b="0" dirty="0">
                          <a:solidFill>
                            <a:srgbClr val="000000"/>
                          </a:solidFill>
                          <a:effectLst/>
                        </a:rPr>
                        <a:t>acyclovir/ hydrocortisone</a:t>
                      </a:r>
                      <a:br>
                        <a:rPr lang="en-US" sz="1400" b="0" dirty="0">
                          <a:solidFill>
                            <a:srgbClr val="000000"/>
                          </a:solidFill>
                          <a:effectLst/>
                        </a:rPr>
                      </a:br>
                      <a:r>
                        <a:rPr lang="en-US" sz="1400" b="0" dirty="0">
                          <a:solidFill>
                            <a:srgbClr val="000000"/>
                          </a:solidFill>
                          <a:effectLst/>
                        </a:rPr>
                        <a:t>(Xerese®)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Valeant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Early treatment of recurrent herpes labialis (cold sores) to reduce the likelihood of ulcerative cold sores and to shorten the lesion healing time in adults and children 6 years of age and older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036615731"/>
                  </a:ext>
                </a:extLst>
              </a:tr>
              <a:tr h="729998">
                <a:tc>
                  <a:txBody>
                    <a:bodyPr/>
                    <a:lstStyle/>
                    <a:p>
                      <a:pPr marL="0" marR="0">
                        <a:lnSpc>
                          <a:spcPct val="107000"/>
                        </a:lnSpc>
                        <a:spcBef>
                          <a:spcPts val="200"/>
                        </a:spcBef>
                        <a:spcAft>
                          <a:spcPts val="200"/>
                        </a:spcAft>
                      </a:pPr>
                      <a:r>
                        <a:rPr lang="en-US" sz="1400" b="0" dirty="0">
                          <a:solidFill>
                            <a:srgbClr val="000000"/>
                          </a:solidFill>
                          <a:effectLst/>
                        </a:rPr>
                        <a:t>docosanol </a:t>
                      </a:r>
                    </a:p>
                    <a:p>
                      <a:pPr marL="0" marR="0">
                        <a:lnSpc>
                          <a:spcPct val="107000"/>
                        </a:lnSpc>
                        <a:spcBef>
                          <a:spcPts val="200"/>
                        </a:spcBef>
                        <a:spcAft>
                          <a:spcPts val="200"/>
                        </a:spcAft>
                      </a:pPr>
                      <a:r>
                        <a:rPr lang="en-US" sz="1400" b="0" dirty="0">
                          <a:solidFill>
                            <a:srgbClr val="000000"/>
                          </a:solidFill>
                          <a:effectLst/>
                        </a:rPr>
                        <a:t>(Abreva®)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generic, GlaxoSmithKline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Treatment of cold sores/fever blisters on the face or lips in adults and children 12 years of age and older to shorten healing time and duration of symptoms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3421719892"/>
                  </a:ext>
                </a:extLst>
              </a:tr>
              <a:tr h="483024">
                <a:tc>
                  <a:txBody>
                    <a:bodyPr/>
                    <a:lstStyle/>
                    <a:p>
                      <a:pPr marL="0" marR="0">
                        <a:lnSpc>
                          <a:spcPct val="107000"/>
                        </a:lnSpc>
                        <a:spcBef>
                          <a:spcPts val="200"/>
                        </a:spcBef>
                        <a:spcAft>
                          <a:spcPts val="200"/>
                        </a:spcAft>
                      </a:pPr>
                      <a:r>
                        <a:rPr lang="en-US" sz="1400" b="0" dirty="0">
                          <a:solidFill>
                            <a:srgbClr val="000000"/>
                          </a:solidFill>
                          <a:effectLst/>
                        </a:rPr>
                        <a:t>penciclovir (Denavir®)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Mylan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Treatment of recurrent herpes labialis (cold sores) in adults and children 12 years of age and older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069578740"/>
                  </a:ext>
                </a:extLst>
              </a:tr>
            </a:tbl>
          </a:graphicData>
        </a:graphic>
      </p:graphicFrame>
    </p:spTree>
    <p:extLst>
      <p:ext uri="{BB962C8B-B14F-4D97-AF65-F5344CB8AC3E}">
        <p14:creationId xmlns:p14="http://schemas.microsoft.com/office/powerpoint/2010/main" val="1036982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Antivirals, Topical</a:t>
            </a:r>
          </a:p>
        </p:txBody>
      </p:sp>
      <p:sp>
        <p:nvSpPr>
          <p:cNvPr id="3" name="Content Placeholder 2"/>
          <p:cNvSpPr>
            <a:spLocks noGrp="1"/>
          </p:cNvSpPr>
          <p:nvPr>
            <p:ph idx="1"/>
          </p:nvPr>
        </p:nvSpPr>
        <p:spPr>
          <a:xfrm>
            <a:off x="152399" y="805218"/>
            <a:ext cx="8841475" cy="3889612"/>
          </a:xfrm>
        </p:spPr>
        <p:txBody>
          <a:bodyPr/>
          <a:lstStyle/>
          <a:p>
            <a:r>
              <a:rPr lang="en-US" sz="2000" dirty="0"/>
              <a:t>In the US, about 48% of people aged 14 to 49 years have serologic infection with HSV-1 and 12% are seropositive for HSV-2</a:t>
            </a:r>
          </a:p>
          <a:p>
            <a:r>
              <a:rPr lang="en-US" sz="2000" dirty="0">
                <a:solidFill>
                  <a:srgbClr val="000000"/>
                </a:solidFill>
                <a:effectLst/>
              </a:rPr>
              <a:t>The HSV-1 and HSV-2 viruses become reactivated secondary to certain stimuli including fever, upper respiratory infection, physical or emotional stress, ultraviolet light exposure, and axonal injury</a:t>
            </a:r>
          </a:p>
          <a:p>
            <a:r>
              <a:rPr lang="en-US" sz="2000" dirty="0">
                <a:solidFill>
                  <a:srgbClr val="000000"/>
                </a:solidFill>
                <a:effectLst/>
              </a:rPr>
              <a:t>Topical antiviral medications are used for the treatment of an active lesion and should be started during the prodrome phase, characterized by perioral tingling, itching, and redness, to be most beneficial</a:t>
            </a:r>
          </a:p>
          <a:p>
            <a:r>
              <a:rPr lang="en-US" sz="2000" dirty="0">
                <a:solidFill>
                  <a:srgbClr val="000000"/>
                </a:solidFill>
                <a:effectLst/>
              </a:rPr>
              <a:t>Overall, acyclovir, penciclovir, and docosanol for herpes labialis treatment only provide modest benefit if used very early in the prodrome phase</a:t>
            </a:r>
          </a:p>
          <a:p>
            <a:endParaRPr lang="en-US" sz="1800" dirty="0">
              <a:solidFill>
                <a:schemeClr val="tx2">
                  <a:lumMod val="50000"/>
                </a:schemeClr>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41618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Antivirals, Topical</a:t>
            </a:r>
          </a:p>
        </p:txBody>
      </p:sp>
      <p:sp>
        <p:nvSpPr>
          <p:cNvPr id="3" name="Content Placeholder 2"/>
          <p:cNvSpPr>
            <a:spLocks noGrp="1"/>
          </p:cNvSpPr>
          <p:nvPr>
            <p:ph idx="1"/>
          </p:nvPr>
        </p:nvSpPr>
        <p:spPr>
          <a:xfrm>
            <a:off x="228600" y="895350"/>
            <a:ext cx="8686800" cy="3546872"/>
          </a:xfrm>
        </p:spPr>
        <p:txBody>
          <a:bodyPr/>
          <a:lstStyle/>
          <a:p>
            <a:r>
              <a:rPr lang="en-US" sz="2000" dirty="0">
                <a:solidFill>
                  <a:srgbClr val="000000"/>
                </a:solidFill>
                <a:effectLst/>
              </a:rPr>
              <a:t>Compared to placebo, treatment has reduced lesion healing time by approximately 0.75 to 1.5 days in clinical trials</a:t>
            </a:r>
            <a:endParaRPr lang="en-US" sz="2000" dirty="0">
              <a:solidFill>
                <a:srgbClr val="000000"/>
              </a:solidFill>
            </a:endParaRPr>
          </a:p>
          <a:p>
            <a:r>
              <a:rPr lang="en-US" sz="2000" dirty="0">
                <a:solidFill>
                  <a:srgbClr val="000000"/>
                </a:solidFill>
                <a:effectLst/>
              </a:rPr>
              <a:t>Left untreated, herpes labialis may take up to 10 days or more to heal</a:t>
            </a:r>
          </a:p>
          <a:p>
            <a:r>
              <a:rPr lang="en-US" sz="2000" dirty="0">
                <a:solidFill>
                  <a:srgbClr val="000000"/>
                </a:solidFill>
                <a:effectLst/>
              </a:rPr>
              <a:t>According to studies, all products are effective in treating herpes labialis and provide symptom relief, such as decreased lesion count, lesion size, pain, and healing time compared to placebo</a:t>
            </a:r>
            <a:endParaRPr lang="en-US" sz="2000" dirty="0">
              <a:solidFill>
                <a:srgbClr val="000000"/>
              </a:solidFill>
            </a:endParaRPr>
          </a:p>
          <a:p>
            <a:r>
              <a:rPr lang="en-US" sz="2000" dirty="0">
                <a:solidFill>
                  <a:srgbClr val="000000"/>
                </a:solidFill>
              </a:rPr>
              <a:t>The 2021 Centers for Disease Control and Prevention (CDC) sexually-transmitted infections (STI) recommendations for genital herpes state oral antiviral therapy is preferred over topical antiviral therapy</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5655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Retro-DUR Process</a:t>
            </a:r>
          </a:p>
        </p:txBody>
      </p:sp>
      <p:sp>
        <p:nvSpPr>
          <p:cNvPr id="3" name="Content Placeholder 2"/>
          <p:cNvSpPr>
            <a:spLocks noGrp="1"/>
          </p:cNvSpPr>
          <p:nvPr>
            <p:ph idx="1"/>
          </p:nvPr>
        </p:nvSpPr>
        <p:spPr>
          <a:xfrm>
            <a:off x="5728700" y="1047751"/>
            <a:ext cx="3062436" cy="3581400"/>
          </a:xfrm>
        </p:spPr>
        <p:txBody>
          <a:bodyPr/>
          <a:lstStyle/>
          <a:p>
            <a:r>
              <a:rPr lang="en-US" sz="2000" dirty="0"/>
              <a:t>Prescriber outreach via near real-time fax</a:t>
            </a:r>
          </a:p>
          <a:p>
            <a:pPr lvl="1"/>
            <a:r>
              <a:rPr lang="en-US" sz="2000" dirty="0"/>
              <a:t>72 hours after claim identified and maintained</a:t>
            </a:r>
          </a:p>
          <a:p>
            <a:r>
              <a:rPr lang="en-US" sz="2000" dirty="0"/>
              <a:t>Letters suppressed for four months</a:t>
            </a:r>
          </a:p>
          <a:p>
            <a:r>
              <a:rPr lang="en-US" sz="2000" dirty="0"/>
              <a:t>Retro-DUR call center available for questions and discussion</a:t>
            </a:r>
          </a:p>
        </p:txBody>
      </p:sp>
      <p:pic>
        <p:nvPicPr>
          <p:cNvPr id="13" name="Picture 12">
            <a:extLst>
              <a:ext uri="{FF2B5EF4-FFF2-40B4-BE49-F238E27FC236}">
                <a16:creationId xmlns:a16="http://schemas.microsoft.com/office/drawing/2014/main" id="{142AC67B-2296-4361-8B01-4C95F0D96279}"/>
              </a:ext>
            </a:extLst>
          </p:cNvPr>
          <p:cNvPicPr>
            <a:picLocks noChangeAspect="1"/>
          </p:cNvPicPr>
          <p:nvPr/>
        </p:nvPicPr>
        <p:blipFill>
          <a:blip r:embed="rId2"/>
          <a:stretch>
            <a:fillRect/>
          </a:stretch>
        </p:blipFill>
        <p:spPr>
          <a:xfrm>
            <a:off x="304800" y="1081227"/>
            <a:ext cx="5423900" cy="3181687"/>
          </a:xfrm>
          <a:prstGeom prst="rect">
            <a:avLst/>
          </a:prstGeom>
        </p:spPr>
      </p:pic>
    </p:spTree>
    <p:extLst>
      <p:ext uri="{BB962C8B-B14F-4D97-AF65-F5344CB8AC3E}">
        <p14:creationId xmlns:p14="http://schemas.microsoft.com/office/powerpoint/2010/main" val="872644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05DE-8BE3-433B-AC13-FBEAF737630C}"/>
              </a:ext>
            </a:extLst>
          </p:cNvPr>
          <p:cNvSpPr>
            <a:spLocks noGrp="1"/>
          </p:cNvSpPr>
          <p:nvPr>
            <p:ph type="ctrTitle"/>
          </p:nvPr>
        </p:nvSpPr>
        <p:spPr/>
        <p:txBody>
          <a:bodyPr/>
          <a:lstStyle/>
          <a:p>
            <a:r>
              <a:rPr lang="en-US" altLang="en-US" dirty="0"/>
              <a:t>Bone Resorption Suppression </a:t>
            </a:r>
            <a:br>
              <a:rPr lang="en-US" altLang="en-US" dirty="0"/>
            </a:br>
            <a:r>
              <a:rPr lang="en-US" altLang="en-US" dirty="0"/>
              <a:t>and Related Agents</a:t>
            </a:r>
            <a:endParaRPr lang="en-US" dirty="0"/>
          </a:p>
        </p:txBody>
      </p:sp>
    </p:spTree>
    <p:extLst>
      <p:ext uri="{BB962C8B-B14F-4D97-AF65-F5344CB8AC3E}">
        <p14:creationId xmlns:p14="http://schemas.microsoft.com/office/powerpoint/2010/main" val="1124583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extLst>
              <p:ext uri="{D42A27DB-BD31-4B8C-83A1-F6EECF244321}">
                <p14:modId xmlns:p14="http://schemas.microsoft.com/office/powerpoint/2010/main" val="4187131947"/>
              </p:ext>
            </p:extLst>
          </p:nvPr>
        </p:nvGraphicFramePr>
        <p:xfrm>
          <a:off x="223837" y="742950"/>
          <a:ext cx="8696325" cy="3797950"/>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143000">
                  <a:extLst>
                    <a:ext uri="{9D8B030D-6E8A-4147-A177-3AD203B41FA5}">
                      <a16:colId xmlns:a16="http://schemas.microsoft.com/office/drawing/2014/main" val="80967718"/>
                    </a:ext>
                  </a:extLst>
                </a:gridCol>
                <a:gridCol w="6481762">
                  <a:extLst>
                    <a:ext uri="{9D8B030D-6E8A-4147-A177-3AD203B41FA5}">
                      <a16:colId xmlns:a16="http://schemas.microsoft.com/office/drawing/2014/main" val="3008216398"/>
                    </a:ext>
                  </a:extLst>
                </a:gridCol>
              </a:tblGrid>
              <a:tr h="3607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209364">
                <a:tc gridSpan="3">
                  <a:txBody>
                    <a:bodyPr/>
                    <a:lstStyle/>
                    <a:p>
                      <a:pPr marL="0" marR="0" algn="ctr">
                        <a:spcBef>
                          <a:spcPts val="200"/>
                        </a:spcBef>
                        <a:spcAft>
                          <a:spcPts val="200"/>
                        </a:spcAft>
                      </a:pPr>
                      <a:r>
                        <a:rPr lang="en-US" sz="1500" b="1" dirty="0">
                          <a:solidFill>
                            <a:schemeClr val="tx2">
                              <a:lumMod val="75000"/>
                            </a:schemeClr>
                          </a:solidFill>
                          <a:effectLst/>
                        </a:rPr>
                        <a:t>Bisphosphonates</a:t>
                      </a:r>
                      <a:endParaRPr lang="en-US" sz="15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pPr marL="0" marR="0" algn="ctr">
                        <a:spcBef>
                          <a:spcPts val="200"/>
                        </a:spcBef>
                        <a:spcAft>
                          <a:spcPts val="200"/>
                        </a:spcAft>
                      </a:pPr>
                      <a:endParaRPr lang="en-US" sz="1500" b="1">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615527586"/>
                  </a:ext>
                </a:extLst>
              </a:tr>
              <a:tr h="584155">
                <a:tc>
                  <a:txBody>
                    <a:bodyPr/>
                    <a:lstStyle/>
                    <a:p>
                      <a:pPr marL="0" marR="0">
                        <a:spcBef>
                          <a:spcPts val="200"/>
                        </a:spcBef>
                        <a:spcAft>
                          <a:spcPts val="200"/>
                        </a:spcAft>
                      </a:pPr>
                      <a:r>
                        <a:rPr lang="en-US" sz="1500" dirty="0">
                          <a:solidFill>
                            <a:srgbClr val="000000"/>
                          </a:solidFill>
                          <a:effectLst/>
                        </a:rPr>
                        <a:t>alendronate</a:t>
                      </a:r>
                      <a:br>
                        <a:rPr lang="en-US" sz="1500" dirty="0">
                          <a:solidFill>
                            <a:srgbClr val="000000"/>
                          </a:solidFill>
                          <a:effectLst/>
                        </a:rPr>
                      </a:br>
                      <a:r>
                        <a:rPr lang="en-US" sz="1500" dirty="0">
                          <a:solidFill>
                            <a:srgbClr val="000000"/>
                          </a:solidFill>
                          <a:effectLst/>
                        </a:rPr>
                        <a:t>(Binosto</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Mission, </a:t>
                      </a:r>
                      <a:r>
                        <a:rPr lang="en-US" sz="1500" kern="1200" dirty="0">
                          <a:solidFill>
                            <a:srgbClr val="000000"/>
                          </a:solidFill>
                          <a:effectLst/>
                          <a:uFillTx/>
                          <a:latin typeface="+mn-lt"/>
                          <a:ea typeface="+mn-ea"/>
                          <a:cs typeface="+mn-cs"/>
                        </a:rPr>
                        <a:t>Ascend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1627104591"/>
                  </a:ext>
                </a:extLst>
              </a:tr>
              <a:tr h="1710004">
                <a:tc>
                  <a:txBody>
                    <a:bodyPr/>
                    <a:lstStyle/>
                    <a:p>
                      <a:pPr marL="0" marR="0">
                        <a:spcBef>
                          <a:spcPts val="200"/>
                        </a:spcBef>
                        <a:spcAft>
                          <a:spcPts val="200"/>
                        </a:spcAft>
                      </a:pPr>
                      <a:r>
                        <a:rPr lang="en-US" sz="1500" dirty="0">
                          <a:solidFill>
                            <a:srgbClr val="000000"/>
                          </a:solidFill>
                          <a:effectLst/>
                        </a:rPr>
                        <a:t>alendronate (Fosamax</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Merck, </a:t>
                      </a:r>
                      <a:r>
                        <a:rPr lang="en-US" sz="1500" dirty="0">
                          <a:solidFill>
                            <a:srgbClr val="000000"/>
                          </a:solidFill>
                          <a:effectLst/>
                          <a:highlight>
                            <a:srgbClr val="00FFFF"/>
                          </a:highlight>
                        </a:rPr>
                        <a:t>Organon</a:t>
                      </a:r>
                      <a:r>
                        <a:rPr lang="en-US" sz="1500" dirty="0">
                          <a:solidFill>
                            <a:srgbClr val="000000"/>
                          </a:solidFill>
                          <a:effectLst/>
                        </a:rPr>
                        <a:t>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p>
                    <a:p>
                      <a:pPr marL="0" marR="0">
                        <a:spcBef>
                          <a:spcPts val="200"/>
                        </a:spcBef>
                        <a:spcAft>
                          <a:spcPts val="200"/>
                        </a:spcAft>
                      </a:pPr>
                      <a:r>
                        <a:rPr lang="en-US" sz="1500" dirty="0">
                          <a:solidFill>
                            <a:srgbClr val="000000"/>
                          </a:solidFill>
                          <a:effectLst/>
                        </a:rPr>
                        <a:t>Treatment of glucocorticoid-induced osteoporosis in men and women receiving glucocorticoids in a daily dosage equivalent of 7.5 mg or greater of prednisone and who have low bone mineral density</a:t>
                      </a:r>
                    </a:p>
                    <a:p>
                      <a:pPr marL="0" marR="0">
                        <a:spcBef>
                          <a:spcPts val="200"/>
                        </a:spcBef>
                        <a:spcAft>
                          <a:spcPts val="200"/>
                        </a:spcAft>
                      </a:pPr>
                      <a:r>
                        <a:rPr lang="en-US" sz="1500" dirty="0">
                          <a:solidFill>
                            <a:srgbClr val="000000"/>
                          </a:solidFill>
                          <a:effectLst/>
                        </a:rPr>
                        <a:t>Treatment of Paget’s disease of bone in men and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669597061"/>
                  </a:ext>
                </a:extLst>
              </a:tr>
              <a:tr h="837456">
                <a:tc>
                  <a:txBody>
                    <a:bodyPr/>
                    <a:lstStyle/>
                    <a:p>
                      <a:pPr marL="0" marR="0">
                        <a:spcBef>
                          <a:spcPts val="200"/>
                        </a:spcBef>
                        <a:spcAft>
                          <a:spcPts val="200"/>
                        </a:spcAft>
                      </a:pPr>
                      <a:r>
                        <a:rPr lang="en-US" sz="1500" dirty="0">
                          <a:solidFill>
                            <a:srgbClr val="000000"/>
                          </a:solidFill>
                          <a:effectLst/>
                        </a:rPr>
                        <a:t>alendronate/ vitamin D                          (Fosamax® Plus 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Merck, </a:t>
                      </a:r>
                      <a:r>
                        <a:rPr lang="en-US" sz="1500" dirty="0">
                          <a:solidFill>
                            <a:srgbClr val="000000"/>
                          </a:solidFill>
                          <a:effectLst/>
                          <a:highlight>
                            <a:srgbClr val="00FFFF"/>
                          </a:highlight>
                        </a:rPr>
                        <a:t>Organon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1799034621"/>
                  </a:ext>
                </a:extLst>
              </a:tr>
            </a:tbl>
          </a:graphicData>
        </a:graphic>
      </p:graphicFrame>
    </p:spTree>
    <p:extLst>
      <p:ext uri="{BB962C8B-B14F-4D97-AF65-F5344CB8AC3E}">
        <p14:creationId xmlns:p14="http://schemas.microsoft.com/office/powerpoint/2010/main" val="474636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581400"/>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143000">
                  <a:extLst>
                    <a:ext uri="{9D8B030D-6E8A-4147-A177-3AD203B41FA5}">
                      <a16:colId xmlns:a16="http://schemas.microsoft.com/office/drawing/2014/main" val="80967718"/>
                    </a:ext>
                  </a:extLst>
                </a:gridCol>
                <a:gridCol w="6481762">
                  <a:extLst>
                    <a:ext uri="{9D8B030D-6E8A-4147-A177-3AD203B41FA5}">
                      <a16:colId xmlns:a16="http://schemas.microsoft.com/office/drawing/2014/main" val="3008216398"/>
                    </a:ext>
                  </a:extLst>
                </a:gridCol>
              </a:tblGrid>
              <a:tr h="3607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934609">
                <a:tc>
                  <a:txBody>
                    <a:bodyPr/>
                    <a:lstStyle/>
                    <a:p>
                      <a:pPr marL="0" marR="0">
                        <a:spcBef>
                          <a:spcPts val="200"/>
                        </a:spcBef>
                        <a:spcAft>
                          <a:spcPts val="200"/>
                        </a:spcAft>
                      </a:pPr>
                      <a:r>
                        <a:rPr lang="en-US" sz="1500" dirty="0">
                          <a:solidFill>
                            <a:srgbClr val="000000"/>
                          </a:solidFill>
                          <a:effectLst/>
                        </a:rPr>
                        <a:t>etidronate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Paget’s disease of bone</a:t>
                      </a:r>
                    </a:p>
                    <a:p>
                      <a:pPr marL="0" marR="0">
                        <a:spcBef>
                          <a:spcPts val="200"/>
                        </a:spcBef>
                        <a:spcAft>
                          <a:spcPts val="200"/>
                        </a:spcAft>
                      </a:pPr>
                      <a:r>
                        <a:rPr lang="en-US" sz="1500" dirty="0">
                          <a:solidFill>
                            <a:srgbClr val="000000"/>
                          </a:solidFill>
                          <a:effectLst/>
                        </a:rPr>
                        <a:t>Prevention and treatment of heterotopic ossification following total hip replacement or spinal cord injury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121479047"/>
                  </a:ext>
                </a:extLst>
              </a:tr>
              <a:tr h="762000">
                <a:tc>
                  <a:txBody>
                    <a:bodyPr/>
                    <a:lstStyle/>
                    <a:p>
                      <a:pPr marL="0" marR="0">
                        <a:spcBef>
                          <a:spcPts val="200"/>
                        </a:spcBef>
                        <a:spcAft>
                          <a:spcPts val="200"/>
                        </a:spcAft>
                      </a:pPr>
                      <a:r>
                        <a:rPr lang="en-US" sz="1500" dirty="0">
                          <a:solidFill>
                            <a:srgbClr val="000000"/>
                          </a:solidFill>
                          <a:effectLst/>
                        </a:rPr>
                        <a:t>ibandronate     (Boniva</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Roche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666481499"/>
                  </a:ext>
                </a:extLst>
              </a:tr>
              <a:tr h="938872">
                <a:tc>
                  <a:txBody>
                    <a:bodyPr/>
                    <a:lstStyle/>
                    <a:p>
                      <a:pPr marL="0" marR="0">
                        <a:spcBef>
                          <a:spcPts val="200"/>
                        </a:spcBef>
                        <a:spcAft>
                          <a:spcPts val="200"/>
                        </a:spcAft>
                      </a:pPr>
                      <a:r>
                        <a:rPr lang="en-US" sz="1500" dirty="0">
                          <a:solidFill>
                            <a:srgbClr val="000000"/>
                          </a:solidFill>
                          <a:effectLst/>
                        </a:rPr>
                        <a:t>risedronate (Actonel</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Actavis/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p>
                    <a:p>
                      <a:pPr marL="0" marR="0">
                        <a:spcBef>
                          <a:spcPts val="200"/>
                        </a:spcBef>
                        <a:spcAft>
                          <a:spcPts val="200"/>
                        </a:spcAft>
                      </a:pPr>
                      <a:r>
                        <a:rPr lang="en-US" sz="1500" dirty="0">
                          <a:solidFill>
                            <a:srgbClr val="000000"/>
                          </a:solidFill>
                          <a:effectLst/>
                        </a:rPr>
                        <a:t>Prevention and treatment of glucocorticoid-induced osteoporosis in men and women who are either initiating or continuing systemic glucocorticoids in a daily dosage equivalent of 7.5 mg or greater of prednisone for chronic diseases</a:t>
                      </a:r>
                    </a:p>
                    <a:p>
                      <a:pPr marL="0" marR="0">
                        <a:spcBef>
                          <a:spcPts val="200"/>
                        </a:spcBef>
                        <a:spcAft>
                          <a:spcPts val="200"/>
                        </a:spcAft>
                      </a:pPr>
                      <a:r>
                        <a:rPr lang="en-US" sz="1500" dirty="0">
                          <a:solidFill>
                            <a:srgbClr val="000000"/>
                          </a:solidFill>
                          <a:effectLst/>
                        </a:rPr>
                        <a:t>Treatment of Paget’s disease of bone in men and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54658888"/>
                  </a:ext>
                </a:extLst>
              </a:tr>
            </a:tbl>
          </a:graphicData>
        </a:graphic>
      </p:graphicFrame>
    </p:spTree>
    <p:extLst>
      <p:ext uri="{BB962C8B-B14F-4D97-AF65-F5344CB8AC3E}">
        <p14:creationId xmlns:p14="http://schemas.microsoft.com/office/powerpoint/2010/main" val="1915418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2895599"/>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52400">
                  <a:extLst>
                    <a:ext uri="{9D8B030D-6E8A-4147-A177-3AD203B41FA5}">
                      <a16:colId xmlns:a16="http://schemas.microsoft.com/office/drawing/2014/main" val="80967718"/>
                    </a:ext>
                  </a:extLst>
                </a:gridCol>
                <a:gridCol w="990600">
                  <a:extLst>
                    <a:ext uri="{9D8B030D-6E8A-4147-A177-3AD203B41FA5}">
                      <a16:colId xmlns:a16="http://schemas.microsoft.com/office/drawing/2014/main" val="4260410493"/>
                    </a:ext>
                  </a:extLst>
                </a:gridCol>
                <a:gridCol w="6481762">
                  <a:extLst>
                    <a:ext uri="{9D8B030D-6E8A-4147-A177-3AD203B41FA5}">
                      <a16:colId xmlns:a16="http://schemas.microsoft.com/office/drawing/2014/main" val="3008216398"/>
                    </a:ext>
                  </a:extLst>
                </a:gridCol>
              </a:tblGrid>
              <a:tr h="38815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pPr marL="0" marR="0" algn="ctr">
                        <a:spcBef>
                          <a:spcPts val="200"/>
                        </a:spcBef>
                        <a:spcAft>
                          <a:spcPts val="20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1169450">
                <a:tc>
                  <a:txBody>
                    <a:bodyPr/>
                    <a:lstStyle/>
                    <a:p>
                      <a:pPr marL="0" marR="0">
                        <a:spcBef>
                          <a:spcPts val="200"/>
                        </a:spcBef>
                        <a:spcAft>
                          <a:spcPts val="200"/>
                        </a:spcAft>
                      </a:pPr>
                      <a:r>
                        <a:rPr lang="en-US" sz="1500" dirty="0">
                          <a:solidFill>
                            <a:srgbClr val="000000"/>
                          </a:solidFill>
                          <a:effectLst/>
                        </a:rPr>
                        <a:t>risedronate delayed-release                   (Atelvia®)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gridSpan="2">
                  <a:txBody>
                    <a:bodyPr/>
                    <a:lstStyle/>
                    <a:p>
                      <a:pPr marL="0" marR="0" algn="ctr">
                        <a:spcBef>
                          <a:spcPts val="200"/>
                        </a:spcBef>
                        <a:spcAft>
                          <a:spcPts val="200"/>
                        </a:spcAft>
                      </a:pPr>
                      <a:r>
                        <a:rPr lang="en-US" sz="1500" dirty="0">
                          <a:solidFill>
                            <a:srgbClr val="000000"/>
                          </a:solidFill>
                          <a:effectLst/>
                        </a:rPr>
                        <a:t>generic, Actavis/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hMerge="1">
                  <a:txBody>
                    <a:bodyPr/>
                    <a:lstStyle/>
                    <a:p>
                      <a:pPr marL="0" marR="0" algn="ctr">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121479047"/>
                  </a:ext>
                </a:extLst>
              </a:tr>
              <a:tr h="327917">
                <a:tc gridSpan="4">
                  <a:txBody>
                    <a:bodyPr/>
                    <a:lstStyle/>
                    <a:p>
                      <a:pPr marL="0" marR="0" algn="ctr" defTabSz="914400" rtl="0" eaLnBrk="1" latinLnBrk="0" hangingPunct="1">
                        <a:spcBef>
                          <a:spcPts val="200"/>
                        </a:spcBef>
                        <a:spcAft>
                          <a:spcPts val="200"/>
                        </a:spcAft>
                      </a:pPr>
                      <a:r>
                        <a:rPr lang="en-US" sz="1500" b="1" kern="1200" dirty="0">
                          <a:solidFill>
                            <a:schemeClr val="tx2">
                              <a:lumMod val="75000"/>
                            </a:schemeClr>
                          </a:solidFill>
                          <a:effectLst/>
                          <a:latin typeface="+mn-lt"/>
                          <a:ea typeface="+mn-ea"/>
                          <a:cs typeface="+mn-cs"/>
                        </a:rPr>
                        <a:t>Others</a:t>
                      </a:r>
                    </a:p>
                  </a:txBody>
                  <a:tcPr marL="17210" marR="17210" marT="0" marB="0" anchor="ctr">
                    <a:solidFill>
                      <a:srgbClr val="E8EEF6"/>
                    </a:solidFill>
                  </a:tcPr>
                </a:tc>
                <a:tc hMerge="1">
                  <a:txBody>
                    <a:bodyPr/>
                    <a:lstStyle/>
                    <a:p>
                      <a:pPr marL="0" marR="0" algn="ctr">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hMerge="1">
                  <a:txBody>
                    <a:bodyPr/>
                    <a:lstStyle/>
                    <a:p>
                      <a:endParaRPr lang="en-US"/>
                    </a:p>
                  </a:txBody>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666481499"/>
                  </a:ext>
                </a:extLst>
              </a:tr>
              <a:tr h="1010078">
                <a:tc gridSpan="2">
                  <a:txBody>
                    <a:bodyPr/>
                    <a:lstStyle/>
                    <a:p>
                      <a:pPr marL="0" marR="0">
                        <a:spcBef>
                          <a:spcPts val="200"/>
                        </a:spcBef>
                        <a:spcAft>
                          <a:spcPts val="200"/>
                        </a:spcAft>
                      </a:pPr>
                      <a:r>
                        <a:rPr lang="en-US" sz="1500" dirty="0">
                          <a:solidFill>
                            <a:srgbClr val="000000"/>
                          </a:solidFill>
                          <a:effectLst/>
                        </a:rPr>
                        <a:t>abaloparatide (Tymlos®)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tc hMerge="1">
                  <a:txBody>
                    <a:bodyPr/>
                    <a:lstStyle/>
                    <a:p>
                      <a:pPr marL="0" marR="0">
                        <a:spcBef>
                          <a:spcPts val="200"/>
                        </a:spcBef>
                        <a:spcAft>
                          <a:spcPts val="200"/>
                        </a:spcAft>
                      </a:pPr>
                      <a:r>
                        <a:rPr lang="en-US" sz="1500">
                          <a:solidFill>
                            <a:srgbClr val="000000"/>
                          </a:solidFill>
                          <a:effectLst/>
                        </a:rPr>
                        <a:t>Radius Health</a:t>
                      </a: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tc>
                  <a:txBody>
                    <a:bodyPr/>
                    <a:lstStyle/>
                    <a:p>
                      <a:pPr marL="0" marR="0" algn="ctr">
                        <a:spcBef>
                          <a:spcPts val="200"/>
                        </a:spcBef>
                        <a:spcAft>
                          <a:spcPts val="200"/>
                        </a:spcAft>
                      </a:pPr>
                      <a:r>
                        <a:rPr lang="en-US" sz="1500" dirty="0">
                          <a:solidFill>
                            <a:srgbClr val="000000"/>
                          </a:solidFill>
                          <a:effectLst/>
                        </a:rPr>
                        <a:t>Radius Health</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 who are at high risk for fractures</a:t>
                      </a:r>
                    </a:p>
                    <a:p>
                      <a:pPr marL="0" marR="0">
                        <a:spcBef>
                          <a:spcPts val="200"/>
                        </a:spcBef>
                        <a:spcAft>
                          <a:spcPts val="200"/>
                        </a:spcAft>
                      </a:pPr>
                      <a:r>
                        <a:rPr lang="en-US" sz="1500" dirty="0">
                          <a:solidFill>
                            <a:srgbClr val="000000"/>
                          </a:solidFill>
                          <a:effectLst/>
                        </a:rPr>
                        <a:t>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extLst>
                  <a:ext uri="{0D108BD9-81ED-4DB2-BD59-A6C34878D82A}">
                    <a16:rowId xmlns:a16="http://schemas.microsoft.com/office/drawing/2014/main" val="54658888"/>
                  </a:ext>
                </a:extLst>
              </a:tr>
            </a:tbl>
          </a:graphicData>
        </a:graphic>
      </p:graphicFrame>
    </p:spTree>
    <p:extLst>
      <p:ext uri="{BB962C8B-B14F-4D97-AF65-F5344CB8AC3E}">
        <p14:creationId xmlns:p14="http://schemas.microsoft.com/office/powerpoint/2010/main" val="1886331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429000"/>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143000">
                  <a:extLst>
                    <a:ext uri="{9D8B030D-6E8A-4147-A177-3AD203B41FA5}">
                      <a16:colId xmlns:a16="http://schemas.microsoft.com/office/drawing/2014/main" val="80967718"/>
                    </a:ext>
                  </a:extLst>
                </a:gridCol>
                <a:gridCol w="6481762">
                  <a:extLst>
                    <a:ext uri="{9D8B030D-6E8A-4147-A177-3AD203B41FA5}">
                      <a16:colId xmlns:a16="http://schemas.microsoft.com/office/drawing/2014/main" val="3008216398"/>
                    </a:ext>
                  </a:extLst>
                </a:gridCol>
              </a:tblGrid>
              <a:tr h="4018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3027144">
                <a:tc>
                  <a:txBody>
                    <a:bodyPr/>
                    <a:lstStyle/>
                    <a:p>
                      <a:pPr marL="0" marR="0">
                        <a:spcBef>
                          <a:spcPts val="200"/>
                        </a:spcBef>
                        <a:spcAft>
                          <a:spcPts val="200"/>
                        </a:spcAft>
                      </a:pPr>
                      <a:r>
                        <a:rPr lang="en-US" sz="1500" dirty="0">
                          <a:solidFill>
                            <a:srgbClr val="000000"/>
                          </a:solidFill>
                          <a:effectLst/>
                        </a:rPr>
                        <a:t>denosumab  (Prolia®)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 at high risk for fracture, defined as a history of osteoporotic fracture, or multiple risk factors for fracture, or in patients who have failed or are intolerant to other available osteoporosis therapy</a:t>
                      </a:r>
                    </a:p>
                    <a:p>
                      <a:pPr marL="0" marR="0">
                        <a:spcBef>
                          <a:spcPts val="200"/>
                        </a:spcBef>
                        <a:spcAft>
                          <a:spcPts val="200"/>
                        </a:spcAft>
                      </a:pPr>
                      <a:r>
                        <a:rPr lang="en-US" sz="1500" dirty="0">
                          <a:solidFill>
                            <a:srgbClr val="000000"/>
                          </a:solidFill>
                          <a:effectLst/>
                        </a:rPr>
                        <a:t>Treatment of osteoporosis associated with newly initiated or sustained systemic glucocorticoid therapy in men and women at high risk for fracture.</a:t>
                      </a:r>
                    </a:p>
                    <a:p>
                      <a:pPr marL="0" marR="0">
                        <a:spcBef>
                          <a:spcPts val="200"/>
                        </a:spcBef>
                        <a:spcAft>
                          <a:spcPts val="200"/>
                        </a:spcAft>
                      </a:pPr>
                      <a:r>
                        <a:rPr lang="en-US" sz="1500" dirty="0">
                          <a:solidFill>
                            <a:srgbClr val="000000"/>
                          </a:solidFill>
                          <a:effectLst/>
                        </a:rPr>
                        <a:t>Treatment of bone loss in men with prostate cancer on androgen deprivation therapy</a:t>
                      </a:r>
                    </a:p>
                    <a:p>
                      <a:pPr marL="0" marR="0">
                        <a:spcBef>
                          <a:spcPts val="200"/>
                        </a:spcBef>
                        <a:spcAft>
                          <a:spcPts val="200"/>
                        </a:spcAft>
                      </a:pPr>
                      <a:r>
                        <a:rPr lang="en-US" sz="1500" dirty="0">
                          <a:solidFill>
                            <a:srgbClr val="000000"/>
                          </a:solidFill>
                          <a:effectLst/>
                        </a:rPr>
                        <a:t>Treatment of bone loss in women undergoing breast cancer therapy with adjuvant aromatase therapy</a:t>
                      </a:r>
                    </a:p>
                    <a:p>
                      <a:pPr marL="0" marR="0">
                        <a:spcBef>
                          <a:spcPts val="200"/>
                        </a:spcBef>
                        <a:spcAft>
                          <a:spcPts val="200"/>
                        </a:spcAft>
                      </a:pPr>
                      <a:r>
                        <a:rPr lang="en-US" sz="1500" dirty="0">
                          <a:solidFill>
                            <a:srgbClr val="000000"/>
                          </a:solidFill>
                          <a:effectLst/>
                        </a:rPr>
                        <a:t>Treatment to increase bone mass in men diagnosed with osteoporosis and a high fracture risk who have failed or are intolerant to other potential therapies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121479047"/>
                  </a:ext>
                </a:extLst>
              </a:tr>
            </a:tbl>
          </a:graphicData>
        </a:graphic>
      </p:graphicFrame>
    </p:spTree>
    <p:extLst>
      <p:ext uri="{BB962C8B-B14F-4D97-AF65-F5344CB8AC3E}">
        <p14:creationId xmlns:p14="http://schemas.microsoft.com/office/powerpoint/2010/main" val="1837260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703209"/>
        </p:xfrm>
        <a:graphic>
          <a:graphicData uri="http://schemas.openxmlformats.org/drawingml/2006/table">
            <a:tbl>
              <a:tblPr firstRow="1" bandRow="1" bandCol="1">
                <a:tableStyleId>{5C22544A-7EE6-4342-B048-85BDC9FD1C3A}</a:tableStyleId>
              </a:tblPr>
              <a:tblGrid>
                <a:gridCol w="1376363">
                  <a:extLst>
                    <a:ext uri="{9D8B030D-6E8A-4147-A177-3AD203B41FA5}">
                      <a16:colId xmlns:a16="http://schemas.microsoft.com/office/drawing/2014/main" val="2373961271"/>
                    </a:ext>
                  </a:extLst>
                </a:gridCol>
                <a:gridCol w="1219200">
                  <a:extLst>
                    <a:ext uri="{9D8B030D-6E8A-4147-A177-3AD203B41FA5}">
                      <a16:colId xmlns:a16="http://schemas.microsoft.com/office/drawing/2014/main" val="80967718"/>
                    </a:ext>
                  </a:extLst>
                </a:gridCol>
                <a:gridCol w="6100762">
                  <a:extLst>
                    <a:ext uri="{9D8B030D-6E8A-4147-A177-3AD203B41FA5}">
                      <a16:colId xmlns:a16="http://schemas.microsoft.com/office/drawing/2014/main" val="3008216398"/>
                    </a:ext>
                  </a:extLst>
                </a:gridCol>
              </a:tblGrid>
              <a:tr h="3607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782209">
                <a:tc>
                  <a:txBody>
                    <a:bodyPr/>
                    <a:lstStyle/>
                    <a:p>
                      <a:pPr marL="0" marR="0">
                        <a:spcBef>
                          <a:spcPts val="200"/>
                        </a:spcBef>
                        <a:spcAft>
                          <a:spcPts val="200"/>
                        </a:spcAft>
                      </a:pPr>
                      <a:r>
                        <a:rPr lang="en-US" sz="1500" dirty="0">
                          <a:solidFill>
                            <a:srgbClr val="000000"/>
                          </a:solidFill>
                          <a:effectLst/>
                        </a:rPr>
                        <a:t>raloxifene </a:t>
                      </a:r>
                      <a:br>
                        <a:rPr lang="en-US" sz="1500" dirty="0">
                          <a:solidFill>
                            <a:srgbClr val="000000"/>
                          </a:solidFill>
                          <a:effectLst/>
                        </a:rPr>
                      </a:br>
                      <a:r>
                        <a:rPr lang="en-US" sz="1500" dirty="0">
                          <a:solidFill>
                            <a:srgbClr val="000000"/>
                          </a:solidFill>
                          <a:effectLst/>
                        </a:rPr>
                        <a:t>(Evista</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generic, Eli Lilly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Reduction in risk of invasive breast cancer in postmenopausal women who either have osteoporosis or are at high risk for invasive breast cancer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121479047"/>
                  </a:ext>
                </a:extLst>
              </a:tr>
              <a:tr h="1087009">
                <a:tc>
                  <a:txBody>
                    <a:bodyPr/>
                    <a:lstStyle/>
                    <a:p>
                      <a:pPr marL="0" marR="0">
                        <a:spcBef>
                          <a:spcPts val="200"/>
                        </a:spcBef>
                        <a:spcAft>
                          <a:spcPts val="200"/>
                        </a:spcAft>
                      </a:pPr>
                      <a:r>
                        <a:rPr lang="en-US" sz="1500" dirty="0">
                          <a:solidFill>
                            <a:srgbClr val="000000"/>
                          </a:solidFill>
                          <a:effectLst/>
                        </a:rPr>
                        <a:t>romosozumab-aqqg </a:t>
                      </a:r>
                    </a:p>
                    <a:p>
                      <a:pPr marL="0" marR="0">
                        <a:spcBef>
                          <a:spcPts val="200"/>
                        </a:spcBef>
                        <a:spcAft>
                          <a:spcPts val="200"/>
                        </a:spcAft>
                      </a:pPr>
                      <a:r>
                        <a:rPr lang="en-US" sz="1500" dirty="0">
                          <a:solidFill>
                            <a:srgbClr val="000000"/>
                          </a:solidFill>
                          <a:effectLst/>
                        </a:rPr>
                        <a:t>(Evenity®)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 at high risk for fracture, defined as a history of osteoporotic fracture, or multiple risk factors for fracture; or patients who have failed or are intolerant to other available osteoporosis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11281204"/>
                  </a:ext>
                </a:extLst>
              </a:tr>
              <a:tr h="1087009">
                <a:tc>
                  <a:txBody>
                    <a:bodyPr/>
                    <a:lstStyle/>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teriparatide*</a:t>
                      </a: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Alvogen</a:t>
                      </a: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Treatment of osteoporosis in postmenopausal women who are at high risk for fracture</a:t>
                      </a:r>
                    </a:p>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Increase of bone mass in men with primary or hypogonadal osteoporosis who are at high risk for fracture</a:t>
                      </a:r>
                    </a:p>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Treatment of men and women with osteoporosis associated with sustained systemic glucocorticoid therapy at high risk for fracture</a:t>
                      </a: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526275056"/>
                  </a:ext>
                </a:extLst>
              </a:tr>
            </a:tbl>
          </a:graphicData>
        </a:graphic>
      </p:graphicFrame>
      <p:sp>
        <p:nvSpPr>
          <p:cNvPr id="6" name="TextBox 5">
            <a:extLst>
              <a:ext uri="{FF2B5EF4-FFF2-40B4-BE49-F238E27FC236}">
                <a16:creationId xmlns:a16="http://schemas.microsoft.com/office/drawing/2014/main" id="{0B949C28-3760-4F98-A160-7F6FFAC189C0}"/>
              </a:ext>
            </a:extLst>
          </p:cNvPr>
          <p:cNvSpPr txBox="1"/>
          <p:nvPr/>
        </p:nvSpPr>
        <p:spPr>
          <a:xfrm>
            <a:off x="0" y="4465209"/>
            <a:ext cx="9296400" cy="261610"/>
          </a:xfrm>
          <a:prstGeom prst="rect">
            <a:avLst/>
          </a:prstGeom>
        </p:spPr>
        <p:txBody>
          <a:bodyPr wrap="square" rtlCol="0">
            <a:spAutoFit/>
          </a:bodyPr>
          <a:lstStyle/>
          <a:p>
            <a:r>
              <a:rPr lang="en-US" sz="1100" b="0" i="0" u="none" strike="noStrike" baseline="0" dirty="0">
                <a:solidFill>
                  <a:srgbClr val="000000"/>
                </a:solidFill>
                <a:latin typeface="Calibri" panose="020F0502020204030204" pitchFamily="34" charset="0"/>
              </a:rPr>
              <a:t>* Approved via an abbreviated approval pathway under a 505(b)(2) application that relied, in part, on safety and efficacy data for Eli Lilly’s teriparatide (Forteo) </a:t>
            </a:r>
            <a:endParaRPr lang="en-US" sz="1100" dirty="0"/>
          </a:p>
        </p:txBody>
      </p:sp>
    </p:spTree>
    <p:extLst>
      <p:ext uri="{BB962C8B-B14F-4D97-AF65-F5344CB8AC3E}">
        <p14:creationId xmlns:p14="http://schemas.microsoft.com/office/powerpoint/2010/main" val="1390429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428999"/>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371600">
                  <a:extLst>
                    <a:ext uri="{9D8B030D-6E8A-4147-A177-3AD203B41FA5}">
                      <a16:colId xmlns:a16="http://schemas.microsoft.com/office/drawing/2014/main" val="80967718"/>
                    </a:ext>
                  </a:extLst>
                </a:gridCol>
                <a:gridCol w="6253162">
                  <a:extLst>
                    <a:ext uri="{9D8B030D-6E8A-4147-A177-3AD203B41FA5}">
                      <a16:colId xmlns:a16="http://schemas.microsoft.com/office/drawing/2014/main" val="3008216398"/>
                    </a:ext>
                  </a:extLst>
                </a:gridCol>
              </a:tblGrid>
              <a:tr h="38413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1568524">
                <a:tc>
                  <a:txBody>
                    <a:bodyPr/>
                    <a:lstStyle/>
                    <a:p>
                      <a:pPr marL="0" marR="0">
                        <a:spcBef>
                          <a:spcPts val="200"/>
                        </a:spcBef>
                        <a:spcAft>
                          <a:spcPts val="200"/>
                        </a:spcAft>
                      </a:pPr>
                      <a:r>
                        <a:rPr lang="en-US" sz="1500" dirty="0">
                          <a:solidFill>
                            <a:srgbClr val="000000"/>
                          </a:solidFill>
                          <a:effectLst/>
                          <a:latin typeface="+mn-lt"/>
                        </a:rPr>
                        <a:t>teriparatide (Forteo®)</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Eli Lilly</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latin typeface="+mn-lt"/>
                        </a:rPr>
                        <a:t>Treatment of osteoporosis in postmenopausal women who are at high risk for fractures</a:t>
                      </a:r>
                    </a:p>
                    <a:p>
                      <a:pPr marL="0" marR="0">
                        <a:spcBef>
                          <a:spcPts val="200"/>
                        </a:spcBef>
                        <a:spcAft>
                          <a:spcPts val="200"/>
                        </a:spcAft>
                      </a:pPr>
                      <a:r>
                        <a:rPr lang="en-US" sz="1500" dirty="0">
                          <a:solidFill>
                            <a:srgbClr val="000000"/>
                          </a:solidFill>
                          <a:effectLst/>
                          <a:latin typeface="+mn-lt"/>
                        </a:rPr>
                        <a:t>Increase of bone mass in men with primary or hypogonadal osteoporosis who are at high risk for fractures</a:t>
                      </a:r>
                    </a:p>
                    <a:p>
                      <a:pPr marL="0" marR="0">
                        <a:spcBef>
                          <a:spcPts val="200"/>
                        </a:spcBef>
                        <a:spcAft>
                          <a:spcPts val="200"/>
                        </a:spcAft>
                      </a:pPr>
                      <a:r>
                        <a:rPr lang="en-US" sz="1500" dirty="0">
                          <a:solidFill>
                            <a:srgbClr val="000000"/>
                          </a:solidFill>
                          <a:effectLst/>
                          <a:latin typeface="+mn-lt"/>
                        </a:rPr>
                        <a:t>Treatment of men and women with osteoporosis associated with sustained systemic glucocorticoid therapy at high risk for fracture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11281204"/>
                  </a:ext>
                </a:extLst>
              </a:tr>
              <a:tr h="318995">
                <a:tc gridSpan="3">
                  <a:txBody>
                    <a:bodyPr/>
                    <a:lstStyle/>
                    <a:p>
                      <a:pPr marL="0" marR="0" algn="ctr" defTabSz="914400" rtl="0" eaLnBrk="1" latinLnBrk="0" hangingPunct="1">
                        <a:spcBef>
                          <a:spcPts val="200"/>
                        </a:spcBef>
                        <a:spcAft>
                          <a:spcPts val="200"/>
                        </a:spcAft>
                      </a:pPr>
                      <a:r>
                        <a:rPr lang="en-US" sz="1500" b="1" kern="1200" dirty="0">
                          <a:solidFill>
                            <a:schemeClr val="tx2">
                              <a:lumMod val="75000"/>
                            </a:schemeClr>
                          </a:solidFill>
                          <a:effectLst/>
                          <a:uFillTx/>
                          <a:latin typeface="+mn-lt"/>
                          <a:ea typeface="+mn-ea"/>
                          <a:cs typeface="+mn-cs"/>
                        </a:rPr>
                        <a:t>Calcitonins</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ctr" defTabSz="914400" rtl="0" eaLnBrk="1" latinLnBrk="0" hangingPunct="1">
                        <a:spcBef>
                          <a:spcPts val="200"/>
                        </a:spcBef>
                        <a:spcAft>
                          <a:spcPts val="200"/>
                        </a:spcAft>
                      </a:pPr>
                      <a:endParaRPr lang="en-US" sz="1500" kern="120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l" defTabSz="914400" rtl="0" eaLnBrk="1" latinLnBrk="0" hangingPunct="1">
                        <a:spcBef>
                          <a:spcPts val="200"/>
                        </a:spcBef>
                        <a:spcAft>
                          <a:spcPts val="200"/>
                        </a:spcAft>
                      </a:pPr>
                      <a:endParaRPr lang="en-US" sz="1500" kern="120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526275056"/>
                  </a:ext>
                </a:extLst>
              </a:tr>
              <a:tr h="1157344">
                <a:tc>
                  <a:txBody>
                    <a:bodyPr/>
                    <a:lstStyle/>
                    <a:p>
                      <a:pPr marL="0" marR="0">
                        <a:spcBef>
                          <a:spcPts val="200"/>
                        </a:spcBef>
                        <a:spcAft>
                          <a:spcPts val="200"/>
                        </a:spcAft>
                      </a:pPr>
                      <a:r>
                        <a:rPr lang="en-US" sz="1500" dirty="0">
                          <a:solidFill>
                            <a:srgbClr val="000000"/>
                          </a:solidFill>
                          <a:effectLst/>
                        </a:rPr>
                        <a:t>calcitonin-salmon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postmenopausal osteoporosis in females greater than 5 years postmenopause when alternative treatments are not suitable. Fracture reduction efficacy has not been demonstrated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830635748"/>
                  </a:ext>
                </a:extLst>
              </a:tr>
            </a:tbl>
          </a:graphicData>
        </a:graphic>
      </p:graphicFrame>
    </p:spTree>
    <p:extLst>
      <p:ext uri="{BB962C8B-B14F-4D97-AF65-F5344CB8AC3E}">
        <p14:creationId xmlns:p14="http://schemas.microsoft.com/office/powerpoint/2010/main" val="191015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199" y="1001248"/>
            <a:ext cx="8499231" cy="3570751"/>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Approximately 10 million Americans have a diagnosis of osteoporosis, and an additional 43 million have low bone mass, placing them at increased risk for this disease</a:t>
            </a:r>
          </a:p>
          <a:p>
            <a:pPr marL="457200" indent="-457200"/>
            <a:r>
              <a:rPr lang="en-US" sz="2000" dirty="0">
                <a:solidFill>
                  <a:srgbClr val="000000"/>
                </a:solidFill>
                <a:ea typeface="Tahoma" panose="020B0604030504040204" pitchFamily="34" charset="0"/>
                <a:cs typeface="Tahoma" panose="020B0604030504040204" pitchFamily="34" charset="0"/>
              </a:rPr>
              <a:t>The American Association of Clinical Endocrinologists (AACE) and American College of Endocrinology (ACE) clinical practice guidelines for the diagnosis and treatment of postmenopausal osteoporosis (2020 update) recommend alendronate, risedronate, zoledronic acid, and denosumab as initial therapy for most patients at high risk of fracture</a:t>
            </a:r>
          </a:p>
          <a:p>
            <a:pPr marL="457200" indent="-457200"/>
            <a:r>
              <a:rPr lang="en-US" sz="2000" dirty="0">
                <a:solidFill>
                  <a:srgbClr val="000000"/>
                </a:solidFill>
                <a:ea typeface="Tahoma" panose="020B0604030504040204" pitchFamily="34" charset="0"/>
                <a:cs typeface="Tahoma" panose="020B0604030504040204" pitchFamily="34" charset="0"/>
              </a:rPr>
              <a:t>Per the AACE/ACE, teriparatide, abaloparatide, denosumab, romosozumab, or zoledronic acid should be considered for patients unable to use oral therapy and as initial therapy for patients at especially high fracture risk</a:t>
            </a: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53143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According to the American College of Physicians’ (ACP) published update in 2017 for the treatment of low bone density and osteoporosis to prevent fractures in men and women, pharmacologic treatment to reduce the risk for hip and vertebral fractures in women with known osteoporosis and treatment should occur for 5 years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ACP recommends against using menopausal estrogen or estrogen with progesterone or raloxifene for osteoporosis treatment in women</a:t>
            </a:r>
          </a:p>
          <a:p>
            <a:pPr marL="457200" indent="-457200"/>
            <a:r>
              <a:rPr lang="en-US" sz="2000" dirty="0">
                <a:solidFill>
                  <a:srgbClr val="000000"/>
                </a:solidFill>
                <a:uFillTx/>
                <a:ea typeface="Tahoma" panose="020B0604030504040204" pitchFamily="34" charset="0"/>
                <a:cs typeface="Tahoma" panose="020B0604030504040204" pitchFamily="34" charset="0"/>
              </a:rPr>
              <a:t>Regarding therapy in men, the ACP recommends that clinicians offer treatment with bisphosphonates to reduce the risk of vertebral fractures in those with clinical osteoporosis</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045678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According to the American College of Rheumatology’s (ACR) 2017 updated guidance on managing glucocorticoid-induced osteoporosis in adults and children, treatment should include optimal calcium and vitamin D intake and lifestyle changes consistent with good bone health</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ACR’s recommendations on antiresorptive treatment are based on individual patient characteristics, including fracture risk, age, and special populations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patients with moderate to high risk of fracture, oral bisphosphonates are generally recommended as first-line therapy, per ACR; subsequent treatments may include IV bisphosphonates, teriparatide, denosumab, and raloxifene</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5437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Retro-DUR Proposal #1</a:t>
            </a:r>
          </a:p>
        </p:txBody>
      </p:sp>
      <p:sp>
        <p:nvSpPr>
          <p:cNvPr id="5" name="Subtitle 4"/>
          <p:cNvSpPr>
            <a:spLocks noGrp="1"/>
          </p:cNvSpPr>
          <p:nvPr>
            <p:ph type="subTitle" idx="1"/>
          </p:nvPr>
        </p:nvSpPr>
        <p:spPr/>
        <p:txBody>
          <a:bodyPr/>
          <a:lstStyle/>
          <a:p>
            <a:r>
              <a:rPr lang="en-US" dirty="0"/>
              <a:t>Insulin Therapy Without Blood Glucose Testing Supplies</a:t>
            </a:r>
          </a:p>
        </p:txBody>
      </p:sp>
    </p:spTree>
    <p:extLst>
      <p:ext uri="{BB962C8B-B14F-4D97-AF65-F5344CB8AC3E}">
        <p14:creationId xmlns:p14="http://schemas.microsoft.com/office/powerpoint/2010/main" val="2988827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pPr marL="457200" indent="-457200">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The Endocrine Society 2020 guidelines on osteoporosis recommends pharmacologic therapy for postmenopausal women at high risk of fracture, especially those with recent fracture </a:t>
            </a:r>
          </a:p>
          <a:p>
            <a:pPr marL="457200" indent="-457200">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These patients should be treated initially with a bisphosphonate or denosumab to reduce fracture risk; however, ibandronate is not recommended to reduce the risk of nonvertebral or hip fracture</a:t>
            </a:r>
          </a:p>
          <a:p>
            <a:pPr marL="457200" indent="-457200">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For postmenopausal women with a very high risk of fracture, these guidelines recommend starting with either teriparatide or abaloparatide for up to 2 years of treatment before switching to a bisphosphonate or denosumab to maintain bone density</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74293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pPr marL="457200" indent="-457200">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The 2020 ES guidance also included Evenity, which was concluded to be a potential treatment option for select postmenopausal women at very high risk of fracture, but patients should be carefully evaluated due to the serious potential cardiovascular events</a:t>
            </a:r>
          </a:p>
          <a:p>
            <a:pPr marL="457200" indent="-457200">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After completing a course of romosozumab-aqqg, it is recommended that patients receive treatment with antiresorptive therapies to maintain gains in bone density and reductions in fracture risk</a:t>
            </a:r>
          </a:p>
          <a:p>
            <a:pPr marL="457200" indent="-457200"/>
            <a:r>
              <a:rPr lang="en-US" sz="2000" dirty="0">
                <a:solidFill>
                  <a:srgbClr val="000000"/>
                </a:solidFill>
                <a:ea typeface="Tahoma" panose="020B0604030504040204" pitchFamily="34" charset="0"/>
                <a:cs typeface="Tahoma" panose="020B0604030504040204" pitchFamily="34" charset="0"/>
              </a:rPr>
              <a:t>Raloxifene, calcitonin, and hormone replacement therapy are only recommended if patients are not appropriate candidates for treatment with bisphosphonates or denosumab </a:t>
            </a:r>
            <a:endParaRPr lang="en-US" sz="2000" dirty="0">
              <a:solidFill>
                <a:srgbClr val="000000"/>
              </a:solidFill>
              <a:uFillTx/>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0593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r>
              <a:rPr lang="en-US" sz="2000" dirty="0">
                <a:solidFill>
                  <a:srgbClr val="000000"/>
                </a:solidFill>
                <a:effectLst/>
              </a:rPr>
              <a:t>The North American Menopause Society (NAMS) updated their recommendations for osteoporosis prevention and management in postmenopausal women</a:t>
            </a:r>
          </a:p>
          <a:p>
            <a:r>
              <a:rPr lang="en-US" sz="2000" dirty="0">
                <a:solidFill>
                  <a:srgbClr val="000000"/>
                </a:solidFill>
                <a:effectLst/>
              </a:rPr>
              <a:t>In addition to nonpharmacologic treatments, supplements, and lifestyle modifications, the pharmacologic treatment should be based on the current BMD and fracture risk</a:t>
            </a:r>
          </a:p>
          <a:p>
            <a:r>
              <a:rPr lang="en-US" sz="2000" dirty="0">
                <a:solidFill>
                  <a:srgbClr val="000000"/>
                </a:solidFill>
                <a:effectLst/>
              </a:rPr>
              <a:t>Raloxifene is recommended for the treatment of postmenopausal osteoporosis in women with a low risk of hip fracture, an elevated risk of breast cancer, and low risk of stroke and VTE</a:t>
            </a:r>
            <a:endParaRPr lang="en-US" sz="2000" dirty="0">
              <a:solidFill>
                <a:srgbClr val="000000"/>
              </a:solidFill>
            </a:endParaRPr>
          </a:p>
          <a:p>
            <a:endParaRPr lang="en-US" sz="2000" dirty="0">
              <a:solidFill>
                <a:srgbClr val="000000"/>
              </a:solidFill>
              <a:effectLst/>
            </a:endParaRPr>
          </a:p>
          <a:p>
            <a:pPr marL="0" indent="0">
              <a:buNone/>
            </a:pPr>
            <a:endParaRPr lang="en-US" sz="2000" dirty="0">
              <a:solidFill>
                <a:srgbClr val="000000"/>
              </a:solidFill>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71126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19150"/>
            <a:ext cx="8229600" cy="3394472"/>
          </a:xfrm>
        </p:spPr>
        <p:txBody>
          <a:bodyPr/>
          <a:lstStyle/>
          <a:p>
            <a:r>
              <a:rPr lang="en-US" sz="2000" dirty="0">
                <a:solidFill>
                  <a:srgbClr val="000000"/>
                </a:solidFill>
                <a:effectLst/>
              </a:rPr>
              <a:t>Bisphosphonates to reduce fracture risk in women with postmenopausal osteoporosis</a:t>
            </a:r>
            <a:endParaRPr lang="en-US" sz="2000" dirty="0">
              <a:solidFill>
                <a:srgbClr val="000000"/>
              </a:solidFill>
            </a:endParaRPr>
          </a:p>
          <a:p>
            <a:r>
              <a:rPr lang="en-US" sz="2000" dirty="0">
                <a:solidFill>
                  <a:srgbClr val="000000"/>
                </a:solidFill>
                <a:effectLst/>
              </a:rPr>
              <a:t>Denosumab for women with postmenopausal osteoporosis, including those at high risk of fracture</a:t>
            </a:r>
          </a:p>
          <a:p>
            <a:r>
              <a:rPr lang="en-US" sz="2000" dirty="0">
                <a:solidFill>
                  <a:srgbClr val="000000"/>
                </a:solidFill>
              </a:rPr>
              <a:t>O</a:t>
            </a:r>
            <a:r>
              <a:rPr lang="en-US" sz="2000" dirty="0">
                <a:solidFill>
                  <a:srgbClr val="000000"/>
                </a:solidFill>
                <a:effectLst/>
              </a:rPr>
              <a:t>steoanabolic therapies in women at very high risk of fracture, including those with prior/recent fractures, very low BMD (T-score below −3.0), and those who sustain fractures or lose BMD while taking anti-remodeling therapy</a:t>
            </a:r>
            <a:endParaRPr lang="en-US" sz="2800" dirty="0"/>
          </a:p>
          <a:p>
            <a:pPr marL="0" indent="0">
              <a:buNone/>
            </a:pPr>
            <a:endParaRPr lang="en-US" sz="2000" dirty="0">
              <a:solidFill>
                <a:srgbClr val="000000"/>
              </a:solidFill>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68556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19150"/>
            <a:ext cx="8229600" cy="3394472"/>
          </a:xfrm>
        </p:spPr>
        <p:txBody>
          <a:bodyPr/>
          <a:lstStyle/>
          <a:p>
            <a:pPr marL="0" indent="0">
              <a:buNone/>
            </a:pPr>
            <a:r>
              <a:rPr lang="en-US" sz="2000" b="1" i="1" dirty="0">
                <a:solidFill>
                  <a:srgbClr val="000000"/>
                </a:solidFill>
                <a:effectLst/>
              </a:rPr>
              <a:t>Product Guideline:</a:t>
            </a:r>
          </a:p>
          <a:p>
            <a:r>
              <a:rPr lang="en-US" sz="2000" dirty="0">
                <a:solidFill>
                  <a:srgbClr val="000000"/>
                </a:solidFill>
                <a:effectLst/>
                <a:ea typeface="Cambria" panose="02040503050406030204" pitchFamily="18" charset="0"/>
              </a:rPr>
              <a:t>Allergan has made a business decision to discontinue Actonel 30 mg tablets. Generic formulations remain available</a:t>
            </a:r>
          </a:p>
          <a:p>
            <a:r>
              <a:rPr lang="en-US" sz="2000" dirty="0">
                <a:solidFill>
                  <a:srgbClr val="000000"/>
                </a:solidFill>
                <a:effectLst/>
                <a:ea typeface="Times New Roman" panose="02020603050405020304" pitchFamily="18" charset="0"/>
                <a:cs typeface="Arial" panose="020B0604020202020204" pitchFamily="34" charset="0"/>
              </a:rPr>
              <a:t>FDA announced investigation into the risk of severe hypocalcemia with serious outcomes, including hospitalization and death, in patients with advanced kidney disease on dialysis treated with denosumab (Prolia)</a:t>
            </a:r>
          </a:p>
          <a:p>
            <a:r>
              <a:rPr lang="en-US" sz="2000" dirty="0">
                <a:solidFill>
                  <a:srgbClr val="000000"/>
                </a:solidFill>
                <a:effectLst/>
                <a:ea typeface="Times New Roman" panose="02020603050405020304" pitchFamily="18" charset="0"/>
                <a:cs typeface="Arial" panose="020B0604020202020204" pitchFamily="34" charset="0"/>
              </a:rPr>
              <a:t>Until a final recommendation is made by the FDA, patients should not stop Prolia without advice from their HCP</a:t>
            </a:r>
          </a:p>
          <a:p>
            <a:r>
              <a:rPr lang="en-US" sz="2000" dirty="0">
                <a:solidFill>
                  <a:srgbClr val="000000"/>
                </a:solidFill>
                <a:ea typeface="Times New Roman" panose="02020603050405020304" pitchFamily="18" charset="0"/>
              </a:rPr>
              <a:t>Providers</a:t>
            </a:r>
            <a:r>
              <a:rPr lang="en-US" sz="2000" dirty="0">
                <a:solidFill>
                  <a:srgbClr val="000000"/>
                </a:solidFill>
                <a:effectLst/>
                <a:ea typeface="Times New Roman" panose="02020603050405020304" pitchFamily="18" charset="0"/>
                <a:cs typeface="Arial" panose="020B0604020202020204" pitchFamily="34" charset="0"/>
              </a:rPr>
              <a:t> should advise dialysis patients of risks with Prolia and perform frequent blood calcium monitoring</a:t>
            </a:r>
            <a:endParaRPr lang="en-US" sz="2000" b="1" i="1" dirty="0">
              <a:solidFill>
                <a:srgbClr val="000000"/>
              </a:solidFill>
            </a:endParaRPr>
          </a:p>
          <a:p>
            <a:pPr marL="0" indent="0">
              <a:buNone/>
            </a:pPr>
            <a:endParaRPr lang="en-US" sz="2000" dirty="0">
              <a:solidFill>
                <a:srgbClr val="000000"/>
              </a:solidFill>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85185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C1C7-D3A8-4FAF-AE7F-C9C37AFB73C8}"/>
              </a:ext>
            </a:extLst>
          </p:cNvPr>
          <p:cNvSpPr>
            <a:spLocks noGrp="1"/>
          </p:cNvSpPr>
          <p:nvPr>
            <p:ph type="ctrTitle"/>
          </p:nvPr>
        </p:nvSpPr>
        <p:spPr/>
        <p:txBody>
          <a:bodyPr/>
          <a:lstStyle/>
          <a:p>
            <a:r>
              <a:rPr lang="en-US" altLang="en-US" sz="3600" dirty="0"/>
              <a:t>Bronchodilators, Beta Agonist</a:t>
            </a:r>
            <a:endParaRPr lang="en-US" sz="3600" dirty="0"/>
          </a:p>
        </p:txBody>
      </p:sp>
    </p:spTree>
    <p:extLst>
      <p:ext uri="{BB962C8B-B14F-4D97-AF65-F5344CB8AC3E}">
        <p14:creationId xmlns:p14="http://schemas.microsoft.com/office/powerpoint/2010/main" val="3326688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pPr>
              <a:buNone/>
            </a:pPr>
            <a:r>
              <a:rPr lang="en-US" altLang="en-US" sz="2800" b="1" i="1" dirty="0">
                <a:solidFill>
                  <a:schemeClr val="tx1">
                    <a:lumMod val="50000"/>
                  </a:schemeClr>
                </a:solidFill>
                <a:uFillTx/>
              </a:rPr>
              <a:t>Class Overview: Long-Acting Agents</a:t>
            </a:r>
            <a:endParaRPr lang="en-US" sz="2800" b="1" i="1" dirty="0">
              <a:solidFill>
                <a:schemeClr val="tx1">
                  <a:lumMod val="50000"/>
                </a:schemeClr>
              </a:solidFill>
              <a:uFillTx/>
            </a:endParaRPr>
          </a:p>
          <a:p>
            <a:r>
              <a:rPr lang="en-US" dirty="0">
                <a:solidFill>
                  <a:schemeClr val="tx1">
                    <a:lumMod val="50000"/>
                  </a:schemeClr>
                </a:solidFill>
                <a:uFillTx/>
              </a:rPr>
              <a:t>aformoterol tartrate - (Brovana Solution)</a:t>
            </a:r>
          </a:p>
          <a:p>
            <a:r>
              <a:rPr lang="en-US" dirty="0">
                <a:solidFill>
                  <a:schemeClr val="tx1">
                    <a:lumMod val="50000"/>
                  </a:schemeClr>
                </a:solidFill>
                <a:uFillTx/>
              </a:rPr>
              <a:t>formoterol fumarate - (Perforomist Solution)</a:t>
            </a:r>
          </a:p>
          <a:p>
            <a:r>
              <a:rPr lang="en-US" dirty="0">
                <a:solidFill>
                  <a:schemeClr val="tx1">
                    <a:lumMod val="50000"/>
                  </a:schemeClr>
                </a:solidFill>
                <a:uFillTx/>
              </a:rPr>
              <a:t>olodaterol HCl - (Striverdi Respimat)</a:t>
            </a:r>
          </a:p>
          <a:p>
            <a:r>
              <a:rPr lang="en-US" dirty="0">
                <a:solidFill>
                  <a:schemeClr val="tx1">
                    <a:lumMod val="50000"/>
                  </a:schemeClr>
                </a:solidFill>
                <a:uFillTx/>
              </a:rPr>
              <a:t>salmeterol xinafoate - (Serevent Diskus)</a:t>
            </a:r>
            <a:endParaRPr lang="en-US" dirty="0">
              <a:uFillTx/>
            </a:endParaRP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pPr>
              <a:buNone/>
            </a:pPr>
            <a:r>
              <a:rPr lang="en-US" altLang="en-US" sz="2800" b="1" i="1" dirty="0">
                <a:solidFill>
                  <a:schemeClr val="tx1">
                    <a:lumMod val="50000"/>
                  </a:schemeClr>
                </a:solidFill>
                <a:uFillTx/>
              </a:rPr>
              <a:t>Class Overview: Nebulized Agents</a:t>
            </a:r>
          </a:p>
          <a:p>
            <a:r>
              <a:rPr lang="en-US" dirty="0">
                <a:solidFill>
                  <a:schemeClr val="tx1">
                    <a:lumMod val="50000"/>
                  </a:schemeClr>
                </a:solidFill>
                <a:uFillTx/>
              </a:rPr>
              <a:t>albuterol sulfate - (AccuNeb; albuterol neb soln 0.63mg &amp; 1.25mg, 2.5mg/0.5ml, 2.5mg/3ml &amp; 5mg/ml)</a:t>
            </a:r>
          </a:p>
          <a:p>
            <a:r>
              <a:rPr lang="en-US" dirty="0">
                <a:solidFill>
                  <a:schemeClr val="tx1">
                    <a:lumMod val="50000"/>
                  </a:schemeClr>
                </a:solidFill>
                <a:uFillTx/>
              </a:rPr>
              <a:t>levalbuterol HCl – (levalbuterol neb soln; levalbuterol neb soln conc; Xopenex Neb Soln)</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67</a:t>
            </a:fld>
            <a:endParaRPr lang="en-US" dirty="0"/>
          </a:p>
        </p:txBody>
      </p:sp>
    </p:spTree>
    <p:extLst>
      <p:ext uri="{BB962C8B-B14F-4D97-AF65-F5344CB8AC3E}">
        <p14:creationId xmlns:p14="http://schemas.microsoft.com/office/powerpoint/2010/main" val="2118987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1047749"/>
            <a:ext cx="8229600" cy="3578841"/>
          </a:xfrm>
        </p:spPr>
        <p:txBody>
          <a:bodyPr/>
          <a:lstStyle/>
          <a:p>
            <a:pPr>
              <a:buNone/>
            </a:pPr>
            <a:r>
              <a:rPr lang="en-US" altLang="en-US" b="1" i="1" dirty="0">
                <a:solidFill>
                  <a:schemeClr val="tx1">
                    <a:lumMod val="50000"/>
                  </a:schemeClr>
                </a:solidFill>
                <a:uFillTx/>
              </a:rPr>
              <a:t>Class Overview: Oral Agents</a:t>
            </a:r>
            <a:endParaRPr lang="en-US" b="1" i="1" dirty="0">
              <a:solidFill>
                <a:schemeClr val="tx1">
                  <a:lumMod val="50000"/>
                </a:schemeClr>
              </a:solidFill>
              <a:uFillTx/>
            </a:endParaRPr>
          </a:p>
          <a:p>
            <a:r>
              <a:rPr lang="en-US" dirty="0">
                <a:solidFill>
                  <a:schemeClr val="tx1">
                    <a:lumMod val="50000"/>
                  </a:schemeClr>
                </a:solidFill>
                <a:uFillTx/>
              </a:rPr>
              <a:t>albuterol sulfate - (albuterol ER, syrup &amp; tablet)</a:t>
            </a:r>
          </a:p>
          <a:p>
            <a:r>
              <a:rPr lang="en-US" dirty="0">
                <a:solidFill>
                  <a:schemeClr val="tx1">
                    <a:lumMod val="50000"/>
                  </a:schemeClr>
                </a:solidFill>
                <a:uFillTx/>
              </a:rPr>
              <a:t>metaproterenol sulfate - (metaproterenol syrup &amp; tablet)</a:t>
            </a:r>
          </a:p>
          <a:p>
            <a:r>
              <a:rPr lang="en-US" dirty="0">
                <a:solidFill>
                  <a:schemeClr val="tx1">
                    <a:lumMod val="50000"/>
                  </a:schemeClr>
                </a:solidFill>
                <a:uFillTx/>
              </a:rPr>
              <a:t>terbutaline sulfate - (terbutaline)</a:t>
            </a:r>
          </a:p>
          <a:p>
            <a:pPr>
              <a:buNone/>
            </a:pPr>
            <a:r>
              <a:rPr lang="en-US" altLang="en-US" b="1" i="1" dirty="0">
                <a:solidFill>
                  <a:schemeClr val="tx1">
                    <a:lumMod val="50000"/>
                  </a:schemeClr>
                </a:solidFill>
                <a:uFillTx/>
              </a:rPr>
              <a:t>Class Overview: Short-Acting Agents</a:t>
            </a:r>
            <a:endParaRPr lang="en-US" b="1" i="1" dirty="0">
              <a:solidFill>
                <a:schemeClr val="tx1">
                  <a:lumMod val="50000"/>
                </a:schemeClr>
              </a:solidFill>
              <a:uFillTx/>
            </a:endParaRPr>
          </a:p>
          <a:p>
            <a:r>
              <a:rPr lang="en-US" dirty="0">
                <a:solidFill>
                  <a:schemeClr val="tx1">
                    <a:lumMod val="50000"/>
                  </a:schemeClr>
                </a:solidFill>
                <a:uFillTx/>
              </a:rPr>
              <a:t>albuterol sulfate - (ProAir Digihaler; ProAir HFA; ProAir Respiclick; Proventil HFA; Ventolin HFA)</a:t>
            </a:r>
          </a:p>
          <a:p>
            <a:r>
              <a:rPr lang="en-US" dirty="0">
                <a:solidFill>
                  <a:schemeClr val="tx1">
                    <a:lumMod val="50000"/>
                  </a:schemeClr>
                </a:solidFill>
                <a:uFillTx/>
              </a:rPr>
              <a:t>levalbuterol tartrate - (Xopenex HFA)</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68</a:t>
            </a:fld>
            <a:endParaRPr lang="en-US" dirty="0"/>
          </a:p>
        </p:txBody>
      </p:sp>
    </p:spTree>
    <p:extLst>
      <p:ext uri="{BB962C8B-B14F-4D97-AF65-F5344CB8AC3E}">
        <p14:creationId xmlns:p14="http://schemas.microsoft.com/office/powerpoint/2010/main" val="4108565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1047749"/>
            <a:ext cx="8229600" cy="3578841"/>
          </a:xfrm>
        </p:spPr>
        <p:txBody>
          <a:bodyPr/>
          <a:lstStyle/>
          <a:p>
            <a:r>
              <a:rPr lang="en-US" sz="2000" dirty="0">
                <a:solidFill>
                  <a:srgbClr val="000000"/>
                </a:solidFill>
                <a:uFillTx/>
              </a:rPr>
              <a:t>Prevalence and incidence of asthma in the U.S. continues to rise, affecting approximately </a:t>
            </a:r>
            <a:r>
              <a:rPr lang="en-US" sz="2000" dirty="0">
                <a:solidFill>
                  <a:srgbClr val="000000"/>
                </a:solidFill>
              </a:rPr>
              <a:t>8% of adults and 7% of children, as of 2019</a:t>
            </a:r>
          </a:p>
          <a:p>
            <a:r>
              <a:rPr lang="en-US" sz="2000" dirty="0">
                <a:solidFill>
                  <a:srgbClr val="000000"/>
                </a:solidFill>
                <a:effectLst/>
              </a:rPr>
              <a:t>It is estimated that the number of Americans with a COPD diagnosis is approximately 16 million</a:t>
            </a:r>
            <a:endParaRPr lang="en-US" sz="2000" dirty="0">
              <a:solidFill>
                <a:srgbClr val="000000"/>
              </a:solidFill>
              <a:uFillTx/>
            </a:endParaRPr>
          </a:p>
          <a:p>
            <a:r>
              <a:rPr lang="en-US" sz="2000" dirty="0">
                <a:solidFill>
                  <a:srgbClr val="000000"/>
                </a:solidFill>
                <a:uFillTx/>
              </a:rPr>
              <a:t>Beta</a:t>
            </a:r>
            <a:r>
              <a:rPr lang="en-US" sz="2000" baseline="-25000" dirty="0">
                <a:solidFill>
                  <a:srgbClr val="000000"/>
                </a:solidFill>
                <a:uFillTx/>
              </a:rPr>
              <a:t>2</a:t>
            </a:r>
            <a:r>
              <a:rPr lang="en-US" sz="2000" dirty="0">
                <a:solidFill>
                  <a:srgbClr val="000000"/>
                </a:solidFill>
                <a:uFillTx/>
              </a:rPr>
              <a:t>-agonist bronchodilators are used for the treatment and prevention of bronchospasm associated with asthma, prophylaxis of exercise-induced bronchospasm (EIB), and in the treatment of Chronic Obstructive Lung Disease (COPD)</a:t>
            </a:r>
          </a:p>
          <a:p>
            <a:r>
              <a:rPr lang="en-US" sz="2000" dirty="0">
                <a:solidFill>
                  <a:srgbClr val="000000"/>
                </a:solidFill>
                <a:uFillTx/>
              </a:rPr>
              <a:t>Mainstay of asthma therapy is the use of inhaled corticosteroids (ICS) alone or in combination with long-acting beta</a:t>
            </a:r>
            <a:r>
              <a:rPr lang="en-US" sz="2000" baseline="-25000" dirty="0">
                <a:solidFill>
                  <a:srgbClr val="000000"/>
                </a:solidFill>
                <a:uFillTx/>
              </a:rPr>
              <a:t>2</a:t>
            </a:r>
            <a:r>
              <a:rPr lang="en-US" sz="2000" dirty="0">
                <a:solidFill>
                  <a:srgbClr val="000000"/>
                </a:solidFill>
                <a:uFillTx/>
              </a:rPr>
              <a:t>-agonists (LABAs) as controller medications</a:t>
            </a: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Retro-DUR Proposal – Insulin Therapy Without Blood Glucose Testing Supplies</a:t>
            </a:r>
          </a:p>
        </p:txBody>
      </p:sp>
      <p:sp>
        <p:nvSpPr>
          <p:cNvPr id="6" name="Content Placeholder 5"/>
          <p:cNvSpPr>
            <a:spLocks noGrp="1"/>
          </p:cNvSpPr>
          <p:nvPr>
            <p:ph idx="1"/>
          </p:nvPr>
        </p:nvSpPr>
        <p:spPr>
          <a:xfrm>
            <a:off x="457200" y="1047750"/>
            <a:ext cx="8229600" cy="3657600"/>
          </a:xfrm>
        </p:spPr>
        <p:txBody>
          <a:bodyPr/>
          <a:lstStyle/>
          <a:p>
            <a:r>
              <a:rPr lang="en-US" sz="1800" dirty="0"/>
              <a:t>American Diabetes Association states that glucose monitoring is the key to achieving glycemic targets especially in patients utilizing insulin and prone to hypoglycemia¹</a:t>
            </a:r>
          </a:p>
          <a:p>
            <a:r>
              <a:rPr lang="en-US" sz="1800" dirty="0"/>
              <a:t>Monitoring blood glucose can guide medical management through:</a:t>
            </a:r>
          </a:p>
          <a:p>
            <a:pPr lvl="1"/>
            <a:r>
              <a:rPr lang="en-US" sz="1800" dirty="0"/>
              <a:t>Diet</a:t>
            </a:r>
          </a:p>
          <a:p>
            <a:pPr lvl="1"/>
            <a:r>
              <a:rPr lang="en-US" sz="1800" dirty="0"/>
              <a:t>Exercise</a:t>
            </a:r>
          </a:p>
          <a:p>
            <a:pPr lvl="1"/>
            <a:r>
              <a:rPr lang="en-US" sz="1800" dirty="0"/>
              <a:t>Medication therapy</a:t>
            </a:r>
          </a:p>
          <a:p>
            <a:pPr lvl="1"/>
            <a:r>
              <a:rPr lang="en-US" sz="1800" dirty="0"/>
              <a:t>Prevention of hypoglycemic episodes¹</a:t>
            </a:r>
          </a:p>
          <a:p>
            <a:r>
              <a:rPr lang="en-US" sz="1800" dirty="0"/>
              <a:t>Better glycemic control leads to better overall patient outcomes and decreased patient mortality¹</a:t>
            </a:r>
            <a:endParaRPr lang="en-US" sz="1600" dirty="0"/>
          </a:p>
          <a:p>
            <a:pPr lvl="0"/>
            <a:r>
              <a:rPr lang="en-US" sz="1000" dirty="0"/>
              <a:t>1. American Diabetes Association. Glycemic Targets: Standards of Medicaid Care in Diabetes – 2021. </a:t>
            </a:r>
            <a:r>
              <a:rPr lang="en-US" sz="1000" u="sng" dirty="0">
                <a:hlinkClick r:id="rId3"/>
              </a:rPr>
              <a:t>https://care.diabetesjournals.org/content/44/Supplement_1/S73</a:t>
            </a:r>
            <a:r>
              <a:rPr lang="en-US" sz="1000" dirty="0"/>
              <a:t>. Accessed January 2023.</a:t>
            </a:r>
          </a:p>
          <a:p>
            <a:pPr marL="0" indent="0">
              <a:buNone/>
            </a:pPr>
            <a:endParaRPr lang="en-US" sz="1300" dirty="0"/>
          </a:p>
          <a:p>
            <a:endParaRPr lang="en-US" dirty="0"/>
          </a:p>
        </p:txBody>
      </p:sp>
    </p:spTree>
    <p:extLst>
      <p:ext uri="{BB962C8B-B14F-4D97-AF65-F5344CB8AC3E}">
        <p14:creationId xmlns:p14="http://schemas.microsoft.com/office/powerpoint/2010/main" val="41597516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000" dirty="0">
                <a:solidFill>
                  <a:srgbClr val="000000"/>
                </a:solidFill>
                <a:uFillTx/>
              </a:rPr>
              <a:t>These agents lead to improvements in symptoms, reducing the need for short-acting beta</a:t>
            </a:r>
            <a:r>
              <a:rPr lang="en-US" sz="2000" baseline="-25000" dirty="0">
                <a:solidFill>
                  <a:srgbClr val="000000"/>
                </a:solidFill>
                <a:uFillTx/>
              </a:rPr>
              <a:t>2</a:t>
            </a:r>
            <a:r>
              <a:rPr lang="en-US" sz="2000" dirty="0">
                <a:solidFill>
                  <a:srgbClr val="000000"/>
                </a:solidFill>
                <a:uFillTx/>
              </a:rPr>
              <a:t>-agonists (SABAs) for quick relief</a:t>
            </a:r>
          </a:p>
          <a:p>
            <a:r>
              <a:rPr lang="en-US" sz="2000" dirty="0">
                <a:solidFill>
                  <a:srgbClr val="000000"/>
                </a:solidFill>
                <a:effectLst/>
              </a:rPr>
              <a:t>Due to the increased risk of severe exacerbations with regular or frequent use, short-acting beta agonist (SABA)-only treatment is no longer recommended</a:t>
            </a:r>
            <a:endParaRPr lang="en-US" sz="2000" dirty="0">
              <a:solidFill>
                <a:srgbClr val="000000"/>
              </a:solidFill>
              <a:uFillTx/>
            </a:endParaRPr>
          </a:p>
          <a:p>
            <a:r>
              <a:rPr lang="en-US" sz="2000" dirty="0">
                <a:solidFill>
                  <a:srgbClr val="000000"/>
                </a:solidFill>
                <a:effectLst/>
              </a:rPr>
              <a:t>For most asthma patients, treatment can be initiated with an as-needed low dose ICS-formoterol, daily low dose ICS, or low dose ICS taken whenever a SABA is taken</a:t>
            </a:r>
          </a:p>
          <a:p>
            <a:endParaRPr lang="en-US" sz="2000" dirty="0">
              <a:solidFill>
                <a:srgbClr val="000000"/>
              </a:solidFill>
              <a:uFillTx/>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883513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000" dirty="0">
                <a:solidFill>
                  <a:schemeClr val="tx1">
                    <a:lumMod val="50000"/>
                  </a:schemeClr>
                </a:solidFill>
                <a:uFillTx/>
              </a:rPr>
              <a:t>Delivery system selection as well as the patients’ ability to properly use the device are important factors in the clinical success of bronchodilator therapy </a:t>
            </a:r>
          </a:p>
          <a:p>
            <a:r>
              <a:rPr lang="en-US" sz="2000" dirty="0">
                <a:solidFill>
                  <a:schemeClr val="tx1">
                    <a:lumMod val="50000"/>
                  </a:schemeClr>
                </a:solidFill>
                <a:uFillTx/>
              </a:rPr>
              <a:t>Metered dose inhalers (MDIs) are pressurized spray inhalers, available in suspension and solution</a:t>
            </a:r>
          </a:p>
          <a:p>
            <a:r>
              <a:rPr lang="en-US" sz="2000" dirty="0">
                <a:solidFill>
                  <a:schemeClr val="tx1">
                    <a:lumMod val="50000"/>
                  </a:schemeClr>
                </a:solidFill>
                <a:uFillTx/>
              </a:rPr>
              <a:t>Spacer chambers may be used with most MDIs to make them easier to use and help deliver a greater amount of medicine to the airway</a:t>
            </a:r>
          </a:p>
          <a:p>
            <a:r>
              <a:rPr lang="en-US" sz="2000" dirty="0">
                <a:solidFill>
                  <a:schemeClr val="tx1">
                    <a:lumMod val="50000"/>
                  </a:schemeClr>
                </a:solidFill>
                <a:uFillTx/>
              </a:rPr>
              <a:t>Dry-powder inhalers (DPIs) are breath-actuated devices that release the medicine in the form of a dry powder upon inhalation</a:t>
            </a:r>
          </a:p>
          <a:p>
            <a:endParaRPr lang="en-US" sz="2000" spc="-10" dirty="0">
              <a:solidFill>
                <a:srgbClr val="000000"/>
              </a:solidFill>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77731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000" dirty="0">
                <a:solidFill>
                  <a:schemeClr val="tx1">
                    <a:lumMod val="50000"/>
                  </a:schemeClr>
                </a:solidFill>
                <a:uFillTx/>
              </a:rPr>
              <a:t>Nebulizers, may be the only viable alternative delivery system for certain children and those unable to use inhalers due to the inability to synchronize breaths and device actuation</a:t>
            </a:r>
          </a:p>
          <a:p>
            <a:r>
              <a:rPr lang="en-US" sz="2000" dirty="0">
                <a:solidFill>
                  <a:schemeClr val="tx1">
                    <a:lumMod val="50000"/>
                  </a:schemeClr>
                </a:solidFill>
                <a:uFillTx/>
              </a:rPr>
              <a:t>Some delivery devices, (like Respimat devices), are not breath-activated, but still require coordination of actuation and inhalation</a:t>
            </a:r>
          </a:p>
          <a:p>
            <a:r>
              <a:rPr lang="en-US" sz="2000" dirty="0">
                <a:solidFill>
                  <a:schemeClr val="tx1">
                    <a:lumMod val="50000"/>
                  </a:schemeClr>
                </a:solidFill>
                <a:uFillTx/>
              </a:rPr>
              <a:t>Oral dosage forms of albuterol are less utilized than the inhaled forms due to systemic beta-adrenergic stimulation, especially in patients sensitive to these effects, such as those with cardiovascular disease</a:t>
            </a:r>
          </a:p>
          <a:p>
            <a:r>
              <a:rPr lang="en-US" sz="2000" dirty="0">
                <a:solidFill>
                  <a:schemeClr val="tx1">
                    <a:lumMod val="50000"/>
                  </a:schemeClr>
                </a:solidFill>
                <a:uFillTx/>
              </a:rPr>
              <a:t>Levalbuterol has similar efficacy to albuterol and there are no significant differences in adverse effects</a:t>
            </a:r>
          </a:p>
          <a:p>
            <a:endParaRPr lang="en-US" sz="2000" spc="-10" dirty="0">
              <a:solidFill>
                <a:srgbClr val="000000"/>
              </a:solidFill>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700849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000" dirty="0">
                <a:solidFill>
                  <a:srgbClr val="000000"/>
                </a:solidFill>
              </a:rPr>
              <a:t>In May 2019, the FDA removed the boxed warning from the labeling for indacaterol (Arcapta Neohaler), arformoterol (Brovana), formoterol (Perforomist), and olodaterol (Striverdi)</a:t>
            </a:r>
          </a:p>
          <a:p>
            <a:r>
              <a:rPr lang="en-US" sz="2000" dirty="0">
                <a:solidFill>
                  <a:srgbClr val="000000"/>
                </a:solidFill>
              </a:rPr>
              <a:t>The warning remains in the labeling of salmeterol (Serevent Diskus) - a boxed warning about a small, but significant, increased risk of life-threatening asthma episodes or asthma-related deaths when used as monotherapy</a:t>
            </a:r>
          </a:p>
          <a:p>
            <a:endParaRPr lang="en-US" sz="2000" spc="-10" dirty="0">
              <a:solidFill>
                <a:srgbClr val="000000"/>
              </a:solidFill>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37977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1047749"/>
            <a:ext cx="8229600" cy="3578841"/>
          </a:xfrm>
        </p:spPr>
        <p:txBody>
          <a:bodyPr/>
          <a:lstStyle/>
          <a:p>
            <a:r>
              <a:rPr lang="en-US" sz="2000" dirty="0">
                <a:solidFill>
                  <a:srgbClr val="000000"/>
                </a:solidFill>
                <a:uFillTx/>
              </a:rPr>
              <a:t>The </a:t>
            </a:r>
            <a:r>
              <a:rPr lang="en-US" sz="2000" dirty="0">
                <a:solidFill>
                  <a:srgbClr val="000000"/>
                </a:solidFill>
              </a:rPr>
              <a:t>2021 </a:t>
            </a:r>
            <a:r>
              <a:rPr lang="en-US" sz="2000" dirty="0">
                <a:solidFill>
                  <a:srgbClr val="000000"/>
                </a:solidFill>
                <a:uFillTx/>
              </a:rPr>
              <a:t>GINA guidelines offer a control-based management plan which adjusts treatment through a continuous cycle of assessment and review of the patient’s response to therapy as it relates to symptom control, future risk of exacerbations, and side effects</a:t>
            </a:r>
          </a:p>
          <a:p>
            <a:r>
              <a:rPr lang="en-US" sz="2000" dirty="0">
                <a:solidFill>
                  <a:srgbClr val="000000"/>
                </a:solidFill>
              </a:rPr>
              <a:t>They describe 2 treatment tracks: Track 1 and Track 2</a:t>
            </a:r>
          </a:p>
          <a:p>
            <a:r>
              <a:rPr lang="en-US" sz="2000" dirty="0">
                <a:solidFill>
                  <a:srgbClr val="000000"/>
                </a:solidFill>
              </a:rPr>
              <a:t>In Track 1, the reliever is as-needed low dose ICS-formoterol</a:t>
            </a:r>
          </a:p>
          <a:p>
            <a:r>
              <a:rPr lang="en-US" sz="2000" dirty="0">
                <a:solidFill>
                  <a:srgbClr val="000000"/>
                </a:solidFill>
              </a:rPr>
              <a:t>In Track 2, the reliever is an as-needed SABA, which is the alternative approach when Track 1 is not an option or is not preferred for patient-specific reasons</a:t>
            </a:r>
          </a:p>
          <a:p>
            <a:pPr marL="0" indent="0">
              <a:buNone/>
            </a:pPr>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60136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204716" y="859809"/>
            <a:ext cx="8816454" cy="3957851"/>
          </a:xfrm>
        </p:spPr>
        <p:txBody>
          <a:bodyPr/>
          <a:lstStyle/>
          <a:p>
            <a:r>
              <a:rPr lang="en-US" sz="2000" dirty="0">
                <a:solidFill>
                  <a:srgbClr val="000000"/>
                </a:solidFill>
                <a:uFillTx/>
              </a:rPr>
              <a:t>The </a:t>
            </a:r>
            <a:r>
              <a:rPr lang="en-US" sz="2000" dirty="0">
                <a:solidFill>
                  <a:srgbClr val="000000"/>
                </a:solidFill>
                <a:highlight>
                  <a:srgbClr val="00FFFF"/>
                </a:highlight>
              </a:rPr>
              <a:t>2022</a:t>
            </a:r>
            <a:r>
              <a:rPr lang="en-US" sz="2000" dirty="0">
                <a:solidFill>
                  <a:srgbClr val="000000"/>
                </a:solidFill>
                <a:uFillTx/>
              </a:rPr>
              <a:t> GOLD guidelines place a great focus on the assessment of inhaler technique and adherence to improve therapeutic outcomes</a:t>
            </a:r>
          </a:p>
          <a:p>
            <a:r>
              <a:rPr lang="en-US" sz="2000" b="0" i="0" u="none" strike="noStrike" baseline="0" dirty="0">
                <a:solidFill>
                  <a:srgbClr val="000000"/>
                </a:solidFill>
                <a:latin typeface="Calibri" panose="020F0502020204030204" pitchFamily="34" charset="0"/>
              </a:rPr>
              <a:t>The NAEPP Expert Panel Report-3 (EPR-3) report released in 2007 by the National Heart, Lung, and Blood Institute (NHLBI) also recommends a similar classification of asthma severity and control, to guide in the initiation and adjustment of therapy, respectively</a:t>
            </a:r>
            <a:endParaRPr lang="en-US" sz="200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A focused update to these guidelines was released in 2020</a:t>
            </a:r>
          </a:p>
          <a:p>
            <a:r>
              <a:rPr lang="en-US" sz="2000" b="0" i="0" u="none" strike="noStrike" baseline="0" dirty="0">
                <a:solidFill>
                  <a:srgbClr val="000000"/>
                </a:solidFill>
                <a:latin typeface="Calibri" panose="020F0502020204030204" pitchFamily="34" charset="0"/>
              </a:rPr>
              <a:t>As needed ICS with formoterol is recommended instead for patients 5 to 11 years of age at steps 3 and 4 (as low-dose or medium-dose, respectively); a SABA is recommended as an alternative </a:t>
            </a:r>
            <a:endParaRPr lang="en-US" sz="200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For combinations of an ICS and a LABA for patients ≥ 5 years of age, the group states a single inhaler is preferable</a:t>
            </a:r>
            <a:endParaRPr lang="en-US" sz="2400" dirty="0">
              <a:solidFill>
                <a:schemeClr val="tx2">
                  <a:lumMod val="50000"/>
                </a:schemeClr>
              </a:solidFill>
              <a:uFillTx/>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4625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736979"/>
            <a:ext cx="8229600" cy="3848669"/>
          </a:xfrm>
        </p:spPr>
        <p:txBody>
          <a:bodyPr/>
          <a:lstStyle/>
          <a:p>
            <a:r>
              <a:rPr lang="en-US" sz="2000" dirty="0">
                <a:solidFill>
                  <a:srgbClr val="000000"/>
                </a:solidFill>
                <a:effectLst/>
              </a:rPr>
              <a:t>In August 2020, Choosing Wisely, an initiative of the American Board of Internal Medicine (ABIM), released guidance for the management of pediatric asthma based on information from the American Academy of Pediatrics</a:t>
            </a:r>
            <a:endParaRPr lang="en-US" sz="2000" dirty="0">
              <a:solidFill>
                <a:srgbClr val="000000"/>
              </a:solidFill>
            </a:endParaRPr>
          </a:p>
          <a:p>
            <a:r>
              <a:rPr lang="en-US" sz="2000" dirty="0">
                <a:solidFill>
                  <a:srgbClr val="000000"/>
                </a:solidFill>
                <a:effectLst/>
              </a:rPr>
              <a:t>They recommend a thorough evaluation of medication adherence, technique, and device appropriateness prior to stepping up asthma therapy in this patient population</a:t>
            </a:r>
            <a:endParaRPr lang="en-US" sz="2000" dirty="0">
              <a:solidFill>
                <a:srgbClr val="000000"/>
              </a:solidFill>
              <a:uFillTx/>
            </a:endParaRPr>
          </a:p>
          <a:p>
            <a:r>
              <a:rPr lang="en-US" sz="2000" dirty="0">
                <a:solidFill>
                  <a:srgbClr val="000000"/>
                </a:solidFill>
              </a:rPr>
              <a:t>T</a:t>
            </a:r>
            <a:r>
              <a:rPr lang="en-US" sz="2000" dirty="0">
                <a:solidFill>
                  <a:srgbClr val="000000"/>
                </a:solidFill>
                <a:effectLst/>
              </a:rPr>
              <a:t>he guidance recommends against the use of LABA/ICS combination inhalers as initial therapy in pediatric patients with intermittent or mild persistent asthma</a:t>
            </a:r>
          </a:p>
          <a:p>
            <a:r>
              <a:rPr lang="en-US" sz="2000" dirty="0">
                <a:solidFill>
                  <a:srgbClr val="000000"/>
                </a:solidFill>
              </a:rPr>
              <a:t>They </a:t>
            </a:r>
            <a:r>
              <a:rPr lang="en-US" sz="2000" dirty="0">
                <a:solidFill>
                  <a:srgbClr val="000000"/>
                </a:solidFill>
                <a:effectLst/>
              </a:rPr>
              <a:t>state that typically a single agent, such as a low-dose ICS or leukotriene modifier, is sufficient to maintain asthma control</a:t>
            </a: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37552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000" spc="-10" dirty="0">
                <a:solidFill>
                  <a:srgbClr val="000000"/>
                </a:solidFill>
                <a:effectLst/>
              </a:rPr>
              <a:t>In 2020, the American Thoracic Society (ATS) released additional guidelines for the pharmacologic management of COPD</a:t>
            </a:r>
          </a:p>
          <a:p>
            <a:r>
              <a:rPr lang="en-US" sz="2000" spc="-10" dirty="0">
                <a:solidFill>
                  <a:srgbClr val="000000"/>
                </a:solidFill>
                <a:effectLst/>
              </a:rPr>
              <a:t>The panel strongly recommends the use of dual LABA/LAMA therapy over LABA or LAMA monotherapy in COPD patients who complain of exercise intolerance or dyspnea </a:t>
            </a:r>
            <a:endParaRPr lang="en-US" sz="2000" spc="-10" dirty="0">
              <a:solidFill>
                <a:srgbClr val="000000"/>
              </a:solidFill>
            </a:endParaRPr>
          </a:p>
          <a:p>
            <a:r>
              <a:rPr lang="en-US" sz="2000" spc="-10" dirty="0">
                <a:solidFill>
                  <a:srgbClr val="000000"/>
                </a:solidFill>
              </a:rPr>
              <a:t>I</a:t>
            </a:r>
            <a:r>
              <a:rPr lang="en-US" sz="2000" spc="-10" dirty="0">
                <a:solidFill>
                  <a:srgbClr val="000000"/>
                </a:solidFill>
                <a:effectLst/>
              </a:rPr>
              <a:t>n patients who complain of dyspnea or exercise intolerance despite dual therapy with LABA/LAMA, the ATS suggests triple therapy (ICS/LABA/LAMA) in patients with a history of ≥ 1 exacerbations requiring hospitalization, oral steroids, or antibiotics in the past year </a:t>
            </a:r>
          </a:p>
          <a:p>
            <a:endParaRPr lang="en-US" sz="2000" spc="-10" dirty="0">
              <a:solidFill>
                <a:srgbClr val="000000"/>
              </a:solidFill>
              <a:effectLst/>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4052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000" dirty="0">
                <a:solidFill>
                  <a:srgbClr val="000000"/>
                </a:solidFill>
                <a:effectLst/>
              </a:rPr>
              <a:t>The ATS recommends against maintenance oral corticosteroid therapy in patients with frequent and severe exacerbations while on optimal therapy</a:t>
            </a:r>
          </a:p>
          <a:p>
            <a:r>
              <a:rPr lang="en-US" sz="2000" spc="-10" dirty="0">
                <a:solidFill>
                  <a:srgbClr val="000000"/>
                </a:solidFill>
              </a:rPr>
              <a:t>F</a:t>
            </a:r>
            <a:r>
              <a:rPr lang="en-US" sz="2000" spc="-10" dirty="0">
                <a:solidFill>
                  <a:srgbClr val="000000"/>
                </a:solidFill>
                <a:effectLst/>
              </a:rPr>
              <a:t>or patients receiving triple combination therapy who experience no exacerbations over the course of 1 year, the ATS suggests that ICS therapy may be discontinued </a:t>
            </a:r>
          </a:p>
          <a:p>
            <a:endParaRPr lang="en-US" sz="2000" spc="-10" dirty="0">
              <a:solidFill>
                <a:srgbClr val="000000"/>
              </a:solidFill>
              <a:effectLst/>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513410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8" name="Content Placeholder 7">
            <a:extLst>
              <a:ext uri="{FF2B5EF4-FFF2-40B4-BE49-F238E27FC236}">
                <a16:creationId xmlns:a16="http://schemas.microsoft.com/office/drawing/2014/main" id="{B081B15C-6C6D-4B83-B38C-ABB6519F133F}"/>
              </a:ext>
            </a:extLst>
          </p:cNvPr>
          <p:cNvPicPr>
            <a:picLocks noGrp="1" noChangeAspect="1"/>
          </p:cNvPicPr>
          <p:nvPr>
            <p:ph idx="1"/>
          </p:nvPr>
        </p:nvPicPr>
        <p:blipFill>
          <a:blip r:embed="rId3"/>
          <a:stretch>
            <a:fillRect/>
          </a:stretch>
        </p:blipFill>
        <p:spPr>
          <a:xfrm>
            <a:off x="927312" y="819150"/>
            <a:ext cx="7289375" cy="3886200"/>
          </a:xfrm>
        </p:spPr>
      </p:pic>
    </p:spTree>
    <p:extLst>
      <p:ext uri="{BB962C8B-B14F-4D97-AF65-F5344CB8AC3E}">
        <p14:creationId xmlns:p14="http://schemas.microsoft.com/office/powerpoint/2010/main" val="411603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Retro-DUR Proposal – Statistics</a:t>
            </a:r>
          </a:p>
        </p:txBody>
      </p:sp>
      <p:sp>
        <p:nvSpPr>
          <p:cNvPr id="6" name="Content Placeholder 5"/>
          <p:cNvSpPr>
            <a:spLocks noGrp="1"/>
          </p:cNvSpPr>
          <p:nvPr>
            <p:ph idx="1"/>
          </p:nvPr>
        </p:nvSpPr>
        <p:spPr>
          <a:xfrm>
            <a:off x="457200" y="895350"/>
            <a:ext cx="8229600" cy="3657600"/>
          </a:xfrm>
        </p:spPr>
        <p:txBody>
          <a:bodyPr/>
          <a:lstStyle/>
          <a:p>
            <a:r>
              <a:rPr lang="en-US" sz="2400" dirty="0"/>
              <a:t>Claims data for members with a claim for insulin therapy were reviewed from November 1, 2021 – November 30, 2022 </a:t>
            </a:r>
          </a:p>
          <a:p>
            <a:r>
              <a:rPr lang="en-US" sz="2400" dirty="0"/>
              <a:t>During the reporting period, 6,350 unique members were identified as an insulin therapy utilizer</a:t>
            </a:r>
          </a:p>
          <a:p>
            <a:pPr lvl="1"/>
            <a:r>
              <a:rPr lang="en-US" sz="2000" dirty="0"/>
              <a:t>Of those, 1,607 members did not have blood glucose testing supplies claims during the reporting period</a:t>
            </a:r>
          </a:p>
          <a:p>
            <a:pPr lvl="1"/>
            <a:r>
              <a:rPr lang="en-US" sz="2000" dirty="0"/>
              <a:t>75% of patients utilizing blood glucose testing supplies while on insulin therapy</a:t>
            </a:r>
          </a:p>
          <a:p>
            <a:pPr marL="0" indent="0">
              <a:buNone/>
            </a:pPr>
            <a:endParaRPr lang="en-US" sz="1300" dirty="0"/>
          </a:p>
          <a:p>
            <a:endParaRPr lang="en-US" dirty="0"/>
          </a:p>
        </p:txBody>
      </p:sp>
    </p:spTree>
    <p:extLst>
      <p:ext uri="{BB962C8B-B14F-4D97-AF65-F5344CB8AC3E}">
        <p14:creationId xmlns:p14="http://schemas.microsoft.com/office/powerpoint/2010/main" val="14810342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9" name="Content Placeholder 6">
            <a:extLst>
              <a:ext uri="{FF2B5EF4-FFF2-40B4-BE49-F238E27FC236}">
                <a16:creationId xmlns:a16="http://schemas.microsoft.com/office/drawing/2014/main" id="{85FB3D14-145C-45E3-8D98-570AE0D4A5F0}"/>
              </a:ext>
            </a:extLst>
          </p:cNvPr>
          <p:cNvPicPr>
            <a:picLocks noGrp="1" noChangeAspect="1"/>
          </p:cNvPicPr>
          <p:nvPr>
            <p:ph idx="1"/>
          </p:nvPr>
        </p:nvPicPr>
        <p:blipFill>
          <a:blip r:embed="rId3"/>
          <a:stretch>
            <a:fillRect/>
          </a:stretch>
        </p:blipFill>
        <p:spPr>
          <a:xfrm>
            <a:off x="1066800" y="978225"/>
            <a:ext cx="7343750" cy="3346125"/>
          </a:xfrm>
        </p:spPr>
      </p:pic>
    </p:spTree>
    <p:extLst>
      <p:ext uri="{BB962C8B-B14F-4D97-AF65-F5344CB8AC3E}">
        <p14:creationId xmlns:p14="http://schemas.microsoft.com/office/powerpoint/2010/main" val="3378002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8" name="Picture 7">
            <a:extLst>
              <a:ext uri="{FF2B5EF4-FFF2-40B4-BE49-F238E27FC236}">
                <a16:creationId xmlns:a16="http://schemas.microsoft.com/office/drawing/2014/main" id="{42A371BE-D204-4109-829E-570EBCA3EA1B}"/>
              </a:ext>
            </a:extLst>
          </p:cNvPr>
          <p:cNvPicPr>
            <a:picLocks noChangeAspect="1"/>
          </p:cNvPicPr>
          <p:nvPr/>
        </p:nvPicPr>
        <p:blipFill>
          <a:blip r:embed="rId3"/>
          <a:stretch>
            <a:fillRect/>
          </a:stretch>
        </p:blipFill>
        <p:spPr>
          <a:xfrm>
            <a:off x="609600" y="1428750"/>
            <a:ext cx="6301291" cy="2638194"/>
          </a:xfrm>
          <a:prstGeom prst="rect">
            <a:avLst/>
          </a:prstGeom>
        </p:spPr>
      </p:pic>
      <p:sp>
        <p:nvSpPr>
          <p:cNvPr id="10" name="Content Placeholder 10">
            <a:extLst>
              <a:ext uri="{FF2B5EF4-FFF2-40B4-BE49-F238E27FC236}">
                <a16:creationId xmlns:a16="http://schemas.microsoft.com/office/drawing/2014/main" id="{379A1A0B-0A28-4459-A6F6-FAB08802A587}"/>
              </a:ext>
            </a:extLst>
          </p:cNvPr>
          <p:cNvSpPr>
            <a:spLocks noGrp="1"/>
          </p:cNvSpPr>
          <p:nvPr>
            <p:ph idx="1"/>
          </p:nvPr>
        </p:nvSpPr>
        <p:spPr>
          <a:xfrm>
            <a:off x="304800" y="992889"/>
            <a:ext cx="3886200" cy="285749"/>
          </a:xfrm>
        </p:spPr>
        <p:txBody>
          <a:bodyPr/>
          <a:lstStyle/>
          <a:p>
            <a:pPr marL="0" indent="0">
              <a:buNone/>
            </a:pPr>
            <a:r>
              <a:rPr lang="en-US" sz="1800" dirty="0">
                <a:solidFill>
                  <a:srgbClr val="000000"/>
                </a:solidFill>
                <a:highlight>
                  <a:srgbClr val="00FFFF"/>
                </a:highlight>
              </a:rPr>
              <a:t>2022</a:t>
            </a:r>
            <a:r>
              <a:rPr lang="en-US" sz="1800" dirty="0">
                <a:solidFill>
                  <a:srgbClr val="000000"/>
                </a:solidFill>
              </a:rPr>
              <a:t> GOLD Guidelines:</a:t>
            </a:r>
          </a:p>
        </p:txBody>
      </p:sp>
    </p:spTree>
    <p:extLst>
      <p:ext uri="{BB962C8B-B14F-4D97-AF65-F5344CB8AC3E}">
        <p14:creationId xmlns:p14="http://schemas.microsoft.com/office/powerpoint/2010/main" val="5517331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B78-239F-4E36-9745-1F2E0A8D0A75}"/>
              </a:ext>
            </a:extLst>
          </p:cNvPr>
          <p:cNvSpPr>
            <a:spLocks noGrp="1"/>
          </p:cNvSpPr>
          <p:nvPr>
            <p:ph type="ctrTitle"/>
          </p:nvPr>
        </p:nvSpPr>
        <p:spPr/>
        <p:txBody>
          <a:bodyPr/>
          <a:lstStyle/>
          <a:p>
            <a:r>
              <a:rPr lang="en-US" altLang="en-US" sz="3600" dirty="0"/>
              <a:t>Colony Stimulating Factors</a:t>
            </a:r>
            <a:endParaRPr lang="en-US" sz="3600" dirty="0"/>
          </a:p>
        </p:txBody>
      </p:sp>
    </p:spTree>
    <p:extLst>
      <p:ext uri="{BB962C8B-B14F-4D97-AF65-F5344CB8AC3E}">
        <p14:creationId xmlns:p14="http://schemas.microsoft.com/office/powerpoint/2010/main" val="2926025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
            <a:ext cx="8229600" cy="857250"/>
          </a:xfrm>
        </p:spPr>
        <p:txBody>
          <a:bodyPr/>
          <a:lstStyle/>
          <a:p>
            <a:r>
              <a:rPr lang="en-US" dirty="0"/>
              <a:t>Colony Stimulating Factors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982F6531-4122-49FC-98A7-CB2E199EEF91}"/>
              </a:ext>
            </a:extLst>
          </p:cNvPr>
          <p:cNvGraphicFramePr>
            <a:graphicFrameLocks noGrp="1"/>
          </p:cNvGraphicFramePr>
          <p:nvPr>
            <p:extLst>
              <p:ext uri="{D42A27DB-BD31-4B8C-83A1-F6EECF244321}">
                <p14:modId xmlns:p14="http://schemas.microsoft.com/office/powerpoint/2010/main" val="4100610636"/>
              </p:ext>
            </p:extLst>
          </p:nvPr>
        </p:nvGraphicFramePr>
        <p:xfrm>
          <a:off x="76200" y="605790"/>
          <a:ext cx="8915400" cy="3879579"/>
        </p:xfrm>
        <a:graphic>
          <a:graphicData uri="http://schemas.openxmlformats.org/drawingml/2006/table">
            <a:tbl>
              <a:tblPr firstRow="1" bandRow="1" bandCol="1">
                <a:tableStyleId>{5C22544A-7EE6-4342-B048-85BDC9FD1C3A}</a:tableStyleId>
              </a:tblPr>
              <a:tblGrid>
                <a:gridCol w="1142999">
                  <a:extLst>
                    <a:ext uri="{9D8B030D-6E8A-4147-A177-3AD203B41FA5}">
                      <a16:colId xmlns:a16="http://schemas.microsoft.com/office/drawing/2014/main" val="1779895914"/>
                    </a:ext>
                  </a:extLst>
                </a:gridCol>
                <a:gridCol w="1143000">
                  <a:extLst>
                    <a:ext uri="{9D8B030D-6E8A-4147-A177-3AD203B41FA5}">
                      <a16:colId xmlns:a16="http://schemas.microsoft.com/office/drawing/2014/main" val="857353829"/>
                    </a:ext>
                  </a:extLst>
                </a:gridCol>
                <a:gridCol w="1172571">
                  <a:extLst>
                    <a:ext uri="{9D8B030D-6E8A-4147-A177-3AD203B41FA5}">
                      <a16:colId xmlns:a16="http://schemas.microsoft.com/office/drawing/2014/main" val="4013727388"/>
                    </a:ext>
                  </a:extLst>
                </a:gridCol>
                <a:gridCol w="1265829">
                  <a:extLst>
                    <a:ext uri="{9D8B030D-6E8A-4147-A177-3AD203B41FA5}">
                      <a16:colId xmlns:a16="http://schemas.microsoft.com/office/drawing/2014/main" val="7536084"/>
                    </a:ext>
                  </a:extLst>
                </a:gridCol>
                <a:gridCol w="914400">
                  <a:extLst>
                    <a:ext uri="{9D8B030D-6E8A-4147-A177-3AD203B41FA5}">
                      <a16:colId xmlns:a16="http://schemas.microsoft.com/office/drawing/2014/main" val="847141417"/>
                    </a:ext>
                  </a:extLst>
                </a:gridCol>
                <a:gridCol w="1062991">
                  <a:extLst>
                    <a:ext uri="{9D8B030D-6E8A-4147-A177-3AD203B41FA5}">
                      <a16:colId xmlns:a16="http://schemas.microsoft.com/office/drawing/2014/main" val="3736580410"/>
                    </a:ext>
                  </a:extLst>
                </a:gridCol>
                <a:gridCol w="957641">
                  <a:extLst>
                    <a:ext uri="{9D8B030D-6E8A-4147-A177-3AD203B41FA5}">
                      <a16:colId xmlns:a16="http://schemas.microsoft.com/office/drawing/2014/main" val="2144201964"/>
                    </a:ext>
                  </a:extLst>
                </a:gridCol>
                <a:gridCol w="1255969">
                  <a:extLst>
                    <a:ext uri="{9D8B030D-6E8A-4147-A177-3AD203B41FA5}">
                      <a16:colId xmlns:a16="http://schemas.microsoft.com/office/drawing/2014/main" val="2686518079"/>
                    </a:ext>
                  </a:extLst>
                </a:gridCol>
              </a:tblGrid>
              <a:tr h="1270016">
                <a:tc>
                  <a:txBody>
                    <a:bodyPr/>
                    <a:lstStyle/>
                    <a:p>
                      <a:pPr marL="0" marR="0" algn="ctr">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Cancer Patients Receiving Myelo-suppressive Chemotherapy </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Acute Myeloid Leukemia (AML) Patients Receiving Chemotherapy</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Bone Marrow Transplant </a:t>
                      </a:r>
                    </a:p>
                    <a:p>
                      <a:pPr marL="0" marR="0" algn="ctr">
                        <a:spcBef>
                          <a:spcPts val="200"/>
                        </a:spcBef>
                        <a:spcAft>
                          <a:spcPts val="200"/>
                        </a:spcAft>
                      </a:pPr>
                      <a:r>
                        <a:rPr lang="en-US" sz="1400" b="0" dirty="0">
                          <a:solidFill>
                            <a:srgbClr val="000000"/>
                          </a:solidFill>
                          <a:effectLst/>
                        </a:rPr>
                        <a:t>(BMT)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Peripheral Blood Progenitor Cell Collection and Therapy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Severe Chronic Neutropenia</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Hematopoietic Syndrome of Acute Radiation Syndrome</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3924611"/>
                  </a:ext>
                </a:extLst>
              </a:tr>
              <a:tr h="427060">
                <a:tc>
                  <a:txBody>
                    <a:bodyPr/>
                    <a:lstStyle/>
                    <a:p>
                      <a:pPr marL="0" marR="0">
                        <a:spcBef>
                          <a:spcPts val="200"/>
                        </a:spcBef>
                        <a:spcAft>
                          <a:spcPts val="200"/>
                        </a:spcAft>
                      </a:pPr>
                      <a:r>
                        <a:rPr lang="en-US" sz="1400" dirty="0">
                          <a:solidFill>
                            <a:srgbClr val="000000"/>
                          </a:solidFill>
                          <a:effectLst/>
                        </a:rPr>
                        <a:t>filgrastim (Neupogen®)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Amgen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288168084"/>
                  </a:ext>
                </a:extLst>
              </a:tr>
              <a:tr h="584484">
                <a:tc>
                  <a:txBody>
                    <a:bodyPr/>
                    <a:lstStyle/>
                    <a:p>
                      <a:pPr marL="0" marR="0">
                        <a:spcBef>
                          <a:spcPts val="200"/>
                        </a:spcBef>
                        <a:spcAft>
                          <a:spcPts val="200"/>
                        </a:spcAft>
                      </a:pPr>
                      <a:r>
                        <a:rPr lang="en-US" sz="1400" dirty="0">
                          <a:solidFill>
                            <a:srgbClr val="000000"/>
                          </a:solidFill>
                          <a:effectLst/>
                        </a:rPr>
                        <a:t>filgrastim-aafi</a:t>
                      </a:r>
                    </a:p>
                    <a:p>
                      <a:pPr marL="0" marR="0">
                        <a:spcBef>
                          <a:spcPts val="200"/>
                        </a:spcBef>
                        <a:spcAft>
                          <a:spcPts val="200"/>
                        </a:spcAft>
                      </a:pPr>
                      <a:r>
                        <a:rPr lang="en-US" sz="1400" dirty="0">
                          <a:solidFill>
                            <a:srgbClr val="000000"/>
                          </a:solidFill>
                          <a:effectLst/>
                        </a:rPr>
                        <a:t>(Nivestym™)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Pfizer</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extLst>
                  <a:ext uri="{0D108BD9-81ED-4DB2-BD59-A6C34878D82A}">
                    <a16:rowId xmlns:a16="http://schemas.microsoft.com/office/drawing/2014/main" val="320370282"/>
                  </a:ext>
                </a:extLst>
              </a:tr>
              <a:tr h="683295">
                <a:tc>
                  <a:txBody>
                    <a:bodyPr/>
                    <a:lstStyle/>
                    <a:p>
                      <a:pPr marL="0" marR="0">
                        <a:spcBef>
                          <a:spcPts val="200"/>
                        </a:spcBef>
                        <a:spcAft>
                          <a:spcPts val="200"/>
                        </a:spcAft>
                      </a:pPr>
                      <a:r>
                        <a:rPr lang="en-US" sz="1400" dirty="0">
                          <a:solidFill>
                            <a:schemeClr val="tx1">
                              <a:lumMod val="50000"/>
                            </a:schemeClr>
                          </a:solidFill>
                          <a:highlight>
                            <a:srgbClr val="00FFFF"/>
                          </a:highlight>
                        </a:rPr>
                        <a:t>filgrastim-ayow (Releuko®)</a:t>
                      </a:r>
                      <a:endPar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chemeClr val="tx1">
                              <a:lumMod val="50000"/>
                            </a:schemeClr>
                          </a:solidFill>
                          <a:highlight>
                            <a:srgbClr val="00FFFF"/>
                          </a:highlight>
                        </a:rPr>
                        <a:t>Amneal</a:t>
                      </a:r>
                      <a:endPar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p>
                  </a:txBody>
                  <a:tcPr marL="18089" marR="18089" marT="0" marB="0" anchor="ctr">
                    <a:solidFill>
                      <a:srgbClr val="E8EEF6"/>
                    </a:solidFill>
                  </a:tcPr>
                </a:tc>
                <a:extLst>
                  <a:ext uri="{0D108BD9-81ED-4DB2-BD59-A6C34878D82A}">
                    <a16:rowId xmlns:a16="http://schemas.microsoft.com/office/drawing/2014/main" val="523171626"/>
                  </a:ext>
                </a:extLst>
              </a:tr>
              <a:tr h="427060">
                <a:tc>
                  <a:txBody>
                    <a:bodyPr/>
                    <a:lstStyle/>
                    <a:p>
                      <a:pPr marL="0" marR="0">
                        <a:spcBef>
                          <a:spcPts val="200"/>
                        </a:spcBef>
                        <a:spcAft>
                          <a:spcPts val="200"/>
                        </a:spcAft>
                      </a:pPr>
                      <a:r>
                        <a:rPr lang="en-US" sz="1400" dirty="0">
                          <a:solidFill>
                            <a:srgbClr val="000000"/>
                          </a:solidFill>
                          <a:effectLst/>
                        </a:rPr>
                        <a:t>filgrastim-sndz (Zarxio®)</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Sandoz</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extLst>
                  <a:ext uri="{0D108BD9-81ED-4DB2-BD59-A6C34878D82A}">
                    <a16:rowId xmlns:a16="http://schemas.microsoft.com/office/drawing/2014/main" val="1225325878"/>
                  </a:ext>
                </a:extLst>
              </a:tr>
              <a:tr h="474511">
                <a:tc>
                  <a:txBody>
                    <a:bodyPr/>
                    <a:lstStyle/>
                    <a:p>
                      <a:pPr marL="0" marR="0">
                        <a:spcBef>
                          <a:spcPts val="200"/>
                        </a:spcBef>
                        <a:spcAft>
                          <a:spcPts val="200"/>
                        </a:spcAft>
                      </a:pPr>
                      <a:r>
                        <a:rPr lang="en-US" sz="1400" dirty="0">
                          <a:solidFill>
                            <a:srgbClr val="000000"/>
                          </a:solidFill>
                          <a:effectLst/>
                        </a:rPr>
                        <a:t>pegfilgrastim (Neulasta®)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Amgen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X</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X</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extLst>
                  <a:ext uri="{0D108BD9-81ED-4DB2-BD59-A6C34878D82A}">
                    <a16:rowId xmlns:a16="http://schemas.microsoft.com/office/drawing/2014/main" val="4151900944"/>
                  </a:ext>
                </a:extLst>
              </a:tr>
            </a:tbl>
          </a:graphicData>
        </a:graphic>
      </p:graphicFrame>
      <p:sp>
        <p:nvSpPr>
          <p:cNvPr id="9" name="TextBox 8">
            <a:extLst>
              <a:ext uri="{FF2B5EF4-FFF2-40B4-BE49-F238E27FC236}">
                <a16:creationId xmlns:a16="http://schemas.microsoft.com/office/drawing/2014/main" id="{4ADF8623-6971-4209-B26D-BE4C6E0203A6}"/>
              </a:ext>
            </a:extLst>
          </p:cNvPr>
          <p:cNvSpPr txBox="1"/>
          <p:nvPr/>
        </p:nvSpPr>
        <p:spPr>
          <a:xfrm>
            <a:off x="533401" y="4472216"/>
            <a:ext cx="5867400" cy="261610"/>
          </a:xfrm>
          <a:prstGeom prst="rect">
            <a:avLst/>
          </a:prstGeom>
        </p:spPr>
        <p:txBody>
          <a:bodyPr wrap="square" rtlCol="0">
            <a:spAutoFit/>
          </a:bodyPr>
          <a:lstStyle/>
          <a:p>
            <a:r>
              <a:rPr lang="en-US" sz="1100" baseline="30000" dirty="0">
                <a:solidFill>
                  <a:srgbClr val="000000"/>
                </a:solidFill>
                <a:latin typeface="Calibri" panose="020F0502020204030204" pitchFamily="34" charset="0"/>
                <a:cs typeface="Calibri" panose="020F0502020204030204" pitchFamily="34" charset="0"/>
              </a:rPr>
              <a:t>a</a:t>
            </a:r>
            <a:r>
              <a:rPr lang="en-US" sz="1100" b="0" i="0" u="none" strike="noStrike" baseline="0" dirty="0">
                <a:solidFill>
                  <a:srgbClr val="000000"/>
                </a:solidFill>
                <a:latin typeface="Calibri" panose="020F0502020204030204" pitchFamily="34" charset="0"/>
                <a:cs typeface="Calibri" panose="020F0502020204030204" pitchFamily="34" charset="0"/>
              </a:rPr>
              <a:t> In cancer patients receiving BMT to reduce duration of neutropenia and febrile neutropenia </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925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Colony Stimulating Factors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982F6531-4122-49FC-98A7-CB2E199EEF91}"/>
              </a:ext>
            </a:extLst>
          </p:cNvPr>
          <p:cNvGraphicFramePr>
            <a:graphicFrameLocks noGrp="1"/>
          </p:cNvGraphicFramePr>
          <p:nvPr>
            <p:extLst>
              <p:ext uri="{D42A27DB-BD31-4B8C-83A1-F6EECF244321}">
                <p14:modId xmlns:p14="http://schemas.microsoft.com/office/powerpoint/2010/main" val="2492235692"/>
              </p:ext>
            </p:extLst>
          </p:nvPr>
        </p:nvGraphicFramePr>
        <p:xfrm>
          <a:off x="76200" y="742950"/>
          <a:ext cx="8915400" cy="3962400"/>
        </p:xfrm>
        <a:graphic>
          <a:graphicData uri="http://schemas.openxmlformats.org/drawingml/2006/table">
            <a:tbl>
              <a:tblPr firstRow="1" bandRow="1" bandCol="1">
                <a:tableStyleId>{5C22544A-7EE6-4342-B048-85BDC9FD1C3A}</a:tableStyleId>
              </a:tblPr>
              <a:tblGrid>
                <a:gridCol w="1142999">
                  <a:extLst>
                    <a:ext uri="{9D8B030D-6E8A-4147-A177-3AD203B41FA5}">
                      <a16:colId xmlns:a16="http://schemas.microsoft.com/office/drawing/2014/main" val="1779895914"/>
                    </a:ext>
                  </a:extLst>
                </a:gridCol>
                <a:gridCol w="1143000">
                  <a:extLst>
                    <a:ext uri="{9D8B030D-6E8A-4147-A177-3AD203B41FA5}">
                      <a16:colId xmlns:a16="http://schemas.microsoft.com/office/drawing/2014/main" val="857353829"/>
                    </a:ext>
                  </a:extLst>
                </a:gridCol>
                <a:gridCol w="1219200">
                  <a:extLst>
                    <a:ext uri="{9D8B030D-6E8A-4147-A177-3AD203B41FA5}">
                      <a16:colId xmlns:a16="http://schemas.microsoft.com/office/drawing/2014/main" val="4013727388"/>
                    </a:ext>
                  </a:extLst>
                </a:gridCol>
                <a:gridCol w="1219200">
                  <a:extLst>
                    <a:ext uri="{9D8B030D-6E8A-4147-A177-3AD203B41FA5}">
                      <a16:colId xmlns:a16="http://schemas.microsoft.com/office/drawing/2014/main" val="7536084"/>
                    </a:ext>
                  </a:extLst>
                </a:gridCol>
                <a:gridCol w="914400">
                  <a:extLst>
                    <a:ext uri="{9D8B030D-6E8A-4147-A177-3AD203B41FA5}">
                      <a16:colId xmlns:a16="http://schemas.microsoft.com/office/drawing/2014/main" val="847141417"/>
                    </a:ext>
                  </a:extLst>
                </a:gridCol>
                <a:gridCol w="914400">
                  <a:extLst>
                    <a:ext uri="{9D8B030D-6E8A-4147-A177-3AD203B41FA5}">
                      <a16:colId xmlns:a16="http://schemas.microsoft.com/office/drawing/2014/main" val="3736580410"/>
                    </a:ext>
                  </a:extLst>
                </a:gridCol>
                <a:gridCol w="1106232">
                  <a:extLst>
                    <a:ext uri="{9D8B030D-6E8A-4147-A177-3AD203B41FA5}">
                      <a16:colId xmlns:a16="http://schemas.microsoft.com/office/drawing/2014/main" val="2144201964"/>
                    </a:ext>
                  </a:extLst>
                </a:gridCol>
                <a:gridCol w="1255969">
                  <a:extLst>
                    <a:ext uri="{9D8B030D-6E8A-4147-A177-3AD203B41FA5}">
                      <a16:colId xmlns:a16="http://schemas.microsoft.com/office/drawing/2014/main" val="2686518079"/>
                    </a:ext>
                  </a:extLst>
                </a:gridCol>
              </a:tblGrid>
              <a:tr h="1828800">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Cancer Patients Receiving Myelo-suppressive Chemotherapy </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Acute Myeloid Leukemia (AML) Patients Receiving Chemotherapy</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Bone Marrow Transplant </a:t>
                      </a:r>
                    </a:p>
                    <a:p>
                      <a:pPr marL="0" marR="0" algn="ctr">
                        <a:spcBef>
                          <a:spcPts val="200"/>
                        </a:spcBef>
                        <a:spcAft>
                          <a:spcPts val="200"/>
                        </a:spcAft>
                      </a:pPr>
                      <a:r>
                        <a:rPr lang="en-US" sz="1500" b="0" dirty="0">
                          <a:solidFill>
                            <a:srgbClr val="000000"/>
                          </a:solidFill>
                          <a:effectLst/>
                        </a:rPr>
                        <a:t>(BMT)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Peripheral Blood Progenitor Cell Collection and Therapy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Severe Chronic Neutropenia</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Hematopoietic Syndrome of Acute Radiation Syndrome</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3924611"/>
                  </a:ext>
                </a:extLst>
              </a:tr>
              <a:tr h="459571">
                <a:tc>
                  <a:txBody>
                    <a:bodyPr/>
                    <a:lstStyle/>
                    <a:p>
                      <a:pPr marL="0" marR="0">
                        <a:spcBef>
                          <a:spcPts val="100"/>
                        </a:spcBef>
                        <a:spcAft>
                          <a:spcPts val="100"/>
                        </a:spcAft>
                      </a:pPr>
                      <a:r>
                        <a:rPr lang="en-US" sz="1500" b="0" dirty="0">
                          <a:solidFill>
                            <a:srgbClr val="000000"/>
                          </a:solidFill>
                          <a:effectLst/>
                        </a:rPr>
                        <a:t>pegfilgrastim-apgf</a:t>
                      </a:r>
                    </a:p>
                    <a:p>
                      <a:pPr marL="0" marR="0">
                        <a:spcBef>
                          <a:spcPts val="100"/>
                        </a:spcBef>
                        <a:spcAft>
                          <a:spcPts val="100"/>
                        </a:spcAft>
                      </a:pPr>
                      <a:r>
                        <a:rPr lang="en-US" sz="1500" b="0" dirty="0">
                          <a:solidFill>
                            <a:srgbClr val="000000"/>
                          </a:solidFill>
                          <a:effectLst/>
                        </a:rPr>
                        <a:t>(Nyvepria™)</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Pfizer</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X</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a:t>
                      </a:r>
                    </a:p>
                    <a:p>
                      <a:pPr marL="0" marR="0" algn="ctr">
                        <a:spcBef>
                          <a:spcPts val="100"/>
                        </a:spcBef>
                        <a:spcAft>
                          <a:spcPts val="100"/>
                        </a:spcAft>
                      </a:pPr>
                      <a:r>
                        <a:rPr lang="en-US" sz="1500" b="0" dirty="0">
                          <a:solidFill>
                            <a:srgbClr val="000000"/>
                          </a:solidFill>
                          <a:effectLst/>
                        </a:rPr>
                        <a:t> </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a:t>
                      </a:r>
                    </a:p>
                    <a:p>
                      <a:pPr marL="0" marR="0" algn="ctr">
                        <a:spcBef>
                          <a:spcPts val="100"/>
                        </a:spcBef>
                        <a:spcAft>
                          <a:spcPts val="100"/>
                        </a:spcAft>
                      </a:pPr>
                      <a:r>
                        <a:rPr lang="en-US" sz="1500" b="0" dirty="0">
                          <a:solidFill>
                            <a:srgbClr val="000000"/>
                          </a:solidFill>
                          <a:effectLst/>
                        </a:rPr>
                        <a:t> </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a:t>
                      </a:r>
                    </a:p>
                    <a:p>
                      <a:pPr marL="0" marR="0" algn="ctr">
                        <a:spcBef>
                          <a:spcPts val="100"/>
                        </a:spcBef>
                        <a:spcAft>
                          <a:spcPts val="100"/>
                        </a:spcAft>
                      </a:pPr>
                      <a:r>
                        <a:rPr lang="en-US" sz="1500" b="0" dirty="0">
                          <a:solidFill>
                            <a:srgbClr val="000000"/>
                          </a:solidFill>
                          <a:effectLst/>
                        </a:rPr>
                        <a:t> </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288168084"/>
                  </a:ext>
                </a:extLst>
              </a:tr>
              <a:tr h="663824">
                <a:tc>
                  <a:txBody>
                    <a:bodyPr/>
                    <a:lstStyle/>
                    <a:p>
                      <a:pPr marL="0" marR="0">
                        <a:spcBef>
                          <a:spcPts val="100"/>
                        </a:spcBef>
                        <a:spcAft>
                          <a:spcPts val="100"/>
                        </a:spcAft>
                      </a:pPr>
                      <a:r>
                        <a:rPr lang="en-US" sz="1500" b="0" dirty="0">
                          <a:solidFill>
                            <a:srgbClr val="000000"/>
                          </a:solidFill>
                          <a:effectLst/>
                        </a:rPr>
                        <a:t>pegfilgrastim-cbqv</a:t>
                      </a:r>
                    </a:p>
                    <a:p>
                      <a:pPr marL="0" marR="0">
                        <a:spcBef>
                          <a:spcPts val="100"/>
                        </a:spcBef>
                        <a:spcAft>
                          <a:spcPts val="100"/>
                        </a:spcAft>
                      </a:pPr>
                      <a:r>
                        <a:rPr lang="en-US" sz="1500" b="0" dirty="0">
                          <a:solidFill>
                            <a:srgbClr val="000000"/>
                          </a:solidFill>
                          <a:effectLst/>
                        </a:rPr>
                        <a:t>(Udenyca™)</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Coherus</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X</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320370282"/>
                  </a:ext>
                </a:extLst>
              </a:tr>
              <a:tr h="459571">
                <a:tc>
                  <a:txBody>
                    <a:bodyPr/>
                    <a:lstStyle/>
                    <a:p>
                      <a:pPr marL="0" marR="0">
                        <a:spcBef>
                          <a:spcPts val="100"/>
                        </a:spcBef>
                        <a:spcAft>
                          <a:spcPts val="100"/>
                        </a:spcAft>
                      </a:pPr>
                      <a:r>
                        <a:rPr lang="en-US" sz="1500" b="0" dirty="0">
                          <a:solidFill>
                            <a:srgbClr val="000000"/>
                          </a:solidFill>
                          <a:effectLst/>
                        </a:rPr>
                        <a:t>pegfilgrastim-jmdb</a:t>
                      </a:r>
                    </a:p>
                    <a:p>
                      <a:pPr marL="0" marR="0">
                        <a:spcBef>
                          <a:spcPts val="100"/>
                        </a:spcBef>
                        <a:spcAft>
                          <a:spcPts val="100"/>
                        </a:spcAft>
                      </a:pPr>
                      <a:r>
                        <a:rPr lang="en-US" sz="1500" b="0" dirty="0">
                          <a:solidFill>
                            <a:srgbClr val="000000"/>
                          </a:solidFill>
                          <a:effectLst/>
                        </a:rPr>
                        <a:t>(Fulphila™)</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Mylan</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X</a:t>
                      </a:r>
                    </a:p>
                    <a:p>
                      <a:pPr marL="0" marR="0" algn="ctr">
                        <a:spcBef>
                          <a:spcPts val="100"/>
                        </a:spcBef>
                        <a:spcAft>
                          <a:spcPts val="100"/>
                        </a:spcAft>
                      </a:pPr>
                      <a:r>
                        <a:rPr lang="en-US" sz="1500" b="0" dirty="0">
                          <a:solidFill>
                            <a:srgbClr val="000000"/>
                          </a:solidFill>
                          <a:effectLst/>
                        </a:rPr>
                        <a:t> </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500" b="0" dirty="0">
                          <a:solidFill>
                            <a:srgbClr val="000000"/>
                          </a:solidFill>
                          <a:effectLst/>
                        </a:rPr>
                        <a:t>--</a:t>
                      </a:r>
                      <a:endParaRPr lang="en-US" sz="15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1225325878"/>
                  </a:ext>
                </a:extLst>
              </a:tr>
            </a:tbl>
          </a:graphicData>
        </a:graphic>
      </p:graphicFrame>
    </p:spTree>
    <p:extLst>
      <p:ext uri="{BB962C8B-B14F-4D97-AF65-F5344CB8AC3E}">
        <p14:creationId xmlns:p14="http://schemas.microsoft.com/office/powerpoint/2010/main" val="12486080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607311"/>
          </a:xfrm>
        </p:spPr>
        <p:txBody>
          <a:bodyPr/>
          <a:lstStyle/>
          <a:p>
            <a:r>
              <a:rPr lang="en-US" dirty="0"/>
              <a:t>Colony Stimulating Factors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982F6531-4122-49FC-98A7-CB2E199EEF91}"/>
              </a:ext>
            </a:extLst>
          </p:cNvPr>
          <p:cNvGraphicFramePr>
            <a:graphicFrameLocks noGrp="1"/>
          </p:cNvGraphicFramePr>
          <p:nvPr>
            <p:extLst>
              <p:ext uri="{D42A27DB-BD31-4B8C-83A1-F6EECF244321}">
                <p14:modId xmlns:p14="http://schemas.microsoft.com/office/powerpoint/2010/main" val="3542129234"/>
              </p:ext>
            </p:extLst>
          </p:nvPr>
        </p:nvGraphicFramePr>
        <p:xfrm>
          <a:off x="76200" y="742950"/>
          <a:ext cx="8915400" cy="4056460"/>
        </p:xfrm>
        <a:graphic>
          <a:graphicData uri="http://schemas.openxmlformats.org/drawingml/2006/table">
            <a:tbl>
              <a:tblPr firstRow="1" bandRow="1" bandCol="1">
                <a:tableStyleId>{5C22544A-7EE6-4342-B048-85BDC9FD1C3A}</a:tableStyleId>
              </a:tblPr>
              <a:tblGrid>
                <a:gridCol w="1142999">
                  <a:extLst>
                    <a:ext uri="{9D8B030D-6E8A-4147-A177-3AD203B41FA5}">
                      <a16:colId xmlns:a16="http://schemas.microsoft.com/office/drawing/2014/main" val="1779895914"/>
                    </a:ext>
                  </a:extLst>
                </a:gridCol>
                <a:gridCol w="1143000">
                  <a:extLst>
                    <a:ext uri="{9D8B030D-6E8A-4147-A177-3AD203B41FA5}">
                      <a16:colId xmlns:a16="http://schemas.microsoft.com/office/drawing/2014/main" val="857353829"/>
                    </a:ext>
                  </a:extLst>
                </a:gridCol>
                <a:gridCol w="1219200">
                  <a:extLst>
                    <a:ext uri="{9D8B030D-6E8A-4147-A177-3AD203B41FA5}">
                      <a16:colId xmlns:a16="http://schemas.microsoft.com/office/drawing/2014/main" val="4013727388"/>
                    </a:ext>
                  </a:extLst>
                </a:gridCol>
                <a:gridCol w="1219200">
                  <a:extLst>
                    <a:ext uri="{9D8B030D-6E8A-4147-A177-3AD203B41FA5}">
                      <a16:colId xmlns:a16="http://schemas.microsoft.com/office/drawing/2014/main" val="7536084"/>
                    </a:ext>
                  </a:extLst>
                </a:gridCol>
                <a:gridCol w="914400">
                  <a:extLst>
                    <a:ext uri="{9D8B030D-6E8A-4147-A177-3AD203B41FA5}">
                      <a16:colId xmlns:a16="http://schemas.microsoft.com/office/drawing/2014/main" val="847141417"/>
                    </a:ext>
                  </a:extLst>
                </a:gridCol>
                <a:gridCol w="1054291">
                  <a:extLst>
                    <a:ext uri="{9D8B030D-6E8A-4147-A177-3AD203B41FA5}">
                      <a16:colId xmlns:a16="http://schemas.microsoft.com/office/drawing/2014/main" val="3736580410"/>
                    </a:ext>
                  </a:extLst>
                </a:gridCol>
                <a:gridCol w="966341">
                  <a:extLst>
                    <a:ext uri="{9D8B030D-6E8A-4147-A177-3AD203B41FA5}">
                      <a16:colId xmlns:a16="http://schemas.microsoft.com/office/drawing/2014/main" val="2144201964"/>
                    </a:ext>
                  </a:extLst>
                </a:gridCol>
                <a:gridCol w="1255969">
                  <a:extLst>
                    <a:ext uri="{9D8B030D-6E8A-4147-A177-3AD203B41FA5}">
                      <a16:colId xmlns:a16="http://schemas.microsoft.com/office/drawing/2014/main" val="2686518079"/>
                    </a:ext>
                  </a:extLst>
                </a:gridCol>
              </a:tblGrid>
              <a:tr h="1566539">
                <a:tc>
                  <a:txBody>
                    <a:bodyPr/>
                    <a:lstStyle/>
                    <a:p>
                      <a:pPr marL="0" marR="0" algn="ctr">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Cancer Patients Receiving Myelo-suppressive Chemotherapy </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Acute Myeloid Leukemia (AML) Patients Receiving Chemotherapy</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Bone Marrow Transplant </a:t>
                      </a:r>
                    </a:p>
                    <a:p>
                      <a:pPr marL="0" marR="0" algn="ctr">
                        <a:spcBef>
                          <a:spcPts val="200"/>
                        </a:spcBef>
                        <a:spcAft>
                          <a:spcPts val="200"/>
                        </a:spcAft>
                      </a:pPr>
                      <a:r>
                        <a:rPr lang="en-US" sz="1400" b="0" dirty="0">
                          <a:solidFill>
                            <a:srgbClr val="000000"/>
                          </a:solidFill>
                          <a:effectLst/>
                        </a:rPr>
                        <a:t>(BMT)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Peripheral Blood Progenitor Cell Collection and Therapy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Severe Chronic Neutropenia</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Hematopoietic Syndrome of Acute Radiation Syndrome</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3924611"/>
                  </a:ext>
                </a:extLst>
              </a:tr>
              <a:tr h="623243">
                <a:tc>
                  <a:txBody>
                    <a:bodyPr/>
                    <a:lstStyle/>
                    <a:p>
                      <a:pPr marL="0" marR="0">
                        <a:spcBef>
                          <a:spcPts val="100"/>
                        </a:spcBef>
                        <a:spcAft>
                          <a:spcPts val="100"/>
                        </a:spcAft>
                      </a:pPr>
                      <a:r>
                        <a:rPr lang="en-US" sz="1400" b="0" dirty="0">
                          <a:solidFill>
                            <a:srgbClr val="000000"/>
                          </a:solidFill>
                          <a:effectLst/>
                          <a:latin typeface="+mn-lt"/>
                        </a:rPr>
                        <a:t>pegfilgrastim-bmez</a:t>
                      </a:r>
                    </a:p>
                    <a:p>
                      <a:pPr marL="0" marR="0">
                        <a:spcBef>
                          <a:spcPts val="100"/>
                        </a:spcBef>
                        <a:spcAft>
                          <a:spcPts val="100"/>
                        </a:spcAft>
                      </a:pPr>
                      <a:r>
                        <a:rPr lang="en-US" sz="1400" b="0" dirty="0">
                          <a:solidFill>
                            <a:srgbClr val="000000"/>
                          </a:solidFill>
                          <a:effectLst/>
                          <a:latin typeface="+mn-lt"/>
                        </a:rPr>
                        <a:t>(Ziextenzo™)</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Sandoz</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288168084"/>
                  </a:ext>
                </a:extLst>
              </a:tr>
              <a:tr h="599455">
                <a:tc>
                  <a:txBody>
                    <a:bodyPr/>
                    <a:lstStyle/>
                    <a:p>
                      <a:pPr marL="0" marR="0">
                        <a:spcBef>
                          <a:spcPts val="100"/>
                        </a:spcBef>
                        <a:spcAft>
                          <a:spcPts val="100"/>
                        </a:spcAft>
                      </a:pPr>
                      <a:r>
                        <a:rPr lang="en-US" sz="1400" dirty="0">
                          <a:solidFill>
                            <a:srgbClr val="020202"/>
                          </a:solidFill>
                          <a:highlight>
                            <a:srgbClr val="00FFFF"/>
                          </a:highlight>
                          <a:latin typeface="+mn-lt"/>
                        </a:rPr>
                        <a:t>Pegfilgrastim-pbbk (Fylnetra®)</a:t>
                      </a:r>
                      <a:endParaRPr lang="en-US" sz="1400" b="0" dirty="0">
                        <a:solidFill>
                          <a:srgbClr val="020202"/>
                        </a:solidFill>
                        <a:effectLst/>
                        <a:highlight>
                          <a:srgbClr val="00FFFF"/>
                        </a:highligh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Amneal</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X</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extLst>
                  <a:ext uri="{0D108BD9-81ED-4DB2-BD59-A6C34878D82A}">
                    <a16:rowId xmlns:a16="http://schemas.microsoft.com/office/drawing/2014/main" val="374124215"/>
                  </a:ext>
                </a:extLst>
              </a:tr>
              <a:tr h="732241">
                <a:tc>
                  <a:txBody>
                    <a:bodyPr/>
                    <a:lstStyle/>
                    <a:p>
                      <a:pPr marL="0" marR="0">
                        <a:spcBef>
                          <a:spcPts val="100"/>
                        </a:spcBef>
                        <a:spcAft>
                          <a:spcPts val="100"/>
                        </a:spcAft>
                      </a:pPr>
                      <a:r>
                        <a:rPr lang="en-US" sz="1400" b="0" dirty="0">
                          <a:solidFill>
                            <a:srgbClr val="000000"/>
                          </a:solidFill>
                          <a:effectLst/>
                          <a:latin typeface="+mn-lt"/>
                        </a:rPr>
                        <a:t>sargramostim (Leukine®)</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Sanofi/</a:t>
                      </a:r>
                    </a:p>
                    <a:p>
                      <a:pPr marL="0" marR="0" algn="ctr">
                        <a:spcBef>
                          <a:spcPts val="100"/>
                        </a:spcBef>
                        <a:spcAft>
                          <a:spcPts val="100"/>
                        </a:spcAft>
                      </a:pPr>
                      <a:r>
                        <a:rPr lang="en-US" sz="1400" b="0" dirty="0">
                          <a:solidFill>
                            <a:srgbClr val="000000"/>
                          </a:solidFill>
                          <a:effectLst/>
                          <a:latin typeface="+mn-lt"/>
                        </a:rPr>
                        <a:t>Partner</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p>
                    <a:p>
                      <a:pPr marL="0" marR="0" algn="ctr">
                        <a:spcBef>
                          <a:spcPts val="100"/>
                        </a:spcBef>
                        <a:spcAft>
                          <a:spcPts val="100"/>
                        </a:spcAft>
                      </a:pPr>
                      <a:r>
                        <a:rPr lang="en-US" sz="1400" b="0" dirty="0">
                          <a:solidFill>
                            <a:srgbClr val="000000"/>
                          </a:solidFill>
                          <a:effectLst/>
                          <a:latin typeface="+mn-lt"/>
                        </a:rPr>
                        <a:t>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p>
                    <a:p>
                      <a:pPr marL="0" marR="0" algn="ctr">
                        <a:spcBef>
                          <a:spcPts val="100"/>
                        </a:spcBef>
                        <a:spcAft>
                          <a:spcPts val="100"/>
                        </a:spcAft>
                      </a:pPr>
                      <a:r>
                        <a:rPr lang="en-US" sz="1400" b="0" dirty="0">
                          <a:solidFill>
                            <a:srgbClr val="000000"/>
                          </a:solidFill>
                          <a:effectLst/>
                          <a:latin typeface="+mn-lt"/>
                        </a:rPr>
                        <a:t>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p>
                    <a:p>
                      <a:pPr marL="0" marR="0" algn="ctr">
                        <a:spcBef>
                          <a:spcPts val="100"/>
                        </a:spcBef>
                        <a:spcAft>
                          <a:spcPts val="100"/>
                        </a:spcAft>
                      </a:pPr>
                      <a:r>
                        <a:rPr lang="en-US" sz="1400" b="0" dirty="0">
                          <a:solidFill>
                            <a:srgbClr val="000000"/>
                          </a:solidFill>
                          <a:effectLst/>
                          <a:latin typeface="+mn-lt"/>
                        </a:rPr>
                        <a:t>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320370282"/>
                  </a:ext>
                </a:extLst>
              </a:tr>
              <a:tr h="430403">
                <a:tc>
                  <a:txBody>
                    <a:bodyPr/>
                    <a:lstStyle/>
                    <a:p>
                      <a:pPr marL="0" marR="0">
                        <a:spcBef>
                          <a:spcPts val="100"/>
                        </a:spcBef>
                        <a:spcAft>
                          <a:spcPts val="100"/>
                        </a:spcAft>
                      </a:pPr>
                      <a:r>
                        <a:rPr lang="en-US" sz="1400" b="0" dirty="0">
                          <a:solidFill>
                            <a:srgbClr val="000000"/>
                          </a:solidFill>
                          <a:effectLst/>
                          <a:latin typeface="+mn-lt"/>
                        </a:rPr>
                        <a:t>tbo-filgrastim (Granix®)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tabLst>
                          <a:tab pos="293370" algn="l"/>
                          <a:tab pos="438785" algn="ctr"/>
                        </a:tabLst>
                      </a:pPr>
                      <a:r>
                        <a:rPr lang="en-US" sz="1400" b="0" dirty="0">
                          <a:solidFill>
                            <a:srgbClr val="000000"/>
                          </a:solidFill>
                          <a:effectLst/>
                          <a:latin typeface="+mn-lt"/>
                        </a:rPr>
                        <a:t>Cephalon/</a:t>
                      </a:r>
                    </a:p>
                    <a:p>
                      <a:pPr marL="0" marR="0" algn="ctr">
                        <a:spcBef>
                          <a:spcPts val="100"/>
                        </a:spcBef>
                        <a:spcAft>
                          <a:spcPts val="100"/>
                        </a:spcAft>
                        <a:tabLst>
                          <a:tab pos="293370" algn="l"/>
                          <a:tab pos="438785" algn="ctr"/>
                        </a:tabLst>
                      </a:pPr>
                      <a:r>
                        <a:rPr lang="en-US" sz="1400" b="0" dirty="0">
                          <a:solidFill>
                            <a:srgbClr val="000000"/>
                          </a:solidFill>
                          <a:effectLst/>
                          <a:latin typeface="+mn-lt"/>
                        </a:rPr>
                        <a:t>Teva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1225325878"/>
                  </a:ext>
                </a:extLst>
              </a:tr>
            </a:tbl>
          </a:graphicData>
        </a:graphic>
      </p:graphicFrame>
    </p:spTree>
    <p:extLst>
      <p:ext uri="{BB962C8B-B14F-4D97-AF65-F5344CB8AC3E}">
        <p14:creationId xmlns:p14="http://schemas.microsoft.com/office/powerpoint/2010/main" val="34218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0" y="874514"/>
            <a:ext cx="8686800" cy="3683838"/>
          </a:xfrm>
        </p:spPr>
        <p:txBody>
          <a:bodyPr/>
          <a:lstStyle/>
          <a:p>
            <a:r>
              <a:rPr lang="en-US" sz="2000" dirty="0">
                <a:solidFill>
                  <a:srgbClr val="020202"/>
                </a:solidFill>
              </a:rPr>
              <a:t>Colony stimulating factors (CSF) are hematopoietic growth factors that have been shown to decrease the likelihood of chemotherapy-induced neutropenic complications and to improve relative chemotherapy dose intensity</a:t>
            </a:r>
          </a:p>
          <a:p>
            <a:r>
              <a:rPr lang="en-US" sz="2000" dirty="0">
                <a:solidFill>
                  <a:srgbClr val="020202"/>
                </a:solidFill>
              </a:rPr>
              <a:t>Prophylactic CSF use can reduce the severity, risk, and duration of febrile neutropenia and decrease rates of infection</a:t>
            </a:r>
          </a:p>
          <a:p>
            <a:r>
              <a:rPr lang="en-US" sz="2000" b="0" i="0" u="none" strike="noStrike" baseline="0" dirty="0">
                <a:solidFill>
                  <a:srgbClr val="020202"/>
                </a:solidFill>
              </a:rPr>
              <a:t>Filgrastim (Neupogen), filgrastim-aafi (Nivestym), </a:t>
            </a:r>
            <a:r>
              <a:rPr lang="en-US" sz="2000" dirty="0">
                <a:solidFill>
                  <a:srgbClr val="020202"/>
                </a:solidFill>
              </a:rPr>
              <a:t>filgrastim-ayow (Releuko), </a:t>
            </a:r>
            <a:r>
              <a:rPr lang="en-US" sz="2000" b="0" i="0" u="none" strike="noStrike" baseline="0" dirty="0">
                <a:solidFill>
                  <a:srgbClr val="020202"/>
                </a:solidFill>
              </a:rPr>
              <a:t>filgrastim-sndz (Zarxio), pegfilgrastim (Neulasta), pegfilgrastim-apgf (Nyvepria), pegfilgrastim-cbqv (Udenyca), pegfilgrastim-jmdb (Fulphila), pegfilgrastim-bmez (Ziextenzo),</a:t>
            </a:r>
            <a:r>
              <a:rPr lang="en-US" sz="2000" dirty="0">
                <a:solidFill>
                  <a:srgbClr val="020202"/>
                </a:solidFill>
              </a:rPr>
              <a:t> pegfilgrastim-pbbk (Fylnetra)</a:t>
            </a:r>
            <a:r>
              <a:rPr lang="en-US" sz="2000" b="0" i="0" u="none" strike="noStrike" baseline="0" dirty="0">
                <a:solidFill>
                  <a:srgbClr val="020202"/>
                </a:solidFill>
              </a:rPr>
              <a:t> and tbo-filgrastim (Granix) are granulocyte colony-stimulating factors (G-CSF)</a:t>
            </a:r>
          </a:p>
          <a:p>
            <a:pPr marL="0" indent="0">
              <a:buNone/>
            </a:pPr>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394472"/>
          </a:xfrm>
        </p:spPr>
        <p:txBody>
          <a:bodyPr/>
          <a:lstStyle/>
          <a:p>
            <a:pPr marL="457200" indent="-457200"/>
            <a:r>
              <a:rPr lang="en-US" sz="2000" b="0" i="0" u="none" strike="noStrike" baseline="0" dirty="0">
                <a:solidFill>
                  <a:srgbClr val="020202"/>
                </a:solidFill>
              </a:rPr>
              <a:t>Sargramostim (Leukine) is a granulocyte-macrophage colony stimulating factor (GM-CSF)</a:t>
            </a:r>
          </a:p>
          <a:p>
            <a:pPr marL="457200" indent="-457200">
              <a:buFont typeface="Arial" panose="020B0604020202020204" pitchFamily="34" charset="0"/>
              <a:buChar char="•"/>
            </a:pPr>
            <a:r>
              <a:rPr lang="en-US" sz="2000" dirty="0">
                <a:solidFill>
                  <a:srgbClr val="020202"/>
                </a:solidFill>
                <a:ea typeface="Tahoma" panose="020B0604030504040204" pitchFamily="34" charset="0"/>
                <a:cs typeface="Tahoma" panose="020B0604030504040204" pitchFamily="34" charset="0"/>
              </a:rPr>
              <a:t>The administration frequency of pegfilgrastim and its biosimilars may be viewed as more favorable since these only require a single SC injection per chemotherapy cycle; whereas filgrastim products and sargramostim (Leukine) administration require daily subcutaneous injection</a:t>
            </a:r>
          </a:p>
          <a:p>
            <a:pPr marL="457200" indent="-457200"/>
            <a:r>
              <a:rPr lang="en-US" sz="2000" dirty="0">
                <a:solidFill>
                  <a:srgbClr val="020202"/>
                </a:solidFill>
                <a:ea typeface="Tahoma" panose="020B0604030504040204" pitchFamily="34" charset="0"/>
                <a:cs typeface="Tahoma" panose="020B0604030504040204" pitchFamily="34" charset="0"/>
              </a:rPr>
              <a:t>Several biosimilars to the originator products, filgrastim (filgrastim-aafi, filgrastim-sndz, and f</a:t>
            </a:r>
            <a:r>
              <a:rPr lang="en-US" sz="2000" dirty="0">
                <a:solidFill>
                  <a:srgbClr val="020202"/>
                </a:solidFill>
              </a:rPr>
              <a:t>ilgrastim-ayow</a:t>
            </a:r>
            <a:r>
              <a:rPr lang="en-US" sz="2000" dirty="0">
                <a:solidFill>
                  <a:srgbClr val="020202"/>
                </a:solidFill>
                <a:ea typeface="Tahoma" panose="020B0604030504040204" pitchFamily="34" charset="0"/>
                <a:cs typeface="Tahoma" panose="020B0604030504040204" pitchFamily="34" charset="0"/>
              </a:rPr>
              <a:t>) and pegfilgrastim (pegfilgrastim-cbqv, pegfilgrastim-bmez, pegfilgrastim-apgf, pegfilgrastim-jmdb, pegfilgrastim-apgf, and p</a:t>
            </a:r>
            <a:r>
              <a:rPr lang="en-US" sz="2000" dirty="0">
                <a:solidFill>
                  <a:srgbClr val="020202"/>
                </a:solidFill>
              </a:rPr>
              <a:t>egfilgrastim-pbbk</a:t>
            </a:r>
            <a:r>
              <a:rPr lang="en-US" sz="2000" dirty="0">
                <a:solidFill>
                  <a:srgbClr val="020202"/>
                </a:solidFill>
                <a:ea typeface="Tahoma" panose="020B0604030504040204" pitchFamily="34" charset="0"/>
                <a:cs typeface="Tahoma" panose="020B0604030504040204" pitchFamily="34" charset="0"/>
              </a:rPr>
              <a:t> ) are now available</a:t>
            </a: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20669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394472"/>
          </a:xfrm>
        </p:spPr>
        <p:txBody>
          <a:bodyPr/>
          <a:lstStyle/>
          <a:p>
            <a:pPr marL="457200" indent="-457200">
              <a:buFont typeface="Arial" panose="020B0604020202020204" pitchFamily="34" charset="0"/>
              <a:buChar char="•"/>
            </a:pPr>
            <a:r>
              <a:rPr lang="en-US" sz="2000" dirty="0">
                <a:solidFill>
                  <a:srgbClr val="000000"/>
                </a:solidFill>
                <a:ea typeface="Tahoma" panose="020B0604030504040204" pitchFamily="34" charset="0"/>
                <a:cs typeface="Tahoma" panose="020B0604030504040204" pitchFamily="34" charset="0"/>
              </a:rPr>
              <a:t>The </a:t>
            </a:r>
            <a:r>
              <a:rPr lang="en-US" sz="2000" dirty="0">
                <a:solidFill>
                  <a:srgbClr val="000000"/>
                </a:solidFill>
                <a:highlight>
                  <a:srgbClr val="00FFFF"/>
                </a:highlight>
                <a:ea typeface="Tahoma" panose="020B0604030504040204" pitchFamily="34" charset="0"/>
                <a:cs typeface="Tahoma" panose="020B0604030504040204" pitchFamily="34" charset="0"/>
              </a:rPr>
              <a:t>v2.2022</a:t>
            </a:r>
            <a:r>
              <a:rPr lang="en-US" sz="2000" dirty="0">
                <a:solidFill>
                  <a:srgbClr val="000000"/>
                </a:solidFill>
                <a:ea typeface="Tahoma" panose="020B0604030504040204" pitchFamily="34" charset="0"/>
                <a:cs typeface="Tahoma" panose="020B0604030504040204" pitchFamily="34" charset="0"/>
              </a:rPr>
              <a:t> NCCN practice guidelines for hematologic growth factors indicate </a:t>
            </a:r>
            <a:r>
              <a:rPr lang="en-US" sz="2000" dirty="0">
                <a:solidFill>
                  <a:srgbClr val="000000"/>
                </a:solidFill>
              </a:rPr>
              <a:t>Subcutaneous filgrastim, tbo-filgrastim, and pegfilgrastim have a category 1 recommendation that they prophylactically reduce the risk of febrile neutropenia</a:t>
            </a:r>
            <a:endParaRPr lang="en-US" sz="2000" dirty="0">
              <a:solidFill>
                <a:srgbClr val="000000"/>
              </a:solidFill>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rPr>
              <a:t>the guidelines advise caution should be used with prophylactic use of G-CSFs administered with chemotherapy and radiation concurrently</a:t>
            </a:r>
          </a:p>
          <a:p>
            <a:pPr marL="457200" indent="-457200">
              <a:buFont typeface="Arial" panose="020B0604020202020204" pitchFamily="34" charset="0"/>
              <a:buChar char="•"/>
            </a:pPr>
            <a:r>
              <a:rPr lang="en-US" sz="2000" dirty="0">
                <a:solidFill>
                  <a:srgbClr val="000000"/>
                </a:solidFill>
              </a:rPr>
              <a:t>Sargramostim is no longer recommended for prophylactic use in patients with solid tumors receiving myelosuppressive chemotherapy</a:t>
            </a:r>
            <a:endParaRPr lang="en-US" sz="2000" dirty="0">
              <a:solidFill>
                <a:srgbClr val="000000"/>
              </a:solidFill>
              <a:highlight>
                <a:srgbClr val="00FFFF"/>
              </a:highlight>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50345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204717" y="874514"/>
            <a:ext cx="8775510" cy="3833964"/>
          </a:xfrm>
        </p:spPr>
        <p:txBody>
          <a:bodyPr/>
          <a:lstStyle/>
          <a:p>
            <a:pPr marL="457200" indent="-457200"/>
            <a:r>
              <a:rPr lang="en-US" sz="2000" dirty="0">
                <a:solidFill>
                  <a:srgbClr val="000000"/>
                </a:solidFill>
              </a:rPr>
              <a:t>The guidelines note that a biosimilar is a biological product that is highly similar to the FDA-approved originator product with very small, clinically inactive differences but no difference in efficacy, safety, or purity</a:t>
            </a:r>
          </a:p>
          <a:p>
            <a:pPr marL="457200" indent="-457200"/>
            <a:r>
              <a:rPr lang="en-US" sz="2000" dirty="0">
                <a:solidFill>
                  <a:srgbClr val="000000"/>
                </a:solidFill>
              </a:rPr>
              <a:t>NCCN states limited data suggest that patients can alternate between the originator product and the biosimilar without any clinically meaningful differences regarding efficacy or safety</a:t>
            </a:r>
          </a:p>
          <a:p>
            <a:pPr marL="457200" indent="-457200"/>
            <a:r>
              <a:rPr lang="en-US" sz="2000" dirty="0">
                <a:solidFill>
                  <a:srgbClr val="000000"/>
                </a:solidFill>
              </a:rPr>
              <a:t>Due to their recent approvals, pegfilgrastim-apgf (Nyvepria), filgrastim-ayow (Releuko), and pegfilgrastim-pbbk (Fylnetra) were not addressed by NCCN in their v1.2022 guidance</a:t>
            </a:r>
            <a:endParaRPr lang="en-US" sz="2000" dirty="0">
              <a:solidFill>
                <a:srgbClr val="000000"/>
              </a:solidFill>
              <a:highlight>
                <a:srgbClr val="00FFFF"/>
              </a:highlight>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0394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Patients Utilizing Insulin Therapy Without Blood Glucose Testing Supplies Retro-DUR Rule Properties</a:t>
            </a:r>
          </a:p>
        </p:txBody>
      </p:sp>
      <p:sp>
        <p:nvSpPr>
          <p:cNvPr id="5" name="Content Placeholder 4"/>
          <p:cNvSpPr>
            <a:spLocks noGrp="1"/>
          </p:cNvSpPr>
          <p:nvPr>
            <p:ph idx="1"/>
          </p:nvPr>
        </p:nvSpPr>
        <p:spPr>
          <a:xfrm>
            <a:off x="276664" y="1200151"/>
            <a:ext cx="4191000" cy="3429000"/>
          </a:xfrm>
        </p:spPr>
        <p:txBody>
          <a:bodyPr/>
          <a:lstStyle/>
          <a:p>
            <a:pPr lvl="0"/>
            <a:r>
              <a:rPr lang="en-US" sz="2200" dirty="0"/>
              <a:t>Member demographics</a:t>
            </a:r>
          </a:p>
          <a:p>
            <a:pPr lvl="1"/>
            <a:r>
              <a:rPr lang="en-US" dirty="0"/>
              <a:t>All ages </a:t>
            </a:r>
          </a:p>
          <a:p>
            <a:pPr lvl="1"/>
            <a:r>
              <a:rPr lang="en-US" dirty="0"/>
              <a:t>Both genders</a:t>
            </a:r>
          </a:p>
          <a:p>
            <a:pPr lvl="0"/>
            <a:r>
              <a:rPr lang="en-US" sz="2200" dirty="0"/>
              <a:t>All prescriber types</a:t>
            </a:r>
          </a:p>
          <a:p>
            <a:pPr lvl="0"/>
            <a:r>
              <a:rPr lang="en-US" sz="2200" dirty="0"/>
              <a:t>Insulin therapy without a claim for blood glucose testing supplies in the past year </a:t>
            </a:r>
          </a:p>
          <a:p>
            <a:endParaRPr lang="en-US" dirty="0"/>
          </a:p>
        </p:txBody>
      </p:sp>
      <p:sp>
        <p:nvSpPr>
          <p:cNvPr id="6" name="Content Placeholder 5"/>
          <p:cNvSpPr>
            <a:spLocks noGrp="1"/>
          </p:cNvSpPr>
          <p:nvPr>
            <p:ph idx="10"/>
          </p:nvPr>
        </p:nvSpPr>
        <p:spPr>
          <a:xfrm>
            <a:off x="4572000" y="1200150"/>
            <a:ext cx="4191000" cy="3429000"/>
          </a:xfrm>
        </p:spPr>
        <p:txBody>
          <a:bodyPr/>
          <a:lstStyle/>
          <a:p>
            <a:pPr lvl="0"/>
            <a:r>
              <a:rPr lang="en-US" sz="2200" dirty="0"/>
              <a:t>Negating diagnoses (within the past 365 days)</a:t>
            </a:r>
          </a:p>
          <a:p>
            <a:pPr lvl="1"/>
            <a:r>
              <a:rPr lang="en-US" sz="2200" dirty="0"/>
              <a:t>None</a:t>
            </a:r>
          </a:p>
          <a:p>
            <a:pPr lvl="0"/>
            <a:r>
              <a:rPr lang="en-US" sz="2200" dirty="0"/>
              <a:t>Negating drug therapy (claims within the past 180 days)</a:t>
            </a:r>
          </a:p>
          <a:p>
            <a:pPr lvl="1"/>
            <a:r>
              <a:rPr lang="en-US" sz="2200" dirty="0"/>
              <a:t>None</a:t>
            </a:r>
          </a:p>
          <a:p>
            <a:pPr lvl="0"/>
            <a:r>
              <a:rPr lang="en-US" sz="2200" dirty="0"/>
              <a:t>Outcomes measures</a:t>
            </a:r>
          </a:p>
          <a:p>
            <a:pPr lvl="1"/>
            <a:r>
              <a:rPr lang="en-US" sz="2200" dirty="0"/>
              <a:t>Blood Glucose testing supplies added to therapy</a:t>
            </a:r>
          </a:p>
          <a:p>
            <a:endParaRPr lang="en-US" dirty="0"/>
          </a:p>
        </p:txBody>
      </p:sp>
    </p:spTree>
    <p:extLst>
      <p:ext uri="{BB962C8B-B14F-4D97-AF65-F5344CB8AC3E}">
        <p14:creationId xmlns:p14="http://schemas.microsoft.com/office/powerpoint/2010/main" val="1294198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394472"/>
          </a:xfrm>
        </p:spPr>
        <p:txBody>
          <a:bodyPr/>
          <a:lstStyle/>
          <a:p>
            <a:pPr marL="457200" indent="-457200">
              <a:buChar char="•"/>
            </a:pPr>
            <a:r>
              <a:rPr lang="en-US" sz="2000" dirty="0">
                <a:solidFill>
                  <a:srgbClr val="000000"/>
                </a:solidFill>
                <a:ea typeface="Tahoma" panose="020B0604030504040204" pitchFamily="34" charset="0"/>
                <a:cs typeface="Tahoma" panose="020B0604030504040204" pitchFamily="34" charset="0"/>
              </a:rPr>
              <a:t>NCCN guidelines recommend that high-risk patients receive prophylactic CSF regardless of the intent of treatment</a:t>
            </a:r>
          </a:p>
          <a:p>
            <a:pPr marL="457200" indent="-457200"/>
            <a:r>
              <a:rPr lang="en-US" sz="2000" dirty="0">
                <a:solidFill>
                  <a:srgbClr val="000000"/>
                </a:solidFill>
                <a:ea typeface="Tahoma" panose="020B0604030504040204" pitchFamily="34" charset="0"/>
                <a:cs typeface="Tahoma" panose="020B0604030504040204" pitchFamily="34" charset="0"/>
              </a:rPr>
              <a:t>For intermediate-risk patients, NCCN recommends individualized consideration of CSF based on the likelihood of developing febrile neutropenia, consequences of developing febrile neutropenia, and the implications of interfering with chemotherapy treatments</a:t>
            </a:r>
          </a:p>
          <a:p>
            <a:pPr marL="457200" indent="-457200">
              <a:buChar char="•"/>
            </a:pPr>
            <a:r>
              <a:rPr lang="en-US" sz="2000" dirty="0">
                <a:solidFill>
                  <a:srgbClr val="000000"/>
                </a:solidFill>
                <a:ea typeface="Tahoma" panose="020B0604030504040204" pitchFamily="34" charset="0"/>
                <a:cs typeface="Tahoma" panose="020B0604030504040204" pitchFamily="34" charset="0"/>
              </a:rPr>
              <a:t>NCCN does not recommend the routine use of CSF in patients with low risk of developing febrile neutropenia</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The guidelines advise against use of G-CSFs within 14 days after receipt of chimeric antigen receptor-modified T cell (CAR-T)  therapy</a:t>
            </a:r>
            <a:endParaRPr lang="en-US" sz="2000" dirty="0">
              <a:solidFill>
                <a:srgbClr val="000000"/>
              </a:solidFill>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a typeface="Tahoma" panose="020B0604030504040204" pitchFamily="34" charset="0"/>
              <a:cs typeface="Tahoma" panose="020B0604030504040204" pitchFamily="34" charset="0"/>
            </a:endParaRPr>
          </a:p>
          <a:p>
            <a:pPr marL="0" indent="0">
              <a:buNone/>
            </a:pPr>
            <a:r>
              <a:rPr lang="en-US" sz="2000" b="0" i="0" u="none" strike="noStrike" baseline="0" dirty="0">
                <a:solidFill>
                  <a:srgbClr val="000000"/>
                </a:solidFill>
                <a:highlight>
                  <a:srgbClr val="00FFFF"/>
                </a:highlight>
              </a:rPr>
              <a:t> </a:t>
            </a:r>
            <a:endParaRPr lang="en-US" sz="2000" dirty="0">
              <a:solidFill>
                <a:srgbClr val="000000"/>
              </a:solidFill>
              <a:highlight>
                <a:srgbClr val="00FFFF"/>
              </a:highlight>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3033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674E-52B0-4979-94BA-8BA27D89DF0E}"/>
              </a:ext>
            </a:extLst>
          </p:cNvPr>
          <p:cNvSpPr>
            <a:spLocks noGrp="1"/>
          </p:cNvSpPr>
          <p:nvPr>
            <p:ph type="ctrTitle"/>
          </p:nvPr>
        </p:nvSpPr>
        <p:spPr/>
        <p:txBody>
          <a:bodyPr/>
          <a:lstStyle/>
          <a:p>
            <a:r>
              <a:rPr lang="en-US" altLang="en-US" sz="3400" dirty="0"/>
              <a:t>Gaucher Disease</a:t>
            </a:r>
            <a:endParaRPr lang="en-US" sz="3400" dirty="0"/>
          </a:p>
        </p:txBody>
      </p:sp>
    </p:spTree>
    <p:extLst>
      <p:ext uri="{BB962C8B-B14F-4D97-AF65-F5344CB8AC3E}">
        <p14:creationId xmlns:p14="http://schemas.microsoft.com/office/powerpoint/2010/main" val="5112620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Gaucher Disease</a:t>
            </a:r>
          </a:p>
        </p:txBody>
      </p:sp>
      <p:pic>
        <p:nvPicPr>
          <p:cNvPr id="8" name="Picture 7">
            <a:extLst>
              <a:ext uri="{FF2B5EF4-FFF2-40B4-BE49-F238E27FC236}">
                <a16:creationId xmlns:a16="http://schemas.microsoft.com/office/drawing/2014/main" id="{BB2DAC2A-49A7-4262-B954-3EBA88C8EFE6}"/>
              </a:ext>
            </a:extLst>
          </p:cNvPr>
          <p:cNvPicPr>
            <a:picLocks noChangeAspect="1"/>
          </p:cNvPicPr>
          <p:nvPr/>
        </p:nvPicPr>
        <p:blipFill>
          <a:blip r:embed="rId3"/>
          <a:stretch>
            <a:fillRect/>
          </a:stretch>
        </p:blipFill>
        <p:spPr>
          <a:xfrm>
            <a:off x="584037" y="819150"/>
            <a:ext cx="7975925" cy="3886200"/>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14075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Gaucher Disease</a:t>
            </a:r>
          </a:p>
        </p:txBody>
      </p:sp>
      <p:pic>
        <p:nvPicPr>
          <p:cNvPr id="6" name="Picture 5">
            <a:extLst>
              <a:ext uri="{FF2B5EF4-FFF2-40B4-BE49-F238E27FC236}">
                <a16:creationId xmlns:a16="http://schemas.microsoft.com/office/drawing/2014/main" id="{5D08840F-6E50-4556-9AE0-657084D40030}"/>
              </a:ext>
            </a:extLst>
          </p:cNvPr>
          <p:cNvPicPr>
            <a:picLocks noChangeAspect="1"/>
          </p:cNvPicPr>
          <p:nvPr/>
        </p:nvPicPr>
        <p:blipFill>
          <a:blip r:embed="rId3"/>
          <a:stretch>
            <a:fillRect/>
          </a:stretch>
        </p:blipFill>
        <p:spPr>
          <a:xfrm>
            <a:off x="571500" y="1162050"/>
            <a:ext cx="8001000" cy="2819400"/>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31695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Gaucher Disease</a:t>
            </a:r>
          </a:p>
        </p:txBody>
      </p:sp>
      <p:pic>
        <p:nvPicPr>
          <p:cNvPr id="7" name="Picture 6">
            <a:extLst>
              <a:ext uri="{FF2B5EF4-FFF2-40B4-BE49-F238E27FC236}">
                <a16:creationId xmlns:a16="http://schemas.microsoft.com/office/drawing/2014/main" id="{4A7B7E90-A281-4D9E-84C5-4B6A41F695C4}"/>
              </a:ext>
            </a:extLst>
          </p:cNvPr>
          <p:cNvPicPr>
            <a:picLocks noChangeAspect="1"/>
          </p:cNvPicPr>
          <p:nvPr/>
        </p:nvPicPr>
        <p:blipFill>
          <a:blip r:embed="rId3"/>
          <a:stretch>
            <a:fillRect/>
          </a:stretch>
        </p:blipFill>
        <p:spPr>
          <a:xfrm>
            <a:off x="609600" y="1162050"/>
            <a:ext cx="7924800" cy="2819399"/>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6" name="Picture 5">
            <a:extLst>
              <a:ext uri="{FF2B5EF4-FFF2-40B4-BE49-F238E27FC236}">
                <a16:creationId xmlns:a16="http://schemas.microsoft.com/office/drawing/2014/main" id="{E8D84148-2B71-4D00-8FD8-6D12358E27D1}"/>
              </a:ext>
            </a:extLst>
          </p:cNvPr>
          <p:cNvPicPr>
            <a:picLocks noChangeAspect="1"/>
          </p:cNvPicPr>
          <p:nvPr/>
        </p:nvPicPr>
        <p:blipFill>
          <a:blip r:embed="rId4"/>
          <a:stretch>
            <a:fillRect/>
          </a:stretch>
        </p:blipFill>
        <p:spPr>
          <a:xfrm>
            <a:off x="609600" y="869422"/>
            <a:ext cx="3124200" cy="266617"/>
          </a:xfrm>
          <a:prstGeom prst="rect">
            <a:avLst/>
          </a:prstGeom>
        </p:spPr>
      </p:pic>
    </p:spTree>
    <p:extLst>
      <p:ext uri="{BB962C8B-B14F-4D97-AF65-F5344CB8AC3E}">
        <p14:creationId xmlns:p14="http://schemas.microsoft.com/office/powerpoint/2010/main" val="31601443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Gaucher Disease</a:t>
            </a:r>
          </a:p>
        </p:txBody>
      </p:sp>
      <p:sp>
        <p:nvSpPr>
          <p:cNvPr id="5" name="Content Placeholder 4"/>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Gaucher disease (GD) is an autosomal recessive condition caused by deficiency of glucocerebrosidase</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This deficiency results in abnormal accumulation of glycolipids in cell lysosomes, which can lead to skeletal disease , anemia, hemorrhage, thrombocytopenia, splenomegaly, hepatomegaly, and growth retardation </a:t>
            </a:r>
          </a:p>
          <a:p>
            <a:pPr marL="457200" indent="-457200"/>
            <a:r>
              <a:rPr lang="en-US" sz="2000" dirty="0">
                <a:solidFill>
                  <a:srgbClr val="000000"/>
                </a:solidFill>
                <a:uFillTx/>
                <a:ea typeface="Tahoma" panose="020B0604030504040204" pitchFamily="34" charset="0"/>
                <a:cs typeface="Tahoma" panose="020B0604030504040204" pitchFamily="34" charset="0"/>
              </a:rPr>
              <a:t>All IV enzyme replacement therapy (ERT) agents, imiglucerase (Cerezyme), velaglucerase alfa (Vpriv), and taliglucerase alfa (Elelyso) are forms of the enzyme glucocerebrosidase, whereas oral substrate reduction therapy (SRT) agents, eliglustat (Cerdelga) and miglustat (Zavesca), function as competitive and reversible inhibitors of the enzyme glucosylceramide synthase</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364521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Gaucher Disease</a:t>
            </a:r>
          </a:p>
        </p:txBody>
      </p:sp>
      <p:sp>
        <p:nvSpPr>
          <p:cNvPr id="5" name="Content Placeholder 4"/>
          <p:cNvSpPr>
            <a:spLocks noGrp="1"/>
          </p:cNvSpPr>
          <p:nvPr>
            <p:ph idx="1"/>
          </p:nvPr>
        </p:nvSpPr>
        <p:spPr>
          <a:xfrm>
            <a:off x="457199" y="791570"/>
            <a:ext cx="8509379" cy="3650652"/>
          </a:xfrm>
        </p:spPr>
        <p:txBody>
          <a:bodyPr/>
          <a:lstStyle/>
          <a:p>
            <a:pPr marL="457200" indent="-457200">
              <a:buChar char="•"/>
            </a:pPr>
            <a:r>
              <a:rPr lang="en-US" sz="2000" dirty="0">
                <a:solidFill>
                  <a:srgbClr val="020202"/>
                </a:solidFill>
                <a:uFillTx/>
                <a:ea typeface="Tahoma" panose="020B0604030504040204" pitchFamily="34" charset="0"/>
                <a:cs typeface="Tahoma" panose="020B0604030504040204" pitchFamily="34" charset="0"/>
              </a:rPr>
              <a:t>The International Collaborative Gaucher Group (ICGG) Gaucher Registry guidelines developed from a consensus of international experts recommend ERT for symptomatic pediatric patients and for those with severe disease</a:t>
            </a:r>
          </a:p>
          <a:p>
            <a:pPr marL="457200" indent="-457200"/>
            <a:r>
              <a:rPr lang="en-US" sz="2000" dirty="0">
                <a:solidFill>
                  <a:srgbClr val="020202"/>
                </a:solidFill>
                <a:uFillTx/>
                <a:ea typeface="Tahoma" panose="020B0604030504040204" pitchFamily="34" charset="0"/>
                <a:cs typeface="Tahoma" panose="020B0604030504040204" pitchFamily="34" charset="0"/>
              </a:rPr>
              <a:t>Treatment should be individualized as response may vary</a:t>
            </a:r>
          </a:p>
          <a:p>
            <a:pPr marL="457200" indent="-457200">
              <a:buChar char="•"/>
            </a:pPr>
            <a:r>
              <a:rPr lang="en-US" sz="2000" dirty="0">
                <a:solidFill>
                  <a:srgbClr val="020202"/>
                </a:solidFill>
                <a:uFillTx/>
                <a:ea typeface="Tahoma" panose="020B0604030504040204" pitchFamily="34" charset="0"/>
                <a:cs typeface="Tahoma" panose="020B0604030504040204" pitchFamily="34" charset="0"/>
              </a:rPr>
              <a:t>Treatment is life-long, and therapy interruptions are not recommended</a:t>
            </a:r>
          </a:p>
          <a:p>
            <a:pPr marL="457200" indent="-457200">
              <a:buChar char="•"/>
            </a:pPr>
            <a:r>
              <a:rPr lang="en-US" sz="2000" dirty="0">
                <a:solidFill>
                  <a:srgbClr val="020202"/>
                </a:solidFill>
                <a:uFillTx/>
                <a:ea typeface="Tahoma" panose="020B0604030504040204" pitchFamily="34" charset="0"/>
                <a:cs typeface="Tahoma" panose="020B0604030504040204" pitchFamily="34" charset="0"/>
              </a:rPr>
              <a:t>Anaphylaxis has been reported in patients treated with taliglucerase</a:t>
            </a:r>
          </a:p>
          <a:p>
            <a:pPr marL="457200" indent="-457200">
              <a:buChar char="•"/>
            </a:pPr>
            <a:r>
              <a:rPr lang="en-US" sz="2000" dirty="0">
                <a:solidFill>
                  <a:srgbClr val="020202"/>
                </a:solidFill>
                <a:uFillTx/>
                <a:ea typeface="Tahoma" panose="020B0604030504040204" pitchFamily="34" charset="0"/>
                <a:cs typeface="Tahoma" panose="020B0604030504040204" pitchFamily="34" charset="0"/>
              </a:rPr>
              <a:t>The use of miglustat has been limited due to toxicity </a:t>
            </a:r>
          </a:p>
          <a:p>
            <a:pPr marL="457200" indent="-457200">
              <a:buChar char="•"/>
            </a:pPr>
            <a:r>
              <a:rPr lang="en-US" sz="2000" dirty="0">
                <a:solidFill>
                  <a:srgbClr val="020202"/>
                </a:solidFill>
              </a:rPr>
              <a:t>Data demonstrate that </a:t>
            </a:r>
            <a:r>
              <a:rPr lang="en-US" sz="2000" dirty="0">
                <a:solidFill>
                  <a:srgbClr val="020202"/>
                </a:solidFill>
                <a:ea typeface="Tahoma" panose="020B0604030504040204" pitchFamily="34" charset="0"/>
                <a:cs typeface="Tahoma" panose="020B0604030504040204" pitchFamily="34" charset="0"/>
              </a:rPr>
              <a:t>Cerezyme</a:t>
            </a:r>
            <a:r>
              <a:rPr lang="en-US" sz="2000" dirty="0">
                <a:solidFill>
                  <a:srgbClr val="020202"/>
                </a:solidFill>
              </a:rPr>
              <a:t> use is not associated with an increased risk of major birth defects, miscarriage, or other adverse maternal or fetal outcomes</a:t>
            </a:r>
            <a:endParaRPr lang="en-US" sz="2000" dirty="0">
              <a:solidFill>
                <a:srgbClr val="020202"/>
              </a:solidFill>
              <a:uFillTx/>
              <a:ea typeface="Tahoma" panose="020B0604030504040204" pitchFamily="34" charset="0"/>
              <a:cs typeface="Tahoma" panose="020B0604030504040204" pitchFamily="34" charset="0"/>
            </a:endParaRPr>
          </a:p>
          <a:p>
            <a:pPr marL="457200" indent="-457200"/>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876122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F48A-C7C8-48A0-8C88-F5B1978F58ED}"/>
              </a:ext>
            </a:extLst>
          </p:cNvPr>
          <p:cNvSpPr>
            <a:spLocks noGrp="1"/>
          </p:cNvSpPr>
          <p:nvPr>
            <p:ph type="ctrTitle"/>
          </p:nvPr>
        </p:nvSpPr>
        <p:spPr/>
        <p:txBody>
          <a:bodyPr/>
          <a:lstStyle/>
          <a:p>
            <a:r>
              <a:rPr lang="en-US" altLang="en-US" dirty="0"/>
              <a:t>Erythropoiesis Stimulating Proteins</a:t>
            </a:r>
            <a:endParaRPr lang="en-US" dirty="0"/>
          </a:p>
        </p:txBody>
      </p:sp>
    </p:spTree>
    <p:extLst>
      <p:ext uri="{BB962C8B-B14F-4D97-AF65-F5344CB8AC3E}">
        <p14:creationId xmlns:p14="http://schemas.microsoft.com/office/powerpoint/2010/main" val="1891714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1484968549"/>
              </p:ext>
            </p:extLst>
          </p:nvPr>
        </p:nvGraphicFramePr>
        <p:xfrm>
          <a:off x="128286" y="742950"/>
          <a:ext cx="8887428" cy="3827376"/>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398376">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2182101">
                <a:tc>
                  <a:txBody>
                    <a:bodyPr/>
                    <a:lstStyle/>
                    <a:p>
                      <a:pPr marL="0" marR="0">
                        <a:spcBef>
                          <a:spcPts val="0"/>
                        </a:spcBef>
                        <a:spcAft>
                          <a:spcPts val="0"/>
                        </a:spcAft>
                      </a:pPr>
                      <a:r>
                        <a:rPr lang="en-US" sz="1500" dirty="0">
                          <a:solidFill>
                            <a:srgbClr val="000000"/>
                          </a:solidFill>
                          <a:effectLst/>
                        </a:rPr>
                        <a:t>darbepoetin (Aranesp®)</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anemia associated with chronic kidney disease (CKD) including patients on dialysis and patients not on dialysis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anemia in patients with non-myeloid malignancies where anemia is due to the effect of concomitant myelosuppressive chemotherapy and, upon initiation, a minimum of 2 additional months chemotherapy is planned</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is not indicated for patients receiving myelosuppressive therapy when the anticipated outcome is cure or in in whom anemia can be managed by transfusion</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is not indicated for use in patients receiving hormonal agents, therapeutic biologic products, or radiotherapy unless receiving concomitant myelosuppressive chemotherapy</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is not indicated as a substitute for red blood cell (RBC) transfusion in patients who require immediate correction of anemia</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use has not been demonstrated in controlled clinical trials to improve quality of life, fatigue, or patient well-being</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41376979"/>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1176232206"/>
              </p:ext>
            </p:extLst>
          </p:nvPr>
        </p:nvGraphicFramePr>
        <p:xfrm>
          <a:off x="128286" y="742950"/>
          <a:ext cx="8887428" cy="2971800"/>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479605">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2492195">
                <a:tc>
                  <a:txBody>
                    <a:bodyPr/>
                    <a:lstStyle/>
                    <a:p>
                      <a:pPr marL="0" marR="0">
                        <a:spcBef>
                          <a:spcPts val="0"/>
                        </a:spcBef>
                        <a:spcAft>
                          <a:spcPts val="0"/>
                        </a:spcAft>
                      </a:pPr>
                      <a:r>
                        <a:rPr lang="en-US" sz="1500" dirty="0">
                          <a:solidFill>
                            <a:srgbClr val="000000"/>
                          </a:solidFill>
                          <a:effectLst/>
                        </a:rPr>
                        <a:t>luspatercept-aamt (Reblozyl®)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Celgene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Treatment of anemia in adult patients with beta thalassemia who require regular red blood cell (RBC) transfusions</a:t>
                      </a:r>
                    </a:p>
                    <a:p>
                      <a:pPr marL="171450" marR="0" lvl="0" indent="-17145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lang="en-US" sz="1500" kern="1200" dirty="0">
                          <a:solidFill>
                            <a:srgbClr val="000000"/>
                          </a:solidFill>
                          <a:effectLst/>
                          <a:uFillTx/>
                          <a:latin typeface="+mn-lt"/>
                          <a:ea typeface="+mn-ea"/>
                          <a:cs typeface="+mn-cs"/>
                        </a:rPr>
                        <a:t>Treatment of anemia failing an erythropoiesis stimulating agent and requiring ≥ 2 RBC units over 8 weeks in adult patients with very low- to intermediate-risk myelodysplastic syndromes with ring sideroblasts (MDS-RS) or with myelodysplastic/myeloproliferative neoplasm with ring sideroblasts and thrombocytosis (MDS/MPN-RS-T)</a:t>
                      </a:r>
                      <a:endParaRPr lang="en-US" sz="1500" dirty="0">
                        <a:solidFill>
                          <a:srgbClr val="000000"/>
                        </a:solidFill>
                        <a:effectLst/>
                      </a:endParaRPr>
                    </a:p>
                    <a:p>
                      <a:pPr marL="400050" marR="0" lvl="0" indent="-171450">
                        <a:spcBef>
                          <a:spcPts val="50"/>
                        </a:spcBef>
                        <a:spcAft>
                          <a:spcPts val="50"/>
                        </a:spcAft>
                        <a:buFont typeface="Symbol" panose="05050102010706020507" pitchFamily="18" charset="2"/>
                        <a:buChar char=""/>
                        <a:tabLst>
                          <a:tab pos="228600" algn="l"/>
                          <a:tab pos="457200" algn="l"/>
                        </a:tabLst>
                      </a:pPr>
                      <a:r>
                        <a:rPr lang="en-US" sz="1500" dirty="0">
                          <a:solidFill>
                            <a:srgbClr val="000000"/>
                          </a:solidFill>
                          <a:effectLst/>
                        </a:rPr>
                        <a:t>Luspatercept-aamt is not indicated for use as a substitute for RBC transfusions in patients who require immediate correction of anemia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521467427"/>
                  </a:ext>
                </a:extLst>
              </a:tr>
            </a:tbl>
          </a:graphicData>
        </a:graphic>
      </p:graphicFrame>
    </p:spTree>
    <p:extLst>
      <p:ext uri="{BB962C8B-B14F-4D97-AF65-F5344CB8AC3E}">
        <p14:creationId xmlns:p14="http://schemas.microsoft.com/office/powerpoint/2010/main" val="4156025982"/>
      </p:ext>
    </p:extLst>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6" ma:contentTypeDescription="Create a new document." ma:contentTypeScope="" ma:versionID="9bbcea54f967b67a3b0e96284f7b591f">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df60e59b68268edf99fe0426825add54"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014D9-051C-451D-9929-DD7F053FA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9627f-a073-49ae-920d-28f8649be131"/>
    <ds:schemaRef ds:uri="898c3d9e-a56e-434b-bb6a-7c6f06128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A4339D-56B0-4038-841E-2918F08930F1}">
  <ds:schemaRefs>
    <ds:schemaRef ds:uri="http://schemas.microsoft.com/office/2006/documentManagement/types"/>
    <ds:schemaRef ds:uri="380938eb-db36-46eb-8d90-622598e42e3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B9AC4EB-77CC-4C34-9469-1161117C6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665</TotalTime>
  <Words>19420</Words>
  <Application>Microsoft Office PowerPoint</Application>
  <PresentationFormat>On-screen Show (16:9)</PresentationFormat>
  <Paragraphs>2436</Paragraphs>
  <Slides>220</Slides>
  <Notes>110</Notes>
  <HiddenSlides>0</HiddenSlides>
  <MMClips>0</MMClips>
  <ScaleCrop>false</ScaleCrop>
  <HeadingPairs>
    <vt:vector size="4" baseType="variant">
      <vt:variant>
        <vt:lpstr>Theme</vt:lpstr>
      </vt:variant>
      <vt:variant>
        <vt:i4>1</vt:i4>
      </vt:variant>
      <vt:variant>
        <vt:lpstr>Slide Titles</vt:lpstr>
      </vt:variant>
      <vt:variant>
        <vt:i4>220</vt:i4>
      </vt:variant>
    </vt:vector>
  </HeadingPairs>
  <TitlesOfParts>
    <vt:vector size="221" baseType="lpstr">
      <vt:lpstr>2020 PowerPoint template</vt:lpstr>
      <vt:lpstr>PowerPoint Presentation</vt:lpstr>
      <vt:lpstr> Welcome and Introductions</vt:lpstr>
      <vt:lpstr>Retrospective Drug Utilization Review  (Retro-DUR) Proposals</vt:lpstr>
      <vt:lpstr>Retro-DUR Process</vt:lpstr>
      <vt:lpstr>Retro-DUR Process</vt:lpstr>
      <vt:lpstr>Retro-DUR Proposal #1</vt:lpstr>
      <vt:lpstr>Retro-DUR Proposal – Insulin Therapy Without Blood Glucose Testing Supplies</vt:lpstr>
      <vt:lpstr>Retro-DUR Proposal – Statistics</vt:lpstr>
      <vt:lpstr>Patients Utilizing Insulin Therapy Without Blood Glucose Testing Supplies Retro-DUR Rule Properties</vt:lpstr>
      <vt:lpstr>Retro-DUR Proposal #2</vt:lpstr>
      <vt:lpstr>Retro-DUR Proposal – Diabetic Patients Not Utilizing Statin Therapy</vt:lpstr>
      <vt:lpstr>Retro-DUR Proposal – Statistics</vt:lpstr>
      <vt:lpstr>Diabetic Patients Not Utilizing Statin Therapy Retro-DUR Rule Properties</vt:lpstr>
      <vt:lpstr>PowerPoint Presentation</vt:lpstr>
      <vt:lpstr>Magellan Class Reviews</vt:lpstr>
      <vt:lpstr>Magellan Drug Class Reviews</vt:lpstr>
      <vt:lpstr>Androgenic Agents</vt:lpstr>
      <vt:lpstr>Androgenic Agents</vt:lpstr>
      <vt:lpstr>Androgenic Agents</vt:lpstr>
      <vt:lpstr>Androgenic Agents</vt:lpstr>
      <vt:lpstr>Androgenic Agents</vt:lpstr>
      <vt:lpstr>Androgenic Agents</vt:lpstr>
      <vt:lpstr>Androgenic Agents</vt:lpstr>
      <vt:lpstr>Androgenic Agents</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 Antidepressants, SSRIs</vt:lpstr>
      <vt:lpstr>Antidepressants, SSRIs</vt:lpstr>
      <vt:lpstr>Antidepressants, SSRIs</vt:lpstr>
      <vt:lpstr>Antidepressants, SSRIs</vt:lpstr>
      <vt:lpstr>Antidepressants, SSRIs</vt:lpstr>
      <vt:lpstr>Antidepressants, SSRIs</vt:lpstr>
      <vt:lpstr>Antidepressants, SSRIs</vt:lpstr>
      <vt:lpstr>Antivirals, Topical</vt:lpstr>
      <vt:lpstr>Antivirals, Topical</vt:lpstr>
      <vt:lpstr>Antivirals, Topical</vt:lpstr>
      <vt:lpstr>Antivirals, Topical</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Gaucher Disease</vt:lpstr>
      <vt:lpstr>Gaucher Disease</vt:lpstr>
      <vt:lpstr>Gaucher Disease</vt:lpstr>
      <vt:lpstr>Gaucher Disease</vt:lpstr>
      <vt:lpstr>Gaucher Disease</vt:lpstr>
      <vt:lpstr>Gaucher Disease</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Hypoglycemics, Alpha-Glucosidase Inhibitors </vt:lpstr>
      <vt:lpstr>Hypoglycemics, Alpha-Glucosidase Inhibitors</vt:lpstr>
      <vt:lpstr>Hypoglycemics, Alpha-Glucosidase Inhibitors</vt:lpstr>
      <vt:lpstr>Hypoglycemics, Metformins</vt:lpstr>
      <vt:lpstr>Hypoglycemics, Metformins</vt:lpstr>
      <vt:lpstr>Hypoglycemics, Metformins</vt:lpstr>
      <vt:lpstr>Hypoglycemics, Metformins</vt:lpstr>
      <vt:lpstr>Hypoglycemics, Metformins</vt:lpstr>
      <vt:lpstr>Hypoglycemics, Metformins</vt:lpstr>
      <vt:lpstr>Hypoglycemics, Metformins</vt:lpstr>
      <vt:lpstr>Hypoglycemics, Metformins</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Immune Globulins</vt:lpstr>
      <vt:lpstr>Immune Globulins</vt:lpstr>
      <vt:lpstr>Immune Globulins</vt:lpstr>
      <vt:lpstr>Immune Globulins</vt:lpstr>
      <vt:lpstr>Immune Globulins</vt:lpstr>
      <vt:lpstr>Immune Globulins</vt:lpstr>
      <vt:lpstr>Immune Globulins</vt:lpstr>
      <vt:lpstr>Immune Globulins</vt:lpstr>
      <vt:lpstr>Immune Globulins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Ophthalmics, Anti-Inflammatory/Immunomodulator</vt:lpstr>
      <vt:lpstr>Ophthalmics, Anti-Inflammatory/Immunomodulator</vt:lpstr>
      <vt:lpstr>Ophthalmics, Anti-Inflammatory/Immunomodulator</vt:lpstr>
      <vt:lpstr>Ophthalmics, Anti-Inflammatory/Immunomodulator</vt:lpstr>
      <vt:lpstr>Otic Antibiotics</vt:lpstr>
      <vt:lpstr>Otic Antibiotics</vt:lpstr>
      <vt:lpstr>Otic Antibiotics</vt:lpstr>
      <vt:lpstr>Otic Antibiotics</vt:lpstr>
      <vt:lpstr>Otic Antibiotics</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New Drug Reviews</vt:lpstr>
      <vt:lpstr>New Drugs</vt:lpstr>
      <vt:lpstr>Sotyktu (deucravacitinib)</vt:lpstr>
      <vt:lpstr>Sotyktu (deucravacitinib)</vt:lpstr>
      <vt:lpstr>Sotyktu (deucravacitinib)</vt:lpstr>
      <vt:lpstr>Sotyktu (deucravacitinib)</vt:lpstr>
      <vt:lpstr>Sotyktu (deucravacitinib)</vt:lpstr>
      <vt:lpstr>Rolvedon (eflapegrastim-xnst) </vt:lpstr>
      <vt:lpstr>Rolvedon (eflapegrastim-xnst) </vt:lpstr>
      <vt:lpstr>Rolvedon (eflapegrastim-xnst) </vt:lpstr>
      <vt:lpstr>Sunlenca (lenacapavir)</vt:lpstr>
      <vt:lpstr>Sunlenca (lenacapavir)</vt:lpstr>
      <vt:lpstr>Sunlenca (lenacapavir)</vt:lpstr>
      <vt:lpstr>Sunlenca (lenacapavir)</vt:lpstr>
      <vt:lpstr>P&amp;T Requests</vt:lpstr>
      <vt:lpstr>P&amp;T Requests</vt:lpstr>
      <vt:lpstr>Executive Session</vt:lpstr>
      <vt:lpstr>Public Therapeutic Class Votes</vt:lpstr>
      <vt:lpstr>Biosimilar Update</vt:lpstr>
      <vt:lpstr>P&amp;T Meeting Dates</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Prole, Lauren</cp:lastModifiedBy>
  <cp:revision>18</cp:revision>
  <dcterms:created xsi:type="dcterms:W3CDTF">2021-10-14T23:06:31Z</dcterms:created>
  <dcterms:modified xsi:type="dcterms:W3CDTF">2023-01-25T23:05:23Z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2021-10-14T23:06:51Z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e740e8dc-5813-45e8-84ab-f4c0c5fd292b</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