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sldIdLst>
    <p:sldId id="262" r:id="rId5"/>
    <p:sldId id="261" r:id="rId6"/>
    <p:sldId id="265" r:id="rId7"/>
    <p:sldId id="290" r:id="rId8"/>
    <p:sldId id="279" r:id="rId9"/>
    <p:sldId id="296" r:id="rId10"/>
    <p:sldId id="280" r:id="rId11"/>
    <p:sldId id="297" r:id="rId12"/>
    <p:sldId id="281" r:id="rId13"/>
    <p:sldId id="317" r:id="rId14"/>
    <p:sldId id="299" r:id="rId15"/>
    <p:sldId id="293" r:id="rId16"/>
    <p:sldId id="298" r:id="rId17"/>
    <p:sldId id="294" r:id="rId18"/>
    <p:sldId id="300" r:id="rId19"/>
    <p:sldId id="292" r:id="rId20"/>
    <p:sldId id="301" r:id="rId21"/>
    <p:sldId id="291" r:id="rId22"/>
    <p:sldId id="302" r:id="rId23"/>
    <p:sldId id="303" r:id="rId24"/>
    <p:sldId id="318" r:id="rId25"/>
    <p:sldId id="319" r:id="rId26"/>
    <p:sldId id="304" r:id="rId27"/>
    <p:sldId id="286" r:id="rId28"/>
    <p:sldId id="306" r:id="rId29"/>
    <p:sldId id="305" r:id="rId30"/>
    <p:sldId id="307" r:id="rId31"/>
    <p:sldId id="308" r:id="rId32"/>
    <p:sldId id="309" r:id="rId33"/>
    <p:sldId id="287" r:id="rId34"/>
    <p:sldId id="335" r:id="rId35"/>
    <p:sldId id="311" r:id="rId36"/>
    <p:sldId id="325" r:id="rId37"/>
    <p:sldId id="324" r:id="rId38"/>
    <p:sldId id="276" r:id="rId39"/>
    <p:sldId id="289" r:id="rId40"/>
    <p:sldId id="336" r:id="rId41"/>
    <p:sldId id="277" r:id="rId42"/>
    <p:sldId id="312" r:id="rId43"/>
    <p:sldId id="267" r:id="rId44"/>
    <p:sldId id="313" r:id="rId45"/>
    <p:sldId id="272" r:id="rId46"/>
    <p:sldId id="314" r:id="rId47"/>
    <p:sldId id="316" r:id="rId4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B9"/>
    <a:srgbClr val="2682C2"/>
    <a:srgbClr val="338DCC"/>
    <a:srgbClr val="800000"/>
    <a:srgbClr val="3D95D3"/>
    <a:srgbClr val="338FAF"/>
    <a:srgbClr val="379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C0845-6447-434A-8BB8-A3B0E32F4970}" v="2" dt="2022-05-10T19:21:39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1" autoAdjust="0"/>
    <p:restoredTop sz="96357" autoAdjust="0"/>
  </p:normalViewPr>
  <p:slideViewPr>
    <p:cSldViewPr snapToGrid="0">
      <p:cViewPr varScale="1">
        <p:scale>
          <a:sx n="117" d="100"/>
          <a:sy n="117" d="100"/>
        </p:scale>
        <p:origin x="192" y="1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8E186-F5F1-458B-9E94-B1FA109EECC1}" type="datetimeFigureOut">
              <a:rPr lang="en-US" smtClean="0"/>
              <a:t>7/17/22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083C5-686D-48FF-94E9-991F1B16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083C5-686D-48FF-94E9-991F1B16C1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B6724-8EF1-43F6-9C19-164CCF28AF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9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214859" y="2800351"/>
            <a:ext cx="8929141" cy="1219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214860" y="4095750"/>
            <a:ext cx="7328940" cy="895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Presenters and Date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00550"/>
            <a:ext cx="1456603" cy="413404"/>
          </a:xfrm>
          <a:prstGeom prst="rect">
            <a:avLst/>
          </a:prstGeom>
          <a:effectLst>
            <a:outerShdw blurRad="38100" dist="25400" dir="2700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44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accent3"/>
                </a:solidFill>
              </a:rPr>
              <a:pPr/>
              <a:t>‹#›</a:t>
            </a:fld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9260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9260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6938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6938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42365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SzPct val="70000"/>
              <a:buFont typeface="Courier New" panose="02070309020205020404" pitchFamily="49" charset="0"/>
              <a:buChar char="o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524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778124"/>
            <a:ext cx="8077199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119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 userDrawn="1"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5347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 userDrawn="1"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2781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62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86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572000" y="1047750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83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39631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42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0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8817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20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hapt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56490"/>
            <a:ext cx="8229600" cy="13144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34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80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77" r:id="rId3"/>
    <p:sldLayoutId id="2147483678" r:id="rId4"/>
    <p:sldLayoutId id="2147483665" r:id="rId5"/>
    <p:sldLayoutId id="2147483652" r:id="rId6"/>
    <p:sldLayoutId id="2147483666" r:id="rId7"/>
    <p:sldLayoutId id="2147483659" r:id="rId8"/>
    <p:sldLayoutId id="2147483655" r:id="rId9"/>
    <p:sldLayoutId id="2147483670" r:id="rId10"/>
    <p:sldLayoutId id="2147483671" r:id="rId11"/>
    <p:sldLayoutId id="2147483672" r:id="rId12"/>
    <p:sldLayoutId id="2147483657" r:id="rId13"/>
    <p:sldLayoutId id="2147483673" r:id="rId14"/>
    <p:sldLayoutId id="2147483674" r:id="rId15"/>
    <p:sldLayoutId id="2147483675" r:id="rId16"/>
    <p:sldLayoutId id="2147483662" r:id="rId17"/>
    <p:sldLayoutId id="2147483656" r:id="rId18"/>
    <p:sldLayoutId id="2147483663" r:id="rId19"/>
    <p:sldLayoutId id="2147483676" r:id="rId20"/>
    <p:sldLayoutId id="2147483679" r:id="rId21"/>
    <p:sldLayoutId id="2147483680" r:id="rId2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28306" y="2876550"/>
            <a:ext cx="8929141" cy="1219200"/>
          </a:xfrm>
        </p:spPr>
        <p:txBody>
          <a:bodyPr lIns="91440" tIns="45720" rIns="91440" bIns="45720" anchor="b" anchorCtr="0">
            <a:noAutofit/>
          </a:bodyPr>
          <a:lstStyle/>
          <a:p>
            <a:r>
              <a:rPr lang="en-US" altLang="en-US" sz="3200" b="0">
                <a:solidFill>
                  <a:srgbClr val="FFFFFF"/>
                </a:solidFill>
                <a:latin typeface="Tw Cen MT"/>
                <a:ea typeface="Tahoma"/>
                <a:cs typeface="Tahoma"/>
              </a:rPr>
              <a:t>AHCCCS Pharmacy and Therapeutics Committee</a:t>
            </a:r>
            <a:br>
              <a:rPr lang="en-US" altLang="en-US" sz="3200" b="0">
                <a:latin typeface="Tw Cen MT"/>
                <a:ea typeface="Tahoma"/>
                <a:cs typeface="Tahoma"/>
              </a:rPr>
            </a:br>
            <a:r>
              <a:rPr lang="en-US" altLang="en-US" sz="3200" b="0">
                <a:solidFill>
                  <a:srgbClr val="FFFFFF"/>
                </a:solidFill>
                <a:latin typeface="Tw Cen MT"/>
                <a:ea typeface="Tahoma"/>
                <a:cs typeface="Tahoma"/>
              </a:rPr>
              <a:t>Recommendations</a:t>
            </a:r>
            <a:endParaRPr lang="en-US" sz="3200" b="0">
              <a:solidFill>
                <a:srgbClr val="FFFFFF"/>
              </a:solidFill>
              <a:latin typeface="Tw Cen MT"/>
              <a:ea typeface="Tahoma"/>
              <a:cs typeface="Tahom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altLang="en-US" sz="2400" dirty="0">
                <a:latin typeface="Tw Cen MT"/>
                <a:ea typeface="Tahoma"/>
                <a:cs typeface="Tahoma"/>
              </a:rPr>
              <a:t>May 24, 2022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6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ACFB-B9CD-46F0-8C38-92377B5E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Antimigraine Agents, CGRP</a:t>
            </a: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CE18-510B-4C0A-AB7A-AA0A6A41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64" y="1047751"/>
            <a:ext cx="5689960" cy="35814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000" dirty="0"/>
              <a:t>Aimovig*</a:t>
            </a:r>
          </a:p>
          <a:p>
            <a:r>
              <a:rPr lang="en-US" sz="2000" dirty="0"/>
              <a:t>Ajovy*</a:t>
            </a:r>
          </a:p>
          <a:p>
            <a:r>
              <a:rPr lang="en-US" sz="2000" dirty="0" err="1"/>
              <a:t>Cafergot</a:t>
            </a:r>
            <a:r>
              <a:rPr lang="en-US" sz="2000" dirty="0"/>
              <a:t>*</a:t>
            </a:r>
          </a:p>
          <a:p>
            <a:r>
              <a:rPr lang="en-US" sz="2000" dirty="0"/>
              <a:t>Emgality Syringe 120mg*</a:t>
            </a:r>
          </a:p>
          <a:p>
            <a:r>
              <a:rPr lang="en-US" sz="2000" dirty="0"/>
              <a:t>Emgality Pen* </a:t>
            </a:r>
          </a:p>
          <a:p>
            <a:r>
              <a:rPr lang="en-US" sz="2000" dirty="0" err="1"/>
              <a:t>Ubrelvy</a:t>
            </a:r>
            <a:r>
              <a:rPr lang="en-US" sz="2000" dirty="0"/>
              <a:t>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9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423D-0C24-402D-A193-5B4B07F75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/>
              <a:t>P&amp;T Public Class Vote:</a:t>
            </a:r>
            <a:br>
              <a:rPr lang="en-US" dirty="0">
                <a:cs typeface="Calibri"/>
              </a:rPr>
            </a:br>
            <a:r>
              <a:rPr lang="en-US" i="1"/>
              <a:t>Antipsychotics, </a:t>
            </a:r>
            <a:r>
              <a:rPr lang="en-US" i="1" dirty="0"/>
              <a:t>Atypical </a:t>
            </a:r>
            <a:br>
              <a:rPr lang="en-US" i="1" dirty="0"/>
            </a:br>
            <a:r>
              <a:rPr lang="en-US" i="1" dirty="0"/>
              <a:t>Long-Acting Injectable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D6076-2817-411C-BEDC-000B13A61C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3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6639-0751-4C8B-B39D-65B3CDB5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Antipsychotics, </a:t>
            </a:r>
            <a:r>
              <a:rPr lang="en-US" i="1"/>
              <a:t>Atypical Long-Acting Injectable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AE2E6-46C2-4F34-A6D3-0123C9B00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514"/>
            <a:ext cx="8229600" cy="3394472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100" b="1" i="1" dirty="0">
                <a:cs typeface="Arial"/>
              </a:rPr>
              <a:t>PDL Recommendations (preferred products):</a:t>
            </a:r>
          </a:p>
          <a:p>
            <a:r>
              <a:rPr lang="en-US" sz="2100" dirty="0">
                <a:cs typeface="Arial"/>
              </a:rPr>
              <a:t>  Long-Acting Injectable Agents</a:t>
            </a:r>
          </a:p>
          <a:p>
            <a:pPr lvl="1"/>
            <a:r>
              <a:rPr lang="en-US" sz="2100" dirty="0">
                <a:cs typeface="Arial"/>
              </a:rPr>
              <a:t>Abilify </a:t>
            </a:r>
            <a:r>
              <a:rPr lang="en-US" sz="2100" dirty="0" err="1">
                <a:cs typeface="Arial"/>
              </a:rPr>
              <a:t>Maintena</a:t>
            </a:r>
            <a:r>
              <a:rPr lang="en-US" sz="2100" dirty="0">
                <a:cs typeface="Arial"/>
              </a:rPr>
              <a:t>*</a:t>
            </a:r>
          </a:p>
          <a:p>
            <a:pPr lvl="1"/>
            <a:r>
              <a:rPr lang="en-US" sz="2100" dirty="0" err="1">
                <a:cs typeface="Arial"/>
              </a:rPr>
              <a:t>Aristada</a:t>
            </a:r>
            <a:r>
              <a:rPr lang="en-US" sz="2100" dirty="0">
                <a:cs typeface="Arial"/>
              </a:rPr>
              <a:t>*</a:t>
            </a:r>
          </a:p>
          <a:p>
            <a:pPr lvl="1"/>
            <a:r>
              <a:rPr lang="en-US" sz="2100" dirty="0" err="1">
                <a:cs typeface="Arial"/>
              </a:rPr>
              <a:t>Aristada</a:t>
            </a:r>
            <a:r>
              <a:rPr lang="en-US" sz="2100" dirty="0">
                <a:cs typeface="Arial"/>
              </a:rPr>
              <a:t> Initio*</a:t>
            </a:r>
          </a:p>
          <a:p>
            <a:pPr lvl="1"/>
            <a:r>
              <a:rPr lang="en-US" sz="2100" dirty="0">
                <a:solidFill>
                  <a:srgbClr val="3A3AB9"/>
                </a:solidFill>
                <a:cs typeface="Arial"/>
              </a:rPr>
              <a:t>Invega </a:t>
            </a:r>
            <a:r>
              <a:rPr lang="en-US" sz="2100" dirty="0" err="1">
                <a:solidFill>
                  <a:srgbClr val="3A3AB9"/>
                </a:solidFill>
                <a:cs typeface="Arial"/>
              </a:rPr>
              <a:t>Hafyera</a:t>
            </a:r>
            <a:endParaRPr lang="en-US" sz="2100" dirty="0">
              <a:solidFill>
                <a:srgbClr val="3A3AB9"/>
              </a:solidFill>
              <a:cs typeface="Arial"/>
            </a:endParaRPr>
          </a:p>
          <a:p>
            <a:pPr lvl="1"/>
            <a:r>
              <a:rPr lang="en-US" sz="2100" dirty="0">
                <a:cs typeface="Arial"/>
              </a:rPr>
              <a:t>Invega </a:t>
            </a:r>
            <a:r>
              <a:rPr lang="en-US" sz="2100" dirty="0" err="1">
                <a:cs typeface="Arial"/>
              </a:rPr>
              <a:t>Sustenna</a:t>
            </a:r>
            <a:r>
              <a:rPr lang="en-US" sz="2100" dirty="0">
                <a:cs typeface="Arial"/>
              </a:rPr>
              <a:t>*</a:t>
            </a:r>
          </a:p>
          <a:p>
            <a:pPr lvl="1"/>
            <a:r>
              <a:rPr lang="en-US" sz="2100" dirty="0">
                <a:cs typeface="Arial"/>
              </a:rPr>
              <a:t>Invega </a:t>
            </a:r>
            <a:r>
              <a:rPr lang="en-US" sz="2100" dirty="0" err="1">
                <a:cs typeface="Arial"/>
              </a:rPr>
              <a:t>Trinza</a:t>
            </a:r>
            <a:r>
              <a:rPr lang="en-US" sz="2100" dirty="0">
                <a:cs typeface="Arial"/>
              </a:rPr>
              <a:t>*</a:t>
            </a:r>
          </a:p>
          <a:p>
            <a:pPr lvl="1"/>
            <a:r>
              <a:rPr lang="en-US" sz="2100" b="0" i="0" u="none" strike="noStrike" baseline="0" dirty="0">
                <a:cs typeface="Arial"/>
              </a:rPr>
              <a:t>Perseris*</a:t>
            </a:r>
            <a:endParaRPr lang="en-US" sz="2100" dirty="0">
              <a:cs typeface="Arial"/>
            </a:endParaRPr>
          </a:p>
          <a:p>
            <a:pPr lvl="1"/>
            <a:r>
              <a:rPr lang="en-US" sz="2100" dirty="0">
                <a:cs typeface="Arial"/>
              </a:rPr>
              <a:t>Risperdal Consta*</a:t>
            </a:r>
          </a:p>
          <a:p>
            <a:pPr lvl="1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2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2584-DE6C-46A5-BB99-7D65CDCDEB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P&amp;T Public Class Vote:</a:t>
            </a:r>
            <a:br>
              <a:rPr lang="en-US"/>
            </a:br>
            <a:r>
              <a:rPr lang="en-US"/>
              <a:t> </a:t>
            </a:r>
            <a:r>
              <a:rPr lang="en-US" sz="3200" i="1"/>
              <a:t>Antipsychotics, Oral Atypical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3132-3072-4696-8829-F8C8E8E9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Antipsychotics, </a:t>
            </a:r>
            <a:r>
              <a:rPr lang="en-US"/>
              <a:t>Oral Atypical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7C341-1B62-4E3A-A185-3A4E24981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100" b="1" i="1" dirty="0">
                <a:cs typeface="Arial"/>
              </a:rPr>
              <a:t>PDL Recommendations (preferred products):</a:t>
            </a:r>
          </a:p>
          <a:p>
            <a:r>
              <a:rPr lang="en-US" sz="2100" dirty="0">
                <a:cs typeface="Arial"/>
              </a:rPr>
              <a:t>  Oral Agents</a:t>
            </a:r>
          </a:p>
          <a:p>
            <a:pPr lvl="1"/>
            <a:r>
              <a:rPr lang="en-US" sz="2100" dirty="0">
                <a:cs typeface="Arial"/>
              </a:rPr>
              <a:t>aripiprazole tablet*</a:t>
            </a:r>
          </a:p>
          <a:p>
            <a:pPr lvl="1"/>
            <a:r>
              <a:rPr lang="en-US" sz="2100" dirty="0">
                <a:cs typeface="Arial"/>
              </a:rPr>
              <a:t>clozapine ODT*, clozapine ODT* (AG), clozapine tablet*</a:t>
            </a:r>
          </a:p>
          <a:p>
            <a:pPr lvl="1"/>
            <a:r>
              <a:rPr lang="en-US" sz="2100" dirty="0">
                <a:cs typeface="Arial"/>
              </a:rPr>
              <a:t>Latuda*</a:t>
            </a:r>
          </a:p>
          <a:p>
            <a:pPr lvl="1"/>
            <a:r>
              <a:rPr lang="en-US" sz="2100" dirty="0">
                <a:cs typeface="Arial"/>
              </a:rPr>
              <a:t>olanzapine ODT*, olanzapine tablet*</a:t>
            </a:r>
          </a:p>
          <a:p>
            <a:pPr lvl="1"/>
            <a:r>
              <a:rPr lang="en-US" sz="2100" dirty="0">
                <a:cs typeface="Arial"/>
              </a:rPr>
              <a:t>quetiapine tablet*</a:t>
            </a:r>
          </a:p>
          <a:p>
            <a:pPr lvl="1"/>
            <a:r>
              <a:rPr lang="en-US" sz="2100" dirty="0" err="1">
                <a:cs typeface="Arial"/>
              </a:rPr>
              <a:t>risperdone</a:t>
            </a:r>
            <a:r>
              <a:rPr lang="en-US" sz="2100" dirty="0">
                <a:cs typeface="Arial"/>
              </a:rPr>
              <a:t> ODT*, risperidone solution*, risperidone tablet*</a:t>
            </a:r>
          </a:p>
          <a:p>
            <a:pPr lvl="1"/>
            <a:r>
              <a:rPr lang="en-US" sz="2100" dirty="0">
                <a:cs typeface="Arial"/>
              </a:rPr>
              <a:t>ziprasidone capsule*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45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7832-F131-49B9-A9F0-2A956ADEE0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P&amp;T Public Class Vote: </a:t>
            </a:r>
            <a:br>
              <a:rPr lang="en-US"/>
            </a:br>
            <a:r>
              <a:rPr lang="en-US" altLang="en-US" i="1"/>
              <a:t>COPD Agents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FB167-0D8B-42CC-B3B8-4B966EC76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44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0D614-DF99-48EF-BDF1-0A34A207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131"/>
            <a:ext cx="8229600" cy="666749"/>
          </a:xfrm>
        </p:spPr>
        <p:txBody>
          <a:bodyPr/>
          <a:lstStyle/>
          <a:p>
            <a:r>
              <a:rPr lang="en-US" altLang="en-US"/>
              <a:t>COPD Agents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F5C92-196F-4559-8FD6-85C567D3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66750"/>
            <a:ext cx="5105400" cy="3970318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Antimuscarinics - Short-Acting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Atrovent*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ipratropium nebulizer*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Antimuscarinics - Long-Acting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Spiriva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HandiHaler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*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Tudorza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Pressair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Beta Agonist/Antimuscarinic Combination - Short-Acting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ipratropium/albuterol nebulizer*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Combivent Respimat*</a:t>
            </a:r>
          </a:p>
          <a:p>
            <a:pPr lvl="1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038389-92D8-4FDB-9450-34636209BC3C}"/>
              </a:ext>
            </a:extLst>
          </p:cNvPr>
          <p:cNvSpPr txBox="1">
            <a:spLocks/>
          </p:cNvSpPr>
          <p:nvPr/>
        </p:nvSpPr>
        <p:spPr>
          <a:xfrm>
            <a:off x="2057400" y="302895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/>
          </a:p>
          <a:p>
            <a:endParaRPr lang="en-US" sz="2000" i="1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91227-35D8-44E5-8C6E-EDACD7591EFD}"/>
              </a:ext>
            </a:extLst>
          </p:cNvPr>
          <p:cNvSpPr txBox="1"/>
          <p:nvPr/>
        </p:nvSpPr>
        <p:spPr>
          <a:xfrm>
            <a:off x="5265628" y="1055057"/>
            <a:ext cx="372597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Beta Agonist/Antimuscarinic Combination - Long-Acting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chemeClr val="tx1">
                    <a:lumMod val="50000"/>
                  </a:schemeClr>
                </a:solidFill>
                <a:latin typeface="CIDFont+F4"/>
              </a:rPr>
              <a:t>Anoro Ellipta*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Bevespi Aerosphere*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Stiolto Respimat*</a:t>
            </a:r>
          </a:p>
          <a:p>
            <a:pPr lvl="1"/>
            <a:endParaRPr lang="en-US" altLang="en-US" sz="2000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82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2140-81BF-49B6-BB6C-0D5026AD1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P&amp;T Public Class Vote: </a:t>
            </a:r>
            <a:br>
              <a:rPr lang="en-US"/>
            </a:br>
            <a:r>
              <a:rPr lang="en-US" altLang="en-US"/>
              <a:t>Cytokine and CAM Antagonists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11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456C-5961-4244-9764-59CE2706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Cytokine and CAM Antagonists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5B042-8B5C-4F53-B2C1-0AAB732D2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733800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cs typeface="Arial"/>
              </a:rPr>
              <a:t>PDL Recommendations (preferred products):</a:t>
            </a:r>
          </a:p>
          <a:p>
            <a:r>
              <a:rPr lang="en-US" sz="2000" b="0" i="0" u="none" strike="noStrike" baseline="0" dirty="0">
                <a:cs typeface="Arial"/>
              </a:rPr>
              <a:t>Avsola with PA</a:t>
            </a:r>
          </a:p>
          <a:p>
            <a:r>
              <a:rPr lang="en-US" sz="2000" dirty="0">
                <a:cs typeface="Arial"/>
              </a:rPr>
              <a:t>Enbrel Kit*, Enbrel Syringe*, Enbrel Pen*, Enbrel Mini Cartridge*, </a:t>
            </a:r>
            <a:r>
              <a:rPr lang="en-US" sz="2000" b="0" i="0" u="none" strike="noStrike" baseline="0" dirty="0">
                <a:cs typeface="Arial"/>
              </a:rPr>
              <a:t>Enbrel Vial* </a:t>
            </a:r>
            <a:r>
              <a:rPr lang="en-US" sz="2000" dirty="0">
                <a:cs typeface="Arial"/>
              </a:rPr>
              <a:t>with PA </a:t>
            </a:r>
            <a:endParaRPr lang="en-US" sz="2000" dirty="0"/>
          </a:p>
          <a:p>
            <a:r>
              <a:rPr lang="en-US" sz="2000" dirty="0">
                <a:cs typeface="Arial"/>
              </a:rPr>
              <a:t>Humira Kit*, Humira Pen Kit* with PA</a:t>
            </a:r>
          </a:p>
          <a:p>
            <a:r>
              <a:rPr lang="en-US" sz="2000" dirty="0">
                <a:solidFill>
                  <a:srgbClr val="3A3AB9"/>
                </a:solidFill>
                <a:cs typeface="Arial"/>
              </a:rPr>
              <a:t>Orencia </a:t>
            </a:r>
            <a:r>
              <a:rPr lang="en-US" sz="2000" dirty="0" err="1">
                <a:solidFill>
                  <a:srgbClr val="3A3AB9"/>
                </a:solidFill>
                <a:cs typeface="Arial"/>
              </a:rPr>
              <a:t>Clickject</a:t>
            </a:r>
            <a:r>
              <a:rPr lang="en-US" sz="2000" dirty="0">
                <a:solidFill>
                  <a:srgbClr val="3A3AB9"/>
                </a:solidFill>
                <a:cs typeface="Arial"/>
              </a:rPr>
              <a:t>, Orencia Syringe</a:t>
            </a:r>
          </a:p>
          <a:p>
            <a:r>
              <a:rPr lang="en-US" sz="2000" dirty="0">
                <a:cs typeface="Arial"/>
              </a:rPr>
              <a:t>Otezla* with PA</a:t>
            </a:r>
          </a:p>
          <a:p>
            <a:r>
              <a:rPr lang="en-US" sz="2000" dirty="0">
                <a:cs typeface="Arial"/>
              </a:rPr>
              <a:t>Xeljanz (immediate release) with PA</a:t>
            </a:r>
          </a:p>
          <a:p>
            <a:pPr marL="0" indent="0">
              <a:buNone/>
            </a:pPr>
            <a:r>
              <a:rPr lang="en-US" altLang="en-US" sz="2000" b="1" i="1" dirty="0"/>
              <a:t>PDL Recommendations (products moving to nonpreferred status):</a:t>
            </a:r>
            <a:endParaRPr lang="en-US" sz="2000" b="1" i="1" dirty="0"/>
          </a:p>
          <a:p>
            <a:r>
              <a:rPr lang="en-US" sz="2000" dirty="0" err="1">
                <a:solidFill>
                  <a:srgbClr val="FF0000"/>
                </a:solidFill>
              </a:rPr>
              <a:t>Cibinqo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rgbClr val="2C2C2C"/>
              </a:solidFill>
            </a:endParaRPr>
          </a:p>
          <a:p>
            <a:endParaRPr lang="en-US" sz="2000" b="1" dirty="0">
              <a:solidFill>
                <a:srgbClr val="595959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3765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40A4-8F88-409F-AA27-4DBE9A5AF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P&amp;T Public Class Vote: </a:t>
            </a:r>
            <a:br>
              <a:rPr lang="en-US"/>
            </a:br>
            <a:r>
              <a:rPr lang="en-US" altLang="en-US" i="1"/>
              <a:t>Epinephrine, Self-Injected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C4131-3BBF-42E4-BA2E-DC77057913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8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Committee Recommendations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000" b="1" i="1">
                <a:solidFill>
                  <a:schemeClr val="tx1">
                    <a:lumMod val="50000"/>
                  </a:schemeClr>
                </a:solidFill>
              </a:rPr>
              <a:t>PDL Recommendation Key:</a:t>
            </a:r>
          </a:p>
          <a:p>
            <a:r>
              <a:rPr lang="en-US" altLang="en-US" sz="2000">
                <a:solidFill>
                  <a:schemeClr val="tx1">
                    <a:lumMod val="50000"/>
                  </a:schemeClr>
                </a:solidFill>
              </a:rPr>
              <a:t>Products currently preferred and remaining preferred are listed in </a:t>
            </a:r>
            <a:r>
              <a:rPr lang="en-US" altLang="en-US" sz="2000" b="1" u="sng">
                <a:solidFill>
                  <a:schemeClr val="tx1">
                    <a:lumMod val="50000"/>
                  </a:schemeClr>
                </a:solidFill>
              </a:rPr>
              <a:t>Black</a:t>
            </a:r>
          </a:p>
          <a:p>
            <a:r>
              <a:rPr lang="en-US" altLang="en-US" sz="2000">
                <a:solidFill>
                  <a:schemeClr val="tx1">
                    <a:lumMod val="50000"/>
                  </a:schemeClr>
                </a:solidFill>
              </a:rPr>
              <a:t>Products currently new, not previously reviewed or non-preferred and recommended to be preferred are listed in </a:t>
            </a:r>
            <a:r>
              <a:rPr lang="en-US" altLang="en-US" sz="2000" b="1" u="sng">
                <a:solidFill>
                  <a:srgbClr val="3A3AB9"/>
                </a:solidFill>
              </a:rPr>
              <a:t>Blue</a:t>
            </a:r>
          </a:p>
          <a:p>
            <a:r>
              <a:rPr lang="en-US" altLang="en-US" sz="2000">
                <a:solidFill>
                  <a:schemeClr val="tx1">
                    <a:lumMod val="50000"/>
                  </a:schemeClr>
                </a:solidFill>
              </a:rPr>
              <a:t>Products currently new, not previously reviewed or preferred and recommended to be non- preferred are listed in </a:t>
            </a:r>
            <a:r>
              <a:rPr lang="en-US" altLang="en-US" sz="2000" b="1" u="sng">
                <a:solidFill>
                  <a:srgbClr val="FF0000"/>
                </a:solidFill>
              </a:rPr>
              <a:t>Red</a:t>
            </a:r>
          </a:p>
          <a:p>
            <a:r>
              <a:rPr lang="en-US" altLang="en-US" sz="2000">
                <a:solidFill>
                  <a:schemeClr val="tx1">
                    <a:lumMod val="50000"/>
                  </a:schemeClr>
                </a:solidFill>
              </a:rPr>
              <a:t>Products currently included on the AHCCCS approved drug list are noted with an </a:t>
            </a:r>
            <a:r>
              <a:rPr lang="en-US" altLang="en-US" sz="2000" b="1">
                <a:solidFill>
                  <a:schemeClr val="tx1">
                    <a:lumMod val="50000"/>
                  </a:schemeClr>
                </a:solidFill>
              </a:rPr>
              <a:t>asterisk</a:t>
            </a:r>
            <a:r>
              <a:rPr lang="en-US" altLang="en-US" sz="2000">
                <a:solidFill>
                  <a:schemeClr val="tx1">
                    <a:lumMod val="50000"/>
                  </a:schemeClr>
                </a:solidFill>
              </a:rPr>
              <a:t> (*)</a:t>
            </a:r>
          </a:p>
          <a:p>
            <a:r>
              <a:rPr lang="en-US" altLang="en-US" sz="2000">
                <a:solidFill>
                  <a:schemeClr val="tx1">
                    <a:lumMod val="50000"/>
                  </a:schemeClr>
                </a:solidFill>
              </a:rPr>
              <a:t>Classes where grandfathering is recommended will have a notation on the preferred recommendations page</a:t>
            </a:r>
            <a:endParaRPr lang="en-US" altLang="en-US" sz="2000">
              <a:solidFill>
                <a:srgbClr val="0000FF"/>
              </a:solidFill>
            </a:endParaRPr>
          </a:p>
          <a:p>
            <a:endParaRPr lang="en-US" altLang="en-US" sz="2000" b="1" i="1" u="sng">
              <a:solidFill>
                <a:srgbClr val="FF0000"/>
              </a:solidFill>
            </a:endParaRPr>
          </a:p>
          <a:p>
            <a:endParaRPr lang="en-US" altLang="en-US" sz="2000" b="1" i="1">
              <a:solidFill>
                <a:srgbClr val="0000FF"/>
              </a:solidFill>
            </a:endParaRPr>
          </a:p>
          <a:p>
            <a:endParaRPr lang="en-US" altLang="en-US" sz="2000" b="1" i="1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en-US" sz="2000" b="1" i="1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59751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0BCD-8268-4E27-860E-56460966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Epinephrine, Self-Injected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F798-6141-47B0-B94D-5D20CD475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cs typeface="Arial"/>
              </a:rPr>
              <a:t>PDL Recommendations (preferred products):</a:t>
            </a:r>
          </a:p>
          <a:p>
            <a:r>
              <a:rPr lang="en-US" sz="2000" dirty="0">
                <a:cs typeface="Arial"/>
              </a:rPr>
              <a:t>epinephrine 0.15mg (generic EpiPen Jr.)*</a:t>
            </a:r>
          </a:p>
          <a:p>
            <a:r>
              <a:rPr lang="en-US" sz="2000" dirty="0">
                <a:cs typeface="Arial"/>
              </a:rPr>
              <a:t>epinephrine 0.3mg (generic EpiPen)*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3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88115C-BA65-4416-AF8E-0C98FC0EBE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ea typeface="+mj-lt"/>
                <a:cs typeface="+mj-lt"/>
              </a:rPr>
              <a:t>P&amp;T Public Class Vote: 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Glucagon Agents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5BCD-35E7-46D4-94B4-38354EEACB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algn="ctr"/>
            <a:endParaRPr lang="en-US" altLang="en-US" sz="3600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785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0BCD-8268-4E27-860E-56460966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Glucagon Agents</a:t>
            </a:r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F798-6141-47B0-B94D-5D20CD475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78" y="1047750"/>
            <a:ext cx="8634471" cy="3394472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000" b="0" i="0" u="none" strike="noStrike" baseline="0" dirty="0">
                <a:latin typeface="CIDFont+F4"/>
              </a:rPr>
              <a:t>Glucagon Injection*</a:t>
            </a:r>
            <a:endParaRPr lang="en-US" sz="2000" dirty="0">
              <a:latin typeface="CIDFont+F4"/>
            </a:endParaRPr>
          </a:p>
          <a:p>
            <a:r>
              <a:rPr lang="en-US" sz="2000" b="0" i="0" u="none" strike="noStrike" baseline="0" dirty="0">
                <a:latin typeface="CIDFont+F4"/>
              </a:rPr>
              <a:t>Glucagon Emergency Kit (by Lilly)*</a:t>
            </a:r>
          </a:p>
          <a:p>
            <a:r>
              <a:rPr lang="en-US" sz="2000" dirty="0">
                <a:solidFill>
                  <a:srgbClr val="3A3AB9"/>
                </a:solidFill>
                <a:latin typeface="CIDFont+F4"/>
              </a:rPr>
              <a:t>Gvoke Pen – PA for greater QL of 1 </a:t>
            </a:r>
            <a:endParaRPr lang="en-US" sz="2000" b="0" i="0" u="none" strike="noStrike" baseline="0" dirty="0">
              <a:solidFill>
                <a:srgbClr val="3A3AB9"/>
              </a:solidFill>
              <a:latin typeface="CIDFont+F4"/>
            </a:endParaRPr>
          </a:p>
          <a:p>
            <a:r>
              <a:rPr lang="en-US" sz="2000" b="0" i="0" u="none" strike="noStrike" baseline="0" dirty="0" err="1">
                <a:latin typeface="CIDFont+F4"/>
              </a:rPr>
              <a:t>Proglycem</a:t>
            </a:r>
            <a:r>
              <a:rPr lang="en-US" sz="2000" b="0" i="0" u="none" strike="noStrike" baseline="0" dirty="0">
                <a:latin typeface="CIDFont+F4"/>
              </a:rPr>
              <a:t> Suspension*</a:t>
            </a:r>
          </a:p>
          <a:p>
            <a:endParaRPr lang="en-US" sz="2000" dirty="0">
              <a:latin typeface="CIDFont+F4"/>
            </a:endParaRPr>
          </a:p>
          <a:p>
            <a:pPr marL="0" indent="0">
              <a:buNone/>
            </a:pPr>
            <a:r>
              <a:rPr lang="en-US" altLang="en-US" sz="2000" b="1" i="1" dirty="0"/>
              <a:t>PDL Recommendations (products moving to nonpreferred status):</a:t>
            </a:r>
            <a:endParaRPr lang="en-US" sz="2000" b="1" i="1" dirty="0"/>
          </a:p>
          <a:p>
            <a:r>
              <a:rPr lang="en-US" sz="2000" dirty="0">
                <a:solidFill>
                  <a:srgbClr val="FF0000"/>
                </a:solidFill>
              </a:rPr>
              <a:t>Gvoke Vial</a:t>
            </a:r>
          </a:p>
          <a:p>
            <a:endParaRPr lang="en-US" sz="2000" b="0" i="0" u="none" strike="noStrike" baseline="0" dirty="0">
              <a:latin typeface="CIDFont+F4"/>
            </a:endParaRPr>
          </a:p>
          <a:p>
            <a:pPr marL="0" indent="0">
              <a:buNone/>
            </a:pPr>
            <a:endParaRPr lang="en-US" dirty="0">
              <a:solidFill>
                <a:srgbClr val="2682C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76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6BE5-B69E-436D-9FCC-F2BAAD537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P&amp;T Public Class Vote: </a:t>
            </a:r>
            <a:br>
              <a:rPr lang="en-US"/>
            </a:br>
            <a:r>
              <a:rPr lang="en-US" altLang="en-US" i="1"/>
              <a:t>Glucocorticoids, Inhaled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3D192-4A77-447D-9E05-D3E311B5AD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82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Glucocorticoids, Inhaled</a:t>
            </a:r>
            <a:endParaRPr lang="en-US" dirty="0"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57667"/>
            <a:ext cx="8462897" cy="3891114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Single Agent Products</a:t>
            </a:r>
            <a:endParaRPr lang="en-US" sz="2000" dirty="0"/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Asmanex*</a:t>
            </a:r>
            <a:endParaRPr lang="en-US" sz="2000" dirty="0"/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budesonide 1 mg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respules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*</a:t>
            </a:r>
            <a:endParaRPr lang="en-US" sz="2000" dirty="0"/>
          </a:p>
          <a:p>
            <a:pPr lvl="1"/>
            <a:r>
              <a:rPr lang="en-US" sz="2000" dirty="0">
                <a:solidFill>
                  <a:schemeClr val="tx2">
                    <a:lumMod val="50000"/>
                  </a:schemeClr>
                </a:solidFill>
                <a:cs typeface="Arial"/>
              </a:rPr>
              <a:t>budesonide 0.25 and </a:t>
            </a:r>
          </a:p>
          <a:p>
            <a:pPr marL="857250" lvl="2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cs typeface="Arial"/>
              </a:rPr>
              <a:t>0.5 mg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cs typeface="Arial"/>
              </a:rPr>
              <a:t>respules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cs typeface="Arial"/>
              </a:rPr>
              <a:t>*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Flovent HFA*</a:t>
            </a:r>
            <a:endParaRPr lang="en-US" sz="2000" dirty="0"/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Pulmicort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Flexhaler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*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648200" y="1405681"/>
            <a:ext cx="4191000" cy="3096017"/>
          </a:xfrm>
        </p:spPr>
        <p:txBody>
          <a:bodyPr/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Combination Products</a:t>
            </a:r>
          </a:p>
          <a:p>
            <a:pPr lvl="1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Advair Diskus*^</a:t>
            </a:r>
          </a:p>
          <a:p>
            <a:pPr lvl="1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Advair HFA*</a:t>
            </a:r>
          </a:p>
          <a:p>
            <a:pPr lvl="1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Flovent Diskus*</a:t>
            </a:r>
          </a:p>
          <a:p>
            <a:pPr lvl="1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Dulera*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Symbicort*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^Brand is preferred over generic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8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F5027-B759-47CA-B244-054EF9BF3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P&amp;T Public Class Vote: </a:t>
            </a:r>
            <a:br>
              <a:rPr lang="en-US"/>
            </a:br>
            <a:r>
              <a:rPr lang="en-US" altLang="en-US" i="1"/>
              <a:t>Growth Hormone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0F670-8561-4367-B69E-D8FBD9CD13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76AA-EC5C-4D66-944E-E36814AE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Growth Hormone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5268F-1723-4D6E-8D53-E3E8E0000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Genotropin Cartridge*, Genotropin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Disp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Syringe*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Norditropin Pen*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30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BFCA-C0FC-42D3-9C72-A040798B1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>
                <a:solidFill>
                  <a:schemeClr val="bg1"/>
                </a:solidFill>
              </a:rPr>
            </a:b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P&amp;T Public Class Vote: </a:t>
            </a:r>
            <a:br>
              <a:rPr lang="en-US">
                <a:solidFill>
                  <a:schemeClr val="bg1"/>
                </a:solidFill>
              </a:rPr>
            </a:br>
            <a:r>
              <a:rPr lang="en-US" altLang="en-US" i="1">
                <a:solidFill>
                  <a:schemeClr val="bg1"/>
                </a:solidFill>
              </a:rPr>
              <a:t>Hepatitis C Agents</a:t>
            </a:r>
            <a:br>
              <a:rPr lang="en-US" altLang="en-US" i="1">
                <a:solidFill>
                  <a:schemeClr val="bg1"/>
                </a:solidFill>
              </a:rPr>
            </a:br>
            <a:r>
              <a:rPr lang="en-US" i="1">
                <a:solidFill>
                  <a:schemeClr val="bg1"/>
                </a:solidFill>
              </a:rPr>
              <a:t>Direct Acting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F1069-C4E2-4D0C-888A-FE7B5BCB4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2A1F-E0F2-45C2-A88F-57D983D4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Hepatitis C Agents (D</a:t>
            </a:r>
            <a:r>
              <a:rPr lang="en-US" dirty="0"/>
              <a:t>irect Acting)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CF74-DAF6-4037-AE63-F29912BC6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Mavyret*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sofosbuvir/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velpatasvir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(AG)*</a:t>
            </a:r>
          </a:p>
          <a:p>
            <a:pPr lvl="1"/>
            <a:endParaRPr lang="en-US" sz="2400" dirty="0">
              <a:solidFill>
                <a:srgbClr val="1E09B7"/>
              </a:solidFill>
            </a:endParaRPr>
          </a:p>
          <a:p>
            <a:pPr marL="0" indent="0">
              <a:buNone/>
            </a:pPr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95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B25EA-A2C6-4F2E-A65C-4B5CE1DBF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P&amp;T Public Class Vote: </a:t>
            </a:r>
            <a:br>
              <a:rPr lang="en-US"/>
            </a:br>
            <a:r>
              <a:rPr lang="en-US" altLang="en-US" i="1"/>
              <a:t>Hypoglycemics, Incretin </a:t>
            </a:r>
            <a:br>
              <a:rPr lang="en-US" altLang="en-US" i="1"/>
            </a:br>
            <a:r>
              <a:rPr lang="en-US" altLang="en-US" i="1"/>
              <a:t>Mimetics/Enhancers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DC53D-B373-40A0-B491-B6AE65E26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4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P&amp;T Public Class Vote: </a:t>
            </a:r>
            <a:br>
              <a:rPr lang="en-US"/>
            </a:br>
            <a:r>
              <a:rPr lang="en-US" altLang="en-US" sz="3200" i="1"/>
              <a:t>Analgesics, Narcotics Long Acting</a:t>
            </a:r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7B02038-9B82-40AE-9459-1FC21EB617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44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"/>
            <a:ext cx="8458200" cy="609600"/>
          </a:xfrm>
        </p:spPr>
        <p:txBody>
          <a:bodyPr/>
          <a:lstStyle/>
          <a:p>
            <a:pPr algn="l"/>
            <a:r>
              <a:rPr lang="en-US" altLang="en-US"/>
              <a:t>Hypoglycemics, Incretin Mimetics/Enhancers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666750"/>
            <a:ext cx="4495800" cy="4001095"/>
          </a:xfrm>
        </p:spPr>
        <p:txBody>
          <a:bodyPr/>
          <a:lstStyle/>
          <a:p>
            <a:pPr>
              <a:buNone/>
            </a:pPr>
            <a:r>
              <a:rPr lang="en-US" altLang="en-US" sz="17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altLang="en-US" sz="1700" dirty="0"/>
              <a:t>Amylin Analogues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 err="1"/>
              <a:t>Symlin</a:t>
            </a:r>
            <a:r>
              <a:rPr lang="en-US" sz="1700" dirty="0"/>
              <a:t> Pens*</a:t>
            </a:r>
          </a:p>
          <a:p>
            <a:r>
              <a:rPr lang="en-US" sz="1700" dirty="0"/>
              <a:t>Dipeptidyl Peptidase-4 Enzyme Inhibitors (DPP-4s)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Janumet*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Janumet XR*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Januvia*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 err="1"/>
              <a:t>Jentadueto</a:t>
            </a:r>
            <a:r>
              <a:rPr lang="en-US" sz="1700" dirty="0"/>
              <a:t>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 err="1"/>
              <a:t>Jentadueto</a:t>
            </a:r>
            <a:r>
              <a:rPr lang="en-US" sz="1700" dirty="0"/>
              <a:t> XR*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 err="1"/>
              <a:t>Kazano</a:t>
            </a:r>
            <a:r>
              <a:rPr lang="en-US" sz="1700" dirty="0"/>
              <a:t>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 err="1"/>
              <a:t>Kombiglyze</a:t>
            </a:r>
            <a:r>
              <a:rPr lang="en-US" sz="1700" dirty="0"/>
              <a:t> XR*</a:t>
            </a:r>
          </a:p>
          <a:p>
            <a:pPr lvl="1"/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FBC33-6F6F-4FAC-A1D4-F53D8E440F08}"/>
              </a:ext>
            </a:extLst>
          </p:cNvPr>
          <p:cNvSpPr txBox="1"/>
          <p:nvPr/>
        </p:nvSpPr>
        <p:spPr>
          <a:xfrm>
            <a:off x="4953000" y="895350"/>
            <a:ext cx="3962400" cy="3739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Dipeptidyl Peptidase-4 Enzyme Inhibitors (DPP-4s) </a:t>
            </a:r>
            <a:r>
              <a:rPr lang="en-US" sz="1700" i="1" dirty="0">
                <a:solidFill>
                  <a:schemeClr val="tx1">
                    <a:lumMod val="50000"/>
                  </a:schemeClr>
                </a:solidFill>
              </a:rPr>
              <a:t>Cont.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 err="1">
                <a:solidFill>
                  <a:schemeClr val="tx1">
                    <a:lumMod val="50000"/>
                  </a:schemeClr>
                </a:solidFill>
              </a:rPr>
              <a:t>Nesina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 err="1">
                <a:solidFill>
                  <a:schemeClr val="tx1">
                    <a:lumMod val="50000"/>
                  </a:schemeClr>
                </a:solidFill>
              </a:rPr>
              <a:t>Onglyza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b="0" i="0" u="none" strike="noStrike" baseline="0" dirty="0" err="1">
                <a:solidFill>
                  <a:schemeClr val="tx1">
                    <a:lumMod val="50000"/>
                  </a:schemeClr>
                </a:solidFill>
              </a:rPr>
              <a:t>Oseni</a:t>
            </a:r>
            <a:r>
              <a:rPr lang="en-US" sz="1700" b="0" i="0" u="none" strike="noStrike" baseline="0" dirty="0">
                <a:solidFill>
                  <a:schemeClr val="tx1">
                    <a:lumMod val="50000"/>
                  </a:schemeClr>
                </a:solidFill>
              </a:rPr>
              <a:t>*</a:t>
            </a:r>
            <a:endParaRPr lang="en-US" sz="1700" dirty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 err="1">
                <a:solidFill>
                  <a:schemeClr val="tx1">
                    <a:lumMod val="50000"/>
                  </a:schemeClr>
                </a:solidFill>
              </a:rPr>
              <a:t>Tradjenta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b="0" i="0" u="none" strike="noStrike" baseline="0" dirty="0">
                <a:solidFill>
                  <a:schemeClr val="tx1">
                    <a:lumMod val="50000"/>
                  </a:schemeClr>
                </a:solidFill>
              </a:rPr>
              <a:t>Trijardy XR*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 </a:t>
            </a:r>
            <a:endParaRPr lang="en-US" sz="17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Glucagon-Like Peptide-1 Receptor Agonists (GLP-1s)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Bydureon Pens*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 err="1">
                <a:solidFill>
                  <a:schemeClr val="tx1">
                    <a:lumMod val="50000"/>
                  </a:schemeClr>
                </a:solidFill>
              </a:rPr>
              <a:t>Byetta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 Pens*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i="0" u="none" strike="noStrike" baseline="0" dirty="0">
                <a:solidFill>
                  <a:schemeClr val="tx1">
                    <a:lumMod val="50000"/>
                  </a:schemeClr>
                </a:solidFill>
              </a:rPr>
              <a:t>Trulicity*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 </a:t>
            </a:r>
            <a:endParaRPr lang="en-US" sz="1700" b="1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Victoza*</a:t>
            </a:r>
          </a:p>
          <a:p>
            <a:pPr lvl="1"/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83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"/>
            <a:ext cx="8458200" cy="609600"/>
          </a:xfrm>
        </p:spPr>
        <p:txBody>
          <a:bodyPr/>
          <a:lstStyle/>
          <a:p>
            <a:pPr algn="l"/>
            <a:r>
              <a:rPr lang="en-US" altLang="en-US"/>
              <a:t>Hypoglycemics, Incretin Mimetics/Enhancers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5988" y="666750"/>
            <a:ext cx="6335016" cy="400109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b="1" i="1" dirty="0"/>
              <a:t>PDL Recommendations (products moving to nonpreferred status):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FF0000"/>
                </a:solidFill>
                <a:cs typeface="+mn-cs"/>
              </a:rPr>
              <a:t>Glyxambi* - Grandfathering </a:t>
            </a:r>
          </a:p>
          <a:p>
            <a:pPr lvl="1"/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68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1BB4-8B55-4095-9356-F4768CA9F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P&amp;T Public Class Vote: </a:t>
            </a:r>
            <a:br>
              <a:rPr lang="en-US"/>
            </a:br>
            <a:r>
              <a:rPr lang="en-US" altLang="en-US" i="1"/>
              <a:t>Hypoglycemics, Insulin and Related Agents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4CBC8-60F3-4DD3-B0CE-3ED5B4352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65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0912-0BB9-4FAA-8A81-CABA65DE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Hypoglycemics, Insulin and Related </a:t>
            </a:r>
            <a:br>
              <a:rPr lang="en-US" altLang="en-US" dirty="0"/>
            </a:br>
            <a:r>
              <a:rPr lang="en-US" altLang="en-US" dirty="0"/>
              <a:t>Agents (1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8BA4-A937-44AE-A1D3-36B4C702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47751"/>
            <a:ext cx="4419600" cy="3581400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18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altLang="en-US" sz="1800" dirty="0"/>
              <a:t>Rapid-Acting Insulins</a:t>
            </a:r>
          </a:p>
          <a:p>
            <a:pPr lvl="1"/>
            <a:r>
              <a:rPr lang="en-US" sz="1800" dirty="0">
                <a:cs typeface="Arial"/>
              </a:rPr>
              <a:t>Humalog Cartridge*</a:t>
            </a:r>
          </a:p>
          <a:p>
            <a:pPr lvl="1"/>
            <a:r>
              <a:rPr lang="en-US" sz="1800" b="0" i="0" u="none" strike="noStrike" baseline="0" dirty="0"/>
              <a:t>Insulin Aspart Cartridge (AG)</a:t>
            </a:r>
          </a:p>
          <a:p>
            <a:pPr lvl="1"/>
            <a:r>
              <a:rPr lang="en-US" sz="1800" b="0" i="0" u="none" strike="noStrike" baseline="0" dirty="0"/>
              <a:t>Insulin Aspart Pen (AG)</a:t>
            </a:r>
          </a:p>
          <a:p>
            <a:pPr lvl="1"/>
            <a:r>
              <a:rPr lang="en-US" sz="1800" b="0" i="0" u="none" strike="noStrike" baseline="0" dirty="0"/>
              <a:t>Insulin Aspart Vial (AG)</a:t>
            </a:r>
          </a:p>
          <a:p>
            <a:pPr lvl="1"/>
            <a:r>
              <a:rPr lang="de-DE" sz="1800" b="0" i="0" u="none" strike="noStrike" baseline="0" dirty="0"/>
              <a:t>Insulin Lispro Junior Kwikpen (AG)</a:t>
            </a:r>
            <a:endParaRPr lang="en-US" sz="1800" b="0" i="0" u="none" strike="noStrike" baseline="0" dirty="0"/>
          </a:p>
          <a:p>
            <a:pPr lvl="1"/>
            <a:r>
              <a:rPr lang="en-US" sz="1800" b="0" i="0" u="none" strike="noStrike" baseline="0" dirty="0"/>
              <a:t>Insulin Lispro Pen (AG)</a:t>
            </a:r>
          </a:p>
          <a:p>
            <a:pPr lvl="1"/>
            <a:r>
              <a:rPr lang="en-US" sz="1800" b="0" i="0" u="none" strike="noStrike" baseline="0" dirty="0"/>
              <a:t>Insulin Lispro Vial (AG)</a:t>
            </a:r>
          </a:p>
          <a:p>
            <a:pPr marL="457200" lvl="1" indent="0">
              <a:buNone/>
            </a:pPr>
            <a:endParaRPr lang="en-US" sz="1800" b="0" i="0" u="none" strike="noStrike" baseline="0" dirty="0"/>
          </a:p>
          <a:p>
            <a:pPr lvl="1"/>
            <a:endParaRPr lang="en-US" sz="1800" b="0" i="0" u="none" strike="noStrike" baseline="0" dirty="0">
              <a:solidFill>
                <a:srgbClr val="0070C0"/>
              </a:solidFill>
              <a:latin typeface="CIDFont+F4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38793-4A49-4562-8B12-88D9C8990C3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520" y="1159562"/>
            <a:ext cx="4191000" cy="3186716"/>
          </a:xfrm>
        </p:spPr>
        <p:txBody>
          <a:bodyPr lIns="91440" tIns="45720" rIns="91440" bIns="45720" anchor="t"/>
          <a:lstStyle/>
          <a:p>
            <a:r>
              <a:rPr lang="en-US" sz="1800" dirty="0"/>
              <a:t>Regular Insulins</a:t>
            </a:r>
          </a:p>
          <a:p>
            <a:pPr lvl="1"/>
            <a:r>
              <a:rPr lang="en-US" sz="1800" dirty="0"/>
              <a:t>Humulin 500 Pens*, Humulin 500 Vials*</a:t>
            </a:r>
          </a:p>
          <a:p>
            <a:pPr lvl="1"/>
            <a:r>
              <a:rPr lang="en-US" sz="1800" dirty="0"/>
              <a:t>Novolin Vial OTC*</a:t>
            </a:r>
          </a:p>
          <a:p>
            <a:r>
              <a:rPr lang="en-US" sz="1800" dirty="0"/>
              <a:t>Long-Acting Insulins</a:t>
            </a:r>
          </a:p>
          <a:p>
            <a:pPr lvl="1"/>
            <a:r>
              <a:rPr lang="en-US" sz="1800" dirty="0"/>
              <a:t>Lantus Vial*</a:t>
            </a:r>
          </a:p>
          <a:p>
            <a:pPr lvl="1"/>
            <a:r>
              <a:rPr lang="en-US" sz="1800" dirty="0"/>
              <a:t>Lantus Solostar Pen*</a:t>
            </a:r>
          </a:p>
          <a:p>
            <a:pPr lvl="1"/>
            <a:r>
              <a:rPr lang="en-US" sz="1800" dirty="0"/>
              <a:t>Levemir Pens*, Levemir Vials*</a:t>
            </a:r>
          </a:p>
          <a:p>
            <a:pPr lvl="1"/>
            <a:endParaRPr lang="en-US" sz="1800" dirty="0">
              <a:solidFill>
                <a:srgbClr val="3A3AB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40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3532-533F-4DE8-A395-BEF8C433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Hypoglycemics, Insulin and Related </a:t>
            </a:r>
            <a:br>
              <a:rPr lang="en-US" altLang="en-US" dirty="0"/>
            </a:br>
            <a:r>
              <a:rPr lang="en-US" altLang="en-US" dirty="0"/>
              <a:t>Agents 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C28D3-6915-4E51-973D-DE4AA593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64" y="1047751"/>
            <a:ext cx="4447736" cy="35814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altLang="en-US" sz="18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1800" dirty="0"/>
              <a:t>Rapid/Intermediate-Acting Combination Insulins</a:t>
            </a:r>
          </a:p>
          <a:p>
            <a:pPr lvl="1"/>
            <a:r>
              <a:rPr lang="en-US" sz="1800" dirty="0">
                <a:cs typeface="Arial"/>
              </a:rPr>
              <a:t>Humalog Mix Vials*</a:t>
            </a:r>
          </a:p>
          <a:p>
            <a:pPr lvl="1"/>
            <a:r>
              <a:rPr lang="fr-FR" sz="1800" b="0" i="0" u="none" strike="noStrike" baseline="0" dirty="0" err="1">
                <a:cs typeface="Arial"/>
              </a:rPr>
              <a:t>Insulin</a:t>
            </a:r>
            <a:r>
              <a:rPr lang="fr-FR" sz="1800" b="0" i="0" u="none" strike="noStrike" baseline="0" dirty="0">
                <a:cs typeface="Arial"/>
              </a:rPr>
              <a:t> Aspart/</a:t>
            </a:r>
            <a:r>
              <a:rPr lang="fr-FR" sz="1800" b="0" i="0" u="none" strike="noStrike" baseline="0" dirty="0" err="1">
                <a:cs typeface="Arial"/>
              </a:rPr>
              <a:t>Insulin</a:t>
            </a:r>
            <a:r>
              <a:rPr lang="fr-FR" sz="1800" b="0" i="0" u="none" strike="noStrike" baseline="0" dirty="0">
                <a:cs typeface="Arial"/>
              </a:rPr>
              <a:t> Aspart Protamine Vial (AG)</a:t>
            </a:r>
          </a:p>
          <a:p>
            <a:pPr lvl="1"/>
            <a:r>
              <a:rPr lang="fr-FR" sz="1800" b="0" i="0" u="none" strike="noStrike" baseline="0" dirty="0" err="1">
                <a:cs typeface="Arial"/>
              </a:rPr>
              <a:t>Insulin</a:t>
            </a:r>
            <a:r>
              <a:rPr lang="fr-FR" sz="1800" b="0" i="0" u="none" strike="noStrike" baseline="0" dirty="0">
                <a:cs typeface="Arial"/>
              </a:rPr>
              <a:t> Aspart/</a:t>
            </a:r>
            <a:r>
              <a:rPr lang="fr-FR" sz="1800" b="0" i="0" u="none" strike="noStrike" baseline="0" dirty="0" err="1">
                <a:cs typeface="Arial"/>
              </a:rPr>
              <a:t>Insulin</a:t>
            </a:r>
            <a:r>
              <a:rPr lang="fr-FR" sz="1800" b="0" i="0" u="none" strike="noStrike" baseline="0" dirty="0">
                <a:cs typeface="Arial"/>
              </a:rPr>
              <a:t> Aspart Protamine </a:t>
            </a:r>
            <a:r>
              <a:rPr lang="fr-FR" sz="1800" b="0" i="0" u="none" strike="noStrike" baseline="0" dirty="0" err="1">
                <a:cs typeface="Arial"/>
              </a:rPr>
              <a:t>Insulin</a:t>
            </a:r>
            <a:r>
              <a:rPr lang="fr-FR" sz="1800" b="0" i="0" u="none" strike="noStrike" baseline="0" dirty="0">
                <a:cs typeface="Arial"/>
              </a:rPr>
              <a:t> Pen (AG)</a:t>
            </a:r>
          </a:p>
          <a:p>
            <a:pPr lvl="1"/>
            <a:r>
              <a:rPr lang="en-US" sz="1800" b="0" i="0" u="none" strike="noStrike" baseline="0" dirty="0">
                <a:cs typeface="Arial"/>
              </a:rPr>
              <a:t>Insulin Lispro Protamine Mix </a:t>
            </a:r>
            <a:r>
              <a:rPr lang="en-US" sz="1800" b="0" i="0" u="none" strike="noStrike" baseline="0" dirty="0" err="1">
                <a:cs typeface="Arial"/>
              </a:rPr>
              <a:t>Kwikpen</a:t>
            </a:r>
            <a:r>
              <a:rPr lang="en-US" sz="1800" b="0" i="0" u="none" strike="noStrike" baseline="0" dirty="0">
                <a:cs typeface="Arial"/>
              </a:rPr>
              <a:t> (AG)</a:t>
            </a:r>
            <a:endParaRPr lang="fr-FR" sz="1800" b="0" i="0" u="none" strike="noStrike" baseline="0" dirty="0">
              <a:cs typeface="Arial"/>
            </a:endParaRPr>
          </a:p>
          <a:p>
            <a:pPr lvl="1"/>
            <a:endParaRPr lang="fr-FR" sz="1800" b="0" i="0" u="none" strike="noStrike" baseline="0" dirty="0">
              <a:cs typeface="Arial"/>
            </a:endParaRPr>
          </a:p>
          <a:p>
            <a:pPr lvl="1"/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CAF49-FAA0-4566-9CF2-6DA9D9869F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6336" y="1279085"/>
            <a:ext cx="4191000" cy="3238232"/>
          </a:xfrm>
        </p:spPr>
        <p:txBody>
          <a:bodyPr lIns="91440" tIns="45720" rIns="91440" bIns="45720" anchor="t"/>
          <a:lstStyle/>
          <a:p>
            <a:r>
              <a:rPr lang="en-US" sz="1800" dirty="0"/>
              <a:t>Regular/Intermediate-Acting Combination Insulins</a:t>
            </a:r>
          </a:p>
          <a:p>
            <a:pPr lvl="1"/>
            <a:r>
              <a:rPr lang="en-US" sz="1800" dirty="0"/>
              <a:t>Humulin Pen 70/30 Pen OTC, Humulin 70/30 Vials*</a:t>
            </a:r>
          </a:p>
          <a:p>
            <a:pPr lvl="1"/>
            <a:r>
              <a:rPr lang="en-US" sz="1800" dirty="0"/>
              <a:t>Novolin 70/30 Vial OTC*</a:t>
            </a:r>
          </a:p>
          <a:p>
            <a:pPr>
              <a:buNone/>
            </a:pPr>
            <a:endParaRPr lang="en-US" altLang="en-US" sz="18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en-US" sz="1800" b="1" i="1" dirty="0"/>
              <a:t>PDL Recommendations (products moving to nonpreferred status):</a:t>
            </a:r>
          </a:p>
          <a:p>
            <a:pPr lvl="1"/>
            <a:r>
              <a:rPr lang="en-US" sz="1800" b="0" i="0" u="none" strike="noStrike" baseline="0" dirty="0">
                <a:solidFill>
                  <a:srgbClr val="FF0000"/>
                </a:solidFill>
                <a:cs typeface="Arial"/>
              </a:rPr>
              <a:t>Humul</a:t>
            </a:r>
            <a:r>
              <a:rPr lang="en-US" sz="1800" dirty="0">
                <a:solidFill>
                  <a:srgbClr val="FF0000"/>
                </a:solidFill>
                <a:cs typeface="Arial"/>
              </a:rPr>
              <a:t>in Vial</a:t>
            </a:r>
            <a:r>
              <a:rPr lang="en-US" sz="1800" b="0" i="0" u="none" strike="noStrike" baseline="0" dirty="0">
                <a:solidFill>
                  <a:srgbClr val="FF0000"/>
                </a:solidFill>
                <a:cs typeface="Arial"/>
              </a:rPr>
              <a:t> OTC</a:t>
            </a:r>
            <a:endParaRPr lang="en-US" sz="1800" dirty="0">
              <a:solidFill>
                <a:srgbClr val="FF0000"/>
              </a:solidFill>
              <a:cs typeface="Arial"/>
            </a:endParaRPr>
          </a:p>
          <a:p>
            <a:pPr lvl="1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80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Op</a:t>
            </a:r>
            <a:r>
              <a:rPr lang="en-US" altLang="en-US" i="1" dirty="0"/>
              <a:t>ioid Dependence 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17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Opioid Dependence Treatments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81050"/>
            <a:ext cx="4863230" cy="36195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Buprenorphine/Naloxone Products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buprenorphine/naloxone sublingual tablet  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Suboxone Film*^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Buprenorphine Products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buprenorphine sublingual tablet –PA required unless member is pregnant*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Sublocade subcutaneous – with PA</a:t>
            </a:r>
            <a:endParaRPr lang="en-US" sz="1800" i="1" dirty="0">
              <a:solidFill>
                <a:srgbClr val="1E09B7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rgbClr val="1E09B7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rgbClr val="1E09B7"/>
              </a:solidFill>
            </a:endParaRPr>
          </a:p>
          <a:p>
            <a:endParaRPr lang="en-US" sz="1800" i="1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0625F-C201-4B05-8FB0-8E3057A322E9}"/>
              </a:ext>
            </a:extLst>
          </p:cNvPr>
          <p:cNvSpPr txBox="1"/>
          <p:nvPr/>
        </p:nvSpPr>
        <p:spPr>
          <a:xfrm>
            <a:off x="5282283" y="1105536"/>
            <a:ext cx="3858064" cy="35640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Naloxone Products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naloxone syringe*, naloxone vials*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Kloxxado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Spray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Narcan Nasal*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Naltrexone Products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naltrexone tablets*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Vivitrol*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Alpha Agonist Products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clonidine tablet* </a:t>
            </a:r>
          </a:p>
          <a:p>
            <a:pPr marL="57150" indent="0">
              <a:buNone/>
            </a:pP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^Brand is preferred over generic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9814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Opioid Dependence Treatments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781050"/>
            <a:ext cx="7136487" cy="36195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/>
              <a:t>PDL Recommendations (products moving to nonpreferred status):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Zimhi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rgbClr val="1E09B7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rgbClr val="1E09B7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rgbClr val="1E09B7"/>
              </a:solidFill>
            </a:endParaRPr>
          </a:p>
          <a:p>
            <a:endParaRPr lang="en-US" sz="1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13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P&amp;T Public Class Vote: </a:t>
            </a:r>
            <a:br>
              <a:rPr lang="en-US"/>
            </a:br>
            <a:r>
              <a:rPr lang="en-US" i="1"/>
              <a:t>Pancreatic Enzymes</a:t>
            </a:r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70F98BD-59EF-4193-80B9-ED0D99106A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17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B1B0-338E-4562-8E72-AF03CB4E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Pancreatic Enzymes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A47-0BD0-46E6-807F-BA36CDDAB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Creon*</a:t>
            </a:r>
          </a:p>
          <a:p>
            <a:r>
              <a:rPr lang="en-US" sz="2400" dirty="0" err="1">
                <a:solidFill>
                  <a:srgbClr val="3A3AB9"/>
                </a:solidFill>
              </a:rPr>
              <a:t>Pancreaze</a:t>
            </a:r>
            <a:endParaRPr lang="en-US" sz="2400" dirty="0">
              <a:solidFill>
                <a:srgbClr val="3A3AB9"/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Zenpep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*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5261-E8FF-43D5-AEA2-2B574CDA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Analgesics, Narcotics Long Acting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9E9A5-A0B1-4B8F-877F-09C4D374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992888"/>
            <a:ext cx="8438029" cy="3331461"/>
          </a:xfrm>
        </p:spPr>
        <p:txBody>
          <a:bodyPr/>
          <a:lstStyle/>
          <a:p>
            <a:pPr>
              <a:buNone/>
            </a:pPr>
            <a:r>
              <a:rPr lang="en-US" altLang="en-US" b="1" i="1" dirty="0"/>
              <a:t>PDL Recommendations (preferred products):</a:t>
            </a:r>
          </a:p>
          <a:p>
            <a:r>
              <a:rPr lang="en-US" dirty="0"/>
              <a:t>Butrans*^</a:t>
            </a:r>
          </a:p>
          <a:p>
            <a:r>
              <a:rPr lang="en-US" dirty="0"/>
              <a:t>fentanyl transdermal (not including the 37.5mg, 62.5mg &amp; 87.5 strengths)*</a:t>
            </a:r>
          </a:p>
          <a:p>
            <a:r>
              <a:rPr lang="en-US" dirty="0"/>
              <a:t>morphine ER tablet*</a:t>
            </a:r>
          </a:p>
          <a:p>
            <a:r>
              <a:rPr lang="en-US" dirty="0"/>
              <a:t>tramadol ER (generic Ultram ER)*</a:t>
            </a:r>
          </a:p>
          <a:p>
            <a:r>
              <a:rPr lang="en-US" dirty="0"/>
              <a:t>Xtampza ER*^</a:t>
            </a:r>
          </a:p>
          <a:p>
            <a:endParaRPr lang="en-US" sz="2000" dirty="0"/>
          </a:p>
          <a:p>
            <a:pPr>
              <a:buNone/>
            </a:pPr>
            <a:r>
              <a:rPr lang="en-US" sz="2000" i="1" dirty="0"/>
              <a:t>^Brand is preferred over generic</a:t>
            </a:r>
          </a:p>
        </p:txBody>
      </p:sp>
    </p:spTree>
    <p:extLst>
      <p:ext uri="{BB962C8B-B14F-4D97-AF65-F5344CB8AC3E}">
        <p14:creationId xmlns:p14="http://schemas.microsoft.com/office/powerpoint/2010/main" val="1099566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P&amp;T Public Class Vote: </a:t>
            </a:r>
            <a:br>
              <a:rPr lang="en-US"/>
            </a:br>
            <a:r>
              <a:rPr lang="en-US" altLang="en-US" i="1" dirty="0" err="1"/>
              <a:t>Progestational</a:t>
            </a:r>
            <a:r>
              <a:rPr lang="en-US" altLang="en-US" i="1"/>
              <a:t> Agents</a:t>
            </a:r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A3386E3-8C57-464D-9969-7C99F3645B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4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B59CD-675E-40DC-8ACF-A7EF247A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Progestational Agents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9CB08-BAF6-41EB-8852-CA77F9874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96" y="953805"/>
            <a:ext cx="7522364" cy="3394472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cs typeface="Arial"/>
              </a:rPr>
              <a:t>PDL Recommendations (preferred products):</a:t>
            </a:r>
          </a:p>
          <a:p>
            <a:r>
              <a:rPr lang="en-US" sz="2000" dirty="0">
                <a:cs typeface="Arial"/>
              </a:rPr>
              <a:t>Makena Auto Injector*</a:t>
            </a:r>
          </a:p>
          <a:p>
            <a:pPr>
              <a:buFont typeface="Arial"/>
              <a:buChar char="•"/>
            </a:pPr>
            <a:r>
              <a:rPr lang="en-US" sz="2000" dirty="0">
                <a:ea typeface="+mn-lt"/>
                <a:cs typeface="Calibri"/>
              </a:rPr>
              <a:t>Medroxyprogesterone acetate, Medroxyprogesterone acetate (AG)</a:t>
            </a:r>
          </a:p>
          <a:p>
            <a:pPr>
              <a:buFont typeface="Arial"/>
            </a:pPr>
            <a:r>
              <a:rPr lang="en-US" sz="2000" dirty="0">
                <a:ea typeface="+mn-lt"/>
                <a:cs typeface="Calibri"/>
              </a:rPr>
              <a:t>Norethindrone acetate</a:t>
            </a:r>
          </a:p>
          <a:p>
            <a:pPr>
              <a:buFont typeface="Arial"/>
            </a:pPr>
            <a:r>
              <a:rPr lang="en-US" sz="2000" dirty="0">
                <a:ea typeface="+mn-lt"/>
                <a:cs typeface="Calibri"/>
              </a:rPr>
              <a:t>Progesterone Capsule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i="1" dirty="0">
              <a:ea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5647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P&amp;T Public Class Vote: </a:t>
            </a:r>
            <a:br>
              <a:rPr lang="en-US"/>
            </a:br>
            <a:r>
              <a:rPr lang="en-US" i="1"/>
              <a:t>Stimulants and Related Agents</a:t>
            </a:r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965FB35-7B1F-4E38-B690-D50DE964A0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8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2B4A-B63F-4390-8399-C9CEB191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683511"/>
          </a:xfrm>
        </p:spPr>
        <p:txBody>
          <a:bodyPr/>
          <a:lstStyle/>
          <a:p>
            <a:r>
              <a:rPr lang="en-US" altLang="en-US" dirty="0"/>
              <a:t>Stimulants and Related Agents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B619A-8F97-4CB4-99B8-C980F5815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14348"/>
            <a:ext cx="8229600" cy="3785652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Adderall XR*^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amphetamine salt combination*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atomoxetine, atomoxetine (AG)*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clonidine ER*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Concerta*^</a:t>
            </a:r>
          </a:p>
          <a:p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Daytrana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Dexmethylphenidate*,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    dexmethylphenidate (AG)*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dextroamphetamine tablet*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32035-A7C4-48B6-93BA-54CCB69E3606}"/>
              </a:ext>
            </a:extLst>
          </p:cNvPr>
          <p:cNvSpPr txBox="1"/>
          <p:nvPr/>
        </p:nvSpPr>
        <p:spPr>
          <a:xfrm>
            <a:off x="5029200" y="960570"/>
            <a:ext cx="396240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Focalin XR*^</a:t>
            </a:r>
            <a:endParaRPr lang="en-US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guanfacine ER*</a:t>
            </a:r>
            <a:endParaRPr lang="en-US" sz="20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Methylin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Solution*^</a:t>
            </a:r>
            <a:endParaRPr lang="en-US" sz="20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methylphenidate*</a:t>
            </a:r>
            <a:endParaRPr lang="en-US" sz="20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methylphenidate CD*, methylphenidate CD (AG)*</a:t>
            </a:r>
            <a:endParaRPr lang="en-US" sz="20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Ritalin LA 10mg capsule*</a:t>
            </a:r>
            <a:endParaRPr lang="en-US" sz="20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Vyvanse Capsule*</a:t>
            </a:r>
            <a:endParaRPr lang="en-US" sz="20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^Brand is preferred over generic</a:t>
            </a:r>
          </a:p>
        </p:txBody>
      </p:sp>
    </p:spTree>
    <p:extLst>
      <p:ext uri="{BB962C8B-B14F-4D97-AF65-F5344CB8AC3E}">
        <p14:creationId xmlns:p14="http://schemas.microsoft.com/office/powerpoint/2010/main" val="1970652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0927-60A1-4701-9775-34ABFA3B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Drug Recommendations (Non-Supplemental)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48398-ED4C-4FAB-B0B6-195B9F3DA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Calibri" panose="020F0502020204030204" pitchFamily="34" charset="0"/>
              </a:rPr>
              <a:t>Adbry</a:t>
            </a:r>
            <a:r>
              <a:rPr lang="en-US">
                <a:effectLst/>
                <a:ea typeface="Calibri" panose="020F0502020204030204" pitchFamily="34" charset="0"/>
              </a:rPr>
              <a:t>  </a:t>
            </a:r>
            <a:r>
              <a:rPr lang="en-US"/>
              <a:t>– Non-preferred</a:t>
            </a:r>
            <a:endParaRPr lang="en-US" dirty="0"/>
          </a:p>
          <a:p>
            <a:r>
              <a:rPr lang="en-US" dirty="0">
                <a:effectLst/>
                <a:ea typeface="Calibri" panose="020F0502020204030204" pitchFamily="34" charset="0"/>
              </a:rPr>
              <a:t>Ibsrela</a:t>
            </a:r>
            <a:r>
              <a:rPr lang="en-US" dirty="0"/>
              <a:t> – Non-preferred 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Leqvio</a:t>
            </a:r>
            <a:r>
              <a:rPr lang="en-US" dirty="0"/>
              <a:t> – Non-preferred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Vijoice</a:t>
            </a:r>
            <a:r>
              <a:rPr lang="en-US" dirty="0"/>
              <a:t> – Non-preferred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1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P&amp;T Public Class Vote: </a:t>
            </a:r>
            <a:br>
              <a:rPr lang="en-US"/>
            </a:br>
            <a:r>
              <a:rPr lang="en-US" altLang="en-US" i="1"/>
              <a:t>Antibiotics, Inhaled</a:t>
            </a:r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3DB1E02-6252-404F-995E-5DE2E9080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1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6BFE-8CDE-4D03-BAEE-4AEE865C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Antibiotics, Inhaled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313F8-0436-4E81-A119-65EA10101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800" b="1" i="1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Bethkis*</a:t>
            </a:r>
          </a:p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Kitabis Pak*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4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P&amp;T Public Class Vote: </a:t>
            </a:r>
            <a:br>
              <a:rPr lang="en-US"/>
            </a:br>
            <a:r>
              <a:rPr lang="en-US" altLang="en-US" i="1"/>
              <a:t>Anticoagulants</a:t>
            </a:r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9C9EEBA-9C8A-4C92-B548-6615186A05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1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06A3-505D-4E5E-98CC-EB4CEF1D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Anticoagulants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A635E-46B7-46AE-A92B-4372370E1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39" y="992889"/>
            <a:ext cx="5055514" cy="3394472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Oral Agents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Eliquis*, Eliquis Dose Pack*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Pradaxa*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Xarelto*, Xarelto Dose Pack*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warfarin*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Injectable Agents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enoxaparin syringe*, enoxaparin syringe* (AG)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enoxaparin vial* (AG)</a:t>
            </a:r>
          </a:p>
          <a:p>
            <a:pPr lvl="1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E57BA7-7045-480D-B721-0958C12A14B6}"/>
              </a:ext>
            </a:extLst>
          </p:cNvPr>
          <p:cNvSpPr txBox="1">
            <a:spLocks/>
          </p:cNvSpPr>
          <p:nvPr/>
        </p:nvSpPr>
        <p:spPr>
          <a:xfrm>
            <a:off x="5145967" y="992889"/>
            <a:ext cx="3743119" cy="3394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i="1" dirty="0"/>
              <a:t>PDL Recommendations (products moving to nonpreferred status):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Xarelto Suspension</a:t>
            </a:r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6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sz="3200" i="1" dirty="0"/>
              <a:t>Antimigraine Agents, </a:t>
            </a:r>
            <a:r>
              <a:rPr lang="en-US" altLang="en-US" i="1" dirty="0"/>
              <a:t>CGRP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34D1DBD-ECE7-449C-99A8-57B029689C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12220"/>
      </p:ext>
    </p:extLst>
  </p:cSld>
  <p:clrMapOvr>
    <a:masterClrMapping/>
  </p:clrMapOvr>
</p:sld>
</file>

<file path=ppt/theme/theme1.xml><?xml version="1.0" encoding="utf-8"?>
<a:theme xmlns:a="http://schemas.openxmlformats.org/drawingml/2006/main" name="2020 PowerPoint template">
  <a:themeElements>
    <a:clrScheme name="Custom 35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3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CB2E9DD614A43A66932E7A29982D5" ma:contentTypeVersion="6" ma:contentTypeDescription="Create a new document." ma:contentTypeScope="" ma:versionID="9bbcea54f967b67a3b0e96284f7b591f">
  <xsd:schema xmlns:xsd="http://www.w3.org/2001/XMLSchema" xmlns:xs="http://www.w3.org/2001/XMLSchema" xmlns:p="http://schemas.microsoft.com/office/2006/metadata/properties" xmlns:ns2="5539627f-a073-49ae-920d-28f8649be131" xmlns:ns3="898c3d9e-a56e-434b-bb6a-7c6f06128eeb" targetNamespace="http://schemas.microsoft.com/office/2006/metadata/properties" ma:root="true" ma:fieldsID="df60e59b68268edf99fe0426825add54" ns2:_="" ns3:_="">
    <xsd:import namespace="5539627f-a073-49ae-920d-28f8649be131"/>
    <xsd:import namespace="898c3d9e-a56e-434b-bb6a-7c6f06128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9627f-a073-49ae-920d-28f8649be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c3d9e-a56e-434b-bb6a-7c6f06128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98c3d9e-a56e-434b-bb6a-7c6f06128eeb">
      <UserInfo>
        <DisplayName>Berman, Suzanne</DisplayName>
        <AccountId>16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ABB61C-1413-4CEC-823A-4F446365F8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39627f-a073-49ae-920d-28f8649be131"/>
    <ds:schemaRef ds:uri="898c3d9e-a56e-434b-bb6a-7c6f06128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31C43B-DB71-4BF5-8C0F-AC3D0F76D64F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539627f-a073-49ae-920d-28f8649be131"/>
    <ds:schemaRef ds:uri="http://www.w3.org/XML/1998/namespace"/>
    <ds:schemaRef ds:uri="898c3d9e-a56e-434b-bb6a-7c6f06128eeb"/>
  </ds:schemaRefs>
</ds:datastoreItem>
</file>

<file path=customXml/itemProps3.xml><?xml version="1.0" encoding="utf-8"?>
<ds:datastoreItem xmlns:ds="http://schemas.openxmlformats.org/officeDocument/2006/customXml" ds:itemID="{B2A06BBC-0531-4FCD-B1AB-5D0C0ED9A1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2020AHCCCSPowerPointTemplate</Template>
  <TotalTime>422</TotalTime>
  <Words>1307</Words>
  <Application>Microsoft Macintosh PowerPoint</Application>
  <PresentationFormat>On-screen Show (16:9)</PresentationFormat>
  <Paragraphs>293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CIDFont+F4</vt:lpstr>
      <vt:lpstr>Courier New</vt:lpstr>
      <vt:lpstr>Tw Cen MT</vt:lpstr>
      <vt:lpstr>Wingdings</vt:lpstr>
      <vt:lpstr>2020 PowerPoint template</vt:lpstr>
      <vt:lpstr>PowerPoint Presentation</vt:lpstr>
      <vt:lpstr>Committee Recommendations</vt:lpstr>
      <vt:lpstr>P&amp;T Public Class Vote:  Analgesics, Narcotics Long Acting</vt:lpstr>
      <vt:lpstr>Analgesics, Narcotics Long Acting</vt:lpstr>
      <vt:lpstr>P&amp;T Public Class Vote:  Antibiotics, Inhaled</vt:lpstr>
      <vt:lpstr>Antibiotics, Inhaled</vt:lpstr>
      <vt:lpstr>P&amp;T Public Class Vote:  Anticoagulants</vt:lpstr>
      <vt:lpstr>Anticoagulants</vt:lpstr>
      <vt:lpstr>P&amp;T Public Class Vote:  Antimigraine Agents, CGRP</vt:lpstr>
      <vt:lpstr>Antimigraine Agents, CGRP</vt:lpstr>
      <vt:lpstr>P&amp;T Public Class Vote: Antipsychotics, Atypical  Long-Acting Injectable</vt:lpstr>
      <vt:lpstr>Antipsychotics, Atypical Long-Acting Injectable</vt:lpstr>
      <vt:lpstr>P&amp;T Public Class Vote:  Antipsychotics, Oral Atypical</vt:lpstr>
      <vt:lpstr>Antipsychotics, Oral Atypical</vt:lpstr>
      <vt:lpstr>P&amp;T Public Class Vote:  COPD Agents</vt:lpstr>
      <vt:lpstr>COPD Agents</vt:lpstr>
      <vt:lpstr>P&amp;T Public Class Vote:  Cytokine and CAM Antagonists</vt:lpstr>
      <vt:lpstr>Cytokine and CAM Antagonists</vt:lpstr>
      <vt:lpstr>P&amp;T Public Class Vote:  Epinephrine, Self-Injected</vt:lpstr>
      <vt:lpstr>Epinephrine, Self-Injected</vt:lpstr>
      <vt:lpstr>P&amp;T Public Class Vote:  Glucagon Agents</vt:lpstr>
      <vt:lpstr>Glucagon Agents</vt:lpstr>
      <vt:lpstr>P&amp;T Public Class Vote:  Glucocorticoids, Inhaled</vt:lpstr>
      <vt:lpstr>Glucocorticoids, Inhaled</vt:lpstr>
      <vt:lpstr>P&amp;T Public Class Vote:  Growth Hormone</vt:lpstr>
      <vt:lpstr>Growth Hormone</vt:lpstr>
      <vt:lpstr>  P&amp;T Public Class Vote:  Hepatitis C Agents Direct Acting</vt:lpstr>
      <vt:lpstr>Hepatitis C Agents (Direct Acting)</vt:lpstr>
      <vt:lpstr>P&amp;T Public Class Vote:  Hypoglycemics, Incretin  Mimetics/Enhancers</vt:lpstr>
      <vt:lpstr>Hypoglycemics, Incretin Mimetics/Enhancers</vt:lpstr>
      <vt:lpstr>Hypoglycemics, Incretin Mimetics/Enhancers</vt:lpstr>
      <vt:lpstr>P&amp;T Public Class Vote:  Hypoglycemics, Insulin and Related Agents</vt:lpstr>
      <vt:lpstr>Hypoglycemics, Insulin and Related  Agents (1 of 2)</vt:lpstr>
      <vt:lpstr>Hypoglycemics, Insulin and Related  Agents (2 of 2)</vt:lpstr>
      <vt:lpstr>P&amp;T Public Class Vote:  Opioid Dependence Treatments</vt:lpstr>
      <vt:lpstr>Opioid Dependence Treatments</vt:lpstr>
      <vt:lpstr>Opioid Dependence Treatments</vt:lpstr>
      <vt:lpstr>P&amp;T Public Class Vote:  Pancreatic Enzymes</vt:lpstr>
      <vt:lpstr>Pancreatic Enzymes</vt:lpstr>
      <vt:lpstr>P&amp;T Public Class Vote:  Progestational Agents</vt:lpstr>
      <vt:lpstr>Progestational Agents</vt:lpstr>
      <vt:lpstr>P&amp;T Public Class Vote:  Stimulants and Related Agents</vt:lpstr>
      <vt:lpstr>Stimulants and Related Agents</vt:lpstr>
      <vt:lpstr>New Drug Recommendations (Non-Supplemental)</vt:lpstr>
    </vt:vector>
  </TitlesOfParts>
  <Company>Arizona AHCCCS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Douiki, Hind</dc:creator>
  <cp:lastModifiedBy>suzanne berman</cp:lastModifiedBy>
  <cp:revision>88</cp:revision>
  <dcterms:created xsi:type="dcterms:W3CDTF">2021-05-17T02:16:02Z</dcterms:created>
  <dcterms:modified xsi:type="dcterms:W3CDTF">2022-07-17T18:16:27Z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be07fcc-3295-428b-88ad-2394f5c2a736_Enabled">
    <vt:lpwstr>true</vt:lpwstr>
  </property>
  <property fmtid="{D5CDD505-2E9C-101B-9397-08002B2CF9AE}" pid="3" name="MSIP_Label_8be07fcc-3295-428b-88ad-2394f5c2a736_SetDate">
    <vt:lpwstr>2021-05-17T02:16:12Z</vt:lpwstr>
  </property>
  <property fmtid="{D5CDD505-2E9C-101B-9397-08002B2CF9AE}" pid="4" name="MSIP_Label_8be07fcc-3295-428b-88ad-2394f5c2a736_Method">
    <vt:lpwstr>Standard</vt:lpwstr>
  </property>
  <property fmtid="{D5CDD505-2E9C-101B-9397-08002B2CF9AE}" pid="5" name="MSIP_Label_8be07fcc-3295-428b-88ad-2394f5c2a736_Name">
    <vt:lpwstr>Business Use</vt:lpwstr>
  </property>
  <property fmtid="{D5CDD505-2E9C-101B-9397-08002B2CF9AE}" pid="6" name="MSIP_Label_8be07fcc-3295-428b-88ad-2394f5c2a736_SiteId">
    <vt:lpwstr>a9df4fcb-7f39-49f4-9d70-1ee81b27a772</vt:lpwstr>
  </property>
  <property fmtid="{D5CDD505-2E9C-101B-9397-08002B2CF9AE}" pid="7" name="MSIP_Label_8be07fcc-3295-428b-88ad-2394f5c2a736_ActionId">
    <vt:lpwstr>0d4cbd04-5e6a-4fce-8694-992a7e862fbf</vt:lpwstr>
  </property>
  <property fmtid="{D5CDD505-2E9C-101B-9397-08002B2CF9AE}" pid="8" name="MSIP_Label_8be07fcc-3295-428b-88ad-2394f5c2a736_ContentBits">
    <vt:lpwstr>0</vt:lpwstr>
  </property>
  <property fmtid="{D5CDD505-2E9C-101B-9397-08002B2CF9AE}" pid="9" name="ContentTypeId">
    <vt:lpwstr>0x010100F11CB2E9DD614A43A66932E7A29982D5</vt:lpwstr>
  </property>
</Properties>
</file>