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70"/>
  </p:notesMasterIdLst>
  <p:handoutMasterIdLst>
    <p:handoutMasterId r:id="rId71"/>
  </p:handoutMasterIdLst>
  <p:sldIdLst>
    <p:sldId id="273" r:id="rId2"/>
    <p:sldId id="490" r:id="rId3"/>
    <p:sldId id="512" r:id="rId4"/>
    <p:sldId id="491" r:id="rId5"/>
    <p:sldId id="487" r:id="rId6"/>
    <p:sldId id="488" r:id="rId7"/>
    <p:sldId id="516" r:id="rId8"/>
    <p:sldId id="558" r:id="rId9"/>
    <p:sldId id="559" r:id="rId10"/>
    <p:sldId id="560" r:id="rId11"/>
    <p:sldId id="561" r:id="rId12"/>
    <p:sldId id="562" r:id="rId13"/>
    <p:sldId id="563" r:id="rId14"/>
    <p:sldId id="564" r:id="rId15"/>
    <p:sldId id="565" r:id="rId16"/>
    <p:sldId id="566" r:id="rId17"/>
    <p:sldId id="567" r:id="rId18"/>
    <p:sldId id="568" r:id="rId19"/>
    <p:sldId id="569" r:id="rId20"/>
    <p:sldId id="570" r:id="rId21"/>
    <p:sldId id="571" r:id="rId22"/>
    <p:sldId id="572" r:id="rId23"/>
    <p:sldId id="573" r:id="rId24"/>
    <p:sldId id="574" r:id="rId25"/>
    <p:sldId id="575" r:id="rId26"/>
    <p:sldId id="576" r:id="rId27"/>
    <p:sldId id="517" r:id="rId28"/>
    <p:sldId id="518" r:id="rId29"/>
    <p:sldId id="519" r:id="rId30"/>
    <p:sldId id="520" r:id="rId31"/>
    <p:sldId id="521" r:id="rId32"/>
    <p:sldId id="532" r:id="rId33"/>
    <p:sldId id="533" r:id="rId34"/>
    <p:sldId id="534" r:id="rId35"/>
    <p:sldId id="535" r:id="rId36"/>
    <p:sldId id="545" r:id="rId37"/>
    <p:sldId id="546" r:id="rId38"/>
    <p:sldId id="547" r:id="rId39"/>
    <p:sldId id="548" r:id="rId40"/>
    <p:sldId id="549" r:id="rId41"/>
    <p:sldId id="550" r:id="rId42"/>
    <p:sldId id="551" r:id="rId43"/>
    <p:sldId id="552" r:id="rId44"/>
    <p:sldId id="553" r:id="rId45"/>
    <p:sldId id="554" r:id="rId46"/>
    <p:sldId id="555" r:id="rId47"/>
    <p:sldId id="556" r:id="rId48"/>
    <p:sldId id="492" r:id="rId49"/>
    <p:sldId id="489" r:id="rId50"/>
    <p:sldId id="493" r:id="rId51"/>
    <p:sldId id="494" r:id="rId52"/>
    <p:sldId id="495" r:id="rId53"/>
    <p:sldId id="496" r:id="rId54"/>
    <p:sldId id="497" r:id="rId55"/>
    <p:sldId id="498" r:id="rId56"/>
    <p:sldId id="499" r:id="rId57"/>
    <p:sldId id="500" r:id="rId58"/>
    <p:sldId id="501" r:id="rId59"/>
    <p:sldId id="502" r:id="rId60"/>
    <p:sldId id="513" r:id="rId61"/>
    <p:sldId id="503" r:id="rId62"/>
    <p:sldId id="507" r:id="rId63"/>
    <p:sldId id="508" r:id="rId64"/>
    <p:sldId id="577" r:id="rId65"/>
    <p:sldId id="514" r:id="rId66"/>
    <p:sldId id="510" r:id="rId67"/>
    <p:sldId id="511" r:id="rId68"/>
    <p:sldId id="515" r:id="rId6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6" autoAdjust="0"/>
    <p:restoredTop sz="74493" autoAdjust="0"/>
  </p:normalViewPr>
  <p:slideViewPr>
    <p:cSldViewPr>
      <p:cViewPr>
        <p:scale>
          <a:sx n="50" d="100"/>
          <a:sy n="50" d="100"/>
        </p:scale>
        <p:origin x="-396" y="3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p:scale>
          <a:sx n="100" d="100"/>
          <a:sy n="100" d="100"/>
        </p:scale>
        <p:origin x="-1088" y="11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108" cy="464978"/>
          </a:xfrm>
          <a:prstGeom prst="rect">
            <a:avLst/>
          </a:prstGeom>
        </p:spPr>
        <p:txBody>
          <a:bodyPr vert="horz" lIns="89849" tIns="44924" rIns="89849" bIns="44924" rtlCol="0"/>
          <a:lstStyle>
            <a:lvl1pPr algn="l">
              <a:defRPr sz="1200"/>
            </a:lvl1pPr>
          </a:lstStyle>
          <a:p>
            <a:endParaRPr lang="en-US" dirty="0"/>
          </a:p>
        </p:txBody>
      </p:sp>
      <p:sp>
        <p:nvSpPr>
          <p:cNvPr id="3" name="Date Placeholder 2"/>
          <p:cNvSpPr>
            <a:spLocks noGrp="1"/>
          </p:cNvSpPr>
          <p:nvPr>
            <p:ph type="dt" sz="quarter" idx="1"/>
          </p:nvPr>
        </p:nvSpPr>
        <p:spPr>
          <a:xfrm>
            <a:off x="3884355" y="1"/>
            <a:ext cx="2972108" cy="464978"/>
          </a:xfrm>
          <a:prstGeom prst="rect">
            <a:avLst/>
          </a:prstGeom>
        </p:spPr>
        <p:txBody>
          <a:bodyPr vert="horz" lIns="89849" tIns="44924" rIns="89849" bIns="44924" rtlCol="0"/>
          <a:lstStyle>
            <a:lvl1pPr algn="r">
              <a:defRPr sz="1200"/>
            </a:lvl1pPr>
          </a:lstStyle>
          <a:p>
            <a:fld id="{499344F1-C430-4D69-B121-46E803C46DA9}" type="datetimeFigureOut">
              <a:rPr lang="en-US" smtClean="0"/>
              <a:pPr/>
              <a:t>8/11/2016</a:t>
            </a:fld>
            <a:endParaRPr lang="en-US" dirty="0"/>
          </a:p>
        </p:txBody>
      </p:sp>
      <p:sp>
        <p:nvSpPr>
          <p:cNvPr id="4" name="Footer Placeholder 3"/>
          <p:cNvSpPr>
            <a:spLocks noGrp="1"/>
          </p:cNvSpPr>
          <p:nvPr>
            <p:ph type="ftr" sz="quarter" idx="2"/>
          </p:nvPr>
        </p:nvSpPr>
        <p:spPr>
          <a:xfrm>
            <a:off x="1" y="8829847"/>
            <a:ext cx="2972108" cy="464978"/>
          </a:xfrm>
          <a:prstGeom prst="rect">
            <a:avLst/>
          </a:prstGeom>
        </p:spPr>
        <p:txBody>
          <a:bodyPr vert="horz" lIns="89849" tIns="44924" rIns="89849" bIns="4492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355" y="8829847"/>
            <a:ext cx="2972108" cy="464978"/>
          </a:xfrm>
          <a:prstGeom prst="rect">
            <a:avLst/>
          </a:prstGeom>
        </p:spPr>
        <p:txBody>
          <a:bodyPr vert="horz" lIns="89849" tIns="44924" rIns="89849" bIns="44924" rtlCol="0" anchor="b"/>
          <a:lstStyle>
            <a:lvl1pPr algn="r">
              <a:defRPr sz="1200"/>
            </a:lvl1pPr>
          </a:lstStyle>
          <a:p>
            <a:fld id="{21664CA0-7978-4FD9-B5D0-3881FCD12161}" type="slidenum">
              <a:rPr lang="en-US" smtClean="0"/>
              <a:pPr/>
              <a:t>‹#›</a:t>
            </a:fld>
            <a:endParaRPr lang="en-US" dirty="0"/>
          </a:p>
        </p:txBody>
      </p:sp>
    </p:spTree>
    <p:extLst>
      <p:ext uri="{BB962C8B-B14F-4D97-AF65-F5344CB8AC3E}">
        <p14:creationId xmlns:p14="http://schemas.microsoft.com/office/powerpoint/2010/main" val="2572195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1800" cy="464820"/>
          </a:xfrm>
          <a:prstGeom prst="rect">
            <a:avLst/>
          </a:prstGeom>
        </p:spPr>
        <p:txBody>
          <a:bodyPr vert="horz" lIns="92302" tIns="46151" rIns="92302" bIns="46151" rtlCol="0"/>
          <a:lstStyle>
            <a:lvl1pPr algn="l">
              <a:defRPr sz="1200"/>
            </a:lvl1pPr>
          </a:lstStyle>
          <a:p>
            <a:endParaRPr lang="en-US" dirty="0"/>
          </a:p>
        </p:txBody>
      </p:sp>
      <p:sp>
        <p:nvSpPr>
          <p:cNvPr id="3" name="Date Placeholder 2"/>
          <p:cNvSpPr>
            <a:spLocks noGrp="1"/>
          </p:cNvSpPr>
          <p:nvPr>
            <p:ph type="dt" idx="1"/>
          </p:nvPr>
        </p:nvSpPr>
        <p:spPr>
          <a:xfrm>
            <a:off x="3884614" y="1"/>
            <a:ext cx="2971800" cy="464820"/>
          </a:xfrm>
          <a:prstGeom prst="rect">
            <a:avLst/>
          </a:prstGeom>
        </p:spPr>
        <p:txBody>
          <a:bodyPr vert="horz" lIns="92302" tIns="46151" rIns="92302" bIns="46151" rtlCol="0"/>
          <a:lstStyle>
            <a:lvl1pPr algn="r">
              <a:defRPr sz="1200"/>
            </a:lvl1pPr>
          </a:lstStyle>
          <a:p>
            <a:fld id="{B46DAAAD-9A8A-4037-9921-B72F2182C2F4}" type="datetimeFigureOut">
              <a:rPr lang="en-US" smtClean="0"/>
              <a:pPr/>
              <a:t>8/11/2016</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302" tIns="46151" rIns="92302" bIns="46151"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302" tIns="46151" rIns="92302" bIns="4615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2971800" cy="464820"/>
          </a:xfrm>
          <a:prstGeom prst="rect">
            <a:avLst/>
          </a:prstGeom>
        </p:spPr>
        <p:txBody>
          <a:bodyPr vert="horz" lIns="92302" tIns="46151" rIns="92302" bIns="4615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7"/>
            <a:ext cx="2971800" cy="464820"/>
          </a:xfrm>
          <a:prstGeom prst="rect">
            <a:avLst/>
          </a:prstGeom>
        </p:spPr>
        <p:txBody>
          <a:bodyPr vert="horz" lIns="92302" tIns="46151" rIns="92302" bIns="46151" rtlCol="0" anchor="b"/>
          <a:lstStyle>
            <a:lvl1pPr algn="r">
              <a:defRPr sz="1200"/>
            </a:lvl1pPr>
          </a:lstStyle>
          <a:p>
            <a:fld id="{9C9C71B4-0BE4-46D8-9A18-4A1D7B2ED132}" type="slidenum">
              <a:rPr lang="en-US" smtClean="0"/>
              <a:pPr/>
              <a:t>‹#›</a:t>
            </a:fld>
            <a:endParaRPr lang="en-US" dirty="0"/>
          </a:p>
        </p:txBody>
      </p:sp>
    </p:spTree>
    <p:extLst>
      <p:ext uri="{BB962C8B-B14F-4D97-AF65-F5344CB8AC3E}">
        <p14:creationId xmlns:p14="http://schemas.microsoft.com/office/powerpoint/2010/main" val="573211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www.cancer.gov/Common/PopUps/popDefinition.aspx?id=CDR0000046115&amp;version=Patient&amp;language=English" TargetMode="External"/><Relationship Id="rId2" Type="http://schemas.openxmlformats.org/officeDocument/2006/relationships/slide" Target="../slides/slide52.xml"/><Relationship Id="rId1" Type="http://schemas.openxmlformats.org/officeDocument/2006/relationships/notesMaster" Target="../notesMasters/notesMaster1.xml"/><Relationship Id="rId5" Type="http://schemas.openxmlformats.org/officeDocument/2006/relationships/hyperlink" Target="http://www.cancer.gov/Common/PopUps/popDefinition.aspx?id=CDR0000046066&amp;version=Patient&amp;language=English" TargetMode="External"/><Relationship Id="rId4" Type="http://schemas.openxmlformats.org/officeDocument/2006/relationships/hyperlink" Target="http://www.cancer.gov/Common/PopUps/popDefinition.aspx?id=CDR0000367431&amp;version=Patient&amp;language=English" TargetMode="External"/></Relationships>
</file>

<file path=ppt/notesSlides/_rels/notesSlide37.xml.rels><?xml version="1.0" encoding="UTF-8" standalone="yes"?>
<Relationships xmlns="http://schemas.openxmlformats.org/package/2006/relationships"><Relationship Id="rId3" Type="http://schemas.openxmlformats.org/officeDocument/2006/relationships/hyperlink" Target="javascript:showSection(%22bibliography_DIV%22);setJumpPosition(%22fandc-hcp6004362.b1%22)" TargetMode="External"/><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17</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19</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20</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21</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22</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23</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24</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25</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26</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9</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29</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30</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31</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38</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39</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p:txBody>
      </p:sp>
      <p:sp>
        <p:nvSpPr>
          <p:cNvPr id="4" name="Slide Number Placeholder 3"/>
          <p:cNvSpPr>
            <a:spLocks noGrp="1"/>
          </p:cNvSpPr>
          <p:nvPr>
            <p:ph type="sldNum" sz="quarter" idx="10"/>
          </p:nvPr>
        </p:nvSpPr>
        <p:spPr/>
        <p:txBody>
          <a:bodyPr/>
          <a:lstStyle/>
          <a:p>
            <a:fld id="{9C9C71B4-0BE4-46D8-9A18-4A1D7B2ED132}" type="slidenum">
              <a:rPr lang="en-US" smtClean="0"/>
              <a:pPr/>
              <a:t>10</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42</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43</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44</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45</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Cinqair will not be reviewed because it is an IV agent.</a:t>
            </a:r>
          </a:p>
          <a:p>
            <a:endParaRPr lang="en-US" dirty="0"/>
          </a:p>
          <a:p>
            <a:r>
              <a:rPr lang="en-US" dirty="0" smtClean="0"/>
              <a:t>Onzetra Xsail and Zembrance Symtouch will not be reviewed because similar formulations are </a:t>
            </a:r>
            <a:r>
              <a:rPr lang="en-US" dirty="0" smtClean="0"/>
              <a:t>currently </a:t>
            </a:r>
            <a:r>
              <a:rPr lang="en-US" dirty="0" smtClean="0"/>
              <a:t>available on the AHCCCS Drug list and are more cost effective.</a:t>
            </a:r>
          </a:p>
          <a:p>
            <a:endParaRPr lang="en-US" dirty="0" smtClean="0"/>
          </a:p>
          <a:p>
            <a:r>
              <a:rPr lang="en-US" dirty="0" smtClean="0"/>
              <a:t>Sernivo is betamethasone diproprionate and other formulations are currently available on the AHCCCS Drug List and are more cost effective.</a:t>
            </a:r>
          </a:p>
          <a:p>
            <a:endParaRPr lang="en-US" dirty="0"/>
          </a:p>
          <a:p>
            <a:r>
              <a:rPr lang="en-US" dirty="0" smtClean="0"/>
              <a:t>Spritam is levetiracetam, also known as Keppra which is generically available on the AHCCCS Drug List.</a:t>
            </a:r>
          </a:p>
          <a:p>
            <a:endParaRPr lang="en-US" dirty="0"/>
          </a:p>
          <a:p>
            <a:r>
              <a:rPr lang="en-US" dirty="0" smtClean="0"/>
              <a:t>Ultravate Lotion is Halobetasol and the  AHCCCS Drug List has other formulations of halobetasol available.</a:t>
            </a:r>
          </a:p>
          <a:p>
            <a:endParaRPr lang="en-US" dirty="0"/>
          </a:p>
          <a:p>
            <a:r>
              <a:rPr lang="en-US" dirty="0" smtClean="0"/>
              <a:t>Xtampza ER is oxycodone in a tamper resistant formulation. All long acting opioid narcotics are scheduled for a class review in October at which time this drug will also be reviewed.</a:t>
            </a:r>
          </a:p>
          <a:p>
            <a:endParaRPr lang="en-US" dirty="0"/>
          </a:p>
          <a:p>
            <a:r>
              <a:rPr lang="en-US" dirty="0" smtClean="0"/>
              <a:t>All of these drugs are available through the prior authorization process based on medical necessity.</a:t>
            </a:r>
          </a:p>
          <a:p>
            <a:endParaRPr lang="en-US" dirty="0"/>
          </a:p>
          <a:p>
            <a:endParaRPr lang="en-US" dirty="0" smtClean="0"/>
          </a:p>
        </p:txBody>
      </p:sp>
      <p:sp>
        <p:nvSpPr>
          <p:cNvPr id="4" name="Slide Number Placeholder 3"/>
          <p:cNvSpPr>
            <a:spLocks noGrp="1"/>
          </p:cNvSpPr>
          <p:nvPr>
            <p:ph type="sldNum" sz="quarter" idx="10"/>
          </p:nvPr>
        </p:nvSpPr>
        <p:spPr/>
        <p:txBody>
          <a:bodyPr/>
          <a:lstStyle/>
          <a:p>
            <a:fld id="{9C9C71B4-0BE4-46D8-9A18-4A1D7B2ED132}" type="slidenum">
              <a:rPr lang="en-US" smtClean="0"/>
              <a:pPr/>
              <a:t>51</a:t>
            </a:fld>
            <a:endParaRPr lang="en-US" dirty="0"/>
          </a:p>
        </p:txBody>
      </p:sp>
    </p:spTree>
    <p:extLst>
      <p:ext uri="{BB962C8B-B14F-4D97-AF65-F5344CB8AC3E}">
        <p14:creationId xmlns:p14="http://schemas.microsoft.com/office/powerpoint/2010/main" val="11959435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Angiogenesis requires the binding of signaling molecules, such as vascular endothelial growth factor (VEGF), to receptors on the surface of normal endothelial cells. When VEGF and other endothelial growth factors bind to their receptors on endothelial cells, signals within these cells are initiated that promote the growth and survival of new blood vessels.</a:t>
            </a:r>
          </a:p>
          <a:p>
            <a:r>
              <a:rPr lang="en-US" dirty="0"/>
              <a:t>Angiogenesis inhibitors interfere with various steps in this process. For example, </a:t>
            </a:r>
            <a:r>
              <a:rPr lang="en-US" dirty="0">
                <a:hlinkClick r:id="rId3"/>
              </a:rPr>
              <a:t>bevacizumab (</a:t>
            </a:r>
            <a:r>
              <a:rPr lang="en-US" dirty="0">
                <a:hlinkClick r:id="rId4"/>
              </a:rPr>
              <a:t>Avastin®) is a </a:t>
            </a:r>
            <a:r>
              <a:rPr lang="en-US" dirty="0">
                <a:hlinkClick r:id="rId5"/>
              </a:rPr>
              <a:t>monoclonal antibody that specifically recognizes and binds to VEGF (1). When VEGF is attached to bevacizumab, it is unable to activate the VEGF receptor. Other angiogenesis inhibitors, including sorafenib and sunitinib, bind to receptors on the surface of endothelial cells or to other proteins in the downstream signaling pathways, blocking their activities </a:t>
            </a:r>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52</a:t>
            </a:fld>
            <a:endParaRPr lang="en-US" dirty="0"/>
          </a:p>
        </p:txBody>
      </p:sp>
    </p:spTree>
    <p:extLst>
      <p:ext uri="{BB962C8B-B14F-4D97-AF65-F5344CB8AC3E}">
        <p14:creationId xmlns:p14="http://schemas.microsoft.com/office/powerpoint/2010/main" val="31853060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clinical trials, tenofovir has been associated with decreases in bone mineral density in HIV-1 infected adults and increases in bone metabolism markers. Consider monitoring of bone density in adult and pediatric patients with a history of pathologic fractures or with other risk factors for bone loss or osteoporosis. Calcium and vitamin D supplementation may be beneficial for all patients. Long-term significance of these changes are unknown. If abnormalities are suspected, expert assessment is recommended.</a:t>
            </a:r>
            <a:r>
              <a:rPr lang="en-US" u="sng" baseline="30000" dirty="0" smtClean="0">
                <a:hlinkClick r:id="rId3"/>
              </a:rPr>
              <a:t>1</a:t>
            </a:r>
          </a:p>
          <a:p>
            <a:endParaRPr lang="en-US" u="sng" baseline="30000" dirty="0">
              <a:hlinkClick r:id="rId3"/>
            </a:endParaRPr>
          </a:p>
          <a:p>
            <a:r>
              <a:rPr lang="en-US" u="sng" baseline="30000" dirty="0" smtClean="0">
                <a:hlinkClick r:id="rId3"/>
              </a:rPr>
              <a:t> </a:t>
            </a:r>
            <a:r>
              <a:rPr lang="en-US" b="1" dirty="0"/>
              <a:t>Renal toxicity: </a:t>
            </a:r>
            <a:r>
              <a:rPr lang="en-US" dirty="0"/>
              <a:t>Cases of acute renal failure and/or Fanconi syndrome have been reported with use of tenofovir prodrugs; patients with preexisting renal impairment and those taking nephrotoxic agents (including NSAIDs) are at increased risk. Assess estimated creatinine clearance, urine protein, and urine glucose prior to initiation of therapy and during therapy. Monitor serum phosphorus in patients with chronic kidney disease (increased risk of developing Fanconi syndrome). Discontinue therapy in patients that develop clinically significant decreases in renal function or evidence of Fanconi </a:t>
            </a:r>
            <a:r>
              <a:rPr lang="en-US" dirty="0" smtClean="0"/>
              <a:t>syndrome</a:t>
            </a:r>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56</a:t>
            </a:fld>
            <a:endParaRPr lang="en-US" dirty="0"/>
          </a:p>
        </p:txBody>
      </p:sp>
    </p:spTree>
    <p:extLst>
      <p:ext uri="{BB962C8B-B14F-4D97-AF65-F5344CB8AC3E}">
        <p14:creationId xmlns:p14="http://schemas.microsoft.com/office/powerpoint/2010/main" val="1866600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60</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Does not get absorbed, actually is a superior product – both</a:t>
            </a:r>
            <a:r>
              <a:rPr lang="en-US" baseline="0" dirty="0" smtClean="0"/>
              <a:t> cations – this is non absorbable </a:t>
            </a:r>
          </a:p>
          <a:p>
            <a:r>
              <a:rPr lang="en-US" baseline="0" dirty="0" smtClean="0"/>
              <a:t>Rep trying to get off the label – single blinded – initial phase – recommending to add with PA</a:t>
            </a:r>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12</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13</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14</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15</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84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448056" y="2015653"/>
            <a:ext cx="6705600" cy="1905000"/>
          </a:xfrm>
          <a:prstGeom prst="rect">
            <a:avLst/>
          </a:prstGeom>
        </p:spPr>
        <p:txBody>
          <a:bodyPr anchor="b" anchorCtr="0"/>
          <a:lstStyle>
            <a:lvl1pPr algn="l">
              <a:defRPr>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r>
              <a:rPr lang="en-US" dirty="0" smtClean="0"/>
              <a:t>Click to edit Master </a:t>
            </a:r>
            <a:br>
              <a:rPr lang="en-US" dirty="0" smtClean="0"/>
            </a:br>
            <a:r>
              <a:rPr lang="en-US" dirty="0" smtClean="0"/>
              <a:t>title</a:t>
            </a:r>
            <a:endParaRPr lang="en-US" dirty="0"/>
          </a:p>
        </p:txBody>
      </p:sp>
      <p:sp>
        <p:nvSpPr>
          <p:cNvPr id="6" name="Subtitle 2"/>
          <p:cNvSpPr>
            <a:spLocks noGrp="1"/>
          </p:cNvSpPr>
          <p:nvPr>
            <p:ph type="subTitle" idx="1"/>
          </p:nvPr>
        </p:nvSpPr>
        <p:spPr>
          <a:xfrm>
            <a:off x="457200" y="4114800"/>
            <a:ext cx="4724400" cy="2133600"/>
          </a:xfrm>
          <a:prstGeom prst="rect">
            <a:avLst/>
          </a:prstGeom>
        </p:spPr>
        <p:txBody>
          <a:bodyPr/>
          <a:lstStyle>
            <a:lvl1pPr marL="0" indent="0" algn="l">
              <a:buNone/>
              <a:defRPr>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738616"/>
            <a:ext cx="4648200" cy="1260179"/>
          </a:xfrm>
          <a:prstGeom prst="rect">
            <a:avLst/>
          </a:prstGeom>
        </p:spPr>
      </p:pic>
    </p:spTree>
    <p:extLst>
      <p:ext uri="{BB962C8B-B14F-4D97-AF65-F5344CB8AC3E}">
        <p14:creationId xmlns:p14="http://schemas.microsoft.com/office/powerpoint/2010/main" val="1799244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ank you">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9072" y="1371600"/>
            <a:ext cx="5723128" cy="2457450"/>
          </a:xfrm>
          <a:prstGeom prst="rect">
            <a:avLst/>
          </a:prstGeom>
        </p:spPr>
        <p:txBody>
          <a:bodyPr anchor="b" anchorCtr="0"/>
          <a:lstStyle>
            <a:lvl1pPr algn="l">
              <a:defRPr lang="en-US" dirty="0">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dirty="0" smtClean="0"/>
              <a:t>Thank You.</a:t>
            </a:r>
            <a:endParaRPr lang="en-US" dirty="0"/>
          </a:p>
        </p:txBody>
      </p:sp>
      <p:sp>
        <p:nvSpPr>
          <p:cNvPr id="10"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7"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793749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ransition">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9072" y="1428750"/>
            <a:ext cx="5723128" cy="2457450"/>
          </a:xfrm>
          <a:prstGeom prst="rect">
            <a:avLst/>
          </a:prstGeom>
        </p:spPr>
        <p:txBody>
          <a:bodyPr anchor="b" anchorCtr="0"/>
          <a:lstStyle>
            <a:lvl1pPr algn="l">
              <a:defRPr lang="en-US" dirty="0">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dirty="0" smtClean="0"/>
              <a:t>Click to edit Master </a:t>
            </a:r>
            <a:br>
              <a:rPr lang="en-US" dirty="0" smtClean="0"/>
            </a:br>
            <a:r>
              <a:rPr lang="en-US" dirty="0" smtClean="0"/>
              <a:t>Transition</a:t>
            </a:r>
            <a:endParaRPr lang="en-US" dirty="0"/>
          </a:p>
        </p:txBody>
      </p:sp>
      <p:sp>
        <p:nvSpPr>
          <p:cNvPr id="7" name="Subtitle 2"/>
          <p:cNvSpPr>
            <a:spLocks noGrp="1"/>
          </p:cNvSpPr>
          <p:nvPr>
            <p:ph type="subTitle" idx="1"/>
          </p:nvPr>
        </p:nvSpPr>
        <p:spPr>
          <a:xfrm>
            <a:off x="449072" y="4114800"/>
            <a:ext cx="5723128" cy="1676400"/>
          </a:xfrm>
          <a:prstGeom prst="rect">
            <a:avLst/>
          </a:prstGeom>
        </p:spPr>
        <p:txBody>
          <a:bodyPr/>
          <a:lstStyle>
            <a:lvl1pPr marL="0" indent="0" algn="l">
              <a:buNone/>
              <a:defRPr>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2"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904262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57200" y="1600200"/>
            <a:ext cx="83820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0"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644384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with Title">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8"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0"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86707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s">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4" name="Content Placeholder 2"/>
          <p:cNvSpPr>
            <a:spLocks noGrp="1"/>
          </p:cNvSpPr>
          <p:nvPr>
            <p:ph idx="11"/>
          </p:nvPr>
        </p:nvSpPr>
        <p:spPr>
          <a:xfrm>
            <a:off x="457200"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2"/>
          <p:cNvSpPr>
            <a:spLocks noGrp="1"/>
          </p:cNvSpPr>
          <p:nvPr>
            <p:ph idx="12"/>
          </p:nvPr>
        </p:nvSpPr>
        <p:spPr>
          <a:xfrm>
            <a:off x="4703618"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title"/>
          </p:nvPr>
        </p:nvSpPr>
        <p:spPr>
          <a:xfrm>
            <a:off x="457200" y="304800"/>
            <a:ext cx="8306474"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3"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2496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Left Graphic">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5" name="Content Placeholder 2"/>
          <p:cNvSpPr>
            <a:spLocks noGrp="1"/>
          </p:cNvSpPr>
          <p:nvPr>
            <p:ph idx="12"/>
          </p:nvPr>
        </p:nvSpPr>
        <p:spPr>
          <a:xfrm>
            <a:off x="4703618"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4"/>
          </p:nvPr>
        </p:nvSpPr>
        <p:spPr>
          <a:xfrm>
            <a:off x="381000" y="1828800"/>
            <a:ext cx="4210194" cy="3886200"/>
          </a:xfrm>
          <a:prstGeom prst="rect">
            <a:avLst/>
          </a:prstGeom>
        </p:spPr>
        <p:txBody>
          <a:bodyPr/>
          <a:lstStyle>
            <a:lvl1pPr marL="342900" indent="-342900">
              <a:buClr>
                <a:schemeClr val="accent1"/>
              </a:buClr>
              <a:buFont typeface="Arial" panose="020B0604020202020204" pitchFamily="34" charset="0"/>
              <a:buChar char="•"/>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rgbClr val="F2D10E"/>
              </a:buClr>
              <a:buSzPct val="80000"/>
              <a:buFont typeface="Courier New" panose="02070309020205020404" pitchFamily="49" charset="0"/>
              <a:buChar char="o"/>
              <a:defRPr sz="20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rgbClr val="F2D10E"/>
              </a:buClr>
              <a:buFont typeface="Wingdings" panose="05000000000000000000" pitchFamily="2" charset="2"/>
              <a:buChar char="§"/>
              <a:defRPr sz="18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rgbClr val="F2D10E"/>
              </a:buClr>
              <a:buSzPct val="70000"/>
              <a:buFont typeface="Wingdings" panose="05000000000000000000" pitchFamily="2" charset="2"/>
              <a:buChar char="q"/>
              <a:defRPr sz="16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rgbClr val="F2D10E"/>
              </a:buClr>
              <a:buFont typeface="Arial" panose="020B0604020202020204" pitchFamily="34" charset="0"/>
              <a:buChar char="•"/>
              <a:defRPr sz="14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p:txBody>
      </p:sp>
      <p:sp>
        <p:nvSpPr>
          <p:cNvPr id="13"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4"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4046514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ight Graphic">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4" name="Content Placeholder 2"/>
          <p:cNvSpPr>
            <a:spLocks noGrp="1"/>
          </p:cNvSpPr>
          <p:nvPr>
            <p:ph idx="11"/>
          </p:nvPr>
        </p:nvSpPr>
        <p:spPr>
          <a:xfrm>
            <a:off x="457200"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4"/>
          </p:nvPr>
        </p:nvSpPr>
        <p:spPr>
          <a:xfrm>
            <a:off x="4610101" y="1828800"/>
            <a:ext cx="4210194" cy="3886200"/>
          </a:xfrm>
          <a:prstGeom prst="rect">
            <a:avLst/>
          </a:prstGeom>
        </p:spPr>
        <p:txBody>
          <a:bodyPr/>
          <a:lstStyle>
            <a:lvl1pPr marL="342900" indent="-342900">
              <a:buClr>
                <a:schemeClr val="accent1"/>
              </a:buClr>
              <a:buFont typeface="Arial" panose="020B0604020202020204" pitchFamily="34" charset="0"/>
              <a:buChar char="•"/>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rgbClr val="F2D10E"/>
              </a:buClr>
              <a:buSzPct val="80000"/>
              <a:buFont typeface="Courier New" panose="02070309020205020404" pitchFamily="49" charset="0"/>
              <a:buChar char="o"/>
              <a:defRPr sz="20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rgbClr val="F2D10E"/>
              </a:buClr>
              <a:buFont typeface="Wingdings" panose="05000000000000000000" pitchFamily="2" charset="2"/>
              <a:buChar char="§"/>
              <a:defRPr sz="18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rgbClr val="F2D10E"/>
              </a:buClr>
              <a:buSzPct val="70000"/>
              <a:buFont typeface="Wingdings" panose="05000000000000000000" pitchFamily="2" charset="2"/>
              <a:buChar char="q"/>
              <a:defRPr sz="16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rgbClr val="F2D10E"/>
              </a:buClr>
              <a:buFont typeface="Arial" panose="020B0604020202020204" pitchFamily="34" charset="0"/>
              <a:buChar char="•"/>
              <a:defRPr sz="14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p:txBody>
      </p:sp>
      <p:sp>
        <p:nvSpPr>
          <p:cNvPr id="13"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5"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138975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e-Contrast">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8" name="Text Placeholder 2"/>
          <p:cNvSpPr>
            <a:spLocks noGrp="1"/>
          </p:cNvSpPr>
          <p:nvPr>
            <p:ph type="body" idx="1"/>
          </p:nvPr>
        </p:nvSpPr>
        <p:spPr>
          <a:xfrm>
            <a:off x="457200" y="1676400"/>
            <a:ext cx="3962400" cy="639762"/>
          </a:xfrm>
          <a:prstGeom prst="rect">
            <a:avLst/>
          </a:prstGeom>
        </p:spPr>
        <p:txBody>
          <a:bodyPr anchor="b"/>
          <a:lstStyle>
            <a:lvl1pPr marL="0" indent="0">
              <a:buNone/>
              <a:defRPr sz="2200" b="1">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Content Placeholder 2"/>
          <p:cNvSpPr>
            <a:spLocks noGrp="1"/>
          </p:cNvSpPr>
          <p:nvPr>
            <p:ph idx="12"/>
          </p:nvPr>
        </p:nvSpPr>
        <p:spPr>
          <a:xfrm>
            <a:off x="457200" y="2334490"/>
            <a:ext cx="3993573" cy="3810000"/>
          </a:xfrm>
          <a:prstGeom prst="rect">
            <a:avLst/>
          </a:prstGeom>
        </p:spPr>
        <p:txBody>
          <a:bodyPr/>
          <a:lstStyle>
            <a:lvl1pPr marL="342900" indent="-342900">
              <a:spcBef>
                <a:spcPts val="800"/>
              </a:spcBef>
              <a:buClr>
                <a:schemeClr val="accent1"/>
              </a:buClr>
              <a:buFont typeface="Arial" panose="020B0604020202020204" pitchFamily="34" charset="0"/>
              <a:buChar char="•"/>
              <a:defRPr sz="22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0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18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6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4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ext Placeholder 2"/>
          <p:cNvSpPr>
            <a:spLocks noGrp="1"/>
          </p:cNvSpPr>
          <p:nvPr>
            <p:ph type="body" idx="13"/>
          </p:nvPr>
        </p:nvSpPr>
        <p:spPr>
          <a:xfrm>
            <a:off x="4572000" y="1676400"/>
            <a:ext cx="4040188" cy="639762"/>
          </a:xfrm>
          <a:prstGeom prst="rect">
            <a:avLst/>
          </a:prstGeom>
        </p:spPr>
        <p:txBody>
          <a:bodyPr anchor="b"/>
          <a:lstStyle>
            <a:lvl1pPr marL="0" indent="0">
              <a:buNone/>
              <a:defRPr sz="2200" b="1">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2"/>
          <p:cNvSpPr>
            <a:spLocks noGrp="1"/>
          </p:cNvSpPr>
          <p:nvPr>
            <p:ph idx="14"/>
          </p:nvPr>
        </p:nvSpPr>
        <p:spPr>
          <a:xfrm>
            <a:off x="4587531" y="2334490"/>
            <a:ext cx="3993573" cy="3810000"/>
          </a:xfrm>
          <a:prstGeom prst="rect">
            <a:avLst/>
          </a:prstGeom>
        </p:spPr>
        <p:txBody>
          <a:bodyPr/>
          <a:lstStyle>
            <a:lvl1pPr marL="342900" indent="-342900">
              <a:spcBef>
                <a:spcPts val="800"/>
              </a:spcBef>
              <a:buClr>
                <a:schemeClr val="accent1"/>
              </a:buClr>
              <a:buFont typeface="Arial" panose="020B0604020202020204" pitchFamily="34" charset="0"/>
              <a:buChar char="•"/>
              <a:defRPr sz="22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0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18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6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4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itle 1"/>
          <p:cNvSpPr>
            <a:spLocks noGrp="1"/>
          </p:cNvSpPr>
          <p:nvPr>
            <p:ph type="title"/>
          </p:nvPr>
        </p:nvSpPr>
        <p:spPr>
          <a:xfrm>
            <a:off x="457200" y="304800"/>
            <a:ext cx="8314566"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4"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990634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Questions">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9072" y="1371600"/>
            <a:ext cx="5723128" cy="2457450"/>
          </a:xfrm>
          <a:prstGeom prst="rect">
            <a:avLst/>
          </a:prstGeom>
        </p:spPr>
        <p:txBody>
          <a:bodyPr anchor="b" anchorCtr="0"/>
          <a:lstStyle>
            <a:lvl1pPr algn="l">
              <a:defRPr lang="en-US" dirty="0">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dirty="0" smtClean="0"/>
              <a:t>Question?</a:t>
            </a:r>
            <a:endParaRPr lang="en-US" dirty="0"/>
          </a:p>
        </p:txBody>
      </p:sp>
      <p:sp>
        <p:nvSpPr>
          <p:cNvPr id="10"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7"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733420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Slide Number Placeholder 5"/>
          <p:cNvSpPr>
            <a:spLocks noGrp="1"/>
          </p:cNvSpPr>
          <p:nvPr>
            <p:ph type="sldNum" sz="quarter" idx="4"/>
          </p:nvPr>
        </p:nvSpPr>
        <p:spPr>
          <a:xfrm>
            <a:off x="6705600" y="6199632"/>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sp>
        <p:nvSpPr>
          <p:cNvPr id="4" name="Footer Placeholder 4"/>
          <p:cNvSpPr>
            <a:spLocks noGrp="1"/>
          </p:cNvSpPr>
          <p:nvPr>
            <p:ph type="ftr" sz="quarter" idx="3"/>
          </p:nvPr>
        </p:nvSpPr>
        <p:spPr>
          <a:xfrm>
            <a:off x="0" y="6199632"/>
            <a:ext cx="9144000" cy="381000"/>
          </a:xfrm>
          <a:prstGeom prst="rect">
            <a:avLst/>
          </a:prstGeom>
        </p:spPr>
        <p:txBody>
          <a:bodyPr anchor="b" anchorCtr="0"/>
          <a:lstStyle>
            <a:lvl1pPr algn="ctr">
              <a:lnSpc>
                <a:spcPts val="1200"/>
              </a:lnSpc>
              <a:defRPr sz="1100">
                <a:solidFill>
                  <a:schemeClr val="tx1">
                    <a:lumMod val="65000"/>
                    <a:lumOff val="35000"/>
                  </a:schemeClr>
                </a:solidFill>
              </a:defRPr>
            </a:lvl1p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425155736"/>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8" r:id="rId4"/>
    <p:sldLayoutId id="2147483689" r:id="rId5"/>
    <p:sldLayoutId id="2147483690" r:id="rId6"/>
    <p:sldLayoutId id="2147483691" r:id="rId7"/>
    <p:sldLayoutId id="2147483692" r:id="rId8"/>
    <p:sldLayoutId id="2147483693" r:id="rId9"/>
    <p:sldLayoutId id="2147483694" r:id="rId10"/>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8056" y="2015652"/>
            <a:ext cx="7552944" cy="1946747"/>
          </a:xfrm>
        </p:spPr>
        <p:txBody>
          <a:bodyPr/>
          <a:lstStyle/>
          <a:p>
            <a:r>
              <a:rPr lang="en-US" altLang="en-US" sz="4800" dirty="0" smtClean="0">
                <a:solidFill>
                  <a:srgbClr val="0070C0"/>
                </a:solidFill>
              </a:rPr>
              <a:t>AHCCCS Pharmacy and Therapeutics Committee</a:t>
            </a:r>
            <a:endParaRPr lang="en-US" sz="4800" dirty="0">
              <a:solidFill>
                <a:srgbClr val="0070C0"/>
              </a:solidFill>
            </a:endParaRPr>
          </a:p>
        </p:txBody>
      </p:sp>
      <p:sp>
        <p:nvSpPr>
          <p:cNvPr id="3" name="Subtitle 2"/>
          <p:cNvSpPr>
            <a:spLocks noGrp="1"/>
          </p:cNvSpPr>
          <p:nvPr>
            <p:ph type="subTitle" idx="1"/>
          </p:nvPr>
        </p:nvSpPr>
        <p:spPr>
          <a:xfrm>
            <a:off x="457200" y="4419600"/>
            <a:ext cx="4724400" cy="1828800"/>
          </a:xfrm>
        </p:spPr>
        <p:txBody>
          <a:bodyPr/>
          <a:lstStyle/>
          <a:p>
            <a:r>
              <a:rPr lang="en-US" altLang="en-US" dirty="0" smtClean="0"/>
              <a:t>August 16, 2016</a:t>
            </a:r>
          </a:p>
          <a:p>
            <a:endParaRPr lang="en-US" dirty="0"/>
          </a:p>
        </p:txBody>
      </p:sp>
    </p:spTree>
    <p:extLst>
      <p:ext uri="{BB962C8B-B14F-4D97-AF65-F5344CB8AC3E}">
        <p14:creationId xmlns:p14="http://schemas.microsoft.com/office/powerpoint/2010/main" val="1947969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Antipsychotics</a:t>
            </a:r>
            <a:endParaRPr lang="en-US" dirty="0"/>
          </a:p>
        </p:txBody>
      </p:sp>
      <p:sp>
        <p:nvSpPr>
          <p:cNvPr id="5" name="Content Placeholder 4"/>
          <p:cNvSpPr>
            <a:spLocks noGrp="1"/>
          </p:cNvSpPr>
          <p:nvPr>
            <p:ph idx="1"/>
          </p:nvPr>
        </p:nvSpPr>
        <p:spPr>
          <a:xfrm>
            <a:off x="457200" y="1524000"/>
            <a:ext cx="8001000" cy="4525963"/>
          </a:xfrm>
        </p:spPr>
        <p:txBody>
          <a:bodyPr/>
          <a:lstStyle/>
          <a:p>
            <a:pPr>
              <a:buNone/>
            </a:pPr>
            <a:r>
              <a:rPr lang="en-US" altLang="en-US" sz="2400" b="1" i="1" dirty="0" smtClean="0"/>
              <a:t>Injectable Agents (Long-Acting)</a:t>
            </a:r>
            <a:endParaRPr lang="en-US" sz="2400" dirty="0" smtClean="0"/>
          </a:p>
          <a:p>
            <a:pPr marL="800100" lvl="3" indent="-342900">
              <a:spcBef>
                <a:spcPts val="1000"/>
              </a:spcBef>
              <a:buFont typeface="Arial" panose="020B0604020202020204" pitchFamily="34" charset="0"/>
              <a:buChar char="•"/>
            </a:pPr>
            <a:r>
              <a:rPr lang="en-US" sz="2400" dirty="0" smtClean="0"/>
              <a:t>Abilify Maintena (aripiprazole ER), monthly</a:t>
            </a:r>
          </a:p>
          <a:p>
            <a:pPr marL="800100" lvl="3" indent="-342900">
              <a:spcBef>
                <a:spcPts val="1000"/>
              </a:spcBef>
              <a:buFont typeface="Arial" panose="020B0604020202020204" pitchFamily="34" charset="0"/>
              <a:buChar char="•"/>
            </a:pPr>
            <a:r>
              <a:rPr lang="en-US" sz="2400" dirty="0" smtClean="0"/>
              <a:t>Aristada (aripiprazole lauroxil ER), monthly or 6 weeks</a:t>
            </a:r>
          </a:p>
          <a:p>
            <a:pPr marL="800100" lvl="3" indent="-342900">
              <a:spcBef>
                <a:spcPts val="1000"/>
              </a:spcBef>
              <a:buFont typeface="Arial" panose="020B0604020202020204" pitchFamily="34" charset="0"/>
              <a:buChar char="•"/>
            </a:pPr>
            <a:r>
              <a:rPr lang="en-US" sz="2400" dirty="0" smtClean="0"/>
              <a:t>Risperdal Consta (risperidone microspheres), 2 weeks</a:t>
            </a:r>
          </a:p>
          <a:p>
            <a:pPr marL="800100" lvl="3" indent="-342900">
              <a:spcBef>
                <a:spcPts val="1000"/>
              </a:spcBef>
              <a:buFont typeface="Arial" panose="020B0604020202020204" pitchFamily="34" charset="0"/>
              <a:buChar char="•"/>
            </a:pPr>
            <a:r>
              <a:rPr lang="en-US" sz="2400" dirty="0" smtClean="0"/>
              <a:t>Zyprexa Relprevv (olanzapine), 2-4 weeks</a:t>
            </a:r>
          </a:p>
          <a:p>
            <a:pPr marL="800100" lvl="3" indent="-342900">
              <a:spcBef>
                <a:spcPts val="1000"/>
              </a:spcBef>
              <a:buFont typeface="Arial" panose="020B0604020202020204" pitchFamily="34" charset="0"/>
              <a:buChar char="•"/>
            </a:pPr>
            <a:r>
              <a:rPr lang="en-US" sz="2400" dirty="0" smtClean="0"/>
              <a:t>Invega Sustenna (paliperidone palmitate), monthly</a:t>
            </a:r>
          </a:p>
          <a:p>
            <a:pPr marL="800100" lvl="3" indent="-342900">
              <a:spcBef>
                <a:spcPts val="1000"/>
              </a:spcBef>
              <a:buFont typeface="Arial" panose="020B0604020202020204" pitchFamily="34" charset="0"/>
              <a:buChar char="•"/>
            </a:pPr>
            <a:r>
              <a:rPr lang="en-US" sz="2400" dirty="0" smtClean="0"/>
              <a:t>Invega Trinza (paliperidone palmitate), 3 months</a:t>
            </a:r>
          </a:p>
          <a:p>
            <a:pPr marL="800100" lvl="3" indent="-342900">
              <a:spcBef>
                <a:spcPts val="1000"/>
              </a:spcBef>
              <a:buNone/>
            </a:pPr>
            <a:endParaRPr lang="en-US" sz="2400" dirty="0" smtClean="0"/>
          </a:p>
          <a:p>
            <a:pPr marL="800100" lvl="3" indent="-342900">
              <a:spcBef>
                <a:spcPts val="1000"/>
              </a:spcBef>
              <a:buFont typeface="Arial" panose="020B0604020202020204" pitchFamily="34" charset="0"/>
              <a:buChar char="•"/>
            </a:pPr>
            <a:endParaRPr lang="en-US" sz="2400" dirty="0" smtClean="0"/>
          </a:p>
          <a:p>
            <a:pPr marL="800100" lvl="3" indent="-342900">
              <a:spcBef>
                <a:spcPts val="1000"/>
              </a:spcBef>
              <a:buFont typeface="Arial" panose="020B0604020202020204" pitchFamily="34" charset="0"/>
              <a:buChar char="•"/>
            </a:pPr>
            <a:endParaRPr lang="en-US" sz="2400" dirty="0" smtClean="0"/>
          </a:p>
          <a:p>
            <a:pPr lvl="2"/>
            <a:endParaRPr lang="en-US" sz="16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10</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762000" y="1447800"/>
            <a:ext cx="8153400" cy="4953000"/>
          </a:xfrm>
        </p:spPr>
        <p:txBody>
          <a:bodyPr/>
          <a:lstStyle/>
          <a:p>
            <a:pPr>
              <a:buNone/>
            </a:pPr>
            <a:r>
              <a:rPr lang="en-US" altLang="en-US" sz="2400" b="1" i="1" dirty="0" smtClean="0"/>
              <a:t>Class Overview - Product indications include*:</a:t>
            </a:r>
          </a:p>
          <a:p>
            <a:r>
              <a:rPr lang="en-US" sz="2400" dirty="0" smtClean="0"/>
              <a:t>Schizophrenia, Bipolar disorder, major depressive order, schizoaffective disorder, irritability associated with autism, Tourette’s disorder, Parkinson's disease psychosis</a:t>
            </a:r>
          </a:p>
          <a:p>
            <a:endParaRPr lang="en-US" sz="2400" dirty="0" smtClean="0"/>
          </a:p>
          <a:p>
            <a:endParaRPr lang="en-US" sz="18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
        <p:nvSpPr>
          <p:cNvPr id="6" name="TextBox 5"/>
          <p:cNvSpPr txBox="1"/>
          <p:nvPr/>
        </p:nvSpPr>
        <p:spPr>
          <a:xfrm>
            <a:off x="381000" y="5715000"/>
            <a:ext cx="7848600" cy="369332"/>
          </a:xfrm>
          <a:prstGeom prst="rect">
            <a:avLst/>
          </a:prstGeom>
          <a:noFill/>
        </p:spPr>
        <p:txBody>
          <a:bodyPr wrap="square" rtlCol="0">
            <a:spAutoFit/>
          </a:bodyPr>
          <a:lstStyle/>
          <a:p>
            <a:pPr lvl="1"/>
            <a:r>
              <a:rPr lang="en-US" b="1" dirty="0" smtClean="0"/>
              <a:t>*Not inclusive of all product indications, all products differ in indication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228600" y="1447800"/>
            <a:ext cx="8915400" cy="4953000"/>
          </a:xfrm>
        </p:spPr>
        <p:txBody>
          <a:bodyPr/>
          <a:lstStyle/>
          <a:p>
            <a:pPr>
              <a:buNone/>
            </a:pPr>
            <a:r>
              <a:rPr lang="en-US" altLang="en-US" sz="2400" b="1" i="1" dirty="0" smtClean="0"/>
              <a:t>New Product in Class: Vraylar (cariprazine)</a:t>
            </a:r>
          </a:p>
          <a:p>
            <a:r>
              <a:rPr lang="en-US" sz="2400" dirty="0" smtClean="0"/>
              <a:t>Treatment of schizophrenia and the acute treatment of manic or mixed episodes associated with bipolar I disorder</a:t>
            </a:r>
          </a:p>
          <a:p>
            <a:r>
              <a:rPr lang="en-US" sz="2400" dirty="0" smtClean="0"/>
              <a:t>Black box warning for increased mortality in elderly patients with dementia-related psychosis</a:t>
            </a:r>
          </a:p>
          <a:p>
            <a:r>
              <a:rPr lang="en-US" sz="2400" dirty="0" smtClean="0"/>
              <a:t>Warnings include neuroleptic malignant syndrome, tardive dyskinesia, late-occurring adverse reactions (due to long half-life), metabolic changes, and orthostatic hypotension </a:t>
            </a:r>
          </a:p>
          <a:p>
            <a:r>
              <a:rPr lang="en-US" sz="2400" dirty="0" smtClean="0"/>
              <a:t>Dose should be halved when given concurrently with strong CYP3A4 inhibitors – use with CYP3A4 inducers is not recommended  </a:t>
            </a:r>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228600" y="1524000"/>
            <a:ext cx="8915400" cy="4953000"/>
          </a:xfrm>
        </p:spPr>
        <p:txBody>
          <a:bodyPr/>
          <a:lstStyle/>
          <a:p>
            <a:pPr>
              <a:buNone/>
            </a:pPr>
            <a:r>
              <a:rPr lang="en-US" altLang="en-US" sz="2400" b="1" i="1" dirty="0" smtClean="0"/>
              <a:t>New Product in Class: Vraylar (cariprazine) continued</a:t>
            </a:r>
          </a:p>
          <a:p>
            <a:r>
              <a:rPr lang="en-US" sz="2400" dirty="0" smtClean="0"/>
              <a:t>Extrapyramidal symptoms, akathisia, dyspepsia, vomiting, somnolence, and restlessness are the most common adverse effects</a:t>
            </a:r>
          </a:p>
          <a:p>
            <a:r>
              <a:rPr lang="en-US" sz="2400" dirty="0" smtClean="0"/>
              <a:t>Has not been adequately studied in pregnant women</a:t>
            </a:r>
          </a:p>
          <a:p>
            <a:r>
              <a:rPr lang="en-US" sz="2400" dirty="0" smtClean="0"/>
              <a:t>Given once daily, available in 1.5, 3, 4.5, and 6 mg capsules</a:t>
            </a:r>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228600" y="1524000"/>
            <a:ext cx="8915400" cy="4953000"/>
          </a:xfrm>
        </p:spPr>
        <p:txBody>
          <a:bodyPr/>
          <a:lstStyle/>
          <a:p>
            <a:pPr>
              <a:buNone/>
            </a:pPr>
            <a:r>
              <a:rPr lang="en-US" altLang="en-US" sz="2400" b="1" i="1" dirty="0" smtClean="0"/>
              <a:t>New Product in Class: Nuplazid (pimavanserin) </a:t>
            </a:r>
          </a:p>
          <a:p>
            <a:r>
              <a:rPr lang="en-US" sz="2400" dirty="0" smtClean="0"/>
              <a:t>Treatment of hallucinations and delusions associated with Parkinson’s disease psychosis</a:t>
            </a:r>
          </a:p>
          <a:p>
            <a:r>
              <a:rPr lang="en-US" sz="2400" dirty="0" smtClean="0"/>
              <a:t>Black box warning for increased mortality in elderly patients with dementia-related psychosis</a:t>
            </a:r>
          </a:p>
          <a:p>
            <a:r>
              <a:rPr lang="en-US" sz="2400" dirty="0" smtClean="0"/>
              <a:t>Warnings include QT interval prolongation</a:t>
            </a:r>
          </a:p>
          <a:p>
            <a:r>
              <a:rPr lang="en-US" sz="2400" dirty="0" smtClean="0"/>
              <a:t>Dose should be decreased by one half when given concurrently with strong CYP3A4 inhibitors; may need to be increased when given with strong CYP3A4 inducers  </a:t>
            </a:r>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228600" y="1600200"/>
            <a:ext cx="8915400" cy="4953000"/>
          </a:xfrm>
        </p:spPr>
        <p:txBody>
          <a:bodyPr/>
          <a:lstStyle/>
          <a:p>
            <a:pPr>
              <a:buNone/>
            </a:pPr>
            <a:r>
              <a:rPr lang="en-US" altLang="en-US" sz="2400" b="1" i="1" dirty="0" smtClean="0"/>
              <a:t>New Product in Class: Nuplazid (pimavanserin) continued</a:t>
            </a:r>
          </a:p>
          <a:p>
            <a:r>
              <a:rPr lang="en-US" sz="2400" dirty="0" smtClean="0"/>
              <a:t>Peripheral edema and confused state are the most common adverse effects</a:t>
            </a:r>
          </a:p>
          <a:p>
            <a:r>
              <a:rPr lang="en-US" sz="2400" dirty="0" smtClean="0"/>
              <a:t>There are no data with Nuplazid in pregnant women to inform a drug-associated risk</a:t>
            </a:r>
          </a:p>
          <a:p>
            <a:r>
              <a:rPr lang="en-US" sz="2400" dirty="0" smtClean="0"/>
              <a:t>Given once daily, available in 17 mg tablets </a:t>
            </a:r>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15</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228600" y="1600200"/>
            <a:ext cx="8915400" cy="4953000"/>
          </a:xfrm>
        </p:spPr>
        <p:txBody>
          <a:bodyPr/>
          <a:lstStyle/>
          <a:p>
            <a:pPr>
              <a:buNone/>
            </a:pPr>
            <a:r>
              <a:rPr lang="en-US" altLang="en-US" sz="2400" b="1" i="1" dirty="0" smtClean="0"/>
              <a:t>Product/Guideline Updates:</a:t>
            </a:r>
            <a:endParaRPr lang="en-US" sz="2400" b="1" i="1" dirty="0" smtClean="0"/>
          </a:p>
          <a:p>
            <a:r>
              <a:rPr lang="en-US" sz="2400" dirty="0" smtClean="0"/>
              <a:t>Invega ,Orap and Abilify Discmelt are now available as a generics (September/October 2015)</a:t>
            </a:r>
          </a:p>
          <a:p>
            <a:r>
              <a:rPr lang="en-US" sz="2400" dirty="0" smtClean="0"/>
              <a:t>The American Psychiatric Association practice guidelines on the use of antipsychotics to treat agitation or psychosis in patients with dementia does not provide specific drug recommendations, but mentions risperidone and aripiprazole as effective.  Risperidone and olanzapine are addressed as having potential drawbacks in terms of adverse effects.  (May 2016)</a:t>
            </a:r>
          </a:p>
          <a:p>
            <a:endParaRPr lang="en-US" sz="18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Antipsychotics</a:t>
            </a:r>
            <a:endParaRPr lang="en-US" dirty="0"/>
          </a:p>
        </p:txBody>
      </p:sp>
      <p:sp>
        <p:nvSpPr>
          <p:cNvPr id="3" name="Content Placeholder 2"/>
          <p:cNvSpPr>
            <a:spLocks noGrp="1"/>
          </p:cNvSpPr>
          <p:nvPr>
            <p:ph idx="1"/>
          </p:nvPr>
        </p:nvSpPr>
        <p:spPr>
          <a:xfrm>
            <a:off x="457200" y="1524000"/>
            <a:ext cx="8229600" cy="4953000"/>
          </a:xfrm>
        </p:spPr>
        <p:txBody>
          <a:bodyPr/>
          <a:lstStyle/>
          <a:p>
            <a:pPr>
              <a:buNone/>
            </a:pPr>
            <a:r>
              <a:rPr lang="en-US" altLang="en-US" sz="2400" b="1" i="1" dirty="0" smtClean="0"/>
              <a:t>Product/Guideline Updates:</a:t>
            </a:r>
          </a:p>
          <a:p>
            <a:r>
              <a:rPr lang="en-US" sz="2400" dirty="0" smtClean="0"/>
              <a:t>The FDA reported that DRESS (drug reaction with eosinophilia and systemic symptoms) will be added to olanzapine labeling (all formulations) as a warning.  (May 2016)</a:t>
            </a:r>
          </a:p>
          <a:p>
            <a:endParaRPr lang="en-US" sz="18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Stimulants and Related Agents</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Stimulants and Related Agents</a:t>
            </a:r>
            <a:endParaRPr lang="en-US" dirty="0"/>
          </a:p>
        </p:txBody>
      </p:sp>
      <p:sp>
        <p:nvSpPr>
          <p:cNvPr id="5" name="Content Placeholder 4"/>
          <p:cNvSpPr>
            <a:spLocks noGrp="1"/>
          </p:cNvSpPr>
          <p:nvPr>
            <p:ph idx="1"/>
          </p:nvPr>
        </p:nvSpPr>
        <p:spPr>
          <a:xfrm>
            <a:off x="152400" y="1600200"/>
            <a:ext cx="8991600" cy="4495800"/>
          </a:xfrm>
        </p:spPr>
        <p:txBody>
          <a:bodyPr/>
          <a:lstStyle/>
          <a:p>
            <a:pPr>
              <a:buNone/>
            </a:pPr>
            <a:r>
              <a:rPr lang="en-US" altLang="en-US" sz="2400" b="1" i="1" dirty="0" smtClean="0"/>
              <a:t>Class Overview: </a:t>
            </a:r>
            <a:r>
              <a:rPr lang="en-US" sz="2400" b="1" i="1" dirty="0" smtClean="0"/>
              <a:t>Immediate Release Products</a:t>
            </a:r>
          </a:p>
          <a:p>
            <a:r>
              <a:rPr lang="en-US" sz="2400" dirty="0" smtClean="0"/>
              <a:t>Amphetamine sulfate (Evekeo)</a:t>
            </a:r>
          </a:p>
          <a:p>
            <a:r>
              <a:rPr lang="en-US" sz="2400" dirty="0" smtClean="0"/>
              <a:t>Dexmethylphenidate IR (Focalin)</a:t>
            </a:r>
          </a:p>
          <a:p>
            <a:r>
              <a:rPr lang="en-US" sz="2400" dirty="0" smtClean="0"/>
              <a:t>Dextroamphetamine IR (Zenzedi)</a:t>
            </a:r>
          </a:p>
          <a:p>
            <a:r>
              <a:rPr lang="en-US" sz="2400" dirty="0" smtClean="0"/>
              <a:t>Dextroamphetamine solution (ProCentra)</a:t>
            </a:r>
          </a:p>
          <a:p>
            <a:r>
              <a:rPr lang="en-US" sz="2400" dirty="0" smtClean="0"/>
              <a:t>Methamphetamine (Desoxyn)</a:t>
            </a:r>
          </a:p>
          <a:p>
            <a:r>
              <a:rPr lang="en-US" sz="2400" dirty="0" smtClean="0"/>
              <a:t>Methylphenidate IR (Methylin, Ritalin)</a:t>
            </a:r>
          </a:p>
          <a:p>
            <a:r>
              <a:rPr lang="en-US" sz="2400" dirty="0" smtClean="0"/>
              <a:t>Mixed amphetamine salts IR (Adderall)</a:t>
            </a:r>
          </a:p>
          <a:p>
            <a:pPr lvl="1"/>
            <a:endParaRPr lang="en-US" sz="12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19</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5-17-16 Minutes</a:t>
            </a:r>
            <a:endParaRPr lang="en-US" dirty="0"/>
          </a:p>
        </p:txBody>
      </p:sp>
      <p:sp>
        <p:nvSpPr>
          <p:cNvPr id="8" name="Content Placeholder 7"/>
          <p:cNvSpPr>
            <a:spLocks noGrp="1"/>
          </p:cNvSpPr>
          <p:nvPr>
            <p:ph idx="1"/>
          </p:nvPr>
        </p:nvSpPr>
        <p:spPr/>
        <p:txBody>
          <a:bodyPr/>
          <a:lstStyle/>
          <a:p>
            <a:r>
              <a:rPr lang="en-US" dirty="0" smtClean="0"/>
              <a:t>Review and vote</a:t>
            </a:r>
            <a:endParaRPr lang="en-US" dirty="0"/>
          </a:p>
        </p:txBody>
      </p:sp>
      <p:sp>
        <p:nvSpPr>
          <p:cNvPr id="2" name="Slide Number Placeholder 1"/>
          <p:cNvSpPr>
            <a:spLocks noGrp="1"/>
          </p:cNvSpPr>
          <p:nvPr>
            <p:ph type="sldNum" sz="quarter" idx="4"/>
          </p:nvPr>
        </p:nvSpPr>
        <p:spPr/>
        <p:txBody>
          <a:bodyPr/>
          <a:lstStyle/>
          <a:p>
            <a:fld id="{FF445594-FFE8-4E90-934C-EFF530110A38}" type="slidenum">
              <a:rPr lang="en-US" smtClean="0"/>
              <a:pPr/>
              <a:t>2</a:t>
            </a:fld>
            <a:endParaRPr lang="en-US" dirty="0"/>
          </a:p>
        </p:txBody>
      </p:sp>
      <p:sp>
        <p:nvSpPr>
          <p:cNvPr id="6" name="Footer Placeholder 5"/>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2121697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Stimulants and Related Agents</a:t>
            </a:r>
            <a:endParaRPr lang="en-US" dirty="0"/>
          </a:p>
        </p:txBody>
      </p:sp>
      <p:sp>
        <p:nvSpPr>
          <p:cNvPr id="5" name="Content Placeholder 4"/>
          <p:cNvSpPr>
            <a:spLocks noGrp="1"/>
          </p:cNvSpPr>
          <p:nvPr>
            <p:ph idx="1"/>
          </p:nvPr>
        </p:nvSpPr>
        <p:spPr>
          <a:xfrm>
            <a:off x="152400" y="1600200"/>
            <a:ext cx="8991600" cy="4495800"/>
          </a:xfrm>
        </p:spPr>
        <p:txBody>
          <a:bodyPr/>
          <a:lstStyle/>
          <a:p>
            <a:pPr>
              <a:buNone/>
            </a:pPr>
            <a:r>
              <a:rPr lang="en-US" altLang="en-US" sz="2400" b="1" i="1" dirty="0" smtClean="0"/>
              <a:t>Class Overview: Extended Release Products</a:t>
            </a:r>
          </a:p>
          <a:p>
            <a:r>
              <a:rPr lang="en-US" sz="2400" dirty="0" smtClean="0"/>
              <a:t>Amphetamine ER (Adzenys XR-ODT, Dyanavel XR)</a:t>
            </a:r>
          </a:p>
          <a:p>
            <a:r>
              <a:rPr lang="en-US" sz="2400" dirty="0" smtClean="0"/>
              <a:t>Dexmethylphenidate ER (Focalin XR)</a:t>
            </a:r>
          </a:p>
          <a:p>
            <a:r>
              <a:rPr lang="en-US" sz="2400" dirty="0" smtClean="0"/>
              <a:t>Dextroamphetamine ER (Dexedrine)</a:t>
            </a:r>
          </a:p>
          <a:p>
            <a:r>
              <a:rPr lang="en-US" sz="2400" dirty="0" smtClean="0"/>
              <a:t>Lisdexamfetamine dimesylate (Vyvanse)</a:t>
            </a:r>
          </a:p>
          <a:p>
            <a:r>
              <a:rPr lang="en-US" sz="2400" dirty="0" smtClean="0"/>
              <a:t>Methylphenidate ER OROS (Concerta)</a:t>
            </a:r>
          </a:p>
          <a:p>
            <a:r>
              <a:rPr lang="en-US" sz="2400" dirty="0" smtClean="0"/>
              <a:t>Methylphenidate SR (Metadate ER)</a:t>
            </a:r>
          </a:p>
          <a:p>
            <a:pPr lvl="1"/>
            <a:endParaRPr lang="en-US" sz="12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20</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Stimulants and Related Agents</a:t>
            </a:r>
            <a:endParaRPr lang="en-US" dirty="0"/>
          </a:p>
        </p:txBody>
      </p:sp>
      <p:sp>
        <p:nvSpPr>
          <p:cNvPr id="5" name="Content Placeholder 4"/>
          <p:cNvSpPr>
            <a:spLocks noGrp="1"/>
          </p:cNvSpPr>
          <p:nvPr>
            <p:ph idx="1"/>
          </p:nvPr>
        </p:nvSpPr>
        <p:spPr>
          <a:xfrm>
            <a:off x="152400" y="1600200"/>
            <a:ext cx="8991600" cy="4495800"/>
          </a:xfrm>
        </p:spPr>
        <p:txBody>
          <a:bodyPr/>
          <a:lstStyle/>
          <a:p>
            <a:pPr>
              <a:buNone/>
            </a:pPr>
            <a:r>
              <a:rPr lang="en-US" altLang="en-US" sz="2400" b="1" i="1" dirty="0" smtClean="0"/>
              <a:t>Class Overview: </a:t>
            </a:r>
            <a:r>
              <a:rPr lang="en-US" sz="2400" b="1" i="1" dirty="0" smtClean="0"/>
              <a:t>Extended Release Products continued</a:t>
            </a:r>
          </a:p>
          <a:p>
            <a:r>
              <a:rPr lang="en-US" sz="2400" dirty="0" smtClean="0"/>
              <a:t>Methylphenidate ER (Metadate CD, Quillichew ER, Quillivant XR, Ritalin LA, Aptensio XR)</a:t>
            </a:r>
          </a:p>
          <a:p>
            <a:r>
              <a:rPr lang="en-US" sz="2400" dirty="0" smtClean="0"/>
              <a:t>Methylphenidate transdermal (Daytrana)</a:t>
            </a:r>
          </a:p>
          <a:p>
            <a:r>
              <a:rPr lang="en-US" sz="2400" dirty="0" smtClean="0"/>
              <a:t>Mixed amphetamine salts ER (Adderall XR)</a:t>
            </a:r>
          </a:p>
          <a:p>
            <a:pPr lvl="1"/>
            <a:endParaRPr lang="en-US" sz="12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21</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Stimulants and Related Agents</a:t>
            </a:r>
            <a:endParaRPr lang="en-US" dirty="0"/>
          </a:p>
        </p:txBody>
      </p:sp>
      <p:sp>
        <p:nvSpPr>
          <p:cNvPr id="5" name="Content Placeholder 4"/>
          <p:cNvSpPr>
            <a:spLocks noGrp="1"/>
          </p:cNvSpPr>
          <p:nvPr>
            <p:ph idx="1"/>
          </p:nvPr>
        </p:nvSpPr>
        <p:spPr>
          <a:xfrm>
            <a:off x="381000" y="1676400"/>
            <a:ext cx="8991600" cy="4495800"/>
          </a:xfrm>
        </p:spPr>
        <p:txBody>
          <a:bodyPr/>
          <a:lstStyle/>
          <a:p>
            <a:pPr>
              <a:buNone/>
            </a:pPr>
            <a:r>
              <a:rPr lang="en-US" altLang="en-US" sz="2400" b="1" i="1" dirty="0" smtClean="0"/>
              <a:t>Class Overview:</a:t>
            </a:r>
            <a:r>
              <a:rPr lang="en-US" sz="2400" b="1" i="1" dirty="0" smtClean="0"/>
              <a:t> Non stimulants</a:t>
            </a:r>
          </a:p>
          <a:p>
            <a:pPr marL="342900" lvl="1" indent="-342900">
              <a:spcBef>
                <a:spcPts val="1000"/>
              </a:spcBef>
              <a:buFont typeface="Arial" panose="020B0604020202020204" pitchFamily="34" charset="0"/>
              <a:buChar char="•"/>
            </a:pPr>
            <a:r>
              <a:rPr lang="en-US" sz="2400" dirty="0" smtClean="0"/>
              <a:t>Atomoxetine (Strattera)</a:t>
            </a:r>
          </a:p>
          <a:p>
            <a:pPr marL="342900" lvl="1" indent="-342900">
              <a:spcBef>
                <a:spcPts val="1000"/>
              </a:spcBef>
              <a:buFont typeface="Arial" panose="020B0604020202020204" pitchFamily="34" charset="0"/>
              <a:buChar char="•"/>
            </a:pPr>
            <a:r>
              <a:rPr lang="en-US" sz="2400" dirty="0" smtClean="0"/>
              <a:t>Clonidine ER (Kapvay)</a:t>
            </a:r>
          </a:p>
          <a:p>
            <a:pPr marL="342900" lvl="1" indent="-342900">
              <a:spcBef>
                <a:spcPts val="1000"/>
              </a:spcBef>
              <a:buFont typeface="Arial" panose="020B0604020202020204" pitchFamily="34" charset="0"/>
              <a:buChar char="•"/>
            </a:pPr>
            <a:r>
              <a:rPr lang="en-US" sz="2400" dirty="0" smtClean="0"/>
              <a:t>Guanfacine ER (Intuniv)</a:t>
            </a:r>
          </a:p>
        </p:txBody>
      </p:sp>
      <p:sp>
        <p:nvSpPr>
          <p:cNvPr id="2" name="Slide Number Placeholder 1"/>
          <p:cNvSpPr>
            <a:spLocks noGrp="1"/>
          </p:cNvSpPr>
          <p:nvPr>
            <p:ph type="sldNum" sz="quarter" idx="4"/>
          </p:nvPr>
        </p:nvSpPr>
        <p:spPr/>
        <p:txBody>
          <a:bodyPr/>
          <a:lstStyle/>
          <a:p>
            <a:fld id="{FF445594-FFE8-4E90-934C-EFF530110A38}" type="slidenum">
              <a:rPr lang="en-US" smtClean="0"/>
              <a:pPr/>
              <a:t>22</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Stimulants and Related Agents</a:t>
            </a:r>
            <a:endParaRPr lang="en-US" dirty="0"/>
          </a:p>
        </p:txBody>
      </p:sp>
      <p:sp>
        <p:nvSpPr>
          <p:cNvPr id="5" name="Content Placeholder 4"/>
          <p:cNvSpPr>
            <a:spLocks noGrp="1"/>
          </p:cNvSpPr>
          <p:nvPr>
            <p:ph idx="1"/>
          </p:nvPr>
        </p:nvSpPr>
        <p:spPr>
          <a:xfrm>
            <a:off x="381000" y="1752600"/>
            <a:ext cx="8991600" cy="4495800"/>
          </a:xfrm>
        </p:spPr>
        <p:txBody>
          <a:bodyPr/>
          <a:lstStyle/>
          <a:p>
            <a:pPr>
              <a:buNone/>
            </a:pPr>
            <a:r>
              <a:rPr lang="en-US" altLang="en-US" sz="2400" b="1" i="1" dirty="0" smtClean="0"/>
              <a:t>Class Overview:</a:t>
            </a:r>
            <a:r>
              <a:rPr lang="en-US" sz="2400" b="1" i="1" dirty="0" smtClean="0"/>
              <a:t> Product Indications</a:t>
            </a:r>
          </a:p>
          <a:p>
            <a:pPr marL="342900" lvl="1" indent="-342900">
              <a:spcBef>
                <a:spcPts val="1000"/>
              </a:spcBef>
              <a:buFont typeface="Arial" panose="020B0604020202020204" pitchFamily="34" charset="0"/>
              <a:buChar char="•"/>
            </a:pPr>
            <a:r>
              <a:rPr lang="en-US" sz="2400" dirty="0" smtClean="0"/>
              <a:t>ADHD (attention deficit hyperactivity disorder), narcolepsy</a:t>
            </a:r>
          </a:p>
          <a:p>
            <a:pPr marL="342900" lvl="1" indent="-342900">
              <a:spcBef>
                <a:spcPts val="1000"/>
              </a:spcBef>
              <a:buFont typeface="Arial" panose="020B0604020202020204" pitchFamily="34" charset="0"/>
              <a:buChar char="•"/>
            </a:pPr>
            <a:r>
              <a:rPr lang="en-US" sz="2400" dirty="0" smtClean="0"/>
              <a:t>Other: exogenous obesity, binge eating disorder</a:t>
            </a:r>
          </a:p>
        </p:txBody>
      </p:sp>
      <p:sp>
        <p:nvSpPr>
          <p:cNvPr id="2" name="Slide Number Placeholder 1"/>
          <p:cNvSpPr>
            <a:spLocks noGrp="1"/>
          </p:cNvSpPr>
          <p:nvPr>
            <p:ph type="sldNum" sz="quarter" idx="4"/>
          </p:nvPr>
        </p:nvSpPr>
        <p:spPr/>
        <p:txBody>
          <a:bodyPr/>
          <a:lstStyle/>
          <a:p>
            <a:fld id="{FF445594-FFE8-4E90-934C-EFF530110A38}" type="slidenum">
              <a:rPr lang="en-US" smtClean="0"/>
              <a:pPr/>
              <a:t>23</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Stimulants and Related Agents</a:t>
            </a:r>
            <a:endParaRPr lang="en-US" dirty="0"/>
          </a:p>
        </p:txBody>
      </p:sp>
      <p:sp>
        <p:nvSpPr>
          <p:cNvPr id="3" name="Content Placeholder 2"/>
          <p:cNvSpPr>
            <a:spLocks noGrp="1"/>
          </p:cNvSpPr>
          <p:nvPr>
            <p:ph idx="1"/>
          </p:nvPr>
        </p:nvSpPr>
        <p:spPr>
          <a:xfrm>
            <a:off x="228600" y="1600200"/>
            <a:ext cx="8686800" cy="4953000"/>
          </a:xfrm>
        </p:spPr>
        <p:txBody>
          <a:bodyPr/>
          <a:lstStyle/>
          <a:p>
            <a:pPr>
              <a:buNone/>
            </a:pPr>
            <a:r>
              <a:rPr lang="en-US" altLang="en-US" sz="2400" b="1" i="1" dirty="0" smtClean="0"/>
              <a:t>New Product in Class: Aptensio XR (methylphenidate) </a:t>
            </a:r>
          </a:p>
          <a:p>
            <a:r>
              <a:rPr lang="en-US" sz="2400" dirty="0" smtClean="0"/>
              <a:t>Treatment ADHD in patients six years and older </a:t>
            </a:r>
          </a:p>
          <a:p>
            <a:r>
              <a:rPr lang="en-US" sz="2400" dirty="0" smtClean="0"/>
              <a:t>Contraindications, warnings, adverse effects, and drug interactions are similar to those for other controlled-release methylphenidate capsules</a:t>
            </a:r>
          </a:p>
          <a:p>
            <a:r>
              <a:rPr lang="en-US" sz="2400" dirty="0" smtClean="0"/>
              <a:t>Given once daily in the morning and comes in 10, 15, 20, 30, 40, 50, and 60 mg extended-release capsules</a:t>
            </a:r>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Stimulants and Related Agents</a:t>
            </a:r>
            <a:endParaRPr lang="en-US" dirty="0"/>
          </a:p>
        </p:txBody>
      </p:sp>
      <p:sp>
        <p:nvSpPr>
          <p:cNvPr id="3" name="Content Placeholder 2"/>
          <p:cNvSpPr>
            <a:spLocks noGrp="1"/>
          </p:cNvSpPr>
          <p:nvPr>
            <p:ph idx="1"/>
          </p:nvPr>
        </p:nvSpPr>
        <p:spPr>
          <a:xfrm>
            <a:off x="228600" y="1600200"/>
            <a:ext cx="8686800" cy="4953000"/>
          </a:xfrm>
        </p:spPr>
        <p:txBody>
          <a:bodyPr/>
          <a:lstStyle/>
          <a:p>
            <a:pPr>
              <a:buNone/>
            </a:pPr>
            <a:r>
              <a:rPr lang="en-US" altLang="en-US" sz="2400" b="1" i="1" dirty="0" smtClean="0"/>
              <a:t>New Product in Class: Adzenys XR ODT (amphetamine) </a:t>
            </a:r>
          </a:p>
          <a:p>
            <a:r>
              <a:rPr lang="en-US" sz="2400" dirty="0" smtClean="0"/>
              <a:t>Treatment of ADHD in patients six years and older</a:t>
            </a:r>
          </a:p>
          <a:p>
            <a:r>
              <a:rPr lang="en-US" sz="2400" dirty="0" smtClean="0"/>
              <a:t>Contraindicated with coadministration of MAO inhibitors</a:t>
            </a:r>
          </a:p>
          <a:p>
            <a:r>
              <a:rPr lang="en-US" sz="2400" dirty="0" smtClean="0"/>
              <a:t>Black box warning for high potential for abuse and dependence</a:t>
            </a:r>
          </a:p>
          <a:p>
            <a:r>
              <a:rPr lang="en-US" sz="2400" dirty="0" smtClean="0"/>
              <a:t>Warnings include serious cardiovascular events, serious psychiatric events, long-term growth suppression, increased blood pressure and heart rate, and peripheral vasculopathy </a:t>
            </a:r>
          </a:p>
          <a:p>
            <a:r>
              <a:rPr lang="en-US" sz="2400" dirty="0" smtClean="0"/>
              <a:t>Drug interactions include acidifying agents and alkalinizing agents, which can alter blood levels of amphetamine</a:t>
            </a:r>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25</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Stimulants and Related Agents</a:t>
            </a:r>
            <a:endParaRPr lang="en-US" dirty="0"/>
          </a:p>
        </p:txBody>
      </p:sp>
      <p:sp>
        <p:nvSpPr>
          <p:cNvPr id="3" name="Content Placeholder 2"/>
          <p:cNvSpPr>
            <a:spLocks noGrp="1"/>
          </p:cNvSpPr>
          <p:nvPr>
            <p:ph idx="1"/>
          </p:nvPr>
        </p:nvSpPr>
        <p:spPr>
          <a:xfrm>
            <a:off x="228600" y="1600200"/>
            <a:ext cx="8686800" cy="4953000"/>
          </a:xfrm>
        </p:spPr>
        <p:txBody>
          <a:bodyPr/>
          <a:lstStyle/>
          <a:p>
            <a:pPr>
              <a:buNone/>
            </a:pPr>
            <a:r>
              <a:rPr lang="en-US" altLang="en-US" sz="2400" b="1" i="1" dirty="0" smtClean="0"/>
              <a:t>New Product in Class: Adzenys XR ODT (amphetamine) </a:t>
            </a:r>
          </a:p>
          <a:p>
            <a:r>
              <a:rPr lang="en-US" sz="2400" dirty="0" smtClean="0"/>
              <a:t>Loss of appetite, dry mouth, abdominal pain, and insomnia are among reported adverse effects</a:t>
            </a:r>
          </a:p>
          <a:p>
            <a:r>
              <a:rPr lang="en-US" sz="2400" dirty="0" smtClean="0"/>
              <a:t>It is in pregnancy category C</a:t>
            </a:r>
          </a:p>
          <a:p>
            <a:r>
              <a:rPr lang="en-US" sz="2400" dirty="0" smtClean="0"/>
              <a:t>Given once daily in the morning</a:t>
            </a:r>
          </a:p>
          <a:p>
            <a:r>
              <a:rPr lang="en-US" sz="2400" dirty="0" smtClean="0"/>
              <a:t>It is available as a extended-release orally disintegrating tablet in six different strengths (orange flavor) </a:t>
            </a:r>
          </a:p>
        </p:txBody>
      </p:sp>
      <p:sp>
        <p:nvSpPr>
          <p:cNvPr id="4" name="Slide Number Placeholder 3"/>
          <p:cNvSpPr>
            <a:spLocks noGrp="1"/>
          </p:cNvSpPr>
          <p:nvPr>
            <p:ph type="sldNum" sz="quarter" idx="4"/>
          </p:nvPr>
        </p:nvSpPr>
        <p:spPr/>
        <p:txBody>
          <a:bodyPr/>
          <a:lstStyle/>
          <a:p>
            <a:fld id="{FF445594-FFE8-4E90-934C-EFF530110A38}" type="slidenum">
              <a:rPr lang="en-US" smtClean="0"/>
              <a:pPr/>
              <a:t>26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Anticoagulants</a:t>
            </a:r>
            <a:br>
              <a:rPr lang="en-US" altLang="en-US" dirty="0" smtClean="0"/>
            </a:b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Anticoagulants</a:t>
            </a:r>
            <a:endParaRPr lang="en-US" dirty="0"/>
          </a:p>
        </p:txBody>
      </p:sp>
      <p:sp>
        <p:nvSpPr>
          <p:cNvPr id="5" name="Content Placeholder 4"/>
          <p:cNvSpPr>
            <a:spLocks noGrp="1"/>
          </p:cNvSpPr>
          <p:nvPr>
            <p:ph idx="1"/>
          </p:nvPr>
        </p:nvSpPr>
        <p:spPr>
          <a:xfrm>
            <a:off x="457200" y="1600200"/>
            <a:ext cx="4114800" cy="4373563"/>
          </a:xfrm>
        </p:spPr>
        <p:txBody>
          <a:bodyPr/>
          <a:lstStyle/>
          <a:p>
            <a:pPr>
              <a:buNone/>
            </a:pPr>
            <a:r>
              <a:rPr lang="en-US" altLang="en-US" sz="2400" b="1" i="1" dirty="0" smtClean="0"/>
              <a:t>Class Overview</a:t>
            </a:r>
          </a:p>
          <a:p>
            <a:r>
              <a:rPr lang="en-US" sz="2400" b="1" dirty="0" smtClean="0"/>
              <a:t>Injectable Agents</a:t>
            </a:r>
          </a:p>
          <a:p>
            <a:pPr marL="800100" lvl="3" indent="-342900">
              <a:spcBef>
                <a:spcPts val="1000"/>
              </a:spcBef>
              <a:buFont typeface="Arial" panose="020B0604020202020204" pitchFamily="34" charset="0"/>
              <a:buChar char="•"/>
            </a:pPr>
            <a:r>
              <a:rPr lang="en-US" sz="2400" dirty="0" smtClean="0"/>
              <a:t>Fragmin (dalteparin)</a:t>
            </a:r>
          </a:p>
          <a:p>
            <a:pPr marL="800100" lvl="3" indent="-342900">
              <a:spcBef>
                <a:spcPts val="1000"/>
              </a:spcBef>
              <a:buFont typeface="Arial" panose="020B0604020202020204" pitchFamily="34" charset="0"/>
              <a:buChar char="•"/>
            </a:pPr>
            <a:r>
              <a:rPr lang="en-US" sz="2400" dirty="0" smtClean="0"/>
              <a:t>Lovenox (enoxaparin)</a:t>
            </a:r>
          </a:p>
          <a:p>
            <a:pPr marL="800100" lvl="3" indent="-342900">
              <a:spcBef>
                <a:spcPts val="1000"/>
              </a:spcBef>
              <a:buFont typeface="Arial" panose="020B0604020202020204" pitchFamily="34" charset="0"/>
              <a:buChar char="•"/>
            </a:pPr>
            <a:r>
              <a:rPr lang="en-US" sz="2400" dirty="0" smtClean="0"/>
              <a:t>Arixtra (fondaparinux)</a:t>
            </a:r>
          </a:p>
          <a:p>
            <a:pPr lvl="2"/>
            <a:endParaRPr lang="en-US" sz="1400" dirty="0" smtClean="0"/>
          </a:p>
          <a:p>
            <a:pPr marL="800100" lvl="3" indent="-342900">
              <a:spcBef>
                <a:spcPts val="1000"/>
              </a:spcBef>
              <a:buFont typeface="Arial" panose="020B0604020202020204" pitchFamily="34" charset="0"/>
              <a:buChar char="•"/>
            </a:pPr>
            <a:endParaRPr lang="en-US" sz="16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28</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
        <p:nvSpPr>
          <p:cNvPr id="6" name="Content Placeholder 4"/>
          <p:cNvSpPr txBox="1">
            <a:spLocks/>
          </p:cNvSpPr>
          <p:nvPr/>
        </p:nvSpPr>
        <p:spPr>
          <a:xfrm>
            <a:off x="4191000" y="1676400"/>
            <a:ext cx="4495800" cy="4373563"/>
          </a:xfrm>
          <a:prstGeom prst="rect">
            <a:avLst/>
          </a:prstGeom>
        </p:spPr>
        <p:txBody>
          <a:bodyPr/>
          <a:lstStyle/>
          <a:p>
            <a:pPr marL="1143000" marR="0" lvl="2" indent="-228600" algn="l" defTabSz="914400" rtl="0" eaLnBrk="1" fontAlgn="auto" latinLnBrk="0" hangingPunct="1">
              <a:lnSpc>
                <a:spcPct val="100000"/>
              </a:lnSpc>
              <a:spcBef>
                <a:spcPct val="20000"/>
              </a:spcBef>
              <a:spcAft>
                <a:spcPts val="0"/>
              </a:spcAft>
              <a:buClr>
                <a:schemeClr val="accent1"/>
              </a:buClr>
              <a:buSzTx/>
              <a:tabLst/>
              <a:defRPr/>
            </a:pPr>
            <a:endParaRPr kumimoji="0" lang="en-US" sz="14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endParaRPr>
          </a:p>
          <a:p>
            <a:pPr marL="342900" marR="0" lvl="2" indent="-342900" algn="l" defTabSz="914400" rtl="0" eaLnBrk="1" fontAlgn="auto" latinLnBrk="0" hangingPunct="1">
              <a:lnSpc>
                <a:spcPct val="100000"/>
              </a:lnSpc>
              <a:spcBef>
                <a:spcPts val="1000"/>
              </a:spcBef>
              <a:spcAft>
                <a:spcPts val="0"/>
              </a:spcAft>
              <a:buClr>
                <a:schemeClr val="accent1"/>
              </a:buClr>
              <a:buSzTx/>
              <a:buFont typeface="Arial" panose="020B0604020202020204" pitchFamily="34" charset="0"/>
              <a:buChar char="•"/>
              <a:tabLst/>
              <a:defRPr/>
            </a:pPr>
            <a:r>
              <a:rPr kumimoji="0" lang="en-US" sz="2400" b="1"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rPr>
              <a:t>Oral Agents</a:t>
            </a:r>
          </a:p>
          <a:p>
            <a:pPr marL="800100" marR="0" lvl="3" indent="-342900" algn="l" defTabSz="914400" rtl="0" eaLnBrk="1" fontAlgn="auto" latinLnBrk="0" hangingPunct="1">
              <a:lnSpc>
                <a:spcPct val="100000"/>
              </a:lnSpc>
              <a:spcBef>
                <a:spcPts val="1000"/>
              </a:spcBef>
              <a:spcAft>
                <a:spcPts val="0"/>
              </a:spcAft>
              <a:buClr>
                <a:schemeClr val="accent1"/>
              </a:buClr>
              <a:buSzPct val="70000"/>
              <a:buFont typeface="Arial" panose="020B0604020202020204" pitchFamily="34" charset="0"/>
              <a:buChar char="•"/>
              <a:tabLst/>
              <a:defRPr/>
            </a:pPr>
            <a:r>
              <a:rPr kumimoji="0" lang="en-US" sz="24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rPr>
              <a:t>Eliquis (apixaban)</a:t>
            </a:r>
          </a:p>
          <a:p>
            <a:pPr marL="800100" marR="0" lvl="3" indent="-342900" algn="l" defTabSz="914400" rtl="0" eaLnBrk="1" fontAlgn="auto" latinLnBrk="0" hangingPunct="1">
              <a:lnSpc>
                <a:spcPct val="100000"/>
              </a:lnSpc>
              <a:spcBef>
                <a:spcPts val="1000"/>
              </a:spcBef>
              <a:spcAft>
                <a:spcPts val="0"/>
              </a:spcAft>
              <a:buClr>
                <a:schemeClr val="accent1"/>
              </a:buClr>
              <a:buSzPct val="70000"/>
              <a:buFont typeface="Arial" panose="020B0604020202020204" pitchFamily="34" charset="0"/>
              <a:buChar char="•"/>
              <a:tabLst/>
              <a:defRPr/>
            </a:pPr>
            <a:r>
              <a:rPr kumimoji="0" lang="en-US" sz="24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rPr>
              <a:t>Pradaxa (dabigatran)</a:t>
            </a:r>
          </a:p>
          <a:p>
            <a:pPr marL="800100" marR="0" lvl="3" indent="-342900" algn="l" defTabSz="914400" rtl="0" eaLnBrk="1" fontAlgn="auto" latinLnBrk="0" hangingPunct="1">
              <a:lnSpc>
                <a:spcPct val="100000"/>
              </a:lnSpc>
              <a:spcBef>
                <a:spcPts val="1000"/>
              </a:spcBef>
              <a:spcAft>
                <a:spcPts val="0"/>
              </a:spcAft>
              <a:buClr>
                <a:schemeClr val="accent1"/>
              </a:buClr>
              <a:buSzPct val="70000"/>
              <a:buFont typeface="Arial" panose="020B0604020202020204" pitchFamily="34" charset="0"/>
              <a:buChar char="•"/>
              <a:tabLst/>
              <a:defRPr/>
            </a:pPr>
            <a:r>
              <a:rPr kumimoji="0" lang="en-US" sz="24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rPr>
              <a:t>Savaysa (edoxaban)</a:t>
            </a:r>
          </a:p>
          <a:p>
            <a:pPr marL="800100" marR="0" lvl="3" indent="-342900" algn="l" defTabSz="914400" rtl="0" eaLnBrk="1" fontAlgn="auto" latinLnBrk="0" hangingPunct="1">
              <a:lnSpc>
                <a:spcPct val="100000"/>
              </a:lnSpc>
              <a:spcBef>
                <a:spcPts val="1000"/>
              </a:spcBef>
              <a:spcAft>
                <a:spcPts val="0"/>
              </a:spcAft>
              <a:buClr>
                <a:schemeClr val="accent1"/>
              </a:buClr>
              <a:buSzPct val="70000"/>
              <a:buFont typeface="Arial" panose="020B0604020202020204" pitchFamily="34" charset="0"/>
              <a:buChar char="•"/>
              <a:tabLst/>
              <a:defRPr/>
            </a:pPr>
            <a:r>
              <a:rPr kumimoji="0" lang="en-US" sz="24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rPr>
              <a:t>Xarelto (rivaroxaban)</a:t>
            </a:r>
          </a:p>
          <a:p>
            <a:pPr marL="800100" marR="0" lvl="3" indent="-342900" algn="l" defTabSz="914400" rtl="0" eaLnBrk="1" fontAlgn="auto" latinLnBrk="0" hangingPunct="1">
              <a:lnSpc>
                <a:spcPct val="100000"/>
              </a:lnSpc>
              <a:spcBef>
                <a:spcPts val="1000"/>
              </a:spcBef>
              <a:spcAft>
                <a:spcPts val="0"/>
              </a:spcAft>
              <a:buClr>
                <a:schemeClr val="accent1"/>
              </a:buClr>
              <a:buSzPct val="70000"/>
              <a:buFont typeface="Arial" panose="020B0604020202020204" pitchFamily="34" charset="0"/>
              <a:buChar char="•"/>
              <a:tabLst/>
              <a:defRPr/>
            </a:pPr>
            <a:r>
              <a:rPr kumimoji="0" lang="en-US" sz="24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rPr>
              <a:t>Coumadin (warfarin)</a:t>
            </a:r>
          </a:p>
          <a:p>
            <a:pPr marL="800100" marR="0" lvl="3" indent="-342900" algn="l" defTabSz="914400" rtl="0" eaLnBrk="1" fontAlgn="auto" latinLnBrk="0" hangingPunct="1">
              <a:lnSpc>
                <a:spcPct val="100000"/>
              </a:lnSpc>
              <a:spcBef>
                <a:spcPts val="1000"/>
              </a:spcBef>
              <a:spcAft>
                <a:spcPts val="0"/>
              </a:spcAft>
              <a:buClr>
                <a:schemeClr val="accent1"/>
              </a:buClr>
              <a:buSzPct val="70000"/>
              <a:buFont typeface="Arial" panose="020B0604020202020204" pitchFamily="34" charset="0"/>
              <a:buChar char="•"/>
              <a:tabLst/>
              <a:defRPr/>
            </a:pPr>
            <a:endParaRPr kumimoji="0" lang="en-US" sz="16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Anticoagulants</a:t>
            </a:r>
            <a:endParaRPr lang="en-US" dirty="0"/>
          </a:p>
        </p:txBody>
      </p:sp>
      <p:sp>
        <p:nvSpPr>
          <p:cNvPr id="5" name="Content Placeholder 4"/>
          <p:cNvSpPr>
            <a:spLocks noGrp="1"/>
          </p:cNvSpPr>
          <p:nvPr>
            <p:ph idx="1"/>
          </p:nvPr>
        </p:nvSpPr>
        <p:spPr>
          <a:xfrm>
            <a:off x="457200" y="1600200"/>
            <a:ext cx="7620000" cy="4373563"/>
          </a:xfrm>
        </p:spPr>
        <p:txBody>
          <a:bodyPr/>
          <a:lstStyle/>
          <a:p>
            <a:pPr>
              <a:buNone/>
            </a:pPr>
            <a:r>
              <a:rPr lang="en-US" altLang="en-US" sz="2400" b="1" i="1" dirty="0" smtClean="0"/>
              <a:t>Class Overview - Product indications include*:</a:t>
            </a:r>
          </a:p>
          <a:p>
            <a:pPr marL="342900" lvl="1" indent="-342900">
              <a:spcBef>
                <a:spcPts val="1000"/>
              </a:spcBef>
              <a:buFont typeface="Arial" panose="020B0604020202020204" pitchFamily="34" charset="0"/>
              <a:buChar char="•"/>
            </a:pPr>
            <a:r>
              <a:rPr lang="en-US" sz="2400" dirty="0" smtClean="0"/>
              <a:t>DVT and PE prophylaxis and treatment</a:t>
            </a:r>
          </a:p>
          <a:p>
            <a:pPr marL="342900" lvl="1" indent="-342900">
              <a:spcBef>
                <a:spcPts val="1000"/>
              </a:spcBef>
              <a:buFont typeface="Arial" panose="020B0604020202020204" pitchFamily="34" charset="0"/>
              <a:buChar char="•"/>
            </a:pPr>
            <a:r>
              <a:rPr lang="en-US" sz="2400" dirty="0" smtClean="0"/>
              <a:t>Prophylaxis of ischemic complications of unstable angina and non-Q-wave myocardial infarction</a:t>
            </a:r>
          </a:p>
          <a:p>
            <a:pPr marL="342900" lvl="1" indent="-342900">
              <a:spcBef>
                <a:spcPts val="1000"/>
              </a:spcBef>
              <a:buFont typeface="Arial" panose="020B0604020202020204" pitchFamily="34" charset="0"/>
              <a:buChar char="•"/>
            </a:pPr>
            <a:r>
              <a:rPr lang="en-US" sz="2400" dirty="0" smtClean="0"/>
              <a:t>Treatment of acute ST-segment elevation myocardial infarction managed medically or with subsequent percutaneous coronary intervention</a:t>
            </a:r>
          </a:p>
          <a:p>
            <a:pPr marL="342900" lvl="1" indent="-342900">
              <a:spcBef>
                <a:spcPts val="1000"/>
              </a:spcBef>
              <a:buFont typeface="Arial" panose="020B0604020202020204" pitchFamily="34" charset="0"/>
              <a:buChar char="•"/>
            </a:pPr>
            <a:r>
              <a:rPr lang="en-US" sz="2400" dirty="0" smtClean="0"/>
              <a:t>To reduce the risk of stroke and systemic embolism in patients with nonvalvular atrial fibrillation</a:t>
            </a:r>
          </a:p>
          <a:p>
            <a:pPr lvl="1"/>
            <a:endParaRPr lang="en-US" sz="2400" dirty="0" smtClean="0"/>
          </a:p>
          <a:p>
            <a:pPr lvl="1"/>
            <a:endParaRPr lang="en-US" sz="2400" dirty="0" smtClean="0"/>
          </a:p>
          <a:p>
            <a:pPr lvl="1"/>
            <a:endParaRPr lang="en-US" sz="2400" dirty="0" smtClean="0"/>
          </a:p>
          <a:p>
            <a:pPr lvl="1"/>
            <a:endParaRPr lang="en-US" sz="2400" dirty="0" smtClean="0"/>
          </a:p>
          <a:p>
            <a:pPr marL="800100" lvl="3" indent="-342900">
              <a:spcBef>
                <a:spcPts val="1000"/>
              </a:spcBef>
              <a:buFont typeface="Arial" panose="020B0604020202020204" pitchFamily="34" charset="0"/>
              <a:buChar char="•"/>
            </a:pPr>
            <a:endParaRPr lang="en-US" sz="16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29</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
        <p:nvSpPr>
          <p:cNvPr id="7" name="TextBox 6"/>
          <p:cNvSpPr txBox="1"/>
          <p:nvPr/>
        </p:nvSpPr>
        <p:spPr>
          <a:xfrm>
            <a:off x="381000" y="5867400"/>
            <a:ext cx="7848600" cy="369332"/>
          </a:xfrm>
          <a:prstGeom prst="rect">
            <a:avLst/>
          </a:prstGeom>
          <a:noFill/>
        </p:spPr>
        <p:txBody>
          <a:bodyPr wrap="square" rtlCol="0">
            <a:spAutoFit/>
          </a:bodyPr>
          <a:lstStyle/>
          <a:p>
            <a:pPr lvl="1"/>
            <a:r>
              <a:rPr lang="en-US" b="1" dirty="0" smtClean="0"/>
              <a:t>*Not inclusive of all product indications, all products differ in indication</a:t>
            </a:r>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P&amp;T Meeting Date Changes</a:t>
            </a:r>
            <a:endParaRPr lang="en-US" dirty="0"/>
          </a:p>
        </p:txBody>
      </p:sp>
      <p:sp>
        <p:nvSpPr>
          <p:cNvPr id="3" name="Content Placeholder 2"/>
          <p:cNvSpPr>
            <a:spLocks noGrp="1"/>
          </p:cNvSpPr>
          <p:nvPr>
            <p:ph idx="1"/>
          </p:nvPr>
        </p:nvSpPr>
        <p:spPr/>
        <p:txBody>
          <a:bodyPr/>
          <a:lstStyle/>
          <a:p>
            <a:r>
              <a:rPr lang="en-US" sz="2800" b="1" dirty="0"/>
              <a:t>2016 Next Meeting Date: </a:t>
            </a:r>
            <a:endParaRPr lang="en-US" sz="2800" dirty="0"/>
          </a:p>
          <a:p>
            <a:pPr lvl="1"/>
            <a:r>
              <a:rPr lang="en-US" dirty="0"/>
              <a:t>Wednesday, October 19, 2016</a:t>
            </a:r>
          </a:p>
          <a:p>
            <a:r>
              <a:rPr lang="en-US" sz="2800" b="1" dirty="0" smtClean="0"/>
              <a:t>2017 </a:t>
            </a:r>
            <a:r>
              <a:rPr lang="en-US" sz="2800" b="1" dirty="0"/>
              <a:t>Meeting Dates:</a:t>
            </a:r>
            <a:endParaRPr lang="en-US" sz="2800" dirty="0"/>
          </a:p>
          <a:p>
            <a:pPr lvl="1"/>
            <a:r>
              <a:rPr lang="en-US" dirty="0"/>
              <a:t>Monday, January 16, 2017 </a:t>
            </a:r>
          </a:p>
          <a:p>
            <a:pPr lvl="1"/>
            <a:r>
              <a:rPr lang="en-US" dirty="0"/>
              <a:t>Thursday, April 13, 2017 </a:t>
            </a:r>
            <a:endParaRPr lang="en-US" dirty="0" smtClean="0"/>
          </a:p>
          <a:p>
            <a:pPr lvl="1"/>
            <a:r>
              <a:rPr lang="en-US" dirty="0"/>
              <a:t>Tuesday, July 18, 2017 </a:t>
            </a:r>
          </a:p>
          <a:p>
            <a:pPr lvl="1"/>
            <a:r>
              <a:rPr lang="en-US" dirty="0"/>
              <a:t>Thursday, October 12, 2017</a:t>
            </a:r>
          </a:p>
          <a:p>
            <a:endParaRPr lang="en-US" sz="28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0416901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Anticoagulants</a:t>
            </a:r>
            <a:endParaRPr lang="en-US" dirty="0"/>
          </a:p>
        </p:txBody>
      </p:sp>
      <p:sp>
        <p:nvSpPr>
          <p:cNvPr id="5" name="Content Placeholder 4"/>
          <p:cNvSpPr>
            <a:spLocks noGrp="1"/>
          </p:cNvSpPr>
          <p:nvPr>
            <p:ph idx="1"/>
          </p:nvPr>
        </p:nvSpPr>
        <p:spPr>
          <a:xfrm>
            <a:off x="457200" y="1600200"/>
            <a:ext cx="7620000" cy="4373563"/>
          </a:xfrm>
        </p:spPr>
        <p:txBody>
          <a:bodyPr/>
          <a:lstStyle/>
          <a:p>
            <a:pPr>
              <a:buNone/>
            </a:pPr>
            <a:r>
              <a:rPr lang="en-US" altLang="en-US" sz="2400" b="1" i="1" dirty="0" smtClean="0"/>
              <a:t>Class Overview (Product indications include)*:</a:t>
            </a:r>
          </a:p>
          <a:p>
            <a:pPr marL="342900" lvl="1" indent="-342900">
              <a:spcBef>
                <a:spcPts val="1000"/>
              </a:spcBef>
              <a:buFont typeface="Arial" panose="020B0604020202020204" pitchFamily="34" charset="0"/>
              <a:buChar char="•"/>
            </a:pPr>
            <a:r>
              <a:rPr lang="en-US" sz="2400" dirty="0" smtClean="0"/>
              <a:t>Prophylaxis and/or treatment of the thromboembolic complications associated with atrial fibrillation and/or cardiac valve replacement</a:t>
            </a:r>
          </a:p>
          <a:p>
            <a:r>
              <a:rPr lang="en-US" sz="2400" dirty="0" smtClean="0"/>
              <a:t>Reduce the risk of death, recurrent myocardial infarction, and thromboembolic events, such as stroke or systemic embolization after myocardial infarction </a:t>
            </a:r>
          </a:p>
          <a:p>
            <a:endParaRPr lang="en-US" sz="1600" dirty="0" smtClean="0"/>
          </a:p>
          <a:p>
            <a:endParaRPr lang="en-US" sz="1600" dirty="0" smtClean="0"/>
          </a:p>
          <a:p>
            <a:endParaRPr lang="en-US" sz="1600" dirty="0" smtClean="0"/>
          </a:p>
          <a:p>
            <a:pPr lvl="1"/>
            <a:endParaRPr lang="en-US" sz="2400" dirty="0" smtClean="0"/>
          </a:p>
          <a:p>
            <a:pPr lvl="1"/>
            <a:endParaRPr lang="en-US" sz="2400" dirty="0" smtClean="0"/>
          </a:p>
          <a:p>
            <a:pPr lvl="1"/>
            <a:endParaRPr lang="en-US" sz="2400" dirty="0" smtClean="0"/>
          </a:p>
          <a:p>
            <a:pPr lvl="1"/>
            <a:endParaRPr lang="en-US" sz="2400" dirty="0" smtClean="0"/>
          </a:p>
          <a:p>
            <a:pPr marL="800100" lvl="3" indent="-342900">
              <a:spcBef>
                <a:spcPts val="1000"/>
              </a:spcBef>
              <a:buFont typeface="Arial" panose="020B0604020202020204" pitchFamily="34" charset="0"/>
              <a:buChar char="•"/>
            </a:pPr>
            <a:endParaRPr lang="en-US" sz="16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30</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
        <p:nvSpPr>
          <p:cNvPr id="7" name="TextBox 6"/>
          <p:cNvSpPr txBox="1"/>
          <p:nvPr/>
        </p:nvSpPr>
        <p:spPr>
          <a:xfrm>
            <a:off x="381000" y="5715000"/>
            <a:ext cx="7848600" cy="369332"/>
          </a:xfrm>
          <a:prstGeom prst="rect">
            <a:avLst/>
          </a:prstGeom>
          <a:noFill/>
        </p:spPr>
        <p:txBody>
          <a:bodyPr wrap="square" rtlCol="0">
            <a:spAutoFit/>
          </a:bodyPr>
          <a:lstStyle/>
          <a:p>
            <a:pPr lvl="1"/>
            <a:r>
              <a:rPr lang="en-US" b="1" dirty="0" smtClean="0"/>
              <a:t>*Not inclusive of all product indications, all products differ in indication</a:t>
            </a:r>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Anticoagulants</a:t>
            </a:r>
            <a:endParaRPr lang="en-US" dirty="0"/>
          </a:p>
        </p:txBody>
      </p:sp>
      <p:sp>
        <p:nvSpPr>
          <p:cNvPr id="3" name="Content Placeholder 2"/>
          <p:cNvSpPr>
            <a:spLocks noGrp="1"/>
          </p:cNvSpPr>
          <p:nvPr>
            <p:ph idx="1"/>
          </p:nvPr>
        </p:nvSpPr>
        <p:spPr>
          <a:xfrm>
            <a:off x="228600" y="1600200"/>
            <a:ext cx="8915400" cy="4953000"/>
          </a:xfrm>
        </p:spPr>
        <p:txBody>
          <a:bodyPr/>
          <a:lstStyle/>
          <a:p>
            <a:pPr lvl="0">
              <a:buNone/>
            </a:pPr>
            <a:r>
              <a:rPr lang="en-US" altLang="en-US" sz="2400" b="1" i="1" dirty="0" smtClean="0"/>
              <a:t>Product/Guideline Updates:</a:t>
            </a:r>
          </a:p>
          <a:p>
            <a:pPr lvl="0"/>
            <a:r>
              <a:rPr lang="en-US" sz="2400" dirty="0" smtClean="0"/>
              <a:t>Praxbind, an intravenous reversal agent for Pradaxa, is now available  (October 2015)</a:t>
            </a:r>
          </a:p>
          <a:p>
            <a:pPr lvl="0"/>
            <a:r>
              <a:rPr lang="en-US" sz="2400" dirty="0" smtClean="0"/>
              <a:t>Pradaxa is now indicated for prophylaxis of DVT/PE in patients who have undergone hip replacement surgery, along with a new 110 mg strength for dosing convenience  (December 2015)</a:t>
            </a:r>
          </a:p>
          <a:p>
            <a:pPr lvl="0"/>
            <a:r>
              <a:rPr lang="en-US" sz="2400" dirty="0" smtClean="0"/>
              <a:t>Select portions of the American College of Chest Physicians guidelines were updated in 2016 to include Savaysa as a treatment option along with other oral anticoagulants (DVT/PE treatment)  (March 2016)</a:t>
            </a:r>
          </a:p>
          <a:p>
            <a:pPr>
              <a:buNone/>
            </a:pPr>
            <a:endParaRPr lang="en-US" altLang="en-US" sz="2000" b="1" i="1" dirty="0" smtClean="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Pancreatic Enzymes</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Pancreatic Enzymes</a:t>
            </a:r>
            <a:endParaRPr lang="en-US" dirty="0"/>
          </a:p>
        </p:txBody>
      </p:sp>
      <p:sp>
        <p:nvSpPr>
          <p:cNvPr id="5" name="Content Placeholder 4"/>
          <p:cNvSpPr>
            <a:spLocks noGrp="1"/>
          </p:cNvSpPr>
          <p:nvPr>
            <p:ph idx="1"/>
          </p:nvPr>
        </p:nvSpPr>
        <p:spPr>
          <a:xfrm>
            <a:off x="609600" y="1600200"/>
            <a:ext cx="8991600" cy="4495800"/>
          </a:xfrm>
        </p:spPr>
        <p:txBody>
          <a:bodyPr/>
          <a:lstStyle/>
          <a:p>
            <a:pPr>
              <a:buNone/>
            </a:pPr>
            <a:r>
              <a:rPr lang="en-US" altLang="en-US" sz="2400" b="1" i="1" dirty="0" smtClean="0"/>
              <a:t>Class Overview: Products</a:t>
            </a:r>
            <a:endParaRPr lang="en-US" sz="2400" dirty="0" smtClean="0"/>
          </a:p>
          <a:p>
            <a:r>
              <a:rPr lang="en-US" sz="2400" dirty="0" smtClean="0"/>
              <a:t>Zenpep</a:t>
            </a:r>
          </a:p>
          <a:p>
            <a:r>
              <a:rPr lang="en-US" sz="2400" dirty="0" smtClean="0"/>
              <a:t>Creon</a:t>
            </a:r>
          </a:p>
          <a:p>
            <a:r>
              <a:rPr lang="en-US" sz="2400" dirty="0" smtClean="0"/>
              <a:t>Viokace</a:t>
            </a:r>
          </a:p>
          <a:p>
            <a:r>
              <a:rPr lang="en-US" sz="2400" dirty="0" smtClean="0"/>
              <a:t>Pancreaze</a:t>
            </a:r>
          </a:p>
          <a:p>
            <a:r>
              <a:rPr lang="en-US" sz="2400" dirty="0" smtClean="0"/>
              <a:t>Pertzye</a:t>
            </a:r>
          </a:p>
          <a:p>
            <a:r>
              <a:rPr lang="en-US" sz="2400" dirty="0" smtClean="0"/>
              <a:t>Ultresa</a:t>
            </a:r>
          </a:p>
        </p:txBody>
      </p:sp>
      <p:sp>
        <p:nvSpPr>
          <p:cNvPr id="2" name="Slide Number Placeholder 1"/>
          <p:cNvSpPr>
            <a:spLocks noGrp="1"/>
          </p:cNvSpPr>
          <p:nvPr>
            <p:ph type="sldNum" sz="quarter" idx="4"/>
          </p:nvPr>
        </p:nvSpPr>
        <p:spPr/>
        <p:txBody>
          <a:bodyPr/>
          <a:lstStyle/>
          <a:p>
            <a:fld id="{FF445594-FFE8-4E90-934C-EFF530110A38}" type="slidenum">
              <a:rPr lang="en-US" smtClean="0"/>
              <a:pPr/>
              <a:t>33</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Pancreatic Enzymes</a:t>
            </a:r>
            <a:endParaRPr lang="en-US" dirty="0"/>
          </a:p>
        </p:txBody>
      </p:sp>
      <p:sp>
        <p:nvSpPr>
          <p:cNvPr id="5" name="Content Placeholder 4"/>
          <p:cNvSpPr>
            <a:spLocks noGrp="1"/>
          </p:cNvSpPr>
          <p:nvPr>
            <p:ph idx="1"/>
          </p:nvPr>
        </p:nvSpPr>
        <p:spPr>
          <a:xfrm>
            <a:off x="152400" y="1600200"/>
            <a:ext cx="8991600" cy="4495800"/>
          </a:xfrm>
        </p:spPr>
        <p:txBody>
          <a:bodyPr/>
          <a:lstStyle/>
          <a:p>
            <a:pPr>
              <a:buNone/>
            </a:pPr>
            <a:r>
              <a:rPr lang="en-US" altLang="en-US" sz="2400" b="1" i="1" dirty="0" smtClean="0"/>
              <a:t>Class Overview: Product Indications</a:t>
            </a:r>
            <a:endParaRPr lang="en-US" sz="2400" dirty="0" smtClean="0"/>
          </a:p>
          <a:p>
            <a:r>
              <a:rPr lang="en-US" sz="2400" dirty="0" smtClean="0"/>
              <a:t>Pancreaze, Pertzye, Ultresa, and Zenpep are indicated for the treatment of exocrine pancreatic insufficiency due to cystic fibrosis or other conditions in both adults and children </a:t>
            </a:r>
          </a:p>
          <a:p>
            <a:r>
              <a:rPr lang="en-US" sz="2400" dirty="0" smtClean="0"/>
              <a:t>Creon is indicated for these conditions, as well as exocrine pancreatic insufficiency due to chronic pancreatitis and pancreatectomy </a:t>
            </a:r>
          </a:p>
          <a:p>
            <a:r>
              <a:rPr lang="en-US" sz="2400" dirty="0" smtClean="0"/>
              <a:t>Other conditions that may result in exocrine pancreatic insufficiency include ductal obstruction from a neoplasm and gastrointestinal bypass surgery </a:t>
            </a:r>
          </a:p>
        </p:txBody>
      </p:sp>
      <p:sp>
        <p:nvSpPr>
          <p:cNvPr id="2" name="Slide Number Placeholder 1"/>
          <p:cNvSpPr>
            <a:spLocks noGrp="1"/>
          </p:cNvSpPr>
          <p:nvPr>
            <p:ph type="sldNum" sz="quarter" idx="4"/>
          </p:nvPr>
        </p:nvSpPr>
        <p:spPr/>
        <p:txBody>
          <a:bodyPr/>
          <a:lstStyle/>
          <a:p>
            <a:fld id="{FF445594-FFE8-4E90-934C-EFF530110A38}" type="slidenum">
              <a:rPr lang="en-US" smtClean="0"/>
              <a:pPr/>
              <a:t>34</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Pancreatic Enzymes</a:t>
            </a:r>
            <a:endParaRPr lang="en-US" dirty="0"/>
          </a:p>
        </p:txBody>
      </p:sp>
      <p:sp>
        <p:nvSpPr>
          <p:cNvPr id="5" name="Content Placeholder 4"/>
          <p:cNvSpPr>
            <a:spLocks noGrp="1"/>
          </p:cNvSpPr>
          <p:nvPr>
            <p:ph idx="1"/>
          </p:nvPr>
        </p:nvSpPr>
        <p:spPr>
          <a:xfrm>
            <a:off x="152400" y="1676400"/>
            <a:ext cx="8991600" cy="4495800"/>
          </a:xfrm>
        </p:spPr>
        <p:txBody>
          <a:bodyPr/>
          <a:lstStyle/>
          <a:p>
            <a:pPr>
              <a:buNone/>
            </a:pPr>
            <a:r>
              <a:rPr lang="en-US" altLang="en-US" sz="2400" b="1" i="1" dirty="0" smtClean="0"/>
              <a:t>Class Overview: Product Indications</a:t>
            </a:r>
          </a:p>
          <a:p>
            <a:r>
              <a:rPr lang="en-US" sz="2400" dirty="0" smtClean="0"/>
              <a:t>Viokace is indicated for the treatment of exocrine pancreatic insufficiency due to chronic pancreatitis or pancreatectomy in combination with a proton pump inhibitor in adults only</a:t>
            </a:r>
            <a:endParaRPr lang="en-US" sz="16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35</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New Products (to Magellan PDL classes) </a:t>
            </a:r>
            <a:br>
              <a:rPr lang="en-US" altLang="en-US" dirty="0" smtClean="0"/>
            </a:b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Taltz (ixekizumab)</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Humanized IgG4 monoclonal antibody that inhibits the interleukin-17A (IL-17A) cytokine</a:t>
            </a:r>
          </a:p>
          <a:p>
            <a:r>
              <a:rPr lang="en-US" sz="2400" dirty="0" smtClean="0"/>
              <a:t>Treatment of moderate to severe plaque psoriasis in adults who are candidates for systemic therapy or phototherapy</a:t>
            </a:r>
          </a:p>
          <a:p>
            <a:r>
              <a:rPr lang="en-US" sz="2400" dirty="0" smtClean="0"/>
              <a:t>Warnings include serious infections, tuberculosis, and exacerbations of inflammatory bowel diseases </a:t>
            </a:r>
          </a:p>
          <a:p>
            <a:r>
              <a:rPr lang="en-US" sz="2400" dirty="0" smtClean="0"/>
              <a:t>Live vaccines should not be administered with Taltz</a:t>
            </a:r>
          </a:p>
          <a:p>
            <a:r>
              <a:rPr lang="en-US" sz="2400" dirty="0" smtClean="0"/>
              <a:t>Injection site reactions, upper respiratory tract infections, nausea, and tinea infections are the most common adverse effects </a:t>
            </a:r>
          </a:p>
        </p:txBody>
      </p:sp>
      <p:sp>
        <p:nvSpPr>
          <p:cNvPr id="4" name="Slide Number Placeholder 3"/>
          <p:cNvSpPr>
            <a:spLocks noGrp="1"/>
          </p:cNvSpPr>
          <p:nvPr>
            <p:ph type="sldNum" sz="quarter" idx="4"/>
          </p:nvPr>
        </p:nvSpPr>
        <p:spPr/>
        <p:txBody>
          <a:bodyPr/>
          <a:lstStyle/>
          <a:p>
            <a:fld id="{FF445594-FFE8-4E90-934C-EFF530110A38}" type="slidenum">
              <a:rPr lang="en-US" smtClean="0"/>
              <a:pPr/>
              <a:t>37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Taltz (ixekizumab)</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There are no data in pregnant women to inform a drug-associated risk</a:t>
            </a:r>
          </a:p>
          <a:p>
            <a:r>
              <a:rPr lang="en-US" sz="2400" dirty="0" smtClean="0"/>
              <a:t>Given as two 80 mg subcutaneous injections at weeks 0 followed by one 80 mg injection at weeks 2, 4, 6, 8, 10, and 12, then one 80 mg injection every four weeks </a:t>
            </a:r>
          </a:p>
          <a:p>
            <a:r>
              <a:rPr lang="en-US" sz="2400" dirty="0" smtClean="0"/>
              <a:t>It is available as a 80 mg/mL solution for injection in a prefilled autoinjector or syringe</a:t>
            </a:r>
          </a:p>
        </p:txBody>
      </p:sp>
      <p:sp>
        <p:nvSpPr>
          <p:cNvPr id="4" name="Slide Number Placeholder 3"/>
          <p:cNvSpPr>
            <a:spLocks noGrp="1"/>
          </p:cNvSpPr>
          <p:nvPr>
            <p:ph type="sldNum" sz="quarter" idx="4"/>
          </p:nvPr>
        </p:nvSpPr>
        <p:spPr/>
        <p:txBody>
          <a:bodyPr/>
          <a:lstStyle/>
          <a:p>
            <a:fld id="{FF445594-FFE8-4E90-934C-EFF530110A38}" type="slidenum">
              <a:rPr lang="en-US" smtClean="0"/>
              <a:pPr/>
              <a:t>38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Taltz (ixekizumab)</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Three multicenter, randomized, double-blind, placebo-controlled trials - total of 3,866 adult patients with plaque psoriasis</a:t>
            </a:r>
          </a:p>
          <a:p>
            <a:pPr lvl="1"/>
            <a:r>
              <a:rPr lang="en-US" sz="2000" dirty="0" smtClean="0"/>
              <a:t>Two studies included an active comparator arm in which subjects were also randomized to etanercept 50 mg twice weekly for 12 weeks</a:t>
            </a:r>
          </a:p>
          <a:p>
            <a:pPr lvl="1"/>
            <a:r>
              <a:rPr lang="en-US" sz="2000" dirty="0" smtClean="0"/>
              <a:t>Trials evaluated the changes from baseline to Week 12 in 2 co-primary endpoints: 1) PASI 75 and 2) </a:t>
            </a:r>
            <a:r>
              <a:rPr lang="en-US" sz="2000" dirty="0" smtClean="0"/>
              <a:t>sPGA</a:t>
            </a:r>
            <a:r>
              <a:rPr lang="en-US" sz="2000" dirty="0" smtClean="0"/>
              <a:t> of “0” (clear) or “1” (minimal)</a:t>
            </a:r>
          </a:p>
          <a:p>
            <a:pPr lvl="1"/>
            <a:r>
              <a:rPr lang="en-US" sz="2000" dirty="0" smtClean="0"/>
              <a:t>Patients treated with Taltz experienced greater improvement in both primary endpoints than etanercept, as well as statistically significant improvements in itch severity when compared to etanercept at week 12</a:t>
            </a:r>
            <a:endParaRPr lang="en-US" sz="20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39</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P&amp;T Operational Policy</a:t>
            </a:r>
            <a:endParaRPr lang="en-US" dirty="0"/>
          </a:p>
        </p:txBody>
      </p:sp>
      <p:sp>
        <p:nvSpPr>
          <p:cNvPr id="3" name="Content Placeholder 2"/>
          <p:cNvSpPr>
            <a:spLocks noGrp="1"/>
          </p:cNvSpPr>
          <p:nvPr>
            <p:ph idx="1"/>
          </p:nvPr>
        </p:nvSpPr>
        <p:spPr/>
        <p:txBody>
          <a:bodyPr/>
          <a:lstStyle/>
          <a:p>
            <a:r>
              <a:rPr lang="en-US" dirty="0" smtClean="0"/>
              <a:t>Review and vote</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0725423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Taltz (ixekizumab)</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Taltz is the second approved IL-17A inhibitor</a:t>
            </a:r>
          </a:p>
          <a:p>
            <a:pPr lvl="1"/>
            <a:r>
              <a:rPr lang="en-US" sz="2000" dirty="0" smtClean="0"/>
              <a:t>Secukinumab (Cosentyx) is approved for plaque psoriasis as well as psoriatic arthritis and ankylosing spondylitis</a:t>
            </a:r>
          </a:p>
          <a:p>
            <a:r>
              <a:rPr lang="en-US" sz="2400" dirty="0" smtClean="0"/>
              <a:t>Taltz joins a list of several other biologics indicated for the treatment of psoriasis</a:t>
            </a:r>
          </a:p>
          <a:p>
            <a:endParaRPr lang="en-US" sz="16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40</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Epclusa (sofosbuvir/velpatasvir) </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Indicated for the treatment of chronic hepatitis C (all genotypes) in adults, with or without cirrhosis </a:t>
            </a:r>
          </a:p>
          <a:p>
            <a:r>
              <a:rPr lang="en-US" sz="2400" dirty="0" smtClean="0"/>
              <a:t>Warnings include bradycardia with amiodarone co-administration</a:t>
            </a:r>
          </a:p>
          <a:p>
            <a:r>
              <a:rPr lang="en-US" sz="2400" dirty="0" smtClean="0"/>
              <a:t>If given with ribavirin, contraindications and warnings for that drug also apply  </a:t>
            </a:r>
          </a:p>
          <a:p>
            <a:r>
              <a:rPr lang="en-US" sz="2400" dirty="0" smtClean="0"/>
              <a:t>Drug interactions occur with P-gp inducers and moderate-to-potent CYP inducers; use of Epclusa with these products is not recommended</a:t>
            </a:r>
          </a:p>
        </p:txBody>
      </p:sp>
      <p:sp>
        <p:nvSpPr>
          <p:cNvPr id="4" name="Slide Number Placeholder 3"/>
          <p:cNvSpPr>
            <a:spLocks noGrp="1"/>
          </p:cNvSpPr>
          <p:nvPr>
            <p:ph type="sldNum" sz="quarter" idx="4"/>
          </p:nvPr>
        </p:nvSpPr>
        <p:spPr/>
        <p:txBody>
          <a:bodyPr/>
          <a:lstStyle/>
          <a:p>
            <a:fld id="{FF445594-FFE8-4E90-934C-EFF530110A38}" type="slidenum">
              <a:rPr lang="en-US" smtClean="0"/>
              <a:pPr/>
              <a:t>41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Epclusa (sofosbuvir/velpatasvir) </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Fatigue and headache are the most common adverse effects </a:t>
            </a:r>
          </a:p>
          <a:p>
            <a:r>
              <a:rPr lang="en-US" sz="2400" dirty="0" smtClean="0"/>
              <a:t>There are no data available in pregnant women to inform a drug-associated risk</a:t>
            </a:r>
          </a:p>
          <a:p>
            <a:r>
              <a:rPr lang="en-US" sz="2400" dirty="0" smtClean="0"/>
              <a:t>Epclusa is given once daily for 12 weeks in patients without cirrhosis or with compensated cirrhosis (Child-Pugh A) and 12 weeks with ribavirin in patients with decompensated cirrhosis (Child-Pugh B, C)  </a:t>
            </a:r>
          </a:p>
          <a:p>
            <a:r>
              <a:rPr lang="en-US" sz="2400" dirty="0" smtClean="0"/>
              <a:t>It is available as sofosbuvir 400 mg and velpatasvir 100 mg combination tablets </a:t>
            </a:r>
          </a:p>
          <a:p>
            <a:endParaRPr lang="en-US" sz="20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Epclusa (sofosbuvir/velpatasvir) </a:t>
            </a:r>
            <a:endParaRPr lang="en-US" dirty="0"/>
          </a:p>
        </p:txBody>
      </p:sp>
      <p:sp>
        <p:nvSpPr>
          <p:cNvPr id="3" name="Content Placeholder 2"/>
          <p:cNvSpPr>
            <a:spLocks noGrp="1"/>
          </p:cNvSpPr>
          <p:nvPr>
            <p:ph idx="1"/>
          </p:nvPr>
        </p:nvSpPr>
        <p:spPr>
          <a:xfrm>
            <a:off x="228600" y="1600200"/>
            <a:ext cx="8686800" cy="4953000"/>
          </a:xfrm>
        </p:spPr>
        <p:txBody>
          <a:bodyPr/>
          <a:lstStyle/>
          <a:p>
            <a:r>
              <a:rPr lang="en-US" sz="2400" dirty="0" smtClean="0"/>
              <a:t>The efficacy and safety of Epclusa in patients with chronic HCV infection were evaluated in 4 randomized, multicenter, phase 3 trials: the ASTRAL trials </a:t>
            </a:r>
          </a:p>
          <a:p>
            <a:pPr lvl="1"/>
            <a:r>
              <a:rPr lang="en-US" sz="2000" dirty="0" smtClean="0"/>
              <a:t>Primary outcome of sustained virologic response at 12 weeks after the end of treatment (SVR12) </a:t>
            </a:r>
            <a:endParaRPr lang="en-US" sz="2000" i="1" dirty="0" smtClean="0"/>
          </a:p>
          <a:p>
            <a:pPr lvl="1"/>
            <a:r>
              <a:rPr lang="en-US" sz="2000" dirty="0" smtClean="0"/>
              <a:t>Epclusa and resulted in treatment success rates of over 95% in all trials</a:t>
            </a:r>
          </a:p>
          <a:p>
            <a:endParaRPr lang="en-US" sz="2400" dirty="0" smtClean="0"/>
          </a:p>
          <a:p>
            <a:endParaRPr lang="en-US" sz="20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b="1" dirty="0" smtClean="0"/>
              <a:t>AASLD/IDSA Guideline Recommendations*</a:t>
            </a:r>
          </a:p>
        </p:txBody>
      </p:sp>
      <p:sp>
        <p:nvSpPr>
          <p:cNvPr id="5" name="Content Placeholder 4"/>
          <p:cNvSpPr>
            <a:spLocks noGrp="1"/>
          </p:cNvSpPr>
          <p:nvPr>
            <p:ph idx="1"/>
          </p:nvPr>
        </p:nvSpPr>
        <p:spPr>
          <a:xfrm>
            <a:off x="381000" y="1447800"/>
            <a:ext cx="8382000" cy="4373563"/>
          </a:xfrm>
        </p:spPr>
        <p:txBody>
          <a:bodyPr/>
          <a:lstStyle/>
          <a:p>
            <a:pPr>
              <a:buFontTx/>
              <a:buNone/>
            </a:pPr>
            <a:r>
              <a:rPr lang="en-US" sz="1800" b="1" dirty="0" smtClean="0"/>
              <a:t>Genotype 1a and 1b</a:t>
            </a:r>
          </a:p>
          <a:p>
            <a:pPr marL="342900" lvl="1" indent="-342900">
              <a:spcBef>
                <a:spcPts val="1000"/>
              </a:spcBef>
              <a:buSzTx/>
              <a:buFont typeface="Arial" panose="020B0604020202020204" pitchFamily="34" charset="0"/>
              <a:buChar char="•"/>
            </a:pPr>
            <a:r>
              <a:rPr lang="en-US" altLang="en-US" sz="1800" dirty="0" smtClean="0"/>
              <a:t>Zepatier for 12 weeks (compensated cirrhosis)</a:t>
            </a:r>
          </a:p>
          <a:p>
            <a:r>
              <a:rPr lang="en-US" altLang="en-US" sz="1800" dirty="0" smtClean="0"/>
              <a:t>Harvoni for 12 weeks (compensated cirrhosis)</a:t>
            </a:r>
          </a:p>
          <a:p>
            <a:pPr lvl="1"/>
            <a:r>
              <a:rPr lang="en-US" altLang="en-US" sz="1800" dirty="0" smtClean="0"/>
              <a:t>Harvoni + ribavirin for 12 weeks (decompensated cirrhosis)</a:t>
            </a:r>
          </a:p>
          <a:p>
            <a:r>
              <a:rPr lang="en-US" altLang="en-US" sz="1800" dirty="0" smtClean="0"/>
              <a:t>Epclusa for 12 weeks (compensated cirrhosis)</a:t>
            </a:r>
          </a:p>
          <a:p>
            <a:pPr lvl="1"/>
            <a:r>
              <a:rPr lang="en-US" altLang="en-US" sz="1800" dirty="0" smtClean="0"/>
              <a:t>Epclusa + ribavirin for 12 weeks (decompensated cirrhosis)</a:t>
            </a:r>
          </a:p>
          <a:p>
            <a:r>
              <a:rPr lang="en-US" altLang="en-US" sz="1800" dirty="0" smtClean="0"/>
              <a:t>Daklinza + Sovaldi for 12 weeks </a:t>
            </a:r>
          </a:p>
          <a:p>
            <a:pPr lvl="1"/>
            <a:r>
              <a:rPr lang="en-US" altLang="en-US" sz="1800" dirty="0" smtClean="0"/>
              <a:t>Daklinza + Sovaldi  + ribavirin for 12 weeks (decompensated cirrhosis)</a:t>
            </a:r>
          </a:p>
          <a:p>
            <a:pPr marL="342900" lvl="1" indent="-342900">
              <a:spcBef>
                <a:spcPts val="1000"/>
              </a:spcBef>
              <a:buSzTx/>
              <a:buFont typeface="Arial" panose="020B0604020202020204" pitchFamily="34" charset="0"/>
              <a:buChar char="•"/>
            </a:pPr>
            <a:r>
              <a:rPr lang="en-US" altLang="en-US" sz="1800" dirty="0" smtClean="0"/>
              <a:t>Viekira + ribavirin for 12 weeks </a:t>
            </a:r>
            <a:r>
              <a:rPr lang="en-US" altLang="en-US" sz="1800" b="1" dirty="0" smtClean="0"/>
              <a:t>(1a)</a:t>
            </a:r>
          </a:p>
          <a:p>
            <a:pPr lvl="1"/>
            <a:r>
              <a:rPr lang="en-US" altLang="en-US" sz="1800" dirty="0" smtClean="0"/>
              <a:t>Viekira for 12 weeks (compensated cirrhosis) </a:t>
            </a:r>
            <a:r>
              <a:rPr lang="en-US" altLang="en-US" sz="1800" b="1" dirty="0" smtClean="0"/>
              <a:t>(1b)</a:t>
            </a:r>
          </a:p>
          <a:p>
            <a:r>
              <a:rPr lang="en-US" altLang="en-US" sz="1800" dirty="0" smtClean="0"/>
              <a:t>Sovaldi + Olysio for 12 weeks</a:t>
            </a:r>
          </a:p>
          <a:p>
            <a:pPr marL="342900" lvl="1" indent="-342900" eaLnBrk="0" hangingPunct="0">
              <a:spcBef>
                <a:spcPct val="45000"/>
              </a:spcBef>
              <a:buClr>
                <a:srgbClr val="89A5C7"/>
              </a:buClr>
              <a:buNone/>
            </a:pPr>
            <a:r>
              <a:rPr lang="en-US" altLang="en-US" sz="1600" b="1" dirty="0" smtClean="0"/>
              <a:t>*Treatment Naïve (not including alternative therapies), July 2016</a:t>
            </a:r>
          </a:p>
          <a:p>
            <a:pPr>
              <a:buNone/>
            </a:pPr>
            <a:endParaRPr lang="en-US" altLang="en-US" sz="1400" b="1" dirty="0" smtClean="0"/>
          </a:p>
          <a:p>
            <a:endParaRPr lang="en-US" sz="1800" dirty="0" smtClean="0"/>
          </a:p>
          <a:p>
            <a:endParaRPr lang="en-US" sz="1800" dirty="0" smtClean="0"/>
          </a:p>
          <a:p>
            <a:endParaRPr lang="en-US" sz="1800" dirty="0" smtClean="0"/>
          </a:p>
          <a:p>
            <a:endParaRPr lang="en-US" sz="1800" dirty="0" smtClean="0"/>
          </a:p>
          <a:p>
            <a:pPr marL="342900" lvl="1" indent="-342900" eaLnBrk="0" hangingPunct="0">
              <a:spcBef>
                <a:spcPct val="45000"/>
              </a:spcBef>
              <a:buClr>
                <a:srgbClr val="89A5C7"/>
              </a:buClr>
              <a:buNone/>
            </a:pPr>
            <a:endParaRPr lang="en-US" sz="1800" b="1" i="1" dirty="0" smtClean="0">
              <a:solidFill>
                <a:srgbClr val="000066"/>
              </a:solidFill>
            </a:endParaRPr>
          </a:p>
        </p:txBody>
      </p:sp>
      <p:sp>
        <p:nvSpPr>
          <p:cNvPr id="2" name="Slide Number Placeholder 1"/>
          <p:cNvSpPr>
            <a:spLocks noGrp="1"/>
          </p:cNvSpPr>
          <p:nvPr>
            <p:ph type="sldNum" sz="quarter" idx="4"/>
          </p:nvPr>
        </p:nvSpPr>
        <p:spPr/>
        <p:txBody>
          <a:bodyPr/>
          <a:lstStyle/>
          <a:p>
            <a:fld id="{FF445594-FFE8-4E90-934C-EFF530110A38}" type="slidenum">
              <a:rPr lang="en-US" smtClean="0"/>
              <a:pPr/>
              <a:t>44</a:t>
            </a:fld>
            <a:endParaRPr lang="en-US" dirty="0"/>
          </a:p>
        </p:txBody>
      </p:sp>
      <p:sp>
        <p:nvSpPr>
          <p:cNvPr id="3" name="Footer Placeholder 2"/>
          <p:cNvSpPr>
            <a:spLocks noGrp="1"/>
          </p:cNvSpPr>
          <p:nvPr>
            <p:ph type="ftr" sz="quarter" idx="3"/>
          </p:nvPr>
        </p:nvSpPr>
        <p:spPr>
          <a:xfrm>
            <a:off x="0" y="6248400"/>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b="1" dirty="0" smtClean="0"/>
              <a:t>AASLD/IDSA Guideline Recommendations*</a:t>
            </a:r>
          </a:p>
        </p:txBody>
      </p:sp>
      <p:sp>
        <p:nvSpPr>
          <p:cNvPr id="5" name="Content Placeholder 4"/>
          <p:cNvSpPr>
            <a:spLocks noGrp="1"/>
          </p:cNvSpPr>
          <p:nvPr>
            <p:ph idx="1"/>
          </p:nvPr>
        </p:nvSpPr>
        <p:spPr>
          <a:xfrm>
            <a:off x="381000" y="1447800"/>
            <a:ext cx="8382000" cy="4373563"/>
          </a:xfrm>
        </p:spPr>
        <p:txBody>
          <a:bodyPr/>
          <a:lstStyle/>
          <a:p>
            <a:pPr>
              <a:buFontTx/>
              <a:buNone/>
            </a:pPr>
            <a:r>
              <a:rPr lang="en-US" sz="1800" b="1" dirty="0" smtClean="0"/>
              <a:t>Genotype 2</a:t>
            </a:r>
          </a:p>
          <a:p>
            <a:r>
              <a:rPr lang="en-US" altLang="en-US" sz="1800" dirty="0" smtClean="0"/>
              <a:t>Epclusa for 12 weeks (compensated cirrhosis)</a:t>
            </a:r>
          </a:p>
          <a:p>
            <a:pPr marL="742950" lvl="2" indent="-342900">
              <a:spcBef>
                <a:spcPts val="1000"/>
              </a:spcBef>
              <a:buFont typeface="Arial" panose="020B0604020202020204" pitchFamily="34" charset="0"/>
              <a:buChar char="•"/>
            </a:pPr>
            <a:r>
              <a:rPr lang="en-US" altLang="en-US" sz="1800" dirty="0" smtClean="0"/>
              <a:t>Epclusa + ribavirin for 12 weeks (decompensated cirrhosis)</a:t>
            </a:r>
          </a:p>
          <a:p>
            <a:pPr marL="742950" lvl="2" indent="-342900">
              <a:spcBef>
                <a:spcPts val="1000"/>
              </a:spcBef>
              <a:buFont typeface="Arial" panose="020B0604020202020204" pitchFamily="34" charset="0"/>
              <a:buChar char="•"/>
            </a:pPr>
            <a:r>
              <a:rPr lang="en-US" altLang="en-US" sz="1800" dirty="0" smtClean="0"/>
              <a:t>Daklinza + Sovaldi  + ribavirin for 12 weeks for decompensated cirrhosis </a:t>
            </a:r>
          </a:p>
          <a:p>
            <a:pPr>
              <a:buFontTx/>
              <a:buNone/>
            </a:pPr>
            <a:r>
              <a:rPr lang="en-US" sz="1800" b="1" dirty="0" smtClean="0"/>
              <a:t>Genotype 3</a:t>
            </a:r>
          </a:p>
          <a:p>
            <a:r>
              <a:rPr lang="en-US" altLang="en-US" sz="1800" dirty="0" smtClean="0"/>
              <a:t>Epclusa for 12 weeks (compensated cirrhosis)</a:t>
            </a:r>
          </a:p>
          <a:p>
            <a:pPr lvl="1"/>
            <a:r>
              <a:rPr lang="en-US" altLang="en-US" sz="1800" dirty="0" smtClean="0"/>
              <a:t>Epclusa + ribavirin for 12 weeks (decompensated cirrhosis)</a:t>
            </a:r>
          </a:p>
          <a:p>
            <a:r>
              <a:rPr lang="en-US" altLang="en-US" sz="1800" dirty="0" smtClean="0"/>
              <a:t>Daklinza + Sovaldi for 12 weeks (for 24 weeks with or without ribavirin for compensated cirrhosis)</a:t>
            </a:r>
          </a:p>
          <a:p>
            <a:pPr lvl="1"/>
            <a:r>
              <a:rPr lang="en-US" altLang="en-US" sz="1800" dirty="0" smtClean="0"/>
              <a:t>Daklinza + Sovaldi + ribavirin for 12 weeks (decompensated cirrhosis)</a:t>
            </a:r>
          </a:p>
          <a:p>
            <a:pPr lvl="1">
              <a:buNone/>
            </a:pPr>
            <a:endParaRPr lang="en-US" altLang="en-US" sz="1800" b="1" dirty="0" smtClean="0"/>
          </a:p>
          <a:p>
            <a:pPr marL="342900" lvl="1" indent="-342900" eaLnBrk="0" hangingPunct="0">
              <a:spcBef>
                <a:spcPct val="45000"/>
              </a:spcBef>
              <a:buClr>
                <a:srgbClr val="89A5C7"/>
              </a:buClr>
              <a:buNone/>
            </a:pPr>
            <a:r>
              <a:rPr lang="en-US" altLang="en-US" sz="1600" b="1" dirty="0" smtClean="0"/>
              <a:t>*Treatment Naïve (not including alternative therapies), July 2016</a:t>
            </a:r>
          </a:p>
          <a:p>
            <a:pPr lvl="1"/>
            <a:endParaRPr lang="en-US" altLang="en-US" sz="1400" dirty="0" smtClean="0"/>
          </a:p>
          <a:p>
            <a:pPr marL="742950" lvl="2" indent="-342900">
              <a:spcBef>
                <a:spcPts val="1000"/>
              </a:spcBef>
              <a:buNone/>
            </a:pPr>
            <a:endParaRPr lang="en-US" altLang="en-US" sz="1600" dirty="0" smtClean="0"/>
          </a:p>
          <a:p>
            <a:endParaRPr lang="en-US" altLang="en-US" sz="1800" dirty="0" smtClean="0"/>
          </a:p>
          <a:p>
            <a:endParaRPr lang="en-US" sz="1800" dirty="0" smtClean="0"/>
          </a:p>
          <a:p>
            <a:pPr marL="342900" lvl="1" indent="-342900" eaLnBrk="0" hangingPunct="0">
              <a:spcBef>
                <a:spcPct val="45000"/>
              </a:spcBef>
              <a:buClr>
                <a:srgbClr val="89A5C7"/>
              </a:buClr>
              <a:buNone/>
            </a:pPr>
            <a:endParaRPr lang="en-US" sz="1800" b="1" i="1" dirty="0" smtClean="0">
              <a:solidFill>
                <a:srgbClr val="000066"/>
              </a:solidFill>
            </a:endParaRPr>
          </a:p>
        </p:txBody>
      </p:sp>
      <p:sp>
        <p:nvSpPr>
          <p:cNvPr id="2" name="Slide Number Placeholder 1"/>
          <p:cNvSpPr>
            <a:spLocks noGrp="1"/>
          </p:cNvSpPr>
          <p:nvPr>
            <p:ph type="sldNum" sz="quarter" idx="4"/>
          </p:nvPr>
        </p:nvSpPr>
        <p:spPr/>
        <p:txBody>
          <a:bodyPr/>
          <a:lstStyle/>
          <a:p>
            <a:fld id="{FF445594-FFE8-4E90-934C-EFF530110A38}" type="slidenum">
              <a:rPr lang="en-US" smtClean="0"/>
              <a:pPr/>
              <a:t>45</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b="1" dirty="0" smtClean="0"/>
              <a:t>AASLD/IDSA Guideline Recommendations*</a:t>
            </a:r>
            <a:endParaRPr lang="en-US" dirty="0"/>
          </a:p>
        </p:txBody>
      </p:sp>
      <p:sp>
        <p:nvSpPr>
          <p:cNvPr id="5" name="Content Placeholder 4"/>
          <p:cNvSpPr>
            <a:spLocks noGrp="1"/>
          </p:cNvSpPr>
          <p:nvPr>
            <p:ph idx="1"/>
          </p:nvPr>
        </p:nvSpPr>
        <p:spPr/>
        <p:txBody>
          <a:bodyPr/>
          <a:lstStyle/>
          <a:p>
            <a:pPr>
              <a:buFontTx/>
              <a:buNone/>
            </a:pPr>
            <a:r>
              <a:rPr lang="en-US" sz="1800" b="1" dirty="0" smtClean="0"/>
              <a:t>Genotype 4</a:t>
            </a:r>
          </a:p>
          <a:p>
            <a:pPr marL="342900" lvl="1" indent="-342900">
              <a:spcBef>
                <a:spcPts val="1000"/>
              </a:spcBef>
              <a:buSzTx/>
              <a:buFont typeface="Arial" panose="020B0604020202020204" pitchFamily="34" charset="0"/>
              <a:buChar char="•"/>
            </a:pPr>
            <a:r>
              <a:rPr lang="en-US" altLang="en-US" sz="1800" dirty="0" smtClean="0"/>
              <a:t>Zepatier for 12 weeks (compensated cirrhosis)</a:t>
            </a:r>
          </a:p>
          <a:p>
            <a:r>
              <a:rPr lang="en-US" altLang="en-US" sz="1800" dirty="0" smtClean="0"/>
              <a:t>Harvoni for 12 weeks (compensated cirrhosis)</a:t>
            </a:r>
          </a:p>
          <a:p>
            <a:pPr marL="742950" lvl="2" indent="-342900">
              <a:spcBef>
                <a:spcPts val="1000"/>
              </a:spcBef>
              <a:buFont typeface="Arial" panose="020B0604020202020204" pitchFamily="34" charset="0"/>
              <a:buChar char="•"/>
            </a:pPr>
            <a:r>
              <a:rPr lang="en-US" altLang="en-US" sz="1800" dirty="0" smtClean="0"/>
              <a:t>Harvoni + ribavirin for 12 weeks (decompensated cirrhosis)</a:t>
            </a:r>
          </a:p>
          <a:p>
            <a:r>
              <a:rPr lang="en-US" altLang="en-US" sz="1800" dirty="0" smtClean="0"/>
              <a:t>Epclusa for 12 weeks (compensated cirrhosis)</a:t>
            </a:r>
          </a:p>
          <a:p>
            <a:pPr marL="742950" lvl="2" indent="-342900">
              <a:spcBef>
                <a:spcPts val="1000"/>
              </a:spcBef>
              <a:buFont typeface="Arial" panose="020B0604020202020204" pitchFamily="34" charset="0"/>
              <a:buChar char="•"/>
            </a:pPr>
            <a:r>
              <a:rPr lang="en-US" altLang="en-US" sz="1800" dirty="0" smtClean="0"/>
              <a:t>Epclusa + ribavirin for 12 weeks (decompensated cirrhosis)</a:t>
            </a:r>
          </a:p>
          <a:p>
            <a:pPr marL="742950" lvl="2" indent="-342900">
              <a:spcBef>
                <a:spcPts val="1000"/>
              </a:spcBef>
              <a:buFont typeface="Arial" panose="020B0604020202020204" pitchFamily="34" charset="0"/>
              <a:buChar char="•"/>
            </a:pPr>
            <a:r>
              <a:rPr lang="en-US" altLang="en-US" sz="1800" dirty="0" smtClean="0"/>
              <a:t>Daklinza + Sovaldi  + ribavirin for 12 weeks (decompensated cirrhosis)</a:t>
            </a:r>
          </a:p>
          <a:p>
            <a:pPr marL="342900" lvl="2" indent="-342900">
              <a:spcBef>
                <a:spcPts val="1000"/>
              </a:spcBef>
              <a:buFont typeface="Arial" panose="020B0604020202020204" pitchFamily="34" charset="0"/>
              <a:buChar char="•"/>
            </a:pPr>
            <a:r>
              <a:rPr lang="en-US" altLang="en-US" sz="1800" dirty="0" smtClean="0"/>
              <a:t>Technivie + ribavirin for 12 weeks (compensated cirrhosis)</a:t>
            </a:r>
          </a:p>
          <a:p>
            <a:pPr marL="742950" lvl="2" indent="-342900">
              <a:spcBef>
                <a:spcPts val="1000"/>
              </a:spcBef>
              <a:buFont typeface="Arial" panose="020B0604020202020204" pitchFamily="34" charset="0"/>
              <a:buChar char="•"/>
            </a:pPr>
            <a:endParaRPr lang="en-US" altLang="en-US" sz="1600" dirty="0" smtClean="0"/>
          </a:p>
          <a:p>
            <a:endParaRPr lang="en-US" sz="1800" dirty="0" smtClean="0"/>
          </a:p>
          <a:p>
            <a:pPr marL="342900" lvl="1" indent="-342900" eaLnBrk="0" hangingPunct="0">
              <a:spcBef>
                <a:spcPct val="45000"/>
              </a:spcBef>
              <a:buClr>
                <a:srgbClr val="89A5C7"/>
              </a:buClr>
              <a:buNone/>
            </a:pPr>
            <a:r>
              <a:rPr lang="en-US" altLang="en-US" sz="1600" b="1" dirty="0" smtClean="0"/>
              <a:t>*Treatment Naïve (not including alternative therapies), July 2016</a:t>
            </a:r>
            <a:endParaRPr lang="en-US" sz="1600" b="1" dirty="0" smtClean="0"/>
          </a:p>
          <a:p>
            <a:pPr marL="342900" lvl="1" indent="-342900" eaLnBrk="0" hangingPunct="0">
              <a:spcBef>
                <a:spcPct val="45000"/>
              </a:spcBef>
              <a:buClr>
                <a:srgbClr val="89A5C7"/>
              </a:buClr>
              <a:buNone/>
            </a:pPr>
            <a:endParaRPr lang="en-US" sz="1800" b="1" i="1" dirty="0" smtClean="0">
              <a:solidFill>
                <a:srgbClr val="000066"/>
              </a:solidFill>
            </a:endParaRPr>
          </a:p>
        </p:txBody>
      </p:sp>
      <p:sp>
        <p:nvSpPr>
          <p:cNvPr id="2" name="Slide Number Placeholder 1"/>
          <p:cNvSpPr>
            <a:spLocks noGrp="1"/>
          </p:cNvSpPr>
          <p:nvPr>
            <p:ph type="sldNum" sz="quarter" idx="4"/>
          </p:nvPr>
        </p:nvSpPr>
        <p:spPr/>
        <p:txBody>
          <a:bodyPr/>
          <a:lstStyle/>
          <a:p>
            <a:fld id="{FF445594-FFE8-4E90-934C-EFF530110A38}" type="slidenum">
              <a:rPr lang="en-US" smtClean="0"/>
              <a:pPr/>
              <a:t>46</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b="1" dirty="0" smtClean="0"/>
              <a:t>AASLD/IDSA Guideline Recommendations*</a:t>
            </a:r>
            <a:endParaRPr lang="en-US" dirty="0"/>
          </a:p>
        </p:txBody>
      </p:sp>
      <p:sp>
        <p:nvSpPr>
          <p:cNvPr id="5" name="Content Placeholder 4"/>
          <p:cNvSpPr>
            <a:spLocks noGrp="1"/>
          </p:cNvSpPr>
          <p:nvPr>
            <p:ph idx="1"/>
          </p:nvPr>
        </p:nvSpPr>
        <p:spPr/>
        <p:txBody>
          <a:bodyPr/>
          <a:lstStyle/>
          <a:p>
            <a:pPr>
              <a:buFontTx/>
              <a:buNone/>
            </a:pPr>
            <a:r>
              <a:rPr lang="en-US" sz="1800" b="1" dirty="0" smtClean="0"/>
              <a:t>Genotype 5/6 (with or without cirrhosis)</a:t>
            </a:r>
          </a:p>
          <a:p>
            <a:r>
              <a:rPr lang="en-US" altLang="en-US" sz="1800" dirty="0" smtClean="0"/>
              <a:t>Harvoni for 12 weeks</a:t>
            </a:r>
          </a:p>
          <a:p>
            <a:r>
              <a:rPr lang="en-US" altLang="en-US" sz="1800" dirty="0" smtClean="0"/>
              <a:t>Epclusa for 12 weeks</a:t>
            </a:r>
          </a:p>
          <a:p>
            <a:pPr marL="742950" lvl="2" indent="-342900">
              <a:spcBef>
                <a:spcPts val="1000"/>
              </a:spcBef>
              <a:buFont typeface="Arial" panose="020B0604020202020204" pitchFamily="34" charset="0"/>
              <a:buChar char="•"/>
            </a:pPr>
            <a:endParaRPr lang="en-US" altLang="en-US" sz="1600" dirty="0" smtClean="0"/>
          </a:p>
          <a:p>
            <a:endParaRPr lang="en-US" sz="1800" dirty="0" smtClean="0"/>
          </a:p>
          <a:p>
            <a:pPr marL="342900" lvl="1" indent="-342900" eaLnBrk="0" hangingPunct="0">
              <a:spcBef>
                <a:spcPct val="45000"/>
              </a:spcBef>
              <a:buClr>
                <a:srgbClr val="89A5C7"/>
              </a:buClr>
              <a:buNone/>
            </a:pPr>
            <a:endParaRPr lang="en-US" altLang="en-US" sz="1600" b="1" dirty="0" smtClean="0"/>
          </a:p>
          <a:p>
            <a:pPr marL="342900" lvl="1" indent="-342900" eaLnBrk="0" hangingPunct="0">
              <a:spcBef>
                <a:spcPct val="45000"/>
              </a:spcBef>
              <a:buClr>
                <a:srgbClr val="89A5C7"/>
              </a:buClr>
              <a:buNone/>
            </a:pPr>
            <a:endParaRPr lang="en-US" altLang="en-US" sz="1600" b="1" dirty="0" smtClean="0"/>
          </a:p>
          <a:p>
            <a:pPr marL="342900" lvl="1" indent="-342900" eaLnBrk="0" hangingPunct="0">
              <a:spcBef>
                <a:spcPct val="45000"/>
              </a:spcBef>
              <a:buClr>
                <a:srgbClr val="89A5C7"/>
              </a:buClr>
              <a:buNone/>
            </a:pPr>
            <a:endParaRPr lang="en-US" altLang="en-US" sz="1600" b="1" dirty="0" smtClean="0"/>
          </a:p>
          <a:p>
            <a:pPr marL="342900" lvl="1" indent="-342900" eaLnBrk="0" hangingPunct="0">
              <a:spcBef>
                <a:spcPct val="45000"/>
              </a:spcBef>
              <a:buClr>
                <a:srgbClr val="89A5C7"/>
              </a:buClr>
              <a:buNone/>
            </a:pPr>
            <a:endParaRPr lang="en-US" altLang="en-US" sz="1600" b="1" dirty="0" smtClean="0"/>
          </a:p>
          <a:p>
            <a:pPr marL="342900" lvl="1" indent="-342900" eaLnBrk="0" hangingPunct="0">
              <a:spcBef>
                <a:spcPct val="45000"/>
              </a:spcBef>
              <a:buClr>
                <a:srgbClr val="89A5C7"/>
              </a:buClr>
              <a:buNone/>
            </a:pPr>
            <a:endParaRPr lang="en-US" altLang="en-US" sz="1600" b="1" dirty="0" smtClean="0"/>
          </a:p>
          <a:p>
            <a:pPr marL="342900" lvl="1" indent="-342900" eaLnBrk="0" hangingPunct="0">
              <a:spcBef>
                <a:spcPct val="45000"/>
              </a:spcBef>
              <a:buClr>
                <a:srgbClr val="89A5C7"/>
              </a:buClr>
              <a:buNone/>
            </a:pPr>
            <a:endParaRPr lang="en-US" altLang="en-US" sz="1600" b="1" dirty="0" smtClean="0"/>
          </a:p>
          <a:p>
            <a:pPr marL="342900" lvl="1" indent="-342900" eaLnBrk="0" hangingPunct="0">
              <a:spcBef>
                <a:spcPct val="45000"/>
              </a:spcBef>
              <a:buClr>
                <a:srgbClr val="89A5C7"/>
              </a:buClr>
              <a:buNone/>
            </a:pPr>
            <a:r>
              <a:rPr lang="en-US" altLang="en-US" sz="1600" b="1" dirty="0" smtClean="0"/>
              <a:t>*Treatment Naïve (not including alternative therapies), July 2016</a:t>
            </a:r>
            <a:endParaRPr lang="en-US" sz="1600" b="1" dirty="0" smtClean="0"/>
          </a:p>
          <a:p>
            <a:pPr marL="342900" lvl="1" indent="-342900" eaLnBrk="0" hangingPunct="0">
              <a:spcBef>
                <a:spcPct val="45000"/>
              </a:spcBef>
              <a:buClr>
                <a:srgbClr val="89A5C7"/>
              </a:buClr>
              <a:buNone/>
            </a:pPr>
            <a:endParaRPr lang="en-US" sz="1800" b="1" i="1" dirty="0" smtClean="0">
              <a:solidFill>
                <a:srgbClr val="000066"/>
              </a:solidFill>
            </a:endParaRPr>
          </a:p>
        </p:txBody>
      </p:sp>
      <p:sp>
        <p:nvSpPr>
          <p:cNvPr id="2" name="Slide Number Placeholder 1"/>
          <p:cNvSpPr>
            <a:spLocks noGrp="1"/>
          </p:cNvSpPr>
          <p:nvPr>
            <p:ph type="sldNum" sz="quarter" idx="4"/>
          </p:nvPr>
        </p:nvSpPr>
        <p:spPr/>
        <p:txBody>
          <a:bodyPr/>
          <a:lstStyle/>
          <a:p>
            <a:fld id="{FF445594-FFE8-4E90-934C-EFF530110A38}" type="slidenum">
              <a:rPr lang="en-US" smtClean="0"/>
              <a:pPr/>
              <a:t>47</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BH Drug List</a:t>
            </a:r>
            <a:endParaRPr lang="en-US" dirty="0"/>
          </a:p>
        </p:txBody>
      </p:sp>
      <p:sp>
        <p:nvSpPr>
          <p:cNvPr id="7" name="Subtitle 6"/>
          <p:cNvSpPr>
            <a:spLocks noGrp="1"/>
          </p:cNvSpPr>
          <p:nvPr>
            <p:ph type="subTitle" idx="1"/>
          </p:nvPr>
        </p:nvSpPr>
        <p:spPr/>
        <p:txBody>
          <a:bodyPr/>
          <a:lstStyle/>
          <a:p>
            <a:r>
              <a:rPr lang="en-US" dirty="0" smtClean="0"/>
              <a:t>Sara Salek </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666510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New Drug Reviews </a:t>
            </a:r>
            <a:endParaRPr lang="en-US" dirty="0"/>
          </a:p>
        </p:txBody>
      </p:sp>
      <p:sp>
        <p:nvSpPr>
          <p:cNvPr id="7" name="Subtitle 6"/>
          <p:cNvSpPr>
            <a:spLocks noGrp="1"/>
          </p:cNvSpPr>
          <p:nvPr>
            <p:ph type="subTitle" idx="1"/>
          </p:nvPr>
        </p:nvSpPr>
        <p:spPr/>
        <p:txBody>
          <a:bodyPr/>
          <a:lstStyle/>
          <a:p>
            <a:r>
              <a:rPr lang="en-US" dirty="0" smtClean="0"/>
              <a:t>Sarah Martinez, PharmD Provider Synergies</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49</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722082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FF445594-FFE8-4E90-934C-EFF530110A38}" type="slidenum">
              <a:rPr lang="en-US" smtClean="0"/>
              <a:pPr/>
              <a:t>5</a:t>
            </a:fld>
            <a:endParaRPr lang="en-US" dirty="0"/>
          </a:p>
        </p:txBody>
      </p:sp>
      <p:sp>
        <p:nvSpPr>
          <p:cNvPr id="7" name="Content Placeholder 6"/>
          <p:cNvSpPr>
            <a:spLocks noGrp="1"/>
          </p:cNvSpPr>
          <p:nvPr>
            <p:ph idx="11"/>
          </p:nvPr>
        </p:nvSpPr>
        <p:spPr/>
        <p:txBody>
          <a:bodyPr/>
          <a:lstStyle/>
          <a:p>
            <a:r>
              <a:rPr lang="en-US" sz="2300" dirty="0" smtClean="0"/>
              <a:t>Register to present at least 30 days prior to P&amp;T</a:t>
            </a:r>
          </a:p>
          <a:p>
            <a:r>
              <a:rPr lang="en-US" sz="2300" dirty="0" smtClean="0"/>
              <a:t>Information presented is restricted to randomized double blinded active control studies and published </a:t>
            </a:r>
            <a:r>
              <a:rPr lang="en-US" sz="2300" i="1" dirty="0" smtClean="0"/>
              <a:t>or</a:t>
            </a:r>
            <a:r>
              <a:rPr lang="en-US" sz="2300" dirty="0" smtClean="0"/>
              <a:t> accepted for publication in peer reviewed journal(s)</a:t>
            </a:r>
          </a:p>
          <a:p>
            <a:r>
              <a:rPr lang="en-US" sz="2300" dirty="0" smtClean="0"/>
              <a:t>Limited to 3 minutes per drug per class and 1 representative per drug.</a:t>
            </a:r>
          </a:p>
          <a:p>
            <a:pPr lvl="1"/>
            <a:endParaRPr lang="en-US" dirty="0" smtClean="0"/>
          </a:p>
          <a:p>
            <a:endParaRPr lang="en-US" dirty="0"/>
          </a:p>
        </p:txBody>
      </p:sp>
      <p:sp>
        <p:nvSpPr>
          <p:cNvPr id="8" name="Content Placeholder 7"/>
          <p:cNvSpPr>
            <a:spLocks noGrp="1"/>
          </p:cNvSpPr>
          <p:nvPr>
            <p:ph idx="12"/>
          </p:nvPr>
        </p:nvSpPr>
        <p:spPr/>
        <p:txBody>
          <a:bodyPr/>
          <a:lstStyle/>
          <a:p>
            <a:r>
              <a:rPr lang="en-US" dirty="0"/>
              <a:t>Not accepted:</a:t>
            </a:r>
          </a:p>
          <a:p>
            <a:pPr lvl="1"/>
            <a:r>
              <a:rPr lang="en-US" dirty="0"/>
              <a:t>Online publications</a:t>
            </a:r>
          </a:p>
          <a:p>
            <a:pPr lvl="1"/>
            <a:r>
              <a:rPr lang="en-US" dirty="0"/>
              <a:t>Poster </a:t>
            </a:r>
            <a:r>
              <a:rPr lang="en-US" dirty="0" smtClean="0"/>
              <a:t>presentations</a:t>
            </a:r>
          </a:p>
          <a:p>
            <a:pPr lvl="1"/>
            <a:r>
              <a:rPr lang="en-US" dirty="0" smtClean="0"/>
              <a:t>Placebo-controlled, observational, open-label and non-randomized studies</a:t>
            </a:r>
          </a:p>
          <a:p>
            <a:pPr lvl="1"/>
            <a:r>
              <a:rPr lang="en-US" dirty="0" smtClean="0"/>
              <a:t>Anecdotal reports</a:t>
            </a:r>
            <a:endParaRPr lang="en-US" dirty="0"/>
          </a:p>
          <a:p>
            <a:endParaRPr lang="en-US" dirty="0"/>
          </a:p>
        </p:txBody>
      </p:sp>
      <p:sp>
        <p:nvSpPr>
          <p:cNvPr id="6" name="Title 5"/>
          <p:cNvSpPr>
            <a:spLocks noGrp="1"/>
          </p:cNvSpPr>
          <p:nvPr>
            <p:ph type="title"/>
          </p:nvPr>
        </p:nvSpPr>
        <p:spPr/>
        <p:txBody>
          <a:bodyPr/>
          <a:lstStyle/>
          <a:p>
            <a:r>
              <a:rPr lang="en-US" sz="3600" dirty="0" smtClean="0"/>
              <a:t>P&amp;T Operational Policy: Pharma Testimony</a:t>
            </a:r>
            <a:endParaRPr lang="en-US" sz="3600"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5543888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NEW DRUG REVIEWS</a:t>
            </a:r>
            <a:endParaRPr lang="en-US" dirty="0"/>
          </a:p>
        </p:txBody>
      </p:sp>
      <p:sp>
        <p:nvSpPr>
          <p:cNvPr id="3" name="Content Placeholder 2"/>
          <p:cNvSpPr>
            <a:spLocks noGrp="1"/>
          </p:cNvSpPr>
          <p:nvPr>
            <p:ph idx="1"/>
          </p:nvPr>
        </p:nvSpPr>
        <p:spPr/>
        <p:txBody>
          <a:bodyPr/>
          <a:lstStyle/>
          <a:p>
            <a:r>
              <a:rPr lang="tr-TR" sz="2400" dirty="0" err="1" smtClean="0">
                <a:solidFill>
                  <a:srgbClr val="2C2C2C"/>
                </a:solidFill>
                <a:latin typeface="Tahoma"/>
                <a:cs typeface="Tahoma"/>
              </a:rPr>
              <a:t>Cabometyx</a:t>
            </a:r>
            <a:r>
              <a:rPr lang="tr-TR" sz="2400" dirty="0" smtClean="0">
                <a:solidFill>
                  <a:srgbClr val="2C2C2C"/>
                </a:solidFill>
                <a:latin typeface="Tahoma"/>
                <a:cs typeface="Tahoma"/>
              </a:rPr>
              <a:t> - </a:t>
            </a:r>
            <a:r>
              <a:rPr lang="tr-TR" sz="2400" dirty="0" err="1" smtClean="0">
                <a:solidFill>
                  <a:srgbClr val="2C2C2C"/>
                </a:solidFill>
                <a:latin typeface="Tahoma"/>
                <a:cs typeface="Tahoma"/>
              </a:rPr>
              <a:t>Cabozantinib</a:t>
            </a:r>
            <a:endParaRPr lang="tr-TR" sz="2400" dirty="0" smtClean="0">
              <a:solidFill>
                <a:srgbClr val="2C2C2C"/>
              </a:solidFill>
              <a:latin typeface="Tahoma"/>
              <a:cs typeface="Tahoma"/>
            </a:endParaRPr>
          </a:p>
          <a:p>
            <a:r>
              <a:rPr lang="tr-TR" sz="2400" dirty="0" err="1" smtClean="0">
                <a:solidFill>
                  <a:srgbClr val="2C2C2C"/>
                </a:solidFill>
                <a:latin typeface="Tahoma"/>
                <a:cs typeface="Tahoma"/>
              </a:rPr>
              <a:t>Descovy</a:t>
            </a:r>
            <a:r>
              <a:rPr lang="tr-TR" sz="2400" dirty="0" smtClean="0">
                <a:solidFill>
                  <a:srgbClr val="2C2C2C"/>
                </a:solidFill>
                <a:latin typeface="Tahoma"/>
                <a:cs typeface="Tahoma"/>
              </a:rPr>
              <a:t> </a:t>
            </a:r>
            <a:r>
              <a:rPr lang="en-US" sz="2400" dirty="0" smtClean="0">
                <a:solidFill>
                  <a:srgbClr val="2C2C2C"/>
                </a:solidFill>
                <a:latin typeface="Tahoma"/>
                <a:cs typeface="Tahoma"/>
              </a:rPr>
              <a:t>–</a:t>
            </a:r>
            <a:r>
              <a:rPr lang="tr-TR" sz="2400" dirty="0" smtClean="0">
                <a:solidFill>
                  <a:srgbClr val="2C2C2C"/>
                </a:solidFill>
                <a:latin typeface="Tahoma"/>
                <a:cs typeface="Tahoma"/>
              </a:rPr>
              <a:t> Emtricitabine &amp;Tenofovir    			   	  </a:t>
            </a:r>
            <a:r>
              <a:rPr lang="en-US" sz="2400" dirty="0" smtClean="0">
                <a:solidFill>
                  <a:srgbClr val="2C2C2C"/>
                </a:solidFill>
                <a:latin typeface="Tahoma"/>
                <a:cs typeface="Tahoma"/>
              </a:rPr>
              <a:t>       </a:t>
            </a:r>
            <a:r>
              <a:rPr lang="tr-TR" sz="2400" dirty="0" smtClean="0">
                <a:solidFill>
                  <a:srgbClr val="2C2C2C"/>
                </a:solidFill>
                <a:latin typeface="Tahoma"/>
                <a:cs typeface="Tahoma"/>
              </a:rPr>
              <a:t>Alafenamide Fumarate                              </a:t>
            </a:r>
            <a:endParaRPr lang="tr-TR" sz="2400" dirty="0">
              <a:solidFill>
                <a:srgbClr val="2C2C2C"/>
              </a:solidFill>
              <a:latin typeface="Tahoma"/>
              <a:cs typeface="Tahoma"/>
            </a:endParaRPr>
          </a:p>
          <a:p>
            <a:r>
              <a:rPr lang="en-US" sz="2400" dirty="0" smtClean="0">
                <a:solidFill>
                  <a:srgbClr val="2C2C2C"/>
                </a:solidFill>
                <a:latin typeface="Tahoma"/>
                <a:cs typeface="Tahoma"/>
              </a:rPr>
              <a:t>Odefsey</a:t>
            </a:r>
            <a:r>
              <a:rPr lang="en-US" sz="2400" dirty="0">
                <a:solidFill>
                  <a:srgbClr val="2C2C2C"/>
                </a:solidFill>
                <a:latin typeface="Tahoma"/>
                <a:cs typeface="Tahoma"/>
              </a:rPr>
              <a:t> </a:t>
            </a:r>
            <a:r>
              <a:rPr lang="en-US" sz="2400" dirty="0" smtClean="0">
                <a:solidFill>
                  <a:srgbClr val="2C2C2C"/>
                </a:solidFill>
                <a:latin typeface="Tahoma"/>
                <a:cs typeface="Tahoma"/>
              </a:rPr>
              <a:t>-  Emtricitabine, Rilpivirine, &amp;    		              		Tenofovir Alafenamide Fumarate</a:t>
            </a:r>
          </a:p>
          <a:p>
            <a:r>
              <a:rPr lang="tr-TR" sz="2400" dirty="0" smtClean="0">
                <a:solidFill>
                  <a:srgbClr val="2C2C2C"/>
                </a:solidFill>
                <a:latin typeface="Tahoma"/>
                <a:cs typeface="Tahoma"/>
              </a:rPr>
              <a:t>Veltassa</a:t>
            </a:r>
            <a:r>
              <a:rPr lang="en-US" sz="2400" dirty="0" smtClean="0">
                <a:solidFill>
                  <a:srgbClr val="2C2C2C"/>
                </a:solidFill>
                <a:latin typeface="Tahoma"/>
                <a:cs typeface="Tahoma"/>
              </a:rPr>
              <a:t> - Patiromer Sorbitex Calcium</a:t>
            </a:r>
          </a:p>
          <a:p>
            <a:r>
              <a:rPr lang="tr-TR" sz="2400" dirty="0" err="1" smtClean="0">
                <a:solidFill>
                  <a:srgbClr val="2C2C2C"/>
                </a:solidFill>
                <a:latin typeface="Tahoma"/>
                <a:cs typeface="Tahoma"/>
              </a:rPr>
              <a:t>Venclexta</a:t>
            </a:r>
            <a:r>
              <a:rPr lang="tr-TR" sz="2400" dirty="0" smtClean="0">
                <a:solidFill>
                  <a:srgbClr val="2C2C2C"/>
                </a:solidFill>
                <a:latin typeface="Tahoma"/>
                <a:cs typeface="Tahoma"/>
              </a:rPr>
              <a:t> </a:t>
            </a:r>
            <a:r>
              <a:rPr lang="tr-TR" sz="2400" dirty="0">
                <a:solidFill>
                  <a:srgbClr val="2C2C2C"/>
                </a:solidFill>
                <a:latin typeface="Tahoma"/>
                <a:cs typeface="Tahoma"/>
              </a:rPr>
              <a:t>- </a:t>
            </a:r>
            <a:r>
              <a:rPr lang="tr-TR" sz="2400" dirty="0" err="1">
                <a:solidFill>
                  <a:srgbClr val="2C2C2C"/>
                </a:solidFill>
                <a:latin typeface="Tahoma"/>
                <a:cs typeface="Tahoma"/>
              </a:rPr>
              <a:t>Venetoclax</a:t>
            </a:r>
            <a:endParaRPr lang="tr-TR" sz="2400" dirty="0">
              <a:solidFill>
                <a:srgbClr val="2C2C2C"/>
              </a:solidFill>
              <a:latin typeface="Tahoma"/>
              <a:cs typeface="Tahoma"/>
            </a:endParaRPr>
          </a:p>
          <a:p>
            <a:endParaRPr lang="en-US" sz="2800" dirty="0" smtClean="0">
              <a:latin typeface="Tahoma"/>
              <a:cs typeface="Tahoma"/>
            </a:endParaRPr>
          </a:p>
          <a:p>
            <a:endParaRPr lang="tr-TR" sz="2400" dirty="0" smtClean="0">
              <a:latin typeface="Tahoma"/>
              <a:cs typeface="Tahoma"/>
            </a:endParaRPr>
          </a:p>
          <a:p>
            <a:endParaRPr lang="tr-TR" sz="2400" dirty="0" smtClean="0">
              <a:latin typeface="Tahoma"/>
              <a:cs typeface="Tahoma"/>
            </a:endParaRPr>
          </a:p>
          <a:p>
            <a:endParaRPr lang="tr-TR" sz="2400" dirty="0" smtClean="0">
              <a:latin typeface="Tahoma"/>
              <a:cs typeface="Tahoma"/>
            </a:endParaRPr>
          </a:p>
          <a:p>
            <a:endParaRPr lang="en-US" sz="2400" dirty="0">
              <a:latin typeface="Tahoma"/>
              <a:cs typeface="Tahoma"/>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50</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4953606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NEW DRUGS REVIEWS </a:t>
            </a:r>
            <a:r>
              <a:rPr lang="en-US" sz="2800" dirty="0" smtClean="0"/>
              <a:t>continued</a:t>
            </a:r>
            <a:endParaRPr lang="en-US" sz="2800" dirty="0"/>
          </a:p>
        </p:txBody>
      </p:sp>
      <p:sp>
        <p:nvSpPr>
          <p:cNvPr id="3" name="Content Placeholder 2"/>
          <p:cNvSpPr>
            <a:spLocks noGrp="1"/>
          </p:cNvSpPr>
          <p:nvPr>
            <p:ph idx="1"/>
          </p:nvPr>
        </p:nvSpPr>
        <p:spPr/>
        <p:txBody>
          <a:bodyPr/>
          <a:lstStyle/>
          <a:p>
            <a:r>
              <a:rPr lang="en-US" sz="2800" dirty="0" smtClean="0">
                <a:solidFill>
                  <a:srgbClr val="2C2C2C"/>
                </a:solidFill>
              </a:rPr>
              <a:t>The following will not be reviewed:</a:t>
            </a:r>
          </a:p>
          <a:p>
            <a:pPr lvl="1"/>
            <a:r>
              <a:rPr lang="en-US" dirty="0" smtClean="0">
                <a:solidFill>
                  <a:srgbClr val="2C2C2C"/>
                </a:solidFill>
              </a:rPr>
              <a:t>Cinqair</a:t>
            </a:r>
            <a:r>
              <a:rPr lang="en-US" dirty="0">
                <a:solidFill>
                  <a:srgbClr val="2C2C2C"/>
                </a:solidFill>
              </a:rPr>
              <a:t> </a:t>
            </a:r>
            <a:r>
              <a:rPr lang="en-US" dirty="0" smtClean="0">
                <a:solidFill>
                  <a:srgbClr val="2C2C2C"/>
                </a:solidFill>
              </a:rPr>
              <a:t>- Reslizumab</a:t>
            </a:r>
            <a:endParaRPr lang="en-US" dirty="0">
              <a:solidFill>
                <a:srgbClr val="2C2C2C"/>
              </a:solidFill>
            </a:endParaRPr>
          </a:p>
          <a:p>
            <a:pPr lvl="1"/>
            <a:r>
              <a:rPr lang="en-US" dirty="0" smtClean="0">
                <a:solidFill>
                  <a:srgbClr val="2C2C2C"/>
                </a:solidFill>
              </a:rPr>
              <a:t>Onzetra Xsail &amp; Zembrance Symtouch (formulations of Sumatriptan)</a:t>
            </a:r>
          </a:p>
          <a:p>
            <a:pPr lvl="1"/>
            <a:r>
              <a:rPr lang="en-US" dirty="0" smtClean="0">
                <a:solidFill>
                  <a:srgbClr val="2C2C2C"/>
                </a:solidFill>
              </a:rPr>
              <a:t>Sernivo - Betamethasone Dipropionate</a:t>
            </a:r>
          </a:p>
          <a:p>
            <a:pPr lvl="1"/>
            <a:r>
              <a:rPr lang="en-US" dirty="0" smtClean="0">
                <a:solidFill>
                  <a:srgbClr val="2C2C2C"/>
                </a:solidFill>
              </a:rPr>
              <a:t>Spritam – Levetiracetam</a:t>
            </a:r>
          </a:p>
          <a:p>
            <a:pPr lvl="1"/>
            <a:r>
              <a:rPr lang="en-US" dirty="0" smtClean="0">
                <a:solidFill>
                  <a:srgbClr val="2C2C2C"/>
                </a:solidFill>
              </a:rPr>
              <a:t>Ultravate Lotion – Halobetasol</a:t>
            </a:r>
            <a:endParaRPr lang="en-US" dirty="0">
              <a:solidFill>
                <a:srgbClr val="2C2C2C"/>
              </a:solidFill>
            </a:endParaRPr>
          </a:p>
          <a:p>
            <a:pPr lvl="1"/>
            <a:r>
              <a:rPr lang="en-US" dirty="0" smtClean="0">
                <a:solidFill>
                  <a:srgbClr val="2C2C2C"/>
                </a:solidFill>
              </a:rPr>
              <a:t>Xtampza ER - Oxycodone</a:t>
            </a:r>
            <a:endParaRPr lang="en-US" dirty="0">
              <a:solidFill>
                <a:srgbClr val="2C2C2C"/>
              </a:solidFill>
            </a:endParaRPr>
          </a:p>
          <a:p>
            <a:pPr lvl="1"/>
            <a:endParaRPr lang="en-US" sz="2600" dirty="0" smtClean="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81565261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Cabometyx - </a:t>
            </a:r>
            <a:r>
              <a:rPr lang="it-IT" dirty="0" err="1" smtClean="0"/>
              <a:t>Cabozantinib</a:t>
            </a:r>
            <a:r>
              <a:rPr lang="it-IT" dirty="0" smtClean="0"/>
              <a:t> </a:t>
            </a:r>
            <a:r>
              <a:rPr lang="it-IT" dirty="0" err="1" smtClean="0"/>
              <a:t>S</a:t>
            </a:r>
            <a:r>
              <a:rPr lang="it-IT" dirty="0" smtClean="0"/>
              <a:t>-Malate</a:t>
            </a:r>
            <a:endParaRPr lang="en-US" dirty="0"/>
          </a:p>
        </p:txBody>
      </p:sp>
      <p:sp>
        <p:nvSpPr>
          <p:cNvPr id="3" name="Content Placeholder 2"/>
          <p:cNvSpPr>
            <a:spLocks noGrp="1"/>
          </p:cNvSpPr>
          <p:nvPr>
            <p:ph idx="1"/>
          </p:nvPr>
        </p:nvSpPr>
        <p:spPr/>
        <p:txBody>
          <a:bodyPr/>
          <a:lstStyle/>
          <a:p>
            <a:r>
              <a:rPr lang="en-US" dirty="0" smtClean="0">
                <a:solidFill>
                  <a:srgbClr val="2C2C2C"/>
                </a:solidFill>
              </a:rPr>
              <a:t>Is a Kinase Inhibitor indicated for advanced renal cell carcinoma in patients who have received prior anti-angiogenic therapy.</a:t>
            </a:r>
          </a:p>
          <a:p>
            <a:r>
              <a:rPr lang="en-US" dirty="0" smtClean="0">
                <a:solidFill>
                  <a:srgbClr val="2C2C2C"/>
                </a:solidFill>
              </a:rPr>
              <a:t>Dosage – 60mg daily 2 hours prior to or 1 hours after a meal.</a:t>
            </a:r>
          </a:p>
          <a:p>
            <a:r>
              <a:rPr lang="en-US" dirty="0" smtClean="0">
                <a:solidFill>
                  <a:srgbClr val="2C2C2C"/>
                </a:solidFill>
              </a:rPr>
              <a:t>No Black Box Warnings</a:t>
            </a:r>
          </a:p>
          <a:p>
            <a:r>
              <a:rPr lang="en-US" dirty="0" smtClean="0">
                <a:solidFill>
                  <a:srgbClr val="2C2C2C"/>
                </a:solidFill>
              </a:rPr>
              <a:t>Clinical Trials: Cabometyx was compared to Everolimus in a large muti-center study.</a:t>
            </a:r>
          </a:p>
          <a:p>
            <a:endParaRPr lang="en-US" dirty="0" smtClean="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0366069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Cabometyx - </a:t>
            </a:r>
            <a:r>
              <a:rPr lang="it-IT" dirty="0" err="1"/>
              <a:t>Cabozantinib</a:t>
            </a:r>
            <a:r>
              <a:rPr lang="it-IT" dirty="0"/>
              <a:t> </a:t>
            </a:r>
            <a:r>
              <a:rPr lang="it-IT" dirty="0" err="1"/>
              <a:t>S</a:t>
            </a:r>
            <a:r>
              <a:rPr lang="it-IT" dirty="0"/>
              <a:t>-Malate</a:t>
            </a:r>
            <a:endParaRPr lang="en-US" dirty="0"/>
          </a:p>
        </p:txBody>
      </p:sp>
      <p:sp>
        <p:nvSpPr>
          <p:cNvPr id="3" name="Content Placeholder 2"/>
          <p:cNvSpPr>
            <a:spLocks noGrp="1"/>
          </p:cNvSpPr>
          <p:nvPr>
            <p:ph idx="1"/>
          </p:nvPr>
        </p:nvSpPr>
        <p:spPr/>
        <p:txBody>
          <a:bodyPr/>
          <a:lstStyle/>
          <a:p>
            <a:r>
              <a:rPr lang="en-US" sz="2400" dirty="0" smtClean="0">
                <a:solidFill>
                  <a:srgbClr val="2C2C2C"/>
                </a:solidFill>
              </a:rPr>
              <a:t>The main outcome measure was progression free survival(PFS).</a:t>
            </a:r>
          </a:p>
          <a:p>
            <a:r>
              <a:rPr lang="en-US" sz="2400" dirty="0" smtClean="0">
                <a:solidFill>
                  <a:srgbClr val="2C2C2C"/>
                </a:solidFill>
              </a:rPr>
              <a:t>The PFS for the Cabometyx study arm was approximately twice as long as Everolimus: 7.4 months to 3.8months.</a:t>
            </a:r>
          </a:p>
          <a:p>
            <a:r>
              <a:rPr lang="en-US" sz="2400" dirty="0" smtClean="0">
                <a:solidFill>
                  <a:srgbClr val="2C2C2C"/>
                </a:solidFill>
              </a:rPr>
              <a:t>Adverse Reactions occurring in </a:t>
            </a:r>
            <a:r>
              <a:rPr lang="en-US" sz="2400" u="sng" dirty="0" smtClean="0">
                <a:solidFill>
                  <a:srgbClr val="2C2C2C"/>
                </a:solidFill>
              </a:rPr>
              <a:t>&gt;</a:t>
            </a:r>
            <a:r>
              <a:rPr lang="en-US" sz="2400" dirty="0" smtClean="0">
                <a:solidFill>
                  <a:srgbClr val="2C2C2C"/>
                </a:solidFill>
              </a:rPr>
              <a:t> 20% of trial participants:</a:t>
            </a:r>
          </a:p>
          <a:p>
            <a:pPr lvl="1"/>
            <a:r>
              <a:rPr lang="en-US" sz="2400" dirty="0" smtClean="0">
                <a:solidFill>
                  <a:srgbClr val="2C2C2C"/>
                </a:solidFill>
              </a:rPr>
              <a:t>Most are expected with oncology medication, some of the unusual reactions were:</a:t>
            </a:r>
          </a:p>
          <a:p>
            <a:pPr lvl="2"/>
            <a:r>
              <a:rPr lang="en-US" dirty="0" smtClean="0">
                <a:solidFill>
                  <a:srgbClr val="2C2C2C"/>
                </a:solidFill>
              </a:rPr>
              <a:t>Hair color changes/depigmentation </a:t>
            </a:r>
          </a:p>
          <a:p>
            <a:pPr lvl="2"/>
            <a:r>
              <a:rPr lang="en-US" dirty="0" smtClean="0">
                <a:solidFill>
                  <a:srgbClr val="2C2C2C"/>
                </a:solidFill>
              </a:rPr>
              <a:t>Oral pain, Dysphonia</a:t>
            </a:r>
          </a:p>
          <a:p>
            <a:pPr lvl="2"/>
            <a:r>
              <a:rPr lang="en-US" dirty="0" smtClean="0">
                <a:solidFill>
                  <a:srgbClr val="2C2C2C"/>
                </a:solidFill>
              </a:rPr>
              <a:t>Hemorrhoids </a:t>
            </a:r>
          </a:p>
          <a:p>
            <a:pPr lvl="2"/>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05587654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Cabometyx - </a:t>
            </a:r>
            <a:r>
              <a:rPr lang="it-IT" dirty="0" err="1"/>
              <a:t>Cabozantinib</a:t>
            </a:r>
            <a:r>
              <a:rPr lang="it-IT" dirty="0"/>
              <a:t> </a:t>
            </a:r>
            <a:r>
              <a:rPr lang="it-IT" dirty="0" err="1"/>
              <a:t>S</a:t>
            </a:r>
            <a:r>
              <a:rPr lang="it-IT" dirty="0"/>
              <a:t>-Malate</a:t>
            </a:r>
            <a:endParaRPr lang="en-US" dirty="0"/>
          </a:p>
        </p:txBody>
      </p:sp>
      <p:sp>
        <p:nvSpPr>
          <p:cNvPr id="3" name="Content Placeholder 2"/>
          <p:cNvSpPr>
            <a:spLocks noGrp="1"/>
          </p:cNvSpPr>
          <p:nvPr>
            <p:ph idx="1"/>
          </p:nvPr>
        </p:nvSpPr>
        <p:spPr/>
        <p:txBody>
          <a:bodyPr/>
          <a:lstStyle/>
          <a:p>
            <a:r>
              <a:rPr lang="en-US" dirty="0" smtClean="0">
                <a:solidFill>
                  <a:srgbClr val="2C2C2C"/>
                </a:solidFill>
              </a:rPr>
              <a:t>Recommendation is to add Cabometyx to the AHCCCS Drug List with prior authorization.</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60128077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610600" cy="1219200"/>
          </a:xfrm>
        </p:spPr>
        <p:txBody>
          <a:bodyPr/>
          <a:lstStyle/>
          <a:p>
            <a:r>
              <a:rPr lang="en-US" dirty="0" smtClean="0"/>
              <a:t>Descovy - Emtricitabine (FTC) &amp; </a:t>
            </a:r>
            <a:br>
              <a:rPr lang="en-US" dirty="0" smtClean="0"/>
            </a:br>
            <a:r>
              <a:rPr lang="en-US" dirty="0" smtClean="0"/>
              <a:t>           Tenofovir Alafenamide (TAF)</a:t>
            </a:r>
            <a:endParaRPr lang="en-US" dirty="0"/>
          </a:p>
        </p:txBody>
      </p:sp>
      <p:sp>
        <p:nvSpPr>
          <p:cNvPr id="3" name="Content Placeholder 2"/>
          <p:cNvSpPr>
            <a:spLocks noGrp="1"/>
          </p:cNvSpPr>
          <p:nvPr>
            <p:ph idx="1"/>
          </p:nvPr>
        </p:nvSpPr>
        <p:spPr/>
        <p:txBody>
          <a:bodyPr/>
          <a:lstStyle/>
          <a:p>
            <a:r>
              <a:rPr lang="en-US" dirty="0" smtClean="0">
                <a:solidFill>
                  <a:srgbClr val="2C2C2C"/>
                </a:solidFill>
              </a:rPr>
              <a:t>Indicated for HIV-1 infection in combination with other antiretroviral agents.</a:t>
            </a:r>
          </a:p>
          <a:p>
            <a:r>
              <a:rPr lang="en-US" dirty="0" smtClean="0">
                <a:solidFill>
                  <a:srgbClr val="2C2C2C"/>
                </a:solidFill>
              </a:rPr>
              <a:t>Prodrug of Tenofovir Disoproxil Fumarate</a:t>
            </a:r>
          </a:p>
          <a:p>
            <a:r>
              <a:rPr lang="en-US" dirty="0" smtClean="0">
                <a:solidFill>
                  <a:srgbClr val="2C2C2C"/>
                </a:solidFill>
              </a:rPr>
              <a:t>Dosage: 1 tablet daily</a:t>
            </a:r>
          </a:p>
          <a:p>
            <a:r>
              <a:rPr lang="en-US" dirty="0" smtClean="0">
                <a:solidFill>
                  <a:srgbClr val="2C2C2C"/>
                </a:solidFill>
              </a:rPr>
              <a:t>Black Box Warning:</a:t>
            </a:r>
          </a:p>
          <a:p>
            <a:pPr lvl="1"/>
            <a:r>
              <a:rPr lang="en-US" dirty="0" smtClean="0">
                <a:solidFill>
                  <a:srgbClr val="2C2C2C"/>
                </a:solidFill>
              </a:rPr>
              <a:t>Lactic Acidosis/Severe Hepatomegaly</a:t>
            </a:r>
          </a:p>
          <a:p>
            <a:pPr lvl="1"/>
            <a:r>
              <a:rPr lang="en-US" dirty="0" smtClean="0">
                <a:solidFill>
                  <a:srgbClr val="2C2C2C"/>
                </a:solidFill>
              </a:rPr>
              <a:t>HIV-1 and Hepatitis B Coinfection</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55</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7309313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05800" cy="1219200"/>
          </a:xfrm>
        </p:spPr>
        <p:txBody>
          <a:bodyPr/>
          <a:lstStyle/>
          <a:p>
            <a:r>
              <a:rPr lang="en-US" dirty="0"/>
              <a:t>Descovy - Emtricitabine (FTC) &amp; </a:t>
            </a:r>
            <a:br>
              <a:rPr lang="en-US" dirty="0"/>
            </a:br>
            <a:r>
              <a:rPr lang="en-US" dirty="0"/>
              <a:t>           Tenofovir Alafenamide (TAF)</a:t>
            </a:r>
          </a:p>
        </p:txBody>
      </p:sp>
      <p:sp>
        <p:nvSpPr>
          <p:cNvPr id="3" name="Content Placeholder 2"/>
          <p:cNvSpPr>
            <a:spLocks noGrp="1"/>
          </p:cNvSpPr>
          <p:nvPr>
            <p:ph idx="1"/>
          </p:nvPr>
        </p:nvSpPr>
        <p:spPr>
          <a:xfrm>
            <a:off x="228600" y="1600200"/>
            <a:ext cx="8763000" cy="4373563"/>
          </a:xfrm>
        </p:spPr>
        <p:txBody>
          <a:bodyPr/>
          <a:lstStyle/>
          <a:p>
            <a:r>
              <a:rPr lang="en-US" dirty="0">
                <a:solidFill>
                  <a:srgbClr val="2C2C2C"/>
                </a:solidFill>
              </a:rPr>
              <a:t>Clinical Trials: </a:t>
            </a:r>
            <a:r>
              <a:rPr lang="en-US" dirty="0" smtClean="0">
                <a:solidFill>
                  <a:srgbClr val="2C2C2C"/>
                </a:solidFill>
              </a:rPr>
              <a:t>Treatment </a:t>
            </a:r>
            <a:r>
              <a:rPr lang="en-US" dirty="0" smtClean="0">
                <a:solidFill>
                  <a:srgbClr val="2C2C2C"/>
                </a:solidFill>
              </a:rPr>
              <a:t>na</a:t>
            </a:r>
            <a:r>
              <a:rPr lang="nl-NL" dirty="0" err="1" smtClean="0">
                <a:solidFill>
                  <a:srgbClr val="2C2C2C"/>
                </a:solidFill>
              </a:rPr>
              <a:t>ï</a:t>
            </a:r>
            <a:r>
              <a:rPr lang="en-US" dirty="0" smtClean="0">
                <a:solidFill>
                  <a:srgbClr val="2C2C2C"/>
                </a:solidFill>
              </a:rPr>
              <a:t>ve</a:t>
            </a:r>
            <a:r>
              <a:rPr lang="en-US" dirty="0" smtClean="0">
                <a:solidFill>
                  <a:srgbClr val="2C2C2C"/>
                </a:solidFill>
              </a:rPr>
              <a:t> and those on a stable antiretroviral regimen.</a:t>
            </a:r>
          </a:p>
          <a:p>
            <a:pPr lvl="1"/>
            <a:r>
              <a:rPr lang="en-US" dirty="0" smtClean="0">
                <a:solidFill>
                  <a:srgbClr val="2C2C2C"/>
                </a:solidFill>
              </a:rPr>
              <a:t>FTC</a:t>
            </a:r>
            <a:r>
              <a:rPr lang="en-US" dirty="0">
                <a:solidFill>
                  <a:srgbClr val="2C2C2C"/>
                </a:solidFill>
              </a:rPr>
              <a:t>/TAF </a:t>
            </a:r>
            <a:r>
              <a:rPr lang="en-US" dirty="0" smtClean="0">
                <a:solidFill>
                  <a:srgbClr val="2C2C2C"/>
                </a:solidFill>
              </a:rPr>
              <a:t>w/ </a:t>
            </a:r>
            <a:r>
              <a:rPr lang="en-US" dirty="0">
                <a:solidFill>
                  <a:srgbClr val="2C2C2C"/>
                </a:solidFill>
              </a:rPr>
              <a:t>Elvitegravir </a:t>
            </a:r>
            <a:r>
              <a:rPr lang="en-US" dirty="0" smtClean="0">
                <a:solidFill>
                  <a:srgbClr val="2C2C2C"/>
                </a:solidFill>
              </a:rPr>
              <a:t>(EVG)/Cobicistat (COBI)</a:t>
            </a:r>
          </a:p>
          <a:p>
            <a:pPr lvl="1"/>
            <a:r>
              <a:rPr lang="en-US" dirty="0" smtClean="0">
                <a:solidFill>
                  <a:srgbClr val="2C2C2C"/>
                </a:solidFill>
              </a:rPr>
              <a:t> 2 NRTIs + an Integrase Inhibitor +  a Booster</a:t>
            </a:r>
          </a:p>
          <a:p>
            <a:pPr lvl="1"/>
            <a:r>
              <a:rPr lang="en-US" dirty="0" smtClean="0">
                <a:solidFill>
                  <a:srgbClr val="2C2C2C"/>
                </a:solidFill>
              </a:rPr>
              <a:t>92% </a:t>
            </a:r>
            <a:r>
              <a:rPr lang="en-US" dirty="0">
                <a:solidFill>
                  <a:srgbClr val="2C2C2C"/>
                </a:solidFill>
              </a:rPr>
              <a:t>Treatment </a:t>
            </a:r>
            <a:r>
              <a:rPr lang="en-US" dirty="0" smtClean="0">
                <a:solidFill>
                  <a:srgbClr val="2C2C2C"/>
                </a:solidFill>
              </a:rPr>
              <a:t>na</a:t>
            </a:r>
            <a:r>
              <a:rPr lang="nl-NL" dirty="0" err="1" smtClean="0">
                <a:solidFill>
                  <a:srgbClr val="2C2C2C"/>
                </a:solidFill>
              </a:rPr>
              <a:t>ï</a:t>
            </a:r>
            <a:r>
              <a:rPr lang="en-US" dirty="0" smtClean="0">
                <a:solidFill>
                  <a:srgbClr val="2C2C2C"/>
                </a:solidFill>
              </a:rPr>
              <a:t>ve</a:t>
            </a:r>
            <a:r>
              <a:rPr lang="en-US" dirty="0" smtClean="0">
                <a:solidFill>
                  <a:srgbClr val="2C2C2C"/>
                </a:solidFill>
              </a:rPr>
              <a:t> and 96% of replacement regimens had HIV-1 RNA less than 50 copies per ml (48wk)</a:t>
            </a:r>
          </a:p>
          <a:p>
            <a:pPr lvl="1"/>
            <a:r>
              <a:rPr lang="en-US" dirty="0" smtClean="0">
                <a:solidFill>
                  <a:srgbClr val="2C2C2C"/>
                </a:solidFill>
              </a:rPr>
              <a:t>TAF being promoted as less side effects than Tenofovir Disoproxil.</a:t>
            </a:r>
          </a:p>
          <a:p>
            <a:pPr lvl="1"/>
            <a:endParaRPr lang="en-US" dirty="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52237517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Descovy - Emtricitabine (FTC) &amp; </a:t>
            </a:r>
            <a:br>
              <a:rPr lang="en-US" dirty="0"/>
            </a:br>
            <a:r>
              <a:rPr lang="en-US" dirty="0"/>
              <a:t>           Tenofovir Alafenamide (TAF)</a:t>
            </a:r>
          </a:p>
        </p:txBody>
      </p:sp>
      <p:sp>
        <p:nvSpPr>
          <p:cNvPr id="3" name="Content Placeholder 2"/>
          <p:cNvSpPr>
            <a:spLocks noGrp="1"/>
          </p:cNvSpPr>
          <p:nvPr>
            <p:ph idx="1"/>
          </p:nvPr>
        </p:nvSpPr>
        <p:spPr/>
        <p:txBody>
          <a:bodyPr/>
          <a:lstStyle/>
          <a:p>
            <a:r>
              <a:rPr lang="en-US" dirty="0" smtClean="0">
                <a:solidFill>
                  <a:srgbClr val="2C2C2C"/>
                </a:solidFill>
              </a:rPr>
              <a:t>Adverse reactions occurring in </a:t>
            </a:r>
            <a:r>
              <a:rPr lang="en-US" u="sng" dirty="0">
                <a:solidFill>
                  <a:srgbClr val="2C2C2C"/>
                </a:solidFill>
              </a:rPr>
              <a:t>&gt;</a:t>
            </a:r>
            <a:r>
              <a:rPr lang="en-US" dirty="0" smtClean="0">
                <a:solidFill>
                  <a:srgbClr val="2C2C2C"/>
                </a:solidFill>
              </a:rPr>
              <a:t> 10% of the trial participants was nausea.</a:t>
            </a:r>
            <a:endParaRPr lang="en-US" u="sng" dirty="0" smtClean="0">
              <a:solidFill>
                <a:srgbClr val="2C2C2C"/>
              </a:solidFill>
            </a:endParaRPr>
          </a:p>
          <a:p>
            <a:r>
              <a:rPr lang="en-US" dirty="0" smtClean="0">
                <a:solidFill>
                  <a:schemeClr val="tx1">
                    <a:lumMod val="50000"/>
                  </a:schemeClr>
                </a:solidFill>
              </a:rPr>
              <a:t>Recommendation is to add Descovy to the AHCCCS Drug List with prior authorization. </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0072058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Odefsey – Emtricitabine, Rilpivirine 		&amp; Tenofovir Alafenamide </a:t>
            </a:r>
            <a:endParaRPr lang="en-US" dirty="0"/>
          </a:p>
        </p:txBody>
      </p:sp>
      <p:sp>
        <p:nvSpPr>
          <p:cNvPr id="3" name="Content Placeholder 2"/>
          <p:cNvSpPr>
            <a:spLocks noGrp="1"/>
          </p:cNvSpPr>
          <p:nvPr>
            <p:ph idx="1"/>
          </p:nvPr>
        </p:nvSpPr>
        <p:spPr>
          <a:xfrm>
            <a:off x="533400" y="1447800"/>
            <a:ext cx="8382000" cy="4572000"/>
          </a:xfrm>
        </p:spPr>
        <p:txBody>
          <a:bodyPr/>
          <a:lstStyle/>
          <a:p>
            <a:r>
              <a:rPr lang="en-US" sz="2400" dirty="0" smtClean="0">
                <a:solidFill>
                  <a:schemeClr val="tx1">
                    <a:lumMod val="50000"/>
                  </a:schemeClr>
                </a:solidFill>
              </a:rPr>
              <a:t>Indicated for HIV</a:t>
            </a:r>
            <a:r>
              <a:rPr lang="en-US" sz="2400" dirty="0">
                <a:solidFill>
                  <a:schemeClr val="tx1">
                    <a:lumMod val="50000"/>
                  </a:schemeClr>
                </a:solidFill>
              </a:rPr>
              <a:t>-</a:t>
            </a:r>
            <a:r>
              <a:rPr lang="en-US" sz="2400" dirty="0" smtClean="0">
                <a:solidFill>
                  <a:schemeClr val="tx1">
                    <a:lumMod val="50000"/>
                  </a:schemeClr>
                </a:solidFill>
              </a:rPr>
              <a:t>1 treatment </a:t>
            </a:r>
            <a:r>
              <a:rPr lang="en-US" sz="2400" dirty="0">
                <a:solidFill>
                  <a:schemeClr val="tx1">
                    <a:lumMod val="50000"/>
                  </a:schemeClr>
                </a:solidFill>
              </a:rPr>
              <a:t>infection </a:t>
            </a:r>
            <a:r>
              <a:rPr lang="en-US" sz="2400" dirty="0" smtClean="0">
                <a:solidFill>
                  <a:schemeClr val="tx1">
                    <a:lumMod val="50000"/>
                  </a:schemeClr>
                </a:solidFill>
              </a:rPr>
              <a:t>in </a:t>
            </a:r>
            <a:r>
              <a:rPr lang="en-US" sz="2400" dirty="0">
                <a:solidFill>
                  <a:schemeClr val="tx1">
                    <a:lumMod val="50000"/>
                  </a:schemeClr>
                </a:solidFill>
              </a:rPr>
              <a:t>patients 12 years </a:t>
            </a:r>
            <a:r>
              <a:rPr lang="en-US" sz="2400" dirty="0">
                <a:solidFill>
                  <a:schemeClr val="tx1">
                    <a:lumMod val="50000"/>
                  </a:schemeClr>
                </a:solidFill>
                <a:latin typeface="Tahoma"/>
                <a:cs typeface="Tahoma"/>
              </a:rPr>
              <a:t>of age and older as initial therapy in those with no antiretroviral treatment </a:t>
            </a:r>
            <a:r>
              <a:rPr lang="en-US" sz="2400" dirty="0" smtClean="0">
                <a:solidFill>
                  <a:schemeClr val="tx1">
                    <a:lumMod val="50000"/>
                  </a:schemeClr>
                </a:solidFill>
                <a:latin typeface="Tahoma"/>
                <a:cs typeface="Tahoma"/>
              </a:rPr>
              <a:t>history or </a:t>
            </a:r>
            <a:r>
              <a:rPr lang="en-US" sz="2400" dirty="0">
                <a:solidFill>
                  <a:schemeClr val="tx1">
                    <a:lumMod val="50000"/>
                  </a:schemeClr>
                </a:solidFill>
                <a:latin typeface="Tahoma"/>
                <a:cs typeface="Tahoma"/>
              </a:rPr>
              <a:t>to replace a stable antiretroviral regimen in those who are </a:t>
            </a:r>
            <a:r>
              <a:rPr lang="en-US" sz="2400" dirty="0" smtClean="0">
                <a:solidFill>
                  <a:schemeClr val="tx1">
                    <a:lumMod val="50000"/>
                  </a:schemeClr>
                </a:solidFill>
                <a:latin typeface="Tahoma"/>
                <a:cs typeface="Tahoma"/>
              </a:rPr>
              <a:t>virologically suppressed </a:t>
            </a:r>
            <a:r>
              <a:rPr lang="en-US" sz="2400" dirty="0">
                <a:solidFill>
                  <a:schemeClr val="tx1">
                    <a:lumMod val="50000"/>
                  </a:schemeClr>
                </a:solidFill>
                <a:latin typeface="Tahoma"/>
                <a:cs typeface="Tahoma"/>
              </a:rPr>
              <a:t>for at least 6 months with no history of treatment failure and no known substitutions associated with resistance to the individual </a:t>
            </a:r>
            <a:r>
              <a:rPr lang="en-US" sz="2400" dirty="0" smtClean="0">
                <a:solidFill>
                  <a:schemeClr val="tx1">
                    <a:lumMod val="50000"/>
                  </a:schemeClr>
                </a:solidFill>
                <a:latin typeface="Tahoma"/>
                <a:cs typeface="Tahoma"/>
              </a:rPr>
              <a:t>component.</a:t>
            </a:r>
          </a:p>
          <a:p>
            <a:r>
              <a:rPr lang="en-US" sz="2400" dirty="0" smtClean="0">
                <a:solidFill>
                  <a:schemeClr val="tx1">
                    <a:lumMod val="50000"/>
                  </a:schemeClr>
                </a:solidFill>
                <a:latin typeface="Tahoma"/>
                <a:cs typeface="Tahoma"/>
              </a:rPr>
              <a:t>Dosage: 1 tablet daily</a:t>
            </a:r>
          </a:p>
          <a:p>
            <a:r>
              <a:rPr lang="en-US" sz="2400" dirty="0" smtClean="0">
                <a:solidFill>
                  <a:schemeClr val="tx1">
                    <a:lumMod val="50000"/>
                  </a:schemeClr>
                </a:solidFill>
                <a:latin typeface="Tahoma"/>
                <a:cs typeface="Tahoma"/>
              </a:rPr>
              <a:t>Black Box Warning</a:t>
            </a:r>
          </a:p>
          <a:p>
            <a:pPr lvl="1"/>
            <a:r>
              <a:rPr lang="en-US" sz="2400" dirty="0">
                <a:solidFill>
                  <a:schemeClr val="tx1">
                    <a:lumMod val="50000"/>
                  </a:schemeClr>
                </a:solidFill>
                <a:latin typeface="Tahoma"/>
                <a:cs typeface="Tahoma"/>
              </a:rPr>
              <a:t>Lactic Acidosis/Severe Hepatomegaly</a:t>
            </a:r>
          </a:p>
          <a:p>
            <a:pPr lvl="1"/>
            <a:r>
              <a:rPr lang="en-US" sz="2400" dirty="0">
                <a:solidFill>
                  <a:schemeClr val="tx1">
                    <a:lumMod val="50000"/>
                  </a:schemeClr>
                </a:solidFill>
                <a:latin typeface="Tahoma"/>
                <a:cs typeface="Tahoma"/>
              </a:rPr>
              <a:t>HIV-1 and Hepatitis B </a:t>
            </a:r>
            <a:r>
              <a:rPr lang="en-US" sz="2400" dirty="0" smtClean="0">
                <a:solidFill>
                  <a:schemeClr val="tx1">
                    <a:lumMod val="50000"/>
                  </a:schemeClr>
                </a:solidFill>
                <a:latin typeface="Tahoma"/>
                <a:cs typeface="Tahoma"/>
              </a:rPr>
              <a:t>Co-infection</a:t>
            </a:r>
            <a:endParaRPr lang="en-US" sz="2400" dirty="0">
              <a:solidFill>
                <a:schemeClr val="tx1">
                  <a:lumMod val="50000"/>
                </a:schemeClr>
              </a:solidFill>
              <a:latin typeface="Tahoma"/>
              <a:cs typeface="Tahoma"/>
            </a:endParaRPr>
          </a:p>
          <a:p>
            <a:endParaRPr lang="en-US" sz="2400" dirty="0" smtClean="0">
              <a:latin typeface="Tahoma"/>
              <a:cs typeface="Tahoma"/>
            </a:endParaRPr>
          </a:p>
          <a:p>
            <a:endParaRPr lang="en-US" sz="2400" dirty="0" smtClean="0"/>
          </a:p>
          <a:p>
            <a:endParaRPr lang="en-US" sz="24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91358111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Odefsey – Emtricitabine, Rilpivirine 		&amp; Tenofovir Alafenamide </a:t>
            </a:r>
          </a:p>
        </p:txBody>
      </p:sp>
      <p:sp>
        <p:nvSpPr>
          <p:cNvPr id="3" name="Content Placeholder 2"/>
          <p:cNvSpPr>
            <a:spLocks noGrp="1"/>
          </p:cNvSpPr>
          <p:nvPr>
            <p:ph idx="1"/>
          </p:nvPr>
        </p:nvSpPr>
        <p:spPr/>
        <p:txBody>
          <a:bodyPr/>
          <a:lstStyle/>
          <a:p>
            <a:r>
              <a:rPr lang="en-US" sz="2600" dirty="0" smtClean="0">
                <a:solidFill>
                  <a:schemeClr val="tx1">
                    <a:lumMod val="50000"/>
                  </a:schemeClr>
                </a:solidFill>
              </a:rPr>
              <a:t>Clinical Trials</a:t>
            </a:r>
            <a:endParaRPr lang="en-US" sz="2600" dirty="0">
              <a:solidFill>
                <a:schemeClr val="tx1">
                  <a:lumMod val="50000"/>
                </a:schemeClr>
              </a:solidFill>
            </a:endParaRPr>
          </a:p>
          <a:p>
            <a:pPr lvl="1"/>
            <a:r>
              <a:rPr lang="en-US" sz="2600" dirty="0" smtClean="0">
                <a:solidFill>
                  <a:schemeClr val="tx1">
                    <a:lumMod val="50000"/>
                  </a:schemeClr>
                </a:solidFill>
              </a:rPr>
              <a:t>No head to head studies – FDA approval based on bioequivalence studies comparing the pharmacokinetics of Odefsey.  </a:t>
            </a:r>
          </a:p>
          <a:p>
            <a:pPr lvl="1"/>
            <a:r>
              <a:rPr lang="en-US" sz="2600" dirty="0" smtClean="0">
                <a:solidFill>
                  <a:schemeClr val="tx1">
                    <a:lumMod val="50000"/>
                  </a:schemeClr>
                </a:solidFill>
              </a:rPr>
              <a:t>Studies included treatment na</a:t>
            </a:r>
            <a:r>
              <a:rPr lang="nl-NL" sz="2600" dirty="0" err="1" smtClean="0">
                <a:solidFill>
                  <a:schemeClr val="tx1">
                    <a:lumMod val="50000"/>
                  </a:schemeClr>
                </a:solidFill>
              </a:rPr>
              <a:t>ï</a:t>
            </a:r>
            <a:r>
              <a:rPr lang="en-US" sz="2600" dirty="0" smtClean="0">
                <a:solidFill>
                  <a:schemeClr val="tx1">
                    <a:lumMod val="50000"/>
                  </a:schemeClr>
                </a:solidFill>
              </a:rPr>
              <a:t>ve and treatment experienced patients</a:t>
            </a:r>
          </a:p>
          <a:p>
            <a:pPr lvl="1"/>
            <a:r>
              <a:rPr lang="en-US" sz="2600" dirty="0" smtClean="0">
                <a:solidFill>
                  <a:schemeClr val="tx1">
                    <a:lumMod val="50000"/>
                  </a:schemeClr>
                </a:solidFill>
                <a:latin typeface="Tahoma"/>
                <a:ea typeface="Calibri"/>
                <a:cs typeface="Tahoma"/>
              </a:rPr>
              <a:t>Odefsey contains Tenofovir Alafenamide, </a:t>
            </a:r>
            <a:r>
              <a:rPr lang="en-US" sz="2600" dirty="0">
                <a:solidFill>
                  <a:schemeClr val="tx1">
                    <a:lumMod val="50000"/>
                  </a:schemeClr>
                </a:solidFill>
                <a:latin typeface="Tahoma"/>
                <a:ea typeface="Calibri"/>
                <a:cs typeface="Tahoma"/>
              </a:rPr>
              <a:t>a novel prodrug of tenofovir, which has a short half-live and limited bioavailability in the gastrointestinal </a:t>
            </a:r>
            <a:r>
              <a:rPr lang="en-US" sz="2600" dirty="0" smtClean="0">
                <a:solidFill>
                  <a:schemeClr val="tx1">
                    <a:lumMod val="50000"/>
                  </a:schemeClr>
                </a:solidFill>
                <a:latin typeface="Tahoma"/>
                <a:ea typeface="Calibri"/>
                <a:cs typeface="Tahoma"/>
              </a:rPr>
              <a:t>tract.</a:t>
            </a:r>
            <a:endParaRPr lang="en-US" sz="2600" dirty="0" smtClean="0">
              <a:solidFill>
                <a:schemeClr val="tx1">
                  <a:lumMod val="50000"/>
                </a:schemeClr>
              </a:solidFill>
            </a:endParaRPr>
          </a:p>
          <a:p>
            <a:pPr lvl="1"/>
            <a:endParaRPr lang="en-US" dirty="0" smtClean="0">
              <a:solidFill>
                <a:srgbClr val="2C2C2C"/>
              </a:solidFill>
            </a:endParaRPr>
          </a:p>
          <a:p>
            <a:pPr lvl="1"/>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59</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638667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P&amp;T Operational Policy: In-Person Public Comment Protocol</a:t>
            </a:r>
            <a:endParaRPr lang="en-US" dirty="0"/>
          </a:p>
        </p:txBody>
      </p:sp>
      <p:sp>
        <p:nvSpPr>
          <p:cNvPr id="3" name="Content Placeholder 2"/>
          <p:cNvSpPr>
            <a:spLocks noGrp="1"/>
          </p:cNvSpPr>
          <p:nvPr>
            <p:ph idx="1"/>
          </p:nvPr>
        </p:nvSpPr>
        <p:spPr/>
        <p:txBody>
          <a:bodyPr/>
          <a:lstStyle/>
          <a:p>
            <a:r>
              <a:rPr lang="en-US" dirty="0"/>
              <a:t>Register to present at least 14 days prior to </a:t>
            </a:r>
            <a:r>
              <a:rPr lang="en-US" dirty="0" smtClean="0"/>
              <a:t>P&amp;T meeting.</a:t>
            </a:r>
            <a:endParaRPr lang="en-US" dirty="0"/>
          </a:p>
          <a:p>
            <a:r>
              <a:rPr lang="en-US" dirty="0"/>
              <a:t>First-come, first serve and limited to 15 </a:t>
            </a:r>
            <a:r>
              <a:rPr lang="en-US" dirty="0" smtClean="0"/>
              <a:t>total in-person public testimonies.</a:t>
            </a:r>
          </a:p>
          <a:p>
            <a:r>
              <a:rPr lang="en-US" dirty="0" smtClean="0"/>
              <a:t>Presenters may not be employed by, speak  on behalf of or represent a pharmaceutical manufacturer. </a:t>
            </a:r>
            <a:endParaRPr lang="en-US" dirty="0"/>
          </a:p>
          <a:p>
            <a:r>
              <a:rPr lang="en-US" dirty="0"/>
              <a:t>Limited to 3 minutes per </a:t>
            </a:r>
            <a:r>
              <a:rPr lang="en-US" dirty="0" smtClean="0"/>
              <a:t>drug.</a:t>
            </a:r>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22070376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Odefsey – Emtricitabine, Rilpivirine 		&amp; Tenofovir Alafenamide </a:t>
            </a:r>
            <a:endParaRPr lang="en-US" dirty="0"/>
          </a:p>
        </p:txBody>
      </p:sp>
      <p:sp>
        <p:nvSpPr>
          <p:cNvPr id="3" name="Content Placeholder 2"/>
          <p:cNvSpPr>
            <a:spLocks noGrp="1"/>
          </p:cNvSpPr>
          <p:nvPr>
            <p:ph idx="1"/>
          </p:nvPr>
        </p:nvSpPr>
        <p:spPr/>
        <p:txBody>
          <a:bodyPr/>
          <a:lstStyle/>
          <a:p>
            <a:r>
              <a:rPr lang="en-US" sz="2800" dirty="0" smtClean="0">
                <a:solidFill>
                  <a:srgbClr val="000000"/>
                </a:solidFill>
                <a:latin typeface="Tahoma"/>
                <a:ea typeface="Calibri"/>
                <a:cs typeface="Tahoma"/>
              </a:rPr>
              <a:t>The </a:t>
            </a:r>
            <a:r>
              <a:rPr lang="en-US" sz="2800" dirty="0">
                <a:solidFill>
                  <a:srgbClr val="000000"/>
                </a:solidFill>
                <a:latin typeface="Tahoma"/>
                <a:ea typeface="Calibri"/>
                <a:cs typeface="Tahoma"/>
              </a:rPr>
              <a:t>dose of </a:t>
            </a:r>
            <a:r>
              <a:rPr lang="en-US" sz="2800" dirty="0" smtClean="0">
                <a:solidFill>
                  <a:srgbClr val="000000"/>
                </a:solidFill>
                <a:latin typeface="Tahoma"/>
                <a:ea typeface="Calibri"/>
                <a:cs typeface="Tahoma"/>
              </a:rPr>
              <a:t>Tenofovir Alafenamide (TAF) </a:t>
            </a:r>
            <a:r>
              <a:rPr lang="en-US" sz="2800" dirty="0">
                <a:solidFill>
                  <a:srgbClr val="000000"/>
                </a:solidFill>
                <a:latin typeface="Tahoma"/>
                <a:ea typeface="Calibri"/>
                <a:cs typeface="Tahoma"/>
              </a:rPr>
              <a:t>is approximately one-tenth of the dose of </a:t>
            </a:r>
            <a:r>
              <a:rPr lang="en-US" sz="2800" dirty="0" smtClean="0">
                <a:solidFill>
                  <a:srgbClr val="000000"/>
                </a:solidFill>
                <a:latin typeface="Tahoma"/>
                <a:ea typeface="Calibri"/>
                <a:cs typeface="Tahoma"/>
              </a:rPr>
              <a:t>Tenofovir Disoproxil Fumarate.  </a:t>
            </a:r>
            <a:r>
              <a:rPr lang="en-US" sz="2800" dirty="0">
                <a:solidFill>
                  <a:srgbClr val="000000"/>
                </a:solidFill>
                <a:latin typeface="Tahoma"/>
                <a:ea typeface="Calibri"/>
                <a:cs typeface="Tahoma"/>
              </a:rPr>
              <a:t>Due to the lower circulating plasma tenofovir levels with TAF, </a:t>
            </a:r>
            <a:r>
              <a:rPr lang="en-US" sz="2800" dirty="0" smtClean="0">
                <a:solidFill>
                  <a:srgbClr val="000000"/>
                </a:solidFill>
                <a:latin typeface="Tahoma"/>
                <a:ea typeface="Calibri"/>
                <a:cs typeface="Tahoma"/>
              </a:rPr>
              <a:t>the drug is being promoted as having lower </a:t>
            </a:r>
            <a:r>
              <a:rPr lang="en-US" sz="2800" dirty="0">
                <a:solidFill>
                  <a:srgbClr val="000000"/>
                </a:solidFill>
                <a:latin typeface="Tahoma"/>
                <a:ea typeface="Calibri"/>
                <a:cs typeface="Tahoma"/>
              </a:rPr>
              <a:t>off-target side </a:t>
            </a:r>
            <a:r>
              <a:rPr lang="en-US" sz="2800" dirty="0" smtClean="0">
                <a:solidFill>
                  <a:srgbClr val="000000"/>
                </a:solidFill>
                <a:latin typeface="Tahoma"/>
                <a:ea typeface="Calibri"/>
                <a:cs typeface="Tahoma"/>
              </a:rPr>
              <a:t>effects.</a:t>
            </a:r>
          </a:p>
          <a:p>
            <a:r>
              <a:rPr lang="en-US" sz="2800" dirty="0">
                <a:solidFill>
                  <a:srgbClr val="2C2C2C"/>
                </a:solidFill>
              </a:rPr>
              <a:t>Adverse reactions </a:t>
            </a:r>
            <a:r>
              <a:rPr lang="en-US" sz="2800" dirty="0" smtClean="0">
                <a:solidFill>
                  <a:srgbClr val="2C2C2C"/>
                </a:solidFill>
              </a:rPr>
              <a:t>occurring </a:t>
            </a:r>
            <a:r>
              <a:rPr lang="en-US" sz="2800" dirty="0">
                <a:solidFill>
                  <a:srgbClr val="2C2C2C"/>
                </a:solidFill>
              </a:rPr>
              <a:t>in </a:t>
            </a:r>
            <a:r>
              <a:rPr lang="en-US" sz="2800" u="sng" dirty="0" smtClean="0">
                <a:solidFill>
                  <a:srgbClr val="2C2C2C"/>
                </a:solidFill>
              </a:rPr>
              <a:t>&gt;</a:t>
            </a:r>
            <a:r>
              <a:rPr lang="en-US" sz="2800" dirty="0" smtClean="0">
                <a:solidFill>
                  <a:srgbClr val="2C2C2C"/>
                </a:solidFill>
              </a:rPr>
              <a:t> </a:t>
            </a:r>
            <a:r>
              <a:rPr lang="en-US" sz="2800" dirty="0">
                <a:solidFill>
                  <a:srgbClr val="2C2C2C"/>
                </a:solidFill>
              </a:rPr>
              <a:t>10% of the trial participants were headache, depressive disorders &amp; </a:t>
            </a:r>
            <a:r>
              <a:rPr lang="en-US" sz="2800" dirty="0" smtClean="0">
                <a:solidFill>
                  <a:srgbClr val="2C2C2C"/>
                </a:solidFill>
              </a:rPr>
              <a:t>insomnia.</a:t>
            </a:r>
            <a:endParaRPr lang="en-US" sz="2800" dirty="0" smtClean="0">
              <a:solidFill>
                <a:srgbClr val="000000"/>
              </a:solidFill>
              <a:latin typeface="Tahoma"/>
              <a:ea typeface="Calibri"/>
              <a:cs typeface="Tahoma"/>
            </a:endParaRPr>
          </a:p>
          <a:p>
            <a:endParaRPr lang="en-US" sz="2800" dirty="0">
              <a:latin typeface="Tahoma"/>
              <a:cs typeface="Tahoma"/>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60</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12016165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Odefsey – Emtricitabine, Rilpivirine 		&amp; Tenofovir Alafenamide </a:t>
            </a:r>
          </a:p>
        </p:txBody>
      </p:sp>
      <p:sp>
        <p:nvSpPr>
          <p:cNvPr id="3" name="Content Placeholder 2"/>
          <p:cNvSpPr>
            <a:spLocks noGrp="1"/>
          </p:cNvSpPr>
          <p:nvPr>
            <p:ph idx="1"/>
          </p:nvPr>
        </p:nvSpPr>
        <p:spPr/>
        <p:txBody>
          <a:bodyPr/>
          <a:lstStyle/>
          <a:p>
            <a:r>
              <a:rPr lang="en-US" dirty="0" smtClean="0">
                <a:solidFill>
                  <a:srgbClr val="2C2C2C"/>
                </a:solidFill>
              </a:rPr>
              <a:t>Recommendation </a:t>
            </a:r>
            <a:r>
              <a:rPr lang="en-US" dirty="0">
                <a:solidFill>
                  <a:srgbClr val="2C2C2C"/>
                </a:solidFill>
              </a:rPr>
              <a:t>is to </a:t>
            </a:r>
            <a:r>
              <a:rPr lang="en-US" dirty="0" smtClean="0">
                <a:solidFill>
                  <a:srgbClr val="2C2C2C"/>
                </a:solidFill>
              </a:rPr>
              <a:t>add Odefsey to </a:t>
            </a:r>
            <a:r>
              <a:rPr lang="en-US" dirty="0">
                <a:solidFill>
                  <a:srgbClr val="2C2C2C"/>
                </a:solidFill>
              </a:rPr>
              <a:t>the AHCCCS Drug List </a:t>
            </a:r>
            <a:r>
              <a:rPr lang="en-US" dirty="0" smtClean="0">
                <a:solidFill>
                  <a:srgbClr val="2C2C2C"/>
                </a:solidFill>
              </a:rPr>
              <a:t>with prior authorization. </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92743844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1219200"/>
          </a:xfrm>
        </p:spPr>
        <p:txBody>
          <a:bodyPr/>
          <a:lstStyle/>
          <a:p>
            <a:r>
              <a:rPr lang="en-US" dirty="0">
                <a:latin typeface="Tahoma"/>
                <a:cs typeface="Tahoma"/>
              </a:rPr>
              <a:t/>
            </a:r>
            <a:br>
              <a:rPr lang="en-US" dirty="0">
                <a:latin typeface="Tahoma"/>
                <a:cs typeface="Tahoma"/>
              </a:rPr>
            </a:br>
            <a:r>
              <a:rPr lang="en-US" dirty="0" smtClean="0">
                <a:latin typeface="Tahoma"/>
                <a:cs typeface="Tahoma"/>
              </a:rPr>
              <a:t>Veltassa – Patiromer Sorbitex Calcium</a:t>
            </a:r>
            <a:endParaRPr lang="en-US" dirty="0"/>
          </a:p>
        </p:txBody>
      </p:sp>
      <p:sp>
        <p:nvSpPr>
          <p:cNvPr id="3" name="Content Placeholder 2"/>
          <p:cNvSpPr>
            <a:spLocks noGrp="1"/>
          </p:cNvSpPr>
          <p:nvPr>
            <p:ph idx="1"/>
          </p:nvPr>
        </p:nvSpPr>
        <p:spPr/>
        <p:txBody>
          <a:bodyPr/>
          <a:lstStyle/>
          <a:p>
            <a:r>
              <a:rPr lang="en-US" dirty="0" smtClean="0">
                <a:solidFill>
                  <a:srgbClr val="2C2C2C"/>
                </a:solidFill>
              </a:rPr>
              <a:t>Is a non-absorbed potassium binder and indicated to treat hyperkalemia.</a:t>
            </a:r>
          </a:p>
          <a:p>
            <a:r>
              <a:rPr lang="en-US" dirty="0" smtClean="0">
                <a:solidFill>
                  <a:srgbClr val="2C2C2C"/>
                </a:solidFill>
              </a:rPr>
              <a:t>Dosage: 1 packet daily</a:t>
            </a:r>
          </a:p>
          <a:p>
            <a:r>
              <a:rPr lang="en-US" dirty="0" smtClean="0">
                <a:solidFill>
                  <a:srgbClr val="2C2C2C"/>
                </a:solidFill>
              </a:rPr>
              <a:t>Black Box Warning: Veltassa binds to several oral medications which may affect the effectiveness of the oral agent. Oral medications should be taken 6 hours before or after Veltassa administration.</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28613022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1219200"/>
          </a:xfrm>
        </p:spPr>
        <p:txBody>
          <a:bodyPr/>
          <a:lstStyle/>
          <a:p>
            <a:r>
              <a:rPr lang="en-US" dirty="0">
                <a:latin typeface="Tahoma"/>
                <a:cs typeface="Tahoma"/>
              </a:rPr>
              <a:t>Veltassa – Patiromer Sorbitex Calcium</a:t>
            </a:r>
            <a:endParaRPr lang="en-US" dirty="0"/>
          </a:p>
        </p:txBody>
      </p:sp>
      <p:sp>
        <p:nvSpPr>
          <p:cNvPr id="3" name="Content Placeholder 2"/>
          <p:cNvSpPr>
            <a:spLocks noGrp="1"/>
          </p:cNvSpPr>
          <p:nvPr>
            <p:ph idx="1"/>
          </p:nvPr>
        </p:nvSpPr>
        <p:spPr>
          <a:xfrm>
            <a:off x="152400" y="1600200"/>
            <a:ext cx="8839200" cy="5257800"/>
          </a:xfrm>
        </p:spPr>
        <p:txBody>
          <a:bodyPr/>
          <a:lstStyle/>
          <a:p>
            <a:r>
              <a:rPr lang="en-US" sz="3000" dirty="0" smtClean="0">
                <a:solidFill>
                  <a:schemeClr val="tx1">
                    <a:lumMod val="50000"/>
                  </a:schemeClr>
                </a:solidFill>
              </a:rPr>
              <a:t>Clinical Trials – Multinational, single-blinded, initial and withdrawal phases.  </a:t>
            </a:r>
            <a:r>
              <a:rPr lang="en-US" sz="3000" dirty="0" smtClean="0">
                <a:solidFill>
                  <a:schemeClr val="tx1">
                    <a:lumMod val="50000"/>
                  </a:schemeClr>
                </a:solidFill>
                <a:latin typeface="Tahoma"/>
                <a:cs typeface="Tahoma"/>
              </a:rPr>
              <a:t>Results:	</a:t>
            </a:r>
          </a:p>
          <a:p>
            <a:pPr lvl="1"/>
            <a:r>
              <a:rPr lang="en-US" sz="3000" dirty="0">
                <a:solidFill>
                  <a:schemeClr val="tx1">
                    <a:lumMod val="50000"/>
                  </a:schemeClr>
                </a:solidFill>
                <a:latin typeface="Tahoma"/>
                <a:ea typeface="Calibri"/>
                <a:cs typeface="Tahoma"/>
              </a:rPr>
              <a:t>Initial phase</a:t>
            </a:r>
            <a:r>
              <a:rPr lang="en-US" sz="3000" dirty="0" smtClean="0">
                <a:solidFill>
                  <a:schemeClr val="tx1">
                    <a:lumMod val="50000"/>
                  </a:schemeClr>
                </a:solidFill>
                <a:latin typeface="Tahoma"/>
                <a:ea typeface="Calibri"/>
                <a:cs typeface="Tahoma"/>
              </a:rPr>
              <a:t>: </a:t>
            </a:r>
            <a:r>
              <a:rPr lang="en-US" sz="3000" dirty="0">
                <a:solidFill>
                  <a:schemeClr val="tx1">
                    <a:lumMod val="50000"/>
                  </a:schemeClr>
                </a:solidFill>
                <a:latin typeface="Tahoma"/>
                <a:ea typeface="Calibri"/>
                <a:cs typeface="Tahoma"/>
              </a:rPr>
              <a:t>At the end of week 4, 76% </a:t>
            </a:r>
            <a:r>
              <a:rPr lang="en-US" sz="3000" dirty="0" smtClean="0">
                <a:solidFill>
                  <a:schemeClr val="tx1">
                    <a:lumMod val="50000"/>
                  </a:schemeClr>
                </a:solidFill>
                <a:latin typeface="Tahoma"/>
                <a:ea typeface="Calibri"/>
                <a:cs typeface="Tahoma"/>
              </a:rPr>
              <a:t>of patients (N=151) </a:t>
            </a:r>
            <a:r>
              <a:rPr lang="en-US" sz="3000" dirty="0">
                <a:solidFill>
                  <a:schemeClr val="tx1">
                    <a:lumMod val="50000"/>
                  </a:schemeClr>
                </a:solidFill>
                <a:latin typeface="Tahoma"/>
                <a:ea typeface="Calibri"/>
                <a:cs typeface="Tahoma"/>
              </a:rPr>
              <a:t>reached </a:t>
            </a:r>
            <a:r>
              <a:rPr lang="en-US" sz="3000" dirty="0" smtClean="0">
                <a:solidFill>
                  <a:schemeClr val="tx1">
                    <a:lumMod val="50000"/>
                  </a:schemeClr>
                </a:solidFill>
                <a:latin typeface="Tahoma"/>
                <a:ea typeface="Calibri"/>
                <a:cs typeface="Tahoma"/>
              </a:rPr>
              <a:t>targeted </a:t>
            </a:r>
            <a:r>
              <a:rPr lang="en-US" sz="3000" dirty="0">
                <a:solidFill>
                  <a:schemeClr val="tx1">
                    <a:lumMod val="50000"/>
                  </a:schemeClr>
                </a:solidFill>
                <a:latin typeface="Tahoma"/>
                <a:ea typeface="Calibri"/>
                <a:cs typeface="Tahoma"/>
              </a:rPr>
              <a:t>serum K+ of 3.8 to &lt;5.1 mmol/L</a:t>
            </a:r>
            <a:r>
              <a:rPr lang="en-US" sz="3000" dirty="0" smtClean="0">
                <a:solidFill>
                  <a:schemeClr val="tx1">
                    <a:lumMod val="50000"/>
                  </a:schemeClr>
                </a:solidFill>
                <a:latin typeface="Tahoma"/>
                <a:ea typeface="Calibri"/>
                <a:cs typeface="Tahoma"/>
              </a:rPr>
              <a:t>.</a:t>
            </a:r>
          </a:p>
          <a:p>
            <a:pPr lvl="1"/>
            <a:r>
              <a:rPr lang="en-US" sz="3000" dirty="0" smtClean="0">
                <a:solidFill>
                  <a:schemeClr val="tx1">
                    <a:lumMod val="50000"/>
                  </a:schemeClr>
                </a:solidFill>
                <a:latin typeface="Tahoma"/>
                <a:ea typeface="Calibri"/>
                <a:cs typeface="Tahoma"/>
              </a:rPr>
              <a:t>Withdrawal phase: </a:t>
            </a:r>
            <a:r>
              <a:rPr lang="en-US" sz="3000" dirty="0" smtClean="0">
                <a:solidFill>
                  <a:schemeClr val="tx1">
                    <a:lumMod val="50000"/>
                  </a:schemeClr>
                </a:solidFill>
                <a:latin typeface="Calibri"/>
                <a:ea typeface="Calibri"/>
                <a:cs typeface="Calibri"/>
              </a:rPr>
              <a:t>At </a:t>
            </a:r>
            <a:r>
              <a:rPr lang="en-US" sz="3000" dirty="0">
                <a:solidFill>
                  <a:schemeClr val="tx1">
                    <a:lumMod val="50000"/>
                  </a:schemeClr>
                </a:solidFill>
                <a:latin typeface="Calibri"/>
                <a:ea typeface="Calibri"/>
                <a:cs typeface="Calibri"/>
              </a:rPr>
              <a:t>the end of phase </a:t>
            </a:r>
            <a:r>
              <a:rPr lang="en-US" sz="3000" dirty="0" smtClean="0">
                <a:solidFill>
                  <a:schemeClr val="tx1">
                    <a:lumMod val="50000"/>
                  </a:schemeClr>
                </a:solidFill>
                <a:latin typeface="Calibri"/>
                <a:ea typeface="Calibri"/>
                <a:cs typeface="Calibri"/>
              </a:rPr>
              <a:t>1, participants </a:t>
            </a:r>
            <a:r>
              <a:rPr lang="en-US" sz="3000" dirty="0">
                <a:solidFill>
                  <a:schemeClr val="tx1">
                    <a:lumMod val="50000"/>
                  </a:schemeClr>
                </a:solidFill>
                <a:latin typeface="Calibri"/>
                <a:ea typeface="Calibri"/>
                <a:cs typeface="Calibri"/>
              </a:rPr>
              <a:t>were randomly assigned to continue </a:t>
            </a:r>
            <a:r>
              <a:rPr lang="en-US" sz="3000" dirty="0" smtClean="0">
                <a:solidFill>
                  <a:schemeClr val="tx1">
                    <a:lumMod val="50000"/>
                  </a:schemeClr>
                </a:solidFill>
                <a:latin typeface="Calibri"/>
                <a:ea typeface="Calibri"/>
                <a:cs typeface="Calibri"/>
              </a:rPr>
              <a:t>Veltassa </a:t>
            </a:r>
            <a:r>
              <a:rPr lang="en-US" sz="3000" dirty="0">
                <a:solidFill>
                  <a:schemeClr val="tx1">
                    <a:lumMod val="50000"/>
                  </a:schemeClr>
                </a:solidFill>
                <a:latin typeface="Calibri"/>
                <a:ea typeface="Calibri"/>
                <a:cs typeface="Calibri"/>
              </a:rPr>
              <a:t>(n=55) or </a:t>
            </a:r>
            <a:r>
              <a:rPr lang="en-US" sz="3000" dirty="0" smtClean="0">
                <a:solidFill>
                  <a:schemeClr val="tx1">
                    <a:lumMod val="50000"/>
                  </a:schemeClr>
                </a:solidFill>
                <a:latin typeface="Calibri"/>
                <a:ea typeface="Calibri"/>
                <a:cs typeface="Calibri"/>
              </a:rPr>
              <a:t>switched </a:t>
            </a:r>
            <a:r>
              <a:rPr lang="en-US" sz="3000" dirty="0">
                <a:solidFill>
                  <a:schemeClr val="tx1">
                    <a:lumMod val="50000"/>
                  </a:schemeClr>
                </a:solidFill>
                <a:latin typeface="Calibri"/>
                <a:ea typeface="Calibri"/>
                <a:cs typeface="Calibri"/>
              </a:rPr>
              <a:t>to </a:t>
            </a:r>
            <a:r>
              <a:rPr lang="en-US" sz="3000" dirty="0" smtClean="0">
                <a:solidFill>
                  <a:schemeClr val="tx1">
                    <a:lumMod val="50000"/>
                  </a:schemeClr>
                </a:solidFill>
                <a:latin typeface="Calibri"/>
                <a:ea typeface="Calibri"/>
                <a:cs typeface="Calibri"/>
              </a:rPr>
              <a:t>placebo (N=51)</a:t>
            </a:r>
          </a:p>
          <a:p>
            <a:endParaRPr lang="en-US" sz="2300" dirty="0" smtClean="0">
              <a:solidFill>
                <a:srgbClr val="2C2C2C"/>
              </a:solidFill>
              <a:latin typeface="Tahoma"/>
              <a:cs typeface="Tahoma"/>
            </a:endParaRPr>
          </a:p>
          <a:p>
            <a:endParaRPr lang="en-US" sz="2800"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63</a:t>
            </a:fld>
            <a:endParaRPr lang="en-US" dirty="0"/>
          </a:p>
        </p:txBody>
      </p:sp>
      <p:sp>
        <p:nvSpPr>
          <p:cNvPr id="5" name="Footer Placeholder 4"/>
          <p:cNvSpPr>
            <a:spLocks noGrp="1"/>
          </p:cNvSpPr>
          <p:nvPr>
            <p:ph type="ftr" sz="quarter" idx="3"/>
          </p:nvPr>
        </p:nvSpPr>
        <p:spPr>
          <a:xfrm flipV="1">
            <a:off x="0" y="6577968"/>
            <a:ext cx="9144000" cy="127631"/>
          </a:xfrm>
        </p:spPr>
        <p:txBody>
          <a:bodyPr/>
          <a:lstStyle/>
          <a:p>
            <a:r>
              <a:rPr lang="en-US" dirty="0" smtClean="0"/>
              <a:t>Reaching across Ato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99471879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ahoma"/>
                <a:cs typeface="Tahoma"/>
              </a:rPr>
              <a:t>Veltassa – Patiromer Sorbitex Calcium</a:t>
            </a:r>
            <a:endParaRPr lang="en-US" dirty="0"/>
          </a:p>
        </p:txBody>
      </p:sp>
      <p:sp>
        <p:nvSpPr>
          <p:cNvPr id="3" name="Content Placeholder 2"/>
          <p:cNvSpPr>
            <a:spLocks noGrp="1"/>
          </p:cNvSpPr>
          <p:nvPr>
            <p:ph idx="1"/>
          </p:nvPr>
        </p:nvSpPr>
        <p:spPr/>
        <p:txBody>
          <a:bodyPr/>
          <a:lstStyle/>
          <a:p>
            <a:pPr marL="457200" lvl="1" indent="0">
              <a:buNone/>
            </a:pPr>
            <a:r>
              <a:rPr lang="en-US" sz="3100" dirty="0" smtClean="0">
                <a:solidFill>
                  <a:srgbClr val="000000"/>
                </a:solidFill>
                <a:latin typeface="Calibri"/>
                <a:ea typeface="Calibri"/>
                <a:cs typeface="Calibri"/>
              </a:rPr>
              <a:t>Results continued</a:t>
            </a:r>
          </a:p>
          <a:p>
            <a:pPr lvl="1"/>
            <a:r>
              <a:rPr lang="en-US" sz="3100" dirty="0" smtClean="0">
                <a:solidFill>
                  <a:srgbClr val="000000"/>
                </a:solidFill>
                <a:latin typeface="Calibri"/>
                <a:ea typeface="Calibri"/>
                <a:cs typeface="Calibri"/>
              </a:rPr>
              <a:t>Recurrent </a:t>
            </a:r>
            <a:r>
              <a:rPr lang="en-US" sz="3100" dirty="0">
                <a:solidFill>
                  <a:srgbClr val="000000"/>
                </a:solidFill>
                <a:latin typeface="Calibri"/>
                <a:ea typeface="Calibri"/>
                <a:cs typeface="Calibri"/>
              </a:rPr>
              <a:t>hyperkalemia (serum K+ ≥5.1 mmol/L) occurred in 91% of patients in the placebo group versus 43% in the Veltassa group.</a:t>
            </a:r>
          </a:p>
          <a:p>
            <a:pPr lvl="1"/>
            <a:r>
              <a:rPr lang="en-US" sz="3100" dirty="0">
                <a:solidFill>
                  <a:srgbClr val="000000"/>
                </a:solidFill>
                <a:latin typeface="Calibri"/>
                <a:ea typeface="Calibri"/>
                <a:cs typeface="Calibri"/>
              </a:rPr>
              <a:t>Recurrent hyperkalemia (serum K+ ≥5.5 mmol/L) occurred in 60%  of patients in the placebo group versus 15%  in </a:t>
            </a:r>
            <a:r>
              <a:rPr lang="en-US" sz="3100" dirty="0" smtClean="0">
                <a:solidFill>
                  <a:srgbClr val="000000"/>
                </a:solidFill>
                <a:latin typeface="Calibri"/>
                <a:ea typeface="Calibri"/>
                <a:cs typeface="Calibri"/>
              </a:rPr>
              <a:t>the </a:t>
            </a:r>
            <a:r>
              <a:rPr lang="en-US" sz="3100" dirty="0">
                <a:solidFill>
                  <a:srgbClr val="000000"/>
                </a:solidFill>
                <a:latin typeface="Calibri"/>
                <a:ea typeface="Calibri"/>
                <a:cs typeface="Calibri"/>
              </a:rPr>
              <a:t>Veltassa group.</a:t>
            </a:r>
            <a:endParaRPr lang="en-US" sz="3100" dirty="0">
              <a:solidFill>
                <a:srgbClr val="000000"/>
              </a:solidFill>
              <a:latin typeface="Tahoma"/>
              <a:ea typeface="Calibri"/>
              <a:cs typeface="Tahoma"/>
            </a:endParaRP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5258881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1219200"/>
          </a:xfrm>
        </p:spPr>
        <p:txBody>
          <a:bodyPr/>
          <a:lstStyle/>
          <a:p>
            <a:r>
              <a:rPr lang="en-US" dirty="0">
                <a:latin typeface="Tahoma"/>
                <a:cs typeface="Tahoma"/>
              </a:rPr>
              <a:t>Veltassa – Patiromer Sorbitex Calcium</a:t>
            </a:r>
            <a:endParaRPr lang="en-US" dirty="0"/>
          </a:p>
        </p:txBody>
      </p:sp>
      <p:sp>
        <p:nvSpPr>
          <p:cNvPr id="3" name="Content Placeholder 2"/>
          <p:cNvSpPr>
            <a:spLocks noGrp="1"/>
          </p:cNvSpPr>
          <p:nvPr>
            <p:ph idx="1"/>
          </p:nvPr>
        </p:nvSpPr>
        <p:spPr/>
        <p:txBody>
          <a:bodyPr/>
          <a:lstStyle/>
          <a:p>
            <a:r>
              <a:rPr lang="en-US" dirty="0">
                <a:solidFill>
                  <a:srgbClr val="2C2C2C"/>
                </a:solidFill>
              </a:rPr>
              <a:t>Adverse reactions </a:t>
            </a:r>
            <a:r>
              <a:rPr lang="en-US" dirty="0" smtClean="0">
                <a:solidFill>
                  <a:srgbClr val="2C2C2C"/>
                </a:solidFill>
              </a:rPr>
              <a:t>occurring </a:t>
            </a:r>
            <a:r>
              <a:rPr lang="en-US" dirty="0">
                <a:solidFill>
                  <a:srgbClr val="2C2C2C"/>
                </a:solidFill>
              </a:rPr>
              <a:t>in </a:t>
            </a:r>
            <a:r>
              <a:rPr lang="en-US" u="sng" dirty="0">
                <a:solidFill>
                  <a:srgbClr val="2C2C2C"/>
                </a:solidFill>
              </a:rPr>
              <a:t>&gt;</a:t>
            </a:r>
            <a:r>
              <a:rPr lang="en-US" dirty="0">
                <a:solidFill>
                  <a:srgbClr val="2C2C2C"/>
                </a:solidFill>
              </a:rPr>
              <a:t> 5% of the trial </a:t>
            </a:r>
            <a:r>
              <a:rPr lang="en-US" dirty="0" smtClean="0">
                <a:solidFill>
                  <a:srgbClr val="2C2C2C"/>
                </a:solidFill>
              </a:rPr>
              <a:t>participants </a:t>
            </a:r>
            <a:r>
              <a:rPr lang="en-US" dirty="0">
                <a:solidFill>
                  <a:srgbClr val="2C2C2C"/>
                </a:solidFill>
              </a:rPr>
              <a:t>were hypokalemia, hypomagnesemia, constipation and diarrhea.</a:t>
            </a:r>
            <a:endParaRPr lang="en-US" u="sng" dirty="0">
              <a:solidFill>
                <a:srgbClr val="2C2C2C"/>
              </a:solidFill>
            </a:endParaRPr>
          </a:p>
          <a:p>
            <a:r>
              <a:rPr lang="en-US" dirty="0">
                <a:solidFill>
                  <a:srgbClr val="2C2C2C"/>
                </a:solidFill>
              </a:rPr>
              <a:t>Recommendation is to add Veltassa to the AHCCCS Drug List </a:t>
            </a:r>
            <a:r>
              <a:rPr lang="en-US" dirty="0" smtClean="0">
                <a:solidFill>
                  <a:srgbClr val="2C2C2C"/>
                </a:solidFill>
              </a:rPr>
              <a:t>with prior authorization.</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65</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94600000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latin typeface="Tahoma"/>
                <a:cs typeface="Tahoma"/>
              </a:rPr>
              <a:t>Venclexta</a:t>
            </a:r>
            <a:r>
              <a:rPr lang="tr-TR" dirty="0">
                <a:latin typeface="Tahoma"/>
                <a:cs typeface="Tahoma"/>
              </a:rPr>
              <a:t> - </a:t>
            </a:r>
            <a:r>
              <a:rPr lang="tr-TR" dirty="0" err="1">
                <a:latin typeface="Tahoma"/>
                <a:cs typeface="Tahoma"/>
              </a:rPr>
              <a:t>Venetoclax</a:t>
            </a:r>
            <a:endParaRPr lang="en-US" dirty="0"/>
          </a:p>
        </p:txBody>
      </p:sp>
      <p:sp>
        <p:nvSpPr>
          <p:cNvPr id="3" name="Content Placeholder 2"/>
          <p:cNvSpPr>
            <a:spLocks noGrp="1"/>
          </p:cNvSpPr>
          <p:nvPr>
            <p:ph idx="1"/>
          </p:nvPr>
        </p:nvSpPr>
        <p:spPr/>
        <p:txBody>
          <a:bodyPr/>
          <a:lstStyle/>
          <a:p>
            <a:r>
              <a:rPr lang="en-US" sz="2800" dirty="0" smtClean="0">
                <a:solidFill>
                  <a:srgbClr val="2C2C2C"/>
                </a:solidFill>
              </a:rPr>
              <a:t>Is considered a breakthrough therapy and is indicated </a:t>
            </a:r>
            <a:r>
              <a:rPr lang="en-US" sz="2800" dirty="0">
                <a:solidFill>
                  <a:srgbClr val="2C2C2C"/>
                </a:solidFill>
              </a:rPr>
              <a:t>for the treatment of chronic lymphocytic leukemia (CLL) in patients with 17p deletion as detected by an approved test in patients who have received at least </a:t>
            </a:r>
            <a:r>
              <a:rPr lang="en-US" sz="2800" dirty="0" smtClean="0">
                <a:solidFill>
                  <a:srgbClr val="2C2C2C"/>
                </a:solidFill>
              </a:rPr>
              <a:t> </a:t>
            </a:r>
            <a:r>
              <a:rPr lang="en-US" sz="2800" dirty="0">
                <a:solidFill>
                  <a:srgbClr val="2C2C2C"/>
                </a:solidFill>
              </a:rPr>
              <a:t>prior </a:t>
            </a:r>
            <a:r>
              <a:rPr lang="en-US" sz="2800" dirty="0" smtClean="0">
                <a:solidFill>
                  <a:srgbClr val="2C2C2C"/>
                </a:solidFill>
              </a:rPr>
              <a:t>therapy.</a:t>
            </a:r>
          </a:p>
          <a:p>
            <a:r>
              <a:rPr lang="en-US" sz="2800" dirty="0" smtClean="0">
                <a:solidFill>
                  <a:srgbClr val="2C2C2C"/>
                </a:solidFill>
              </a:rPr>
              <a:t>This indication is approved under accelerated approval based on the overall response rate. Continued approval for this indication may be contingent upon verification and description of the clinical benefit in a confirmatory trial. </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75498936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latin typeface="Tahoma"/>
                <a:cs typeface="Tahoma"/>
              </a:rPr>
              <a:t>Venclexta</a:t>
            </a:r>
            <a:r>
              <a:rPr lang="tr-TR" dirty="0">
                <a:latin typeface="Tahoma"/>
                <a:cs typeface="Tahoma"/>
              </a:rPr>
              <a:t> - </a:t>
            </a:r>
            <a:r>
              <a:rPr lang="tr-TR" dirty="0" err="1">
                <a:latin typeface="Tahoma"/>
                <a:cs typeface="Tahoma"/>
              </a:rPr>
              <a:t>Venetoclax</a:t>
            </a:r>
            <a:endParaRPr lang="en-US" dirty="0"/>
          </a:p>
        </p:txBody>
      </p:sp>
      <p:sp>
        <p:nvSpPr>
          <p:cNvPr id="3" name="Content Placeholder 2"/>
          <p:cNvSpPr>
            <a:spLocks noGrp="1"/>
          </p:cNvSpPr>
          <p:nvPr>
            <p:ph idx="1"/>
          </p:nvPr>
        </p:nvSpPr>
        <p:spPr>
          <a:xfrm>
            <a:off x="457200" y="1600200"/>
            <a:ext cx="8382000" cy="4724400"/>
          </a:xfrm>
        </p:spPr>
        <p:txBody>
          <a:bodyPr/>
          <a:lstStyle/>
          <a:p>
            <a:r>
              <a:rPr lang="en-US" sz="2400" dirty="0">
                <a:solidFill>
                  <a:srgbClr val="2C2C2C"/>
                </a:solidFill>
                <a:latin typeface="Tahoma"/>
                <a:cs typeface="Tahoma"/>
              </a:rPr>
              <a:t>Dosage is on </a:t>
            </a:r>
            <a:r>
              <a:rPr lang="en-US" sz="2400" dirty="0" smtClean="0">
                <a:solidFill>
                  <a:srgbClr val="2C2C2C"/>
                </a:solidFill>
                <a:latin typeface="Tahoma"/>
                <a:cs typeface="Tahoma"/>
              </a:rPr>
              <a:t>a </a:t>
            </a:r>
            <a:r>
              <a:rPr lang="en-US" sz="2400" dirty="0">
                <a:solidFill>
                  <a:srgbClr val="2C2C2C"/>
                </a:solidFill>
                <a:latin typeface="Tahoma"/>
                <a:cs typeface="Tahoma"/>
              </a:rPr>
              <a:t>titration schedule beginning with 20mg and increasing </a:t>
            </a:r>
            <a:r>
              <a:rPr lang="en-US" sz="2400" dirty="0" smtClean="0">
                <a:solidFill>
                  <a:srgbClr val="2C2C2C"/>
                </a:solidFill>
                <a:latin typeface="Tahoma"/>
                <a:cs typeface="Tahoma"/>
              </a:rPr>
              <a:t>until </a:t>
            </a:r>
            <a:r>
              <a:rPr lang="en-US" sz="2400" dirty="0">
                <a:solidFill>
                  <a:srgbClr val="2C2C2C"/>
                </a:solidFill>
                <a:latin typeface="Tahoma"/>
                <a:cs typeface="Tahoma"/>
              </a:rPr>
              <a:t>disease progression of unacceptable toxicity. </a:t>
            </a:r>
            <a:endParaRPr lang="en-US" sz="2400" dirty="0" smtClean="0">
              <a:solidFill>
                <a:srgbClr val="2C2C2C"/>
              </a:solidFill>
              <a:latin typeface="Tahoma"/>
              <a:cs typeface="Tahoma"/>
            </a:endParaRPr>
          </a:p>
          <a:p>
            <a:r>
              <a:rPr lang="en-US" sz="2400" dirty="0" smtClean="0">
                <a:solidFill>
                  <a:srgbClr val="2C2C2C"/>
                </a:solidFill>
                <a:latin typeface="Tahoma"/>
                <a:cs typeface="Tahoma"/>
              </a:rPr>
              <a:t>Black Box Warnings: None</a:t>
            </a:r>
          </a:p>
          <a:p>
            <a:r>
              <a:rPr lang="en-US" sz="2400" dirty="0" smtClean="0">
                <a:solidFill>
                  <a:srgbClr val="2C2C2C"/>
                </a:solidFill>
                <a:latin typeface="Tahoma"/>
                <a:cs typeface="Tahoma"/>
              </a:rPr>
              <a:t>Clinical Trials: Results of a Phase 2 single arm study with the primary endpoint of Overall Response Rate (OR)</a:t>
            </a:r>
          </a:p>
          <a:p>
            <a:r>
              <a:rPr lang="en-US" sz="2400" dirty="0" smtClean="0">
                <a:solidFill>
                  <a:srgbClr val="2C2C2C"/>
                </a:solidFill>
                <a:latin typeface="Tahoma"/>
                <a:cs typeface="Tahoma"/>
              </a:rPr>
              <a:t>Secondary endpoints of duration of response, progression free survival (PFS) and overall survival (OS) rates.</a:t>
            </a:r>
          </a:p>
          <a:p>
            <a:r>
              <a:rPr lang="en-US" sz="2400" dirty="0" smtClean="0">
                <a:solidFill>
                  <a:srgbClr val="2C2C2C"/>
                </a:solidFill>
                <a:latin typeface="Tahoma"/>
                <a:cs typeface="Tahoma"/>
              </a:rPr>
              <a:t>The estimated PFS and OS at 12 months were 72% and 86% respectively. </a:t>
            </a:r>
            <a:endParaRPr lang="en-US" sz="2400" dirty="0">
              <a:solidFill>
                <a:srgbClr val="2C2C2C"/>
              </a:solidFill>
              <a:latin typeface="Tahoma"/>
              <a:cs typeface="Tahoma"/>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3907517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latin typeface="Tahoma"/>
                <a:cs typeface="Tahoma"/>
              </a:rPr>
              <a:t>Venclexta</a:t>
            </a:r>
            <a:r>
              <a:rPr lang="tr-TR" dirty="0">
                <a:latin typeface="Tahoma"/>
                <a:cs typeface="Tahoma"/>
              </a:rPr>
              <a:t> - </a:t>
            </a:r>
            <a:r>
              <a:rPr lang="tr-TR" dirty="0" err="1">
                <a:latin typeface="Tahoma"/>
                <a:cs typeface="Tahoma"/>
              </a:rPr>
              <a:t>Venetoclax</a:t>
            </a:r>
            <a:endParaRPr lang="en-US" dirty="0"/>
          </a:p>
        </p:txBody>
      </p:sp>
      <p:sp>
        <p:nvSpPr>
          <p:cNvPr id="3" name="Content Placeholder 2"/>
          <p:cNvSpPr>
            <a:spLocks noGrp="1"/>
          </p:cNvSpPr>
          <p:nvPr>
            <p:ph idx="1"/>
          </p:nvPr>
        </p:nvSpPr>
        <p:spPr/>
        <p:txBody>
          <a:bodyPr/>
          <a:lstStyle/>
          <a:p>
            <a:r>
              <a:rPr lang="en-US" sz="2800" dirty="0" smtClean="0">
                <a:solidFill>
                  <a:srgbClr val="2C2C2C"/>
                </a:solidFill>
              </a:rPr>
              <a:t>Adverse reactions occurring in &gt;20% of the trial participants:</a:t>
            </a:r>
          </a:p>
          <a:p>
            <a:pPr lvl="1"/>
            <a:r>
              <a:rPr lang="en-US" dirty="0" smtClean="0">
                <a:solidFill>
                  <a:srgbClr val="2C2C2C"/>
                </a:solidFill>
              </a:rPr>
              <a:t>Fatigue, hyperkalemia, nausea. </a:t>
            </a:r>
            <a:r>
              <a:rPr lang="en-US" dirty="0">
                <a:solidFill>
                  <a:srgbClr val="2C2C2C"/>
                </a:solidFill>
              </a:rPr>
              <a:t>h</a:t>
            </a:r>
            <a:r>
              <a:rPr lang="en-US" dirty="0" smtClean="0">
                <a:solidFill>
                  <a:srgbClr val="2C2C2C"/>
                </a:solidFill>
              </a:rPr>
              <a:t>yperphosphatemia, </a:t>
            </a:r>
            <a:r>
              <a:rPr lang="en-US" dirty="0">
                <a:solidFill>
                  <a:srgbClr val="2C2C2C"/>
                </a:solidFill>
              </a:rPr>
              <a:t>c</a:t>
            </a:r>
            <a:r>
              <a:rPr lang="en-US" dirty="0" smtClean="0">
                <a:solidFill>
                  <a:srgbClr val="2C2C2C"/>
                </a:solidFill>
              </a:rPr>
              <a:t>onstipation, diarrhea, anemia, neutropenia, thrombocytopenia, and upper respiratory infection.</a:t>
            </a:r>
          </a:p>
          <a:p>
            <a:pPr lvl="1"/>
            <a:r>
              <a:rPr lang="en-US" dirty="0" smtClean="0">
                <a:solidFill>
                  <a:srgbClr val="2C2C2C"/>
                </a:solidFill>
              </a:rPr>
              <a:t>Recommendation is to add Venclexta to the AHCCCS Drug List with prior authorization.</a:t>
            </a:r>
            <a:endParaRPr lang="en-US" dirty="0" smtClean="0"/>
          </a:p>
          <a:p>
            <a:pPr marL="0" indent="0">
              <a:buNone/>
            </a:pP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762125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Magellan Class Reviews</a:t>
            </a:r>
            <a:endParaRPr lang="en-US" dirty="0"/>
          </a:p>
        </p:txBody>
      </p:sp>
      <p:sp>
        <p:nvSpPr>
          <p:cNvPr id="5" name="Content Placeholder 4"/>
          <p:cNvSpPr>
            <a:spLocks noGrp="1"/>
          </p:cNvSpPr>
          <p:nvPr>
            <p:ph idx="1"/>
          </p:nvPr>
        </p:nvSpPr>
        <p:spPr>
          <a:xfrm>
            <a:off x="228600" y="1600200"/>
            <a:ext cx="8686800" cy="4373563"/>
          </a:xfrm>
        </p:spPr>
        <p:txBody>
          <a:bodyPr/>
          <a:lstStyle/>
          <a:p>
            <a:pPr>
              <a:buNone/>
            </a:pPr>
            <a:r>
              <a:rPr lang="en-US" altLang="en-US" sz="2400" b="1" i="1" dirty="0" smtClean="0"/>
              <a:t>Classes</a:t>
            </a:r>
          </a:p>
          <a:p>
            <a:r>
              <a:rPr lang="en-US" sz="2400" dirty="0" smtClean="0"/>
              <a:t>Antipsychotics (Atypical, long-acting injectables)</a:t>
            </a:r>
          </a:p>
          <a:p>
            <a:r>
              <a:rPr lang="en-US" sz="2400" dirty="0" smtClean="0"/>
              <a:t>Stimulants and Related Agents</a:t>
            </a:r>
          </a:p>
          <a:p>
            <a:r>
              <a:rPr lang="en-US" sz="2400" dirty="0" smtClean="0"/>
              <a:t>Anticoagulants</a:t>
            </a:r>
          </a:p>
          <a:p>
            <a:r>
              <a:rPr lang="en-US" sz="2400" dirty="0" smtClean="0"/>
              <a:t>Pancreatic Enzymes</a:t>
            </a:r>
          </a:p>
          <a:p>
            <a:pPr>
              <a:buNone/>
            </a:pPr>
            <a:r>
              <a:rPr lang="en-US" altLang="en-US" sz="2400" b="1" i="1" dirty="0" smtClean="0"/>
              <a:t>New Products (to Magellan PDL classes)</a:t>
            </a:r>
          </a:p>
          <a:p>
            <a:r>
              <a:rPr lang="en-US" altLang="en-US" sz="2400" dirty="0" smtClean="0"/>
              <a:t>Taltz (Cytokine and CAM Antagonists)</a:t>
            </a:r>
          </a:p>
          <a:p>
            <a:r>
              <a:rPr lang="en-US" altLang="en-US" sz="2400" dirty="0" smtClean="0"/>
              <a:t>Epclusa (Hepatitis C Agents)</a:t>
            </a:r>
          </a:p>
          <a:p>
            <a:pPr>
              <a:buNone/>
            </a:pPr>
            <a:endParaRPr lang="en-US" dirty="0"/>
          </a:p>
        </p:txBody>
      </p:sp>
      <p:sp>
        <p:nvSpPr>
          <p:cNvPr id="2" name="Slide Number Placeholder 1"/>
          <p:cNvSpPr>
            <a:spLocks noGrp="1"/>
          </p:cNvSpPr>
          <p:nvPr>
            <p:ph type="sldNum" sz="quarter" idx="4"/>
          </p:nvPr>
        </p:nvSpPr>
        <p:spPr/>
        <p:txBody>
          <a:bodyPr/>
          <a:lstStyle/>
          <a:p>
            <a:fld id="{FF445594-FFE8-4E90-934C-EFF530110A38}" type="slidenum">
              <a:rPr lang="en-US" smtClean="0"/>
              <a:pPr/>
              <a:t>7</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828800"/>
            <a:ext cx="5723128" cy="2457450"/>
          </a:xfrm>
        </p:spPr>
        <p:txBody>
          <a:bodyPr/>
          <a:lstStyle/>
          <a:p>
            <a:r>
              <a:rPr lang="en-US" altLang="en-US" dirty="0" smtClean="0"/>
              <a:t/>
            </a:r>
            <a:br>
              <a:rPr lang="en-US" altLang="en-US" dirty="0" smtClean="0"/>
            </a:br>
            <a:r>
              <a:rPr lang="en-US" dirty="0" smtClean="0"/>
              <a:t>Antipsychotics </a:t>
            </a:r>
            <a:br>
              <a:rPr lang="en-US" dirty="0" smtClean="0"/>
            </a:br>
            <a:r>
              <a:rPr lang="en-US" altLang="en-US" dirty="0" smtClean="0"/>
              <a:t/>
            </a:r>
            <a:br>
              <a:rPr lang="en-US" altLang="en-US" dirty="0" smtClean="0"/>
            </a:b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Antipsychotics</a:t>
            </a:r>
            <a:endParaRPr lang="en-US" dirty="0"/>
          </a:p>
        </p:txBody>
      </p:sp>
      <p:sp>
        <p:nvSpPr>
          <p:cNvPr id="5" name="Content Placeholder 4"/>
          <p:cNvSpPr>
            <a:spLocks noGrp="1"/>
          </p:cNvSpPr>
          <p:nvPr>
            <p:ph idx="1"/>
          </p:nvPr>
        </p:nvSpPr>
        <p:spPr>
          <a:xfrm>
            <a:off x="457200" y="1524000"/>
            <a:ext cx="5029200" cy="4525963"/>
          </a:xfrm>
        </p:spPr>
        <p:txBody>
          <a:bodyPr/>
          <a:lstStyle/>
          <a:p>
            <a:pPr>
              <a:buNone/>
            </a:pPr>
            <a:r>
              <a:rPr lang="en-US" altLang="en-US" sz="2400" b="1" i="1" dirty="0" smtClean="0"/>
              <a:t>Oral Agents</a:t>
            </a:r>
            <a:endParaRPr lang="en-US" sz="2400" dirty="0" smtClean="0"/>
          </a:p>
          <a:p>
            <a:pPr marL="800100" lvl="3" indent="-342900">
              <a:spcBef>
                <a:spcPts val="1000"/>
              </a:spcBef>
              <a:buFont typeface="Arial" panose="020B0604020202020204" pitchFamily="34" charset="0"/>
              <a:buChar char="•"/>
            </a:pPr>
            <a:r>
              <a:rPr lang="en-US" dirty="0" smtClean="0"/>
              <a:t>Abilify (aripiprazole)</a:t>
            </a:r>
          </a:p>
          <a:p>
            <a:pPr marL="800100" lvl="3" indent="-342900">
              <a:spcBef>
                <a:spcPts val="1000"/>
              </a:spcBef>
              <a:buFont typeface="Arial" panose="020B0604020202020204" pitchFamily="34" charset="0"/>
              <a:buChar char="•"/>
            </a:pPr>
            <a:r>
              <a:rPr lang="en-US" dirty="0" smtClean="0"/>
              <a:t>Saphris (asenapine)</a:t>
            </a:r>
          </a:p>
          <a:p>
            <a:pPr marL="800100" lvl="3" indent="-342900">
              <a:spcBef>
                <a:spcPts val="1000"/>
              </a:spcBef>
              <a:buFont typeface="Arial" panose="020B0604020202020204" pitchFamily="34" charset="0"/>
              <a:buChar char="•"/>
            </a:pPr>
            <a:r>
              <a:rPr lang="en-US" dirty="0" smtClean="0"/>
              <a:t>Rexulti (brexpiprazole)</a:t>
            </a:r>
          </a:p>
          <a:p>
            <a:pPr marL="800100" lvl="3" indent="-342900">
              <a:spcBef>
                <a:spcPts val="1000"/>
              </a:spcBef>
              <a:buFont typeface="Arial" panose="020B0604020202020204" pitchFamily="34" charset="0"/>
              <a:buChar char="•"/>
            </a:pPr>
            <a:r>
              <a:rPr lang="en-US" dirty="0" smtClean="0"/>
              <a:t>Vraylar (cariprazine)</a:t>
            </a:r>
          </a:p>
          <a:p>
            <a:pPr marL="800100" lvl="3" indent="-342900">
              <a:spcBef>
                <a:spcPts val="1000"/>
              </a:spcBef>
              <a:buFont typeface="Arial" panose="020B0604020202020204" pitchFamily="34" charset="0"/>
              <a:buChar char="•"/>
            </a:pPr>
            <a:r>
              <a:rPr lang="en-US" dirty="0" smtClean="0"/>
              <a:t>Clozaril (cariprazine)</a:t>
            </a:r>
          </a:p>
          <a:p>
            <a:pPr marL="800100" lvl="3" indent="-342900">
              <a:spcBef>
                <a:spcPts val="1000"/>
              </a:spcBef>
              <a:buFont typeface="Arial" panose="020B0604020202020204" pitchFamily="34" charset="0"/>
              <a:buChar char="•"/>
            </a:pPr>
            <a:r>
              <a:rPr lang="en-US" dirty="0" smtClean="0"/>
              <a:t>Fazaclo (clozapine)</a:t>
            </a:r>
          </a:p>
          <a:p>
            <a:pPr marL="800100" lvl="3" indent="-342900">
              <a:spcBef>
                <a:spcPts val="1000"/>
              </a:spcBef>
              <a:buFont typeface="Arial" panose="020B0604020202020204" pitchFamily="34" charset="0"/>
              <a:buChar char="•"/>
            </a:pPr>
            <a:r>
              <a:rPr lang="en-US" dirty="0" smtClean="0"/>
              <a:t>Versacloz (clozapine)</a:t>
            </a:r>
          </a:p>
          <a:p>
            <a:pPr marL="800100" lvl="3" indent="-342900">
              <a:spcBef>
                <a:spcPts val="1000"/>
              </a:spcBef>
              <a:buFont typeface="Arial" panose="020B0604020202020204" pitchFamily="34" charset="0"/>
              <a:buChar char="•"/>
              <a:defRPr/>
            </a:pPr>
            <a:r>
              <a:rPr lang="en-US" dirty="0" smtClean="0"/>
              <a:t>Seroquel (quetiapine)</a:t>
            </a:r>
          </a:p>
          <a:p>
            <a:pPr marL="800100" lvl="3" indent="-342900">
              <a:spcBef>
                <a:spcPts val="1000"/>
              </a:spcBef>
              <a:buFont typeface="Arial" panose="020B0604020202020204" pitchFamily="34" charset="0"/>
              <a:buChar char="•"/>
              <a:defRPr/>
            </a:pPr>
            <a:r>
              <a:rPr lang="en-US" dirty="0" smtClean="0"/>
              <a:t>Seroquel XR (quetiapine XR)</a:t>
            </a:r>
          </a:p>
          <a:p>
            <a:pPr lvl="2"/>
            <a:endParaRPr lang="en-US" sz="1600" dirty="0" smtClean="0"/>
          </a:p>
          <a:p>
            <a:pPr lvl="2"/>
            <a:endParaRPr lang="en-US" sz="16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9</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
        <p:nvSpPr>
          <p:cNvPr id="7" name="Content Placeholder 4"/>
          <p:cNvSpPr txBox="1">
            <a:spLocks/>
          </p:cNvSpPr>
          <p:nvPr/>
        </p:nvSpPr>
        <p:spPr>
          <a:xfrm>
            <a:off x="4191000" y="1676400"/>
            <a:ext cx="4572000" cy="4525963"/>
          </a:xfrm>
          <a:prstGeom prst="rect">
            <a:avLst/>
          </a:prstGeom>
        </p:spPr>
        <p:txBody>
          <a:bodyPr/>
          <a:lstStyle/>
          <a:p>
            <a:pPr marL="1143000" marR="0" lvl="2" indent="-228600" fontAlgn="auto">
              <a:lnSpc>
                <a:spcPct val="100000"/>
              </a:lnSpc>
              <a:spcBef>
                <a:spcPct val="20000"/>
              </a:spcBef>
              <a:spcAft>
                <a:spcPts val="0"/>
              </a:spcAft>
              <a:buClr>
                <a:schemeClr val="accent1"/>
              </a:buClr>
              <a:buSzTx/>
              <a:buFont typeface="Wingdings" panose="05000000000000000000" pitchFamily="2" charset="2"/>
              <a:buChar char="§"/>
              <a:tabLst/>
              <a:defRPr/>
            </a:pPr>
            <a:endPar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endParaRP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Risperdal (risperidone)</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Geodon (ziprasidone)</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Fanapt (iloperidone)</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Latuda (lurasidone)</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Zyprexa (olanzapine)</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Symbyax (olanzapine/fluoxetine)</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Invega (paliperidone ER)</a:t>
            </a:r>
          </a:p>
          <a:p>
            <a:pPr marL="800100" marR="0" lvl="3" indent="-342900" fontAlgn="auto">
              <a:lnSpc>
                <a:spcPct val="100000"/>
              </a:lnSpc>
              <a:spcBef>
                <a:spcPts val="1000"/>
              </a:spcBef>
              <a:spcAft>
                <a:spcPts val="0"/>
              </a:spcAft>
              <a:buClr>
                <a:schemeClr val="accent1"/>
              </a:buClr>
              <a:buSzPct val="70000"/>
              <a:buFont typeface="Arial" panose="020B0604020202020204" pitchFamily="34" charset="0"/>
              <a:buChar char="•"/>
              <a:tabLst/>
              <a:defRPr/>
            </a:pPr>
            <a:r>
              <a:rPr lang="en-US" sz="2000" dirty="0" smtClean="0">
                <a:solidFill>
                  <a:srgbClr val="717171"/>
                </a:solidFill>
                <a:latin typeface="Tahoma" panose="020B0604030504040204" pitchFamily="34" charset="0"/>
                <a:ea typeface="Tahoma" panose="020B0604030504040204" pitchFamily="34" charset="0"/>
                <a:cs typeface="Tahoma" panose="020B0604030504040204" pitchFamily="34" charset="0"/>
              </a:rPr>
              <a:t>Nuplazid (pimavanserin)</a:t>
            </a:r>
          </a:p>
          <a:p>
            <a:pPr marL="1143000" marR="0" lvl="2" indent="-228600" algn="l" defTabSz="914400" rtl="0" eaLnBrk="1" fontAlgn="auto" latinLnBrk="0" hangingPunct="1">
              <a:lnSpc>
                <a:spcPct val="100000"/>
              </a:lnSpc>
              <a:spcBef>
                <a:spcPct val="20000"/>
              </a:spcBef>
              <a:spcAft>
                <a:spcPts val="0"/>
              </a:spcAft>
              <a:buClr>
                <a:schemeClr val="accent1"/>
              </a:buClr>
              <a:buSzTx/>
              <a:buFont typeface="Wingdings" panose="05000000000000000000" pitchFamily="2" charset="2"/>
              <a:buChar char="§"/>
              <a:tabLst/>
              <a:defRPr/>
            </a:pPr>
            <a:endParaRPr lang="en-US" sz="1600" dirty="0" smtClean="0">
              <a:solidFill>
                <a:srgbClr val="717171"/>
              </a:solidFill>
              <a:latin typeface="Tahoma" panose="020B0604030504040204" pitchFamily="34" charset="0"/>
              <a:ea typeface="Tahoma" panose="020B0604030504040204" pitchFamily="34" charset="0"/>
              <a:cs typeface="Tahoma" panose="020B0604030504040204" pitchFamily="34" charset="0"/>
            </a:endParaRPr>
          </a:p>
          <a:p>
            <a:pPr marL="1143000" marR="0" lvl="2" indent="-228600" algn="l" defTabSz="914400" rtl="0" eaLnBrk="1" fontAlgn="auto" latinLnBrk="0" hangingPunct="1">
              <a:lnSpc>
                <a:spcPct val="100000"/>
              </a:lnSpc>
              <a:spcBef>
                <a:spcPct val="20000"/>
              </a:spcBef>
              <a:spcAft>
                <a:spcPts val="0"/>
              </a:spcAft>
              <a:buClr>
                <a:schemeClr val="accent1"/>
              </a:buClr>
              <a:buSzTx/>
              <a:buFont typeface="Wingdings" panose="05000000000000000000" pitchFamily="2" charset="2"/>
              <a:buChar char="§"/>
              <a:tabLst/>
              <a:defRPr/>
            </a:pPr>
            <a:endParaRPr kumimoji="0" lang="en-US" sz="16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endParaRPr>
          </a:p>
          <a:p>
            <a:pPr marL="1143000" marR="0" lvl="2" indent="-228600" algn="l" defTabSz="914400" rtl="0" eaLnBrk="1" fontAlgn="auto" latinLnBrk="0" hangingPunct="1">
              <a:lnSpc>
                <a:spcPct val="100000"/>
              </a:lnSpc>
              <a:spcBef>
                <a:spcPct val="20000"/>
              </a:spcBef>
              <a:spcAft>
                <a:spcPts val="0"/>
              </a:spcAft>
              <a:buClr>
                <a:schemeClr val="accent1"/>
              </a:buClr>
              <a:buSzTx/>
              <a:buFont typeface="Wingdings" panose="05000000000000000000" pitchFamily="2" charset="2"/>
              <a:buChar char="§"/>
              <a:tabLst/>
              <a:defRPr/>
            </a:pPr>
            <a:endParaRPr kumimoji="0" lang="en-US" sz="1600" b="0" i="0" u="none" strike="noStrike" kern="1200" cap="none" spc="0" normalizeH="0" baseline="0" noProof="0" dirty="0" smtClean="0">
              <a:ln>
                <a:noFill/>
              </a:ln>
              <a:solidFill>
                <a:srgbClr val="717171"/>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AHCCCS template 2014">
  <a:themeElements>
    <a:clrScheme name="AHCCCS 1">
      <a:dk1>
        <a:srgbClr val="595959"/>
      </a:dk1>
      <a:lt1>
        <a:sysClr val="window" lastClr="FFFFFF"/>
      </a:lt1>
      <a:dk2>
        <a:srgbClr val="1F497D"/>
      </a:dk2>
      <a:lt2>
        <a:srgbClr val="FFFFFF"/>
      </a:lt2>
      <a:accent1>
        <a:srgbClr val="318DCC"/>
      </a:accent1>
      <a:accent2>
        <a:srgbClr val="FFCB08"/>
      </a:accent2>
      <a:accent3>
        <a:srgbClr val="702339"/>
      </a:accent3>
      <a:accent4>
        <a:srgbClr val="6E9282"/>
      </a:accent4>
      <a:accent5>
        <a:srgbClr val="A0CEEC"/>
      </a:accent5>
      <a:accent6>
        <a:srgbClr val="FAE69C"/>
      </a:accent6>
      <a:hlink>
        <a:srgbClr val="318DCC"/>
      </a:hlink>
      <a:folHlink>
        <a:srgbClr val="70233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AHCCCS template 2014</Template>
  <TotalTime>13112</TotalTime>
  <Words>4307</Words>
  <Application>Microsoft Office PowerPoint</Application>
  <PresentationFormat>On-screen Show (4:3)</PresentationFormat>
  <Paragraphs>672</Paragraphs>
  <Slides>68</Slides>
  <Notes>39</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AHCCCS template 2014</vt:lpstr>
      <vt:lpstr>AHCCCS Pharmacy and Therapeutics Committee</vt:lpstr>
      <vt:lpstr>5-17-16 Minutes</vt:lpstr>
      <vt:lpstr>P&amp;T Meeting Date Changes</vt:lpstr>
      <vt:lpstr>P&amp;T Operational Policy</vt:lpstr>
      <vt:lpstr>P&amp;T Operational Policy: Pharma Testimony</vt:lpstr>
      <vt:lpstr>P&amp;T Operational Policy: In-Person Public Comment Protocol</vt:lpstr>
      <vt:lpstr>Magellan Class Reviews</vt:lpstr>
      <vt:lpstr> Antipsychotics   </vt:lpstr>
      <vt:lpstr>Antipsychotics</vt:lpstr>
      <vt:lpstr>Antipsychotics</vt:lpstr>
      <vt:lpstr>Antipsychotics</vt:lpstr>
      <vt:lpstr>Antipsychotics</vt:lpstr>
      <vt:lpstr>Antipsychotics</vt:lpstr>
      <vt:lpstr>Antipsychotics</vt:lpstr>
      <vt:lpstr>Antipsychotics</vt:lpstr>
      <vt:lpstr>Antipsychotics</vt:lpstr>
      <vt:lpstr>Antipsychotics</vt:lpstr>
      <vt:lpstr>Stimulants and Related Agents</vt:lpstr>
      <vt:lpstr>Stimulants and Related Agents</vt:lpstr>
      <vt:lpstr>Stimulants and Related Agents</vt:lpstr>
      <vt:lpstr>Stimulants and Related Agents</vt:lpstr>
      <vt:lpstr>Stimulants and Related Agents</vt:lpstr>
      <vt:lpstr>Stimulants and Related Agents</vt:lpstr>
      <vt:lpstr>Stimulants and Related Agents</vt:lpstr>
      <vt:lpstr>Stimulants and Related Agents</vt:lpstr>
      <vt:lpstr>Stimulants and Related Agents</vt:lpstr>
      <vt:lpstr>Anticoagulants </vt:lpstr>
      <vt:lpstr>Anticoagulants</vt:lpstr>
      <vt:lpstr>Anticoagulants</vt:lpstr>
      <vt:lpstr>Anticoagulants</vt:lpstr>
      <vt:lpstr>Anticoagulants</vt:lpstr>
      <vt:lpstr>Pancreatic Enzymes</vt:lpstr>
      <vt:lpstr>Pancreatic Enzymes</vt:lpstr>
      <vt:lpstr>Pancreatic Enzymes</vt:lpstr>
      <vt:lpstr>Pancreatic Enzymes</vt:lpstr>
      <vt:lpstr>New Products (to Magellan PDL classes)  </vt:lpstr>
      <vt:lpstr>Taltz (ixekizumab)</vt:lpstr>
      <vt:lpstr>Taltz (ixekizumab)</vt:lpstr>
      <vt:lpstr>Taltz (ixekizumab)</vt:lpstr>
      <vt:lpstr>Taltz (ixekizumab)</vt:lpstr>
      <vt:lpstr>Epclusa (sofosbuvir/velpatasvir) </vt:lpstr>
      <vt:lpstr>Epclusa (sofosbuvir/velpatasvir) </vt:lpstr>
      <vt:lpstr>Epclusa (sofosbuvir/velpatasvir) </vt:lpstr>
      <vt:lpstr>AASLD/IDSA Guideline Recommendations*</vt:lpstr>
      <vt:lpstr>AASLD/IDSA Guideline Recommendations*</vt:lpstr>
      <vt:lpstr>AASLD/IDSA Guideline Recommendations*</vt:lpstr>
      <vt:lpstr>AASLD/IDSA Guideline Recommendations*</vt:lpstr>
      <vt:lpstr>BH Drug List</vt:lpstr>
      <vt:lpstr>New Drug Reviews </vt:lpstr>
      <vt:lpstr>NEW DRUG REVIEWS</vt:lpstr>
      <vt:lpstr>NEW DRUGS REVIEWS continued</vt:lpstr>
      <vt:lpstr>Cabometyx - Cabozantinib S-Malate</vt:lpstr>
      <vt:lpstr>Cabometyx - Cabozantinib S-Malate</vt:lpstr>
      <vt:lpstr>Cabometyx - Cabozantinib S-Malate</vt:lpstr>
      <vt:lpstr>Descovy - Emtricitabine (FTC) &amp;             Tenofovir Alafenamide (TAF)</vt:lpstr>
      <vt:lpstr>Descovy - Emtricitabine (FTC) &amp;             Tenofovir Alafenamide (TAF)</vt:lpstr>
      <vt:lpstr>Descovy - Emtricitabine (FTC) &amp;             Tenofovir Alafenamide (TAF)</vt:lpstr>
      <vt:lpstr>Odefsey – Emtricitabine, Rilpivirine   &amp; Tenofovir Alafenamide </vt:lpstr>
      <vt:lpstr>Odefsey – Emtricitabine, Rilpivirine   &amp; Tenofovir Alafenamide </vt:lpstr>
      <vt:lpstr>Odefsey – Emtricitabine, Rilpivirine   &amp; Tenofovir Alafenamide </vt:lpstr>
      <vt:lpstr>Odefsey – Emtricitabine, Rilpivirine   &amp; Tenofovir Alafenamide </vt:lpstr>
      <vt:lpstr> Veltassa – Patiromer Sorbitex Calcium</vt:lpstr>
      <vt:lpstr>Veltassa – Patiromer Sorbitex Calcium</vt:lpstr>
      <vt:lpstr>Veltassa – Patiromer Sorbitex Calcium</vt:lpstr>
      <vt:lpstr>Veltassa – Patiromer Sorbitex Calcium</vt:lpstr>
      <vt:lpstr>Venclexta - Venetoclax</vt:lpstr>
      <vt:lpstr>Venclexta - Venetoclax</vt:lpstr>
      <vt:lpstr>Venclexta - Venetoclax</vt:lpstr>
    </vt:vector>
  </TitlesOfParts>
  <Company>AHCCCS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Raymond, Laura</dc:creator>
  <cp:lastModifiedBy>Berman, Suzanne</cp:lastModifiedBy>
  <cp:revision>506</cp:revision>
  <cp:lastPrinted>2016-05-17T18:06:23Z</cp:lastPrinted>
  <dcterms:created xsi:type="dcterms:W3CDTF">2015-10-02T16:31:30Z</dcterms:created>
  <dcterms:modified xsi:type="dcterms:W3CDTF">2016-08-12T01:09:09Z</dcterms:modified>
</cp:coreProperties>
</file>