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70"/>
  </p:notesMasterIdLst>
  <p:handoutMasterIdLst>
    <p:handoutMasterId r:id="rId71"/>
  </p:handoutMasterIdLst>
  <p:sldIdLst>
    <p:sldId id="256" r:id="rId2"/>
    <p:sldId id="367" r:id="rId3"/>
    <p:sldId id="258" r:id="rId4"/>
    <p:sldId id="327" r:id="rId5"/>
    <p:sldId id="328" r:id="rId6"/>
    <p:sldId id="364" r:id="rId7"/>
    <p:sldId id="329" r:id="rId8"/>
    <p:sldId id="263" r:id="rId9"/>
    <p:sldId id="265" r:id="rId10"/>
    <p:sldId id="302" r:id="rId11"/>
    <p:sldId id="316" r:id="rId12"/>
    <p:sldId id="317" r:id="rId13"/>
    <p:sldId id="363" r:id="rId14"/>
    <p:sldId id="318" r:id="rId15"/>
    <p:sldId id="319" r:id="rId16"/>
    <p:sldId id="320" r:id="rId17"/>
    <p:sldId id="325" r:id="rId18"/>
    <p:sldId id="326" r:id="rId19"/>
    <p:sldId id="273" r:id="rId20"/>
    <p:sldId id="276" r:id="rId21"/>
    <p:sldId id="304" r:id="rId22"/>
    <p:sldId id="305" r:id="rId23"/>
    <p:sldId id="361" r:id="rId24"/>
    <p:sldId id="362" r:id="rId25"/>
    <p:sldId id="306" r:id="rId26"/>
    <p:sldId id="360" r:id="rId27"/>
    <p:sldId id="307" r:id="rId28"/>
    <p:sldId id="322" r:id="rId29"/>
    <p:sldId id="308" r:id="rId30"/>
    <p:sldId id="324" r:id="rId31"/>
    <p:sldId id="309" r:id="rId32"/>
    <p:sldId id="359" r:id="rId33"/>
    <p:sldId id="323" r:id="rId34"/>
    <p:sldId id="358" r:id="rId35"/>
    <p:sldId id="312" r:id="rId36"/>
    <p:sldId id="310" r:id="rId37"/>
    <p:sldId id="332" r:id="rId38"/>
    <p:sldId id="330" r:id="rId39"/>
    <p:sldId id="331" r:id="rId40"/>
    <p:sldId id="313" r:id="rId41"/>
    <p:sldId id="357" r:id="rId42"/>
    <p:sldId id="371" r:id="rId43"/>
    <p:sldId id="370" r:id="rId44"/>
    <p:sldId id="334" r:id="rId45"/>
    <p:sldId id="335" r:id="rId46"/>
    <p:sldId id="336" r:id="rId47"/>
    <p:sldId id="337" r:id="rId48"/>
    <p:sldId id="379" r:id="rId49"/>
    <p:sldId id="339" r:id="rId50"/>
    <p:sldId id="340" r:id="rId51"/>
    <p:sldId id="341" r:id="rId52"/>
    <p:sldId id="342" r:id="rId53"/>
    <p:sldId id="343" r:id="rId54"/>
    <p:sldId id="344" r:id="rId55"/>
    <p:sldId id="345" r:id="rId56"/>
    <p:sldId id="346" r:id="rId57"/>
    <p:sldId id="347" r:id="rId58"/>
    <p:sldId id="348" r:id="rId59"/>
    <p:sldId id="349" r:id="rId60"/>
    <p:sldId id="350" r:id="rId61"/>
    <p:sldId id="351" r:id="rId62"/>
    <p:sldId id="352" r:id="rId63"/>
    <p:sldId id="353" r:id="rId64"/>
    <p:sldId id="354" r:id="rId65"/>
    <p:sldId id="372" r:id="rId66"/>
    <p:sldId id="375" r:id="rId67"/>
    <p:sldId id="378" r:id="rId68"/>
    <p:sldId id="373" r:id="rId6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203" autoAdjust="0"/>
  </p:normalViewPr>
  <p:slideViewPr>
    <p:cSldViewPr>
      <p:cViewPr>
        <p:scale>
          <a:sx n="38" d="100"/>
          <a:sy n="38" d="100"/>
        </p:scale>
        <p:origin x="-786" y="-13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108" cy="464978"/>
          </a:xfrm>
          <a:prstGeom prst="rect">
            <a:avLst/>
          </a:prstGeom>
        </p:spPr>
        <p:txBody>
          <a:bodyPr vert="horz" lIns="89849" tIns="44924" rIns="89849" bIns="44924" rtlCol="0"/>
          <a:lstStyle>
            <a:lvl1pPr algn="l">
              <a:defRPr sz="1200"/>
            </a:lvl1pPr>
          </a:lstStyle>
          <a:p>
            <a:endParaRPr lang="en-US" dirty="0"/>
          </a:p>
        </p:txBody>
      </p:sp>
      <p:sp>
        <p:nvSpPr>
          <p:cNvPr id="3" name="Date Placeholder 2"/>
          <p:cNvSpPr>
            <a:spLocks noGrp="1"/>
          </p:cNvSpPr>
          <p:nvPr>
            <p:ph type="dt" sz="quarter" idx="1"/>
          </p:nvPr>
        </p:nvSpPr>
        <p:spPr>
          <a:xfrm>
            <a:off x="3884354" y="1"/>
            <a:ext cx="2972108" cy="464978"/>
          </a:xfrm>
          <a:prstGeom prst="rect">
            <a:avLst/>
          </a:prstGeom>
        </p:spPr>
        <p:txBody>
          <a:bodyPr vert="horz" lIns="89849" tIns="44924" rIns="89849" bIns="44924" rtlCol="0"/>
          <a:lstStyle>
            <a:lvl1pPr algn="r">
              <a:defRPr sz="1200"/>
            </a:lvl1pPr>
          </a:lstStyle>
          <a:p>
            <a:fld id="{499344F1-C430-4D69-B121-46E803C46DA9}" type="datetimeFigureOut">
              <a:rPr lang="en-US" smtClean="0"/>
              <a:pPr/>
              <a:t>10/19/2016</a:t>
            </a:fld>
            <a:endParaRPr lang="en-US" dirty="0"/>
          </a:p>
        </p:txBody>
      </p:sp>
      <p:sp>
        <p:nvSpPr>
          <p:cNvPr id="4" name="Footer Placeholder 3"/>
          <p:cNvSpPr>
            <a:spLocks noGrp="1"/>
          </p:cNvSpPr>
          <p:nvPr>
            <p:ph type="ftr" sz="quarter" idx="2"/>
          </p:nvPr>
        </p:nvSpPr>
        <p:spPr>
          <a:xfrm>
            <a:off x="0" y="8829847"/>
            <a:ext cx="2972108" cy="464978"/>
          </a:xfrm>
          <a:prstGeom prst="rect">
            <a:avLst/>
          </a:prstGeom>
        </p:spPr>
        <p:txBody>
          <a:bodyPr vert="horz" lIns="89849" tIns="44924" rIns="89849" bIns="4492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354" y="8829847"/>
            <a:ext cx="2972108" cy="464978"/>
          </a:xfrm>
          <a:prstGeom prst="rect">
            <a:avLst/>
          </a:prstGeom>
        </p:spPr>
        <p:txBody>
          <a:bodyPr vert="horz" lIns="89849" tIns="44924" rIns="89849" bIns="44924" rtlCol="0" anchor="b"/>
          <a:lstStyle>
            <a:lvl1pPr algn="r">
              <a:defRPr sz="1200"/>
            </a:lvl1pPr>
          </a:lstStyle>
          <a:p>
            <a:fld id="{21664CA0-7978-4FD9-B5D0-3881FCD12161}" type="slidenum">
              <a:rPr lang="en-US" smtClean="0"/>
              <a:pPr/>
              <a:t>‹#›</a:t>
            </a:fld>
            <a:endParaRPr lang="en-US" dirty="0"/>
          </a:p>
        </p:txBody>
      </p:sp>
    </p:spTree>
    <p:extLst>
      <p:ext uri="{BB962C8B-B14F-4D97-AF65-F5344CB8AC3E}">
        <p14:creationId xmlns:p14="http://schemas.microsoft.com/office/powerpoint/2010/main" val="681529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4820"/>
          </a:xfrm>
          <a:prstGeom prst="rect">
            <a:avLst/>
          </a:prstGeom>
        </p:spPr>
        <p:txBody>
          <a:bodyPr vert="horz" lIns="92302" tIns="46151" rIns="92302" bIns="46151" rtlCol="0"/>
          <a:lstStyle>
            <a:lvl1pPr algn="l">
              <a:defRPr sz="1200"/>
            </a:lvl1pPr>
          </a:lstStyle>
          <a:p>
            <a:endParaRPr lang="en-US" dirty="0"/>
          </a:p>
        </p:txBody>
      </p:sp>
      <p:sp>
        <p:nvSpPr>
          <p:cNvPr id="3" name="Date Placeholder 2"/>
          <p:cNvSpPr>
            <a:spLocks noGrp="1"/>
          </p:cNvSpPr>
          <p:nvPr>
            <p:ph type="dt" idx="1"/>
          </p:nvPr>
        </p:nvSpPr>
        <p:spPr>
          <a:xfrm>
            <a:off x="3884614" y="0"/>
            <a:ext cx="2971800" cy="464820"/>
          </a:xfrm>
          <a:prstGeom prst="rect">
            <a:avLst/>
          </a:prstGeom>
        </p:spPr>
        <p:txBody>
          <a:bodyPr vert="horz" lIns="92302" tIns="46151" rIns="92302" bIns="46151" rtlCol="0"/>
          <a:lstStyle>
            <a:lvl1pPr algn="r">
              <a:defRPr sz="1200"/>
            </a:lvl1pPr>
          </a:lstStyle>
          <a:p>
            <a:fld id="{B46DAAAD-9A8A-4037-9921-B72F2182C2F4}" type="datetimeFigureOut">
              <a:rPr lang="en-US" smtClean="0"/>
              <a:pPr/>
              <a:t>10/19/2016</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302" tIns="46151" rIns="92302" bIns="46151"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2302" tIns="46151" rIns="92302" bIns="4615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2971800" cy="464820"/>
          </a:xfrm>
          <a:prstGeom prst="rect">
            <a:avLst/>
          </a:prstGeom>
        </p:spPr>
        <p:txBody>
          <a:bodyPr vert="horz" lIns="92302" tIns="46151" rIns="92302" bIns="4615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6"/>
            <a:ext cx="2971800" cy="464820"/>
          </a:xfrm>
          <a:prstGeom prst="rect">
            <a:avLst/>
          </a:prstGeom>
        </p:spPr>
        <p:txBody>
          <a:bodyPr vert="horz" lIns="92302" tIns="46151" rIns="92302" bIns="46151" rtlCol="0" anchor="b"/>
          <a:lstStyle>
            <a:lvl1pPr algn="r">
              <a:defRPr sz="1200"/>
            </a:lvl1pPr>
          </a:lstStyle>
          <a:p>
            <a:fld id="{9C9C71B4-0BE4-46D8-9A18-4A1D7B2ED132}" type="slidenum">
              <a:rPr lang="en-US" smtClean="0"/>
              <a:pPr/>
              <a:t>‹#›</a:t>
            </a:fld>
            <a:endParaRPr lang="en-US" dirty="0"/>
          </a:p>
        </p:txBody>
      </p:sp>
    </p:spTree>
    <p:extLst>
      <p:ext uri="{BB962C8B-B14F-4D97-AF65-F5344CB8AC3E}">
        <p14:creationId xmlns:p14="http://schemas.microsoft.com/office/powerpoint/2010/main" val="573211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1</a:t>
            </a:fld>
            <a:endParaRPr lang="en-US" dirty="0"/>
          </a:p>
        </p:txBody>
      </p:sp>
    </p:spTree>
    <p:extLst>
      <p:ext uri="{BB962C8B-B14F-4D97-AF65-F5344CB8AC3E}">
        <p14:creationId xmlns:p14="http://schemas.microsoft.com/office/powerpoint/2010/main" val="632359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10</a:t>
            </a:fld>
            <a:endParaRPr lang="en-US" dirty="0"/>
          </a:p>
        </p:txBody>
      </p:sp>
    </p:spTree>
    <p:extLst>
      <p:ext uri="{BB962C8B-B14F-4D97-AF65-F5344CB8AC3E}">
        <p14:creationId xmlns:p14="http://schemas.microsoft.com/office/powerpoint/2010/main" val="8706497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11</a:t>
            </a:fld>
            <a:endParaRPr lang="en-US" dirty="0"/>
          </a:p>
        </p:txBody>
      </p:sp>
    </p:spTree>
    <p:extLst>
      <p:ext uri="{BB962C8B-B14F-4D97-AF65-F5344CB8AC3E}">
        <p14:creationId xmlns:p14="http://schemas.microsoft.com/office/powerpoint/2010/main" val="2889506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p:spPr>
        <p:txBody>
          <a:bodyPr/>
          <a:lstStyle/>
          <a:p>
            <a:endParaRPr lang="en-US" altLang="en-US" dirty="0" smtClean="0"/>
          </a:p>
        </p:txBody>
      </p:sp>
      <p:sp>
        <p:nvSpPr>
          <p:cNvPr id="182276" name="Slide Number Placeholder 3"/>
          <p:cNvSpPr>
            <a:spLocks noGrp="1"/>
          </p:cNvSpPr>
          <p:nvPr>
            <p:ph type="sldNum" sz="quarter" idx="5"/>
          </p:nvPr>
        </p:nvSpPr>
        <p:spPr>
          <a:noFill/>
        </p:spPr>
        <p:txBody>
          <a:bodyPr/>
          <a:lstStyle/>
          <a:p>
            <a:fld id="{46B008EF-59F7-43D7-ACE9-4056219DA9AF}" type="slidenum">
              <a:rPr lang="en-US" altLang="en-US" smtClean="0"/>
              <a:pPr/>
              <a:t>12</a:t>
            </a:fld>
            <a:endParaRPr lang="en-US"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13</a:t>
            </a:fld>
            <a:endParaRPr lang="en-US" dirty="0"/>
          </a:p>
        </p:txBody>
      </p:sp>
    </p:spTree>
    <p:extLst>
      <p:ext uri="{BB962C8B-B14F-4D97-AF65-F5344CB8AC3E}">
        <p14:creationId xmlns:p14="http://schemas.microsoft.com/office/powerpoint/2010/main" val="17586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p:spPr>
        <p:txBody>
          <a:bodyPr/>
          <a:lstStyle/>
          <a:p>
            <a:endParaRPr lang="en-US" altLang="en-US" dirty="0" smtClean="0"/>
          </a:p>
        </p:txBody>
      </p:sp>
      <p:sp>
        <p:nvSpPr>
          <p:cNvPr id="182276" name="Slide Number Placeholder 3"/>
          <p:cNvSpPr>
            <a:spLocks noGrp="1"/>
          </p:cNvSpPr>
          <p:nvPr>
            <p:ph type="sldNum" sz="quarter" idx="5"/>
          </p:nvPr>
        </p:nvSpPr>
        <p:spPr>
          <a:noFill/>
        </p:spPr>
        <p:txBody>
          <a:bodyPr/>
          <a:lstStyle/>
          <a:p>
            <a:fld id="{46B008EF-59F7-43D7-ACE9-4056219DA9AF}" type="slidenum">
              <a:rPr lang="en-US" altLang="en-US" smtClean="0"/>
              <a:pPr/>
              <a:t>14</a:t>
            </a:fld>
            <a:endParaRPr lang="en-US"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p:spPr>
        <p:txBody>
          <a:bodyPr/>
          <a:lstStyle/>
          <a:p>
            <a:endParaRPr lang="en-US" altLang="en-US" dirty="0" smtClean="0"/>
          </a:p>
        </p:txBody>
      </p:sp>
      <p:sp>
        <p:nvSpPr>
          <p:cNvPr id="182276" name="Slide Number Placeholder 3"/>
          <p:cNvSpPr>
            <a:spLocks noGrp="1"/>
          </p:cNvSpPr>
          <p:nvPr>
            <p:ph type="sldNum" sz="quarter" idx="5"/>
          </p:nvPr>
        </p:nvSpPr>
        <p:spPr>
          <a:noFill/>
        </p:spPr>
        <p:txBody>
          <a:bodyPr/>
          <a:lstStyle/>
          <a:p>
            <a:fld id="{46B008EF-59F7-43D7-ACE9-4056219DA9AF}" type="slidenum">
              <a:rPr lang="en-US" altLang="en-US" smtClean="0"/>
              <a:pPr/>
              <a:t>15</a:t>
            </a:fld>
            <a:endParaRPr lang="en-US"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a:ln/>
        </p:spPr>
      </p:sp>
      <p:sp>
        <p:nvSpPr>
          <p:cNvPr id="182275" name="Notes Placeholder 2"/>
          <p:cNvSpPr>
            <a:spLocks noGrp="1"/>
          </p:cNvSpPr>
          <p:nvPr>
            <p:ph type="body" idx="1"/>
          </p:nvPr>
        </p:nvSpPr>
        <p:spPr>
          <a:noFill/>
          <a:ln/>
        </p:spPr>
        <p:txBody>
          <a:bodyPr/>
          <a:lstStyle/>
          <a:p>
            <a:endParaRPr lang="en-US" altLang="en-US" dirty="0" smtClean="0"/>
          </a:p>
        </p:txBody>
      </p:sp>
      <p:sp>
        <p:nvSpPr>
          <p:cNvPr id="182276" name="Slide Number Placeholder 3"/>
          <p:cNvSpPr>
            <a:spLocks noGrp="1"/>
          </p:cNvSpPr>
          <p:nvPr>
            <p:ph type="sldNum" sz="quarter" idx="5"/>
          </p:nvPr>
        </p:nvSpPr>
        <p:spPr>
          <a:noFill/>
        </p:spPr>
        <p:txBody>
          <a:bodyPr/>
          <a:lstStyle/>
          <a:p>
            <a:fld id="{46B008EF-59F7-43D7-ACE9-4056219DA9AF}" type="slidenum">
              <a:rPr lang="en-US" altLang="en-US" smtClean="0"/>
              <a:pPr/>
              <a:t>16</a:t>
            </a:fld>
            <a:endParaRPr lang="en-US"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17</a:t>
            </a:fld>
            <a:endParaRPr lang="en-US" dirty="0"/>
          </a:p>
        </p:txBody>
      </p:sp>
    </p:spTree>
    <p:extLst>
      <p:ext uri="{BB962C8B-B14F-4D97-AF65-F5344CB8AC3E}">
        <p14:creationId xmlns:p14="http://schemas.microsoft.com/office/powerpoint/2010/main" val="3292448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19</a:t>
            </a:fld>
            <a:endParaRPr lang="en-US" dirty="0"/>
          </a:p>
        </p:txBody>
      </p:sp>
    </p:spTree>
    <p:extLst>
      <p:ext uri="{BB962C8B-B14F-4D97-AF65-F5344CB8AC3E}">
        <p14:creationId xmlns:p14="http://schemas.microsoft.com/office/powerpoint/2010/main" val="4046491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a:t>
            </a:fld>
            <a:endParaRPr lang="en-US" dirty="0"/>
          </a:p>
        </p:txBody>
      </p:sp>
    </p:spTree>
    <p:extLst>
      <p:ext uri="{BB962C8B-B14F-4D97-AF65-F5344CB8AC3E}">
        <p14:creationId xmlns:p14="http://schemas.microsoft.com/office/powerpoint/2010/main" val="27939496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20</a:t>
            </a:fld>
            <a:endParaRPr lang="en-US" dirty="0"/>
          </a:p>
        </p:txBody>
      </p:sp>
    </p:spTree>
    <p:extLst>
      <p:ext uri="{BB962C8B-B14F-4D97-AF65-F5344CB8AC3E}">
        <p14:creationId xmlns:p14="http://schemas.microsoft.com/office/powerpoint/2010/main" val="26124489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21</a:t>
            </a:fld>
            <a:endParaRPr lang="en-US" dirty="0"/>
          </a:p>
        </p:txBody>
      </p:sp>
    </p:spTree>
    <p:extLst>
      <p:ext uri="{BB962C8B-B14F-4D97-AF65-F5344CB8AC3E}">
        <p14:creationId xmlns:p14="http://schemas.microsoft.com/office/powerpoint/2010/main" val="36613525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23</a:t>
            </a:fld>
            <a:endParaRPr lang="en-US" dirty="0"/>
          </a:p>
        </p:txBody>
      </p:sp>
    </p:spTree>
    <p:extLst>
      <p:ext uri="{BB962C8B-B14F-4D97-AF65-F5344CB8AC3E}">
        <p14:creationId xmlns:p14="http://schemas.microsoft.com/office/powerpoint/2010/main" val="17294793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24</a:t>
            </a:fld>
            <a:endParaRPr lang="en-US" dirty="0"/>
          </a:p>
        </p:txBody>
      </p:sp>
    </p:spTree>
    <p:extLst>
      <p:ext uri="{BB962C8B-B14F-4D97-AF65-F5344CB8AC3E}">
        <p14:creationId xmlns:p14="http://schemas.microsoft.com/office/powerpoint/2010/main" val="36747217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25</a:t>
            </a:fld>
            <a:endParaRPr lang="en-US" dirty="0"/>
          </a:p>
        </p:txBody>
      </p:sp>
    </p:spTree>
    <p:extLst>
      <p:ext uri="{BB962C8B-B14F-4D97-AF65-F5344CB8AC3E}">
        <p14:creationId xmlns:p14="http://schemas.microsoft.com/office/powerpoint/2010/main" val="978980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26</a:t>
            </a:fld>
            <a:endParaRPr lang="en-US" dirty="0"/>
          </a:p>
        </p:txBody>
      </p:sp>
    </p:spTree>
    <p:extLst>
      <p:ext uri="{BB962C8B-B14F-4D97-AF65-F5344CB8AC3E}">
        <p14:creationId xmlns:p14="http://schemas.microsoft.com/office/powerpoint/2010/main" val="28890724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27</a:t>
            </a:fld>
            <a:endParaRPr lang="en-US" dirty="0"/>
          </a:p>
        </p:txBody>
      </p:sp>
    </p:spTree>
    <p:extLst>
      <p:ext uri="{BB962C8B-B14F-4D97-AF65-F5344CB8AC3E}">
        <p14:creationId xmlns:p14="http://schemas.microsoft.com/office/powerpoint/2010/main" val="13087694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28</a:t>
            </a:fld>
            <a:endParaRPr lang="en-US" dirty="0"/>
          </a:p>
        </p:txBody>
      </p:sp>
    </p:spTree>
    <p:extLst>
      <p:ext uri="{BB962C8B-B14F-4D97-AF65-F5344CB8AC3E}">
        <p14:creationId xmlns:p14="http://schemas.microsoft.com/office/powerpoint/2010/main" val="36876544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36934" lvl="1" indent="-336934" defTabSz="898489">
              <a:spcBef>
                <a:spcPts val="983"/>
              </a:spcBef>
              <a:buClr>
                <a:schemeClr val="accent1"/>
              </a:buClr>
              <a:buSzPct val="80000"/>
              <a:buFont typeface="Arial" panose="020B0604020202020204" pitchFamily="34" charset="0"/>
              <a:buChar char="•"/>
            </a:pPr>
            <a:endParaRPr lang="en-US" sz="2000" dirty="0">
              <a:solidFill>
                <a:srgbClr val="71717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9C9C71B4-0BE4-46D8-9A18-4A1D7B2ED132}"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36934" lvl="1" indent="-336934" defTabSz="898489">
              <a:spcBef>
                <a:spcPts val="983"/>
              </a:spcBef>
              <a:buClr>
                <a:schemeClr val="accent1"/>
              </a:buClr>
              <a:buSzPct val="80000"/>
              <a:buFont typeface="Arial" panose="020B0604020202020204" pitchFamily="34" charset="0"/>
              <a:buChar char="•"/>
            </a:pPr>
            <a:endParaRPr lang="en-US" sz="2000" dirty="0">
              <a:solidFill>
                <a:srgbClr val="717171"/>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0"/>
          </p:nvPr>
        </p:nvSpPr>
        <p:spPr/>
        <p:txBody>
          <a:bodyPr/>
          <a:lstStyle/>
          <a:p>
            <a:fld id="{9C9C71B4-0BE4-46D8-9A18-4A1D7B2ED132}"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31</a:t>
            </a:fld>
            <a:endParaRPr lang="en-US" dirty="0"/>
          </a:p>
        </p:txBody>
      </p:sp>
    </p:spTree>
    <p:extLst>
      <p:ext uri="{BB962C8B-B14F-4D97-AF65-F5344CB8AC3E}">
        <p14:creationId xmlns:p14="http://schemas.microsoft.com/office/powerpoint/2010/main" val="36279783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32</a:t>
            </a:fld>
            <a:endParaRPr lang="en-US" dirty="0"/>
          </a:p>
        </p:txBody>
      </p:sp>
    </p:spTree>
    <p:extLst>
      <p:ext uri="{BB962C8B-B14F-4D97-AF65-F5344CB8AC3E}">
        <p14:creationId xmlns:p14="http://schemas.microsoft.com/office/powerpoint/2010/main" val="29735508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33</a:t>
            </a:fld>
            <a:endParaRPr lang="en-US" dirty="0"/>
          </a:p>
        </p:txBody>
      </p:sp>
    </p:spTree>
    <p:extLst>
      <p:ext uri="{BB962C8B-B14F-4D97-AF65-F5344CB8AC3E}">
        <p14:creationId xmlns:p14="http://schemas.microsoft.com/office/powerpoint/2010/main" val="9753753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34</a:t>
            </a:fld>
            <a:endParaRPr lang="en-US" dirty="0"/>
          </a:p>
        </p:txBody>
      </p:sp>
    </p:spTree>
    <p:extLst>
      <p:ext uri="{BB962C8B-B14F-4D97-AF65-F5344CB8AC3E}">
        <p14:creationId xmlns:p14="http://schemas.microsoft.com/office/powerpoint/2010/main" val="2858703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35</a:t>
            </a:fld>
            <a:endParaRPr lang="en-US" dirty="0"/>
          </a:p>
        </p:txBody>
      </p:sp>
    </p:spTree>
    <p:extLst>
      <p:ext uri="{BB962C8B-B14F-4D97-AF65-F5344CB8AC3E}">
        <p14:creationId xmlns:p14="http://schemas.microsoft.com/office/powerpoint/2010/main" val="34579048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ln/>
        </p:spPr>
        <p:txBody>
          <a:bodyPr/>
          <a:lstStyle/>
          <a:p>
            <a:endParaRPr lang="en-US" altLang="en-US" dirty="0" smtClean="0"/>
          </a:p>
        </p:txBody>
      </p:sp>
      <p:sp>
        <p:nvSpPr>
          <p:cNvPr id="162820" name="Slide Number Placeholder 3"/>
          <p:cNvSpPr>
            <a:spLocks noGrp="1"/>
          </p:cNvSpPr>
          <p:nvPr>
            <p:ph type="sldNum" sz="quarter" idx="5"/>
          </p:nvPr>
        </p:nvSpPr>
        <p:spPr>
          <a:noFill/>
        </p:spPr>
        <p:txBody>
          <a:bodyPr/>
          <a:lstStyle/>
          <a:p>
            <a:fld id="{795D076A-8307-4393-9033-2772A812BF97}" type="slidenum">
              <a:rPr lang="en-US" altLang="en-US" smtClean="0"/>
              <a:pPr/>
              <a:t>36</a:t>
            </a:fld>
            <a:endParaRPr lang="en-US" alt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ln/>
        </p:spPr>
        <p:txBody>
          <a:bodyPr/>
          <a:lstStyle/>
          <a:p>
            <a:endParaRPr lang="en-US" altLang="en-US" dirty="0" smtClean="0"/>
          </a:p>
        </p:txBody>
      </p:sp>
      <p:sp>
        <p:nvSpPr>
          <p:cNvPr id="162820" name="Slide Number Placeholder 3"/>
          <p:cNvSpPr>
            <a:spLocks noGrp="1"/>
          </p:cNvSpPr>
          <p:nvPr>
            <p:ph type="sldNum" sz="quarter" idx="5"/>
          </p:nvPr>
        </p:nvSpPr>
        <p:spPr>
          <a:noFill/>
        </p:spPr>
        <p:txBody>
          <a:bodyPr/>
          <a:lstStyle/>
          <a:p>
            <a:fld id="{795D076A-8307-4393-9033-2772A812BF97}" type="slidenum">
              <a:rPr lang="en-US" altLang="en-US" smtClean="0"/>
              <a:pPr/>
              <a:t>37</a:t>
            </a:fld>
            <a:endParaRPr lang="en-US" alt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38</a:t>
            </a:fld>
            <a:endParaRPr lang="en-US" dirty="0"/>
          </a:p>
        </p:txBody>
      </p:sp>
    </p:spTree>
    <p:extLst>
      <p:ext uri="{BB962C8B-B14F-4D97-AF65-F5344CB8AC3E}">
        <p14:creationId xmlns:p14="http://schemas.microsoft.com/office/powerpoint/2010/main" val="346250855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ln/>
        </p:spPr>
        <p:txBody>
          <a:bodyPr/>
          <a:lstStyle/>
          <a:p>
            <a:endParaRPr lang="en-US" altLang="en-US" dirty="0" smtClean="0"/>
          </a:p>
        </p:txBody>
      </p:sp>
      <p:sp>
        <p:nvSpPr>
          <p:cNvPr id="162820" name="Slide Number Placeholder 3"/>
          <p:cNvSpPr>
            <a:spLocks noGrp="1"/>
          </p:cNvSpPr>
          <p:nvPr>
            <p:ph type="sldNum" sz="quarter" idx="5"/>
          </p:nvPr>
        </p:nvSpPr>
        <p:spPr>
          <a:noFill/>
        </p:spPr>
        <p:txBody>
          <a:bodyPr/>
          <a:lstStyle/>
          <a:p>
            <a:fld id="{795D076A-8307-4393-9033-2772A812BF97}" type="slidenum">
              <a:rPr lang="en-US" altLang="en-US" smtClean="0"/>
              <a:pPr/>
              <a:t>39</a:t>
            </a:fld>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4</a:t>
            </a:fld>
            <a:endParaRPr lang="en-US" dirty="0"/>
          </a:p>
        </p:txBody>
      </p:sp>
    </p:spTree>
    <p:extLst>
      <p:ext uri="{BB962C8B-B14F-4D97-AF65-F5344CB8AC3E}">
        <p14:creationId xmlns:p14="http://schemas.microsoft.com/office/powerpoint/2010/main" val="18553296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ln/>
        </p:spPr>
        <p:txBody>
          <a:bodyPr/>
          <a:lstStyle/>
          <a:p>
            <a:endParaRPr lang="en-US" altLang="en-US" dirty="0" smtClean="0"/>
          </a:p>
        </p:txBody>
      </p:sp>
      <p:sp>
        <p:nvSpPr>
          <p:cNvPr id="162820" name="Slide Number Placeholder 3"/>
          <p:cNvSpPr>
            <a:spLocks noGrp="1"/>
          </p:cNvSpPr>
          <p:nvPr>
            <p:ph type="sldNum" sz="quarter" idx="5"/>
          </p:nvPr>
        </p:nvSpPr>
        <p:spPr>
          <a:noFill/>
        </p:spPr>
        <p:txBody>
          <a:bodyPr/>
          <a:lstStyle/>
          <a:p>
            <a:fld id="{795D076A-8307-4393-9033-2772A812BF97}" type="slidenum">
              <a:rPr lang="en-US" altLang="en-US" smtClean="0"/>
              <a:pPr/>
              <a:t>40</a:t>
            </a:fld>
            <a:endParaRPr lang="en-US" altLang="en-US"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41</a:t>
            </a:fld>
            <a:endParaRPr lang="en-US" dirty="0"/>
          </a:p>
        </p:txBody>
      </p:sp>
    </p:spTree>
    <p:extLst>
      <p:ext uri="{BB962C8B-B14F-4D97-AF65-F5344CB8AC3E}">
        <p14:creationId xmlns:p14="http://schemas.microsoft.com/office/powerpoint/2010/main" val="7077137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42</a:t>
            </a:fld>
            <a:endParaRPr lang="en-US" dirty="0"/>
          </a:p>
        </p:txBody>
      </p:sp>
    </p:spTree>
    <p:extLst>
      <p:ext uri="{BB962C8B-B14F-4D97-AF65-F5344CB8AC3E}">
        <p14:creationId xmlns:p14="http://schemas.microsoft.com/office/powerpoint/2010/main" val="12427919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43</a:t>
            </a:fld>
            <a:endParaRPr lang="en-US" dirty="0"/>
          </a:p>
        </p:txBody>
      </p:sp>
    </p:spTree>
    <p:extLst>
      <p:ext uri="{BB962C8B-B14F-4D97-AF65-F5344CB8AC3E}">
        <p14:creationId xmlns:p14="http://schemas.microsoft.com/office/powerpoint/2010/main" val="3901156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44</a:t>
            </a:fld>
            <a:endParaRPr lang="en-US" dirty="0"/>
          </a:p>
        </p:txBody>
      </p:sp>
    </p:spTree>
    <p:extLst>
      <p:ext uri="{BB962C8B-B14F-4D97-AF65-F5344CB8AC3E}">
        <p14:creationId xmlns:p14="http://schemas.microsoft.com/office/powerpoint/2010/main" val="35426031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45</a:t>
            </a:fld>
            <a:endParaRPr lang="en-US" dirty="0"/>
          </a:p>
        </p:txBody>
      </p:sp>
    </p:spTree>
    <p:extLst>
      <p:ext uri="{BB962C8B-B14F-4D97-AF65-F5344CB8AC3E}">
        <p14:creationId xmlns:p14="http://schemas.microsoft.com/office/powerpoint/2010/main" val="20086089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46</a:t>
            </a:fld>
            <a:endParaRPr lang="en-US" dirty="0"/>
          </a:p>
        </p:txBody>
      </p:sp>
    </p:spTree>
    <p:extLst>
      <p:ext uri="{BB962C8B-B14F-4D97-AF65-F5344CB8AC3E}">
        <p14:creationId xmlns:p14="http://schemas.microsoft.com/office/powerpoint/2010/main" val="32182200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47</a:t>
            </a:fld>
            <a:endParaRPr lang="en-US" dirty="0"/>
          </a:p>
        </p:txBody>
      </p:sp>
    </p:spTree>
    <p:extLst>
      <p:ext uri="{BB962C8B-B14F-4D97-AF65-F5344CB8AC3E}">
        <p14:creationId xmlns:p14="http://schemas.microsoft.com/office/powerpoint/2010/main" val="14161940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48</a:t>
            </a:fld>
            <a:endParaRPr lang="en-US" dirty="0"/>
          </a:p>
        </p:txBody>
      </p:sp>
    </p:spTree>
    <p:extLst>
      <p:ext uri="{BB962C8B-B14F-4D97-AF65-F5344CB8AC3E}">
        <p14:creationId xmlns:p14="http://schemas.microsoft.com/office/powerpoint/2010/main" val="19423249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49</a:t>
            </a:fld>
            <a:endParaRPr lang="en-US" dirty="0"/>
          </a:p>
        </p:txBody>
      </p:sp>
    </p:spTree>
    <p:extLst>
      <p:ext uri="{BB962C8B-B14F-4D97-AF65-F5344CB8AC3E}">
        <p14:creationId xmlns:p14="http://schemas.microsoft.com/office/powerpoint/2010/main" val="1785663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5</a:t>
            </a:fld>
            <a:endParaRPr lang="en-US" dirty="0"/>
          </a:p>
        </p:txBody>
      </p:sp>
    </p:spTree>
    <p:extLst>
      <p:ext uri="{BB962C8B-B14F-4D97-AF65-F5344CB8AC3E}">
        <p14:creationId xmlns:p14="http://schemas.microsoft.com/office/powerpoint/2010/main" val="95511365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50</a:t>
            </a:fld>
            <a:endParaRPr lang="en-US" dirty="0"/>
          </a:p>
        </p:txBody>
      </p:sp>
    </p:spTree>
    <p:extLst>
      <p:ext uri="{BB962C8B-B14F-4D97-AF65-F5344CB8AC3E}">
        <p14:creationId xmlns:p14="http://schemas.microsoft.com/office/powerpoint/2010/main" val="6714061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51</a:t>
            </a:fld>
            <a:endParaRPr lang="en-US" dirty="0"/>
          </a:p>
        </p:txBody>
      </p:sp>
    </p:spTree>
    <p:extLst>
      <p:ext uri="{BB962C8B-B14F-4D97-AF65-F5344CB8AC3E}">
        <p14:creationId xmlns:p14="http://schemas.microsoft.com/office/powerpoint/2010/main" val="12414562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52</a:t>
            </a:fld>
            <a:endParaRPr lang="en-US" dirty="0"/>
          </a:p>
        </p:txBody>
      </p:sp>
    </p:spTree>
    <p:extLst>
      <p:ext uri="{BB962C8B-B14F-4D97-AF65-F5344CB8AC3E}">
        <p14:creationId xmlns:p14="http://schemas.microsoft.com/office/powerpoint/2010/main" val="129973512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53</a:t>
            </a:fld>
            <a:endParaRPr lang="en-US" dirty="0"/>
          </a:p>
        </p:txBody>
      </p:sp>
    </p:spTree>
    <p:extLst>
      <p:ext uri="{BB962C8B-B14F-4D97-AF65-F5344CB8AC3E}">
        <p14:creationId xmlns:p14="http://schemas.microsoft.com/office/powerpoint/2010/main" val="9378016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54</a:t>
            </a:fld>
            <a:endParaRPr lang="en-US" dirty="0"/>
          </a:p>
        </p:txBody>
      </p:sp>
    </p:spTree>
    <p:extLst>
      <p:ext uri="{BB962C8B-B14F-4D97-AF65-F5344CB8AC3E}">
        <p14:creationId xmlns:p14="http://schemas.microsoft.com/office/powerpoint/2010/main" val="6886132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55</a:t>
            </a:fld>
            <a:endParaRPr lang="en-US" dirty="0"/>
          </a:p>
        </p:txBody>
      </p:sp>
    </p:spTree>
    <p:extLst>
      <p:ext uri="{BB962C8B-B14F-4D97-AF65-F5344CB8AC3E}">
        <p14:creationId xmlns:p14="http://schemas.microsoft.com/office/powerpoint/2010/main" val="7093064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56</a:t>
            </a:fld>
            <a:endParaRPr lang="en-US" dirty="0"/>
          </a:p>
        </p:txBody>
      </p:sp>
    </p:spTree>
    <p:extLst>
      <p:ext uri="{BB962C8B-B14F-4D97-AF65-F5344CB8AC3E}">
        <p14:creationId xmlns:p14="http://schemas.microsoft.com/office/powerpoint/2010/main" val="400822397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57</a:t>
            </a:fld>
            <a:endParaRPr lang="en-US" dirty="0"/>
          </a:p>
        </p:txBody>
      </p:sp>
    </p:spTree>
    <p:extLst>
      <p:ext uri="{BB962C8B-B14F-4D97-AF65-F5344CB8AC3E}">
        <p14:creationId xmlns:p14="http://schemas.microsoft.com/office/powerpoint/2010/main" val="10619845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58</a:t>
            </a:fld>
            <a:endParaRPr lang="en-US" dirty="0"/>
          </a:p>
        </p:txBody>
      </p:sp>
    </p:spTree>
    <p:extLst>
      <p:ext uri="{BB962C8B-B14F-4D97-AF65-F5344CB8AC3E}">
        <p14:creationId xmlns:p14="http://schemas.microsoft.com/office/powerpoint/2010/main" val="10217962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59</a:t>
            </a:fld>
            <a:endParaRPr lang="en-US" dirty="0"/>
          </a:p>
        </p:txBody>
      </p:sp>
    </p:spTree>
    <p:extLst>
      <p:ext uri="{BB962C8B-B14F-4D97-AF65-F5344CB8AC3E}">
        <p14:creationId xmlns:p14="http://schemas.microsoft.com/office/powerpoint/2010/main" val="2053141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6</a:t>
            </a:fld>
            <a:endParaRPr lang="en-US" dirty="0"/>
          </a:p>
        </p:txBody>
      </p:sp>
    </p:spTree>
    <p:extLst>
      <p:ext uri="{BB962C8B-B14F-4D97-AF65-F5344CB8AC3E}">
        <p14:creationId xmlns:p14="http://schemas.microsoft.com/office/powerpoint/2010/main" val="122170281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60</a:t>
            </a:fld>
            <a:endParaRPr lang="en-US" dirty="0"/>
          </a:p>
        </p:txBody>
      </p:sp>
    </p:spTree>
    <p:extLst>
      <p:ext uri="{BB962C8B-B14F-4D97-AF65-F5344CB8AC3E}">
        <p14:creationId xmlns:p14="http://schemas.microsoft.com/office/powerpoint/2010/main" val="221681550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61</a:t>
            </a:fld>
            <a:endParaRPr lang="en-US" dirty="0"/>
          </a:p>
        </p:txBody>
      </p:sp>
    </p:spTree>
    <p:extLst>
      <p:ext uri="{BB962C8B-B14F-4D97-AF65-F5344CB8AC3E}">
        <p14:creationId xmlns:p14="http://schemas.microsoft.com/office/powerpoint/2010/main" val="174145165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62</a:t>
            </a:fld>
            <a:endParaRPr lang="en-US" dirty="0"/>
          </a:p>
        </p:txBody>
      </p:sp>
    </p:spTree>
    <p:extLst>
      <p:ext uri="{BB962C8B-B14F-4D97-AF65-F5344CB8AC3E}">
        <p14:creationId xmlns:p14="http://schemas.microsoft.com/office/powerpoint/2010/main" val="112977451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63</a:t>
            </a:fld>
            <a:endParaRPr lang="en-US" dirty="0"/>
          </a:p>
        </p:txBody>
      </p:sp>
    </p:spTree>
    <p:extLst>
      <p:ext uri="{BB962C8B-B14F-4D97-AF65-F5344CB8AC3E}">
        <p14:creationId xmlns:p14="http://schemas.microsoft.com/office/powerpoint/2010/main" val="269042104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64</a:t>
            </a:fld>
            <a:endParaRPr lang="en-US" dirty="0"/>
          </a:p>
        </p:txBody>
      </p:sp>
    </p:spTree>
    <p:extLst>
      <p:ext uri="{BB962C8B-B14F-4D97-AF65-F5344CB8AC3E}">
        <p14:creationId xmlns:p14="http://schemas.microsoft.com/office/powerpoint/2010/main" val="183246400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65</a:t>
            </a:fld>
            <a:endParaRPr lang="en-US" dirty="0"/>
          </a:p>
        </p:txBody>
      </p:sp>
    </p:spTree>
    <p:extLst>
      <p:ext uri="{BB962C8B-B14F-4D97-AF65-F5344CB8AC3E}">
        <p14:creationId xmlns:p14="http://schemas.microsoft.com/office/powerpoint/2010/main" val="386406088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66</a:t>
            </a:fld>
            <a:endParaRPr lang="en-US" dirty="0"/>
          </a:p>
        </p:txBody>
      </p:sp>
    </p:spTree>
    <p:extLst>
      <p:ext uri="{BB962C8B-B14F-4D97-AF65-F5344CB8AC3E}">
        <p14:creationId xmlns:p14="http://schemas.microsoft.com/office/powerpoint/2010/main" val="131395857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67</a:t>
            </a:fld>
            <a:endParaRPr lang="en-US" dirty="0"/>
          </a:p>
        </p:txBody>
      </p:sp>
    </p:spTree>
    <p:extLst>
      <p:ext uri="{BB962C8B-B14F-4D97-AF65-F5344CB8AC3E}">
        <p14:creationId xmlns:p14="http://schemas.microsoft.com/office/powerpoint/2010/main" val="325279415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9C71B4-0BE4-46D8-9A18-4A1D7B2ED132}" type="slidenum">
              <a:rPr lang="en-US" smtClean="0"/>
              <a:pPr/>
              <a:t>68</a:t>
            </a:fld>
            <a:endParaRPr lang="en-US" dirty="0"/>
          </a:p>
        </p:txBody>
      </p:sp>
    </p:spTree>
    <p:extLst>
      <p:ext uri="{BB962C8B-B14F-4D97-AF65-F5344CB8AC3E}">
        <p14:creationId xmlns:p14="http://schemas.microsoft.com/office/powerpoint/2010/main" val="677761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7</a:t>
            </a:fld>
            <a:endParaRPr lang="en-US" dirty="0"/>
          </a:p>
        </p:txBody>
      </p:sp>
    </p:spTree>
    <p:extLst>
      <p:ext uri="{BB962C8B-B14F-4D97-AF65-F5344CB8AC3E}">
        <p14:creationId xmlns:p14="http://schemas.microsoft.com/office/powerpoint/2010/main" val="55331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8</a:t>
            </a:fld>
            <a:endParaRPr lang="en-US" dirty="0"/>
          </a:p>
        </p:txBody>
      </p:sp>
    </p:spTree>
    <p:extLst>
      <p:ext uri="{BB962C8B-B14F-4D97-AF65-F5344CB8AC3E}">
        <p14:creationId xmlns:p14="http://schemas.microsoft.com/office/powerpoint/2010/main" val="189064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9C71B4-0BE4-46D8-9A18-4A1D7B2ED132}" type="slidenum">
              <a:rPr lang="en-US" smtClean="0"/>
              <a:pPr/>
              <a:t>9</a:t>
            </a:fld>
            <a:endParaRPr lang="en-US" dirty="0"/>
          </a:p>
        </p:txBody>
      </p:sp>
    </p:spTree>
    <p:extLst>
      <p:ext uri="{BB962C8B-B14F-4D97-AF65-F5344CB8AC3E}">
        <p14:creationId xmlns:p14="http://schemas.microsoft.com/office/powerpoint/2010/main" val="39551877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448056" y="2015653"/>
            <a:ext cx="6705600" cy="1905000"/>
          </a:xfrm>
          <a:prstGeom prst="rect">
            <a:avLst/>
          </a:prstGeom>
        </p:spPr>
        <p:txBody>
          <a:bodyPr anchor="b" anchorCtr="0"/>
          <a:lstStyle>
            <a:lvl1pPr algn="l">
              <a:defRPr>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r>
              <a:rPr lang="en-US" dirty="0" smtClean="0"/>
              <a:t>Click to edit Master </a:t>
            </a:r>
            <a:br>
              <a:rPr lang="en-US" dirty="0" smtClean="0"/>
            </a:br>
            <a:r>
              <a:rPr lang="en-US" dirty="0" smtClean="0"/>
              <a:t>title</a:t>
            </a:r>
            <a:endParaRPr lang="en-US" dirty="0"/>
          </a:p>
        </p:txBody>
      </p:sp>
      <p:sp>
        <p:nvSpPr>
          <p:cNvPr id="6" name="Subtitle 2"/>
          <p:cNvSpPr>
            <a:spLocks noGrp="1"/>
          </p:cNvSpPr>
          <p:nvPr>
            <p:ph type="subTitle" idx="1"/>
          </p:nvPr>
        </p:nvSpPr>
        <p:spPr>
          <a:xfrm>
            <a:off x="457200" y="4114800"/>
            <a:ext cx="4724400" cy="2133600"/>
          </a:xfrm>
          <a:prstGeom prst="rect">
            <a:avLst/>
          </a:prstGeom>
        </p:spPr>
        <p:txBody>
          <a:bodyPr/>
          <a:lstStyle>
            <a:lvl1pPr marL="0" indent="0" algn="l">
              <a:buNone/>
              <a:defRPr>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738616"/>
            <a:ext cx="4648200" cy="1260179"/>
          </a:xfrm>
          <a:prstGeom prst="rect">
            <a:avLst/>
          </a:prstGeom>
        </p:spPr>
      </p:pic>
    </p:spTree>
    <p:extLst>
      <p:ext uri="{BB962C8B-B14F-4D97-AF65-F5344CB8AC3E}">
        <p14:creationId xmlns:p14="http://schemas.microsoft.com/office/powerpoint/2010/main" val="1799244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ank you">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9072" y="1371600"/>
            <a:ext cx="5723128" cy="2457450"/>
          </a:xfrm>
          <a:prstGeom prst="rect">
            <a:avLst/>
          </a:prstGeom>
        </p:spPr>
        <p:txBody>
          <a:bodyPr anchor="b" anchorCtr="0"/>
          <a:lstStyle>
            <a:lvl1pPr algn="l">
              <a:defRPr lang="en-US" dirty="0">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dirty="0" smtClean="0"/>
              <a:t>Thank You.</a:t>
            </a:r>
            <a:endParaRPr lang="en-US" dirty="0"/>
          </a:p>
        </p:txBody>
      </p:sp>
      <p:sp>
        <p:nvSpPr>
          <p:cNvPr id="10"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7"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793749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ransition">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9072" y="1428750"/>
            <a:ext cx="5723128" cy="2457450"/>
          </a:xfrm>
          <a:prstGeom prst="rect">
            <a:avLst/>
          </a:prstGeom>
        </p:spPr>
        <p:txBody>
          <a:bodyPr anchor="b" anchorCtr="0"/>
          <a:lstStyle>
            <a:lvl1pPr algn="l">
              <a:defRPr lang="en-US" dirty="0">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dirty="0" smtClean="0"/>
              <a:t>Click to edit Master </a:t>
            </a:r>
            <a:br>
              <a:rPr lang="en-US" dirty="0" smtClean="0"/>
            </a:br>
            <a:r>
              <a:rPr lang="en-US" dirty="0" smtClean="0"/>
              <a:t>Transition</a:t>
            </a:r>
            <a:endParaRPr lang="en-US" dirty="0"/>
          </a:p>
        </p:txBody>
      </p:sp>
      <p:sp>
        <p:nvSpPr>
          <p:cNvPr id="7" name="Subtitle 2"/>
          <p:cNvSpPr>
            <a:spLocks noGrp="1"/>
          </p:cNvSpPr>
          <p:nvPr>
            <p:ph type="subTitle" idx="1"/>
          </p:nvPr>
        </p:nvSpPr>
        <p:spPr>
          <a:xfrm>
            <a:off x="449072" y="4114800"/>
            <a:ext cx="5723128" cy="1676400"/>
          </a:xfrm>
          <a:prstGeom prst="rect">
            <a:avLst/>
          </a:prstGeom>
        </p:spPr>
        <p:txBody>
          <a:bodyPr/>
          <a:lstStyle>
            <a:lvl1pPr marL="0" indent="0" algn="l">
              <a:buNone/>
              <a:defRPr>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2"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904262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57200" y="1600200"/>
            <a:ext cx="83820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0"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644384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with Title">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8"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0"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867073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s">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4" name="Content Placeholder 2"/>
          <p:cNvSpPr>
            <a:spLocks noGrp="1"/>
          </p:cNvSpPr>
          <p:nvPr>
            <p:ph idx="11"/>
          </p:nvPr>
        </p:nvSpPr>
        <p:spPr>
          <a:xfrm>
            <a:off x="457200"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2"/>
          <p:cNvSpPr>
            <a:spLocks noGrp="1"/>
          </p:cNvSpPr>
          <p:nvPr>
            <p:ph idx="12"/>
          </p:nvPr>
        </p:nvSpPr>
        <p:spPr>
          <a:xfrm>
            <a:off x="4703618"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1"/>
          <p:cNvSpPr>
            <a:spLocks noGrp="1"/>
          </p:cNvSpPr>
          <p:nvPr>
            <p:ph type="title"/>
          </p:nvPr>
        </p:nvSpPr>
        <p:spPr>
          <a:xfrm>
            <a:off x="457200" y="304800"/>
            <a:ext cx="8306474"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3"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2496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Left Graphic">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5" name="Content Placeholder 2"/>
          <p:cNvSpPr>
            <a:spLocks noGrp="1"/>
          </p:cNvSpPr>
          <p:nvPr>
            <p:ph idx="12"/>
          </p:nvPr>
        </p:nvSpPr>
        <p:spPr>
          <a:xfrm>
            <a:off x="4703618"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4"/>
          </p:nvPr>
        </p:nvSpPr>
        <p:spPr>
          <a:xfrm>
            <a:off x="381000" y="1828800"/>
            <a:ext cx="4210194" cy="3886200"/>
          </a:xfrm>
          <a:prstGeom prst="rect">
            <a:avLst/>
          </a:prstGeom>
        </p:spPr>
        <p:txBody>
          <a:bodyPr/>
          <a:lstStyle>
            <a:lvl1pPr marL="342900" indent="-342900">
              <a:buClr>
                <a:schemeClr val="accent1"/>
              </a:buClr>
              <a:buFont typeface="Arial" panose="020B0604020202020204" pitchFamily="34" charset="0"/>
              <a:buChar char="•"/>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rgbClr val="F2D10E"/>
              </a:buClr>
              <a:buSzPct val="80000"/>
              <a:buFont typeface="Courier New" panose="02070309020205020404" pitchFamily="49" charset="0"/>
              <a:buChar char="o"/>
              <a:defRPr sz="20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rgbClr val="F2D10E"/>
              </a:buClr>
              <a:buFont typeface="Wingdings" panose="05000000000000000000" pitchFamily="2" charset="2"/>
              <a:buChar char="§"/>
              <a:defRPr sz="18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rgbClr val="F2D10E"/>
              </a:buClr>
              <a:buSzPct val="70000"/>
              <a:buFont typeface="Wingdings" panose="05000000000000000000" pitchFamily="2" charset="2"/>
              <a:buChar char="q"/>
              <a:defRPr sz="16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rgbClr val="F2D10E"/>
              </a:buClr>
              <a:buFont typeface="Arial" panose="020B0604020202020204" pitchFamily="34" charset="0"/>
              <a:buChar char="•"/>
              <a:defRPr sz="14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p:txBody>
      </p:sp>
      <p:sp>
        <p:nvSpPr>
          <p:cNvPr id="13"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4"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40465145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ight Graphic">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14" name="Content Placeholder 2"/>
          <p:cNvSpPr>
            <a:spLocks noGrp="1"/>
          </p:cNvSpPr>
          <p:nvPr>
            <p:ph idx="11"/>
          </p:nvPr>
        </p:nvSpPr>
        <p:spPr>
          <a:xfrm>
            <a:off x="457200" y="1600200"/>
            <a:ext cx="4114800" cy="4373563"/>
          </a:xfrm>
          <a:prstGeom prst="rect">
            <a:avLst/>
          </a:prstGeom>
        </p:spPr>
        <p:txBody>
          <a:bodyPr/>
          <a:lstStyle>
            <a:lvl1pPr marL="342900" indent="-342900">
              <a:spcBef>
                <a:spcPts val="1000"/>
              </a:spcBef>
              <a:buClr>
                <a:schemeClr val="accent1"/>
              </a:buClr>
              <a:buFont typeface="Arial" panose="020B0604020202020204" pitchFamily="34" charset="0"/>
              <a:buChar char="•"/>
              <a:defRPr sz="28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4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20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8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6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
          <p:cNvSpPr>
            <a:spLocks noGrp="1"/>
          </p:cNvSpPr>
          <p:nvPr>
            <p:ph idx="14"/>
          </p:nvPr>
        </p:nvSpPr>
        <p:spPr>
          <a:xfrm>
            <a:off x="4610101" y="1828800"/>
            <a:ext cx="4210194" cy="3886200"/>
          </a:xfrm>
          <a:prstGeom prst="rect">
            <a:avLst/>
          </a:prstGeom>
        </p:spPr>
        <p:txBody>
          <a:bodyPr/>
          <a:lstStyle>
            <a:lvl1pPr marL="342900" indent="-342900">
              <a:buClr>
                <a:schemeClr val="accent1"/>
              </a:buClr>
              <a:buFont typeface="Arial" panose="020B0604020202020204" pitchFamily="34" charset="0"/>
              <a:buChar char="•"/>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rgbClr val="F2D10E"/>
              </a:buClr>
              <a:buSzPct val="80000"/>
              <a:buFont typeface="Courier New" panose="02070309020205020404" pitchFamily="49" charset="0"/>
              <a:buChar char="o"/>
              <a:defRPr sz="20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rgbClr val="F2D10E"/>
              </a:buClr>
              <a:buFont typeface="Wingdings" panose="05000000000000000000" pitchFamily="2" charset="2"/>
              <a:buChar char="§"/>
              <a:defRPr sz="18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rgbClr val="F2D10E"/>
              </a:buClr>
              <a:buSzPct val="70000"/>
              <a:buFont typeface="Wingdings" panose="05000000000000000000" pitchFamily="2" charset="2"/>
              <a:buChar char="q"/>
              <a:defRPr sz="16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rgbClr val="F2D10E"/>
              </a:buClr>
              <a:buFont typeface="Arial" panose="020B0604020202020204" pitchFamily="34" charset="0"/>
              <a:buChar char="•"/>
              <a:defRPr sz="14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p:txBody>
      </p:sp>
      <p:sp>
        <p:nvSpPr>
          <p:cNvPr id="13" name="Title 1"/>
          <p:cNvSpPr>
            <a:spLocks noGrp="1"/>
          </p:cNvSpPr>
          <p:nvPr>
            <p:ph type="title"/>
          </p:nvPr>
        </p:nvSpPr>
        <p:spPr>
          <a:xfrm>
            <a:off x="457200" y="304800"/>
            <a:ext cx="8305800"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5"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138975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e-Contrast">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cxnSp>
        <p:nvCxnSpPr>
          <p:cNvPr id="9" name="Straight Connector 8"/>
          <p:cNvCxnSpPr/>
          <p:nvPr/>
        </p:nvCxnSpPr>
        <p:spPr>
          <a:xfrm>
            <a:off x="381000" y="1447800"/>
            <a:ext cx="8458200" cy="0"/>
          </a:xfrm>
          <a:prstGeom prst="line">
            <a:avLst/>
          </a:prstGeom>
          <a:ln w="28575">
            <a:solidFill>
              <a:srgbClr val="318DCC"/>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8" name="Text Placeholder 2"/>
          <p:cNvSpPr>
            <a:spLocks noGrp="1"/>
          </p:cNvSpPr>
          <p:nvPr>
            <p:ph type="body" idx="1"/>
          </p:nvPr>
        </p:nvSpPr>
        <p:spPr>
          <a:xfrm>
            <a:off x="457200" y="1676400"/>
            <a:ext cx="3962400" cy="639762"/>
          </a:xfrm>
          <a:prstGeom prst="rect">
            <a:avLst/>
          </a:prstGeom>
        </p:spPr>
        <p:txBody>
          <a:bodyPr anchor="b"/>
          <a:lstStyle>
            <a:lvl1pPr marL="0" indent="0">
              <a:buNone/>
              <a:defRPr sz="2200" b="1">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Content Placeholder 2"/>
          <p:cNvSpPr>
            <a:spLocks noGrp="1"/>
          </p:cNvSpPr>
          <p:nvPr>
            <p:ph idx="12"/>
          </p:nvPr>
        </p:nvSpPr>
        <p:spPr>
          <a:xfrm>
            <a:off x="457200" y="2334490"/>
            <a:ext cx="3993573" cy="3810000"/>
          </a:xfrm>
          <a:prstGeom prst="rect">
            <a:avLst/>
          </a:prstGeom>
        </p:spPr>
        <p:txBody>
          <a:bodyPr/>
          <a:lstStyle>
            <a:lvl1pPr marL="342900" indent="-342900">
              <a:spcBef>
                <a:spcPts val="800"/>
              </a:spcBef>
              <a:buClr>
                <a:schemeClr val="accent1"/>
              </a:buClr>
              <a:buFont typeface="Arial" panose="020B0604020202020204" pitchFamily="34" charset="0"/>
              <a:buChar char="•"/>
              <a:defRPr sz="22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0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18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6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4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ext Placeholder 2"/>
          <p:cNvSpPr>
            <a:spLocks noGrp="1"/>
          </p:cNvSpPr>
          <p:nvPr>
            <p:ph type="body" idx="13"/>
          </p:nvPr>
        </p:nvSpPr>
        <p:spPr>
          <a:xfrm>
            <a:off x="4572000" y="1676400"/>
            <a:ext cx="4040188" cy="639762"/>
          </a:xfrm>
          <a:prstGeom prst="rect">
            <a:avLst/>
          </a:prstGeom>
        </p:spPr>
        <p:txBody>
          <a:bodyPr anchor="b"/>
          <a:lstStyle>
            <a:lvl1pPr marL="0" indent="0">
              <a:buNone/>
              <a:defRPr sz="2200" b="1">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2"/>
          <p:cNvSpPr>
            <a:spLocks noGrp="1"/>
          </p:cNvSpPr>
          <p:nvPr>
            <p:ph idx="14"/>
          </p:nvPr>
        </p:nvSpPr>
        <p:spPr>
          <a:xfrm>
            <a:off x="4587531" y="2334490"/>
            <a:ext cx="3993573" cy="3810000"/>
          </a:xfrm>
          <a:prstGeom prst="rect">
            <a:avLst/>
          </a:prstGeom>
        </p:spPr>
        <p:txBody>
          <a:bodyPr/>
          <a:lstStyle>
            <a:lvl1pPr marL="342900" indent="-342900">
              <a:spcBef>
                <a:spcPts val="800"/>
              </a:spcBef>
              <a:buClr>
                <a:schemeClr val="accent1"/>
              </a:buClr>
              <a:buFont typeface="Arial" panose="020B0604020202020204" pitchFamily="34" charset="0"/>
              <a:buChar char="•"/>
              <a:defRPr sz="2200">
                <a:solidFill>
                  <a:srgbClr val="717171"/>
                </a:solidFill>
                <a:latin typeface="Tahoma" panose="020B0604030504040204" pitchFamily="34" charset="0"/>
                <a:ea typeface="Tahoma" panose="020B0604030504040204" pitchFamily="34" charset="0"/>
                <a:cs typeface="Tahoma" panose="020B0604030504040204" pitchFamily="34" charset="0"/>
              </a:defRPr>
            </a:lvl1pPr>
            <a:lvl2pPr marL="742950" indent="-285750">
              <a:buClr>
                <a:schemeClr val="accent1"/>
              </a:buClr>
              <a:buSzPct val="80000"/>
              <a:buFont typeface="Courier New" panose="02070309020205020404" pitchFamily="49" charset="0"/>
              <a:buChar char="o"/>
              <a:defRPr sz="2000">
                <a:solidFill>
                  <a:srgbClr val="717171"/>
                </a:solidFill>
                <a:latin typeface="Tahoma" panose="020B0604030504040204" pitchFamily="34" charset="0"/>
                <a:ea typeface="Tahoma" panose="020B0604030504040204" pitchFamily="34" charset="0"/>
                <a:cs typeface="Tahoma" panose="020B0604030504040204" pitchFamily="34" charset="0"/>
              </a:defRPr>
            </a:lvl2pPr>
            <a:lvl3pPr marL="1143000" indent="-228600">
              <a:buClr>
                <a:schemeClr val="accent1"/>
              </a:buClr>
              <a:buFont typeface="Wingdings" panose="05000000000000000000" pitchFamily="2" charset="2"/>
              <a:buChar char="§"/>
              <a:defRPr sz="1800">
                <a:solidFill>
                  <a:srgbClr val="717171"/>
                </a:solidFill>
                <a:latin typeface="Tahoma" panose="020B0604030504040204" pitchFamily="34" charset="0"/>
                <a:ea typeface="Tahoma" panose="020B0604030504040204" pitchFamily="34" charset="0"/>
                <a:cs typeface="Tahoma" panose="020B0604030504040204" pitchFamily="34" charset="0"/>
              </a:defRPr>
            </a:lvl3pPr>
            <a:lvl4pPr marL="1600200" indent="-228600">
              <a:buClr>
                <a:schemeClr val="accent1"/>
              </a:buClr>
              <a:buSzPct val="70000"/>
              <a:buFont typeface="Wingdings" panose="05000000000000000000" pitchFamily="2" charset="2"/>
              <a:buChar char="q"/>
              <a:defRPr sz="1600">
                <a:solidFill>
                  <a:srgbClr val="717171"/>
                </a:solidFill>
                <a:latin typeface="Tahoma" panose="020B0604030504040204" pitchFamily="34" charset="0"/>
                <a:ea typeface="Tahoma" panose="020B0604030504040204" pitchFamily="34" charset="0"/>
                <a:cs typeface="Tahoma" panose="020B0604030504040204" pitchFamily="34" charset="0"/>
              </a:defRPr>
            </a:lvl4pPr>
            <a:lvl5pPr marL="2057400" indent="-228600">
              <a:buClr>
                <a:schemeClr val="accent1"/>
              </a:buClr>
              <a:buFont typeface="Arial" panose="020B0604020202020204" pitchFamily="34" charset="0"/>
              <a:buChar char="•"/>
              <a:defRPr sz="1400">
                <a:solidFill>
                  <a:srgbClr val="717171"/>
                </a:solidFill>
                <a:latin typeface="Tahoma" panose="020B0604030504040204" pitchFamily="34" charset="0"/>
                <a:ea typeface="Tahoma" panose="020B0604030504040204" pitchFamily="34" charset="0"/>
                <a:cs typeface="Tahoma" panose="020B060403050404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itle 1"/>
          <p:cNvSpPr>
            <a:spLocks noGrp="1"/>
          </p:cNvSpPr>
          <p:nvPr>
            <p:ph type="title"/>
          </p:nvPr>
        </p:nvSpPr>
        <p:spPr>
          <a:xfrm>
            <a:off x="457200" y="304800"/>
            <a:ext cx="8314566" cy="1219200"/>
          </a:xfrm>
          <a:prstGeom prst="rect">
            <a:avLst/>
          </a:prstGeom>
        </p:spPr>
        <p:txBody>
          <a:bodyPr anchor="b" anchorCtr="0"/>
          <a:lstStyle>
            <a:lvl1pPr algn="l">
              <a:defRPr lang="en-US" sz="4000" dirty="0">
                <a:solidFill>
                  <a:srgbClr val="318DCF"/>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smtClean="0"/>
              <a:t>Click to edit Master title style</a:t>
            </a:r>
            <a:endParaRPr lang="en-US" dirty="0"/>
          </a:p>
        </p:txBody>
      </p:sp>
      <p:sp>
        <p:nvSpPr>
          <p:cNvPr id="14"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990634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Questions">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449072" y="1371600"/>
            <a:ext cx="5723128" cy="2457450"/>
          </a:xfrm>
          <a:prstGeom prst="rect">
            <a:avLst/>
          </a:prstGeom>
        </p:spPr>
        <p:txBody>
          <a:bodyPr anchor="b" anchorCtr="0"/>
          <a:lstStyle>
            <a:lvl1pPr algn="l">
              <a:defRPr lang="en-US" dirty="0">
                <a:solidFill>
                  <a:srgbClr val="318DCC"/>
                </a:solidFill>
                <a:effectLst>
                  <a:outerShdw blurRad="63500" dist="38100" dir="2700000" algn="tl">
                    <a:srgbClr val="1F5B83">
                      <a:alpha val="42745"/>
                    </a:srgbClr>
                  </a:outerShdw>
                </a:effectLst>
                <a:latin typeface="Tahoma" panose="020B0604030504040204" pitchFamily="34" charset="0"/>
                <a:ea typeface="Tahoma" panose="020B0604030504040204" pitchFamily="34" charset="0"/>
                <a:cs typeface="Tahoma" panose="020B0604030504040204" pitchFamily="34" charset="0"/>
              </a:defRPr>
            </a:lvl1pPr>
          </a:lstStyle>
          <a:p>
            <a:pPr lvl="0"/>
            <a:r>
              <a:rPr lang="en-US" dirty="0" smtClean="0"/>
              <a:t>Question?</a:t>
            </a:r>
            <a:endParaRPr lang="en-US" dirty="0"/>
          </a:p>
        </p:txBody>
      </p:sp>
      <p:sp>
        <p:nvSpPr>
          <p:cNvPr id="10" name="Slide Number Placeholder 5"/>
          <p:cNvSpPr>
            <a:spLocks noGrp="1"/>
          </p:cNvSpPr>
          <p:nvPr>
            <p:ph type="sldNum" sz="quarter" idx="4"/>
          </p:nvPr>
        </p:nvSpPr>
        <p:spPr>
          <a:xfrm>
            <a:off x="6705600" y="6196969"/>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43" y="6019800"/>
            <a:ext cx="2228088" cy="604060"/>
          </a:xfrm>
          <a:prstGeom prst="rect">
            <a:avLst/>
          </a:prstGeom>
        </p:spPr>
      </p:pic>
      <p:sp>
        <p:nvSpPr>
          <p:cNvPr id="7" name="Footer Placeholder 4"/>
          <p:cNvSpPr>
            <a:spLocks noGrp="1"/>
          </p:cNvSpPr>
          <p:nvPr>
            <p:ph type="ftr" sz="quarter" idx="3"/>
          </p:nvPr>
        </p:nvSpPr>
        <p:spPr>
          <a:xfrm>
            <a:off x="0" y="6196969"/>
            <a:ext cx="9144000" cy="381000"/>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733420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 name="Slide Number Placeholder 5"/>
          <p:cNvSpPr>
            <a:spLocks noGrp="1"/>
          </p:cNvSpPr>
          <p:nvPr>
            <p:ph type="sldNum" sz="quarter" idx="4"/>
          </p:nvPr>
        </p:nvSpPr>
        <p:spPr>
          <a:xfrm>
            <a:off x="6705600" y="6199632"/>
            <a:ext cx="2133600" cy="288925"/>
          </a:xfrm>
          <a:prstGeom prst="rect">
            <a:avLst/>
          </a:prstGeom>
        </p:spPr>
        <p:txBody>
          <a:bodyPr anchor="b" anchorCtr="0"/>
          <a:lstStyle>
            <a:lvl1pPr algn="r">
              <a:defRPr sz="1100">
                <a:solidFill>
                  <a:schemeClr val="tx1">
                    <a:lumMod val="65000"/>
                    <a:lumOff val="35000"/>
                  </a:schemeClr>
                </a:solidFill>
              </a:defRPr>
            </a:lvl1pPr>
          </a:lstStyle>
          <a:p>
            <a:fld id="{FF445594-FFE8-4E90-934C-EFF530110A38}" type="slidenum">
              <a:rPr lang="en-US" smtClean="0"/>
              <a:pPr/>
              <a:t>‹#›</a:t>
            </a:fld>
            <a:endParaRPr lang="en-US" dirty="0"/>
          </a:p>
        </p:txBody>
      </p:sp>
      <p:sp>
        <p:nvSpPr>
          <p:cNvPr id="4" name="Footer Placeholder 4"/>
          <p:cNvSpPr>
            <a:spLocks noGrp="1"/>
          </p:cNvSpPr>
          <p:nvPr>
            <p:ph type="ftr" sz="quarter" idx="3"/>
          </p:nvPr>
        </p:nvSpPr>
        <p:spPr>
          <a:xfrm>
            <a:off x="0" y="6199632"/>
            <a:ext cx="9144000" cy="381000"/>
          </a:xfrm>
          <a:prstGeom prst="rect">
            <a:avLst/>
          </a:prstGeom>
        </p:spPr>
        <p:txBody>
          <a:bodyPr anchor="b" anchorCtr="0"/>
          <a:lstStyle>
            <a:lvl1pPr algn="ctr">
              <a:lnSpc>
                <a:spcPts val="1200"/>
              </a:lnSpc>
              <a:defRPr sz="1100">
                <a:solidFill>
                  <a:schemeClr val="tx1">
                    <a:lumMod val="65000"/>
                    <a:lumOff val="35000"/>
                  </a:schemeClr>
                </a:solidFill>
              </a:defRPr>
            </a:lvl1p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425155736"/>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8" r:id="rId4"/>
    <p:sldLayoutId id="2147483689" r:id="rId5"/>
    <p:sldLayoutId id="2147483690" r:id="rId6"/>
    <p:sldLayoutId id="2147483691" r:id="rId7"/>
    <p:sldLayoutId id="2147483692" r:id="rId8"/>
    <p:sldLayoutId id="2147483693" r:id="rId9"/>
    <p:sldLayoutId id="2147483694" r:id="rId10"/>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solidFill>
                  <a:srgbClr val="024E80"/>
                </a:solidFill>
              </a:rPr>
              <a:t>AHCCCS Pharmacy</a:t>
            </a:r>
            <a:r>
              <a:rPr lang="en-US" altLang="en-US" dirty="0" smtClean="0"/>
              <a:t> </a:t>
            </a:r>
            <a:r>
              <a:rPr lang="en-US" altLang="en-US" dirty="0" smtClean="0">
                <a:solidFill>
                  <a:srgbClr val="024E80"/>
                </a:solidFill>
              </a:rPr>
              <a:t>and Therapeutics Committee</a:t>
            </a:r>
            <a:endParaRPr lang="en-US" dirty="0"/>
          </a:p>
        </p:txBody>
      </p:sp>
      <p:sp>
        <p:nvSpPr>
          <p:cNvPr id="3" name="Subtitle 2"/>
          <p:cNvSpPr>
            <a:spLocks noGrp="1"/>
          </p:cNvSpPr>
          <p:nvPr>
            <p:ph type="subTitle" idx="1"/>
          </p:nvPr>
        </p:nvSpPr>
        <p:spPr/>
        <p:txBody>
          <a:bodyPr/>
          <a:lstStyle/>
          <a:p>
            <a:r>
              <a:rPr lang="en-US" altLang="en-US" dirty="0" smtClean="0">
                <a:solidFill>
                  <a:srgbClr val="2C2C2C"/>
                </a:solidFill>
              </a:rPr>
              <a:t>October 19, 2016</a:t>
            </a:r>
          </a:p>
          <a:p>
            <a:endParaRPr lang="en-US" dirty="0"/>
          </a:p>
        </p:txBody>
      </p:sp>
    </p:spTree>
    <p:extLst>
      <p:ext uri="{BB962C8B-B14F-4D97-AF65-F5344CB8AC3E}">
        <p14:creationId xmlns:p14="http://schemas.microsoft.com/office/powerpoint/2010/main" val="1947969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Cytokine and CAM Antagonists</a:t>
            </a:r>
            <a:endParaRPr lang="en-US" dirty="0"/>
          </a:p>
        </p:txBody>
      </p:sp>
      <p:sp>
        <p:nvSpPr>
          <p:cNvPr id="5" name="Content Placeholder 4"/>
          <p:cNvSpPr>
            <a:spLocks noGrp="1"/>
          </p:cNvSpPr>
          <p:nvPr>
            <p:ph idx="1"/>
          </p:nvPr>
        </p:nvSpPr>
        <p:spPr/>
        <p:txBody>
          <a:bodyPr/>
          <a:lstStyle/>
          <a:p>
            <a:pPr>
              <a:buFontTx/>
              <a:buNone/>
            </a:pPr>
            <a:r>
              <a:rPr lang="en-US" altLang="en-US" sz="2500" b="1" i="1" dirty="0" smtClean="0">
                <a:solidFill>
                  <a:srgbClr val="2C2C2C"/>
                </a:solidFill>
              </a:rPr>
              <a:t>New Products/Product Updates:</a:t>
            </a:r>
          </a:p>
          <a:p>
            <a:r>
              <a:rPr lang="en-US" sz="2600" dirty="0" smtClean="0">
                <a:solidFill>
                  <a:srgbClr val="2C2C2C"/>
                </a:solidFill>
              </a:rPr>
              <a:t>Xeljanz XR (tofacitinib) is now available as a once daily administration option (11 mg tablets). Label information is similar for that for Xeljanz. </a:t>
            </a:r>
          </a:p>
          <a:p>
            <a:pPr lvl="1"/>
            <a:r>
              <a:rPr lang="en-US" sz="2600" dirty="0" smtClean="0">
                <a:solidFill>
                  <a:srgbClr val="2C2C2C"/>
                </a:solidFill>
              </a:rPr>
              <a:t>Caution should be used in patients with pre-existing gastrointestinal narrowing due to rare reports of obstructive symptoms in this population.</a:t>
            </a:r>
          </a:p>
          <a:p>
            <a:pPr lvl="1"/>
            <a:r>
              <a:rPr lang="en-US" sz="2600" dirty="0" smtClean="0">
                <a:solidFill>
                  <a:srgbClr val="2C2C2C"/>
                </a:solidFill>
              </a:rPr>
              <a:t>Should not be used when dose modifications are required</a:t>
            </a:r>
          </a:p>
          <a:p>
            <a:endParaRPr lang="en-US" sz="2000" dirty="0" smtClean="0"/>
          </a:p>
          <a:p>
            <a:endParaRPr lang="en-US" sz="2000" dirty="0" smtClean="0"/>
          </a:p>
          <a:p>
            <a:endParaRPr lang="en-US" sz="2000" dirty="0"/>
          </a:p>
        </p:txBody>
      </p:sp>
      <p:sp>
        <p:nvSpPr>
          <p:cNvPr id="2" name="Slide Number Placeholder 1"/>
          <p:cNvSpPr>
            <a:spLocks noGrp="1"/>
          </p:cNvSpPr>
          <p:nvPr>
            <p:ph type="sldNum" sz="quarter" idx="4"/>
          </p:nvPr>
        </p:nvSpPr>
        <p:spPr/>
        <p:txBody>
          <a:bodyPr/>
          <a:lstStyle/>
          <a:p>
            <a:fld id="{FF445594-FFE8-4E90-934C-EFF530110A38}" type="slidenum">
              <a:rPr lang="en-US" smtClean="0"/>
              <a:pPr/>
              <a:t>10</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Cytokine and CAM Antagonists</a:t>
            </a:r>
            <a:endParaRPr lang="en-US" dirty="0"/>
          </a:p>
        </p:txBody>
      </p:sp>
      <p:sp>
        <p:nvSpPr>
          <p:cNvPr id="5" name="Content Placeholder 4"/>
          <p:cNvSpPr>
            <a:spLocks noGrp="1"/>
          </p:cNvSpPr>
          <p:nvPr>
            <p:ph idx="1"/>
          </p:nvPr>
        </p:nvSpPr>
        <p:spPr/>
        <p:txBody>
          <a:bodyPr/>
          <a:lstStyle/>
          <a:p>
            <a:pPr>
              <a:buFontTx/>
              <a:buNone/>
            </a:pPr>
            <a:r>
              <a:rPr lang="en-US" altLang="en-US" sz="2500" b="1" i="1" dirty="0" smtClean="0">
                <a:solidFill>
                  <a:srgbClr val="2C2C2C"/>
                </a:solidFill>
              </a:rPr>
              <a:t>Recent Studies:</a:t>
            </a:r>
          </a:p>
          <a:p>
            <a:r>
              <a:rPr lang="en-US" sz="2500" dirty="0" smtClean="0">
                <a:solidFill>
                  <a:srgbClr val="2C2C2C"/>
                </a:solidFill>
              </a:rPr>
              <a:t>The CLEAR study was a manufacturer-funded 52-week comparison of Cosentyx and Stelara in patients with plaque psoriasis.  Cosentyx treatment resulted in a statistically significant improvement in PASI 90 response compared to Stelara treatment at week 16.</a:t>
            </a:r>
          </a:p>
          <a:p>
            <a:r>
              <a:rPr lang="en-US" sz="2500" dirty="0" smtClean="0">
                <a:solidFill>
                  <a:srgbClr val="2C2C2C"/>
                </a:solidFill>
              </a:rPr>
              <a:t>FIXTURE studied Cosentyx vs. placebo and Enbrel in plaque psoriasis. Cosentyx was found to be superior to Enbrel as a secondary endpoint in this manufacturer-sponsored, active-control study.</a:t>
            </a:r>
          </a:p>
        </p:txBody>
      </p:sp>
      <p:sp>
        <p:nvSpPr>
          <p:cNvPr id="2" name="Slide Number Placeholder 1"/>
          <p:cNvSpPr>
            <a:spLocks noGrp="1"/>
          </p:cNvSpPr>
          <p:nvPr>
            <p:ph type="sldNum" sz="quarter" idx="4"/>
          </p:nvPr>
        </p:nvSpPr>
        <p:spPr/>
        <p:txBody>
          <a:bodyPr/>
          <a:lstStyle/>
          <a:p>
            <a:fld id="{FF445594-FFE8-4E90-934C-EFF530110A38}" type="slidenum">
              <a:rPr lang="en-US" smtClean="0"/>
              <a:pPr/>
              <a:t>11</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3"/>
          <p:cNvSpPr>
            <a:spLocks noGrp="1"/>
          </p:cNvSpPr>
          <p:nvPr>
            <p:ph type="title"/>
          </p:nvPr>
        </p:nvSpPr>
        <p:spPr/>
        <p:txBody>
          <a:bodyPr/>
          <a:lstStyle/>
          <a:p>
            <a:r>
              <a:rPr lang="en-US" altLang="en-US" dirty="0" smtClean="0"/>
              <a:t>Cytokine and CAM Antagonists</a:t>
            </a:r>
          </a:p>
        </p:txBody>
      </p:sp>
      <p:sp>
        <p:nvSpPr>
          <p:cNvPr id="69635" name="Content Placeholder 4"/>
          <p:cNvSpPr>
            <a:spLocks noGrp="1"/>
          </p:cNvSpPr>
          <p:nvPr>
            <p:ph idx="1"/>
          </p:nvPr>
        </p:nvSpPr>
        <p:spPr>
          <a:xfrm>
            <a:off x="609600" y="1524000"/>
            <a:ext cx="8001000" cy="4724400"/>
          </a:xfrm>
        </p:spPr>
        <p:txBody>
          <a:bodyPr/>
          <a:lstStyle/>
          <a:p>
            <a:pPr>
              <a:buNone/>
            </a:pPr>
            <a:r>
              <a:rPr lang="en-US" altLang="en-US" sz="2800" b="1" i="1" dirty="0" smtClean="0">
                <a:solidFill>
                  <a:srgbClr val="2C2C2C"/>
                </a:solidFill>
              </a:rPr>
              <a:t>Guideline Update:</a:t>
            </a:r>
          </a:p>
          <a:p>
            <a:r>
              <a:rPr lang="en-US" sz="2800" dirty="0" smtClean="0">
                <a:solidFill>
                  <a:srgbClr val="2C2C2C"/>
                </a:solidFill>
              </a:rPr>
              <a:t>The American College of Rheumatology 2015 guidelines for treatment of rheumatoid arthritis recommend that non-TNF biologic is preferred in TNF inhibitor failure.  </a:t>
            </a:r>
          </a:p>
          <a:p>
            <a:pPr lvl="1"/>
            <a:r>
              <a:rPr lang="en-US" dirty="0" smtClean="0">
                <a:solidFill>
                  <a:srgbClr val="2C2C2C"/>
                </a:solidFill>
              </a:rPr>
              <a:t>Xeljanz is generally recommended as an option following non-TNF biologic failure.  </a:t>
            </a:r>
          </a:p>
          <a:p>
            <a:endParaRPr lang="en-US" sz="1600" dirty="0" smtClean="0"/>
          </a:p>
          <a:p>
            <a:endParaRPr lang="en-US" sz="1800" dirty="0" smtClean="0"/>
          </a:p>
          <a:p>
            <a:endParaRPr lang="en-US" sz="1800" dirty="0" smtClean="0"/>
          </a:p>
          <a:p>
            <a:endParaRPr lang="en-US" sz="18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Cytokine and CAM Antagonists</a:t>
            </a:r>
            <a:endParaRPr lang="en-US" dirty="0"/>
          </a:p>
        </p:txBody>
      </p:sp>
      <p:sp>
        <p:nvSpPr>
          <p:cNvPr id="3" name="Content Placeholder 2"/>
          <p:cNvSpPr>
            <a:spLocks noGrp="1"/>
          </p:cNvSpPr>
          <p:nvPr>
            <p:ph idx="1"/>
          </p:nvPr>
        </p:nvSpPr>
        <p:spPr/>
        <p:txBody>
          <a:bodyPr/>
          <a:lstStyle/>
          <a:p>
            <a:pPr>
              <a:buNone/>
            </a:pPr>
            <a:r>
              <a:rPr lang="en-US" altLang="en-US" sz="2700" b="1" i="1" dirty="0">
                <a:solidFill>
                  <a:srgbClr val="2C2C2C"/>
                </a:solidFill>
              </a:rPr>
              <a:t>Guideline Update:</a:t>
            </a:r>
          </a:p>
          <a:p>
            <a:pPr marL="400050" lvl="1" indent="0">
              <a:buNone/>
            </a:pPr>
            <a:r>
              <a:rPr lang="en-US" sz="2700" dirty="0" smtClean="0">
                <a:solidFill>
                  <a:srgbClr val="2C2C2C"/>
                </a:solidFill>
              </a:rPr>
              <a:t>The </a:t>
            </a:r>
            <a:r>
              <a:rPr lang="en-US" sz="2700" dirty="0">
                <a:solidFill>
                  <a:srgbClr val="2C2C2C"/>
                </a:solidFill>
              </a:rPr>
              <a:t>American College of Rheumatology released their first guideline on ankylosing spondylitis (AS) and non-radiographic axial spondyloarthritis.  NSAIDs are recommended in patients with active AS.  Those with active AS despite NSAID treatment should use a TNF blocker.  No TNF blocker is listed as preferred over the others except in patients with concomitant irritable bowel disease or recurrent iritis, who should receive Remicade or Humira.  </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197499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3"/>
          <p:cNvSpPr>
            <a:spLocks noGrp="1"/>
          </p:cNvSpPr>
          <p:nvPr>
            <p:ph type="title"/>
          </p:nvPr>
        </p:nvSpPr>
        <p:spPr/>
        <p:txBody>
          <a:bodyPr/>
          <a:lstStyle/>
          <a:p>
            <a:r>
              <a:rPr lang="en-US" altLang="en-US" dirty="0" smtClean="0"/>
              <a:t>Cytokine and CAM Antagonists</a:t>
            </a:r>
          </a:p>
        </p:txBody>
      </p:sp>
      <p:sp>
        <p:nvSpPr>
          <p:cNvPr id="69635" name="Content Placeholder 4"/>
          <p:cNvSpPr>
            <a:spLocks noGrp="1"/>
          </p:cNvSpPr>
          <p:nvPr>
            <p:ph idx="1"/>
          </p:nvPr>
        </p:nvSpPr>
        <p:spPr>
          <a:xfrm>
            <a:off x="685800" y="1524000"/>
            <a:ext cx="8001000" cy="4724400"/>
          </a:xfrm>
        </p:spPr>
        <p:txBody>
          <a:bodyPr/>
          <a:lstStyle/>
          <a:p>
            <a:pPr>
              <a:buNone/>
            </a:pPr>
            <a:r>
              <a:rPr lang="en-US" altLang="en-US" sz="2500" b="1" i="1" dirty="0" smtClean="0">
                <a:solidFill>
                  <a:srgbClr val="2C2C2C"/>
                </a:solidFill>
              </a:rPr>
              <a:t>Guideline Update:</a:t>
            </a:r>
          </a:p>
          <a:p>
            <a:r>
              <a:rPr lang="en-US" sz="2500" dirty="0" smtClean="0">
                <a:solidFill>
                  <a:srgbClr val="2C2C2C"/>
                </a:solidFill>
              </a:rPr>
              <a:t>The American Gastroenterology Association (AGA) has created a clinical algorithm:</a:t>
            </a:r>
          </a:p>
          <a:p>
            <a:pPr lvl="1"/>
            <a:r>
              <a:rPr lang="en-US" sz="2500" dirty="0" smtClean="0">
                <a:solidFill>
                  <a:srgbClr val="2C2C2C"/>
                </a:solidFill>
              </a:rPr>
              <a:t>Recommends an anti-TNF agent with or without a thiopurine; or vedolizumab (Entyvio) with or without thiopurine or methotrexate, for maintenance therapy in high-risk outpatients following induction therapy. </a:t>
            </a:r>
          </a:p>
          <a:p>
            <a:pPr lvl="1"/>
            <a:r>
              <a:rPr lang="en-US" sz="2500" dirty="0" smtClean="0">
                <a:solidFill>
                  <a:srgbClr val="2C2C2C"/>
                </a:solidFill>
              </a:rPr>
              <a:t>If induction therapy is done with either an anti-TNF agent or vedolizumab, these agents should be continued. </a:t>
            </a:r>
          </a:p>
          <a:p>
            <a:endParaRPr lang="en-US" sz="18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3"/>
          <p:cNvSpPr>
            <a:spLocks noGrp="1"/>
          </p:cNvSpPr>
          <p:nvPr>
            <p:ph type="title"/>
          </p:nvPr>
        </p:nvSpPr>
        <p:spPr/>
        <p:txBody>
          <a:bodyPr/>
          <a:lstStyle/>
          <a:p>
            <a:r>
              <a:rPr lang="en-US" altLang="en-US" dirty="0" smtClean="0"/>
              <a:t>Cytokine and CAM Antagonists</a:t>
            </a:r>
          </a:p>
        </p:txBody>
      </p:sp>
      <p:sp>
        <p:nvSpPr>
          <p:cNvPr id="69635" name="Content Placeholder 4"/>
          <p:cNvSpPr>
            <a:spLocks noGrp="1"/>
          </p:cNvSpPr>
          <p:nvPr>
            <p:ph idx="1"/>
          </p:nvPr>
        </p:nvSpPr>
        <p:spPr>
          <a:xfrm>
            <a:off x="685800" y="1676400"/>
            <a:ext cx="8001000" cy="4724400"/>
          </a:xfrm>
        </p:spPr>
        <p:txBody>
          <a:bodyPr/>
          <a:lstStyle/>
          <a:p>
            <a:pPr>
              <a:buNone/>
            </a:pPr>
            <a:r>
              <a:rPr lang="en-US" altLang="en-US" sz="2500" b="1" i="1" dirty="0" smtClean="0">
                <a:solidFill>
                  <a:srgbClr val="2C2C2C"/>
                </a:solidFill>
              </a:rPr>
              <a:t>AGA Guideline Update continued:</a:t>
            </a:r>
          </a:p>
          <a:p>
            <a:r>
              <a:rPr lang="en-US" sz="2500" dirty="0" smtClean="0">
                <a:solidFill>
                  <a:srgbClr val="2C2C2C"/>
                </a:solidFill>
              </a:rPr>
              <a:t>In </a:t>
            </a:r>
            <a:r>
              <a:rPr lang="en-US" sz="2500" dirty="0">
                <a:solidFill>
                  <a:srgbClr val="2C2C2C"/>
                </a:solidFill>
              </a:rPr>
              <a:t>cases of loss of response to an anti-TNF agent, the anti-TNF dose should be optimized, and a switch within class, the addition of an immunomodulator, or a switch to vedolizumab may be considered. </a:t>
            </a:r>
          </a:p>
          <a:p>
            <a:r>
              <a:rPr lang="en-US" sz="2500" dirty="0" smtClean="0">
                <a:solidFill>
                  <a:srgbClr val="2C2C2C"/>
                </a:solidFill>
              </a:rPr>
              <a:t>In cases of loss of response to vedolizumab, the dose should be optimized, and a switch to an anti-TNF agent may be considered. </a:t>
            </a:r>
          </a:p>
          <a:p>
            <a:r>
              <a:rPr lang="en-US" sz="2500" dirty="0" smtClean="0">
                <a:solidFill>
                  <a:srgbClr val="2C2C2C"/>
                </a:solidFill>
              </a:rPr>
              <a:t>Infliximab may be used in inpatients who have failed IV steroids and for maintenance of remission</a:t>
            </a:r>
            <a:r>
              <a:rPr lang="en-US" sz="2500" dirty="0" smtClean="0"/>
              <a:t>.</a:t>
            </a:r>
          </a:p>
          <a:p>
            <a:endParaRPr lang="en-US" sz="1800" dirty="0" smtClean="0"/>
          </a:p>
          <a:p>
            <a:endParaRPr lang="en-US" sz="1800" dirty="0" smtClean="0"/>
          </a:p>
          <a:p>
            <a:endParaRPr lang="en-US" sz="18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3"/>
          <p:cNvSpPr>
            <a:spLocks noGrp="1"/>
          </p:cNvSpPr>
          <p:nvPr>
            <p:ph type="title"/>
          </p:nvPr>
        </p:nvSpPr>
        <p:spPr/>
        <p:txBody>
          <a:bodyPr/>
          <a:lstStyle/>
          <a:p>
            <a:r>
              <a:rPr lang="en-US" altLang="en-US" dirty="0" smtClean="0"/>
              <a:t>Cytokine and CAM Antagonists</a:t>
            </a:r>
          </a:p>
        </p:txBody>
      </p:sp>
      <p:sp>
        <p:nvSpPr>
          <p:cNvPr id="69635" name="Content Placeholder 4"/>
          <p:cNvSpPr>
            <a:spLocks noGrp="1"/>
          </p:cNvSpPr>
          <p:nvPr>
            <p:ph idx="1"/>
          </p:nvPr>
        </p:nvSpPr>
        <p:spPr>
          <a:xfrm>
            <a:off x="685800" y="1676400"/>
            <a:ext cx="8001000" cy="4724400"/>
          </a:xfrm>
        </p:spPr>
        <p:txBody>
          <a:bodyPr/>
          <a:lstStyle/>
          <a:p>
            <a:pPr>
              <a:buNone/>
            </a:pPr>
            <a:r>
              <a:rPr lang="en-US" altLang="en-US" sz="2800" b="1" i="1" dirty="0" smtClean="0">
                <a:solidFill>
                  <a:srgbClr val="2C2C2C"/>
                </a:solidFill>
              </a:rPr>
              <a:t>Preferred Products:</a:t>
            </a:r>
          </a:p>
          <a:p>
            <a:r>
              <a:rPr lang="en-US" altLang="en-US" sz="2800" dirty="0" smtClean="0">
                <a:solidFill>
                  <a:srgbClr val="2C2C2C"/>
                </a:solidFill>
              </a:rPr>
              <a:t>Enbrel</a:t>
            </a:r>
          </a:p>
          <a:p>
            <a:r>
              <a:rPr lang="en-US" altLang="en-US" sz="2800" dirty="0" smtClean="0">
                <a:solidFill>
                  <a:srgbClr val="2C2C2C"/>
                </a:solidFill>
              </a:rPr>
              <a:t>Humira</a:t>
            </a:r>
          </a:p>
          <a:p>
            <a:endParaRPr lang="en-US" sz="1800" dirty="0" smtClean="0"/>
          </a:p>
          <a:p>
            <a:endParaRPr lang="en-US" sz="1800" dirty="0" smtClean="0"/>
          </a:p>
          <a:p>
            <a:endParaRPr lang="en-US" sz="18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Epinephrine, Self-injected</a:t>
            </a:r>
            <a:br>
              <a:rPr lang="en-US" altLang="en-US" dirty="0" smtClean="0"/>
            </a:br>
            <a:endParaRPr lang="en-US" dirty="0"/>
          </a:p>
        </p:txBody>
      </p:sp>
      <p:sp>
        <p:nvSpPr>
          <p:cNvPr id="3" name="Subtitle 2"/>
          <p:cNvSpPr>
            <a:spLocks noGrp="1"/>
          </p:cNvSpPr>
          <p:nvPr>
            <p:ph type="subTitle" idx="1"/>
          </p:nvPr>
        </p:nvSpPr>
        <p:spPr/>
        <p:txBody>
          <a:bodyPr/>
          <a:lstStyle/>
          <a:p>
            <a:r>
              <a:rPr lang="en-US" sz="2800" i="1" dirty="0">
                <a:solidFill>
                  <a:srgbClr val="2C2C2C"/>
                </a:solidFill>
              </a:rPr>
              <a:t>Sarah Martinez, Pharm D</a:t>
            </a:r>
          </a:p>
          <a:p>
            <a:r>
              <a:rPr lang="en-US" sz="2800" i="1" dirty="0">
                <a:solidFill>
                  <a:srgbClr val="2C2C2C"/>
                </a:solidFill>
              </a:rPr>
              <a:t>Provider Synergies</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Epinephrine, Self-injected</a:t>
            </a:r>
            <a:endParaRPr lang="en-US" dirty="0"/>
          </a:p>
        </p:txBody>
      </p:sp>
      <p:sp>
        <p:nvSpPr>
          <p:cNvPr id="5" name="Content Placeholder 4"/>
          <p:cNvSpPr>
            <a:spLocks noGrp="1"/>
          </p:cNvSpPr>
          <p:nvPr>
            <p:ph idx="1"/>
          </p:nvPr>
        </p:nvSpPr>
        <p:spPr/>
        <p:txBody>
          <a:bodyPr/>
          <a:lstStyle/>
          <a:p>
            <a:pPr>
              <a:buNone/>
            </a:pPr>
            <a:r>
              <a:rPr lang="en-US" altLang="en-US" sz="2800" b="1" i="1" dirty="0" smtClean="0">
                <a:solidFill>
                  <a:srgbClr val="2C2C2C"/>
                </a:solidFill>
              </a:rPr>
              <a:t>Class Overview</a:t>
            </a:r>
            <a:endParaRPr lang="en-US" sz="2800" dirty="0" smtClean="0">
              <a:solidFill>
                <a:srgbClr val="2C2C2C"/>
              </a:solidFill>
            </a:endParaRPr>
          </a:p>
          <a:p>
            <a:r>
              <a:rPr lang="en-US" sz="2800" dirty="0" smtClean="0">
                <a:solidFill>
                  <a:srgbClr val="2C2C2C"/>
                </a:solidFill>
              </a:rPr>
              <a:t>No new clinical information to review</a:t>
            </a:r>
          </a:p>
          <a:p>
            <a:pPr>
              <a:buNone/>
            </a:pPr>
            <a:endParaRPr lang="en-US" altLang="en-US" sz="2800" b="1" i="1" dirty="0" smtClean="0">
              <a:solidFill>
                <a:srgbClr val="2C2C2C"/>
              </a:solidFill>
            </a:endParaRPr>
          </a:p>
          <a:p>
            <a:pPr>
              <a:buNone/>
            </a:pPr>
            <a:r>
              <a:rPr lang="en-US" altLang="en-US" sz="2800" b="1" i="1" dirty="0" smtClean="0">
                <a:solidFill>
                  <a:srgbClr val="2C2C2C"/>
                </a:solidFill>
              </a:rPr>
              <a:t>Preferred Products</a:t>
            </a:r>
          </a:p>
          <a:p>
            <a:r>
              <a:rPr lang="en-US" altLang="en-US" sz="2800" dirty="0" smtClean="0">
                <a:solidFill>
                  <a:srgbClr val="2C2C2C"/>
                </a:solidFill>
              </a:rPr>
              <a:t>Epinephrine 0.15 mg and 0.3 mg (generic Adrenaclick)</a:t>
            </a:r>
          </a:p>
          <a:p>
            <a:r>
              <a:rPr lang="en-US" altLang="en-US" sz="2800" dirty="0" smtClean="0">
                <a:solidFill>
                  <a:srgbClr val="2C2C2C"/>
                </a:solidFill>
              </a:rPr>
              <a:t>Epipen</a:t>
            </a:r>
          </a:p>
          <a:p>
            <a:r>
              <a:rPr lang="en-US" altLang="en-US" sz="2800" dirty="0" smtClean="0">
                <a:solidFill>
                  <a:srgbClr val="2C2C2C"/>
                </a:solidFill>
              </a:rPr>
              <a:t>Epipen Jr.</a:t>
            </a:r>
            <a:endParaRPr lang="en-US" altLang="en-US" sz="2800" dirty="0">
              <a:solidFill>
                <a:srgbClr val="2C2C2C"/>
              </a:solidFill>
            </a:endParaRPr>
          </a:p>
        </p:txBody>
      </p:sp>
      <p:sp>
        <p:nvSpPr>
          <p:cNvPr id="2" name="Slide Number Placeholder 1"/>
          <p:cNvSpPr>
            <a:spLocks noGrp="1"/>
          </p:cNvSpPr>
          <p:nvPr>
            <p:ph type="sldNum" sz="quarter" idx="4"/>
          </p:nvPr>
        </p:nvSpPr>
        <p:spPr/>
        <p:txBody>
          <a:bodyPr/>
          <a:lstStyle/>
          <a:p>
            <a:fld id="{FF445594-FFE8-4E90-934C-EFF530110A38}" type="slidenum">
              <a:rPr lang="en-US" smtClean="0"/>
              <a:pPr/>
              <a:t>18</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Growth Hormone</a:t>
            </a:r>
            <a:br>
              <a:rPr lang="en-US" altLang="en-US" dirty="0" smtClean="0"/>
            </a:br>
            <a:endParaRPr lang="en-US" dirty="0"/>
          </a:p>
        </p:txBody>
      </p:sp>
      <p:sp>
        <p:nvSpPr>
          <p:cNvPr id="3" name="Subtitle 2"/>
          <p:cNvSpPr>
            <a:spLocks noGrp="1"/>
          </p:cNvSpPr>
          <p:nvPr>
            <p:ph type="subTitle" idx="1"/>
          </p:nvPr>
        </p:nvSpPr>
        <p:spPr/>
        <p:txBody>
          <a:bodyPr/>
          <a:lstStyle/>
          <a:p>
            <a:r>
              <a:rPr lang="en-US" sz="2800" i="1" dirty="0">
                <a:solidFill>
                  <a:srgbClr val="2C2C2C"/>
                </a:solidFill>
              </a:rPr>
              <a:t>Sarah Martinez, Pharm D</a:t>
            </a:r>
          </a:p>
          <a:p>
            <a:r>
              <a:rPr lang="en-US" sz="2800" i="1" dirty="0">
                <a:solidFill>
                  <a:srgbClr val="2C2C2C"/>
                </a:solidFill>
              </a:rPr>
              <a:t>Provider Synergies</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19</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August 16, 2016 Meeting Minutes</a:t>
            </a:r>
            <a:endParaRPr lang="en-US" dirty="0"/>
          </a:p>
        </p:txBody>
      </p:sp>
      <p:sp>
        <p:nvSpPr>
          <p:cNvPr id="3" name="Content Placeholder 2"/>
          <p:cNvSpPr>
            <a:spLocks noGrp="1"/>
          </p:cNvSpPr>
          <p:nvPr>
            <p:ph idx="1"/>
          </p:nvPr>
        </p:nvSpPr>
        <p:spPr/>
        <p:txBody>
          <a:bodyPr/>
          <a:lstStyle/>
          <a:p>
            <a:r>
              <a:rPr lang="en-US" dirty="0" smtClean="0"/>
              <a:t>Review and Vote</a:t>
            </a: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690643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Growth Hormone</a:t>
            </a:r>
            <a:endParaRPr lang="en-US" dirty="0"/>
          </a:p>
        </p:txBody>
      </p:sp>
      <p:sp>
        <p:nvSpPr>
          <p:cNvPr id="5" name="Content Placeholder 4"/>
          <p:cNvSpPr>
            <a:spLocks noGrp="1"/>
          </p:cNvSpPr>
          <p:nvPr>
            <p:ph idx="1"/>
          </p:nvPr>
        </p:nvSpPr>
        <p:spPr/>
        <p:txBody>
          <a:bodyPr/>
          <a:lstStyle/>
          <a:p>
            <a:pPr>
              <a:buNone/>
            </a:pPr>
            <a:r>
              <a:rPr lang="en-US" sz="2600" b="1" i="1" dirty="0" smtClean="0">
                <a:solidFill>
                  <a:srgbClr val="2C2C2C"/>
                </a:solidFill>
              </a:rPr>
              <a:t>Product Updates</a:t>
            </a:r>
          </a:p>
          <a:p>
            <a:r>
              <a:rPr lang="en-US" sz="2600" dirty="0" smtClean="0">
                <a:solidFill>
                  <a:srgbClr val="2C2C2C"/>
                </a:solidFill>
              </a:rPr>
              <a:t>Nutropin AQ pen cartridges have been discontinued by Genentech.  The NuSpin device will remain available.  </a:t>
            </a:r>
          </a:p>
          <a:p>
            <a:pPr>
              <a:lnSpc>
                <a:spcPct val="50000"/>
              </a:lnSpc>
              <a:buNone/>
            </a:pPr>
            <a:endParaRPr lang="en-US" sz="2600" dirty="0" smtClean="0">
              <a:solidFill>
                <a:srgbClr val="2C2C2C"/>
              </a:solidFill>
            </a:endParaRPr>
          </a:p>
          <a:p>
            <a:pPr>
              <a:buNone/>
            </a:pPr>
            <a:r>
              <a:rPr lang="en-US" sz="2600" b="1" i="1" dirty="0" smtClean="0">
                <a:solidFill>
                  <a:srgbClr val="2C2C2C"/>
                </a:solidFill>
              </a:rPr>
              <a:t>Preferred Products</a:t>
            </a:r>
          </a:p>
          <a:p>
            <a:r>
              <a:rPr lang="en-US" sz="2600" dirty="0" smtClean="0">
                <a:solidFill>
                  <a:srgbClr val="2C2C2C"/>
                </a:solidFill>
              </a:rPr>
              <a:t>Genotropin</a:t>
            </a:r>
          </a:p>
          <a:p>
            <a:r>
              <a:rPr lang="en-US" sz="2600" dirty="0" smtClean="0">
                <a:solidFill>
                  <a:srgbClr val="2C2C2C"/>
                </a:solidFill>
              </a:rPr>
              <a:t>Nutropin</a:t>
            </a:r>
          </a:p>
          <a:p>
            <a:r>
              <a:rPr lang="en-US" sz="2600" dirty="0" smtClean="0">
                <a:solidFill>
                  <a:srgbClr val="2C2C2C"/>
                </a:solidFill>
              </a:rPr>
              <a:t>Norditropin</a:t>
            </a:r>
          </a:p>
        </p:txBody>
      </p:sp>
      <p:sp>
        <p:nvSpPr>
          <p:cNvPr id="2" name="Slide Number Placeholder 1"/>
          <p:cNvSpPr>
            <a:spLocks noGrp="1"/>
          </p:cNvSpPr>
          <p:nvPr>
            <p:ph type="sldNum" sz="quarter" idx="4"/>
          </p:nvPr>
        </p:nvSpPr>
        <p:spPr/>
        <p:txBody>
          <a:bodyPr/>
          <a:lstStyle/>
          <a:p>
            <a:fld id="{FF445594-FFE8-4E90-934C-EFF530110A38}" type="slidenum">
              <a:rPr lang="en-US" smtClean="0"/>
              <a:pPr/>
              <a:t>20</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Analgesics, Long Acting Opioid</a:t>
            </a:r>
            <a:br>
              <a:rPr lang="en-US" altLang="en-US" dirty="0" smtClean="0"/>
            </a:br>
            <a:endParaRPr lang="en-US" dirty="0"/>
          </a:p>
        </p:txBody>
      </p:sp>
      <p:sp>
        <p:nvSpPr>
          <p:cNvPr id="3" name="Subtitle 2"/>
          <p:cNvSpPr>
            <a:spLocks noGrp="1"/>
          </p:cNvSpPr>
          <p:nvPr>
            <p:ph type="subTitle" idx="1"/>
          </p:nvPr>
        </p:nvSpPr>
        <p:spPr/>
        <p:txBody>
          <a:bodyPr/>
          <a:lstStyle/>
          <a:p>
            <a:r>
              <a:rPr lang="en-US" sz="2800" i="1" dirty="0">
                <a:solidFill>
                  <a:srgbClr val="2C2C2C"/>
                </a:solidFill>
              </a:rPr>
              <a:t>Sarah Martinez, Pharm D</a:t>
            </a:r>
          </a:p>
          <a:p>
            <a:r>
              <a:rPr lang="en-US" sz="2800" i="1" dirty="0">
                <a:solidFill>
                  <a:srgbClr val="2C2C2C"/>
                </a:solidFill>
              </a:rPr>
              <a:t>Provider Synergies</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a:xfrm>
            <a:off x="381000" y="1676400"/>
            <a:ext cx="8382000" cy="5072836"/>
          </a:xfrm>
        </p:spPr>
        <p:txBody>
          <a:bodyPr/>
          <a:lstStyle/>
          <a:p>
            <a:pPr marL="342900" lvl="1" indent="-342900" eaLnBrk="0" hangingPunct="0">
              <a:spcBef>
                <a:spcPct val="45000"/>
              </a:spcBef>
              <a:buClr>
                <a:srgbClr val="89A5C7"/>
              </a:buClr>
              <a:buFont typeface="Courier New" panose="02070309020205020404" pitchFamily="49" charset="0"/>
              <a:buNone/>
            </a:pPr>
            <a:r>
              <a:rPr lang="en-US" b="1" i="1" dirty="0" smtClean="0">
                <a:solidFill>
                  <a:srgbClr val="2C2C2C"/>
                </a:solidFill>
              </a:rPr>
              <a:t>Class Information</a:t>
            </a:r>
          </a:p>
          <a:p>
            <a:pPr marL="342900" lvl="1" indent="-342900">
              <a:spcBef>
                <a:spcPts val="1000"/>
              </a:spcBef>
              <a:buFont typeface="Arial" panose="020B0604020202020204" pitchFamily="34" charset="0"/>
              <a:buChar char="•"/>
            </a:pPr>
            <a:r>
              <a:rPr lang="en-US" sz="2400" dirty="0" smtClean="0">
                <a:solidFill>
                  <a:srgbClr val="2C2C2C"/>
                </a:solidFill>
              </a:rPr>
              <a:t>Products include:</a:t>
            </a:r>
          </a:p>
          <a:p>
            <a:pPr marL="742950" lvl="2" indent="-342900">
              <a:lnSpc>
                <a:spcPct val="70000"/>
              </a:lnSpc>
              <a:spcBef>
                <a:spcPts val="1000"/>
              </a:spcBef>
            </a:pPr>
            <a:r>
              <a:rPr lang="en-US" dirty="0" smtClean="0">
                <a:solidFill>
                  <a:srgbClr val="2C2C2C"/>
                </a:solidFill>
              </a:rPr>
              <a:t>Buprenorphine </a:t>
            </a:r>
          </a:p>
          <a:p>
            <a:pPr marL="742950" lvl="2" indent="-342900">
              <a:lnSpc>
                <a:spcPct val="70000"/>
              </a:lnSpc>
              <a:spcBef>
                <a:spcPts val="1000"/>
              </a:spcBef>
            </a:pPr>
            <a:r>
              <a:rPr lang="en-US" dirty="0" smtClean="0">
                <a:solidFill>
                  <a:srgbClr val="2C2C2C"/>
                </a:solidFill>
              </a:rPr>
              <a:t>Fentanyl                   </a:t>
            </a:r>
          </a:p>
          <a:p>
            <a:pPr marL="742950" lvl="2" indent="-342900">
              <a:lnSpc>
                <a:spcPct val="70000"/>
              </a:lnSpc>
              <a:spcBef>
                <a:spcPts val="1000"/>
              </a:spcBef>
              <a:buFont typeface="Arial" panose="020B0604020202020204" pitchFamily="34" charset="0"/>
              <a:buChar char="•"/>
            </a:pPr>
            <a:r>
              <a:rPr lang="en-US" dirty="0" smtClean="0">
                <a:solidFill>
                  <a:srgbClr val="2C2C2C"/>
                </a:solidFill>
              </a:rPr>
              <a:t>Hydromorphone </a:t>
            </a:r>
          </a:p>
          <a:p>
            <a:pPr marL="742950" lvl="2" indent="-342900">
              <a:lnSpc>
                <a:spcPct val="70000"/>
              </a:lnSpc>
              <a:spcBef>
                <a:spcPts val="1000"/>
              </a:spcBef>
              <a:buFont typeface="Arial" panose="020B0604020202020204" pitchFamily="34" charset="0"/>
              <a:buChar char="•"/>
            </a:pPr>
            <a:r>
              <a:rPr lang="en-US" dirty="0" smtClean="0">
                <a:solidFill>
                  <a:srgbClr val="2C2C2C"/>
                </a:solidFill>
              </a:rPr>
              <a:t>Methadone</a:t>
            </a:r>
          </a:p>
          <a:p>
            <a:pPr marL="742950" lvl="2" indent="-342900">
              <a:lnSpc>
                <a:spcPct val="70000"/>
              </a:lnSpc>
              <a:spcBef>
                <a:spcPts val="1000"/>
              </a:spcBef>
              <a:buFont typeface="Arial" panose="020B0604020202020204" pitchFamily="34" charset="0"/>
              <a:buChar char="•"/>
            </a:pPr>
            <a:r>
              <a:rPr lang="en-US" dirty="0" smtClean="0">
                <a:solidFill>
                  <a:srgbClr val="2C2C2C"/>
                </a:solidFill>
              </a:rPr>
              <a:t>Morphine</a:t>
            </a:r>
            <a:endParaRPr lang="en-US" dirty="0">
              <a:solidFill>
                <a:srgbClr val="2C2C2C"/>
              </a:solidFill>
            </a:endParaRPr>
          </a:p>
          <a:p>
            <a:pPr marL="742950" lvl="2" indent="-342900">
              <a:lnSpc>
                <a:spcPct val="70000"/>
              </a:lnSpc>
              <a:spcBef>
                <a:spcPts val="1000"/>
              </a:spcBef>
              <a:buFont typeface="Arial" panose="020B0604020202020204" pitchFamily="34" charset="0"/>
              <a:buChar char="•"/>
            </a:pPr>
            <a:r>
              <a:rPr lang="en-US" dirty="0" smtClean="0">
                <a:solidFill>
                  <a:srgbClr val="2C2C2C"/>
                </a:solidFill>
              </a:rPr>
              <a:t>Oxycodone</a:t>
            </a:r>
          </a:p>
          <a:p>
            <a:pPr marL="742950" lvl="2" indent="-342900">
              <a:lnSpc>
                <a:spcPct val="70000"/>
              </a:lnSpc>
              <a:spcBef>
                <a:spcPts val="1000"/>
              </a:spcBef>
              <a:buFont typeface="Arial" panose="020B0604020202020204" pitchFamily="34" charset="0"/>
              <a:buChar char="•"/>
            </a:pPr>
            <a:r>
              <a:rPr lang="en-US" dirty="0" smtClean="0">
                <a:solidFill>
                  <a:srgbClr val="2C2C2C"/>
                </a:solidFill>
              </a:rPr>
              <a:t>Oxymorphone</a:t>
            </a:r>
            <a:endParaRPr lang="en-US" dirty="0">
              <a:solidFill>
                <a:srgbClr val="2C2C2C"/>
              </a:solidFill>
            </a:endParaRPr>
          </a:p>
          <a:p>
            <a:pPr marL="742950" lvl="2" indent="-342900">
              <a:lnSpc>
                <a:spcPct val="70000"/>
              </a:lnSpc>
              <a:spcBef>
                <a:spcPts val="1000"/>
              </a:spcBef>
              <a:buFont typeface="Arial" panose="020B0604020202020204" pitchFamily="34" charset="0"/>
              <a:buChar char="•"/>
            </a:pPr>
            <a:r>
              <a:rPr lang="en-US" dirty="0" smtClean="0">
                <a:solidFill>
                  <a:srgbClr val="2C2C2C"/>
                </a:solidFill>
              </a:rPr>
              <a:t>Tapentadol</a:t>
            </a:r>
          </a:p>
          <a:p>
            <a:pPr marL="742950" lvl="2" indent="-342900">
              <a:lnSpc>
                <a:spcPct val="70000"/>
              </a:lnSpc>
              <a:spcBef>
                <a:spcPts val="1000"/>
              </a:spcBef>
              <a:buFont typeface="Arial" panose="020B0604020202020204" pitchFamily="34" charset="0"/>
              <a:buChar char="•"/>
            </a:pPr>
            <a:r>
              <a:rPr lang="en-US" dirty="0" smtClean="0">
                <a:solidFill>
                  <a:srgbClr val="2C2C2C"/>
                </a:solidFill>
              </a:rPr>
              <a:t>Tramadol</a:t>
            </a:r>
            <a:endParaRPr lang="en-US" dirty="0">
              <a:solidFill>
                <a:srgbClr val="2C2C2C"/>
              </a:solidFill>
            </a:endParaRPr>
          </a:p>
          <a:p>
            <a:pPr marL="742950" lvl="2" indent="-342900">
              <a:lnSpc>
                <a:spcPct val="70000"/>
              </a:lnSpc>
              <a:spcBef>
                <a:spcPts val="1000"/>
              </a:spcBef>
              <a:buFont typeface="Arial" panose="020B0604020202020204" pitchFamily="34" charset="0"/>
              <a:buChar char="•"/>
            </a:pPr>
            <a:r>
              <a:rPr lang="en-US" dirty="0" smtClean="0"/>
              <a:t> </a:t>
            </a:r>
          </a:p>
          <a:p>
            <a:pPr marL="342900" lvl="1" indent="-342900" eaLnBrk="0" hangingPunct="0">
              <a:spcBef>
                <a:spcPct val="45000"/>
              </a:spcBef>
              <a:buClr>
                <a:srgbClr val="89A5C7"/>
              </a:buClr>
              <a:buFont typeface="Courier New" panose="02070309020205020404" pitchFamily="49" charset="0"/>
              <a:buNone/>
            </a:pPr>
            <a:endParaRPr lang="en-US" sz="2000" b="1" i="1"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22</a:t>
            </a:fld>
            <a:endParaRPr lang="en-US" dirty="0"/>
          </a:p>
        </p:txBody>
      </p:sp>
      <p:sp>
        <p:nvSpPr>
          <p:cNvPr id="3" name="Footer Placeholder 2"/>
          <p:cNvSpPr>
            <a:spLocks noGrp="1"/>
          </p:cNvSpPr>
          <p:nvPr>
            <p:ph type="ftr" sz="quarter" idx="3"/>
          </p:nvPr>
        </p:nvSpPr>
        <p:spPr>
          <a:xfrm>
            <a:off x="0" y="6532249"/>
            <a:ext cx="9144000" cy="45719"/>
          </a:xfrm>
        </p:spPr>
        <p:txBody>
          <a:bodyPr/>
          <a:lstStyle/>
          <a:p>
            <a:r>
              <a:rPr lang="en-US" dirty="0" smtClean="0"/>
              <a:t>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Analgesics, Long Acting Opioid</a:t>
            </a:r>
            <a:endParaRPr lang="en-US" dirty="0"/>
          </a:p>
        </p:txBody>
      </p:sp>
      <p:sp>
        <p:nvSpPr>
          <p:cNvPr id="3" name="Content Placeholder 2"/>
          <p:cNvSpPr>
            <a:spLocks noGrp="1"/>
          </p:cNvSpPr>
          <p:nvPr>
            <p:ph idx="1"/>
          </p:nvPr>
        </p:nvSpPr>
        <p:spPr/>
        <p:txBody>
          <a:bodyPr/>
          <a:lstStyle/>
          <a:p>
            <a:pPr marL="342900" lvl="1" indent="-342900" eaLnBrk="0" hangingPunct="0">
              <a:spcBef>
                <a:spcPct val="45000"/>
              </a:spcBef>
              <a:buClr>
                <a:srgbClr val="89A5C7"/>
              </a:buClr>
              <a:buNone/>
            </a:pPr>
            <a:r>
              <a:rPr lang="en-US" b="1" i="1" dirty="0">
                <a:solidFill>
                  <a:srgbClr val="2C2C2C"/>
                </a:solidFill>
              </a:rPr>
              <a:t>Abuse -Deterrent Products</a:t>
            </a:r>
          </a:p>
          <a:p>
            <a:pPr marL="342900" lvl="1" indent="-342900">
              <a:spcBef>
                <a:spcPts val="1000"/>
              </a:spcBef>
              <a:buFont typeface="Arial" panose="020B0604020202020204" pitchFamily="34" charset="0"/>
              <a:buChar char="•"/>
            </a:pPr>
            <a:r>
              <a:rPr lang="en-US" dirty="0">
                <a:solidFill>
                  <a:srgbClr val="2C2C2C"/>
                </a:solidFill>
              </a:rPr>
              <a:t>Morphine sulfate ER/naltrexone (Embeda) capsules</a:t>
            </a:r>
            <a:r>
              <a:rPr lang="en-US" dirty="0" smtClean="0">
                <a:solidFill>
                  <a:srgbClr val="2C2C2C"/>
                </a:solidFill>
              </a:rPr>
              <a:t>;</a:t>
            </a:r>
          </a:p>
          <a:p>
            <a:pPr marL="342900" lvl="1" indent="-342900">
              <a:spcBef>
                <a:spcPts val="1000"/>
              </a:spcBef>
              <a:buFont typeface="Arial" panose="020B0604020202020204" pitchFamily="34" charset="0"/>
              <a:buChar char="•"/>
            </a:pPr>
            <a:r>
              <a:rPr lang="en-US" dirty="0" smtClean="0">
                <a:solidFill>
                  <a:srgbClr val="2C2C2C"/>
                </a:solidFill>
              </a:rPr>
              <a:t>Hydrocodone </a:t>
            </a:r>
            <a:r>
              <a:rPr lang="en-US" dirty="0">
                <a:solidFill>
                  <a:srgbClr val="2C2C2C"/>
                </a:solidFill>
              </a:rPr>
              <a:t>ER (Hysingla ER) tablets; </a:t>
            </a:r>
            <a:endParaRPr lang="en-US" dirty="0" smtClean="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Oxycodone </a:t>
            </a:r>
            <a:r>
              <a:rPr lang="en-US" dirty="0">
                <a:solidFill>
                  <a:srgbClr val="2C2C2C"/>
                </a:solidFill>
              </a:rPr>
              <a:t>CR (OxyContin) tablets; </a:t>
            </a:r>
            <a:endParaRPr lang="en-US" dirty="0" smtClean="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Oxycodone </a:t>
            </a:r>
            <a:r>
              <a:rPr lang="en-US" dirty="0">
                <a:solidFill>
                  <a:srgbClr val="2C2C2C"/>
                </a:solidFill>
              </a:rPr>
              <a:t>ER (authorized generics for OxyContin) </a:t>
            </a:r>
            <a:r>
              <a:rPr lang="en-US" dirty="0" smtClean="0">
                <a:solidFill>
                  <a:srgbClr val="2C2C2C"/>
                </a:solidFill>
              </a:rPr>
              <a:t>tablets: and</a:t>
            </a:r>
          </a:p>
          <a:p>
            <a:pPr marL="342900" lvl="1" indent="-342900">
              <a:spcBef>
                <a:spcPts val="1000"/>
              </a:spcBef>
              <a:buFont typeface="Arial" panose="020B0604020202020204" pitchFamily="34" charset="0"/>
              <a:buChar char="•"/>
            </a:pPr>
            <a:r>
              <a:rPr lang="en-US" dirty="0" smtClean="0">
                <a:solidFill>
                  <a:srgbClr val="2C2C2C"/>
                </a:solidFill>
              </a:rPr>
              <a:t>Oxycodone </a:t>
            </a:r>
            <a:r>
              <a:rPr lang="en-US" dirty="0">
                <a:solidFill>
                  <a:srgbClr val="2C2C2C"/>
                </a:solidFill>
              </a:rPr>
              <a:t>ER (Xtampza ER) </a:t>
            </a:r>
            <a:r>
              <a:rPr lang="en-US" dirty="0" smtClean="0">
                <a:solidFill>
                  <a:srgbClr val="2C2C2C"/>
                </a:solidFill>
              </a:rPr>
              <a:t>capsules. </a:t>
            </a:r>
            <a:endParaRPr lang="en-US" dirty="0">
              <a:solidFill>
                <a:srgbClr val="2C2C2C"/>
              </a:solidFill>
            </a:endParaRP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51663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Analgesics, Long Acting Opioid</a:t>
            </a:r>
            <a:endParaRPr lang="en-US" dirty="0"/>
          </a:p>
        </p:txBody>
      </p:sp>
      <p:sp>
        <p:nvSpPr>
          <p:cNvPr id="3" name="Content Placeholder 2"/>
          <p:cNvSpPr>
            <a:spLocks noGrp="1"/>
          </p:cNvSpPr>
          <p:nvPr>
            <p:ph idx="1"/>
          </p:nvPr>
        </p:nvSpPr>
        <p:spPr/>
        <p:txBody>
          <a:bodyPr/>
          <a:lstStyle/>
          <a:p>
            <a:pPr marL="0" lvl="1" indent="0">
              <a:spcBef>
                <a:spcPts val="1000"/>
              </a:spcBef>
              <a:buNone/>
            </a:pPr>
            <a:r>
              <a:rPr lang="en-US" b="1" i="1" dirty="0">
                <a:solidFill>
                  <a:srgbClr val="2C2C2C"/>
                </a:solidFill>
              </a:rPr>
              <a:t>Abuse -Deterrent </a:t>
            </a:r>
            <a:r>
              <a:rPr lang="en-US" b="1" i="1" dirty="0" smtClean="0">
                <a:solidFill>
                  <a:srgbClr val="2C2C2C"/>
                </a:solidFill>
              </a:rPr>
              <a:t>Products continued</a:t>
            </a:r>
            <a:endParaRPr lang="en-US" b="1" i="1" dirty="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Hydromorphone </a:t>
            </a:r>
            <a:r>
              <a:rPr lang="en-US" dirty="0">
                <a:solidFill>
                  <a:srgbClr val="2C2C2C"/>
                </a:solidFill>
              </a:rPr>
              <a:t>ER (Exalgo</a:t>
            </a:r>
            <a:r>
              <a:rPr lang="en-US" dirty="0" smtClean="0">
                <a:solidFill>
                  <a:srgbClr val="2C2C2C"/>
                </a:solidFill>
              </a:rPr>
              <a:t>)*</a:t>
            </a:r>
            <a:endParaRPr lang="en-US" dirty="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Oxymorphone </a:t>
            </a:r>
            <a:r>
              <a:rPr lang="en-US" dirty="0">
                <a:solidFill>
                  <a:srgbClr val="2C2C2C"/>
                </a:solidFill>
              </a:rPr>
              <a:t>ER (Opana ER</a:t>
            </a:r>
            <a:r>
              <a:rPr lang="en-US" dirty="0" smtClean="0">
                <a:solidFill>
                  <a:srgbClr val="2C2C2C"/>
                </a:solidFill>
              </a:rPr>
              <a:t>)*</a:t>
            </a:r>
            <a:endParaRPr lang="en-US" dirty="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Tapentadol </a:t>
            </a:r>
            <a:r>
              <a:rPr lang="en-US" dirty="0">
                <a:solidFill>
                  <a:srgbClr val="2C2C2C"/>
                </a:solidFill>
              </a:rPr>
              <a:t>ER (Nucynta ER</a:t>
            </a:r>
            <a:r>
              <a:rPr lang="en-US" dirty="0" smtClean="0">
                <a:solidFill>
                  <a:srgbClr val="2C2C2C"/>
                </a:solidFill>
              </a:rPr>
              <a:t>)*</a:t>
            </a:r>
            <a:endParaRPr lang="en-US" dirty="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Hydrocodone </a:t>
            </a:r>
            <a:r>
              <a:rPr lang="en-US" dirty="0">
                <a:solidFill>
                  <a:srgbClr val="2C2C2C"/>
                </a:solidFill>
              </a:rPr>
              <a:t>ER (Zohydro ER</a:t>
            </a:r>
            <a:r>
              <a:rPr lang="en-US" dirty="0" smtClean="0">
                <a:solidFill>
                  <a:srgbClr val="2C2C2C"/>
                </a:solidFill>
              </a:rPr>
              <a:t>)*</a:t>
            </a:r>
          </a:p>
          <a:p>
            <a:pPr marL="0" lvl="1" indent="0">
              <a:spcBef>
                <a:spcPts val="1000"/>
              </a:spcBef>
              <a:buNone/>
            </a:pPr>
            <a:r>
              <a:rPr lang="en-US" dirty="0" smtClean="0">
                <a:solidFill>
                  <a:srgbClr val="2C2C2C"/>
                </a:solidFill>
              </a:rPr>
              <a:t>*Have </a:t>
            </a:r>
            <a:r>
              <a:rPr lang="en-US" dirty="0">
                <a:solidFill>
                  <a:srgbClr val="2C2C2C"/>
                </a:solidFill>
              </a:rPr>
              <a:t>abuse-deterrent properties but have not been approved by the FDA as abuse-deterrent </a:t>
            </a:r>
          </a:p>
        </p:txBody>
      </p:sp>
      <p:sp>
        <p:nvSpPr>
          <p:cNvPr id="4" name="Slide Number Placeholder 3"/>
          <p:cNvSpPr>
            <a:spLocks noGrp="1"/>
          </p:cNvSpPr>
          <p:nvPr>
            <p:ph type="sldNum" sz="quarter" idx="4"/>
          </p:nvPr>
        </p:nvSpPr>
        <p:spPr/>
        <p:txBody>
          <a:bodyPr/>
          <a:lstStyle/>
          <a:p>
            <a:fld id="{FF445594-FFE8-4E90-934C-EFF530110A38}" type="slidenum">
              <a:rPr lang="en-US" smtClean="0"/>
              <a:pPr/>
              <a:t>24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4101397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p:txBody>
          <a:bodyPr/>
          <a:lstStyle/>
          <a:p>
            <a:pPr marL="342900" lvl="1" indent="-342900" eaLnBrk="0" hangingPunct="0">
              <a:spcBef>
                <a:spcPct val="45000"/>
              </a:spcBef>
              <a:buClr>
                <a:srgbClr val="89A5C7"/>
              </a:buClr>
              <a:buNone/>
            </a:pPr>
            <a:r>
              <a:rPr lang="en-US" sz="2500" b="1" i="1" dirty="0" smtClean="0">
                <a:solidFill>
                  <a:srgbClr val="2C2C2C"/>
                </a:solidFill>
              </a:rPr>
              <a:t>New Product: Belbuca (buprenorphine) </a:t>
            </a:r>
          </a:p>
          <a:p>
            <a:pPr marL="342900" lvl="1" indent="-342900">
              <a:spcBef>
                <a:spcPts val="1000"/>
              </a:spcBef>
              <a:buFont typeface="Arial" panose="020B0604020202020204" pitchFamily="34" charset="0"/>
              <a:buChar char="•"/>
            </a:pPr>
            <a:r>
              <a:rPr lang="en-US" sz="2500" dirty="0" smtClean="0">
                <a:solidFill>
                  <a:srgbClr val="2C2C2C"/>
                </a:solidFill>
              </a:rPr>
              <a:t>Indicated for the management of severe pain that requires around-the-clock, long-term opioid treatment. </a:t>
            </a:r>
          </a:p>
          <a:p>
            <a:pPr marL="342900" lvl="1" indent="-342900">
              <a:spcBef>
                <a:spcPts val="1000"/>
              </a:spcBef>
              <a:buFont typeface="Arial" panose="020B0604020202020204" pitchFamily="34" charset="0"/>
              <a:buChar char="•"/>
            </a:pPr>
            <a:r>
              <a:rPr lang="en-US" sz="2500" dirty="0" smtClean="0">
                <a:solidFill>
                  <a:srgbClr val="2C2C2C"/>
                </a:solidFill>
              </a:rPr>
              <a:t>Black box warning regarding addiction, abuse, and misuse; respiratory depression, accidental exposure; neonatal opioid withdrawal syndrome; and accidental exposure to children.</a:t>
            </a:r>
          </a:p>
          <a:p>
            <a:pPr marL="342900" lvl="1" indent="-342900">
              <a:spcBef>
                <a:spcPts val="1000"/>
              </a:spcBef>
              <a:buFont typeface="Arial" panose="020B0604020202020204" pitchFamily="34" charset="0"/>
              <a:buChar char="•"/>
            </a:pPr>
            <a:r>
              <a:rPr lang="en-US" sz="2500" dirty="0" smtClean="0">
                <a:solidFill>
                  <a:srgbClr val="2C2C2C"/>
                </a:solidFill>
              </a:rPr>
              <a:t>Contraindicated in patients with significant respiratory depression, severe bronchial asthma, and suspected gastrointestinal obstruction.</a:t>
            </a:r>
          </a:p>
        </p:txBody>
      </p:sp>
      <p:sp>
        <p:nvSpPr>
          <p:cNvPr id="2" name="Slide Number Placeholder 1"/>
          <p:cNvSpPr>
            <a:spLocks noGrp="1"/>
          </p:cNvSpPr>
          <p:nvPr>
            <p:ph type="sldNum" sz="quarter" idx="4"/>
          </p:nvPr>
        </p:nvSpPr>
        <p:spPr/>
        <p:txBody>
          <a:bodyPr/>
          <a:lstStyle/>
          <a:p>
            <a:fld id="{FF445594-FFE8-4E90-934C-EFF530110A38}" type="slidenum">
              <a:rPr lang="en-US" smtClean="0"/>
              <a:pPr/>
              <a:t>25</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Analgesics, Long Acting Opioid</a:t>
            </a:r>
            <a:endParaRPr lang="en-US" dirty="0"/>
          </a:p>
        </p:txBody>
      </p:sp>
      <p:sp>
        <p:nvSpPr>
          <p:cNvPr id="3" name="Content Placeholder 2"/>
          <p:cNvSpPr>
            <a:spLocks noGrp="1"/>
          </p:cNvSpPr>
          <p:nvPr>
            <p:ph idx="1"/>
          </p:nvPr>
        </p:nvSpPr>
        <p:spPr/>
        <p:txBody>
          <a:bodyPr/>
          <a:lstStyle/>
          <a:p>
            <a:pPr marL="0" lvl="1" indent="0">
              <a:spcBef>
                <a:spcPts val="1000"/>
              </a:spcBef>
              <a:buSzTx/>
              <a:buNone/>
            </a:pPr>
            <a:r>
              <a:rPr lang="en-US" b="1" i="1" dirty="0">
                <a:solidFill>
                  <a:srgbClr val="2C2C2C"/>
                </a:solidFill>
              </a:rPr>
              <a:t>New Product: Belbuca (buprenorphine) </a:t>
            </a:r>
          </a:p>
          <a:p>
            <a:pPr marL="342900" lvl="1" indent="-342900">
              <a:spcBef>
                <a:spcPts val="1000"/>
              </a:spcBef>
              <a:buSzTx/>
              <a:buFont typeface="Arial" panose="020B0604020202020204" pitchFamily="34" charset="0"/>
              <a:buChar char="•"/>
            </a:pPr>
            <a:r>
              <a:rPr lang="en-US" dirty="0" smtClean="0">
                <a:solidFill>
                  <a:srgbClr val="2C2C2C"/>
                </a:solidFill>
              </a:rPr>
              <a:t>Warnings </a:t>
            </a:r>
            <a:r>
              <a:rPr lang="en-US" dirty="0">
                <a:solidFill>
                  <a:srgbClr val="2C2C2C"/>
                </a:solidFill>
              </a:rPr>
              <a:t>include use in elderly, cachectic, or debilitated patients or patients with chronic pulmonary disease; risk of prolonged QTc interval; severe hypotension; and risk of use in patients with increased intracranial pressure, brain tumors, head injury, or impaired consciousness. </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26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7331021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p:txBody>
          <a:bodyPr/>
          <a:lstStyle/>
          <a:p>
            <a:pPr marL="342900" lvl="1" indent="-342900" eaLnBrk="0" hangingPunct="0">
              <a:spcBef>
                <a:spcPct val="45000"/>
              </a:spcBef>
              <a:buClr>
                <a:srgbClr val="89A5C7"/>
              </a:buClr>
              <a:buNone/>
            </a:pPr>
            <a:r>
              <a:rPr lang="en-US" sz="2500" b="1" i="1" dirty="0" smtClean="0">
                <a:solidFill>
                  <a:srgbClr val="2C2C2C"/>
                </a:solidFill>
              </a:rPr>
              <a:t>New Product: Belbuca (buprenorphine) </a:t>
            </a:r>
          </a:p>
          <a:p>
            <a:pPr marL="342900" lvl="1" indent="-342900">
              <a:spcBef>
                <a:spcPts val="1000"/>
              </a:spcBef>
              <a:buFont typeface="Arial" panose="020B0604020202020204" pitchFamily="34" charset="0"/>
              <a:buChar char="•"/>
            </a:pPr>
            <a:r>
              <a:rPr lang="en-US" sz="2500" dirty="0" smtClean="0">
                <a:solidFill>
                  <a:srgbClr val="2C2C2C"/>
                </a:solidFill>
              </a:rPr>
              <a:t>Belbuca is a CYP3A4 substrate; it should be used with caution when initiating CYP3A4 inhibitors or discontinuing CYP3A4 inducers. </a:t>
            </a:r>
          </a:p>
          <a:p>
            <a:pPr marL="342900" lvl="1" indent="-342900">
              <a:spcBef>
                <a:spcPts val="1000"/>
              </a:spcBef>
              <a:buFont typeface="Arial" panose="020B0604020202020204" pitchFamily="34" charset="0"/>
              <a:buChar char="•"/>
            </a:pPr>
            <a:r>
              <a:rPr lang="en-US" sz="2500" dirty="0" smtClean="0">
                <a:solidFill>
                  <a:srgbClr val="2C2C2C"/>
                </a:solidFill>
              </a:rPr>
              <a:t>Caution should be exercised when concomitantly giving CNS depressants, benzodiazepines, or mixed agonist/antagonist or partial agonist opioids.</a:t>
            </a:r>
          </a:p>
          <a:p>
            <a:pPr marL="342900" lvl="1" indent="-342900">
              <a:spcBef>
                <a:spcPts val="1000"/>
              </a:spcBef>
              <a:buFont typeface="Arial" panose="020B0604020202020204" pitchFamily="34" charset="0"/>
              <a:buChar char="•"/>
            </a:pPr>
            <a:r>
              <a:rPr lang="en-US" sz="2500" dirty="0" smtClean="0">
                <a:solidFill>
                  <a:srgbClr val="2C2C2C"/>
                </a:solidFill>
              </a:rPr>
              <a:t>Common adverse effects include constipation, nausea, somnolence, vomiting, headache, and dizziness. </a:t>
            </a:r>
          </a:p>
          <a:p>
            <a:pPr marL="342900" lvl="1" indent="-342900" eaLnBrk="0" hangingPunct="0">
              <a:spcBef>
                <a:spcPct val="45000"/>
              </a:spcBef>
              <a:buClr>
                <a:srgbClr val="89A5C7"/>
              </a:buClr>
              <a:buNone/>
            </a:pPr>
            <a:endParaRPr lang="en-US" sz="2000" b="1" i="1"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27</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a:xfrm>
            <a:off x="457200" y="1447800"/>
            <a:ext cx="8382000" cy="4525963"/>
          </a:xfrm>
        </p:spPr>
        <p:txBody>
          <a:bodyPr/>
          <a:lstStyle/>
          <a:p>
            <a:pPr marL="342900" lvl="1" indent="-342900" eaLnBrk="0" hangingPunct="0">
              <a:spcBef>
                <a:spcPct val="45000"/>
              </a:spcBef>
              <a:buClr>
                <a:srgbClr val="89A5C7"/>
              </a:buClr>
              <a:buNone/>
            </a:pPr>
            <a:r>
              <a:rPr lang="en-US" sz="2400" b="1" i="1" dirty="0" smtClean="0">
                <a:solidFill>
                  <a:srgbClr val="2C2C2C"/>
                </a:solidFill>
              </a:rPr>
              <a:t>New Product: Belbuca (buprenorphine) </a:t>
            </a:r>
          </a:p>
          <a:p>
            <a:pPr marL="342900" lvl="1" indent="-342900">
              <a:spcBef>
                <a:spcPts val="1000"/>
              </a:spcBef>
              <a:buFont typeface="Arial" panose="020B0604020202020204" pitchFamily="34" charset="0"/>
              <a:buChar char="•"/>
            </a:pPr>
            <a:r>
              <a:rPr lang="en-US" sz="2400" dirty="0" smtClean="0">
                <a:solidFill>
                  <a:srgbClr val="2C2C2C"/>
                </a:solidFill>
              </a:rPr>
              <a:t>There are no data available in pregnant women to inform a drug-associated risk, but limited published data on the use of buprenorphine in pregnant women have not shown increased risk of major malformations.  </a:t>
            </a:r>
          </a:p>
          <a:p>
            <a:pPr marL="342900" lvl="1" indent="-342900">
              <a:spcBef>
                <a:spcPts val="1000"/>
              </a:spcBef>
              <a:buFont typeface="Arial" panose="020B0604020202020204" pitchFamily="34" charset="0"/>
              <a:buChar char="•"/>
            </a:pPr>
            <a:r>
              <a:rPr lang="en-US" sz="2400" dirty="0" smtClean="0">
                <a:solidFill>
                  <a:srgbClr val="2C2C2C"/>
                </a:solidFill>
              </a:rPr>
              <a:t>Belbuca is applied once daily or every 12 hours, as tolerated. </a:t>
            </a:r>
          </a:p>
          <a:p>
            <a:pPr marL="342900" lvl="1" indent="-342900">
              <a:spcBef>
                <a:spcPts val="1000"/>
              </a:spcBef>
              <a:buFont typeface="Arial" panose="020B0604020202020204" pitchFamily="34" charset="0"/>
              <a:buChar char="•"/>
            </a:pPr>
            <a:r>
              <a:rPr lang="en-US" sz="2400" dirty="0" smtClean="0">
                <a:solidFill>
                  <a:srgbClr val="2C2C2C"/>
                </a:solidFill>
              </a:rPr>
              <a:t>Lower doses are recommended in severe hepatic impairment or in the presence of oral mucositis. </a:t>
            </a:r>
          </a:p>
          <a:p>
            <a:pPr marL="342900" lvl="1" indent="-342900">
              <a:spcBef>
                <a:spcPts val="1000"/>
              </a:spcBef>
              <a:buFont typeface="Arial" panose="020B0604020202020204" pitchFamily="34" charset="0"/>
              <a:buChar char="•"/>
            </a:pPr>
            <a:r>
              <a:rPr lang="en-US" sz="2400" dirty="0" smtClean="0">
                <a:solidFill>
                  <a:srgbClr val="2C2C2C"/>
                </a:solidFill>
              </a:rPr>
              <a:t>It is available in seven strengths ranging from 75 to 900 mcg buccal films. </a:t>
            </a:r>
          </a:p>
          <a:p>
            <a:pPr marL="342900" lvl="1" indent="-342900" eaLnBrk="0" hangingPunct="0">
              <a:spcBef>
                <a:spcPct val="45000"/>
              </a:spcBef>
              <a:buClr>
                <a:srgbClr val="89A5C7"/>
              </a:buClr>
              <a:buNone/>
            </a:pPr>
            <a:endParaRPr lang="en-US" sz="2000" b="1" i="1"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28</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p:txBody>
          <a:bodyPr/>
          <a:lstStyle/>
          <a:p>
            <a:pPr marL="342900" lvl="1" indent="-342900" eaLnBrk="0" hangingPunct="0">
              <a:spcBef>
                <a:spcPct val="45000"/>
              </a:spcBef>
              <a:buClr>
                <a:srgbClr val="89A5C7"/>
              </a:buClr>
              <a:buNone/>
            </a:pPr>
            <a:r>
              <a:rPr lang="en-US" sz="2400" b="1" i="1" dirty="0" smtClean="0">
                <a:solidFill>
                  <a:srgbClr val="2C2C2C"/>
                </a:solidFill>
              </a:rPr>
              <a:t>New Product: Xtampza ER (oxycodone) </a:t>
            </a:r>
          </a:p>
          <a:p>
            <a:pPr marL="342900" lvl="1" indent="-342900">
              <a:spcBef>
                <a:spcPts val="1000"/>
              </a:spcBef>
              <a:buFont typeface="Arial" panose="020B0604020202020204" pitchFamily="34" charset="0"/>
              <a:buChar char="•"/>
            </a:pPr>
            <a:r>
              <a:rPr lang="en-US" sz="2400" dirty="0" smtClean="0">
                <a:solidFill>
                  <a:srgbClr val="2C2C2C"/>
                </a:solidFill>
              </a:rPr>
              <a:t>Indicated for the management of severe pain that requires around-the-clock, long-term opioid treatment. </a:t>
            </a:r>
          </a:p>
          <a:p>
            <a:pPr marL="342900" lvl="1" indent="-342900">
              <a:spcBef>
                <a:spcPts val="1000"/>
              </a:spcBef>
              <a:buFont typeface="Arial" panose="020B0604020202020204" pitchFamily="34" charset="0"/>
              <a:buChar char="•"/>
            </a:pPr>
            <a:r>
              <a:rPr lang="en-US" sz="2400" dirty="0" smtClean="0">
                <a:solidFill>
                  <a:srgbClr val="2C2C2C"/>
                </a:solidFill>
              </a:rPr>
              <a:t>Black box warning regarding addiction, abuse, and misuse; respiratory depression, accidental ingestion; neonatal opioid withdrawal syndrome; concomitant use with CYP3A4 inhibitors; and accidental exposure to children.</a:t>
            </a:r>
          </a:p>
          <a:p>
            <a:pPr marL="342900" lvl="1" indent="-342900">
              <a:spcBef>
                <a:spcPts val="1000"/>
              </a:spcBef>
              <a:buFont typeface="Arial" panose="020B0604020202020204" pitchFamily="34" charset="0"/>
              <a:buChar char="•"/>
            </a:pPr>
            <a:r>
              <a:rPr lang="en-US" sz="2400" dirty="0" smtClean="0">
                <a:solidFill>
                  <a:srgbClr val="2C2C2C"/>
                </a:solidFill>
              </a:rPr>
              <a:t>Contraindicated in patients with significant respiratory depression, acute or severe bronchial asthma, and suspected gastrointestinal obstruction. </a:t>
            </a:r>
          </a:p>
        </p:txBody>
      </p:sp>
      <p:sp>
        <p:nvSpPr>
          <p:cNvPr id="2" name="Slide Number Placeholder 1"/>
          <p:cNvSpPr>
            <a:spLocks noGrp="1"/>
          </p:cNvSpPr>
          <p:nvPr>
            <p:ph type="sldNum" sz="quarter" idx="4"/>
          </p:nvPr>
        </p:nvSpPr>
        <p:spPr/>
        <p:txBody>
          <a:bodyPr/>
          <a:lstStyle/>
          <a:p>
            <a:fld id="{FF445594-FFE8-4E90-934C-EFF530110A38}" type="slidenum">
              <a:rPr lang="en-US" smtClean="0"/>
              <a:pPr/>
              <a:t>29</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Magellan Class Reviews</a:t>
            </a:r>
            <a:endParaRPr lang="en-US" dirty="0"/>
          </a:p>
        </p:txBody>
      </p:sp>
      <p:sp>
        <p:nvSpPr>
          <p:cNvPr id="5" name="Content Placeholder 4"/>
          <p:cNvSpPr>
            <a:spLocks noGrp="1"/>
          </p:cNvSpPr>
          <p:nvPr>
            <p:ph idx="1"/>
          </p:nvPr>
        </p:nvSpPr>
        <p:spPr/>
        <p:txBody>
          <a:bodyPr/>
          <a:lstStyle/>
          <a:p>
            <a:pPr>
              <a:spcBef>
                <a:spcPct val="0"/>
              </a:spcBef>
              <a:buClrTx/>
              <a:buNone/>
            </a:pPr>
            <a:r>
              <a:rPr lang="en-US" altLang="en-US" sz="2400" b="1" i="1" dirty="0" smtClean="0">
                <a:solidFill>
                  <a:srgbClr val="2C2C2C"/>
                </a:solidFill>
              </a:rPr>
              <a:t>Classes</a:t>
            </a:r>
          </a:p>
          <a:p>
            <a:pPr lvl="1"/>
            <a:r>
              <a:rPr lang="en-US" altLang="en-US" sz="2400" dirty="0" smtClean="0">
                <a:solidFill>
                  <a:srgbClr val="2C2C2C"/>
                </a:solidFill>
              </a:rPr>
              <a:t>Antibiotics, Inhaled</a:t>
            </a:r>
          </a:p>
          <a:p>
            <a:pPr lvl="1"/>
            <a:r>
              <a:rPr lang="en-US" altLang="en-US" sz="2400" dirty="0" smtClean="0">
                <a:solidFill>
                  <a:srgbClr val="2C2C2C"/>
                </a:solidFill>
              </a:rPr>
              <a:t>Cytokine and CAM Antagonists</a:t>
            </a:r>
          </a:p>
          <a:p>
            <a:pPr lvl="1"/>
            <a:r>
              <a:rPr lang="en-US" altLang="en-US" sz="2400" dirty="0" smtClean="0">
                <a:solidFill>
                  <a:srgbClr val="2C2C2C"/>
                </a:solidFill>
              </a:rPr>
              <a:t>Epinephrine, Self-injected</a:t>
            </a:r>
          </a:p>
          <a:p>
            <a:pPr lvl="1"/>
            <a:r>
              <a:rPr lang="en-US" altLang="en-US" sz="2400" dirty="0" smtClean="0">
                <a:solidFill>
                  <a:srgbClr val="2C2C2C"/>
                </a:solidFill>
              </a:rPr>
              <a:t>Growth Hormone</a:t>
            </a:r>
          </a:p>
          <a:p>
            <a:pPr lvl="1"/>
            <a:r>
              <a:rPr lang="en-US" altLang="en-US" sz="2400" dirty="0" smtClean="0">
                <a:solidFill>
                  <a:srgbClr val="2C2C2C"/>
                </a:solidFill>
              </a:rPr>
              <a:t>Analgesics, Long-Acting Opioid</a:t>
            </a:r>
          </a:p>
          <a:p>
            <a:pPr lvl="1">
              <a:lnSpc>
                <a:spcPct val="120000"/>
              </a:lnSpc>
            </a:pPr>
            <a:r>
              <a:rPr lang="en-US" altLang="en-US" sz="2400" dirty="0" smtClean="0">
                <a:solidFill>
                  <a:srgbClr val="2C2C2C"/>
                </a:solidFill>
              </a:rPr>
              <a:t>Makena (</a:t>
            </a:r>
            <a:r>
              <a:rPr lang="en-US" sz="2400" dirty="0" smtClean="0">
                <a:solidFill>
                  <a:srgbClr val="2C2C2C"/>
                </a:solidFill>
              </a:rPr>
              <a:t>hydroxyprogesterone) – Single Product Review</a:t>
            </a:r>
          </a:p>
          <a:p>
            <a:pPr>
              <a:lnSpc>
                <a:spcPct val="120000"/>
              </a:lnSpc>
              <a:spcBef>
                <a:spcPct val="0"/>
              </a:spcBef>
              <a:buClrTx/>
              <a:buNone/>
            </a:pPr>
            <a:r>
              <a:rPr lang="en-US" altLang="en-US" sz="2400" b="1" i="1" dirty="0" smtClean="0">
                <a:solidFill>
                  <a:srgbClr val="2C2C2C"/>
                </a:solidFill>
              </a:rPr>
              <a:t>New Products (to Magellan PDL classes)</a:t>
            </a:r>
          </a:p>
          <a:p>
            <a:pPr lvl="1"/>
            <a:r>
              <a:rPr lang="en-US" altLang="en-US" sz="2400" dirty="0" smtClean="0">
                <a:solidFill>
                  <a:srgbClr val="2C2C2C"/>
                </a:solidFill>
              </a:rPr>
              <a:t>Bevespi Aerosphere</a:t>
            </a:r>
          </a:p>
          <a:p>
            <a:pPr>
              <a:spcBef>
                <a:spcPct val="0"/>
              </a:spcBef>
              <a:buClrTx/>
              <a:buNone/>
            </a:pPr>
            <a:endParaRPr lang="en-US" altLang="en-US" sz="2800" b="1" i="1" dirty="0" smtClean="0"/>
          </a:p>
          <a:p>
            <a:pPr>
              <a:spcBef>
                <a:spcPct val="0"/>
              </a:spcBef>
              <a:buClrTx/>
              <a:buNone/>
            </a:pPr>
            <a:endParaRPr lang="en-US" altLang="en-US" dirty="0" smtClean="0"/>
          </a:p>
          <a:p>
            <a:endParaRPr lang="en-US" dirty="0"/>
          </a:p>
        </p:txBody>
      </p:sp>
      <p:sp>
        <p:nvSpPr>
          <p:cNvPr id="2" name="Slide Number Placeholder 1"/>
          <p:cNvSpPr>
            <a:spLocks noGrp="1"/>
          </p:cNvSpPr>
          <p:nvPr>
            <p:ph type="sldNum" sz="quarter" idx="4"/>
          </p:nvPr>
        </p:nvSpPr>
        <p:spPr/>
        <p:txBody>
          <a:bodyPr/>
          <a:lstStyle/>
          <a:p>
            <a:fld id="{FF445594-FFE8-4E90-934C-EFF530110A38}" type="slidenum">
              <a:rPr lang="en-US" smtClean="0"/>
              <a:pPr/>
              <a:t>3</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a:xfrm>
            <a:off x="457200" y="1447800"/>
            <a:ext cx="8382000" cy="4876800"/>
          </a:xfrm>
        </p:spPr>
        <p:txBody>
          <a:bodyPr/>
          <a:lstStyle/>
          <a:p>
            <a:pPr marL="342900" lvl="1" indent="-342900" eaLnBrk="0" hangingPunct="0">
              <a:spcBef>
                <a:spcPct val="45000"/>
              </a:spcBef>
              <a:buClr>
                <a:srgbClr val="89A5C7"/>
              </a:buClr>
              <a:buNone/>
            </a:pPr>
            <a:r>
              <a:rPr lang="en-US" sz="2600" b="1" i="1" dirty="0" smtClean="0">
                <a:solidFill>
                  <a:srgbClr val="2C2C2C"/>
                </a:solidFill>
              </a:rPr>
              <a:t>New Product: Xtampza ER (oxycodone) </a:t>
            </a:r>
          </a:p>
          <a:p>
            <a:pPr marL="342900" lvl="1" indent="-342900">
              <a:spcBef>
                <a:spcPts val="1000"/>
              </a:spcBef>
              <a:buFont typeface="Arial" panose="020B0604020202020204" pitchFamily="34" charset="0"/>
              <a:buChar char="•"/>
            </a:pPr>
            <a:r>
              <a:rPr lang="en-US" sz="2600" dirty="0" smtClean="0">
                <a:solidFill>
                  <a:srgbClr val="2C2C2C"/>
                </a:solidFill>
              </a:rPr>
              <a:t>Other warnings include use in elderly, cachectic, or debilitated patients or patients with chronic pulmonary disease; adrenal insufficiency; severe hypotension; and risk of use in patients with increased intracranial pressure, brain tumors, head injury, or impaired consciousness. </a:t>
            </a:r>
          </a:p>
          <a:p>
            <a:pPr marL="342900" lvl="1" indent="-342900">
              <a:spcBef>
                <a:spcPts val="1000"/>
              </a:spcBef>
              <a:buFont typeface="Arial" panose="020B0604020202020204" pitchFamily="34" charset="0"/>
              <a:buChar char="•"/>
            </a:pPr>
            <a:r>
              <a:rPr lang="en-US" sz="2600" dirty="0" smtClean="0">
                <a:solidFill>
                  <a:srgbClr val="2C2C2C"/>
                </a:solidFill>
              </a:rPr>
              <a:t>Xtampza ER is a CYP3A4 substrate.  It should also be used with caution when used concurrently with CNS depressants, serotonergic drugs, and mixed agonist/antagonist or partial agonist opioids.</a:t>
            </a:r>
          </a:p>
          <a:p>
            <a:pPr marL="342900" lvl="1" indent="-342900">
              <a:spcBef>
                <a:spcPts val="1000"/>
              </a:spcBef>
              <a:buFont typeface="Arial" panose="020B0604020202020204" pitchFamily="34" charset="0"/>
              <a:buChar char="•"/>
            </a:pPr>
            <a:endParaRPr lang="en-US" sz="20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30</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p:txBody>
          <a:bodyPr/>
          <a:lstStyle/>
          <a:p>
            <a:pPr marL="342900" lvl="1" indent="-342900" eaLnBrk="0" hangingPunct="0">
              <a:spcBef>
                <a:spcPct val="45000"/>
              </a:spcBef>
              <a:buClr>
                <a:srgbClr val="89A5C7"/>
              </a:buClr>
              <a:buNone/>
            </a:pPr>
            <a:r>
              <a:rPr lang="en-US" b="1" i="1" dirty="0" smtClean="0">
                <a:solidFill>
                  <a:srgbClr val="2C2C2C"/>
                </a:solidFill>
              </a:rPr>
              <a:t>New Product: Xtampza ER (oxycodone) </a:t>
            </a:r>
          </a:p>
          <a:p>
            <a:pPr marL="342900" lvl="1" indent="-342900">
              <a:spcBef>
                <a:spcPts val="1000"/>
              </a:spcBef>
              <a:buFont typeface="Arial" panose="020B0604020202020204" pitchFamily="34" charset="0"/>
              <a:buChar char="•"/>
            </a:pPr>
            <a:r>
              <a:rPr lang="en-US" sz="2600" dirty="0">
                <a:solidFill>
                  <a:srgbClr val="2C2C2C"/>
                </a:solidFill>
              </a:rPr>
              <a:t>Common adverse effects include nausea, headache, constipation, somnolence, and pruritus. </a:t>
            </a:r>
            <a:endParaRPr lang="en-US" sz="2600" dirty="0" smtClean="0">
              <a:solidFill>
                <a:srgbClr val="2C2C2C"/>
              </a:solidFill>
            </a:endParaRPr>
          </a:p>
          <a:p>
            <a:pPr marL="342900" lvl="1" indent="-342900">
              <a:spcBef>
                <a:spcPts val="1000"/>
              </a:spcBef>
              <a:buFont typeface="Arial" panose="020B0604020202020204" pitchFamily="34" charset="0"/>
              <a:buChar char="•"/>
            </a:pPr>
            <a:r>
              <a:rPr lang="en-US" sz="2600" dirty="0" smtClean="0">
                <a:solidFill>
                  <a:srgbClr val="2C2C2C"/>
                </a:solidFill>
              </a:rPr>
              <a:t>There are no data available in pregnant women to inform a drug-associated risk, but prolonged use can lead to neonatal opioid withdrawal syndrome.  </a:t>
            </a:r>
          </a:p>
          <a:p>
            <a:pPr marL="342900" lvl="1" indent="-342900">
              <a:spcBef>
                <a:spcPts val="1000"/>
              </a:spcBef>
              <a:buFont typeface="Arial" panose="020B0604020202020204" pitchFamily="34" charset="0"/>
              <a:buChar char="•"/>
            </a:pPr>
            <a:r>
              <a:rPr lang="en-US" sz="2600" dirty="0" smtClean="0">
                <a:solidFill>
                  <a:srgbClr val="2C2C2C"/>
                </a:solidFill>
              </a:rPr>
              <a:t>Xtampza ER is given every 12 hours with food.  The capsule contents can be sprinkled on food. Lower doses are recommended in severe hepatic impairment. </a:t>
            </a:r>
          </a:p>
        </p:txBody>
      </p:sp>
      <p:sp>
        <p:nvSpPr>
          <p:cNvPr id="2" name="Slide Number Placeholder 1"/>
          <p:cNvSpPr>
            <a:spLocks noGrp="1"/>
          </p:cNvSpPr>
          <p:nvPr>
            <p:ph type="sldNum" sz="quarter" idx="4"/>
          </p:nvPr>
        </p:nvSpPr>
        <p:spPr/>
        <p:txBody>
          <a:bodyPr/>
          <a:lstStyle/>
          <a:p>
            <a:fld id="{FF445594-FFE8-4E90-934C-EFF530110A38}" type="slidenum">
              <a:rPr lang="en-US" smtClean="0"/>
              <a:pPr/>
              <a:t>31</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Analgesics, Long Acting Opioid</a:t>
            </a:r>
            <a:endParaRPr lang="en-US" dirty="0"/>
          </a:p>
        </p:txBody>
      </p:sp>
      <p:sp>
        <p:nvSpPr>
          <p:cNvPr id="3" name="Content Placeholder 2"/>
          <p:cNvSpPr>
            <a:spLocks noGrp="1"/>
          </p:cNvSpPr>
          <p:nvPr>
            <p:ph idx="1"/>
          </p:nvPr>
        </p:nvSpPr>
        <p:spPr/>
        <p:txBody>
          <a:bodyPr/>
          <a:lstStyle/>
          <a:p>
            <a:pPr marL="342900" lvl="1" indent="-342900" eaLnBrk="0" hangingPunct="0">
              <a:spcBef>
                <a:spcPct val="45000"/>
              </a:spcBef>
              <a:buClr>
                <a:srgbClr val="89A5C7"/>
              </a:buClr>
              <a:buNone/>
            </a:pPr>
            <a:r>
              <a:rPr lang="en-US" b="1" i="1" dirty="0">
                <a:solidFill>
                  <a:srgbClr val="2C2C2C"/>
                </a:solidFill>
              </a:rPr>
              <a:t>New Product: Xtampza ER (oxycodone) </a:t>
            </a:r>
            <a:r>
              <a:rPr lang="en-US" b="1" i="1" dirty="0" smtClean="0">
                <a:solidFill>
                  <a:srgbClr val="2C2C2C"/>
                </a:solidFill>
              </a:rPr>
              <a:t>continued</a:t>
            </a:r>
            <a:endParaRPr lang="en-US" b="1" i="1" dirty="0">
              <a:solidFill>
                <a:srgbClr val="2C2C2C"/>
              </a:solidFill>
            </a:endParaRPr>
          </a:p>
          <a:p>
            <a:pPr marL="342900" lvl="1" indent="-342900">
              <a:spcBef>
                <a:spcPts val="1000"/>
              </a:spcBef>
              <a:buFont typeface="Arial" panose="020B0604020202020204" pitchFamily="34" charset="0"/>
              <a:buChar char="•"/>
            </a:pPr>
            <a:r>
              <a:rPr lang="en-US" dirty="0" smtClean="0">
                <a:solidFill>
                  <a:srgbClr val="2C2C2C"/>
                </a:solidFill>
              </a:rPr>
              <a:t>It </a:t>
            </a:r>
            <a:r>
              <a:rPr lang="en-US" dirty="0">
                <a:solidFill>
                  <a:srgbClr val="2C2C2C"/>
                </a:solidFill>
              </a:rPr>
              <a:t>is available in five strengths ranging from 9 to 36 mg extended release capsules. </a:t>
            </a:r>
          </a:p>
          <a:p>
            <a:pPr marL="342900" lvl="1" indent="-342900">
              <a:spcBef>
                <a:spcPts val="1000"/>
              </a:spcBef>
              <a:buFont typeface="Arial" panose="020B0604020202020204" pitchFamily="34" charset="0"/>
              <a:buChar char="•"/>
            </a:pPr>
            <a:r>
              <a:rPr lang="en-US" dirty="0">
                <a:solidFill>
                  <a:srgbClr val="2C2C2C"/>
                </a:solidFill>
              </a:rPr>
              <a:t>The abuse deterrent mechanism is the microsphere formulation (inactive ingredients) that makes the capsule contents difficult to manipulate for misuse and abuse.  </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0533518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Analgesics, Long Acting Opioid</a:t>
            </a:r>
            <a:endParaRPr lang="en-US" dirty="0"/>
          </a:p>
        </p:txBody>
      </p:sp>
      <p:sp>
        <p:nvSpPr>
          <p:cNvPr id="5" name="Content Placeholder 4"/>
          <p:cNvSpPr>
            <a:spLocks noGrp="1"/>
          </p:cNvSpPr>
          <p:nvPr>
            <p:ph idx="1"/>
          </p:nvPr>
        </p:nvSpPr>
        <p:spPr>
          <a:xfrm>
            <a:off x="457200" y="1600200"/>
            <a:ext cx="8382000" cy="4724400"/>
          </a:xfrm>
        </p:spPr>
        <p:txBody>
          <a:bodyPr/>
          <a:lstStyle/>
          <a:p>
            <a:pPr marL="342900" lvl="1" indent="-342900" eaLnBrk="0" hangingPunct="0">
              <a:spcBef>
                <a:spcPct val="45000"/>
              </a:spcBef>
              <a:buClr>
                <a:srgbClr val="89A5C7"/>
              </a:buClr>
              <a:buNone/>
            </a:pPr>
            <a:r>
              <a:rPr lang="en-US" sz="2400" b="1" i="1" dirty="0" smtClean="0">
                <a:solidFill>
                  <a:srgbClr val="2C2C2C"/>
                </a:solidFill>
              </a:rPr>
              <a:t>Guideline/Regulatory Updates:</a:t>
            </a:r>
            <a:endParaRPr lang="en-US" sz="2400" dirty="0" smtClean="0">
              <a:solidFill>
                <a:srgbClr val="2C2C2C"/>
              </a:solidFill>
            </a:endParaRPr>
          </a:p>
          <a:p>
            <a:pPr marL="342900" lvl="1" indent="-342900">
              <a:spcBef>
                <a:spcPts val="1000"/>
              </a:spcBef>
              <a:buFont typeface="Arial" panose="020B0604020202020204" pitchFamily="34" charset="0"/>
              <a:buChar char="•"/>
            </a:pPr>
            <a:r>
              <a:rPr lang="en-US" sz="2400" dirty="0" smtClean="0">
                <a:solidFill>
                  <a:srgbClr val="2C2C2C"/>
                </a:solidFill>
              </a:rPr>
              <a:t>Centers for Disease Control and Prevention (CDC) released guidelines for prescribing opioids for chronic pain outside of active cancer, palliative, and end-of-life care</a:t>
            </a:r>
          </a:p>
          <a:p>
            <a:pPr marL="742950" lvl="2" indent="-342900">
              <a:spcBef>
                <a:spcPts val="1000"/>
              </a:spcBef>
              <a:buFont typeface="Arial" panose="020B0604020202020204" pitchFamily="34" charset="0"/>
              <a:buChar char="•"/>
            </a:pPr>
            <a:r>
              <a:rPr lang="en-US" dirty="0" smtClean="0">
                <a:solidFill>
                  <a:srgbClr val="2C2C2C"/>
                </a:solidFill>
              </a:rPr>
              <a:t>If opioids are deemed appropriate for a patient’s chronic pain, they recommend initial treatment with immediate-release opioids </a:t>
            </a:r>
          </a:p>
          <a:p>
            <a:pPr marL="742950" lvl="2" indent="-342900">
              <a:spcBef>
                <a:spcPts val="1000"/>
              </a:spcBef>
              <a:buFont typeface="Arial" panose="020B0604020202020204" pitchFamily="34" charset="0"/>
              <a:buChar char="•"/>
            </a:pPr>
            <a:r>
              <a:rPr lang="en-US" dirty="0" smtClean="0">
                <a:solidFill>
                  <a:srgbClr val="2C2C2C"/>
                </a:solidFill>
              </a:rPr>
              <a:t>Doses of ≥ 50 morphine milligram equivalents (MME)/day should prompt reassessment of the individual’s benefits and risks and use of ≥ 90 MME/day should be avoided</a:t>
            </a:r>
            <a:endParaRPr lang="en-US" b="1" i="1" dirty="0" smtClean="0">
              <a:solidFill>
                <a:srgbClr val="2C2C2C"/>
              </a:solidFill>
            </a:endParaRPr>
          </a:p>
          <a:p>
            <a:pPr marL="742950" lvl="2" indent="-342900">
              <a:spcBef>
                <a:spcPts val="1000"/>
              </a:spcBef>
              <a:buFont typeface="Arial" panose="020B0604020202020204" pitchFamily="34" charset="0"/>
              <a:buChar char="•"/>
            </a:pPr>
            <a:endParaRPr lang="en-US" sz="20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33</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Analgesics, Long Acting Opioid</a:t>
            </a:r>
            <a:endParaRPr lang="en-US" dirty="0"/>
          </a:p>
        </p:txBody>
      </p:sp>
      <p:sp>
        <p:nvSpPr>
          <p:cNvPr id="3" name="Content Placeholder 2"/>
          <p:cNvSpPr>
            <a:spLocks noGrp="1"/>
          </p:cNvSpPr>
          <p:nvPr>
            <p:ph idx="1"/>
          </p:nvPr>
        </p:nvSpPr>
        <p:spPr/>
        <p:txBody>
          <a:bodyPr/>
          <a:lstStyle/>
          <a:p>
            <a:pPr marL="342900" lvl="1" indent="-342900" eaLnBrk="0" hangingPunct="0">
              <a:spcBef>
                <a:spcPct val="45000"/>
              </a:spcBef>
              <a:buClr>
                <a:srgbClr val="89A5C7"/>
              </a:buClr>
              <a:buNone/>
            </a:pPr>
            <a:r>
              <a:rPr lang="en-US" sz="2600" b="1" i="1" dirty="0">
                <a:solidFill>
                  <a:srgbClr val="2C2C2C"/>
                </a:solidFill>
              </a:rPr>
              <a:t>Guideline/Regulatory </a:t>
            </a:r>
            <a:r>
              <a:rPr lang="en-US" sz="2600" b="1" i="1" dirty="0" smtClean="0">
                <a:solidFill>
                  <a:srgbClr val="2C2C2C"/>
                </a:solidFill>
              </a:rPr>
              <a:t>Updates continued:</a:t>
            </a:r>
            <a:endParaRPr lang="en-US" sz="2600" dirty="0">
              <a:solidFill>
                <a:srgbClr val="2C2C2C"/>
              </a:solidFill>
            </a:endParaRPr>
          </a:p>
          <a:p>
            <a:pPr marL="342900" lvl="1" indent="-342900">
              <a:spcBef>
                <a:spcPts val="1000"/>
              </a:spcBef>
              <a:buFont typeface="Arial" panose="020B0604020202020204" pitchFamily="34" charset="0"/>
              <a:buChar char="•"/>
            </a:pPr>
            <a:r>
              <a:rPr lang="en-US" sz="2600" dirty="0" smtClean="0">
                <a:solidFill>
                  <a:srgbClr val="2C2C2C"/>
                </a:solidFill>
              </a:rPr>
              <a:t>A </a:t>
            </a:r>
            <a:r>
              <a:rPr lang="en-US" sz="2600" dirty="0">
                <a:solidFill>
                  <a:srgbClr val="2C2C2C"/>
                </a:solidFill>
              </a:rPr>
              <a:t>black boxed warning will be added to all opioid- and benzodiazepine-containing product labels stating that concomitant use of opioids and benzodiazepines has resulted in serious adverse effects, including respiratory depression and death.  </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1696365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072" y="1428750"/>
            <a:ext cx="7018528" cy="3905250"/>
          </a:xfrm>
        </p:spPr>
        <p:txBody>
          <a:bodyPr anchor="t"/>
          <a:lstStyle/>
          <a:p>
            <a:r>
              <a:rPr lang="en-US" altLang="en-US" dirty="0" smtClean="0"/>
              <a:t>Makena (</a:t>
            </a:r>
            <a:r>
              <a:rPr lang="en-US" dirty="0" smtClean="0"/>
              <a:t>hydroxyprogesterone</a:t>
            </a:r>
            <a:r>
              <a:rPr lang="en-US" altLang="en-US" dirty="0" smtClean="0"/>
              <a:t>) </a:t>
            </a:r>
            <a:br>
              <a:rPr lang="en-US" altLang="en-US" dirty="0" smtClean="0"/>
            </a:br>
            <a:r>
              <a:rPr lang="en-US" altLang="en-US" dirty="0"/>
              <a:t/>
            </a:r>
            <a:br>
              <a:rPr lang="en-US" altLang="en-US" dirty="0"/>
            </a:br>
            <a:r>
              <a:rPr lang="en-US" altLang="en-US" dirty="0" smtClean="0"/>
              <a:t/>
            </a:r>
            <a:br>
              <a:rPr lang="en-US" altLang="en-US" dirty="0" smtClean="0"/>
            </a:br>
            <a:r>
              <a:rPr lang="en-US" sz="2800" i="1" dirty="0">
                <a:solidFill>
                  <a:schemeClr val="tx1">
                    <a:lumMod val="50000"/>
                  </a:schemeClr>
                </a:solidFill>
              </a:rPr>
              <a:t>Sarah Martinez, Pharm D</a:t>
            </a:r>
            <a:br>
              <a:rPr lang="en-US" sz="2800" i="1" dirty="0">
                <a:solidFill>
                  <a:schemeClr val="tx1">
                    <a:lumMod val="50000"/>
                  </a:schemeClr>
                </a:solidFill>
              </a:rPr>
            </a:br>
            <a:r>
              <a:rPr lang="en-US" sz="2800" i="1" dirty="0">
                <a:solidFill>
                  <a:schemeClr val="tx1">
                    <a:lumMod val="50000"/>
                  </a:schemeClr>
                </a:solidFill>
              </a:rPr>
              <a:t>Provider Synergies</a:t>
            </a:r>
            <a:r>
              <a:rPr lang="en-US" dirty="0"/>
              <a:t/>
            </a:r>
            <a:br>
              <a:rPr lang="en-US" dirty="0"/>
            </a:br>
            <a:r>
              <a:rPr lang="en-US" altLang="en-US" dirty="0" smtClean="0"/>
              <a:t/>
            </a:r>
            <a:br>
              <a:rPr lang="en-US" altLang="en-US" dirty="0" smtClean="0"/>
            </a:b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35</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t>Makena (</a:t>
            </a:r>
            <a:r>
              <a:rPr lang="en-US" dirty="0" smtClean="0"/>
              <a:t>hydroxyprogesterone</a:t>
            </a:r>
            <a:r>
              <a:rPr lang="en-US" altLang="en-US" dirty="0" smtClean="0"/>
              <a:t>)</a:t>
            </a:r>
          </a:p>
        </p:txBody>
      </p:sp>
      <p:sp>
        <p:nvSpPr>
          <p:cNvPr id="29699" name="Content Placeholder 2"/>
          <p:cNvSpPr>
            <a:spLocks noGrp="1"/>
          </p:cNvSpPr>
          <p:nvPr>
            <p:ph idx="1"/>
          </p:nvPr>
        </p:nvSpPr>
        <p:spPr>
          <a:xfrm>
            <a:off x="381000" y="1524000"/>
            <a:ext cx="7924800" cy="4800600"/>
          </a:xfrm>
        </p:spPr>
        <p:txBody>
          <a:bodyPr/>
          <a:lstStyle/>
          <a:p>
            <a:r>
              <a:rPr lang="en-US" sz="2400" dirty="0" smtClean="0">
                <a:solidFill>
                  <a:srgbClr val="2C2C2C"/>
                </a:solidFill>
              </a:rPr>
              <a:t>Indication: To reduce the risk of preterm birth in women with a singleton pregnancy who have a history of singleton spontaneous preterm birth </a:t>
            </a:r>
          </a:p>
          <a:p>
            <a:r>
              <a:rPr lang="en-US" sz="2400" dirty="0" smtClean="0">
                <a:solidFill>
                  <a:srgbClr val="2C2C2C"/>
                </a:solidFill>
              </a:rPr>
              <a:t>Women who have had a previous preterm birth are at increased risk for premature birth.</a:t>
            </a:r>
          </a:p>
          <a:p>
            <a:r>
              <a:rPr lang="en-US" sz="2400" dirty="0" smtClean="0">
                <a:solidFill>
                  <a:srgbClr val="2C2C2C"/>
                </a:solidFill>
              </a:rPr>
              <a:t>Preterm birth, defined as birth of an infant prior to 37 week of gestation, affects nearly 1 of every 9 infants born in the U.S. each year (CDC – July 2016)</a:t>
            </a:r>
          </a:p>
          <a:p>
            <a:r>
              <a:rPr lang="en-US" sz="2400" dirty="0" smtClean="0">
                <a:solidFill>
                  <a:srgbClr val="2C2C2C"/>
                </a:solidFill>
              </a:rPr>
              <a:t>There is a higher risk of serious disability or death the earlier the baby is born.  Preterm-related causes of death accounted for 35% in 2008 of all infant deaths. </a:t>
            </a:r>
            <a:r>
              <a:rPr lang="en-US" sz="2400" dirty="0" smtClean="0"/>
              <a:t>	</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t>Makena (</a:t>
            </a:r>
            <a:r>
              <a:rPr lang="en-US" dirty="0" smtClean="0"/>
              <a:t>hydroxyprogesterone</a:t>
            </a:r>
            <a:r>
              <a:rPr lang="en-US" altLang="en-US" dirty="0" smtClean="0"/>
              <a:t>)</a:t>
            </a:r>
          </a:p>
        </p:txBody>
      </p:sp>
      <p:sp>
        <p:nvSpPr>
          <p:cNvPr id="29699" name="Content Placeholder 2"/>
          <p:cNvSpPr>
            <a:spLocks noGrp="1"/>
          </p:cNvSpPr>
          <p:nvPr>
            <p:ph idx="1"/>
          </p:nvPr>
        </p:nvSpPr>
        <p:spPr>
          <a:xfrm>
            <a:off x="381000" y="1524000"/>
            <a:ext cx="7924800" cy="4267200"/>
          </a:xfrm>
        </p:spPr>
        <p:txBody>
          <a:bodyPr/>
          <a:lstStyle/>
          <a:p>
            <a:r>
              <a:rPr lang="en-US" sz="2800" dirty="0" smtClean="0">
                <a:solidFill>
                  <a:srgbClr val="2C2C2C"/>
                </a:solidFill>
              </a:rPr>
              <a:t>Dosing: Administer 250 mg (1 mL) intramuscular (IM) every 7 days; Begin treatment between 16 weeks, 0 days and 20 weeks, 6 days of gestation; Continue administration once weekly until week 37 (through 36 weeks, 6 days) of gestation or delivery, whichever occurs first 	</a:t>
            </a:r>
          </a:p>
          <a:p>
            <a:r>
              <a:rPr lang="en-US" sz="2800" dirty="0" smtClean="0">
                <a:solidFill>
                  <a:srgbClr val="2C2C2C"/>
                </a:solidFill>
              </a:rPr>
              <a:t>Available as multidose vial: 5 mL (250 mg/mL) and single-dose vial (preservative-free): 1 mL (250 mg/mL) 	</a:t>
            </a:r>
          </a:p>
          <a:p>
            <a:endParaRPr lang="en-US" sz="2000" dirty="0" smtClean="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072" y="1428750"/>
            <a:ext cx="5723128" cy="4210050"/>
          </a:xfrm>
        </p:spPr>
        <p:txBody>
          <a:bodyPr anchor="t"/>
          <a:lstStyle/>
          <a:p>
            <a:r>
              <a:rPr lang="en-US" altLang="en-US" dirty="0" smtClean="0"/>
              <a:t>New Products (to Magellan PDL classes) </a:t>
            </a:r>
            <a:br>
              <a:rPr lang="en-US" altLang="en-US" dirty="0" smtClean="0"/>
            </a:br>
            <a:r>
              <a:rPr lang="en-US" altLang="en-US" dirty="0" smtClean="0"/>
              <a:t/>
            </a:r>
            <a:br>
              <a:rPr lang="en-US" altLang="en-US" dirty="0" smtClean="0"/>
            </a:br>
            <a:r>
              <a:rPr lang="en-US" altLang="en-US" dirty="0"/>
              <a:t/>
            </a:r>
            <a:br>
              <a:rPr lang="en-US" altLang="en-US" dirty="0"/>
            </a:br>
            <a:r>
              <a:rPr lang="en-US" sz="2800" i="1" dirty="0">
                <a:solidFill>
                  <a:srgbClr val="2C2C2C"/>
                </a:solidFill>
              </a:rPr>
              <a:t>Sarah Martinez, Pharm D</a:t>
            </a:r>
            <a:br>
              <a:rPr lang="en-US" sz="2800" i="1" dirty="0">
                <a:solidFill>
                  <a:srgbClr val="2C2C2C"/>
                </a:solidFill>
              </a:rPr>
            </a:br>
            <a:r>
              <a:rPr lang="en-US" sz="2800" i="1" dirty="0">
                <a:solidFill>
                  <a:srgbClr val="2C2C2C"/>
                </a:solidFill>
              </a:rPr>
              <a:t>Provider Synergies</a:t>
            </a:r>
            <a:r>
              <a:rPr lang="en-US" dirty="0"/>
              <a:t/>
            </a:r>
            <a:br>
              <a:rPr lang="en-US" dirty="0"/>
            </a:b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38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t>Bevespi Aerosphere </a:t>
            </a:r>
            <a:br>
              <a:rPr lang="en-US" altLang="en-US" dirty="0" smtClean="0"/>
            </a:br>
            <a:r>
              <a:rPr lang="en-US" altLang="en-US" dirty="0" smtClean="0"/>
              <a:t>(formoterol/glycopyrrolate) </a:t>
            </a:r>
          </a:p>
        </p:txBody>
      </p:sp>
      <p:sp>
        <p:nvSpPr>
          <p:cNvPr id="29699" name="Content Placeholder 2"/>
          <p:cNvSpPr>
            <a:spLocks noGrp="1"/>
          </p:cNvSpPr>
          <p:nvPr>
            <p:ph idx="1"/>
          </p:nvPr>
        </p:nvSpPr>
        <p:spPr>
          <a:xfrm>
            <a:off x="381000" y="1524000"/>
            <a:ext cx="7924800" cy="4572000"/>
          </a:xfrm>
        </p:spPr>
        <p:txBody>
          <a:bodyPr/>
          <a:lstStyle/>
          <a:p>
            <a:r>
              <a:rPr lang="en-US" sz="2800" dirty="0" smtClean="0">
                <a:solidFill>
                  <a:srgbClr val="2C2C2C"/>
                </a:solidFill>
              </a:rPr>
              <a:t>Indicated for the long-term maintenance treatment of airflow obstruction in COPD patients </a:t>
            </a:r>
          </a:p>
          <a:p>
            <a:r>
              <a:rPr lang="en-US" sz="2800" dirty="0" smtClean="0">
                <a:solidFill>
                  <a:srgbClr val="2C2C2C"/>
                </a:solidFill>
              </a:rPr>
              <a:t>Black box warning regarding asthma-related death due to its LABA component as well as a notice that the product is not indicated for treatment of asthma</a:t>
            </a:r>
          </a:p>
          <a:p>
            <a:r>
              <a:rPr lang="en-US" sz="2800" dirty="0" smtClean="0">
                <a:solidFill>
                  <a:srgbClr val="2C2C2C"/>
                </a:solidFill>
              </a:rPr>
              <a:t>Contraindication with use of LABA without long-term controller medication for asthma despite the lack of asthma indication</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Antibiotics, Inhaled</a:t>
            </a:r>
            <a:br>
              <a:rPr lang="en-US" altLang="en-US" dirty="0" smtClean="0"/>
            </a:br>
            <a:endParaRPr lang="en-US" dirty="0"/>
          </a:p>
        </p:txBody>
      </p:sp>
      <p:sp>
        <p:nvSpPr>
          <p:cNvPr id="3" name="Subtitle 2"/>
          <p:cNvSpPr>
            <a:spLocks noGrp="1"/>
          </p:cNvSpPr>
          <p:nvPr>
            <p:ph type="subTitle" idx="1"/>
          </p:nvPr>
        </p:nvSpPr>
        <p:spPr/>
        <p:txBody>
          <a:bodyPr/>
          <a:lstStyle/>
          <a:p>
            <a:r>
              <a:rPr lang="en-US" sz="2800" i="1" dirty="0" smtClean="0">
                <a:solidFill>
                  <a:srgbClr val="2C2C2C"/>
                </a:solidFill>
              </a:rPr>
              <a:t>Sarah Martinez, Pharm D</a:t>
            </a:r>
          </a:p>
          <a:p>
            <a:r>
              <a:rPr lang="en-US" sz="2800" i="1" dirty="0" smtClean="0">
                <a:solidFill>
                  <a:srgbClr val="2C2C2C"/>
                </a:solidFill>
              </a:rPr>
              <a:t>Provider Synergies</a:t>
            </a:r>
            <a:endParaRPr lang="en-US" sz="2800" i="1"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t>Bevespi Aerosphere </a:t>
            </a:r>
            <a:br>
              <a:rPr lang="en-US" altLang="en-US" dirty="0" smtClean="0"/>
            </a:br>
            <a:r>
              <a:rPr lang="en-US" altLang="en-US" dirty="0" smtClean="0"/>
              <a:t>(formoterol/glycopyrrolate) </a:t>
            </a:r>
          </a:p>
        </p:txBody>
      </p:sp>
      <p:sp>
        <p:nvSpPr>
          <p:cNvPr id="29699" name="Content Placeholder 2"/>
          <p:cNvSpPr>
            <a:spLocks noGrp="1"/>
          </p:cNvSpPr>
          <p:nvPr>
            <p:ph idx="1"/>
          </p:nvPr>
        </p:nvSpPr>
        <p:spPr>
          <a:xfrm>
            <a:off x="381000" y="1524000"/>
            <a:ext cx="7924800" cy="4648200"/>
          </a:xfrm>
        </p:spPr>
        <p:txBody>
          <a:bodyPr/>
          <a:lstStyle/>
          <a:p>
            <a:r>
              <a:rPr lang="en-US" sz="2800" dirty="0">
                <a:solidFill>
                  <a:srgbClr val="2C2C2C"/>
                </a:solidFill>
              </a:rPr>
              <a:t>Other warnings include inappropriate use in acute symptom treatment, paradoxical bronchospasm, hypokalemia/hyperglycemia, worsening of urinary retention and/or narrow-angle glaucoma, and use in patients with cardiovascular disorders, convulsive disorders, thyrotoxicosis, diabetes, and ketoacidosis</a:t>
            </a:r>
          </a:p>
          <a:p>
            <a:r>
              <a:rPr lang="en-US" sz="2600" dirty="0" smtClean="0">
                <a:solidFill>
                  <a:srgbClr val="2C2C2C"/>
                </a:solidFill>
              </a:rPr>
              <a:t>Use with caution when concurrently given with MAO inhibitors, tricyclic antidepressants, anticholinergics, xanthine derivatives, diuretics, or beta blockers</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Bevespi Aerosphere </a:t>
            </a:r>
            <a:br>
              <a:rPr lang="en-US" altLang="en-US" dirty="0"/>
            </a:br>
            <a:r>
              <a:rPr lang="en-US" altLang="en-US" dirty="0"/>
              <a:t>(formoterol/glycopyrrolate) </a:t>
            </a:r>
            <a:endParaRPr lang="en-US" dirty="0"/>
          </a:p>
        </p:txBody>
      </p:sp>
      <p:sp>
        <p:nvSpPr>
          <p:cNvPr id="3" name="Content Placeholder 2"/>
          <p:cNvSpPr>
            <a:spLocks noGrp="1"/>
          </p:cNvSpPr>
          <p:nvPr>
            <p:ph idx="1"/>
          </p:nvPr>
        </p:nvSpPr>
        <p:spPr/>
        <p:txBody>
          <a:bodyPr/>
          <a:lstStyle/>
          <a:p>
            <a:r>
              <a:rPr lang="en-US" dirty="0">
                <a:solidFill>
                  <a:srgbClr val="2C2C2C"/>
                </a:solidFill>
              </a:rPr>
              <a:t>Common adverse effects include urinary tract infection and cough </a:t>
            </a:r>
          </a:p>
          <a:p>
            <a:r>
              <a:rPr lang="en-US" dirty="0">
                <a:solidFill>
                  <a:srgbClr val="2C2C2C"/>
                </a:solidFill>
              </a:rPr>
              <a:t>It is in pregnancy category C </a:t>
            </a:r>
          </a:p>
          <a:p>
            <a:r>
              <a:rPr lang="en-US" dirty="0">
                <a:solidFill>
                  <a:srgbClr val="2C2C2C"/>
                </a:solidFill>
              </a:rPr>
              <a:t>Given as two inhalations twice daily</a:t>
            </a:r>
          </a:p>
          <a:p>
            <a:r>
              <a:rPr lang="en-US" dirty="0">
                <a:solidFill>
                  <a:srgbClr val="2C2C2C"/>
                </a:solidFill>
              </a:rPr>
              <a:t>It is available as a 4.8 mcg/9 mcg metered dose inhaler</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445747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p:txBody>
          <a:bodyPr/>
          <a:lstStyle/>
          <a:p>
            <a:r>
              <a:rPr lang="en-US" i="1" dirty="0" smtClean="0">
                <a:solidFill>
                  <a:srgbClr val="2C2C2C"/>
                </a:solidFill>
              </a:rPr>
              <a:t>Suzi Berman</a:t>
            </a:r>
            <a:endParaRPr lang="en-US" i="1"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
        <p:nvSpPr>
          <p:cNvPr id="2" name="Title 1"/>
          <p:cNvSpPr>
            <a:spLocks noGrp="1"/>
          </p:cNvSpPr>
          <p:nvPr>
            <p:ph type="ctrTitle"/>
          </p:nvPr>
        </p:nvSpPr>
        <p:spPr/>
        <p:txBody>
          <a:bodyPr/>
          <a:lstStyle/>
          <a:p>
            <a:r>
              <a:rPr lang="en-US" dirty="0" smtClean="0"/>
              <a:t>Oral Oncology Drugs Subcommittee </a:t>
            </a:r>
            <a:br>
              <a:rPr lang="en-US" dirty="0" smtClean="0"/>
            </a:br>
            <a:r>
              <a:rPr lang="en-US" dirty="0" smtClean="0"/>
              <a:t>Follow-up</a:t>
            </a:r>
            <a:endParaRPr lang="en-US" dirty="0"/>
          </a:p>
        </p:txBody>
      </p:sp>
    </p:spTree>
    <p:extLst>
      <p:ext uri="{BB962C8B-B14F-4D97-AF65-F5344CB8AC3E}">
        <p14:creationId xmlns:p14="http://schemas.microsoft.com/office/powerpoint/2010/main" val="38338205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HIV Subcommittee Follow-up</a:t>
            </a:r>
            <a:endParaRPr lang="en-US" dirty="0"/>
          </a:p>
        </p:txBody>
      </p:sp>
      <p:sp>
        <p:nvSpPr>
          <p:cNvPr id="7" name="Subtitle 6"/>
          <p:cNvSpPr>
            <a:spLocks noGrp="1"/>
          </p:cNvSpPr>
          <p:nvPr>
            <p:ph type="subTitle" idx="1"/>
          </p:nvPr>
        </p:nvSpPr>
        <p:spPr/>
        <p:txBody>
          <a:bodyPr/>
          <a:lstStyle/>
          <a:p>
            <a:r>
              <a:rPr lang="en-US" i="1" dirty="0" smtClean="0">
                <a:solidFill>
                  <a:srgbClr val="2C2C2C"/>
                </a:solidFill>
              </a:rPr>
              <a:t>Suzi Berman</a:t>
            </a:r>
            <a:endParaRPr lang="en-US" i="1"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8338205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8763000" cy="1219200"/>
          </a:xfrm>
        </p:spPr>
        <p:txBody>
          <a:bodyPr/>
          <a:lstStyle/>
          <a:p>
            <a:pPr algn="ctr"/>
            <a:r>
              <a:rPr lang="en-US" dirty="0" smtClean="0"/>
              <a:t>NEW DRUGS</a:t>
            </a:r>
            <a:endParaRPr lang="en-US" dirty="0"/>
          </a:p>
        </p:txBody>
      </p:sp>
      <p:sp>
        <p:nvSpPr>
          <p:cNvPr id="3" name="Content Placeholder 2"/>
          <p:cNvSpPr>
            <a:spLocks noGrp="1"/>
          </p:cNvSpPr>
          <p:nvPr>
            <p:ph idx="1"/>
          </p:nvPr>
        </p:nvSpPr>
        <p:spPr/>
        <p:txBody>
          <a:bodyPr/>
          <a:lstStyle/>
          <a:p>
            <a:r>
              <a:rPr lang="en-US" dirty="0" smtClean="0">
                <a:solidFill>
                  <a:srgbClr val="2C2C2C"/>
                </a:solidFill>
              </a:rPr>
              <a:t>Xiidra – Lifitegrast Ophthalmic Solutions</a:t>
            </a:r>
          </a:p>
          <a:p>
            <a:pPr marL="0" indent="0">
              <a:buNone/>
            </a:pPr>
            <a:endParaRPr lang="en-US" dirty="0" smtClean="0">
              <a:solidFill>
                <a:srgbClr val="2C2C2C"/>
              </a:solidFill>
            </a:endParaRPr>
          </a:p>
          <a:p>
            <a:r>
              <a:rPr lang="en-US" dirty="0" smtClean="0">
                <a:solidFill>
                  <a:srgbClr val="2C2C2C"/>
                </a:solidFill>
              </a:rPr>
              <a:t>Zinbryta -  Daclizumab</a:t>
            </a:r>
          </a:p>
          <a:p>
            <a:endParaRPr lang="en-US" dirty="0" smtClean="0">
              <a:solidFill>
                <a:srgbClr val="2C2C2C"/>
              </a:solidFill>
            </a:endParaRPr>
          </a:p>
          <a:p>
            <a:r>
              <a:rPr lang="en-US" dirty="0" smtClean="0">
                <a:solidFill>
                  <a:srgbClr val="2C2C2C"/>
                </a:solidFill>
              </a:rPr>
              <a:t>Ocaliva – Obeticholic Acid</a:t>
            </a:r>
          </a:p>
          <a:p>
            <a:endParaRPr lang="en-US" dirty="0" smtClean="0">
              <a:solidFill>
                <a:srgbClr val="2C2C2C"/>
              </a:solidFill>
            </a:endParaRPr>
          </a:p>
          <a:p>
            <a:r>
              <a:rPr lang="en-US" dirty="0" smtClean="0">
                <a:solidFill>
                  <a:srgbClr val="2C2C2C"/>
                </a:solidFill>
              </a:rPr>
              <a:t>Briviact -  Brivaracetam</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9019494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781" y="1"/>
            <a:ext cx="8305800" cy="1447799"/>
          </a:xfrm>
        </p:spPr>
        <p:txBody>
          <a:bodyPr/>
          <a:lstStyle/>
          <a:p>
            <a:r>
              <a:rPr lang="en-US" sz="3600" dirty="0"/>
              <a:t>Xiidra – Lifitegrast </a:t>
            </a:r>
            <a:r>
              <a:rPr lang="en-US" sz="3600" dirty="0" smtClean="0"/>
              <a:t>Ophthalmic </a:t>
            </a:r>
            <a:r>
              <a:rPr lang="en-US" sz="3600" dirty="0"/>
              <a:t>Solutions</a:t>
            </a:r>
          </a:p>
        </p:txBody>
      </p:sp>
      <p:sp>
        <p:nvSpPr>
          <p:cNvPr id="3" name="Content Placeholder 2"/>
          <p:cNvSpPr>
            <a:spLocks noGrp="1"/>
          </p:cNvSpPr>
          <p:nvPr>
            <p:ph idx="1"/>
          </p:nvPr>
        </p:nvSpPr>
        <p:spPr/>
        <p:txBody>
          <a:bodyPr/>
          <a:lstStyle/>
          <a:p>
            <a:r>
              <a:rPr lang="en-US" sz="2600" dirty="0" smtClean="0">
                <a:solidFill>
                  <a:srgbClr val="2C2C2C"/>
                </a:solidFill>
              </a:rPr>
              <a:t>Indicated for dry eye disease</a:t>
            </a:r>
          </a:p>
          <a:p>
            <a:r>
              <a:rPr lang="en-US" sz="2600" dirty="0" smtClean="0">
                <a:solidFill>
                  <a:srgbClr val="2C2C2C"/>
                </a:solidFill>
              </a:rPr>
              <a:t>Dosage: 1 drop in eye(s) every 12 hours</a:t>
            </a:r>
          </a:p>
          <a:p>
            <a:r>
              <a:rPr lang="en-US" sz="2600" dirty="0" smtClean="0">
                <a:solidFill>
                  <a:srgbClr val="2C2C2C"/>
                </a:solidFill>
              </a:rPr>
              <a:t>Black Box Warning - None</a:t>
            </a:r>
          </a:p>
          <a:p>
            <a:r>
              <a:rPr lang="en-US" sz="2600" dirty="0" smtClean="0">
                <a:solidFill>
                  <a:srgbClr val="2C2C2C"/>
                </a:solidFill>
              </a:rPr>
              <a:t>Clinical Trials</a:t>
            </a:r>
          </a:p>
          <a:p>
            <a:pPr lvl="1"/>
            <a:r>
              <a:rPr lang="en-US" sz="2600" dirty="0" smtClean="0">
                <a:solidFill>
                  <a:srgbClr val="2C2C2C"/>
                </a:solidFill>
              </a:rPr>
              <a:t>Double-blinded </a:t>
            </a:r>
            <a:r>
              <a:rPr lang="en-US" sz="2600" dirty="0" smtClean="0">
                <a:solidFill>
                  <a:srgbClr val="2C2C2C"/>
                </a:solidFill>
              </a:rPr>
              <a:t>Study</a:t>
            </a:r>
          </a:p>
          <a:p>
            <a:pPr lvl="1"/>
            <a:r>
              <a:rPr lang="en-US" sz="2600" dirty="0" smtClean="0">
                <a:solidFill>
                  <a:srgbClr val="2C2C2C"/>
                </a:solidFill>
              </a:rPr>
              <a:t>1181 patients – 1067 received Xiidra placed into 4 groupings.</a:t>
            </a:r>
          </a:p>
          <a:p>
            <a:pPr lvl="1"/>
            <a:r>
              <a:rPr lang="en-US" sz="2600" dirty="0" smtClean="0">
                <a:solidFill>
                  <a:srgbClr val="2C2C2C"/>
                </a:solidFill>
              </a:rPr>
              <a:t>Majority of participants were female average age of 59 years.</a:t>
            </a:r>
          </a:p>
          <a:p>
            <a:pPr marL="0" indent="0">
              <a:buNone/>
            </a:pPr>
            <a:endParaRPr lang="en-US" dirty="0" smtClean="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45</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34052163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254" y="228600"/>
            <a:ext cx="8812746" cy="1295400"/>
          </a:xfrm>
        </p:spPr>
        <p:txBody>
          <a:bodyPr/>
          <a:lstStyle/>
          <a:p>
            <a:r>
              <a:rPr lang="en-US" sz="3600" dirty="0"/>
              <a:t>Xiidra – Lifitegrast </a:t>
            </a:r>
            <a:r>
              <a:rPr lang="en-US" sz="3600" dirty="0" smtClean="0"/>
              <a:t>Ophthalmic </a:t>
            </a:r>
            <a:r>
              <a:rPr lang="en-US" sz="3600" dirty="0"/>
              <a:t>Solutions</a:t>
            </a:r>
            <a:endParaRPr lang="en-US" sz="3800" dirty="0"/>
          </a:p>
        </p:txBody>
      </p:sp>
      <p:sp>
        <p:nvSpPr>
          <p:cNvPr id="3" name="Content Placeholder 2"/>
          <p:cNvSpPr>
            <a:spLocks noGrp="1"/>
          </p:cNvSpPr>
          <p:nvPr>
            <p:ph idx="1"/>
          </p:nvPr>
        </p:nvSpPr>
        <p:spPr>
          <a:xfrm>
            <a:off x="457200" y="1600200"/>
            <a:ext cx="8382000" cy="4724400"/>
          </a:xfrm>
        </p:spPr>
        <p:txBody>
          <a:bodyPr/>
          <a:lstStyle/>
          <a:p>
            <a:r>
              <a:rPr lang="en-US" sz="2600" dirty="0" smtClean="0">
                <a:solidFill>
                  <a:srgbClr val="2C2C2C"/>
                </a:solidFill>
              </a:rPr>
              <a:t>Clinical Trials Continued: Results were based on the:</a:t>
            </a:r>
          </a:p>
          <a:p>
            <a:pPr lvl="2"/>
            <a:r>
              <a:rPr lang="en-US" sz="2600" dirty="0" smtClean="0">
                <a:solidFill>
                  <a:srgbClr val="2C2C2C"/>
                </a:solidFill>
              </a:rPr>
              <a:t>Eye Dryness Score (EDS)</a:t>
            </a:r>
          </a:p>
          <a:p>
            <a:pPr lvl="3"/>
            <a:r>
              <a:rPr lang="en-US" sz="2600" dirty="0" smtClean="0">
                <a:solidFill>
                  <a:srgbClr val="2C2C2C"/>
                </a:solidFill>
              </a:rPr>
              <a:t>A score of 100 is maximal discomfort</a:t>
            </a:r>
            <a:endParaRPr lang="en-US" sz="2600" dirty="0">
              <a:solidFill>
                <a:srgbClr val="2C2C2C"/>
              </a:solidFill>
            </a:endParaRPr>
          </a:p>
          <a:p>
            <a:pPr lvl="3"/>
            <a:r>
              <a:rPr lang="en-US" sz="2600" dirty="0" smtClean="0">
                <a:solidFill>
                  <a:srgbClr val="2C2C2C"/>
                </a:solidFill>
              </a:rPr>
              <a:t> Baseline EDS scores were:</a:t>
            </a:r>
          </a:p>
          <a:p>
            <a:pPr lvl="4"/>
            <a:r>
              <a:rPr lang="en-US" sz="2600" dirty="0" smtClean="0">
                <a:solidFill>
                  <a:srgbClr val="2C2C2C"/>
                </a:solidFill>
              </a:rPr>
              <a:t>50 for Study Groups 1 &amp; 2</a:t>
            </a:r>
          </a:p>
          <a:p>
            <a:pPr lvl="4"/>
            <a:r>
              <a:rPr lang="en-US" sz="2600" dirty="0" smtClean="0">
                <a:solidFill>
                  <a:srgbClr val="2C2C2C"/>
                </a:solidFill>
              </a:rPr>
              <a:t>70 for Study Groups 3 &amp; 4</a:t>
            </a:r>
          </a:p>
          <a:p>
            <a:pPr lvl="2"/>
            <a:r>
              <a:rPr lang="en-US" sz="2600" dirty="0" smtClean="0">
                <a:solidFill>
                  <a:srgbClr val="2C2C2C"/>
                </a:solidFill>
              </a:rPr>
              <a:t>Over the 12 week trials, the average reductions </a:t>
            </a:r>
            <a:r>
              <a:rPr lang="en-US" sz="2600" dirty="0" smtClean="0">
                <a:solidFill>
                  <a:srgbClr val="2C2C2C"/>
                </a:solidFill>
              </a:rPr>
              <a:t>were:</a:t>
            </a:r>
            <a:endParaRPr lang="en-US" sz="2600" dirty="0" smtClean="0">
              <a:solidFill>
                <a:srgbClr val="2C2C2C"/>
              </a:solidFill>
            </a:endParaRPr>
          </a:p>
          <a:p>
            <a:pPr lvl="4"/>
            <a:r>
              <a:rPr lang="en-US" sz="2600" dirty="0" smtClean="0">
                <a:solidFill>
                  <a:srgbClr val="2C2C2C"/>
                </a:solidFill>
              </a:rPr>
              <a:t>14.5 points for Study Groups 1 &amp; 2</a:t>
            </a:r>
          </a:p>
          <a:p>
            <a:pPr lvl="4"/>
            <a:r>
              <a:rPr lang="en-US" sz="2600" dirty="0" smtClean="0">
                <a:solidFill>
                  <a:srgbClr val="2C2C2C"/>
                </a:solidFill>
              </a:rPr>
              <a:t>36.5 points for Study Groups 3 &amp; 4</a:t>
            </a:r>
          </a:p>
          <a:p>
            <a:pPr lvl="3"/>
            <a:endParaRPr lang="en-US" dirty="0" smtClean="0">
              <a:solidFill>
                <a:srgbClr val="2C2C2C"/>
              </a:solidFill>
            </a:endParaRPr>
          </a:p>
          <a:p>
            <a:pPr lvl="3"/>
            <a:endParaRPr lang="en-US" sz="2400" dirty="0" smtClean="0">
              <a:solidFill>
                <a:srgbClr val="2C2C2C"/>
              </a:solidFill>
            </a:endParaRPr>
          </a:p>
          <a:p>
            <a:pPr lvl="3"/>
            <a:endParaRPr lang="en-US" sz="2400" dirty="0" smtClean="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8210057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700" dirty="0"/>
              <a:t>Xiidra – Lifitegrast </a:t>
            </a:r>
            <a:r>
              <a:rPr lang="en-US" sz="3700" dirty="0" smtClean="0"/>
              <a:t>Ophthalmic </a:t>
            </a:r>
            <a:r>
              <a:rPr lang="en-US" sz="3700" dirty="0"/>
              <a:t>Solutions</a:t>
            </a:r>
          </a:p>
        </p:txBody>
      </p:sp>
      <p:sp>
        <p:nvSpPr>
          <p:cNvPr id="3" name="Content Placeholder 2"/>
          <p:cNvSpPr>
            <a:spLocks noGrp="1"/>
          </p:cNvSpPr>
          <p:nvPr>
            <p:ph idx="1"/>
          </p:nvPr>
        </p:nvSpPr>
        <p:spPr/>
        <p:txBody>
          <a:bodyPr/>
          <a:lstStyle/>
          <a:p>
            <a:r>
              <a:rPr lang="en-US" dirty="0">
                <a:solidFill>
                  <a:srgbClr val="2C2C2C"/>
                </a:solidFill>
              </a:rPr>
              <a:t>Adverse reactions </a:t>
            </a:r>
          </a:p>
          <a:p>
            <a:pPr lvl="1"/>
            <a:r>
              <a:rPr lang="en-US" dirty="0" smtClean="0">
                <a:solidFill>
                  <a:srgbClr val="2C2C2C"/>
                </a:solidFill>
              </a:rPr>
              <a:t>Irritation</a:t>
            </a:r>
            <a:r>
              <a:rPr lang="en-US" dirty="0">
                <a:solidFill>
                  <a:srgbClr val="2C2C2C"/>
                </a:solidFill>
              </a:rPr>
              <a:t>, </a:t>
            </a:r>
            <a:r>
              <a:rPr lang="en-US" dirty="0" smtClean="0">
                <a:solidFill>
                  <a:srgbClr val="2C2C2C"/>
                </a:solidFill>
              </a:rPr>
              <a:t>dysgeusia (</a:t>
            </a:r>
            <a:r>
              <a:rPr lang="en-US" dirty="0">
                <a:solidFill>
                  <a:srgbClr val="2C2C2C"/>
                </a:solidFill>
              </a:rPr>
              <a:t>foul, salty, rancid, or metallic taste </a:t>
            </a:r>
            <a:r>
              <a:rPr lang="en-US" dirty="0" smtClean="0">
                <a:solidFill>
                  <a:srgbClr val="2C2C2C"/>
                </a:solidFill>
              </a:rPr>
              <a:t>sensation in the mouth) </a:t>
            </a:r>
            <a:r>
              <a:rPr lang="en-US" dirty="0">
                <a:solidFill>
                  <a:srgbClr val="2C2C2C"/>
                </a:solidFill>
              </a:rPr>
              <a:t>and reduced visual acuity in 5-25% of the patients</a:t>
            </a:r>
          </a:p>
          <a:p>
            <a:pPr lvl="1"/>
            <a:r>
              <a:rPr lang="en-US" dirty="0" smtClean="0">
                <a:solidFill>
                  <a:srgbClr val="2C2C2C"/>
                </a:solidFill>
              </a:rPr>
              <a:t>Blurred </a:t>
            </a:r>
            <a:r>
              <a:rPr lang="en-US" dirty="0">
                <a:solidFill>
                  <a:srgbClr val="2C2C2C"/>
                </a:solidFill>
              </a:rPr>
              <a:t>vision, conjunctival </a:t>
            </a:r>
            <a:r>
              <a:rPr lang="en-US" dirty="0" smtClean="0">
                <a:solidFill>
                  <a:srgbClr val="2C2C2C"/>
                </a:solidFill>
              </a:rPr>
              <a:t>redness, </a:t>
            </a:r>
            <a:r>
              <a:rPr lang="en-US" dirty="0">
                <a:solidFill>
                  <a:srgbClr val="2C2C2C"/>
                </a:solidFill>
              </a:rPr>
              <a:t>eye irritation, headache, increased </a:t>
            </a:r>
            <a:r>
              <a:rPr lang="en-US" dirty="0" smtClean="0">
                <a:solidFill>
                  <a:srgbClr val="2C2C2C"/>
                </a:solidFill>
              </a:rPr>
              <a:t>tearing, </a:t>
            </a:r>
            <a:r>
              <a:rPr lang="en-US" dirty="0">
                <a:solidFill>
                  <a:srgbClr val="2C2C2C"/>
                </a:solidFill>
              </a:rPr>
              <a:t>eye discharge, eye discomfort, eye pruritus and </a:t>
            </a:r>
            <a:r>
              <a:rPr lang="en-US" dirty="0" smtClean="0">
                <a:solidFill>
                  <a:srgbClr val="2C2C2C"/>
                </a:solidFill>
              </a:rPr>
              <a:t>sinusitis in 1-5% of the patients.</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0721848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Xiidra – Lifitegrast </a:t>
            </a:r>
            <a:r>
              <a:rPr lang="en-US" sz="3600" dirty="0" smtClean="0"/>
              <a:t>Ophthalmic </a:t>
            </a:r>
            <a:r>
              <a:rPr lang="en-US" sz="3600" dirty="0"/>
              <a:t>Solutions</a:t>
            </a:r>
          </a:p>
        </p:txBody>
      </p:sp>
      <p:sp>
        <p:nvSpPr>
          <p:cNvPr id="3" name="Content Placeholder 2"/>
          <p:cNvSpPr>
            <a:spLocks noGrp="1"/>
          </p:cNvSpPr>
          <p:nvPr>
            <p:ph idx="1"/>
          </p:nvPr>
        </p:nvSpPr>
        <p:spPr/>
        <p:txBody>
          <a:bodyPr/>
          <a:lstStyle/>
          <a:p>
            <a:r>
              <a:rPr lang="en-US" dirty="0" smtClean="0">
                <a:solidFill>
                  <a:srgbClr val="2C2C2C"/>
                </a:solidFill>
              </a:rPr>
              <a:t>Recommendation:</a:t>
            </a:r>
          </a:p>
          <a:p>
            <a:pPr lvl="1"/>
            <a:r>
              <a:rPr lang="en-US" dirty="0" smtClean="0">
                <a:solidFill>
                  <a:srgbClr val="2C2C2C"/>
                </a:solidFill>
              </a:rPr>
              <a:t>Xiidra is the only FDA approved drug to treat the signs and symptoms of dry eye disease.  The disease can be mild to severe and other products listed on the AHCCCS Drug List have been tried with success. </a:t>
            </a:r>
          </a:p>
          <a:p>
            <a:pPr lvl="1"/>
            <a:r>
              <a:rPr lang="en-US" dirty="0" smtClean="0">
                <a:solidFill>
                  <a:srgbClr val="2C2C2C"/>
                </a:solidFill>
              </a:rPr>
              <a:t> AHCCCS  does not recommend adding Xiidra to the AHCCCS Drug List at this time.</a:t>
            </a:r>
          </a:p>
          <a:p>
            <a:pPr lvl="1"/>
            <a:r>
              <a:rPr lang="en-US" dirty="0" smtClean="0">
                <a:solidFill>
                  <a:srgbClr val="2C2C2C"/>
                </a:solidFill>
              </a:rPr>
              <a:t>Xiidra is available with prior authorization.</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0098805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Zinbryta - Daclizumab</a:t>
            </a:r>
            <a:endParaRPr lang="en-US" dirty="0"/>
          </a:p>
        </p:txBody>
      </p:sp>
      <p:sp>
        <p:nvSpPr>
          <p:cNvPr id="3" name="Content Placeholder 2"/>
          <p:cNvSpPr>
            <a:spLocks noGrp="1"/>
          </p:cNvSpPr>
          <p:nvPr>
            <p:ph idx="1"/>
          </p:nvPr>
        </p:nvSpPr>
        <p:spPr>
          <a:xfrm>
            <a:off x="457200" y="1371600"/>
            <a:ext cx="8382000" cy="4876800"/>
          </a:xfrm>
        </p:spPr>
        <p:txBody>
          <a:bodyPr/>
          <a:lstStyle/>
          <a:p>
            <a:r>
              <a:rPr lang="en-US" dirty="0" smtClean="0">
                <a:solidFill>
                  <a:srgbClr val="2C2C2C"/>
                </a:solidFill>
              </a:rPr>
              <a:t>Indicated </a:t>
            </a:r>
            <a:r>
              <a:rPr lang="en-US" dirty="0">
                <a:solidFill>
                  <a:srgbClr val="2C2C2C"/>
                </a:solidFill>
              </a:rPr>
              <a:t>for the treatment of adult patients with relapsing forms of multiple sclerosis (MS). </a:t>
            </a:r>
            <a:endParaRPr lang="en-US" dirty="0" smtClean="0">
              <a:solidFill>
                <a:srgbClr val="2C2C2C"/>
              </a:solidFill>
            </a:endParaRPr>
          </a:p>
          <a:p>
            <a:r>
              <a:rPr lang="en-US" dirty="0" smtClean="0">
                <a:solidFill>
                  <a:srgbClr val="2C2C2C"/>
                </a:solidFill>
              </a:rPr>
              <a:t>Due to its </a:t>
            </a:r>
            <a:r>
              <a:rPr lang="en-US" dirty="0">
                <a:solidFill>
                  <a:srgbClr val="2C2C2C"/>
                </a:solidFill>
              </a:rPr>
              <a:t>safety </a:t>
            </a:r>
            <a:r>
              <a:rPr lang="en-US" dirty="0" smtClean="0">
                <a:solidFill>
                  <a:srgbClr val="2C2C2C"/>
                </a:solidFill>
              </a:rPr>
              <a:t>profile</a:t>
            </a:r>
            <a:r>
              <a:rPr lang="en-US" dirty="0">
                <a:solidFill>
                  <a:srgbClr val="2C2C2C"/>
                </a:solidFill>
              </a:rPr>
              <a:t>, </a:t>
            </a:r>
            <a:r>
              <a:rPr lang="en-US" dirty="0" smtClean="0">
                <a:solidFill>
                  <a:srgbClr val="2C2C2C"/>
                </a:solidFill>
              </a:rPr>
              <a:t>Zinbryta </a:t>
            </a:r>
            <a:r>
              <a:rPr lang="en-US" dirty="0">
                <a:solidFill>
                  <a:srgbClr val="2C2C2C"/>
                </a:solidFill>
              </a:rPr>
              <a:t>should generally be reserved for patients who have had an inadequate response to two or more </a:t>
            </a:r>
            <a:r>
              <a:rPr lang="en-US" dirty="0" smtClean="0">
                <a:solidFill>
                  <a:srgbClr val="2C2C2C"/>
                </a:solidFill>
              </a:rPr>
              <a:t>MS drugs.</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49</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430684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Antibiotics, Inhaled</a:t>
            </a:r>
            <a:endParaRPr lang="en-US" dirty="0"/>
          </a:p>
        </p:txBody>
      </p:sp>
      <p:sp>
        <p:nvSpPr>
          <p:cNvPr id="5" name="Content Placeholder 4"/>
          <p:cNvSpPr>
            <a:spLocks noGrp="1"/>
          </p:cNvSpPr>
          <p:nvPr>
            <p:ph idx="1"/>
          </p:nvPr>
        </p:nvSpPr>
        <p:spPr/>
        <p:txBody>
          <a:bodyPr/>
          <a:lstStyle/>
          <a:p>
            <a:pPr marL="342900" lvl="1" indent="-342900">
              <a:spcBef>
                <a:spcPts val="1000"/>
              </a:spcBef>
              <a:buNone/>
            </a:pPr>
            <a:r>
              <a:rPr lang="en-US" sz="3000" b="1" i="1" dirty="0" smtClean="0">
                <a:solidFill>
                  <a:srgbClr val="2C2C2C"/>
                </a:solidFill>
              </a:rPr>
              <a:t>Product Update:</a:t>
            </a:r>
          </a:p>
          <a:p>
            <a:r>
              <a:rPr lang="en-US" sz="3000" dirty="0" smtClean="0">
                <a:solidFill>
                  <a:srgbClr val="2C2C2C"/>
                </a:solidFill>
              </a:rPr>
              <a:t>Kitabis Pak is now available as a generic</a:t>
            </a:r>
          </a:p>
          <a:p>
            <a:pPr marL="342900" lvl="1" indent="-342900" eaLnBrk="0" hangingPunct="0">
              <a:spcBef>
                <a:spcPct val="45000"/>
              </a:spcBef>
              <a:buClr>
                <a:srgbClr val="89A5C7"/>
              </a:buClr>
              <a:buNone/>
            </a:pPr>
            <a:r>
              <a:rPr lang="en-US" sz="3000" b="1" i="1" dirty="0" smtClean="0">
                <a:solidFill>
                  <a:srgbClr val="2C2C2C"/>
                </a:solidFill>
              </a:rPr>
              <a:t>Guideline Update:</a:t>
            </a:r>
          </a:p>
          <a:p>
            <a:r>
              <a:rPr lang="en-US" sz="3000" dirty="0" smtClean="0">
                <a:solidFill>
                  <a:srgbClr val="2C2C2C"/>
                </a:solidFill>
              </a:rPr>
              <a:t>The Cystic Fibrosis Foundation guidelines for cystic fibrosis includes both nebulized tobramycin and aztreonam (Cayston) as recommended prophylaxis for </a:t>
            </a:r>
            <a:r>
              <a:rPr lang="en-US" sz="3000" i="1" dirty="0" smtClean="0">
                <a:solidFill>
                  <a:srgbClr val="2C2C2C"/>
                </a:solidFill>
              </a:rPr>
              <a:t>Pseudomonas aeruginosa.  </a:t>
            </a:r>
          </a:p>
          <a:p>
            <a:pPr marL="457200" lvl="1" indent="0">
              <a:buNone/>
            </a:pPr>
            <a:endParaRPr lang="en-US" sz="2400" dirty="0" smtClean="0"/>
          </a:p>
          <a:p>
            <a:endParaRPr lang="en-US" sz="2000" dirty="0"/>
          </a:p>
        </p:txBody>
      </p:sp>
      <p:sp>
        <p:nvSpPr>
          <p:cNvPr id="2" name="Slide Number Placeholder 1"/>
          <p:cNvSpPr>
            <a:spLocks noGrp="1"/>
          </p:cNvSpPr>
          <p:nvPr>
            <p:ph type="sldNum" sz="quarter" idx="4"/>
          </p:nvPr>
        </p:nvSpPr>
        <p:spPr/>
        <p:txBody>
          <a:bodyPr/>
          <a:lstStyle/>
          <a:p>
            <a:fld id="{FF445594-FFE8-4E90-934C-EFF530110A38}" type="slidenum">
              <a:rPr lang="en-US" smtClean="0"/>
              <a:pPr/>
              <a:t>5</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Zinbryta </a:t>
            </a:r>
            <a:r>
              <a:rPr lang="en-US" dirty="0"/>
              <a:t>- Daclizumab</a:t>
            </a:r>
          </a:p>
        </p:txBody>
      </p:sp>
      <p:sp>
        <p:nvSpPr>
          <p:cNvPr id="3" name="Content Placeholder 2"/>
          <p:cNvSpPr>
            <a:spLocks noGrp="1"/>
          </p:cNvSpPr>
          <p:nvPr>
            <p:ph idx="1"/>
          </p:nvPr>
        </p:nvSpPr>
        <p:spPr/>
        <p:txBody>
          <a:bodyPr/>
          <a:lstStyle/>
          <a:p>
            <a:r>
              <a:rPr lang="en-US" sz="3000" dirty="0" smtClean="0">
                <a:solidFill>
                  <a:srgbClr val="2C2C2C"/>
                </a:solidFill>
              </a:rPr>
              <a:t>Dosage: 150mg subcutaneously once monthly</a:t>
            </a:r>
          </a:p>
          <a:p>
            <a:r>
              <a:rPr lang="en-US" sz="3000" dirty="0" smtClean="0">
                <a:solidFill>
                  <a:srgbClr val="2C2C2C"/>
                </a:solidFill>
              </a:rPr>
              <a:t>Black Box Warnings:</a:t>
            </a:r>
          </a:p>
          <a:p>
            <a:pPr lvl="1"/>
            <a:r>
              <a:rPr lang="en-US" sz="3000" dirty="0" smtClean="0">
                <a:solidFill>
                  <a:srgbClr val="2C2C2C"/>
                </a:solidFill>
              </a:rPr>
              <a:t>Zinbryta can cause severe liver injury including life-threatening events including liver failure and autoimmune hepatitis.</a:t>
            </a:r>
          </a:p>
          <a:p>
            <a:pPr lvl="1"/>
            <a:r>
              <a:rPr lang="en-US" sz="3000" dirty="0" smtClean="0">
                <a:solidFill>
                  <a:srgbClr val="2C2C2C"/>
                </a:solidFill>
              </a:rPr>
              <a:t>Contraindicated for </a:t>
            </a:r>
            <a:r>
              <a:rPr lang="en-US" sz="3000" dirty="0" smtClean="0">
                <a:solidFill>
                  <a:srgbClr val="2C2C2C"/>
                </a:solidFill>
              </a:rPr>
              <a:t>use in patients with pre-existing hepatic disease or impairment.</a:t>
            </a:r>
          </a:p>
          <a:p>
            <a:pPr lvl="1"/>
            <a:r>
              <a:rPr lang="en-US" sz="3000" dirty="0" smtClean="0">
                <a:solidFill>
                  <a:srgbClr val="2C2C2C"/>
                </a:solidFill>
              </a:rPr>
              <a:t>Other Immune-Mediated Disorders</a:t>
            </a:r>
            <a:endParaRPr lang="en-US" sz="3000"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50</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1850715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Zinbryta </a:t>
            </a:r>
            <a:r>
              <a:rPr lang="en-US" dirty="0"/>
              <a:t>- Daclizumab</a:t>
            </a:r>
          </a:p>
        </p:txBody>
      </p:sp>
      <p:sp>
        <p:nvSpPr>
          <p:cNvPr id="3" name="Content Placeholder 2"/>
          <p:cNvSpPr>
            <a:spLocks noGrp="1"/>
          </p:cNvSpPr>
          <p:nvPr>
            <p:ph idx="1"/>
          </p:nvPr>
        </p:nvSpPr>
        <p:spPr>
          <a:xfrm>
            <a:off x="457200" y="1447800"/>
            <a:ext cx="8382000" cy="4525963"/>
          </a:xfrm>
        </p:spPr>
        <p:txBody>
          <a:bodyPr/>
          <a:lstStyle/>
          <a:p>
            <a:r>
              <a:rPr lang="en-US" sz="2800" dirty="0" smtClean="0">
                <a:solidFill>
                  <a:srgbClr val="2C2C2C"/>
                </a:solidFill>
              </a:rPr>
              <a:t>Clinical Trial Result:</a:t>
            </a:r>
          </a:p>
          <a:p>
            <a:pPr lvl="1"/>
            <a:r>
              <a:rPr lang="en-US" sz="2400" dirty="0" smtClean="0">
                <a:solidFill>
                  <a:srgbClr val="2C2C2C"/>
                </a:solidFill>
              </a:rPr>
              <a:t>Comparative trial of Zinbryta to Avonex for up to 144 weeks.</a:t>
            </a:r>
            <a:endParaRPr lang="en-US" sz="2400" dirty="0">
              <a:solidFill>
                <a:srgbClr val="2C2C2C"/>
              </a:solidFill>
            </a:endParaRPr>
          </a:p>
          <a:p>
            <a:pPr lvl="1"/>
            <a:r>
              <a:rPr lang="en-US" sz="2400" dirty="0" smtClean="0">
                <a:solidFill>
                  <a:srgbClr val="2C2C2C"/>
                </a:solidFill>
              </a:rPr>
              <a:t> 1841 participants chosen by 1 or more relapses and 1 or more new brain lesions ( one of which had to occur in the 12 months prior to the trial)</a:t>
            </a:r>
          </a:p>
          <a:p>
            <a:pPr lvl="1"/>
            <a:r>
              <a:rPr lang="en-US" sz="2400" dirty="0" smtClean="0">
                <a:solidFill>
                  <a:srgbClr val="2C2C2C"/>
                </a:solidFill>
              </a:rPr>
              <a:t>The trial excludes patients with progressive forms of MS or scores of &gt; 5 on the Expanded Disability Status Scale.</a:t>
            </a:r>
          </a:p>
          <a:p>
            <a:pPr lvl="1"/>
            <a:r>
              <a:rPr lang="en-US" sz="2400" dirty="0" smtClean="0">
                <a:solidFill>
                  <a:srgbClr val="2C2C2C"/>
                </a:solidFill>
              </a:rPr>
              <a:t>Clinical assessment </a:t>
            </a:r>
            <a:r>
              <a:rPr lang="en-US" sz="2400" dirty="0" smtClean="0">
                <a:solidFill>
                  <a:srgbClr val="2C2C2C"/>
                </a:solidFill>
              </a:rPr>
              <a:t>were completed </a:t>
            </a:r>
            <a:r>
              <a:rPr lang="en-US" sz="2400" dirty="0" smtClean="0">
                <a:solidFill>
                  <a:srgbClr val="2C2C2C"/>
                </a:solidFill>
              </a:rPr>
              <a:t>every 12 weeks and after relapse events. MRIs done at </a:t>
            </a:r>
            <a:r>
              <a:rPr lang="en-US" sz="2400" dirty="0" err="1" smtClean="0">
                <a:solidFill>
                  <a:srgbClr val="2C2C2C"/>
                </a:solidFill>
              </a:rPr>
              <a:t>weekS</a:t>
            </a:r>
            <a:r>
              <a:rPr lang="en-US" sz="2400" dirty="0" smtClean="0">
                <a:solidFill>
                  <a:srgbClr val="2C2C2C"/>
                </a:solidFill>
              </a:rPr>
              <a:t> </a:t>
            </a:r>
            <a:r>
              <a:rPr lang="en-US" sz="2400" dirty="0" smtClean="0">
                <a:solidFill>
                  <a:srgbClr val="2C2C2C"/>
                </a:solidFill>
              </a:rPr>
              <a:t>24 </a:t>
            </a:r>
            <a:r>
              <a:rPr lang="en-US" sz="2400" dirty="0" smtClean="0">
                <a:solidFill>
                  <a:srgbClr val="2C2C2C"/>
                </a:solidFill>
              </a:rPr>
              <a:t>&amp; 96.</a:t>
            </a:r>
            <a:endParaRPr lang="en-US" sz="2400" dirty="0" smtClean="0">
              <a:solidFill>
                <a:srgbClr val="2C2C2C"/>
              </a:solidFill>
            </a:endParaRPr>
          </a:p>
          <a:p>
            <a:pPr lvl="1"/>
            <a:endParaRPr lang="en-US" sz="2400" dirty="0" smtClean="0"/>
          </a:p>
          <a:p>
            <a:pPr lvl="1"/>
            <a:endParaRPr lang="en-US" sz="2400" dirty="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9014827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Zinbryta </a:t>
            </a:r>
            <a:r>
              <a:rPr lang="en-US" dirty="0"/>
              <a:t>- Daclizumab</a:t>
            </a:r>
          </a:p>
        </p:txBody>
      </p:sp>
      <p:sp>
        <p:nvSpPr>
          <p:cNvPr id="3" name="Content Placeholder 2"/>
          <p:cNvSpPr>
            <a:spLocks noGrp="1"/>
          </p:cNvSpPr>
          <p:nvPr>
            <p:ph idx="1"/>
          </p:nvPr>
        </p:nvSpPr>
        <p:spPr/>
        <p:txBody>
          <a:bodyPr/>
          <a:lstStyle/>
          <a:p>
            <a:r>
              <a:rPr lang="en-US" dirty="0">
                <a:solidFill>
                  <a:srgbClr val="2C2C2C"/>
                </a:solidFill>
              </a:rPr>
              <a:t>Clinical </a:t>
            </a:r>
            <a:r>
              <a:rPr lang="en-US" dirty="0" smtClean="0">
                <a:solidFill>
                  <a:srgbClr val="2C2C2C"/>
                </a:solidFill>
              </a:rPr>
              <a:t>Trials Results:</a:t>
            </a:r>
          </a:p>
          <a:p>
            <a:r>
              <a:rPr lang="en-US" sz="2800" dirty="0" smtClean="0">
                <a:solidFill>
                  <a:srgbClr val="2C2C2C"/>
                </a:solidFill>
              </a:rPr>
              <a:t>Zinbryta </a:t>
            </a:r>
            <a:r>
              <a:rPr lang="en-US" sz="2800" dirty="0">
                <a:solidFill>
                  <a:srgbClr val="2C2C2C"/>
                </a:solidFill>
              </a:rPr>
              <a:t>had a statistically significant effect on the annualized relapse rate and on the number of new or newly enlarging T2 hyperintense lesions. </a:t>
            </a:r>
            <a:endParaRPr lang="en-US" sz="2800" dirty="0" smtClean="0">
              <a:solidFill>
                <a:srgbClr val="2C2C2C"/>
              </a:solidFill>
            </a:endParaRPr>
          </a:p>
          <a:p>
            <a:r>
              <a:rPr lang="en-US" sz="2800" dirty="0" smtClean="0">
                <a:solidFill>
                  <a:srgbClr val="2C2C2C"/>
                </a:solidFill>
              </a:rPr>
              <a:t>There </a:t>
            </a:r>
            <a:r>
              <a:rPr lang="en-US" sz="2800" dirty="0">
                <a:solidFill>
                  <a:srgbClr val="2C2C2C"/>
                </a:solidFill>
              </a:rPr>
              <a:t>was no statistically significant effect on 12-week confirmed disability </a:t>
            </a:r>
            <a:r>
              <a:rPr lang="en-US" sz="2800" dirty="0" smtClean="0">
                <a:solidFill>
                  <a:srgbClr val="2C2C2C"/>
                </a:solidFill>
              </a:rPr>
              <a:t>progression</a:t>
            </a:r>
          </a:p>
          <a:p>
            <a:r>
              <a:rPr lang="en-US" sz="2800" dirty="0" smtClean="0">
                <a:solidFill>
                  <a:srgbClr val="2C2C2C"/>
                </a:solidFill>
              </a:rPr>
              <a:t>Statistically significant but is it clinically significant?</a:t>
            </a:r>
          </a:p>
          <a:p>
            <a:endParaRPr lang="en-US" dirty="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9881750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Zinbryta </a:t>
            </a:r>
            <a:r>
              <a:rPr lang="en-US" dirty="0"/>
              <a:t>- Daclizumab</a:t>
            </a:r>
          </a:p>
        </p:txBody>
      </p:sp>
      <p:sp>
        <p:nvSpPr>
          <p:cNvPr id="3" name="Content Placeholder 2"/>
          <p:cNvSpPr>
            <a:spLocks noGrp="1"/>
          </p:cNvSpPr>
          <p:nvPr>
            <p:ph idx="1"/>
          </p:nvPr>
        </p:nvSpPr>
        <p:spPr/>
        <p:txBody>
          <a:bodyPr/>
          <a:lstStyle/>
          <a:p>
            <a:r>
              <a:rPr lang="en-US" dirty="0">
                <a:solidFill>
                  <a:srgbClr val="2C2C2C"/>
                </a:solidFill>
              </a:rPr>
              <a:t>Adverse Reactions in </a:t>
            </a:r>
            <a:r>
              <a:rPr lang="en-US" u="sng" dirty="0">
                <a:solidFill>
                  <a:srgbClr val="2C2C2C"/>
                </a:solidFill>
              </a:rPr>
              <a:t>&gt;</a:t>
            </a:r>
            <a:r>
              <a:rPr lang="en-US" dirty="0">
                <a:solidFill>
                  <a:srgbClr val="2C2C2C"/>
                </a:solidFill>
              </a:rPr>
              <a:t> 5% of the participants</a:t>
            </a:r>
          </a:p>
          <a:p>
            <a:pPr lvl="1"/>
            <a:r>
              <a:rPr lang="en-US" sz="3200" dirty="0">
                <a:solidFill>
                  <a:srgbClr val="2C2C2C"/>
                </a:solidFill>
              </a:rPr>
              <a:t>Nasopharyngitis  </a:t>
            </a:r>
          </a:p>
          <a:p>
            <a:pPr lvl="1"/>
            <a:r>
              <a:rPr lang="en-US" sz="3200" dirty="0">
                <a:solidFill>
                  <a:srgbClr val="2C2C2C"/>
                </a:solidFill>
              </a:rPr>
              <a:t>Upper Respiratory Tract Infection  </a:t>
            </a:r>
          </a:p>
          <a:p>
            <a:pPr lvl="1"/>
            <a:r>
              <a:rPr lang="en-US" sz="3200" dirty="0">
                <a:solidFill>
                  <a:srgbClr val="2C2C2C"/>
                </a:solidFill>
              </a:rPr>
              <a:t>Rash</a:t>
            </a:r>
          </a:p>
          <a:p>
            <a:pPr lvl="1"/>
            <a:r>
              <a:rPr lang="en-US" sz="3200" dirty="0">
                <a:solidFill>
                  <a:srgbClr val="2C2C2C"/>
                </a:solidFill>
              </a:rPr>
              <a:t>Influenza </a:t>
            </a:r>
          </a:p>
          <a:p>
            <a:pPr lvl="1"/>
            <a:r>
              <a:rPr lang="en-US" sz="3200" dirty="0">
                <a:solidFill>
                  <a:srgbClr val="2C2C2C"/>
                </a:solidFill>
              </a:rPr>
              <a:t>Dermatitis </a:t>
            </a:r>
          </a:p>
          <a:p>
            <a:pPr lvl="1"/>
            <a:r>
              <a:rPr lang="en-US" sz="3200" dirty="0">
                <a:solidFill>
                  <a:srgbClr val="2C2C2C"/>
                </a:solidFill>
              </a:rPr>
              <a:t>Oropharyngeal Pain &amp; Bronchitis </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9659843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Zinbryta </a:t>
            </a:r>
            <a:r>
              <a:rPr lang="en-US" dirty="0"/>
              <a:t>- Daclizumab</a:t>
            </a:r>
          </a:p>
        </p:txBody>
      </p:sp>
      <p:sp>
        <p:nvSpPr>
          <p:cNvPr id="3" name="Content Placeholder 2"/>
          <p:cNvSpPr>
            <a:spLocks noGrp="1"/>
          </p:cNvSpPr>
          <p:nvPr>
            <p:ph idx="1"/>
          </p:nvPr>
        </p:nvSpPr>
        <p:spPr/>
        <p:txBody>
          <a:bodyPr/>
          <a:lstStyle/>
          <a:p>
            <a:r>
              <a:rPr lang="en-US" dirty="0" smtClean="0">
                <a:solidFill>
                  <a:srgbClr val="2C2C2C"/>
                </a:solidFill>
              </a:rPr>
              <a:t>Recommendation is to not add Zinbryta to the AHCCCS Drug List because it is </a:t>
            </a:r>
            <a:r>
              <a:rPr lang="en-US" dirty="0">
                <a:solidFill>
                  <a:srgbClr val="2C2C2C"/>
                </a:solidFill>
              </a:rPr>
              <a:t>a</a:t>
            </a:r>
            <a:r>
              <a:rPr lang="en-US" dirty="0" smtClean="0">
                <a:solidFill>
                  <a:srgbClr val="2C2C2C"/>
                </a:solidFill>
              </a:rPr>
              <a:t> third line agent.</a:t>
            </a:r>
            <a:endParaRPr lang="en-US" dirty="0" smtClean="0">
              <a:solidFill>
                <a:srgbClr val="2C2C2C"/>
              </a:solidFill>
            </a:endParaRPr>
          </a:p>
          <a:p>
            <a:r>
              <a:rPr lang="en-US" dirty="0" smtClean="0">
                <a:solidFill>
                  <a:srgbClr val="2C2C2C"/>
                </a:solidFill>
              </a:rPr>
              <a:t>Zinbryta is available through the prior authorization process.</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59372779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r>
            <a:br>
              <a:rPr lang="en-US" dirty="0" smtClean="0"/>
            </a:br>
            <a:r>
              <a:rPr lang="en-US" dirty="0"/>
              <a:t/>
            </a:r>
            <a:br>
              <a:rPr lang="en-US" dirty="0"/>
            </a:br>
            <a:r>
              <a:rPr lang="en-US" dirty="0"/>
              <a:t/>
            </a:r>
            <a:br>
              <a:rPr lang="en-US" dirty="0"/>
            </a:br>
            <a:r>
              <a:rPr lang="en-US" dirty="0"/>
              <a:t>Ocaliva – Obeticholic Acid</a:t>
            </a:r>
          </a:p>
        </p:txBody>
      </p:sp>
      <p:sp>
        <p:nvSpPr>
          <p:cNvPr id="3" name="Content Placeholder 2"/>
          <p:cNvSpPr>
            <a:spLocks noGrp="1"/>
          </p:cNvSpPr>
          <p:nvPr>
            <p:ph idx="1"/>
          </p:nvPr>
        </p:nvSpPr>
        <p:spPr>
          <a:xfrm>
            <a:off x="457200" y="1600200"/>
            <a:ext cx="8382000" cy="5257800"/>
          </a:xfrm>
        </p:spPr>
        <p:txBody>
          <a:bodyPr/>
          <a:lstStyle/>
          <a:p>
            <a:r>
              <a:rPr lang="en-US" sz="2600" dirty="0" smtClean="0">
                <a:solidFill>
                  <a:srgbClr val="2C2C2C"/>
                </a:solidFill>
              </a:rPr>
              <a:t>Is approved for:</a:t>
            </a:r>
          </a:p>
          <a:p>
            <a:pPr lvl="1"/>
            <a:r>
              <a:rPr lang="en-US" sz="2600" dirty="0" smtClean="0">
                <a:solidFill>
                  <a:srgbClr val="2C2C2C"/>
                </a:solidFill>
              </a:rPr>
              <a:t> </a:t>
            </a:r>
            <a:r>
              <a:rPr lang="en-US" sz="2600" dirty="0">
                <a:solidFill>
                  <a:srgbClr val="2C2C2C"/>
                </a:solidFill>
              </a:rPr>
              <a:t>the treatment of primary biliary cholangitis (PBC</a:t>
            </a:r>
            <a:r>
              <a:rPr lang="en-US" sz="2600" dirty="0" smtClean="0">
                <a:solidFill>
                  <a:srgbClr val="2C2C2C"/>
                </a:solidFill>
              </a:rPr>
              <a:t>); and</a:t>
            </a:r>
          </a:p>
          <a:p>
            <a:pPr lvl="1"/>
            <a:r>
              <a:rPr lang="en-US" sz="2600" dirty="0" smtClean="0">
                <a:solidFill>
                  <a:srgbClr val="2C2C2C"/>
                </a:solidFill>
              </a:rPr>
              <a:t>the treatment of Non-Alcoholic Fatty Liver Disease (NALFD) aka NASH, with fibrosis.</a:t>
            </a:r>
          </a:p>
          <a:p>
            <a:pPr lvl="1"/>
            <a:r>
              <a:rPr lang="en-US" sz="2600" dirty="0" smtClean="0">
                <a:solidFill>
                  <a:srgbClr val="2C2C2C"/>
                </a:solidFill>
              </a:rPr>
              <a:t>Used </a:t>
            </a:r>
            <a:r>
              <a:rPr lang="en-US" sz="2600" dirty="0">
                <a:solidFill>
                  <a:srgbClr val="2C2C2C"/>
                </a:solidFill>
              </a:rPr>
              <a:t>in combination with </a:t>
            </a:r>
            <a:r>
              <a:rPr lang="en-US" sz="2600" dirty="0" smtClean="0">
                <a:solidFill>
                  <a:srgbClr val="2C2C2C"/>
                </a:solidFill>
              </a:rPr>
              <a:t>Ursodiol in </a:t>
            </a:r>
            <a:r>
              <a:rPr lang="en-US" sz="2600" dirty="0">
                <a:solidFill>
                  <a:srgbClr val="2C2C2C"/>
                </a:solidFill>
              </a:rPr>
              <a:t>adults with an inadequate response to </a:t>
            </a:r>
            <a:r>
              <a:rPr lang="en-US" sz="2600" dirty="0" smtClean="0">
                <a:solidFill>
                  <a:srgbClr val="2C2C2C"/>
                </a:solidFill>
              </a:rPr>
              <a:t>Ursodiol, </a:t>
            </a:r>
            <a:r>
              <a:rPr lang="en-US" sz="2600" dirty="0">
                <a:solidFill>
                  <a:srgbClr val="2C2C2C"/>
                </a:solidFill>
              </a:rPr>
              <a:t>or as monotherapy in adults unable to tolerate </a:t>
            </a:r>
            <a:r>
              <a:rPr lang="en-US" sz="2600" dirty="0" smtClean="0">
                <a:solidFill>
                  <a:srgbClr val="2C2C2C"/>
                </a:solidFill>
              </a:rPr>
              <a:t>Ursodiol. </a:t>
            </a:r>
          </a:p>
          <a:p>
            <a:pPr lvl="1"/>
            <a:r>
              <a:rPr lang="en-US" sz="2600" dirty="0">
                <a:solidFill>
                  <a:srgbClr val="2C2C2C"/>
                </a:solidFill>
              </a:rPr>
              <a:t>Dosage:  5mg once daily with a maximum dosage of 10mg once daily.</a:t>
            </a:r>
          </a:p>
          <a:p>
            <a:pPr lvl="1"/>
            <a:endParaRPr lang="en-US" sz="2600"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55</a:t>
            </a:fld>
            <a:endParaRPr lang="en-US" dirty="0"/>
          </a:p>
        </p:txBody>
      </p:sp>
      <p:sp>
        <p:nvSpPr>
          <p:cNvPr id="5" name="Footer Placeholder 4"/>
          <p:cNvSpPr>
            <a:spLocks noGrp="1"/>
          </p:cNvSpPr>
          <p:nvPr>
            <p:ph type="ftr" sz="quarter" idx="3"/>
          </p:nvPr>
        </p:nvSpPr>
        <p:spPr>
          <a:xfrm>
            <a:off x="0" y="1524000"/>
            <a:ext cx="9144000" cy="5053969"/>
          </a:xfrm>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646320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Ocaliva – Obeticholic Acid</a:t>
            </a:r>
          </a:p>
        </p:txBody>
      </p:sp>
      <p:sp>
        <p:nvSpPr>
          <p:cNvPr id="3" name="Content Placeholder 2"/>
          <p:cNvSpPr>
            <a:spLocks noGrp="1"/>
          </p:cNvSpPr>
          <p:nvPr>
            <p:ph idx="1"/>
          </p:nvPr>
        </p:nvSpPr>
        <p:spPr>
          <a:xfrm>
            <a:off x="457200" y="1600200"/>
            <a:ext cx="8382000" cy="4373563"/>
          </a:xfrm>
        </p:spPr>
        <p:txBody>
          <a:bodyPr/>
          <a:lstStyle/>
          <a:p>
            <a:r>
              <a:rPr lang="en-US" sz="2700" dirty="0" smtClean="0">
                <a:solidFill>
                  <a:srgbClr val="2C2C2C"/>
                </a:solidFill>
              </a:rPr>
              <a:t>Black Box Warning – None</a:t>
            </a:r>
          </a:p>
          <a:p>
            <a:r>
              <a:rPr lang="en-US" sz="2700" dirty="0" smtClean="0">
                <a:solidFill>
                  <a:srgbClr val="2C2C2C"/>
                </a:solidFill>
              </a:rPr>
              <a:t>Clinical Trials:</a:t>
            </a:r>
          </a:p>
          <a:p>
            <a:pPr lvl="1"/>
            <a:r>
              <a:rPr lang="en-US" sz="2700" dirty="0">
                <a:solidFill>
                  <a:srgbClr val="2C2C2C"/>
                </a:solidFill>
              </a:rPr>
              <a:t>R</a:t>
            </a:r>
            <a:r>
              <a:rPr lang="en-US" sz="2700" dirty="0" smtClean="0">
                <a:solidFill>
                  <a:srgbClr val="2C2C2C"/>
                </a:solidFill>
              </a:rPr>
              <a:t>andomized</a:t>
            </a:r>
            <a:r>
              <a:rPr lang="en-US" sz="2700" dirty="0">
                <a:solidFill>
                  <a:srgbClr val="2C2C2C"/>
                </a:solidFill>
              </a:rPr>
              <a:t>, double-blind, placebo-controlled, 12-month trial </a:t>
            </a:r>
            <a:r>
              <a:rPr lang="en-US" sz="2700" dirty="0" smtClean="0">
                <a:solidFill>
                  <a:srgbClr val="2C2C2C"/>
                </a:solidFill>
              </a:rPr>
              <a:t>– 216 participants</a:t>
            </a:r>
            <a:endParaRPr lang="en-US" sz="2700" dirty="0">
              <a:solidFill>
                <a:srgbClr val="2C2C2C"/>
              </a:solidFill>
            </a:endParaRPr>
          </a:p>
          <a:p>
            <a:pPr lvl="1"/>
            <a:r>
              <a:rPr lang="en-US" sz="2700" dirty="0" smtClean="0">
                <a:solidFill>
                  <a:srgbClr val="2C2C2C"/>
                </a:solidFill>
              </a:rPr>
              <a:t>Participants were </a:t>
            </a:r>
            <a:r>
              <a:rPr lang="en-US" sz="2700" dirty="0">
                <a:solidFill>
                  <a:srgbClr val="2C2C2C"/>
                </a:solidFill>
              </a:rPr>
              <a:t>taking </a:t>
            </a:r>
            <a:r>
              <a:rPr lang="en-US" sz="2700" dirty="0" smtClean="0">
                <a:solidFill>
                  <a:srgbClr val="2C2C2C"/>
                </a:solidFill>
              </a:rPr>
              <a:t>Ursodiol </a:t>
            </a:r>
            <a:r>
              <a:rPr lang="en-US" sz="2700" dirty="0">
                <a:solidFill>
                  <a:srgbClr val="2C2C2C"/>
                </a:solidFill>
              </a:rPr>
              <a:t>for at least 12 </a:t>
            </a:r>
            <a:r>
              <a:rPr lang="en-US" sz="2700" dirty="0" smtClean="0">
                <a:solidFill>
                  <a:srgbClr val="2C2C2C"/>
                </a:solidFill>
              </a:rPr>
              <a:t>months and stable for least </a:t>
            </a:r>
            <a:r>
              <a:rPr lang="en-US" sz="2700" dirty="0">
                <a:solidFill>
                  <a:srgbClr val="2C2C2C"/>
                </a:solidFill>
              </a:rPr>
              <a:t>3 </a:t>
            </a:r>
            <a:r>
              <a:rPr lang="en-US" sz="2700" dirty="0" smtClean="0">
                <a:solidFill>
                  <a:srgbClr val="2C2C2C"/>
                </a:solidFill>
              </a:rPr>
              <a:t>months without Ursodiol because they did not tolerate it. </a:t>
            </a:r>
          </a:p>
          <a:p>
            <a:pPr lvl="1"/>
            <a:r>
              <a:rPr lang="en-US" sz="2700" dirty="0" smtClean="0">
                <a:solidFill>
                  <a:srgbClr val="2C2C2C"/>
                </a:solidFill>
              </a:rPr>
              <a:t>93% of the patients received Ocaliva or Placebo + Ursodiol and 7% did not receive the Ursodiol. </a:t>
            </a:r>
            <a:endParaRPr lang="en-US" sz="2700" dirty="0">
              <a:solidFill>
                <a:srgbClr val="2C2C2C"/>
              </a:solidFill>
            </a:endParaRPr>
          </a:p>
          <a:p>
            <a:endParaRPr lang="en-US" dirty="0" smtClean="0">
              <a:solidFill>
                <a:srgbClr val="2C2C2C"/>
              </a:solidFill>
            </a:endParaRP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9184987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Ocaliva – Obeticholic Acid</a:t>
            </a:r>
          </a:p>
        </p:txBody>
      </p:sp>
      <p:sp>
        <p:nvSpPr>
          <p:cNvPr id="3" name="Content Placeholder 2"/>
          <p:cNvSpPr>
            <a:spLocks noGrp="1"/>
          </p:cNvSpPr>
          <p:nvPr>
            <p:ph idx="1"/>
          </p:nvPr>
        </p:nvSpPr>
        <p:spPr/>
        <p:txBody>
          <a:bodyPr/>
          <a:lstStyle/>
          <a:p>
            <a:r>
              <a:rPr lang="en-US" dirty="0" smtClean="0">
                <a:solidFill>
                  <a:srgbClr val="2C2C2C"/>
                </a:solidFill>
              </a:rPr>
              <a:t>Clinical Trial Results</a:t>
            </a:r>
          </a:p>
          <a:p>
            <a:r>
              <a:rPr lang="en-US" dirty="0" smtClean="0">
                <a:solidFill>
                  <a:srgbClr val="2C2C2C"/>
                </a:solidFill>
              </a:rPr>
              <a:t>Primary Endpoints:</a:t>
            </a:r>
          </a:p>
          <a:p>
            <a:pPr lvl="1"/>
            <a:r>
              <a:rPr lang="en-US" dirty="0" smtClean="0">
                <a:solidFill>
                  <a:srgbClr val="2C2C2C"/>
                </a:solidFill>
              </a:rPr>
              <a:t>Reduction of Alkaline Phosphatase of </a:t>
            </a:r>
            <a:r>
              <a:rPr lang="en-US" dirty="0">
                <a:solidFill>
                  <a:srgbClr val="2C2C2C"/>
                </a:solidFill>
              </a:rPr>
              <a:t>at least 15%, n (%</a:t>
            </a:r>
            <a:r>
              <a:rPr lang="en-US" dirty="0" smtClean="0">
                <a:solidFill>
                  <a:srgbClr val="2C2C2C"/>
                </a:solidFill>
              </a:rPr>
              <a:t>)</a:t>
            </a:r>
          </a:p>
          <a:p>
            <a:pPr lvl="1"/>
            <a:r>
              <a:rPr lang="en-US" dirty="0" smtClean="0">
                <a:solidFill>
                  <a:srgbClr val="2C2C2C"/>
                </a:solidFill>
              </a:rPr>
              <a:t>Normal bilirubin after 12 months of therapy.</a:t>
            </a:r>
          </a:p>
          <a:p>
            <a:r>
              <a:rPr lang="en-US" dirty="0" smtClean="0">
                <a:solidFill>
                  <a:srgbClr val="2C2C2C"/>
                </a:solidFill>
              </a:rPr>
              <a:t>46% of trial participants vs. 10% of placebo patients met the endpoint.</a:t>
            </a:r>
          </a:p>
          <a:p>
            <a:pPr lvl="2"/>
            <a:endParaRPr lang="en-US" dirty="0"/>
          </a:p>
          <a:p>
            <a:pPr lvl="2"/>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57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8071358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Ocaliva – Obeticholic Acid</a:t>
            </a:r>
          </a:p>
        </p:txBody>
      </p:sp>
      <p:sp>
        <p:nvSpPr>
          <p:cNvPr id="3" name="Content Placeholder 2"/>
          <p:cNvSpPr>
            <a:spLocks noGrp="1"/>
          </p:cNvSpPr>
          <p:nvPr>
            <p:ph idx="1"/>
          </p:nvPr>
        </p:nvSpPr>
        <p:spPr/>
        <p:txBody>
          <a:bodyPr/>
          <a:lstStyle/>
          <a:p>
            <a:r>
              <a:rPr lang="en-US" dirty="0" smtClean="0">
                <a:solidFill>
                  <a:srgbClr val="2C2C2C"/>
                </a:solidFill>
              </a:rPr>
              <a:t>Adverse Reactions:</a:t>
            </a:r>
          </a:p>
          <a:p>
            <a:pPr lvl="1"/>
            <a:r>
              <a:rPr lang="en-US" sz="2400" dirty="0">
                <a:solidFill>
                  <a:srgbClr val="2C2C2C"/>
                </a:solidFill>
              </a:rPr>
              <a:t>The most common adverse </a:t>
            </a:r>
            <a:r>
              <a:rPr lang="en-US" sz="2400" dirty="0" smtClean="0">
                <a:solidFill>
                  <a:srgbClr val="2C2C2C"/>
                </a:solidFill>
              </a:rPr>
              <a:t>reactions for the 10mg and titrating dose were:</a:t>
            </a:r>
          </a:p>
          <a:p>
            <a:pPr lvl="2"/>
            <a:r>
              <a:rPr lang="en-US" dirty="0" smtClean="0">
                <a:solidFill>
                  <a:srgbClr val="2C2C2C"/>
                </a:solidFill>
              </a:rPr>
              <a:t>Pruritus: 63%</a:t>
            </a:r>
          </a:p>
          <a:p>
            <a:pPr lvl="2"/>
            <a:r>
              <a:rPr lang="en-US" dirty="0">
                <a:solidFill>
                  <a:srgbClr val="2C2C2C"/>
                </a:solidFill>
              </a:rPr>
              <a:t>F</a:t>
            </a:r>
            <a:r>
              <a:rPr lang="en-US" dirty="0" smtClean="0">
                <a:solidFill>
                  <a:srgbClr val="2C2C2C"/>
                </a:solidFill>
              </a:rPr>
              <a:t>atigue: 22%</a:t>
            </a:r>
          </a:p>
          <a:p>
            <a:pPr lvl="2"/>
            <a:r>
              <a:rPr lang="en-US" dirty="0">
                <a:solidFill>
                  <a:srgbClr val="2C2C2C"/>
                </a:solidFill>
              </a:rPr>
              <a:t>A</a:t>
            </a:r>
            <a:r>
              <a:rPr lang="en-US" dirty="0" smtClean="0">
                <a:solidFill>
                  <a:srgbClr val="2C2C2C"/>
                </a:solidFill>
              </a:rPr>
              <a:t>bdominal pain;15%</a:t>
            </a:r>
          </a:p>
          <a:p>
            <a:pPr lvl="2"/>
            <a:r>
              <a:rPr lang="en-US" dirty="0">
                <a:solidFill>
                  <a:srgbClr val="2C2C2C"/>
                </a:solidFill>
              </a:rPr>
              <a:t>R</a:t>
            </a:r>
            <a:r>
              <a:rPr lang="en-US" dirty="0" smtClean="0">
                <a:solidFill>
                  <a:srgbClr val="2C2C2C"/>
                </a:solidFill>
              </a:rPr>
              <a:t>ash: 8.5%</a:t>
            </a:r>
          </a:p>
          <a:p>
            <a:pPr lvl="2"/>
            <a:r>
              <a:rPr lang="en-US" dirty="0">
                <a:solidFill>
                  <a:srgbClr val="2C2C2C"/>
                </a:solidFill>
              </a:rPr>
              <a:t>O</a:t>
            </a:r>
            <a:r>
              <a:rPr lang="en-US" dirty="0" smtClean="0">
                <a:solidFill>
                  <a:srgbClr val="2C2C2C"/>
                </a:solidFill>
              </a:rPr>
              <a:t>ropharyngeal pain: 7.5%</a:t>
            </a:r>
          </a:p>
          <a:p>
            <a:pPr lvl="2"/>
            <a:r>
              <a:rPr lang="en-US" dirty="0" smtClean="0">
                <a:solidFill>
                  <a:srgbClr val="2C2C2C"/>
                </a:solidFill>
              </a:rPr>
              <a:t>Dizziness: 7%</a:t>
            </a:r>
          </a:p>
          <a:p>
            <a:pPr lvl="2"/>
            <a:r>
              <a:rPr lang="en-US" dirty="0" smtClean="0">
                <a:solidFill>
                  <a:srgbClr val="2C2C2C"/>
                </a:solidFill>
              </a:rPr>
              <a:t>Constipation: 7%</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58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4265763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Ocaliva – Obeticholic Acid</a:t>
            </a:r>
          </a:p>
        </p:txBody>
      </p:sp>
      <p:sp>
        <p:nvSpPr>
          <p:cNvPr id="3" name="Content Placeholder 2"/>
          <p:cNvSpPr>
            <a:spLocks noGrp="1"/>
          </p:cNvSpPr>
          <p:nvPr>
            <p:ph idx="1"/>
          </p:nvPr>
        </p:nvSpPr>
        <p:spPr/>
        <p:txBody>
          <a:bodyPr/>
          <a:lstStyle/>
          <a:p>
            <a:r>
              <a:rPr lang="en-US" dirty="0" smtClean="0">
                <a:solidFill>
                  <a:srgbClr val="2C2C2C"/>
                </a:solidFill>
              </a:rPr>
              <a:t>Recommendation is to not add Ocaliva to the AHCCCS Drug List at this time.</a:t>
            </a:r>
          </a:p>
          <a:p>
            <a:r>
              <a:rPr lang="en-US" dirty="0" smtClean="0">
                <a:solidFill>
                  <a:srgbClr val="2C2C2C"/>
                </a:solidFill>
              </a:rPr>
              <a:t>Ocaliva will be reviewed internally at AHCCCS due to the prevalence of NAFLD and the $70K annual cost of the drug.</a:t>
            </a:r>
          </a:p>
          <a:p>
            <a:r>
              <a:rPr lang="en-US" dirty="0" smtClean="0">
                <a:solidFill>
                  <a:srgbClr val="2C2C2C"/>
                </a:solidFill>
              </a:rPr>
              <a:t>In addition, we are expecting other agents to be approved in the near future for the treatment of NAFLD</a:t>
            </a:r>
          </a:p>
        </p:txBody>
      </p:sp>
      <p:sp>
        <p:nvSpPr>
          <p:cNvPr id="4" name="Slide Number Placeholder 3"/>
          <p:cNvSpPr>
            <a:spLocks noGrp="1"/>
          </p:cNvSpPr>
          <p:nvPr>
            <p:ph type="sldNum" sz="quarter" idx="4"/>
          </p:nvPr>
        </p:nvSpPr>
        <p:spPr/>
        <p:txBody>
          <a:bodyPr/>
          <a:lstStyle/>
          <a:p>
            <a:fld id="{FF445594-FFE8-4E90-934C-EFF530110A38}" type="slidenum">
              <a:rPr lang="en-US" smtClean="0"/>
              <a:pPr/>
              <a:t>59</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852340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Antibiotics, Inhaled</a:t>
            </a:r>
            <a:endParaRPr lang="en-US" dirty="0"/>
          </a:p>
        </p:txBody>
      </p:sp>
      <p:sp>
        <p:nvSpPr>
          <p:cNvPr id="3" name="Content Placeholder 2"/>
          <p:cNvSpPr>
            <a:spLocks noGrp="1"/>
          </p:cNvSpPr>
          <p:nvPr>
            <p:ph idx="1"/>
          </p:nvPr>
        </p:nvSpPr>
        <p:spPr>
          <a:xfrm>
            <a:off x="228600" y="1600200"/>
            <a:ext cx="8915400" cy="4373563"/>
          </a:xfrm>
        </p:spPr>
        <p:txBody>
          <a:bodyPr/>
          <a:lstStyle/>
          <a:p>
            <a:pPr marL="0" indent="0">
              <a:buNone/>
            </a:pPr>
            <a:r>
              <a:rPr lang="en-US" sz="3000" dirty="0" smtClean="0">
                <a:solidFill>
                  <a:srgbClr val="2C2C2C"/>
                </a:solidFill>
              </a:rPr>
              <a:t>The Cystic Fibrosis Foundation also recommends:</a:t>
            </a:r>
            <a:endParaRPr lang="en-US" sz="3000" dirty="0">
              <a:solidFill>
                <a:srgbClr val="2C2C2C"/>
              </a:solidFill>
            </a:endParaRPr>
          </a:p>
          <a:p>
            <a:r>
              <a:rPr lang="en-US" dirty="0" smtClean="0">
                <a:solidFill>
                  <a:srgbClr val="2C2C2C"/>
                </a:solidFill>
              </a:rPr>
              <a:t>The </a:t>
            </a:r>
            <a:r>
              <a:rPr lang="en-US" dirty="0">
                <a:solidFill>
                  <a:srgbClr val="2C2C2C"/>
                </a:solidFill>
              </a:rPr>
              <a:t>alternate-month administration of both tobramycin and aztreonam in patients persistently infected with </a:t>
            </a:r>
            <a:r>
              <a:rPr lang="en-US" i="1" dirty="0">
                <a:solidFill>
                  <a:srgbClr val="2C2C2C"/>
                </a:solidFill>
              </a:rPr>
              <a:t>P. aeruginosa, </a:t>
            </a:r>
            <a:r>
              <a:rPr lang="en-US" dirty="0">
                <a:solidFill>
                  <a:srgbClr val="2C2C2C"/>
                </a:solidFill>
              </a:rPr>
              <a:t>although with a grade B recommendation (high certainty that net benefit is moderate or moderate certainty that net benefit is </a:t>
            </a:r>
            <a:r>
              <a:rPr lang="en-US" dirty="0" smtClean="0">
                <a:solidFill>
                  <a:srgbClr val="2C2C2C"/>
                </a:solidFill>
              </a:rPr>
              <a:t>substantial.</a:t>
            </a:r>
            <a:endParaRPr lang="en-US" dirty="0">
              <a:solidFill>
                <a:srgbClr val="2C2C2C"/>
              </a:solidFill>
            </a:endParaRPr>
          </a:p>
        </p:txBody>
      </p:sp>
      <p:sp>
        <p:nvSpPr>
          <p:cNvPr id="4" name="Slide Number Placeholder 3"/>
          <p:cNvSpPr>
            <a:spLocks noGrp="1"/>
          </p:cNvSpPr>
          <p:nvPr>
            <p:ph type="sldNum" sz="quarter" idx="4"/>
          </p:nvPr>
        </p:nvSpPr>
        <p:spPr/>
        <p:txBody>
          <a:bodyPr/>
          <a:lstStyle/>
          <a:p>
            <a:fld id="{FF445594-FFE8-4E90-934C-EFF530110A38}" type="slidenum">
              <a:rPr lang="en-US" smtClean="0"/>
              <a:pPr/>
              <a:t>6</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9530043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023984"/>
          </a:xfrm>
        </p:spPr>
        <p:txBody>
          <a:bodyPr anchor="t"/>
          <a:lstStyle/>
          <a:p>
            <a:pPr algn="ctr"/>
            <a:r>
              <a:rPr lang="en-US" dirty="0" smtClean="0"/>
              <a:t/>
            </a:r>
            <a:br>
              <a:rPr lang="en-US" dirty="0" smtClean="0"/>
            </a:br>
            <a:r>
              <a:rPr lang="en-US" dirty="0"/>
              <a:t>Briviact -  Brivaracetam</a:t>
            </a:r>
            <a:br>
              <a:rPr lang="en-US" dirty="0"/>
            </a:br>
            <a:endParaRPr lang="en-US" dirty="0"/>
          </a:p>
        </p:txBody>
      </p:sp>
      <p:sp>
        <p:nvSpPr>
          <p:cNvPr id="3" name="Content Placeholder 2"/>
          <p:cNvSpPr>
            <a:spLocks noGrp="1"/>
          </p:cNvSpPr>
          <p:nvPr>
            <p:ph idx="1"/>
          </p:nvPr>
        </p:nvSpPr>
        <p:spPr/>
        <p:txBody>
          <a:bodyPr/>
          <a:lstStyle/>
          <a:p>
            <a:r>
              <a:rPr lang="en-US" sz="2800" dirty="0" smtClean="0">
                <a:solidFill>
                  <a:srgbClr val="2C2C2C"/>
                </a:solidFill>
              </a:rPr>
              <a:t>Is indicated as adjunctive therapy for partial-onset seizures</a:t>
            </a:r>
            <a:r>
              <a:rPr lang="en-US" sz="2800" b="1" dirty="0" smtClean="0">
                <a:solidFill>
                  <a:srgbClr val="2C2C2C"/>
                </a:solidFill>
              </a:rPr>
              <a:t> </a:t>
            </a:r>
            <a:r>
              <a:rPr lang="en-US" sz="2800" dirty="0" smtClean="0">
                <a:solidFill>
                  <a:srgbClr val="2C2C2C"/>
                </a:solidFill>
              </a:rPr>
              <a:t>for patients 16 </a:t>
            </a:r>
            <a:r>
              <a:rPr lang="en-US" sz="2800" dirty="0">
                <a:solidFill>
                  <a:srgbClr val="2C2C2C"/>
                </a:solidFill>
              </a:rPr>
              <a:t>years and older with </a:t>
            </a:r>
            <a:r>
              <a:rPr lang="en-US" sz="2800" dirty="0" smtClean="0">
                <a:solidFill>
                  <a:srgbClr val="2C2C2C"/>
                </a:solidFill>
              </a:rPr>
              <a:t>epilepsy.</a:t>
            </a:r>
          </a:p>
          <a:p>
            <a:r>
              <a:rPr lang="en-US" sz="2800" dirty="0" smtClean="0">
                <a:solidFill>
                  <a:srgbClr val="2C2C2C"/>
                </a:solidFill>
              </a:rPr>
              <a:t>Dosage may be given up to 200mg orally per day.</a:t>
            </a:r>
          </a:p>
          <a:p>
            <a:r>
              <a:rPr lang="en-US" sz="2800" dirty="0" smtClean="0">
                <a:solidFill>
                  <a:srgbClr val="2C2C2C"/>
                </a:solidFill>
              </a:rPr>
              <a:t>Black Box Warning – None</a:t>
            </a:r>
          </a:p>
          <a:p>
            <a:r>
              <a:rPr lang="en-US" sz="2800" dirty="0" smtClean="0">
                <a:solidFill>
                  <a:srgbClr val="2C2C2C"/>
                </a:solidFill>
              </a:rPr>
              <a:t>Clinical Trials - </a:t>
            </a:r>
            <a:r>
              <a:rPr lang="en-US" sz="2800" dirty="0">
                <a:solidFill>
                  <a:srgbClr val="2C2C2C"/>
                </a:solidFill>
              </a:rPr>
              <a:t>3 fixed-dose, randomized, double-blind, placebo-controlled, multicenter studies (Studies 1, 2, and 3), which included 1550 </a:t>
            </a:r>
            <a:r>
              <a:rPr lang="en-US" sz="2800" dirty="0" smtClean="0">
                <a:solidFill>
                  <a:srgbClr val="2C2C2C"/>
                </a:solidFill>
              </a:rPr>
              <a:t>patients. </a:t>
            </a:r>
            <a:endParaRPr lang="en-US" sz="2800" dirty="0">
              <a:solidFill>
                <a:srgbClr val="2C2C2C"/>
              </a:solidFill>
            </a:endParaRPr>
          </a:p>
          <a:p>
            <a:endParaRPr lang="en-US" sz="2800" dirty="0" smtClean="0"/>
          </a:p>
        </p:txBody>
      </p:sp>
      <p:sp>
        <p:nvSpPr>
          <p:cNvPr id="4" name="Slide Number Placeholder 3"/>
          <p:cNvSpPr>
            <a:spLocks noGrp="1"/>
          </p:cNvSpPr>
          <p:nvPr>
            <p:ph type="sldNum" sz="quarter" idx="4"/>
          </p:nvPr>
        </p:nvSpPr>
        <p:spPr/>
        <p:txBody>
          <a:bodyPr/>
          <a:lstStyle/>
          <a:p>
            <a:fld id="{FF445594-FFE8-4E90-934C-EFF530110A38}" type="slidenum">
              <a:rPr lang="en-US" smtClean="0"/>
              <a:pPr/>
              <a:t>60</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16157762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Briviact -  Brivaracetam</a:t>
            </a:r>
          </a:p>
        </p:txBody>
      </p:sp>
      <p:sp>
        <p:nvSpPr>
          <p:cNvPr id="3" name="Content Placeholder 2"/>
          <p:cNvSpPr>
            <a:spLocks noGrp="1"/>
          </p:cNvSpPr>
          <p:nvPr>
            <p:ph idx="1"/>
          </p:nvPr>
        </p:nvSpPr>
        <p:spPr>
          <a:xfrm>
            <a:off x="457200" y="1371600"/>
            <a:ext cx="8382000" cy="4602163"/>
          </a:xfrm>
        </p:spPr>
        <p:txBody>
          <a:bodyPr/>
          <a:lstStyle/>
          <a:p>
            <a:r>
              <a:rPr lang="en-US" dirty="0">
                <a:solidFill>
                  <a:srgbClr val="2C2C2C"/>
                </a:solidFill>
              </a:rPr>
              <a:t>Clinical </a:t>
            </a:r>
            <a:r>
              <a:rPr lang="en-US" dirty="0" smtClean="0">
                <a:solidFill>
                  <a:srgbClr val="2C2C2C"/>
                </a:solidFill>
              </a:rPr>
              <a:t>Trials continued:</a:t>
            </a:r>
          </a:p>
          <a:p>
            <a:pPr lvl="1"/>
            <a:r>
              <a:rPr lang="en-US" dirty="0">
                <a:solidFill>
                  <a:srgbClr val="2C2C2C"/>
                </a:solidFill>
              </a:rPr>
              <a:t>All trials had an 8-week baseline period, during which patients were required to have at least 8 partial-onset seizures. </a:t>
            </a:r>
          </a:p>
          <a:p>
            <a:pPr lvl="1"/>
            <a:r>
              <a:rPr lang="en-US" dirty="0" smtClean="0">
                <a:solidFill>
                  <a:srgbClr val="2C2C2C"/>
                </a:solidFill>
              </a:rPr>
              <a:t>The primary efficacy </a:t>
            </a:r>
            <a:r>
              <a:rPr lang="en-US" dirty="0">
                <a:solidFill>
                  <a:srgbClr val="2C2C2C"/>
                </a:solidFill>
              </a:rPr>
              <a:t>outcome in Study 1 and Study 2 was the percent reduction in 7-day partial-onset seizure frequency over </a:t>
            </a:r>
            <a:r>
              <a:rPr lang="en-US" dirty="0" smtClean="0">
                <a:solidFill>
                  <a:srgbClr val="2C2C2C"/>
                </a:solidFill>
              </a:rPr>
              <a:t>placebo.</a:t>
            </a:r>
          </a:p>
          <a:p>
            <a:pPr lvl="1"/>
            <a:r>
              <a:rPr lang="en-US" dirty="0" smtClean="0">
                <a:solidFill>
                  <a:srgbClr val="2C2C2C"/>
                </a:solidFill>
              </a:rPr>
              <a:t>The primary </a:t>
            </a:r>
            <a:r>
              <a:rPr lang="en-US" dirty="0">
                <a:solidFill>
                  <a:srgbClr val="2C2C2C"/>
                </a:solidFill>
              </a:rPr>
              <a:t>outcome for Study 3 was the percent reduction in 28-day partial-onset seizure frequency over placebo. </a:t>
            </a:r>
          </a:p>
          <a:p>
            <a:endParaRPr lang="en-US" sz="2600" dirty="0"/>
          </a:p>
          <a:p>
            <a:r>
              <a:rPr lang="en-US" sz="2600" dirty="0"/>
              <a:t>Adverse Reactions</a:t>
            </a:r>
          </a:p>
          <a:p>
            <a:endParaRPr lang="en-US" sz="2600"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61</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9646092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05800" cy="1946012"/>
          </a:xfrm>
        </p:spPr>
        <p:txBody>
          <a:bodyPr/>
          <a:lstStyle/>
          <a:p>
            <a:pPr algn="ctr"/>
            <a:r>
              <a:rPr lang="en-US" dirty="0"/>
              <a:t>Briviact -  Brivaracetam</a:t>
            </a:r>
          </a:p>
        </p:txBody>
      </p:sp>
      <p:sp>
        <p:nvSpPr>
          <p:cNvPr id="3" name="Content Placeholder 2"/>
          <p:cNvSpPr>
            <a:spLocks noGrp="1"/>
          </p:cNvSpPr>
          <p:nvPr>
            <p:ph idx="1"/>
          </p:nvPr>
        </p:nvSpPr>
        <p:spPr/>
        <p:txBody>
          <a:bodyPr/>
          <a:lstStyle/>
          <a:p>
            <a:r>
              <a:rPr lang="en-US" sz="2600" dirty="0" smtClean="0">
                <a:solidFill>
                  <a:srgbClr val="2C2C2C"/>
                </a:solidFill>
              </a:rPr>
              <a:t>Clinical Trial Results: Percent reduction in partial-onset seizure frequency over placebo:</a:t>
            </a:r>
          </a:p>
          <a:p>
            <a:pPr lvl="1"/>
            <a:r>
              <a:rPr lang="en-US" sz="2400" b="1" dirty="0" smtClean="0">
                <a:solidFill>
                  <a:srgbClr val="2C2C2C"/>
                </a:solidFill>
              </a:rPr>
              <a:t>7-day Study </a:t>
            </a:r>
          </a:p>
          <a:p>
            <a:pPr lvl="2"/>
            <a:r>
              <a:rPr lang="en-US" dirty="0" smtClean="0">
                <a:solidFill>
                  <a:srgbClr val="2C2C2C"/>
                </a:solidFill>
              </a:rPr>
              <a:t>50 mg/day dose = 8.5%   (n=99)</a:t>
            </a:r>
          </a:p>
          <a:p>
            <a:pPr lvl="2"/>
            <a:r>
              <a:rPr lang="en-US" dirty="0" smtClean="0">
                <a:solidFill>
                  <a:srgbClr val="2C2C2C"/>
                </a:solidFill>
              </a:rPr>
              <a:t>100 mg/day dose = 17% (n=100)</a:t>
            </a:r>
          </a:p>
          <a:p>
            <a:pPr lvl="1"/>
            <a:r>
              <a:rPr lang="en-US" sz="2400" b="1" dirty="0" smtClean="0">
                <a:solidFill>
                  <a:srgbClr val="2C2C2C"/>
                </a:solidFill>
              </a:rPr>
              <a:t>7-day Titration Dose Study</a:t>
            </a:r>
          </a:p>
          <a:p>
            <a:pPr lvl="2"/>
            <a:r>
              <a:rPr lang="en-US" dirty="0" smtClean="0">
                <a:solidFill>
                  <a:srgbClr val="2C2C2C"/>
                </a:solidFill>
              </a:rPr>
              <a:t>50 mg/day titrated dose = 16.9% (n=101)</a:t>
            </a:r>
          </a:p>
          <a:p>
            <a:pPr lvl="1"/>
            <a:r>
              <a:rPr lang="en-US" sz="2400" b="1" dirty="0" smtClean="0">
                <a:solidFill>
                  <a:srgbClr val="2C2C2C"/>
                </a:solidFill>
              </a:rPr>
              <a:t>28-day Study </a:t>
            </a:r>
          </a:p>
          <a:p>
            <a:pPr lvl="2"/>
            <a:r>
              <a:rPr lang="en-US" dirty="0" smtClean="0">
                <a:solidFill>
                  <a:srgbClr val="2C2C2C"/>
                </a:solidFill>
              </a:rPr>
              <a:t>100 mg/day dose = 25.2% (n=252)</a:t>
            </a:r>
          </a:p>
          <a:p>
            <a:pPr lvl="2"/>
            <a:r>
              <a:rPr lang="en-US" dirty="0" smtClean="0">
                <a:solidFill>
                  <a:srgbClr val="2C2C2C"/>
                </a:solidFill>
              </a:rPr>
              <a:t>200 mg/day dose = 25.7% (n=249)</a:t>
            </a:r>
          </a:p>
          <a:p>
            <a:pPr marL="914400" lvl="2" indent="0">
              <a:buNone/>
            </a:pP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62</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1588351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Briviact -  Brivaracetam</a:t>
            </a:r>
          </a:p>
        </p:txBody>
      </p:sp>
      <p:sp>
        <p:nvSpPr>
          <p:cNvPr id="3" name="Content Placeholder 2"/>
          <p:cNvSpPr>
            <a:spLocks noGrp="1"/>
          </p:cNvSpPr>
          <p:nvPr>
            <p:ph idx="1"/>
          </p:nvPr>
        </p:nvSpPr>
        <p:spPr>
          <a:xfrm>
            <a:off x="457200" y="1828800"/>
            <a:ext cx="8382000" cy="4144963"/>
          </a:xfrm>
        </p:spPr>
        <p:txBody>
          <a:bodyPr/>
          <a:lstStyle/>
          <a:p>
            <a:r>
              <a:rPr lang="en-US" sz="2800" dirty="0" smtClean="0">
                <a:solidFill>
                  <a:srgbClr val="2C2C2C"/>
                </a:solidFill>
              </a:rPr>
              <a:t>Adverse Reactions occurring in </a:t>
            </a:r>
            <a:r>
              <a:rPr lang="en-US" sz="2800" u="sng" dirty="0" smtClean="0">
                <a:solidFill>
                  <a:srgbClr val="2C2C2C"/>
                </a:solidFill>
              </a:rPr>
              <a:t>&gt;</a:t>
            </a:r>
            <a:r>
              <a:rPr lang="en-US" sz="2800" dirty="0" smtClean="0">
                <a:solidFill>
                  <a:srgbClr val="2C2C2C"/>
                </a:solidFill>
              </a:rPr>
              <a:t> 10% of study participants:</a:t>
            </a:r>
          </a:p>
          <a:p>
            <a:pPr lvl="1"/>
            <a:r>
              <a:rPr lang="en-US" dirty="0" smtClean="0">
                <a:solidFill>
                  <a:srgbClr val="2C2C2C"/>
                </a:solidFill>
              </a:rPr>
              <a:t>Abnormal Gail, Ataxia, Dizziness, Drowsiness</a:t>
            </a:r>
          </a:p>
          <a:p>
            <a:pPr lvl="1"/>
            <a:r>
              <a:rPr lang="en-US" dirty="0" smtClean="0">
                <a:solidFill>
                  <a:srgbClr val="2C2C2C"/>
                </a:solidFill>
              </a:rPr>
              <a:t>Equilibrium Disturbances, Fatigue, Hypersomnia, Lethargy, Malaise, Psychiatric Disturbances, Sedation, Vertigo</a:t>
            </a:r>
          </a:p>
          <a:p>
            <a:pPr lvl="1"/>
            <a:r>
              <a:rPr lang="en-US" dirty="0" smtClean="0">
                <a:solidFill>
                  <a:srgbClr val="2C2C2C"/>
                </a:solidFill>
              </a:rPr>
              <a:t>Neuromuscular and Skeletal Weakness</a:t>
            </a:r>
          </a:p>
          <a:p>
            <a:pPr lvl="1"/>
            <a:r>
              <a:rPr lang="en-US" dirty="0" smtClean="0">
                <a:solidFill>
                  <a:srgbClr val="2C2C2C"/>
                </a:solidFill>
              </a:rPr>
              <a:t>Nystagmus</a:t>
            </a:r>
          </a:p>
          <a:p>
            <a:endParaRPr lang="en-US" dirty="0" smtClean="0"/>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63</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6807224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Briviact -  Brivaracetam</a:t>
            </a:r>
          </a:p>
        </p:txBody>
      </p:sp>
      <p:sp>
        <p:nvSpPr>
          <p:cNvPr id="3" name="Content Placeholder 2"/>
          <p:cNvSpPr>
            <a:spLocks noGrp="1"/>
          </p:cNvSpPr>
          <p:nvPr>
            <p:ph idx="1"/>
          </p:nvPr>
        </p:nvSpPr>
        <p:spPr>
          <a:xfrm>
            <a:off x="457200" y="1676400"/>
            <a:ext cx="8382000" cy="4297363"/>
          </a:xfrm>
        </p:spPr>
        <p:txBody>
          <a:bodyPr/>
          <a:lstStyle/>
          <a:p>
            <a:r>
              <a:rPr lang="en-US" dirty="0">
                <a:solidFill>
                  <a:srgbClr val="2C2C2C"/>
                </a:solidFill>
              </a:rPr>
              <a:t>R</a:t>
            </a:r>
            <a:r>
              <a:rPr lang="en-US" dirty="0" smtClean="0">
                <a:solidFill>
                  <a:srgbClr val="2C2C2C"/>
                </a:solidFill>
              </a:rPr>
              <a:t>ecommendation is to not add this to the AHCCCS Drug List because there are several medications listed on the AHCCCS Drug List for </a:t>
            </a:r>
            <a:r>
              <a:rPr lang="en-US" smtClean="0">
                <a:solidFill>
                  <a:srgbClr val="2C2C2C"/>
                </a:solidFill>
              </a:rPr>
              <a:t>use </a:t>
            </a:r>
            <a:r>
              <a:rPr lang="en-US" smtClean="0">
                <a:solidFill>
                  <a:srgbClr val="2C2C2C"/>
                </a:solidFill>
              </a:rPr>
              <a:t>as</a:t>
            </a:r>
            <a:r>
              <a:rPr lang="en-US" smtClean="0">
                <a:solidFill>
                  <a:srgbClr val="2C2C2C"/>
                </a:solidFill>
              </a:rPr>
              <a:t> </a:t>
            </a:r>
            <a:r>
              <a:rPr lang="en-US" dirty="0" smtClean="0">
                <a:solidFill>
                  <a:srgbClr val="2C2C2C"/>
                </a:solidFill>
              </a:rPr>
              <a:t>augmentation strategies for epilepsy.</a:t>
            </a:r>
          </a:p>
          <a:p>
            <a:r>
              <a:rPr lang="en-US" dirty="0" smtClean="0">
                <a:solidFill>
                  <a:srgbClr val="2C2C2C"/>
                </a:solidFill>
              </a:rPr>
              <a:t>Briviact is available through the prior authorization process.</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64</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23941650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072" y="1371600"/>
            <a:ext cx="5723128" cy="4386462"/>
          </a:xfrm>
        </p:spPr>
        <p:txBody>
          <a:bodyPr anchor="ctr"/>
          <a:lstStyle/>
          <a:p>
            <a:r>
              <a:rPr lang="en-US" sz="4000" dirty="0" smtClean="0"/>
              <a:t>Opioid 7-day Quantity Limitation</a:t>
            </a:r>
            <a:r>
              <a:rPr lang="en-US" dirty="0" smtClean="0"/>
              <a:t/>
            </a:r>
            <a:br>
              <a:rPr lang="en-US" dirty="0" smtClean="0"/>
            </a:br>
            <a:r>
              <a:rPr lang="en-US" dirty="0"/>
              <a:t/>
            </a:r>
            <a:br>
              <a:rPr lang="en-US" dirty="0"/>
            </a:br>
            <a:r>
              <a:rPr lang="en-US" sz="3200" dirty="0" smtClean="0">
                <a:solidFill>
                  <a:srgbClr val="2C2C2C"/>
                </a:solidFill>
              </a:rPr>
              <a:t>Shana Malone, AHCCCS</a:t>
            </a:r>
            <a:endParaRPr lang="en-US" sz="3200" dirty="0">
              <a:solidFill>
                <a:srgbClr val="2C2C2C"/>
              </a:solidFill>
            </a:endParaRPr>
          </a:p>
        </p:txBody>
      </p:sp>
      <p:sp>
        <p:nvSpPr>
          <p:cNvPr id="3" name="Slide Number Placeholder 2"/>
          <p:cNvSpPr>
            <a:spLocks noGrp="1"/>
          </p:cNvSpPr>
          <p:nvPr>
            <p:ph type="sldNum" sz="quarter" idx="4"/>
          </p:nvPr>
        </p:nvSpPr>
        <p:spPr/>
        <p:txBody>
          <a:bodyPr/>
          <a:lstStyle/>
          <a:p>
            <a:fld id="{FF445594-FFE8-4E90-934C-EFF530110A38}" type="slidenum">
              <a:rPr lang="en-US" smtClean="0"/>
              <a:pPr/>
              <a:t>65</a:t>
            </a:fld>
            <a:endParaRPr lang="en-US" dirty="0"/>
          </a:p>
        </p:txBody>
      </p:sp>
      <p:sp>
        <p:nvSpPr>
          <p:cNvPr id="4" name="Footer Placeholder 3"/>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8120093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072" y="1676400"/>
            <a:ext cx="5723128" cy="4081662"/>
          </a:xfrm>
        </p:spPr>
        <p:txBody>
          <a:bodyPr anchor="ctr"/>
          <a:lstStyle/>
          <a:p>
            <a:r>
              <a:rPr lang="en-US" sz="4200" dirty="0" smtClean="0"/>
              <a:t>Pill Splitting</a:t>
            </a:r>
            <a:r>
              <a:rPr lang="en-US" dirty="0" smtClean="0"/>
              <a:t/>
            </a:r>
            <a:br>
              <a:rPr lang="en-US" dirty="0" smtClean="0"/>
            </a:br>
            <a:r>
              <a:rPr lang="en-US" dirty="0"/>
              <a:t/>
            </a:r>
            <a:br>
              <a:rPr lang="en-US" dirty="0"/>
            </a:br>
            <a:r>
              <a:rPr lang="en-US" sz="3200" dirty="0" smtClean="0">
                <a:solidFill>
                  <a:srgbClr val="2C2C2C"/>
                </a:solidFill>
              </a:rPr>
              <a:t>Steve Chakmakian, CMO</a:t>
            </a:r>
            <a:r>
              <a:rPr lang="en-US" sz="3200" dirty="0">
                <a:solidFill>
                  <a:srgbClr val="2C2C2C"/>
                </a:solidFill>
              </a:rPr>
              <a:t/>
            </a:r>
            <a:br>
              <a:rPr lang="en-US" sz="3200" dirty="0">
                <a:solidFill>
                  <a:srgbClr val="2C2C2C"/>
                </a:solidFill>
              </a:rPr>
            </a:br>
            <a:r>
              <a:rPr lang="en-US" sz="3200" dirty="0" smtClean="0">
                <a:solidFill>
                  <a:srgbClr val="2C2C2C"/>
                </a:solidFill>
              </a:rPr>
              <a:t>United Community Plan</a:t>
            </a:r>
            <a:endParaRPr lang="en-US" sz="3200" dirty="0">
              <a:solidFill>
                <a:srgbClr val="2C2C2C"/>
              </a:solidFill>
            </a:endParaRPr>
          </a:p>
        </p:txBody>
      </p:sp>
      <p:sp>
        <p:nvSpPr>
          <p:cNvPr id="3" name="Slide Number Placeholder 2"/>
          <p:cNvSpPr>
            <a:spLocks noGrp="1"/>
          </p:cNvSpPr>
          <p:nvPr>
            <p:ph type="sldNum" sz="quarter" idx="4"/>
          </p:nvPr>
        </p:nvSpPr>
        <p:spPr/>
        <p:txBody>
          <a:bodyPr/>
          <a:lstStyle/>
          <a:p>
            <a:fld id="{FF445594-FFE8-4E90-934C-EFF530110A38}" type="slidenum">
              <a:rPr lang="en-US" smtClean="0"/>
              <a:pPr/>
              <a:t>66</a:t>
            </a:fld>
            <a:endParaRPr lang="en-US" dirty="0"/>
          </a:p>
        </p:txBody>
      </p:sp>
      <p:sp>
        <p:nvSpPr>
          <p:cNvPr id="4" name="Footer Placeholder 3"/>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8325770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Agenda Items for the </a:t>
            </a:r>
            <a:br>
              <a:rPr lang="en-US" dirty="0" smtClean="0"/>
            </a:br>
            <a:r>
              <a:rPr lang="en-US" dirty="0" smtClean="0"/>
              <a:t>January 25, 2017 P&amp;T Meeting</a:t>
            </a:r>
            <a:endParaRPr lang="en-US" dirty="0"/>
          </a:p>
        </p:txBody>
      </p:sp>
      <p:sp>
        <p:nvSpPr>
          <p:cNvPr id="3" name="Content Placeholder 2"/>
          <p:cNvSpPr>
            <a:spLocks noGrp="1"/>
          </p:cNvSpPr>
          <p:nvPr>
            <p:ph idx="1"/>
          </p:nvPr>
        </p:nvSpPr>
        <p:spPr>
          <a:xfrm>
            <a:off x="457200" y="1828800"/>
            <a:ext cx="8382000" cy="4144963"/>
          </a:xfrm>
        </p:spPr>
        <p:txBody>
          <a:bodyPr/>
          <a:lstStyle/>
          <a:p>
            <a:r>
              <a:rPr lang="en-US" dirty="0" smtClean="0">
                <a:solidFill>
                  <a:srgbClr val="2C2C2C"/>
                </a:solidFill>
              </a:rPr>
              <a:t>Inhaled Glucocorticoid Drug Class</a:t>
            </a:r>
          </a:p>
          <a:p>
            <a:r>
              <a:rPr lang="en-US" dirty="0" smtClean="0">
                <a:solidFill>
                  <a:srgbClr val="2C2C2C"/>
                </a:solidFill>
              </a:rPr>
              <a:t>Generic Drug Pricing</a:t>
            </a:r>
          </a:p>
          <a:p>
            <a:endParaRPr lang="en-US" dirty="0" smtClean="0">
              <a:solidFill>
                <a:srgbClr val="2C2C2C"/>
              </a:solidFill>
            </a:endParaRPr>
          </a:p>
          <a:p>
            <a:endParaRPr lang="en-US" dirty="0" smtClean="0">
              <a:solidFill>
                <a:srgbClr val="2C2C2C"/>
              </a:solidFill>
            </a:endParaRPr>
          </a:p>
          <a:p>
            <a:endParaRPr lang="en-US" dirty="0" smtClean="0">
              <a:solidFill>
                <a:srgbClr val="2C2C2C"/>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67</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0510732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Thank You.</a:t>
            </a:r>
            <a:endParaRPr lang="en-US" dirty="0"/>
          </a:p>
        </p:txBody>
      </p:sp>
      <p:sp>
        <p:nvSpPr>
          <p:cNvPr id="2" name="Slide Number Placeholder 1"/>
          <p:cNvSpPr>
            <a:spLocks noGrp="1"/>
          </p:cNvSpPr>
          <p:nvPr>
            <p:ph type="sldNum" sz="quarter" idx="4"/>
          </p:nvPr>
        </p:nvSpPr>
        <p:spPr/>
        <p:txBody>
          <a:bodyPr/>
          <a:lstStyle/>
          <a:p>
            <a:fld id="{FF445594-FFE8-4E90-934C-EFF530110A38}" type="slidenum">
              <a:rPr lang="en-US" smtClean="0"/>
              <a:pPr/>
              <a:t>68</a:t>
            </a:fld>
            <a:endParaRPr lang="en-US" dirty="0"/>
          </a:p>
        </p:txBody>
      </p:sp>
      <p:sp>
        <p:nvSpPr>
          <p:cNvPr id="4" name="Footer Placeholder 3"/>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1030557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Antibiotics, Inhaled</a:t>
            </a:r>
            <a:endParaRPr lang="en-US" dirty="0"/>
          </a:p>
        </p:txBody>
      </p:sp>
      <p:sp>
        <p:nvSpPr>
          <p:cNvPr id="5" name="Content Placeholder 4"/>
          <p:cNvSpPr>
            <a:spLocks noGrp="1"/>
          </p:cNvSpPr>
          <p:nvPr>
            <p:ph idx="1"/>
          </p:nvPr>
        </p:nvSpPr>
        <p:spPr/>
        <p:txBody>
          <a:bodyPr/>
          <a:lstStyle/>
          <a:p>
            <a:pPr marL="342900" lvl="1" indent="-342900">
              <a:spcBef>
                <a:spcPts val="1000"/>
              </a:spcBef>
              <a:buNone/>
            </a:pPr>
            <a:r>
              <a:rPr lang="en-US" b="1" i="1" dirty="0" smtClean="0">
                <a:solidFill>
                  <a:srgbClr val="2C2C2C"/>
                </a:solidFill>
              </a:rPr>
              <a:t>Preferred Products:</a:t>
            </a:r>
          </a:p>
          <a:p>
            <a:r>
              <a:rPr lang="en-US" sz="2800" dirty="0" smtClean="0">
                <a:solidFill>
                  <a:srgbClr val="2C2C2C"/>
                </a:solidFill>
              </a:rPr>
              <a:t>Kitabis Pak </a:t>
            </a:r>
          </a:p>
          <a:p>
            <a:r>
              <a:rPr lang="en-US" sz="2800" dirty="0" smtClean="0">
                <a:solidFill>
                  <a:srgbClr val="2C2C2C"/>
                </a:solidFill>
              </a:rPr>
              <a:t>Bethkis</a:t>
            </a:r>
          </a:p>
        </p:txBody>
      </p:sp>
      <p:sp>
        <p:nvSpPr>
          <p:cNvPr id="2" name="Slide Number Placeholder 1"/>
          <p:cNvSpPr>
            <a:spLocks noGrp="1"/>
          </p:cNvSpPr>
          <p:nvPr>
            <p:ph type="sldNum" sz="quarter" idx="4"/>
          </p:nvPr>
        </p:nvSpPr>
        <p:spPr/>
        <p:txBody>
          <a:bodyPr/>
          <a:lstStyle/>
          <a:p>
            <a:fld id="{FF445594-FFE8-4E90-934C-EFF530110A38}" type="slidenum">
              <a:rPr lang="en-US" smtClean="0"/>
              <a:pPr/>
              <a:t>7</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smtClean="0"/>
              <a:t>Cytokine and CAM Antagonists</a:t>
            </a:r>
            <a:br>
              <a:rPr lang="en-US" altLang="en-US" dirty="0" smtClean="0"/>
            </a:br>
            <a:endParaRPr lang="en-US" dirty="0"/>
          </a:p>
        </p:txBody>
      </p:sp>
      <p:sp>
        <p:nvSpPr>
          <p:cNvPr id="3" name="Subtitle 2"/>
          <p:cNvSpPr>
            <a:spLocks noGrp="1"/>
          </p:cNvSpPr>
          <p:nvPr>
            <p:ph type="subTitle" idx="1"/>
          </p:nvPr>
        </p:nvSpPr>
        <p:spPr/>
        <p:txBody>
          <a:bodyPr/>
          <a:lstStyle/>
          <a:p>
            <a:r>
              <a:rPr lang="en-US" sz="2800" i="1" dirty="0">
                <a:solidFill>
                  <a:srgbClr val="2C2C2C"/>
                </a:solidFill>
              </a:rPr>
              <a:t>Sarah Martinez, Pharm D</a:t>
            </a:r>
          </a:p>
          <a:p>
            <a:r>
              <a:rPr lang="en-US" sz="2800" i="1" dirty="0">
                <a:solidFill>
                  <a:srgbClr val="2C2C2C"/>
                </a:solidFill>
              </a:rPr>
              <a:t>Provider Synergies</a:t>
            </a:r>
          </a:p>
          <a:p>
            <a:endParaRPr lang="en-US" dirty="0"/>
          </a:p>
        </p:txBody>
      </p:sp>
      <p:sp>
        <p:nvSpPr>
          <p:cNvPr id="4" name="Slide Number Placeholder 3"/>
          <p:cNvSpPr>
            <a:spLocks noGrp="1"/>
          </p:cNvSpPr>
          <p:nvPr>
            <p:ph type="sldNum" sz="quarter" idx="4"/>
          </p:nvPr>
        </p:nvSpPr>
        <p:spPr/>
        <p:txBody>
          <a:bodyPr/>
          <a:lstStyle/>
          <a:p>
            <a:fld id="{FF445594-FFE8-4E90-934C-EFF530110A38}" type="slidenum">
              <a:rPr lang="en-US" smtClean="0"/>
              <a:pPr/>
              <a:t>8</a:t>
            </a:fld>
            <a:endParaRPr lang="en-US" dirty="0"/>
          </a:p>
        </p:txBody>
      </p:sp>
      <p:sp>
        <p:nvSpPr>
          <p:cNvPr id="5" name="Footer Placeholder 4"/>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357567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smtClean="0"/>
              <a:t>Cytokine and CAM Antagonists</a:t>
            </a:r>
            <a:endParaRPr lang="en-US" dirty="0"/>
          </a:p>
        </p:txBody>
      </p:sp>
      <p:sp>
        <p:nvSpPr>
          <p:cNvPr id="5" name="Content Placeholder 4"/>
          <p:cNvSpPr>
            <a:spLocks noGrp="1"/>
          </p:cNvSpPr>
          <p:nvPr>
            <p:ph idx="1"/>
          </p:nvPr>
        </p:nvSpPr>
        <p:spPr/>
        <p:txBody>
          <a:bodyPr/>
          <a:lstStyle/>
          <a:p>
            <a:pPr>
              <a:buFontTx/>
              <a:buNone/>
            </a:pPr>
            <a:r>
              <a:rPr lang="en-US" altLang="en-US" sz="2600" b="1" i="1" dirty="0" smtClean="0">
                <a:solidFill>
                  <a:srgbClr val="2C2C2C"/>
                </a:solidFill>
              </a:rPr>
              <a:t>New Products/Product Updates:</a:t>
            </a:r>
          </a:p>
          <a:p>
            <a:r>
              <a:rPr lang="en-US" sz="2600" dirty="0" smtClean="0">
                <a:solidFill>
                  <a:srgbClr val="2C2C2C"/>
                </a:solidFill>
              </a:rPr>
              <a:t>Taltz (ixekizumab) is indicated for the treatment of moderate to severe plaque psoriasis (reviewed in August)</a:t>
            </a:r>
          </a:p>
          <a:p>
            <a:r>
              <a:rPr lang="en-US" sz="2600" dirty="0" smtClean="0">
                <a:solidFill>
                  <a:srgbClr val="2C2C2C"/>
                </a:solidFill>
              </a:rPr>
              <a:t>Cosentyx is now indicated for the treatment of psoriatic arthritis and ankylosing spondylitis in adults (previously indicated only for plaque psoriasis)</a:t>
            </a:r>
          </a:p>
          <a:p>
            <a:r>
              <a:rPr lang="en-US" sz="2600" dirty="0" smtClean="0">
                <a:solidFill>
                  <a:srgbClr val="2C2C2C"/>
                </a:solidFill>
              </a:rPr>
              <a:t>Humira is now indicated for the treatment of non-infectious uveitis in adults</a:t>
            </a:r>
          </a:p>
          <a:p>
            <a:endParaRPr lang="en-US" sz="2000" dirty="0" smtClean="0"/>
          </a:p>
          <a:p>
            <a:endParaRPr lang="en-US" sz="2000" dirty="0" smtClean="0"/>
          </a:p>
        </p:txBody>
      </p:sp>
      <p:sp>
        <p:nvSpPr>
          <p:cNvPr id="2" name="Slide Number Placeholder 1"/>
          <p:cNvSpPr>
            <a:spLocks noGrp="1"/>
          </p:cNvSpPr>
          <p:nvPr>
            <p:ph type="sldNum" sz="quarter" idx="4"/>
          </p:nvPr>
        </p:nvSpPr>
        <p:spPr/>
        <p:txBody>
          <a:bodyPr/>
          <a:lstStyle/>
          <a:p>
            <a:fld id="{FF445594-FFE8-4E90-934C-EFF530110A38}" type="slidenum">
              <a:rPr lang="en-US" smtClean="0"/>
              <a:pPr/>
              <a:t>9</a:t>
            </a:fld>
            <a:endParaRPr lang="en-US" dirty="0"/>
          </a:p>
        </p:txBody>
      </p:sp>
      <p:sp>
        <p:nvSpPr>
          <p:cNvPr id="3" name="Footer Placeholder 2"/>
          <p:cNvSpPr>
            <a:spLocks noGrp="1"/>
          </p:cNvSpPr>
          <p:nvPr>
            <p:ph type="ftr" sz="quarter" idx="3"/>
          </p:nvPr>
        </p:nvSpPr>
        <p:spPr/>
        <p:txBody>
          <a:bodyPr/>
          <a:lstStyle/>
          <a:p>
            <a:r>
              <a:rPr lang="en-US" dirty="0" smtClean="0"/>
              <a:t>Reaching across Arizona to provide comprehensive </a:t>
            </a:r>
            <a:br>
              <a:rPr lang="en-US" dirty="0" smtClean="0"/>
            </a:br>
            <a:r>
              <a:rPr lang="en-US" dirty="0" smtClean="0"/>
              <a:t>quality health care for those in need</a:t>
            </a:r>
            <a:endParaRPr lang="en-US" dirty="0"/>
          </a:p>
        </p:txBody>
      </p:sp>
    </p:spTree>
    <p:extLst>
      <p:ext uri="{BB962C8B-B14F-4D97-AF65-F5344CB8AC3E}">
        <p14:creationId xmlns:p14="http://schemas.microsoft.com/office/powerpoint/2010/main" val="4208489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AHCCCS template 2014">
  <a:themeElements>
    <a:clrScheme name="AHCCCS 1">
      <a:dk1>
        <a:srgbClr val="595959"/>
      </a:dk1>
      <a:lt1>
        <a:sysClr val="window" lastClr="FFFFFF"/>
      </a:lt1>
      <a:dk2>
        <a:srgbClr val="1F497D"/>
      </a:dk2>
      <a:lt2>
        <a:srgbClr val="FFFFFF"/>
      </a:lt2>
      <a:accent1>
        <a:srgbClr val="318DCC"/>
      </a:accent1>
      <a:accent2>
        <a:srgbClr val="FFCB08"/>
      </a:accent2>
      <a:accent3>
        <a:srgbClr val="702339"/>
      </a:accent3>
      <a:accent4>
        <a:srgbClr val="6E9282"/>
      </a:accent4>
      <a:accent5>
        <a:srgbClr val="A0CEEC"/>
      </a:accent5>
      <a:accent6>
        <a:srgbClr val="FAE69C"/>
      </a:accent6>
      <a:hlink>
        <a:srgbClr val="318DCC"/>
      </a:hlink>
      <a:folHlink>
        <a:srgbClr val="70233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AHCCCS template 2014</Template>
  <TotalTime>1640</TotalTime>
  <Words>3597</Words>
  <Application>Microsoft Office PowerPoint</Application>
  <PresentationFormat>On-screen Show (4:3)</PresentationFormat>
  <Paragraphs>524</Paragraphs>
  <Slides>68</Slides>
  <Notes>68</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AHCCCS template 2014</vt:lpstr>
      <vt:lpstr>AHCCCS Pharmacy and Therapeutics Committee</vt:lpstr>
      <vt:lpstr>August 16, 2016 Meeting Minutes</vt:lpstr>
      <vt:lpstr>Magellan Class Reviews</vt:lpstr>
      <vt:lpstr>Antibiotics, Inhaled </vt:lpstr>
      <vt:lpstr>Antibiotics, Inhaled</vt:lpstr>
      <vt:lpstr>Antibiotics, Inhaled</vt:lpstr>
      <vt:lpstr>Antibiotics, Inhaled</vt:lpstr>
      <vt:lpstr>Cytokine and CAM Antagonists </vt:lpstr>
      <vt:lpstr>Cytokine and CAM Antagonists</vt:lpstr>
      <vt:lpstr>Cytokine and CAM Antagonists</vt:lpstr>
      <vt:lpstr>Cytokine and CAM Antagonists</vt:lpstr>
      <vt:lpstr>Cytokine and CAM Antagonists</vt:lpstr>
      <vt:lpstr>Cytokine and CAM Antagonists</vt:lpstr>
      <vt:lpstr>Cytokine and CAM Antagonists</vt:lpstr>
      <vt:lpstr>Cytokine and CAM Antagonists</vt:lpstr>
      <vt:lpstr>Cytokine and CAM Antagonists</vt:lpstr>
      <vt:lpstr>Epinephrine, Self-injected </vt:lpstr>
      <vt:lpstr>Epinephrine, Self-injected</vt:lpstr>
      <vt:lpstr>Growth Hormone </vt:lpstr>
      <vt:lpstr>Growth Hormone</vt:lpstr>
      <vt:lpstr>Analgesics, Long Acting Opioid </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Analgesics, Long Acting Opioid</vt:lpstr>
      <vt:lpstr>Makena (hydroxyprogesterone)    Sarah Martinez, Pharm D Provider Synergies  </vt:lpstr>
      <vt:lpstr>Makena (hydroxyprogesterone)</vt:lpstr>
      <vt:lpstr>Makena (hydroxyprogesterone)</vt:lpstr>
      <vt:lpstr>New Products (to Magellan PDL classes)    Sarah Martinez, Pharm D Provider Synergies </vt:lpstr>
      <vt:lpstr>Bevespi Aerosphere  (formoterol/glycopyrrolate) </vt:lpstr>
      <vt:lpstr>Bevespi Aerosphere  (formoterol/glycopyrrolate) </vt:lpstr>
      <vt:lpstr>Bevespi Aerosphere  (formoterol/glycopyrrolate) </vt:lpstr>
      <vt:lpstr>Oral Oncology Drugs Subcommittee  Follow-up</vt:lpstr>
      <vt:lpstr>HIV Subcommittee Follow-up</vt:lpstr>
      <vt:lpstr>NEW DRUGS</vt:lpstr>
      <vt:lpstr>Xiidra – Lifitegrast Ophthalmic Solutions</vt:lpstr>
      <vt:lpstr>Xiidra – Lifitegrast Ophthalmic Solutions</vt:lpstr>
      <vt:lpstr>Xiidra – Lifitegrast Ophthalmic Solutions</vt:lpstr>
      <vt:lpstr>Xiidra – Lifitegrast Ophthalmic Solutions</vt:lpstr>
      <vt:lpstr>Zinbryta - Daclizumab</vt:lpstr>
      <vt:lpstr>Zinbryta - Daclizumab</vt:lpstr>
      <vt:lpstr>Zinbryta - Daclizumab</vt:lpstr>
      <vt:lpstr>Zinbryta - Daclizumab</vt:lpstr>
      <vt:lpstr>Zinbryta - Daclizumab</vt:lpstr>
      <vt:lpstr>Zinbryta - Daclizumab</vt:lpstr>
      <vt:lpstr>   Ocaliva – Obeticholic Acid</vt:lpstr>
      <vt:lpstr>Ocaliva – Obeticholic Acid</vt:lpstr>
      <vt:lpstr>Ocaliva – Obeticholic Acid</vt:lpstr>
      <vt:lpstr>Ocaliva – Obeticholic Acid</vt:lpstr>
      <vt:lpstr>Ocaliva – Obeticholic Acid</vt:lpstr>
      <vt:lpstr> Briviact -  Brivaracetam </vt:lpstr>
      <vt:lpstr>Briviact -  Brivaracetam</vt:lpstr>
      <vt:lpstr>Briviact -  Brivaracetam</vt:lpstr>
      <vt:lpstr>Briviact -  Brivaracetam</vt:lpstr>
      <vt:lpstr>Briviact -  Brivaracetam</vt:lpstr>
      <vt:lpstr>Opioid 7-day Quantity Limitation  Shana Malone, AHCCCS</vt:lpstr>
      <vt:lpstr>Pill Splitting  Steve Chakmakian, CMO United Community Plan</vt:lpstr>
      <vt:lpstr>Agenda Items for the  January 25, 2017 P&amp;T Meeting</vt:lpstr>
      <vt:lpstr>Thank You.</vt:lpstr>
    </vt:vector>
  </TitlesOfParts>
  <Company>AHCCCS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Raymond, Laura</dc:creator>
  <cp:lastModifiedBy>Berman, Suzanne</cp:lastModifiedBy>
  <cp:revision>317</cp:revision>
  <cp:lastPrinted>2016-10-19T14:57:03Z</cp:lastPrinted>
  <dcterms:created xsi:type="dcterms:W3CDTF">2015-10-02T16:31:30Z</dcterms:created>
  <dcterms:modified xsi:type="dcterms:W3CDTF">2016-10-19T14:57:18Z</dcterms:modified>
</cp:coreProperties>
</file>