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3" r:id="rId1"/>
  </p:sldMasterIdLst>
  <p:notesMasterIdLst>
    <p:notesMasterId r:id="rId4"/>
  </p:notesMasterIdLst>
  <p:handoutMasterIdLst>
    <p:handoutMasterId r:id="rId5"/>
  </p:handoutMasterIdLst>
  <p:sldIdLst>
    <p:sldId id="273" r:id="rId2"/>
    <p:sldId id="342" r:id="rId3"/>
  </p:sldIdLst>
  <p:sldSz cx="9144000" cy="6858000" type="screen4x3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171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8551" autoAdjust="0"/>
  </p:normalViewPr>
  <p:slideViewPr>
    <p:cSldViewPr>
      <p:cViewPr>
        <p:scale>
          <a:sx n="60" d="100"/>
          <a:sy n="60" d="100"/>
        </p:scale>
        <p:origin x="-1218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438" y="0"/>
            <a:ext cx="3067050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9344F1-C430-4D69-B121-46E803C46DA9}" type="datetimeFigureOut">
              <a:rPr lang="en-US" smtClean="0"/>
              <a:pPr/>
              <a:t>2/6/2017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3175"/>
            <a:ext cx="3067050" cy="468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438" y="8893175"/>
            <a:ext cx="3067050" cy="468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664CA0-7978-4FD9-B5D0-3881FCD1216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30501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B46DAAAD-9A8A-4037-9921-B72F2182C2F4}" type="datetimeFigureOut">
              <a:rPr lang="en-US" smtClean="0"/>
              <a:pPr/>
              <a:t>2/6/2017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1675"/>
            <a:ext cx="4683125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6" tIns="46968" rIns="93936" bIns="46968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3936" tIns="46968" rIns="93936" bIns="4696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9C9C71B4-0BE4-46D8-9A18-4A1D7B2ED13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32118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C71B4-0BE4-46D8-9A18-4A1D7B2ED132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endParaRPr lang="en-US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C71B4-0BE4-46D8-9A18-4A1D7B2ED132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blipFill dpi="0" rotWithShape="1"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 hasCustomPrompt="1"/>
          </p:nvPr>
        </p:nvSpPr>
        <p:spPr>
          <a:xfrm>
            <a:off x="448056" y="2015653"/>
            <a:ext cx="6705600" cy="1905000"/>
          </a:xfrm>
          <a:prstGeom prst="rect">
            <a:avLst/>
          </a:prstGeom>
        </p:spPr>
        <p:txBody>
          <a:bodyPr anchor="b" anchorCtr="0"/>
          <a:lstStyle>
            <a:lvl1pPr algn="l">
              <a:defRPr>
                <a:solidFill>
                  <a:srgbClr val="318DCC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dirty="0" smtClean="0"/>
              <a:t>Click to edit Master </a:t>
            </a:r>
            <a:br>
              <a:rPr lang="en-US" dirty="0" smtClean="0"/>
            </a:br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457200" y="4114800"/>
            <a:ext cx="4724400" cy="21336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738616"/>
            <a:ext cx="4648200" cy="1260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9244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ank you">
    <p:bg>
      <p:bgPr>
        <a:blipFill dpi="0" rotWithShape="1"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449072" y="1371600"/>
            <a:ext cx="5723128" cy="245745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dirty="0">
                <a:solidFill>
                  <a:srgbClr val="318DCC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dirty="0" smtClean="0"/>
              <a:t>Thank You.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3749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ansition">
    <p:bg>
      <p:bgPr>
        <a:blipFill dpi="0" rotWithShape="1"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449072" y="1428750"/>
            <a:ext cx="5723128" cy="245745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dirty="0">
                <a:solidFill>
                  <a:srgbClr val="318DCC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dirty="0" smtClean="0"/>
              <a:t>Click to edit Master </a:t>
            </a:r>
            <a:br>
              <a:rPr lang="en-US" dirty="0" smtClean="0"/>
            </a:br>
            <a:r>
              <a:rPr lang="en-US" dirty="0" smtClean="0"/>
              <a:t>Transition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449072" y="4114800"/>
            <a:ext cx="5723128" cy="16764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4262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305800" cy="121920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sz="4000" dirty="0">
                <a:solidFill>
                  <a:srgbClr val="318DCF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373563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chemeClr val="accent1"/>
              </a:buClr>
              <a:buSzPct val="80000"/>
              <a:buFont typeface="Courier New" panose="02070309020205020404" pitchFamily="49" charset="0"/>
              <a:buChar char="o"/>
              <a:defRPr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chemeClr val="accent1"/>
              </a:buClr>
              <a:buSzPct val="70000"/>
              <a:buFont typeface="Wingdings" panose="05000000000000000000" pitchFamily="2" charset="2"/>
              <a:buChar char="q"/>
              <a:defRPr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chemeClr val="accent1"/>
              </a:buClr>
              <a:buFont typeface="Arial" panose="020B0604020202020204" pitchFamily="34" charset="0"/>
              <a:buChar char="•"/>
              <a:defRPr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381000" y="1447800"/>
            <a:ext cx="8458200" cy="0"/>
          </a:xfrm>
          <a:prstGeom prst="line">
            <a:avLst/>
          </a:prstGeom>
          <a:ln w="28575">
            <a:solidFill>
              <a:srgbClr val="318DCC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4384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with Title">
    <p:bg>
      <p:bgPr>
        <a:blipFill dpi="0" rotWithShape="1"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381000" y="1447800"/>
            <a:ext cx="8458200" cy="0"/>
          </a:xfrm>
          <a:prstGeom prst="line">
            <a:avLst/>
          </a:prstGeom>
          <a:ln w="28575">
            <a:solidFill>
              <a:srgbClr val="318DCC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305800" cy="121920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sz="4000" dirty="0">
                <a:solidFill>
                  <a:srgbClr val="318DCF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7073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s">
    <p:bg>
      <p:bgPr>
        <a:blipFill dpi="0" rotWithShape="1"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381000" y="1447800"/>
            <a:ext cx="8458200" cy="0"/>
          </a:xfrm>
          <a:prstGeom prst="line">
            <a:avLst/>
          </a:prstGeom>
          <a:ln w="28575">
            <a:solidFill>
              <a:srgbClr val="318DCC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14" name="Content Placeholder 2"/>
          <p:cNvSpPr>
            <a:spLocks noGrp="1"/>
          </p:cNvSpPr>
          <p:nvPr>
            <p:ph idx="11"/>
          </p:nvPr>
        </p:nvSpPr>
        <p:spPr>
          <a:xfrm>
            <a:off x="457200" y="1600200"/>
            <a:ext cx="4114800" cy="4373563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chemeClr val="accent1"/>
              </a:buClr>
              <a:buSzPct val="80000"/>
              <a:buFont typeface="Courier New" panose="02070309020205020404" pitchFamily="49" charset="0"/>
              <a:buChar char="o"/>
              <a:defRPr sz="24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chemeClr val="accent1"/>
              </a:buClr>
              <a:buSzPct val="70000"/>
              <a:buFont typeface="Wingdings" panose="05000000000000000000" pitchFamily="2" charset="2"/>
              <a:buChar char="q"/>
              <a:defRPr sz="1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chemeClr val="accent1"/>
              </a:buClr>
              <a:buFont typeface="Arial" panose="020B0604020202020204" pitchFamily="34" charset="0"/>
              <a:buChar char="•"/>
              <a:defRPr sz="16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2"/>
          </p:nvPr>
        </p:nvSpPr>
        <p:spPr>
          <a:xfrm>
            <a:off x="4703618" y="1600200"/>
            <a:ext cx="4114800" cy="4373563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chemeClr val="accent1"/>
              </a:buClr>
              <a:buSzPct val="80000"/>
              <a:buFont typeface="Courier New" panose="02070309020205020404" pitchFamily="49" charset="0"/>
              <a:buChar char="o"/>
              <a:defRPr sz="24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chemeClr val="accent1"/>
              </a:buClr>
              <a:buSzPct val="70000"/>
              <a:buFont typeface="Wingdings" panose="05000000000000000000" pitchFamily="2" charset="2"/>
              <a:buChar char="q"/>
              <a:defRPr sz="1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chemeClr val="accent1"/>
              </a:buClr>
              <a:buFont typeface="Arial" panose="020B0604020202020204" pitchFamily="34" charset="0"/>
              <a:buChar char="•"/>
              <a:defRPr sz="16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306474" cy="121920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sz="4000" dirty="0">
                <a:solidFill>
                  <a:srgbClr val="318DCF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96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eft Graphic">
    <p:bg>
      <p:bgPr>
        <a:blipFill dpi="0" rotWithShape="1"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381000" y="1447800"/>
            <a:ext cx="8458200" cy="0"/>
          </a:xfrm>
          <a:prstGeom prst="line">
            <a:avLst/>
          </a:prstGeom>
          <a:ln w="28575">
            <a:solidFill>
              <a:srgbClr val="318DCC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15" name="Content Placeholder 2"/>
          <p:cNvSpPr>
            <a:spLocks noGrp="1"/>
          </p:cNvSpPr>
          <p:nvPr>
            <p:ph idx="12"/>
          </p:nvPr>
        </p:nvSpPr>
        <p:spPr>
          <a:xfrm>
            <a:off x="4703618" y="1600200"/>
            <a:ext cx="4114800" cy="4373563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chemeClr val="accent1"/>
              </a:buClr>
              <a:buSzPct val="80000"/>
              <a:buFont typeface="Courier New" panose="02070309020205020404" pitchFamily="49" charset="0"/>
              <a:buChar char="o"/>
              <a:defRPr sz="24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chemeClr val="accent1"/>
              </a:buClr>
              <a:buSzPct val="70000"/>
              <a:buFont typeface="Wingdings" panose="05000000000000000000" pitchFamily="2" charset="2"/>
              <a:buChar char="q"/>
              <a:defRPr sz="1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chemeClr val="accent1"/>
              </a:buClr>
              <a:buFont typeface="Arial" panose="020B0604020202020204" pitchFamily="34" charset="0"/>
              <a:buChar char="•"/>
              <a:defRPr sz="16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4"/>
          </p:nvPr>
        </p:nvSpPr>
        <p:spPr>
          <a:xfrm>
            <a:off x="381000" y="1828800"/>
            <a:ext cx="4210194" cy="3886200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rgbClr val="F2D10E"/>
              </a:buClr>
              <a:buSzPct val="80000"/>
              <a:buFont typeface="Courier New" panose="02070309020205020404" pitchFamily="49" charset="0"/>
              <a:buChar char="o"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rgbClr val="F2D10E"/>
              </a:buClr>
              <a:buFont typeface="Wingdings" panose="05000000000000000000" pitchFamily="2" charset="2"/>
              <a:buChar char="§"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rgbClr val="F2D10E"/>
              </a:buClr>
              <a:buSzPct val="70000"/>
              <a:buFont typeface="Wingdings" panose="05000000000000000000" pitchFamily="2" charset="2"/>
              <a:buChar char="q"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rgbClr val="F2D10E"/>
              </a:buClr>
              <a:buFont typeface="Arial" panose="020B0604020202020204" pitchFamily="34" charset="0"/>
              <a:buChar char="•"/>
              <a:defRPr sz="14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305800" cy="121920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sz="4000" dirty="0">
                <a:solidFill>
                  <a:srgbClr val="318DCF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46514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ight Graphic">
    <p:bg>
      <p:bgPr>
        <a:blipFill dpi="0" rotWithShape="1"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381000" y="1447800"/>
            <a:ext cx="8458200" cy="0"/>
          </a:xfrm>
          <a:prstGeom prst="line">
            <a:avLst/>
          </a:prstGeom>
          <a:ln w="28575">
            <a:solidFill>
              <a:srgbClr val="318DCC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14" name="Content Placeholder 2"/>
          <p:cNvSpPr>
            <a:spLocks noGrp="1"/>
          </p:cNvSpPr>
          <p:nvPr>
            <p:ph idx="11"/>
          </p:nvPr>
        </p:nvSpPr>
        <p:spPr>
          <a:xfrm>
            <a:off x="457200" y="1600200"/>
            <a:ext cx="4114800" cy="4373563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chemeClr val="accent1"/>
              </a:buClr>
              <a:buSzPct val="80000"/>
              <a:buFont typeface="Courier New" panose="02070309020205020404" pitchFamily="49" charset="0"/>
              <a:buChar char="o"/>
              <a:defRPr sz="24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chemeClr val="accent1"/>
              </a:buClr>
              <a:buSzPct val="70000"/>
              <a:buFont typeface="Wingdings" panose="05000000000000000000" pitchFamily="2" charset="2"/>
              <a:buChar char="q"/>
              <a:defRPr sz="1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chemeClr val="accent1"/>
              </a:buClr>
              <a:buFont typeface="Arial" panose="020B0604020202020204" pitchFamily="34" charset="0"/>
              <a:buChar char="•"/>
              <a:defRPr sz="16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4"/>
          </p:nvPr>
        </p:nvSpPr>
        <p:spPr>
          <a:xfrm>
            <a:off x="4610101" y="1828800"/>
            <a:ext cx="4210194" cy="3886200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rgbClr val="F2D10E"/>
              </a:buClr>
              <a:buSzPct val="80000"/>
              <a:buFont typeface="Courier New" panose="02070309020205020404" pitchFamily="49" charset="0"/>
              <a:buChar char="o"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rgbClr val="F2D10E"/>
              </a:buClr>
              <a:buFont typeface="Wingdings" panose="05000000000000000000" pitchFamily="2" charset="2"/>
              <a:buChar char="§"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rgbClr val="F2D10E"/>
              </a:buClr>
              <a:buSzPct val="70000"/>
              <a:buFont typeface="Wingdings" panose="05000000000000000000" pitchFamily="2" charset="2"/>
              <a:buChar char="q"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rgbClr val="F2D10E"/>
              </a:buClr>
              <a:buFont typeface="Arial" panose="020B0604020202020204" pitchFamily="34" charset="0"/>
              <a:buChar char="•"/>
              <a:defRPr sz="14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305800" cy="121920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sz="4000" dirty="0">
                <a:solidFill>
                  <a:srgbClr val="318DCF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8975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e-Contrast">
    <p:bg>
      <p:bgPr>
        <a:blipFill dpi="0" rotWithShape="1"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381000" y="1447800"/>
            <a:ext cx="8458200" cy="0"/>
          </a:xfrm>
          <a:prstGeom prst="line">
            <a:avLst/>
          </a:prstGeom>
          <a:ln w="28575">
            <a:solidFill>
              <a:srgbClr val="318DCC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6240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200" b="1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2"/>
          </p:nvPr>
        </p:nvSpPr>
        <p:spPr>
          <a:xfrm>
            <a:off x="457200" y="2334490"/>
            <a:ext cx="3993573" cy="38100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8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chemeClr val="accent1"/>
              </a:buClr>
              <a:buSzPct val="80000"/>
              <a:buFont typeface="Courier New" panose="02070309020205020404" pitchFamily="49" charset="0"/>
              <a:buChar char="o"/>
              <a:defRPr sz="20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 sz="1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chemeClr val="accent1"/>
              </a:buClr>
              <a:buSzPct val="70000"/>
              <a:buFont typeface="Wingdings" panose="05000000000000000000" pitchFamily="2" charset="2"/>
              <a:buChar char="q"/>
              <a:defRPr sz="16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chemeClr val="accent1"/>
              </a:buClr>
              <a:buFont typeface="Arial" panose="020B0604020202020204" pitchFamily="34" charset="0"/>
              <a:buChar char="•"/>
              <a:defRPr sz="14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Text Placeholder 2"/>
          <p:cNvSpPr>
            <a:spLocks noGrp="1"/>
          </p:cNvSpPr>
          <p:nvPr>
            <p:ph type="body" idx="13"/>
          </p:nvPr>
        </p:nvSpPr>
        <p:spPr>
          <a:xfrm>
            <a:off x="4572000" y="1676400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200" b="1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Content Placeholder 2"/>
          <p:cNvSpPr>
            <a:spLocks noGrp="1"/>
          </p:cNvSpPr>
          <p:nvPr>
            <p:ph idx="14"/>
          </p:nvPr>
        </p:nvSpPr>
        <p:spPr>
          <a:xfrm>
            <a:off x="4587531" y="2334490"/>
            <a:ext cx="3993573" cy="38100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8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chemeClr val="accent1"/>
              </a:buClr>
              <a:buSzPct val="80000"/>
              <a:buFont typeface="Courier New" panose="02070309020205020404" pitchFamily="49" charset="0"/>
              <a:buChar char="o"/>
              <a:defRPr sz="20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 sz="1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chemeClr val="accent1"/>
              </a:buClr>
              <a:buSzPct val="70000"/>
              <a:buFont typeface="Wingdings" panose="05000000000000000000" pitchFamily="2" charset="2"/>
              <a:buChar char="q"/>
              <a:defRPr sz="16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chemeClr val="accent1"/>
              </a:buClr>
              <a:buFont typeface="Arial" panose="020B0604020202020204" pitchFamily="34" charset="0"/>
              <a:buChar char="•"/>
              <a:defRPr sz="14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314566" cy="121920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sz="4000" dirty="0">
                <a:solidFill>
                  <a:srgbClr val="318DCF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0634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estions">
    <p:bg>
      <p:bgPr>
        <a:blipFill dpi="0" rotWithShape="1"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449072" y="1371600"/>
            <a:ext cx="5723128" cy="245745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dirty="0">
                <a:solidFill>
                  <a:srgbClr val="318DCC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dirty="0" smtClean="0"/>
              <a:t>Question?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3420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9632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9632"/>
            <a:ext cx="9144000" cy="381000"/>
          </a:xfrm>
          <a:prstGeom prst="rect">
            <a:avLst/>
          </a:prstGeom>
        </p:spPr>
        <p:txBody>
          <a:bodyPr anchor="b" anchorCtr="0"/>
          <a:lstStyle>
            <a:lvl1pPr algn="ctr">
              <a:lnSpc>
                <a:spcPts val="1200"/>
              </a:lnSpc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 smtClean="0"/>
              <a:t>Reaching across Arizona to provide comprehensive 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5155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 smtClean="0">
                <a:solidFill>
                  <a:srgbClr val="024E80"/>
                </a:solidFill>
              </a:rPr>
              <a:t>AHCCCS Pharmacy</a:t>
            </a:r>
            <a:r>
              <a:rPr lang="en-US" altLang="en-US" dirty="0" smtClean="0"/>
              <a:t> </a:t>
            </a:r>
            <a:r>
              <a:rPr lang="en-US" altLang="en-US" dirty="0" smtClean="0">
                <a:solidFill>
                  <a:srgbClr val="024E80"/>
                </a:solidFill>
              </a:rPr>
              <a:t>and Therapeutics Committee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dirty="0" smtClean="0"/>
              <a:t>January 25, 2017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7969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Glucocorticoids, Inhaled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47800"/>
            <a:ext cx="8458200" cy="4525963"/>
          </a:xfrm>
        </p:spPr>
        <p:txBody>
          <a:bodyPr/>
          <a:lstStyle/>
          <a:p>
            <a:pPr>
              <a:buNone/>
            </a:pPr>
            <a:r>
              <a:rPr lang="en-US" altLang="en-US" sz="2600" b="1" i="1" dirty="0" smtClean="0"/>
              <a:t>P&amp;T PDL Recommendations  for Preferred Products</a:t>
            </a:r>
            <a:r>
              <a:rPr lang="en-US" altLang="en-US" sz="2600" b="1" i="1" dirty="0"/>
              <a:t>:</a:t>
            </a:r>
            <a:endParaRPr lang="en-US" altLang="en-US" sz="2600" b="1" i="1" dirty="0" smtClean="0"/>
          </a:p>
          <a:p>
            <a:r>
              <a:rPr lang="en-US" sz="2400" dirty="0" smtClean="0"/>
              <a:t>Symbicort</a:t>
            </a:r>
          </a:p>
          <a:p>
            <a:r>
              <a:rPr lang="en-US" sz="2400" dirty="0" smtClean="0"/>
              <a:t>Advair Diskus</a:t>
            </a:r>
          </a:p>
          <a:p>
            <a:pPr lvl="1"/>
            <a:r>
              <a:rPr lang="en-US" sz="2400" dirty="0" smtClean="0"/>
              <a:t>Advair HFA – covered for ages </a:t>
            </a:r>
            <a:r>
              <a:rPr lang="en-US" sz="2400" smtClean="0"/>
              <a:t>4-12 only.</a:t>
            </a:r>
            <a:endParaRPr lang="en-US" sz="2400" dirty="0" smtClean="0"/>
          </a:p>
          <a:p>
            <a:r>
              <a:rPr lang="en-US" sz="2400" dirty="0" smtClean="0"/>
              <a:t>Dulera</a:t>
            </a:r>
          </a:p>
          <a:p>
            <a:r>
              <a:rPr lang="en-US" sz="2400" dirty="0" smtClean="0"/>
              <a:t>Asmanex (Twisthaler)</a:t>
            </a:r>
          </a:p>
          <a:p>
            <a:r>
              <a:rPr lang="en-US" sz="2400" dirty="0" smtClean="0"/>
              <a:t>Qvar</a:t>
            </a:r>
          </a:p>
          <a:p>
            <a:r>
              <a:rPr lang="en-US" sz="2400" dirty="0" smtClean="0"/>
              <a:t>Flovent HFA</a:t>
            </a:r>
          </a:p>
          <a:p>
            <a:r>
              <a:rPr lang="en-US" sz="2400" dirty="0" smtClean="0"/>
              <a:t>Pulmicort </a:t>
            </a:r>
            <a:r>
              <a:rPr lang="en-US" sz="2400" dirty="0" err="1" smtClean="0"/>
              <a:t>Respules</a:t>
            </a:r>
            <a:r>
              <a:rPr lang="en-US" sz="2400" dirty="0" smtClean="0"/>
              <a:t> – Brand Only</a:t>
            </a:r>
          </a:p>
          <a:p>
            <a:endParaRPr lang="en-US" sz="2000" dirty="0" smtClean="0"/>
          </a:p>
          <a:p>
            <a:endParaRPr lang="en-US" sz="2000" i="1" dirty="0" smtClean="0"/>
          </a:p>
          <a:p>
            <a:pPr>
              <a:buNone/>
            </a:pPr>
            <a:endParaRPr lang="en-US" sz="20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3733800" y="1828800"/>
            <a:ext cx="7010400" cy="4525963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000" b="0" i="1" u="none" strike="noStrike" kern="1200" cap="none" spc="0" normalizeH="0" baseline="0" noProof="0" dirty="0" smtClean="0">
              <a:ln>
                <a:noFill/>
              </a:ln>
              <a:solidFill>
                <a:srgbClr val="71717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rgbClr val="71717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8489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HCCCS template 2014">
  <a:themeElements>
    <a:clrScheme name="AHCCCS 1">
      <a:dk1>
        <a:srgbClr val="595959"/>
      </a:dk1>
      <a:lt1>
        <a:sysClr val="window" lastClr="FFFFFF"/>
      </a:lt1>
      <a:dk2>
        <a:srgbClr val="1F497D"/>
      </a:dk2>
      <a:lt2>
        <a:srgbClr val="FFFFFF"/>
      </a:lt2>
      <a:accent1>
        <a:srgbClr val="318DCC"/>
      </a:accent1>
      <a:accent2>
        <a:srgbClr val="FFCB08"/>
      </a:accent2>
      <a:accent3>
        <a:srgbClr val="702339"/>
      </a:accent3>
      <a:accent4>
        <a:srgbClr val="6E9282"/>
      </a:accent4>
      <a:accent5>
        <a:srgbClr val="A0CEEC"/>
      </a:accent5>
      <a:accent6>
        <a:srgbClr val="FAE69C"/>
      </a:accent6>
      <a:hlink>
        <a:srgbClr val="318DCC"/>
      </a:hlink>
      <a:folHlink>
        <a:srgbClr val="70233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AHCCCS template 2014</Template>
  <TotalTime>3615</TotalTime>
  <Words>53</Words>
  <Application>Microsoft Office PowerPoint</Application>
  <PresentationFormat>On-screen Show (4:3)</PresentationFormat>
  <Paragraphs>17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AHCCCS template 2014</vt:lpstr>
      <vt:lpstr>AHCCCS Pharmacy and Therapeutics Committee</vt:lpstr>
      <vt:lpstr>Glucocorticoids, Inhaled</vt:lpstr>
    </vt:vector>
  </TitlesOfParts>
  <Company>AHCCCS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Raymond, Laura</dc:creator>
  <cp:lastModifiedBy>Davis, Robin</cp:lastModifiedBy>
  <cp:revision>420</cp:revision>
  <dcterms:created xsi:type="dcterms:W3CDTF">2015-10-02T16:31:30Z</dcterms:created>
  <dcterms:modified xsi:type="dcterms:W3CDTF">2017-02-06T18:11:40Z</dcterms:modified>
</cp:coreProperties>
</file>