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73" r:id="rId2"/>
    <p:sldId id="342" r:id="rId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51" autoAdjust="0"/>
  </p:normalViewPr>
  <p:slideViewPr>
    <p:cSldViewPr>
      <p:cViewPr>
        <p:scale>
          <a:sx n="60" d="100"/>
          <a:sy n="60" d="100"/>
        </p:scale>
        <p:origin x="-121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344F1-C430-4D69-B121-46E803C46DA9}" type="datetimeFigureOut">
              <a:rPr lang="en-US" smtClean="0"/>
              <a:pPr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64CA0-7978-4FD9-B5D0-3881FCD121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50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46DAAAD-9A8A-4037-9921-B72F2182C2F4}" type="datetimeFigureOut">
              <a:rPr lang="en-US" smtClean="0"/>
              <a:pPr/>
              <a:t>2/6/2017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9C9C71B4-0BE4-46D8-9A18-4A1D7B2ED1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1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C71B4-0BE4-46D8-9A18-4A1D7B2ED13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448056" y="2015653"/>
            <a:ext cx="6705600" cy="1905000"/>
          </a:xfrm>
          <a:prstGeom prst="rect">
            <a:avLst/>
          </a:prstGeom>
        </p:spPr>
        <p:txBody>
          <a:bodyPr anchor="b" anchorCtr="0"/>
          <a:lstStyle>
            <a:lvl1pPr algn="l">
              <a:defRPr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57200" y="4114800"/>
            <a:ext cx="4724400" cy="2133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38616"/>
            <a:ext cx="4648200" cy="126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4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37160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4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42875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Transition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49072" y="4114800"/>
            <a:ext cx="5723128" cy="1676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26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8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ith Title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07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s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6474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Graphic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703618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381000" y="1828800"/>
            <a:ext cx="4210194" cy="38862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651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Graphic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idx="11"/>
          </p:nvPr>
        </p:nvSpPr>
        <p:spPr>
          <a:xfrm>
            <a:off x="457200" y="1600200"/>
            <a:ext cx="4114800" cy="437356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4610101" y="1828800"/>
            <a:ext cx="4210194" cy="38862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rgbClr val="F2D10E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rgbClr val="F2D10E"/>
              </a:buClr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rgbClr val="F2D10E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rgbClr val="F2D10E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05800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7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e-Contrast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81000" y="1447800"/>
            <a:ext cx="8458200" cy="0"/>
          </a:xfrm>
          <a:prstGeom prst="line">
            <a:avLst/>
          </a:prstGeom>
          <a:ln w="28575">
            <a:solidFill>
              <a:srgbClr val="318DCC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624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57200" y="2334490"/>
            <a:ext cx="3993573" cy="3810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3"/>
          </p:nvPr>
        </p:nvSpPr>
        <p:spPr>
          <a:xfrm>
            <a:off x="4572000" y="16764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587531" y="2334490"/>
            <a:ext cx="3993573" cy="3810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defRPr sz="20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sz="16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71717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14566" cy="121920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sz="4000" dirty="0">
                <a:solidFill>
                  <a:srgbClr val="318DCF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3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">
    <p:bg>
      <p:bgPr>
        <a:blipFill dpi="0"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9072" y="1371600"/>
            <a:ext cx="5723128" cy="2457450"/>
          </a:xfrm>
          <a:prstGeom prst="rect">
            <a:avLst/>
          </a:prstGeom>
        </p:spPr>
        <p:txBody>
          <a:bodyPr anchor="b" anchorCtr="0"/>
          <a:lstStyle>
            <a:lvl1pPr algn="l">
              <a:defRPr lang="en-US" dirty="0">
                <a:solidFill>
                  <a:srgbClr val="318DCC"/>
                </a:solidFill>
                <a:effectLst>
                  <a:outerShdw blurRad="63500" dist="38100" dir="2700000" algn="tl">
                    <a:srgbClr val="1F5B83">
                      <a:alpha val="42745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6969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3" y="6019800"/>
            <a:ext cx="2228088" cy="60406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6969"/>
            <a:ext cx="9144000" cy="381000"/>
          </a:xfrm>
        </p:spPr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2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99632"/>
            <a:ext cx="2133600" cy="288925"/>
          </a:xfrm>
          <a:prstGeom prst="rect">
            <a:avLst/>
          </a:prstGeom>
        </p:spPr>
        <p:txBody>
          <a:bodyPr anchor="b" anchorCtr="0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F445594-FFE8-4E90-934C-EFF530110A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199632"/>
            <a:ext cx="9144000" cy="381000"/>
          </a:xfrm>
          <a:prstGeom prst="rect">
            <a:avLst/>
          </a:prstGeom>
        </p:spPr>
        <p:txBody>
          <a:bodyPr anchor="b" anchorCtr="0"/>
          <a:lstStyle>
            <a:lvl1pPr algn="ctr">
              <a:lnSpc>
                <a:spcPts val="1200"/>
              </a:lnSpc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Reaching across Arizona to provide comprehensive 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15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024E80"/>
                </a:solidFill>
              </a:rPr>
              <a:t>AHCCCS Pharmacy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24E80"/>
                </a:solidFill>
              </a:rPr>
              <a:t>and Therapeutics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January 25,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Glucocorticoids, Inhaled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525963"/>
          </a:xfrm>
        </p:spPr>
        <p:txBody>
          <a:bodyPr/>
          <a:lstStyle/>
          <a:p>
            <a:pPr>
              <a:buNone/>
            </a:pPr>
            <a:r>
              <a:rPr lang="en-US" altLang="en-US" sz="2600" b="1" i="1" dirty="0" smtClean="0"/>
              <a:t>P&amp;T PDL Recommendations  for Preferred Products</a:t>
            </a:r>
            <a:r>
              <a:rPr lang="en-US" altLang="en-US" sz="2600" b="1" i="1" dirty="0"/>
              <a:t>:</a:t>
            </a:r>
            <a:endParaRPr lang="en-US" altLang="en-US" sz="2600" b="1" i="1" dirty="0" smtClean="0"/>
          </a:p>
          <a:p>
            <a:r>
              <a:rPr lang="en-US" sz="2400" dirty="0" smtClean="0"/>
              <a:t>Symbicort</a:t>
            </a:r>
          </a:p>
          <a:p>
            <a:r>
              <a:rPr lang="en-US" sz="2400" dirty="0" smtClean="0"/>
              <a:t>Advair Diskus</a:t>
            </a:r>
          </a:p>
          <a:p>
            <a:pPr lvl="1"/>
            <a:r>
              <a:rPr lang="en-US" sz="2400" dirty="0" smtClean="0"/>
              <a:t>Advair HFA – covered for ages </a:t>
            </a:r>
            <a:r>
              <a:rPr lang="en-US" sz="2400" smtClean="0"/>
              <a:t>4-12 only.</a:t>
            </a:r>
            <a:endParaRPr lang="en-US" sz="2400" dirty="0" smtClean="0"/>
          </a:p>
          <a:p>
            <a:r>
              <a:rPr lang="en-US" sz="2400" dirty="0" smtClean="0"/>
              <a:t>Dulera</a:t>
            </a:r>
          </a:p>
          <a:p>
            <a:r>
              <a:rPr lang="en-US" sz="2400" dirty="0" smtClean="0"/>
              <a:t>Asmanex (Twisthaler)</a:t>
            </a:r>
          </a:p>
          <a:p>
            <a:r>
              <a:rPr lang="en-US" sz="2400" dirty="0" smtClean="0"/>
              <a:t>Qvar</a:t>
            </a:r>
          </a:p>
          <a:p>
            <a:r>
              <a:rPr lang="en-US" sz="2400" dirty="0" smtClean="0"/>
              <a:t>Flovent HFA</a:t>
            </a:r>
          </a:p>
          <a:p>
            <a:r>
              <a:rPr lang="en-US" sz="2400" dirty="0" smtClean="0"/>
              <a:t>Pulmicort </a:t>
            </a:r>
            <a:r>
              <a:rPr lang="en-US" sz="2400" dirty="0" err="1" smtClean="0"/>
              <a:t>Respules</a:t>
            </a:r>
            <a:r>
              <a:rPr lang="en-US" sz="2400" dirty="0" smtClean="0"/>
              <a:t> – Brand Only</a:t>
            </a:r>
          </a:p>
          <a:p>
            <a:endParaRPr lang="en-US" sz="2000" dirty="0" smtClean="0"/>
          </a:p>
          <a:p>
            <a:endParaRPr lang="en-US" sz="2000" i="1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45594-FFE8-4E90-934C-EFF530110A3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Reaching across Arizona to provide comprehensive </a:t>
            </a:r>
            <a:br>
              <a:rPr lang="en-US" dirty="0" smtClean="0"/>
            </a:br>
            <a:r>
              <a:rPr lang="en-US" dirty="0" smtClean="0"/>
              <a:t>quality health care for those in need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733800" y="1828800"/>
            <a:ext cx="70104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1" u="none" strike="noStrike" kern="1200" cap="none" spc="0" normalizeH="0" baseline="0" noProof="0" dirty="0" smtClean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1717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48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HCCCS template 2014">
  <a:themeElements>
    <a:clrScheme name="AHCCCS 1">
      <a:dk1>
        <a:srgbClr val="595959"/>
      </a:dk1>
      <a:lt1>
        <a:sysClr val="window" lastClr="FFFFFF"/>
      </a:lt1>
      <a:dk2>
        <a:srgbClr val="1F497D"/>
      </a:dk2>
      <a:lt2>
        <a:srgbClr val="FFFFFF"/>
      </a:lt2>
      <a:accent1>
        <a:srgbClr val="318DCC"/>
      </a:accent1>
      <a:accent2>
        <a:srgbClr val="FFCB08"/>
      </a:accent2>
      <a:accent3>
        <a:srgbClr val="702339"/>
      </a:accent3>
      <a:accent4>
        <a:srgbClr val="6E9282"/>
      </a:accent4>
      <a:accent5>
        <a:srgbClr val="A0CEEC"/>
      </a:accent5>
      <a:accent6>
        <a:srgbClr val="FAE69C"/>
      </a:accent6>
      <a:hlink>
        <a:srgbClr val="318DCC"/>
      </a:hlink>
      <a:folHlink>
        <a:srgbClr val="70233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AHCCCS template 2014</Template>
  <TotalTime>3615</TotalTime>
  <Words>53</Words>
  <Application>Microsoft Office PowerPoint</Application>
  <PresentationFormat>On-screen Show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AHCCCS template 2014</vt:lpstr>
      <vt:lpstr>AHCCCS Pharmacy and Therapeutics Committee</vt:lpstr>
      <vt:lpstr>Glucocorticoids, Inhaled</vt:lpstr>
    </vt:vector>
  </TitlesOfParts>
  <Company>AHCCCS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Raymond, Laura</dc:creator>
  <cp:lastModifiedBy>Davis, Robin</cp:lastModifiedBy>
  <cp:revision>420</cp:revision>
  <dcterms:created xsi:type="dcterms:W3CDTF">2015-10-02T16:31:30Z</dcterms:created>
  <dcterms:modified xsi:type="dcterms:W3CDTF">2017-02-06T18:11:40Z</dcterms:modified>
</cp:coreProperties>
</file>