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notesMasterIdLst>
    <p:notesMasterId r:id="rId153"/>
  </p:notesMasterIdLst>
  <p:sldIdLst>
    <p:sldId id="383" r:id="rId2"/>
    <p:sldId id="384" r:id="rId3"/>
    <p:sldId id="386" r:id="rId4"/>
    <p:sldId id="387" r:id="rId5"/>
    <p:sldId id="388" r:id="rId6"/>
    <p:sldId id="256" r:id="rId7"/>
    <p:sldId id="450" r:id="rId8"/>
    <p:sldId id="452" r:id="rId9"/>
    <p:sldId id="453" r:id="rId10"/>
    <p:sldId id="454"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455" r:id="rId29"/>
    <p:sldId id="456" r:id="rId30"/>
    <p:sldId id="457" r:id="rId31"/>
    <p:sldId id="280" r:id="rId32"/>
    <p:sldId id="281" r:id="rId33"/>
    <p:sldId id="282" r:id="rId34"/>
    <p:sldId id="283" r:id="rId35"/>
    <p:sldId id="460" r:id="rId36"/>
    <p:sldId id="461" r:id="rId37"/>
    <p:sldId id="286" r:id="rId38"/>
    <p:sldId id="287" r:id="rId39"/>
    <p:sldId id="288" r:id="rId40"/>
    <p:sldId id="382" r:id="rId41"/>
    <p:sldId id="289" r:id="rId42"/>
    <p:sldId id="337" r:id="rId43"/>
    <p:sldId id="338" r:id="rId44"/>
    <p:sldId id="462" r:id="rId45"/>
    <p:sldId id="340" r:id="rId46"/>
    <p:sldId id="463" r:id="rId47"/>
    <p:sldId id="464" r:id="rId48"/>
    <p:sldId id="314" r:id="rId49"/>
    <p:sldId id="315" r:id="rId50"/>
    <p:sldId id="316" r:id="rId51"/>
    <p:sldId id="317" r:id="rId52"/>
    <p:sldId id="318" r:id="rId53"/>
    <p:sldId id="319" r:id="rId54"/>
    <p:sldId id="320" r:id="rId55"/>
    <p:sldId id="467" r:id="rId56"/>
    <p:sldId id="468" r:id="rId57"/>
    <p:sldId id="323" r:id="rId58"/>
    <p:sldId id="324" r:id="rId59"/>
    <p:sldId id="325" r:id="rId60"/>
    <p:sldId id="303" r:id="rId61"/>
    <p:sldId id="304" r:id="rId62"/>
    <p:sldId id="305" r:id="rId63"/>
    <p:sldId id="469" r:id="rId64"/>
    <p:sldId id="299" r:id="rId65"/>
    <p:sldId id="300" r:id="rId66"/>
    <p:sldId id="301" r:id="rId67"/>
    <p:sldId id="302" r:id="rId68"/>
    <p:sldId id="290" r:id="rId69"/>
    <p:sldId id="470" r:id="rId70"/>
    <p:sldId id="471" r:id="rId71"/>
    <p:sldId id="293" r:id="rId72"/>
    <p:sldId id="294" r:id="rId73"/>
    <p:sldId id="295" r:id="rId74"/>
    <p:sldId id="296" r:id="rId75"/>
    <p:sldId id="297" r:id="rId76"/>
    <p:sldId id="472" r:id="rId77"/>
    <p:sldId id="473" r:id="rId78"/>
    <p:sldId id="345" r:id="rId79"/>
    <p:sldId id="474" r:id="rId80"/>
    <p:sldId id="475" r:id="rId81"/>
    <p:sldId id="476" r:id="rId82"/>
    <p:sldId id="348" r:id="rId83"/>
    <p:sldId id="349" r:id="rId84"/>
    <p:sldId id="350" r:id="rId85"/>
    <p:sldId id="351" r:id="rId86"/>
    <p:sldId id="477" r:id="rId87"/>
    <p:sldId id="478" r:id="rId88"/>
    <p:sldId id="479" r:id="rId89"/>
    <p:sldId id="480" r:id="rId90"/>
    <p:sldId id="481" r:id="rId91"/>
    <p:sldId id="482" r:id="rId92"/>
    <p:sldId id="483" r:id="rId93"/>
    <p:sldId id="484" r:id="rId94"/>
    <p:sldId id="306" r:id="rId95"/>
    <p:sldId id="307" r:id="rId96"/>
    <p:sldId id="308" r:id="rId97"/>
    <p:sldId id="309" r:id="rId98"/>
    <p:sldId id="310" r:id="rId99"/>
    <p:sldId id="311" r:id="rId100"/>
    <p:sldId id="312" r:id="rId101"/>
    <p:sldId id="313" r:id="rId102"/>
    <p:sldId id="485" r:id="rId103"/>
    <p:sldId id="331" r:id="rId104"/>
    <p:sldId id="332" r:id="rId105"/>
    <p:sldId id="333" r:id="rId106"/>
    <p:sldId id="334" r:id="rId107"/>
    <p:sldId id="335" r:id="rId108"/>
    <p:sldId id="336" r:id="rId109"/>
    <p:sldId id="326" r:id="rId110"/>
    <p:sldId id="486" r:id="rId111"/>
    <p:sldId id="487" r:id="rId112"/>
    <p:sldId id="329" r:id="rId113"/>
    <p:sldId id="330" r:id="rId114"/>
    <p:sldId id="390" r:id="rId115"/>
    <p:sldId id="391" r:id="rId116"/>
    <p:sldId id="393" r:id="rId117"/>
    <p:sldId id="424" r:id="rId118"/>
    <p:sldId id="423" r:id="rId119"/>
    <p:sldId id="425" r:id="rId120"/>
    <p:sldId id="426" r:id="rId121"/>
    <p:sldId id="427" r:id="rId122"/>
    <p:sldId id="428" r:id="rId123"/>
    <p:sldId id="429" r:id="rId124"/>
    <p:sldId id="430" r:id="rId125"/>
    <p:sldId id="431" r:id="rId126"/>
    <p:sldId id="432" r:id="rId127"/>
    <p:sldId id="433" r:id="rId128"/>
    <p:sldId id="434" r:id="rId129"/>
    <p:sldId id="435" r:id="rId130"/>
    <p:sldId id="436" r:id="rId131"/>
    <p:sldId id="437" r:id="rId132"/>
    <p:sldId id="439" r:id="rId133"/>
    <p:sldId id="440" r:id="rId134"/>
    <p:sldId id="441" r:id="rId135"/>
    <p:sldId id="442" r:id="rId136"/>
    <p:sldId id="443" r:id="rId137"/>
    <p:sldId id="444" r:id="rId138"/>
    <p:sldId id="445" r:id="rId139"/>
    <p:sldId id="446" r:id="rId140"/>
    <p:sldId id="447" r:id="rId141"/>
    <p:sldId id="448" r:id="rId142"/>
    <p:sldId id="417" r:id="rId143"/>
    <p:sldId id="418" r:id="rId144"/>
    <p:sldId id="488" r:id="rId145"/>
    <p:sldId id="489" r:id="rId146"/>
    <p:sldId id="419" r:id="rId147"/>
    <p:sldId id="420" r:id="rId148"/>
    <p:sldId id="421" r:id="rId149"/>
    <p:sldId id="490" r:id="rId150"/>
    <p:sldId id="491" r:id="rId151"/>
    <p:sldId id="422" r:id="rId152"/>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82305" autoAdjust="0"/>
  </p:normalViewPr>
  <p:slideViewPr>
    <p:cSldViewPr snapToGrid="0">
      <p:cViewPr varScale="1">
        <p:scale>
          <a:sx n="101" d="100"/>
          <a:sy n="101" d="100"/>
        </p:scale>
        <p:origin x="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dirty="0">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04040CB3-23F1-405F-9A3D-604F654F55C5}" type="datetimeFigureOut">
              <a:rPr lang="en-US" smtClean="0">
                <a:uFillTx/>
              </a:rPr>
              <a:t>1/20/20</a:t>
            </a:fld>
            <a:endParaRPr lang="en-US" dirty="0">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dirty="0">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dirty="0">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099BBF5C-CFEE-488C-A627-41F50042DA47}" type="slidenum">
              <a:rPr lang="en-US" smtClean="0">
                <a:uFillTx/>
              </a:rPr>
              <a:t>‹#›</a:t>
            </a:fld>
            <a:endParaRPr lang="en-US" dirty="0">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25</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26</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31</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32</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55</a:t>
            </a:fld>
            <a:endParaRPr lang="en-US" dirty="0">
              <a:uFillTx/>
            </a:endParaRPr>
          </a:p>
        </p:txBody>
      </p:sp>
    </p:spTree>
    <p:extLst>
      <p:ext uri="{BB962C8B-B14F-4D97-AF65-F5344CB8AC3E}">
        <p14:creationId xmlns:p14="http://schemas.microsoft.com/office/powerpoint/2010/main" val="103824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73</a:t>
            </a:fld>
            <a:endParaRPr lang="en-US" dirty="0">
              <a:uFillTx/>
            </a:endParaRPr>
          </a:p>
        </p:txBody>
      </p:sp>
    </p:spTree>
    <p:extLst>
      <p:ext uri="{BB962C8B-B14F-4D97-AF65-F5344CB8AC3E}">
        <p14:creationId xmlns:p14="http://schemas.microsoft.com/office/powerpoint/2010/main" val="1342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74</a:t>
            </a:fld>
            <a:endParaRPr lang="en-US" dirty="0">
              <a:uFillTx/>
            </a:endParaRPr>
          </a:p>
        </p:txBody>
      </p:sp>
    </p:spTree>
    <p:extLst>
      <p:ext uri="{BB962C8B-B14F-4D97-AF65-F5344CB8AC3E}">
        <p14:creationId xmlns:p14="http://schemas.microsoft.com/office/powerpoint/2010/main" val="3998966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75</a:t>
            </a:fld>
            <a:endParaRPr lang="en-US" dirty="0">
              <a:uFillTx/>
            </a:endParaRPr>
          </a:p>
        </p:txBody>
      </p:sp>
    </p:spTree>
    <p:extLst>
      <p:ext uri="{BB962C8B-B14F-4D97-AF65-F5344CB8AC3E}">
        <p14:creationId xmlns:p14="http://schemas.microsoft.com/office/powerpoint/2010/main" val="1088639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76</a:t>
            </a:fld>
            <a:endParaRPr lang="en-US" dirty="0">
              <a:uFillTx/>
            </a:endParaRPr>
          </a:p>
        </p:txBody>
      </p:sp>
    </p:spTree>
    <p:extLst>
      <p:ext uri="{BB962C8B-B14F-4D97-AF65-F5344CB8AC3E}">
        <p14:creationId xmlns:p14="http://schemas.microsoft.com/office/powerpoint/2010/main" val="117805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980000"/>
              </a:solidFill>
              <a:uFillTx/>
              <a:latin typeface="Calibri" charset="0"/>
            </a:endParaRPr>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77</a:t>
            </a:fld>
            <a:endParaRPr lang="en-US" dirty="0">
              <a:uFillTx/>
            </a:endParaRPr>
          </a:p>
        </p:txBody>
      </p:sp>
    </p:spTree>
    <p:extLst>
      <p:ext uri="{BB962C8B-B14F-4D97-AF65-F5344CB8AC3E}">
        <p14:creationId xmlns:p14="http://schemas.microsoft.com/office/powerpoint/2010/main" val="362240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87</a:t>
            </a:fld>
            <a:endParaRPr lang="en-US" dirty="0">
              <a:uFillTx/>
            </a:endParaRPr>
          </a:p>
        </p:txBody>
      </p:sp>
    </p:spTree>
    <p:extLst>
      <p:ext uri="{BB962C8B-B14F-4D97-AF65-F5344CB8AC3E}">
        <p14:creationId xmlns:p14="http://schemas.microsoft.com/office/powerpoint/2010/main" val="2086020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92</a:t>
            </a:fld>
            <a:endParaRPr lang="en-US" dirty="0">
              <a:uFillTx/>
            </a:endParaRPr>
          </a:p>
        </p:txBody>
      </p:sp>
    </p:spTree>
    <p:extLst>
      <p:ext uri="{BB962C8B-B14F-4D97-AF65-F5344CB8AC3E}">
        <p14:creationId xmlns:p14="http://schemas.microsoft.com/office/powerpoint/2010/main" val="2095655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94</a:t>
            </a:fld>
            <a:endParaRPr lang="en-US" dirty="0">
              <a:uFillTx/>
            </a:endParaRPr>
          </a:p>
        </p:txBody>
      </p:sp>
    </p:spTree>
    <p:extLst>
      <p:ext uri="{BB962C8B-B14F-4D97-AF65-F5344CB8AC3E}">
        <p14:creationId xmlns:p14="http://schemas.microsoft.com/office/powerpoint/2010/main" val="2756006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97</a:t>
            </a:fld>
            <a:endParaRPr lang="en-US" dirty="0">
              <a:uFillTx/>
            </a:endParaRPr>
          </a:p>
        </p:txBody>
      </p:sp>
    </p:spTree>
    <p:extLst>
      <p:ext uri="{BB962C8B-B14F-4D97-AF65-F5344CB8AC3E}">
        <p14:creationId xmlns:p14="http://schemas.microsoft.com/office/powerpoint/2010/main" val="272032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101</a:t>
            </a:fld>
            <a:endParaRPr lang="en-US" dirty="0">
              <a:uFillTx/>
            </a:endParaRPr>
          </a:p>
        </p:txBody>
      </p:sp>
    </p:spTree>
    <p:extLst>
      <p:ext uri="{BB962C8B-B14F-4D97-AF65-F5344CB8AC3E}">
        <p14:creationId xmlns:p14="http://schemas.microsoft.com/office/powerpoint/2010/main" val="503524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102</a:t>
            </a:fld>
            <a:endParaRPr lang="en-US" dirty="0">
              <a:uFillTx/>
            </a:endParaRPr>
          </a:p>
        </p:txBody>
      </p:sp>
    </p:spTree>
    <p:extLst>
      <p:ext uri="{BB962C8B-B14F-4D97-AF65-F5344CB8AC3E}">
        <p14:creationId xmlns:p14="http://schemas.microsoft.com/office/powerpoint/2010/main" val="3352928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114</a:t>
            </a:fld>
            <a:endParaRPr lang="en-US" dirty="0"/>
          </a:p>
        </p:txBody>
      </p:sp>
    </p:spTree>
    <p:extLst>
      <p:ext uri="{BB962C8B-B14F-4D97-AF65-F5344CB8AC3E}">
        <p14:creationId xmlns:p14="http://schemas.microsoft.com/office/powerpoint/2010/main" val="1685665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115</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116</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117</a:t>
            </a:fld>
            <a:endParaRPr lang="en-US" altLang="en-US" dirty="0"/>
          </a:p>
        </p:txBody>
      </p:sp>
    </p:spTree>
    <p:extLst>
      <p:ext uri="{BB962C8B-B14F-4D97-AF65-F5344CB8AC3E}">
        <p14:creationId xmlns:p14="http://schemas.microsoft.com/office/powerpoint/2010/main" val="12052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a:t>
            </a:fld>
            <a:endParaRPr lang="en-US" dirty="0"/>
          </a:p>
        </p:txBody>
      </p:sp>
    </p:spTree>
    <p:extLst>
      <p:ext uri="{BB962C8B-B14F-4D97-AF65-F5344CB8AC3E}">
        <p14:creationId xmlns:p14="http://schemas.microsoft.com/office/powerpoint/2010/main" val="1376290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118</a:t>
            </a:fld>
            <a:endParaRPr lang="en-US" altLang="en-US" dirty="0"/>
          </a:p>
        </p:txBody>
      </p:sp>
    </p:spTree>
    <p:extLst>
      <p:ext uri="{BB962C8B-B14F-4D97-AF65-F5344CB8AC3E}">
        <p14:creationId xmlns:p14="http://schemas.microsoft.com/office/powerpoint/2010/main" val="1521840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119</a:t>
            </a:fld>
            <a:endParaRPr lang="en-US" altLang="en-US" dirty="0"/>
          </a:p>
        </p:txBody>
      </p:sp>
    </p:spTree>
    <p:extLst>
      <p:ext uri="{BB962C8B-B14F-4D97-AF65-F5344CB8AC3E}">
        <p14:creationId xmlns:p14="http://schemas.microsoft.com/office/powerpoint/2010/main" val="366367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120</a:t>
            </a:fld>
            <a:endParaRPr lang="en-US" altLang="en-US" dirty="0"/>
          </a:p>
        </p:txBody>
      </p:sp>
    </p:spTree>
    <p:extLst>
      <p:ext uri="{BB962C8B-B14F-4D97-AF65-F5344CB8AC3E}">
        <p14:creationId xmlns:p14="http://schemas.microsoft.com/office/powerpoint/2010/main" val="1136716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121</a:t>
            </a:fld>
            <a:endParaRPr lang="en-US" altLang="en-US" dirty="0"/>
          </a:p>
        </p:txBody>
      </p:sp>
    </p:spTree>
    <p:extLst>
      <p:ext uri="{BB962C8B-B14F-4D97-AF65-F5344CB8AC3E}">
        <p14:creationId xmlns:p14="http://schemas.microsoft.com/office/powerpoint/2010/main" val="1421956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122</a:t>
            </a:fld>
            <a:endParaRPr lang="en-US" altLang="en-US" dirty="0"/>
          </a:p>
        </p:txBody>
      </p:sp>
    </p:spTree>
    <p:extLst>
      <p:ext uri="{BB962C8B-B14F-4D97-AF65-F5344CB8AC3E}">
        <p14:creationId xmlns:p14="http://schemas.microsoft.com/office/powerpoint/2010/main" val="1939700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123</a:t>
            </a:fld>
            <a:endParaRPr lang="en-US" altLang="en-US" dirty="0"/>
          </a:p>
        </p:txBody>
      </p:sp>
    </p:spTree>
    <p:extLst>
      <p:ext uri="{BB962C8B-B14F-4D97-AF65-F5344CB8AC3E}">
        <p14:creationId xmlns:p14="http://schemas.microsoft.com/office/powerpoint/2010/main" val="2995001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124</a:t>
            </a:fld>
            <a:endParaRPr lang="en-US" altLang="en-US" dirty="0"/>
          </a:p>
        </p:txBody>
      </p:sp>
    </p:spTree>
    <p:extLst>
      <p:ext uri="{BB962C8B-B14F-4D97-AF65-F5344CB8AC3E}">
        <p14:creationId xmlns:p14="http://schemas.microsoft.com/office/powerpoint/2010/main" val="1089300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125</a:t>
            </a:fld>
            <a:endParaRPr lang="en-US" altLang="en-US" dirty="0"/>
          </a:p>
        </p:txBody>
      </p:sp>
    </p:spTree>
    <p:extLst>
      <p:ext uri="{BB962C8B-B14F-4D97-AF65-F5344CB8AC3E}">
        <p14:creationId xmlns:p14="http://schemas.microsoft.com/office/powerpoint/2010/main" val="3617419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126</a:t>
            </a:fld>
            <a:endParaRPr lang="en-US" altLang="en-US" dirty="0"/>
          </a:p>
        </p:txBody>
      </p:sp>
    </p:spTree>
    <p:extLst>
      <p:ext uri="{BB962C8B-B14F-4D97-AF65-F5344CB8AC3E}">
        <p14:creationId xmlns:p14="http://schemas.microsoft.com/office/powerpoint/2010/main" val="3874396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127</a:t>
            </a:fld>
            <a:endParaRPr lang="en-US" altLang="en-US" dirty="0"/>
          </a:p>
        </p:txBody>
      </p:sp>
    </p:spTree>
    <p:extLst>
      <p:ext uri="{BB962C8B-B14F-4D97-AF65-F5344CB8AC3E}">
        <p14:creationId xmlns:p14="http://schemas.microsoft.com/office/powerpoint/2010/main" val="118283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a:t>
            </a:fld>
            <a:endParaRPr lang="en-US" dirty="0"/>
          </a:p>
        </p:txBody>
      </p:sp>
    </p:spTree>
    <p:extLst>
      <p:ext uri="{BB962C8B-B14F-4D97-AF65-F5344CB8AC3E}">
        <p14:creationId xmlns:p14="http://schemas.microsoft.com/office/powerpoint/2010/main" val="1057347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128</a:t>
            </a:fld>
            <a:endParaRPr lang="en-US" altLang="en-US" dirty="0"/>
          </a:p>
        </p:txBody>
      </p:sp>
    </p:spTree>
    <p:extLst>
      <p:ext uri="{BB962C8B-B14F-4D97-AF65-F5344CB8AC3E}">
        <p14:creationId xmlns:p14="http://schemas.microsoft.com/office/powerpoint/2010/main" val="1210377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129</a:t>
            </a:fld>
            <a:endParaRPr lang="en-US" altLang="en-US" dirty="0"/>
          </a:p>
        </p:txBody>
      </p:sp>
    </p:spTree>
    <p:extLst>
      <p:ext uri="{BB962C8B-B14F-4D97-AF65-F5344CB8AC3E}">
        <p14:creationId xmlns:p14="http://schemas.microsoft.com/office/powerpoint/2010/main" val="2922125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130</a:t>
            </a:fld>
            <a:endParaRPr lang="en-US" altLang="en-US" dirty="0"/>
          </a:p>
        </p:txBody>
      </p:sp>
    </p:spTree>
    <p:extLst>
      <p:ext uri="{BB962C8B-B14F-4D97-AF65-F5344CB8AC3E}">
        <p14:creationId xmlns:p14="http://schemas.microsoft.com/office/powerpoint/2010/main" val="312619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131</a:t>
            </a:fld>
            <a:endParaRPr lang="en-US" altLang="en-US" dirty="0"/>
          </a:p>
        </p:txBody>
      </p:sp>
    </p:spTree>
    <p:extLst>
      <p:ext uri="{BB962C8B-B14F-4D97-AF65-F5344CB8AC3E}">
        <p14:creationId xmlns:p14="http://schemas.microsoft.com/office/powerpoint/2010/main" val="960528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133</a:t>
            </a:fld>
            <a:endParaRPr lang="en-US" altLang="en-US" dirty="0"/>
          </a:p>
        </p:txBody>
      </p:sp>
    </p:spTree>
    <p:extLst>
      <p:ext uri="{BB962C8B-B14F-4D97-AF65-F5344CB8AC3E}">
        <p14:creationId xmlns:p14="http://schemas.microsoft.com/office/powerpoint/2010/main" val="752392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134</a:t>
            </a:fld>
            <a:endParaRPr lang="en-US" altLang="en-US" dirty="0"/>
          </a:p>
        </p:txBody>
      </p:sp>
    </p:spTree>
    <p:extLst>
      <p:ext uri="{BB962C8B-B14F-4D97-AF65-F5344CB8AC3E}">
        <p14:creationId xmlns:p14="http://schemas.microsoft.com/office/powerpoint/2010/main" val="2571868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135</a:t>
            </a:fld>
            <a:endParaRPr lang="en-US" altLang="en-US" dirty="0"/>
          </a:p>
        </p:txBody>
      </p:sp>
    </p:spTree>
    <p:extLst>
      <p:ext uri="{BB962C8B-B14F-4D97-AF65-F5344CB8AC3E}">
        <p14:creationId xmlns:p14="http://schemas.microsoft.com/office/powerpoint/2010/main" val="1705907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136</a:t>
            </a:fld>
            <a:endParaRPr lang="en-US" altLang="en-US" dirty="0"/>
          </a:p>
        </p:txBody>
      </p:sp>
    </p:spTree>
    <p:extLst>
      <p:ext uri="{BB962C8B-B14F-4D97-AF65-F5344CB8AC3E}">
        <p14:creationId xmlns:p14="http://schemas.microsoft.com/office/powerpoint/2010/main" val="1413159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137</a:t>
            </a:fld>
            <a:endParaRPr lang="en-US" altLang="en-US" dirty="0"/>
          </a:p>
        </p:txBody>
      </p:sp>
    </p:spTree>
    <p:extLst>
      <p:ext uri="{BB962C8B-B14F-4D97-AF65-F5344CB8AC3E}">
        <p14:creationId xmlns:p14="http://schemas.microsoft.com/office/powerpoint/2010/main" val="42431726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138</a:t>
            </a:fld>
            <a:endParaRPr lang="en-US" altLang="en-US" dirty="0"/>
          </a:p>
        </p:txBody>
      </p:sp>
    </p:spTree>
    <p:extLst>
      <p:ext uri="{BB962C8B-B14F-4D97-AF65-F5344CB8AC3E}">
        <p14:creationId xmlns:p14="http://schemas.microsoft.com/office/powerpoint/2010/main" val="394700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r>
              <a:rPr lang="en-US" sz="1200" b="0" i="0" u="none" strike="noStrike" kern="1200" baseline="0" dirty="0">
                <a:solidFill>
                  <a:schemeClr val="tx1"/>
                </a:solidFill>
                <a:uFillTx/>
                <a:latin typeface="+mn-lt"/>
                <a:ea typeface="+mn-ea"/>
                <a:cs typeface="+mn-cs"/>
              </a:rPr>
              <a:t> </a:t>
            </a:r>
            <a:endParaRPr lang="en-US" i="0"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11</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139</a:t>
            </a:fld>
            <a:endParaRPr lang="en-US" altLang="en-US" dirty="0"/>
          </a:p>
        </p:txBody>
      </p:sp>
    </p:spTree>
    <p:extLst>
      <p:ext uri="{BB962C8B-B14F-4D97-AF65-F5344CB8AC3E}">
        <p14:creationId xmlns:p14="http://schemas.microsoft.com/office/powerpoint/2010/main" val="3475210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140</a:t>
            </a:fld>
            <a:endParaRPr lang="en-US" altLang="en-US" dirty="0"/>
          </a:p>
        </p:txBody>
      </p:sp>
    </p:spTree>
    <p:extLst>
      <p:ext uri="{BB962C8B-B14F-4D97-AF65-F5344CB8AC3E}">
        <p14:creationId xmlns:p14="http://schemas.microsoft.com/office/powerpoint/2010/main" val="2705278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141</a:t>
            </a:fld>
            <a:endParaRPr lang="en-US" altLang="en-US" dirty="0"/>
          </a:p>
        </p:txBody>
      </p:sp>
    </p:spTree>
    <p:extLst>
      <p:ext uri="{BB962C8B-B14F-4D97-AF65-F5344CB8AC3E}">
        <p14:creationId xmlns:p14="http://schemas.microsoft.com/office/powerpoint/2010/main" val="906385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142</a:t>
            </a:fld>
            <a:endParaRPr lang="en-US" dirty="0"/>
          </a:p>
        </p:txBody>
      </p:sp>
    </p:spTree>
    <p:extLst>
      <p:ext uri="{BB962C8B-B14F-4D97-AF65-F5344CB8AC3E}">
        <p14:creationId xmlns:p14="http://schemas.microsoft.com/office/powerpoint/2010/main" val="30696975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143</a:t>
            </a:fld>
            <a:endParaRPr lang="en-US" dirty="0"/>
          </a:p>
        </p:txBody>
      </p:sp>
    </p:spTree>
    <p:extLst>
      <p:ext uri="{BB962C8B-B14F-4D97-AF65-F5344CB8AC3E}">
        <p14:creationId xmlns:p14="http://schemas.microsoft.com/office/powerpoint/2010/main" val="31233937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144</a:t>
            </a:fld>
            <a:endParaRPr lang="en-US" dirty="0"/>
          </a:p>
        </p:txBody>
      </p:sp>
    </p:spTree>
    <p:extLst>
      <p:ext uri="{BB962C8B-B14F-4D97-AF65-F5344CB8AC3E}">
        <p14:creationId xmlns:p14="http://schemas.microsoft.com/office/powerpoint/2010/main" val="576603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145</a:t>
            </a:fld>
            <a:endParaRPr lang="en-US" dirty="0"/>
          </a:p>
        </p:txBody>
      </p:sp>
    </p:spTree>
    <p:extLst>
      <p:ext uri="{BB962C8B-B14F-4D97-AF65-F5344CB8AC3E}">
        <p14:creationId xmlns:p14="http://schemas.microsoft.com/office/powerpoint/2010/main" val="542927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147</a:t>
            </a:fld>
            <a:endParaRPr lang="en-US" dirty="0"/>
          </a:p>
        </p:txBody>
      </p:sp>
    </p:spTree>
    <p:extLst>
      <p:ext uri="{BB962C8B-B14F-4D97-AF65-F5344CB8AC3E}">
        <p14:creationId xmlns:p14="http://schemas.microsoft.com/office/powerpoint/2010/main" val="37146204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148</a:t>
            </a:fld>
            <a:endParaRPr lang="en-US" dirty="0"/>
          </a:p>
        </p:txBody>
      </p:sp>
    </p:spTree>
    <p:extLst>
      <p:ext uri="{BB962C8B-B14F-4D97-AF65-F5344CB8AC3E}">
        <p14:creationId xmlns:p14="http://schemas.microsoft.com/office/powerpoint/2010/main" val="18039775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149</a:t>
            </a:fld>
            <a:endParaRPr lang="en-US" dirty="0"/>
          </a:p>
        </p:txBody>
      </p:sp>
    </p:spTree>
    <p:extLst>
      <p:ext uri="{BB962C8B-B14F-4D97-AF65-F5344CB8AC3E}">
        <p14:creationId xmlns:p14="http://schemas.microsoft.com/office/powerpoint/2010/main" val="351928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21</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150</a:t>
            </a:fld>
            <a:endParaRPr lang="en-US" dirty="0"/>
          </a:p>
        </p:txBody>
      </p:sp>
    </p:spTree>
    <p:extLst>
      <p:ext uri="{BB962C8B-B14F-4D97-AF65-F5344CB8AC3E}">
        <p14:creationId xmlns:p14="http://schemas.microsoft.com/office/powerpoint/2010/main" val="1250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endParaRPr lang="en-US" i="0"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22</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23</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24</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97408" y="2015653"/>
            <a:ext cx="89408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r>
              <a:rPr lang="en-US" dirty="0">
                <a:uFillTx/>
              </a:rPr>
              <a:t>Click to edit Master </a:t>
            </a:r>
            <a:br>
              <a:rPr lang="en-US" dirty="0">
                <a:uFillTx/>
              </a:rPr>
            </a:br>
            <a:r>
              <a:rPr lang="en-US" dirty="0">
                <a:uFillTx/>
              </a:rPr>
              <a:t>title</a:t>
            </a:r>
          </a:p>
        </p:txBody>
      </p:sp>
      <p:sp>
        <p:nvSpPr>
          <p:cNvPr id="6" name="Subtitle 2"/>
          <p:cNvSpPr>
            <a:spLocks noGrp="1"/>
          </p:cNvSpPr>
          <p:nvPr>
            <p:ph type="subTitle" idx="1"/>
          </p:nvPr>
        </p:nvSpPr>
        <p:spPr>
          <a:xfrm>
            <a:off x="609600" y="4114800"/>
            <a:ext cx="6299200" cy="2133600"/>
          </a:xfrm>
          <a:prstGeom prst="rect">
            <a:avLst/>
          </a:prstGeom>
        </p:spPr>
        <p:txBody>
          <a:bodyPr/>
          <a:lstStyle>
            <a:lvl1pPr marL="0" indent="0" algn="l">
              <a:buNone/>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US" dirty="0">
              <a:uFillTx/>
            </a:endParaRPr>
          </a:p>
        </p:txBody>
      </p:sp>
      <p:pic>
        <p:nvPicPr>
          <p:cNvPr id="2" name="Picture 1"/>
          <p:cNvPicPr>
            <a:picLocks noChangeAspect="1"/>
          </p:cNvPicPr>
          <p:nvPr/>
        </p:nvPicPr>
        <p:blipFill>
          <a:blip r:embed="rId3" cstate="print"/>
          <a:stretch>
            <a:fillRect/>
          </a:stretch>
        </p:blipFill>
        <p:spPr>
          <a:xfrm>
            <a:off x="304800" y="738617"/>
            <a:ext cx="6197600" cy="12601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8763" y="1371600"/>
            <a:ext cx="7630837"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dirty="0">
                <a:uFillTx/>
              </a:rPr>
              <a:t>Thank You.</a:t>
            </a:r>
          </a:p>
        </p:txBody>
      </p:sp>
      <p:sp>
        <p:nvSpPr>
          <p:cNvPr id="10"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8" name="Picture 7"/>
          <p:cNvPicPr>
            <a:picLocks noChangeAspect="1"/>
          </p:cNvPicPr>
          <p:nvPr/>
        </p:nvPicPr>
        <p:blipFill>
          <a:blip r:embed="rId3" cstate="print"/>
          <a:stretch>
            <a:fillRect/>
          </a:stretch>
        </p:blipFill>
        <p:spPr>
          <a:xfrm>
            <a:off x="99791" y="6019800"/>
            <a:ext cx="2970784" cy="604060"/>
          </a:xfrm>
          <a:prstGeom prst="rect">
            <a:avLst/>
          </a:prstGeom>
        </p:spPr>
      </p:pic>
      <p:sp>
        <p:nvSpPr>
          <p:cNvPr id="7"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8763" y="1428750"/>
            <a:ext cx="7630837"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dirty="0">
                <a:uFillTx/>
              </a:rPr>
              <a:t>Click to edit Master </a:t>
            </a:r>
            <a:br>
              <a:rPr lang="en-US" dirty="0">
                <a:uFillTx/>
              </a:rPr>
            </a:br>
            <a:r>
              <a:rPr lang="en-US" dirty="0">
                <a:uFillTx/>
              </a:rPr>
              <a:t>Transition</a:t>
            </a:r>
          </a:p>
        </p:txBody>
      </p:sp>
      <p:sp>
        <p:nvSpPr>
          <p:cNvPr id="7" name="Subtitle 2"/>
          <p:cNvSpPr>
            <a:spLocks noGrp="1"/>
          </p:cNvSpPr>
          <p:nvPr>
            <p:ph type="subTitle" idx="1"/>
          </p:nvPr>
        </p:nvSpPr>
        <p:spPr>
          <a:xfrm>
            <a:off x="598763" y="4114800"/>
            <a:ext cx="7630837" cy="1676400"/>
          </a:xfrm>
          <a:prstGeom prst="rect">
            <a:avLst/>
          </a:prstGeom>
        </p:spPr>
        <p:txBody>
          <a:bodyPr/>
          <a:lstStyle>
            <a:lvl1pPr marL="0" indent="0" algn="l">
              <a:buNone/>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US" dirty="0">
              <a:uFillTx/>
            </a:endParaRPr>
          </a:p>
        </p:txBody>
      </p:sp>
      <p:sp>
        <p:nvSpPr>
          <p:cNvPr id="10"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8" name="Picture 7"/>
          <p:cNvPicPr>
            <a:picLocks noChangeAspect="1"/>
          </p:cNvPicPr>
          <p:nvPr/>
        </p:nvPicPr>
        <p:blipFill>
          <a:blip r:embed="rId3" cstate="print"/>
          <a:stretch>
            <a:fillRect/>
          </a:stretch>
        </p:blipFill>
        <p:spPr>
          <a:xfrm>
            <a:off x="99791" y="6019800"/>
            <a:ext cx="2970784" cy="604060"/>
          </a:xfrm>
          <a:prstGeom prst="rect">
            <a:avLst/>
          </a:prstGeom>
        </p:spPr>
      </p:pic>
      <p:sp>
        <p:nvSpPr>
          <p:cNvPr id="12"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3" name="Content Placeholder 2"/>
          <p:cNvSpPr>
            <a:spLocks noGrp="1"/>
          </p:cNvSpPr>
          <p:nvPr>
            <p:ph idx="1"/>
          </p:nvPr>
        </p:nvSpPr>
        <p:spPr>
          <a:xfrm>
            <a:off x="609600" y="1600200"/>
            <a:ext cx="11176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0"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8"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0"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4" name="Content Placeholder 2"/>
          <p:cNvSpPr>
            <a:spLocks noGrp="1"/>
          </p:cNvSpPr>
          <p:nvPr>
            <p:ph idx="11"/>
          </p:nvPr>
        </p:nvSpPr>
        <p:spPr>
          <a:xfrm>
            <a:off x="609600"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5" name="Content Placeholder 2"/>
          <p:cNvSpPr>
            <a:spLocks noGrp="1"/>
          </p:cNvSpPr>
          <p:nvPr>
            <p:ph idx="12"/>
          </p:nvPr>
        </p:nvSpPr>
        <p:spPr>
          <a:xfrm>
            <a:off x="6271491"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0" name="Title 1"/>
          <p:cNvSpPr>
            <a:spLocks noGrp="1"/>
          </p:cNvSpPr>
          <p:nvPr>
            <p:ph type="title"/>
          </p:nvPr>
        </p:nvSpPr>
        <p:spPr>
          <a:xfrm>
            <a:off x="609600" y="304800"/>
            <a:ext cx="11075299"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3"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5" name="Content Placeholder 2"/>
          <p:cNvSpPr>
            <a:spLocks noGrp="1"/>
          </p:cNvSpPr>
          <p:nvPr>
            <p:ph idx="12"/>
          </p:nvPr>
        </p:nvSpPr>
        <p:spPr>
          <a:xfrm>
            <a:off x="6271491"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0" name="Content Placeholder 2"/>
          <p:cNvSpPr>
            <a:spLocks noGrp="1"/>
          </p:cNvSpPr>
          <p:nvPr>
            <p:ph idx="14"/>
          </p:nvPr>
        </p:nvSpPr>
        <p:spPr>
          <a:xfrm>
            <a:off x="508000" y="1828800"/>
            <a:ext cx="5613592"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p:txBody>
      </p:sp>
      <p:sp>
        <p:nvSpPr>
          <p:cNvPr id="13"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4"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4" name="Content Placeholder 2"/>
          <p:cNvSpPr>
            <a:spLocks noGrp="1"/>
          </p:cNvSpPr>
          <p:nvPr>
            <p:ph idx="11"/>
          </p:nvPr>
        </p:nvSpPr>
        <p:spPr>
          <a:xfrm>
            <a:off x="609600"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0" name="Content Placeholder 2"/>
          <p:cNvSpPr>
            <a:spLocks noGrp="1"/>
          </p:cNvSpPr>
          <p:nvPr>
            <p:ph idx="14"/>
          </p:nvPr>
        </p:nvSpPr>
        <p:spPr>
          <a:xfrm>
            <a:off x="6146801" y="1828800"/>
            <a:ext cx="5613592"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p:txBody>
      </p:sp>
      <p:sp>
        <p:nvSpPr>
          <p:cNvPr id="13"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5"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8" name="Text Placeholder 2"/>
          <p:cNvSpPr>
            <a:spLocks noGrp="1"/>
          </p:cNvSpPr>
          <p:nvPr>
            <p:ph type="body" idx="1"/>
          </p:nvPr>
        </p:nvSpPr>
        <p:spPr>
          <a:xfrm>
            <a:off x="609600" y="1676400"/>
            <a:ext cx="5283200" cy="639762"/>
          </a:xfrm>
          <a:prstGeom prst="rect">
            <a:avLst/>
          </a:prstGeom>
        </p:spPr>
        <p:txBody>
          <a:bodyPr anchor="b"/>
          <a:lstStyle>
            <a:lvl1pPr marL="0" indent="0">
              <a:buNone/>
              <a:defRPr sz="2200" b="1">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5" name="Content Placeholder 2"/>
          <p:cNvSpPr>
            <a:spLocks noGrp="1"/>
          </p:cNvSpPr>
          <p:nvPr>
            <p:ph idx="12"/>
          </p:nvPr>
        </p:nvSpPr>
        <p:spPr>
          <a:xfrm>
            <a:off x="609601" y="2334490"/>
            <a:ext cx="5324764"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6" name="Text Placeholder 2"/>
          <p:cNvSpPr>
            <a:spLocks noGrp="1"/>
          </p:cNvSpPr>
          <p:nvPr>
            <p:ph type="body" idx="13"/>
          </p:nvPr>
        </p:nvSpPr>
        <p:spPr>
          <a:xfrm>
            <a:off x="6096000" y="1676400"/>
            <a:ext cx="5386917" cy="639762"/>
          </a:xfrm>
          <a:prstGeom prst="rect">
            <a:avLst/>
          </a:prstGeom>
        </p:spPr>
        <p:txBody>
          <a:bodyPr anchor="b"/>
          <a:lstStyle>
            <a:lvl1pPr marL="0" indent="0">
              <a:buNone/>
              <a:defRPr sz="2200" b="1">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7" name="Content Placeholder 2"/>
          <p:cNvSpPr>
            <a:spLocks noGrp="1"/>
          </p:cNvSpPr>
          <p:nvPr>
            <p:ph idx="14"/>
          </p:nvPr>
        </p:nvSpPr>
        <p:spPr>
          <a:xfrm>
            <a:off x="6116709" y="2334490"/>
            <a:ext cx="5324764"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3" name="Title 1"/>
          <p:cNvSpPr>
            <a:spLocks noGrp="1"/>
          </p:cNvSpPr>
          <p:nvPr>
            <p:ph type="title"/>
          </p:nvPr>
        </p:nvSpPr>
        <p:spPr>
          <a:xfrm>
            <a:off x="609600" y="304800"/>
            <a:ext cx="11086088"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4"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8763" y="1371600"/>
            <a:ext cx="7630837"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dirty="0">
                <a:uFillTx/>
              </a:rPr>
              <a:t>Question?</a:t>
            </a:r>
          </a:p>
        </p:txBody>
      </p:sp>
      <p:sp>
        <p:nvSpPr>
          <p:cNvPr id="10"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8" name="Picture 7"/>
          <p:cNvPicPr>
            <a:picLocks noChangeAspect="1"/>
          </p:cNvPicPr>
          <p:nvPr/>
        </p:nvPicPr>
        <p:blipFill>
          <a:blip r:embed="rId3" cstate="print"/>
          <a:stretch>
            <a:fillRect/>
          </a:stretch>
        </p:blipFill>
        <p:spPr>
          <a:xfrm>
            <a:off x="99791" y="6019800"/>
            <a:ext cx="2970784" cy="604060"/>
          </a:xfrm>
          <a:prstGeom prst="rect">
            <a:avLst/>
          </a:prstGeom>
        </p:spPr>
      </p:pic>
      <p:sp>
        <p:nvSpPr>
          <p:cNvPr id="7"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940800" y="6199633"/>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sp>
        <p:nvSpPr>
          <p:cNvPr id="4" name="Footer Placeholder 4"/>
          <p:cNvSpPr>
            <a:spLocks noGrp="1"/>
          </p:cNvSpPr>
          <p:nvPr>
            <p:ph type="ftr" sz="quarter" idx="3"/>
          </p:nvPr>
        </p:nvSpPr>
        <p:spPr>
          <a:xfrm>
            <a:off x="0" y="6199632"/>
            <a:ext cx="12192000" cy="381000"/>
          </a:xfrm>
          <a:prstGeom prst="rect">
            <a:avLst/>
          </a:prstGeom>
        </p:spPr>
        <p:txBody>
          <a:bodyPr anchor="b" anchorCtr="0"/>
          <a:lstStyle>
            <a:lvl1pPr algn="ctr">
              <a:lnSpc>
                <a:spcPts val="1200"/>
              </a:lnSpc>
              <a:defRPr sz="1100">
                <a:solidFill>
                  <a:schemeClr val="tx1">
                    <a:lumMod val="65000"/>
                    <a:lumOff val="35000"/>
                  </a:schemeClr>
                </a:solidFill>
                <a:uFillTx/>
              </a:defRPr>
            </a:lvl1pPr>
          </a:lstStyle>
          <a:p>
            <a:r>
              <a:rPr lang="en-US" dirty="0">
                <a:uFillTx/>
              </a:rPr>
              <a:t>Reaching across Arizona to provide comprehensive  </a:t>
            </a:r>
            <a:br>
              <a:rPr lang="en-US" dirty="0">
                <a:uFillTx/>
              </a:rPr>
            </a:br>
            <a:r>
              <a:rPr lang="en-US" dirty="0">
                <a:uFillTx/>
              </a:rPr>
              <a:t>quality health care for those in need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_ednref7"/><Relationship Id="rId13" Type="http://schemas.openxmlformats.org/officeDocument/2006/relationships/hyperlink" Target="https://www.fda.gov/drugs/drugsafety/ucm497942.htm" TargetMode="External"/><Relationship Id="rId3" Type="http://schemas.openxmlformats.org/officeDocument/2006/relationships/hyperlink" Target="#_ednref2"/><Relationship Id="rId7" Type="http://schemas.openxmlformats.org/officeDocument/2006/relationships/hyperlink" Target="#_ednref6"/><Relationship Id="rId12" Type="http://schemas.openxmlformats.org/officeDocument/2006/relationships/hyperlink" Target="file:///C:/Users/douikih/Documents/_anchor_2','_com_2" TargetMode="External"/><Relationship Id="rId2" Type="http://schemas.openxmlformats.org/officeDocument/2006/relationships/hyperlink" Target="#_ednref1"/><Relationship Id="rId1" Type="http://schemas.openxmlformats.org/officeDocument/2006/relationships/slideLayout" Target="../slideLayouts/slideLayout3.xml"/><Relationship Id="rId6" Type="http://schemas.openxmlformats.org/officeDocument/2006/relationships/hyperlink" Target="#_ednref5"/><Relationship Id="rId11" Type="http://schemas.openxmlformats.org/officeDocument/2006/relationships/hyperlink" Target="#_msocom_2"/><Relationship Id="rId5" Type="http://schemas.openxmlformats.org/officeDocument/2006/relationships/hyperlink" Target="#_ednref4"/><Relationship Id="rId10" Type="http://schemas.openxmlformats.org/officeDocument/2006/relationships/hyperlink" Target="#_edn5"/><Relationship Id="rId4" Type="http://schemas.openxmlformats.org/officeDocument/2006/relationships/hyperlink" Target="#_ednref3"/><Relationship Id="rId9" Type="http://schemas.openxmlformats.org/officeDocument/2006/relationships/hyperlink" Target="#_edn4"/></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_ednref7"/><Relationship Id="rId3" Type="http://schemas.openxmlformats.org/officeDocument/2006/relationships/hyperlink" Target="#_ednref2"/><Relationship Id="rId7" Type="http://schemas.openxmlformats.org/officeDocument/2006/relationships/hyperlink" Target="#_ednref6"/><Relationship Id="rId2" Type="http://schemas.openxmlformats.org/officeDocument/2006/relationships/hyperlink" Target="#_ednref1"/><Relationship Id="rId1" Type="http://schemas.openxmlformats.org/officeDocument/2006/relationships/slideLayout" Target="../slideLayouts/slideLayout4.xml"/><Relationship Id="rId6" Type="http://schemas.openxmlformats.org/officeDocument/2006/relationships/hyperlink" Target="#_ednref5"/><Relationship Id="rId5" Type="http://schemas.openxmlformats.org/officeDocument/2006/relationships/hyperlink" Target="#_ednref4"/><Relationship Id="rId4" Type="http://schemas.openxmlformats.org/officeDocument/2006/relationships/hyperlink" Target="#_ednref3"/></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hyperlink" Target="#_ednref1"/><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_ednref2"/><Relationship Id="rId2" Type="http://schemas.openxmlformats.org/officeDocument/2006/relationships/hyperlink" Target="#_ednref1"/><Relationship Id="rId1" Type="http://schemas.openxmlformats.org/officeDocument/2006/relationships/slideLayout" Target="../slideLayouts/slideLayout4.xml"/><Relationship Id="rId6" Type="http://schemas.openxmlformats.org/officeDocument/2006/relationships/hyperlink" Target="#_ednref5"/><Relationship Id="rId5" Type="http://schemas.openxmlformats.org/officeDocument/2006/relationships/hyperlink" Target="#_ednref4"/><Relationship Id="rId4" Type="http://schemas.openxmlformats.org/officeDocument/2006/relationships/hyperlink" Target="#_ednref3"/></Relationships>
</file>

<file path=ppt/slides/_rels/slide87.xml.rels><?xml version="1.0" encoding="UTF-8" standalone="yes"?>
<Relationships xmlns="http://schemas.openxmlformats.org/package/2006/relationships"><Relationship Id="rId3" Type="http://schemas.openxmlformats.org/officeDocument/2006/relationships/hyperlink" Target="#_ednref1"/><Relationship Id="rId7" Type="http://schemas.openxmlformats.org/officeDocument/2006/relationships/hyperlink" Target="#_ednref5"/><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_ednref4"/><Relationship Id="rId5" Type="http://schemas.openxmlformats.org/officeDocument/2006/relationships/hyperlink" Target="#_ednref3"/><Relationship Id="rId4" Type="http://schemas.openxmlformats.org/officeDocument/2006/relationships/hyperlink" Target="#_ednref2"/></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_ednref7"/><Relationship Id="rId3" Type="http://schemas.openxmlformats.org/officeDocument/2006/relationships/hyperlink" Target="#_ednref2"/><Relationship Id="rId7" Type="http://schemas.openxmlformats.org/officeDocument/2006/relationships/hyperlink" Target="#_ednref6"/><Relationship Id="rId2" Type="http://schemas.openxmlformats.org/officeDocument/2006/relationships/hyperlink" Target="#_ednref1"/><Relationship Id="rId1" Type="http://schemas.openxmlformats.org/officeDocument/2006/relationships/slideLayout" Target="../slideLayouts/slideLayout3.xml"/><Relationship Id="rId6" Type="http://schemas.openxmlformats.org/officeDocument/2006/relationships/hyperlink" Target="#_ednref5"/><Relationship Id="rId5" Type="http://schemas.openxmlformats.org/officeDocument/2006/relationships/hyperlink" Target="#_ednref4"/><Relationship Id="rId4" Type="http://schemas.openxmlformats.org/officeDocument/2006/relationships/hyperlink" Target="#_ednref3"/></Relationships>
</file>

<file path=ppt/slides/_rels/slide90.xml.rels><?xml version="1.0" encoding="UTF-8" standalone="yes"?>
<Relationships xmlns="http://schemas.openxmlformats.org/package/2006/relationships"><Relationship Id="rId2" Type="http://schemas.openxmlformats.org/officeDocument/2006/relationships/hyperlink" Target="#_edn3"/><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AHCCCS Pharmacy and Therapeutics Committee</a:t>
            </a:r>
            <a:endParaRPr lang="en-US" dirty="0"/>
          </a:p>
        </p:txBody>
      </p:sp>
      <p:sp>
        <p:nvSpPr>
          <p:cNvPr id="3" name="Subtitle 2"/>
          <p:cNvSpPr>
            <a:spLocks noGrp="1"/>
          </p:cNvSpPr>
          <p:nvPr>
            <p:ph type="subTitle" idx="1"/>
          </p:nvPr>
        </p:nvSpPr>
        <p:spPr/>
        <p:txBody>
          <a:bodyPr/>
          <a:lstStyle/>
          <a:p>
            <a:r>
              <a:rPr lang="en-US" altLang="en-US" dirty="0">
                <a:solidFill>
                  <a:srgbClr val="000000"/>
                </a:solidFill>
              </a:rPr>
              <a:t>January 22, 2020</a:t>
            </a:r>
          </a:p>
          <a:p>
            <a:endParaRPr lang="en-US" dirty="0"/>
          </a:p>
        </p:txBody>
      </p:sp>
    </p:spTree>
    <p:extLst>
      <p:ext uri="{BB962C8B-B14F-4D97-AF65-F5344CB8AC3E}">
        <p14:creationId xmlns:p14="http://schemas.microsoft.com/office/powerpoint/2010/main" val="233446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AB9C-5433-4767-9A08-FC949F4A247F}"/>
              </a:ext>
            </a:extLst>
          </p:cNvPr>
          <p:cNvSpPr>
            <a:spLocks noGrp="1"/>
          </p:cNvSpPr>
          <p:nvPr>
            <p:ph type="title"/>
          </p:nvPr>
        </p:nvSpPr>
        <p:spPr>
          <a:xfrm>
            <a:off x="609600" y="304800"/>
            <a:ext cx="11074400" cy="1219200"/>
          </a:xfrm>
        </p:spPr>
        <p:txBody>
          <a:bodyPr/>
          <a:lstStyle/>
          <a:p>
            <a:r>
              <a:rPr lang="en-US" dirty="0"/>
              <a:t>Antidepressants, Other</a:t>
            </a:r>
          </a:p>
        </p:txBody>
      </p:sp>
      <p:sp>
        <p:nvSpPr>
          <p:cNvPr id="4" name="Slide Number Placeholder 3">
            <a:extLst>
              <a:ext uri="{FF2B5EF4-FFF2-40B4-BE49-F238E27FC236}">
                <a16:creationId xmlns:a16="http://schemas.microsoft.com/office/drawing/2014/main" id="{2BC7DAE5-1699-451A-8FE1-B44EB5A51C0B}"/>
              </a:ext>
            </a:extLst>
          </p:cNvPr>
          <p:cNvSpPr>
            <a:spLocks noGrp="1"/>
          </p:cNvSpPr>
          <p:nvPr>
            <p:ph type="sldNum" sz="quarter" idx="4"/>
          </p:nvPr>
        </p:nvSpPr>
        <p:spPr/>
        <p:txBody>
          <a:bodyPr/>
          <a:lstStyle/>
          <a:p>
            <a:fld id="{FF445594-FFE8-4E90-934C-EFF530110A38}" type="slidenum">
              <a:rPr lang="en-US" smtClean="0">
                <a:uFillTx/>
              </a:rPr>
              <a:pPr/>
              <a:t>10</a:t>
            </a:fld>
            <a:endParaRPr lang="en-US" dirty="0">
              <a:uFillTx/>
            </a:endParaRPr>
          </a:p>
        </p:txBody>
      </p:sp>
      <p:sp>
        <p:nvSpPr>
          <p:cNvPr id="5" name="Footer Placeholder 4">
            <a:extLst>
              <a:ext uri="{FF2B5EF4-FFF2-40B4-BE49-F238E27FC236}">
                <a16:creationId xmlns:a16="http://schemas.microsoft.com/office/drawing/2014/main" id="{98EC5D14-7691-4473-8EAD-9EEEC5A36885}"/>
              </a:ext>
            </a:extLst>
          </p:cNvPr>
          <p:cNvSpPr>
            <a:spLocks noGrp="1"/>
          </p:cNvSpPr>
          <p:nvPr>
            <p:ph type="ftr" sz="quarter" idx="3"/>
          </p:nvPr>
        </p:nvSpPr>
        <p:spPr>
          <a:xfrm>
            <a:off x="-244598" y="6172200"/>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9" name="Rectangle 1">
            <a:extLst>
              <a:ext uri="{FF2B5EF4-FFF2-40B4-BE49-F238E27FC236}">
                <a16:creationId xmlns:a16="http://schemas.microsoft.com/office/drawing/2014/main" id="{0451BA8F-CCF3-4883-9617-0136F3B6C6E7}"/>
              </a:ext>
            </a:extLst>
          </p:cNvPr>
          <p:cNvSpPr>
            <a:spLocks noChangeArrowheads="1"/>
          </p:cNvSpPr>
          <p:nvPr/>
        </p:nvSpPr>
        <p:spPr bwMode="auto">
          <a:xfrm>
            <a:off x="1595438" y="3699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5B618CEA-DF47-459C-A909-F023928B344C}"/>
              </a:ext>
            </a:extLst>
          </p:cNvPr>
          <p:cNvSpPr>
            <a:spLocks noChangeArrowheads="1"/>
          </p:cNvSpPr>
          <p:nvPr/>
        </p:nvSpPr>
        <p:spPr bwMode="auto">
          <a:xfrm>
            <a:off x="3668713"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E804CB29-F11E-4B16-A1EC-39FC739BECEE}"/>
              </a:ext>
            </a:extLst>
          </p:cNvPr>
          <p:cNvSpPr>
            <a:spLocks noChangeArrowheads="1"/>
          </p:cNvSpPr>
          <p:nvPr/>
        </p:nvSpPr>
        <p:spPr bwMode="auto">
          <a:xfrm rot="16200000">
            <a:off x="1626360" y="2200170"/>
            <a:ext cx="18717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84017A6A-CD6C-419A-9F44-F68A0E2A01CB}"/>
              </a:ext>
            </a:extLst>
          </p:cNvPr>
          <p:cNvSpPr>
            <a:spLocks noChangeArrowheads="1"/>
          </p:cNvSpPr>
          <p:nvPr/>
        </p:nvSpPr>
        <p:spPr bwMode="auto">
          <a:xfrm rot="16200000">
            <a:off x="1626360" y="2307847"/>
            <a:ext cx="187171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Nefazodone [package insert]. Sellersville, PA; Teva;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January 2016</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2015</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Nardil [package insert]. New York, NY; Pfizer; August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Emsam [package insert]. Morgantown, WV; Mylan; July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Parnate [package insert]. St. Michael, Barbados; Concordia;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May </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Trazodone [package insert]. Weston, FL; Apotex; November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[vi]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Venlafaxine [package insert]. Rockford, IL; Mylan; January 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8"/>
              </a:rPr>
              <a:t>[vii]</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Effexor XR [package insert]. Philadelphia, PA; Wyeth; December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16DB838E-2835-4A78-B18F-20F452070DA4}"/>
              </a:ext>
            </a:extLst>
          </p:cNvPr>
          <p:cNvGraphicFramePr>
            <a:graphicFrameLocks noGrp="1"/>
          </p:cNvGraphicFramePr>
          <p:nvPr>
            <p:ph idx="1"/>
            <p:extLst>
              <p:ext uri="{D42A27DB-BD31-4B8C-83A1-F6EECF244321}">
                <p14:modId xmlns:p14="http://schemas.microsoft.com/office/powerpoint/2010/main" val="3442248097"/>
              </p:ext>
            </p:extLst>
          </p:nvPr>
        </p:nvGraphicFramePr>
        <p:xfrm>
          <a:off x="1179467" y="1683054"/>
          <a:ext cx="9859594" cy="4094894"/>
        </p:xfrm>
        <a:graphic>
          <a:graphicData uri="http://schemas.openxmlformats.org/drawingml/2006/table">
            <a:tbl>
              <a:tblPr>
                <a:tableStyleId>{5C22544A-7EE6-4342-B048-85BDC9FD1C3A}</a:tableStyleId>
              </a:tblPr>
              <a:tblGrid>
                <a:gridCol w="1931815">
                  <a:extLst>
                    <a:ext uri="{9D8B030D-6E8A-4147-A177-3AD203B41FA5}">
                      <a16:colId xmlns:a16="http://schemas.microsoft.com/office/drawing/2014/main" val="56589868"/>
                    </a:ext>
                  </a:extLst>
                </a:gridCol>
                <a:gridCol w="1496546">
                  <a:extLst>
                    <a:ext uri="{9D8B030D-6E8A-4147-A177-3AD203B41FA5}">
                      <a16:colId xmlns:a16="http://schemas.microsoft.com/office/drawing/2014/main" val="3369119338"/>
                    </a:ext>
                  </a:extLst>
                </a:gridCol>
                <a:gridCol w="1144416">
                  <a:extLst>
                    <a:ext uri="{9D8B030D-6E8A-4147-A177-3AD203B41FA5}">
                      <a16:colId xmlns:a16="http://schemas.microsoft.com/office/drawing/2014/main" val="1248675393"/>
                    </a:ext>
                  </a:extLst>
                </a:gridCol>
                <a:gridCol w="1232448">
                  <a:extLst>
                    <a:ext uri="{9D8B030D-6E8A-4147-A177-3AD203B41FA5}">
                      <a16:colId xmlns:a16="http://schemas.microsoft.com/office/drawing/2014/main" val="2502801766"/>
                    </a:ext>
                  </a:extLst>
                </a:gridCol>
                <a:gridCol w="1023129">
                  <a:extLst>
                    <a:ext uri="{9D8B030D-6E8A-4147-A177-3AD203B41FA5}">
                      <a16:colId xmlns:a16="http://schemas.microsoft.com/office/drawing/2014/main" val="2788626467"/>
                    </a:ext>
                  </a:extLst>
                </a:gridCol>
                <a:gridCol w="913577">
                  <a:extLst>
                    <a:ext uri="{9D8B030D-6E8A-4147-A177-3AD203B41FA5}">
                      <a16:colId xmlns:a16="http://schemas.microsoft.com/office/drawing/2014/main" val="515938216"/>
                    </a:ext>
                  </a:extLst>
                </a:gridCol>
                <a:gridCol w="2117663">
                  <a:extLst>
                    <a:ext uri="{9D8B030D-6E8A-4147-A177-3AD203B41FA5}">
                      <a16:colId xmlns:a16="http://schemas.microsoft.com/office/drawing/2014/main" val="2869672896"/>
                    </a:ext>
                  </a:extLst>
                </a:gridCol>
              </a:tblGrid>
              <a:tr h="1854846">
                <a:tc>
                  <a:txBody>
                    <a:bodyPr/>
                    <a:lstStyle/>
                    <a:p>
                      <a:pPr marL="0" marR="0">
                        <a:spcBef>
                          <a:spcPts val="200"/>
                        </a:spcBef>
                        <a:spcAft>
                          <a:spcPts val="200"/>
                        </a:spcAft>
                      </a:pPr>
                      <a:r>
                        <a:rPr lang="en-US" sz="1400" dirty="0">
                          <a:effectLst/>
                        </a:rPr>
                        <a:t>venlafaxine ER tablet</a:t>
                      </a:r>
                      <a:br>
                        <a:rPr lang="en-US" sz="1400" dirty="0">
                          <a:effectLst/>
                        </a:rPr>
                      </a:br>
                      <a:r>
                        <a:rPr lang="en-US" sz="1400" dirty="0">
                          <a:effectLst/>
                        </a:rPr>
                        <a:t>(Venlafaxine 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 Trigen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703351345"/>
                  </a:ext>
                </a:extLst>
              </a:tr>
              <a:tr h="1236565">
                <a:tc>
                  <a:txBody>
                    <a:bodyPr/>
                    <a:lstStyle/>
                    <a:p>
                      <a:pPr marL="0" marR="0">
                        <a:spcBef>
                          <a:spcPts val="200"/>
                        </a:spcBef>
                        <a:spcAft>
                          <a:spcPts val="200"/>
                        </a:spcAft>
                      </a:pPr>
                      <a:r>
                        <a:rPr lang="en-US" sz="1400" dirty="0">
                          <a:effectLst/>
                        </a:rPr>
                        <a:t>vilazodone HCl (Viibryd®)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Allergan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216084487"/>
                  </a:ext>
                </a:extLst>
              </a:tr>
              <a:tr h="1003483">
                <a:tc>
                  <a:txBody>
                    <a:bodyPr/>
                    <a:lstStyle/>
                    <a:p>
                      <a:pPr marL="0" marR="0">
                        <a:spcBef>
                          <a:spcPts val="200"/>
                        </a:spcBef>
                        <a:spcAft>
                          <a:spcPts val="200"/>
                        </a:spcAft>
                      </a:pPr>
                      <a:r>
                        <a:rPr lang="en-US" sz="1400" u="sng" dirty="0">
                          <a:effectLst/>
                        </a:rPr>
                        <a:t>vortioxetine</a:t>
                      </a:r>
                      <a:r>
                        <a:rPr lang="en-US" sz="1400" dirty="0">
                          <a:effectLst/>
                        </a:rPr>
                        <a:t> </a:t>
                      </a:r>
                      <a:br>
                        <a:rPr lang="en-US" sz="1400" dirty="0">
                          <a:effectLst/>
                        </a:rPr>
                      </a:br>
                      <a:r>
                        <a:rPr lang="en-US" sz="1400" dirty="0">
                          <a:effectLst/>
                        </a:rPr>
                        <a:t>(Trintellix®</a:t>
                      </a:r>
                      <a:r>
                        <a:rPr lang="en-US" sz="1400" baseline="30000" dirty="0">
                          <a:effectLst/>
                        </a:rPr>
                        <a:t>§</a:t>
                      </a: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Takeda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518847315"/>
                  </a:ext>
                </a:extLst>
              </a:tr>
            </a:tbl>
          </a:graphicData>
        </a:graphic>
      </p:graphicFrame>
      <p:sp>
        <p:nvSpPr>
          <p:cNvPr id="12" name="Rectangle 1">
            <a:extLst>
              <a:ext uri="{FF2B5EF4-FFF2-40B4-BE49-F238E27FC236}">
                <a16:creationId xmlns:a16="http://schemas.microsoft.com/office/drawing/2014/main" id="{BE3DFFE2-EEED-437A-A75D-37A6EEDFE508}"/>
              </a:ext>
            </a:extLst>
          </p:cNvPr>
          <p:cNvSpPr>
            <a:spLocks noChangeArrowheads="1"/>
          </p:cNvSpPr>
          <p:nvPr/>
        </p:nvSpPr>
        <p:spPr bwMode="auto">
          <a:xfrm rot="1037636" flipV="1">
            <a:off x="3539548" y="-6280797"/>
            <a:ext cx="13468456" cy="20313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914400" algn="l"/>
                <a:tab pos="1371600" algn="l"/>
                <a:tab pos="1828800" algn="l"/>
                <a:tab pos="2286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914400" algn="l"/>
                <a:tab pos="1371600" algn="l"/>
                <a:tab pos="1828800" algn="l"/>
                <a:tab pos="2286000" algn="l"/>
              </a:tabLst>
            </a:pP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IR = immediate-release; ER = extended-release; SR = sustained release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914400" algn="l"/>
                <a:tab pos="1371600" algn="l"/>
                <a:tab pos="1828800" algn="l"/>
                <a:tab pos="2286000" algn="l"/>
              </a:tabLst>
            </a:pP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Authorized generic available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914400" algn="l"/>
                <a:tab pos="1371600" algn="l"/>
                <a:tab pos="1828800" algn="l"/>
                <a:tab pos="2286000" algn="l"/>
              </a:tabLst>
            </a:pPr>
            <a:r>
              <a:rPr kumimoji="0" lang="en-US" altLang="en-US" sz="1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 2016, the FDA approved a brand name change for Trintellix, previously Brintellix, due to errors related to name confusion with Brilinta® (ticagrelor).</a:t>
            </a:r>
            <a:r>
              <a:rPr kumimoji="0" lang="en-US" altLang="en-US" sz="1000" b="0" i="0" u="sng" strike="noStrike" cap="none" normalizeH="0" baseline="30000" dirty="0">
                <a:ln>
                  <a:noFill/>
                </a:ln>
                <a:solidFill>
                  <a:srgbClr val="80008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a:t>
            </a:r>
            <a:r>
              <a:rPr kumimoji="0" lang="en-US" altLang="en-US" sz="1000" b="0" i="0" u="sng" strike="noStrike" cap="none" normalizeH="0" baseline="30000" dirty="0" bmk="">
                <a:ln>
                  <a:noFill/>
                </a:ln>
                <a:solidFill>
                  <a:srgbClr val="80008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iv]</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914400" algn="l"/>
                <a:tab pos="1371600" algn="l"/>
                <a:tab pos="1828800" algn="l"/>
                <a:tab pos="2286000" algn="l"/>
              </a:tabLst>
            </a:pPr>
            <a:r>
              <a:rPr kumimoji="0" lang="en-US"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use of duloxetine (Cymbalta</a:t>
            </a:r>
            <a:r>
              <a:rPr kumimoji="0" lang="en-US" altLang="en-US" sz="12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 Drizalma Sprinkle</a:t>
            </a:r>
            <a:r>
              <a:rPr kumimoji="0" lang="en-US"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for the treatment of indications other than depression and anxiety are not addressed in this therapeutic class review. </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914400" algn="l"/>
                <a:tab pos="1371600" algn="l"/>
                <a:tab pos="1828800" algn="l"/>
                <a:tab pos="2286000" algn="l"/>
              </a:tabLst>
            </a:pPr>
            <a:r>
              <a:rPr kumimoji="0" lang="en-US" altLang="en-US" sz="12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Sage Therapeutics’ brexanolone (Zulresso™) is a neuroactive steroid gamma-aminobutyric acid (GABA) A receptor positive modulator indicated for the treatment of postpartum depression in adults</a:t>
            </a:r>
            <a:r>
              <a:rPr kumimoji="0" lang="en-US" altLang="en-US" sz="1200" b="0" i="0" u="sng" strike="noStrike" cap="none" normalizeH="0" baseline="0" dirty="0" bmk="">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1200" b="0" i="0" u="sng" strike="noStrike" cap="none" normalizeH="0" baseline="30000" dirty="0" bmk="">
                <a:ln>
                  <a:noFill/>
                </a:ln>
                <a:solidFill>
                  <a:srgbClr val="800080"/>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[v]</a:t>
            </a:r>
            <a:r>
              <a:rPr kumimoji="0" lang="en-US" altLang="en-US" sz="800" b="0" i="0" u="sng" strike="noStrike" cap="none" normalizeH="0" baseline="0" dirty="0" bmk="">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hlinkClick r:id="rId11"/>
                <a:hlinkMouseOver r:id="rId12"/>
              </a:rPr>
              <a:t>[FL2]</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It is supplied as a 100 mg/20 mL single-dose vial for continuous intravenous (IV) infusion over 60 hours. It must be administered in the presence of a healthcare provider in order to provide continuos monitoring during the infusion. Brexanolone is a Scheduled IV controlled substance and has a Risk Evaluation and Mitigation Strategies (REMS) program to address the risk of serious harm resulting from excessive sedation and sudden loss of consciousness. Due to its administration requirements, it is not detailed in this therapeutic class review.</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914400" algn="l"/>
                <a:tab pos="1371600" algn="l"/>
                <a:tab pos="1828800" algn="l"/>
                <a:tab pos="2286000" algn="l"/>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id="{1F824C6B-3CAF-49EE-A04D-84CA87143C80}"/>
              </a:ext>
            </a:extLst>
          </p:cNvPr>
          <p:cNvSpPr>
            <a:spLocks noChangeArrowheads="1"/>
          </p:cNvSpPr>
          <p:nvPr/>
        </p:nvSpPr>
        <p:spPr bwMode="auto">
          <a:xfrm rot="1037636" flipV="1">
            <a:off x="3539548" y="-5294027"/>
            <a:ext cx="1346845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sng" strike="noStrike" cap="none" normalizeH="0" baseline="0" dirty="0">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sng" strike="noStrike" cap="none" normalizeH="0" baseline="0" dirty="0" bmk="">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Venlafaxine ER [package insert]. Bridgewater, NJ; Trigen; November2017.</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sng" strike="noStrike" cap="none" normalizeH="0" baseline="30000" dirty="0" bmk="">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Viibryd [package insert]. Madison, NJ; Allergan; May 2018.</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sng" strike="noStrike" cap="none" normalizeH="0" baseline="30000" dirty="0" bmk="">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hlinkClick r:id="rId4"/>
              </a:rPr>
              <a:t>[iii]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Trintellix [package insert]. Deerfield, IL; Takeda;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October 2018</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July 2019</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sng" strike="noStrike" cap="none" normalizeH="0" baseline="0" dirty="0" bmk="">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FDA Drug Safety Communication: FDA approves brand name change for antidepressant drug Brintellix (vortioxetine) to avoid confusion with antiplatelet drug Brilinta (ticagrelor). Available at: </a:t>
            </a:r>
            <a:r>
              <a:rPr kumimoji="0" lang="en-US" altLang="en-US" sz="800" b="0" i="0" u="sng" strike="noStrike" cap="none" normalizeH="0" baseline="0" dirty="0" bmk="">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13"/>
              </a:rPr>
              <a:t>https://www.fda.gov/drugs/drugsafety/ucm497942.htm</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Accessed </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January 14, 2020</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July 22, 2019</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sng" strike="noStrike" cap="none" normalizeH="0" baseline="0" dirty="0" bmk="">
                <a:ln>
                  <a:noFill/>
                </a:ln>
                <a:solidFill>
                  <a:srgbClr val="800080"/>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Zulresso [package insert]. Cambridge, MA; Sage Therapeutics; June 2019.</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07635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Otic Antibiotics</a:t>
            </a:r>
          </a:p>
        </p:txBody>
      </p:sp>
      <p:pic>
        <p:nvPicPr>
          <p:cNvPr id="3" name="Picture 2"/>
          <p:cNvPicPr/>
          <p:nvPr/>
        </p:nvPicPr>
        <p:blipFill>
          <a:blip r:embed="rId2"/>
          <a:stretch>
            <a:fillRect/>
          </a:stretch>
        </p:blipFill>
        <p:spPr>
          <a:xfrm>
            <a:off x="2270866" y="1747126"/>
            <a:ext cx="8576635" cy="3638457"/>
          </a:xfrm>
          <a:prstGeom prst="rect">
            <a:avLst/>
          </a:prstGeom>
        </p:spPr>
      </p:pic>
      <p:pic>
        <p:nvPicPr>
          <p:cNvPr id="4" name="Picture 3"/>
          <p:cNvPicPr/>
          <p:nvPr/>
        </p:nvPicPr>
        <p:blipFill>
          <a:blip r:embed="rId3"/>
          <a:stretch>
            <a:fillRect/>
          </a:stretch>
        </p:blipFill>
        <p:spPr>
          <a:xfrm>
            <a:off x="2834008" y="5537137"/>
            <a:ext cx="7640412" cy="987536"/>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Otic Antibiotics</a:t>
            </a:r>
          </a:p>
        </p:txBody>
      </p:sp>
      <p:sp>
        <p:nvSpPr>
          <p:cNvPr id="3" name="TextBox 2"/>
          <p:cNvSpPr txBox="1">
            <a:spLocks/>
          </p:cNvSpPr>
          <p:nvPr/>
        </p:nvSpPr>
        <p:spPr>
          <a:xfrm>
            <a:off x="0" y="1524000"/>
            <a:ext cx="12191999" cy="4613564"/>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Academy of Otolaryngology – Head and Neck Surgery Foundation (AAO-HNSF) guidelines for the management of acute otitis externa (AOE) in patients over 2 years of age recommend topical preparations for initial therapy of diffuse, uncomplicated AOE </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 topical aminoglycoside combined with a second antibiotic and a topical steroid, such as the combination of neomycin, polymyxin B, and hydrocortisone is commonly prescribed to treat AOE</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While the addition of a corticosteroid may be of benefit in reducing inflammation, some consider the use of corticosteroids unnecessary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130092" y="2415769"/>
            <a:ext cx="12540308" cy="759817"/>
          </a:xfrm>
          <a:prstGeom prst="rect">
            <a:avLst/>
          </a:prstGeom>
        </p:spPr>
        <p:txBody>
          <a:bodyPr/>
          <a:lstStyle/>
          <a:p>
            <a:r>
              <a:rPr sz="1500" b="1" dirty="0">
                <a:solidFill>
                  <a:srgbClr val="980000"/>
                </a:solidFill>
                <a:uFillTx/>
                <a:latin typeface="Calibri" charset="0"/>
              </a:rPr>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Otic Antibiotics</a:t>
            </a:r>
          </a:p>
        </p:txBody>
      </p:sp>
      <p:sp>
        <p:nvSpPr>
          <p:cNvPr id="3" name="TextBox 2"/>
          <p:cNvSpPr txBox="1">
            <a:spLocks/>
          </p:cNvSpPr>
          <p:nvPr/>
        </p:nvSpPr>
        <p:spPr>
          <a:xfrm>
            <a:off x="0" y="1524000"/>
            <a:ext cx="12191999" cy="4613564"/>
          </a:xfrm>
          <a:prstGeom prst="rect">
            <a:avLst/>
          </a:prstGeom>
        </p:spPr>
        <p:txBody>
          <a:bodyPr/>
          <a:lstStyle/>
          <a:p>
            <a:pPr marL="457200" indent="-457200">
              <a:buFontTx/>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For acute otitis media, consensus guidelines recommend systemic antibiotics, usually amoxicillin as first line therapy</a:t>
            </a:r>
          </a:p>
          <a:p>
            <a:pPr marL="457200" indent="-457200">
              <a:buFontTx/>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Otic antibiotics provide an alternative to other topical antibiotics in the treatment of acute otitis media in children with tympanostomy tubes</a:t>
            </a:r>
          </a:p>
          <a:p>
            <a:pPr marL="457200" indent="-45720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For chronic suppurative otitis media (CSOM), aminoglycosides or fluoroquinolones can be used</a:t>
            </a:r>
          </a:p>
          <a:p>
            <a:pPr marL="457200" indent="-45720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Aminoglycosides are not recommended to be used if the tympanic membrane is perforated; fluoroquinolones are not associated with ototoxicity, and ofloxacin is considered safe in cases of a perforated tympanic membrane</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130092" y="2415769"/>
            <a:ext cx="12540308" cy="759817"/>
          </a:xfrm>
          <a:prstGeom prst="rect">
            <a:avLst/>
          </a:prstGeom>
        </p:spPr>
        <p:txBody>
          <a:bodyPr/>
          <a:lstStyle/>
          <a:p>
            <a:r>
              <a:rPr sz="1500" b="1" dirty="0">
                <a:solidFill>
                  <a:srgbClr val="980000"/>
                </a:solidFill>
                <a:uFillTx/>
                <a:latin typeface="Calibri" charset="0"/>
              </a:rPr>
              <a:t> </a:t>
            </a:r>
          </a:p>
        </p:txBody>
      </p:sp>
    </p:spTree>
    <p:extLst>
      <p:ext uri="{BB962C8B-B14F-4D97-AF65-F5344CB8AC3E}">
        <p14:creationId xmlns:p14="http://schemas.microsoft.com/office/powerpoint/2010/main" val="23285655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584685" y="1409700"/>
            <a:ext cx="7630837" cy="2814384"/>
          </a:xfrm>
        </p:spPr>
        <p:txBody>
          <a:bodyPr/>
          <a:lstStyle/>
          <a:p>
            <a:br>
              <a:rPr lang="en-US" dirty="0">
                <a:uFillTx/>
              </a:rPr>
            </a:br>
            <a:br>
              <a:rPr lang="en-US" dirty="0">
                <a:uFillTx/>
              </a:rPr>
            </a:br>
            <a:br>
              <a:rPr lang="en-US" dirty="0">
                <a:uFillTx/>
              </a:rPr>
            </a:br>
            <a:br>
              <a:rPr lang="en-US" dirty="0">
                <a:uFillTx/>
              </a:rPr>
            </a:br>
            <a:r>
              <a:rPr dirty="0">
                <a:uFillTx/>
              </a:rPr>
              <a:t>Pulmonary Arterial Hypertension (PAH) Agents, Oral and Inhaled
</a:t>
            </a:r>
          </a:p>
        </p:txBody>
      </p:sp>
    </p:spTree>
    <p:extLst>
      <p:ext uri="{BB962C8B-B14F-4D97-AF65-F5344CB8AC3E}">
        <p14:creationId xmlns:p14="http://schemas.microsoft.com/office/powerpoint/2010/main" val="8243545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Oral and Inhaled</a:t>
            </a:r>
          </a:p>
        </p:txBody>
      </p:sp>
      <p:pic>
        <p:nvPicPr>
          <p:cNvPr id="3" name="Picture 2"/>
          <p:cNvPicPr/>
          <p:nvPr/>
        </p:nvPicPr>
        <p:blipFill>
          <a:blip r:embed="rId2"/>
          <a:stretch>
            <a:fillRect/>
          </a:stretch>
        </p:blipFill>
        <p:spPr>
          <a:xfrm>
            <a:off x="2817117" y="1594313"/>
            <a:ext cx="8199327" cy="4980180"/>
          </a:xfrm>
          <a:prstGeom prst="rect">
            <a:avLst/>
          </a:prstGeom>
        </p:spPr>
      </p:pic>
    </p:spTree>
    <p:extLst>
      <p:ext uri="{BB962C8B-B14F-4D97-AF65-F5344CB8AC3E}">
        <p14:creationId xmlns:p14="http://schemas.microsoft.com/office/powerpoint/2010/main" val="7690424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Oral and Inhaled</a:t>
            </a:r>
          </a:p>
        </p:txBody>
      </p:sp>
      <p:pic>
        <p:nvPicPr>
          <p:cNvPr id="3" name="Picture 2"/>
          <p:cNvPicPr/>
          <p:nvPr/>
        </p:nvPicPr>
        <p:blipFill>
          <a:blip r:embed="rId2"/>
          <a:stretch>
            <a:fillRect/>
          </a:stretch>
        </p:blipFill>
        <p:spPr>
          <a:xfrm>
            <a:off x="1095310" y="1616586"/>
            <a:ext cx="10449078" cy="4365769"/>
          </a:xfrm>
          <a:prstGeom prst="rect">
            <a:avLst/>
          </a:prstGeom>
        </p:spPr>
      </p:pic>
    </p:spTree>
    <p:extLst>
      <p:ext uri="{BB962C8B-B14F-4D97-AF65-F5344CB8AC3E}">
        <p14:creationId xmlns:p14="http://schemas.microsoft.com/office/powerpoint/2010/main" val="32500108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a:t>
            </a:r>
            <a:br>
              <a:rPr lang="en-US" dirty="0">
                <a:uFillTx/>
              </a:rPr>
            </a:br>
            <a:r>
              <a:rPr dirty="0">
                <a:uFillTx/>
              </a:rPr>
              <a:t>Oral and Inhaled</a:t>
            </a:r>
          </a:p>
        </p:txBody>
      </p:sp>
      <p:sp>
        <p:nvSpPr>
          <p:cNvPr id="3" name="TextBox 2"/>
          <p:cNvSpPr txBox="1">
            <a:spLocks/>
          </p:cNvSpPr>
          <p:nvPr/>
        </p:nvSpPr>
        <p:spPr>
          <a:xfrm>
            <a:off x="266218" y="1524000"/>
            <a:ext cx="11690429" cy="4402238"/>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treatment for pulmonary arterial hypertension (PAH) is complex</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 trial of high dose oral calcium channel blockers (CCB), such as amlodipine, diltiazem, or nifedipine, is recommended in patients with a positive acute vasoreactive test</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Alternative or additional PAH therapy should be initiated if improvement to WHO FC I or II are not seen after the trial of a CCB</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2018 updated American College of Chest Physicians (CHEST) guidelines on therapy for pulmonary arterial hypertension in adults provide treatment recommendations based on World Health Organization (WHO) functional class (FC) for patients who are not candidates for, or who have failed, high-dose oral calcium channel blocker (CCB) therapy</a:t>
            </a:r>
          </a:p>
        </p:txBody>
      </p:sp>
    </p:spTree>
    <p:extLst>
      <p:ext uri="{BB962C8B-B14F-4D97-AF65-F5344CB8AC3E}">
        <p14:creationId xmlns:p14="http://schemas.microsoft.com/office/powerpoint/2010/main" val="36764245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Oral and Inhaled</a:t>
            </a:r>
          </a:p>
        </p:txBody>
      </p:sp>
      <p:sp>
        <p:nvSpPr>
          <p:cNvPr id="3" name="TextBox 2"/>
          <p:cNvSpPr txBox="1">
            <a:spLocks/>
          </p:cNvSpPr>
          <p:nvPr/>
        </p:nvSpPr>
        <p:spPr>
          <a:xfrm>
            <a:off x="483326" y="1412111"/>
            <a:ext cx="11377748" cy="4590279"/>
          </a:xfrm>
          <a:prstGeom prst="rect">
            <a:avLst/>
          </a:prstGeom>
        </p:spPr>
        <p:txBody>
          <a:bodyPr/>
          <a:lstStyle/>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In treatment-naïve patients with WHO FC II</a:t>
            </a:r>
            <a:r>
              <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 or WHO FC III without rapid disease progression or poor prognosis,</a:t>
            </a: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 initial combination therapy with ambrisentan and tadalafil is suggested</a:t>
            </a:r>
          </a:p>
          <a:p>
            <a:pPr marL="285750" indent="-285750">
              <a:buFont typeface="Arial" panose="020B0604020202020204" pitchFamily="34" charset="0"/>
              <a:buChar char="•"/>
            </a:pPr>
            <a:endPar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Monotherapy with ambrisentan, bosentan, sildenafil, macitentan, tadalafil, or riociguat is considered an alternative in patients who are unwilling to take or cannot tolerate combination therapy</a:t>
            </a:r>
          </a:p>
          <a:p>
            <a:pPr marL="285750" indent="-285750">
              <a:buFont typeface="Arial" panose="020B0604020202020204" pitchFamily="34" charset="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For treatment-naïve patients with WHO FC IV, initial therapy with a parenteral prostanoid agent is recommended</a:t>
            </a:r>
          </a:p>
          <a:p>
            <a:pPr marL="285750" indent="-285750">
              <a:buFont typeface="Arial" panose="020B0604020202020204" pitchFamily="34" charset="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If the patient cannot comply with parenteral administration, an inhaled prostanoid in combination with an oral endothelin receptor antagonist (ERA) or an oral phosphodiesterase type-5 (PDE-5) inhibitor </a:t>
            </a:r>
            <a:r>
              <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are alternatives</a:t>
            </a: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70231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Oral and Inhaled</a:t>
            </a:r>
          </a:p>
        </p:txBody>
      </p:sp>
      <p:sp>
        <p:nvSpPr>
          <p:cNvPr id="3" name="TextBox 2"/>
          <p:cNvSpPr txBox="1">
            <a:spLocks/>
          </p:cNvSpPr>
          <p:nvPr/>
        </p:nvSpPr>
        <p:spPr>
          <a:xfrm>
            <a:off x="393540" y="1613294"/>
            <a:ext cx="11424212" cy="4441348"/>
          </a:xfrm>
          <a:prstGeom prst="rect">
            <a:avLst/>
          </a:prstGeom>
        </p:spPr>
        <p:txBody>
          <a:bodyPr/>
          <a:lstStyle/>
          <a:p>
            <a:pPr marL="285750" indent="-285750">
              <a:buFont typeface="Arial" panose="020B0604020202020204" pitchFamily="34" charset="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If symptoms still remain during treatment with an oral ERA or PDE-5 inhibitor, addition of an inhaled prostanoid is suggested</a:t>
            </a:r>
          </a:p>
          <a:p>
            <a:pPr marL="285750" indent="-285750">
              <a:buFont typeface="Arial" panose="020B0604020202020204" pitchFamily="34" charset="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WHO FC III and continued disease progression while on oral mono- or combination therapy, addition of a parenteral or inhaled prostanoid may be considered</a:t>
            </a:r>
          </a:p>
          <a:p>
            <a:pPr marL="285750" indent="-285750">
              <a:buFont typeface="Arial" panose="020B0604020202020204" pitchFamily="34" charset="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 In patients with WHO FC III or IV and an inadequate response to initial therapy with mono- or combination therapy, a second or third class of PAH agents should be added</a:t>
            </a:r>
          </a:p>
          <a:p>
            <a:pPr marL="285750" indent="-285750">
              <a:buFont typeface="Arial" panose="020B0604020202020204" pitchFamily="34" charset="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The European Society of Cardiology (ESC) and the European Respiratory Society (ERS) 2015 recommendations for the diagnosis and treatment of pulmonary hypertension include Selexipag as an option for monotherapy or in combination with an ERA and/or PDE-5 inhibitor in patients with WHO FC II or III</a:t>
            </a:r>
          </a:p>
          <a:p>
            <a:pPr marL="285750" indent="-285750">
              <a:buFont typeface="Arial" panose="020B0604020202020204" pitchFamily="34" charset="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ESC/ERS also include oral treprostinil as an option for monotherapy in patients with WHO FC III</a:t>
            </a:r>
          </a:p>
        </p:txBody>
      </p:sp>
    </p:spTree>
    <p:extLst>
      <p:ext uri="{BB962C8B-B14F-4D97-AF65-F5344CB8AC3E}">
        <p14:creationId xmlns:p14="http://schemas.microsoft.com/office/powerpoint/2010/main" val="34293117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228600" y="2020047"/>
            <a:ext cx="7150100" cy="2457450"/>
          </a:xfrm>
        </p:spPr>
        <p:txBody>
          <a:bodyPr/>
          <a:lstStyle/>
          <a:p>
            <a:pPr algn="ctr"/>
            <a:br>
              <a:rPr lang="en-US" dirty="0">
                <a:uFillTx/>
              </a:rPr>
            </a:br>
            <a:r>
              <a:rPr dirty="0">
                <a:uFillTx/>
              </a:rPr>
              <a:t>Thrombopoiesis </a:t>
            </a:r>
            <a:br>
              <a:rPr lang="en-US" dirty="0">
                <a:uFillTx/>
              </a:rPr>
            </a:br>
            <a:r>
              <a:rPr dirty="0">
                <a:uFillTx/>
              </a:rPr>
              <a:t>Stimulating Proteins
</a:t>
            </a:r>
          </a:p>
        </p:txBody>
      </p:sp>
    </p:spTree>
    <p:extLst>
      <p:ext uri="{BB962C8B-B14F-4D97-AF65-F5344CB8AC3E}">
        <p14:creationId xmlns:p14="http://schemas.microsoft.com/office/powerpoint/2010/main" val="250849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11074400" cy="805543"/>
          </a:xfrm>
        </p:spPr>
        <p:txBody>
          <a:bodyPr/>
          <a:lstStyle/>
          <a:p>
            <a:r>
              <a:rPr lang="en-US" dirty="0">
                <a:uFillTx/>
              </a:rPr>
              <a:t>Antidepressants, Other</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FF445594-FFE8-4E90-934C-EFF530110A38}" type="slidenum">
              <a:rPr kumimoji="0" lang="en-US" sz="1100" b="0" i="0" u="none" strike="noStrike" kern="1200" cap="none" spc="0" normalizeH="0" baseline="0" noProof="0">
                <a:ln>
                  <a:noFill/>
                </a:ln>
                <a:solidFill>
                  <a:srgbClr val="595959">
                    <a:lumMod val="65000"/>
                    <a:lumOff val="35000"/>
                  </a:srgbClr>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11</a:t>
            </a:fld>
            <a:endPar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ts val="1200"/>
              </a:lnSpc>
              <a:spcBef>
                <a:spcPts val="0"/>
              </a:spcBef>
              <a:spcAft>
                <a:spcPts val="0"/>
              </a:spcAft>
              <a:buFontTx/>
              <a:buNone/>
              <a:defRPr>
                <a:uFillTx/>
              </a:defRPr>
            </a:pP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Reaching across Arizona to provide comprehensive </a:t>
            </a:r>
            <a:b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b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quality health care for those in need</a:t>
            </a:r>
          </a:p>
        </p:txBody>
      </p:sp>
      <p:sp>
        <p:nvSpPr>
          <p:cNvPr id="5" name="TextBox 4"/>
          <p:cNvSpPr txBox="1">
            <a:spLocks/>
          </p:cNvSpPr>
          <p:nvPr/>
        </p:nvSpPr>
        <p:spPr>
          <a:xfrm>
            <a:off x="406400" y="1387614"/>
            <a:ext cx="11379200" cy="5145698"/>
          </a:xfrm>
          <a:prstGeom prst="rect">
            <a:avLst/>
          </a:prstGeom>
        </p:spPr>
        <p:txBody>
          <a:bodyPr/>
          <a:lstStyle/>
          <a:p>
            <a:pPr lvl="0"/>
            <a:endParaRPr lang="en-US"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In the US,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approximately 17.3 million adults, or 7.1% of the adult population, have reported the prevalence of depression in 2017</a:t>
            </a:r>
            <a:endPar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lvl="0"/>
            <a:endParaRPr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2010 American Psychiatric Association (APA) treatment guidelines for patients with MDD recommend an SSRI, SNRI, mirtazapine, and bupropion as appropriate for initial treatment of most patients</a:t>
            </a:r>
            <a:endPar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Adverse event and safety profiles of TCAs and MAOIs have greatly reduced their use as first-line agents</a:t>
            </a:r>
            <a:endPar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endParaRPr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World Federation of Societies of Biological Psychiatry (WFSBP) guidelines on unipolar depression from 2013 and 2015, no single class of antidepressants has proven to be more effective or have a more rapid onset than another</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endPar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H</a:t>
            </a:r>
            <a:r>
              <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owever, limited data suggest that select TCAs and venlafaxine may be slightly more effective in severely depressed hospitalized patients</a:t>
            </a:r>
            <a:endParaRPr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4CF14-B7C7-49E4-9E06-666861E51A8D}"/>
              </a:ext>
            </a:extLst>
          </p:cNvPr>
          <p:cNvSpPr>
            <a:spLocks noGrp="1"/>
          </p:cNvSpPr>
          <p:nvPr>
            <p:ph type="sldNum" sz="quarter" idx="4"/>
          </p:nvPr>
        </p:nvSpPr>
        <p:spPr/>
        <p:txBody>
          <a:bodyPr/>
          <a:lstStyle/>
          <a:p>
            <a:fld id="{FF445594-FFE8-4E90-934C-EFF530110A38}" type="slidenum">
              <a:rPr lang="en-US" smtClean="0">
                <a:uFillTx/>
              </a:rPr>
              <a:pPr/>
              <a:t>110</a:t>
            </a:fld>
            <a:endParaRPr lang="en-US" dirty="0">
              <a:uFillTx/>
            </a:endParaRPr>
          </a:p>
        </p:txBody>
      </p:sp>
      <p:sp>
        <p:nvSpPr>
          <p:cNvPr id="3" name="Title 2">
            <a:extLst>
              <a:ext uri="{FF2B5EF4-FFF2-40B4-BE49-F238E27FC236}">
                <a16:creationId xmlns:a16="http://schemas.microsoft.com/office/drawing/2014/main" id="{41EE7C73-464B-44F6-B63C-3EE747451490}"/>
              </a:ext>
            </a:extLst>
          </p:cNvPr>
          <p:cNvSpPr>
            <a:spLocks noGrp="1"/>
          </p:cNvSpPr>
          <p:nvPr>
            <p:ph type="title"/>
          </p:nvPr>
        </p:nvSpPr>
        <p:spPr>
          <a:xfrm>
            <a:off x="207818" y="304800"/>
            <a:ext cx="11476182" cy="1136072"/>
          </a:xfrm>
        </p:spPr>
        <p:txBody>
          <a:bodyPr/>
          <a:lstStyle/>
          <a:p>
            <a:r>
              <a:rPr lang="en-US" dirty="0"/>
              <a:t>Thrombopoiesis Stimulating Proteins</a:t>
            </a:r>
          </a:p>
        </p:txBody>
      </p:sp>
      <p:sp>
        <p:nvSpPr>
          <p:cNvPr id="4" name="Footer Placeholder 3">
            <a:extLst>
              <a:ext uri="{FF2B5EF4-FFF2-40B4-BE49-F238E27FC236}">
                <a16:creationId xmlns:a16="http://schemas.microsoft.com/office/drawing/2014/main" id="{65320F66-D92E-4C11-869A-98D0DA52F7D9}"/>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29BADE9D-BC45-4EF9-A309-EB6A0A459BE7}"/>
              </a:ext>
            </a:extLst>
          </p:cNvPr>
          <p:cNvGraphicFramePr>
            <a:graphicFrameLocks noGrp="1"/>
          </p:cNvGraphicFramePr>
          <p:nvPr>
            <p:extLst>
              <p:ext uri="{D42A27DB-BD31-4B8C-83A1-F6EECF244321}">
                <p14:modId xmlns:p14="http://schemas.microsoft.com/office/powerpoint/2010/main" val="2572352492"/>
              </p:ext>
            </p:extLst>
          </p:nvPr>
        </p:nvGraphicFramePr>
        <p:xfrm>
          <a:off x="207818" y="1440874"/>
          <a:ext cx="11876152" cy="4746125"/>
        </p:xfrm>
        <a:graphic>
          <a:graphicData uri="http://schemas.openxmlformats.org/drawingml/2006/table">
            <a:tbl>
              <a:tblPr>
                <a:tableStyleId>{5C22544A-7EE6-4342-B048-85BDC9FD1C3A}</a:tableStyleId>
              </a:tblPr>
              <a:tblGrid>
                <a:gridCol w="1263128">
                  <a:extLst>
                    <a:ext uri="{9D8B030D-6E8A-4147-A177-3AD203B41FA5}">
                      <a16:colId xmlns:a16="http://schemas.microsoft.com/office/drawing/2014/main" val="2385529309"/>
                    </a:ext>
                  </a:extLst>
                </a:gridCol>
                <a:gridCol w="1167021">
                  <a:extLst>
                    <a:ext uri="{9D8B030D-6E8A-4147-A177-3AD203B41FA5}">
                      <a16:colId xmlns:a16="http://schemas.microsoft.com/office/drawing/2014/main" val="3629688371"/>
                    </a:ext>
                  </a:extLst>
                </a:gridCol>
                <a:gridCol w="9446003">
                  <a:extLst>
                    <a:ext uri="{9D8B030D-6E8A-4147-A177-3AD203B41FA5}">
                      <a16:colId xmlns:a16="http://schemas.microsoft.com/office/drawing/2014/main" val="2349355392"/>
                    </a:ext>
                  </a:extLst>
                </a:gridCol>
              </a:tblGrid>
              <a:tr h="224925">
                <a:tc>
                  <a:txBody>
                    <a:bodyPr/>
                    <a:lstStyle/>
                    <a:p>
                      <a:pPr marL="0" marR="0" algn="l">
                        <a:spcBef>
                          <a:spcPts val="200"/>
                        </a:spcBef>
                        <a:spcAft>
                          <a:spcPts val="200"/>
                        </a:spcAft>
                      </a:pPr>
                      <a:r>
                        <a:rPr lang="en-US" sz="1400" b="1" dirty="0">
                          <a:solidFill>
                            <a:schemeClr val="bg1"/>
                          </a:solidFill>
                          <a:effectLst/>
                        </a:rPr>
                        <a:t>Drug </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chemeClr val="accent1"/>
                    </a:solidFill>
                  </a:tcPr>
                </a:tc>
                <a:tc>
                  <a:txBody>
                    <a:bodyPr/>
                    <a:lstStyle/>
                    <a:p>
                      <a:pPr marL="0" marR="0" algn="l">
                        <a:spcBef>
                          <a:spcPts val="200"/>
                        </a:spcBef>
                        <a:spcAft>
                          <a:spcPts val="200"/>
                        </a:spcAft>
                      </a:pPr>
                      <a:r>
                        <a:rPr lang="en-US" sz="1400" b="1" dirty="0">
                          <a:solidFill>
                            <a:schemeClr val="bg1"/>
                          </a:solidFill>
                          <a:effectLst/>
                        </a:rPr>
                        <a:t>Manufacturer</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chemeClr val="accent1"/>
                    </a:solidFill>
                  </a:tcPr>
                </a:tc>
                <a:tc>
                  <a:txBody>
                    <a:bodyPr/>
                    <a:lstStyle/>
                    <a:p>
                      <a:pPr marL="0" marR="0" algn="ctr">
                        <a:spcBef>
                          <a:spcPts val="200"/>
                        </a:spcBef>
                        <a:spcAft>
                          <a:spcPts val="200"/>
                        </a:spcAft>
                      </a:pPr>
                      <a:r>
                        <a:rPr lang="en-US" sz="1400" b="1" dirty="0">
                          <a:solidFill>
                            <a:schemeClr val="bg1"/>
                          </a:solidFill>
                          <a:effectLst/>
                        </a:rPr>
                        <a:t>Indication(s)</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chemeClr val="accent1"/>
                    </a:solidFill>
                  </a:tcPr>
                </a:tc>
                <a:extLst>
                  <a:ext uri="{0D108BD9-81ED-4DB2-BD59-A6C34878D82A}">
                    <a16:rowId xmlns:a16="http://schemas.microsoft.com/office/drawing/2014/main" val="4032224263"/>
                  </a:ext>
                </a:extLst>
              </a:tr>
              <a:tr h="921887">
                <a:tc>
                  <a:txBody>
                    <a:bodyPr/>
                    <a:lstStyle/>
                    <a:p>
                      <a:pPr marL="0" marR="0">
                        <a:spcBef>
                          <a:spcPts val="200"/>
                        </a:spcBef>
                        <a:spcAft>
                          <a:spcPts val="200"/>
                        </a:spcAft>
                      </a:pPr>
                      <a:r>
                        <a:rPr lang="en-US" sz="1500" dirty="0">
                          <a:solidFill>
                            <a:srgbClr val="000000"/>
                          </a:solidFill>
                          <a:effectLst/>
                        </a:rPr>
                        <a:t>avatrombopag </a:t>
                      </a:r>
                    </a:p>
                    <a:p>
                      <a:pPr marL="0" marR="0">
                        <a:spcBef>
                          <a:spcPts val="200"/>
                        </a:spcBef>
                        <a:spcAft>
                          <a:spcPts val="200"/>
                        </a:spcAft>
                      </a:pPr>
                      <a:r>
                        <a:rPr lang="en-US" sz="1500" dirty="0">
                          <a:solidFill>
                            <a:srgbClr val="000000"/>
                          </a:solidFill>
                          <a:effectLst/>
                        </a:rPr>
                        <a:t>(Doptelet®)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a:spcBef>
                          <a:spcPts val="200"/>
                        </a:spcBef>
                        <a:spcAft>
                          <a:spcPts val="200"/>
                        </a:spcAft>
                      </a:pPr>
                      <a:r>
                        <a:rPr lang="en-US" sz="1500" dirty="0">
                          <a:solidFill>
                            <a:srgbClr val="000000"/>
                          </a:solidFill>
                          <a:effectLst/>
                        </a:rPr>
                        <a:t>Akarx/Dova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a:spcBef>
                          <a:spcPts val="200"/>
                        </a:spcBef>
                        <a:spcAft>
                          <a:spcPts val="200"/>
                        </a:spcAft>
                      </a:pPr>
                      <a:r>
                        <a:rPr lang="en-US" sz="1500" dirty="0">
                          <a:solidFill>
                            <a:srgbClr val="000000"/>
                          </a:solidFill>
                          <a:effectLst/>
                          <a:highlight>
                            <a:srgbClr val="00FFFF"/>
                          </a:highlight>
                        </a:rPr>
                        <a:t>Treatment of thrombocytopenia in adults with chronic immune thrombocytopenia (ITP) who have had an insufficient response to a previous treatment</a:t>
                      </a:r>
                      <a:endParaRPr lang="en-US" sz="1500" dirty="0">
                        <a:solidFill>
                          <a:srgbClr val="000000"/>
                        </a:solidFill>
                        <a:effectLst/>
                      </a:endParaRPr>
                    </a:p>
                    <a:p>
                      <a:pPr marL="0" marR="0">
                        <a:spcBef>
                          <a:spcPts val="200"/>
                        </a:spcBef>
                        <a:spcAft>
                          <a:spcPts val="200"/>
                        </a:spcAft>
                      </a:pPr>
                      <a:r>
                        <a:rPr lang="en-US" sz="1500" dirty="0">
                          <a:solidFill>
                            <a:srgbClr val="000000"/>
                          </a:solidFill>
                          <a:effectLst/>
                        </a:rPr>
                        <a:t>Treatment of thrombocytopenia in adult patients with chronic liver disease (CLD) who are scheduled to undergo a procedure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extLst>
                  <a:ext uri="{0D108BD9-81ED-4DB2-BD59-A6C34878D82A}">
                    <a16:rowId xmlns:a16="http://schemas.microsoft.com/office/drawing/2014/main" val="3438793498"/>
                  </a:ext>
                </a:extLst>
              </a:tr>
              <a:tr h="3396426">
                <a:tc>
                  <a:txBody>
                    <a:bodyPr/>
                    <a:lstStyle/>
                    <a:p>
                      <a:pPr marL="0" marR="0">
                        <a:spcBef>
                          <a:spcPts val="200"/>
                        </a:spcBef>
                        <a:spcAft>
                          <a:spcPts val="200"/>
                        </a:spcAft>
                      </a:pPr>
                      <a:r>
                        <a:rPr lang="en-US" sz="1500" dirty="0">
                          <a:solidFill>
                            <a:srgbClr val="000000"/>
                          </a:solidFill>
                          <a:effectLst/>
                        </a:rPr>
                        <a:t>eltrombopag </a:t>
                      </a:r>
                    </a:p>
                    <a:p>
                      <a:pPr marL="0" marR="0">
                        <a:spcBef>
                          <a:spcPts val="200"/>
                        </a:spcBef>
                        <a:spcAft>
                          <a:spcPts val="200"/>
                        </a:spcAft>
                      </a:pPr>
                      <a:r>
                        <a:rPr lang="en-US" sz="1500" dirty="0">
                          <a:solidFill>
                            <a:srgbClr val="000000"/>
                          </a:solidFill>
                          <a:effectLst/>
                        </a:rPr>
                        <a:t>(Promacta®)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a:spcBef>
                          <a:spcPts val="200"/>
                        </a:spcBef>
                        <a:spcAft>
                          <a:spcPts val="200"/>
                        </a:spcAft>
                      </a:pPr>
                      <a:r>
                        <a:rPr lang="en-US" sz="1500" dirty="0">
                          <a:solidFill>
                            <a:srgbClr val="000000"/>
                          </a:solidFill>
                          <a:effectLst/>
                        </a:rPr>
                        <a:t>Novartis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indent="0">
                        <a:spcBef>
                          <a:spcPts val="200"/>
                        </a:spcBef>
                        <a:spcAft>
                          <a:spcPts val="200"/>
                        </a:spcAft>
                        <a:tabLst>
                          <a:tab pos="228600" algn="l"/>
                          <a:tab pos="457200" algn="l"/>
                        </a:tabLst>
                      </a:pPr>
                      <a:r>
                        <a:rPr lang="en-US" sz="1500" dirty="0">
                          <a:solidFill>
                            <a:srgbClr val="000000"/>
                          </a:solidFill>
                          <a:effectLst/>
                        </a:rPr>
                        <a:t>Treatment of thrombocytopenia in adult and pediatric patients ≥ 1 year of age with chronic immune thrombocytopenia (ITP) who have had an insufficient response to corticosteroids, immunoglobulins, or splenectomy</a:t>
                      </a:r>
                    </a:p>
                    <a:p>
                      <a:pPr marL="342900" marR="0" lvl="0" indent="-342900">
                        <a:spcBef>
                          <a:spcPts val="200"/>
                        </a:spcBef>
                        <a:spcAft>
                          <a:spcPts val="200"/>
                        </a:spcAft>
                        <a:buFont typeface="Wingdings" panose="05000000000000000000" pitchFamily="2" charset="2"/>
                        <a:buChar char=""/>
                        <a:tabLst>
                          <a:tab pos="228600" algn="l"/>
                          <a:tab pos="457200" algn="l"/>
                        </a:tabLst>
                      </a:pPr>
                      <a:r>
                        <a:rPr lang="en-US" sz="1500" dirty="0">
                          <a:solidFill>
                            <a:srgbClr val="000000"/>
                          </a:solidFill>
                          <a:effectLst/>
                        </a:rPr>
                        <a:t>Eltrombopag should only be used in patients with ITP whose degree of thrombocytopenia and clinical condition increase the risk for bleeding</a:t>
                      </a:r>
                    </a:p>
                    <a:p>
                      <a:pPr marL="0" marR="0">
                        <a:spcBef>
                          <a:spcPts val="200"/>
                        </a:spcBef>
                        <a:spcAft>
                          <a:spcPts val="200"/>
                        </a:spcAft>
                      </a:pPr>
                      <a:r>
                        <a:rPr lang="en-US" sz="1500" dirty="0">
                          <a:solidFill>
                            <a:srgbClr val="000000"/>
                          </a:solidFill>
                          <a:effectLst/>
                        </a:rPr>
                        <a:t>Treatment of thrombocytopenia in patients with chronic hepatitis C (HCV) to allow the initiation and maintenance of interferon-based therapy </a:t>
                      </a:r>
                    </a:p>
                    <a:p>
                      <a:pPr marL="342900" marR="0" lvl="0" indent="-342900">
                        <a:spcBef>
                          <a:spcPts val="200"/>
                        </a:spcBef>
                        <a:spcAft>
                          <a:spcPts val="200"/>
                        </a:spcAft>
                        <a:buFont typeface="Wingdings" panose="05000000000000000000" pitchFamily="2" charset="2"/>
                        <a:buChar char=""/>
                        <a:tabLst>
                          <a:tab pos="228600" algn="l"/>
                        </a:tabLst>
                      </a:pPr>
                      <a:r>
                        <a:rPr lang="en-US" sz="1500" dirty="0">
                          <a:solidFill>
                            <a:srgbClr val="000000"/>
                          </a:solidFill>
                          <a:effectLst/>
                        </a:rPr>
                        <a:t>Eltrombopag should be used only in patients with chronic HCV whose degree of thrombocytopenia prevents the initiation of interferon-based therapy or limits the ability to maintain interferon-based therapy</a:t>
                      </a:r>
                    </a:p>
                    <a:p>
                      <a:pPr marL="342900" marR="0" lvl="0" indent="-342900">
                        <a:spcBef>
                          <a:spcPts val="200"/>
                        </a:spcBef>
                        <a:spcAft>
                          <a:spcPts val="200"/>
                        </a:spcAft>
                        <a:buFont typeface="Wingdings" panose="05000000000000000000" pitchFamily="2" charset="2"/>
                        <a:buChar char=""/>
                        <a:tabLst>
                          <a:tab pos="228600" algn="l"/>
                        </a:tabLst>
                      </a:pPr>
                      <a:r>
                        <a:rPr lang="en-US" sz="1500" dirty="0">
                          <a:solidFill>
                            <a:srgbClr val="000000"/>
                          </a:solidFill>
                          <a:effectLst/>
                        </a:rPr>
                        <a:t>Safety and efficacy have not been established in combination with direct acting antiviral agents approved for treatment of chronic HCV infection</a:t>
                      </a:r>
                    </a:p>
                    <a:p>
                      <a:pPr marL="0" marR="0" indent="0">
                        <a:spcBef>
                          <a:spcPts val="200"/>
                        </a:spcBef>
                        <a:spcAft>
                          <a:spcPts val="200"/>
                        </a:spcAft>
                        <a:tabLst>
                          <a:tab pos="228600" algn="l"/>
                          <a:tab pos="457200" algn="l"/>
                        </a:tabLst>
                      </a:pPr>
                      <a:r>
                        <a:rPr lang="en-US" sz="1500" dirty="0">
                          <a:solidFill>
                            <a:srgbClr val="000000"/>
                          </a:solidFill>
                          <a:effectLst/>
                          <a:highlight>
                            <a:srgbClr val="00FFFF"/>
                          </a:highlight>
                        </a:rPr>
                        <a:t>In combination with standard immunosuppressive therapy for first-line treatment of adult and pediatric patients ≥ 2 years of age with severe aplastic anemia</a:t>
                      </a:r>
                      <a:endParaRPr lang="en-US" sz="1500" dirty="0">
                        <a:solidFill>
                          <a:srgbClr val="000000"/>
                        </a:solidFill>
                        <a:effectLst/>
                      </a:endParaRPr>
                    </a:p>
                    <a:p>
                      <a:pPr marL="0" marR="0" indent="0">
                        <a:spcBef>
                          <a:spcPts val="200"/>
                        </a:spcBef>
                        <a:spcAft>
                          <a:spcPts val="200"/>
                        </a:spcAft>
                        <a:tabLst>
                          <a:tab pos="228600" algn="l"/>
                          <a:tab pos="457200" algn="l"/>
                        </a:tabLst>
                      </a:pPr>
                      <a:r>
                        <a:rPr lang="en-US" sz="1500" dirty="0">
                          <a:solidFill>
                            <a:srgbClr val="000000"/>
                          </a:solidFill>
                          <a:effectLst/>
                        </a:rPr>
                        <a:t>Treatment of patients with severe aplastic anemia who have had an insufficient response to immunosuppressive therapy</a:t>
                      </a:r>
                    </a:p>
                    <a:p>
                      <a:pPr marL="0" marR="0" indent="0">
                        <a:spcBef>
                          <a:spcPts val="200"/>
                        </a:spcBef>
                        <a:spcAft>
                          <a:spcPts val="200"/>
                        </a:spcAft>
                        <a:tabLst>
                          <a:tab pos="228600" algn="l"/>
                          <a:tab pos="457200" algn="l"/>
                        </a:tabLst>
                      </a:pPr>
                      <a:r>
                        <a:rPr lang="en-US" sz="1500" dirty="0">
                          <a:solidFill>
                            <a:srgbClr val="000000"/>
                          </a:solidFill>
                          <a:effectLst/>
                        </a:rPr>
                        <a:t>Eltrombopag is not indicated for the treatment of myelodysplastic syndrome (MDS)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extLst>
                  <a:ext uri="{0D108BD9-81ED-4DB2-BD59-A6C34878D82A}">
                    <a16:rowId xmlns:a16="http://schemas.microsoft.com/office/drawing/2014/main" val="2551507061"/>
                  </a:ext>
                </a:extLst>
              </a:tr>
            </a:tbl>
          </a:graphicData>
        </a:graphic>
      </p:graphicFrame>
    </p:spTree>
    <p:extLst>
      <p:ext uri="{BB962C8B-B14F-4D97-AF65-F5344CB8AC3E}">
        <p14:creationId xmlns:p14="http://schemas.microsoft.com/office/powerpoint/2010/main" val="30276448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58C137-7B3B-4EC9-AED0-E6C3E644BEEB}"/>
              </a:ext>
            </a:extLst>
          </p:cNvPr>
          <p:cNvSpPr>
            <a:spLocks noGrp="1"/>
          </p:cNvSpPr>
          <p:nvPr>
            <p:ph type="sldNum" sz="quarter" idx="4"/>
          </p:nvPr>
        </p:nvSpPr>
        <p:spPr/>
        <p:txBody>
          <a:bodyPr/>
          <a:lstStyle/>
          <a:p>
            <a:fld id="{FF445594-FFE8-4E90-934C-EFF530110A38}" type="slidenum">
              <a:rPr lang="en-US" smtClean="0">
                <a:uFillTx/>
              </a:rPr>
              <a:pPr/>
              <a:t>111</a:t>
            </a:fld>
            <a:endParaRPr lang="en-US" dirty="0">
              <a:uFillTx/>
            </a:endParaRPr>
          </a:p>
        </p:txBody>
      </p:sp>
      <p:sp>
        <p:nvSpPr>
          <p:cNvPr id="3" name="Title 2">
            <a:extLst>
              <a:ext uri="{FF2B5EF4-FFF2-40B4-BE49-F238E27FC236}">
                <a16:creationId xmlns:a16="http://schemas.microsoft.com/office/drawing/2014/main" id="{6D391CF1-9737-491B-A778-0255990C367A}"/>
              </a:ext>
            </a:extLst>
          </p:cNvPr>
          <p:cNvSpPr>
            <a:spLocks noGrp="1"/>
          </p:cNvSpPr>
          <p:nvPr>
            <p:ph type="title"/>
          </p:nvPr>
        </p:nvSpPr>
        <p:spPr>
          <a:xfrm>
            <a:off x="609600" y="304800"/>
            <a:ext cx="11074400" cy="1100814"/>
          </a:xfrm>
        </p:spPr>
        <p:txBody>
          <a:bodyPr/>
          <a:lstStyle/>
          <a:p>
            <a:r>
              <a:rPr lang="en-US" dirty="0"/>
              <a:t>Thrombopoiesis Stimulating Proteins</a:t>
            </a:r>
          </a:p>
        </p:txBody>
      </p:sp>
      <p:sp>
        <p:nvSpPr>
          <p:cNvPr id="4" name="Footer Placeholder 3">
            <a:extLst>
              <a:ext uri="{FF2B5EF4-FFF2-40B4-BE49-F238E27FC236}">
                <a16:creationId xmlns:a16="http://schemas.microsoft.com/office/drawing/2014/main" id="{F87EF62A-BEDD-4D59-8793-DE941711F64E}"/>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8C28F781-F9FA-4B1F-B45F-021A2224086B}"/>
              </a:ext>
            </a:extLst>
          </p:cNvPr>
          <p:cNvGraphicFramePr>
            <a:graphicFrameLocks noGrp="1"/>
          </p:cNvGraphicFramePr>
          <p:nvPr>
            <p:extLst>
              <p:ext uri="{D42A27DB-BD31-4B8C-83A1-F6EECF244321}">
                <p14:modId xmlns:p14="http://schemas.microsoft.com/office/powerpoint/2010/main" val="3141733924"/>
              </p:ext>
            </p:extLst>
          </p:nvPr>
        </p:nvGraphicFramePr>
        <p:xfrm>
          <a:off x="307239" y="1632857"/>
          <a:ext cx="11376762" cy="4436926"/>
        </p:xfrm>
        <a:graphic>
          <a:graphicData uri="http://schemas.openxmlformats.org/drawingml/2006/table">
            <a:tbl>
              <a:tblPr>
                <a:tableStyleId>{5C22544A-7EE6-4342-B048-85BDC9FD1C3A}</a:tableStyleId>
              </a:tblPr>
              <a:tblGrid>
                <a:gridCol w="2248260">
                  <a:extLst>
                    <a:ext uri="{9D8B030D-6E8A-4147-A177-3AD203B41FA5}">
                      <a16:colId xmlns:a16="http://schemas.microsoft.com/office/drawing/2014/main" val="2797163616"/>
                    </a:ext>
                  </a:extLst>
                </a:gridCol>
                <a:gridCol w="1741691">
                  <a:extLst>
                    <a:ext uri="{9D8B030D-6E8A-4147-A177-3AD203B41FA5}">
                      <a16:colId xmlns:a16="http://schemas.microsoft.com/office/drawing/2014/main" val="3307427057"/>
                    </a:ext>
                  </a:extLst>
                </a:gridCol>
                <a:gridCol w="7386811">
                  <a:extLst>
                    <a:ext uri="{9D8B030D-6E8A-4147-A177-3AD203B41FA5}">
                      <a16:colId xmlns:a16="http://schemas.microsoft.com/office/drawing/2014/main" val="3382087873"/>
                    </a:ext>
                  </a:extLst>
                </a:gridCol>
              </a:tblGrid>
              <a:tr h="721831">
                <a:tc>
                  <a:txBody>
                    <a:bodyPr/>
                    <a:lstStyle/>
                    <a:p>
                      <a:pPr marL="0" marR="0">
                        <a:spcBef>
                          <a:spcPts val="200"/>
                        </a:spcBef>
                        <a:spcAft>
                          <a:spcPts val="200"/>
                        </a:spcAft>
                      </a:pPr>
                      <a:r>
                        <a:rPr lang="en-US" sz="1600" dirty="0">
                          <a:solidFill>
                            <a:srgbClr val="000000"/>
                          </a:solidFill>
                          <a:effectLst/>
                        </a:rPr>
                        <a:t>fostamatinib disodium hexahydrate </a:t>
                      </a:r>
                    </a:p>
                    <a:p>
                      <a:pPr marL="0" marR="0">
                        <a:spcBef>
                          <a:spcPts val="200"/>
                        </a:spcBef>
                        <a:spcAft>
                          <a:spcPts val="200"/>
                        </a:spcAft>
                      </a:pPr>
                      <a:r>
                        <a:rPr lang="en-US" sz="1600" dirty="0">
                          <a:solidFill>
                            <a:srgbClr val="000000"/>
                          </a:solidFill>
                          <a:effectLst/>
                        </a:rPr>
                        <a:t>(Tavalisse™)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600" dirty="0">
                          <a:solidFill>
                            <a:srgbClr val="000000"/>
                          </a:solidFill>
                          <a:effectLst/>
                        </a:rPr>
                        <a:t>Rigel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lgn="just">
                        <a:spcBef>
                          <a:spcPts val="200"/>
                        </a:spcBef>
                        <a:spcAft>
                          <a:spcPts val="200"/>
                        </a:spcAft>
                      </a:pPr>
                      <a:r>
                        <a:rPr lang="en-US" sz="1600" dirty="0">
                          <a:solidFill>
                            <a:srgbClr val="000000"/>
                          </a:solidFill>
                          <a:effectLst/>
                        </a:rPr>
                        <a:t>Treatment of thrombocytopenia in adult patients with chronic immune thrombocytopenia (ITP) who have had an insufficient response to a previous treatment</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555" marR="24555" marT="0" marB="0"/>
                </a:tc>
                <a:extLst>
                  <a:ext uri="{0D108BD9-81ED-4DB2-BD59-A6C34878D82A}">
                    <a16:rowId xmlns:a16="http://schemas.microsoft.com/office/drawing/2014/main" val="4230901982"/>
                  </a:ext>
                </a:extLst>
              </a:tr>
              <a:tr h="498912">
                <a:tc>
                  <a:txBody>
                    <a:bodyPr/>
                    <a:lstStyle/>
                    <a:p>
                      <a:pPr marL="0" marR="0">
                        <a:spcBef>
                          <a:spcPts val="200"/>
                        </a:spcBef>
                        <a:spcAft>
                          <a:spcPts val="200"/>
                        </a:spcAft>
                      </a:pPr>
                      <a:r>
                        <a:rPr lang="en-US" sz="1600" dirty="0">
                          <a:solidFill>
                            <a:srgbClr val="000000"/>
                          </a:solidFill>
                          <a:effectLst/>
                        </a:rPr>
                        <a:t>lusutrombopag </a:t>
                      </a:r>
                    </a:p>
                    <a:p>
                      <a:pPr marL="0" marR="0">
                        <a:spcBef>
                          <a:spcPts val="200"/>
                        </a:spcBef>
                        <a:spcAft>
                          <a:spcPts val="200"/>
                        </a:spcAft>
                      </a:pPr>
                      <a:r>
                        <a:rPr lang="en-US" sz="1600" dirty="0">
                          <a:solidFill>
                            <a:srgbClr val="000000"/>
                          </a:solidFill>
                          <a:effectLst/>
                        </a:rPr>
                        <a:t>(Mulpleta®)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600" dirty="0">
                          <a:solidFill>
                            <a:srgbClr val="000000"/>
                          </a:solidFill>
                          <a:effectLst/>
                        </a:rPr>
                        <a:t>Shionogi</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600" dirty="0">
                          <a:solidFill>
                            <a:srgbClr val="000000"/>
                          </a:solidFill>
                          <a:effectLst/>
                        </a:rPr>
                        <a:t>Treatment of thrombocytopenia in adult patients with CLD who are scheduled to undergo a procedure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extLst>
                  <a:ext uri="{0D108BD9-81ED-4DB2-BD59-A6C34878D82A}">
                    <a16:rowId xmlns:a16="http://schemas.microsoft.com/office/drawing/2014/main" val="2133598759"/>
                  </a:ext>
                </a:extLst>
              </a:tr>
              <a:tr h="3116126">
                <a:tc>
                  <a:txBody>
                    <a:bodyPr/>
                    <a:lstStyle/>
                    <a:p>
                      <a:pPr marL="0" marR="0">
                        <a:spcBef>
                          <a:spcPts val="200"/>
                        </a:spcBef>
                        <a:spcAft>
                          <a:spcPts val="200"/>
                        </a:spcAft>
                      </a:pPr>
                      <a:r>
                        <a:rPr lang="en-US" sz="1600" dirty="0">
                          <a:solidFill>
                            <a:srgbClr val="000000"/>
                          </a:solidFill>
                          <a:effectLst/>
                        </a:rPr>
                        <a:t>romiplostim </a:t>
                      </a:r>
                    </a:p>
                    <a:p>
                      <a:pPr marL="0" marR="0">
                        <a:spcBef>
                          <a:spcPts val="200"/>
                        </a:spcBef>
                        <a:spcAft>
                          <a:spcPts val="200"/>
                        </a:spcAft>
                      </a:pPr>
                      <a:r>
                        <a:rPr lang="en-US" sz="1600" dirty="0">
                          <a:solidFill>
                            <a:srgbClr val="000000"/>
                          </a:solidFill>
                          <a:effectLst/>
                        </a:rPr>
                        <a:t>(Nplate®)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600" dirty="0">
                          <a:solidFill>
                            <a:srgbClr val="000000"/>
                          </a:solidFill>
                          <a:effectLst/>
                        </a:rPr>
                        <a:t>Amgen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600" u="none" strike="noStrike" dirty="0">
                          <a:solidFill>
                            <a:srgbClr val="000000"/>
                          </a:solidFill>
                          <a:effectLst/>
                          <a:highlight>
                            <a:srgbClr val="00FFFF"/>
                          </a:highlight>
                        </a:rPr>
                        <a:t>Treatment of pediatric patients ≥ 1 year of age with immune thrombocytopenia (ITP) for ≥ 6 months who have had an insufficient response to corticosteroids, immune globulins, or splenectomy</a:t>
                      </a:r>
                      <a:endParaRPr lang="en-US" sz="1600" dirty="0">
                        <a:solidFill>
                          <a:srgbClr val="000000"/>
                        </a:solidFill>
                        <a:effectLst/>
                      </a:endParaRPr>
                    </a:p>
                    <a:p>
                      <a:pPr marL="0" marR="0">
                        <a:spcBef>
                          <a:spcPts val="200"/>
                        </a:spcBef>
                        <a:spcAft>
                          <a:spcPts val="200"/>
                        </a:spcAft>
                      </a:pPr>
                      <a:r>
                        <a:rPr lang="en-US" sz="1600" u="none" strike="noStrike" dirty="0">
                          <a:solidFill>
                            <a:srgbClr val="000000"/>
                          </a:solidFill>
                          <a:effectLst/>
                        </a:rPr>
                        <a:t>Treatment of adults with chronic immune thrombocytopenia (ITP) who have an insufficient response with corticosteroids, immunoglobulins, or splenectomy </a:t>
                      </a:r>
                      <a:endParaRPr lang="en-US" sz="1600" dirty="0">
                        <a:solidFill>
                          <a:srgbClr val="000000"/>
                        </a:solidFill>
                        <a:effectLst/>
                      </a:endParaRPr>
                    </a:p>
                    <a:p>
                      <a:pPr marL="342900" marR="0" lvl="0" indent="-342900">
                        <a:spcBef>
                          <a:spcPts val="50"/>
                        </a:spcBef>
                        <a:spcAft>
                          <a:spcPts val="50"/>
                        </a:spcAft>
                        <a:buFont typeface="Wingdings" panose="05000000000000000000" pitchFamily="2" charset="2"/>
                        <a:buChar char=""/>
                        <a:tabLst>
                          <a:tab pos="228600" algn="l"/>
                        </a:tabLst>
                      </a:pPr>
                      <a:r>
                        <a:rPr lang="en-US" sz="1600" dirty="0">
                          <a:solidFill>
                            <a:srgbClr val="000000"/>
                          </a:solidFill>
                          <a:effectLst/>
                        </a:rPr>
                        <a:t>Romiplostim is not indicated to treat thrombocytopenia due to myelodysplastic syndrome (MDS) or any cause of thrombocytopenia other than chronic ITP</a:t>
                      </a:r>
                    </a:p>
                    <a:p>
                      <a:pPr marL="342900" marR="0" lvl="0" indent="-342900">
                        <a:spcBef>
                          <a:spcPts val="50"/>
                        </a:spcBef>
                        <a:spcAft>
                          <a:spcPts val="50"/>
                        </a:spcAft>
                        <a:buFont typeface="Wingdings" panose="05000000000000000000" pitchFamily="2" charset="2"/>
                        <a:buChar char=""/>
                        <a:tabLst>
                          <a:tab pos="228600" algn="l"/>
                        </a:tabLst>
                      </a:pPr>
                      <a:r>
                        <a:rPr lang="en-US" sz="1600" dirty="0">
                          <a:solidFill>
                            <a:srgbClr val="000000"/>
                          </a:solidFill>
                          <a:effectLst/>
                        </a:rPr>
                        <a:t>Romiplostim should only be used in patients with ITP whose degree of thrombocytopenia and clinical condition increases their risk for bleeding </a:t>
                      </a:r>
                    </a:p>
                    <a:p>
                      <a:pPr marL="342900" marR="0" lvl="0" indent="-342900">
                        <a:spcBef>
                          <a:spcPts val="50"/>
                        </a:spcBef>
                        <a:spcAft>
                          <a:spcPts val="50"/>
                        </a:spcAft>
                        <a:buFont typeface="Wingdings" panose="05000000000000000000" pitchFamily="2" charset="2"/>
                        <a:buChar char=""/>
                        <a:tabLst>
                          <a:tab pos="228600" algn="l"/>
                        </a:tabLst>
                      </a:pPr>
                      <a:r>
                        <a:rPr lang="en-US" sz="1600" dirty="0">
                          <a:solidFill>
                            <a:srgbClr val="000000"/>
                          </a:solidFill>
                          <a:effectLst/>
                        </a:rPr>
                        <a:t>Romiplostim is not indicated for the treatment of thrombocytopenia due to MDS or any cause of thrombocytopenia other than chronic ITP </a:t>
                      </a:r>
                    </a:p>
                    <a:p>
                      <a:pPr marL="342900" marR="0" lvl="0" indent="-342900">
                        <a:spcBef>
                          <a:spcPts val="50"/>
                        </a:spcBef>
                        <a:spcAft>
                          <a:spcPts val="50"/>
                        </a:spcAft>
                        <a:buFont typeface="Wingdings" panose="05000000000000000000" pitchFamily="2" charset="2"/>
                        <a:buChar char=""/>
                        <a:tabLst>
                          <a:tab pos="228600" algn="l"/>
                        </a:tabLst>
                      </a:pPr>
                      <a:r>
                        <a:rPr lang="en-US" sz="1600" dirty="0">
                          <a:solidFill>
                            <a:srgbClr val="000000"/>
                          </a:solidFill>
                          <a:effectLst/>
                        </a:rPr>
                        <a:t>Romiplostim should not be used in an attempt to normalize platelet counts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extLst>
                  <a:ext uri="{0D108BD9-81ED-4DB2-BD59-A6C34878D82A}">
                    <a16:rowId xmlns:a16="http://schemas.microsoft.com/office/drawing/2014/main" val="4126348690"/>
                  </a:ext>
                </a:extLst>
              </a:tr>
            </a:tbl>
          </a:graphicData>
        </a:graphic>
      </p:graphicFrame>
    </p:spTree>
    <p:extLst>
      <p:ext uri="{BB962C8B-B14F-4D97-AF65-F5344CB8AC3E}">
        <p14:creationId xmlns:p14="http://schemas.microsoft.com/office/powerpoint/2010/main" val="41512459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104172"/>
            <a:ext cx="11074400" cy="1286083"/>
          </a:xfrm>
        </p:spPr>
        <p:txBody>
          <a:bodyPr/>
          <a:lstStyle/>
          <a:p>
            <a:br>
              <a:rPr lang="en-US" dirty="0">
                <a:uFillTx/>
              </a:rPr>
            </a:br>
            <a:br>
              <a:rPr lang="en-US" dirty="0">
                <a:uFillTx/>
              </a:rPr>
            </a:br>
            <a:br>
              <a:rPr lang="en-US" dirty="0">
                <a:uFillTx/>
              </a:rPr>
            </a:br>
            <a:br>
              <a:rPr lang="en-US" dirty="0">
                <a:uFillTx/>
              </a:rPr>
            </a:br>
            <a:r>
              <a:rPr dirty="0">
                <a:uFillTx/>
              </a:rPr>
              <a:t>Thrombopoiesis Stimulating Proteins</a:t>
            </a:r>
          </a:p>
        </p:txBody>
      </p:sp>
      <p:sp>
        <p:nvSpPr>
          <p:cNvPr id="3" name="TextBox 2"/>
          <p:cNvSpPr txBox="1">
            <a:spLocks/>
          </p:cNvSpPr>
          <p:nvPr/>
        </p:nvSpPr>
        <p:spPr>
          <a:xfrm>
            <a:off x="439839" y="1747037"/>
            <a:ext cx="11237122" cy="4596216"/>
          </a:xfrm>
          <a:prstGeom prst="rect">
            <a:avLst/>
          </a:prstGeom>
        </p:spPr>
        <p:txBody>
          <a:bodyPr/>
          <a:lstStyle/>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Thrombocytopenia occurs in 64% to 84% of patients chronic liver disease (CLD) with cirrhosis or fibrosis and approximately 6% of CLD patients without cirrhosis</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2010 international consensus report on primary immune thrombocytopenia (ITP) that provided a review of updated therapies for the management of ITP, corticosteroids, particularly prednisone, continue to be first-line therapy for the treatment of ITP in adults</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Second-line therapies include azathioprine, cyclophosphamide, cyclosporine, danazol, dapsone, mycophenolate mofetil, rituximab, splenectomy, thrombopoietin agonists, and vinca alkaloids </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2011 American Society of Hematology (ASH) evidence-based practice guidelines for the management of immune thrombocytopenia also recommends corticosteroids (such as prednisone)</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Either IVIG or anti-D may be used as a first-line therapy if corticosteroids are contraindicated (grade 2C)</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74404" y="199212"/>
            <a:ext cx="11074400" cy="1219200"/>
          </a:xfrm>
        </p:spPr>
        <p:txBody>
          <a:bodyPr/>
          <a:lstStyle/>
          <a:p>
            <a:r>
              <a:rPr sz="4000" b="0" i="0" u="none" strike="noStrike" baseline="0" dirty="0">
                <a:solidFill>
                  <a:srgbClr val="318DCF"/>
                </a:solidFill>
                <a:uFillTx/>
                <a:latin typeface="Tahoma" charset="0"/>
              </a:rPr>
              <a:t>Thrombopoiesis Stimulating Proteins</a:t>
            </a:r>
          </a:p>
        </p:txBody>
      </p:sp>
      <p:sp>
        <p:nvSpPr>
          <p:cNvPr id="3" name="TextBox 2"/>
          <p:cNvSpPr txBox="1">
            <a:spLocks/>
          </p:cNvSpPr>
          <p:nvPr/>
        </p:nvSpPr>
        <p:spPr>
          <a:xfrm>
            <a:off x="792054" y="1747037"/>
            <a:ext cx="10856750" cy="3924558"/>
          </a:xfrm>
          <a:prstGeom prst="rect">
            <a:avLst/>
          </a:prstGeom>
        </p:spPr>
        <p:txBody>
          <a:bodyPr/>
          <a:lstStyle/>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Thrombopoietin receptor agonists may be considered for patients at risk for bleeding who have failed at least 1 other therapy and who relapse after splenectomy or have a contraindication to splenectomy (grade 1B)</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Thrombopoietin receptor agonists may also be considered in patients at risk for bleeding who have not had a splenectomy and who have failed a corticosteroids or IVIG (grade 2C)</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Pharmacotherapy for aplastic anemia includes immunosuppressive agents, hematopoietic growth factors, and fludarabine. Promacta is also indicated to treat first-line and refractory severe aplastic anemia (including in pediatric patients), but it carries a boxed warning regarding the increased risk for hepatic decompensation and death when used in combination with interferon and ribavirin</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 Monotherapy with hematopoietic growth factors is not recommended for newly diagnosed patients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63" y="1428750"/>
            <a:ext cx="7630837" cy="2000250"/>
          </a:xfrm>
        </p:spPr>
        <p:txBody>
          <a:bodyPr/>
          <a:lstStyle/>
          <a:p>
            <a:r>
              <a:rPr lang="en-US" dirty="0"/>
              <a:t>New Drug Reviews</a:t>
            </a:r>
          </a:p>
        </p:txBody>
      </p:sp>
      <p:sp>
        <p:nvSpPr>
          <p:cNvPr id="8" name="Subtitle 7"/>
          <p:cNvSpPr>
            <a:spLocks noGrp="1"/>
          </p:cNvSpPr>
          <p:nvPr>
            <p:ph type="subTitle" idx="1"/>
          </p:nvPr>
        </p:nvSpPr>
        <p:spPr/>
        <p:txBody>
          <a:bodyPr/>
          <a:lstStyle/>
          <a:p>
            <a:r>
              <a:rPr lang="en-US" dirty="0">
                <a:solidFill>
                  <a:srgbClr val="000000"/>
                </a:solidFill>
              </a:rPr>
              <a:t>Hind Douiki, Pharm.D</a:t>
            </a:r>
            <a:r>
              <a:rPr lang="en-US" dirty="0"/>
              <a:t>.</a:t>
            </a:r>
          </a:p>
        </p:txBody>
      </p:sp>
      <p:sp>
        <p:nvSpPr>
          <p:cNvPr id="3" name="Slide Number Placeholder 2"/>
          <p:cNvSpPr>
            <a:spLocks noGrp="1"/>
          </p:cNvSpPr>
          <p:nvPr>
            <p:ph type="sldNum" sz="quarter" idx="4"/>
          </p:nvPr>
        </p:nvSpPr>
        <p:spPr/>
        <p:txBody>
          <a:bodyPr/>
          <a:lstStyle/>
          <a:p>
            <a:fld id="{FF445594-FFE8-4E90-934C-EFF530110A38}" type="slidenum">
              <a:rPr lang="en-US" smtClean="0"/>
              <a:pPr/>
              <a:t>114</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170215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Products</a:t>
            </a:r>
          </a:p>
        </p:txBody>
      </p:sp>
      <p:sp>
        <p:nvSpPr>
          <p:cNvPr id="3" name="Content Placeholder 2"/>
          <p:cNvSpPr>
            <a:spLocks noGrp="1"/>
          </p:cNvSpPr>
          <p:nvPr>
            <p:ph idx="1"/>
          </p:nvPr>
        </p:nvSpPr>
        <p:spPr/>
        <p:txBody>
          <a:bodyPr/>
          <a:lstStyle/>
          <a:p>
            <a:r>
              <a:rPr lang="en-US" sz="2800" dirty="0">
                <a:solidFill>
                  <a:srgbClr val="000000"/>
                </a:solidFill>
              </a:rPr>
              <a:t>Nourianz (istradefylline)</a:t>
            </a:r>
          </a:p>
          <a:p>
            <a:r>
              <a:rPr lang="en-US" sz="2800" dirty="0">
                <a:solidFill>
                  <a:srgbClr val="000000"/>
                </a:solidFill>
              </a:rPr>
              <a:t>Wakix (pitolisant)</a:t>
            </a:r>
          </a:p>
          <a:p>
            <a:r>
              <a:rPr lang="en-US" sz="2800" dirty="0">
                <a:solidFill>
                  <a:srgbClr val="000000"/>
                </a:solidFill>
              </a:rPr>
              <a:t>Aklief (trifarotene)</a:t>
            </a:r>
          </a:p>
          <a:p>
            <a:r>
              <a:rPr lang="en-US" sz="2800" dirty="0">
                <a:solidFill>
                  <a:srgbClr val="000000"/>
                </a:solidFill>
              </a:rPr>
              <a:t>Trikafta (elexacaftor/tezacaftor/ivacaftor)</a:t>
            </a:r>
          </a:p>
          <a:p>
            <a:r>
              <a:rPr lang="en-US" sz="2800" dirty="0">
                <a:solidFill>
                  <a:srgbClr val="000000"/>
                </a:solidFill>
              </a:rPr>
              <a:t>Vumerity (diroximel fumarate) </a:t>
            </a:r>
          </a:p>
          <a:p>
            <a:r>
              <a:rPr lang="en-US" sz="2800" dirty="0">
                <a:solidFill>
                  <a:srgbClr val="000000"/>
                </a:solidFill>
              </a:rPr>
              <a:t>Pretomanid (nitroimadazole) </a:t>
            </a:r>
          </a:p>
          <a:p>
            <a:r>
              <a:rPr lang="en-US" sz="2800" dirty="0">
                <a:solidFill>
                  <a:srgbClr val="000000"/>
                </a:solidFill>
              </a:rPr>
              <a:t>Reblozyl (luspatercept-aamt)</a:t>
            </a:r>
          </a:p>
          <a:p>
            <a:r>
              <a:rPr lang="en-US" sz="2800" dirty="0">
                <a:solidFill>
                  <a:srgbClr val="000000"/>
                </a:solidFill>
              </a:rPr>
              <a:t>Spravato (Esketamine)</a:t>
            </a:r>
          </a:p>
        </p:txBody>
      </p:sp>
      <p:sp>
        <p:nvSpPr>
          <p:cNvPr id="4" name="Slide Number Placeholder 3"/>
          <p:cNvSpPr>
            <a:spLocks noGrp="1"/>
          </p:cNvSpPr>
          <p:nvPr>
            <p:ph type="sldNum" sz="quarter" idx="4"/>
          </p:nvPr>
        </p:nvSpPr>
        <p:spPr/>
        <p:txBody>
          <a:bodyPr/>
          <a:lstStyle/>
          <a:p>
            <a:fld id="{FF445594-FFE8-4E90-934C-EFF530110A38}" type="slidenum">
              <a:rPr lang="en-US" smtClean="0"/>
              <a:pPr/>
              <a:t>115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871819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Nourianz (istradefylline)</a:t>
            </a:r>
          </a:p>
        </p:txBody>
      </p:sp>
      <p:sp>
        <p:nvSpPr>
          <p:cNvPr id="29699" name="Content Placeholder 2"/>
          <p:cNvSpPr>
            <a:spLocks noGrp="1"/>
          </p:cNvSpPr>
          <p:nvPr>
            <p:ph idx="1"/>
          </p:nvPr>
        </p:nvSpPr>
        <p:spPr>
          <a:xfrm>
            <a:off x="248194" y="1524000"/>
            <a:ext cx="11740606" cy="4580895"/>
          </a:xfrm>
        </p:spPr>
        <p:txBody>
          <a:bodyPr/>
          <a:lstStyle/>
          <a:p>
            <a:r>
              <a:rPr lang="en-US" sz="2200" dirty="0">
                <a:solidFill>
                  <a:srgbClr val="000000"/>
                </a:solidFill>
              </a:rPr>
              <a:t>Indicated as adjunctive treatment to levodopa/carbidopa in adult patients with Parkinson’s disease (PD) experiencing “off” episodes</a:t>
            </a:r>
          </a:p>
          <a:p>
            <a:r>
              <a:rPr lang="en-US" sz="2200" dirty="0">
                <a:solidFill>
                  <a:srgbClr val="000000"/>
                </a:solidFill>
              </a:rPr>
              <a:t>The recommended dosage is 20 mg orally once daily, up to a maximum of 40mg once daily</a:t>
            </a:r>
          </a:p>
          <a:p>
            <a:r>
              <a:rPr lang="en-US" sz="2200" dirty="0">
                <a:solidFill>
                  <a:srgbClr val="000000"/>
                </a:solidFill>
              </a:rPr>
              <a:t>Available as 20 mg and 40 mg tablets</a:t>
            </a:r>
          </a:p>
          <a:p>
            <a:r>
              <a:rPr lang="en-US" sz="2200" dirty="0">
                <a:solidFill>
                  <a:srgbClr val="000000"/>
                </a:solidFill>
              </a:rPr>
              <a:t>Warnings:</a:t>
            </a:r>
          </a:p>
          <a:p>
            <a:pPr lvl="1"/>
            <a:r>
              <a:rPr lang="en-US" sz="2200" dirty="0">
                <a:solidFill>
                  <a:srgbClr val="000000"/>
                </a:solidFill>
              </a:rPr>
              <a:t>Dyskinesia</a:t>
            </a:r>
          </a:p>
          <a:p>
            <a:pPr lvl="1"/>
            <a:r>
              <a:rPr lang="en-US" sz="2200" dirty="0">
                <a:solidFill>
                  <a:srgbClr val="000000"/>
                </a:solidFill>
              </a:rPr>
              <a:t>Hallucinations / Psychotic Behavior</a:t>
            </a:r>
          </a:p>
          <a:p>
            <a:pPr lvl="1"/>
            <a:r>
              <a:rPr lang="en-US" sz="2200" dirty="0">
                <a:solidFill>
                  <a:srgbClr val="000000"/>
                </a:solidFill>
              </a:rPr>
              <a:t>Impulse Control / Compulsive Behaviors</a:t>
            </a:r>
          </a:p>
          <a:p>
            <a:pPr marL="400050"/>
            <a:r>
              <a:rPr lang="en-US" sz="2200" dirty="0">
                <a:solidFill>
                  <a:srgbClr val="000000"/>
                </a:solidFill>
              </a:rPr>
              <a:t>Most common adverse reactions (incidence greater than 5%):</a:t>
            </a:r>
          </a:p>
          <a:p>
            <a:pPr lvl="1"/>
            <a:r>
              <a:rPr lang="en-US" sz="2200" dirty="0">
                <a:solidFill>
                  <a:srgbClr val="000000"/>
                </a:solidFill>
              </a:rPr>
              <a:t>Dyskinesia, dizziness, constipation, nausea, hallucination, and insomnia</a:t>
            </a:r>
          </a:p>
          <a:p>
            <a:pPr marL="457200" lvl="1" indent="0">
              <a:buNone/>
            </a:pPr>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116</a:t>
            </a:fld>
            <a:endParaRPr lang="en-US" dirty="0"/>
          </a:p>
        </p:txBody>
      </p:sp>
    </p:spTree>
    <p:extLst>
      <p:ext uri="{BB962C8B-B14F-4D97-AF65-F5344CB8AC3E}">
        <p14:creationId xmlns:p14="http://schemas.microsoft.com/office/powerpoint/2010/main" val="891693955"/>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Nourianz (istradefylline)</a:t>
            </a:r>
          </a:p>
        </p:txBody>
      </p:sp>
      <p:sp>
        <p:nvSpPr>
          <p:cNvPr id="29699" name="Content Placeholder 2"/>
          <p:cNvSpPr>
            <a:spLocks noGrp="1"/>
          </p:cNvSpPr>
          <p:nvPr>
            <p:ph idx="1"/>
          </p:nvPr>
        </p:nvSpPr>
        <p:spPr>
          <a:xfrm>
            <a:off x="378823" y="1397726"/>
            <a:ext cx="11609977" cy="4707169"/>
          </a:xfrm>
        </p:spPr>
        <p:txBody>
          <a:bodyPr/>
          <a:lstStyle/>
          <a:p>
            <a:r>
              <a:rPr lang="en-US" sz="2200" dirty="0">
                <a:solidFill>
                  <a:srgbClr val="000000"/>
                </a:solidFill>
              </a:rPr>
              <a:t>No comparative data are available</a:t>
            </a:r>
          </a:p>
          <a:p>
            <a:pPr marL="400050"/>
            <a:r>
              <a:rPr lang="en-US" sz="2200" dirty="0">
                <a:solidFill>
                  <a:srgbClr val="000000"/>
                </a:solidFill>
              </a:rPr>
              <a:t>The FDA approval of Nourianz was based on four randomized, multicenter, double blind, 12-week, placebo-controlled studies</a:t>
            </a:r>
          </a:p>
          <a:p>
            <a:pPr marL="400050"/>
            <a:r>
              <a:rPr lang="en-US" sz="2200" dirty="0">
                <a:solidFill>
                  <a:srgbClr val="000000"/>
                </a:solidFill>
              </a:rPr>
              <a:t>Inclusion criteria:</a:t>
            </a:r>
          </a:p>
          <a:p>
            <a:pPr marL="800100" lvl="1"/>
            <a:r>
              <a:rPr lang="en-US" sz="2200" dirty="0">
                <a:solidFill>
                  <a:srgbClr val="000000"/>
                </a:solidFill>
              </a:rPr>
              <a:t>Mean duration of Parkinson’s disease of 9 years </a:t>
            </a:r>
          </a:p>
          <a:p>
            <a:pPr marL="800100" lvl="1"/>
            <a:r>
              <a:rPr lang="en-US" sz="2200" dirty="0">
                <a:solidFill>
                  <a:srgbClr val="000000"/>
                </a:solidFill>
              </a:rPr>
              <a:t>Hoehn and Yahr Stage II to IV</a:t>
            </a:r>
          </a:p>
          <a:p>
            <a:pPr marL="800100" lvl="1"/>
            <a:r>
              <a:rPr lang="en-US" sz="2200" dirty="0">
                <a:solidFill>
                  <a:srgbClr val="000000"/>
                </a:solidFill>
              </a:rPr>
              <a:t>Experiencing at least 2 hours of “off” time per day</a:t>
            </a:r>
          </a:p>
          <a:p>
            <a:pPr marL="800100" lvl="1"/>
            <a:r>
              <a:rPr lang="en-US" sz="2200" dirty="0">
                <a:solidFill>
                  <a:srgbClr val="000000"/>
                </a:solidFill>
              </a:rPr>
              <a:t>Were treated with levodopa for at least one year, with stable dosage for at least 4 weeks before screening</a:t>
            </a:r>
          </a:p>
          <a:p>
            <a:pPr marL="800100" lvl="1"/>
            <a:r>
              <a:rPr lang="en-US" sz="2200" dirty="0">
                <a:solidFill>
                  <a:srgbClr val="000000"/>
                </a:solidFill>
              </a:rPr>
              <a:t>Primary efficacy endpoint was the change from baseline in the daily awake percentage of “off” time, or the change from baseline in total daily “off” time, based on 24-hour diaries completed by patients</a:t>
            </a:r>
          </a:p>
          <a:p>
            <a:pPr lvl="1">
              <a:buFont typeface="Arial" panose="020B0604020202020204" pitchFamily="34" charset="0"/>
              <a:buChar char="•"/>
            </a:pPr>
            <a:endParaRPr lang="en-US" sz="2000" dirty="0"/>
          </a:p>
          <a:p>
            <a:pPr marL="457200" lvl="1" indent="0">
              <a:buNone/>
            </a:pPr>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117</a:t>
            </a:fld>
            <a:endParaRPr lang="en-US" dirty="0"/>
          </a:p>
        </p:txBody>
      </p:sp>
    </p:spTree>
    <p:extLst>
      <p:ext uri="{BB962C8B-B14F-4D97-AF65-F5344CB8AC3E}">
        <p14:creationId xmlns:p14="http://schemas.microsoft.com/office/powerpoint/2010/main" val="209605387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Nourianz (istradefylline)</a:t>
            </a:r>
          </a:p>
        </p:txBody>
      </p:sp>
      <p:sp>
        <p:nvSpPr>
          <p:cNvPr id="29699" name="Content Placeholder 2"/>
          <p:cNvSpPr>
            <a:spLocks noGrp="1"/>
          </p:cNvSpPr>
          <p:nvPr>
            <p:ph idx="1"/>
          </p:nvPr>
        </p:nvSpPr>
        <p:spPr>
          <a:xfrm>
            <a:off x="378823" y="1524000"/>
            <a:ext cx="11609977" cy="4580895"/>
          </a:xfrm>
        </p:spPr>
        <p:txBody>
          <a:bodyPr/>
          <a:lstStyle/>
          <a:p>
            <a:pPr marL="400050"/>
            <a:r>
              <a:rPr lang="en-US" sz="2200" dirty="0">
                <a:solidFill>
                  <a:srgbClr val="000000"/>
                </a:solidFill>
              </a:rPr>
              <a:t>Study 1 was conducted in the U.S. and Canada; Study 2 was conducted in the U.S.</a:t>
            </a:r>
          </a:p>
          <a:p>
            <a:pPr marL="400050"/>
            <a:r>
              <a:rPr lang="en-US" sz="2200" dirty="0">
                <a:solidFill>
                  <a:srgbClr val="000000"/>
                </a:solidFill>
              </a:rPr>
              <a:t>In these studies, patients were randomized to once-daily treatment with Nourianz 20 mg, 40 mg, or placebo</a:t>
            </a:r>
          </a:p>
          <a:p>
            <a:pPr marL="400050"/>
            <a:r>
              <a:rPr lang="en-US" sz="2200" dirty="0">
                <a:solidFill>
                  <a:srgbClr val="000000"/>
                </a:solidFill>
              </a:rPr>
              <a:t>Patients treated with Nourianz 20 mg or Nourianz 40 mg once daily experienced a statistically significant decrease from baseline in percentage of daily awake “off” time, compared with patients on placebo</a:t>
            </a:r>
          </a:p>
          <a:p>
            <a:pPr marL="400050"/>
            <a:r>
              <a:rPr lang="en-US" sz="2200" dirty="0">
                <a:solidFill>
                  <a:srgbClr val="000000"/>
                </a:solidFill>
              </a:rPr>
              <a:t>In Study 3 and Study 4, which were conducted in Japan, patients were randomized equally to treatment with Nourianz 20 mg, 40 mg, or placebo</a:t>
            </a:r>
          </a:p>
          <a:p>
            <a:pPr marL="400050"/>
            <a:r>
              <a:rPr lang="en-US" sz="2200" dirty="0">
                <a:solidFill>
                  <a:srgbClr val="000000"/>
                </a:solidFill>
              </a:rPr>
              <a:t>Patients treated with Nourianz 20 mg or Nourianz 40 mg once daily experienced a statistically significant decrease from baseline in “off” time compared with patients on placebo</a:t>
            </a:r>
            <a:endParaRPr lang="en-US" sz="2200" b="1" dirty="0">
              <a:solidFill>
                <a:srgbClr val="000000"/>
              </a:solidFill>
            </a:endParaRPr>
          </a:p>
          <a:p>
            <a:pPr marL="457200" lvl="1" indent="0">
              <a:buNone/>
            </a:pPr>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118</a:t>
            </a:fld>
            <a:endParaRPr lang="en-US" dirty="0"/>
          </a:p>
        </p:txBody>
      </p:sp>
    </p:spTree>
    <p:extLst>
      <p:ext uri="{BB962C8B-B14F-4D97-AF65-F5344CB8AC3E}">
        <p14:creationId xmlns:p14="http://schemas.microsoft.com/office/powerpoint/2010/main" val="1569389158"/>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Wakix (pitolisant)</a:t>
            </a:r>
          </a:p>
        </p:txBody>
      </p:sp>
      <p:sp>
        <p:nvSpPr>
          <p:cNvPr id="29699" name="Content Placeholder 2"/>
          <p:cNvSpPr>
            <a:spLocks noGrp="1"/>
          </p:cNvSpPr>
          <p:nvPr>
            <p:ph idx="1"/>
          </p:nvPr>
        </p:nvSpPr>
        <p:spPr>
          <a:xfrm>
            <a:off x="609600" y="1600200"/>
            <a:ext cx="11176000" cy="4504695"/>
          </a:xfrm>
        </p:spPr>
        <p:txBody>
          <a:bodyPr/>
          <a:lstStyle/>
          <a:p>
            <a:r>
              <a:rPr lang="en-US" sz="2400" dirty="0">
                <a:solidFill>
                  <a:srgbClr val="000000"/>
                </a:solidFill>
              </a:rPr>
              <a:t>Indicated for the treatment of excessive daytime sleepiness (EDS) in adult patients with narcolepsy</a:t>
            </a:r>
          </a:p>
          <a:p>
            <a:r>
              <a:rPr lang="en-US" sz="2400" dirty="0">
                <a:solidFill>
                  <a:srgbClr val="000000"/>
                </a:solidFill>
              </a:rPr>
              <a:t>The recommended dosage range is 17.8 mg to 35.6 mg daily</a:t>
            </a:r>
          </a:p>
          <a:p>
            <a:r>
              <a:rPr lang="en-US" sz="2400" dirty="0">
                <a:solidFill>
                  <a:srgbClr val="000000"/>
                </a:solidFill>
              </a:rPr>
              <a:t>Available as 4.45 mg and 17.8 mg tablets</a:t>
            </a:r>
          </a:p>
          <a:p>
            <a:r>
              <a:rPr lang="en-US" sz="2400" dirty="0">
                <a:solidFill>
                  <a:srgbClr val="000000"/>
                </a:solidFill>
              </a:rPr>
              <a:t>Contraindicated in patients with severe hepatic impairment</a:t>
            </a:r>
          </a:p>
          <a:p>
            <a:r>
              <a:rPr lang="en-US" sz="2400" dirty="0">
                <a:solidFill>
                  <a:srgbClr val="000000"/>
                </a:solidFill>
              </a:rPr>
              <a:t>Carries a warning of QT Interval Prolongation </a:t>
            </a:r>
          </a:p>
          <a:p>
            <a:r>
              <a:rPr lang="en-US" sz="2400" dirty="0">
                <a:solidFill>
                  <a:srgbClr val="000000"/>
                </a:solidFill>
              </a:rPr>
              <a:t>Adverse reactions (≥5% and twice placebo): </a:t>
            </a:r>
          </a:p>
          <a:p>
            <a:pPr lvl="1"/>
            <a:r>
              <a:rPr lang="en-US" sz="2400" dirty="0">
                <a:solidFill>
                  <a:srgbClr val="000000"/>
                </a:solidFill>
              </a:rPr>
              <a:t>Insomnia</a:t>
            </a:r>
          </a:p>
          <a:p>
            <a:pPr lvl="1"/>
            <a:r>
              <a:rPr lang="en-US" sz="2400" dirty="0">
                <a:solidFill>
                  <a:srgbClr val="000000"/>
                </a:solidFill>
              </a:rPr>
              <a:t>Nausea</a:t>
            </a:r>
          </a:p>
          <a:p>
            <a:pPr lvl="1"/>
            <a:r>
              <a:rPr lang="en-US" sz="2400" dirty="0">
                <a:solidFill>
                  <a:srgbClr val="000000"/>
                </a:solidFill>
              </a:rPr>
              <a:t>Anxiety</a:t>
            </a:r>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119</a:t>
            </a:fld>
            <a:endParaRPr lang="en-US" dirty="0"/>
          </a:p>
        </p:txBody>
      </p:sp>
    </p:spTree>
    <p:extLst>
      <p:ext uri="{BB962C8B-B14F-4D97-AF65-F5344CB8AC3E}">
        <p14:creationId xmlns:p14="http://schemas.microsoft.com/office/powerpoint/2010/main" val="38878545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19" y="190940"/>
            <a:ext cx="11074400" cy="896624"/>
          </a:xfrm>
        </p:spPr>
        <p:txBody>
          <a:bodyPr/>
          <a:lstStyle/>
          <a:p>
            <a:r>
              <a:rPr sz="4000" b="0" i="0" u="none" strike="noStrike" baseline="0" dirty="0">
                <a:solidFill>
                  <a:srgbClr val="318DCF"/>
                </a:solidFill>
                <a:uFillTx/>
                <a:latin typeface="Tahoma" charset="0"/>
              </a:rPr>
              <a:t>Antidepressants, Other</a:t>
            </a:r>
          </a:p>
        </p:txBody>
      </p:sp>
      <p:sp>
        <p:nvSpPr>
          <p:cNvPr id="3" name="TextBox 2"/>
          <p:cNvSpPr txBox="1">
            <a:spLocks/>
          </p:cNvSpPr>
          <p:nvPr/>
        </p:nvSpPr>
        <p:spPr>
          <a:xfrm>
            <a:off x="358815" y="1436914"/>
            <a:ext cx="11563109" cy="4616645"/>
          </a:xfrm>
          <a:prstGeom prst="rect">
            <a:avLst/>
          </a:prstGeom>
          <a:noFill/>
          <a:ln w="0" cap="flat" cmpd="sng">
            <a:noFill/>
            <a:prstDash val="solid"/>
          </a:ln>
        </p:spPr>
        <p:txBody>
          <a:bodyPr anchor="t"/>
          <a:lstStyle/>
          <a:p>
            <a:pPr marL="457200" lvl="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Treatment-resistant depression (TRD) occurs in approximately 20% to 30% of patients with MDD.</a:t>
            </a:r>
          </a:p>
          <a:p>
            <a:pPr lvl="0"/>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When response is inadequate with trial of a first-line therapy, strategies for treatment include maximizing the dose, switching to another class or another drug within the class, combination therapy [e.g., multiple drugs or drug plus psychotherapy), augmentation, or other nonpharmacologic therapy (e.g., light therapy, electroconvulsive therapy in select patients]</a:t>
            </a:r>
          </a:p>
          <a:p>
            <a:pPr marL="457200" lvl="0" indent="-457200" algn="l">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lgn="l">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2016 American College of Physicians (ACP) guidelines, treatment with either CBT or second-generation antidepressants for MDD is recommended</a:t>
            </a:r>
          </a:p>
          <a:p>
            <a:pPr marL="457200" lvl="0" indent="-457200" algn="l">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lgn="l">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Non-SSRI antidepressants are most often used as first-line therapy in children in the presence of comorbidities, such as attention-deficit/hyperactivity disorder (ADHD), where bupropion may be more effective than an SSRI</a:t>
            </a:r>
          </a:p>
          <a:p>
            <a:pPr marL="457200" lvl="0" indent="-457200" algn="l">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lgn="l">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2018, the North American Menopause Society and National Network on Depression Centers published consensus guidelines for the treatment of perimenopausal depression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Wakix (pitolisant)</a:t>
            </a:r>
          </a:p>
        </p:txBody>
      </p:sp>
      <p:sp>
        <p:nvSpPr>
          <p:cNvPr id="29699" name="Content Placeholder 2"/>
          <p:cNvSpPr>
            <a:spLocks noGrp="1"/>
          </p:cNvSpPr>
          <p:nvPr>
            <p:ph idx="1"/>
          </p:nvPr>
        </p:nvSpPr>
        <p:spPr/>
        <p:txBody>
          <a:bodyPr/>
          <a:lstStyle/>
          <a:p>
            <a:r>
              <a:rPr lang="en-US" sz="2200" dirty="0">
                <a:solidFill>
                  <a:srgbClr val="000000"/>
                </a:solidFill>
              </a:rPr>
              <a:t>No comparative data are available</a:t>
            </a:r>
          </a:p>
          <a:p>
            <a:r>
              <a:rPr lang="en-US" sz="2200" dirty="0">
                <a:solidFill>
                  <a:srgbClr val="000000"/>
                </a:solidFill>
              </a:rPr>
              <a:t>The FDA approval of Wakix was based on two multicenter, randomized, double-blind, placebo-controlled studies</a:t>
            </a:r>
          </a:p>
          <a:p>
            <a:r>
              <a:rPr lang="en-US" sz="2200" dirty="0">
                <a:solidFill>
                  <a:srgbClr val="000000"/>
                </a:solidFill>
              </a:rPr>
              <a:t>Patients ≥18 years of age who met the International Classification of Sleep Disorders (ICSD-2) criteria for narcolepsy and who had an Epworth Sleepiness Scale (ESS) score ≥14 were eligible to enroll in the studies</a:t>
            </a:r>
          </a:p>
          <a:p>
            <a:r>
              <a:rPr lang="en-US" sz="2200" dirty="0">
                <a:solidFill>
                  <a:srgbClr val="000000"/>
                </a:solidFill>
              </a:rPr>
              <a:t>Study 1 and Study 2 included an 8-week treatment period, a 3-week dose titration phase followed by a 5-week stable dose phase</a:t>
            </a:r>
          </a:p>
          <a:p>
            <a:r>
              <a:rPr lang="en-US" sz="2200" dirty="0">
                <a:solidFill>
                  <a:srgbClr val="000000"/>
                </a:solidFill>
              </a:rPr>
              <a:t>In Study 1, 95 patients were randomized to receive Wakix placebo, or active control</a:t>
            </a:r>
          </a:p>
          <a:p>
            <a:r>
              <a:rPr lang="en-US" sz="2200" dirty="0">
                <a:solidFill>
                  <a:srgbClr val="000000"/>
                </a:solidFill>
              </a:rPr>
              <a:t>The dose of Wakix was initiated at 8.9 mg once daily and could be increased at weekly intervals to 17.8 mg or 35.6 mg, based on efficacy response and tolerability</a:t>
            </a:r>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120</a:t>
            </a:fld>
            <a:endParaRPr lang="en-US" dirty="0"/>
          </a:p>
        </p:txBody>
      </p:sp>
    </p:spTree>
    <p:extLst>
      <p:ext uri="{BB962C8B-B14F-4D97-AF65-F5344CB8AC3E}">
        <p14:creationId xmlns:p14="http://schemas.microsoft.com/office/powerpoint/2010/main" val="978161542"/>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Wakix (pitolisant)</a:t>
            </a:r>
          </a:p>
        </p:txBody>
      </p:sp>
      <p:sp>
        <p:nvSpPr>
          <p:cNvPr id="29699" name="Content Placeholder 2"/>
          <p:cNvSpPr>
            <a:spLocks noGrp="1"/>
          </p:cNvSpPr>
          <p:nvPr>
            <p:ph idx="1"/>
          </p:nvPr>
        </p:nvSpPr>
        <p:spPr/>
        <p:txBody>
          <a:bodyPr/>
          <a:lstStyle/>
          <a:p>
            <a:r>
              <a:rPr lang="en-US" sz="2400" dirty="0">
                <a:solidFill>
                  <a:srgbClr val="000000"/>
                </a:solidFill>
              </a:rPr>
              <a:t>Baseline ESS Score Mean for Wakix and placebo was 17.8 and 18.9, respectively; final ESS Score LS Mean at Week 8 of 12.4 and 15.5, respectively</a:t>
            </a:r>
          </a:p>
          <a:p>
            <a:r>
              <a:rPr lang="en-US" sz="2400" dirty="0">
                <a:solidFill>
                  <a:srgbClr val="000000"/>
                </a:solidFill>
              </a:rPr>
              <a:t>In Study 2, 166 patients were randomized to receive Wakix, placebo, or active control</a:t>
            </a:r>
          </a:p>
          <a:p>
            <a:r>
              <a:rPr lang="en-US" sz="2400" dirty="0">
                <a:solidFill>
                  <a:srgbClr val="000000"/>
                </a:solidFill>
              </a:rPr>
              <a:t>The dose of Wakix was initiated at 4.45 mg and could be increased at weekly intervals to 8.9 mg or 17.8 mg, based on efficacy response and tolerability</a:t>
            </a:r>
          </a:p>
          <a:p>
            <a:r>
              <a:rPr lang="en-US" sz="2400" dirty="0">
                <a:solidFill>
                  <a:srgbClr val="000000"/>
                </a:solidFill>
              </a:rPr>
              <a:t>Baseline ESS Score Mean for Wakix and placebo was 18.3 and 18.2, respectively; final ESS Score LS Mean at Week 8 of 13.3 and 15.5, respectively</a:t>
            </a:r>
          </a:p>
          <a:p>
            <a:endParaRPr lang="en-US" sz="22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121</a:t>
            </a:fld>
            <a:endParaRPr lang="en-US" dirty="0"/>
          </a:p>
        </p:txBody>
      </p:sp>
    </p:spTree>
    <p:extLst>
      <p:ext uri="{BB962C8B-B14F-4D97-AF65-F5344CB8AC3E}">
        <p14:creationId xmlns:p14="http://schemas.microsoft.com/office/powerpoint/2010/main" val="272767707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Aklief (trifarotene)</a:t>
            </a:r>
          </a:p>
        </p:txBody>
      </p:sp>
      <p:sp>
        <p:nvSpPr>
          <p:cNvPr id="29699" name="Content Placeholder 2"/>
          <p:cNvSpPr>
            <a:spLocks noGrp="1"/>
          </p:cNvSpPr>
          <p:nvPr>
            <p:ph idx="1"/>
          </p:nvPr>
        </p:nvSpPr>
        <p:spPr>
          <a:xfrm>
            <a:off x="248194" y="1524000"/>
            <a:ext cx="11740606" cy="4449763"/>
          </a:xfrm>
        </p:spPr>
        <p:txBody>
          <a:bodyPr/>
          <a:lstStyle/>
          <a:p>
            <a:r>
              <a:rPr lang="en-US" sz="2200" dirty="0">
                <a:solidFill>
                  <a:srgbClr val="000000"/>
                </a:solidFill>
              </a:rPr>
              <a:t>Indicated for the topical treatment of acne vulgaris in patients 9 years of age and older </a:t>
            </a:r>
          </a:p>
          <a:p>
            <a:r>
              <a:rPr lang="en-US" sz="2200" dirty="0">
                <a:solidFill>
                  <a:srgbClr val="000000"/>
                </a:solidFill>
              </a:rPr>
              <a:t>Applied as a thin layer to the affected areas of the face and/or trunk once a day </a:t>
            </a:r>
          </a:p>
          <a:p>
            <a:r>
              <a:rPr lang="en-US" sz="2200" dirty="0">
                <a:solidFill>
                  <a:srgbClr val="000000"/>
                </a:solidFill>
              </a:rPr>
              <a:t>Available as 0.005% Cream</a:t>
            </a:r>
          </a:p>
          <a:p>
            <a:r>
              <a:rPr lang="en-US" sz="2200" dirty="0">
                <a:solidFill>
                  <a:srgbClr val="000000"/>
                </a:solidFill>
              </a:rPr>
              <a:t>Warnings:</a:t>
            </a:r>
          </a:p>
          <a:p>
            <a:pPr lvl="1"/>
            <a:r>
              <a:rPr lang="en-US" sz="2200" dirty="0">
                <a:solidFill>
                  <a:srgbClr val="000000"/>
                </a:solidFill>
              </a:rPr>
              <a:t>Skin irritation</a:t>
            </a:r>
          </a:p>
          <a:p>
            <a:pPr lvl="1"/>
            <a:r>
              <a:rPr lang="en-US" sz="2200" dirty="0">
                <a:solidFill>
                  <a:srgbClr val="000000"/>
                </a:solidFill>
              </a:rPr>
              <a:t>Ultraviolet Light and Environmental Exposure </a:t>
            </a:r>
          </a:p>
          <a:p>
            <a:r>
              <a:rPr lang="en-US" sz="2200" dirty="0">
                <a:solidFill>
                  <a:srgbClr val="000000"/>
                </a:solidFill>
              </a:rPr>
              <a:t>Adverse reactions (incidence ≥ 1%):</a:t>
            </a:r>
          </a:p>
          <a:p>
            <a:pPr lvl="1"/>
            <a:r>
              <a:rPr lang="en-US" sz="2200" dirty="0">
                <a:solidFill>
                  <a:srgbClr val="000000"/>
                </a:solidFill>
              </a:rPr>
              <a:t>Application site irritation</a:t>
            </a:r>
          </a:p>
          <a:p>
            <a:pPr lvl="1"/>
            <a:r>
              <a:rPr lang="en-US" sz="2200" dirty="0">
                <a:solidFill>
                  <a:srgbClr val="000000"/>
                </a:solidFill>
              </a:rPr>
              <a:t>Application site pruritus</a:t>
            </a:r>
          </a:p>
          <a:p>
            <a:pPr lvl="1"/>
            <a:r>
              <a:rPr lang="en-US" sz="2200" dirty="0">
                <a:solidFill>
                  <a:srgbClr val="000000"/>
                </a:solidFill>
              </a:rPr>
              <a:t>Sunburn </a:t>
            </a:r>
          </a:p>
          <a:p>
            <a:endParaRPr lang="en-US" sz="2000" dirty="0"/>
          </a:p>
          <a:p>
            <a:endParaRPr lang="en-US" dirty="0"/>
          </a:p>
          <a:p>
            <a:pPr marL="0" indent="0">
              <a:buNone/>
            </a:pPr>
            <a:endParaRPr lang="en-US" dirty="0"/>
          </a:p>
          <a:p>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122</a:t>
            </a:fld>
            <a:endParaRPr lang="en-US" dirty="0"/>
          </a:p>
        </p:txBody>
      </p:sp>
    </p:spTree>
    <p:extLst>
      <p:ext uri="{BB962C8B-B14F-4D97-AF65-F5344CB8AC3E}">
        <p14:creationId xmlns:p14="http://schemas.microsoft.com/office/powerpoint/2010/main" val="2977725664"/>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Aklief (trifarotene)</a:t>
            </a:r>
          </a:p>
        </p:txBody>
      </p:sp>
      <p:sp>
        <p:nvSpPr>
          <p:cNvPr id="29699" name="Content Placeholder 2"/>
          <p:cNvSpPr>
            <a:spLocks noGrp="1"/>
          </p:cNvSpPr>
          <p:nvPr>
            <p:ph idx="1"/>
          </p:nvPr>
        </p:nvSpPr>
        <p:spPr>
          <a:xfrm>
            <a:off x="248194" y="1524000"/>
            <a:ext cx="11740606" cy="4449763"/>
          </a:xfrm>
        </p:spPr>
        <p:txBody>
          <a:bodyPr/>
          <a:lstStyle/>
          <a:p>
            <a:r>
              <a:rPr lang="en-US" sz="3000" dirty="0">
                <a:solidFill>
                  <a:srgbClr val="000000"/>
                </a:solidFill>
              </a:rPr>
              <a:t>The FDA approval was based on data from two pivotal Phase 3 clinical trials of in patients with moderate acne on the face and trunk</a:t>
            </a:r>
          </a:p>
          <a:p>
            <a:r>
              <a:rPr lang="en-US" sz="3000" dirty="0">
                <a:solidFill>
                  <a:srgbClr val="000000"/>
                </a:solidFill>
              </a:rPr>
              <a:t>The two identical 12-week, randomized, multicenter, parallel group, double-blind, vehicle-controlled clinical trials enrolled 2,420 patients</a:t>
            </a:r>
          </a:p>
          <a:p>
            <a:r>
              <a:rPr lang="en-US" sz="3000" dirty="0">
                <a:solidFill>
                  <a:srgbClr val="000000"/>
                </a:solidFill>
              </a:rPr>
              <a:t>Results showed that Aklief Cream significantly reduced inflammatory lesions as early as two weeks on the face and four weeks on the back, shoulders and chest compared to vehicle</a:t>
            </a:r>
          </a:p>
          <a:p>
            <a:endParaRPr lang="en-US" dirty="0"/>
          </a:p>
          <a:p>
            <a:pPr marL="0" indent="0">
              <a:buNone/>
            </a:pPr>
            <a:endParaRPr lang="en-US" dirty="0"/>
          </a:p>
          <a:p>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123</a:t>
            </a:fld>
            <a:endParaRPr lang="en-US" dirty="0"/>
          </a:p>
        </p:txBody>
      </p:sp>
    </p:spTree>
    <p:extLst>
      <p:ext uri="{BB962C8B-B14F-4D97-AF65-F5344CB8AC3E}">
        <p14:creationId xmlns:p14="http://schemas.microsoft.com/office/powerpoint/2010/main" val="1195987042"/>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Trikafta (elexacaftor/tezacaftor/ivacaftor)</a:t>
            </a:r>
          </a:p>
        </p:txBody>
      </p:sp>
      <p:sp>
        <p:nvSpPr>
          <p:cNvPr id="29699" name="Content Placeholder 2"/>
          <p:cNvSpPr>
            <a:spLocks noGrp="1"/>
          </p:cNvSpPr>
          <p:nvPr>
            <p:ph idx="1"/>
          </p:nvPr>
        </p:nvSpPr>
        <p:spPr>
          <a:xfrm>
            <a:off x="248194" y="1524000"/>
            <a:ext cx="11740606" cy="4580895"/>
          </a:xfrm>
        </p:spPr>
        <p:txBody>
          <a:bodyPr/>
          <a:lstStyle/>
          <a:p>
            <a:r>
              <a:rPr lang="en-US" sz="2000" dirty="0">
                <a:solidFill>
                  <a:srgbClr val="000000"/>
                </a:solidFill>
              </a:rPr>
              <a:t>Indicated for the treatment of cystic fibrosis (CF) in patients aged 12 years and older who have at least one </a:t>
            </a:r>
            <a:r>
              <a:rPr lang="en-US" sz="2000" i="1" dirty="0">
                <a:solidFill>
                  <a:srgbClr val="000000"/>
                </a:solidFill>
              </a:rPr>
              <a:t>F508del </a:t>
            </a:r>
            <a:r>
              <a:rPr lang="en-US" sz="2000" dirty="0">
                <a:solidFill>
                  <a:srgbClr val="000000"/>
                </a:solidFill>
              </a:rPr>
              <a:t>mutation in the </a:t>
            </a:r>
            <a:r>
              <a:rPr lang="en-US" sz="2000" i="1" dirty="0">
                <a:solidFill>
                  <a:srgbClr val="000000"/>
                </a:solidFill>
              </a:rPr>
              <a:t>CFTR </a:t>
            </a:r>
            <a:r>
              <a:rPr lang="en-US" sz="2000" dirty="0">
                <a:solidFill>
                  <a:srgbClr val="000000"/>
                </a:solidFill>
              </a:rPr>
              <a:t>gene</a:t>
            </a:r>
          </a:p>
          <a:p>
            <a:r>
              <a:rPr lang="en-US" sz="2000" dirty="0">
                <a:solidFill>
                  <a:srgbClr val="000000"/>
                </a:solidFill>
              </a:rPr>
              <a:t>If the patient’s genotype is unknown, an FDA-cleared CF mutation test should be used to confirm the presence of at least one </a:t>
            </a:r>
            <a:r>
              <a:rPr lang="en-US" sz="2000" i="1" dirty="0">
                <a:solidFill>
                  <a:srgbClr val="000000"/>
                </a:solidFill>
              </a:rPr>
              <a:t>F508del </a:t>
            </a:r>
            <a:r>
              <a:rPr lang="en-US" sz="2000" dirty="0">
                <a:solidFill>
                  <a:srgbClr val="000000"/>
                </a:solidFill>
              </a:rPr>
              <a:t>mutation</a:t>
            </a:r>
          </a:p>
          <a:p>
            <a:r>
              <a:rPr lang="en-US" sz="2000" dirty="0">
                <a:solidFill>
                  <a:srgbClr val="000000"/>
                </a:solidFill>
              </a:rPr>
              <a:t>Morning dose is two elexacaftor 100 mg, tezacaftor 50 mg and ivacaftor 75 mg tablets; evening dose is one ivacaftor 150 mg tablet</a:t>
            </a:r>
          </a:p>
          <a:p>
            <a:r>
              <a:rPr lang="en-US" sz="2000" dirty="0">
                <a:solidFill>
                  <a:srgbClr val="000000"/>
                </a:solidFill>
              </a:rPr>
              <a:t>Available as fixed dose combination containing elexacaftor 100 mg, tezacaftor 50 mg and ivacaftor 75 mg tablets, co-packaged with ivacaftor 150 mg tablets</a:t>
            </a:r>
          </a:p>
          <a:p>
            <a:r>
              <a:rPr lang="en-US" sz="2000" dirty="0">
                <a:solidFill>
                  <a:srgbClr val="000000"/>
                </a:solidFill>
              </a:rPr>
              <a:t>Warnings:</a:t>
            </a:r>
          </a:p>
          <a:p>
            <a:pPr lvl="1"/>
            <a:r>
              <a:rPr lang="en-US" sz="2000" dirty="0">
                <a:solidFill>
                  <a:srgbClr val="000000"/>
                </a:solidFill>
              </a:rPr>
              <a:t>Elevated liver function tests (ALT, AST or bilirubin)</a:t>
            </a:r>
          </a:p>
          <a:p>
            <a:pPr lvl="1"/>
            <a:r>
              <a:rPr lang="en-US" sz="2000" dirty="0">
                <a:solidFill>
                  <a:srgbClr val="000000"/>
                </a:solidFill>
              </a:rPr>
              <a:t>Use with CYP3A inducers</a:t>
            </a:r>
          </a:p>
          <a:p>
            <a:pPr lvl="1"/>
            <a:r>
              <a:rPr lang="en-US" sz="2000" dirty="0">
                <a:solidFill>
                  <a:srgbClr val="000000"/>
                </a:solidFill>
              </a:rPr>
              <a:t>Cataracts</a:t>
            </a:r>
          </a:p>
          <a:p>
            <a:endParaRPr lang="en-US" sz="2200" dirty="0"/>
          </a:p>
          <a:p>
            <a:pPr marL="0" indent="0">
              <a:buNone/>
            </a:pPr>
            <a:endParaRPr lang="en-US" dirty="0"/>
          </a:p>
          <a:p>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124</a:t>
            </a:fld>
            <a:endParaRPr lang="en-US" dirty="0"/>
          </a:p>
        </p:txBody>
      </p:sp>
    </p:spTree>
    <p:extLst>
      <p:ext uri="{BB962C8B-B14F-4D97-AF65-F5344CB8AC3E}">
        <p14:creationId xmlns:p14="http://schemas.microsoft.com/office/powerpoint/2010/main" val="2658347245"/>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FF445594-FFE8-4E90-934C-EFF530110A38}" type="slidenum">
              <a:rPr lang="en-US" smtClean="0"/>
              <a:t>125</a:t>
            </a:fld>
            <a:endParaRPr lang="en-US" dirty="0"/>
          </a:p>
        </p:txBody>
      </p:sp>
      <p:sp>
        <p:nvSpPr>
          <p:cNvPr id="29699" name="Content Placeholder 2"/>
          <p:cNvSpPr>
            <a:spLocks noGrp="1"/>
          </p:cNvSpPr>
          <p:nvPr>
            <p:ph idx="11"/>
          </p:nvPr>
        </p:nvSpPr>
        <p:spPr>
          <a:xfrm>
            <a:off x="434109" y="1600200"/>
            <a:ext cx="5837381" cy="4373563"/>
          </a:xfrm>
        </p:spPr>
        <p:txBody>
          <a:bodyPr/>
          <a:lstStyle/>
          <a:p>
            <a:r>
              <a:rPr lang="en-US" sz="2400" dirty="0">
                <a:solidFill>
                  <a:srgbClr val="000000"/>
                </a:solidFill>
              </a:rPr>
              <a:t>The most common adverse drug reactions (occurring in ≥5% of patients and at a frequency higher than placebo by ≥1%)</a:t>
            </a:r>
          </a:p>
          <a:p>
            <a:pPr lvl="1"/>
            <a:r>
              <a:rPr lang="en-US" dirty="0">
                <a:solidFill>
                  <a:srgbClr val="000000"/>
                </a:solidFill>
              </a:rPr>
              <a:t>Headache</a:t>
            </a:r>
          </a:p>
          <a:p>
            <a:pPr lvl="1"/>
            <a:r>
              <a:rPr lang="en-US" dirty="0">
                <a:solidFill>
                  <a:srgbClr val="000000"/>
                </a:solidFill>
              </a:rPr>
              <a:t>Upper respiratory tract infection </a:t>
            </a:r>
          </a:p>
          <a:p>
            <a:pPr lvl="1"/>
            <a:r>
              <a:rPr lang="en-US" dirty="0">
                <a:solidFill>
                  <a:srgbClr val="000000"/>
                </a:solidFill>
              </a:rPr>
              <a:t>Abdominal pain</a:t>
            </a:r>
          </a:p>
          <a:p>
            <a:pPr lvl="1"/>
            <a:r>
              <a:rPr lang="en-US" dirty="0">
                <a:solidFill>
                  <a:srgbClr val="000000"/>
                </a:solidFill>
              </a:rPr>
              <a:t>Diarrhea</a:t>
            </a:r>
          </a:p>
          <a:p>
            <a:pPr lvl="1"/>
            <a:r>
              <a:rPr lang="en-US" dirty="0">
                <a:solidFill>
                  <a:srgbClr val="000000"/>
                </a:solidFill>
              </a:rPr>
              <a:t>Rash</a:t>
            </a:r>
          </a:p>
          <a:p>
            <a:pPr lvl="1"/>
            <a:r>
              <a:rPr lang="en-US" dirty="0">
                <a:solidFill>
                  <a:srgbClr val="000000"/>
                </a:solidFill>
              </a:rPr>
              <a:t>Alanine aminotransferase increased</a:t>
            </a:r>
          </a:p>
          <a:p>
            <a:r>
              <a:rPr lang="en-US" sz="2400" dirty="0"/>
              <a:t>.</a:t>
            </a:r>
            <a:endParaRPr lang="en-US" sz="1600" dirty="0"/>
          </a:p>
          <a:p>
            <a:endParaRPr lang="en-US" sz="1800" dirty="0"/>
          </a:p>
          <a:p>
            <a:endParaRPr lang="en-US" sz="2400" dirty="0"/>
          </a:p>
          <a:p>
            <a:endParaRPr lang="en-US" sz="2400" dirty="0"/>
          </a:p>
          <a:p>
            <a:endParaRPr lang="en-US" sz="2400" dirty="0"/>
          </a:p>
          <a:p>
            <a:pPr lvl="1"/>
            <a:endParaRPr lang="en-US" sz="2400" dirty="0"/>
          </a:p>
        </p:txBody>
      </p:sp>
      <p:sp>
        <p:nvSpPr>
          <p:cNvPr id="2" name="Content Placeholder 1">
            <a:extLst>
              <a:ext uri="{FF2B5EF4-FFF2-40B4-BE49-F238E27FC236}">
                <a16:creationId xmlns:a16="http://schemas.microsoft.com/office/drawing/2014/main" id="{E0BECC5F-14C9-4609-AD79-FB20A85FD2FD}"/>
              </a:ext>
            </a:extLst>
          </p:cNvPr>
          <p:cNvSpPr>
            <a:spLocks noGrp="1"/>
          </p:cNvSpPr>
          <p:nvPr>
            <p:ph idx="12"/>
          </p:nvPr>
        </p:nvSpPr>
        <p:spPr>
          <a:xfrm>
            <a:off x="6271490" y="1600200"/>
            <a:ext cx="5920510" cy="4373563"/>
          </a:xfrm>
        </p:spPr>
        <p:txBody>
          <a:bodyPr/>
          <a:lstStyle/>
          <a:p>
            <a:pPr lvl="1"/>
            <a:r>
              <a:rPr lang="en-US" dirty="0">
                <a:solidFill>
                  <a:srgbClr val="000000"/>
                </a:solidFill>
              </a:rPr>
              <a:t>Nasal congestion</a:t>
            </a:r>
          </a:p>
          <a:p>
            <a:pPr lvl="1"/>
            <a:r>
              <a:rPr lang="en-US" dirty="0">
                <a:solidFill>
                  <a:srgbClr val="000000"/>
                </a:solidFill>
              </a:rPr>
              <a:t>Blood creatine phosphokinase increased</a:t>
            </a:r>
          </a:p>
          <a:p>
            <a:pPr lvl="1"/>
            <a:r>
              <a:rPr lang="en-US" dirty="0">
                <a:solidFill>
                  <a:srgbClr val="000000"/>
                </a:solidFill>
              </a:rPr>
              <a:t>Aspartate aminotransferase increased</a:t>
            </a:r>
          </a:p>
          <a:p>
            <a:pPr lvl="1"/>
            <a:r>
              <a:rPr lang="en-US" dirty="0">
                <a:solidFill>
                  <a:srgbClr val="000000"/>
                </a:solidFill>
              </a:rPr>
              <a:t>Rhinorrhea</a:t>
            </a:r>
          </a:p>
          <a:p>
            <a:pPr lvl="1"/>
            <a:r>
              <a:rPr lang="en-US" dirty="0">
                <a:solidFill>
                  <a:srgbClr val="000000"/>
                </a:solidFill>
              </a:rPr>
              <a:t>Rhinitis</a:t>
            </a:r>
          </a:p>
          <a:p>
            <a:pPr lvl="1"/>
            <a:r>
              <a:rPr lang="en-US" dirty="0">
                <a:solidFill>
                  <a:srgbClr val="000000"/>
                </a:solidFill>
              </a:rPr>
              <a:t>Influenza</a:t>
            </a:r>
          </a:p>
          <a:p>
            <a:pPr lvl="1"/>
            <a:r>
              <a:rPr lang="en-US" dirty="0">
                <a:solidFill>
                  <a:srgbClr val="000000"/>
                </a:solidFill>
              </a:rPr>
              <a:t>Sinusitis</a:t>
            </a:r>
          </a:p>
          <a:p>
            <a:pPr lvl="1"/>
            <a:r>
              <a:rPr lang="en-US" dirty="0">
                <a:solidFill>
                  <a:srgbClr val="000000"/>
                </a:solidFill>
              </a:rPr>
              <a:t>Blood bilirubin increased</a:t>
            </a:r>
          </a:p>
        </p:txBody>
      </p:sp>
      <p:sp>
        <p:nvSpPr>
          <p:cNvPr id="29698" name="Title 1"/>
          <p:cNvSpPr>
            <a:spLocks noGrp="1"/>
          </p:cNvSpPr>
          <p:nvPr>
            <p:ph type="title"/>
          </p:nvPr>
        </p:nvSpPr>
        <p:spPr/>
        <p:txBody>
          <a:bodyPr/>
          <a:lstStyle/>
          <a:p>
            <a:r>
              <a:rPr lang="en-US" dirty="0"/>
              <a:t>Trikafta (elexacaftor/tezacaftor/ivacaftor)</a:t>
            </a:r>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12309648"/>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Trikafta (elexacaftor/tezacaftor/ivacaftor)</a:t>
            </a:r>
          </a:p>
        </p:txBody>
      </p:sp>
      <p:sp>
        <p:nvSpPr>
          <p:cNvPr id="29699" name="Content Placeholder 2"/>
          <p:cNvSpPr>
            <a:spLocks noGrp="1"/>
          </p:cNvSpPr>
          <p:nvPr>
            <p:ph idx="1"/>
          </p:nvPr>
        </p:nvSpPr>
        <p:spPr>
          <a:xfrm>
            <a:off x="0" y="1524000"/>
            <a:ext cx="12192000" cy="4580895"/>
          </a:xfrm>
        </p:spPr>
        <p:txBody>
          <a:bodyPr/>
          <a:lstStyle/>
          <a:p>
            <a:r>
              <a:rPr lang="en-US" sz="2000" dirty="0">
                <a:solidFill>
                  <a:srgbClr val="000000"/>
                </a:solidFill>
              </a:rPr>
              <a:t>The first pivotal trial was a 24-week, randomized, double-blind, placebo-controlled trial in 403 patients who had an F508del mutation and a mutation on the second allele that results in either no CFTR protein or a CFTR protein that is not responsive to ivacaftor or tezacaftor/ivacaftor alone</a:t>
            </a:r>
          </a:p>
          <a:p>
            <a:r>
              <a:rPr lang="en-US" sz="2000" dirty="0">
                <a:solidFill>
                  <a:srgbClr val="000000"/>
                </a:solidFill>
              </a:rPr>
              <a:t>The second trial was a four-week, randomized, double-blind, active-controlled trial in 107 patients who had two identical F508del mutations</a:t>
            </a:r>
          </a:p>
          <a:p>
            <a:r>
              <a:rPr lang="en-US" sz="2000" dirty="0">
                <a:solidFill>
                  <a:srgbClr val="000000"/>
                </a:solidFill>
              </a:rPr>
              <a:t>In each trial, the primary analysis looked at increases in the percent predicted forced expiratory volume in one second (ppFEV1) which is an established marker of cystic fibrosis lung disease progression</a:t>
            </a:r>
          </a:p>
          <a:p>
            <a:r>
              <a:rPr lang="en-US" sz="2000" dirty="0">
                <a:solidFill>
                  <a:srgbClr val="000000"/>
                </a:solidFill>
              </a:rPr>
              <a:t>In the first trial, Trikafta increased mean ppFEV1 13.8% from baseline compared to placebo, and also resulted in improvements in sweat chloride, number of pulmonary exacerbations (worsening respiratory symptoms and lung function), and body mass index (weight-to-height ratio) compared to placebo</a:t>
            </a:r>
          </a:p>
          <a:p>
            <a:r>
              <a:rPr lang="en-US" sz="2000" dirty="0">
                <a:solidFill>
                  <a:srgbClr val="000000"/>
                </a:solidFill>
              </a:rPr>
              <a:t>In the second trial, Trikafta increased mean ppFEV1 10% from baseline compared to tezacaftor/ivacaftor</a:t>
            </a:r>
          </a:p>
          <a:p>
            <a:pPr marL="0" indent="0">
              <a:buNone/>
            </a:pPr>
            <a:endParaRPr lang="en-US" dirty="0"/>
          </a:p>
          <a:p>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126</a:t>
            </a:fld>
            <a:endParaRPr lang="en-US" dirty="0"/>
          </a:p>
        </p:txBody>
      </p:sp>
    </p:spTree>
    <p:extLst>
      <p:ext uri="{BB962C8B-B14F-4D97-AF65-F5344CB8AC3E}">
        <p14:creationId xmlns:p14="http://schemas.microsoft.com/office/powerpoint/2010/main" val="2968442809"/>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Vumerity (diroximel fumarate)</a:t>
            </a:r>
          </a:p>
        </p:txBody>
      </p:sp>
      <p:sp>
        <p:nvSpPr>
          <p:cNvPr id="29699" name="Content Placeholder 2"/>
          <p:cNvSpPr>
            <a:spLocks noGrp="1"/>
          </p:cNvSpPr>
          <p:nvPr>
            <p:ph idx="1"/>
          </p:nvPr>
        </p:nvSpPr>
        <p:spPr>
          <a:xfrm>
            <a:off x="117566" y="1423852"/>
            <a:ext cx="11978639" cy="4681043"/>
          </a:xfrm>
        </p:spPr>
        <p:txBody>
          <a:bodyPr/>
          <a:lstStyle/>
          <a:p>
            <a:r>
              <a:rPr lang="en-US" sz="2200" dirty="0">
                <a:solidFill>
                  <a:srgbClr val="000000"/>
                </a:solidFill>
              </a:rPr>
              <a:t>Indicated for the treatment of relapsing forms of multiple sclerosis (MS), to include clinically isolated syndrome, relapsing-remitting disease, and active secondary progressive disease, in adults</a:t>
            </a:r>
          </a:p>
          <a:p>
            <a:r>
              <a:rPr lang="en-US" sz="2200" dirty="0">
                <a:solidFill>
                  <a:srgbClr val="000000"/>
                </a:solidFill>
              </a:rPr>
              <a:t>Starting dose is 231 mg orally twice a day for 7 days; maintenance dose is 462 mg twice daily</a:t>
            </a:r>
          </a:p>
          <a:p>
            <a:r>
              <a:rPr lang="en-US" sz="2200" dirty="0">
                <a:solidFill>
                  <a:srgbClr val="000000"/>
                </a:solidFill>
              </a:rPr>
              <a:t>Available as 231 mg delayed-release capsules</a:t>
            </a:r>
          </a:p>
          <a:p>
            <a:r>
              <a:rPr lang="en-US" sz="2200" dirty="0">
                <a:solidFill>
                  <a:srgbClr val="000000"/>
                </a:solidFill>
              </a:rPr>
              <a:t>Blood tests are required prior to initiation</a:t>
            </a:r>
          </a:p>
          <a:p>
            <a:r>
              <a:rPr lang="en-US" sz="2200" dirty="0">
                <a:solidFill>
                  <a:srgbClr val="000000"/>
                </a:solidFill>
              </a:rPr>
              <a:t>Contraindications:</a:t>
            </a:r>
          </a:p>
          <a:p>
            <a:pPr lvl="1"/>
            <a:r>
              <a:rPr lang="en-US" sz="2200" dirty="0">
                <a:solidFill>
                  <a:srgbClr val="000000"/>
                </a:solidFill>
              </a:rPr>
              <a:t>Known hypersensitivity to diroximel fumarate, dimethyl fumarate, or to any of the excipients</a:t>
            </a:r>
          </a:p>
          <a:p>
            <a:pPr lvl="1"/>
            <a:r>
              <a:rPr lang="en-US" sz="2200" dirty="0">
                <a:solidFill>
                  <a:srgbClr val="000000"/>
                </a:solidFill>
              </a:rPr>
              <a:t>Co-administration with dimethyl fumarate</a:t>
            </a:r>
          </a:p>
          <a:p>
            <a:endParaRPr lang="en-US" sz="2200" dirty="0"/>
          </a:p>
          <a:p>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127</a:t>
            </a:fld>
            <a:endParaRPr lang="en-US" dirty="0"/>
          </a:p>
        </p:txBody>
      </p:sp>
    </p:spTree>
    <p:extLst>
      <p:ext uri="{BB962C8B-B14F-4D97-AF65-F5344CB8AC3E}">
        <p14:creationId xmlns:p14="http://schemas.microsoft.com/office/powerpoint/2010/main" val="462459769"/>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Vumerity (diroximel fumarate)</a:t>
            </a:r>
          </a:p>
        </p:txBody>
      </p:sp>
      <p:sp>
        <p:nvSpPr>
          <p:cNvPr id="29699" name="Content Placeholder 2"/>
          <p:cNvSpPr>
            <a:spLocks noGrp="1"/>
          </p:cNvSpPr>
          <p:nvPr>
            <p:ph idx="1"/>
          </p:nvPr>
        </p:nvSpPr>
        <p:spPr>
          <a:xfrm>
            <a:off x="117566" y="1423852"/>
            <a:ext cx="11978639" cy="4681043"/>
          </a:xfrm>
        </p:spPr>
        <p:txBody>
          <a:bodyPr/>
          <a:lstStyle/>
          <a:p>
            <a:r>
              <a:rPr lang="en-US" sz="2200" dirty="0">
                <a:solidFill>
                  <a:srgbClr val="000000"/>
                </a:solidFill>
              </a:rPr>
              <a:t>Warnings:</a:t>
            </a:r>
          </a:p>
          <a:p>
            <a:pPr lvl="1"/>
            <a:r>
              <a:rPr lang="en-US" sz="2200" dirty="0">
                <a:solidFill>
                  <a:srgbClr val="000000"/>
                </a:solidFill>
              </a:rPr>
              <a:t>Anaphylaxis and angioedema</a:t>
            </a:r>
          </a:p>
          <a:p>
            <a:pPr lvl="1"/>
            <a:r>
              <a:rPr lang="en-US" sz="2200" dirty="0">
                <a:solidFill>
                  <a:srgbClr val="000000"/>
                </a:solidFill>
              </a:rPr>
              <a:t>Progressive Multifocal Leukoencephalopathy (PML)</a:t>
            </a:r>
          </a:p>
          <a:p>
            <a:pPr lvl="1"/>
            <a:r>
              <a:rPr lang="en-US" sz="2200" dirty="0">
                <a:solidFill>
                  <a:srgbClr val="000000"/>
                </a:solidFill>
              </a:rPr>
              <a:t>Lymphopenia</a:t>
            </a:r>
          </a:p>
          <a:p>
            <a:pPr lvl="1"/>
            <a:r>
              <a:rPr lang="en-US" sz="2200" dirty="0">
                <a:solidFill>
                  <a:srgbClr val="000000"/>
                </a:solidFill>
              </a:rPr>
              <a:t>Liver injury</a:t>
            </a:r>
          </a:p>
          <a:p>
            <a:r>
              <a:rPr lang="en-US" sz="2200" dirty="0">
                <a:solidFill>
                  <a:srgbClr val="000000"/>
                </a:solidFill>
              </a:rPr>
              <a:t>Most common adverse reactions:</a:t>
            </a:r>
          </a:p>
          <a:p>
            <a:pPr lvl="1"/>
            <a:r>
              <a:rPr lang="en-US" sz="2200" dirty="0">
                <a:solidFill>
                  <a:srgbClr val="000000"/>
                </a:solidFill>
              </a:rPr>
              <a:t>Flushing</a:t>
            </a:r>
          </a:p>
          <a:p>
            <a:pPr lvl="1"/>
            <a:r>
              <a:rPr lang="en-US" sz="2200" dirty="0">
                <a:solidFill>
                  <a:srgbClr val="000000"/>
                </a:solidFill>
              </a:rPr>
              <a:t>Abdominal pain</a:t>
            </a:r>
          </a:p>
          <a:p>
            <a:pPr lvl="1"/>
            <a:r>
              <a:rPr lang="en-US" sz="2200" dirty="0">
                <a:solidFill>
                  <a:srgbClr val="000000"/>
                </a:solidFill>
              </a:rPr>
              <a:t>Diarrhea</a:t>
            </a:r>
          </a:p>
          <a:p>
            <a:pPr lvl="1"/>
            <a:r>
              <a:rPr lang="en-US" sz="2200" dirty="0">
                <a:solidFill>
                  <a:srgbClr val="000000"/>
                </a:solidFill>
              </a:rPr>
              <a:t>Nausea</a:t>
            </a:r>
          </a:p>
          <a:p>
            <a:endParaRPr lang="en-US" sz="2200" dirty="0"/>
          </a:p>
          <a:p>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128</a:t>
            </a:fld>
            <a:endParaRPr lang="en-US" dirty="0"/>
          </a:p>
        </p:txBody>
      </p:sp>
    </p:spTree>
    <p:extLst>
      <p:ext uri="{BB962C8B-B14F-4D97-AF65-F5344CB8AC3E}">
        <p14:creationId xmlns:p14="http://schemas.microsoft.com/office/powerpoint/2010/main" val="3982394320"/>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Vumerity (diroximel fumarate)</a:t>
            </a:r>
          </a:p>
        </p:txBody>
      </p:sp>
      <p:sp>
        <p:nvSpPr>
          <p:cNvPr id="29699" name="Content Placeholder 2"/>
          <p:cNvSpPr>
            <a:spLocks noGrp="1"/>
          </p:cNvSpPr>
          <p:nvPr>
            <p:ph idx="1"/>
          </p:nvPr>
        </p:nvSpPr>
        <p:spPr>
          <a:xfrm>
            <a:off x="-95794" y="1423852"/>
            <a:ext cx="12191999" cy="4885508"/>
          </a:xfrm>
        </p:spPr>
        <p:txBody>
          <a:bodyPr/>
          <a:lstStyle/>
          <a:p>
            <a:r>
              <a:rPr lang="en-US" sz="2000" dirty="0">
                <a:solidFill>
                  <a:srgbClr val="000000"/>
                </a:solidFill>
              </a:rPr>
              <a:t>The FDA approval of Vumerity was based on a New Drug Application (NDA) submitted under the 505(b)(2) filing pathway</a:t>
            </a:r>
          </a:p>
          <a:p>
            <a:r>
              <a:rPr lang="en-US" sz="2000" dirty="0">
                <a:solidFill>
                  <a:srgbClr val="000000"/>
                </a:solidFill>
              </a:rPr>
              <a:t>It included data from pharmacokinetic bridging studies comparing Vumerity and Tecfidera to establish bioequivalence, and relied, in part, on the FDA's findings of safety and efficacy for Tecfidera</a:t>
            </a:r>
          </a:p>
          <a:p>
            <a:r>
              <a:rPr lang="en-US" sz="2000" dirty="0">
                <a:solidFill>
                  <a:srgbClr val="000000"/>
                </a:solidFill>
              </a:rPr>
              <a:t>The NDA submission also included interim exposure and safety findings from EVOLVE-MS-1, an ongoing, Phase 3, single-arm, open-label, two-year safety study evaluating Vumerity in patients with relapsing-remitting MS</a:t>
            </a:r>
          </a:p>
          <a:p>
            <a:r>
              <a:rPr lang="en-US" sz="2000" dirty="0">
                <a:solidFill>
                  <a:srgbClr val="000000"/>
                </a:solidFill>
              </a:rPr>
              <a:t>Additional exploratory efficacy endpoints in the ongoing EVOLVE-MS-1 study showed changes in clinical and radiological measures compared to baseline</a:t>
            </a:r>
          </a:p>
          <a:p>
            <a:r>
              <a:rPr lang="en-US" sz="2000" dirty="0">
                <a:solidFill>
                  <a:srgbClr val="000000"/>
                </a:solidFill>
              </a:rPr>
              <a:t>The annualized relapse rate at a median follow-up of 0.93 patient-years (total, 497.1 patient-years) in 578 patients enrolled to date in the 2-year, open-label study was 0.16</a:t>
            </a:r>
          </a:p>
          <a:p>
            <a:r>
              <a:rPr lang="en-US" sz="2000" dirty="0">
                <a:solidFill>
                  <a:srgbClr val="000000"/>
                </a:solidFill>
              </a:rPr>
              <a:t>A statistically significant 80% reduction from baseline was seen in the number of gadolinium-enhancing lesions in 374 patients who completed a 1-year MRI assessment (from a mean of 1.5 to 0.3)</a:t>
            </a:r>
          </a:p>
          <a:p>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129</a:t>
            </a:fld>
            <a:endParaRPr lang="en-US" dirty="0"/>
          </a:p>
        </p:txBody>
      </p:sp>
    </p:spTree>
    <p:extLst>
      <p:ext uri="{BB962C8B-B14F-4D97-AF65-F5344CB8AC3E}">
        <p14:creationId xmlns:p14="http://schemas.microsoft.com/office/powerpoint/2010/main" val="12148242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254295"/>
            <a:ext cx="11074400" cy="903662"/>
          </a:xfrm>
        </p:spPr>
        <p:txBody>
          <a:bodyPr/>
          <a:lstStyle/>
          <a:p>
            <a:r>
              <a:rPr sz="4000" b="0" i="0" u="none" strike="noStrike" baseline="0" dirty="0">
                <a:solidFill>
                  <a:srgbClr val="318DCF"/>
                </a:solidFill>
                <a:uFillTx/>
                <a:latin typeface="Tahoma" charset="0"/>
              </a:rPr>
              <a:t>Antidepressants, Other</a:t>
            </a:r>
          </a:p>
        </p:txBody>
      </p:sp>
      <p:sp>
        <p:nvSpPr>
          <p:cNvPr id="3" name="TextBox 2"/>
          <p:cNvSpPr txBox="1">
            <a:spLocks/>
          </p:cNvSpPr>
          <p:nvPr/>
        </p:nvSpPr>
        <p:spPr>
          <a:xfrm>
            <a:off x="531599" y="1564019"/>
            <a:ext cx="11274578" cy="4230172"/>
          </a:xfrm>
          <a:prstGeom prst="rect">
            <a:avLst/>
          </a:prstGeom>
        </p:spPr>
        <p:txBody>
          <a:bodyPr/>
          <a:lstStyle/>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These note that SSRIs and SNRIs, particularly desvenlafaxine, have been shown to improve menopause-associated symptoms [e.g., vasomotor symptoms, pain, sleep disturbances, night sweats); however, none of the agents in this class are approved for symptoms of menopause]</a:t>
            </a:r>
          </a:p>
          <a:p>
            <a:pPr marL="457200" indent="-457200">
              <a:buChar char="•"/>
            </a:pPr>
            <a:endPar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2008 WFSBP guidelines recommend SSRIs, SNRIs, and pregabalin as first-line therapies for the treatment of anxiety, obsessive-compulsive, and post-traumatic stress disorders [CBT and other variants of behavior therapy are recommended either alone or in combination with these medications]</a:t>
            </a:r>
          </a:p>
          <a:p>
            <a:pPr marL="457200" indent="-457200">
              <a:buChar char="•"/>
            </a:pPr>
            <a:endPar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2009 American Psychiatric Association (APA) treatment guidelines recommend SSRIs, SNRIs, TCAs, and benzodiazepines as first-line pharmacotherapy for panic disorder</a:t>
            </a:r>
          </a:p>
          <a:p>
            <a:pPr marL="457200" indent="-457200">
              <a:buChar char="•"/>
            </a:pPr>
            <a:endPar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For S</a:t>
            </a:r>
            <a:r>
              <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easonal </a:t>
            </a: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A</a:t>
            </a:r>
            <a:r>
              <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ffective </a:t>
            </a: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D</a:t>
            </a:r>
            <a:r>
              <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isorder</a:t>
            </a: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 the International Consensus Group on Depression and Anxiety (ICGDA) expert panel guidelines recommend SSRIs as first-line therapy</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Pretomanid (nitroimidazole)</a:t>
            </a:r>
          </a:p>
        </p:txBody>
      </p:sp>
      <p:sp>
        <p:nvSpPr>
          <p:cNvPr id="29699" name="Content Placeholder 2"/>
          <p:cNvSpPr>
            <a:spLocks noGrp="1"/>
          </p:cNvSpPr>
          <p:nvPr>
            <p:ph idx="1"/>
          </p:nvPr>
        </p:nvSpPr>
        <p:spPr>
          <a:xfrm>
            <a:off x="251791" y="1524000"/>
            <a:ext cx="11844414" cy="4580894"/>
          </a:xfrm>
        </p:spPr>
        <p:txBody>
          <a:bodyPr/>
          <a:lstStyle/>
          <a:p>
            <a:r>
              <a:rPr lang="en-US" sz="2400" dirty="0">
                <a:solidFill>
                  <a:srgbClr val="000000"/>
                </a:solidFill>
              </a:rPr>
              <a:t>Indicated, only as part of a combination regimen with bedaquiline and linezolid, for the treatment of adults with pulmonary extensively drug resistant (XDR), treatment-intolerant or nonresponsive multidrug resistant (MDR) tuberculosis (TB)</a:t>
            </a:r>
          </a:p>
          <a:p>
            <a:r>
              <a:rPr lang="en-US" sz="2400" dirty="0">
                <a:solidFill>
                  <a:srgbClr val="000000"/>
                </a:solidFill>
              </a:rPr>
              <a:t>Approval of this indication is based on limited clinical safety and efficacy data</a:t>
            </a:r>
          </a:p>
          <a:p>
            <a:r>
              <a:rPr lang="en-US" sz="2400" dirty="0">
                <a:solidFill>
                  <a:srgbClr val="000000"/>
                </a:solidFill>
              </a:rPr>
              <a:t>This drug is indicated for use in a limited and specific population of patients</a:t>
            </a:r>
          </a:p>
          <a:p>
            <a:r>
              <a:rPr lang="en-US" sz="2400" dirty="0">
                <a:solidFill>
                  <a:srgbClr val="000000"/>
                </a:solidFill>
              </a:rPr>
              <a:t>Pretomanid Tablets are not indicated for patients with:</a:t>
            </a:r>
          </a:p>
          <a:p>
            <a:pPr lvl="1"/>
            <a:r>
              <a:rPr lang="en-US" sz="2400" dirty="0">
                <a:solidFill>
                  <a:srgbClr val="000000"/>
                </a:solidFill>
              </a:rPr>
              <a:t>Drug-sensitive (DS) tuberculosis</a:t>
            </a:r>
          </a:p>
          <a:p>
            <a:pPr lvl="1"/>
            <a:r>
              <a:rPr lang="en-US" sz="2400" dirty="0">
                <a:solidFill>
                  <a:srgbClr val="000000"/>
                </a:solidFill>
              </a:rPr>
              <a:t>Latent infection due to </a:t>
            </a:r>
            <a:r>
              <a:rPr lang="en-US" sz="2400" i="1" dirty="0">
                <a:solidFill>
                  <a:srgbClr val="000000"/>
                </a:solidFill>
              </a:rPr>
              <a:t>Mycobacterium tuberculosis</a:t>
            </a:r>
          </a:p>
          <a:p>
            <a:pPr lvl="1"/>
            <a:r>
              <a:rPr lang="en-US" sz="2400" dirty="0">
                <a:solidFill>
                  <a:srgbClr val="000000"/>
                </a:solidFill>
              </a:rPr>
              <a:t>Extra-pulmonary infection due to </a:t>
            </a:r>
            <a:r>
              <a:rPr lang="en-US" sz="2400" i="1" dirty="0">
                <a:solidFill>
                  <a:srgbClr val="000000"/>
                </a:solidFill>
              </a:rPr>
              <a:t>Mycobacterium tuberculosis</a:t>
            </a:r>
          </a:p>
          <a:p>
            <a:pPr lvl="1"/>
            <a:r>
              <a:rPr lang="en-US" sz="2400" dirty="0">
                <a:solidFill>
                  <a:srgbClr val="000000"/>
                </a:solidFill>
              </a:rPr>
              <a:t>MDR-TB that is not treatment-intolerant or nonresponsive to standard therapy</a:t>
            </a:r>
          </a:p>
          <a:p>
            <a:endParaRPr lang="en-US" sz="22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130</a:t>
            </a:fld>
            <a:endParaRPr lang="en-US" dirty="0"/>
          </a:p>
        </p:txBody>
      </p:sp>
    </p:spTree>
    <p:extLst>
      <p:ext uri="{BB962C8B-B14F-4D97-AF65-F5344CB8AC3E}">
        <p14:creationId xmlns:p14="http://schemas.microsoft.com/office/powerpoint/2010/main" val="4145177084"/>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Pretomanid (nitroimidazole)</a:t>
            </a:r>
          </a:p>
        </p:txBody>
      </p:sp>
      <p:sp>
        <p:nvSpPr>
          <p:cNvPr id="29699" name="Content Placeholder 2"/>
          <p:cNvSpPr>
            <a:spLocks noGrp="1"/>
          </p:cNvSpPr>
          <p:nvPr>
            <p:ph idx="1"/>
          </p:nvPr>
        </p:nvSpPr>
        <p:spPr>
          <a:xfrm>
            <a:off x="251791" y="1524000"/>
            <a:ext cx="11844414" cy="4580894"/>
          </a:xfrm>
        </p:spPr>
        <p:txBody>
          <a:bodyPr/>
          <a:lstStyle/>
          <a:p>
            <a:r>
              <a:rPr lang="en-US" sz="2400" dirty="0">
                <a:solidFill>
                  <a:srgbClr val="000000"/>
                </a:solidFill>
              </a:rPr>
              <a:t>Dosage is 200 mg orally once daily for 26 weeks</a:t>
            </a:r>
          </a:p>
          <a:p>
            <a:r>
              <a:rPr lang="en-US" sz="2400" dirty="0">
                <a:solidFill>
                  <a:srgbClr val="000000"/>
                </a:solidFill>
              </a:rPr>
              <a:t>Available as 200 mg tablets</a:t>
            </a:r>
          </a:p>
          <a:p>
            <a:r>
              <a:rPr lang="en-US" sz="2400" dirty="0">
                <a:solidFill>
                  <a:srgbClr val="000000"/>
                </a:solidFill>
              </a:rPr>
              <a:t>Safety and effectiveness have not been established for its use in combination with drugs other than bedaquiline and linezolid as part of the recommended dosing regimen</a:t>
            </a:r>
          </a:p>
          <a:p>
            <a:r>
              <a:rPr lang="en-US" sz="2400" dirty="0">
                <a:solidFill>
                  <a:srgbClr val="000000"/>
                </a:solidFill>
              </a:rPr>
              <a:t>Contraindicated in patients for whom bedaquiline and/or linezolid is contraindicated</a:t>
            </a:r>
          </a:p>
          <a:p>
            <a:r>
              <a:rPr lang="en-US" sz="2400" dirty="0">
                <a:solidFill>
                  <a:srgbClr val="000000"/>
                </a:solidFill>
              </a:rPr>
              <a:t>Warnings (combination of Pretomanid Tablets, bedaquiline, and linezolid):</a:t>
            </a:r>
            <a:endParaRPr lang="en-US" sz="2400" b="1" dirty="0">
              <a:solidFill>
                <a:srgbClr val="000000"/>
              </a:solidFill>
            </a:endParaRPr>
          </a:p>
          <a:p>
            <a:pPr lvl="1"/>
            <a:r>
              <a:rPr lang="en-US" sz="2400" dirty="0">
                <a:solidFill>
                  <a:srgbClr val="000000"/>
                </a:solidFill>
              </a:rPr>
              <a:t>Hepatic adverse reactions			QT prolongation</a:t>
            </a:r>
          </a:p>
          <a:p>
            <a:pPr lvl="1"/>
            <a:r>
              <a:rPr lang="en-US" sz="2400" dirty="0">
                <a:solidFill>
                  <a:srgbClr val="000000"/>
                </a:solidFill>
              </a:rPr>
              <a:t>Myelosuppression				Reproductive effects (Pretomanid only)</a:t>
            </a:r>
          </a:p>
          <a:p>
            <a:pPr lvl="1"/>
            <a:r>
              <a:rPr lang="en-US" sz="2400" dirty="0">
                <a:solidFill>
                  <a:srgbClr val="000000"/>
                </a:solidFill>
              </a:rPr>
              <a:t>Peripheral and optic neuropathy		Lactic acidosis</a:t>
            </a:r>
          </a:p>
          <a:p>
            <a:endParaRPr lang="en-US" sz="2200" dirty="0"/>
          </a:p>
          <a:p>
            <a:endParaRPr lang="en-US" sz="2400" i="1"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131</a:t>
            </a:fld>
            <a:endParaRPr lang="en-US" dirty="0"/>
          </a:p>
        </p:txBody>
      </p:sp>
    </p:spTree>
    <p:extLst>
      <p:ext uri="{BB962C8B-B14F-4D97-AF65-F5344CB8AC3E}">
        <p14:creationId xmlns:p14="http://schemas.microsoft.com/office/powerpoint/2010/main" val="2390465491"/>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D085F-D270-457E-9963-50995ECAC48E}"/>
              </a:ext>
            </a:extLst>
          </p:cNvPr>
          <p:cNvSpPr>
            <a:spLocks noGrp="1"/>
          </p:cNvSpPr>
          <p:nvPr>
            <p:ph type="sldNum" sz="quarter" idx="4"/>
          </p:nvPr>
        </p:nvSpPr>
        <p:spPr/>
        <p:txBody>
          <a:bodyPr/>
          <a:lstStyle/>
          <a:p>
            <a:fld id="{FF445594-FFE8-4E90-934C-EFF530110A38}" type="slidenum">
              <a:rPr lang="en-US" smtClean="0">
                <a:uFillTx/>
              </a:rPr>
              <a:pPr/>
              <a:t>132</a:t>
            </a:fld>
            <a:endParaRPr lang="en-US" dirty="0">
              <a:uFillTx/>
            </a:endParaRPr>
          </a:p>
        </p:txBody>
      </p:sp>
      <p:sp>
        <p:nvSpPr>
          <p:cNvPr id="3" name="Content Placeholder 2">
            <a:extLst>
              <a:ext uri="{FF2B5EF4-FFF2-40B4-BE49-F238E27FC236}">
                <a16:creationId xmlns:a16="http://schemas.microsoft.com/office/drawing/2014/main" id="{BA51C126-94ED-46DF-8A94-5DD20CF89FC0}"/>
              </a:ext>
            </a:extLst>
          </p:cNvPr>
          <p:cNvSpPr>
            <a:spLocks noGrp="1"/>
          </p:cNvSpPr>
          <p:nvPr>
            <p:ph idx="11"/>
          </p:nvPr>
        </p:nvSpPr>
        <p:spPr>
          <a:xfrm>
            <a:off x="609600" y="1463040"/>
            <a:ext cx="5486400" cy="4498516"/>
          </a:xfrm>
        </p:spPr>
        <p:txBody>
          <a:bodyPr/>
          <a:lstStyle/>
          <a:p>
            <a:pPr marL="0" indent="0">
              <a:buNone/>
            </a:pPr>
            <a:r>
              <a:rPr lang="en-US" sz="2000" dirty="0">
                <a:solidFill>
                  <a:srgbClr val="000000"/>
                </a:solidFill>
              </a:rPr>
              <a:t>Most common adverse reactions (≥10%):</a:t>
            </a:r>
          </a:p>
          <a:p>
            <a:pPr lvl="1"/>
            <a:r>
              <a:rPr lang="en-US" sz="2000" dirty="0">
                <a:solidFill>
                  <a:srgbClr val="000000"/>
                </a:solidFill>
              </a:rPr>
              <a:t>Peripheral neuropathy</a:t>
            </a:r>
          </a:p>
          <a:p>
            <a:pPr lvl="1"/>
            <a:r>
              <a:rPr lang="en-US" sz="2000" dirty="0">
                <a:solidFill>
                  <a:srgbClr val="000000"/>
                </a:solidFill>
              </a:rPr>
              <a:t>Acne</a:t>
            </a:r>
          </a:p>
          <a:p>
            <a:pPr lvl="1"/>
            <a:r>
              <a:rPr lang="en-US" sz="2000" dirty="0">
                <a:solidFill>
                  <a:srgbClr val="000000"/>
                </a:solidFill>
              </a:rPr>
              <a:t>Anemia</a:t>
            </a:r>
          </a:p>
          <a:p>
            <a:pPr lvl="1"/>
            <a:r>
              <a:rPr lang="en-US" sz="2000" dirty="0">
                <a:solidFill>
                  <a:srgbClr val="000000"/>
                </a:solidFill>
              </a:rPr>
              <a:t>Nausea</a:t>
            </a:r>
          </a:p>
          <a:p>
            <a:pPr lvl="1"/>
            <a:r>
              <a:rPr lang="en-US" sz="2000" dirty="0">
                <a:solidFill>
                  <a:srgbClr val="000000"/>
                </a:solidFill>
              </a:rPr>
              <a:t>Vomiting</a:t>
            </a:r>
          </a:p>
          <a:p>
            <a:pPr lvl="1"/>
            <a:r>
              <a:rPr lang="en-US" sz="2000" dirty="0">
                <a:solidFill>
                  <a:srgbClr val="000000"/>
                </a:solidFill>
              </a:rPr>
              <a:t>Headache</a:t>
            </a:r>
          </a:p>
          <a:p>
            <a:pPr lvl="1"/>
            <a:r>
              <a:rPr lang="en-US" sz="2000" dirty="0">
                <a:solidFill>
                  <a:srgbClr val="000000"/>
                </a:solidFill>
              </a:rPr>
              <a:t>Increased transaminases</a:t>
            </a:r>
          </a:p>
          <a:p>
            <a:pPr lvl="1"/>
            <a:r>
              <a:rPr lang="en-US" sz="2000" dirty="0">
                <a:solidFill>
                  <a:srgbClr val="000000"/>
                </a:solidFill>
              </a:rPr>
              <a:t>Dyspepsia</a:t>
            </a:r>
          </a:p>
          <a:p>
            <a:pPr lvl="1"/>
            <a:r>
              <a:rPr lang="en-US" sz="2000" dirty="0">
                <a:solidFill>
                  <a:srgbClr val="000000"/>
                </a:solidFill>
              </a:rPr>
              <a:t>Decreased appetite</a:t>
            </a:r>
          </a:p>
          <a:p>
            <a:pPr lvl="1"/>
            <a:r>
              <a:rPr lang="en-US" sz="2000" dirty="0">
                <a:solidFill>
                  <a:srgbClr val="000000"/>
                </a:solidFill>
              </a:rPr>
              <a:t>Rash</a:t>
            </a:r>
          </a:p>
          <a:p>
            <a:pPr lvl="1"/>
            <a:r>
              <a:rPr lang="en-US" sz="2000" dirty="0">
                <a:solidFill>
                  <a:srgbClr val="000000"/>
                </a:solidFill>
              </a:rPr>
              <a:t>Pruritus</a:t>
            </a:r>
          </a:p>
          <a:p>
            <a:pPr lvl="1"/>
            <a:endParaRPr lang="en-US" sz="2000" dirty="0"/>
          </a:p>
        </p:txBody>
      </p:sp>
      <p:sp>
        <p:nvSpPr>
          <p:cNvPr id="4" name="Content Placeholder 3">
            <a:extLst>
              <a:ext uri="{FF2B5EF4-FFF2-40B4-BE49-F238E27FC236}">
                <a16:creationId xmlns:a16="http://schemas.microsoft.com/office/drawing/2014/main" id="{F5E4D6F1-B85D-4BE9-99F6-2CBC81F766C5}"/>
              </a:ext>
            </a:extLst>
          </p:cNvPr>
          <p:cNvSpPr>
            <a:spLocks noGrp="1"/>
          </p:cNvSpPr>
          <p:nvPr>
            <p:ph idx="12"/>
          </p:nvPr>
        </p:nvSpPr>
        <p:spPr>
          <a:xfrm>
            <a:off x="6271491" y="1603513"/>
            <a:ext cx="5486400" cy="4358043"/>
          </a:xfrm>
        </p:spPr>
        <p:txBody>
          <a:bodyPr/>
          <a:lstStyle/>
          <a:p>
            <a:pPr lvl="1"/>
            <a:r>
              <a:rPr lang="en-US" sz="2000" dirty="0">
                <a:solidFill>
                  <a:srgbClr val="000000"/>
                </a:solidFill>
              </a:rPr>
              <a:t>Abdominal pain</a:t>
            </a:r>
          </a:p>
          <a:p>
            <a:pPr lvl="1"/>
            <a:r>
              <a:rPr lang="en-US" sz="2000" dirty="0">
                <a:solidFill>
                  <a:srgbClr val="000000"/>
                </a:solidFill>
              </a:rPr>
              <a:t>Pleuritic pain</a:t>
            </a:r>
          </a:p>
          <a:p>
            <a:pPr lvl="1"/>
            <a:r>
              <a:rPr lang="en-US" sz="2000" dirty="0">
                <a:solidFill>
                  <a:srgbClr val="000000"/>
                </a:solidFill>
              </a:rPr>
              <a:t>Increased gammaglutamyltransferase</a:t>
            </a:r>
          </a:p>
          <a:p>
            <a:pPr lvl="1"/>
            <a:r>
              <a:rPr lang="en-US" sz="2000" dirty="0">
                <a:solidFill>
                  <a:srgbClr val="000000"/>
                </a:solidFill>
              </a:rPr>
              <a:t>Lower respiratory tract infection</a:t>
            </a:r>
          </a:p>
          <a:p>
            <a:pPr lvl="1"/>
            <a:r>
              <a:rPr lang="en-US" sz="2000" dirty="0">
                <a:solidFill>
                  <a:srgbClr val="000000"/>
                </a:solidFill>
              </a:rPr>
              <a:t>Hyperamylasemia</a:t>
            </a:r>
          </a:p>
          <a:p>
            <a:pPr lvl="1"/>
            <a:r>
              <a:rPr lang="en-US" sz="2000" dirty="0">
                <a:solidFill>
                  <a:srgbClr val="000000"/>
                </a:solidFill>
              </a:rPr>
              <a:t>Hemoptysis</a:t>
            </a:r>
          </a:p>
          <a:p>
            <a:pPr lvl="1"/>
            <a:r>
              <a:rPr lang="en-US" sz="2000" dirty="0">
                <a:solidFill>
                  <a:srgbClr val="000000"/>
                </a:solidFill>
              </a:rPr>
              <a:t>Back pain</a:t>
            </a:r>
          </a:p>
          <a:p>
            <a:pPr lvl="1"/>
            <a:r>
              <a:rPr lang="en-US" sz="2000" dirty="0">
                <a:solidFill>
                  <a:srgbClr val="000000"/>
                </a:solidFill>
              </a:rPr>
              <a:t>Cough</a:t>
            </a:r>
          </a:p>
          <a:p>
            <a:pPr lvl="1"/>
            <a:r>
              <a:rPr lang="en-US" sz="2000" dirty="0">
                <a:solidFill>
                  <a:srgbClr val="000000"/>
                </a:solidFill>
              </a:rPr>
              <a:t>Visual impairment</a:t>
            </a:r>
          </a:p>
          <a:p>
            <a:pPr lvl="1"/>
            <a:r>
              <a:rPr lang="en-US" sz="2000" dirty="0">
                <a:solidFill>
                  <a:srgbClr val="000000"/>
                </a:solidFill>
              </a:rPr>
              <a:t>Hypoglycemia</a:t>
            </a:r>
          </a:p>
          <a:p>
            <a:pPr lvl="1"/>
            <a:r>
              <a:rPr lang="en-US" sz="2000" dirty="0">
                <a:solidFill>
                  <a:srgbClr val="000000"/>
                </a:solidFill>
              </a:rPr>
              <a:t>Abnormal loss of weight</a:t>
            </a:r>
          </a:p>
          <a:p>
            <a:pPr lvl="1"/>
            <a:r>
              <a:rPr lang="en-US" sz="2000" dirty="0">
                <a:solidFill>
                  <a:srgbClr val="000000"/>
                </a:solidFill>
              </a:rPr>
              <a:t>Diarrhea</a:t>
            </a:r>
          </a:p>
          <a:p>
            <a:endParaRPr lang="en-US" dirty="0"/>
          </a:p>
        </p:txBody>
      </p:sp>
      <p:sp>
        <p:nvSpPr>
          <p:cNvPr id="5" name="Title 4">
            <a:extLst>
              <a:ext uri="{FF2B5EF4-FFF2-40B4-BE49-F238E27FC236}">
                <a16:creationId xmlns:a16="http://schemas.microsoft.com/office/drawing/2014/main" id="{DA1A07D2-D620-4DC0-8DDF-6FE38AD9318D}"/>
              </a:ext>
            </a:extLst>
          </p:cNvPr>
          <p:cNvSpPr>
            <a:spLocks noGrp="1"/>
          </p:cNvSpPr>
          <p:nvPr>
            <p:ph type="title"/>
          </p:nvPr>
        </p:nvSpPr>
        <p:spPr>
          <a:xfrm>
            <a:off x="558350" y="372105"/>
            <a:ext cx="11075299" cy="995995"/>
          </a:xfrm>
        </p:spPr>
        <p:txBody>
          <a:bodyPr/>
          <a:lstStyle/>
          <a:p>
            <a:r>
              <a:rPr lang="en-US" dirty="0"/>
              <a:t>Pretomanid (nitroimidazole)</a:t>
            </a:r>
          </a:p>
        </p:txBody>
      </p:sp>
      <p:sp>
        <p:nvSpPr>
          <p:cNvPr id="6" name="Footer Placeholder 5">
            <a:extLst>
              <a:ext uri="{FF2B5EF4-FFF2-40B4-BE49-F238E27FC236}">
                <a16:creationId xmlns:a16="http://schemas.microsoft.com/office/drawing/2014/main" id="{EA736137-8034-40D8-B694-C498F5A59DFB}"/>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a:p>
            <a:endParaRPr lang="en-US" dirty="0">
              <a:uFillTx/>
            </a:endParaRPr>
          </a:p>
        </p:txBody>
      </p:sp>
    </p:spTree>
    <p:extLst>
      <p:ext uri="{BB962C8B-B14F-4D97-AF65-F5344CB8AC3E}">
        <p14:creationId xmlns:p14="http://schemas.microsoft.com/office/powerpoint/2010/main" val="4096781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Pretomanid (nitroimidazole)</a:t>
            </a:r>
          </a:p>
        </p:txBody>
      </p:sp>
      <p:sp>
        <p:nvSpPr>
          <p:cNvPr id="29699" name="Content Placeholder 2"/>
          <p:cNvSpPr>
            <a:spLocks noGrp="1"/>
          </p:cNvSpPr>
          <p:nvPr>
            <p:ph idx="1"/>
          </p:nvPr>
        </p:nvSpPr>
        <p:spPr>
          <a:xfrm>
            <a:off x="0" y="1410789"/>
            <a:ext cx="12396651" cy="4694105"/>
          </a:xfrm>
        </p:spPr>
        <p:txBody>
          <a:bodyPr/>
          <a:lstStyle/>
          <a:p>
            <a:r>
              <a:rPr lang="en-US" sz="2000" dirty="0">
                <a:solidFill>
                  <a:srgbClr val="000000"/>
                </a:solidFill>
              </a:rPr>
              <a:t>The Nix-TB trial was an open-label study conducted in 3 centers in South Africa in patients with XDR, treatment-intolerant MDR, or non-responsive MDR pulmonary TB</a:t>
            </a:r>
          </a:p>
          <a:p>
            <a:r>
              <a:rPr lang="en-US" sz="2000" dirty="0">
                <a:solidFill>
                  <a:srgbClr val="000000"/>
                </a:solidFill>
              </a:rPr>
              <a:t>Participants received a combination regimen of Pretomanid Tablets, bedaquiline, and linezolid (starting dose was either 600 mg twice daily or 1200 mg once daily) for 6 months (extended to 9 months in 2 patients) with 24 months of follow-up</a:t>
            </a:r>
          </a:p>
          <a:p>
            <a:r>
              <a:rPr lang="en-US" sz="2000" dirty="0">
                <a:solidFill>
                  <a:srgbClr val="000000"/>
                </a:solidFill>
              </a:rPr>
              <a:t>107 of the 109 patients enrolled were assessable for the primary efficacy analyses with 2 patients remaining in follow-up for the primary outcome assessment</a:t>
            </a:r>
          </a:p>
          <a:p>
            <a:r>
              <a:rPr lang="en-US" sz="2000" dirty="0">
                <a:solidFill>
                  <a:srgbClr val="000000"/>
                </a:solidFill>
              </a:rPr>
              <a:t>Treatment failure was defined as:</a:t>
            </a:r>
          </a:p>
          <a:p>
            <a:pPr lvl="1"/>
            <a:r>
              <a:rPr lang="en-US" sz="2000" dirty="0">
                <a:solidFill>
                  <a:srgbClr val="000000"/>
                </a:solidFill>
              </a:rPr>
              <a:t>The incidence of bacteriologic failure (reinfection – culture conversion to positive status with different M. tuberculosis strain)</a:t>
            </a:r>
          </a:p>
          <a:p>
            <a:pPr lvl="1"/>
            <a:r>
              <a:rPr lang="en-US" sz="2000" dirty="0">
                <a:solidFill>
                  <a:srgbClr val="000000"/>
                </a:solidFill>
              </a:rPr>
              <a:t>Bacteriological relapse (culture conversion to positive status with same M. tuberculosis strain)</a:t>
            </a:r>
          </a:p>
          <a:p>
            <a:pPr lvl="1"/>
            <a:r>
              <a:rPr lang="en-US" sz="2000" dirty="0">
                <a:solidFill>
                  <a:srgbClr val="000000"/>
                </a:solidFill>
              </a:rPr>
              <a:t>Clinical failure through follow-up until 6 months after the end of treatment</a:t>
            </a:r>
          </a:p>
          <a:p>
            <a:pPr marL="400050"/>
            <a:r>
              <a:rPr lang="en-US" sz="2000" dirty="0">
                <a:solidFill>
                  <a:srgbClr val="000000"/>
                </a:solidFill>
              </a:rPr>
              <a:t>Outcomes were classified as success for 89% of the patients and failure for 11%</a:t>
            </a:r>
            <a:endParaRPr lang="en-US" sz="2000" i="1" dirty="0">
              <a:solidFill>
                <a:srgbClr val="000000"/>
              </a:solidFill>
            </a:endParaRPr>
          </a:p>
          <a:p>
            <a:pPr lvl="1"/>
            <a:endParaRPr lang="en-US" sz="2000" dirty="0"/>
          </a:p>
          <a:p>
            <a:endParaRPr lang="en-US" sz="2400" i="1"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133</a:t>
            </a:fld>
            <a:endParaRPr lang="en-US" dirty="0"/>
          </a:p>
        </p:txBody>
      </p:sp>
    </p:spTree>
    <p:extLst>
      <p:ext uri="{BB962C8B-B14F-4D97-AF65-F5344CB8AC3E}">
        <p14:creationId xmlns:p14="http://schemas.microsoft.com/office/powerpoint/2010/main" val="4287782885"/>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Reblozyl (luspatercept-aamt)</a:t>
            </a:r>
          </a:p>
        </p:txBody>
      </p:sp>
      <p:sp>
        <p:nvSpPr>
          <p:cNvPr id="29699" name="Content Placeholder 2"/>
          <p:cNvSpPr>
            <a:spLocks noGrp="1"/>
          </p:cNvSpPr>
          <p:nvPr>
            <p:ph idx="1"/>
          </p:nvPr>
        </p:nvSpPr>
        <p:spPr>
          <a:xfrm>
            <a:off x="251791" y="1643270"/>
            <a:ext cx="11844414" cy="4461624"/>
          </a:xfrm>
        </p:spPr>
        <p:txBody>
          <a:bodyPr/>
          <a:lstStyle/>
          <a:p>
            <a:r>
              <a:rPr lang="en-US" sz="2400" dirty="0">
                <a:solidFill>
                  <a:srgbClr val="000000"/>
                </a:solidFill>
              </a:rPr>
              <a:t>Indicated for the treatment of anemia in adult patients with beta thalassemia who require regular red blood cell (RBC) transfusions</a:t>
            </a:r>
          </a:p>
          <a:p>
            <a:r>
              <a:rPr lang="en-US" sz="2400" dirty="0">
                <a:solidFill>
                  <a:srgbClr val="000000"/>
                </a:solidFill>
              </a:rPr>
              <a:t>The recommended starting dose is 1 mg/kg SC once every 3 weeks; hemoglobin (Hgb) results should be reviewed prior to each administration</a:t>
            </a:r>
          </a:p>
          <a:p>
            <a:r>
              <a:rPr lang="en-US" sz="2400" dirty="0">
                <a:solidFill>
                  <a:srgbClr val="000000"/>
                </a:solidFill>
              </a:rPr>
              <a:t>Available as 25 mg and 75 mg lyophilized powder in a single-dose vial for reconstitution for injection</a:t>
            </a:r>
          </a:p>
          <a:p>
            <a:r>
              <a:rPr lang="en-US" sz="2400" dirty="0">
                <a:solidFill>
                  <a:srgbClr val="000000"/>
                </a:solidFill>
              </a:rPr>
              <a:t>Warnings:</a:t>
            </a:r>
          </a:p>
          <a:p>
            <a:pPr lvl="1"/>
            <a:r>
              <a:rPr lang="en-US" sz="2400" dirty="0">
                <a:solidFill>
                  <a:srgbClr val="000000"/>
                </a:solidFill>
              </a:rPr>
              <a:t>Thrombosis/Thromboembolism</a:t>
            </a:r>
          </a:p>
          <a:p>
            <a:pPr lvl="1"/>
            <a:r>
              <a:rPr lang="en-US" sz="2400" dirty="0">
                <a:solidFill>
                  <a:srgbClr val="000000"/>
                </a:solidFill>
              </a:rPr>
              <a:t>Hypertension</a:t>
            </a:r>
          </a:p>
          <a:p>
            <a:pPr lvl="1"/>
            <a:r>
              <a:rPr lang="en-US" sz="2400" dirty="0">
                <a:solidFill>
                  <a:srgbClr val="000000"/>
                </a:solidFill>
              </a:rPr>
              <a:t>Embryo-Fetal Toxicity</a:t>
            </a:r>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134</a:t>
            </a:fld>
            <a:endParaRPr lang="en-US" dirty="0"/>
          </a:p>
        </p:txBody>
      </p:sp>
    </p:spTree>
    <p:extLst>
      <p:ext uri="{BB962C8B-B14F-4D97-AF65-F5344CB8AC3E}">
        <p14:creationId xmlns:p14="http://schemas.microsoft.com/office/powerpoint/2010/main" val="2895918313"/>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Reblozyl (luspatercept-aamt)</a:t>
            </a:r>
          </a:p>
        </p:txBody>
      </p:sp>
      <p:sp>
        <p:nvSpPr>
          <p:cNvPr id="29699" name="Content Placeholder 2"/>
          <p:cNvSpPr>
            <a:spLocks noGrp="1"/>
          </p:cNvSpPr>
          <p:nvPr>
            <p:ph idx="1"/>
          </p:nvPr>
        </p:nvSpPr>
        <p:spPr>
          <a:xfrm>
            <a:off x="251791" y="1643270"/>
            <a:ext cx="11844414" cy="4461624"/>
          </a:xfrm>
        </p:spPr>
        <p:txBody>
          <a:bodyPr/>
          <a:lstStyle/>
          <a:p>
            <a:r>
              <a:rPr lang="en-US" sz="2000" dirty="0">
                <a:solidFill>
                  <a:srgbClr val="000000"/>
                </a:solidFill>
              </a:rPr>
              <a:t>The most common adverse reactions (&gt;10%):</a:t>
            </a:r>
          </a:p>
          <a:p>
            <a:pPr lvl="1"/>
            <a:r>
              <a:rPr lang="en-US" sz="2000" dirty="0">
                <a:solidFill>
                  <a:srgbClr val="000000"/>
                </a:solidFill>
              </a:rPr>
              <a:t>Headache					Cough</a:t>
            </a:r>
          </a:p>
          <a:p>
            <a:pPr lvl="1"/>
            <a:r>
              <a:rPr lang="en-US" sz="2000" dirty="0">
                <a:solidFill>
                  <a:srgbClr val="000000"/>
                </a:solidFill>
              </a:rPr>
              <a:t>Bone pain					Abdominal pain</a:t>
            </a:r>
          </a:p>
          <a:p>
            <a:pPr lvl="1"/>
            <a:r>
              <a:rPr lang="en-US" sz="2000" dirty="0">
                <a:solidFill>
                  <a:srgbClr val="000000"/>
                </a:solidFill>
              </a:rPr>
              <a:t>Arthralgia						Diarrhea</a:t>
            </a:r>
          </a:p>
          <a:p>
            <a:pPr lvl="1"/>
            <a:r>
              <a:rPr lang="en-US" sz="2000" dirty="0">
                <a:solidFill>
                  <a:srgbClr val="000000"/>
                </a:solidFill>
              </a:rPr>
              <a:t>Fatigue					            Dizziness</a:t>
            </a:r>
          </a:p>
          <a:p>
            <a:r>
              <a:rPr lang="en-US" sz="2000" dirty="0">
                <a:solidFill>
                  <a:srgbClr val="000000"/>
                </a:solidFill>
              </a:rPr>
              <a:t>The FDA approval was based on the phase 3 BELIEVE trial</a:t>
            </a:r>
          </a:p>
          <a:p>
            <a:r>
              <a:rPr lang="en-US" sz="2000" dirty="0">
                <a:solidFill>
                  <a:srgbClr val="000000"/>
                </a:solidFill>
              </a:rPr>
              <a:t>The multicenter, randomized, double-blind, placebo-controlled trial enrolled 336 patients with beta thalassemia requiring regular red blood cell transfusions (6-20 RBC units per 24 weeks) with no transfusion-free period greater than 35 days during that period</a:t>
            </a:r>
          </a:p>
          <a:p>
            <a:r>
              <a:rPr lang="en-US" sz="2000" dirty="0">
                <a:solidFill>
                  <a:srgbClr val="000000"/>
                </a:solidFill>
              </a:rPr>
              <a:t>Reblozyl was administered subcutaneously once every 3 weeks as long as a reduction in transfusion requirement was observed or until unacceptable toxicity</a:t>
            </a:r>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135</a:t>
            </a:fld>
            <a:endParaRPr lang="en-US" dirty="0"/>
          </a:p>
        </p:txBody>
      </p:sp>
    </p:spTree>
    <p:extLst>
      <p:ext uri="{BB962C8B-B14F-4D97-AF65-F5344CB8AC3E}">
        <p14:creationId xmlns:p14="http://schemas.microsoft.com/office/powerpoint/2010/main" val="1932378234"/>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Reblozyl (luspatercept-aamt)</a:t>
            </a:r>
          </a:p>
        </p:txBody>
      </p:sp>
      <p:sp>
        <p:nvSpPr>
          <p:cNvPr id="29699" name="Content Placeholder 2"/>
          <p:cNvSpPr>
            <a:spLocks noGrp="1"/>
          </p:cNvSpPr>
          <p:nvPr>
            <p:ph idx="1"/>
          </p:nvPr>
        </p:nvSpPr>
        <p:spPr>
          <a:xfrm>
            <a:off x="251791" y="1643270"/>
            <a:ext cx="11844414" cy="4461624"/>
          </a:xfrm>
        </p:spPr>
        <p:txBody>
          <a:bodyPr/>
          <a:lstStyle/>
          <a:p>
            <a:r>
              <a:rPr lang="en-US" sz="2000" dirty="0">
                <a:solidFill>
                  <a:srgbClr val="000000"/>
                </a:solidFill>
              </a:rPr>
              <a:t>All patients were eligible to receive best supportive care, which included RBC transfusions; iron-chelating agents; use of antibiotic, antiviral, and antifungal therapy; and/or nutritional support, as needed</a:t>
            </a:r>
          </a:p>
          <a:p>
            <a:r>
              <a:rPr lang="en-US" sz="2000" dirty="0">
                <a:solidFill>
                  <a:srgbClr val="000000"/>
                </a:solidFill>
              </a:rPr>
              <a:t>The trial showed a statistically significant improvement in the primary endpoint of erythroid response</a:t>
            </a:r>
          </a:p>
          <a:p>
            <a:r>
              <a:rPr lang="en-US" sz="2000" dirty="0">
                <a:solidFill>
                  <a:srgbClr val="000000"/>
                </a:solidFill>
              </a:rPr>
              <a:t>This was defined as at least a 33 percent cut from baseline in RBC transfusion burden with a reduction of at least two units during a defined period of 12 consecutive weeks, from weeks 13 to 24, compared to placebo</a:t>
            </a:r>
          </a:p>
          <a:p>
            <a:r>
              <a:rPr lang="en-US" sz="2000" dirty="0">
                <a:solidFill>
                  <a:srgbClr val="000000"/>
                </a:solidFill>
              </a:rPr>
              <a:t>The drug also met all key secondary endpoints of statistically significant improvements in RBC transfusion burden from baseline of at least 33 percent decrease during the weeks 37 to 48 period, and at least a 50 percent reduction from week 13 to week 24, at least a 50 percent decrease from weeks 37 to 48, and a mean change in transfusion burden from weeks 13 to 24</a:t>
            </a:r>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136</a:t>
            </a:fld>
            <a:endParaRPr lang="en-US" dirty="0"/>
          </a:p>
        </p:txBody>
      </p:sp>
    </p:spTree>
    <p:extLst>
      <p:ext uri="{BB962C8B-B14F-4D97-AF65-F5344CB8AC3E}">
        <p14:creationId xmlns:p14="http://schemas.microsoft.com/office/powerpoint/2010/main" val="839890379"/>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Spravato (esketamine)</a:t>
            </a:r>
          </a:p>
        </p:txBody>
      </p:sp>
      <p:sp>
        <p:nvSpPr>
          <p:cNvPr id="29699" name="Content Placeholder 2"/>
          <p:cNvSpPr>
            <a:spLocks noGrp="1"/>
          </p:cNvSpPr>
          <p:nvPr>
            <p:ph idx="1"/>
          </p:nvPr>
        </p:nvSpPr>
        <p:spPr>
          <a:xfrm>
            <a:off x="251791" y="1643270"/>
            <a:ext cx="11844414" cy="4461624"/>
          </a:xfrm>
        </p:spPr>
        <p:txBody>
          <a:bodyPr/>
          <a:lstStyle/>
          <a:p>
            <a:r>
              <a:rPr lang="en-US" sz="2200" dirty="0">
                <a:solidFill>
                  <a:srgbClr val="000000"/>
                </a:solidFill>
              </a:rPr>
              <a:t>A schedule III controlled substance indicated, in conjunction with an oral antidepressant, for the treatment of treatment-resistant depression (TRD) in adults</a:t>
            </a:r>
          </a:p>
          <a:p>
            <a:r>
              <a:rPr lang="en-US" sz="2200" dirty="0">
                <a:solidFill>
                  <a:srgbClr val="000000"/>
                </a:solidFill>
              </a:rPr>
              <a:t>Not approved as an anesthetic agent; the safety and effectiveness of Spravato as an anesthetic agent have not been established</a:t>
            </a:r>
          </a:p>
          <a:p>
            <a:r>
              <a:rPr lang="en-US" sz="2200" dirty="0">
                <a:solidFill>
                  <a:srgbClr val="000000"/>
                </a:solidFill>
              </a:rPr>
              <a:t>Should be administered intranasally under the supervision of a healthcare provider</a:t>
            </a:r>
          </a:p>
          <a:p>
            <a:r>
              <a:rPr lang="en-US" sz="2200" dirty="0">
                <a:solidFill>
                  <a:srgbClr val="000000"/>
                </a:solidFill>
              </a:rPr>
              <a:t>Blood pressure should be assessed before and after administration</a:t>
            </a:r>
          </a:p>
          <a:p>
            <a:r>
              <a:rPr lang="en-US" sz="2200" dirty="0">
                <a:solidFill>
                  <a:srgbClr val="000000"/>
                </a:solidFill>
              </a:rPr>
              <a:t>Evidence of therapeutic benefit should be evaluated at the end of the induction phase to determine need for continued treatment</a:t>
            </a:r>
          </a:p>
          <a:p>
            <a:r>
              <a:rPr lang="en-US" sz="2200" dirty="0">
                <a:solidFill>
                  <a:srgbClr val="000000"/>
                </a:solidFill>
              </a:rPr>
              <a:t>Available as a nasal Spray; each device delivers two sprays containing a total of 28 mg of Esketamine</a:t>
            </a:r>
          </a:p>
          <a:p>
            <a:endParaRPr lang="en-US" sz="20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137</a:t>
            </a:fld>
            <a:endParaRPr lang="en-US" dirty="0"/>
          </a:p>
        </p:txBody>
      </p:sp>
    </p:spTree>
    <p:extLst>
      <p:ext uri="{BB962C8B-B14F-4D97-AF65-F5344CB8AC3E}">
        <p14:creationId xmlns:p14="http://schemas.microsoft.com/office/powerpoint/2010/main" val="3848888894"/>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Spravato (esketamine)</a:t>
            </a:r>
          </a:p>
        </p:txBody>
      </p:sp>
      <p:sp>
        <p:nvSpPr>
          <p:cNvPr id="29699" name="Content Placeholder 2"/>
          <p:cNvSpPr>
            <a:spLocks noGrp="1"/>
          </p:cNvSpPr>
          <p:nvPr>
            <p:ph idx="1"/>
          </p:nvPr>
        </p:nvSpPr>
        <p:spPr>
          <a:xfrm>
            <a:off x="251791" y="1643270"/>
            <a:ext cx="11844414" cy="4461624"/>
          </a:xfrm>
        </p:spPr>
        <p:txBody>
          <a:bodyPr/>
          <a:lstStyle/>
          <a:p>
            <a:r>
              <a:rPr lang="en-US" sz="2200" dirty="0">
                <a:solidFill>
                  <a:srgbClr val="000000"/>
                </a:solidFill>
              </a:rPr>
              <a:t>Contraindications:</a:t>
            </a:r>
          </a:p>
          <a:p>
            <a:pPr lvl="1"/>
            <a:r>
              <a:rPr lang="en-US" sz="2200" dirty="0">
                <a:solidFill>
                  <a:srgbClr val="000000"/>
                </a:solidFill>
              </a:rPr>
              <a:t>Aneurysmal vascular disease (including thoracic and abdominal aorta, intracranial and peripheral arterial vessels) or arteriovenous malformation</a:t>
            </a:r>
          </a:p>
          <a:p>
            <a:pPr lvl="1"/>
            <a:r>
              <a:rPr lang="en-US" sz="2200" dirty="0">
                <a:solidFill>
                  <a:srgbClr val="000000"/>
                </a:solidFill>
              </a:rPr>
              <a:t>Intracerebral hemorrhage</a:t>
            </a:r>
          </a:p>
          <a:p>
            <a:pPr lvl="1"/>
            <a:r>
              <a:rPr lang="en-US" sz="2200" dirty="0">
                <a:solidFill>
                  <a:srgbClr val="000000"/>
                </a:solidFill>
              </a:rPr>
              <a:t>Hypersensitivity to esketamine, ketamine, or any of the excipients</a:t>
            </a:r>
          </a:p>
          <a:p>
            <a:pPr marL="400050"/>
            <a:r>
              <a:rPr lang="en-US" sz="2200" dirty="0">
                <a:solidFill>
                  <a:srgbClr val="000000"/>
                </a:solidFill>
              </a:rPr>
              <a:t>Boxed Warnings:</a:t>
            </a:r>
          </a:p>
          <a:p>
            <a:pPr marL="800100" lvl="1"/>
            <a:r>
              <a:rPr lang="en-US" sz="2200" dirty="0">
                <a:solidFill>
                  <a:srgbClr val="000000"/>
                </a:solidFill>
              </a:rPr>
              <a:t>Risk for sedation and dissociation after administration</a:t>
            </a:r>
          </a:p>
          <a:p>
            <a:pPr marL="800100" lvl="1"/>
            <a:r>
              <a:rPr lang="en-US" sz="2200" dirty="0">
                <a:solidFill>
                  <a:srgbClr val="000000"/>
                </a:solidFill>
              </a:rPr>
              <a:t>Potential for abuse and misuse</a:t>
            </a:r>
          </a:p>
          <a:p>
            <a:pPr marL="800100" lvl="1"/>
            <a:r>
              <a:rPr lang="en-US" sz="2200" dirty="0">
                <a:solidFill>
                  <a:srgbClr val="000000"/>
                </a:solidFill>
              </a:rPr>
              <a:t>Only available through the SPRAVATO REMS</a:t>
            </a:r>
          </a:p>
          <a:p>
            <a:pPr marL="800100" lvl="1"/>
            <a:r>
              <a:rPr lang="en-US" sz="2200" dirty="0">
                <a:solidFill>
                  <a:srgbClr val="000000"/>
                </a:solidFill>
              </a:rPr>
              <a:t>Increased risk of suicidal thoughts and behaviors in pediatric and young adult patients taking antidepressants</a:t>
            </a:r>
          </a:p>
          <a:p>
            <a:pPr marL="400050"/>
            <a:endParaRPr lang="en-US" sz="2400" dirty="0"/>
          </a:p>
          <a:p>
            <a:pPr marL="400050"/>
            <a:endParaRPr lang="en-US" sz="2400" dirty="0"/>
          </a:p>
          <a:p>
            <a:pPr marL="400050"/>
            <a:endParaRPr lang="en-US" sz="2400" dirty="0"/>
          </a:p>
          <a:p>
            <a:endParaRPr lang="en-US" sz="20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138</a:t>
            </a:fld>
            <a:endParaRPr lang="en-US" dirty="0"/>
          </a:p>
        </p:txBody>
      </p:sp>
    </p:spTree>
    <p:extLst>
      <p:ext uri="{BB962C8B-B14F-4D97-AF65-F5344CB8AC3E}">
        <p14:creationId xmlns:p14="http://schemas.microsoft.com/office/powerpoint/2010/main" val="1549938456"/>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Spravato (esketamine)</a:t>
            </a:r>
          </a:p>
        </p:txBody>
      </p:sp>
      <p:sp>
        <p:nvSpPr>
          <p:cNvPr id="29699" name="Content Placeholder 2"/>
          <p:cNvSpPr>
            <a:spLocks noGrp="1"/>
          </p:cNvSpPr>
          <p:nvPr>
            <p:ph idx="1"/>
          </p:nvPr>
        </p:nvSpPr>
        <p:spPr>
          <a:xfrm>
            <a:off x="251791" y="1643270"/>
            <a:ext cx="11844414" cy="4461624"/>
          </a:xfrm>
        </p:spPr>
        <p:txBody>
          <a:bodyPr/>
          <a:lstStyle/>
          <a:p>
            <a:r>
              <a:rPr lang="en-US" sz="2000" dirty="0">
                <a:solidFill>
                  <a:srgbClr val="000000"/>
                </a:solidFill>
              </a:rPr>
              <a:t>Additional warnings:</a:t>
            </a:r>
          </a:p>
          <a:p>
            <a:pPr lvl="1"/>
            <a:r>
              <a:rPr lang="en-US" sz="2000" dirty="0">
                <a:solidFill>
                  <a:srgbClr val="000000"/>
                </a:solidFill>
              </a:rPr>
              <a:t>Increases in Blood Pressure</a:t>
            </a:r>
          </a:p>
          <a:p>
            <a:pPr lvl="1"/>
            <a:r>
              <a:rPr lang="en-US" sz="2000" dirty="0">
                <a:solidFill>
                  <a:srgbClr val="000000"/>
                </a:solidFill>
              </a:rPr>
              <a:t>Cognitive Impairment</a:t>
            </a:r>
          </a:p>
          <a:p>
            <a:pPr lvl="1"/>
            <a:r>
              <a:rPr lang="en-US" sz="2000" dirty="0">
                <a:solidFill>
                  <a:srgbClr val="000000"/>
                </a:solidFill>
              </a:rPr>
              <a:t>Impaired Ability to Drive and Operate Machinery</a:t>
            </a:r>
          </a:p>
          <a:p>
            <a:pPr lvl="1"/>
            <a:r>
              <a:rPr lang="en-US" sz="2000" dirty="0">
                <a:solidFill>
                  <a:srgbClr val="000000"/>
                </a:solidFill>
              </a:rPr>
              <a:t>Embryo-fetal Toxicity</a:t>
            </a:r>
          </a:p>
          <a:p>
            <a:pPr marL="400050"/>
            <a:r>
              <a:rPr lang="en-US" sz="2000" dirty="0">
                <a:solidFill>
                  <a:srgbClr val="000000"/>
                </a:solidFill>
              </a:rPr>
              <a:t>Most common adverse reactions (≥5% and at least twice that of placebo plus oral antidepressant)</a:t>
            </a:r>
          </a:p>
          <a:p>
            <a:pPr marL="800100" lvl="1"/>
            <a:r>
              <a:rPr lang="en-US" sz="2000" dirty="0">
                <a:solidFill>
                  <a:srgbClr val="000000"/>
                </a:solidFill>
              </a:rPr>
              <a:t>Dissociation					 Vertigo 		</a:t>
            </a:r>
          </a:p>
          <a:p>
            <a:pPr marL="800100" lvl="1"/>
            <a:r>
              <a:rPr lang="en-US" sz="2000" dirty="0">
                <a:solidFill>
                  <a:srgbClr val="000000"/>
                </a:solidFill>
              </a:rPr>
              <a:t>Dizziness						 Hypoesthesia</a:t>
            </a:r>
          </a:p>
          <a:p>
            <a:pPr marL="800100" lvl="1"/>
            <a:r>
              <a:rPr lang="en-US" sz="2000" dirty="0">
                <a:solidFill>
                  <a:srgbClr val="000000"/>
                </a:solidFill>
              </a:rPr>
              <a:t>Nausea						 Anxiety</a:t>
            </a:r>
          </a:p>
          <a:p>
            <a:pPr marL="800100" lvl="1"/>
            <a:r>
              <a:rPr lang="en-US" sz="2000" dirty="0">
                <a:solidFill>
                  <a:srgbClr val="000000"/>
                </a:solidFill>
              </a:rPr>
              <a:t>Sedation						 Lethargy</a:t>
            </a:r>
          </a:p>
          <a:p>
            <a:pPr marL="800100" lvl="1"/>
            <a:r>
              <a:rPr lang="en-US" sz="2000" dirty="0">
                <a:solidFill>
                  <a:srgbClr val="000000"/>
                </a:solidFill>
              </a:rPr>
              <a:t>Blood pressure increased				 Vomiting</a:t>
            </a:r>
          </a:p>
          <a:p>
            <a:pPr marL="800100" lvl="1"/>
            <a:r>
              <a:rPr lang="en-US" sz="2000" dirty="0">
                <a:solidFill>
                  <a:srgbClr val="000000"/>
                </a:solidFill>
              </a:rPr>
              <a:t>Feeling drunk</a:t>
            </a:r>
          </a:p>
          <a:p>
            <a:endParaRPr lang="en-US" sz="20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139</a:t>
            </a:fld>
            <a:endParaRPr lang="en-US" dirty="0"/>
          </a:p>
        </p:txBody>
      </p:sp>
    </p:spTree>
    <p:extLst>
      <p:ext uri="{BB962C8B-B14F-4D97-AF65-F5344CB8AC3E}">
        <p14:creationId xmlns:p14="http://schemas.microsoft.com/office/powerpoint/2010/main" val="301360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226138"/>
            <a:ext cx="11074400" cy="952938"/>
          </a:xfrm>
        </p:spPr>
        <p:txBody>
          <a:bodyPr/>
          <a:lstStyle/>
          <a:p>
            <a:r>
              <a:rPr sz="4000" b="0" i="0" u="none" strike="noStrike" baseline="0" dirty="0">
                <a:solidFill>
                  <a:srgbClr val="318DCF"/>
                </a:solidFill>
                <a:uFillTx/>
                <a:latin typeface="Tahoma" charset="0"/>
              </a:rPr>
              <a:t>Antidepressants, Other</a:t>
            </a:r>
          </a:p>
        </p:txBody>
      </p:sp>
      <p:sp>
        <p:nvSpPr>
          <p:cNvPr id="3" name="TextBox 2"/>
          <p:cNvSpPr txBox="1">
            <a:spLocks/>
          </p:cNvSpPr>
          <p:nvPr/>
        </p:nvSpPr>
        <p:spPr>
          <a:xfrm>
            <a:off x="609031" y="1662568"/>
            <a:ext cx="11046812" cy="3974383"/>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All of the antidepressants have a boxed warning regarding suicidality in children, adolescents, and young adults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Effectiveness is generally comparable among classes and within classes of antidepressants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Pharmacotherapy should be selected based on adverse event profiles, co-morbidities, drug interactions, pharmacokinetics, patient preference, cost, and historical patient response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Spravato (esketamine)</a:t>
            </a:r>
          </a:p>
        </p:txBody>
      </p:sp>
      <p:sp>
        <p:nvSpPr>
          <p:cNvPr id="29699" name="Content Placeholder 2"/>
          <p:cNvSpPr>
            <a:spLocks noGrp="1"/>
          </p:cNvSpPr>
          <p:nvPr>
            <p:ph idx="1"/>
          </p:nvPr>
        </p:nvSpPr>
        <p:spPr>
          <a:xfrm>
            <a:off x="251791" y="1643270"/>
            <a:ext cx="11844414" cy="4461624"/>
          </a:xfrm>
        </p:spPr>
        <p:txBody>
          <a:bodyPr/>
          <a:lstStyle/>
          <a:p>
            <a:r>
              <a:rPr lang="en-US" sz="2800" dirty="0">
                <a:solidFill>
                  <a:srgbClr val="000000"/>
                </a:solidFill>
              </a:rPr>
              <a:t>The FDA approval was based on three short-term (four-week) clinical trials and one longer-term maintenance-of-effect trial</a:t>
            </a:r>
          </a:p>
          <a:p>
            <a:r>
              <a:rPr lang="en-US" sz="2800" dirty="0">
                <a:solidFill>
                  <a:srgbClr val="000000"/>
                </a:solidFill>
              </a:rPr>
              <a:t>In the three short-term studies, patients were randomized to receive Spravato or a placebo nasal spray</a:t>
            </a:r>
          </a:p>
          <a:p>
            <a:r>
              <a:rPr lang="en-US" sz="2800" dirty="0">
                <a:solidFill>
                  <a:srgbClr val="000000"/>
                </a:solidFill>
              </a:rPr>
              <a:t>All patients in these studies started a new oral antidepressant at the time of randomization and the new antidepressant was continued throughout the trials</a:t>
            </a:r>
          </a:p>
          <a:p>
            <a:r>
              <a:rPr lang="en-US" sz="2800" dirty="0">
                <a:solidFill>
                  <a:srgbClr val="000000"/>
                </a:solidFill>
              </a:rPr>
              <a:t>The primary efficacy measure was the change from baseline on a scale used to assess the severity of depressive symptoms</a:t>
            </a:r>
          </a:p>
          <a:p>
            <a:endParaRPr lang="en-US" sz="2000" dirty="0"/>
          </a:p>
          <a:p>
            <a:endParaRPr lang="en-US" sz="20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140</a:t>
            </a:fld>
            <a:endParaRPr lang="en-US" dirty="0"/>
          </a:p>
        </p:txBody>
      </p:sp>
    </p:spTree>
    <p:extLst>
      <p:ext uri="{BB962C8B-B14F-4D97-AF65-F5344CB8AC3E}">
        <p14:creationId xmlns:p14="http://schemas.microsoft.com/office/powerpoint/2010/main" val="1981786786"/>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Spravato (esketamine)</a:t>
            </a:r>
          </a:p>
        </p:txBody>
      </p:sp>
      <p:sp>
        <p:nvSpPr>
          <p:cNvPr id="29699" name="Content Placeholder 2"/>
          <p:cNvSpPr>
            <a:spLocks noGrp="1"/>
          </p:cNvSpPr>
          <p:nvPr>
            <p:ph idx="1"/>
          </p:nvPr>
        </p:nvSpPr>
        <p:spPr>
          <a:xfrm>
            <a:off x="251791" y="1643270"/>
            <a:ext cx="11844414" cy="4461624"/>
          </a:xfrm>
        </p:spPr>
        <p:txBody>
          <a:bodyPr/>
          <a:lstStyle/>
          <a:p>
            <a:r>
              <a:rPr lang="en-US" sz="2700" dirty="0">
                <a:solidFill>
                  <a:srgbClr val="000000"/>
                </a:solidFill>
              </a:rPr>
              <a:t>In one of the short-term studies, Spravato demonstrated statistically significant effect compared to placebo on the severity of depression, and some effect was seen within two days</a:t>
            </a:r>
          </a:p>
          <a:p>
            <a:r>
              <a:rPr lang="en-US" sz="2700" dirty="0">
                <a:solidFill>
                  <a:srgbClr val="000000"/>
                </a:solidFill>
              </a:rPr>
              <a:t>The two other short-term trials did not meet the pre-specified statistical tests for demonstrating effectiveness</a:t>
            </a:r>
          </a:p>
          <a:p>
            <a:r>
              <a:rPr lang="en-US" sz="2700" dirty="0">
                <a:solidFill>
                  <a:srgbClr val="000000"/>
                </a:solidFill>
              </a:rPr>
              <a:t>In the longer-term maintenance-of-effect trial, patients in stable remission or with stable response who continued treatment with Spravato plus an oral antidepressant experienced a statistically significantly longer time to relapse of depressive symptoms than patients on placebo plus an oral antidepressant</a:t>
            </a:r>
          </a:p>
          <a:p>
            <a:endParaRPr lang="en-US" sz="20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141</a:t>
            </a:fld>
            <a:endParaRPr lang="en-US" dirty="0"/>
          </a:p>
        </p:txBody>
      </p:sp>
    </p:spTree>
    <p:extLst>
      <p:ext uri="{BB962C8B-B14F-4D97-AF65-F5344CB8AC3E}">
        <p14:creationId xmlns:p14="http://schemas.microsoft.com/office/powerpoint/2010/main" val="3356310836"/>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Executive Session</a:t>
            </a:r>
          </a:p>
        </p:txBody>
      </p:sp>
      <p:sp>
        <p:nvSpPr>
          <p:cNvPr id="3" name="Slide Number Placeholder 2"/>
          <p:cNvSpPr>
            <a:spLocks noGrp="1"/>
          </p:cNvSpPr>
          <p:nvPr>
            <p:ph type="sldNum" sz="quarter" idx="4"/>
          </p:nvPr>
        </p:nvSpPr>
        <p:spPr/>
        <p:txBody>
          <a:bodyPr/>
          <a:lstStyle/>
          <a:p>
            <a:fld id="{FF445594-FFE8-4E90-934C-EFF530110A38}" type="slidenum">
              <a:rPr lang="en-US" smtClean="0"/>
              <a:pPr/>
              <a:t>142</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351181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Public Therapeutic Class Votes</a:t>
            </a:r>
          </a:p>
        </p:txBody>
      </p:sp>
      <p:sp>
        <p:nvSpPr>
          <p:cNvPr id="3" name="Slide Number Placeholder 2"/>
          <p:cNvSpPr>
            <a:spLocks noGrp="1"/>
          </p:cNvSpPr>
          <p:nvPr>
            <p:ph type="sldNum" sz="quarter" idx="4"/>
          </p:nvPr>
        </p:nvSpPr>
        <p:spPr/>
        <p:txBody>
          <a:bodyPr/>
          <a:lstStyle/>
          <a:p>
            <a:fld id="{FF445594-FFE8-4E90-934C-EFF530110A38}" type="slidenum">
              <a:rPr lang="en-US" smtClean="0"/>
              <a:pPr/>
              <a:t>143</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5126118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9" y="1428750"/>
            <a:ext cx="8843554" cy="3067050"/>
          </a:xfrm>
        </p:spPr>
        <p:txBody>
          <a:bodyPr/>
          <a:lstStyle/>
          <a:p>
            <a:r>
              <a:rPr lang="en-US" dirty="0"/>
              <a:t>Prior Authorization for Children Under the Age of 18 for Antipsychotics </a:t>
            </a:r>
          </a:p>
        </p:txBody>
      </p:sp>
      <p:sp>
        <p:nvSpPr>
          <p:cNvPr id="3" name="Slide Number Placeholder 2"/>
          <p:cNvSpPr>
            <a:spLocks noGrp="1"/>
          </p:cNvSpPr>
          <p:nvPr>
            <p:ph type="sldNum" sz="quarter" idx="4"/>
          </p:nvPr>
        </p:nvSpPr>
        <p:spPr/>
        <p:txBody>
          <a:bodyPr/>
          <a:lstStyle/>
          <a:p>
            <a:fld id="{FF445594-FFE8-4E90-934C-EFF530110A38}" type="slidenum">
              <a:rPr lang="en-US" smtClean="0"/>
              <a:pPr/>
              <a:t>144</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060420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09" y="1428750"/>
            <a:ext cx="8843554" cy="2457450"/>
          </a:xfrm>
        </p:spPr>
        <p:txBody>
          <a:bodyPr/>
          <a:lstStyle/>
          <a:p>
            <a:r>
              <a:rPr lang="en-US" dirty="0"/>
              <a:t>Requests for Care1st</a:t>
            </a:r>
          </a:p>
        </p:txBody>
      </p:sp>
      <p:sp>
        <p:nvSpPr>
          <p:cNvPr id="8" name="Subtitle 7"/>
          <p:cNvSpPr>
            <a:spLocks noGrp="1"/>
          </p:cNvSpPr>
          <p:nvPr>
            <p:ph type="subTitle" idx="1"/>
          </p:nvPr>
        </p:nvSpPr>
        <p:spPr/>
        <p:txBody>
          <a:bodyPr/>
          <a:lstStyle/>
          <a:p>
            <a:r>
              <a:rPr lang="en-US" dirty="0">
                <a:solidFill>
                  <a:schemeClr val="tx1">
                    <a:lumMod val="50000"/>
                  </a:schemeClr>
                </a:solidFill>
              </a:rPr>
              <a:t>Angela Balascak RPh</a:t>
            </a:r>
          </a:p>
          <a:p>
            <a:r>
              <a:rPr lang="en-US" dirty="0">
                <a:solidFill>
                  <a:schemeClr val="tx1">
                    <a:lumMod val="50000"/>
                  </a:schemeClr>
                </a:solidFill>
              </a:rPr>
              <a:t>Care1st Health Plan Pharmacy Director</a:t>
            </a:r>
          </a:p>
        </p:txBody>
      </p:sp>
      <p:sp>
        <p:nvSpPr>
          <p:cNvPr id="3" name="Slide Number Placeholder 2"/>
          <p:cNvSpPr>
            <a:spLocks noGrp="1"/>
          </p:cNvSpPr>
          <p:nvPr>
            <p:ph type="sldNum" sz="quarter" idx="4"/>
          </p:nvPr>
        </p:nvSpPr>
        <p:spPr/>
        <p:txBody>
          <a:bodyPr/>
          <a:lstStyle/>
          <a:p>
            <a:fld id="{FF445594-FFE8-4E90-934C-EFF530110A38}" type="slidenum">
              <a:rPr lang="en-US" smtClean="0"/>
              <a:pPr/>
              <a:t>145</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224969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Biosimilar Update</a:t>
            </a:r>
          </a:p>
        </p:txBody>
      </p:sp>
      <p:sp>
        <p:nvSpPr>
          <p:cNvPr id="8" name="Subtitle 7"/>
          <p:cNvSpPr>
            <a:spLocks noGrp="1"/>
          </p:cNvSpPr>
          <p:nvPr>
            <p:ph type="subTitle" idx="1"/>
          </p:nvPr>
        </p:nvSpPr>
        <p:spPr/>
        <p:txBody>
          <a:bodyPr/>
          <a:lstStyle/>
          <a:p>
            <a:r>
              <a:rPr lang="en-US" dirty="0">
                <a:solidFill>
                  <a:srgbClr val="000000"/>
                </a:solidFill>
              </a:rPr>
              <a:t>Hind Douiki, Pharm.D</a:t>
            </a:r>
            <a:r>
              <a:rPr lang="en-US" dirty="0"/>
              <a:t>.</a:t>
            </a:r>
          </a:p>
          <a:p>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146</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5740817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Biosimilar Update</a:t>
            </a:r>
          </a:p>
        </p:txBody>
      </p:sp>
      <p:sp>
        <p:nvSpPr>
          <p:cNvPr id="6" name="Content Placeholder 5"/>
          <p:cNvSpPr>
            <a:spLocks noGrp="1"/>
          </p:cNvSpPr>
          <p:nvPr>
            <p:ph idx="1"/>
          </p:nvPr>
        </p:nvSpPr>
        <p:spPr>
          <a:xfrm>
            <a:off x="609600" y="1620456"/>
            <a:ext cx="11176000" cy="4353307"/>
          </a:xfrm>
        </p:spPr>
        <p:txBody>
          <a:bodyPr/>
          <a:lstStyle/>
          <a:p>
            <a:pPr marL="0" lvl="0" indent="0" defTabSz="685800">
              <a:spcBef>
                <a:spcPts val="0"/>
              </a:spcBef>
              <a:buClrTx/>
              <a:buNone/>
              <a:defRPr/>
            </a:pPr>
            <a:r>
              <a:rPr lang="en-US" sz="3000" b="1" dirty="0">
                <a:solidFill>
                  <a:srgbClr val="000000"/>
                </a:solidFill>
              </a:rPr>
              <a:t>Rituxan</a:t>
            </a:r>
          </a:p>
          <a:p>
            <a:pPr lvl="1"/>
            <a:r>
              <a:rPr lang="en-US" sz="3000" dirty="0">
                <a:solidFill>
                  <a:srgbClr val="000000"/>
                </a:solidFill>
              </a:rPr>
              <a:t>Ruxience (rituximab-pvvr): FDA approved Juy 2019; anticipated availability is currently unknown</a:t>
            </a:r>
          </a:p>
          <a:p>
            <a:pPr lvl="1"/>
            <a:r>
              <a:rPr lang="en-US" sz="3000" dirty="0">
                <a:solidFill>
                  <a:srgbClr val="000000"/>
                </a:solidFill>
              </a:rPr>
              <a:t>Truxima (rituximab-abbs): FDA approved November 2018; anticipated availability is currently unknown</a:t>
            </a:r>
          </a:p>
          <a:p>
            <a:endParaRPr lang="en-US" sz="2533" dirty="0"/>
          </a:p>
          <a:p>
            <a:endParaRPr lang="en-US" sz="2533" dirty="0"/>
          </a:p>
          <a:p>
            <a:endParaRPr lang="en-US" sz="2533" dirty="0"/>
          </a:p>
          <a:p>
            <a:endParaRPr lang="en-US" sz="2533"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147</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608192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Biosimilar Update</a:t>
            </a:r>
          </a:p>
        </p:txBody>
      </p:sp>
      <p:sp>
        <p:nvSpPr>
          <p:cNvPr id="6" name="Content Placeholder 5"/>
          <p:cNvSpPr>
            <a:spLocks noGrp="1"/>
          </p:cNvSpPr>
          <p:nvPr>
            <p:ph idx="1"/>
          </p:nvPr>
        </p:nvSpPr>
        <p:spPr/>
        <p:txBody>
          <a:bodyPr/>
          <a:lstStyle/>
          <a:p>
            <a:pPr marL="0" indent="0">
              <a:buNone/>
            </a:pPr>
            <a:r>
              <a:rPr lang="en-US" sz="2400" b="1" dirty="0">
                <a:solidFill>
                  <a:srgbClr val="000000"/>
                </a:solidFill>
              </a:rPr>
              <a:t>Humira</a:t>
            </a:r>
            <a:r>
              <a:rPr lang="en-US" sz="2400" b="1" i="1" dirty="0">
                <a:solidFill>
                  <a:srgbClr val="000000"/>
                </a:solidFill>
              </a:rPr>
              <a:t> </a:t>
            </a:r>
          </a:p>
          <a:p>
            <a:r>
              <a:rPr lang="en-US" sz="2400" dirty="0">
                <a:solidFill>
                  <a:srgbClr val="000000"/>
                </a:solidFill>
              </a:rPr>
              <a:t>Abrilada (adalimumab-afzb): FDA approved November 2019; anticipated availability is currently unknown</a:t>
            </a:r>
          </a:p>
          <a:p>
            <a:r>
              <a:rPr lang="en-US" sz="2400" dirty="0">
                <a:solidFill>
                  <a:srgbClr val="000000"/>
                </a:solidFill>
              </a:rPr>
              <a:t>Hadlima™ (adalimumab-bwwd): FDA approved July 2019; anticipated availability is currently unknown</a:t>
            </a:r>
          </a:p>
          <a:p>
            <a:r>
              <a:rPr lang="en-US" sz="2400" dirty="0">
                <a:solidFill>
                  <a:srgbClr val="000000"/>
                </a:solidFill>
              </a:rPr>
              <a:t>Hyrimoz (adalimumab-adaz): FDA approved October 2018; anticipated availability is currently unknown</a:t>
            </a:r>
          </a:p>
          <a:p>
            <a:r>
              <a:rPr lang="en-US" sz="2400" dirty="0">
                <a:solidFill>
                  <a:srgbClr val="000000"/>
                </a:solidFill>
              </a:rPr>
              <a:t>Amjevita™ (adalimumab-atto): FDA approved September 2016; anticipated availability is currently unknown</a:t>
            </a:r>
          </a:p>
          <a:p>
            <a:pPr marL="0" indent="0">
              <a:buNone/>
            </a:pPr>
            <a:endParaRPr lang="en-US" sz="2400" dirty="0"/>
          </a:p>
          <a:p>
            <a:endParaRPr lang="en-US" sz="1600" dirty="0">
              <a:solidFill>
                <a:schemeClr val="dk1"/>
              </a:solidFill>
            </a:endParaRPr>
          </a:p>
          <a:p>
            <a:endParaRPr lang="en-US" sz="1600" dirty="0"/>
          </a:p>
          <a:p>
            <a:endParaRPr lang="en-US" sz="2933" dirty="0"/>
          </a:p>
          <a:p>
            <a:endParaRPr lang="en-US" sz="2933" dirty="0"/>
          </a:p>
          <a:p>
            <a:endParaRPr lang="en-US" sz="2933" dirty="0"/>
          </a:p>
          <a:p>
            <a:endParaRPr lang="en-US" sz="2933"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148</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2717237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Biosimilar Update</a:t>
            </a:r>
          </a:p>
        </p:txBody>
      </p:sp>
      <p:sp>
        <p:nvSpPr>
          <p:cNvPr id="6" name="Content Placeholder 5"/>
          <p:cNvSpPr>
            <a:spLocks noGrp="1"/>
          </p:cNvSpPr>
          <p:nvPr>
            <p:ph idx="1"/>
          </p:nvPr>
        </p:nvSpPr>
        <p:spPr>
          <a:xfrm>
            <a:off x="91439" y="1600200"/>
            <a:ext cx="11965577" cy="4596768"/>
          </a:xfrm>
        </p:spPr>
        <p:txBody>
          <a:bodyPr/>
          <a:lstStyle/>
          <a:p>
            <a:pPr marL="400050" lvl="1" indent="0">
              <a:buNone/>
            </a:pPr>
            <a:r>
              <a:rPr lang="en-US" sz="2200" b="1" dirty="0">
                <a:solidFill>
                  <a:srgbClr val="000000"/>
                </a:solidFill>
              </a:rPr>
              <a:t>Neulasta</a:t>
            </a:r>
          </a:p>
          <a:p>
            <a:pPr lvl="1"/>
            <a:r>
              <a:rPr lang="en-US" sz="2200" dirty="0">
                <a:solidFill>
                  <a:srgbClr val="000000"/>
                </a:solidFill>
              </a:rPr>
              <a:t>Ziextenzo (pegfilgrastim-bmez): available</a:t>
            </a:r>
          </a:p>
          <a:p>
            <a:pPr lvl="1"/>
            <a:r>
              <a:rPr lang="en-US" sz="2200" dirty="0">
                <a:solidFill>
                  <a:srgbClr val="000000"/>
                </a:solidFill>
              </a:rPr>
              <a:t>Udenyca (pegfilgrastim-cbqv): available</a:t>
            </a:r>
          </a:p>
          <a:p>
            <a:pPr lvl="1"/>
            <a:r>
              <a:rPr lang="en-US" sz="2200" dirty="0">
                <a:solidFill>
                  <a:srgbClr val="000000"/>
                </a:solidFill>
              </a:rPr>
              <a:t>Fulphila™ (pegfilgrastim-jmdb): available</a:t>
            </a:r>
          </a:p>
          <a:p>
            <a:pPr marL="400050" lvl="1" indent="0">
              <a:buNone/>
            </a:pPr>
            <a:r>
              <a:rPr lang="en-US" sz="2200" b="1" dirty="0">
                <a:solidFill>
                  <a:srgbClr val="000000"/>
                </a:solidFill>
              </a:rPr>
              <a:t>Remicade</a:t>
            </a:r>
          </a:p>
          <a:p>
            <a:pPr lvl="1"/>
            <a:r>
              <a:rPr lang="en-US" sz="2200" dirty="0">
                <a:solidFill>
                  <a:srgbClr val="000000"/>
                </a:solidFill>
              </a:rPr>
              <a:t>Avsola (infliximab-axxq): FDA approved December 2019; anticipated availability is currently unknown</a:t>
            </a:r>
          </a:p>
          <a:p>
            <a:pPr lvl="1"/>
            <a:r>
              <a:rPr lang="en-US" sz="2200" dirty="0">
                <a:solidFill>
                  <a:srgbClr val="000000"/>
                </a:solidFill>
              </a:rPr>
              <a:t>Ixifi™ (infliximab-qbtx): FDA approved December 2019; anticipated availability is currently unknown</a:t>
            </a:r>
          </a:p>
          <a:p>
            <a:pPr lvl="1"/>
            <a:r>
              <a:rPr lang="en-US" sz="2200" dirty="0">
                <a:solidFill>
                  <a:srgbClr val="000000"/>
                </a:solidFill>
              </a:rPr>
              <a:t>Renflexis™ (infliximab-abda): Available</a:t>
            </a:r>
          </a:p>
          <a:p>
            <a:pPr lvl="1"/>
            <a:r>
              <a:rPr lang="en-US" sz="2200" dirty="0">
                <a:solidFill>
                  <a:srgbClr val="000000"/>
                </a:solidFill>
              </a:rPr>
              <a:t>Inflectra® (infliximab-dyyb)</a:t>
            </a:r>
          </a:p>
          <a:p>
            <a:endParaRPr lang="en-US" sz="2000" dirty="0">
              <a:solidFill>
                <a:schemeClr val="dk1"/>
              </a:solidFill>
            </a:endParaRPr>
          </a:p>
          <a:p>
            <a:endParaRPr lang="en-US" sz="2000" dirty="0">
              <a:solidFill>
                <a:schemeClr val="dk1"/>
              </a:solidFill>
            </a:endParaRPr>
          </a:p>
          <a:p>
            <a:pPr marL="0" indent="0">
              <a:buNone/>
            </a:pPr>
            <a:endParaRPr lang="en-US" sz="2000" dirty="0"/>
          </a:p>
          <a:p>
            <a:endParaRPr lang="en-US" sz="2000" dirty="0"/>
          </a:p>
          <a:p>
            <a:endParaRPr lang="en-US" sz="2000" dirty="0">
              <a:solidFill>
                <a:schemeClr val="dk1"/>
              </a:solidFill>
            </a:endParaRP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149</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5681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1205788" y="3196880"/>
            <a:ext cx="7630837" cy="464239"/>
          </a:xfrm>
        </p:spPr>
        <p:txBody>
          <a:bodyPr/>
          <a:lstStyle/>
          <a:p>
            <a:r>
              <a:rPr sz="4800" dirty="0">
                <a:uFillTx/>
                <a:latin typeface="Tahoma" charset="0"/>
              </a:rPr>
              <a:t>Antidepressants, SSRIs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Biosimilar Update</a:t>
            </a:r>
          </a:p>
        </p:txBody>
      </p:sp>
      <p:sp>
        <p:nvSpPr>
          <p:cNvPr id="6" name="Content Placeholder 5"/>
          <p:cNvSpPr>
            <a:spLocks noGrp="1"/>
          </p:cNvSpPr>
          <p:nvPr>
            <p:ph idx="1"/>
          </p:nvPr>
        </p:nvSpPr>
        <p:spPr>
          <a:xfrm>
            <a:off x="91439" y="1828800"/>
            <a:ext cx="11965577" cy="4144963"/>
          </a:xfrm>
        </p:spPr>
        <p:txBody>
          <a:bodyPr/>
          <a:lstStyle/>
          <a:p>
            <a:pPr marL="0" indent="0" algn="ctr">
              <a:buNone/>
            </a:pPr>
            <a:r>
              <a:rPr lang="en-US" sz="3600" dirty="0">
                <a:solidFill>
                  <a:srgbClr val="000000"/>
                </a:solidFill>
              </a:rPr>
              <a:t>As a reminder – per AHCCCS Policy 310-V: AHCCCS Contractors shall not transition to a biosimilar drug until AHCCCS has determined that the biosimilar drug is overall more cost-effective to the state than the continued use of the brand name drug</a:t>
            </a:r>
          </a:p>
          <a:p>
            <a:endParaRPr lang="en-US" sz="2000" dirty="0">
              <a:solidFill>
                <a:schemeClr val="dk1"/>
              </a:solidFill>
            </a:endParaRPr>
          </a:p>
          <a:p>
            <a:endParaRPr lang="en-US" sz="2000" dirty="0">
              <a:solidFill>
                <a:schemeClr val="dk1"/>
              </a:solidFill>
            </a:endParaRPr>
          </a:p>
          <a:p>
            <a:pPr marL="0" indent="0">
              <a:buNone/>
            </a:pPr>
            <a:endParaRPr lang="en-US" sz="2000" dirty="0"/>
          </a:p>
          <a:p>
            <a:endParaRPr lang="en-US" sz="2000" dirty="0"/>
          </a:p>
          <a:p>
            <a:endParaRPr lang="en-US" sz="2000" dirty="0">
              <a:solidFill>
                <a:schemeClr val="dk1"/>
              </a:solidFill>
            </a:endParaRPr>
          </a:p>
          <a:p>
            <a:endParaRPr lang="en-US" sz="2000" dirty="0"/>
          </a:p>
          <a:p>
            <a:endParaRPr lang="en-US" sz="2000" dirty="0"/>
          </a:p>
          <a:p>
            <a:endParaRPr lang="en-US" sz="2000" dirty="0"/>
          </a:p>
          <a:p>
            <a:endParaRPr lang="en-US" sz="2000" dirty="0"/>
          </a:p>
          <a:p>
            <a:endParaRPr lang="en-US" sz="2000" dirty="0"/>
          </a:p>
          <a:p>
            <a:endParaRPr lang="en-US" sz="2000"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150</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6997567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P&amp;T Meeting Dates</a:t>
            </a:r>
          </a:p>
        </p:txBody>
      </p:sp>
      <p:sp>
        <p:nvSpPr>
          <p:cNvPr id="3" name="Content Placeholder 2"/>
          <p:cNvSpPr>
            <a:spLocks noGrp="1"/>
          </p:cNvSpPr>
          <p:nvPr>
            <p:ph idx="1"/>
          </p:nvPr>
        </p:nvSpPr>
        <p:spPr/>
        <p:txBody>
          <a:bodyPr/>
          <a:lstStyle/>
          <a:p>
            <a:r>
              <a:rPr lang="en-US" dirty="0">
                <a:solidFill>
                  <a:srgbClr val="000000"/>
                </a:solidFill>
              </a:rPr>
              <a:t>2020 Meeting Dates:</a:t>
            </a:r>
          </a:p>
          <a:p>
            <a:pPr lvl="1"/>
            <a:r>
              <a:rPr lang="en-US" dirty="0">
                <a:solidFill>
                  <a:srgbClr val="000000"/>
                </a:solidFill>
              </a:rPr>
              <a:t>May 19, 2020</a:t>
            </a:r>
          </a:p>
          <a:p>
            <a:pPr lvl="1"/>
            <a:r>
              <a:rPr lang="en-US" dirty="0">
                <a:solidFill>
                  <a:srgbClr val="000000"/>
                </a:solidFill>
              </a:rPr>
              <a:t>October 14, 2020</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151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7523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23678" y="542904"/>
            <a:ext cx="11074400" cy="896623"/>
          </a:xfrm>
        </p:spPr>
        <p:txBody>
          <a:bodyPr/>
          <a:lstStyle/>
          <a:p>
            <a:r>
              <a:rPr dirty="0">
                <a:uFillTx/>
              </a:rPr>
              <a:t>Antidepressants, SSRIs</a:t>
            </a:r>
          </a:p>
        </p:txBody>
      </p:sp>
      <p:sp>
        <p:nvSpPr>
          <p:cNvPr id="3" name="TextBox 2"/>
          <p:cNvSpPr txBox="1">
            <a:spLocks/>
          </p:cNvSpPr>
          <p:nvPr/>
        </p:nvSpPr>
        <p:spPr>
          <a:xfrm>
            <a:off x="2115433" y="1613292"/>
            <a:ext cx="5669991" cy="492325"/>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pic>
        <p:nvPicPr>
          <p:cNvPr id="4" name="Picture 3"/>
          <p:cNvPicPr/>
          <p:nvPr/>
        </p:nvPicPr>
        <p:blipFill>
          <a:blip r:embed="rId2"/>
          <a:stretch>
            <a:fillRect/>
          </a:stretch>
        </p:blipFill>
        <p:spPr>
          <a:xfrm>
            <a:off x="623678" y="1992169"/>
            <a:ext cx="10322373" cy="40650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1" y="592178"/>
            <a:ext cx="11074400" cy="833270"/>
          </a:xfrm>
        </p:spPr>
        <p:txBody>
          <a:bodyPr/>
          <a:lstStyle/>
          <a:p>
            <a:r>
              <a:rPr dirty="0">
                <a:uFillTx/>
              </a:rPr>
              <a:t>Antidepressants, SSRIs </a:t>
            </a:r>
          </a:p>
        </p:txBody>
      </p:sp>
      <p:pic>
        <p:nvPicPr>
          <p:cNvPr id="3" name="Picture 2"/>
          <p:cNvPicPr/>
          <p:nvPr/>
        </p:nvPicPr>
        <p:blipFill>
          <a:blip r:embed="rId2"/>
          <a:stretch>
            <a:fillRect/>
          </a:stretch>
        </p:blipFill>
        <p:spPr>
          <a:xfrm>
            <a:off x="2845044" y="1535206"/>
            <a:ext cx="7411160" cy="50521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234408"/>
            <a:ext cx="11074400" cy="1219200"/>
          </a:xfrm>
        </p:spPr>
        <p:txBody>
          <a:bodyPr/>
          <a:lstStyle/>
          <a:p>
            <a:r>
              <a:rPr dirty="0">
                <a:uFillTx/>
              </a:rPr>
              <a:t>Antidepressants, SSRIs</a:t>
            </a:r>
          </a:p>
        </p:txBody>
      </p:sp>
      <p:sp>
        <p:nvSpPr>
          <p:cNvPr id="3" name="TextBox 2"/>
          <p:cNvSpPr txBox="1">
            <a:spLocks/>
          </p:cNvSpPr>
          <p:nvPr/>
        </p:nvSpPr>
        <p:spPr>
          <a:xfrm>
            <a:off x="616070" y="1718881"/>
            <a:ext cx="9076992" cy="3723348"/>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generally considered first-line therapy for their FDA-approved indications due to improved tolerability, lower lethality in overdose, safety in cardiovascular disease, and lesser incidence of weight gain</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have comparable efficacy and adverse event profiles for their FDA-approved indications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preferred as a first medication trial for OCD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27369"/>
            <a:ext cx="11074400" cy="1219200"/>
          </a:xfrm>
        </p:spPr>
        <p:txBody>
          <a:bodyPr/>
          <a:lstStyle/>
          <a:p>
            <a:r>
              <a:rPr sz="4000" b="0" i="0" u="none" strike="noStrike" baseline="0" dirty="0">
                <a:solidFill>
                  <a:srgbClr val="318DCF"/>
                </a:solidFill>
                <a:uFillTx/>
                <a:latin typeface="Tahoma" charset="0"/>
              </a:rPr>
              <a:t>Antidepressants, SSRIs</a:t>
            </a:r>
          </a:p>
        </p:txBody>
      </p:sp>
      <p:sp>
        <p:nvSpPr>
          <p:cNvPr id="3" name="TextBox 2"/>
          <p:cNvSpPr txBox="1">
            <a:spLocks/>
          </p:cNvSpPr>
          <p:nvPr/>
        </p:nvSpPr>
        <p:spPr>
          <a:xfrm>
            <a:off x="559755" y="1599213"/>
            <a:ext cx="9830194" cy="424600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the recommended first-line medications for the treatment of PTSD</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Fluoxetine (Prozac) is the only SSRI medication approved by the FDA for the treatment of bulimia and has been shown to reduce the episodes of binge-eating and purging behavior, and their chance of relapse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used most often for the treatment of children with MDD because studies of SSRIs were the first to show antidepressant efficacy in children</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also first-line agents for the treatment of anxiety disorders in children. Four of the products are approved for pediatric use: escitalopram, fluoxetine, fluvoxamine, and sertraline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Welcome and Introductions</a:t>
            </a:r>
          </a:p>
        </p:txBody>
      </p:sp>
      <p:sp>
        <p:nvSpPr>
          <p:cNvPr id="3" name="Content Placeholder 2"/>
          <p:cNvSpPr>
            <a:spLocks noGrp="1"/>
          </p:cNvSpPr>
          <p:nvPr>
            <p:ph idx="1"/>
          </p:nvPr>
        </p:nvSpPr>
        <p:spPr/>
        <p:txBody>
          <a:bodyPr/>
          <a:lstStyle/>
          <a:p>
            <a:r>
              <a:rPr lang="en-US" dirty="0">
                <a:solidFill>
                  <a:srgbClr val="000000"/>
                </a:solidFill>
              </a:rPr>
              <a:t>Sara Salek, MD, Chief Medical Officer, AHCCCS</a:t>
            </a:r>
          </a:p>
          <a:p>
            <a:pPr lvl="1"/>
            <a:r>
              <a:rPr lang="en-US" dirty="0">
                <a:solidFill>
                  <a:srgbClr val="000000"/>
                </a:solidFill>
              </a:rPr>
              <a:t>Meeting October 16, 2019</a:t>
            </a:r>
          </a:p>
          <a:p>
            <a:pPr lvl="1"/>
            <a:r>
              <a:rPr lang="en-US" dirty="0">
                <a:solidFill>
                  <a:srgbClr val="000000"/>
                </a:solidFill>
              </a:rPr>
              <a:t>Review of P&amp;T Minutes</a:t>
            </a:r>
          </a:p>
          <a:p>
            <a:pPr lvl="1"/>
            <a:r>
              <a:rPr lang="en-US" dirty="0">
                <a:solidFill>
                  <a:srgbClr val="000000"/>
                </a:solidFill>
              </a:rPr>
              <a:t>Vote</a:t>
            </a:r>
          </a:p>
        </p:txBody>
      </p:sp>
      <p:sp>
        <p:nvSpPr>
          <p:cNvPr id="4" name="Slide Number Placeholder 3"/>
          <p:cNvSpPr>
            <a:spLocks noGrp="1"/>
          </p:cNvSpPr>
          <p:nvPr>
            <p:ph type="sldNum" sz="quarter" idx="4"/>
          </p:nvPr>
        </p:nvSpPr>
        <p:spPr/>
        <p:txBody>
          <a:bodyPr/>
          <a:lstStyle/>
          <a:p>
            <a:fld id="{FF445594-FFE8-4E90-934C-EFF530110A38}" type="slidenum">
              <a:rPr lang="en-US" smtClean="0"/>
              <a:pPr/>
              <a:t>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2806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3072" y="2362200"/>
            <a:ext cx="5723128" cy="2362200"/>
          </a:xfrm>
        </p:spPr>
        <p:txBody>
          <a:bodyPr/>
          <a:lstStyle/>
          <a:p>
            <a:r>
              <a:rPr lang="en-US" altLang="en-US" dirty="0">
                <a:uFillTx/>
              </a:rPr>
              <a:t>Bronchodilators, Beta Agonist</a:t>
            </a:r>
            <a:br>
              <a:rPr lang="en-US" altLang="en-US" dirty="0">
                <a:uFillTx/>
              </a:rPr>
            </a:br>
            <a:endParaRPr lang="en-US" dirty="0">
              <a:uFillTx/>
            </a:endParaRPr>
          </a:p>
        </p:txBody>
      </p:sp>
      <p:sp>
        <p:nvSpPr>
          <p:cNvPr id="3" name="Subtitle 2"/>
          <p:cNvSpPr>
            <a:spLocks noGrp="1"/>
          </p:cNvSpPr>
          <p:nvPr>
            <p:ph type="subTitle" idx="1"/>
          </p:nvPr>
        </p:nvSpPr>
        <p:spPr/>
        <p:txBody>
          <a:bodyPr/>
          <a:lstStyle/>
          <a:p>
            <a:r>
              <a:rPr lang="en-US" sz="1800" dirty="0">
                <a:uFillTx/>
                <a:latin typeface="Tahoma" charset="0"/>
              </a:rPr>
              <a:t> </a:t>
            </a: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20</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sp>
        <p:nvSpPr>
          <p:cNvPr id="5" name="Content Placeholder 4"/>
          <p:cNvSpPr>
            <a:spLocks noGrp="1"/>
          </p:cNvSpPr>
          <p:nvPr>
            <p:ph idx="1"/>
          </p:nvPr>
        </p:nvSpPr>
        <p:spPr>
          <a:xfrm>
            <a:off x="1676400" y="1447800"/>
            <a:ext cx="8610600" cy="4648200"/>
          </a:xfrm>
        </p:spPr>
        <p:txBody>
          <a:bodyPr/>
          <a:lstStyle/>
          <a:p>
            <a:pPr>
              <a:buNone/>
            </a:pPr>
            <a:r>
              <a:rPr lang="en-US" altLang="en-US" sz="2000" b="1" i="1" dirty="0">
                <a:solidFill>
                  <a:schemeClr val="tx1">
                    <a:lumMod val="50000"/>
                  </a:schemeClr>
                </a:solidFill>
                <a:uFillTx/>
              </a:rPr>
              <a:t>Class Overview: Long-Acting Agents</a:t>
            </a:r>
            <a:endParaRPr lang="en-US" sz="2000" b="1" i="1" dirty="0">
              <a:solidFill>
                <a:schemeClr val="tx1">
                  <a:lumMod val="50000"/>
                </a:schemeClr>
              </a:solidFill>
              <a:uFillTx/>
            </a:endParaRPr>
          </a:p>
          <a:p>
            <a:r>
              <a:rPr lang="en-US" sz="2000" dirty="0">
                <a:solidFill>
                  <a:schemeClr val="tx1">
                    <a:lumMod val="50000"/>
                  </a:schemeClr>
                </a:solidFill>
                <a:uFillTx/>
              </a:rPr>
              <a:t>aformoterol tartrate - (Brovana Solution)</a:t>
            </a:r>
          </a:p>
          <a:p>
            <a:r>
              <a:rPr lang="en-US" sz="2000" dirty="0">
                <a:solidFill>
                  <a:schemeClr val="tx1">
                    <a:lumMod val="50000"/>
                  </a:schemeClr>
                </a:solidFill>
                <a:uFillTx/>
              </a:rPr>
              <a:t>formoterol fumarate - (Perforomist Solution)</a:t>
            </a:r>
          </a:p>
          <a:p>
            <a:r>
              <a:rPr lang="en-US" sz="2000" dirty="0">
                <a:solidFill>
                  <a:schemeClr val="tx1">
                    <a:lumMod val="50000"/>
                  </a:schemeClr>
                </a:solidFill>
                <a:uFillTx/>
              </a:rPr>
              <a:t>indacaterol maleate - (Arcapta Neohaler)</a:t>
            </a:r>
          </a:p>
          <a:p>
            <a:r>
              <a:rPr lang="en-US" sz="2000" dirty="0">
                <a:solidFill>
                  <a:schemeClr val="tx1">
                    <a:lumMod val="50000"/>
                  </a:schemeClr>
                </a:solidFill>
                <a:uFillTx/>
              </a:rPr>
              <a:t>olodaterol HCl - (Striverdi Respimat)</a:t>
            </a:r>
          </a:p>
          <a:p>
            <a:r>
              <a:rPr lang="en-US" sz="2000" dirty="0">
                <a:solidFill>
                  <a:schemeClr val="tx1">
                    <a:lumMod val="50000"/>
                  </a:schemeClr>
                </a:solidFill>
                <a:uFillTx/>
              </a:rPr>
              <a:t>salmeterol xinafoate - (Serevent Diskus)</a:t>
            </a:r>
            <a:endParaRPr lang="en-US" sz="1200" dirty="0">
              <a:uFillTx/>
            </a:endParaRPr>
          </a:p>
          <a:p>
            <a:pPr>
              <a:buNone/>
            </a:pPr>
            <a:r>
              <a:rPr lang="en-US" altLang="en-US" sz="2000" b="1" i="1" dirty="0">
                <a:solidFill>
                  <a:schemeClr val="tx1">
                    <a:lumMod val="50000"/>
                  </a:schemeClr>
                </a:solidFill>
                <a:uFillTx/>
              </a:rPr>
              <a:t>Class Overview: Nebulized Agents</a:t>
            </a:r>
          </a:p>
          <a:p>
            <a:r>
              <a:rPr lang="en-US" sz="2000" dirty="0">
                <a:solidFill>
                  <a:schemeClr val="tx1">
                    <a:lumMod val="50000"/>
                  </a:schemeClr>
                </a:solidFill>
                <a:uFillTx/>
              </a:rPr>
              <a:t>albuterol sulfate - (AccuNeb; albuterol neb soln 0.63mg &amp; 1.25mg, 2.5mg/0.5ml, 2.5mg/3ml &amp; 5mg/ml)</a:t>
            </a:r>
          </a:p>
          <a:p>
            <a:r>
              <a:rPr lang="en-US" sz="2000" dirty="0">
                <a:solidFill>
                  <a:schemeClr val="tx1">
                    <a:lumMod val="50000"/>
                  </a:schemeClr>
                </a:solidFill>
                <a:uFillTx/>
              </a:rPr>
              <a:t>levalbuterol HCl – (levalbuterol neb soln; levalbuterol neb soln conc; Xopenex Neb Soln)</a:t>
            </a:r>
          </a:p>
          <a:p>
            <a:endParaRPr lang="en-US" sz="2000" dirty="0">
              <a:solidFill>
                <a:schemeClr val="tx1">
                  <a:lumMod val="50000"/>
                </a:schemeClr>
              </a:solidFill>
              <a:uFillTx/>
            </a:endParaRPr>
          </a:p>
        </p:txBody>
      </p:sp>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21</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sp>
        <p:nvSpPr>
          <p:cNvPr id="5" name="Content Placeholder 4"/>
          <p:cNvSpPr>
            <a:spLocks noGrp="1"/>
          </p:cNvSpPr>
          <p:nvPr>
            <p:ph idx="1"/>
          </p:nvPr>
        </p:nvSpPr>
        <p:spPr>
          <a:xfrm>
            <a:off x="1676400" y="1524000"/>
            <a:ext cx="8610600" cy="4572000"/>
          </a:xfrm>
        </p:spPr>
        <p:txBody>
          <a:bodyPr/>
          <a:lstStyle/>
          <a:p>
            <a:pPr>
              <a:buNone/>
            </a:pPr>
            <a:r>
              <a:rPr lang="en-US" altLang="en-US" sz="2000" b="1" i="1" dirty="0">
                <a:solidFill>
                  <a:schemeClr val="tx1">
                    <a:lumMod val="50000"/>
                  </a:schemeClr>
                </a:solidFill>
                <a:uFillTx/>
              </a:rPr>
              <a:t>Class Overview: Oral Agents</a:t>
            </a:r>
            <a:endParaRPr lang="en-US" sz="2000" b="1" i="1" dirty="0">
              <a:solidFill>
                <a:schemeClr val="tx1">
                  <a:lumMod val="50000"/>
                </a:schemeClr>
              </a:solidFill>
              <a:uFillTx/>
            </a:endParaRPr>
          </a:p>
          <a:p>
            <a:r>
              <a:rPr lang="en-US" sz="2000" dirty="0">
                <a:solidFill>
                  <a:schemeClr val="tx1">
                    <a:lumMod val="50000"/>
                  </a:schemeClr>
                </a:solidFill>
                <a:uFillTx/>
              </a:rPr>
              <a:t>albuterol sulfate - (albuterol ER, syrup &amp; tablet)</a:t>
            </a:r>
          </a:p>
          <a:p>
            <a:r>
              <a:rPr lang="en-US" sz="2000" dirty="0">
                <a:solidFill>
                  <a:schemeClr val="tx1">
                    <a:lumMod val="50000"/>
                  </a:schemeClr>
                </a:solidFill>
                <a:uFillTx/>
              </a:rPr>
              <a:t>metaproterenol sulfate - (metaproterenol syrup &amp; tablet)</a:t>
            </a:r>
          </a:p>
          <a:p>
            <a:r>
              <a:rPr lang="en-US" sz="2000" dirty="0">
                <a:solidFill>
                  <a:schemeClr val="tx1">
                    <a:lumMod val="50000"/>
                  </a:schemeClr>
                </a:solidFill>
                <a:uFillTx/>
              </a:rPr>
              <a:t>terbutaline sulfate - (terbutaline)</a:t>
            </a:r>
          </a:p>
          <a:p>
            <a:pPr>
              <a:buNone/>
            </a:pPr>
            <a:r>
              <a:rPr lang="en-US" altLang="en-US" sz="2000" b="1" i="1" dirty="0">
                <a:solidFill>
                  <a:schemeClr val="tx1">
                    <a:lumMod val="50000"/>
                  </a:schemeClr>
                </a:solidFill>
                <a:uFillTx/>
              </a:rPr>
              <a:t>Class Overview: Short-Acting Agents</a:t>
            </a:r>
            <a:endParaRPr lang="en-US" sz="2000" b="1" i="1" dirty="0">
              <a:solidFill>
                <a:schemeClr val="tx1">
                  <a:lumMod val="50000"/>
                </a:schemeClr>
              </a:solidFill>
              <a:uFillTx/>
            </a:endParaRPr>
          </a:p>
          <a:p>
            <a:r>
              <a:rPr lang="en-US" sz="2000" dirty="0">
                <a:solidFill>
                  <a:schemeClr val="tx1">
                    <a:lumMod val="50000"/>
                  </a:schemeClr>
                </a:solidFill>
                <a:uFillTx/>
              </a:rPr>
              <a:t>albuterol sulfate - (ProAir HFA; ProAir Respiclick; Proventil HFA; Ventolin HFA)</a:t>
            </a:r>
          </a:p>
          <a:p>
            <a:r>
              <a:rPr lang="en-US" sz="2000" dirty="0">
                <a:solidFill>
                  <a:schemeClr val="tx1">
                    <a:lumMod val="50000"/>
                  </a:schemeClr>
                </a:solidFill>
                <a:uFillTx/>
              </a:rPr>
              <a:t>levalbuterol tartrate - (Xopenex HFA)</a:t>
            </a:r>
          </a:p>
          <a:p>
            <a:endParaRPr lang="en-US" sz="2000" dirty="0">
              <a:solidFill>
                <a:schemeClr val="tx1">
                  <a:lumMod val="50000"/>
                </a:schemeClr>
              </a:solidFill>
              <a:uFillTx/>
            </a:endParaRPr>
          </a:p>
        </p:txBody>
      </p:sp>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22</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Bronchodilators, Beta Agonist</a:t>
            </a:r>
          </a:p>
        </p:txBody>
      </p:sp>
      <p:sp>
        <p:nvSpPr>
          <p:cNvPr id="3" name="Content Placeholder 2"/>
          <p:cNvSpPr>
            <a:spLocks noGrp="1"/>
          </p:cNvSpPr>
          <p:nvPr>
            <p:ph idx="1"/>
          </p:nvPr>
        </p:nvSpPr>
        <p:spPr>
          <a:xfrm>
            <a:off x="507999" y="1447800"/>
            <a:ext cx="11277601" cy="4657095"/>
          </a:xfrm>
        </p:spPr>
        <p:txBody>
          <a:bodyPr/>
          <a:lstStyle/>
          <a:p>
            <a:r>
              <a:rPr lang="en-US" sz="2400" dirty="0">
                <a:solidFill>
                  <a:srgbClr val="000000"/>
                </a:solidFill>
                <a:uFillTx/>
              </a:rPr>
              <a:t>Prevalence and incidence of asthma in the U.S. continues to rise, affecting approximately 7</a:t>
            </a:r>
            <a:r>
              <a:rPr lang="en-US" sz="2400" dirty="0">
                <a:solidFill>
                  <a:srgbClr val="000000"/>
                </a:solidFill>
              </a:rPr>
              <a:t>.7% of adults and 8.4% of children (25.2 million Americans) </a:t>
            </a:r>
            <a:endParaRPr lang="en-US" sz="2400" dirty="0">
              <a:solidFill>
                <a:srgbClr val="000000"/>
              </a:solidFill>
              <a:uFillTx/>
            </a:endParaRPr>
          </a:p>
          <a:p>
            <a:r>
              <a:rPr lang="en-US" sz="2400" dirty="0">
                <a:solidFill>
                  <a:srgbClr val="000000"/>
                </a:solidFill>
                <a:uFillTx/>
              </a:rPr>
              <a:t>Beta</a:t>
            </a:r>
            <a:r>
              <a:rPr lang="en-US" sz="2400" baseline="-25000" dirty="0">
                <a:solidFill>
                  <a:srgbClr val="000000"/>
                </a:solidFill>
                <a:uFillTx/>
              </a:rPr>
              <a:t>2</a:t>
            </a:r>
            <a:r>
              <a:rPr lang="en-US" sz="2400" dirty="0">
                <a:solidFill>
                  <a:srgbClr val="000000"/>
                </a:solidFill>
                <a:uFillTx/>
              </a:rPr>
              <a:t>-agonist bronchodilators are used for the treatment and prevention of bronchospasm associated with asthma, prophylaxis of exercise-induced bronchospasm (EIB), and in the treatment of Chronic Obstructive Lung Disease (COPD)</a:t>
            </a:r>
          </a:p>
          <a:p>
            <a:r>
              <a:rPr lang="en-US" sz="2400" dirty="0">
                <a:solidFill>
                  <a:schemeClr val="tx1">
                    <a:lumMod val="50000"/>
                  </a:schemeClr>
                </a:solidFill>
                <a:uFillTx/>
              </a:rPr>
              <a:t>Mainstay of asthma therapy is the use of inhaled corticosteroids (ICS) alone or in combination with long-acting beta</a:t>
            </a:r>
            <a:r>
              <a:rPr lang="en-US" sz="2400" baseline="-25000" dirty="0">
                <a:solidFill>
                  <a:schemeClr val="tx1">
                    <a:lumMod val="50000"/>
                  </a:schemeClr>
                </a:solidFill>
                <a:uFillTx/>
              </a:rPr>
              <a:t>2</a:t>
            </a:r>
            <a:r>
              <a:rPr lang="en-US" sz="2400" dirty="0">
                <a:solidFill>
                  <a:schemeClr val="tx1">
                    <a:lumMod val="50000"/>
                  </a:schemeClr>
                </a:solidFill>
                <a:uFillTx/>
              </a:rPr>
              <a:t>-agonists (LABAs) as controller medications</a:t>
            </a:r>
          </a:p>
          <a:p>
            <a:r>
              <a:rPr lang="en-US" sz="2400" dirty="0">
                <a:solidFill>
                  <a:schemeClr val="tx1">
                    <a:lumMod val="50000"/>
                  </a:schemeClr>
                </a:solidFill>
                <a:uFillTx/>
              </a:rPr>
              <a:t>These agents lead to improvements in symptoms, reducing the need for short-acting beta</a:t>
            </a:r>
            <a:r>
              <a:rPr lang="en-US" sz="2400" baseline="-25000" dirty="0">
                <a:solidFill>
                  <a:schemeClr val="tx1">
                    <a:lumMod val="50000"/>
                  </a:schemeClr>
                </a:solidFill>
                <a:uFillTx/>
              </a:rPr>
              <a:t>2</a:t>
            </a:r>
            <a:r>
              <a:rPr lang="en-US" sz="2400" dirty="0">
                <a:solidFill>
                  <a:schemeClr val="tx1">
                    <a:lumMod val="50000"/>
                  </a:schemeClr>
                </a:solidFill>
                <a:uFillTx/>
              </a:rPr>
              <a:t>-agonists (SABAs) for quick relief by relaxing airway smooth muscle </a:t>
            </a: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23</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799"/>
            <a:ext cx="11074400" cy="1023711"/>
          </a:xfrm>
        </p:spPr>
        <p:txBody>
          <a:bodyPr/>
          <a:lstStyle/>
          <a:p>
            <a:r>
              <a:rPr lang="en-US" dirty="0">
                <a:uFillTx/>
              </a:rPr>
              <a:t>Bronchodilators, Beta Agonist</a:t>
            </a:r>
          </a:p>
        </p:txBody>
      </p:sp>
      <p:sp>
        <p:nvSpPr>
          <p:cNvPr id="3" name="Content Placeholder 2"/>
          <p:cNvSpPr>
            <a:spLocks noGrp="1"/>
          </p:cNvSpPr>
          <p:nvPr>
            <p:ph idx="1"/>
          </p:nvPr>
        </p:nvSpPr>
        <p:spPr>
          <a:xfrm>
            <a:off x="609600" y="1420586"/>
            <a:ext cx="9829800" cy="5157383"/>
          </a:xfrm>
        </p:spPr>
        <p:txBody>
          <a:bodyPr/>
          <a:lstStyle/>
          <a:p>
            <a:r>
              <a:rPr lang="en-US" sz="1900" dirty="0">
                <a:solidFill>
                  <a:schemeClr val="tx2">
                    <a:lumMod val="50000"/>
                  </a:schemeClr>
                </a:solidFill>
                <a:uFillTx/>
              </a:rPr>
              <a:t>The 2019 GINA guidelines offer a control-based management plan which adjusts treatment through a continuous cycle of assessment and review of the patient’s response to therapy as it relates to symptom control, future risk of exacerbations, and side effects </a:t>
            </a:r>
          </a:p>
          <a:p>
            <a:r>
              <a:rPr lang="en-US" sz="1900" dirty="0">
                <a:solidFill>
                  <a:schemeClr val="tx2">
                    <a:lumMod val="50000"/>
                  </a:schemeClr>
                </a:solidFill>
                <a:uFillTx/>
              </a:rPr>
              <a:t>The 2019 GOLD guidelines place a great focus on the assessment of inhaler technique and adherence to improve therapeutic outcomes</a:t>
            </a:r>
          </a:p>
          <a:p>
            <a:r>
              <a:rPr lang="en-US" sz="1900" dirty="0">
                <a:solidFill>
                  <a:schemeClr val="tx2">
                    <a:lumMod val="50000"/>
                  </a:schemeClr>
                </a:solidFill>
                <a:uFillTx/>
              </a:rPr>
              <a:t>COPD pharmacotherapy of bronchodilators is intended to decrease symptoms, reduce the frequency and severity of exacerbations, improve health status and exercise tolerance</a:t>
            </a:r>
          </a:p>
          <a:p>
            <a:r>
              <a:rPr lang="en-US" sz="1900" dirty="0">
                <a:solidFill>
                  <a:schemeClr val="tx2">
                    <a:lumMod val="50000"/>
                  </a:schemeClr>
                </a:solidFill>
                <a:uFillTx/>
              </a:rPr>
              <a:t>Bronchodilator medications are central to management of COPD. They improve emptying of the lungs, reduce dynamic hyperinflation at rest and during exercise, and improve exercise performance</a:t>
            </a:r>
          </a:p>
          <a:p>
            <a:r>
              <a:rPr lang="en-US" sz="1900" dirty="0">
                <a:solidFill>
                  <a:schemeClr val="tx2">
                    <a:lumMod val="50000"/>
                  </a:schemeClr>
                </a:solidFill>
                <a:uFillTx/>
              </a:rPr>
              <a:t>Bronchodilators are given either on an as-needed basis for relief of persistent or worsening symptoms, or on a regular basis to prevent/reduce symptoms </a:t>
            </a: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24</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a:xfrm>
            <a:off x="0" y="6196969"/>
            <a:ext cx="12192000" cy="288925"/>
          </a:xfrm>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Bronchodilators, Beta Agonist</a:t>
            </a:r>
          </a:p>
        </p:txBody>
      </p:sp>
      <p:sp>
        <p:nvSpPr>
          <p:cNvPr id="3" name="Content Placeholder 2"/>
          <p:cNvSpPr>
            <a:spLocks noGrp="1"/>
          </p:cNvSpPr>
          <p:nvPr>
            <p:ph idx="1"/>
          </p:nvPr>
        </p:nvSpPr>
        <p:spPr>
          <a:xfrm>
            <a:off x="609600" y="1447800"/>
            <a:ext cx="11176000" cy="5105400"/>
          </a:xfrm>
        </p:spPr>
        <p:txBody>
          <a:bodyPr/>
          <a:lstStyle/>
          <a:p>
            <a:r>
              <a:rPr lang="en-US" sz="2400" dirty="0">
                <a:solidFill>
                  <a:schemeClr val="tx1">
                    <a:lumMod val="50000"/>
                  </a:schemeClr>
                </a:solidFill>
                <a:uFillTx/>
              </a:rPr>
              <a:t>Regular bronchodilation does not modify the decline of lung function in mild COPD or the prognosis of the disease</a:t>
            </a:r>
          </a:p>
          <a:p>
            <a:r>
              <a:rPr lang="en-US" sz="2400" dirty="0">
                <a:solidFill>
                  <a:schemeClr val="tx1">
                    <a:lumMod val="50000"/>
                  </a:schemeClr>
                </a:solidFill>
                <a:uFillTx/>
              </a:rPr>
              <a:t>While short-acting beta agonists (SABAs) can be used on an as-needed basis in mild COPD, regular treatment with a long-acting beta agonist (LABA) is required as the disease progresses</a:t>
            </a:r>
          </a:p>
          <a:p>
            <a:r>
              <a:rPr lang="en-US" sz="2400" dirty="0">
                <a:solidFill>
                  <a:schemeClr val="tx1">
                    <a:lumMod val="50000"/>
                  </a:schemeClr>
                </a:solidFill>
                <a:uFillTx/>
              </a:rPr>
              <a:t>Delivery system selection as well as the patients’ ability to properly use the device are important factors in the clinical success of bronchodilator therapy </a:t>
            </a:r>
          </a:p>
          <a:p>
            <a:r>
              <a:rPr lang="en-US" sz="2400" dirty="0">
                <a:solidFill>
                  <a:schemeClr val="tx1">
                    <a:lumMod val="50000"/>
                  </a:schemeClr>
                </a:solidFill>
                <a:uFillTx/>
              </a:rPr>
              <a:t>Metered dose inhalers (MDIs) are pressurized spray inhalers, available in suspension and solution </a:t>
            </a:r>
          </a:p>
          <a:p>
            <a:r>
              <a:rPr lang="en-US" sz="2400" dirty="0">
                <a:solidFill>
                  <a:schemeClr val="tx1">
                    <a:lumMod val="50000"/>
                  </a:schemeClr>
                </a:solidFill>
                <a:uFillTx/>
              </a:rPr>
              <a:t>Spacer chambers may be used with most MDIs to make them easier to use and help deliver a greater amount of medicine to the airway</a:t>
            </a:r>
          </a:p>
          <a:p>
            <a:endParaRPr lang="en-US" sz="2000" dirty="0">
              <a:solidFill>
                <a:schemeClr val="tx1">
                  <a:lumMod val="50000"/>
                </a:schemeClr>
              </a:solidFill>
              <a:uFillTx/>
            </a:endParaRP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25</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Bronchodilators, Beta Agonist</a:t>
            </a:r>
          </a:p>
        </p:txBody>
      </p:sp>
      <p:sp>
        <p:nvSpPr>
          <p:cNvPr id="3" name="Content Placeholder 2"/>
          <p:cNvSpPr>
            <a:spLocks noGrp="1"/>
          </p:cNvSpPr>
          <p:nvPr>
            <p:ph idx="1"/>
          </p:nvPr>
        </p:nvSpPr>
        <p:spPr>
          <a:xfrm>
            <a:off x="508000" y="1447800"/>
            <a:ext cx="11176000" cy="5105400"/>
          </a:xfrm>
        </p:spPr>
        <p:txBody>
          <a:bodyPr/>
          <a:lstStyle/>
          <a:p>
            <a:r>
              <a:rPr lang="en-US" sz="2000" dirty="0">
                <a:solidFill>
                  <a:schemeClr val="tx1">
                    <a:lumMod val="50000"/>
                  </a:schemeClr>
                </a:solidFill>
                <a:uFillTx/>
              </a:rPr>
              <a:t>Dry-powder inhalers (DPIs) are breath-actuated devices that release the medicine in the form of a dry powder upon inhalation</a:t>
            </a:r>
          </a:p>
          <a:p>
            <a:r>
              <a:rPr lang="en-US" sz="2000" dirty="0">
                <a:solidFill>
                  <a:schemeClr val="tx1">
                    <a:lumMod val="50000"/>
                  </a:schemeClr>
                </a:solidFill>
                <a:uFillTx/>
              </a:rPr>
              <a:t>Nebulizers, may be the only viable alternative delivery system for certain children and those unable to use inhalers due to the inability to synchronize breaths and device actuation</a:t>
            </a:r>
          </a:p>
          <a:p>
            <a:r>
              <a:rPr lang="en-US" sz="2000" dirty="0">
                <a:solidFill>
                  <a:schemeClr val="tx1">
                    <a:lumMod val="50000"/>
                  </a:schemeClr>
                </a:solidFill>
                <a:uFillTx/>
              </a:rPr>
              <a:t>Some of the newer delivery devices, (like Respimat devices), are not breath-activated, but still require coordination of actuation and inhalation</a:t>
            </a:r>
          </a:p>
          <a:p>
            <a:r>
              <a:rPr lang="en-US" sz="2000" dirty="0">
                <a:solidFill>
                  <a:schemeClr val="tx1">
                    <a:lumMod val="50000"/>
                  </a:schemeClr>
                </a:solidFill>
                <a:uFillTx/>
              </a:rPr>
              <a:t>Oral dosage forms of albuterol are less utilized than the inhaled forms due to systemic beta-adrenergic stimulation, especially in patients sensitive to these effects, such as those with cardiovascular disease</a:t>
            </a:r>
          </a:p>
          <a:p>
            <a:r>
              <a:rPr lang="en-US" sz="2000" dirty="0">
                <a:solidFill>
                  <a:schemeClr val="tx1">
                    <a:lumMod val="50000"/>
                  </a:schemeClr>
                </a:solidFill>
                <a:uFillTx/>
              </a:rPr>
              <a:t>Levalbuterol is the R-enantiomer form of albuterol. It has similar efficacy to albuterol and there are no significant differences in adverse effects</a:t>
            </a:r>
          </a:p>
          <a:p>
            <a:r>
              <a:rPr lang="en-US" sz="2000" dirty="0">
                <a:solidFill>
                  <a:srgbClr val="000000"/>
                </a:solidFill>
              </a:rPr>
              <a:t>Salmeterol has a later onset of action than the rest of the LABAs</a:t>
            </a:r>
          </a:p>
          <a:p>
            <a:endParaRPr lang="en-US" sz="2000" dirty="0">
              <a:solidFill>
                <a:schemeClr val="tx1">
                  <a:lumMod val="50000"/>
                </a:schemeClr>
              </a:solidFill>
              <a:uFillTx/>
            </a:endParaRPr>
          </a:p>
          <a:p>
            <a:endParaRPr lang="en-US" sz="2000" dirty="0">
              <a:solidFill>
                <a:schemeClr val="tx1">
                  <a:lumMod val="50000"/>
                </a:schemeClr>
              </a:solidFill>
              <a:uFillTx/>
            </a:endParaRP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26</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sp>
        <p:nvSpPr>
          <p:cNvPr id="5" name="Content Placeholder 4"/>
          <p:cNvSpPr>
            <a:spLocks noGrp="1"/>
          </p:cNvSpPr>
          <p:nvPr>
            <p:ph idx="1"/>
          </p:nvPr>
        </p:nvSpPr>
        <p:spPr>
          <a:xfrm>
            <a:off x="156754" y="1447801"/>
            <a:ext cx="11795759" cy="4525963"/>
          </a:xfrm>
        </p:spPr>
        <p:txBody>
          <a:bodyPr/>
          <a:lstStyle/>
          <a:p>
            <a:r>
              <a:rPr lang="en-US" sz="2400" dirty="0">
                <a:solidFill>
                  <a:srgbClr val="000000"/>
                </a:solidFill>
                <a:uFillTx/>
              </a:rPr>
              <a:t>There are no comparative data to suggest that arformoterol (Brovana) or formoterol (Perforomist) are superior in efficacy or safety to the other agents. </a:t>
            </a:r>
          </a:p>
          <a:p>
            <a:r>
              <a:rPr lang="en-US" sz="2400" dirty="0">
                <a:solidFill>
                  <a:srgbClr val="000000"/>
                </a:solidFill>
              </a:rPr>
              <a:t>Due to the increased risk of severe exacerbations and asthma-related death, short-acting beta agonist (SABA)-only treatment is no longer recommended</a:t>
            </a:r>
          </a:p>
          <a:p>
            <a:r>
              <a:rPr lang="en-US" sz="2400" dirty="0">
                <a:solidFill>
                  <a:srgbClr val="000000"/>
                </a:solidFill>
              </a:rPr>
              <a:t>In May 2019, the FDA removed the boxed warning from the labeling for indacaterol (Arcapta Neohaler), arformoterol (Brovana), formoterol (Perforomist), and olodaterol (Striverdi). The warning still remains in the labeling of salmeterol (Serevent Diskus). </a:t>
            </a:r>
          </a:p>
          <a:p>
            <a:r>
              <a:rPr lang="en-US" sz="2400" dirty="0">
                <a:solidFill>
                  <a:srgbClr val="000000"/>
                </a:solidFill>
              </a:rPr>
              <a:t>For most asthma patients, treatment can be initiated with an as-needed low dose ICS-formoterol, daily low dose ICS, or low dose ICS taken whenever SABA is taken</a:t>
            </a:r>
            <a:endParaRPr lang="en-US" sz="2400" dirty="0">
              <a:solidFill>
                <a:srgbClr val="000000"/>
              </a:solidFill>
              <a:uFillTx/>
            </a:endParaRPr>
          </a:p>
        </p:txBody>
      </p:sp>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27</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pic>
        <p:nvPicPr>
          <p:cNvPr id="14" name="Content Placeholder 13">
            <a:extLst>
              <a:ext uri="{FF2B5EF4-FFF2-40B4-BE49-F238E27FC236}">
                <a16:creationId xmlns:a16="http://schemas.microsoft.com/office/drawing/2014/main" id="{8ECA8C40-8C33-41B8-88FC-E5A26A6C4AB7}"/>
              </a:ext>
            </a:extLst>
          </p:cNvPr>
          <p:cNvPicPr>
            <a:picLocks noGrp="1" noChangeAspect="1"/>
          </p:cNvPicPr>
          <p:nvPr>
            <p:ph idx="1"/>
          </p:nvPr>
        </p:nvPicPr>
        <p:blipFill>
          <a:blip r:embed="rId2"/>
          <a:stretch>
            <a:fillRect/>
          </a:stretch>
        </p:blipFill>
        <p:spPr>
          <a:xfrm>
            <a:off x="1058091" y="1524000"/>
            <a:ext cx="10071463" cy="4367349"/>
          </a:xfrm>
          <a:prstGeom prst="rect">
            <a:avLst/>
          </a:prstGeom>
        </p:spPr>
      </p:pic>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FF445594-FFE8-4E90-934C-EFF530110A38}" type="slidenum">
              <a:rPr kumimoji="0" lang="en-US" sz="1100" b="0" i="0" u="none" strike="noStrike" kern="1200" cap="none" spc="0" normalizeH="0" baseline="0" noProof="0">
                <a:ln>
                  <a:noFill/>
                </a:ln>
                <a:solidFill>
                  <a:srgbClr val="595959">
                    <a:lumMod val="65000"/>
                    <a:lumOff val="35000"/>
                  </a:srgbClr>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28</a:t>
            </a:fld>
            <a:endPar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ts val="1200"/>
              </a:lnSpc>
              <a:spcBef>
                <a:spcPts val="0"/>
              </a:spcBef>
              <a:spcAft>
                <a:spcPts val="0"/>
              </a:spcAft>
              <a:buFontTx/>
              <a:buNone/>
              <a:defRPr>
                <a:uFillTx/>
              </a:defRPr>
            </a:pP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Reaching across Arizona to provide comprehensive </a:t>
            </a:r>
            <a:b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b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quality health care for those in need</a:t>
            </a:r>
          </a:p>
        </p:txBody>
      </p:sp>
    </p:spTree>
    <p:extLst>
      <p:ext uri="{BB962C8B-B14F-4D97-AF65-F5344CB8AC3E}">
        <p14:creationId xmlns:p14="http://schemas.microsoft.com/office/powerpoint/2010/main" val="3663413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FF445594-FFE8-4E90-934C-EFF530110A38}" type="slidenum">
              <a:rPr kumimoji="0" lang="en-US" sz="1100" b="0" i="0" u="none" strike="noStrike" kern="1200" cap="none" spc="0" normalizeH="0" baseline="0" noProof="0">
                <a:ln>
                  <a:noFill/>
                </a:ln>
                <a:solidFill>
                  <a:srgbClr val="595959">
                    <a:lumMod val="65000"/>
                    <a:lumOff val="35000"/>
                  </a:srgbClr>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29</a:t>
            </a:fld>
            <a:endPar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ts val="1200"/>
              </a:lnSpc>
              <a:spcBef>
                <a:spcPts val="0"/>
              </a:spcBef>
              <a:spcAft>
                <a:spcPts val="0"/>
              </a:spcAft>
              <a:buFontTx/>
              <a:buNone/>
              <a:defRPr>
                <a:uFillTx/>
              </a:defRPr>
            </a:pP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Reaching across Arizona to provide comprehensive </a:t>
            </a:r>
            <a:b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b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quality health care for those in need</a:t>
            </a:r>
          </a:p>
        </p:txBody>
      </p:sp>
      <p:pic>
        <p:nvPicPr>
          <p:cNvPr id="16" name="Content Placeholder 15">
            <a:extLst>
              <a:ext uri="{FF2B5EF4-FFF2-40B4-BE49-F238E27FC236}">
                <a16:creationId xmlns:a16="http://schemas.microsoft.com/office/drawing/2014/main" id="{9C8AF9AD-0440-4C60-9FE7-4044A0952B11}"/>
              </a:ext>
            </a:extLst>
          </p:cNvPr>
          <p:cNvPicPr>
            <a:picLocks noGrp="1" noChangeAspect="1"/>
          </p:cNvPicPr>
          <p:nvPr>
            <p:ph idx="1"/>
          </p:nvPr>
        </p:nvPicPr>
        <p:blipFill>
          <a:blip r:embed="rId2"/>
          <a:stretch>
            <a:fillRect/>
          </a:stretch>
        </p:blipFill>
        <p:spPr>
          <a:xfrm>
            <a:off x="1018903" y="1524000"/>
            <a:ext cx="9901646" cy="4580895"/>
          </a:xfrm>
          <a:prstGeom prst="rect">
            <a:avLst/>
          </a:prstGeom>
        </p:spPr>
      </p:pic>
    </p:spTree>
    <p:extLst>
      <p:ext uri="{BB962C8B-B14F-4D97-AF65-F5344CB8AC3E}">
        <p14:creationId xmlns:p14="http://schemas.microsoft.com/office/powerpoint/2010/main" val="130205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248194" y="1600200"/>
            <a:ext cx="11537406" cy="4373563"/>
          </a:xfrm>
        </p:spPr>
        <p:txBody>
          <a:bodyPr/>
          <a:lstStyle/>
          <a:p>
            <a:pPr marL="0" indent="0">
              <a:buNone/>
            </a:pPr>
            <a:r>
              <a:rPr lang="en-US" altLang="en-US" sz="2933" b="1" i="1" dirty="0">
                <a:solidFill>
                  <a:srgbClr val="000000"/>
                </a:solidFill>
              </a:rPr>
              <a:t>Classes for Review: Non-Supplemental Rebate Class Review</a:t>
            </a:r>
          </a:p>
          <a:p>
            <a:r>
              <a:rPr lang="en-US" sz="2000" dirty="0">
                <a:solidFill>
                  <a:srgbClr val="000000"/>
                </a:solidFill>
              </a:rPr>
              <a:t>Antidepressants, Other</a:t>
            </a:r>
          </a:p>
          <a:p>
            <a:r>
              <a:rPr lang="en-US" sz="2000" dirty="0">
                <a:solidFill>
                  <a:srgbClr val="000000"/>
                </a:solidFill>
              </a:rPr>
              <a:t>Antidepressants, SSRIs </a:t>
            </a:r>
          </a:p>
          <a:p>
            <a:r>
              <a:rPr lang="en-US" sz="2000" dirty="0">
                <a:solidFill>
                  <a:srgbClr val="000000"/>
                </a:solidFill>
              </a:rPr>
              <a:t>Bronchodilators, Beta Agonists</a:t>
            </a:r>
          </a:p>
          <a:p>
            <a:r>
              <a:rPr lang="en-US" sz="2000" dirty="0">
                <a:solidFill>
                  <a:srgbClr val="000000"/>
                </a:solidFill>
              </a:rPr>
              <a:t>Bone Resorption Suppression and Related Agents</a:t>
            </a:r>
          </a:p>
          <a:p>
            <a:r>
              <a:rPr lang="en-US" sz="2000" dirty="0">
                <a:solidFill>
                  <a:srgbClr val="000000"/>
                </a:solidFill>
              </a:rPr>
              <a:t>Colony Stimulating Factors</a:t>
            </a:r>
          </a:p>
          <a:p>
            <a:r>
              <a:rPr lang="en-US" sz="2000" dirty="0">
                <a:solidFill>
                  <a:srgbClr val="000000"/>
                </a:solidFill>
              </a:rPr>
              <a:t>Enzyme Replacement, Gaucher Disease</a:t>
            </a:r>
          </a:p>
          <a:p>
            <a:pPr lvl="0"/>
            <a:r>
              <a:rPr lang="en-US" sz="2000" dirty="0">
                <a:solidFill>
                  <a:srgbClr val="000000"/>
                </a:solidFill>
              </a:rPr>
              <a:t>Erythropoiesis Stimulating Proteins</a:t>
            </a:r>
          </a:p>
          <a:p>
            <a:pPr lvl="0"/>
            <a:r>
              <a:rPr lang="en-US" sz="2000" dirty="0">
                <a:solidFill>
                  <a:srgbClr val="000000"/>
                </a:solidFill>
              </a:rPr>
              <a:t>Hypoglycemics, Alpha-Glucosidase Inhibitors</a:t>
            </a:r>
          </a:p>
          <a:p>
            <a:endParaRPr lang="en-US" sz="2933" dirty="0"/>
          </a:p>
          <a:p>
            <a:endParaRPr lang="en-US" altLang="en-US" sz="2933" dirty="0"/>
          </a:p>
          <a:p>
            <a:endParaRPr lang="en-US" altLang="en-US" sz="2933" dirty="0"/>
          </a:p>
          <a:p>
            <a:endParaRPr lang="en-US" altLang="en-US" sz="2933" dirty="0"/>
          </a:p>
          <a:p>
            <a:endParaRPr lang="en-US" altLang="en-US" sz="2933" dirty="0"/>
          </a:p>
          <a:p>
            <a:endParaRPr lang="en-US" dirty="0"/>
          </a:p>
          <a:p>
            <a:endParaRPr lang="en-US" altLang="en-US" dirty="0"/>
          </a:p>
          <a:p>
            <a:endParaRPr lang="en-US" altLang="en-US" dirty="0"/>
          </a:p>
          <a:p>
            <a:endParaRPr lang="en-US" altLang="en-US" dirty="0"/>
          </a:p>
          <a:p>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5531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FF445594-FFE8-4E90-934C-EFF530110A38}" type="slidenum">
              <a:rPr kumimoji="0" lang="en-US" sz="1100" b="0" i="0" u="none" strike="noStrike" kern="1200" cap="none" spc="0" normalizeH="0" baseline="0" noProof="0">
                <a:ln>
                  <a:noFill/>
                </a:ln>
                <a:solidFill>
                  <a:srgbClr val="595959">
                    <a:lumMod val="65000"/>
                    <a:lumOff val="35000"/>
                  </a:srgbClr>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30</a:t>
            </a:fld>
            <a:endPar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ts val="1200"/>
              </a:lnSpc>
              <a:spcBef>
                <a:spcPts val="0"/>
              </a:spcBef>
              <a:spcAft>
                <a:spcPts val="0"/>
              </a:spcAft>
              <a:buFontTx/>
              <a:buNone/>
              <a:defRPr>
                <a:uFillTx/>
              </a:defRPr>
            </a:pP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Reaching across Arizona to provide comprehensive </a:t>
            </a:r>
            <a:b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b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quality health care for those in need</a:t>
            </a:r>
          </a:p>
        </p:txBody>
      </p:sp>
      <p:pic>
        <p:nvPicPr>
          <p:cNvPr id="7" name="Content Placeholder 6">
            <a:extLst>
              <a:ext uri="{FF2B5EF4-FFF2-40B4-BE49-F238E27FC236}">
                <a16:creationId xmlns:a16="http://schemas.microsoft.com/office/drawing/2014/main" id="{410E1A63-90A9-4075-8053-0D4BBBE3171D}"/>
              </a:ext>
            </a:extLst>
          </p:cNvPr>
          <p:cNvPicPr>
            <a:picLocks noGrp="1" noChangeAspect="1"/>
          </p:cNvPicPr>
          <p:nvPr>
            <p:ph idx="1"/>
          </p:nvPr>
        </p:nvPicPr>
        <p:blipFill>
          <a:blip r:embed="rId2"/>
          <a:stretch>
            <a:fillRect/>
          </a:stretch>
        </p:blipFill>
        <p:spPr>
          <a:xfrm>
            <a:off x="1005840" y="1693720"/>
            <a:ext cx="9614263" cy="4186523"/>
          </a:xfrm>
          <a:prstGeom prst="rect">
            <a:avLst/>
          </a:prstGeom>
        </p:spPr>
      </p:pic>
    </p:spTree>
    <p:extLst>
      <p:ext uri="{BB962C8B-B14F-4D97-AF65-F5344CB8AC3E}">
        <p14:creationId xmlns:p14="http://schemas.microsoft.com/office/powerpoint/2010/main" val="2772077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8746621"/>
              </p:ext>
            </p:extLst>
          </p:nvPr>
        </p:nvGraphicFramePr>
        <p:xfrm>
          <a:off x="609599" y="1600199"/>
          <a:ext cx="11293929" cy="4310742"/>
        </p:xfrm>
        <a:graphic>
          <a:graphicData uri="http://schemas.openxmlformats.org/drawingml/2006/table">
            <a:tbl>
              <a:tblPr firstRow="1" bandRow="1">
                <a:tableStyleId>{5C22544A-7EE6-4342-B048-85BDC9FD1C3A}</a:tableStyleId>
              </a:tblPr>
              <a:tblGrid>
                <a:gridCol w="1232065">
                  <a:extLst>
                    <a:ext uri="{9D8B030D-6E8A-4147-A177-3AD203B41FA5}">
                      <a16:colId xmlns:a16="http://schemas.microsoft.com/office/drawing/2014/main" val="20000"/>
                    </a:ext>
                  </a:extLst>
                </a:gridCol>
                <a:gridCol w="10061864">
                  <a:extLst>
                    <a:ext uri="{9D8B030D-6E8A-4147-A177-3AD203B41FA5}">
                      <a16:colId xmlns:a16="http://schemas.microsoft.com/office/drawing/2014/main" val="20001"/>
                    </a:ext>
                  </a:extLst>
                </a:gridCol>
              </a:tblGrid>
              <a:tr h="718457">
                <a:tc gridSpan="2">
                  <a:txBody>
                    <a:bodyPr/>
                    <a:lstStyle/>
                    <a:p>
                      <a:pPr algn="ctr"/>
                      <a:r>
                        <a:rPr lang="en-US" dirty="0">
                          <a:solidFill>
                            <a:srgbClr val="000000"/>
                          </a:solidFill>
                          <a:uFillTx/>
                        </a:rPr>
                        <a:t>2019</a:t>
                      </a:r>
                      <a:r>
                        <a:rPr lang="en-US" baseline="0" dirty="0">
                          <a:solidFill>
                            <a:srgbClr val="000000"/>
                          </a:solidFill>
                          <a:uFillTx/>
                        </a:rPr>
                        <a:t> GOLD Guidelines</a:t>
                      </a:r>
                      <a:endParaRPr lang="en-US" dirty="0">
                        <a:solidFill>
                          <a:srgbClr val="000000"/>
                        </a:solidFill>
                        <a:uFillTx/>
                      </a:endParaRPr>
                    </a:p>
                  </a:txBody>
                  <a:tcPr/>
                </a:tc>
                <a:tc hMerge="1">
                  <a:txBody>
                    <a:bodyPr/>
                    <a:lstStyle/>
                    <a:p>
                      <a:endParaRPr lang="en-US" dirty="0">
                        <a:uFillTx/>
                      </a:endParaRPr>
                    </a:p>
                  </a:txBody>
                  <a:tcPr/>
                </a:tc>
                <a:extLst>
                  <a:ext uri="{0D108BD9-81ED-4DB2-BD59-A6C34878D82A}">
                    <a16:rowId xmlns:a16="http://schemas.microsoft.com/office/drawing/2014/main" val="10000"/>
                  </a:ext>
                </a:extLst>
              </a:tr>
              <a:tr h="718457">
                <a:tc gridSpan="2">
                  <a:txBody>
                    <a:bodyPr/>
                    <a:lstStyle/>
                    <a:p>
                      <a:pPr algn="ctr"/>
                      <a:r>
                        <a:rPr lang="en-US" sz="1600" dirty="0">
                          <a:solidFill>
                            <a:srgbClr val="000000"/>
                          </a:solidFill>
                          <a:uFillTx/>
                        </a:rPr>
                        <a:t>Assessment</a:t>
                      </a:r>
                      <a:r>
                        <a:rPr lang="en-US" sz="1600" baseline="0" dirty="0">
                          <a:solidFill>
                            <a:srgbClr val="000000"/>
                          </a:solidFill>
                          <a:uFillTx/>
                        </a:rPr>
                        <a:t> of Airflow Limitation</a:t>
                      </a:r>
                      <a:endParaRPr lang="en-US" sz="1600" dirty="0">
                        <a:solidFill>
                          <a:srgbClr val="000000"/>
                        </a:solidFill>
                        <a:uFillTx/>
                      </a:endParaRPr>
                    </a:p>
                  </a:txBody>
                  <a:tcPr/>
                </a:tc>
                <a:tc hMerge="1">
                  <a:txBody>
                    <a:bodyPr/>
                    <a:lstStyle/>
                    <a:p>
                      <a:endParaRPr lang="en-US" dirty="0">
                        <a:uFillTx/>
                      </a:endParaRPr>
                    </a:p>
                  </a:txBody>
                  <a:tcPr/>
                </a:tc>
                <a:extLst>
                  <a:ext uri="{0D108BD9-81ED-4DB2-BD59-A6C34878D82A}">
                    <a16:rowId xmlns:a16="http://schemas.microsoft.com/office/drawing/2014/main" val="10001"/>
                  </a:ext>
                </a:extLst>
              </a:tr>
              <a:tr h="718457">
                <a:tc>
                  <a:txBody>
                    <a:bodyPr/>
                    <a:lstStyle/>
                    <a:p>
                      <a:r>
                        <a:rPr lang="en-US" sz="1600" dirty="0">
                          <a:solidFill>
                            <a:srgbClr val="000000"/>
                          </a:solidFill>
                          <a:uFillTx/>
                        </a:rPr>
                        <a:t>Gold 1</a:t>
                      </a:r>
                    </a:p>
                  </a:txBody>
                  <a:tcPr/>
                </a:tc>
                <a:tc>
                  <a:txBody>
                    <a:bodyPr/>
                    <a:lstStyle/>
                    <a:p>
                      <a:r>
                        <a:rPr lang="en-US" sz="1600" kern="1200" baseline="0" dirty="0">
                          <a:solidFill>
                            <a:srgbClr val="000000"/>
                          </a:solidFill>
                          <a:uFillTx/>
                          <a:latin typeface="+mn-lt"/>
                          <a:ea typeface="+mn-ea"/>
                          <a:cs typeface="+mn-cs"/>
                        </a:rPr>
                        <a:t>Mild, FEV1 ≥ 80% predicted </a:t>
                      </a:r>
                    </a:p>
                  </a:txBody>
                  <a:tcPr/>
                </a:tc>
                <a:extLst>
                  <a:ext uri="{0D108BD9-81ED-4DB2-BD59-A6C34878D82A}">
                    <a16:rowId xmlns:a16="http://schemas.microsoft.com/office/drawing/2014/main" val="10002"/>
                  </a:ext>
                </a:extLst>
              </a:tr>
              <a:tr h="718457">
                <a:tc>
                  <a:txBody>
                    <a:bodyPr/>
                    <a:lstStyle/>
                    <a:p>
                      <a:r>
                        <a:rPr lang="en-US" sz="1600" dirty="0">
                          <a:solidFill>
                            <a:srgbClr val="000000"/>
                          </a:solidFill>
                          <a:uFillTx/>
                        </a:rPr>
                        <a:t>Gold 2</a:t>
                      </a:r>
                    </a:p>
                  </a:txBody>
                  <a:tcPr/>
                </a:tc>
                <a:tc>
                  <a:txBody>
                    <a:bodyPr/>
                    <a:lstStyle/>
                    <a:p>
                      <a:r>
                        <a:rPr lang="en-US" sz="1600" kern="1200" baseline="0" dirty="0">
                          <a:solidFill>
                            <a:srgbClr val="000000"/>
                          </a:solidFill>
                          <a:uFillTx/>
                          <a:latin typeface="+mn-lt"/>
                          <a:ea typeface="+mn-ea"/>
                          <a:cs typeface="+mn-cs"/>
                        </a:rPr>
                        <a:t>Moderate, FEV1 50% to 79% predicted </a:t>
                      </a:r>
                    </a:p>
                  </a:txBody>
                  <a:tcPr/>
                </a:tc>
                <a:extLst>
                  <a:ext uri="{0D108BD9-81ED-4DB2-BD59-A6C34878D82A}">
                    <a16:rowId xmlns:a16="http://schemas.microsoft.com/office/drawing/2014/main" val="10003"/>
                  </a:ext>
                </a:extLst>
              </a:tr>
              <a:tr h="718457">
                <a:tc>
                  <a:txBody>
                    <a:bodyPr/>
                    <a:lstStyle/>
                    <a:p>
                      <a:r>
                        <a:rPr lang="en-US" sz="1600" dirty="0">
                          <a:solidFill>
                            <a:srgbClr val="000000"/>
                          </a:solidFill>
                          <a:uFillTx/>
                        </a:rPr>
                        <a:t>Gold 3</a:t>
                      </a:r>
                    </a:p>
                  </a:txBody>
                  <a:tcPr/>
                </a:tc>
                <a:tc>
                  <a:txBody>
                    <a:bodyPr/>
                    <a:lstStyle/>
                    <a:p>
                      <a:r>
                        <a:rPr lang="en-US" sz="1600" kern="1200" baseline="0" dirty="0">
                          <a:solidFill>
                            <a:srgbClr val="000000"/>
                          </a:solidFill>
                          <a:uFillTx/>
                          <a:latin typeface="+mn-lt"/>
                          <a:ea typeface="+mn-ea"/>
                          <a:cs typeface="+mn-cs"/>
                        </a:rPr>
                        <a:t>Severe, FEV1 30% to 49% predicted </a:t>
                      </a:r>
                    </a:p>
                  </a:txBody>
                  <a:tcPr/>
                </a:tc>
                <a:extLst>
                  <a:ext uri="{0D108BD9-81ED-4DB2-BD59-A6C34878D82A}">
                    <a16:rowId xmlns:a16="http://schemas.microsoft.com/office/drawing/2014/main" val="10004"/>
                  </a:ext>
                </a:extLst>
              </a:tr>
              <a:tr h="718457">
                <a:tc>
                  <a:txBody>
                    <a:bodyPr/>
                    <a:lstStyle/>
                    <a:p>
                      <a:r>
                        <a:rPr lang="en-US" sz="1600" dirty="0">
                          <a:solidFill>
                            <a:srgbClr val="000000"/>
                          </a:solidFill>
                          <a:uFillTx/>
                        </a:rPr>
                        <a:t>Gold 4</a:t>
                      </a:r>
                    </a:p>
                  </a:txBody>
                  <a:tcPr/>
                </a:tc>
                <a:tc>
                  <a:txBody>
                    <a:bodyPr/>
                    <a:lstStyle/>
                    <a:p>
                      <a:r>
                        <a:rPr lang="en-US" sz="1600" kern="1200" baseline="0" dirty="0">
                          <a:solidFill>
                            <a:srgbClr val="000000"/>
                          </a:solidFill>
                          <a:uFillTx/>
                          <a:latin typeface="+mn-lt"/>
                          <a:ea typeface="+mn-ea"/>
                          <a:cs typeface="+mn-cs"/>
                        </a:rPr>
                        <a:t>Very severe, FEV1 &lt; 30% predicted </a:t>
                      </a:r>
                    </a:p>
                  </a:txBody>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31</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8309446"/>
              </p:ext>
            </p:extLst>
          </p:nvPr>
        </p:nvGraphicFramePr>
        <p:xfrm>
          <a:off x="440871" y="1600199"/>
          <a:ext cx="11495315" cy="4131130"/>
        </p:xfrm>
        <a:graphic>
          <a:graphicData uri="http://schemas.openxmlformats.org/drawingml/2006/table">
            <a:tbl>
              <a:tblPr firstRow="1" bandRow="1">
                <a:tableStyleId>{5C22544A-7EE6-4342-B048-85BDC9FD1C3A}</a:tableStyleId>
              </a:tblPr>
              <a:tblGrid>
                <a:gridCol w="1254034">
                  <a:extLst>
                    <a:ext uri="{9D8B030D-6E8A-4147-A177-3AD203B41FA5}">
                      <a16:colId xmlns:a16="http://schemas.microsoft.com/office/drawing/2014/main" val="20000"/>
                    </a:ext>
                  </a:extLst>
                </a:gridCol>
                <a:gridCol w="10241281">
                  <a:extLst>
                    <a:ext uri="{9D8B030D-6E8A-4147-A177-3AD203B41FA5}">
                      <a16:colId xmlns:a16="http://schemas.microsoft.com/office/drawing/2014/main" val="20001"/>
                    </a:ext>
                  </a:extLst>
                </a:gridCol>
              </a:tblGrid>
              <a:tr h="500951">
                <a:tc gridSpan="2">
                  <a:txBody>
                    <a:bodyPr/>
                    <a:lstStyle/>
                    <a:p>
                      <a:pPr algn="ctr"/>
                      <a:r>
                        <a:rPr lang="en-US" dirty="0">
                          <a:solidFill>
                            <a:srgbClr val="000000"/>
                          </a:solidFill>
                          <a:uFillTx/>
                        </a:rPr>
                        <a:t>2019</a:t>
                      </a:r>
                      <a:r>
                        <a:rPr lang="en-US" baseline="0" dirty="0">
                          <a:solidFill>
                            <a:srgbClr val="000000"/>
                          </a:solidFill>
                          <a:uFillTx/>
                        </a:rPr>
                        <a:t> GOLD Guidelines</a:t>
                      </a:r>
                      <a:endParaRPr lang="en-US" dirty="0">
                        <a:solidFill>
                          <a:srgbClr val="000000"/>
                        </a:solidFill>
                        <a:uFillTx/>
                      </a:endParaRPr>
                    </a:p>
                  </a:txBody>
                  <a:tcPr/>
                </a:tc>
                <a:tc hMerge="1">
                  <a:txBody>
                    <a:bodyPr/>
                    <a:lstStyle/>
                    <a:p>
                      <a:endParaRPr lang="en-US" dirty="0">
                        <a:uFillTx/>
                      </a:endParaRPr>
                    </a:p>
                  </a:txBody>
                  <a:tcPr/>
                </a:tc>
                <a:extLst>
                  <a:ext uri="{0D108BD9-81ED-4DB2-BD59-A6C34878D82A}">
                    <a16:rowId xmlns:a16="http://schemas.microsoft.com/office/drawing/2014/main" val="10000"/>
                  </a:ext>
                </a:extLst>
              </a:tr>
              <a:tr h="500951">
                <a:tc gridSpan="2">
                  <a:txBody>
                    <a:bodyPr/>
                    <a:lstStyle/>
                    <a:p>
                      <a:pPr algn="ctr"/>
                      <a:r>
                        <a:rPr lang="en-US" sz="1600" b="1" kern="1200" baseline="0" dirty="0">
                          <a:solidFill>
                            <a:srgbClr val="000000"/>
                          </a:solidFill>
                          <a:uFillTx/>
                          <a:latin typeface="+mn-lt"/>
                          <a:ea typeface="+mn-ea"/>
                          <a:cs typeface="+mn-cs"/>
                        </a:rPr>
                        <a:t>Assessment of Exacerbation Risk and Symptoms</a:t>
                      </a:r>
                    </a:p>
                  </a:txBody>
                  <a:tcPr/>
                </a:tc>
                <a:tc hMerge="1">
                  <a:txBody>
                    <a:bodyPr/>
                    <a:lstStyle/>
                    <a:p>
                      <a:endParaRPr lang="en-US" dirty="0">
                        <a:uFillTx/>
                      </a:endParaRPr>
                    </a:p>
                  </a:txBody>
                  <a:tcPr/>
                </a:tc>
                <a:extLst>
                  <a:ext uri="{0D108BD9-81ED-4DB2-BD59-A6C34878D82A}">
                    <a16:rowId xmlns:a16="http://schemas.microsoft.com/office/drawing/2014/main" val="10001"/>
                  </a:ext>
                </a:extLst>
              </a:tr>
              <a:tr h="782307">
                <a:tc>
                  <a:txBody>
                    <a:bodyPr/>
                    <a:lstStyle/>
                    <a:p>
                      <a:r>
                        <a:rPr lang="en-US" sz="1600" dirty="0">
                          <a:solidFill>
                            <a:srgbClr val="000000"/>
                          </a:solidFill>
                          <a:uFillTx/>
                        </a:rPr>
                        <a:t>Patient</a:t>
                      </a:r>
                      <a:r>
                        <a:rPr lang="en-US" sz="1600" baseline="0" dirty="0">
                          <a:solidFill>
                            <a:srgbClr val="000000"/>
                          </a:solidFill>
                          <a:uFillTx/>
                        </a:rPr>
                        <a:t> Group A</a:t>
                      </a:r>
                      <a:endParaRPr lang="en-US" sz="1600" dirty="0">
                        <a:solidFill>
                          <a:srgbClr val="000000"/>
                        </a:solidFill>
                        <a:uFillTx/>
                      </a:endParaRPr>
                    </a:p>
                  </a:txBody>
                  <a:tcPr/>
                </a:tc>
                <a:tc>
                  <a:txBody>
                    <a:bodyPr/>
                    <a:lstStyle/>
                    <a:p>
                      <a:r>
                        <a:rPr lang="en-US" sz="1600" kern="1200" baseline="0" dirty="0">
                          <a:solidFill>
                            <a:srgbClr val="000000"/>
                          </a:solidFill>
                          <a:uFillTx/>
                          <a:latin typeface="+mn-lt"/>
                          <a:ea typeface="+mn-ea"/>
                          <a:cs typeface="+mn-cs"/>
                        </a:rPr>
                        <a:t>Low Risk, Less Symptoms: 0 to 1 exacerbations per year (not leading to hospitalization); and CAT score &lt; 10 or mMRC grade 0 to 1 </a:t>
                      </a:r>
                    </a:p>
                  </a:txBody>
                  <a:tcPr/>
                </a:tc>
                <a:extLst>
                  <a:ext uri="{0D108BD9-81ED-4DB2-BD59-A6C34878D82A}">
                    <a16:rowId xmlns:a16="http://schemas.microsoft.com/office/drawing/2014/main" val="10002"/>
                  </a:ext>
                </a:extLst>
              </a:tr>
              <a:tr h="782307">
                <a:tc>
                  <a:txBody>
                    <a:bodyPr/>
                    <a:lstStyle/>
                    <a:p>
                      <a:r>
                        <a:rPr lang="en-US" sz="1600" dirty="0">
                          <a:solidFill>
                            <a:srgbClr val="000000"/>
                          </a:solidFill>
                          <a:uFillTx/>
                        </a:rPr>
                        <a:t>Patient</a:t>
                      </a:r>
                      <a:r>
                        <a:rPr lang="en-US" sz="1600" baseline="0" dirty="0">
                          <a:solidFill>
                            <a:srgbClr val="000000"/>
                          </a:solidFill>
                          <a:uFillTx/>
                        </a:rPr>
                        <a:t> Group B</a:t>
                      </a:r>
                      <a:endParaRPr lang="en-US" sz="1600" dirty="0">
                        <a:solidFill>
                          <a:srgbClr val="000000"/>
                        </a:solidFill>
                        <a:uFillTx/>
                      </a:endParaRPr>
                    </a:p>
                  </a:txBody>
                  <a:tcPr/>
                </a:tc>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kern="1200" baseline="0" dirty="0">
                          <a:solidFill>
                            <a:srgbClr val="000000"/>
                          </a:solidFill>
                          <a:uFillTx/>
                          <a:latin typeface="+mn-lt"/>
                          <a:ea typeface="+mn-ea"/>
                          <a:cs typeface="+mn-cs"/>
                        </a:rPr>
                        <a:t>Low Risk, More Symptoms: 0 to 1 exacerbations per year (not leading to hospitalization); and CAT score ≥ 10 or mMRC grade ≥ 2 </a:t>
                      </a:r>
                    </a:p>
                  </a:txBody>
                  <a:tcPr/>
                </a:tc>
                <a:extLst>
                  <a:ext uri="{0D108BD9-81ED-4DB2-BD59-A6C34878D82A}">
                    <a16:rowId xmlns:a16="http://schemas.microsoft.com/office/drawing/2014/main" val="10003"/>
                  </a:ext>
                </a:extLst>
              </a:tr>
              <a:tr h="782307">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dirty="0">
                          <a:solidFill>
                            <a:srgbClr val="000000"/>
                          </a:solidFill>
                          <a:uFillTx/>
                        </a:rPr>
                        <a:t>Patient</a:t>
                      </a:r>
                      <a:r>
                        <a:rPr lang="en-US" sz="1600" baseline="0" dirty="0">
                          <a:solidFill>
                            <a:srgbClr val="000000"/>
                          </a:solidFill>
                          <a:uFillTx/>
                        </a:rPr>
                        <a:t> Group C</a:t>
                      </a:r>
                      <a:endParaRPr lang="en-US" sz="1600" dirty="0">
                        <a:solidFill>
                          <a:srgbClr val="000000"/>
                        </a:solidFill>
                        <a:uFillTx/>
                      </a:endParaRPr>
                    </a:p>
                  </a:txBody>
                  <a:tcPr/>
                </a:tc>
                <a:tc>
                  <a:txBody>
                    <a:bodyPr/>
                    <a:lstStyle/>
                    <a:p>
                      <a:r>
                        <a:rPr lang="en-US" sz="1600" kern="1200" baseline="0" dirty="0">
                          <a:solidFill>
                            <a:srgbClr val="000000"/>
                          </a:solidFill>
                          <a:uFillTx/>
                          <a:latin typeface="+mn-lt"/>
                          <a:ea typeface="+mn-ea"/>
                          <a:cs typeface="+mn-cs"/>
                        </a:rPr>
                        <a:t>High Risk, Less Symptoms: ≥ 2 exacerbations per year or ≥ 1 exacerbation leading to hospitalization; and CAT score &lt; 10 or mMRC grade 0 to 1 </a:t>
                      </a:r>
                    </a:p>
                  </a:txBody>
                  <a:tcPr/>
                </a:tc>
                <a:extLst>
                  <a:ext uri="{0D108BD9-81ED-4DB2-BD59-A6C34878D82A}">
                    <a16:rowId xmlns:a16="http://schemas.microsoft.com/office/drawing/2014/main" val="10004"/>
                  </a:ext>
                </a:extLst>
              </a:tr>
              <a:tr h="782307">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dirty="0">
                          <a:solidFill>
                            <a:srgbClr val="000000"/>
                          </a:solidFill>
                          <a:uFillTx/>
                        </a:rPr>
                        <a:t>Patient</a:t>
                      </a:r>
                      <a:r>
                        <a:rPr lang="en-US" sz="1600" baseline="0" dirty="0">
                          <a:solidFill>
                            <a:srgbClr val="000000"/>
                          </a:solidFill>
                          <a:uFillTx/>
                        </a:rPr>
                        <a:t> Group D</a:t>
                      </a:r>
                      <a:endParaRPr lang="en-US" sz="1600" dirty="0">
                        <a:solidFill>
                          <a:srgbClr val="000000"/>
                        </a:solidFill>
                        <a:uFillTx/>
                      </a:endParaRPr>
                    </a:p>
                  </a:txBody>
                  <a:tcPr/>
                </a:tc>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kern="1200" baseline="0" dirty="0">
                          <a:solidFill>
                            <a:srgbClr val="000000"/>
                          </a:solidFill>
                          <a:uFillTx/>
                          <a:latin typeface="+mn-lt"/>
                          <a:ea typeface="+mn-ea"/>
                          <a:cs typeface="+mn-cs"/>
                        </a:rPr>
                        <a:t>High Risk, More Symptoms: ≥ 2 exacerbations per year or ≥ 1 exacerbation leading to hospitalization; and CAT score  ≥ 10 or mMRC grade ≥ 2 </a:t>
                      </a:r>
                    </a:p>
                  </a:txBody>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32</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
        <p:nvSpPr>
          <p:cNvPr id="7" name="TextBox 6"/>
          <p:cNvSpPr txBox="1">
            <a:spLocks/>
          </p:cNvSpPr>
          <p:nvPr/>
        </p:nvSpPr>
        <p:spPr>
          <a:xfrm>
            <a:off x="2204962" y="5889191"/>
            <a:ext cx="8288867" cy="307777"/>
          </a:xfrm>
          <a:prstGeom prst="rect">
            <a:avLst/>
          </a:prstGeom>
          <a:noFill/>
        </p:spPr>
        <p:txBody>
          <a:bodyPr wrap="square" rtlCol="0">
            <a:spAutoFit/>
          </a:bodyPr>
          <a:lstStyle/>
          <a:p>
            <a:r>
              <a:rPr lang="en-US" sz="1400" i="1" dirty="0">
                <a:solidFill>
                  <a:srgbClr val="595959"/>
                </a:solidFill>
                <a:uFillTx/>
                <a:latin typeface="Calibri"/>
              </a:rPr>
              <a:t>mMRC - Modified British Medical Research Council questionnaire used only to assesses breathlessness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1000000" y="3900631"/>
            <a:ext cx="7630837" cy="365689"/>
          </a:xfrm>
        </p:spPr>
        <p:txBody>
          <a:bodyPr/>
          <a:lstStyle/>
          <a:p>
            <a:r>
              <a:rPr dirty="0">
                <a:uFillTx/>
              </a:rPr>
              <a:t>Bone Resorption Suppression and Related Agents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426580" y="796315"/>
            <a:ext cx="11772460" cy="612415"/>
          </a:xfrm>
        </p:spPr>
        <p:txBody>
          <a:bodyPr/>
          <a:lstStyle/>
          <a:p>
            <a:r>
              <a:rPr dirty="0">
                <a:uFillTx/>
              </a:rPr>
              <a:t>Bone Resorption Suppression and Related Agents</a:t>
            </a:r>
          </a:p>
        </p:txBody>
      </p:sp>
      <p:sp>
        <p:nvSpPr>
          <p:cNvPr id="4" name="TextBox 3"/>
          <p:cNvSpPr txBox="1">
            <a:spLocks/>
          </p:cNvSpPr>
          <p:nvPr/>
        </p:nvSpPr>
        <p:spPr>
          <a:xfrm>
            <a:off x="561703" y="1542901"/>
            <a:ext cx="11630297" cy="4975465"/>
          </a:xfrm>
          <a:prstGeom prst="rect">
            <a:avLst/>
          </a:prstGeom>
        </p:spPr>
        <p:txBody>
          <a:bodyPr/>
          <a:lstStyle/>
          <a:p>
            <a:endParaRPr sz="2100" b="0" i="0" u="none" strike="noStrike" baseline="0" dirty="0">
              <a:solidFill>
                <a:srgbClr val="3D85C6"/>
              </a:solidFill>
              <a:uFillTx/>
              <a:latin typeface="Calibri" charset="0"/>
            </a:endParaRPr>
          </a:p>
        </p:txBody>
      </p:sp>
      <p:graphicFrame>
        <p:nvGraphicFramePr>
          <p:cNvPr id="5" name="Table 4">
            <a:extLst>
              <a:ext uri="{FF2B5EF4-FFF2-40B4-BE49-F238E27FC236}">
                <a16:creationId xmlns:a16="http://schemas.microsoft.com/office/drawing/2014/main" id="{CEF91368-F17F-479F-A1F3-B4E7DDCA5C85}"/>
              </a:ext>
            </a:extLst>
          </p:cNvPr>
          <p:cNvGraphicFramePr>
            <a:graphicFrameLocks noGrp="1"/>
          </p:cNvGraphicFramePr>
          <p:nvPr>
            <p:extLst>
              <p:ext uri="{D42A27DB-BD31-4B8C-83A1-F6EECF244321}">
                <p14:modId xmlns:p14="http://schemas.microsoft.com/office/powerpoint/2010/main" val="3984864732"/>
              </p:ext>
            </p:extLst>
          </p:nvPr>
        </p:nvGraphicFramePr>
        <p:xfrm>
          <a:off x="209770" y="1306241"/>
          <a:ext cx="11982230" cy="5448784"/>
        </p:xfrm>
        <a:graphic>
          <a:graphicData uri="http://schemas.openxmlformats.org/drawingml/2006/table">
            <a:tbl>
              <a:tblPr firstRow="1" bandRow="1" bandCol="1">
                <a:tableStyleId>{5C22544A-7EE6-4342-B048-85BDC9FD1C3A}</a:tableStyleId>
              </a:tblPr>
              <a:tblGrid>
                <a:gridCol w="1856065">
                  <a:extLst>
                    <a:ext uri="{9D8B030D-6E8A-4147-A177-3AD203B41FA5}">
                      <a16:colId xmlns:a16="http://schemas.microsoft.com/office/drawing/2014/main" val="2373961271"/>
                    </a:ext>
                  </a:extLst>
                </a:gridCol>
                <a:gridCol w="1591971">
                  <a:extLst>
                    <a:ext uri="{9D8B030D-6E8A-4147-A177-3AD203B41FA5}">
                      <a16:colId xmlns:a16="http://schemas.microsoft.com/office/drawing/2014/main" val="3581856310"/>
                    </a:ext>
                  </a:extLst>
                </a:gridCol>
                <a:gridCol w="8534194">
                  <a:extLst>
                    <a:ext uri="{9D8B030D-6E8A-4147-A177-3AD203B41FA5}">
                      <a16:colId xmlns:a16="http://schemas.microsoft.com/office/drawing/2014/main" val="4180941506"/>
                    </a:ext>
                  </a:extLst>
                </a:gridCol>
              </a:tblGrid>
              <a:tr h="190967">
                <a:tc>
                  <a:txBody>
                    <a:bodyPr/>
                    <a:lstStyle/>
                    <a:p>
                      <a:pPr marL="0" marR="0" algn="ctr">
                        <a:spcBef>
                          <a:spcPts val="200"/>
                        </a:spcBef>
                        <a:spcAft>
                          <a:spcPts val="200"/>
                        </a:spcAft>
                      </a:pPr>
                      <a:r>
                        <a:rPr lang="en-US" sz="1300" dirty="0">
                          <a:solidFill>
                            <a:srgbClr val="000000"/>
                          </a:solidFill>
                          <a:effectLst/>
                        </a:rPr>
                        <a:t>Drug</a:t>
                      </a:r>
                      <a:endPar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tc>
                  <a:txBody>
                    <a:bodyPr/>
                    <a:lstStyle/>
                    <a:p>
                      <a:pPr marL="0" marR="0" algn="ctr">
                        <a:spcBef>
                          <a:spcPts val="200"/>
                        </a:spcBef>
                        <a:spcAft>
                          <a:spcPts val="200"/>
                        </a:spcAft>
                      </a:pPr>
                      <a:r>
                        <a:rPr lang="en-US" sz="1300" dirty="0">
                          <a:solidFill>
                            <a:srgbClr val="000000"/>
                          </a:solidFill>
                          <a:effectLst/>
                        </a:rPr>
                        <a:t>Manufacturer</a:t>
                      </a:r>
                      <a:endPar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tc>
                  <a:txBody>
                    <a:bodyPr/>
                    <a:lstStyle/>
                    <a:p>
                      <a:pPr marL="0" marR="0" algn="ctr">
                        <a:spcBef>
                          <a:spcPts val="200"/>
                        </a:spcBef>
                        <a:spcAft>
                          <a:spcPts val="200"/>
                        </a:spcAft>
                      </a:pPr>
                      <a:r>
                        <a:rPr lang="en-US" sz="1300" b="1" dirty="0">
                          <a:solidFill>
                            <a:srgbClr val="000000"/>
                          </a:solidFill>
                          <a:effectLst/>
                        </a:rPr>
                        <a:t>Indication(s)</a:t>
                      </a:r>
                      <a:endPar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extLst>
                  <a:ext uri="{0D108BD9-81ED-4DB2-BD59-A6C34878D82A}">
                    <a16:rowId xmlns:a16="http://schemas.microsoft.com/office/drawing/2014/main" val="2098126838"/>
                  </a:ext>
                </a:extLst>
              </a:tr>
              <a:tr h="222795">
                <a:tc gridSpan="3">
                  <a:txBody>
                    <a:bodyPr/>
                    <a:lstStyle/>
                    <a:p>
                      <a:pPr marL="0" marR="0" algn="ctr">
                        <a:spcBef>
                          <a:spcPts val="200"/>
                        </a:spcBef>
                        <a:spcAft>
                          <a:spcPts val="200"/>
                        </a:spcAft>
                      </a:pPr>
                      <a:r>
                        <a:rPr lang="en-US" sz="1300" b="1" dirty="0">
                          <a:solidFill>
                            <a:srgbClr val="000000"/>
                          </a:solidFill>
                          <a:effectLst/>
                        </a:rPr>
                        <a:t>Bisphosphonates</a:t>
                      </a:r>
                      <a:endPar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5527586"/>
                  </a:ext>
                </a:extLst>
              </a:tr>
              <a:tr h="498636">
                <a:tc>
                  <a:txBody>
                    <a:bodyPr/>
                    <a:lstStyle/>
                    <a:p>
                      <a:pPr marL="0" marR="0">
                        <a:spcBef>
                          <a:spcPts val="200"/>
                        </a:spcBef>
                        <a:spcAft>
                          <a:spcPts val="200"/>
                        </a:spcAft>
                      </a:pPr>
                      <a:r>
                        <a:rPr lang="en-US" sz="1300" dirty="0">
                          <a:solidFill>
                            <a:srgbClr val="000000"/>
                          </a:solidFill>
                          <a:effectLst/>
                        </a:rPr>
                        <a:t>alendronate</a:t>
                      </a:r>
                      <a:br>
                        <a:rPr lang="en-US" sz="1300" dirty="0">
                          <a:solidFill>
                            <a:srgbClr val="000000"/>
                          </a:solidFill>
                          <a:effectLst/>
                        </a:rPr>
                      </a:br>
                      <a:r>
                        <a:rPr lang="en-US" sz="1300" dirty="0">
                          <a:solidFill>
                            <a:srgbClr val="000000"/>
                          </a:solidFill>
                          <a:effectLst/>
                        </a:rPr>
                        <a:t>(Binosto</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r>
                        <a:rPr lang="en-US" sz="1300" dirty="0">
                          <a:solidFill>
                            <a:srgbClr val="000000"/>
                          </a:solidFill>
                          <a:effectLst/>
                        </a:rPr>
                        <a:t>Mission</a:t>
                      </a:r>
                      <a:endParaRPr lang="en-US" sz="1300" dirty="0">
                        <a:solidFill>
                          <a:srgbClr val="000000"/>
                        </a:solidFill>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and prevention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endParaRPr lang="en-US" sz="1300" dirty="0">
                        <a:solidFill>
                          <a:srgbClr val="000000"/>
                        </a:solidFill>
                      </a:endParaRPr>
                    </a:p>
                  </a:txBody>
                  <a:tcPr marL="17210" marR="17210" marT="0" marB="0"/>
                </a:tc>
                <a:extLst>
                  <a:ext uri="{0D108BD9-81ED-4DB2-BD59-A6C34878D82A}">
                    <a16:rowId xmlns:a16="http://schemas.microsoft.com/office/drawing/2014/main" val="1627104591"/>
                  </a:ext>
                </a:extLst>
              </a:tr>
              <a:tr h="1273112">
                <a:tc>
                  <a:txBody>
                    <a:bodyPr/>
                    <a:lstStyle/>
                    <a:p>
                      <a:pPr marL="0" marR="0">
                        <a:spcBef>
                          <a:spcPts val="200"/>
                        </a:spcBef>
                        <a:spcAft>
                          <a:spcPts val="200"/>
                        </a:spcAft>
                      </a:pPr>
                      <a:r>
                        <a:rPr lang="en-US" sz="1300" dirty="0">
                          <a:solidFill>
                            <a:srgbClr val="000000"/>
                          </a:solidFill>
                          <a:effectLst/>
                        </a:rPr>
                        <a:t>alendronate</a:t>
                      </a:r>
                      <a:r>
                        <a:rPr lang="en-US" sz="1300" baseline="30000" dirty="0">
                          <a:solidFill>
                            <a:srgbClr val="000000"/>
                          </a:solidFill>
                          <a:effectLst/>
                        </a:rPr>
                        <a:t>*</a:t>
                      </a:r>
                      <a:r>
                        <a:rPr lang="en-US" sz="1300" dirty="0">
                          <a:solidFill>
                            <a:srgbClr val="000000"/>
                          </a:solidFill>
                          <a:effectLst/>
                        </a:rPr>
                        <a:t> (Fosamax</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r>
                        <a:rPr lang="en-US" sz="1300" dirty="0">
                          <a:solidFill>
                            <a:srgbClr val="000000"/>
                          </a:solidFill>
                          <a:effectLst/>
                        </a:rPr>
                        <a:t>generic, Merck </a:t>
                      </a:r>
                      <a:endParaRPr lang="en-US" sz="1300" dirty="0">
                        <a:solidFill>
                          <a:srgbClr val="000000"/>
                        </a:solidFill>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and prevention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p>
                    <a:p>
                      <a:pPr marL="0" marR="0">
                        <a:spcBef>
                          <a:spcPts val="200"/>
                        </a:spcBef>
                        <a:spcAft>
                          <a:spcPts val="200"/>
                        </a:spcAft>
                      </a:pPr>
                      <a:r>
                        <a:rPr lang="en-US" sz="1300" dirty="0">
                          <a:solidFill>
                            <a:srgbClr val="000000"/>
                          </a:solidFill>
                          <a:effectLst/>
                        </a:rPr>
                        <a:t>Treatment of glucocorticoid-induced osteoporosis in men and women receiving glucocorticoids in a daily dosage equivalent of 7.5 mg or greater of prednisone and who have low bone mineral density</a:t>
                      </a:r>
                    </a:p>
                    <a:p>
                      <a:pPr marL="0" marR="0">
                        <a:spcBef>
                          <a:spcPts val="200"/>
                        </a:spcBef>
                        <a:spcAft>
                          <a:spcPts val="200"/>
                        </a:spcAft>
                      </a:pPr>
                      <a:r>
                        <a:rPr lang="en-US" sz="1300" dirty="0">
                          <a:solidFill>
                            <a:srgbClr val="000000"/>
                          </a:solidFill>
                          <a:effectLst/>
                        </a:rPr>
                        <a:t>Treatment of Paget’s disease of bone in men and women</a:t>
                      </a:r>
                      <a:endParaRPr lang="en-US" sz="1300" dirty="0">
                        <a:solidFill>
                          <a:srgbClr val="000000"/>
                        </a:solidFill>
                      </a:endParaRPr>
                    </a:p>
                  </a:txBody>
                  <a:tcPr marL="17210" marR="17210" marT="0" marB="0"/>
                </a:tc>
                <a:extLst>
                  <a:ext uri="{0D108BD9-81ED-4DB2-BD59-A6C34878D82A}">
                    <a16:rowId xmlns:a16="http://schemas.microsoft.com/office/drawing/2014/main" val="669597061"/>
                  </a:ext>
                </a:extLst>
              </a:tr>
              <a:tr h="498636">
                <a:tc>
                  <a:txBody>
                    <a:bodyPr/>
                    <a:lstStyle/>
                    <a:p>
                      <a:pPr marL="0" marR="0">
                        <a:spcBef>
                          <a:spcPts val="200"/>
                        </a:spcBef>
                        <a:spcAft>
                          <a:spcPts val="200"/>
                        </a:spcAft>
                      </a:pPr>
                      <a:r>
                        <a:rPr lang="en-US" sz="1300" dirty="0">
                          <a:solidFill>
                            <a:srgbClr val="000000"/>
                          </a:solidFill>
                          <a:effectLst/>
                        </a:rPr>
                        <a:t>alendronate/ vitamin D                          (Fosamax® Plus D)</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r>
                        <a:rPr lang="en-US" sz="1300" dirty="0">
                          <a:solidFill>
                            <a:srgbClr val="000000"/>
                          </a:solidFill>
                          <a:effectLst/>
                        </a:rPr>
                        <a:t>Merck</a:t>
                      </a:r>
                      <a:endParaRPr lang="en-US" sz="1300" dirty="0">
                        <a:solidFill>
                          <a:srgbClr val="000000"/>
                        </a:solidFill>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endParaRPr lang="en-US" sz="1300" dirty="0">
                        <a:solidFill>
                          <a:srgbClr val="000000"/>
                        </a:solidFill>
                      </a:endParaRPr>
                    </a:p>
                  </a:txBody>
                  <a:tcPr marL="17210" marR="17210" marT="0" marB="0"/>
                </a:tc>
                <a:extLst>
                  <a:ext uri="{0D108BD9-81ED-4DB2-BD59-A6C34878D82A}">
                    <a16:rowId xmlns:a16="http://schemas.microsoft.com/office/drawing/2014/main" val="1799034621"/>
                  </a:ext>
                </a:extLst>
              </a:tr>
              <a:tr h="721430">
                <a:tc>
                  <a:txBody>
                    <a:bodyPr/>
                    <a:lstStyle/>
                    <a:p>
                      <a:pPr marL="0" marR="0">
                        <a:spcBef>
                          <a:spcPts val="200"/>
                        </a:spcBef>
                        <a:spcAft>
                          <a:spcPts val="200"/>
                        </a:spcAft>
                      </a:pPr>
                      <a:r>
                        <a:rPr lang="en-US" sz="1300" dirty="0">
                          <a:solidFill>
                            <a:srgbClr val="000000"/>
                          </a:solidFill>
                          <a:effectLst/>
                        </a:rPr>
                        <a:t>etidronate</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r>
                        <a:rPr lang="en-US" sz="1300" dirty="0">
                          <a:solidFill>
                            <a:srgbClr val="000000"/>
                          </a:solidFill>
                          <a:effectLst/>
                        </a:rPr>
                        <a:t>generic</a:t>
                      </a:r>
                      <a:endParaRPr lang="en-US" sz="1300" dirty="0">
                        <a:solidFill>
                          <a:srgbClr val="000000"/>
                        </a:solidFill>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of Paget’s disease of bone</a:t>
                      </a:r>
                    </a:p>
                    <a:p>
                      <a:pPr marL="0" marR="0">
                        <a:spcBef>
                          <a:spcPts val="200"/>
                        </a:spcBef>
                        <a:spcAft>
                          <a:spcPts val="200"/>
                        </a:spcAft>
                      </a:pPr>
                      <a:r>
                        <a:rPr lang="en-US" sz="1300" dirty="0">
                          <a:solidFill>
                            <a:srgbClr val="000000"/>
                          </a:solidFill>
                          <a:effectLst/>
                        </a:rPr>
                        <a:t>Prevention and treatment of heterotopic ossification following total hip replacement or spinal cord injury</a:t>
                      </a:r>
                      <a:endParaRPr lang="en-US" sz="1300" dirty="0">
                        <a:solidFill>
                          <a:srgbClr val="000000"/>
                        </a:solidFill>
                      </a:endParaRPr>
                    </a:p>
                  </a:txBody>
                  <a:tcPr marL="17210" marR="17210" marT="0" marB="0"/>
                </a:tc>
                <a:extLst>
                  <a:ext uri="{0D108BD9-81ED-4DB2-BD59-A6C34878D82A}">
                    <a16:rowId xmlns:a16="http://schemas.microsoft.com/office/drawing/2014/main" val="1121479047"/>
                  </a:ext>
                </a:extLst>
              </a:tr>
              <a:tr h="222795">
                <a:tc>
                  <a:txBody>
                    <a:bodyPr/>
                    <a:lstStyle/>
                    <a:p>
                      <a:pPr marL="0" marR="0">
                        <a:spcBef>
                          <a:spcPts val="200"/>
                        </a:spcBef>
                        <a:spcAft>
                          <a:spcPts val="200"/>
                        </a:spcAft>
                      </a:pPr>
                      <a:r>
                        <a:rPr lang="en-US" sz="1300" dirty="0">
                          <a:solidFill>
                            <a:srgbClr val="000000"/>
                          </a:solidFill>
                          <a:effectLst/>
                        </a:rPr>
                        <a:t>ibandronate     (Boniva</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r>
                        <a:rPr lang="en-US" sz="1300" dirty="0">
                          <a:solidFill>
                            <a:srgbClr val="000000"/>
                          </a:solidFill>
                          <a:effectLst/>
                        </a:rPr>
                        <a:t>generic, Roche</a:t>
                      </a:r>
                      <a:endParaRPr lang="en-US" sz="1300" dirty="0">
                        <a:solidFill>
                          <a:srgbClr val="000000"/>
                        </a:solidFill>
                      </a:endParaRPr>
                    </a:p>
                  </a:txBody>
                  <a:tcPr marL="17210" marR="17210" marT="0" marB="0"/>
                </a:tc>
                <a:tc>
                  <a:txBody>
                    <a:bodyPr/>
                    <a:lstStyle/>
                    <a:p>
                      <a:r>
                        <a:rPr lang="en-US" sz="1300" dirty="0">
                          <a:solidFill>
                            <a:srgbClr val="000000"/>
                          </a:solidFill>
                          <a:effectLst/>
                        </a:rPr>
                        <a:t>Treatment and prevention of osteoporosis in postmenopausal women</a:t>
                      </a:r>
                      <a:endParaRPr lang="en-US" sz="1300" dirty="0">
                        <a:solidFill>
                          <a:srgbClr val="000000"/>
                        </a:solidFill>
                      </a:endParaRPr>
                    </a:p>
                  </a:txBody>
                  <a:tcPr marL="17210" marR="17210" marT="0" marB="0"/>
                </a:tc>
                <a:extLst>
                  <a:ext uri="{0D108BD9-81ED-4DB2-BD59-A6C34878D82A}">
                    <a16:rowId xmlns:a16="http://schemas.microsoft.com/office/drawing/2014/main" val="4200857358"/>
                  </a:ext>
                </a:extLst>
              </a:tr>
              <a:tr h="1218900">
                <a:tc>
                  <a:txBody>
                    <a:bodyPr/>
                    <a:lstStyle/>
                    <a:p>
                      <a:pPr marL="0" marR="0">
                        <a:spcBef>
                          <a:spcPts val="200"/>
                        </a:spcBef>
                        <a:spcAft>
                          <a:spcPts val="200"/>
                        </a:spcAft>
                      </a:pPr>
                      <a:r>
                        <a:rPr lang="en-US" sz="1300" dirty="0">
                          <a:solidFill>
                            <a:srgbClr val="000000"/>
                          </a:solidFill>
                          <a:effectLst/>
                        </a:rPr>
                        <a:t>risedronate</a:t>
                      </a:r>
                      <a:r>
                        <a:rPr lang="en-US" sz="1300" baseline="30000" dirty="0">
                          <a:solidFill>
                            <a:srgbClr val="000000"/>
                          </a:solidFill>
                          <a:effectLst/>
                        </a:rPr>
                        <a:t>†</a:t>
                      </a:r>
                      <a:r>
                        <a:rPr lang="en-US" sz="1300" dirty="0">
                          <a:solidFill>
                            <a:srgbClr val="000000"/>
                          </a:solidFill>
                          <a:effectLst/>
                        </a:rPr>
                        <a:t>   (Actonel</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r>
                        <a:rPr lang="en-US" sz="1300" dirty="0">
                          <a:solidFill>
                            <a:srgbClr val="000000"/>
                          </a:solidFill>
                          <a:effectLst/>
                        </a:rPr>
                        <a:t>generic, Actavis/Allergan</a:t>
                      </a:r>
                      <a:endParaRPr lang="en-US" sz="1300" dirty="0">
                        <a:solidFill>
                          <a:srgbClr val="000000"/>
                        </a:solidFill>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and prevention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p>
                    <a:p>
                      <a:pPr marL="0" marR="0">
                        <a:spcBef>
                          <a:spcPts val="200"/>
                        </a:spcBef>
                        <a:spcAft>
                          <a:spcPts val="200"/>
                        </a:spcAft>
                      </a:pPr>
                      <a:r>
                        <a:rPr lang="en-US" sz="1300" dirty="0">
                          <a:solidFill>
                            <a:srgbClr val="000000"/>
                          </a:solidFill>
                          <a:effectLst/>
                        </a:rPr>
                        <a:t>Prevention and treatment of glucocorticoid-induced osteoporosis in men and women who are either initiating or continuing systemic glucocorticoids in a daily dosage equivalent of 7.5 mg or greater of prednisone for chronic diseases</a:t>
                      </a:r>
                    </a:p>
                    <a:p>
                      <a:pPr marL="0" marR="0">
                        <a:spcBef>
                          <a:spcPts val="200"/>
                        </a:spcBef>
                        <a:spcAft>
                          <a:spcPts val="200"/>
                        </a:spcAft>
                      </a:pPr>
                      <a:r>
                        <a:rPr lang="en-US" sz="1300" dirty="0">
                          <a:solidFill>
                            <a:srgbClr val="000000"/>
                          </a:solidFill>
                          <a:effectLst/>
                        </a:rPr>
                        <a:t>Treatment of Paget’s disease of bone in men and women</a:t>
                      </a:r>
                      <a:endParaRPr lang="en-US" sz="1300" dirty="0">
                        <a:solidFill>
                          <a:srgbClr val="000000"/>
                        </a:solidFill>
                      </a:endParaRPr>
                    </a:p>
                  </a:txBody>
                  <a:tcPr marL="17210" marR="17210" marT="0" marB="0"/>
                </a:tc>
                <a:extLst>
                  <a:ext uri="{0D108BD9-81ED-4DB2-BD59-A6C34878D82A}">
                    <a16:rowId xmlns:a16="http://schemas.microsoft.com/office/drawing/2014/main" val="1998544452"/>
                  </a:ext>
                </a:extLst>
              </a:tr>
              <a:tr h="0">
                <a:tc>
                  <a:txBody>
                    <a:bodyPr/>
                    <a:lstStyle/>
                    <a:p>
                      <a:pPr marL="0" marR="0">
                        <a:spcBef>
                          <a:spcPts val="200"/>
                        </a:spcBef>
                        <a:spcAft>
                          <a:spcPts val="200"/>
                        </a:spcAft>
                      </a:pPr>
                      <a:r>
                        <a:rPr lang="en-US" sz="1300" dirty="0">
                          <a:solidFill>
                            <a:srgbClr val="000000"/>
                          </a:solidFill>
                          <a:effectLst/>
                        </a:rPr>
                        <a:t>risedronate delayed-release                   (Atelvia®)</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r>
                        <a:rPr lang="en-US" sz="1300" dirty="0">
                          <a:solidFill>
                            <a:srgbClr val="000000"/>
                          </a:solidFill>
                          <a:effectLst/>
                        </a:rPr>
                        <a:t>generic, Actavis/Allergan</a:t>
                      </a:r>
                      <a:endParaRPr lang="en-US" sz="1300" dirty="0">
                        <a:solidFill>
                          <a:srgbClr val="000000"/>
                        </a:solidFill>
                      </a:endParaRPr>
                    </a:p>
                  </a:txBody>
                  <a:tcPr marL="17210" marR="17210" marT="0" marB="0"/>
                </a:tc>
                <a:tc>
                  <a:txBody>
                    <a:bodyPr/>
                    <a:lstStyle/>
                    <a:p>
                      <a:r>
                        <a:rPr lang="en-US" sz="1300" dirty="0">
                          <a:solidFill>
                            <a:srgbClr val="000000"/>
                          </a:solidFill>
                          <a:effectLst/>
                        </a:rPr>
                        <a:t>Treatment of osteoporosis in postmenopausal women</a:t>
                      </a:r>
                      <a:endParaRPr lang="en-US" sz="1300" dirty="0">
                        <a:solidFill>
                          <a:srgbClr val="000000"/>
                        </a:solidFill>
                      </a:endParaRPr>
                    </a:p>
                  </a:txBody>
                  <a:tcPr marL="17210" marR="17210" marT="0" marB="0"/>
                </a:tc>
                <a:extLst>
                  <a:ext uri="{0D108BD9-81ED-4DB2-BD59-A6C34878D82A}">
                    <a16:rowId xmlns:a16="http://schemas.microsoft.com/office/drawing/2014/main" val="2641669392"/>
                  </a:ext>
                </a:extLst>
              </a:tr>
            </a:tbl>
          </a:graphicData>
        </a:graphic>
      </p:graphicFrame>
      <p:sp>
        <p:nvSpPr>
          <p:cNvPr id="8" name="Rectangle 3">
            <a:extLst>
              <a:ext uri="{FF2B5EF4-FFF2-40B4-BE49-F238E27FC236}">
                <a16:creationId xmlns:a16="http://schemas.microsoft.com/office/drawing/2014/main" id="{B34572F9-678A-4263-A11C-23EB256F30F5}"/>
              </a:ext>
            </a:extLst>
          </p:cNvPr>
          <p:cNvSpPr>
            <a:spLocks noChangeArrowheads="1"/>
          </p:cNvSpPr>
          <p:nvPr/>
        </p:nvSpPr>
        <p:spPr bwMode="auto">
          <a:xfrm flipV="1">
            <a:off x="2584174" y="707311"/>
            <a:ext cx="317270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Binosto [package insert]. San Antonio, TX; Mission Pharmacal; December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Fosamax [package insert]. Whitehouse Station, NJ; Merck; March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Fosamax Plus D [package insert]. Whitehouse Station, NJ; Merck; March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Didronel [package insert]. Rockaway, NJ; Warner Chilcott; April 2015.</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Boniva [package insert]. Nutley, NJ; Roche; December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[vi]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Actonel [package insert]. Rockaway, NJ; Warner Chilcott; April 2015.</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8"/>
              </a:rPr>
              <a:t>[vii]</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Atelvia [package insert]. Rockaway, NJ; Warner-Chilcott; April 2015.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3D55-8E69-4B7B-B6C4-9D7F69F429EA}"/>
              </a:ext>
            </a:extLst>
          </p:cNvPr>
          <p:cNvSpPr>
            <a:spLocks noGrp="1"/>
          </p:cNvSpPr>
          <p:nvPr>
            <p:ph type="title"/>
          </p:nvPr>
        </p:nvSpPr>
        <p:spPr>
          <a:xfrm>
            <a:off x="274320" y="304800"/>
            <a:ext cx="11409680" cy="949234"/>
          </a:xfrm>
        </p:spPr>
        <p:txBody>
          <a:bodyPr/>
          <a:lstStyle/>
          <a:p>
            <a:r>
              <a:rPr lang="en-US" dirty="0"/>
              <a:t>Bone Resorption Suppression and Related Agents</a:t>
            </a:r>
          </a:p>
        </p:txBody>
      </p:sp>
      <p:graphicFrame>
        <p:nvGraphicFramePr>
          <p:cNvPr id="6" name="Content Placeholder 5">
            <a:extLst>
              <a:ext uri="{FF2B5EF4-FFF2-40B4-BE49-F238E27FC236}">
                <a16:creationId xmlns:a16="http://schemas.microsoft.com/office/drawing/2014/main" id="{D8269E9F-19F7-433E-B171-B8375838E033}"/>
              </a:ext>
            </a:extLst>
          </p:cNvPr>
          <p:cNvGraphicFramePr>
            <a:graphicFrameLocks noGrp="1"/>
          </p:cNvGraphicFramePr>
          <p:nvPr>
            <p:ph idx="1"/>
            <p:extLst>
              <p:ext uri="{D42A27DB-BD31-4B8C-83A1-F6EECF244321}">
                <p14:modId xmlns:p14="http://schemas.microsoft.com/office/powerpoint/2010/main" val="1787885466"/>
              </p:ext>
            </p:extLst>
          </p:nvPr>
        </p:nvGraphicFramePr>
        <p:xfrm>
          <a:off x="410818" y="1503522"/>
          <a:ext cx="11273183" cy="4635211"/>
        </p:xfrm>
        <a:graphic>
          <a:graphicData uri="http://schemas.openxmlformats.org/drawingml/2006/table">
            <a:tbl>
              <a:tblPr firstRow="1" bandRow="1" bandCol="1">
                <a:tableStyleId>{5C22544A-7EE6-4342-B048-85BDC9FD1C3A}</a:tableStyleId>
              </a:tblPr>
              <a:tblGrid>
                <a:gridCol w="2309437">
                  <a:extLst>
                    <a:ext uri="{9D8B030D-6E8A-4147-A177-3AD203B41FA5}">
                      <a16:colId xmlns:a16="http://schemas.microsoft.com/office/drawing/2014/main" val="3412286504"/>
                    </a:ext>
                  </a:extLst>
                </a:gridCol>
                <a:gridCol w="1811760">
                  <a:extLst>
                    <a:ext uri="{9D8B030D-6E8A-4147-A177-3AD203B41FA5}">
                      <a16:colId xmlns:a16="http://schemas.microsoft.com/office/drawing/2014/main" val="4005759795"/>
                    </a:ext>
                  </a:extLst>
                </a:gridCol>
                <a:gridCol w="7151986">
                  <a:extLst>
                    <a:ext uri="{9D8B030D-6E8A-4147-A177-3AD203B41FA5}">
                      <a16:colId xmlns:a16="http://schemas.microsoft.com/office/drawing/2014/main" val="1869207835"/>
                    </a:ext>
                  </a:extLst>
                </a:gridCol>
              </a:tblGrid>
              <a:tr h="200594">
                <a:tc>
                  <a:txBody>
                    <a:bodyPr/>
                    <a:lstStyle/>
                    <a:p>
                      <a:pPr marL="0" marR="0" algn="ctr">
                        <a:spcBef>
                          <a:spcPts val="200"/>
                        </a:spcBef>
                        <a:spcAft>
                          <a:spcPts val="200"/>
                        </a:spcAft>
                      </a:pPr>
                      <a:r>
                        <a:rPr lang="en-US" sz="1200" dirty="0">
                          <a:solidFill>
                            <a:srgbClr val="000000"/>
                          </a:solidFill>
                          <a:effectLst/>
                        </a:rPr>
                        <a:t>Drug</a:t>
                      </a:r>
                      <a:endPar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tc>
                  <a:txBody>
                    <a:bodyPr/>
                    <a:lstStyle/>
                    <a:p>
                      <a:pPr marL="0" marR="0" algn="ctr">
                        <a:spcBef>
                          <a:spcPts val="200"/>
                        </a:spcBef>
                        <a:spcAft>
                          <a:spcPts val="200"/>
                        </a:spcAft>
                      </a:pPr>
                      <a:r>
                        <a:rPr lang="en-US" sz="1200" dirty="0">
                          <a:solidFill>
                            <a:srgbClr val="000000"/>
                          </a:solidFill>
                          <a:effectLst/>
                        </a:rPr>
                        <a:t>Manufacturer</a:t>
                      </a:r>
                      <a:endPar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tc>
                  <a:txBody>
                    <a:bodyPr/>
                    <a:lstStyle/>
                    <a:p>
                      <a:pPr marL="0" marR="0" algn="ctr">
                        <a:spcBef>
                          <a:spcPts val="200"/>
                        </a:spcBef>
                        <a:spcAft>
                          <a:spcPts val="200"/>
                        </a:spcAft>
                      </a:pPr>
                      <a:r>
                        <a:rPr lang="en-US" sz="1200" dirty="0">
                          <a:solidFill>
                            <a:srgbClr val="000000"/>
                          </a:solidFill>
                          <a:effectLst/>
                        </a:rPr>
                        <a:t>Indication(s)</a:t>
                      </a:r>
                      <a:endPar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extLst>
                  <a:ext uri="{0D108BD9-81ED-4DB2-BD59-A6C34878D82A}">
                    <a16:rowId xmlns:a16="http://schemas.microsoft.com/office/drawing/2014/main" val="814913690"/>
                  </a:ext>
                </a:extLst>
              </a:tr>
              <a:tr h="100297">
                <a:tc gridSpan="3">
                  <a:txBody>
                    <a:bodyPr/>
                    <a:lstStyle/>
                    <a:p>
                      <a:pPr marL="0" marR="0" algn="ctr">
                        <a:spcBef>
                          <a:spcPts val="200"/>
                        </a:spcBef>
                        <a:spcAft>
                          <a:spcPts val="200"/>
                        </a:spcAft>
                      </a:pPr>
                      <a:r>
                        <a:rPr lang="en-US" sz="1200" b="1" dirty="0">
                          <a:solidFill>
                            <a:srgbClr val="000000"/>
                          </a:solidFill>
                          <a:effectLst/>
                        </a:rPr>
                        <a:t>Others</a:t>
                      </a:r>
                      <a:endPar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6856405"/>
                  </a:ext>
                </a:extLst>
              </a:tr>
              <a:tr h="303931">
                <a:tc>
                  <a:txBody>
                    <a:bodyPr/>
                    <a:lstStyle/>
                    <a:p>
                      <a:pPr marL="0" marR="0">
                        <a:spcBef>
                          <a:spcPts val="200"/>
                        </a:spcBef>
                        <a:spcAft>
                          <a:spcPts val="200"/>
                        </a:spcAft>
                      </a:pPr>
                      <a:r>
                        <a:rPr lang="en-US" sz="1200" dirty="0">
                          <a:solidFill>
                            <a:srgbClr val="000000"/>
                          </a:solidFill>
                          <a:effectLst/>
                        </a:rPr>
                        <a:t>abaloparatide (Tymlos®) </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Radius Health</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of osteoporosis in postmenopausal women who are at high risk for fractures</a:t>
                      </a:r>
                    </a:p>
                    <a:p>
                      <a:pPr marL="0" marR="0">
                        <a:spcBef>
                          <a:spcPts val="200"/>
                        </a:spcBef>
                        <a:spcAft>
                          <a:spcPts val="200"/>
                        </a:spcAft>
                      </a:pPr>
                      <a:r>
                        <a:rPr lang="en-US" sz="1200" dirty="0">
                          <a:solidFill>
                            <a:srgbClr val="000000"/>
                          </a:solidFill>
                          <a:effectLst/>
                        </a:rPr>
                        <a:t> </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val="3317830377"/>
                  </a:ext>
                </a:extLst>
              </a:tr>
              <a:tr h="1853977">
                <a:tc>
                  <a:txBody>
                    <a:bodyPr/>
                    <a:lstStyle/>
                    <a:p>
                      <a:pPr marL="0" marR="0">
                        <a:spcBef>
                          <a:spcPts val="200"/>
                        </a:spcBef>
                        <a:spcAft>
                          <a:spcPts val="200"/>
                        </a:spcAft>
                      </a:pPr>
                      <a:r>
                        <a:rPr lang="en-US" sz="1200" dirty="0">
                          <a:solidFill>
                            <a:srgbClr val="000000"/>
                          </a:solidFill>
                          <a:effectLst/>
                        </a:rPr>
                        <a:t>denosumab      (Prolia®)</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Amgen</a:t>
                      </a:r>
                      <a:r>
                        <a:rPr lang="en-US" sz="1200" baseline="30000" dirty="0">
                          <a:solidFill>
                            <a:srgbClr val="000000"/>
                          </a:solidFill>
                          <a:effectLst/>
                        </a:rPr>
                        <a:t>‡</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of osteoporosis in postmenopausal women at high risk for fracture, defined as a history of osteoporotic fracture, or multiple risk factors for fracture, or in patients who have failed or are intolerant to other available osteoporosis therapy</a:t>
                      </a:r>
                    </a:p>
                    <a:p>
                      <a:pPr marL="0" marR="0">
                        <a:spcBef>
                          <a:spcPts val="200"/>
                        </a:spcBef>
                        <a:spcAft>
                          <a:spcPts val="200"/>
                        </a:spcAft>
                      </a:pPr>
                      <a:r>
                        <a:rPr lang="en-US" sz="1200" dirty="0">
                          <a:solidFill>
                            <a:srgbClr val="000000"/>
                          </a:solidFill>
                          <a:effectLst/>
                        </a:rPr>
                        <a:t>Treatment of osteoporosis associated with newly initiated or sustained systemic glucocorticoid therapy in men and women at high risk for fracture.</a:t>
                      </a:r>
                    </a:p>
                    <a:p>
                      <a:pPr marL="0" marR="0">
                        <a:spcBef>
                          <a:spcPts val="200"/>
                        </a:spcBef>
                        <a:spcAft>
                          <a:spcPts val="200"/>
                        </a:spcAft>
                      </a:pPr>
                      <a:r>
                        <a:rPr lang="en-US" sz="1200" dirty="0">
                          <a:solidFill>
                            <a:srgbClr val="000000"/>
                          </a:solidFill>
                          <a:effectLst/>
                        </a:rPr>
                        <a:t>Treatment of bone loss in men with prostate cancer on androgen deprivation therapy</a:t>
                      </a:r>
                    </a:p>
                    <a:p>
                      <a:pPr marL="0" marR="0">
                        <a:spcBef>
                          <a:spcPts val="200"/>
                        </a:spcBef>
                        <a:spcAft>
                          <a:spcPts val="200"/>
                        </a:spcAft>
                      </a:pPr>
                      <a:r>
                        <a:rPr lang="en-US" sz="1200" dirty="0">
                          <a:solidFill>
                            <a:srgbClr val="000000"/>
                          </a:solidFill>
                          <a:effectLst/>
                        </a:rPr>
                        <a:t>Treatment of bone loss in women undergoing breast cancer therapy with adjuvant aromatase therapy</a:t>
                      </a:r>
                    </a:p>
                    <a:p>
                      <a:pPr marL="0" marR="0">
                        <a:spcBef>
                          <a:spcPts val="200"/>
                        </a:spcBef>
                        <a:spcAft>
                          <a:spcPts val="200"/>
                        </a:spcAft>
                      </a:pPr>
                      <a:r>
                        <a:rPr lang="en-US" sz="1200" dirty="0">
                          <a:solidFill>
                            <a:srgbClr val="000000"/>
                          </a:solidFill>
                          <a:effectLst/>
                        </a:rPr>
                        <a:t>Treatment to increase bone mass in men diagnosed with osteoporosis and a high fracture risk who have failed or are intolerant to other potential therapies</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val="2994270129"/>
                  </a:ext>
                </a:extLst>
              </a:tr>
              <a:tr h="577468">
                <a:tc>
                  <a:txBody>
                    <a:bodyPr/>
                    <a:lstStyle/>
                    <a:p>
                      <a:pPr marL="0" marR="0">
                        <a:spcBef>
                          <a:spcPts val="200"/>
                        </a:spcBef>
                        <a:spcAft>
                          <a:spcPts val="200"/>
                        </a:spcAft>
                      </a:pPr>
                      <a:r>
                        <a:rPr lang="en-US" sz="1200" dirty="0">
                          <a:solidFill>
                            <a:srgbClr val="000000"/>
                          </a:solidFill>
                          <a:effectLst/>
                        </a:rPr>
                        <a:t>raloxifene </a:t>
                      </a:r>
                      <a:br>
                        <a:rPr lang="en-US" sz="1200" dirty="0">
                          <a:solidFill>
                            <a:srgbClr val="000000"/>
                          </a:solidFill>
                          <a:effectLst/>
                        </a:rPr>
                      </a:br>
                      <a:r>
                        <a:rPr lang="en-US" sz="1200" dirty="0">
                          <a:solidFill>
                            <a:srgbClr val="000000"/>
                          </a:solidFill>
                          <a:effectLst/>
                        </a:rPr>
                        <a:t>(Evista</a:t>
                      </a:r>
                      <a:r>
                        <a:rPr lang="en-US" sz="1200" baseline="30000" dirty="0">
                          <a:solidFill>
                            <a:srgbClr val="000000"/>
                          </a:solidFill>
                          <a:effectLst/>
                          <a:sym typeface="Symbol" panose="05050102010706020507" pitchFamily="18" charset="2"/>
                        </a:rPr>
                        <a:t></a:t>
                      </a:r>
                      <a:r>
                        <a:rPr lang="en-US" sz="1200" dirty="0">
                          <a:solidFill>
                            <a:srgbClr val="000000"/>
                          </a:solidFill>
                          <a:effectLst/>
                        </a:rPr>
                        <a:t>)</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generic, Eli Lilly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and prevention of osteoporosis in postmenopausal women</a:t>
                      </a:r>
                    </a:p>
                    <a:p>
                      <a:pPr marL="0" marR="0">
                        <a:spcBef>
                          <a:spcPts val="200"/>
                        </a:spcBef>
                        <a:spcAft>
                          <a:spcPts val="200"/>
                        </a:spcAft>
                      </a:pPr>
                      <a:r>
                        <a:rPr lang="en-US" sz="1200" dirty="0">
                          <a:solidFill>
                            <a:srgbClr val="000000"/>
                          </a:solidFill>
                          <a:effectLst/>
                        </a:rPr>
                        <a:t>Reduction in risk of invasive breast cancer in postmenopausal women who either have osteoporosis or are at high risk for invasive breast cancer</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val="82697334"/>
                  </a:ext>
                </a:extLst>
              </a:tr>
              <a:tr h="790220">
                <a:tc>
                  <a:txBody>
                    <a:bodyPr/>
                    <a:lstStyle/>
                    <a:p>
                      <a:pPr marL="0" marR="0">
                        <a:spcBef>
                          <a:spcPts val="200"/>
                        </a:spcBef>
                        <a:spcAft>
                          <a:spcPts val="200"/>
                        </a:spcAft>
                      </a:pPr>
                      <a:r>
                        <a:rPr lang="en-US" sz="1200" dirty="0">
                          <a:solidFill>
                            <a:srgbClr val="000000"/>
                          </a:solidFill>
                          <a:effectLst/>
                        </a:rPr>
                        <a:t>teriparatide    (Forteo®)</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Eli Lilly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of osteoporosis in postmenopausal women who are at high risk for fractures</a:t>
                      </a:r>
                    </a:p>
                    <a:p>
                      <a:pPr marL="0" marR="0">
                        <a:spcBef>
                          <a:spcPts val="200"/>
                        </a:spcBef>
                        <a:spcAft>
                          <a:spcPts val="200"/>
                        </a:spcAft>
                      </a:pPr>
                      <a:r>
                        <a:rPr lang="en-US" sz="1200" dirty="0">
                          <a:solidFill>
                            <a:srgbClr val="000000"/>
                          </a:solidFill>
                          <a:effectLst/>
                        </a:rPr>
                        <a:t>Increase of bone mass in men with primary or hypogonadal osteoporosis who are at high risk for fractures</a:t>
                      </a:r>
                    </a:p>
                    <a:p>
                      <a:pPr marL="0" marR="0">
                        <a:spcBef>
                          <a:spcPts val="200"/>
                        </a:spcBef>
                        <a:spcAft>
                          <a:spcPts val="200"/>
                        </a:spcAft>
                      </a:pPr>
                      <a:r>
                        <a:rPr lang="en-US" sz="1200" dirty="0">
                          <a:solidFill>
                            <a:srgbClr val="000000"/>
                          </a:solidFill>
                          <a:effectLst/>
                        </a:rPr>
                        <a:t>Treatment of men and women with osteoporosis associated with sustained systemic glucocorticoid therapy at high risk for fracture</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val="3715664388"/>
                  </a:ext>
                </a:extLst>
              </a:tr>
              <a:tr h="0">
                <a:tc>
                  <a:txBody>
                    <a:bodyPr/>
                    <a:lstStyle/>
                    <a:p>
                      <a:pPr marL="0" marR="0">
                        <a:spcBef>
                          <a:spcPts val="200"/>
                        </a:spcBef>
                        <a:spcAft>
                          <a:spcPts val="200"/>
                        </a:spcAft>
                      </a:pPr>
                      <a:r>
                        <a:rPr lang="en-US" sz="1200" dirty="0">
                          <a:solidFill>
                            <a:srgbClr val="000000"/>
                          </a:solidFill>
                          <a:effectLst/>
                          <a:highlight>
                            <a:srgbClr val="00FFFF"/>
                          </a:highlight>
                        </a:rPr>
                        <a:t>romosozumab-aqqg (Evenity®)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highlight>
                            <a:srgbClr val="00FFFF"/>
                          </a:highlight>
                        </a:rPr>
                        <a:t>Amgen</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highlight>
                            <a:srgbClr val="00FFFF"/>
                          </a:highlight>
                        </a:rPr>
                        <a:t>Treatment of osteoporosis in postmenopausal women at high risk for fracture, defined as a history of osteoporotic fracture, or multiple risk factors for fracture; or patients who have failed or are intolerant to other available osteoporosis therapy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val="2697812055"/>
                  </a:ext>
                </a:extLst>
              </a:tr>
            </a:tbl>
          </a:graphicData>
        </a:graphic>
      </p:graphicFrame>
      <p:sp>
        <p:nvSpPr>
          <p:cNvPr id="4" name="Slide Number Placeholder 3">
            <a:extLst>
              <a:ext uri="{FF2B5EF4-FFF2-40B4-BE49-F238E27FC236}">
                <a16:creationId xmlns:a16="http://schemas.microsoft.com/office/drawing/2014/main" id="{B4AD3092-7CB4-4501-B52F-CB726A0EBB96}"/>
              </a:ext>
            </a:extLst>
          </p:cNvPr>
          <p:cNvSpPr>
            <a:spLocks noGrp="1"/>
          </p:cNvSpPr>
          <p:nvPr>
            <p:ph type="sldNum" sz="quarter" idx="4"/>
          </p:nvPr>
        </p:nvSpPr>
        <p:spPr/>
        <p:txBody>
          <a:bodyPr/>
          <a:lstStyle/>
          <a:p>
            <a:fld id="{FF445594-FFE8-4E90-934C-EFF530110A38}" type="slidenum">
              <a:rPr lang="en-US" smtClean="0">
                <a:uFillTx/>
              </a:rPr>
              <a:pPr/>
              <a:t>35</a:t>
            </a:fld>
            <a:endParaRPr lang="en-US" dirty="0">
              <a:uFillTx/>
            </a:endParaRPr>
          </a:p>
        </p:txBody>
      </p:sp>
      <p:sp>
        <p:nvSpPr>
          <p:cNvPr id="5" name="Footer Placeholder 4">
            <a:extLst>
              <a:ext uri="{FF2B5EF4-FFF2-40B4-BE49-F238E27FC236}">
                <a16:creationId xmlns:a16="http://schemas.microsoft.com/office/drawing/2014/main" id="{8926C7C6-5417-4922-B5F3-CABD34EFDFFC}"/>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595908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0981A1-695A-4591-9657-B7E7DA7110E3}"/>
              </a:ext>
            </a:extLst>
          </p:cNvPr>
          <p:cNvSpPr>
            <a:spLocks noGrp="1"/>
          </p:cNvSpPr>
          <p:nvPr>
            <p:ph type="sldNum" sz="quarter" idx="4"/>
          </p:nvPr>
        </p:nvSpPr>
        <p:spPr/>
        <p:txBody>
          <a:bodyPr/>
          <a:lstStyle/>
          <a:p>
            <a:fld id="{FF445594-FFE8-4E90-934C-EFF530110A38}" type="slidenum">
              <a:rPr lang="en-US" smtClean="0">
                <a:uFillTx/>
              </a:rPr>
              <a:pPr/>
              <a:t>36</a:t>
            </a:fld>
            <a:endParaRPr lang="en-US" dirty="0">
              <a:uFillTx/>
            </a:endParaRPr>
          </a:p>
        </p:txBody>
      </p:sp>
      <p:sp>
        <p:nvSpPr>
          <p:cNvPr id="3" name="Title 2">
            <a:extLst>
              <a:ext uri="{FF2B5EF4-FFF2-40B4-BE49-F238E27FC236}">
                <a16:creationId xmlns:a16="http://schemas.microsoft.com/office/drawing/2014/main" id="{E3462E76-4D8E-4F44-B732-3F41C586AE17}"/>
              </a:ext>
            </a:extLst>
          </p:cNvPr>
          <p:cNvSpPr>
            <a:spLocks noGrp="1"/>
          </p:cNvSpPr>
          <p:nvPr>
            <p:ph type="title"/>
          </p:nvPr>
        </p:nvSpPr>
        <p:spPr>
          <a:xfrm>
            <a:off x="609600" y="304800"/>
            <a:ext cx="11423374" cy="1219200"/>
          </a:xfrm>
        </p:spPr>
        <p:txBody>
          <a:bodyPr/>
          <a:lstStyle/>
          <a:p>
            <a:r>
              <a:rPr lang="en-US" dirty="0"/>
              <a:t>Bone Resorption Suppression and Related Agents</a:t>
            </a:r>
          </a:p>
        </p:txBody>
      </p:sp>
      <p:sp>
        <p:nvSpPr>
          <p:cNvPr id="4" name="Footer Placeholder 3">
            <a:extLst>
              <a:ext uri="{FF2B5EF4-FFF2-40B4-BE49-F238E27FC236}">
                <a16:creationId xmlns:a16="http://schemas.microsoft.com/office/drawing/2014/main" id="{EFB5E9F2-96A6-406A-A5B9-C3B90DBE5B9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6" name="Table 5">
            <a:extLst>
              <a:ext uri="{FF2B5EF4-FFF2-40B4-BE49-F238E27FC236}">
                <a16:creationId xmlns:a16="http://schemas.microsoft.com/office/drawing/2014/main" id="{39739A6D-CE00-4F09-AB4C-A5B156E2B6A7}"/>
              </a:ext>
            </a:extLst>
          </p:cNvPr>
          <p:cNvGraphicFramePr>
            <a:graphicFrameLocks noGrp="1"/>
          </p:cNvGraphicFramePr>
          <p:nvPr>
            <p:extLst>
              <p:ext uri="{D42A27DB-BD31-4B8C-83A1-F6EECF244321}">
                <p14:modId xmlns:p14="http://schemas.microsoft.com/office/powerpoint/2010/main" val="43026884"/>
              </p:ext>
            </p:extLst>
          </p:nvPr>
        </p:nvGraphicFramePr>
        <p:xfrm>
          <a:off x="609600" y="1683026"/>
          <a:ext cx="10707755" cy="2467869"/>
        </p:xfrm>
        <a:graphic>
          <a:graphicData uri="http://schemas.openxmlformats.org/drawingml/2006/table">
            <a:tbl>
              <a:tblPr firstRow="1" bandRow="1" bandCol="1">
                <a:tableStyleId>{5C22544A-7EE6-4342-B048-85BDC9FD1C3A}</a:tableStyleId>
              </a:tblPr>
              <a:tblGrid>
                <a:gridCol w="2193601">
                  <a:extLst>
                    <a:ext uri="{9D8B030D-6E8A-4147-A177-3AD203B41FA5}">
                      <a16:colId xmlns:a16="http://schemas.microsoft.com/office/drawing/2014/main" val="619694856"/>
                    </a:ext>
                  </a:extLst>
                </a:gridCol>
                <a:gridCol w="1720889">
                  <a:extLst>
                    <a:ext uri="{9D8B030D-6E8A-4147-A177-3AD203B41FA5}">
                      <a16:colId xmlns:a16="http://schemas.microsoft.com/office/drawing/2014/main" val="974100516"/>
                    </a:ext>
                  </a:extLst>
                </a:gridCol>
                <a:gridCol w="6793265">
                  <a:extLst>
                    <a:ext uri="{9D8B030D-6E8A-4147-A177-3AD203B41FA5}">
                      <a16:colId xmlns:a16="http://schemas.microsoft.com/office/drawing/2014/main" val="2307859283"/>
                    </a:ext>
                  </a:extLst>
                </a:gridCol>
              </a:tblGrid>
              <a:tr h="532285">
                <a:tc gridSpan="3">
                  <a:txBody>
                    <a:bodyPr/>
                    <a:lstStyle/>
                    <a:p>
                      <a:pPr marL="0" marR="0" algn="ctr">
                        <a:spcBef>
                          <a:spcPts val="200"/>
                        </a:spcBef>
                        <a:spcAft>
                          <a:spcPts val="200"/>
                        </a:spcAft>
                      </a:pPr>
                      <a:r>
                        <a:rPr lang="en-US" sz="1800" dirty="0">
                          <a:solidFill>
                            <a:srgbClr val="000000"/>
                          </a:solidFill>
                          <a:effectLst/>
                        </a:rPr>
                        <a:t>Calcitonins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2468931"/>
                  </a:ext>
                </a:extLst>
              </a:tr>
              <a:tr h="1935584">
                <a:tc>
                  <a:txBody>
                    <a:bodyPr/>
                    <a:lstStyle/>
                    <a:p>
                      <a:pPr marL="0" marR="0">
                        <a:spcBef>
                          <a:spcPts val="200"/>
                        </a:spcBef>
                        <a:spcAft>
                          <a:spcPts val="200"/>
                        </a:spcAft>
                      </a:pPr>
                      <a:r>
                        <a:rPr lang="en-US" sz="1800" dirty="0">
                          <a:solidFill>
                            <a:srgbClr val="000000"/>
                          </a:solidFill>
                          <a:effectLst/>
                        </a:rPr>
                        <a:t>calcitonin-salmon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1800" dirty="0">
                          <a:solidFill>
                            <a:srgbClr val="000000"/>
                          </a:solidFill>
                          <a:effectLst/>
                        </a:rPr>
                        <a:t>generic</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1800" dirty="0">
                          <a:solidFill>
                            <a:srgbClr val="000000"/>
                          </a:solidFill>
                          <a:effectLst/>
                        </a:rPr>
                        <a:t>Treatment of postmenopausal osteoporosis in females greater than 5 years postmenopause when alternative treatments are not suitable. Fracture reduction efficacy has not been demonstrated</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1180102900"/>
                  </a:ext>
                </a:extLst>
              </a:tr>
            </a:tbl>
          </a:graphicData>
        </a:graphic>
      </p:graphicFrame>
      <p:sp>
        <p:nvSpPr>
          <p:cNvPr id="7" name="Rectangle 1">
            <a:extLst>
              <a:ext uri="{FF2B5EF4-FFF2-40B4-BE49-F238E27FC236}">
                <a16:creationId xmlns:a16="http://schemas.microsoft.com/office/drawing/2014/main" id="{4CBEEF34-A3F6-4149-9F8B-118D3FFD0EE8}"/>
              </a:ext>
            </a:extLst>
          </p:cNvPr>
          <p:cNvSpPr>
            <a:spLocks noChangeArrowheads="1"/>
          </p:cNvSpPr>
          <p:nvPr/>
        </p:nvSpPr>
        <p:spPr bwMode="auto">
          <a:xfrm>
            <a:off x="-4481129" y="3061385"/>
            <a:ext cx="294576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2571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84344" y="206251"/>
            <a:ext cx="11666871"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384343" y="1425451"/>
            <a:ext cx="11463668" cy="4753280"/>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Approximately 10 million Americans have a diagnosis of osteoporosis, and an additional 43 million have low bone mass, placing them at increased risk for this disease</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North American Menopause Society (NAMS), in its 2010 position statement, recommends bisphosphonates as first-line drugs to treat postmenopausal women with osteoporosis (defined as having a T-score ≤ -2.5)</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2014 National Osteoporosis Foundation (NOF) Clinician’s Guide to Prevention and Treatment of Osteoporosis states that the treatment agent of choice should be based on available clinical information in addition to intervention thresholds</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Association of Clinical Endocrinologists (AACE) and American College of Endocrinology (ACE) clinical practice guidelines for the diagnosis and treatment of postmenopausal osteoporosis (2016 update) recommend alendronate, risedronate, zoledronic acid, and denosumab as initial therapy for most patients at high risk of fracture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77306" y="220329"/>
            <a:ext cx="11554242"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735737" y="1701478"/>
            <a:ext cx="10379256" cy="4578422"/>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AACE/ACE, teriparatide, denosumab, or zoledronic acid should be considered for patients unable to use oral therapy and as initial therapy for patients at especially high fracture risk</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American College of Physicians’ (ACP) published update in 2017 for the treatment of low bone density and osteoporosis to prevent fractures in men and women, pharmacologic treatment to reduce the risk for hip and vertebral fractures in women with known osteoporosis and treatment should occur for 5 years</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ACP recommends against using menopausal estrogen or estrogen with progesterone or raloxifene for osteoporosis treatment in women</a:t>
            </a:r>
          </a:p>
          <a:p>
            <a:pPr marL="457200" indent="-457200">
              <a:buChar char="•"/>
            </a:pPr>
            <a:endParaRPr dirty="0">
              <a:solidFill>
                <a:srgbClr val="000000"/>
              </a:solidFill>
              <a:uFillTx/>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98423" y="206251"/>
            <a:ext cx="11547203"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672383" y="1620457"/>
            <a:ext cx="11041197" cy="4356756"/>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Regarding therapy in men, the ACP recommends that clinicians offer treatment with bisphosphonates to reduce the risk of vertebral fractures in those with clinical osteoporosis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American College of Rheumatology’s (ACR) 2017 updated guidance on managing glucocorticoid-induced osteoporosis in adults and children, treatment should include optimal calcium and vitamin D intake and lifestyle changes consistent with good bone health</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ACR’s recommendations on antiresorptive treatment are based on individual patient characteristics, including fracture risk, age, and special populations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moderate to high risk of fracture, oral bisphosphonates are generally recommended as first-line therapy, per ACR; subsequent treatments may include IV bisphosphonates, teriparatide, denosumab, and raloxifene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261257" y="1600200"/>
            <a:ext cx="11524343" cy="4373563"/>
          </a:xfrm>
        </p:spPr>
        <p:txBody>
          <a:bodyPr/>
          <a:lstStyle/>
          <a:p>
            <a:pPr>
              <a:spcBef>
                <a:spcPct val="0"/>
              </a:spcBef>
              <a:buClrTx/>
              <a:buNone/>
            </a:pPr>
            <a:r>
              <a:rPr lang="en-US" altLang="en-US" sz="2933" b="1" i="1" dirty="0"/>
              <a:t>Classes for Review: Non-Supplemental Rebate Class Review</a:t>
            </a:r>
          </a:p>
          <a:p>
            <a:pPr lvl="0"/>
            <a:r>
              <a:rPr lang="en-US" sz="2200" dirty="0">
                <a:solidFill>
                  <a:srgbClr val="000000"/>
                </a:solidFill>
              </a:rPr>
              <a:t>Hypoglycemics, Metformins</a:t>
            </a:r>
          </a:p>
          <a:p>
            <a:pPr lvl="0"/>
            <a:r>
              <a:rPr lang="en-US" sz="2200" dirty="0">
                <a:solidFill>
                  <a:srgbClr val="000000"/>
                </a:solidFill>
              </a:rPr>
              <a:t>Hypoglycemics, SGLT2s</a:t>
            </a:r>
          </a:p>
          <a:p>
            <a:pPr lvl="0"/>
            <a:r>
              <a:rPr lang="en-US" sz="2200" dirty="0">
                <a:solidFill>
                  <a:srgbClr val="000000"/>
                </a:solidFill>
              </a:rPr>
              <a:t>Immune Globulins</a:t>
            </a:r>
          </a:p>
          <a:p>
            <a:pPr lvl="0"/>
            <a:r>
              <a:rPr lang="en-US" sz="2200" dirty="0">
                <a:solidFill>
                  <a:srgbClr val="000000"/>
                </a:solidFill>
              </a:rPr>
              <a:t>Oncology, Oral – Hematologic</a:t>
            </a:r>
          </a:p>
          <a:p>
            <a:pPr lvl="0"/>
            <a:r>
              <a:rPr lang="en-US" sz="2200" dirty="0">
                <a:solidFill>
                  <a:srgbClr val="000000"/>
                </a:solidFill>
              </a:rPr>
              <a:t>Ophthalmics, Anti-inflammatory/Immunomodulators</a:t>
            </a:r>
          </a:p>
          <a:p>
            <a:pPr lvl="0"/>
            <a:r>
              <a:rPr lang="en-US" sz="2200" dirty="0">
                <a:solidFill>
                  <a:srgbClr val="000000"/>
                </a:solidFill>
              </a:rPr>
              <a:t>Otic Antibiotics</a:t>
            </a:r>
          </a:p>
          <a:p>
            <a:pPr lvl="0"/>
            <a:r>
              <a:rPr lang="en-US" sz="2200" dirty="0">
                <a:solidFill>
                  <a:srgbClr val="000000"/>
                </a:solidFill>
              </a:rPr>
              <a:t>PAH Agents, Oral and Inhaled</a:t>
            </a:r>
          </a:p>
          <a:p>
            <a:pPr lvl="0"/>
            <a:r>
              <a:rPr lang="en-US" sz="2200" dirty="0">
                <a:solidFill>
                  <a:srgbClr val="000000"/>
                </a:solidFill>
              </a:rPr>
              <a:t>Thrombopoiesis Stimulating Agents</a:t>
            </a:r>
          </a:p>
          <a:p>
            <a:pPr lvl="0"/>
            <a:endParaRPr lang="en-US" altLang="en-US" sz="2933" dirty="0"/>
          </a:p>
          <a:p>
            <a:endParaRPr lang="en-US" altLang="en-US" sz="2000" dirty="0">
              <a:solidFill>
                <a:schemeClr val="tx1">
                  <a:lumMod val="50000"/>
                </a:schemeClr>
              </a:solidFill>
            </a:endParaRPr>
          </a:p>
          <a:p>
            <a:endParaRPr lang="en-US" altLang="en-US" sz="2000" dirty="0">
              <a:solidFill>
                <a:schemeClr val="tx1">
                  <a:lumMod val="50000"/>
                </a:schemeClr>
              </a:solidFill>
            </a:endParaRPr>
          </a:p>
          <a:p>
            <a:endParaRPr lang="en-US" sz="2400" dirty="0">
              <a:solidFill>
                <a:schemeClr val="tx1">
                  <a:lumMod val="50000"/>
                </a:schemeClr>
              </a:solidFill>
            </a:endParaRPr>
          </a:p>
          <a:p>
            <a:endParaRPr lang="en-US" altLang="en-US" sz="2000" dirty="0"/>
          </a:p>
          <a:p>
            <a:pPr>
              <a:spcBef>
                <a:spcPct val="0"/>
              </a:spcBef>
              <a:buClrTx/>
              <a:buNone/>
            </a:pPr>
            <a:endParaRPr lang="en-US" altLang="en-US" sz="2800" b="1" i="1" dirty="0"/>
          </a:p>
          <a:p>
            <a:pPr>
              <a:spcBef>
                <a:spcPct val="0"/>
              </a:spcBef>
              <a:buClrTx/>
              <a:buNone/>
            </a:pPr>
            <a:endParaRPr lang="en-US" altLang="en-US" dirty="0"/>
          </a:p>
          <a:p>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88135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98423" y="206251"/>
            <a:ext cx="11547203"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398423" y="1574157"/>
            <a:ext cx="11373030" cy="4403055"/>
          </a:xfrm>
          <a:prstGeom prst="rect">
            <a:avLst/>
          </a:prstGeom>
        </p:spPr>
        <p:txBody>
          <a:bodyPr/>
          <a:lstStyle/>
          <a:p>
            <a:pPr marL="285750"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Endocrine Society 2019 guidelines on osteoporosis recommends pharmacologic therapy for postmenopausal women at high risk of fracture, especially those with recent fracture </a:t>
            </a:r>
          </a:p>
          <a:p>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These patients should be treated initially with a bisphosphonate or denosumab to reduce fracture risk; however, ibandronate is not recommended to reduce the risk of nonvertebral or hip fracture</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For postmenopausal women with a very high risk of fracture, these guidelines recommend starting with either teriparatide or abaloparatide for up to 2 years of treatment before switching to a bisphosphonate or denosumab to maintain bone density</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Raloxifene, calcitonin, and hormone replacement therapy are only recommended if patients are not appropriate candidates for treatment with bisphosphonates or denosumab </a:t>
            </a: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9552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405462" y="213291"/>
            <a:ext cx="11610557"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405462" y="1551007"/>
            <a:ext cx="11331267" cy="4363655"/>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Clinical trials have shown a decreased risk of fractures with alendronate (Fosamax), calcitonin- salmon, ibandronate (Boniva), raloxifene (Evista), risedronate (Actonel, Atelvia), denosumab (Prolia) and teriparatide (Forteo) in women with osteoporosis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Teriparatide (Forteo) showed the greatest increase in BMD in clinical trials, ranging from 5% to more than 10%; bisphosphonates increased BMD about 2% to 5%; calcitonin and raloxifene (Evista) trials showed BMD increases of approximately of 1% to 2%</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When compared to once-weekly regimens, once-monthly dosing regimens do not appear to give rise to greater treatment adherence and persistence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1520906" y="1815908"/>
            <a:ext cx="7630837" cy="2457450"/>
          </a:xfrm>
        </p:spPr>
        <p:txBody>
          <a:bodyPr/>
          <a:lstStyle/>
          <a:p>
            <a:r>
              <a:rPr dirty="0">
                <a:uFillTx/>
              </a:rPr>
              <a:t>Colony Stimulating Factors</a:t>
            </a:r>
          </a:p>
        </p:txBody>
      </p:sp>
    </p:spTree>
    <p:extLst>
      <p:ext uri="{BB962C8B-B14F-4D97-AF65-F5344CB8AC3E}">
        <p14:creationId xmlns:p14="http://schemas.microsoft.com/office/powerpoint/2010/main" val="317954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1" y="206251"/>
            <a:ext cx="11074400" cy="1219200"/>
          </a:xfrm>
        </p:spPr>
        <p:txBody>
          <a:bodyPr/>
          <a:lstStyle/>
          <a:p>
            <a:r>
              <a:rPr sz="4000" b="0" i="0" u="none" strike="noStrike" baseline="0" dirty="0">
                <a:solidFill>
                  <a:srgbClr val="318DCC"/>
                </a:solidFill>
                <a:uFillTx/>
                <a:latin typeface="Tahoma" charset="0"/>
              </a:rPr>
              <a:t>Colony Stimulating Factors</a:t>
            </a:r>
            <a:endParaRPr sz="4000" dirty="0">
              <a:uFillTx/>
              <a:latin typeface="Tahoma" charset="0"/>
            </a:endParaRPr>
          </a:p>
        </p:txBody>
      </p:sp>
      <p:graphicFrame>
        <p:nvGraphicFramePr>
          <p:cNvPr id="4" name="Table 3">
            <a:extLst>
              <a:ext uri="{FF2B5EF4-FFF2-40B4-BE49-F238E27FC236}">
                <a16:creationId xmlns:a16="http://schemas.microsoft.com/office/drawing/2014/main" id="{1B763AC0-4DC0-4E3B-B413-BE2026B4E02B}"/>
              </a:ext>
            </a:extLst>
          </p:cNvPr>
          <p:cNvGraphicFramePr>
            <a:graphicFrameLocks noGrp="1"/>
          </p:cNvGraphicFramePr>
          <p:nvPr>
            <p:extLst>
              <p:ext uri="{D42A27DB-BD31-4B8C-83A1-F6EECF244321}">
                <p14:modId xmlns:p14="http://schemas.microsoft.com/office/powerpoint/2010/main" val="1681611170"/>
              </p:ext>
            </p:extLst>
          </p:nvPr>
        </p:nvGraphicFramePr>
        <p:xfrm>
          <a:off x="477078" y="1524000"/>
          <a:ext cx="11192843" cy="4587857"/>
        </p:xfrm>
        <a:graphic>
          <a:graphicData uri="http://schemas.openxmlformats.org/drawingml/2006/table">
            <a:tbl>
              <a:tblPr firstRow="1" bandRow="1" bandCol="1">
                <a:tableStyleId>{5C22544A-7EE6-4342-B048-85BDC9FD1C3A}</a:tableStyleId>
              </a:tblPr>
              <a:tblGrid>
                <a:gridCol w="1305488">
                  <a:extLst>
                    <a:ext uri="{9D8B030D-6E8A-4147-A177-3AD203B41FA5}">
                      <a16:colId xmlns:a16="http://schemas.microsoft.com/office/drawing/2014/main" val="1779895914"/>
                    </a:ext>
                  </a:extLst>
                </a:gridCol>
                <a:gridCol w="1140028">
                  <a:extLst>
                    <a:ext uri="{9D8B030D-6E8A-4147-A177-3AD203B41FA5}">
                      <a16:colId xmlns:a16="http://schemas.microsoft.com/office/drawing/2014/main" val="857353829"/>
                    </a:ext>
                  </a:extLst>
                </a:gridCol>
                <a:gridCol w="1353781">
                  <a:extLst>
                    <a:ext uri="{9D8B030D-6E8A-4147-A177-3AD203B41FA5}">
                      <a16:colId xmlns:a16="http://schemas.microsoft.com/office/drawing/2014/main" val="4013727388"/>
                    </a:ext>
                  </a:extLst>
                </a:gridCol>
                <a:gridCol w="1923794">
                  <a:extLst>
                    <a:ext uri="{9D8B030D-6E8A-4147-A177-3AD203B41FA5}">
                      <a16:colId xmlns:a16="http://schemas.microsoft.com/office/drawing/2014/main" val="7536084"/>
                    </a:ext>
                  </a:extLst>
                </a:gridCol>
                <a:gridCol w="997523">
                  <a:extLst>
                    <a:ext uri="{9D8B030D-6E8A-4147-A177-3AD203B41FA5}">
                      <a16:colId xmlns:a16="http://schemas.microsoft.com/office/drawing/2014/main" val="847141417"/>
                    </a:ext>
                  </a:extLst>
                </a:gridCol>
                <a:gridCol w="997523">
                  <a:extLst>
                    <a:ext uri="{9D8B030D-6E8A-4147-A177-3AD203B41FA5}">
                      <a16:colId xmlns:a16="http://schemas.microsoft.com/office/drawing/2014/main" val="3736580410"/>
                    </a:ext>
                  </a:extLst>
                </a:gridCol>
                <a:gridCol w="1980795">
                  <a:extLst>
                    <a:ext uri="{9D8B030D-6E8A-4147-A177-3AD203B41FA5}">
                      <a16:colId xmlns:a16="http://schemas.microsoft.com/office/drawing/2014/main" val="2144201964"/>
                    </a:ext>
                  </a:extLst>
                </a:gridCol>
                <a:gridCol w="1493911">
                  <a:extLst>
                    <a:ext uri="{9D8B030D-6E8A-4147-A177-3AD203B41FA5}">
                      <a16:colId xmlns:a16="http://schemas.microsoft.com/office/drawing/2014/main" val="2686518079"/>
                    </a:ext>
                  </a:extLst>
                </a:gridCol>
              </a:tblGrid>
              <a:tr h="2410193">
                <a:tc>
                  <a:txBody>
                    <a:bodyPr/>
                    <a:lstStyle/>
                    <a:p>
                      <a:pPr marL="0" marR="0" algn="ctr">
                        <a:spcBef>
                          <a:spcPts val="200"/>
                        </a:spcBef>
                        <a:spcAft>
                          <a:spcPts val="200"/>
                        </a:spcAft>
                      </a:pPr>
                      <a:r>
                        <a:rPr lang="en-US" sz="1400" dirty="0">
                          <a:effectLst/>
                        </a:rPr>
                        <a:t>Drug</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effectLst/>
                        </a:rPr>
                        <a:t>Manufacturer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effectLst/>
                        </a:rPr>
                        <a:t>Cancer patients receiving myelosuppressive chemotherapy </a:t>
                      </a:r>
                    </a:p>
                    <a:p>
                      <a:pPr marL="0" marR="0" algn="ctr">
                        <a:spcBef>
                          <a:spcPts val="200"/>
                        </a:spcBef>
                        <a:spcAft>
                          <a:spcPts val="200"/>
                        </a:spcAft>
                      </a:pPr>
                      <a:r>
                        <a:rPr lang="en-US" sz="1400" dirty="0">
                          <a:effectLst/>
                        </a:rPr>
                        <a:t>(To reduce incidence of infection (febrile neutropenia)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effectLst/>
                        </a:rPr>
                        <a:t>Acute Myeloid Leukemia (AML) patients receiving chemotherapy</a:t>
                      </a:r>
                    </a:p>
                    <a:p>
                      <a:pPr marL="0" marR="0" algn="ctr">
                        <a:spcBef>
                          <a:spcPts val="200"/>
                        </a:spcBef>
                        <a:spcAft>
                          <a:spcPts val="200"/>
                        </a:spcAft>
                      </a:pPr>
                      <a:r>
                        <a:rPr lang="en-US" sz="1400" dirty="0">
                          <a:effectLst/>
                        </a:rPr>
                        <a:t>(Following induction or consolidation chemotherapy to reduce time to neutrophil recovery and the duration of fever in adults)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effectLst/>
                        </a:rPr>
                        <a:t>Bone Marrow Transplant </a:t>
                      </a:r>
                    </a:p>
                    <a:p>
                      <a:pPr marL="0" marR="0" algn="ctr">
                        <a:spcBef>
                          <a:spcPts val="200"/>
                        </a:spcBef>
                        <a:spcAft>
                          <a:spcPts val="200"/>
                        </a:spcAft>
                      </a:pPr>
                      <a:r>
                        <a:rPr lang="en-US" sz="1400" dirty="0">
                          <a:effectLst/>
                        </a:rPr>
                        <a:t>(BMT)</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effectLst/>
                        </a:rPr>
                        <a:t>Peripheral Blood Progenitor Cell Collection and Therapy</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effectLst/>
                        </a:rPr>
                        <a:t>Severe Chronic Neutropenia</a:t>
                      </a:r>
                    </a:p>
                    <a:p>
                      <a:pPr marL="0" marR="0" algn="ctr">
                        <a:spcBef>
                          <a:spcPts val="200"/>
                        </a:spcBef>
                        <a:spcAft>
                          <a:spcPts val="200"/>
                        </a:spcAft>
                      </a:pPr>
                      <a:r>
                        <a:rPr lang="en-US" sz="1400" dirty="0">
                          <a:effectLst/>
                        </a:rPr>
                        <a:t>(To reduce the incidence and duration of neutropenia in symptomatic patients with congenital neutropenia, cyclic neutropenia, or idiopathic neutropenia)</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effectLst/>
                        </a:rPr>
                        <a:t>Hematopoietic Syndrome of Acute Radiation Syndrome</a:t>
                      </a:r>
                    </a:p>
                    <a:p>
                      <a:pPr marL="0" marR="0" algn="ctr">
                        <a:spcBef>
                          <a:spcPts val="200"/>
                        </a:spcBef>
                        <a:spcAft>
                          <a:spcPts val="200"/>
                        </a:spcAft>
                      </a:pPr>
                      <a:r>
                        <a:rPr lang="en-US" sz="1400" dirty="0">
                          <a:effectLst/>
                        </a:rPr>
                        <a:t>(To Increase survival in patients acutely exposed to myelosuppressive doses of radiation)</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val="2773924611"/>
                  </a:ext>
                </a:extLst>
              </a:tr>
              <a:tr h="459571">
                <a:tc>
                  <a:txBody>
                    <a:bodyPr/>
                    <a:lstStyle/>
                    <a:p>
                      <a:pPr marL="0" marR="0">
                        <a:spcBef>
                          <a:spcPts val="200"/>
                        </a:spcBef>
                        <a:spcAft>
                          <a:spcPts val="200"/>
                        </a:spcAft>
                      </a:pPr>
                      <a:r>
                        <a:rPr lang="en-US" sz="1600" dirty="0">
                          <a:solidFill>
                            <a:srgbClr val="000000"/>
                          </a:solidFill>
                          <a:effectLst/>
                        </a:rPr>
                        <a:t>filgrastim (Neupogen®)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Amgen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r>
                        <a:rPr lang="en-US" sz="1600" baseline="30000" dirty="0">
                          <a:solidFill>
                            <a:srgbClr val="000000"/>
                          </a:solidFill>
                          <a:effectLst/>
                        </a:rPr>
                        <a: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val="1288168084"/>
                  </a:ext>
                </a:extLst>
              </a:tr>
              <a:tr h="663824">
                <a:tc>
                  <a:txBody>
                    <a:bodyPr/>
                    <a:lstStyle/>
                    <a:p>
                      <a:pPr marL="0" marR="0">
                        <a:spcBef>
                          <a:spcPts val="200"/>
                        </a:spcBef>
                        <a:spcAft>
                          <a:spcPts val="200"/>
                        </a:spcAft>
                      </a:pPr>
                      <a:r>
                        <a:rPr lang="en-US" sz="1600" dirty="0">
                          <a:solidFill>
                            <a:srgbClr val="000000"/>
                          </a:solidFill>
                          <a:effectLst/>
                        </a:rPr>
                        <a:t>filgrastim-aafi</a:t>
                      </a:r>
                    </a:p>
                    <a:p>
                      <a:pPr marL="0" marR="0">
                        <a:spcBef>
                          <a:spcPts val="200"/>
                        </a:spcBef>
                        <a:spcAft>
                          <a:spcPts val="200"/>
                        </a:spcAft>
                      </a:pPr>
                      <a:r>
                        <a:rPr lang="en-US" sz="1600" dirty="0">
                          <a:solidFill>
                            <a:srgbClr val="000000"/>
                          </a:solidFill>
                          <a:effectLst/>
                        </a:rPr>
                        <a:t>(Nivestym™)*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Pfizer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r>
                        <a:rPr lang="en-US" sz="1600" baseline="30000" dirty="0">
                          <a:solidFill>
                            <a:srgbClr val="000000"/>
                          </a:solidFill>
                          <a:effectLst/>
                        </a:rPr>
                        <a: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val="320370282"/>
                  </a:ext>
                </a:extLst>
              </a:tr>
              <a:tr h="459571">
                <a:tc>
                  <a:txBody>
                    <a:bodyPr/>
                    <a:lstStyle/>
                    <a:p>
                      <a:pPr marL="0" marR="0">
                        <a:spcBef>
                          <a:spcPts val="200"/>
                        </a:spcBef>
                        <a:spcAft>
                          <a:spcPts val="200"/>
                        </a:spcAft>
                      </a:pPr>
                      <a:r>
                        <a:rPr lang="en-US" sz="1600" dirty="0">
                          <a:solidFill>
                            <a:srgbClr val="000000"/>
                          </a:solidFill>
                          <a:effectLst/>
                        </a:rPr>
                        <a:t>filgrastim-sndz (Zarxio®)*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Sandoz</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r>
                        <a:rPr lang="en-US" sz="1600" baseline="30000" dirty="0">
                          <a:solidFill>
                            <a:srgbClr val="000000"/>
                          </a:solidFill>
                          <a:effectLst/>
                        </a:rPr>
                        <a: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val="1225325878"/>
                  </a:ext>
                </a:extLst>
              </a:tr>
              <a:tr h="459571">
                <a:tc>
                  <a:txBody>
                    <a:bodyPr/>
                    <a:lstStyle/>
                    <a:p>
                      <a:pPr marL="0" marR="0">
                        <a:spcBef>
                          <a:spcPts val="200"/>
                        </a:spcBef>
                        <a:spcAft>
                          <a:spcPts val="200"/>
                        </a:spcAft>
                      </a:pPr>
                      <a:r>
                        <a:rPr lang="en-US" sz="1600" dirty="0">
                          <a:solidFill>
                            <a:srgbClr val="000000"/>
                          </a:solidFill>
                          <a:effectLst/>
                        </a:rPr>
                        <a:t>pegfilgrastim (Neulasta®)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Amgen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extLst>
                  <a:ext uri="{0D108BD9-81ED-4DB2-BD59-A6C34878D82A}">
                    <a16:rowId xmlns:a16="http://schemas.microsoft.com/office/drawing/2014/main" val="4151900944"/>
                  </a:ext>
                </a:extLst>
              </a:tr>
            </a:tbl>
          </a:graphicData>
        </a:graphic>
      </p:graphicFrame>
      <p:sp>
        <p:nvSpPr>
          <p:cNvPr id="5" name="Rectangle 1">
            <a:extLst>
              <a:ext uri="{FF2B5EF4-FFF2-40B4-BE49-F238E27FC236}">
                <a16:creationId xmlns:a16="http://schemas.microsoft.com/office/drawing/2014/main" id="{C52530B4-C77A-44E6-A706-66ECECE13A3D}"/>
              </a:ext>
            </a:extLst>
          </p:cNvPr>
          <p:cNvSpPr>
            <a:spLocks noChangeArrowheads="1"/>
          </p:cNvSpPr>
          <p:nvPr/>
        </p:nvSpPr>
        <p:spPr bwMode="auto">
          <a:xfrm>
            <a:off x="3154363" y="1640093"/>
            <a:ext cx="17649350" cy="74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77C8"/>
                </a:solidFill>
                <a:effectLst/>
                <a:latin typeface="Calibri" panose="020F0502020204030204" pitchFamily="34" charset="0"/>
                <a:ea typeface="Times New Roman" panose="02020603050405020304" pitchFamily="18" charset="0"/>
                <a:cs typeface="Arial" panose="020B0604020202020204" pitchFamily="34" charset="0"/>
              </a:rPr>
              <a:t>FDA-APPROVED INDICATIONS</a:t>
            </a:r>
            <a:endParaRPr kumimoji="0" lang="en-US"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3533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1" y="206251"/>
            <a:ext cx="11074400" cy="1219200"/>
          </a:xfrm>
        </p:spPr>
        <p:txBody>
          <a:bodyPr/>
          <a:lstStyle/>
          <a:p>
            <a:r>
              <a:rPr sz="4000" b="0" i="0" u="none" strike="noStrike" baseline="0" dirty="0">
                <a:solidFill>
                  <a:srgbClr val="318DCC"/>
                </a:solidFill>
                <a:uFillTx/>
                <a:latin typeface="Tahoma" charset="0"/>
              </a:rPr>
              <a:t>Colony Stimulating Factors</a:t>
            </a:r>
            <a:endParaRPr sz="4000" dirty="0">
              <a:uFillTx/>
              <a:latin typeface="Tahoma" charset="0"/>
            </a:endParaRPr>
          </a:p>
        </p:txBody>
      </p:sp>
      <p:graphicFrame>
        <p:nvGraphicFramePr>
          <p:cNvPr id="3" name="Table 2">
            <a:extLst>
              <a:ext uri="{FF2B5EF4-FFF2-40B4-BE49-F238E27FC236}">
                <a16:creationId xmlns:a16="http://schemas.microsoft.com/office/drawing/2014/main" id="{FD81BAE7-8A0D-4194-8EF4-4DB934749103}"/>
              </a:ext>
            </a:extLst>
          </p:cNvPr>
          <p:cNvGraphicFramePr>
            <a:graphicFrameLocks noGrp="1"/>
          </p:cNvGraphicFramePr>
          <p:nvPr>
            <p:extLst>
              <p:ext uri="{D42A27DB-BD31-4B8C-83A1-F6EECF244321}">
                <p14:modId xmlns:p14="http://schemas.microsoft.com/office/powerpoint/2010/main" val="4223621459"/>
              </p:ext>
            </p:extLst>
          </p:nvPr>
        </p:nvGraphicFramePr>
        <p:xfrm>
          <a:off x="266218" y="1593669"/>
          <a:ext cx="11529541" cy="4378869"/>
        </p:xfrm>
        <a:graphic>
          <a:graphicData uri="http://schemas.openxmlformats.org/drawingml/2006/table">
            <a:tbl>
              <a:tblPr firstRow="1" bandRow="1" bandCol="1">
                <a:tableStyleId>{5C22544A-7EE6-4342-B048-85BDC9FD1C3A}</a:tableStyleId>
              </a:tblPr>
              <a:tblGrid>
                <a:gridCol w="1344760">
                  <a:extLst>
                    <a:ext uri="{9D8B030D-6E8A-4147-A177-3AD203B41FA5}">
                      <a16:colId xmlns:a16="http://schemas.microsoft.com/office/drawing/2014/main" val="616752191"/>
                    </a:ext>
                  </a:extLst>
                </a:gridCol>
                <a:gridCol w="1174319">
                  <a:extLst>
                    <a:ext uri="{9D8B030D-6E8A-4147-A177-3AD203B41FA5}">
                      <a16:colId xmlns:a16="http://schemas.microsoft.com/office/drawing/2014/main" val="3749361350"/>
                    </a:ext>
                  </a:extLst>
                </a:gridCol>
                <a:gridCol w="1394504">
                  <a:extLst>
                    <a:ext uri="{9D8B030D-6E8A-4147-A177-3AD203B41FA5}">
                      <a16:colId xmlns:a16="http://schemas.microsoft.com/office/drawing/2014/main" val="2874481578"/>
                    </a:ext>
                  </a:extLst>
                </a:gridCol>
                <a:gridCol w="1981666">
                  <a:extLst>
                    <a:ext uri="{9D8B030D-6E8A-4147-A177-3AD203B41FA5}">
                      <a16:colId xmlns:a16="http://schemas.microsoft.com/office/drawing/2014/main" val="2095328498"/>
                    </a:ext>
                  </a:extLst>
                </a:gridCol>
                <a:gridCol w="1027530">
                  <a:extLst>
                    <a:ext uri="{9D8B030D-6E8A-4147-A177-3AD203B41FA5}">
                      <a16:colId xmlns:a16="http://schemas.microsoft.com/office/drawing/2014/main" val="2853854425"/>
                    </a:ext>
                  </a:extLst>
                </a:gridCol>
                <a:gridCol w="1027530">
                  <a:extLst>
                    <a:ext uri="{9D8B030D-6E8A-4147-A177-3AD203B41FA5}">
                      <a16:colId xmlns:a16="http://schemas.microsoft.com/office/drawing/2014/main" val="849881523"/>
                    </a:ext>
                  </a:extLst>
                </a:gridCol>
                <a:gridCol w="2040382">
                  <a:extLst>
                    <a:ext uri="{9D8B030D-6E8A-4147-A177-3AD203B41FA5}">
                      <a16:colId xmlns:a16="http://schemas.microsoft.com/office/drawing/2014/main" val="3734109676"/>
                    </a:ext>
                  </a:extLst>
                </a:gridCol>
                <a:gridCol w="1538850">
                  <a:extLst>
                    <a:ext uri="{9D8B030D-6E8A-4147-A177-3AD203B41FA5}">
                      <a16:colId xmlns:a16="http://schemas.microsoft.com/office/drawing/2014/main" val="1651962734"/>
                    </a:ext>
                  </a:extLst>
                </a:gridCol>
              </a:tblGrid>
              <a:tr h="1018342">
                <a:tc>
                  <a:txBody>
                    <a:bodyPr/>
                    <a:lstStyle/>
                    <a:p>
                      <a:pPr marL="0" marR="0">
                        <a:spcBef>
                          <a:spcPts val="200"/>
                        </a:spcBef>
                        <a:spcAft>
                          <a:spcPts val="200"/>
                        </a:spcAft>
                      </a:pPr>
                      <a:r>
                        <a:rPr lang="en-US" sz="1800" b="0" dirty="0">
                          <a:solidFill>
                            <a:srgbClr val="000000"/>
                          </a:solidFill>
                          <a:effectLst/>
                          <a:highlight>
                            <a:srgbClr val="00FFFF"/>
                          </a:highlight>
                        </a:rPr>
                        <a:t>pegfilgrastim-cbqv</a:t>
                      </a:r>
                      <a:endParaRPr lang="en-US" sz="1800" b="0" dirty="0">
                        <a:solidFill>
                          <a:srgbClr val="000000"/>
                        </a:solidFill>
                        <a:effectLst/>
                      </a:endParaRPr>
                    </a:p>
                    <a:p>
                      <a:pPr marL="0" marR="0">
                        <a:spcBef>
                          <a:spcPts val="200"/>
                        </a:spcBef>
                        <a:spcAft>
                          <a:spcPts val="200"/>
                        </a:spcAft>
                      </a:pPr>
                      <a:r>
                        <a:rPr lang="en-US" sz="1800" b="0" dirty="0">
                          <a:solidFill>
                            <a:srgbClr val="000000"/>
                          </a:solidFill>
                          <a:effectLst/>
                          <a:highlight>
                            <a:srgbClr val="00FFFF"/>
                          </a:highlight>
                        </a:rPr>
                        <a:t>(Udenyca™)†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ctr">
                        <a:spcBef>
                          <a:spcPts val="200"/>
                        </a:spcBef>
                        <a:spcAft>
                          <a:spcPts val="200"/>
                        </a:spcAft>
                      </a:pPr>
                      <a:r>
                        <a:rPr lang="en-US" sz="1800" b="0" dirty="0">
                          <a:solidFill>
                            <a:srgbClr val="000000"/>
                          </a:solidFill>
                          <a:effectLst/>
                          <a:highlight>
                            <a:srgbClr val="00FFFF"/>
                          </a:highlight>
                        </a:rPr>
                        <a:t>Coherus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ctr">
                        <a:spcBef>
                          <a:spcPts val="200"/>
                        </a:spcBef>
                        <a:spcAft>
                          <a:spcPts val="200"/>
                        </a:spcAft>
                      </a:pPr>
                      <a:r>
                        <a:rPr lang="en-US" sz="1800" b="0" dirty="0">
                          <a:solidFill>
                            <a:srgbClr val="000000"/>
                          </a:solidFill>
                          <a:effectLst/>
                          <a:highlight>
                            <a:srgbClr val="00FFFF"/>
                          </a:highlight>
                        </a:rPr>
                        <a:t>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ctr">
                        <a:spcBef>
                          <a:spcPts val="200"/>
                        </a:spcBef>
                        <a:spcAft>
                          <a:spcPts val="200"/>
                        </a:spcAft>
                      </a:pPr>
                      <a:r>
                        <a:rPr lang="en-US" sz="1800" b="0" dirty="0">
                          <a:solidFill>
                            <a:srgbClr val="000000"/>
                          </a:solidFill>
                          <a:effectLst/>
                          <a:highlight>
                            <a:srgbClr val="00FFFF"/>
                          </a:highligh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ctr">
                        <a:spcBef>
                          <a:spcPts val="200"/>
                        </a:spcBef>
                        <a:spcAft>
                          <a:spcPts val="200"/>
                        </a:spcAft>
                      </a:pPr>
                      <a:r>
                        <a:rPr lang="en-US" sz="1800" b="0" dirty="0">
                          <a:solidFill>
                            <a:srgbClr val="000000"/>
                          </a:solidFill>
                          <a:effectLst/>
                          <a:highlight>
                            <a:srgbClr val="00FFFF"/>
                          </a:highligh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ctr">
                        <a:spcBef>
                          <a:spcPts val="200"/>
                        </a:spcBef>
                        <a:spcAft>
                          <a:spcPts val="200"/>
                        </a:spcAft>
                      </a:pPr>
                      <a:r>
                        <a:rPr lang="en-US" sz="1800" b="0" dirty="0">
                          <a:solidFill>
                            <a:srgbClr val="000000"/>
                          </a:solidFill>
                          <a:effectLst/>
                          <a:highlight>
                            <a:srgbClr val="00FFFF"/>
                          </a:highligh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ctr">
                        <a:spcBef>
                          <a:spcPts val="200"/>
                        </a:spcBef>
                        <a:spcAft>
                          <a:spcPts val="200"/>
                        </a:spcAft>
                      </a:pPr>
                      <a:r>
                        <a:rPr lang="en-US" sz="1800" b="0" dirty="0">
                          <a:solidFill>
                            <a:srgbClr val="000000"/>
                          </a:solidFill>
                          <a:effectLst/>
                          <a:highlight>
                            <a:srgbClr val="00FFFF"/>
                          </a:highligh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tc>
                  <a:txBody>
                    <a:bodyPr/>
                    <a:lstStyle/>
                    <a:p>
                      <a:pPr marL="0" marR="0" algn="ctr">
                        <a:spcBef>
                          <a:spcPts val="200"/>
                        </a:spcBef>
                        <a:spcAft>
                          <a:spcPts val="200"/>
                        </a:spcAft>
                      </a:pPr>
                      <a:r>
                        <a:rPr lang="en-US" sz="1800" b="0" dirty="0">
                          <a:solidFill>
                            <a:srgbClr val="000000"/>
                          </a:solidFill>
                          <a:effectLst/>
                          <a:highlight>
                            <a:srgbClr val="00FFFF"/>
                          </a:highligh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accent1">
                        <a:lumMod val="20000"/>
                        <a:lumOff val="80000"/>
                      </a:schemeClr>
                    </a:solidFill>
                  </a:tcPr>
                </a:tc>
                <a:extLst>
                  <a:ext uri="{0D108BD9-81ED-4DB2-BD59-A6C34878D82A}">
                    <a16:rowId xmlns:a16="http://schemas.microsoft.com/office/drawing/2014/main" val="2478552077"/>
                  </a:ext>
                </a:extLst>
              </a:tr>
              <a:tr h="1018342">
                <a:tc>
                  <a:txBody>
                    <a:bodyPr/>
                    <a:lstStyle/>
                    <a:p>
                      <a:pPr marL="0" marR="0">
                        <a:spcBef>
                          <a:spcPts val="200"/>
                        </a:spcBef>
                        <a:spcAft>
                          <a:spcPts val="200"/>
                        </a:spcAft>
                      </a:pPr>
                      <a:r>
                        <a:rPr lang="en-US" sz="1800" dirty="0">
                          <a:solidFill>
                            <a:srgbClr val="000000"/>
                          </a:solidFill>
                          <a:effectLst/>
                        </a:rPr>
                        <a:t>pegfilgrastim-jmdb</a:t>
                      </a:r>
                    </a:p>
                    <a:p>
                      <a:pPr marL="0" marR="0">
                        <a:spcBef>
                          <a:spcPts val="200"/>
                        </a:spcBef>
                        <a:spcAft>
                          <a:spcPts val="200"/>
                        </a:spcAft>
                      </a:pPr>
                      <a:r>
                        <a:rPr lang="en-US" sz="1800" dirty="0">
                          <a:solidFill>
                            <a:srgbClr val="000000"/>
                          </a:solidFill>
                          <a:effectLst/>
                        </a:rPr>
                        <a:t>(Fulphila™)†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Mylan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X</a:t>
                      </a:r>
                    </a:p>
                    <a:p>
                      <a:pPr marL="0" marR="0" algn="ctr">
                        <a:spcBef>
                          <a:spcPts val="200"/>
                        </a:spcBef>
                        <a:spcAft>
                          <a:spcPts val="200"/>
                        </a:spcAft>
                      </a:pPr>
                      <a:r>
                        <a:rPr lang="en-US" sz="1800" dirty="0">
                          <a:solidFill>
                            <a:srgbClr val="000000"/>
                          </a:solidFill>
                          <a:effectLst/>
                        </a:rPr>
                        <a:t>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val="328449514"/>
                  </a:ext>
                </a:extLst>
              </a:tr>
              <a:tr h="1018342">
                <a:tc>
                  <a:txBody>
                    <a:bodyPr/>
                    <a:lstStyle/>
                    <a:p>
                      <a:pPr marL="0" marR="0">
                        <a:spcBef>
                          <a:spcPts val="200"/>
                        </a:spcBef>
                        <a:spcAft>
                          <a:spcPts val="200"/>
                        </a:spcAft>
                      </a:pPr>
                      <a:r>
                        <a:rPr lang="en-US" sz="1800" dirty="0">
                          <a:solidFill>
                            <a:srgbClr val="000000"/>
                          </a:solidFill>
                          <a:effectLst/>
                          <a:highlight>
                            <a:srgbClr val="00FFFF"/>
                          </a:highlight>
                        </a:rPr>
                        <a:t>pegfilgrastim-bmez</a:t>
                      </a:r>
                      <a:endParaRPr lang="en-US" sz="1800" dirty="0">
                        <a:solidFill>
                          <a:srgbClr val="000000"/>
                        </a:solidFill>
                        <a:effectLst/>
                      </a:endParaRPr>
                    </a:p>
                    <a:p>
                      <a:pPr marL="0" marR="0">
                        <a:spcBef>
                          <a:spcPts val="200"/>
                        </a:spcBef>
                        <a:spcAft>
                          <a:spcPts val="200"/>
                        </a:spcAft>
                      </a:pPr>
                      <a:r>
                        <a:rPr lang="en-US" sz="1800" dirty="0">
                          <a:solidFill>
                            <a:srgbClr val="000000"/>
                          </a:solidFill>
                          <a:effectLst/>
                          <a:highlight>
                            <a:srgbClr val="00FFFF"/>
                          </a:highlight>
                        </a:rPr>
                        <a:t>(Ziextenzo™)†</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highlight>
                            <a:srgbClr val="00FFFF"/>
                          </a:highlight>
                        </a:rPr>
                        <a:t>Sandoz</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highlight>
                            <a:srgbClr val="00FFFF"/>
                          </a:highligh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highlight>
                            <a:srgbClr val="00FFFF"/>
                          </a:highligh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highlight>
                            <a:srgbClr val="00FFFF"/>
                          </a:highligh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highlight>
                            <a:srgbClr val="00FFFF"/>
                          </a:highligh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highlight>
                            <a:srgbClr val="00FFFF"/>
                          </a:highligh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highlight>
                            <a:srgbClr val="00FFFF"/>
                          </a:highligh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val="2686463591"/>
                  </a:ext>
                </a:extLst>
              </a:tr>
              <a:tr h="712839">
                <a:tc>
                  <a:txBody>
                    <a:bodyPr/>
                    <a:lstStyle/>
                    <a:p>
                      <a:pPr marL="0" marR="0">
                        <a:spcBef>
                          <a:spcPts val="200"/>
                        </a:spcBef>
                        <a:spcAft>
                          <a:spcPts val="200"/>
                        </a:spcAft>
                      </a:pPr>
                      <a:r>
                        <a:rPr lang="en-US" sz="1800" dirty="0">
                          <a:solidFill>
                            <a:srgbClr val="000000"/>
                          </a:solidFill>
                          <a:effectLst/>
                        </a:rPr>
                        <a:t>sargramostim (Leukine®)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Sanofi</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X</a:t>
                      </a:r>
                    </a:p>
                    <a:p>
                      <a:pPr marL="0" marR="0" algn="ctr">
                        <a:spcBef>
                          <a:spcPts val="200"/>
                        </a:spcBef>
                        <a:spcAft>
                          <a:spcPts val="200"/>
                        </a:spcAft>
                      </a:pPr>
                      <a:r>
                        <a:rPr lang="en-US" sz="1800" dirty="0">
                          <a:solidFill>
                            <a:srgbClr val="000000"/>
                          </a:solidFill>
                          <a:effectLst/>
                        </a:rPr>
                        <a:t>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X</a:t>
                      </a:r>
                      <a:r>
                        <a:rPr lang="en-US" sz="1800" baseline="30000" dirty="0">
                          <a:solidFill>
                            <a:srgbClr val="000000"/>
                          </a:solidFill>
                          <a:effectLst/>
                        </a:rPr>
                        <a:t>b</a:t>
                      </a:r>
                      <a:endParaRPr lang="en-US" sz="1800" dirty="0">
                        <a:solidFill>
                          <a:srgbClr val="000000"/>
                        </a:solidFill>
                        <a:effectLst/>
                      </a:endParaRPr>
                    </a:p>
                    <a:p>
                      <a:pPr marL="0" marR="0" algn="ctr">
                        <a:spcBef>
                          <a:spcPts val="200"/>
                        </a:spcBef>
                        <a:spcAft>
                          <a:spcPts val="200"/>
                        </a:spcAft>
                      </a:pPr>
                      <a:r>
                        <a:rPr lang="en-US" sz="1800" dirty="0">
                          <a:solidFill>
                            <a:srgbClr val="000000"/>
                          </a:solidFill>
                          <a:effectLst/>
                        </a:rPr>
                        <a:t>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X</a:t>
                      </a:r>
                    </a:p>
                    <a:p>
                      <a:pPr marL="0" marR="0" algn="ctr">
                        <a:spcBef>
                          <a:spcPts val="200"/>
                        </a:spcBef>
                        <a:spcAft>
                          <a:spcPts val="200"/>
                        </a:spcAft>
                      </a:pPr>
                      <a:r>
                        <a:rPr lang="en-US" sz="1800" dirty="0">
                          <a:solidFill>
                            <a:srgbClr val="000000"/>
                          </a:solidFill>
                          <a:effectLst/>
                        </a:rPr>
                        <a:t>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val="846505312"/>
                  </a:ext>
                </a:extLst>
              </a:tr>
              <a:tr h="611004">
                <a:tc>
                  <a:txBody>
                    <a:bodyPr/>
                    <a:lstStyle/>
                    <a:p>
                      <a:pPr marL="0" marR="0">
                        <a:spcBef>
                          <a:spcPts val="200"/>
                        </a:spcBef>
                        <a:spcAft>
                          <a:spcPts val="200"/>
                        </a:spcAft>
                      </a:pPr>
                      <a:r>
                        <a:rPr lang="en-US" sz="1800" dirty="0">
                          <a:solidFill>
                            <a:srgbClr val="000000"/>
                          </a:solidFill>
                          <a:effectLst/>
                        </a:rPr>
                        <a:t>tbo-filgrastim (Granix®)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Teva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val="1354540067"/>
                  </a:ext>
                </a:extLst>
              </a:tr>
            </a:tbl>
          </a:graphicData>
        </a:graphic>
      </p:graphicFrame>
    </p:spTree>
    <p:extLst>
      <p:ext uri="{BB962C8B-B14F-4D97-AF65-F5344CB8AC3E}">
        <p14:creationId xmlns:p14="http://schemas.microsoft.com/office/powerpoint/2010/main" val="4261087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156976"/>
            <a:ext cx="11074400" cy="1219200"/>
          </a:xfrm>
        </p:spPr>
        <p:txBody>
          <a:bodyPr/>
          <a:lstStyle/>
          <a:p>
            <a:r>
              <a:rPr sz="4000" b="0" i="0" u="none" strike="noStrike" baseline="0" dirty="0">
                <a:solidFill>
                  <a:srgbClr val="318DCC"/>
                </a:solidFill>
                <a:uFillTx/>
                <a:latin typeface="Tahoma" charset="0"/>
              </a:rPr>
              <a:t>Colony Stimulating Factors</a:t>
            </a:r>
          </a:p>
        </p:txBody>
      </p:sp>
      <p:sp>
        <p:nvSpPr>
          <p:cNvPr id="3" name="TextBox 2"/>
          <p:cNvSpPr txBox="1">
            <a:spLocks/>
          </p:cNvSpPr>
          <p:nvPr/>
        </p:nvSpPr>
        <p:spPr>
          <a:xfrm>
            <a:off x="1" y="1376176"/>
            <a:ext cx="12192000" cy="4654233"/>
          </a:xfrm>
          <a:prstGeom prst="rect">
            <a:avLst/>
          </a:prstGeom>
        </p:spPr>
        <p:txBody>
          <a:bodyPr/>
          <a:lstStyle/>
          <a:p>
            <a:pPr marL="457200" indent="-45720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Colony stimulating factors (CSF) are hematopoietic growth factors that have been shown to decrease the likelihood of chemotherapy-induced neutropenic complications and to improve relative chemotherapy dose intensity</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Prophylactic CSF use can reduce the severity, risk, and duration of febrile neutropenia and decrease rates of infection</a:t>
            </a:r>
          </a:p>
          <a:p>
            <a:pPr marL="457200" indent="-457200">
              <a:buFont typeface="Arial" panose="020B0604020202020204" pitchFamily="34" charset="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Filgrastim (Neupogen), filgrastim-aafi (Nivestym), filgrastim-sndz (Zarxio), pegfilgrastim (Neulasta), pegfilgrastim-cbqv (Udenyca), pegfilgrastim-jmdb (Fulphila), pegfilgrastim-bmez (Ziextenzo), and tbo-filgrastim (Granix) are granulocyte</a:t>
            </a:r>
            <a:r>
              <a:rPr lang="en-US"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colony-stimulating factors (G-CSF)</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Sargramostim (Leukine) is a granulocyte-macrophage</a:t>
            </a:r>
            <a:r>
              <a:rPr lang="en-US"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colony stimulating factor (GM-CSF). </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Limited comparative data suggest that filgrastim (Neupogen) and pegfilgrastim (Neulasta) have similar efficacy, tolerability, and adverse drug reaction profiles</a:t>
            </a:r>
          </a:p>
          <a:p>
            <a:endParaRPr lang="en-US" sz="2000" dirty="0"/>
          </a:p>
        </p:txBody>
      </p:sp>
    </p:spTree>
    <p:extLst>
      <p:ext uri="{BB962C8B-B14F-4D97-AF65-F5344CB8AC3E}">
        <p14:creationId xmlns:p14="http://schemas.microsoft.com/office/powerpoint/2010/main" val="1339080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156976"/>
            <a:ext cx="11074400" cy="1219200"/>
          </a:xfrm>
        </p:spPr>
        <p:txBody>
          <a:bodyPr/>
          <a:lstStyle/>
          <a:p>
            <a:r>
              <a:rPr sz="4000" b="0" i="0" u="none" strike="noStrike" baseline="0" dirty="0">
                <a:solidFill>
                  <a:srgbClr val="318DCC"/>
                </a:solidFill>
                <a:uFillTx/>
                <a:latin typeface="Tahoma" charset="0"/>
              </a:rPr>
              <a:t>Colony Stimulating Factors</a:t>
            </a:r>
          </a:p>
        </p:txBody>
      </p:sp>
      <p:sp>
        <p:nvSpPr>
          <p:cNvPr id="3" name="TextBox 2"/>
          <p:cNvSpPr txBox="1">
            <a:spLocks/>
          </p:cNvSpPr>
          <p:nvPr/>
        </p:nvSpPr>
        <p:spPr>
          <a:xfrm>
            <a:off x="1" y="1376177"/>
            <a:ext cx="12191999" cy="5155252"/>
          </a:xfrm>
          <a:prstGeom prst="rect">
            <a:avLst/>
          </a:prstGeom>
        </p:spPr>
        <p:txBody>
          <a:bodyPr/>
          <a:lstStyle/>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administration frequency of pegfilgrastim and its biosimilars may be viewed as more favorable since these only require a single SC injection per chemotherapy cycle; whereas filgrastim, filgrastim-aafi (Nivestym), filgrastim-sndz (Zarxio), tbo-filgrastim (Granix), and sargramostim (Leukine) administration requires daily subcutaneous injection</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Several biosimilars to the originator products, filgrastim (filgrastim-aafi and filgrastim-sndz) and pegfilgrastim (pegfilgrastim-cbqv, pegfilgrastim-bmez, and pegfilgrastim-jmdb), are now available</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v1.2020 NCCN practice guidelines for hematologic growth factors indicate there is higher level evidence supporting the use of filgrastim, filgrastim-aafi, filgrastim-sndz, tbo-filgrastim, and pegfilgrastim (category 1) for prophylactic use against febrile neutropenia</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Pegfilgrastim-cbqv and pegfilgrastim-jmdb are rated a category 2A and sargramostim is no longer recommended in this setting</a:t>
            </a:r>
          </a:p>
          <a:p>
            <a:pPr marL="457200" indent="-45720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uFillTx/>
            </a:endParaRPr>
          </a:p>
          <a:p>
            <a:endParaRPr lang="en-US" dirty="0"/>
          </a:p>
        </p:txBody>
      </p:sp>
    </p:spTree>
    <p:extLst>
      <p:ext uri="{BB962C8B-B14F-4D97-AF65-F5344CB8AC3E}">
        <p14:creationId xmlns:p14="http://schemas.microsoft.com/office/powerpoint/2010/main" val="365122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156976"/>
            <a:ext cx="11074400" cy="1219200"/>
          </a:xfrm>
        </p:spPr>
        <p:txBody>
          <a:bodyPr/>
          <a:lstStyle/>
          <a:p>
            <a:r>
              <a:rPr sz="4000" b="0" i="0" u="none" strike="noStrike" baseline="0" dirty="0">
                <a:solidFill>
                  <a:srgbClr val="318DCC"/>
                </a:solidFill>
                <a:uFillTx/>
                <a:latin typeface="Tahoma" charset="0"/>
              </a:rPr>
              <a:t>Colony Stimulating Factors</a:t>
            </a:r>
          </a:p>
        </p:txBody>
      </p:sp>
      <p:sp>
        <p:nvSpPr>
          <p:cNvPr id="3" name="TextBox 2"/>
          <p:cNvSpPr txBox="1">
            <a:spLocks/>
          </p:cNvSpPr>
          <p:nvPr/>
        </p:nvSpPr>
        <p:spPr>
          <a:xfrm>
            <a:off x="1" y="1376177"/>
            <a:ext cx="12192000" cy="4737240"/>
          </a:xfrm>
          <a:prstGeom prst="rect">
            <a:avLst/>
          </a:prstGeom>
        </p:spPr>
        <p:txBody>
          <a:bodyPr/>
          <a:lstStyle/>
          <a:p>
            <a:pPr marL="457200" indent="-457200">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 recommendation for the recently approved pegfilgrastim-bmez (Ziextenzo) is not currently provided by NCCN</a:t>
            </a:r>
          </a:p>
          <a:p>
            <a:pPr marL="457200" indent="-457200">
              <a:buFont typeface="Arial" panose="020B0604020202020204" pitchFamily="34" charset="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guidelines note that biosimilars are biological products that are highly similar to their FDA-approved originator product with very small, clinically inactive differences but have no difference in efficacy, safety, or purity. </a:t>
            </a: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At this time there are insufficient head-to-head comparative studies on the clinical benefits of G-CSFs and GM-CSFs</a:t>
            </a:r>
          </a:p>
          <a:p>
            <a:pPr marL="457200" indent="-457200">
              <a:buFont typeface="Arial" panose="020B0604020202020204" pitchFamily="34" charset="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NCCN guidelines do not recommend CSF use in patients taking chemotherapy and radiation concurrently</a:t>
            </a:r>
          </a:p>
          <a:p>
            <a:pPr marL="457200" indent="-457200">
              <a:buFont typeface="Arial" panose="020B0604020202020204" pitchFamily="34" charset="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NCCN guidelines recommend that high-risk patients receive prophylactic CSF regardless of the intent of treatment</a:t>
            </a:r>
          </a:p>
          <a:p>
            <a:pPr marL="457200" indent="-45720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For intermediate-risk patients, NCCN recommends individualized consideration of CSF based on the likelihood of developing febrile neutropenia, consequences of developing febrile neutropenia, and the implications of interfering with chemotherapy treatments</a:t>
            </a:r>
          </a:p>
          <a:p>
            <a:pPr marL="457200" indent="-45720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NCCN does not recommend the routine use of CSF in patients with low risk of developing febrile neutropenia</a:t>
            </a:r>
          </a:p>
          <a:p>
            <a:pPr marL="457200" indent="-457200">
              <a:buFont typeface="Arial" panose="020B0604020202020204" pitchFamily="34" charset="0"/>
              <a:buChar char="•"/>
            </a:pPr>
            <a:endParaRPr lang="en-US" dirty="0">
              <a:solidFill>
                <a:srgbClr val="000000"/>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000" dirty="0">
              <a:solidFill>
                <a:srgbClr val="000000"/>
              </a:solidFill>
              <a:uFillTx/>
            </a:endParaRPr>
          </a:p>
          <a:p>
            <a:endParaRPr lang="en-US" dirty="0"/>
          </a:p>
        </p:txBody>
      </p:sp>
    </p:spTree>
    <p:extLst>
      <p:ext uri="{BB962C8B-B14F-4D97-AF65-F5344CB8AC3E}">
        <p14:creationId xmlns:p14="http://schemas.microsoft.com/office/powerpoint/2010/main" val="3765332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2865404" y="1844041"/>
            <a:ext cx="4724116" cy="2407919"/>
          </a:xfrm>
        </p:spPr>
        <p:txBody>
          <a:bodyPr/>
          <a:lstStyle/>
          <a:p>
            <a:r>
              <a:rPr sz="4800" dirty="0">
                <a:uFillTx/>
              </a:rPr>
              <a:t>Gaucher Disease</a:t>
            </a:r>
          </a:p>
        </p:txBody>
      </p:sp>
    </p:spTree>
    <p:extLst>
      <p:ext uri="{BB962C8B-B14F-4D97-AF65-F5344CB8AC3E}">
        <p14:creationId xmlns:p14="http://schemas.microsoft.com/office/powerpoint/2010/main" val="2280957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sp>
        <p:nvSpPr>
          <p:cNvPr id="3" name="TextBox 2"/>
          <p:cNvSpPr txBox="1">
            <a:spLocks/>
          </p:cNvSpPr>
          <p:nvPr/>
        </p:nvSpPr>
        <p:spPr>
          <a:xfrm>
            <a:off x="2129512" y="1704382"/>
            <a:ext cx="6359838" cy="471629"/>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pic>
        <p:nvPicPr>
          <p:cNvPr id="4" name="Picture 3"/>
          <p:cNvPicPr/>
          <p:nvPr/>
        </p:nvPicPr>
        <p:blipFill>
          <a:blip r:embed="rId2"/>
          <a:stretch>
            <a:fillRect/>
          </a:stretch>
        </p:blipFill>
        <p:spPr>
          <a:xfrm>
            <a:off x="2137120" y="2098038"/>
            <a:ext cx="8330261" cy="3912107"/>
          </a:xfrm>
          <a:prstGeom prst="rect">
            <a:avLst/>
          </a:prstGeom>
        </p:spPr>
      </p:pic>
    </p:spTree>
    <p:extLst>
      <p:ext uri="{BB962C8B-B14F-4D97-AF65-F5344CB8AC3E}">
        <p14:creationId xmlns:p14="http://schemas.microsoft.com/office/powerpoint/2010/main" val="32975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63" y="1428749"/>
            <a:ext cx="8646837" cy="2457451"/>
          </a:xfrm>
        </p:spPr>
        <p:txBody>
          <a:bodyPr/>
          <a:lstStyle/>
          <a:p>
            <a:r>
              <a:rPr lang="en-US" dirty="0"/>
              <a:t>Magellan Drug Class Reviews</a:t>
            </a:r>
          </a:p>
        </p:txBody>
      </p:sp>
      <p:sp>
        <p:nvSpPr>
          <p:cNvPr id="10" name="Subtitle 9"/>
          <p:cNvSpPr>
            <a:spLocks noGrp="1"/>
          </p:cNvSpPr>
          <p:nvPr>
            <p:ph type="subTitle" idx="1"/>
          </p:nvPr>
        </p:nvSpPr>
        <p:spPr/>
        <p:txBody>
          <a:bodyPr/>
          <a:lstStyle/>
          <a:p>
            <a:r>
              <a:rPr lang="en-US" dirty="0">
                <a:solidFill>
                  <a:srgbClr val="000000"/>
                </a:solidFill>
              </a:rPr>
              <a:t>Hind Douiki, Pharm.D.</a:t>
            </a:r>
          </a:p>
        </p:txBody>
      </p:sp>
      <p:sp>
        <p:nvSpPr>
          <p:cNvPr id="3" name="Slide Number Placeholder 2"/>
          <p:cNvSpPr>
            <a:spLocks noGrp="1"/>
          </p:cNvSpPr>
          <p:nvPr>
            <p:ph type="sldNum" sz="quarter" idx="4"/>
          </p:nvPr>
        </p:nvSpPr>
        <p:spPr/>
        <p:txBody>
          <a:bodyPr/>
          <a:lstStyle/>
          <a:p>
            <a:fld id="{FF445594-FFE8-4E90-934C-EFF530110A38}" type="slidenum">
              <a:rPr lang="en-US" smtClean="0"/>
              <a:pPr/>
              <a:t>5</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54661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pic>
        <p:nvPicPr>
          <p:cNvPr id="3" name="Picture 2"/>
          <p:cNvPicPr/>
          <p:nvPr/>
        </p:nvPicPr>
        <p:blipFill>
          <a:blip r:embed="rId2"/>
          <a:stretch>
            <a:fillRect/>
          </a:stretch>
        </p:blipFill>
        <p:spPr>
          <a:xfrm>
            <a:off x="2031533" y="1561742"/>
            <a:ext cx="8309142" cy="4426196"/>
          </a:xfrm>
          <a:prstGeom prst="rect">
            <a:avLst/>
          </a:prstGeom>
        </p:spPr>
      </p:pic>
    </p:spTree>
    <p:extLst>
      <p:ext uri="{BB962C8B-B14F-4D97-AF65-F5344CB8AC3E}">
        <p14:creationId xmlns:p14="http://schemas.microsoft.com/office/powerpoint/2010/main" val="1207851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sp>
        <p:nvSpPr>
          <p:cNvPr id="3" name="TextBox 2"/>
          <p:cNvSpPr txBox="1">
            <a:spLocks/>
          </p:cNvSpPr>
          <p:nvPr/>
        </p:nvSpPr>
        <p:spPr>
          <a:xfrm>
            <a:off x="365760" y="1524000"/>
            <a:ext cx="11669636" cy="4488407"/>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Gaucher disease (GD) is an autosomal recessive condition caused by deficiency of glucocerebrosidase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This deficiency results in abnormal accumulation of glycolipids in cell lysosomes, which can lead to skeletal disease , anemia, hemorrhage, thrombocytopenia, splenomegaly, hepatomegaly, and growth retardation </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All IV enzyme replacement therapy (ERT) agents, imiglucerase (Cerezyme), velaglucerase alfa (Vpriv), and taliglucerase alfa (Elelyso) are forms of the enzyme glucocerebrosidase, whereas oral substrate reduction therapy (SRT) agents, eliglustat (Cerdelga) and miglustat (Zavesca), function as competitive and reversible inhibitors of the enzyme glucosylceramide synthase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Treatment should be individualized as response may vary</a:t>
            </a:r>
          </a:p>
        </p:txBody>
      </p:sp>
      <p:sp>
        <p:nvSpPr>
          <p:cNvPr id="4" name="TextBox 3"/>
          <p:cNvSpPr txBox="1">
            <a:spLocks/>
          </p:cNvSpPr>
          <p:nvPr/>
        </p:nvSpPr>
        <p:spPr>
          <a:xfrm>
            <a:off x="1334074" y="2457581"/>
            <a:ext cx="8204123" cy="422355"/>
          </a:xfrm>
          <a:prstGeom prst="rect">
            <a:avLst/>
          </a:prstGeom>
        </p:spPr>
        <p:txBody>
          <a:bodyPr/>
          <a:lstStyle/>
          <a:p>
            <a:endParaRPr sz="1500" b="1" i="0" u="none" strike="noStrike" baseline="0" dirty="0">
              <a:solidFill>
                <a:srgbClr val="980000"/>
              </a:solidFill>
              <a:uFillTx/>
              <a:latin typeface="Calibri" charset="0"/>
            </a:endParaRPr>
          </a:p>
        </p:txBody>
      </p:sp>
      <p:sp>
        <p:nvSpPr>
          <p:cNvPr id="5" name="TextBox 4"/>
          <p:cNvSpPr txBox="1">
            <a:spLocks/>
          </p:cNvSpPr>
          <p:nvPr/>
        </p:nvSpPr>
        <p:spPr>
          <a:xfrm>
            <a:off x="1467820" y="3675796"/>
            <a:ext cx="6930018" cy="1097280"/>
          </a:xfrm>
          <a:prstGeom prst="rect">
            <a:avLst/>
          </a:prstGeom>
        </p:spPr>
        <p:txBody>
          <a:bodyPr/>
          <a:lstStyle/>
          <a:p>
            <a:endParaRPr sz="1500" b="1" dirty="0">
              <a:solidFill>
                <a:srgbClr val="980000"/>
              </a:solidFill>
              <a:uFillTx/>
              <a:latin typeface="Calibri" charset="0"/>
            </a:endParaRPr>
          </a:p>
        </p:txBody>
      </p:sp>
    </p:spTree>
    <p:extLst>
      <p:ext uri="{BB962C8B-B14F-4D97-AF65-F5344CB8AC3E}">
        <p14:creationId xmlns:p14="http://schemas.microsoft.com/office/powerpoint/2010/main" val="3014793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sp>
        <p:nvSpPr>
          <p:cNvPr id="3" name="TextBox 2"/>
          <p:cNvSpPr txBox="1">
            <a:spLocks/>
          </p:cNvSpPr>
          <p:nvPr/>
        </p:nvSpPr>
        <p:spPr>
          <a:xfrm>
            <a:off x="235132" y="1668762"/>
            <a:ext cx="11586754" cy="422148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International Collaborative Gaucher Group (ICGG) Gaucher Registry guidelines developed from a consensus of international experts recommend ERT for symptomatic pediatric patients and for those with severe disease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Treatment is life-long, and therapy interruptions are not recommended</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Anaphylaxis has been reported in patients treated with taliglucerase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use of miglustat has been limited due to toxicity </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a systematic review, eliglustat and imiglucerase showed that both were effective for the treatment of type 1 GD</a:t>
            </a: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4987450" y="571482"/>
            <a:ext cx="4005072" cy="1097280"/>
          </a:xfrm>
          <a:prstGeom prst="rect">
            <a:avLst/>
          </a:prstGeom>
        </p:spPr>
        <p:txBody>
          <a:bodyPr/>
          <a:lstStyle/>
          <a:p>
            <a:endParaRPr b="1" dirty="0">
              <a:solidFill>
                <a:srgbClr val="980000"/>
              </a:solidFill>
              <a:uFillTx/>
            </a:endParaRPr>
          </a:p>
        </p:txBody>
      </p:sp>
      <p:sp>
        <p:nvSpPr>
          <p:cNvPr id="5" name="TextBox 4"/>
          <p:cNvSpPr txBox="1">
            <a:spLocks/>
          </p:cNvSpPr>
          <p:nvPr/>
        </p:nvSpPr>
        <p:spPr>
          <a:xfrm>
            <a:off x="502920" y="1668763"/>
            <a:ext cx="11181080" cy="4076718"/>
          </a:xfrm>
          <a:prstGeom prst="rect">
            <a:avLst/>
          </a:prstGeom>
        </p:spPr>
        <p:txBody>
          <a:bodyPr/>
          <a:lstStyle/>
          <a:p>
            <a:endParaRPr dirty="0">
              <a:uFillTx/>
            </a:endParaRPr>
          </a:p>
        </p:txBody>
      </p:sp>
    </p:spTree>
    <p:extLst>
      <p:ext uri="{BB962C8B-B14F-4D97-AF65-F5344CB8AC3E}">
        <p14:creationId xmlns:p14="http://schemas.microsoft.com/office/powerpoint/2010/main" val="169703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457200" y="2272938"/>
            <a:ext cx="9379131" cy="2014850"/>
          </a:xfrm>
        </p:spPr>
        <p:txBody>
          <a:bodyPr/>
          <a:lstStyle/>
          <a:p>
            <a:r>
              <a:rPr dirty="0">
                <a:uFillTx/>
              </a:rPr>
              <a:t>Erythropoiesis Stimulating Proteins</a:t>
            </a:r>
          </a:p>
        </p:txBody>
      </p:sp>
    </p:spTree>
    <p:extLst>
      <p:ext uri="{BB962C8B-B14F-4D97-AF65-F5344CB8AC3E}">
        <p14:creationId xmlns:p14="http://schemas.microsoft.com/office/powerpoint/2010/main" val="2820191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30717" y="192173"/>
            <a:ext cx="11074400" cy="1219200"/>
          </a:xfrm>
        </p:spPr>
        <p:txBody>
          <a:bodyPr/>
          <a:lstStyle/>
          <a:p>
            <a:r>
              <a:rPr dirty="0">
                <a:uFillTx/>
              </a:rPr>
              <a:t>Erythropoiesis Stimulating Proteins</a:t>
            </a:r>
          </a:p>
        </p:txBody>
      </p:sp>
      <p:graphicFrame>
        <p:nvGraphicFramePr>
          <p:cNvPr id="6" name="Table 5">
            <a:extLst>
              <a:ext uri="{FF2B5EF4-FFF2-40B4-BE49-F238E27FC236}">
                <a16:creationId xmlns:a16="http://schemas.microsoft.com/office/drawing/2014/main" id="{BC74F268-D617-4909-A4A2-844CA5AE02CE}"/>
              </a:ext>
            </a:extLst>
          </p:cNvPr>
          <p:cNvGraphicFramePr>
            <a:graphicFrameLocks noGrp="1"/>
          </p:cNvGraphicFramePr>
          <p:nvPr>
            <p:extLst>
              <p:ext uri="{D42A27DB-BD31-4B8C-83A1-F6EECF244321}">
                <p14:modId xmlns:p14="http://schemas.microsoft.com/office/powerpoint/2010/main" val="1513598376"/>
              </p:ext>
            </p:extLst>
          </p:nvPr>
        </p:nvGraphicFramePr>
        <p:xfrm>
          <a:off x="104172" y="1411374"/>
          <a:ext cx="11956648" cy="4631396"/>
        </p:xfrm>
        <a:graphic>
          <a:graphicData uri="http://schemas.openxmlformats.org/drawingml/2006/table">
            <a:tbl>
              <a:tblPr firstRow="1" bandRow="1" bandCol="1">
                <a:tableStyleId>{5C22544A-7EE6-4342-B048-85BDC9FD1C3A}</a:tableStyleId>
              </a:tblPr>
              <a:tblGrid>
                <a:gridCol w="1387823">
                  <a:extLst>
                    <a:ext uri="{9D8B030D-6E8A-4147-A177-3AD203B41FA5}">
                      <a16:colId xmlns:a16="http://schemas.microsoft.com/office/drawing/2014/main" val="3734476266"/>
                    </a:ext>
                  </a:extLst>
                </a:gridCol>
                <a:gridCol w="1708093">
                  <a:extLst>
                    <a:ext uri="{9D8B030D-6E8A-4147-A177-3AD203B41FA5}">
                      <a16:colId xmlns:a16="http://schemas.microsoft.com/office/drawing/2014/main" val="849421733"/>
                    </a:ext>
                  </a:extLst>
                </a:gridCol>
                <a:gridCol w="8860732">
                  <a:extLst>
                    <a:ext uri="{9D8B030D-6E8A-4147-A177-3AD203B41FA5}">
                      <a16:colId xmlns:a16="http://schemas.microsoft.com/office/drawing/2014/main" val="2140689035"/>
                    </a:ext>
                  </a:extLst>
                </a:gridCol>
              </a:tblGrid>
              <a:tr h="205659">
                <a:tc>
                  <a:txBody>
                    <a:bodyPr/>
                    <a:lstStyle/>
                    <a:p>
                      <a:pPr marL="0" marR="0" algn="ctr">
                        <a:spcBef>
                          <a:spcPts val="0"/>
                        </a:spcBef>
                        <a:spcAft>
                          <a:spcPts val="0"/>
                        </a:spcAft>
                      </a:pPr>
                      <a:r>
                        <a:rPr lang="en-US" sz="1300" dirty="0">
                          <a:effectLst/>
                        </a:rPr>
                        <a:t>Drug</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effectLst/>
                        </a:rPr>
                        <a:t>Manufacturer</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effectLst/>
                        </a:rPr>
                        <a:t>FDA-Approved Indications</a:t>
                      </a:r>
                      <a:endParaRPr lang="en-US"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extLst>
                  <a:ext uri="{0D108BD9-81ED-4DB2-BD59-A6C34878D82A}">
                    <a16:rowId xmlns:a16="http://schemas.microsoft.com/office/drawing/2014/main" val="2813107780"/>
                  </a:ext>
                </a:extLst>
              </a:tr>
              <a:tr h="2182101">
                <a:tc>
                  <a:txBody>
                    <a:bodyPr/>
                    <a:lstStyle/>
                    <a:p>
                      <a:pPr marL="0" marR="0">
                        <a:spcBef>
                          <a:spcPts val="0"/>
                        </a:spcBef>
                        <a:spcAft>
                          <a:spcPts val="0"/>
                        </a:spcAft>
                      </a:pPr>
                      <a:r>
                        <a:rPr lang="en-US" sz="1300" dirty="0">
                          <a:solidFill>
                            <a:srgbClr val="000000"/>
                          </a:solidFill>
                          <a:effectLst/>
                        </a:rPr>
                        <a:t>darbepoetin (Aranesp®)</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solidFill>
                            <a:srgbClr val="000000"/>
                          </a:solidFill>
                          <a:effectLst/>
                        </a:rPr>
                        <a:t>Amgen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300" dirty="0">
                          <a:solidFill>
                            <a:srgbClr val="000000"/>
                          </a:solidFill>
                          <a:effectLst/>
                        </a:rPr>
                        <a:t>Treatment of anemia associated with chronic kidney disease (CKD) including patients on dialysis and patients not on dialysis</a:t>
                      </a:r>
                    </a:p>
                    <a:p>
                      <a:pPr marL="342900" marR="0" lvl="0" indent="-342900">
                        <a:spcBef>
                          <a:spcPts val="0"/>
                        </a:spcBef>
                        <a:spcAft>
                          <a:spcPts val="0"/>
                        </a:spcAft>
                        <a:buFont typeface="Wingdings" panose="05000000000000000000" pitchFamily="2" charset="2"/>
                        <a:buChar char=""/>
                        <a:tabLst>
                          <a:tab pos="228600" algn="l"/>
                        </a:tabLst>
                      </a:pPr>
                      <a:r>
                        <a:rPr lang="en-US" sz="1300" dirty="0">
                          <a:solidFill>
                            <a:srgbClr val="000000"/>
                          </a:solidFill>
                          <a:effectLst/>
                        </a:rPr>
                        <a:t>Treatment of anemia in patients with non-myeloid malignancies where anemia is due to the effect of concomitant myelosuppressive chemotherapy and, upon initiation, a minimum of 2 additional months chemotherapy is planned</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is not indicated for patients receiving myelosuppressive therapy when the anticipated outcome is cure or in in whom anemia can be managed by transfusion</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is not indicated for use in patients receiving hormonal agents, therapeutic biologic products, or radiotherapy unless receiving concomitant myelosuppressive chemotherapy</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is not indicated as a substitute for red blood cell (RBC) transfusion in patients who require immediate correction of anemia</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use has not been demonstrated in controlled clinical trials to improve quality of life, fatigue, or patient well-being</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extLst>
                  <a:ext uri="{0D108BD9-81ED-4DB2-BD59-A6C34878D82A}">
                    <a16:rowId xmlns:a16="http://schemas.microsoft.com/office/drawing/2014/main" val="341376979"/>
                  </a:ext>
                </a:extLst>
              </a:tr>
              <a:tr h="594699">
                <a:tc>
                  <a:txBody>
                    <a:bodyPr/>
                    <a:lstStyle/>
                    <a:p>
                      <a:pPr marL="0" marR="0">
                        <a:spcBef>
                          <a:spcPts val="0"/>
                        </a:spcBef>
                        <a:spcAft>
                          <a:spcPts val="0"/>
                        </a:spcAft>
                      </a:pPr>
                      <a:r>
                        <a:rPr lang="en-US" sz="1300" dirty="0">
                          <a:solidFill>
                            <a:srgbClr val="000000"/>
                          </a:solidFill>
                          <a:effectLst/>
                          <a:highlight>
                            <a:srgbClr val="00FFFF"/>
                          </a:highlight>
                        </a:rPr>
                        <a:t>luspatercept-aamt (Reblozyl®)</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solidFill>
                            <a:srgbClr val="000000"/>
                          </a:solidFill>
                          <a:effectLst/>
                          <a:highlight>
                            <a:srgbClr val="00FFFF"/>
                          </a:highlight>
                        </a:rPr>
                        <a:t>Celgene</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342900" marR="0" lvl="0" indent="-342900">
                        <a:spcBef>
                          <a:spcPts val="0"/>
                        </a:spcBef>
                        <a:spcAft>
                          <a:spcPts val="0"/>
                        </a:spcAft>
                        <a:buFont typeface="Wingdings" panose="05000000000000000000" pitchFamily="2" charset="2"/>
                        <a:buChar char=""/>
                      </a:pPr>
                      <a:r>
                        <a:rPr lang="en-US" sz="1300" dirty="0">
                          <a:solidFill>
                            <a:srgbClr val="000000"/>
                          </a:solidFill>
                          <a:effectLst/>
                          <a:highlight>
                            <a:srgbClr val="00FFFF"/>
                          </a:highlight>
                        </a:rPr>
                        <a:t>Treatment of anemia in adult patients with beta thalassemia who require regular red blood cell (RBC) transfusions</a:t>
                      </a:r>
                      <a:endParaRPr lang="en-US" sz="1300" dirty="0">
                        <a:solidFill>
                          <a:srgbClr val="000000"/>
                        </a:solidFill>
                        <a:effectLst/>
                      </a:endParaRPr>
                    </a:p>
                    <a:p>
                      <a:pPr marL="342900" marR="0" lvl="0" indent="-342900">
                        <a:spcBef>
                          <a:spcPts val="50"/>
                        </a:spcBef>
                        <a:spcAft>
                          <a:spcPts val="50"/>
                        </a:spcAft>
                        <a:buFont typeface="Symbol" panose="05050102010706020507" pitchFamily="18" charset="2"/>
                        <a:buChar char=""/>
                        <a:tabLst>
                          <a:tab pos="228600" algn="l"/>
                          <a:tab pos="457200" algn="l"/>
                        </a:tabLst>
                      </a:pPr>
                      <a:r>
                        <a:rPr lang="en-US" sz="1300" dirty="0">
                          <a:solidFill>
                            <a:srgbClr val="000000"/>
                          </a:solidFill>
                          <a:effectLst/>
                          <a:highlight>
                            <a:srgbClr val="00FFFF"/>
                          </a:highlight>
                        </a:rPr>
                        <a:t>Luspatercept-aamt is not indicated for use as a substitute for RBC transfusions in patients who require immediate correction of anemia</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extLst>
                  <a:ext uri="{0D108BD9-81ED-4DB2-BD59-A6C34878D82A}">
                    <a16:rowId xmlns:a16="http://schemas.microsoft.com/office/drawing/2014/main" val="521467427"/>
                  </a:ext>
                </a:extLst>
              </a:tr>
              <a:tr h="1636576">
                <a:tc>
                  <a:txBody>
                    <a:bodyPr/>
                    <a:lstStyle/>
                    <a:p>
                      <a:pPr marL="0" marR="0">
                        <a:spcBef>
                          <a:spcPts val="0"/>
                        </a:spcBef>
                        <a:spcAft>
                          <a:spcPts val="0"/>
                        </a:spcAft>
                      </a:pPr>
                      <a:r>
                        <a:rPr lang="en-US" sz="1300" dirty="0">
                          <a:solidFill>
                            <a:srgbClr val="000000"/>
                          </a:solidFill>
                          <a:effectLst/>
                        </a:rPr>
                        <a:t>PEG-EPO (Mircera®)</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solidFill>
                            <a:srgbClr val="000000"/>
                          </a:solidFill>
                          <a:effectLst/>
                        </a:rPr>
                        <a:t>Roche/Vifor</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342900" marR="0" lvl="0" indent="-342900">
                        <a:spcBef>
                          <a:spcPts val="0"/>
                        </a:spcBef>
                        <a:spcAft>
                          <a:spcPts val="0"/>
                        </a:spcAft>
                        <a:buFont typeface="Wingdings" panose="05000000000000000000" pitchFamily="2" charset="2"/>
                        <a:buChar char=""/>
                      </a:pPr>
                      <a:r>
                        <a:rPr lang="en-US" sz="1300" dirty="0">
                          <a:solidFill>
                            <a:srgbClr val="000000"/>
                          </a:solidFill>
                          <a:effectLst/>
                        </a:rPr>
                        <a:t>Treatment of anemia associated with chronic renal failure (CRF) in adult patients on dialysis and adult patients not on dialysis</a:t>
                      </a:r>
                    </a:p>
                    <a:p>
                      <a:pPr marL="342900" marR="0" lvl="0" indent="-342900">
                        <a:spcBef>
                          <a:spcPts val="0"/>
                        </a:spcBef>
                        <a:spcAft>
                          <a:spcPts val="0"/>
                        </a:spcAft>
                        <a:buFont typeface="Wingdings" panose="05000000000000000000" pitchFamily="2" charset="2"/>
                        <a:buChar char=""/>
                      </a:pPr>
                      <a:r>
                        <a:rPr lang="en-US" sz="1300" dirty="0">
                          <a:solidFill>
                            <a:srgbClr val="000000"/>
                          </a:solidFill>
                          <a:effectLst/>
                          <a:highlight>
                            <a:srgbClr val="00FFFF"/>
                          </a:highlight>
                        </a:rPr>
                        <a:t>Treatment of anemia associated with CRF in pediatric patients 5 to 17 years of age on hemodialysis who are converting from another ESA after their hemoglobin level was stabilized with an erythropoiesis stimulating agent (ESA)</a:t>
                      </a:r>
                      <a:endParaRPr lang="en-US" sz="1300" dirty="0">
                        <a:solidFill>
                          <a:srgbClr val="000000"/>
                        </a:solidFill>
                        <a:effectLst/>
                      </a:endParaRP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rPr>
                        <a:t>PEG-EPO use has not been demonstrated in controlled clinical trials to improve quality of life, fatigue, or patient well-being</a:t>
                      </a: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rPr>
                        <a:t>PEG-EPO is not indicated for treatment of anemia in patients receiving cancer chemotherapy</a:t>
                      </a: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rPr>
                        <a:t>PEG-EPO is not indicated as a substitute for red blood cell (RBC) transfusion in patients who require immediate correction of anemia</a:t>
                      </a:r>
                      <a:endParaRPr lang="en-US" sz="1300" dirty="0">
                        <a:solidFill>
                          <a:srgbClr val="000000"/>
                        </a:solidFill>
                        <a:effectLst/>
                        <a:latin typeface="Calibri" panose="020F0502020204030204" pitchFamily="34" charset="0"/>
                        <a:cs typeface="Times New Roman" panose="02020603050405020304" pitchFamily="18" charset="0"/>
                      </a:endParaRPr>
                    </a:p>
                  </a:txBody>
                  <a:tcPr marL="16844" marR="16844" marT="0" marB="0"/>
                </a:tc>
                <a:extLst>
                  <a:ext uri="{0D108BD9-81ED-4DB2-BD59-A6C34878D82A}">
                    <a16:rowId xmlns:a16="http://schemas.microsoft.com/office/drawing/2014/main" val="1618292957"/>
                  </a:ext>
                </a:extLst>
              </a:tr>
            </a:tbl>
          </a:graphicData>
        </a:graphic>
      </p:graphicFrame>
    </p:spTree>
    <p:extLst>
      <p:ext uri="{BB962C8B-B14F-4D97-AF65-F5344CB8AC3E}">
        <p14:creationId xmlns:p14="http://schemas.microsoft.com/office/powerpoint/2010/main" val="337065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6D5A-188C-4773-A73B-984CD03B2AFE}"/>
              </a:ext>
            </a:extLst>
          </p:cNvPr>
          <p:cNvSpPr>
            <a:spLocks noGrp="1"/>
          </p:cNvSpPr>
          <p:nvPr>
            <p:ph type="title"/>
          </p:nvPr>
        </p:nvSpPr>
        <p:spPr>
          <a:xfrm>
            <a:off x="609600" y="304800"/>
            <a:ext cx="11074400" cy="932856"/>
          </a:xfrm>
        </p:spPr>
        <p:txBody>
          <a:bodyPr/>
          <a:lstStyle/>
          <a:p>
            <a:r>
              <a:rPr lang="en-US" dirty="0"/>
              <a:t>Erythropoiesis Stimulating Proteins</a:t>
            </a:r>
          </a:p>
        </p:txBody>
      </p:sp>
      <p:graphicFrame>
        <p:nvGraphicFramePr>
          <p:cNvPr id="6" name="Content Placeholder 5">
            <a:extLst>
              <a:ext uri="{FF2B5EF4-FFF2-40B4-BE49-F238E27FC236}">
                <a16:creationId xmlns:a16="http://schemas.microsoft.com/office/drawing/2014/main" id="{36C96A6D-F855-49AD-9760-0154E745A20A}"/>
              </a:ext>
            </a:extLst>
          </p:cNvPr>
          <p:cNvGraphicFramePr>
            <a:graphicFrameLocks noGrp="1"/>
          </p:cNvGraphicFramePr>
          <p:nvPr>
            <p:ph idx="1"/>
            <p:extLst>
              <p:ext uri="{D42A27DB-BD31-4B8C-83A1-F6EECF244321}">
                <p14:modId xmlns:p14="http://schemas.microsoft.com/office/powerpoint/2010/main" val="1400060557"/>
              </p:ext>
            </p:extLst>
          </p:nvPr>
        </p:nvGraphicFramePr>
        <p:xfrm>
          <a:off x="104172" y="1458410"/>
          <a:ext cx="12079889" cy="4876800"/>
        </p:xfrm>
        <a:graphic>
          <a:graphicData uri="http://schemas.openxmlformats.org/drawingml/2006/table">
            <a:tbl>
              <a:tblPr firstRow="1" bandRow="1" bandCol="1">
                <a:tableStyleId>{5C22544A-7EE6-4342-B048-85BDC9FD1C3A}</a:tableStyleId>
              </a:tblPr>
              <a:tblGrid>
                <a:gridCol w="925975">
                  <a:extLst>
                    <a:ext uri="{9D8B030D-6E8A-4147-A177-3AD203B41FA5}">
                      <a16:colId xmlns:a16="http://schemas.microsoft.com/office/drawing/2014/main" val="1121811829"/>
                    </a:ext>
                  </a:extLst>
                </a:gridCol>
                <a:gridCol w="1365812">
                  <a:extLst>
                    <a:ext uri="{9D8B030D-6E8A-4147-A177-3AD203B41FA5}">
                      <a16:colId xmlns:a16="http://schemas.microsoft.com/office/drawing/2014/main" val="1221892544"/>
                    </a:ext>
                  </a:extLst>
                </a:gridCol>
                <a:gridCol w="9788102">
                  <a:extLst>
                    <a:ext uri="{9D8B030D-6E8A-4147-A177-3AD203B41FA5}">
                      <a16:colId xmlns:a16="http://schemas.microsoft.com/office/drawing/2014/main" val="3706155929"/>
                    </a:ext>
                  </a:extLst>
                </a:gridCol>
              </a:tblGrid>
              <a:tr h="243647">
                <a:tc>
                  <a:txBody>
                    <a:bodyPr/>
                    <a:lstStyle/>
                    <a:p>
                      <a:pPr marL="0" marR="0" algn="ctr">
                        <a:spcBef>
                          <a:spcPts val="0"/>
                        </a:spcBef>
                        <a:spcAft>
                          <a:spcPts val="0"/>
                        </a:spcAft>
                      </a:pPr>
                      <a:r>
                        <a:rPr lang="en-US" sz="1600" dirty="0">
                          <a:effectLst/>
                        </a:rPr>
                        <a:t>Drug</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600" dirty="0">
                          <a:effectLst/>
                        </a:rPr>
                        <a:t>Manufacturer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600" dirty="0">
                          <a:effectLst/>
                        </a:rPr>
                        <a:t>FDA-approved Indications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extLst>
                  <a:ext uri="{0D108BD9-81ED-4DB2-BD59-A6C34878D82A}">
                    <a16:rowId xmlns:a16="http://schemas.microsoft.com/office/drawing/2014/main" val="366260562"/>
                  </a:ext>
                </a:extLst>
              </a:tr>
              <a:tr h="988375">
                <a:tc>
                  <a:txBody>
                    <a:bodyPr/>
                    <a:lstStyle/>
                    <a:p>
                      <a:pPr marL="0" marR="0">
                        <a:spcBef>
                          <a:spcPts val="0"/>
                        </a:spcBef>
                        <a:spcAft>
                          <a:spcPts val="0"/>
                        </a:spcAft>
                      </a:pPr>
                      <a:r>
                        <a:rPr lang="en-US" sz="1600" dirty="0">
                          <a:solidFill>
                            <a:srgbClr val="000000"/>
                          </a:solidFill>
                          <a:effectLst/>
                        </a:rPr>
                        <a:t>rHuEPO</a:t>
                      </a:r>
                      <a:br>
                        <a:rPr lang="en-US" sz="1600" dirty="0">
                          <a:solidFill>
                            <a:srgbClr val="000000"/>
                          </a:solidFill>
                          <a:effectLst/>
                        </a:rPr>
                      </a:br>
                      <a:r>
                        <a:rPr lang="en-US" sz="1600" dirty="0">
                          <a:solidFill>
                            <a:srgbClr val="000000"/>
                          </a:solidFill>
                          <a:effectLst/>
                        </a:rPr>
                        <a:t>(Epogen®)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600" dirty="0">
                          <a:solidFill>
                            <a:srgbClr val="000000"/>
                          </a:solidFill>
                          <a:effectLst/>
                        </a:rPr>
                        <a:t>Amgen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rowSpan="2">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anemia associated with CRF including patients on dialysis and patients not on dialysis to decrease the need for red blood cell (RBC) transfusion</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anemia related to therapy with zidovudine (≤ 4,200 mg per week) in HIV-infected patients with endogenous serum erythropoietin levels of ≤ 500 mUnits/mL</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anemia in patients with non-myeloid malignancies where anemia is due to the effect of concomitant myelosuppressive chemotherapy and, upon initiation, hemoglobin &lt; 10 g/dL and there is a minimum of 2 additional months of planned chemotherapy</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Indicated to reduce the need for allogenic RBC transfusion among patients with perioperative hemoglobin &gt; 10 to ≤ 13 g/dL who are at high risk for perioperative blood loss from elective, noncardiac, nonvascular surgery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for use in patients receiving hormonal agents, therapeutic biologic products, or radiotherapy unless receiving concomitant myelosuppressive chemotherapy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for patients receiving myelosuppressive therapy when the anticipated outcome is cure or in in whom anemia can be managed by transfusion</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as a substitute for red blood cell (RBC) transfusion in patients who require immediate correction of anemia</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in patients undergoing cardiac or vascular surgery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ruEPO is not indicated for patients who are willing to donate autologous blood pre-operatively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use has not been demonstrated in controlled clinical trials to improve quality of life, fatigue, or patient well-being</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extLst>
                  <a:ext uri="{0D108BD9-81ED-4DB2-BD59-A6C34878D82A}">
                    <a16:rowId xmlns:a16="http://schemas.microsoft.com/office/drawing/2014/main" val="3706273503"/>
                  </a:ext>
                </a:extLst>
              </a:tr>
              <a:tr h="3640919">
                <a:tc>
                  <a:txBody>
                    <a:bodyPr/>
                    <a:lstStyle/>
                    <a:p>
                      <a:pPr marL="0" marR="0">
                        <a:spcBef>
                          <a:spcPts val="0"/>
                        </a:spcBef>
                        <a:spcAft>
                          <a:spcPts val="0"/>
                        </a:spcAft>
                      </a:pPr>
                      <a:r>
                        <a:rPr lang="en-US" sz="1600" dirty="0">
                          <a:solidFill>
                            <a:srgbClr val="000000"/>
                          </a:solidFill>
                          <a:effectLst/>
                        </a:rPr>
                        <a:t>rHuEPO</a:t>
                      </a:r>
                      <a:br>
                        <a:rPr lang="en-US" sz="1600" dirty="0">
                          <a:solidFill>
                            <a:srgbClr val="000000"/>
                          </a:solidFill>
                          <a:effectLst/>
                        </a:rPr>
                      </a:br>
                      <a:r>
                        <a:rPr lang="en-US" sz="1600" dirty="0">
                          <a:solidFill>
                            <a:srgbClr val="000000"/>
                          </a:solidFill>
                          <a:effectLst/>
                        </a:rPr>
                        <a:t>(Procrit®)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600" dirty="0">
                          <a:solidFill>
                            <a:srgbClr val="000000"/>
                          </a:solidFill>
                          <a:effectLst/>
                        </a:rPr>
                        <a:t>Amgen (distributed by Janssen)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vMerge="1">
                  <a:txBody>
                    <a:bodyPr/>
                    <a:lstStyle/>
                    <a:p>
                      <a:endParaRPr lang="en-US"/>
                    </a:p>
                  </a:txBody>
                  <a:tcPr/>
                </a:tc>
                <a:extLst>
                  <a:ext uri="{0D108BD9-81ED-4DB2-BD59-A6C34878D82A}">
                    <a16:rowId xmlns:a16="http://schemas.microsoft.com/office/drawing/2014/main" val="2028913545"/>
                  </a:ext>
                </a:extLst>
              </a:tr>
            </a:tbl>
          </a:graphicData>
        </a:graphic>
      </p:graphicFrame>
      <p:sp>
        <p:nvSpPr>
          <p:cNvPr id="4" name="Slide Number Placeholder 3">
            <a:extLst>
              <a:ext uri="{FF2B5EF4-FFF2-40B4-BE49-F238E27FC236}">
                <a16:creationId xmlns:a16="http://schemas.microsoft.com/office/drawing/2014/main" id="{E3EF8380-305F-45A5-8D75-74B60E5C5ADE}"/>
              </a:ext>
            </a:extLst>
          </p:cNvPr>
          <p:cNvSpPr>
            <a:spLocks noGrp="1"/>
          </p:cNvSpPr>
          <p:nvPr>
            <p:ph type="sldNum" sz="quarter" idx="4"/>
          </p:nvPr>
        </p:nvSpPr>
        <p:spPr/>
        <p:txBody>
          <a:bodyPr/>
          <a:lstStyle/>
          <a:p>
            <a:fld id="{FF445594-FFE8-4E90-934C-EFF530110A38}" type="slidenum">
              <a:rPr lang="en-US" smtClean="0">
                <a:uFillTx/>
              </a:rPr>
              <a:pPr/>
              <a:t>55</a:t>
            </a:fld>
            <a:endParaRPr lang="en-US" dirty="0">
              <a:uFillTx/>
            </a:endParaRPr>
          </a:p>
        </p:txBody>
      </p:sp>
    </p:spTree>
    <p:extLst>
      <p:ext uri="{BB962C8B-B14F-4D97-AF65-F5344CB8AC3E}">
        <p14:creationId xmlns:p14="http://schemas.microsoft.com/office/powerpoint/2010/main" val="1663426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B94B42-D7B1-4CFB-9A8C-B6FBE7CC27CE}"/>
              </a:ext>
            </a:extLst>
          </p:cNvPr>
          <p:cNvSpPr>
            <a:spLocks noGrp="1"/>
          </p:cNvSpPr>
          <p:nvPr>
            <p:ph type="sldNum" sz="quarter" idx="4"/>
          </p:nvPr>
        </p:nvSpPr>
        <p:spPr/>
        <p:txBody>
          <a:bodyPr/>
          <a:lstStyle/>
          <a:p>
            <a:fld id="{FF445594-FFE8-4E90-934C-EFF530110A38}" type="slidenum">
              <a:rPr lang="en-US" smtClean="0">
                <a:uFillTx/>
              </a:rPr>
              <a:pPr/>
              <a:t>56</a:t>
            </a:fld>
            <a:endParaRPr lang="en-US" dirty="0">
              <a:uFillTx/>
            </a:endParaRPr>
          </a:p>
        </p:txBody>
      </p:sp>
      <p:sp>
        <p:nvSpPr>
          <p:cNvPr id="3" name="Title 2">
            <a:extLst>
              <a:ext uri="{FF2B5EF4-FFF2-40B4-BE49-F238E27FC236}">
                <a16:creationId xmlns:a16="http://schemas.microsoft.com/office/drawing/2014/main" id="{61C5A04A-0B5B-4B31-93DE-D16DC2B06B9B}"/>
              </a:ext>
            </a:extLst>
          </p:cNvPr>
          <p:cNvSpPr>
            <a:spLocks noGrp="1"/>
          </p:cNvSpPr>
          <p:nvPr>
            <p:ph type="title"/>
          </p:nvPr>
        </p:nvSpPr>
        <p:spPr>
          <a:xfrm>
            <a:off x="609600" y="304800"/>
            <a:ext cx="11074400" cy="1127127"/>
          </a:xfrm>
        </p:spPr>
        <p:txBody>
          <a:bodyPr/>
          <a:lstStyle/>
          <a:p>
            <a:r>
              <a:rPr lang="en-US" dirty="0"/>
              <a:t>Erythropoiesis Stimulating Proteins</a:t>
            </a:r>
          </a:p>
        </p:txBody>
      </p:sp>
      <p:sp>
        <p:nvSpPr>
          <p:cNvPr id="4" name="Footer Placeholder 3">
            <a:extLst>
              <a:ext uri="{FF2B5EF4-FFF2-40B4-BE49-F238E27FC236}">
                <a16:creationId xmlns:a16="http://schemas.microsoft.com/office/drawing/2014/main" id="{30C066C0-6EF6-443B-9A52-A428EA469D73}"/>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73EC9409-580C-4686-937E-3A5E4B481E62}"/>
              </a:ext>
            </a:extLst>
          </p:cNvPr>
          <p:cNvGraphicFramePr>
            <a:graphicFrameLocks noGrp="1"/>
          </p:cNvGraphicFramePr>
          <p:nvPr>
            <p:extLst>
              <p:ext uri="{D42A27DB-BD31-4B8C-83A1-F6EECF244321}">
                <p14:modId xmlns:p14="http://schemas.microsoft.com/office/powerpoint/2010/main" val="4011751109"/>
              </p:ext>
            </p:extLst>
          </p:nvPr>
        </p:nvGraphicFramePr>
        <p:xfrm>
          <a:off x="231494" y="1524001"/>
          <a:ext cx="11554104" cy="4580894"/>
        </p:xfrm>
        <a:graphic>
          <a:graphicData uri="http://schemas.openxmlformats.org/drawingml/2006/table">
            <a:tbl>
              <a:tblPr firstRow="1" bandRow="1" bandCol="1">
                <a:tableStyleId>{5C22544A-7EE6-4342-B048-85BDC9FD1C3A}</a:tableStyleId>
              </a:tblPr>
              <a:tblGrid>
                <a:gridCol w="1341103">
                  <a:extLst>
                    <a:ext uri="{9D8B030D-6E8A-4147-A177-3AD203B41FA5}">
                      <a16:colId xmlns:a16="http://schemas.microsoft.com/office/drawing/2014/main" val="678516099"/>
                    </a:ext>
                  </a:extLst>
                </a:gridCol>
                <a:gridCol w="1650587">
                  <a:extLst>
                    <a:ext uri="{9D8B030D-6E8A-4147-A177-3AD203B41FA5}">
                      <a16:colId xmlns:a16="http://schemas.microsoft.com/office/drawing/2014/main" val="2015873167"/>
                    </a:ext>
                  </a:extLst>
                </a:gridCol>
                <a:gridCol w="8562414">
                  <a:extLst>
                    <a:ext uri="{9D8B030D-6E8A-4147-A177-3AD203B41FA5}">
                      <a16:colId xmlns:a16="http://schemas.microsoft.com/office/drawing/2014/main" val="222707751"/>
                    </a:ext>
                  </a:extLst>
                </a:gridCol>
              </a:tblGrid>
              <a:tr h="217916">
                <a:tc>
                  <a:txBody>
                    <a:bodyPr/>
                    <a:lstStyle/>
                    <a:p>
                      <a:pPr marL="0" marR="0" algn="ctr">
                        <a:spcBef>
                          <a:spcPts val="0"/>
                        </a:spcBef>
                        <a:spcAft>
                          <a:spcPts val="0"/>
                        </a:spcAft>
                      </a:pPr>
                      <a:r>
                        <a:rPr lang="en-US" sz="1400" dirty="0">
                          <a:solidFill>
                            <a:schemeClr val="bg2"/>
                          </a:solidFill>
                          <a:effectLst/>
                        </a:rPr>
                        <a:t>Drug</a:t>
                      </a:r>
                      <a:endParaRPr lang="en-US" sz="1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0" marR="0" algn="ctr">
                        <a:spcBef>
                          <a:spcPts val="0"/>
                        </a:spcBef>
                        <a:spcAft>
                          <a:spcPts val="0"/>
                        </a:spcAft>
                      </a:pPr>
                      <a:r>
                        <a:rPr lang="en-US" sz="1400" dirty="0">
                          <a:solidFill>
                            <a:schemeClr val="bg2"/>
                          </a:solidFill>
                          <a:effectLst/>
                        </a:rPr>
                        <a:t>Manufacturer</a:t>
                      </a:r>
                      <a:endParaRPr lang="en-US" sz="1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0" marR="0" algn="ctr">
                        <a:spcBef>
                          <a:spcPts val="0"/>
                        </a:spcBef>
                        <a:spcAft>
                          <a:spcPts val="0"/>
                        </a:spcAft>
                      </a:pPr>
                      <a:r>
                        <a:rPr lang="en-US" sz="1400" dirty="0">
                          <a:solidFill>
                            <a:schemeClr val="bg2"/>
                          </a:solidFill>
                          <a:effectLst/>
                        </a:rPr>
                        <a:t>FDA-approved Indications</a:t>
                      </a:r>
                      <a:endParaRPr lang="en-US" sz="1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extLst>
                  <a:ext uri="{0D108BD9-81ED-4DB2-BD59-A6C34878D82A}">
                    <a16:rowId xmlns:a16="http://schemas.microsoft.com/office/drawing/2014/main" val="992272856"/>
                  </a:ext>
                </a:extLst>
              </a:tr>
              <a:tr h="4362978">
                <a:tc>
                  <a:txBody>
                    <a:bodyPr/>
                    <a:lstStyle/>
                    <a:p>
                      <a:pPr marL="0" marR="0">
                        <a:spcBef>
                          <a:spcPts val="0"/>
                        </a:spcBef>
                        <a:spcAft>
                          <a:spcPts val="0"/>
                        </a:spcAft>
                      </a:pPr>
                      <a:r>
                        <a:rPr lang="en-US" sz="1400" dirty="0">
                          <a:solidFill>
                            <a:srgbClr val="000000"/>
                          </a:solidFill>
                          <a:effectLst/>
                        </a:rPr>
                        <a:t>rHuEPO-epbx* (Retacrit®)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0" marR="0" algn="ctr">
                        <a:spcBef>
                          <a:spcPts val="0"/>
                        </a:spcBef>
                        <a:spcAft>
                          <a:spcPts val="0"/>
                        </a:spcAft>
                      </a:pPr>
                      <a:r>
                        <a:rPr lang="en-US" sz="1400" dirty="0">
                          <a:solidFill>
                            <a:srgbClr val="000000"/>
                          </a:solidFill>
                          <a:effectLst/>
                        </a:rPr>
                        <a:t>Pfizer (Hospira)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Treatment of anemia associated with CKD including patients on dialysis and patients not on dialysis to decrease the need for red blood cell (RBC) transfusion</a:t>
                      </a:r>
                    </a:p>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Treatment of anemia due to zidovudine administered at ≤ 4,200 mg per week in HIV-infected patients with endogenous serum erythropoietin levels of ≤ 500 mUnits/mL</a:t>
                      </a:r>
                    </a:p>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Treatment of anemia in patients with non-myeloid malignancies where anemia is due to the effect of concomitant myelosuppressive chemotherapy and, upon initiation, there is a minimum of 2 additional months of planned chemotherapy</a:t>
                      </a:r>
                    </a:p>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Reduce the need for allogeneic RBC transfusions among patients with perioperative hemoglobin &gt; 10 to ≤ 13 g/dL who are at high risk for perioperative blood loss from elective, noncardiac, nonvascular surgery </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for use in patients receiving hormonal agents, therapeutic biologic products, or radiotherapy unless receiving concomitant myelosuppressive chemotherapy</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for patients receiving myelosuppressive therapy when the anticipated outcome is cure or in in whom anemia can be managed by transfusion</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as a substitute for RBC transfusion in patients who require immediate correction of anemia</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in patients undergoing cardiac or vascular surgery</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for patients who are willing to donate autologous blood pre-operatively</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use has not been demonstrated in controlled clinical trials to improve quality of life, fatigue, or patient well-being</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extLst>
                  <a:ext uri="{0D108BD9-81ED-4DB2-BD59-A6C34878D82A}">
                    <a16:rowId xmlns:a16="http://schemas.microsoft.com/office/drawing/2014/main" val="1923383095"/>
                  </a:ext>
                </a:extLst>
              </a:tr>
            </a:tbl>
          </a:graphicData>
        </a:graphic>
      </p:graphicFrame>
    </p:spTree>
    <p:extLst>
      <p:ext uri="{BB962C8B-B14F-4D97-AF65-F5344CB8AC3E}">
        <p14:creationId xmlns:p14="http://schemas.microsoft.com/office/powerpoint/2010/main" val="667288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227369"/>
            <a:ext cx="11074400" cy="1219200"/>
          </a:xfrm>
        </p:spPr>
        <p:txBody>
          <a:bodyPr/>
          <a:lstStyle/>
          <a:p>
            <a:r>
              <a:rPr dirty="0">
                <a:uFillTx/>
              </a:rPr>
              <a:t>Erythropoiesis Stimulating Proteins</a:t>
            </a:r>
          </a:p>
        </p:txBody>
      </p:sp>
      <p:sp>
        <p:nvSpPr>
          <p:cNvPr id="3" name="TextBox 2"/>
          <p:cNvSpPr txBox="1">
            <a:spLocks/>
          </p:cNvSpPr>
          <p:nvPr/>
        </p:nvSpPr>
        <p:spPr>
          <a:xfrm>
            <a:off x="167299" y="1446569"/>
            <a:ext cx="11680711" cy="518406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Anemia affects over 3 million Americans as it is a result of numerous diseases, as well as adverse effects of treatments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Erythropoietin is a glycoprotein produced in the kidneys that stimulates red blood cell production from bone marrow</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National Comprehensive Cancer Network (NCCN) guidelines state that erythropoiesis stimulating agents (ESAs) are associated with an increased risk of thrombosis, decreased survival, and shortened time to tumor; therefore, it is advised to use the lowest ESA dose possible to maintain hemoglobin (Hb) levels sufficient to avoid blood transfusions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t>
            </a: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updated </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American Society of Clinical Oncology (ASCO) and the American Society of Hematology (ASH) joint clinical practice guidelines for the use of ESAs in patients with cancer also recommend minimizing ESA use, particularly in patients with malignancy being treated with curative intent</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endParaRPr>
          </a:p>
        </p:txBody>
      </p:sp>
    </p:spTree>
    <p:extLst>
      <p:ext uri="{BB962C8B-B14F-4D97-AF65-F5344CB8AC3E}">
        <p14:creationId xmlns:p14="http://schemas.microsoft.com/office/powerpoint/2010/main" val="1019187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199212"/>
            <a:ext cx="11074400" cy="1219200"/>
          </a:xfrm>
        </p:spPr>
        <p:txBody>
          <a:bodyPr/>
          <a:lstStyle/>
          <a:p>
            <a:r>
              <a:rPr dirty="0">
                <a:uFillTx/>
              </a:rPr>
              <a:t>Erythropoiesis Stimulating Proteins</a:t>
            </a:r>
          </a:p>
        </p:txBody>
      </p:sp>
      <p:sp>
        <p:nvSpPr>
          <p:cNvPr id="3" name="TextBox 2"/>
          <p:cNvSpPr txBox="1">
            <a:spLocks/>
          </p:cNvSpPr>
          <p:nvPr/>
        </p:nvSpPr>
        <p:spPr>
          <a:xfrm>
            <a:off x="235131" y="1541417"/>
            <a:ext cx="11612879" cy="4480560"/>
          </a:xfrm>
          <a:prstGeom prst="rect">
            <a:avLst/>
          </a:prstGeom>
        </p:spPr>
        <p:txBody>
          <a:bodyPr/>
          <a:lstStyle/>
          <a:p>
            <a:pPr marL="457200" indent="-457200">
              <a:buFontTx/>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ESAs may be offered to patients with chemotherapy-associated anemia whose cancer treatment is not curative in intent and whose hemoglobin level is &lt; 10 g/dL</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This joint guideline recommends against the use of ESAs for the treatment of anemia associated with malignancy in patients who are not receiving concurrent myelosuppressive chemotherapy, except for patients with lower risk of myelodysplastic syndrome to avoid transfusions</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Therapy with Epogen/Procrit, Mircera, and Aranesp for CKD should not exceed target hemoglobin of greater than 11 g/dL</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ASCO and ASH Update Committee maintains that all ESAs are equivalent with respect to effectiveness and safety</a:t>
            </a:r>
          </a:p>
          <a:p>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international Kidney Disease: Improving Global Outcomes (KDIGO) group 2012 guidelines state that each ESA is effective in achieving and maintaining target Hb levels</a:t>
            </a: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7741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34408"/>
            <a:ext cx="11074400" cy="1219200"/>
          </a:xfrm>
        </p:spPr>
        <p:txBody>
          <a:bodyPr/>
          <a:lstStyle/>
          <a:p>
            <a:r>
              <a:rPr dirty="0">
                <a:uFillTx/>
              </a:rPr>
              <a:t>Erythropoiesis Stimulating Proteins</a:t>
            </a:r>
          </a:p>
        </p:txBody>
      </p:sp>
      <p:sp>
        <p:nvSpPr>
          <p:cNvPr id="3" name="TextBox 2"/>
          <p:cNvSpPr txBox="1">
            <a:spLocks/>
          </p:cNvSpPr>
          <p:nvPr/>
        </p:nvSpPr>
        <p:spPr>
          <a:xfrm>
            <a:off x="0" y="1453608"/>
            <a:ext cx="11939451" cy="4715698"/>
          </a:xfrm>
          <a:prstGeom prst="rect">
            <a:avLst/>
          </a:prstGeom>
        </p:spPr>
        <p:txBody>
          <a:bodyPr/>
          <a:lstStyle/>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Patients with endogenous serum erythropoietin levels ≤ 500 mUnits/mL, and who are receiving a dose of zidovudine ≤ 4,200 mg/week, may respond to rHuEPO therapy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Patients with endogenous serum erythropoietin levels &gt; 500 mUnits/mL do not appear to respond to rHuEPO therapy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2011, the FDA published a safety communication regarding a more conservative dosing approach to ESAs in patients with CKD due to increased risks of cardiovascular (CV) events</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Retacrit is the first FDA-approved biosimilar to Epogen/Procrit; Retacrit is neither considered interchangeable with nor does it carry the same indications as the reference products</a:t>
            </a: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Luspatercept-aamt (Reblozyl) is the first FDA-approved erythroid maturation agent, which reduces patient transfusion burden by regulating late-stage RBC maturation</a:t>
            </a:r>
          </a:p>
          <a:p>
            <a:pPr marL="457200" indent="-45720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It is approved for the treatment of anemia in adult patients with beta thalassemia who require regular red blood cell transfusions</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sz="1900" dirty="0">
              <a:solidFill>
                <a:srgbClr val="000000"/>
              </a:solidFill>
              <a:uFillTx/>
              <a:latin typeface="Calibri" charset="0"/>
            </a:endParaRPr>
          </a:p>
        </p:txBody>
      </p:sp>
    </p:spTree>
    <p:extLst>
      <p:ext uri="{BB962C8B-B14F-4D97-AF65-F5344CB8AC3E}">
        <p14:creationId xmlns:p14="http://schemas.microsoft.com/office/powerpoint/2010/main" val="428630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uFillTx/>
              </a:rPr>
              <a:t>Antidepressants, Other</a:t>
            </a:r>
          </a:p>
        </p:txBody>
      </p:sp>
      <p:sp>
        <p:nvSpPr>
          <p:cNvPr id="4" name="Slide Number Placeholder 3"/>
          <p:cNvSpPr>
            <a:spLocks noGrp="1"/>
          </p:cNvSpPr>
          <p:nvPr>
            <p:ph type="sldNum" sz="quarter" idx="4"/>
          </p:nvPr>
        </p:nvSpPr>
        <p:spPr/>
        <p:txBody>
          <a:bodyPr/>
          <a:lstStyle/>
          <a:p>
            <a:fld id="{FF445594-FFE8-4E90-934C-EFF530110A38}" type="slidenum">
              <a:rPr lang="en-US" smtClean="0">
                <a:uFillTx/>
              </a:rPr>
              <a:pPr/>
              <a:t>6</a:t>
            </a:fld>
            <a:endParaRPr lang="en-US" dirty="0">
              <a:uFillTx/>
            </a:endParaRPr>
          </a:p>
        </p:txBody>
      </p:sp>
      <p:sp>
        <p:nvSpPr>
          <p:cNvPr id="5" name="Footer Placeholder 4"/>
          <p:cNvSpPr>
            <a:spLocks noGrp="1"/>
          </p:cNvSpPr>
          <p:nvPr>
            <p:ph type="ftr" sz="quarter" idx="3"/>
          </p:nvPr>
        </p:nvSpPr>
        <p:spPr>
          <a:xfrm>
            <a:off x="-288609" y="582388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52392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894412" y="3900630"/>
            <a:ext cx="7630837" cy="436082"/>
          </a:xfrm>
        </p:spPr>
        <p:txBody>
          <a:bodyPr/>
          <a:lstStyle/>
          <a:p>
            <a:r>
              <a:rPr dirty="0">
                <a:uFillTx/>
              </a:rPr>
              <a:t>Hypoglycemics, Alpha-Glucosidase Inhibitors </a:t>
            </a:r>
          </a:p>
        </p:txBody>
      </p:sp>
    </p:spTree>
    <p:extLst>
      <p:ext uri="{BB962C8B-B14F-4D97-AF65-F5344CB8AC3E}">
        <p14:creationId xmlns:p14="http://schemas.microsoft.com/office/powerpoint/2010/main" val="1298218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06251"/>
            <a:ext cx="11074400" cy="1219200"/>
          </a:xfrm>
        </p:spPr>
        <p:txBody>
          <a:bodyPr/>
          <a:lstStyle/>
          <a:p>
            <a:r>
              <a:rPr dirty="0">
                <a:uFillTx/>
              </a:rPr>
              <a:t>Hypoglycemics, Alpha-Glucosidase Inhibitors </a:t>
            </a:r>
          </a:p>
        </p:txBody>
      </p:sp>
      <p:sp>
        <p:nvSpPr>
          <p:cNvPr id="3" name="TextBox 2"/>
          <p:cNvSpPr txBox="1">
            <a:spLocks/>
          </p:cNvSpPr>
          <p:nvPr/>
        </p:nvSpPr>
        <p:spPr>
          <a:xfrm>
            <a:off x="2917909" y="1746616"/>
            <a:ext cx="5698147" cy="464591"/>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pic>
        <p:nvPicPr>
          <p:cNvPr id="4" name="Picture 3"/>
          <p:cNvPicPr/>
          <p:nvPr/>
        </p:nvPicPr>
        <p:blipFill>
          <a:blip r:embed="rId2"/>
          <a:stretch>
            <a:fillRect/>
          </a:stretch>
        </p:blipFill>
        <p:spPr>
          <a:xfrm>
            <a:off x="2901589" y="2144318"/>
            <a:ext cx="6369117" cy="4282349"/>
          </a:xfrm>
          <a:prstGeom prst="rect">
            <a:avLst/>
          </a:prstGeom>
        </p:spPr>
      </p:pic>
    </p:spTree>
    <p:extLst>
      <p:ext uri="{BB962C8B-B14F-4D97-AF65-F5344CB8AC3E}">
        <p14:creationId xmlns:p14="http://schemas.microsoft.com/office/powerpoint/2010/main" val="1255162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23678" y="199212"/>
            <a:ext cx="11074400" cy="1219200"/>
          </a:xfrm>
        </p:spPr>
        <p:txBody>
          <a:bodyPr/>
          <a:lstStyle/>
          <a:p>
            <a:r>
              <a:rPr sz="4000" b="0" i="0" u="none" strike="noStrike" baseline="0" dirty="0">
                <a:solidFill>
                  <a:srgbClr val="318DCF"/>
                </a:solidFill>
                <a:uFillTx/>
                <a:latin typeface="Tahoma" charset="0"/>
              </a:rPr>
              <a:t>Hypoglycemics, Alpha-Glucosidase Inhibitors </a:t>
            </a:r>
          </a:p>
        </p:txBody>
      </p:sp>
      <p:sp>
        <p:nvSpPr>
          <p:cNvPr id="3" name="TextBox 2"/>
          <p:cNvSpPr txBox="1">
            <a:spLocks/>
          </p:cNvSpPr>
          <p:nvPr/>
        </p:nvSpPr>
        <p:spPr>
          <a:xfrm>
            <a:off x="532435" y="1655180"/>
            <a:ext cx="11439606" cy="3646264"/>
          </a:xfrm>
          <a:prstGeom prst="rect">
            <a:avLst/>
          </a:prstGeom>
        </p:spPr>
        <p:txBody>
          <a:bodyPr/>
          <a:lstStyle/>
          <a:p>
            <a:pPr marL="457200" indent="-457200">
              <a:buChar char="•"/>
            </a:pP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Miglitol is more potent than acarbose on a milligram-to-milligram basis</a:t>
            </a:r>
          </a:p>
          <a:p>
            <a:pPr marL="457200" indent="-457200">
              <a:buChar char="•"/>
            </a:pPr>
            <a:endPar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Alpha glucosidase inhibitors only have a modest effect on lowering HbA1c by about 0.4 to 0.7</a:t>
            </a:r>
            <a:r>
              <a:rPr lang="en-US"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 </a:t>
            </a: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percent</a:t>
            </a:r>
          </a:p>
          <a:p>
            <a:pPr marL="457200" indent="-457200">
              <a:buChar char="•"/>
            </a:pPr>
            <a:endPar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Alpha glucosidase inhibitors are relatively safe but GI side effects (e.g., bloating, flatulence, diarrhea) limit their use</a:t>
            </a:r>
            <a:endParaRPr sz="2800"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4824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1219199" y="1996440"/>
            <a:ext cx="7141029" cy="2129093"/>
          </a:xfrm>
        </p:spPr>
        <p:txBody>
          <a:bodyPr/>
          <a:lstStyle/>
          <a:p>
            <a:r>
              <a:rPr dirty="0">
                <a:uFillTx/>
              </a:rPr>
              <a:t>Hypoglycemics, </a:t>
            </a:r>
            <a:r>
              <a:rPr lang="en-US" dirty="0">
                <a:uFillTx/>
              </a:rPr>
              <a:t>Metformins</a:t>
            </a:r>
            <a:endParaRPr dirty="0">
              <a:uFillTx/>
            </a:endParaRPr>
          </a:p>
        </p:txBody>
      </p:sp>
    </p:spTree>
    <p:extLst>
      <p:ext uri="{BB962C8B-B14F-4D97-AF65-F5344CB8AC3E}">
        <p14:creationId xmlns:p14="http://schemas.microsoft.com/office/powerpoint/2010/main" val="3630399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13290"/>
            <a:ext cx="11074400" cy="1219200"/>
          </a:xfrm>
        </p:spPr>
        <p:txBody>
          <a:bodyPr/>
          <a:lstStyle/>
          <a:p>
            <a:r>
              <a:rPr sz="4000" b="0" i="0" u="none" strike="noStrike" baseline="0" dirty="0">
                <a:solidFill>
                  <a:srgbClr val="318DCF"/>
                </a:solidFill>
                <a:uFillTx/>
                <a:latin typeface="Tahoma" charset="0"/>
              </a:rPr>
              <a:t>Hypoglycemics, Metformins</a:t>
            </a:r>
          </a:p>
        </p:txBody>
      </p:sp>
      <p:pic>
        <p:nvPicPr>
          <p:cNvPr id="3" name="Picture 2"/>
          <p:cNvPicPr/>
          <p:nvPr/>
        </p:nvPicPr>
        <p:blipFill>
          <a:blip r:embed="rId2"/>
          <a:stretch>
            <a:fillRect/>
          </a:stretch>
        </p:blipFill>
        <p:spPr>
          <a:xfrm>
            <a:off x="954525" y="2190089"/>
            <a:ext cx="10129538" cy="3671311"/>
          </a:xfrm>
          <a:prstGeom prst="rect">
            <a:avLst/>
          </a:prstGeom>
        </p:spPr>
      </p:pic>
      <p:sp>
        <p:nvSpPr>
          <p:cNvPr id="4" name="TextBox 3"/>
          <p:cNvSpPr txBox="1">
            <a:spLocks/>
          </p:cNvSpPr>
          <p:nvPr/>
        </p:nvSpPr>
        <p:spPr>
          <a:xfrm>
            <a:off x="975071" y="1810392"/>
            <a:ext cx="7155275" cy="1097280"/>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spTree>
    <p:extLst>
      <p:ext uri="{BB962C8B-B14F-4D97-AF65-F5344CB8AC3E}">
        <p14:creationId xmlns:p14="http://schemas.microsoft.com/office/powerpoint/2010/main" val="3426720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199212"/>
            <a:ext cx="11074400" cy="1219200"/>
          </a:xfrm>
        </p:spPr>
        <p:txBody>
          <a:bodyPr/>
          <a:lstStyle/>
          <a:p>
            <a:r>
              <a:rPr sz="4000" b="0" i="0" u="none" strike="noStrike" baseline="0" dirty="0">
                <a:solidFill>
                  <a:srgbClr val="318DCF"/>
                </a:solidFill>
                <a:uFillTx/>
                <a:latin typeface="Tahoma" charset="0"/>
              </a:rPr>
              <a:t>Hypoglycemics, Metformins</a:t>
            </a:r>
          </a:p>
        </p:txBody>
      </p:sp>
      <p:pic>
        <p:nvPicPr>
          <p:cNvPr id="3" name="Picture 2"/>
          <p:cNvPicPr/>
          <p:nvPr/>
        </p:nvPicPr>
        <p:blipFill>
          <a:blip r:embed="rId2"/>
          <a:stretch>
            <a:fillRect/>
          </a:stretch>
        </p:blipFill>
        <p:spPr>
          <a:xfrm>
            <a:off x="661690" y="1968650"/>
            <a:ext cx="10361792" cy="3654322"/>
          </a:xfrm>
          <a:prstGeom prst="rect">
            <a:avLst/>
          </a:prstGeom>
        </p:spPr>
      </p:pic>
    </p:spTree>
    <p:extLst>
      <p:ext uri="{BB962C8B-B14F-4D97-AF65-F5344CB8AC3E}">
        <p14:creationId xmlns:p14="http://schemas.microsoft.com/office/powerpoint/2010/main" val="32486132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8483" y="199212"/>
            <a:ext cx="11074400" cy="1219200"/>
          </a:xfrm>
        </p:spPr>
        <p:txBody>
          <a:bodyPr/>
          <a:lstStyle/>
          <a:p>
            <a:r>
              <a:rPr sz="4000" b="0" i="0" u="none" strike="noStrike" baseline="0" dirty="0">
                <a:solidFill>
                  <a:srgbClr val="318DCF"/>
                </a:solidFill>
                <a:uFillTx/>
                <a:latin typeface="Tahoma" charset="0"/>
              </a:rPr>
              <a:t>Hypoglycemics, Metformins</a:t>
            </a:r>
          </a:p>
        </p:txBody>
      </p:sp>
      <p:sp>
        <p:nvSpPr>
          <p:cNvPr id="3" name="TextBox 2"/>
          <p:cNvSpPr txBox="1">
            <a:spLocks/>
          </p:cNvSpPr>
          <p:nvPr/>
        </p:nvSpPr>
        <p:spPr>
          <a:xfrm>
            <a:off x="461205" y="1747777"/>
            <a:ext cx="11201677" cy="4120587"/>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Findings from meta-analyses support metformin as first-line therapy, citing relative safety and beneficial effects on HbA1c, weight, and cardiovascular mortality</a:t>
            </a:r>
          </a:p>
          <a:p>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2019 American Diabetes Association (ADA) Standards of Medical Care in Diabetes, metformin is recommended as initial therapy for the treatment of T2DM, along with lifestyle interventions at the time of diagnosis, unless metformin is contraindicated</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Association of Clinical Endocrinologists (AACE) and American College of Endocrinology (ACE) 2019 diabetes management algorithm and 2015 clinical practice guidelines for developing a diabetes care plan also recommend metformin as first-line therapy</a:t>
            </a:r>
          </a:p>
        </p:txBody>
      </p:sp>
    </p:spTree>
    <p:extLst>
      <p:ext uri="{BB962C8B-B14F-4D97-AF65-F5344CB8AC3E}">
        <p14:creationId xmlns:p14="http://schemas.microsoft.com/office/powerpoint/2010/main" val="1237684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06251"/>
            <a:ext cx="11074400" cy="1219200"/>
          </a:xfrm>
        </p:spPr>
        <p:txBody>
          <a:bodyPr/>
          <a:lstStyle/>
          <a:p>
            <a:r>
              <a:rPr sz="4000" b="0" i="0" u="none" strike="noStrike" baseline="0" dirty="0">
                <a:solidFill>
                  <a:srgbClr val="318DCF"/>
                </a:solidFill>
                <a:uFillTx/>
                <a:latin typeface="Tahoma" charset="0"/>
              </a:rPr>
              <a:t>Hypoglycemics, Metformins</a:t>
            </a:r>
          </a:p>
        </p:txBody>
      </p:sp>
      <p:sp>
        <p:nvSpPr>
          <p:cNvPr id="3" name="TextBox 2"/>
          <p:cNvSpPr txBox="1">
            <a:spLocks/>
          </p:cNvSpPr>
          <p:nvPr/>
        </p:nvSpPr>
        <p:spPr>
          <a:xfrm>
            <a:off x="182880" y="1571056"/>
            <a:ext cx="11704320" cy="4470929"/>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AACE/ACE guidelines lists metformin as the highest recommended agent among all anti-hyperglycemic medications for monotherapy</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College of Physicians’ (ACP) revised 2017 guidelines for T2DM recommend metformin as first-line therapy</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Metformin is contraindicated in patients with:</a:t>
            </a:r>
          </a:p>
          <a:p>
            <a:pPr marL="914400" lvl="1" indent="-457200">
              <a:buFont typeface="Courier New" panose="02070309020205020404" pitchFamily="49" charset="0"/>
              <a:buChar char="o"/>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renal disease or severe renal dysfunction (estimated glomerular filtration rate</a:t>
            </a:r>
          </a:p>
          <a:p>
            <a:pPr marL="914400" lvl="1" indent="-457200">
              <a:buFont typeface="Courier New" panose="02070309020205020404" pitchFamily="49" charset="0"/>
              <a:buChar char="o"/>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[eGFR] below 30 mL/minute/1.73 m2)</a:t>
            </a:r>
          </a:p>
          <a:p>
            <a:pPr marL="914400" lvl="1" indent="-457200">
              <a:buFont typeface="Courier New" panose="02070309020205020404" pitchFamily="49" charset="0"/>
              <a:buChar char="o"/>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acute or chronic metabolic acidosis including diabetic ketoacidosis acute myocardial infarction</a:t>
            </a:r>
          </a:p>
          <a:p>
            <a:pPr marL="914400" lvl="1" indent="-457200">
              <a:buFont typeface="Courier New" panose="02070309020205020404" pitchFamily="49" charset="0"/>
              <a:buChar char="o"/>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septicemia</a:t>
            </a:r>
          </a:p>
          <a:p>
            <a:pPr marL="914400" lvl="1" indent="-457200">
              <a:buFont typeface="Courier New" panose="02070309020205020404" pitchFamily="49" charset="0"/>
              <a:buChar char="o"/>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pregnancy</a:t>
            </a:r>
          </a:p>
        </p:txBody>
      </p:sp>
    </p:spTree>
    <p:extLst>
      <p:ext uri="{BB962C8B-B14F-4D97-AF65-F5344CB8AC3E}">
        <p14:creationId xmlns:p14="http://schemas.microsoft.com/office/powerpoint/2010/main" val="4148610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1219200" y="1996440"/>
            <a:ext cx="6172200" cy="2129093"/>
          </a:xfrm>
        </p:spPr>
        <p:txBody>
          <a:bodyPr/>
          <a:lstStyle/>
          <a:p>
            <a:r>
              <a:rPr dirty="0">
                <a:uFillTx/>
              </a:rPr>
              <a:t>Hypoglycemics, SGLT2</a:t>
            </a:r>
          </a:p>
        </p:txBody>
      </p:sp>
    </p:spTree>
    <p:extLst>
      <p:ext uri="{BB962C8B-B14F-4D97-AF65-F5344CB8AC3E}">
        <p14:creationId xmlns:p14="http://schemas.microsoft.com/office/powerpoint/2010/main" val="21780956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10D42-4DA4-429C-9658-4816435729D1}"/>
              </a:ext>
            </a:extLst>
          </p:cNvPr>
          <p:cNvSpPr>
            <a:spLocks noGrp="1"/>
          </p:cNvSpPr>
          <p:nvPr>
            <p:ph type="sldNum" sz="quarter" idx="4"/>
          </p:nvPr>
        </p:nvSpPr>
        <p:spPr/>
        <p:txBody>
          <a:bodyPr/>
          <a:lstStyle/>
          <a:p>
            <a:fld id="{FF445594-FFE8-4E90-934C-EFF530110A38}" type="slidenum">
              <a:rPr lang="en-US" smtClean="0">
                <a:uFillTx/>
              </a:rPr>
              <a:pPr/>
              <a:t>69</a:t>
            </a:fld>
            <a:endParaRPr lang="en-US" dirty="0">
              <a:uFillTx/>
            </a:endParaRPr>
          </a:p>
        </p:txBody>
      </p:sp>
      <p:sp>
        <p:nvSpPr>
          <p:cNvPr id="3" name="Title 2">
            <a:extLst>
              <a:ext uri="{FF2B5EF4-FFF2-40B4-BE49-F238E27FC236}">
                <a16:creationId xmlns:a16="http://schemas.microsoft.com/office/drawing/2014/main" id="{D2BC5215-99B3-43F1-982A-42AD500D3542}"/>
              </a:ext>
            </a:extLst>
          </p:cNvPr>
          <p:cNvSpPr>
            <a:spLocks noGrp="1"/>
          </p:cNvSpPr>
          <p:nvPr>
            <p:ph type="title"/>
          </p:nvPr>
        </p:nvSpPr>
        <p:spPr>
          <a:xfrm>
            <a:off x="609600" y="304800"/>
            <a:ext cx="11074400" cy="1061626"/>
          </a:xfrm>
        </p:spPr>
        <p:txBody>
          <a:bodyPr/>
          <a:lstStyle/>
          <a:p>
            <a:r>
              <a:rPr lang="en-US" dirty="0"/>
              <a:t>Hypoglycemics, SGLT2</a:t>
            </a:r>
          </a:p>
        </p:txBody>
      </p:sp>
      <p:sp>
        <p:nvSpPr>
          <p:cNvPr id="4" name="Footer Placeholder 3">
            <a:extLst>
              <a:ext uri="{FF2B5EF4-FFF2-40B4-BE49-F238E27FC236}">
                <a16:creationId xmlns:a16="http://schemas.microsoft.com/office/drawing/2014/main" id="{0253177B-C347-464D-BE2A-35B30B9307EC}"/>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E8960343-9326-46E6-B5FD-A0212DD97B4C}"/>
              </a:ext>
            </a:extLst>
          </p:cNvPr>
          <p:cNvGraphicFramePr>
            <a:graphicFrameLocks noGrp="1"/>
          </p:cNvGraphicFramePr>
          <p:nvPr>
            <p:extLst>
              <p:ext uri="{D42A27DB-BD31-4B8C-83A1-F6EECF244321}">
                <p14:modId xmlns:p14="http://schemas.microsoft.com/office/powerpoint/2010/main" val="610065342"/>
              </p:ext>
            </p:extLst>
          </p:nvPr>
        </p:nvGraphicFramePr>
        <p:xfrm>
          <a:off x="405114" y="1619795"/>
          <a:ext cx="11380486" cy="4509400"/>
        </p:xfrm>
        <a:graphic>
          <a:graphicData uri="http://schemas.openxmlformats.org/drawingml/2006/table">
            <a:tbl>
              <a:tblPr firstRow="1" bandRow="1" bandCol="1">
                <a:tableStyleId>{5C22544A-7EE6-4342-B048-85BDC9FD1C3A}</a:tableStyleId>
              </a:tblPr>
              <a:tblGrid>
                <a:gridCol w="1930618">
                  <a:extLst>
                    <a:ext uri="{9D8B030D-6E8A-4147-A177-3AD203B41FA5}">
                      <a16:colId xmlns:a16="http://schemas.microsoft.com/office/drawing/2014/main" val="1935686986"/>
                    </a:ext>
                  </a:extLst>
                </a:gridCol>
                <a:gridCol w="1941908">
                  <a:extLst>
                    <a:ext uri="{9D8B030D-6E8A-4147-A177-3AD203B41FA5}">
                      <a16:colId xmlns:a16="http://schemas.microsoft.com/office/drawing/2014/main" val="3559020216"/>
                    </a:ext>
                  </a:extLst>
                </a:gridCol>
                <a:gridCol w="7507960">
                  <a:extLst>
                    <a:ext uri="{9D8B030D-6E8A-4147-A177-3AD203B41FA5}">
                      <a16:colId xmlns:a16="http://schemas.microsoft.com/office/drawing/2014/main" val="4169230373"/>
                    </a:ext>
                  </a:extLst>
                </a:gridCol>
              </a:tblGrid>
              <a:tr h="291356">
                <a:tc>
                  <a:txBody>
                    <a:bodyPr/>
                    <a:lstStyle/>
                    <a:p>
                      <a:pPr marL="0" marR="0" algn="ctr">
                        <a:spcBef>
                          <a:spcPts val="200"/>
                        </a:spcBef>
                        <a:spcAft>
                          <a:spcPts val="200"/>
                        </a:spcAft>
                      </a:pPr>
                      <a:r>
                        <a:rPr lang="en-US" sz="1500" dirty="0">
                          <a:effectLst/>
                        </a:rPr>
                        <a:t>Drug</a:t>
                      </a:r>
                      <a:endParaRPr lang="en-US"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0" marR="0" algn="ctr">
                        <a:spcBef>
                          <a:spcPts val="200"/>
                        </a:spcBef>
                        <a:spcAft>
                          <a:spcPts val="200"/>
                        </a:spcAft>
                      </a:pPr>
                      <a:r>
                        <a:rPr lang="en-US" sz="1500" dirty="0">
                          <a:effectLst/>
                        </a:rPr>
                        <a:t>Manufacturer</a:t>
                      </a:r>
                      <a:endParaRPr lang="en-US"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0" marR="0" algn="ctr">
                        <a:spcBef>
                          <a:spcPts val="200"/>
                        </a:spcBef>
                        <a:spcAft>
                          <a:spcPts val="200"/>
                        </a:spcAft>
                      </a:pPr>
                      <a:r>
                        <a:rPr lang="en-US" sz="1500" dirty="0">
                          <a:effectLst/>
                        </a:rPr>
                        <a:t>Indications</a:t>
                      </a:r>
                      <a:endParaRPr lang="en-US" sz="15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extLst>
                  <a:ext uri="{0D108BD9-81ED-4DB2-BD59-A6C34878D82A}">
                    <a16:rowId xmlns:a16="http://schemas.microsoft.com/office/drawing/2014/main" val="994174787"/>
                  </a:ext>
                </a:extLst>
              </a:tr>
              <a:tr h="1677499">
                <a:tc>
                  <a:txBody>
                    <a:bodyPr/>
                    <a:lstStyle/>
                    <a:p>
                      <a:pPr marL="0" marR="0">
                        <a:spcBef>
                          <a:spcPts val="200"/>
                        </a:spcBef>
                        <a:spcAft>
                          <a:spcPts val="200"/>
                        </a:spcAft>
                      </a:pPr>
                      <a:r>
                        <a:rPr lang="en-US" sz="1500" dirty="0">
                          <a:solidFill>
                            <a:srgbClr val="000000"/>
                          </a:solidFill>
                          <a:effectLst/>
                        </a:rPr>
                        <a:t>canagliflozin</a:t>
                      </a:r>
                      <a:br>
                        <a:rPr lang="en-US" sz="1500" dirty="0">
                          <a:solidFill>
                            <a:srgbClr val="000000"/>
                          </a:solidFill>
                          <a:effectLst/>
                        </a:rPr>
                      </a:br>
                      <a:r>
                        <a:rPr lang="en-US" sz="1500" dirty="0">
                          <a:solidFill>
                            <a:srgbClr val="000000"/>
                          </a:solidFill>
                          <a:effectLst/>
                        </a:rPr>
                        <a:t>(Invokana®)</a:t>
                      </a:r>
                      <a:endParaRPr lang="en-US" sz="15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3020" marR="23020" marT="0" marB="0"/>
                </a:tc>
                <a:tc>
                  <a:txBody>
                    <a:bodyPr/>
                    <a:lstStyle/>
                    <a:p>
                      <a:pPr marL="0" marR="0">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rPr>
                        <a:t>Adjunct to diet and exercise to improve glycemic control in adults with type 2 diabetes mellitus (T2DM)</a:t>
                      </a:r>
                    </a:p>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highlight>
                            <a:srgbClr val="00FFFF"/>
                          </a:highlight>
                        </a:rPr>
                        <a:t>To reduce the risk of major adverse cardiovascular events (MACE) in adults with T2DM and established cardiovascular disease (CVD)</a:t>
                      </a:r>
                      <a:endParaRPr lang="en-US" sz="1500" dirty="0">
                        <a:solidFill>
                          <a:srgbClr val="000000"/>
                        </a:solidFill>
                        <a:effectLst/>
                      </a:endParaRPr>
                    </a:p>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highlight>
                            <a:srgbClr val="00FFFF"/>
                          </a:highlight>
                        </a:rPr>
                        <a:t>To reduce the risk of end-stage kidney disease, doubling of serum creatinine, cardiovascular death, and hospitalization for heart failure in adults T2DM and diabetic nephropathy with albuminuria &gt; 300 mg/day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extLst>
                  <a:ext uri="{0D108BD9-81ED-4DB2-BD59-A6C34878D82A}">
                    <a16:rowId xmlns:a16="http://schemas.microsoft.com/office/drawing/2014/main" val="1100799377"/>
                  </a:ext>
                </a:extLst>
              </a:tr>
              <a:tr h="838748">
                <a:tc>
                  <a:txBody>
                    <a:bodyPr/>
                    <a:lstStyle/>
                    <a:p>
                      <a:pPr marL="0" marR="0">
                        <a:spcBef>
                          <a:spcPts val="200"/>
                        </a:spcBef>
                        <a:spcAft>
                          <a:spcPts val="200"/>
                        </a:spcAft>
                      </a:pPr>
                      <a:r>
                        <a:rPr lang="en-US" sz="1500" dirty="0">
                          <a:solidFill>
                            <a:srgbClr val="000000"/>
                          </a:solidFill>
                          <a:effectLst/>
                        </a:rPr>
                        <a:t>canagliflozin/ metformin</a:t>
                      </a:r>
                      <a:br>
                        <a:rPr lang="en-US" sz="1500" dirty="0">
                          <a:solidFill>
                            <a:srgbClr val="000000"/>
                          </a:solidFill>
                          <a:effectLst/>
                        </a:rPr>
                      </a:br>
                      <a:r>
                        <a:rPr lang="en-US" sz="1500" dirty="0">
                          <a:solidFill>
                            <a:srgbClr val="000000"/>
                          </a:solidFill>
                          <a:effectLst/>
                        </a:rPr>
                        <a:t>(Invokamet®)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0" marR="0">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rPr>
                        <a:t>Adjunct to diet and exercise to improve glycemic control in adults with T2DM when treatment with both canagliflozin and metformin is appropriate</a:t>
                      </a:r>
                    </a:p>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highlight>
                            <a:srgbClr val="00FFFF"/>
                          </a:highlight>
                        </a:rPr>
                        <a:t>To reduce the risk of MACE in adults with T2DM and established CVD*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extLst>
                  <a:ext uri="{0D108BD9-81ED-4DB2-BD59-A6C34878D82A}">
                    <a16:rowId xmlns:a16="http://schemas.microsoft.com/office/drawing/2014/main" val="826733792"/>
                  </a:ext>
                </a:extLst>
              </a:tr>
              <a:tr h="838748">
                <a:tc>
                  <a:txBody>
                    <a:bodyPr/>
                    <a:lstStyle/>
                    <a:p>
                      <a:pPr marL="0" marR="0">
                        <a:spcBef>
                          <a:spcPts val="200"/>
                        </a:spcBef>
                        <a:spcAft>
                          <a:spcPts val="200"/>
                        </a:spcAft>
                      </a:pPr>
                      <a:r>
                        <a:rPr lang="en-US" sz="1500" dirty="0">
                          <a:solidFill>
                            <a:srgbClr val="000000"/>
                          </a:solidFill>
                          <a:effectLst/>
                        </a:rPr>
                        <a:t>canagliflozin/ metformin</a:t>
                      </a:r>
                      <a:br>
                        <a:rPr lang="en-US" sz="1500" dirty="0">
                          <a:solidFill>
                            <a:srgbClr val="000000"/>
                          </a:solidFill>
                          <a:effectLst/>
                        </a:rPr>
                      </a:br>
                      <a:r>
                        <a:rPr lang="en-US" sz="1500" dirty="0">
                          <a:solidFill>
                            <a:srgbClr val="000000"/>
                          </a:solidFill>
                          <a:effectLst/>
                        </a:rPr>
                        <a:t>(Invokamet® XR)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0" marR="0">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rPr>
                        <a:t>Adjunct to diet and exercise to improve glycemic control in adults with T2DM when treatment with both canagliflozin and metformin is appropriate</a:t>
                      </a:r>
                    </a:p>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highlight>
                            <a:srgbClr val="00FFFF"/>
                          </a:highlight>
                        </a:rPr>
                        <a:t>To reduce the risk of MACE in adults with T2DM and established CVD*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extLst>
                  <a:ext uri="{0D108BD9-81ED-4DB2-BD59-A6C34878D82A}">
                    <a16:rowId xmlns:a16="http://schemas.microsoft.com/office/drawing/2014/main" val="2950697777"/>
                  </a:ext>
                </a:extLst>
              </a:tr>
              <a:tr h="838748">
                <a:tc>
                  <a:txBody>
                    <a:bodyPr/>
                    <a:lstStyle/>
                    <a:p>
                      <a:pPr marL="0" marR="0">
                        <a:spcBef>
                          <a:spcPts val="200"/>
                        </a:spcBef>
                        <a:spcAft>
                          <a:spcPts val="200"/>
                        </a:spcAft>
                      </a:pPr>
                      <a:r>
                        <a:rPr lang="en-US" sz="1500" dirty="0">
                          <a:solidFill>
                            <a:srgbClr val="000000"/>
                          </a:solidFill>
                          <a:effectLst/>
                        </a:rPr>
                        <a:t>dapagliflozin (Farxiga®)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0" marR="0">
                        <a:spcBef>
                          <a:spcPts val="200"/>
                        </a:spcBef>
                        <a:spcAft>
                          <a:spcPts val="200"/>
                        </a:spcAft>
                      </a:pPr>
                      <a:r>
                        <a:rPr lang="en-US" sz="1500" dirty="0">
                          <a:solidFill>
                            <a:srgbClr val="000000"/>
                          </a:solidFill>
                          <a:effectLst/>
                        </a:rPr>
                        <a:t>AstraZeneca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tc>
                  <a:txBody>
                    <a:bodyPr/>
                    <a:lstStyle/>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rPr>
                        <a:t>Adjunct to diet and exercise to improve glycemic control in adults with T2DM</a:t>
                      </a:r>
                    </a:p>
                    <a:p>
                      <a:pPr marL="342900" marR="0" lvl="0" indent="-342900">
                        <a:spcBef>
                          <a:spcPts val="200"/>
                        </a:spcBef>
                        <a:spcAft>
                          <a:spcPts val="200"/>
                        </a:spcAft>
                        <a:buFont typeface="Wingdings" panose="05000000000000000000" pitchFamily="2" charset="2"/>
                        <a:buChar char=""/>
                      </a:pPr>
                      <a:r>
                        <a:rPr lang="en-US" sz="1500" dirty="0">
                          <a:solidFill>
                            <a:srgbClr val="000000"/>
                          </a:solidFill>
                          <a:effectLst/>
                          <a:highlight>
                            <a:srgbClr val="00FFFF"/>
                          </a:highlight>
                        </a:rPr>
                        <a:t>To reduce the risk of hospitalization for heart failure in adults with T2DM and established CVD or multiple cardiovascular (CV) risk factors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020" marR="23020" marT="0" marB="0"/>
                </a:tc>
                <a:extLst>
                  <a:ext uri="{0D108BD9-81ED-4DB2-BD59-A6C34878D82A}">
                    <a16:rowId xmlns:a16="http://schemas.microsoft.com/office/drawing/2014/main" val="1216893447"/>
                  </a:ext>
                </a:extLst>
              </a:tr>
            </a:tbl>
          </a:graphicData>
        </a:graphic>
      </p:graphicFrame>
    </p:spTree>
    <p:extLst>
      <p:ext uri="{BB962C8B-B14F-4D97-AF65-F5344CB8AC3E}">
        <p14:creationId xmlns:p14="http://schemas.microsoft.com/office/powerpoint/2010/main" val="182269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AB9C-5433-4767-9A08-FC949F4A247F}"/>
              </a:ext>
            </a:extLst>
          </p:cNvPr>
          <p:cNvSpPr>
            <a:spLocks noGrp="1"/>
          </p:cNvSpPr>
          <p:nvPr>
            <p:ph type="title"/>
          </p:nvPr>
        </p:nvSpPr>
        <p:spPr>
          <a:xfrm>
            <a:off x="609600" y="304800"/>
            <a:ext cx="11074400" cy="1219200"/>
          </a:xfrm>
        </p:spPr>
        <p:txBody>
          <a:bodyPr/>
          <a:lstStyle/>
          <a:p>
            <a:r>
              <a:rPr lang="en-US" dirty="0"/>
              <a:t>Antidepressants, Other</a:t>
            </a:r>
            <a:endParaRPr lang="en-US" dirty="0">
              <a:solidFill>
                <a:srgbClr val="000000"/>
              </a:solidFill>
            </a:endParaRPr>
          </a:p>
        </p:txBody>
      </p:sp>
      <p:graphicFrame>
        <p:nvGraphicFramePr>
          <p:cNvPr id="6" name="Content Placeholder 5">
            <a:extLst>
              <a:ext uri="{FF2B5EF4-FFF2-40B4-BE49-F238E27FC236}">
                <a16:creationId xmlns:a16="http://schemas.microsoft.com/office/drawing/2014/main" id="{0D472287-AEC3-4D63-B2EA-AB8242A1330E}"/>
              </a:ext>
            </a:extLst>
          </p:cNvPr>
          <p:cNvGraphicFramePr>
            <a:graphicFrameLocks noGrp="1"/>
          </p:cNvGraphicFramePr>
          <p:nvPr>
            <p:ph idx="1"/>
            <p:extLst>
              <p:ext uri="{D42A27DB-BD31-4B8C-83A1-F6EECF244321}">
                <p14:modId xmlns:p14="http://schemas.microsoft.com/office/powerpoint/2010/main" val="137734122"/>
              </p:ext>
            </p:extLst>
          </p:nvPr>
        </p:nvGraphicFramePr>
        <p:xfrm>
          <a:off x="395357" y="1760527"/>
          <a:ext cx="11074399" cy="4167051"/>
        </p:xfrm>
        <a:graphic>
          <a:graphicData uri="http://schemas.openxmlformats.org/drawingml/2006/table">
            <a:tbl>
              <a:tblPr>
                <a:tableStyleId>{5C22544A-7EE6-4342-B048-85BDC9FD1C3A}</a:tableStyleId>
              </a:tblPr>
              <a:tblGrid>
                <a:gridCol w="2169833">
                  <a:extLst>
                    <a:ext uri="{9D8B030D-6E8A-4147-A177-3AD203B41FA5}">
                      <a16:colId xmlns:a16="http://schemas.microsoft.com/office/drawing/2014/main" val="2381479405"/>
                    </a:ext>
                  </a:extLst>
                </a:gridCol>
                <a:gridCol w="1680936">
                  <a:extLst>
                    <a:ext uri="{9D8B030D-6E8A-4147-A177-3AD203B41FA5}">
                      <a16:colId xmlns:a16="http://schemas.microsoft.com/office/drawing/2014/main" val="3717505780"/>
                    </a:ext>
                  </a:extLst>
                </a:gridCol>
                <a:gridCol w="1285421">
                  <a:extLst>
                    <a:ext uri="{9D8B030D-6E8A-4147-A177-3AD203B41FA5}">
                      <a16:colId xmlns:a16="http://schemas.microsoft.com/office/drawing/2014/main" val="663915085"/>
                    </a:ext>
                  </a:extLst>
                </a:gridCol>
                <a:gridCol w="1384301">
                  <a:extLst>
                    <a:ext uri="{9D8B030D-6E8A-4147-A177-3AD203B41FA5}">
                      <a16:colId xmlns:a16="http://schemas.microsoft.com/office/drawing/2014/main" val="3340097246"/>
                    </a:ext>
                  </a:extLst>
                </a:gridCol>
                <a:gridCol w="1149190">
                  <a:extLst>
                    <a:ext uri="{9D8B030D-6E8A-4147-A177-3AD203B41FA5}">
                      <a16:colId xmlns:a16="http://schemas.microsoft.com/office/drawing/2014/main" val="3114602912"/>
                    </a:ext>
                  </a:extLst>
                </a:gridCol>
                <a:gridCol w="1026139">
                  <a:extLst>
                    <a:ext uri="{9D8B030D-6E8A-4147-A177-3AD203B41FA5}">
                      <a16:colId xmlns:a16="http://schemas.microsoft.com/office/drawing/2014/main" val="3775976222"/>
                    </a:ext>
                  </a:extLst>
                </a:gridCol>
                <a:gridCol w="2378579">
                  <a:extLst>
                    <a:ext uri="{9D8B030D-6E8A-4147-A177-3AD203B41FA5}">
                      <a16:colId xmlns:a16="http://schemas.microsoft.com/office/drawing/2014/main" val="3121613954"/>
                    </a:ext>
                  </a:extLst>
                </a:gridCol>
              </a:tblGrid>
              <a:tr h="996469">
                <a:tc>
                  <a:txBody>
                    <a:bodyPr/>
                    <a:lstStyle/>
                    <a:p>
                      <a:pPr marL="0" marR="0" algn="ctr">
                        <a:spcBef>
                          <a:spcPts val="200"/>
                        </a:spcBef>
                        <a:spcAft>
                          <a:spcPts val="200"/>
                        </a:spcAft>
                      </a:pPr>
                      <a:r>
                        <a:rPr lang="en-US" sz="1400" dirty="0">
                          <a:effectLst/>
                        </a:rPr>
                        <a:t>Drug</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400" dirty="0">
                          <a:effectLst/>
                        </a:rPr>
                        <a:t>Manufacturer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400" dirty="0">
                          <a:effectLst/>
                        </a:rPr>
                        <a:t>Major Depressive Disorder</a:t>
                      </a:r>
                      <a:br>
                        <a:rPr lang="en-US" sz="1400" dirty="0">
                          <a:effectLst/>
                        </a:rPr>
                      </a:br>
                      <a:r>
                        <a:rPr lang="en-US" sz="1400" dirty="0">
                          <a:effectLst/>
                        </a:rPr>
                        <a:t>(MDD)</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400" dirty="0">
                          <a:effectLst/>
                        </a:rPr>
                        <a:t>Generalized Anxiety Disorder</a:t>
                      </a:r>
                      <a:br>
                        <a:rPr lang="en-US" sz="1400" dirty="0">
                          <a:effectLst/>
                        </a:rPr>
                      </a:br>
                      <a:r>
                        <a:rPr lang="en-US" sz="1400" dirty="0">
                          <a:effectLst/>
                        </a:rPr>
                        <a:t>(GAD)</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400" dirty="0">
                          <a:effectLst/>
                        </a:rPr>
                        <a:t>Social Anxiety Disorder</a:t>
                      </a:r>
                      <a:br>
                        <a:rPr lang="en-US" sz="1400" dirty="0">
                          <a:effectLst/>
                        </a:rPr>
                      </a:br>
                      <a:r>
                        <a:rPr lang="en-US" sz="1400" dirty="0">
                          <a:effectLst/>
                        </a:rPr>
                        <a:t>(SAD)</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400" dirty="0">
                          <a:effectLst/>
                        </a:rPr>
                        <a:t>Panic Disorder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400" dirty="0">
                          <a:effectLst/>
                        </a:rPr>
                        <a:t>Other</a:t>
                      </a:r>
                      <a:br>
                        <a:rPr lang="en-US" sz="1400" dirty="0">
                          <a:effectLst/>
                        </a:rPr>
                      </a:br>
                      <a:r>
                        <a:rPr lang="en-US" sz="1400" dirty="0">
                          <a:effectLst/>
                        </a:rPr>
                        <a:t>Indications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301960">
                <a:tc>
                  <a:txBody>
                    <a:bodyPr/>
                    <a:lstStyle/>
                    <a:p>
                      <a:pPr marL="0" marR="0">
                        <a:spcBef>
                          <a:spcPts val="200"/>
                        </a:spcBef>
                        <a:spcAft>
                          <a:spcPts val="200"/>
                        </a:spcAft>
                      </a:pPr>
                      <a:r>
                        <a:rPr lang="en-US" sz="1400" dirty="0">
                          <a:effectLst/>
                        </a:rPr>
                        <a:t>bupropion HBr (Aplenzin®)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Valeant/Bausch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559130499"/>
                  </a:ext>
                </a:extLst>
              </a:tr>
              <a:tr h="452940">
                <a:tc>
                  <a:txBody>
                    <a:bodyPr/>
                    <a:lstStyle/>
                    <a:p>
                      <a:pPr marL="0" marR="0">
                        <a:spcBef>
                          <a:spcPts val="200"/>
                        </a:spcBef>
                        <a:spcAft>
                          <a:spcPts val="200"/>
                        </a:spcAft>
                      </a:pPr>
                      <a:r>
                        <a:rPr lang="en-US" sz="1400" dirty="0">
                          <a:effectLst/>
                        </a:rPr>
                        <a:t>bupropion HCl ER</a:t>
                      </a:r>
                      <a:br>
                        <a:rPr lang="en-US" sz="1400" dirty="0">
                          <a:effectLst/>
                        </a:rPr>
                      </a:br>
                      <a:r>
                        <a:rPr lang="en-US" sz="1400" dirty="0">
                          <a:effectLst/>
                        </a:rPr>
                        <a:t>(Forfivo XL®)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highlight>
                            <a:srgbClr val="00FFFF"/>
                          </a:highlight>
                        </a:rPr>
                        <a:t>generic</a:t>
                      </a:r>
                      <a:r>
                        <a:rPr lang="en-US" sz="1400" baseline="30000" dirty="0">
                          <a:effectLst/>
                          <a:highlight>
                            <a:srgbClr val="00FFFF"/>
                          </a:highlight>
                        </a:rPr>
                        <a:t>*</a:t>
                      </a:r>
                      <a:r>
                        <a:rPr lang="en-US" sz="1400" dirty="0">
                          <a:effectLst/>
                          <a:highlight>
                            <a:srgbClr val="00FFFF"/>
                          </a:highlight>
                        </a:rPr>
                        <a:t>,</a:t>
                      </a:r>
                      <a:r>
                        <a:rPr lang="en-US" sz="1400" dirty="0">
                          <a:effectLst/>
                        </a:rPr>
                        <a:t> Almatica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833471807"/>
                  </a:ext>
                </a:extLst>
              </a:tr>
              <a:tr h="1207841">
                <a:tc>
                  <a:txBody>
                    <a:bodyPr/>
                    <a:lstStyle/>
                    <a:p>
                      <a:pPr marL="0" marR="0">
                        <a:spcBef>
                          <a:spcPts val="200"/>
                        </a:spcBef>
                        <a:spcAft>
                          <a:spcPts val="200"/>
                        </a:spcAft>
                      </a:pPr>
                      <a:r>
                        <a:rPr lang="en-US" sz="1400" dirty="0">
                          <a:effectLst/>
                        </a:rPr>
                        <a:t>bupropion HCl ER </a:t>
                      </a:r>
                      <a:br>
                        <a:rPr lang="en-US" sz="1400" dirty="0">
                          <a:effectLst/>
                        </a:rPr>
                      </a:br>
                      <a:r>
                        <a:rPr lang="en-US" sz="1400" dirty="0">
                          <a:effectLst/>
                        </a:rPr>
                        <a:t>(Wellbutrin® XL)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 Valeant/Bausch</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prevention of major depressive episodes associated with seasonal affective disorder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339468664"/>
                  </a:ext>
                </a:extLst>
              </a:tr>
              <a:tr h="301960">
                <a:tc>
                  <a:txBody>
                    <a:bodyPr/>
                    <a:lstStyle/>
                    <a:p>
                      <a:pPr marL="0" marR="0">
                        <a:spcBef>
                          <a:spcPts val="200"/>
                        </a:spcBef>
                        <a:spcAft>
                          <a:spcPts val="200"/>
                        </a:spcAft>
                      </a:pPr>
                      <a:r>
                        <a:rPr lang="en-US" sz="1400" dirty="0">
                          <a:effectLst/>
                        </a:rPr>
                        <a:t>bupropion HCl IR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799302384"/>
                  </a:ext>
                </a:extLst>
              </a:tr>
              <a:tr h="603921">
                <a:tc>
                  <a:txBody>
                    <a:bodyPr/>
                    <a:lstStyle/>
                    <a:p>
                      <a:pPr marL="0" marR="0">
                        <a:spcBef>
                          <a:spcPts val="200"/>
                        </a:spcBef>
                        <a:spcAft>
                          <a:spcPts val="200"/>
                        </a:spcAft>
                      </a:pPr>
                      <a:r>
                        <a:rPr lang="en-US" sz="1400" dirty="0">
                          <a:effectLst/>
                        </a:rPr>
                        <a:t>bupropion HCl SR</a:t>
                      </a:r>
                      <a:br>
                        <a:rPr lang="en-US" sz="1400" dirty="0">
                          <a:effectLst/>
                        </a:rPr>
                      </a:br>
                      <a:r>
                        <a:rPr lang="en-US" sz="1400" dirty="0">
                          <a:effectLst/>
                        </a:rPr>
                        <a:t>(Wellbutrin® SR)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 GlaxoSmithKline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176791721"/>
                  </a:ext>
                </a:extLst>
              </a:tr>
              <a:tr h="301960">
                <a:tc>
                  <a:txBody>
                    <a:bodyPr/>
                    <a:lstStyle/>
                    <a:p>
                      <a:pPr marL="0" marR="0">
                        <a:spcBef>
                          <a:spcPts val="200"/>
                        </a:spcBef>
                        <a:spcAft>
                          <a:spcPts val="200"/>
                        </a:spcAft>
                      </a:pPr>
                      <a:r>
                        <a:rPr lang="en-US" sz="1400" dirty="0">
                          <a:effectLst/>
                        </a:rPr>
                        <a:t>desvenlafaxine ER base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Ranbaxy/Sun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92817018"/>
                  </a:ext>
                </a:extLst>
              </a:tr>
            </a:tbl>
          </a:graphicData>
        </a:graphic>
      </p:graphicFrame>
      <p:sp>
        <p:nvSpPr>
          <p:cNvPr id="4" name="Slide Number Placeholder 3">
            <a:extLst>
              <a:ext uri="{FF2B5EF4-FFF2-40B4-BE49-F238E27FC236}">
                <a16:creationId xmlns:a16="http://schemas.microsoft.com/office/drawing/2014/main" id="{2BC7DAE5-1699-451A-8FE1-B44EB5A51C0B}"/>
              </a:ext>
            </a:extLst>
          </p:cNvPr>
          <p:cNvSpPr>
            <a:spLocks noGrp="1"/>
          </p:cNvSpPr>
          <p:nvPr>
            <p:ph type="sldNum" sz="quarter" idx="4"/>
          </p:nvPr>
        </p:nvSpPr>
        <p:spPr/>
        <p:txBody>
          <a:bodyPr/>
          <a:lstStyle/>
          <a:p>
            <a:fld id="{FF445594-FFE8-4E90-934C-EFF530110A38}" type="slidenum">
              <a:rPr lang="en-US" smtClean="0">
                <a:solidFill>
                  <a:srgbClr val="000000"/>
                </a:solidFill>
                <a:uFillTx/>
              </a:rPr>
              <a:pPr/>
              <a:t>7</a:t>
            </a:fld>
            <a:endParaRPr lang="en-US" dirty="0">
              <a:solidFill>
                <a:srgbClr val="000000"/>
              </a:solidFill>
              <a:uFillTx/>
            </a:endParaRPr>
          </a:p>
        </p:txBody>
      </p:sp>
      <p:sp>
        <p:nvSpPr>
          <p:cNvPr id="5" name="Footer Placeholder 4">
            <a:extLst>
              <a:ext uri="{FF2B5EF4-FFF2-40B4-BE49-F238E27FC236}">
                <a16:creationId xmlns:a16="http://schemas.microsoft.com/office/drawing/2014/main" id="{98EC5D14-7691-4473-8EAD-9EEEC5A36885}"/>
              </a:ext>
            </a:extLst>
          </p:cNvPr>
          <p:cNvSpPr>
            <a:spLocks noGrp="1"/>
          </p:cNvSpPr>
          <p:nvPr>
            <p:ph type="ftr" sz="quarter" idx="3"/>
          </p:nvPr>
        </p:nvSpPr>
        <p:spPr>
          <a:xfrm>
            <a:off x="-244598" y="6172200"/>
            <a:ext cx="12192000" cy="381000"/>
          </a:xfrm>
        </p:spPr>
        <p:txBody>
          <a:bodyPr/>
          <a:lstStyle/>
          <a:p>
            <a:r>
              <a:rPr lang="en-US" dirty="0">
                <a:solidFill>
                  <a:srgbClr val="000000"/>
                </a:solidFill>
                <a:uFillTx/>
              </a:rPr>
              <a:t>Reaching across Arizona to provide comprehensive </a:t>
            </a:r>
            <a:br>
              <a:rPr lang="en-US" dirty="0">
                <a:solidFill>
                  <a:srgbClr val="000000"/>
                </a:solidFill>
                <a:uFillTx/>
              </a:rPr>
            </a:br>
            <a:r>
              <a:rPr lang="en-US" dirty="0">
                <a:solidFill>
                  <a:srgbClr val="000000"/>
                </a:solidFill>
                <a:uFillTx/>
              </a:rPr>
              <a:t>quality health care for those in need</a:t>
            </a:r>
          </a:p>
        </p:txBody>
      </p:sp>
    </p:spTree>
    <p:extLst>
      <p:ext uri="{BB962C8B-B14F-4D97-AF65-F5344CB8AC3E}">
        <p14:creationId xmlns:p14="http://schemas.microsoft.com/office/powerpoint/2010/main" val="2489974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B8B72F-7A5A-4BF1-94ED-77287410D50B}"/>
              </a:ext>
            </a:extLst>
          </p:cNvPr>
          <p:cNvSpPr>
            <a:spLocks noGrp="1"/>
          </p:cNvSpPr>
          <p:nvPr>
            <p:ph type="sldNum" sz="quarter" idx="4"/>
          </p:nvPr>
        </p:nvSpPr>
        <p:spPr/>
        <p:txBody>
          <a:bodyPr/>
          <a:lstStyle/>
          <a:p>
            <a:fld id="{FF445594-FFE8-4E90-934C-EFF530110A38}" type="slidenum">
              <a:rPr lang="en-US" smtClean="0">
                <a:uFillTx/>
              </a:rPr>
              <a:pPr/>
              <a:t>70</a:t>
            </a:fld>
            <a:endParaRPr lang="en-US" dirty="0">
              <a:uFillTx/>
            </a:endParaRPr>
          </a:p>
        </p:txBody>
      </p:sp>
      <p:sp>
        <p:nvSpPr>
          <p:cNvPr id="3" name="Title 2">
            <a:extLst>
              <a:ext uri="{FF2B5EF4-FFF2-40B4-BE49-F238E27FC236}">
                <a16:creationId xmlns:a16="http://schemas.microsoft.com/office/drawing/2014/main" id="{90D7026D-C1E4-40EC-B7B8-1A8F1499AF72}"/>
              </a:ext>
            </a:extLst>
          </p:cNvPr>
          <p:cNvSpPr>
            <a:spLocks noGrp="1"/>
          </p:cNvSpPr>
          <p:nvPr>
            <p:ph type="title"/>
          </p:nvPr>
        </p:nvSpPr>
        <p:spPr/>
        <p:txBody>
          <a:bodyPr/>
          <a:lstStyle/>
          <a:p>
            <a:r>
              <a:rPr lang="en-US" dirty="0"/>
              <a:t>Hypoglycemics, SGLT2</a:t>
            </a:r>
          </a:p>
        </p:txBody>
      </p:sp>
      <p:sp>
        <p:nvSpPr>
          <p:cNvPr id="4" name="Footer Placeholder 3">
            <a:extLst>
              <a:ext uri="{FF2B5EF4-FFF2-40B4-BE49-F238E27FC236}">
                <a16:creationId xmlns:a16="http://schemas.microsoft.com/office/drawing/2014/main" id="{0759A481-BEB5-49CC-85F2-B41149AE493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EF374152-95EF-4807-9B4F-584CD1E20812}"/>
              </a:ext>
            </a:extLst>
          </p:cNvPr>
          <p:cNvGraphicFramePr>
            <a:graphicFrameLocks noGrp="1"/>
          </p:cNvGraphicFramePr>
          <p:nvPr>
            <p:extLst>
              <p:ext uri="{D42A27DB-BD31-4B8C-83A1-F6EECF244321}">
                <p14:modId xmlns:p14="http://schemas.microsoft.com/office/powerpoint/2010/main" val="1211067272"/>
              </p:ext>
            </p:extLst>
          </p:nvPr>
        </p:nvGraphicFramePr>
        <p:xfrm>
          <a:off x="108285" y="1684048"/>
          <a:ext cx="11875168" cy="4408146"/>
        </p:xfrm>
        <a:graphic>
          <a:graphicData uri="http://schemas.openxmlformats.org/drawingml/2006/table">
            <a:tbl>
              <a:tblPr firstRow="1" bandRow="1" bandCol="1">
                <a:tableStyleId>{5C22544A-7EE6-4342-B048-85BDC9FD1C3A}</a:tableStyleId>
              </a:tblPr>
              <a:tblGrid>
                <a:gridCol w="2014539">
                  <a:extLst>
                    <a:ext uri="{9D8B030D-6E8A-4147-A177-3AD203B41FA5}">
                      <a16:colId xmlns:a16="http://schemas.microsoft.com/office/drawing/2014/main" val="2508740710"/>
                    </a:ext>
                  </a:extLst>
                </a:gridCol>
                <a:gridCol w="2026318">
                  <a:extLst>
                    <a:ext uri="{9D8B030D-6E8A-4147-A177-3AD203B41FA5}">
                      <a16:colId xmlns:a16="http://schemas.microsoft.com/office/drawing/2014/main" val="1131167037"/>
                    </a:ext>
                  </a:extLst>
                </a:gridCol>
                <a:gridCol w="7834311">
                  <a:extLst>
                    <a:ext uri="{9D8B030D-6E8A-4147-A177-3AD203B41FA5}">
                      <a16:colId xmlns:a16="http://schemas.microsoft.com/office/drawing/2014/main" val="16910896"/>
                    </a:ext>
                  </a:extLst>
                </a:gridCol>
              </a:tblGrid>
              <a:tr h="1069938">
                <a:tc>
                  <a:txBody>
                    <a:bodyPr/>
                    <a:lstStyle/>
                    <a:p>
                      <a:pPr marL="0" marR="0">
                        <a:spcBef>
                          <a:spcPts val="200"/>
                        </a:spcBef>
                        <a:spcAft>
                          <a:spcPts val="200"/>
                        </a:spcAft>
                      </a:pPr>
                      <a:r>
                        <a:rPr lang="en-US" sz="1400" b="0" dirty="0">
                          <a:solidFill>
                            <a:srgbClr val="000000"/>
                          </a:solidFill>
                          <a:effectLst/>
                        </a:rPr>
                        <a:t>dapagliflozin/ metformin ER (Xigduo® XR)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solidFill>
                      <a:schemeClr val="tx2">
                        <a:lumMod val="20000"/>
                        <a:lumOff val="80000"/>
                      </a:schemeClr>
                    </a:solidFill>
                  </a:tcPr>
                </a:tc>
                <a:tc>
                  <a:txBody>
                    <a:bodyPr/>
                    <a:lstStyle/>
                    <a:p>
                      <a:pPr marL="0" marR="0">
                        <a:spcBef>
                          <a:spcPts val="200"/>
                        </a:spcBef>
                        <a:spcAft>
                          <a:spcPts val="200"/>
                        </a:spcAft>
                      </a:pPr>
                      <a:r>
                        <a:rPr lang="en-US" sz="1400" b="0" dirty="0">
                          <a:solidFill>
                            <a:srgbClr val="000000"/>
                          </a:solidFill>
                          <a:effectLst/>
                        </a:rPr>
                        <a:t>AstraZeneca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solidFill>
                      <a:schemeClr val="tx2">
                        <a:lumMod val="20000"/>
                        <a:lumOff val="80000"/>
                      </a:schemeClr>
                    </a:solidFill>
                  </a:tcPr>
                </a:tc>
                <a:tc>
                  <a:txBody>
                    <a:bodyPr/>
                    <a:lstStyle/>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Adjunct to diet and exercise to improve glycemic control in adults with T2DM when treatment with both dapagliflozin and metformin is appropriate</a:t>
                      </a:r>
                    </a:p>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highlight>
                            <a:srgbClr val="00FFFF"/>
                          </a:highlight>
                        </a:rPr>
                        <a:t>Dapagliflozin is indicated to reduce the risk of hospitalization for heart failure in adults with T2DM and established CVD or multiple CV risk factors.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solidFill>
                      <a:schemeClr val="tx2">
                        <a:lumMod val="20000"/>
                        <a:lumOff val="80000"/>
                      </a:schemeClr>
                    </a:solidFill>
                  </a:tcPr>
                </a:tc>
                <a:extLst>
                  <a:ext uri="{0D108BD9-81ED-4DB2-BD59-A6C34878D82A}">
                    <a16:rowId xmlns:a16="http://schemas.microsoft.com/office/drawing/2014/main" val="46527131"/>
                  </a:ext>
                </a:extLst>
              </a:tr>
              <a:tr h="556368">
                <a:tc>
                  <a:txBody>
                    <a:bodyPr/>
                    <a:lstStyle/>
                    <a:p>
                      <a:pPr marL="0" marR="0">
                        <a:spcBef>
                          <a:spcPts val="200"/>
                        </a:spcBef>
                        <a:spcAft>
                          <a:spcPts val="200"/>
                        </a:spcAft>
                      </a:pPr>
                      <a:r>
                        <a:rPr lang="en-US" sz="1400" b="0" dirty="0">
                          <a:solidFill>
                            <a:srgbClr val="000000"/>
                          </a:solidFill>
                          <a:effectLst/>
                        </a:rPr>
                        <a:t>empagliflozin (Jardiance®)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0" marR="0">
                        <a:spcBef>
                          <a:spcPts val="200"/>
                        </a:spcBef>
                        <a:spcAft>
                          <a:spcPts val="200"/>
                        </a:spcAft>
                      </a:pPr>
                      <a:r>
                        <a:rPr lang="en-US" sz="1400" b="0" dirty="0">
                          <a:solidFill>
                            <a:srgbClr val="000000"/>
                          </a:solidFill>
                          <a:effectLst/>
                        </a:rPr>
                        <a:t>Boehringer Ingelheim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Adjunct to diet and exercise to improve glycemic control in adults with T2DM</a:t>
                      </a:r>
                    </a:p>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To reduce the risk of cardiovascular death in adults with T2DM and established CVD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extLst>
                  <a:ext uri="{0D108BD9-81ED-4DB2-BD59-A6C34878D82A}">
                    <a16:rowId xmlns:a16="http://schemas.microsoft.com/office/drawing/2014/main" val="498933898"/>
                  </a:ext>
                </a:extLst>
              </a:tr>
              <a:tr h="813153">
                <a:tc>
                  <a:txBody>
                    <a:bodyPr/>
                    <a:lstStyle/>
                    <a:p>
                      <a:pPr marL="0" marR="0">
                        <a:spcBef>
                          <a:spcPts val="200"/>
                        </a:spcBef>
                        <a:spcAft>
                          <a:spcPts val="200"/>
                        </a:spcAft>
                      </a:pPr>
                      <a:r>
                        <a:rPr lang="en-US" sz="1400" b="0" dirty="0">
                          <a:solidFill>
                            <a:srgbClr val="000000"/>
                          </a:solidFill>
                          <a:effectLst/>
                        </a:rPr>
                        <a:t>empagliflozin/ metformin (Synjardy®)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0" marR="0">
                        <a:spcBef>
                          <a:spcPts val="200"/>
                        </a:spcBef>
                        <a:spcAft>
                          <a:spcPts val="200"/>
                        </a:spcAft>
                      </a:pPr>
                      <a:r>
                        <a:rPr lang="en-US" sz="1400" b="0" dirty="0">
                          <a:solidFill>
                            <a:srgbClr val="000000"/>
                          </a:solidFill>
                          <a:effectLst/>
                        </a:rPr>
                        <a:t>Boehringer Ingelheim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Adjunct to diet and exercise to improve glycemic control in adults with T2DM when treatment with both empagliflozin and metformin is appropriate</a:t>
                      </a:r>
                    </a:p>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To reduce the risk of cardiovascular death in adults with T2DM and established CVD*</a:t>
                      </a:r>
                      <a:endParaRPr lang="en-US"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707" marR="22707" marT="0" marB="0"/>
                </a:tc>
                <a:extLst>
                  <a:ext uri="{0D108BD9-81ED-4DB2-BD59-A6C34878D82A}">
                    <a16:rowId xmlns:a16="http://schemas.microsoft.com/office/drawing/2014/main" val="2015186386"/>
                  </a:ext>
                </a:extLst>
              </a:tr>
              <a:tr h="813153">
                <a:tc>
                  <a:txBody>
                    <a:bodyPr/>
                    <a:lstStyle/>
                    <a:p>
                      <a:pPr marL="0" marR="0">
                        <a:spcBef>
                          <a:spcPts val="200"/>
                        </a:spcBef>
                        <a:spcAft>
                          <a:spcPts val="200"/>
                        </a:spcAft>
                      </a:pPr>
                      <a:r>
                        <a:rPr lang="en-US" sz="1400" b="0" dirty="0">
                          <a:solidFill>
                            <a:srgbClr val="000000"/>
                          </a:solidFill>
                          <a:effectLst/>
                        </a:rPr>
                        <a:t>empagliflozin/ metformin ER (Synjardy® XR)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0" marR="0">
                        <a:spcBef>
                          <a:spcPts val="200"/>
                        </a:spcBef>
                        <a:spcAft>
                          <a:spcPts val="200"/>
                        </a:spcAft>
                      </a:pPr>
                      <a:r>
                        <a:rPr lang="en-US" sz="1400" b="0" dirty="0">
                          <a:solidFill>
                            <a:srgbClr val="000000"/>
                          </a:solidFill>
                          <a:effectLst/>
                        </a:rPr>
                        <a:t>Boehringer Ingelheim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Adjunct to diet and exercise to improve glycemic control in adults with T2DM when both empagliflozin and metformin is appropriate</a:t>
                      </a:r>
                    </a:p>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To reduce the risk of cardiovascular death in adults with T2DM and established CVD*</a:t>
                      </a:r>
                      <a:endParaRPr lang="en-US"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707" marR="22707" marT="0" marB="0"/>
                </a:tc>
                <a:extLst>
                  <a:ext uri="{0D108BD9-81ED-4DB2-BD59-A6C34878D82A}">
                    <a16:rowId xmlns:a16="http://schemas.microsoft.com/office/drawing/2014/main" val="2991372277"/>
                  </a:ext>
                </a:extLst>
              </a:tr>
              <a:tr h="385178">
                <a:tc>
                  <a:txBody>
                    <a:bodyPr/>
                    <a:lstStyle/>
                    <a:p>
                      <a:pPr marL="0" marR="0">
                        <a:spcBef>
                          <a:spcPts val="200"/>
                        </a:spcBef>
                        <a:spcAft>
                          <a:spcPts val="200"/>
                        </a:spcAft>
                      </a:pPr>
                      <a:r>
                        <a:rPr lang="en-US" sz="1400" b="0" dirty="0">
                          <a:solidFill>
                            <a:srgbClr val="000000"/>
                          </a:solidFill>
                          <a:effectLst/>
                        </a:rPr>
                        <a:t>ertugliflozin (Steglatro™)</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0" marR="0">
                        <a:spcBef>
                          <a:spcPts val="200"/>
                        </a:spcBef>
                        <a:spcAft>
                          <a:spcPts val="200"/>
                        </a:spcAft>
                      </a:pPr>
                      <a:r>
                        <a:rPr lang="en-US" sz="1400" b="0" dirty="0">
                          <a:solidFill>
                            <a:srgbClr val="000000"/>
                          </a:solidFill>
                          <a:effectLst/>
                        </a:rPr>
                        <a:t>Merck, Sharp &amp; Dohme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Adjunct to diet and exercise to improve glycemic control in adults T2DM</a:t>
                      </a:r>
                      <a:endParaRPr lang="en-US"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707" marR="22707" marT="0" marB="0"/>
                </a:tc>
                <a:extLst>
                  <a:ext uri="{0D108BD9-81ED-4DB2-BD59-A6C34878D82A}">
                    <a16:rowId xmlns:a16="http://schemas.microsoft.com/office/drawing/2014/main" val="2169638213"/>
                  </a:ext>
                </a:extLst>
              </a:tr>
              <a:tr h="770356">
                <a:tc>
                  <a:txBody>
                    <a:bodyPr/>
                    <a:lstStyle/>
                    <a:p>
                      <a:pPr marL="0" marR="0">
                        <a:spcBef>
                          <a:spcPts val="200"/>
                        </a:spcBef>
                        <a:spcAft>
                          <a:spcPts val="200"/>
                        </a:spcAft>
                      </a:pPr>
                      <a:r>
                        <a:rPr lang="en-US" sz="1400" b="0" dirty="0">
                          <a:solidFill>
                            <a:srgbClr val="000000"/>
                          </a:solidFill>
                          <a:effectLst/>
                        </a:rPr>
                        <a:t>ertugliflozin/ metformin (Segluromet™)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0" marR="0">
                        <a:spcBef>
                          <a:spcPts val="200"/>
                        </a:spcBef>
                        <a:spcAft>
                          <a:spcPts val="200"/>
                        </a:spcAft>
                      </a:pPr>
                      <a:r>
                        <a:rPr lang="en-US" sz="1400" b="0" dirty="0">
                          <a:solidFill>
                            <a:srgbClr val="000000"/>
                          </a:solidFill>
                          <a:effectLst/>
                        </a:rPr>
                        <a:t>Merck, Sharp &amp; Dohme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707" marR="22707" marT="0" marB="0"/>
                </a:tc>
                <a:tc>
                  <a:txBody>
                    <a:bodyPr/>
                    <a:lstStyle/>
                    <a:p>
                      <a:pPr marL="342900" marR="0" lvl="0" indent="-342900">
                        <a:spcBef>
                          <a:spcPts val="200"/>
                        </a:spcBef>
                        <a:spcAft>
                          <a:spcPts val="200"/>
                        </a:spcAft>
                        <a:buFont typeface="Wingdings" panose="05000000000000000000" pitchFamily="2" charset="2"/>
                        <a:buChar char=""/>
                      </a:pPr>
                      <a:r>
                        <a:rPr lang="en-US" sz="1400" b="0" dirty="0">
                          <a:solidFill>
                            <a:srgbClr val="000000"/>
                          </a:solidFill>
                          <a:effectLst/>
                        </a:rPr>
                        <a:t>Adjunct to diet and exercise to improve glycemic control in adults with T2DM who are not adequately controlled on a regimen containing ertugliflozin or metformin, or in patients who are already treated with both ertugliflozin and metformin</a:t>
                      </a:r>
                      <a:endParaRPr lang="en-US" sz="14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707" marR="22707" marT="0" marB="0"/>
                </a:tc>
                <a:extLst>
                  <a:ext uri="{0D108BD9-81ED-4DB2-BD59-A6C34878D82A}">
                    <a16:rowId xmlns:a16="http://schemas.microsoft.com/office/drawing/2014/main" val="15770138"/>
                  </a:ext>
                </a:extLst>
              </a:tr>
            </a:tbl>
          </a:graphicData>
        </a:graphic>
      </p:graphicFrame>
      <p:sp>
        <p:nvSpPr>
          <p:cNvPr id="7" name="Rectangle 2">
            <a:extLst>
              <a:ext uri="{FF2B5EF4-FFF2-40B4-BE49-F238E27FC236}">
                <a16:creationId xmlns:a16="http://schemas.microsoft.com/office/drawing/2014/main" id="{20E7410A-1F64-4587-A334-A8FFCE10D69C}"/>
              </a:ext>
            </a:extLst>
          </p:cNvPr>
          <p:cNvSpPr>
            <a:spLocks noChangeArrowheads="1"/>
          </p:cNvSpPr>
          <p:nvPr/>
        </p:nvSpPr>
        <p:spPr bwMode="auto">
          <a:xfrm>
            <a:off x="545602" y="1684048"/>
            <a:ext cx="1201982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8" name="Rectangle 3">
            <a:extLst>
              <a:ext uri="{FF2B5EF4-FFF2-40B4-BE49-F238E27FC236}">
                <a16:creationId xmlns:a16="http://schemas.microsoft.com/office/drawing/2014/main" id="{DE98210A-0F6A-4CF6-9EC0-4275A6B50C76}"/>
              </a:ext>
            </a:extLst>
          </p:cNvPr>
          <p:cNvSpPr>
            <a:spLocks noChangeArrowheads="1"/>
          </p:cNvSpPr>
          <p:nvPr/>
        </p:nvSpPr>
        <p:spPr bwMode="auto">
          <a:xfrm>
            <a:off x="-6915434" y="1811276"/>
            <a:ext cx="364294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9212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192172"/>
            <a:ext cx="11074400" cy="1219200"/>
          </a:xfrm>
        </p:spPr>
        <p:txBody>
          <a:bodyPr/>
          <a:lstStyle/>
          <a:p>
            <a:r>
              <a:rPr dirty="0">
                <a:uFillTx/>
              </a:rPr>
              <a:t>Hypoglycemics, SGLT2</a:t>
            </a:r>
          </a:p>
        </p:txBody>
      </p:sp>
      <p:sp>
        <p:nvSpPr>
          <p:cNvPr id="3" name="TextBox 2"/>
          <p:cNvSpPr txBox="1">
            <a:spLocks/>
          </p:cNvSpPr>
          <p:nvPr/>
        </p:nvSpPr>
        <p:spPr>
          <a:xfrm>
            <a:off x="454167" y="1551009"/>
            <a:ext cx="11328861" cy="4489558"/>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It is estimated that over 30.3 million people in the United States (US) have diabetes; type 2 diabetes (T2DM) accounts for about 90% to 95% of all diagnosed cases of diabetes in adults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Studies evaluating the impact of SGLT2 inhibitors on macrovascular complications, (e.g., cardiovascular outcomes) include the EMPA-REG OUTCOME and CANVAS/CANVAS-R</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EMPA-REG OUTCOME trial reported approximately a one-third relative risk reduction for cardiovascular death, hospitalization due to heart failure, and all-cause death with use of empagliflozin (Jardiance) as compared to placebo</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CANVAS and CANVAS-R trials demonstrated a 14% risk reduction (hazard ratio [HR], 0.86 [95% CI, 0.75 to 0.97]) in first occurrence of major adverse cardiovascular event (MACE) in patients with T2DM treated with canagliflozin (Invokana)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213290"/>
            <a:ext cx="11074400" cy="1219200"/>
          </a:xfrm>
        </p:spPr>
        <p:txBody>
          <a:bodyPr/>
          <a:lstStyle/>
          <a:p>
            <a:r>
              <a:rPr dirty="0">
                <a:uFillTx/>
              </a:rPr>
              <a:t>Hypoglycemics, SGLT2</a:t>
            </a:r>
          </a:p>
        </p:txBody>
      </p:sp>
      <p:sp>
        <p:nvSpPr>
          <p:cNvPr id="3" name="TextBox 2"/>
          <p:cNvSpPr txBox="1">
            <a:spLocks/>
          </p:cNvSpPr>
          <p:nvPr/>
        </p:nvSpPr>
        <p:spPr>
          <a:xfrm>
            <a:off x="405114" y="1432490"/>
            <a:ext cx="11271847" cy="4296978"/>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Based on the DECLARE–TIMI 58 trial, dapagliflozin did not result in a lower rate of MACE compared to placebo; however, it did lead to reduced all-cause mortality and the composite of CV death, as well as a lower incidence of HF-related hospitalizations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SGLT2 inhibitors are efficacious agents in reducing HbA1c, postprandial glucose, and fasting plasma glucose, as well as reducing systolic blood pressure and weight</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long-term safety of SGLT2 inhibitors remains to be established</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2019 American Diabetes Association (ADA) Standards of Medical Care in Diabetes, metformin is recommended as initial therapy for the treatment of T2DM, along with lifestyle interventions at the time of diagnosis, unless metformin is contraindicated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16639" y="220329"/>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277793" y="1439530"/>
            <a:ext cx="11609408" cy="4625604"/>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If metformin fails to produce the target HbA1c after 3 months of therapy, a thiazolidinedione (TZD), sulfonylurea (SU), dipeptidyl peptidase-4 (DPP-4) inhibitor, SGLT2 inhibitor, glucagon-like peptide-1 (GLP-1) receptor agonist, or basal insulin should be added in patients without atherosclerotic cardiovascular disease (ASCVD) or chronic kidney disease (CKD)</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ASCVD or CKD, the addition of an agent with known cardiovascular (CV) or renal benefit (select GLP-1 agonist or select SLGT2 inhibitor) is preferred</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selection of medications should be patient-centric and prescribers should consider potential issues such as HbA1c target, impact on weight and hypoglycemia, side effects, the frequency and mode of administration, patient adherence, patient preference, and cost</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Thiazolidinediones and sulfonylureas are generally considered less safe than glucagon- like peptide-1 (GLP-1) receptor agonists, sodium-glucose cotransporter type 2 (SGLT2) inhibitors, dipeptidyl peptidase 4 (DPP-4) inhibitors, or alpha-glucosidase inhibitors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13290"/>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104504" y="1432490"/>
            <a:ext cx="11782696" cy="4917803"/>
          </a:xfrm>
          <a:prstGeom prst="rect">
            <a:avLst/>
          </a:prstGeom>
        </p:spPr>
        <p:txBody>
          <a:bodyPr/>
          <a:lstStyle/>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If there is a compelling need to minimize weight gain or promote weight loss, a GLP-1 agonist or SGLT2 inhibitor are recommended</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ADA prefers medications with proven CV and renal benefit in patients with CV and/or renal disease, respectively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ASCVD, the addition of empagliflozin (Class A recommendation), liraglutide (Class A recommendation), or canagliflozin (Class C recommendation) is preferred</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heart failure (HF) or chronic kidney disease (CKD),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empagliflozin, canagliflozin, or dapagliflozin </a:t>
            </a: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is preferred</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Association of Clinical Endocrinologists (AACE) and American College of Endocrinology (ACE) 2019 diabetes management algorithm and 2015 clinical practice guidelines for developing a diabetes care plan include the use of SGLT2 inhibitors as an alternative to metformin for monotherapy and as an appropriate add-on to metformin in dual therapy and triple therapy</a:t>
            </a:r>
          </a:p>
        </p:txBody>
      </p:sp>
      <p:sp>
        <p:nvSpPr>
          <p:cNvPr id="4" name="TextBox 3"/>
          <p:cNvSpPr txBox="1">
            <a:spLocks/>
          </p:cNvSpPr>
          <p:nvPr/>
        </p:nvSpPr>
        <p:spPr>
          <a:xfrm>
            <a:off x="2854557" y="6188810"/>
            <a:ext cx="8893968" cy="400816"/>
          </a:xfrm>
          <a:prstGeom prst="rect">
            <a:avLst/>
          </a:prstGeom>
        </p:spPr>
        <p:txBody>
          <a:bodyPr/>
          <a:lstStyle/>
          <a:p>
            <a:endParaRPr b="1" u="none" strike="noStrike" dirty="0">
              <a:solidFill>
                <a:srgbClr val="A61C00"/>
              </a:solidFill>
              <a:uFillTx/>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46247" y="185133"/>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4093464" y="2880359"/>
            <a:ext cx="4005072" cy="1097280"/>
          </a:xfrm>
          <a:prstGeom prst="rect">
            <a:avLst/>
          </a:prstGeom>
        </p:spPr>
        <p:txBody>
          <a:bodyPr/>
          <a:lstStyle/>
          <a:p>
            <a:endParaRPr dirty="0"/>
          </a:p>
        </p:txBody>
      </p:sp>
      <p:sp>
        <p:nvSpPr>
          <p:cNvPr id="4" name="TextBox 3"/>
          <p:cNvSpPr txBox="1">
            <a:spLocks/>
          </p:cNvSpPr>
          <p:nvPr/>
        </p:nvSpPr>
        <p:spPr>
          <a:xfrm>
            <a:off x="416689" y="1493135"/>
            <a:ext cx="11447362" cy="4571999"/>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AACE/ACE guidelines, agents for monotherapy are recommended in the following order (highest to lowest recommendation): metformin, GLP-1 receptor agonists, SGLT2 inhibitors, DPP-4 inhibitors, TZDs, alpha-glucosidase inhibitors, and sulfonylureas/secretagogue glinides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AACE/ACE recognizes that empagliflozin and canagliflozin are associated with significantly reduced cardiac mortality, hospitalization for heart failure, as well as secondary renal endpoints</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Additionally, dapagliflozin demonstrated reduced all-cause mortality and the composite of CV death and HF hospitalization; however, it did not significantly lower the combined risk of CV death and nonfatal MI and stroke</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College of Physicians’ (ACP) revised 2017 guidelines for T2DM recommend metformin as first-line therapy, and a sulfonylurea, TZD, SGLT-2 inhibitor, or a DPP-4 inhibitor as preferred second-line treatments</a:t>
            </a:r>
          </a:p>
          <a:p>
            <a:pPr marL="457200" indent="-457200">
              <a:buChar char="•"/>
            </a:pPr>
            <a:endParaRPr sz="1900" dirty="0">
              <a:solidFill>
                <a:srgbClr val="000000"/>
              </a:solidFill>
              <a:uFillTx/>
              <a:latin typeface="Calibri"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2" y="220331"/>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0" y="1439532"/>
            <a:ext cx="12083969" cy="4671902"/>
          </a:xfrm>
          <a:prstGeom prst="rect">
            <a:avLst/>
          </a:prstGeom>
        </p:spPr>
        <p:txBody>
          <a:bodyPr/>
          <a:lstStyle/>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2015, the Food and Drug Administration (FDA) issued a warning that use of SGLT2 inhibitors may lead to ketoacidosis</a:t>
            </a:r>
          </a:p>
          <a:p>
            <a:pPr marL="457200" indent="-45720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May 2017, the FDA released a safety communication based on final safety data from the CANVAS and CANVAS-R studies, which revealed approximately a 2- fold increase in leg and foot amputations (primarily toes) in patients with T2DM who were treated with canagliflozin compared to placebo </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August 2018, the FDA issued another safety communication regarding the risk of Fournier’s gangrene with the use of the SGLT2 inhibitors</a:t>
            </a:r>
          </a:p>
          <a:p>
            <a:pPr marL="342900" indent="-3429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As a result, the FDA is requiring a new warning to be added to the labeling of all SGLT2 inhibitors and SGLT2  inhibitor-containing medications regarding this risk</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FDA</a:t>
            </a: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 also </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recently alerted prescribers of an increased risk of bone fracture in patients treated with canagliflozin (Invokana, Invokamet, Invokamet XR)</a:t>
            </a:r>
          </a:p>
        </p:txBody>
      </p:sp>
      <p:sp>
        <p:nvSpPr>
          <p:cNvPr id="4" name="TextBox 3"/>
          <p:cNvSpPr txBox="1">
            <a:spLocks/>
          </p:cNvSpPr>
          <p:nvPr/>
        </p:nvSpPr>
        <p:spPr>
          <a:xfrm>
            <a:off x="1418547" y="3147851"/>
            <a:ext cx="8561476" cy="1154017"/>
          </a:xfrm>
          <a:prstGeom prst="rect">
            <a:avLst/>
          </a:prstGeom>
        </p:spPr>
        <p:txBody>
          <a:bodyPr/>
          <a:lstStyle/>
          <a:p>
            <a:endParaRPr sz="1500" b="1" dirty="0">
              <a:solidFill>
                <a:srgbClr val="980000"/>
              </a:solidFill>
              <a:uFillTx/>
              <a:latin typeface="Calibri" charset="0"/>
            </a:endParaRPr>
          </a:p>
        </p:txBody>
      </p:sp>
      <p:sp>
        <p:nvSpPr>
          <p:cNvPr id="5" name="TextBox 4"/>
          <p:cNvSpPr txBox="1">
            <a:spLocks/>
          </p:cNvSpPr>
          <p:nvPr/>
        </p:nvSpPr>
        <p:spPr>
          <a:xfrm>
            <a:off x="1334074" y="4034798"/>
            <a:ext cx="8971403" cy="1640205"/>
          </a:xfrm>
          <a:prstGeom prst="rect">
            <a:avLst/>
          </a:prstGeom>
        </p:spPr>
        <p:txBody>
          <a:bodyPr/>
          <a:lstStyle/>
          <a:p>
            <a:endParaRPr sz="1500" b="1" dirty="0">
              <a:solidFill>
                <a:srgbClr val="980000"/>
              </a:solidFill>
              <a:uFillTx/>
              <a:latin typeface="Calibri" charset="0"/>
            </a:endParaRPr>
          </a:p>
        </p:txBody>
      </p:sp>
    </p:spTree>
    <p:extLst>
      <p:ext uri="{BB962C8B-B14F-4D97-AF65-F5344CB8AC3E}">
        <p14:creationId xmlns:p14="http://schemas.microsoft.com/office/powerpoint/2010/main" val="3891493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2" y="220331"/>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0" y="1439531"/>
            <a:ext cx="12191999" cy="4752925"/>
          </a:xfrm>
          <a:prstGeom prst="rect">
            <a:avLst/>
          </a:prstGeom>
        </p:spPr>
        <p:txBody>
          <a:bodyPr/>
          <a:lstStyle/>
          <a:p>
            <a:pPr marL="457200" indent="-457200">
              <a:buFontTx/>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2018 World Health Organization (WHO) guidelines for treatment intensification in patients with T2DM recommend addition of a DPP-4 inhibitor, a SGLT2 inhibitor, or a TZD if insulin is unsuitable in patients with T2DM who do not achieve glycemic control with metformin and/or a sulfonylurea</a:t>
            </a: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Endocrine Society issued 2019 guideline recommendations for diabetes in patients aged ≥ 65 years</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They recommend simplified outpatient medication regimens and glycemic targets tailored to improve compliance and prevent complications, such as hypoglycemia and falls, particularly in patients with cognitive impairment</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When pharmacological therapy is indicated, metformin, in addition to lifestyle management, is recommended first-line</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If glycemic targets are not attained with metformin and lifestyle management, oral and injectable therapies with low risk for hypoglycemia are suggested</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guidelines also have recommendations for management of common comorbidities in this population including hypertension, hyperlipidemia, congestive heart failure, retinopathy, neuropathy, and chronic kidney disease</a:t>
            </a: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1418547" y="3147851"/>
            <a:ext cx="8561476" cy="1154017"/>
          </a:xfrm>
          <a:prstGeom prst="rect">
            <a:avLst/>
          </a:prstGeom>
        </p:spPr>
        <p:txBody>
          <a:bodyPr/>
          <a:lstStyle/>
          <a:p>
            <a:endParaRPr sz="1500" b="1" dirty="0">
              <a:solidFill>
                <a:srgbClr val="980000"/>
              </a:solidFill>
              <a:uFillTx/>
              <a:latin typeface="Calibri" charset="0"/>
            </a:endParaRPr>
          </a:p>
        </p:txBody>
      </p:sp>
      <p:sp>
        <p:nvSpPr>
          <p:cNvPr id="5" name="TextBox 4"/>
          <p:cNvSpPr txBox="1">
            <a:spLocks/>
          </p:cNvSpPr>
          <p:nvPr/>
        </p:nvSpPr>
        <p:spPr>
          <a:xfrm>
            <a:off x="1334074" y="4034798"/>
            <a:ext cx="8971403" cy="1640205"/>
          </a:xfrm>
          <a:prstGeom prst="rect">
            <a:avLst/>
          </a:prstGeom>
        </p:spPr>
        <p:txBody>
          <a:bodyPr/>
          <a:lstStyle/>
          <a:p>
            <a:endParaRPr sz="1500" b="1" dirty="0">
              <a:solidFill>
                <a:srgbClr val="980000"/>
              </a:solidFill>
              <a:uFillTx/>
              <a:latin typeface="Calibri" charset="0"/>
            </a:endParaRPr>
          </a:p>
        </p:txBody>
      </p:sp>
    </p:spTree>
    <p:extLst>
      <p:ext uri="{BB962C8B-B14F-4D97-AF65-F5344CB8AC3E}">
        <p14:creationId xmlns:p14="http://schemas.microsoft.com/office/powerpoint/2010/main" val="18986867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2091084" y="2034129"/>
            <a:ext cx="7630837" cy="2457450"/>
          </a:xfrm>
        </p:spPr>
        <p:txBody>
          <a:bodyPr/>
          <a:lstStyle/>
          <a:p>
            <a:r>
              <a:rPr dirty="0">
                <a:uFillTx/>
              </a:rPr>
              <a:t>Immune Globulins</a:t>
            </a:r>
          </a:p>
        </p:txBody>
      </p:sp>
    </p:spTree>
    <p:extLst>
      <p:ext uri="{BB962C8B-B14F-4D97-AF65-F5344CB8AC3E}">
        <p14:creationId xmlns:p14="http://schemas.microsoft.com/office/powerpoint/2010/main" val="993945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DEA620-22DB-4744-9FAE-D240281E2D1C}"/>
              </a:ext>
            </a:extLst>
          </p:cNvPr>
          <p:cNvSpPr>
            <a:spLocks noGrp="1"/>
          </p:cNvSpPr>
          <p:nvPr>
            <p:ph type="sldNum" sz="quarter" idx="4"/>
          </p:nvPr>
        </p:nvSpPr>
        <p:spPr/>
        <p:txBody>
          <a:bodyPr/>
          <a:lstStyle/>
          <a:p>
            <a:fld id="{FF445594-FFE8-4E90-934C-EFF530110A38}" type="slidenum">
              <a:rPr lang="en-US" smtClean="0">
                <a:uFillTx/>
              </a:rPr>
              <a:pPr/>
              <a:t>79</a:t>
            </a:fld>
            <a:endParaRPr lang="en-US" dirty="0">
              <a:uFillTx/>
            </a:endParaRPr>
          </a:p>
        </p:txBody>
      </p:sp>
      <p:sp>
        <p:nvSpPr>
          <p:cNvPr id="3" name="Title 2">
            <a:extLst>
              <a:ext uri="{FF2B5EF4-FFF2-40B4-BE49-F238E27FC236}">
                <a16:creationId xmlns:a16="http://schemas.microsoft.com/office/drawing/2014/main" id="{455F118D-6053-4BF5-9552-3920BEE33270}"/>
              </a:ext>
            </a:extLst>
          </p:cNvPr>
          <p:cNvSpPr>
            <a:spLocks noGrp="1"/>
          </p:cNvSpPr>
          <p:nvPr>
            <p:ph type="title"/>
          </p:nvPr>
        </p:nvSpPr>
        <p:spPr/>
        <p:txBody>
          <a:bodyPr/>
          <a:lstStyle/>
          <a:p>
            <a:r>
              <a:rPr lang="en-US" dirty="0"/>
              <a:t>Immune Globulins</a:t>
            </a:r>
          </a:p>
        </p:txBody>
      </p:sp>
      <p:sp>
        <p:nvSpPr>
          <p:cNvPr id="4" name="Footer Placeholder 3">
            <a:extLst>
              <a:ext uri="{FF2B5EF4-FFF2-40B4-BE49-F238E27FC236}">
                <a16:creationId xmlns:a16="http://schemas.microsoft.com/office/drawing/2014/main" id="{19175F9F-C0F4-4EDB-A3B2-BF22B16E8F47}"/>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AB1BB03D-88AF-42A2-8F81-CA42F666FA44}"/>
              </a:ext>
            </a:extLst>
          </p:cNvPr>
          <p:cNvGraphicFramePr>
            <a:graphicFrameLocks noGrp="1"/>
          </p:cNvGraphicFramePr>
          <p:nvPr/>
        </p:nvGraphicFramePr>
        <p:xfrm>
          <a:off x="92597" y="1609277"/>
          <a:ext cx="12099404" cy="4487301"/>
        </p:xfrm>
        <a:graphic>
          <a:graphicData uri="http://schemas.openxmlformats.org/drawingml/2006/table">
            <a:tbl>
              <a:tblPr firstRow="1" firstCol="1" lastRow="1" lastCol="1" bandRow="1" bandCol="1">
                <a:tableStyleId>{5C22544A-7EE6-4342-B048-85BDC9FD1C3A}</a:tableStyleId>
              </a:tblPr>
              <a:tblGrid>
                <a:gridCol w="2700761">
                  <a:extLst>
                    <a:ext uri="{9D8B030D-6E8A-4147-A177-3AD203B41FA5}">
                      <a16:colId xmlns:a16="http://schemas.microsoft.com/office/drawing/2014/main" val="2222574094"/>
                    </a:ext>
                  </a:extLst>
                </a:gridCol>
                <a:gridCol w="2268638">
                  <a:extLst>
                    <a:ext uri="{9D8B030D-6E8A-4147-A177-3AD203B41FA5}">
                      <a16:colId xmlns:a16="http://schemas.microsoft.com/office/drawing/2014/main" val="1823399434"/>
                    </a:ext>
                  </a:extLst>
                </a:gridCol>
                <a:gridCol w="7130005">
                  <a:extLst>
                    <a:ext uri="{9D8B030D-6E8A-4147-A177-3AD203B41FA5}">
                      <a16:colId xmlns:a16="http://schemas.microsoft.com/office/drawing/2014/main" val="3249619987"/>
                    </a:ext>
                  </a:extLst>
                </a:gridCol>
              </a:tblGrid>
              <a:tr h="275469">
                <a:tc>
                  <a:txBody>
                    <a:bodyPr/>
                    <a:lstStyle/>
                    <a:p>
                      <a:pPr marL="0" marR="0" algn="ctr">
                        <a:spcBef>
                          <a:spcPts val="50"/>
                        </a:spcBef>
                        <a:spcAft>
                          <a:spcPts val="0"/>
                        </a:spcAft>
                      </a:pPr>
                      <a:r>
                        <a:rPr lang="en-US" sz="1200" b="0" dirty="0">
                          <a:solidFill>
                            <a:schemeClr val="bg1"/>
                          </a:solidFill>
                          <a:effectLst/>
                          <a:latin typeface="+mj-lt"/>
                        </a:rPr>
                        <a:t>Drug</a:t>
                      </a:r>
                      <a:endParaRPr lang="en-US" sz="1200" b="0" dirty="0">
                        <a:solidFill>
                          <a:schemeClr val="bg1"/>
                        </a:solidFill>
                        <a:effectLst/>
                        <a:latin typeface="+mj-lt"/>
                        <a:ea typeface="Times New Roman" panose="02020603050405020304" pitchFamily="18" charset="0"/>
                        <a:cs typeface="Times New Roman" panose="02020603050405020304" pitchFamily="18" charset="0"/>
                      </a:endParaRPr>
                    </a:p>
                  </a:txBody>
                  <a:tcPr marL="22190" marR="22190" marT="0" marB="0" anchor="ctr">
                    <a:solidFill>
                      <a:schemeClr val="tx2">
                        <a:lumMod val="60000"/>
                        <a:lumOff val="40000"/>
                      </a:schemeClr>
                    </a:solidFill>
                  </a:tcPr>
                </a:tc>
                <a:tc>
                  <a:txBody>
                    <a:bodyPr/>
                    <a:lstStyle/>
                    <a:p>
                      <a:pPr marL="0" marR="0" algn="ctr">
                        <a:spcBef>
                          <a:spcPts val="50"/>
                        </a:spcBef>
                        <a:spcAft>
                          <a:spcPts val="0"/>
                        </a:spcAft>
                      </a:pPr>
                      <a:r>
                        <a:rPr lang="en-US" sz="1200" b="0" dirty="0">
                          <a:solidFill>
                            <a:schemeClr val="bg1"/>
                          </a:solidFill>
                          <a:effectLst/>
                          <a:latin typeface="+mj-lt"/>
                        </a:rPr>
                        <a:t>Manufacturer</a:t>
                      </a:r>
                      <a:endParaRPr lang="en-US" sz="1200" b="0" dirty="0">
                        <a:solidFill>
                          <a:schemeClr val="bg1"/>
                        </a:solidFill>
                        <a:effectLst/>
                        <a:latin typeface="+mj-lt"/>
                        <a:ea typeface="Times New Roman" panose="02020603050405020304" pitchFamily="18" charset="0"/>
                        <a:cs typeface="Times New Roman" panose="02020603050405020304" pitchFamily="18" charset="0"/>
                      </a:endParaRPr>
                    </a:p>
                  </a:txBody>
                  <a:tcPr marL="22190" marR="22190" marT="0" marB="0" anchor="ctr">
                    <a:solidFill>
                      <a:schemeClr val="tx2">
                        <a:lumMod val="60000"/>
                        <a:lumOff val="40000"/>
                      </a:schemeClr>
                    </a:solidFill>
                  </a:tcPr>
                </a:tc>
                <a:tc>
                  <a:txBody>
                    <a:bodyPr/>
                    <a:lstStyle/>
                    <a:p>
                      <a:pPr marL="0" marR="0" algn="ctr">
                        <a:spcBef>
                          <a:spcPts val="50"/>
                        </a:spcBef>
                        <a:spcAft>
                          <a:spcPts val="0"/>
                        </a:spcAft>
                      </a:pPr>
                      <a:r>
                        <a:rPr lang="en-US" sz="1200" b="0" dirty="0">
                          <a:solidFill>
                            <a:schemeClr val="bg1"/>
                          </a:solidFill>
                          <a:effectLst/>
                          <a:latin typeface="+mj-lt"/>
                        </a:rPr>
                        <a:t>Indications</a:t>
                      </a:r>
                      <a:endParaRPr lang="en-US" sz="1200" b="0" dirty="0">
                        <a:solidFill>
                          <a:schemeClr val="bg1"/>
                        </a:solidFill>
                        <a:effectLst/>
                        <a:latin typeface="+mj-lt"/>
                        <a:ea typeface="Times New Roman" panose="02020603050405020304" pitchFamily="18" charset="0"/>
                        <a:cs typeface="Times New Roman" panose="02020603050405020304" pitchFamily="18" charset="0"/>
                      </a:endParaRPr>
                    </a:p>
                  </a:txBody>
                  <a:tcPr marL="22190" marR="22190" marT="0" marB="0" anchor="ctr">
                    <a:solidFill>
                      <a:schemeClr val="tx2">
                        <a:lumMod val="60000"/>
                        <a:lumOff val="40000"/>
                      </a:schemeClr>
                    </a:solidFill>
                  </a:tcPr>
                </a:tc>
                <a:extLst>
                  <a:ext uri="{0D108BD9-81ED-4DB2-BD59-A6C34878D82A}">
                    <a16:rowId xmlns:a16="http://schemas.microsoft.com/office/drawing/2014/main" val="4080419324"/>
                  </a:ext>
                </a:extLst>
              </a:tr>
              <a:tr h="184890">
                <a:tc gridSpan="3">
                  <a:txBody>
                    <a:bodyPr/>
                    <a:lstStyle/>
                    <a:p>
                      <a:pPr marL="0" marR="0" algn="ctr">
                        <a:spcBef>
                          <a:spcPts val="50"/>
                        </a:spcBef>
                        <a:spcAft>
                          <a:spcPts val="0"/>
                        </a:spcAft>
                      </a:pPr>
                      <a:r>
                        <a:rPr lang="en-US" sz="1200" b="1" dirty="0">
                          <a:solidFill>
                            <a:srgbClr val="000000"/>
                          </a:solidFill>
                          <a:effectLst/>
                          <a:latin typeface="+mj-lt"/>
                        </a:rPr>
                        <a:t>Intravenous</a:t>
                      </a:r>
                      <a:endParaRPr lang="en-US" sz="1200" b="1"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2179789"/>
                  </a:ext>
                </a:extLst>
              </a:tr>
              <a:tr h="184890">
                <a:tc>
                  <a:txBody>
                    <a:bodyPr/>
                    <a:lstStyle/>
                    <a:p>
                      <a:pPr marL="0" marR="0">
                        <a:spcBef>
                          <a:spcPts val="50"/>
                        </a:spcBef>
                        <a:spcAft>
                          <a:spcPts val="0"/>
                        </a:spcAft>
                      </a:pPr>
                      <a:r>
                        <a:rPr lang="en-US" sz="1200" b="0" dirty="0">
                          <a:solidFill>
                            <a:srgbClr val="000000"/>
                          </a:solidFill>
                          <a:effectLst/>
                          <a:latin typeface="+mj-lt"/>
                        </a:rPr>
                        <a:t>Bivigam®</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r>
                        <a:rPr lang="en-US" sz="1200" b="0" dirty="0">
                          <a:solidFill>
                            <a:srgbClr val="000000"/>
                          </a:solidFill>
                          <a:effectLst/>
                          <a:latin typeface="+mj-lt"/>
                        </a:rPr>
                        <a:t>Biotest </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Primary humoral immunodeficiency</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1755423091"/>
                  </a:ext>
                </a:extLst>
              </a:tr>
              <a:tr h="260860">
                <a:tc>
                  <a:txBody>
                    <a:bodyPr/>
                    <a:lstStyle/>
                    <a:p>
                      <a:pPr marL="0" marR="0">
                        <a:spcBef>
                          <a:spcPts val="50"/>
                        </a:spcBef>
                        <a:spcAft>
                          <a:spcPts val="0"/>
                        </a:spcAft>
                      </a:pP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1209720943"/>
                  </a:ext>
                </a:extLst>
              </a:tr>
              <a:tr h="386073">
                <a:tc>
                  <a:txBody>
                    <a:bodyPr/>
                    <a:lstStyle/>
                    <a:p>
                      <a:pPr marL="0" marR="0">
                        <a:spcBef>
                          <a:spcPts val="50"/>
                        </a:spcBef>
                        <a:spcAft>
                          <a:spcPts val="0"/>
                        </a:spcAft>
                      </a:pPr>
                      <a:r>
                        <a:rPr lang="en-US" sz="1200" b="0" dirty="0">
                          <a:solidFill>
                            <a:srgbClr val="000000"/>
                          </a:solidFill>
                          <a:effectLst/>
                          <a:latin typeface="+mj-lt"/>
                        </a:rPr>
                        <a:t>Flebogamma® DIF 5% and 10%</a:t>
                      </a:r>
                      <a:r>
                        <a:rPr lang="en-US" sz="1200" b="0" baseline="30000" dirty="0">
                          <a:solidFill>
                            <a:srgbClr val="000000"/>
                          </a:solidFill>
                          <a:effectLst/>
                          <a:latin typeface="+mj-lt"/>
                        </a:rPr>
                        <a:t>,</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r>
                        <a:rPr lang="en-US" sz="1200" b="0" dirty="0">
                          <a:solidFill>
                            <a:srgbClr val="000000"/>
                          </a:solidFill>
                          <a:effectLst/>
                          <a:latin typeface="+mj-lt"/>
                        </a:rPr>
                        <a:t>Grifols</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Primary (inherited)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Chronic primary immune thrombocytopenia (10% only)</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4175963216"/>
                  </a:ext>
                </a:extLst>
              </a:tr>
              <a:tr h="1158221">
                <a:tc>
                  <a:txBody>
                    <a:bodyPr/>
                    <a:lstStyle/>
                    <a:p>
                      <a:pPr marL="0" marR="0">
                        <a:spcBef>
                          <a:spcPts val="50"/>
                        </a:spcBef>
                        <a:spcAft>
                          <a:spcPts val="0"/>
                        </a:spcAft>
                      </a:pPr>
                      <a:r>
                        <a:rPr lang="en-US" sz="1200" b="0" dirty="0">
                          <a:solidFill>
                            <a:srgbClr val="000000"/>
                          </a:solidFill>
                          <a:effectLst/>
                          <a:latin typeface="+mj-lt"/>
                        </a:rPr>
                        <a:t>Gammagard® S/D</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r>
                        <a:rPr lang="en-US" sz="1200" b="0" dirty="0">
                          <a:solidFill>
                            <a:srgbClr val="000000"/>
                          </a:solidFill>
                          <a:effectLst/>
                          <a:highlight>
                            <a:srgbClr val="00FFFF"/>
                          </a:highlight>
                          <a:latin typeface="+mj-lt"/>
                        </a:rPr>
                        <a:t>Baxalta</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Prevention of bacterial infections in hypogammaglobulinemia and/or recurrent bacterial infections associated with B-cell chronic lymphocytic leukemia</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Chronic idiopathic thrombocytopenic purpura</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Prevention of coronary artery aneurysms associated with Kawasaki syndrome</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1919091821"/>
                  </a:ext>
                </a:extLst>
              </a:tr>
              <a:tr h="386073">
                <a:tc>
                  <a:txBody>
                    <a:bodyPr/>
                    <a:lstStyle/>
                    <a:p>
                      <a:pPr marL="0" marR="0">
                        <a:spcBef>
                          <a:spcPts val="50"/>
                        </a:spcBef>
                        <a:spcAft>
                          <a:spcPts val="0"/>
                        </a:spcAft>
                      </a:pPr>
                      <a:r>
                        <a:rPr lang="en-US" sz="1200" b="0" dirty="0">
                          <a:solidFill>
                            <a:srgbClr val="000000"/>
                          </a:solidFill>
                          <a:effectLst/>
                          <a:latin typeface="+mj-lt"/>
                        </a:rPr>
                        <a:t>Gammaplex® 5% and 10%</a:t>
                      </a:r>
                      <a:r>
                        <a:rPr lang="en-US" sz="1200" b="0" baseline="30000" dirty="0">
                          <a:solidFill>
                            <a:srgbClr val="000000"/>
                          </a:solidFill>
                          <a:effectLst/>
                          <a:latin typeface="+mj-lt"/>
                        </a:rPr>
                        <a:t>,</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r>
                        <a:rPr lang="en-US" sz="1200" b="0" dirty="0">
                          <a:solidFill>
                            <a:srgbClr val="000000"/>
                          </a:solidFill>
                          <a:effectLst/>
                          <a:latin typeface="+mj-lt"/>
                        </a:rPr>
                        <a:t>Bio Products Laboratory</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Chronic immune thrombocytopenic purpura</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3725745514"/>
                  </a:ext>
                </a:extLst>
              </a:tr>
              <a:tr h="511286">
                <a:tc>
                  <a:txBody>
                    <a:bodyPr/>
                    <a:lstStyle/>
                    <a:p>
                      <a:pPr marL="0" marR="0">
                        <a:spcBef>
                          <a:spcPts val="50"/>
                        </a:spcBef>
                        <a:spcAft>
                          <a:spcPts val="0"/>
                        </a:spcAft>
                      </a:pPr>
                      <a:r>
                        <a:rPr lang="en-US" sz="1200" b="0" dirty="0">
                          <a:solidFill>
                            <a:srgbClr val="000000"/>
                          </a:solidFill>
                          <a:effectLst/>
                          <a:latin typeface="+mj-lt"/>
                        </a:rPr>
                        <a:t>Octagam® 5% and 10%</a:t>
                      </a:r>
                      <a:r>
                        <a:rPr lang="en-US" sz="1200" b="0" baseline="30000" dirty="0">
                          <a:solidFill>
                            <a:srgbClr val="000000"/>
                          </a:solidFill>
                          <a:effectLst/>
                          <a:latin typeface="+mj-lt"/>
                        </a:rPr>
                        <a:t>,</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r>
                        <a:rPr lang="en-US" sz="1200" b="0" dirty="0">
                          <a:solidFill>
                            <a:srgbClr val="000000"/>
                          </a:solidFill>
                          <a:effectLst/>
                          <a:latin typeface="+mj-lt"/>
                        </a:rPr>
                        <a:t>Octapharma USA</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Primary humoral immunodeficiency (5%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Chronic immune thrombocytopenic purpura (10% only)</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2877170604"/>
                  </a:ext>
                </a:extLst>
              </a:tr>
              <a:tr h="382619">
                <a:tc>
                  <a:txBody>
                    <a:bodyPr/>
                    <a:lstStyle/>
                    <a:p>
                      <a:pPr marL="0" marR="0">
                        <a:spcBef>
                          <a:spcPts val="50"/>
                        </a:spcBef>
                        <a:spcAft>
                          <a:spcPts val="0"/>
                        </a:spcAft>
                      </a:pPr>
                      <a:r>
                        <a:rPr lang="en-US" sz="1200" b="0" dirty="0">
                          <a:solidFill>
                            <a:srgbClr val="000000"/>
                          </a:solidFill>
                          <a:effectLst/>
                          <a:highlight>
                            <a:srgbClr val="00FFFF"/>
                          </a:highlight>
                          <a:latin typeface="+mj-lt"/>
                        </a:rPr>
                        <a:t>Panzyga®</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r>
                        <a:rPr lang="en-US" sz="1200" b="0" dirty="0">
                          <a:solidFill>
                            <a:srgbClr val="000000"/>
                          </a:solidFill>
                          <a:effectLst/>
                          <a:highlight>
                            <a:srgbClr val="00FFFF"/>
                          </a:highlight>
                          <a:latin typeface="+mj-lt"/>
                        </a:rPr>
                        <a:t>Octapharma USA/ Pfizer</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highlight>
                            <a:srgbClr val="00FFFF"/>
                          </a:highlight>
                          <a:latin typeface="+mj-lt"/>
                        </a:rPr>
                        <a:t>Primary humoral immunodeficiency </a:t>
                      </a:r>
                      <a:endParaRPr lang="en-US" sz="1200" b="0" dirty="0">
                        <a:solidFill>
                          <a:srgbClr val="000000"/>
                        </a:solidFill>
                        <a:effectLst/>
                        <a:latin typeface="+mj-lt"/>
                      </a:endParaRP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highlight>
                            <a:srgbClr val="00FFFF"/>
                          </a:highlight>
                          <a:latin typeface="+mj-lt"/>
                        </a:rPr>
                        <a:t>Chronic immune thrombocytopenia</a:t>
                      </a:r>
                      <a:r>
                        <a:rPr lang="en-US" sz="1200" b="0" dirty="0">
                          <a:solidFill>
                            <a:srgbClr val="000000"/>
                          </a:solidFill>
                          <a:effectLst/>
                          <a:latin typeface="+mj-lt"/>
                        </a:rPr>
                        <a:t> </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887539026"/>
                  </a:ext>
                </a:extLst>
              </a:tr>
              <a:tr h="0">
                <a:tc>
                  <a:txBody>
                    <a:bodyPr/>
                    <a:lstStyle/>
                    <a:p>
                      <a:pPr marL="0" marR="0">
                        <a:spcBef>
                          <a:spcPts val="50"/>
                        </a:spcBef>
                        <a:spcAft>
                          <a:spcPts val="0"/>
                        </a:spcAft>
                      </a:pPr>
                      <a:r>
                        <a:rPr lang="en-US" sz="1200" b="0" dirty="0">
                          <a:solidFill>
                            <a:srgbClr val="000000"/>
                          </a:solidFill>
                          <a:effectLst/>
                          <a:latin typeface="+mj-lt"/>
                        </a:rPr>
                        <a:t>Privigen®</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0" marR="0">
                        <a:spcBef>
                          <a:spcPts val="50"/>
                        </a:spcBef>
                        <a:spcAft>
                          <a:spcPts val="0"/>
                        </a:spcAft>
                      </a:pPr>
                      <a:r>
                        <a:rPr lang="en-US" sz="1200" b="0" dirty="0">
                          <a:solidFill>
                            <a:srgbClr val="000000"/>
                          </a:solidFill>
                          <a:effectLst/>
                          <a:latin typeface="+mj-lt"/>
                        </a:rPr>
                        <a:t>CSL Behring </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Chronic immune thrombocytopenic purpura</a:t>
                      </a:r>
                    </a:p>
                    <a:p>
                      <a:pPr marL="342900" marR="0" lvl="0" indent="-342900">
                        <a:spcBef>
                          <a:spcPts val="50"/>
                        </a:spcBef>
                        <a:spcAft>
                          <a:spcPts val="0"/>
                        </a:spcAft>
                        <a:buSzPts val="1000"/>
                        <a:buFont typeface="Wingdings" panose="05000000000000000000" pitchFamily="2" charset="2"/>
                        <a:buChar char=""/>
                        <a:tabLst>
                          <a:tab pos="228600" algn="l"/>
                        </a:tabLst>
                      </a:pPr>
                      <a:r>
                        <a:rPr lang="en-US" sz="1200" b="0" dirty="0">
                          <a:solidFill>
                            <a:srgbClr val="000000"/>
                          </a:solidFill>
                          <a:effectLst/>
                          <a:latin typeface="+mj-lt"/>
                        </a:rPr>
                        <a:t>Chronic inflammatory demyelinating polyneuropathy (Limitation of use: maintenance therapy has not been studied &gt; 6 months)</a:t>
                      </a:r>
                      <a:endParaRPr lang="en-US" sz="1200" b="0" dirty="0">
                        <a:solidFill>
                          <a:srgbClr val="000000"/>
                        </a:solidFill>
                        <a:effectLst/>
                        <a:latin typeface="+mj-lt"/>
                        <a:ea typeface="Times New Roman" panose="02020603050405020304" pitchFamily="18" charset="0"/>
                        <a:cs typeface="Times New Roman" panose="02020603050405020304" pitchFamily="18" charset="0"/>
                      </a:endParaRPr>
                    </a:p>
                  </a:txBody>
                  <a:tcPr marL="22190" marR="22190" marT="0" marB="0">
                    <a:solidFill>
                      <a:schemeClr val="accent1">
                        <a:lumMod val="20000"/>
                        <a:lumOff val="80000"/>
                      </a:schemeClr>
                    </a:solidFill>
                  </a:tcPr>
                </a:tc>
                <a:extLst>
                  <a:ext uri="{0D108BD9-81ED-4DB2-BD59-A6C34878D82A}">
                    <a16:rowId xmlns:a16="http://schemas.microsoft.com/office/drawing/2014/main" val="1261462184"/>
                  </a:ext>
                </a:extLst>
              </a:tr>
            </a:tbl>
          </a:graphicData>
        </a:graphic>
      </p:graphicFrame>
    </p:spTree>
    <p:extLst>
      <p:ext uri="{BB962C8B-B14F-4D97-AF65-F5344CB8AC3E}">
        <p14:creationId xmlns:p14="http://schemas.microsoft.com/office/powerpoint/2010/main" val="106932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AB9C-5433-4767-9A08-FC949F4A247F}"/>
              </a:ext>
            </a:extLst>
          </p:cNvPr>
          <p:cNvSpPr>
            <a:spLocks noGrp="1"/>
          </p:cNvSpPr>
          <p:nvPr>
            <p:ph type="title"/>
          </p:nvPr>
        </p:nvSpPr>
        <p:spPr>
          <a:xfrm>
            <a:off x="609600" y="304800"/>
            <a:ext cx="11074400" cy="1219200"/>
          </a:xfrm>
        </p:spPr>
        <p:txBody>
          <a:bodyPr/>
          <a:lstStyle/>
          <a:p>
            <a:r>
              <a:rPr lang="en-US" dirty="0"/>
              <a:t>Antidepressants, Other</a:t>
            </a:r>
          </a:p>
        </p:txBody>
      </p:sp>
      <p:sp>
        <p:nvSpPr>
          <p:cNvPr id="4" name="Slide Number Placeholder 3">
            <a:extLst>
              <a:ext uri="{FF2B5EF4-FFF2-40B4-BE49-F238E27FC236}">
                <a16:creationId xmlns:a16="http://schemas.microsoft.com/office/drawing/2014/main" id="{2BC7DAE5-1699-451A-8FE1-B44EB5A51C0B}"/>
              </a:ext>
            </a:extLst>
          </p:cNvPr>
          <p:cNvSpPr>
            <a:spLocks noGrp="1"/>
          </p:cNvSpPr>
          <p:nvPr>
            <p:ph type="sldNum" sz="quarter" idx="4"/>
          </p:nvPr>
        </p:nvSpPr>
        <p:spPr/>
        <p:txBody>
          <a:bodyPr/>
          <a:lstStyle/>
          <a:p>
            <a:fld id="{FF445594-FFE8-4E90-934C-EFF530110A38}" type="slidenum">
              <a:rPr lang="en-US" smtClean="0">
                <a:uFillTx/>
              </a:rPr>
              <a:pPr/>
              <a:t>8</a:t>
            </a:fld>
            <a:endParaRPr lang="en-US" dirty="0">
              <a:uFillTx/>
            </a:endParaRPr>
          </a:p>
        </p:txBody>
      </p:sp>
      <p:sp>
        <p:nvSpPr>
          <p:cNvPr id="5" name="Footer Placeholder 4">
            <a:extLst>
              <a:ext uri="{FF2B5EF4-FFF2-40B4-BE49-F238E27FC236}">
                <a16:creationId xmlns:a16="http://schemas.microsoft.com/office/drawing/2014/main" id="{98EC5D14-7691-4473-8EAD-9EEEC5A36885}"/>
              </a:ext>
            </a:extLst>
          </p:cNvPr>
          <p:cNvSpPr>
            <a:spLocks noGrp="1"/>
          </p:cNvSpPr>
          <p:nvPr>
            <p:ph type="ftr" sz="quarter" idx="3"/>
          </p:nvPr>
        </p:nvSpPr>
        <p:spPr>
          <a:xfrm>
            <a:off x="-244598" y="6172200"/>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9" name="Rectangle 1">
            <a:extLst>
              <a:ext uri="{FF2B5EF4-FFF2-40B4-BE49-F238E27FC236}">
                <a16:creationId xmlns:a16="http://schemas.microsoft.com/office/drawing/2014/main" id="{0451BA8F-CCF3-4883-9617-0136F3B6C6E7}"/>
              </a:ext>
            </a:extLst>
          </p:cNvPr>
          <p:cNvSpPr>
            <a:spLocks noChangeArrowheads="1"/>
          </p:cNvSpPr>
          <p:nvPr/>
        </p:nvSpPr>
        <p:spPr bwMode="auto">
          <a:xfrm>
            <a:off x="1595438" y="3699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5B618CEA-DF47-459C-A909-F023928B344C}"/>
              </a:ext>
            </a:extLst>
          </p:cNvPr>
          <p:cNvSpPr>
            <a:spLocks noChangeArrowheads="1"/>
          </p:cNvSpPr>
          <p:nvPr/>
        </p:nvSpPr>
        <p:spPr bwMode="auto">
          <a:xfrm>
            <a:off x="3668713"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2" name="Content Placeholder 21">
            <a:extLst>
              <a:ext uri="{FF2B5EF4-FFF2-40B4-BE49-F238E27FC236}">
                <a16:creationId xmlns:a16="http://schemas.microsoft.com/office/drawing/2014/main" id="{C7266438-5C97-4724-8F6D-EBDC4CBFA5CD}"/>
              </a:ext>
            </a:extLst>
          </p:cNvPr>
          <p:cNvGraphicFramePr>
            <a:graphicFrameLocks noGrp="1"/>
          </p:cNvGraphicFramePr>
          <p:nvPr>
            <p:ph idx="1"/>
            <p:extLst>
              <p:ext uri="{D42A27DB-BD31-4B8C-83A1-F6EECF244321}">
                <p14:modId xmlns:p14="http://schemas.microsoft.com/office/powerpoint/2010/main" val="3877212244"/>
              </p:ext>
            </p:extLst>
          </p:nvPr>
        </p:nvGraphicFramePr>
        <p:xfrm>
          <a:off x="609600" y="1548771"/>
          <a:ext cx="10668000" cy="4571495"/>
        </p:xfrm>
        <a:graphic>
          <a:graphicData uri="http://schemas.openxmlformats.org/drawingml/2006/table">
            <a:tbl>
              <a:tblPr>
                <a:tableStyleId>{5C22544A-7EE6-4342-B048-85BDC9FD1C3A}</a:tableStyleId>
              </a:tblPr>
              <a:tblGrid>
                <a:gridCol w="2090210">
                  <a:extLst>
                    <a:ext uri="{9D8B030D-6E8A-4147-A177-3AD203B41FA5}">
                      <a16:colId xmlns:a16="http://schemas.microsoft.com/office/drawing/2014/main" val="2354727079"/>
                    </a:ext>
                  </a:extLst>
                </a:gridCol>
                <a:gridCol w="1619247">
                  <a:extLst>
                    <a:ext uri="{9D8B030D-6E8A-4147-A177-3AD203B41FA5}">
                      <a16:colId xmlns:a16="http://schemas.microsoft.com/office/drawing/2014/main" val="2167317121"/>
                    </a:ext>
                  </a:extLst>
                </a:gridCol>
                <a:gridCol w="1238249">
                  <a:extLst>
                    <a:ext uri="{9D8B030D-6E8A-4147-A177-3AD203B41FA5}">
                      <a16:colId xmlns:a16="http://schemas.microsoft.com/office/drawing/2014/main" val="3724907748"/>
                    </a:ext>
                  </a:extLst>
                </a:gridCol>
                <a:gridCol w="1333502">
                  <a:extLst>
                    <a:ext uri="{9D8B030D-6E8A-4147-A177-3AD203B41FA5}">
                      <a16:colId xmlns:a16="http://schemas.microsoft.com/office/drawing/2014/main" val="4010963046"/>
                    </a:ext>
                  </a:extLst>
                </a:gridCol>
                <a:gridCol w="1107019">
                  <a:extLst>
                    <a:ext uri="{9D8B030D-6E8A-4147-A177-3AD203B41FA5}">
                      <a16:colId xmlns:a16="http://schemas.microsoft.com/office/drawing/2014/main" val="1396939806"/>
                    </a:ext>
                  </a:extLst>
                </a:gridCol>
                <a:gridCol w="988483">
                  <a:extLst>
                    <a:ext uri="{9D8B030D-6E8A-4147-A177-3AD203B41FA5}">
                      <a16:colId xmlns:a16="http://schemas.microsoft.com/office/drawing/2014/main" val="1604665452"/>
                    </a:ext>
                  </a:extLst>
                </a:gridCol>
                <a:gridCol w="2291290">
                  <a:extLst>
                    <a:ext uri="{9D8B030D-6E8A-4147-A177-3AD203B41FA5}">
                      <a16:colId xmlns:a16="http://schemas.microsoft.com/office/drawing/2014/main" val="1211814277"/>
                    </a:ext>
                  </a:extLst>
                </a:gridCol>
              </a:tblGrid>
              <a:tr h="339695">
                <a:tc>
                  <a:txBody>
                    <a:bodyPr/>
                    <a:lstStyle/>
                    <a:p>
                      <a:pPr marL="0" marR="0">
                        <a:spcBef>
                          <a:spcPts val="200"/>
                        </a:spcBef>
                        <a:spcAft>
                          <a:spcPts val="200"/>
                        </a:spcAft>
                      </a:pPr>
                      <a:r>
                        <a:rPr lang="en-US" sz="1200" dirty="0">
                          <a:effectLst/>
                        </a:rPr>
                        <a:t>desvenlafaxine ER base (Khedezla™)</a:t>
                      </a:r>
                      <a:r>
                        <a:rPr lang="en-US" sz="1200" baseline="300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effectLst/>
                        </a:rPr>
                        <a:t>generic </a:t>
                      </a:r>
                      <a:r>
                        <a:rPr lang="en-US" sz="1200" baseline="30000" dirty="0">
                          <a:effectLst/>
                        </a:rPr>
                        <a:t>*</a:t>
                      </a:r>
                      <a:r>
                        <a:rPr lang="en-US" sz="1200" dirty="0">
                          <a:effectLst/>
                        </a:rPr>
                        <a:t>, Pernix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506422309"/>
                  </a:ext>
                </a:extLst>
              </a:tr>
              <a:tr h="386875">
                <a:tc>
                  <a:txBody>
                    <a:bodyPr/>
                    <a:lstStyle/>
                    <a:p>
                      <a:pPr marL="0" marR="0">
                        <a:spcBef>
                          <a:spcPts val="200"/>
                        </a:spcBef>
                        <a:spcAft>
                          <a:spcPts val="200"/>
                        </a:spcAft>
                      </a:pPr>
                      <a:r>
                        <a:rPr lang="en-US" sz="1200" dirty="0">
                          <a:effectLst/>
                        </a:rPr>
                        <a:t>desvenlafaxine succinate ER </a:t>
                      </a:r>
                    </a:p>
                    <a:p>
                      <a:pPr marL="0" marR="0">
                        <a:spcBef>
                          <a:spcPts val="200"/>
                        </a:spcBef>
                        <a:spcAft>
                          <a:spcPts val="200"/>
                        </a:spcAft>
                      </a:pPr>
                      <a:r>
                        <a:rPr lang="en-US" sz="1200" dirty="0">
                          <a:effectLst/>
                        </a:rPr>
                        <a:t>(Pristiq®)</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effectLst/>
                        </a:rPr>
                        <a:t>generic, </a:t>
                      </a:r>
                      <a:br>
                        <a:rPr lang="en-US" sz="1200" dirty="0">
                          <a:effectLst/>
                        </a:rPr>
                      </a:br>
                      <a:r>
                        <a:rPr lang="en-US" sz="1200" dirty="0">
                          <a:effectLst/>
                        </a:rPr>
                        <a:t>Wyeth/Pfizer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4015730711"/>
                  </a:ext>
                </a:extLst>
              </a:tr>
              <a:tr h="734074">
                <a:tc>
                  <a:txBody>
                    <a:bodyPr/>
                    <a:lstStyle/>
                    <a:p>
                      <a:pPr marL="0" marR="0">
                        <a:spcBef>
                          <a:spcPts val="200"/>
                        </a:spcBef>
                        <a:spcAft>
                          <a:spcPts val="200"/>
                        </a:spcAft>
                      </a:pPr>
                      <a:r>
                        <a:rPr lang="en-US" sz="1200" dirty="0">
                          <a:effectLst/>
                        </a:rPr>
                        <a:t>duloxetine  </a:t>
                      </a:r>
                      <a:br>
                        <a:rPr lang="en-US" sz="1200" dirty="0">
                          <a:effectLst/>
                        </a:rPr>
                      </a:br>
                      <a:r>
                        <a:rPr lang="en-US" sz="1200" dirty="0">
                          <a:effectLst/>
                        </a:rPr>
                        <a:t>(Cymbalta®)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effectLst/>
                        </a:rPr>
                        <a:t>generic, Eli Lilly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diabetic peripheral neuropathic pain;</a:t>
                      </a:r>
                      <a:br>
                        <a:rPr lang="en-US" sz="1200" dirty="0">
                          <a:effectLst/>
                        </a:rPr>
                      </a:br>
                      <a:r>
                        <a:rPr lang="en-US" sz="1200" dirty="0">
                          <a:effectLst/>
                        </a:rPr>
                        <a:t>fibromyalgia; chronic musculoskeletal pain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316627940"/>
                  </a:ext>
                </a:extLst>
              </a:tr>
              <a:tr h="550556">
                <a:tc>
                  <a:txBody>
                    <a:bodyPr/>
                    <a:lstStyle/>
                    <a:p>
                      <a:pPr marL="0" marR="0">
                        <a:spcBef>
                          <a:spcPts val="200"/>
                        </a:spcBef>
                        <a:spcAft>
                          <a:spcPts val="200"/>
                        </a:spcAft>
                      </a:pPr>
                      <a:r>
                        <a:rPr lang="en-US" sz="1200" u="sng" dirty="0">
                          <a:effectLst/>
                          <a:highlight>
                            <a:srgbClr val="00FFFF"/>
                          </a:highlight>
                        </a:rPr>
                        <a:t>duloxetine  delayed-release</a:t>
                      </a:r>
                      <a:br>
                        <a:rPr lang="en-US" sz="1200" u="sng" dirty="0">
                          <a:effectLst/>
                          <a:highlight>
                            <a:srgbClr val="00FFFF"/>
                          </a:highlight>
                        </a:rPr>
                      </a:br>
                      <a:r>
                        <a:rPr lang="en-US" sz="1200" u="sng" dirty="0">
                          <a:effectLst/>
                          <a:highlight>
                            <a:srgbClr val="00FFFF"/>
                          </a:highlight>
                        </a:rPr>
                        <a:t>(Drizalma Sprinkle™)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u="sng" dirty="0">
                          <a:effectLst/>
                          <a:highlight>
                            <a:srgbClr val="00FFFF"/>
                          </a:highlight>
                        </a:rPr>
                        <a:t>Sun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effectLst/>
                          <a:highlight>
                            <a:srgbClr val="00FFFF"/>
                          </a:highligh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effectLst/>
                          <a:highlight>
                            <a:srgbClr val="00FFFF"/>
                          </a:highligh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effectLst/>
                          <a:highlight>
                            <a:srgbClr val="00FFFF"/>
                          </a:highligh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effectLst/>
                          <a:highlight>
                            <a:srgbClr val="00FFFF"/>
                          </a:highligh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effectLst/>
                          <a:highlight>
                            <a:srgbClr val="00FFFF"/>
                          </a:highlight>
                        </a:rPr>
                        <a:t>diabetic peripheral neuropathic pain; chronic musculoskeletal pain</a:t>
                      </a:r>
                      <a:r>
                        <a:rPr lang="en-US" sz="1200" u="sng"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627131190"/>
                  </a:ext>
                </a:extLst>
              </a:tr>
              <a:tr h="764660">
                <a:tc>
                  <a:txBody>
                    <a:bodyPr/>
                    <a:lstStyle/>
                    <a:p>
                      <a:pPr marL="0" marR="0">
                        <a:spcBef>
                          <a:spcPts val="200"/>
                        </a:spcBef>
                        <a:spcAft>
                          <a:spcPts val="200"/>
                        </a:spcAft>
                      </a:pPr>
                      <a:r>
                        <a:rPr lang="en-US" sz="1200" dirty="0">
                          <a:effectLst/>
                          <a:highlight>
                            <a:srgbClr val="00FFFF"/>
                          </a:highlight>
                        </a:rPr>
                        <a:t>esketamine</a:t>
                      </a:r>
                      <a:r>
                        <a:rPr lang="en-US" sz="1200" baseline="30000" dirty="0">
                          <a:effectLst/>
                          <a:highlight>
                            <a:srgbClr val="00FFFF"/>
                          </a:highlight>
                        </a:rPr>
                        <a:t>‡ </a:t>
                      </a:r>
                      <a:r>
                        <a:rPr lang="en-US" sz="1200" dirty="0">
                          <a:effectLst/>
                          <a:highlight>
                            <a:srgbClr val="00FFFF"/>
                          </a:highlight>
                        </a:rPr>
                        <a:t>(Spravato™)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effectLst/>
                          <a:highlight>
                            <a:srgbClr val="00FFFF"/>
                          </a:highlight>
                        </a:rPr>
                        <a:t>Janssen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highlight>
                            <a:srgbClr val="00FFFF"/>
                          </a:highlight>
                        </a:rPr>
                        <a:t>X</a:t>
                      </a:r>
                      <a:endParaRPr lang="en-US" sz="1200" dirty="0">
                        <a:effectLst/>
                      </a:endParaRPr>
                    </a:p>
                    <a:p>
                      <a:pPr marL="0" marR="0" algn="ctr">
                        <a:spcBef>
                          <a:spcPts val="200"/>
                        </a:spcBef>
                        <a:spcAft>
                          <a:spcPts val="200"/>
                        </a:spcAft>
                      </a:pPr>
                      <a:r>
                        <a:rPr lang="en-US" sz="1200" dirty="0">
                          <a:effectLst/>
                          <a:highlight>
                            <a:srgbClr val="00FFFF"/>
                          </a:highlight>
                        </a:rPr>
                        <a:t>treatment-resistant depression (TRD)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highlight>
                            <a:srgbClr val="00FFFF"/>
                          </a:highligh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highlight>
                            <a:srgbClr val="00FFFF"/>
                          </a:highligh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highlight>
                            <a:srgbClr val="00FFFF"/>
                          </a:highligh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highlight>
                            <a:srgbClr val="00FFFF"/>
                          </a:highligh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1045481627"/>
                  </a:ext>
                </a:extLst>
              </a:tr>
              <a:tr h="339695">
                <a:tc>
                  <a:txBody>
                    <a:bodyPr/>
                    <a:lstStyle/>
                    <a:p>
                      <a:pPr marL="0" marR="0">
                        <a:spcBef>
                          <a:spcPts val="200"/>
                        </a:spcBef>
                        <a:spcAft>
                          <a:spcPts val="200"/>
                        </a:spcAft>
                      </a:pPr>
                      <a:r>
                        <a:rPr lang="en-US" sz="1200" dirty="0">
                          <a:effectLst/>
                        </a:rPr>
                        <a:t>isocarboxazid (Marplan®)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effectLst/>
                        </a:rPr>
                        <a:t>Medilink/Validus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X</a:t>
                      </a:r>
                      <a:br>
                        <a:rPr lang="en-US" sz="1200" dirty="0">
                          <a:effectLst/>
                        </a:rPr>
                      </a:br>
                      <a:r>
                        <a:rPr lang="en-US" sz="1200" dirty="0">
                          <a:effectLst/>
                        </a:rPr>
                        <a:t>2</a:t>
                      </a:r>
                      <a:r>
                        <a:rPr lang="en-US" sz="1200" baseline="30000" dirty="0">
                          <a:effectLst/>
                        </a:rPr>
                        <a:t>nd</a:t>
                      </a:r>
                      <a:r>
                        <a:rPr lang="en-US" sz="1200" dirty="0">
                          <a:effectLst/>
                        </a:rPr>
                        <a:t> line therapy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949706108"/>
                  </a:ext>
                </a:extLst>
              </a:tr>
              <a:tr h="456672">
                <a:tc>
                  <a:txBody>
                    <a:bodyPr/>
                    <a:lstStyle/>
                    <a:p>
                      <a:pPr marL="0" marR="0">
                        <a:spcBef>
                          <a:spcPts val="200"/>
                        </a:spcBef>
                        <a:spcAft>
                          <a:spcPts val="200"/>
                        </a:spcAft>
                      </a:pPr>
                      <a:r>
                        <a:rPr lang="en-US" sz="1200" dirty="0">
                          <a:effectLst/>
                        </a:rPr>
                        <a:t>levomilnacipran </a:t>
                      </a:r>
                      <a:br>
                        <a:rPr lang="en-US" sz="1200" dirty="0">
                          <a:effectLst/>
                        </a:rPr>
                      </a:br>
                      <a:r>
                        <a:rPr lang="en-US" sz="1200" dirty="0">
                          <a:effectLst/>
                        </a:rPr>
                        <a:t>(Fetzima®)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effectLst/>
                        </a:rPr>
                        <a:t>Allergan/Forest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451730366"/>
                  </a:ext>
                </a:extLst>
              </a:tr>
              <a:tr h="899793">
                <a:tc>
                  <a:txBody>
                    <a:bodyPr/>
                    <a:lstStyle/>
                    <a:p>
                      <a:pPr marL="0" marR="0">
                        <a:spcBef>
                          <a:spcPts val="200"/>
                        </a:spcBef>
                        <a:spcAft>
                          <a:spcPts val="200"/>
                        </a:spcAft>
                      </a:pPr>
                      <a:r>
                        <a:rPr lang="en-US" sz="1200" dirty="0">
                          <a:effectLst/>
                        </a:rPr>
                        <a:t>mirtazapine tablet and ODT (Remeron®; Remeron  SolTab)</a:t>
                      </a:r>
                      <a:r>
                        <a:rPr lang="en-US" sz="1200" baseline="300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effectLst/>
                        </a:rPr>
                        <a:t>generic, Organon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X</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123068034"/>
                  </a:ext>
                </a:extLst>
              </a:tr>
            </a:tbl>
          </a:graphicData>
        </a:graphic>
      </p:graphicFrame>
      <p:sp>
        <p:nvSpPr>
          <p:cNvPr id="23" name="Rectangle 9">
            <a:extLst>
              <a:ext uri="{FF2B5EF4-FFF2-40B4-BE49-F238E27FC236}">
                <a16:creationId xmlns:a16="http://schemas.microsoft.com/office/drawing/2014/main" id="{C0F6B362-E22C-4B47-8431-3FEFDEA19FAB}"/>
              </a:ext>
            </a:extLst>
          </p:cNvPr>
          <p:cNvSpPr>
            <a:spLocks noChangeArrowheads="1"/>
          </p:cNvSpPr>
          <p:nvPr/>
        </p:nvSpPr>
        <p:spPr bwMode="auto">
          <a:xfrm>
            <a:off x="3419061" y="1385779"/>
            <a:ext cx="14462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3419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AB68-0788-4213-B511-455F3917BCD1}"/>
              </a:ext>
            </a:extLst>
          </p:cNvPr>
          <p:cNvSpPr>
            <a:spLocks noGrp="1"/>
          </p:cNvSpPr>
          <p:nvPr>
            <p:ph type="title"/>
          </p:nvPr>
        </p:nvSpPr>
        <p:spPr/>
        <p:txBody>
          <a:bodyPr/>
          <a:lstStyle/>
          <a:p>
            <a:r>
              <a:rPr lang="en-US" dirty="0"/>
              <a:t>Immune Globulins</a:t>
            </a:r>
          </a:p>
        </p:txBody>
      </p:sp>
      <p:graphicFrame>
        <p:nvGraphicFramePr>
          <p:cNvPr id="6" name="Content Placeholder 5">
            <a:extLst>
              <a:ext uri="{FF2B5EF4-FFF2-40B4-BE49-F238E27FC236}">
                <a16:creationId xmlns:a16="http://schemas.microsoft.com/office/drawing/2014/main" id="{9E0735A6-BC65-475E-BA16-FAB9D838C51B}"/>
              </a:ext>
            </a:extLst>
          </p:cNvPr>
          <p:cNvGraphicFramePr>
            <a:graphicFrameLocks noGrp="1"/>
          </p:cNvGraphicFramePr>
          <p:nvPr>
            <p:ph idx="1"/>
          </p:nvPr>
        </p:nvGraphicFramePr>
        <p:xfrm>
          <a:off x="252664" y="1510143"/>
          <a:ext cx="11500610" cy="4469552"/>
        </p:xfrm>
        <a:graphic>
          <a:graphicData uri="http://schemas.openxmlformats.org/drawingml/2006/table">
            <a:tbl>
              <a:tblPr firstRow="1" firstCol="1" lastRow="1" lastCol="1" bandRow="1" bandCol="1">
                <a:tableStyleId>{5C22544A-7EE6-4342-B048-85BDC9FD1C3A}</a:tableStyleId>
              </a:tblPr>
              <a:tblGrid>
                <a:gridCol w="2567101">
                  <a:extLst>
                    <a:ext uri="{9D8B030D-6E8A-4147-A177-3AD203B41FA5}">
                      <a16:colId xmlns:a16="http://schemas.microsoft.com/office/drawing/2014/main" val="4032417384"/>
                    </a:ext>
                  </a:extLst>
                </a:gridCol>
                <a:gridCol w="2156364">
                  <a:extLst>
                    <a:ext uri="{9D8B030D-6E8A-4147-A177-3AD203B41FA5}">
                      <a16:colId xmlns:a16="http://schemas.microsoft.com/office/drawing/2014/main" val="2795954016"/>
                    </a:ext>
                  </a:extLst>
                </a:gridCol>
                <a:gridCol w="6777145">
                  <a:extLst>
                    <a:ext uri="{9D8B030D-6E8A-4147-A177-3AD203B41FA5}">
                      <a16:colId xmlns:a16="http://schemas.microsoft.com/office/drawing/2014/main" val="1785847221"/>
                    </a:ext>
                  </a:extLst>
                </a:gridCol>
              </a:tblGrid>
              <a:tr h="516621">
                <a:tc gridSpan="3">
                  <a:txBody>
                    <a:bodyPr/>
                    <a:lstStyle/>
                    <a:p>
                      <a:pPr marL="0" marR="0" algn="ctr">
                        <a:spcBef>
                          <a:spcPts val="50"/>
                        </a:spcBef>
                        <a:spcAft>
                          <a:spcPts val="0"/>
                        </a:spcAft>
                      </a:pPr>
                      <a:r>
                        <a:rPr lang="en-US" sz="1800" b="1" dirty="0">
                          <a:solidFill>
                            <a:srgbClr val="000000"/>
                          </a:solidFill>
                          <a:effectLst/>
                        </a:rPr>
                        <a:t>Intravenous or Subcutaneous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1972826"/>
                  </a:ext>
                </a:extLst>
              </a:tr>
              <a:tr h="978449">
                <a:tc>
                  <a:txBody>
                    <a:bodyPr/>
                    <a:lstStyle/>
                    <a:p>
                      <a:pPr marL="0" marR="0">
                        <a:spcBef>
                          <a:spcPts val="50"/>
                        </a:spcBef>
                        <a:spcAft>
                          <a:spcPts val="0"/>
                        </a:spcAft>
                      </a:pPr>
                      <a:r>
                        <a:rPr lang="en-US" sz="1800" b="0" dirty="0">
                          <a:solidFill>
                            <a:srgbClr val="000000"/>
                          </a:solidFill>
                          <a:effectLst/>
                        </a:rPr>
                        <a:t>Gammagard® Liquid</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1800" b="0" dirty="0">
                          <a:solidFill>
                            <a:srgbClr val="000000"/>
                          </a:solidFill>
                          <a:effectLst/>
                          <a:highlight>
                            <a:srgbClr val="00FFFF"/>
                          </a:highlight>
                        </a:rPr>
                        <a:t>Baxalta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Multifocal motor neuropathy</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val="2727030317"/>
                  </a:ext>
                </a:extLst>
              </a:tr>
              <a:tr h="1487241">
                <a:tc>
                  <a:txBody>
                    <a:bodyPr/>
                    <a:lstStyle/>
                    <a:p>
                      <a:pPr marL="0" marR="0">
                        <a:spcBef>
                          <a:spcPts val="50"/>
                        </a:spcBef>
                        <a:spcAft>
                          <a:spcPts val="0"/>
                        </a:spcAft>
                      </a:pPr>
                      <a:r>
                        <a:rPr lang="en-US" sz="1800" b="0" dirty="0">
                          <a:solidFill>
                            <a:srgbClr val="000000"/>
                          </a:solidFill>
                          <a:effectLst/>
                        </a:rPr>
                        <a:t>Gammaked™</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1800" b="0" dirty="0">
                          <a:solidFill>
                            <a:srgbClr val="000000"/>
                          </a:solidFill>
                          <a:effectLst/>
                        </a:rPr>
                        <a:t>Kedrion Biopharm</a:t>
                      </a:r>
                      <a:r>
                        <a:rPr lang="en-US" sz="1800" b="0" baseline="3000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Idiopathic thrombocytopenic purpura (IV use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Chronic inflammatory demyelinating polyneuropathy (IV use only)</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val="3461513551"/>
                  </a:ext>
                </a:extLst>
              </a:tr>
              <a:tr h="1487241">
                <a:tc>
                  <a:txBody>
                    <a:bodyPr/>
                    <a:lstStyle/>
                    <a:p>
                      <a:pPr marL="0" marR="0">
                        <a:spcBef>
                          <a:spcPts val="50"/>
                        </a:spcBef>
                        <a:spcAft>
                          <a:spcPts val="0"/>
                        </a:spcAft>
                      </a:pPr>
                      <a:r>
                        <a:rPr lang="en-US" sz="1800" b="0" dirty="0">
                          <a:solidFill>
                            <a:srgbClr val="000000"/>
                          </a:solidFill>
                          <a:effectLst/>
                        </a:rPr>
                        <a:t>Gamunex®-C</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1800" b="0" dirty="0">
                          <a:solidFill>
                            <a:srgbClr val="000000"/>
                          </a:solidFill>
                          <a:effectLst/>
                        </a:rPr>
                        <a:t>Grifols Therapeutics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Idiopathic thrombocytopenic purpura (IV use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Chronic inflammatory demyelinating polyneuropathy (IV use only)</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val="2887001731"/>
                  </a:ext>
                </a:extLst>
              </a:tr>
            </a:tbl>
          </a:graphicData>
        </a:graphic>
      </p:graphicFrame>
      <p:sp>
        <p:nvSpPr>
          <p:cNvPr id="4" name="Slide Number Placeholder 3">
            <a:extLst>
              <a:ext uri="{FF2B5EF4-FFF2-40B4-BE49-F238E27FC236}">
                <a16:creationId xmlns:a16="http://schemas.microsoft.com/office/drawing/2014/main" id="{83BC2CF0-32D1-4BC2-964E-BA6BCFF334DF}"/>
              </a:ext>
            </a:extLst>
          </p:cNvPr>
          <p:cNvSpPr>
            <a:spLocks noGrp="1"/>
          </p:cNvSpPr>
          <p:nvPr>
            <p:ph type="sldNum" sz="quarter" idx="4"/>
          </p:nvPr>
        </p:nvSpPr>
        <p:spPr/>
        <p:txBody>
          <a:bodyPr/>
          <a:lstStyle/>
          <a:p>
            <a:fld id="{FF445594-FFE8-4E90-934C-EFF530110A38}" type="slidenum">
              <a:rPr lang="en-US" smtClean="0">
                <a:uFillTx/>
              </a:rPr>
              <a:pPr/>
              <a:t>80</a:t>
            </a:fld>
            <a:endParaRPr lang="en-US" dirty="0">
              <a:uFillTx/>
            </a:endParaRPr>
          </a:p>
        </p:txBody>
      </p:sp>
      <p:sp>
        <p:nvSpPr>
          <p:cNvPr id="5" name="Footer Placeholder 4">
            <a:extLst>
              <a:ext uri="{FF2B5EF4-FFF2-40B4-BE49-F238E27FC236}">
                <a16:creationId xmlns:a16="http://schemas.microsoft.com/office/drawing/2014/main" id="{5DF49B09-B8AC-485D-BC50-16E4E2E46219}"/>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id="{6965512E-F97D-4244-AC36-A409950E7CE6}"/>
              </a:ext>
            </a:extLst>
          </p:cNvPr>
          <p:cNvSpPr>
            <a:spLocks noChangeArrowheads="1"/>
          </p:cNvSpPr>
          <p:nvPr/>
        </p:nvSpPr>
        <p:spPr bwMode="auto">
          <a:xfrm>
            <a:off x="-4944754" y="2440674"/>
            <a:ext cx="308494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44090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FE88A-F0A0-4358-ADD7-3FAA12873691}"/>
              </a:ext>
            </a:extLst>
          </p:cNvPr>
          <p:cNvSpPr>
            <a:spLocks noGrp="1"/>
          </p:cNvSpPr>
          <p:nvPr>
            <p:ph type="sldNum" sz="quarter" idx="4"/>
          </p:nvPr>
        </p:nvSpPr>
        <p:spPr/>
        <p:txBody>
          <a:bodyPr/>
          <a:lstStyle/>
          <a:p>
            <a:fld id="{FF445594-FFE8-4E90-934C-EFF530110A38}" type="slidenum">
              <a:rPr lang="en-US" smtClean="0">
                <a:uFillTx/>
              </a:rPr>
              <a:pPr/>
              <a:t>81</a:t>
            </a:fld>
            <a:endParaRPr lang="en-US" dirty="0">
              <a:uFillTx/>
            </a:endParaRPr>
          </a:p>
        </p:txBody>
      </p:sp>
      <p:sp>
        <p:nvSpPr>
          <p:cNvPr id="3" name="Title 2">
            <a:extLst>
              <a:ext uri="{FF2B5EF4-FFF2-40B4-BE49-F238E27FC236}">
                <a16:creationId xmlns:a16="http://schemas.microsoft.com/office/drawing/2014/main" id="{26D790D4-07E6-4E7B-BBE3-8C7C7087F661}"/>
              </a:ext>
            </a:extLst>
          </p:cNvPr>
          <p:cNvSpPr>
            <a:spLocks noGrp="1"/>
          </p:cNvSpPr>
          <p:nvPr>
            <p:ph type="title"/>
          </p:nvPr>
        </p:nvSpPr>
        <p:spPr/>
        <p:txBody>
          <a:bodyPr/>
          <a:lstStyle/>
          <a:p>
            <a:r>
              <a:rPr lang="en-US" dirty="0"/>
              <a:t>Immune Globulins</a:t>
            </a:r>
          </a:p>
        </p:txBody>
      </p:sp>
      <p:sp>
        <p:nvSpPr>
          <p:cNvPr id="4" name="Footer Placeholder 3">
            <a:extLst>
              <a:ext uri="{FF2B5EF4-FFF2-40B4-BE49-F238E27FC236}">
                <a16:creationId xmlns:a16="http://schemas.microsoft.com/office/drawing/2014/main" id="{79DEF337-8AF1-4011-8E98-CA5F257861D6}"/>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55AEBABC-2698-42F1-BF41-44F23E59F332}"/>
              </a:ext>
            </a:extLst>
          </p:cNvPr>
          <p:cNvGraphicFramePr>
            <a:graphicFrameLocks noGrp="1"/>
          </p:cNvGraphicFramePr>
          <p:nvPr/>
        </p:nvGraphicFramePr>
        <p:xfrm>
          <a:off x="508000" y="1524000"/>
          <a:ext cx="10284689" cy="4378037"/>
        </p:xfrm>
        <a:graphic>
          <a:graphicData uri="http://schemas.openxmlformats.org/drawingml/2006/table">
            <a:tbl>
              <a:tblPr firstRow="1" firstCol="1" lastRow="1" lastCol="1" bandRow="1" bandCol="1">
                <a:tableStyleId>{5C22544A-7EE6-4342-B048-85BDC9FD1C3A}</a:tableStyleId>
              </a:tblPr>
              <a:tblGrid>
                <a:gridCol w="2295690">
                  <a:extLst>
                    <a:ext uri="{9D8B030D-6E8A-4147-A177-3AD203B41FA5}">
                      <a16:colId xmlns:a16="http://schemas.microsoft.com/office/drawing/2014/main" val="71757323"/>
                    </a:ext>
                  </a:extLst>
                </a:gridCol>
                <a:gridCol w="1928379">
                  <a:extLst>
                    <a:ext uri="{9D8B030D-6E8A-4147-A177-3AD203B41FA5}">
                      <a16:colId xmlns:a16="http://schemas.microsoft.com/office/drawing/2014/main" val="1815626923"/>
                    </a:ext>
                  </a:extLst>
                </a:gridCol>
                <a:gridCol w="6060620">
                  <a:extLst>
                    <a:ext uri="{9D8B030D-6E8A-4147-A177-3AD203B41FA5}">
                      <a16:colId xmlns:a16="http://schemas.microsoft.com/office/drawing/2014/main" val="3503059885"/>
                    </a:ext>
                  </a:extLst>
                </a:gridCol>
              </a:tblGrid>
              <a:tr h="472914">
                <a:tc gridSpan="3">
                  <a:txBody>
                    <a:bodyPr/>
                    <a:lstStyle/>
                    <a:p>
                      <a:pPr marL="0" marR="0" algn="ctr">
                        <a:spcBef>
                          <a:spcPts val="50"/>
                        </a:spcBef>
                        <a:spcAft>
                          <a:spcPts val="0"/>
                        </a:spcAft>
                      </a:pPr>
                      <a:r>
                        <a:rPr lang="en-US" sz="1800" b="1" dirty="0">
                          <a:solidFill>
                            <a:srgbClr val="000000"/>
                          </a:solidFill>
                          <a:effectLst/>
                        </a:rPr>
                        <a:t>Subcutaneous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282531"/>
                  </a:ext>
                </a:extLst>
              </a:tr>
              <a:tr h="429922">
                <a:tc>
                  <a:txBody>
                    <a:bodyPr/>
                    <a:lstStyle/>
                    <a:p>
                      <a:pPr marL="0" marR="0">
                        <a:spcBef>
                          <a:spcPts val="50"/>
                        </a:spcBef>
                        <a:spcAft>
                          <a:spcPts val="0"/>
                        </a:spcAft>
                      </a:pPr>
                      <a:r>
                        <a:rPr lang="en-US" sz="1800" b="0" dirty="0">
                          <a:solidFill>
                            <a:srgbClr val="000000"/>
                          </a:solidFill>
                          <a:effectLst/>
                          <a:highlight>
                            <a:srgbClr val="00FFFF"/>
                          </a:highlight>
                        </a:rPr>
                        <a:t>Cutaquig®</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1800" b="0" dirty="0">
                          <a:solidFill>
                            <a:srgbClr val="000000"/>
                          </a:solidFill>
                          <a:effectLst/>
                          <a:highlight>
                            <a:srgbClr val="00FFFF"/>
                          </a:highlight>
                        </a:rPr>
                        <a:t>Octapharma USA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highlight>
                            <a:srgbClr val="00FFFF"/>
                          </a:highlight>
                        </a:rPr>
                        <a:t>Primary humoral immunodeficiency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val="1457439476"/>
                  </a:ext>
                </a:extLst>
              </a:tr>
              <a:tr h="429922">
                <a:tc>
                  <a:txBody>
                    <a:bodyPr/>
                    <a:lstStyle/>
                    <a:p>
                      <a:pPr marL="0" marR="0">
                        <a:spcBef>
                          <a:spcPts val="50"/>
                        </a:spcBef>
                        <a:spcAft>
                          <a:spcPts val="0"/>
                        </a:spcAft>
                      </a:pPr>
                      <a:r>
                        <a:rPr lang="en-US" sz="1800" b="0" dirty="0">
                          <a:solidFill>
                            <a:srgbClr val="000000"/>
                          </a:solidFill>
                          <a:effectLst/>
                        </a:rPr>
                        <a:t>Cuvitru™</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1800" b="0" dirty="0">
                          <a:solidFill>
                            <a:srgbClr val="000000"/>
                          </a:solidFill>
                          <a:effectLst/>
                          <a:highlight>
                            <a:srgbClr val="00FFFF"/>
                          </a:highlight>
                        </a:rPr>
                        <a:t>Baxalta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humoral immunodeficiency</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val="4000534982"/>
                  </a:ext>
                </a:extLst>
              </a:tr>
              <a:tr h="1325592">
                <a:tc>
                  <a:txBody>
                    <a:bodyPr/>
                    <a:lstStyle/>
                    <a:p>
                      <a:pPr marL="0" marR="0">
                        <a:spcBef>
                          <a:spcPts val="50"/>
                        </a:spcBef>
                        <a:spcAft>
                          <a:spcPts val="0"/>
                        </a:spcAft>
                      </a:pPr>
                      <a:r>
                        <a:rPr lang="en-US" sz="1800" b="0" dirty="0">
                          <a:solidFill>
                            <a:srgbClr val="000000"/>
                          </a:solidFill>
                          <a:effectLst/>
                        </a:rPr>
                        <a:t>Hizentra®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1800" b="0" dirty="0">
                          <a:solidFill>
                            <a:srgbClr val="000000"/>
                          </a:solidFill>
                          <a:effectLst/>
                        </a:rPr>
                        <a:t>CSL Behring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immune 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Maintenance therapy in patients with chronic inflammatory demyelinating polyneuropathy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val="2096964760"/>
                  </a:ext>
                </a:extLst>
              </a:tr>
              <a:tr h="1719687">
                <a:tc>
                  <a:txBody>
                    <a:bodyPr/>
                    <a:lstStyle/>
                    <a:p>
                      <a:pPr marL="0" marR="0">
                        <a:spcBef>
                          <a:spcPts val="50"/>
                        </a:spcBef>
                        <a:spcAft>
                          <a:spcPts val="0"/>
                        </a:spcAft>
                      </a:pPr>
                      <a:r>
                        <a:rPr lang="en-US" sz="1800" b="0" dirty="0">
                          <a:solidFill>
                            <a:srgbClr val="000000"/>
                          </a:solidFill>
                          <a:effectLst/>
                        </a:rPr>
                        <a:t>immune globulin 10%/recombinant human hyaluronidase </a:t>
                      </a:r>
                      <a:br>
                        <a:rPr lang="en-US" sz="1800" b="0" dirty="0">
                          <a:solidFill>
                            <a:srgbClr val="000000"/>
                          </a:solidFill>
                          <a:effectLst/>
                        </a:rPr>
                      </a:br>
                      <a:r>
                        <a:rPr lang="en-US" sz="1800" b="0" dirty="0">
                          <a:solidFill>
                            <a:srgbClr val="000000"/>
                          </a:solidFill>
                          <a:effectLst/>
                        </a:rPr>
                        <a:t>(Hyqvia®)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1800" b="0" dirty="0">
                          <a:solidFill>
                            <a:srgbClr val="000000"/>
                          </a:solidFill>
                          <a:effectLst/>
                          <a:highlight>
                            <a:srgbClr val="00FFFF"/>
                          </a:highlight>
                        </a:rPr>
                        <a:t>Baxalta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immune deficiency</a:t>
                      </a:r>
                      <a:r>
                        <a:rPr lang="en-US" sz="1800" b="0" baseline="3000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1312799769"/>
                  </a:ext>
                </a:extLst>
              </a:tr>
            </a:tbl>
          </a:graphicData>
        </a:graphic>
      </p:graphicFrame>
      <p:sp>
        <p:nvSpPr>
          <p:cNvPr id="6" name="Rectangle 1">
            <a:extLst>
              <a:ext uri="{FF2B5EF4-FFF2-40B4-BE49-F238E27FC236}">
                <a16:creationId xmlns:a16="http://schemas.microsoft.com/office/drawing/2014/main" id="{18DB322E-E3FA-4B7C-815A-B35FECDC8DE8}"/>
              </a:ext>
            </a:extLst>
          </p:cNvPr>
          <p:cNvSpPr>
            <a:spLocks noChangeArrowheads="1"/>
          </p:cNvSpPr>
          <p:nvPr/>
        </p:nvSpPr>
        <p:spPr bwMode="auto">
          <a:xfrm>
            <a:off x="-5023263" y="2674035"/>
            <a:ext cx="285007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4DB768B9-A085-4BAF-9535-CEBB333CA6B2}"/>
              </a:ext>
            </a:extLst>
          </p:cNvPr>
          <p:cNvSpPr>
            <a:spLocks noChangeArrowheads="1"/>
          </p:cNvSpPr>
          <p:nvPr/>
        </p:nvSpPr>
        <p:spPr bwMode="auto">
          <a:xfrm>
            <a:off x="-5023263" y="3175295"/>
            <a:ext cx="285007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4315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Immune Globulins</a:t>
            </a:r>
          </a:p>
        </p:txBody>
      </p:sp>
      <p:pic>
        <p:nvPicPr>
          <p:cNvPr id="3" name="Picture 2"/>
          <p:cNvPicPr/>
          <p:nvPr/>
        </p:nvPicPr>
        <p:blipFill>
          <a:blip r:embed="rId2"/>
          <a:stretch>
            <a:fillRect/>
          </a:stretch>
        </p:blipFill>
        <p:spPr>
          <a:xfrm>
            <a:off x="1940021" y="1500954"/>
            <a:ext cx="8428811" cy="672512"/>
          </a:xfrm>
          <a:prstGeom prst="rect">
            <a:avLst/>
          </a:prstGeom>
        </p:spPr>
      </p:pic>
      <p:pic>
        <p:nvPicPr>
          <p:cNvPr id="4" name="Picture 3"/>
          <p:cNvPicPr/>
          <p:nvPr/>
        </p:nvPicPr>
        <p:blipFill>
          <a:blip r:embed="rId3"/>
          <a:stretch>
            <a:fillRect/>
          </a:stretch>
        </p:blipFill>
        <p:spPr>
          <a:xfrm>
            <a:off x="1320567" y="2188845"/>
            <a:ext cx="8456966" cy="2434980"/>
          </a:xfrm>
          <a:prstGeom prst="rect">
            <a:avLst/>
          </a:prstGeom>
        </p:spPr>
      </p:pic>
      <p:pic>
        <p:nvPicPr>
          <p:cNvPr id="5" name="Picture 4"/>
          <p:cNvPicPr/>
          <p:nvPr/>
        </p:nvPicPr>
        <p:blipFill>
          <a:blip r:embed="rId4"/>
          <a:stretch>
            <a:fillRect/>
          </a:stretch>
        </p:blipFill>
        <p:spPr>
          <a:xfrm>
            <a:off x="1334645" y="4616894"/>
            <a:ext cx="8414731" cy="1003494"/>
          </a:xfrm>
          <a:prstGeom prst="rect">
            <a:avLst/>
          </a:prstGeom>
        </p:spPr>
      </p:pic>
    </p:spTree>
    <p:extLst>
      <p:ext uri="{BB962C8B-B14F-4D97-AF65-F5344CB8AC3E}">
        <p14:creationId xmlns:p14="http://schemas.microsoft.com/office/powerpoint/2010/main" val="992725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Immune Globulins</a:t>
            </a:r>
          </a:p>
        </p:txBody>
      </p:sp>
      <p:sp>
        <p:nvSpPr>
          <p:cNvPr id="3" name="TextBox 2"/>
          <p:cNvSpPr txBox="1">
            <a:spLocks/>
          </p:cNvSpPr>
          <p:nvPr/>
        </p:nvSpPr>
        <p:spPr>
          <a:xfrm>
            <a:off x="370391" y="1524001"/>
            <a:ext cx="11251430" cy="454472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Exogenous immune globulin product has also been FDA approved for use in multifocal motor neuropathy (MMN), chronic inflammatory demyelinating polyneuropathy (CIDP), idioathic thrombocytopenic purpura (ITP), Kawasaki disease, and B-cell chronic lymphocytic leukemia</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Therapeutic immune globulin is prepared from pooled plasma obtained from healthy donors at plasma donation centers in the US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These products are purified to contain 95% to 99% IgG with trace amounts of IgA and IgM</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Each product has validated their production methods to ensure low risk of transmission of viruses </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Preparation for each product differs in purification, including production methods related to fractionation, exchange chromatography, and filtration</a:t>
            </a:r>
          </a:p>
        </p:txBody>
      </p:sp>
    </p:spTree>
    <p:extLst>
      <p:ext uri="{BB962C8B-B14F-4D97-AF65-F5344CB8AC3E}">
        <p14:creationId xmlns:p14="http://schemas.microsoft.com/office/powerpoint/2010/main" val="17702973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Immune Globulins</a:t>
            </a:r>
          </a:p>
        </p:txBody>
      </p:sp>
      <p:sp>
        <p:nvSpPr>
          <p:cNvPr id="3" name="TextBox 2"/>
          <p:cNvSpPr txBox="1">
            <a:spLocks/>
          </p:cNvSpPr>
          <p:nvPr/>
        </p:nvSpPr>
        <p:spPr>
          <a:xfrm>
            <a:off x="507999" y="1524000"/>
            <a:ext cx="11390775" cy="4367514"/>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AAAAI and the Clinical Immunology Society both recommend product selection to be relied heavily on patient-specific characteristics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subcutaneous route is as efficacious as the intravenous route for the treatment of primary immunodeficiencies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All the products in the class have similar efficacy and safety profiles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Due to limited supply, the use of immune globulin products should be reserved for approved indications or conditions where the benefit has been clearly established and is consistent with clinical guidelines</a:t>
            </a:r>
          </a:p>
        </p:txBody>
      </p:sp>
    </p:spTree>
    <p:extLst>
      <p:ext uri="{BB962C8B-B14F-4D97-AF65-F5344CB8AC3E}">
        <p14:creationId xmlns:p14="http://schemas.microsoft.com/office/powerpoint/2010/main" val="3888294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862149" y="1752556"/>
            <a:ext cx="8184005" cy="2457450"/>
          </a:xfrm>
        </p:spPr>
        <p:txBody>
          <a:bodyPr/>
          <a:lstStyle/>
          <a:p>
            <a:r>
              <a:rPr dirty="0">
                <a:uFillTx/>
              </a:rPr>
              <a:t>Oncology Oral, </a:t>
            </a:r>
            <a:br>
              <a:rPr lang="en-US" dirty="0">
                <a:uFillTx/>
              </a:rPr>
            </a:br>
            <a:r>
              <a:rPr dirty="0">
                <a:uFillTx/>
              </a:rPr>
              <a:t>Hematologic </a:t>
            </a:r>
            <a:r>
              <a:rPr lang="en-US" dirty="0">
                <a:uFillTx/>
              </a:rPr>
              <a:t>Products</a:t>
            </a:r>
            <a:endParaRPr dirty="0">
              <a:uFillTx/>
            </a:endParaRPr>
          </a:p>
        </p:txBody>
      </p:sp>
    </p:spTree>
    <p:extLst>
      <p:ext uri="{BB962C8B-B14F-4D97-AF65-F5344CB8AC3E}">
        <p14:creationId xmlns:p14="http://schemas.microsoft.com/office/powerpoint/2010/main" val="359480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04157F-D688-412B-8593-70E0E4828F1E}"/>
              </a:ext>
            </a:extLst>
          </p:cNvPr>
          <p:cNvSpPr>
            <a:spLocks noGrp="1"/>
          </p:cNvSpPr>
          <p:nvPr>
            <p:ph type="sldNum" sz="quarter" idx="4"/>
          </p:nvPr>
        </p:nvSpPr>
        <p:spPr/>
        <p:txBody>
          <a:bodyPr/>
          <a:lstStyle/>
          <a:p>
            <a:fld id="{FF445594-FFE8-4E90-934C-EFF530110A38}" type="slidenum">
              <a:rPr lang="en-US" smtClean="0">
                <a:uFillTx/>
              </a:rPr>
              <a:pPr/>
              <a:t>86</a:t>
            </a:fld>
            <a:endParaRPr lang="en-US" dirty="0">
              <a:uFillTx/>
            </a:endParaRPr>
          </a:p>
        </p:txBody>
      </p:sp>
      <p:sp>
        <p:nvSpPr>
          <p:cNvPr id="3" name="Title 2">
            <a:extLst>
              <a:ext uri="{FF2B5EF4-FFF2-40B4-BE49-F238E27FC236}">
                <a16:creationId xmlns:a16="http://schemas.microsoft.com/office/drawing/2014/main" id="{D1C465C2-6713-471A-AFC6-0EAE8529D12E}"/>
              </a:ext>
            </a:extLst>
          </p:cNvPr>
          <p:cNvSpPr>
            <a:spLocks noGrp="1"/>
          </p:cNvSpPr>
          <p:nvPr>
            <p:ph type="title"/>
          </p:nvPr>
        </p:nvSpPr>
        <p:spPr>
          <a:xfrm>
            <a:off x="609600" y="304800"/>
            <a:ext cx="11074400" cy="1108363"/>
          </a:xfrm>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7979EF9B-56CF-41E9-9BAF-0B763DC285C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14F348A7-83DA-4C85-A0FB-EF7CC93B1FAC}"/>
              </a:ext>
            </a:extLst>
          </p:cNvPr>
          <p:cNvGraphicFramePr>
            <a:graphicFrameLocks noGrp="1"/>
          </p:cNvGraphicFramePr>
          <p:nvPr/>
        </p:nvGraphicFramePr>
        <p:xfrm>
          <a:off x="406400" y="1413164"/>
          <a:ext cx="11277600" cy="4743029"/>
        </p:xfrm>
        <a:graphic>
          <a:graphicData uri="http://schemas.openxmlformats.org/drawingml/2006/table">
            <a:tbl>
              <a:tblPr firstRow="1" bandRow="1" bandCol="1">
                <a:tableStyleId>{5C22544A-7EE6-4342-B048-85BDC9FD1C3A}</a:tableStyleId>
              </a:tblPr>
              <a:tblGrid>
                <a:gridCol w="1504798">
                  <a:extLst>
                    <a:ext uri="{9D8B030D-6E8A-4147-A177-3AD203B41FA5}">
                      <a16:colId xmlns:a16="http://schemas.microsoft.com/office/drawing/2014/main" val="1400236781"/>
                    </a:ext>
                  </a:extLst>
                </a:gridCol>
                <a:gridCol w="1611086">
                  <a:extLst>
                    <a:ext uri="{9D8B030D-6E8A-4147-A177-3AD203B41FA5}">
                      <a16:colId xmlns:a16="http://schemas.microsoft.com/office/drawing/2014/main" val="245475250"/>
                    </a:ext>
                  </a:extLst>
                </a:gridCol>
                <a:gridCol w="8161716">
                  <a:extLst>
                    <a:ext uri="{9D8B030D-6E8A-4147-A177-3AD203B41FA5}">
                      <a16:colId xmlns:a16="http://schemas.microsoft.com/office/drawing/2014/main" val="2943497221"/>
                    </a:ext>
                  </a:extLst>
                </a:gridCol>
              </a:tblGrid>
              <a:tr h="283675">
                <a:tc>
                  <a:txBody>
                    <a:bodyPr/>
                    <a:lstStyle/>
                    <a:p>
                      <a:pPr marL="0" marR="0" algn="ctr">
                        <a:spcBef>
                          <a:spcPts val="200"/>
                        </a:spcBef>
                        <a:spcAft>
                          <a:spcPts val="200"/>
                        </a:spcAft>
                      </a:pPr>
                      <a:r>
                        <a:rPr lang="en-US" sz="1600" dirty="0">
                          <a:effectLst/>
                        </a:rPr>
                        <a:t>Drug</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tc>
                <a:tc>
                  <a:txBody>
                    <a:bodyPr/>
                    <a:lstStyle/>
                    <a:p>
                      <a:pPr marL="0" marR="0" algn="ctr">
                        <a:spcBef>
                          <a:spcPts val="200"/>
                        </a:spcBef>
                        <a:spcAft>
                          <a:spcPts val="200"/>
                        </a:spcAft>
                      </a:pPr>
                      <a:r>
                        <a:rPr lang="en-US" sz="1600" dirty="0">
                          <a:effectLst/>
                        </a:rPr>
                        <a:t>Manufacturer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tc>
                <a:tc>
                  <a:txBody>
                    <a:bodyPr/>
                    <a:lstStyle/>
                    <a:p>
                      <a:pPr marL="0" marR="0" algn="ctr">
                        <a:spcBef>
                          <a:spcPts val="200"/>
                        </a:spcBef>
                        <a:spcAft>
                          <a:spcPts val="200"/>
                        </a:spcAft>
                      </a:pPr>
                      <a:r>
                        <a:rPr lang="en-US" sz="1600" dirty="0">
                          <a:effectLst/>
                        </a:rPr>
                        <a:t>FDA-Approved Indications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tc>
                <a:extLst>
                  <a:ext uri="{0D108BD9-81ED-4DB2-BD59-A6C34878D82A}">
                    <a16:rowId xmlns:a16="http://schemas.microsoft.com/office/drawing/2014/main" val="2706270810"/>
                  </a:ext>
                </a:extLst>
              </a:tr>
              <a:tr h="515774">
                <a:tc>
                  <a:txBody>
                    <a:bodyPr/>
                    <a:lstStyle/>
                    <a:p>
                      <a:pPr marL="0" marR="0">
                        <a:spcBef>
                          <a:spcPts val="0"/>
                        </a:spcBef>
                        <a:spcAft>
                          <a:spcPts val="0"/>
                        </a:spcAft>
                      </a:pPr>
                      <a:r>
                        <a:rPr lang="en-US" sz="1600" dirty="0">
                          <a:solidFill>
                            <a:srgbClr val="000000"/>
                          </a:solidFill>
                          <a:effectLst/>
                        </a:rPr>
                        <a:t>acalabrutinib (Calquence®)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0" marR="0">
                        <a:spcBef>
                          <a:spcPts val="0"/>
                        </a:spcBef>
                        <a:spcAft>
                          <a:spcPts val="0"/>
                        </a:spcAft>
                      </a:pPr>
                      <a:r>
                        <a:rPr lang="en-US" sz="1600" dirty="0">
                          <a:solidFill>
                            <a:srgbClr val="000000"/>
                          </a:solidFill>
                          <a:effectLst/>
                        </a:rPr>
                        <a:t>AstraZeneca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adults with mantle cell lymphoma (MCL) treated with ≥ 1 prior therapy</a:t>
                      </a:r>
                      <a:r>
                        <a:rPr lang="en-US" sz="1600" baseline="300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extLst>
                  <a:ext uri="{0D108BD9-81ED-4DB2-BD59-A6C34878D82A}">
                    <a16:rowId xmlns:a16="http://schemas.microsoft.com/office/drawing/2014/main" val="3338926694"/>
                  </a:ext>
                </a:extLst>
              </a:tr>
              <a:tr h="719682">
                <a:tc>
                  <a:txBody>
                    <a:bodyPr/>
                    <a:lstStyle/>
                    <a:p>
                      <a:pPr marL="0" marR="0">
                        <a:spcBef>
                          <a:spcPts val="0"/>
                        </a:spcBef>
                        <a:spcAft>
                          <a:spcPts val="0"/>
                        </a:spcAft>
                      </a:pPr>
                      <a:r>
                        <a:rPr lang="en-US" sz="1600" dirty="0">
                          <a:solidFill>
                            <a:srgbClr val="000000"/>
                          </a:solidFill>
                          <a:effectLst/>
                        </a:rPr>
                        <a:t>bosutinib (Bosulif®)</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0" marR="0">
                        <a:spcBef>
                          <a:spcPts val="0"/>
                        </a:spcBef>
                        <a:spcAft>
                          <a:spcPts val="0"/>
                        </a:spcAft>
                      </a:pPr>
                      <a:r>
                        <a:rPr lang="en-US" sz="1600" dirty="0">
                          <a:solidFill>
                            <a:srgbClr val="000000"/>
                          </a:solidFill>
                          <a:effectLst/>
                        </a:rPr>
                        <a:t>Pfizer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Newly diagnosed chronic phase (CP) Ph+ CML</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chronic, accelerated, or blast phase Ph+ chronic myeloid leukemia (CML) with resistance or intolerance to prior 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extLst>
                  <a:ext uri="{0D108BD9-81ED-4DB2-BD59-A6C34878D82A}">
                    <a16:rowId xmlns:a16="http://schemas.microsoft.com/office/drawing/2014/main" val="3429779838"/>
                  </a:ext>
                </a:extLst>
              </a:tr>
              <a:tr h="479788">
                <a:tc>
                  <a:txBody>
                    <a:bodyPr/>
                    <a:lstStyle/>
                    <a:p>
                      <a:pPr marL="0" marR="0">
                        <a:spcBef>
                          <a:spcPts val="0"/>
                        </a:spcBef>
                        <a:spcAft>
                          <a:spcPts val="0"/>
                        </a:spcAft>
                      </a:pPr>
                      <a:r>
                        <a:rPr lang="en-US" sz="1600" dirty="0">
                          <a:solidFill>
                            <a:srgbClr val="000000"/>
                          </a:solidFill>
                          <a:effectLst/>
                        </a:rPr>
                        <a:t>busulfan</a:t>
                      </a:r>
                      <a:br>
                        <a:rPr lang="en-US" sz="1600" dirty="0">
                          <a:solidFill>
                            <a:srgbClr val="000000"/>
                          </a:solidFill>
                          <a:effectLst/>
                        </a:rPr>
                      </a:br>
                      <a:r>
                        <a:rPr lang="en-US" sz="1600" dirty="0">
                          <a:solidFill>
                            <a:srgbClr val="000000"/>
                          </a:solidFill>
                          <a:effectLst/>
                        </a:rPr>
                        <a:t>(Myleran®)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0" marR="0">
                        <a:spcBef>
                          <a:spcPts val="0"/>
                        </a:spcBef>
                        <a:spcAft>
                          <a:spcPts val="0"/>
                        </a:spcAft>
                      </a:pPr>
                      <a:r>
                        <a:rPr lang="en-US" sz="1600" dirty="0">
                          <a:solidFill>
                            <a:srgbClr val="000000"/>
                          </a:solidFill>
                          <a:effectLst/>
                        </a:rPr>
                        <a:t>Aspen/ Prasco LA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Palliative treatment of chronic myelogenous (myeloid, myelocytic, granulocytic) leukemia</a:t>
                      </a:r>
                      <a:r>
                        <a:rPr lang="en-US" sz="1600" baseline="300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extLst>
                  <a:ext uri="{0D108BD9-81ED-4DB2-BD59-A6C34878D82A}">
                    <a16:rowId xmlns:a16="http://schemas.microsoft.com/office/drawing/2014/main" val="4282473315"/>
                  </a:ext>
                </a:extLst>
              </a:tr>
              <a:tr h="773660">
                <a:tc>
                  <a:txBody>
                    <a:bodyPr/>
                    <a:lstStyle/>
                    <a:p>
                      <a:pPr marL="0" marR="0">
                        <a:spcBef>
                          <a:spcPts val="0"/>
                        </a:spcBef>
                        <a:spcAft>
                          <a:spcPts val="0"/>
                        </a:spcAft>
                      </a:pPr>
                      <a:r>
                        <a:rPr lang="en-US" sz="1600" dirty="0">
                          <a:solidFill>
                            <a:srgbClr val="000000"/>
                          </a:solidFill>
                          <a:effectLst/>
                        </a:rPr>
                        <a:t>chlorambucil</a:t>
                      </a:r>
                      <a:br>
                        <a:rPr lang="en-US" sz="1600" dirty="0">
                          <a:solidFill>
                            <a:srgbClr val="000000"/>
                          </a:solidFill>
                          <a:effectLst/>
                        </a:rPr>
                      </a:br>
                      <a:r>
                        <a:rPr lang="en-US" sz="1600" dirty="0">
                          <a:solidFill>
                            <a:srgbClr val="000000"/>
                          </a:solidFill>
                          <a:effectLst/>
                        </a:rPr>
                        <a:t>(Leukeran®)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0" marR="0">
                        <a:spcBef>
                          <a:spcPts val="0"/>
                        </a:spcBef>
                        <a:spcAft>
                          <a:spcPts val="0"/>
                        </a:spcAft>
                      </a:pPr>
                      <a:r>
                        <a:rPr lang="en-US" sz="1600" dirty="0">
                          <a:solidFill>
                            <a:srgbClr val="000000"/>
                          </a:solidFill>
                          <a:effectLst/>
                        </a:rPr>
                        <a:t>Aspen/ Prasco LA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chronic lymphatic (lymphocytic) leukemia, malignant lymphomas, including lymphosarcoma, giant follicular lymphoma, and Hodgkin’s disease; chlorambucil is not curative in any of these disorders but may produce clinically useful palliation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extLst>
                  <a:ext uri="{0D108BD9-81ED-4DB2-BD59-A6C34878D82A}">
                    <a16:rowId xmlns:a16="http://schemas.microsoft.com/office/drawing/2014/main" val="38191509"/>
                  </a:ext>
                </a:extLst>
              </a:tr>
              <a:tr h="1919152">
                <a:tc>
                  <a:txBody>
                    <a:bodyPr/>
                    <a:lstStyle/>
                    <a:p>
                      <a:pPr marL="0" marR="0">
                        <a:spcBef>
                          <a:spcPts val="0"/>
                        </a:spcBef>
                        <a:spcAft>
                          <a:spcPts val="0"/>
                        </a:spcAft>
                      </a:pPr>
                      <a:r>
                        <a:rPr lang="en-US" sz="1600" dirty="0">
                          <a:solidFill>
                            <a:srgbClr val="000000"/>
                          </a:solidFill>
                          <a:effectLst/>
                        </a:rPr>
                        <a:t>dasatinib (Sprycel®)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0" marR="0">
                        <a:spcBef>
                          <a:spcPts val="0"/>
                        </a:spcBef>
                        <a:spcAft>
                          <a:spcPts val="0"/>
                        </a:spcAft>
                      </a:pPr>
                      <a:r>
                        <a:rPr lang="en-US" sz="1600" dirty="0">
                          <a:solidFill>
                            <a:srgbClr val="000000"/>
                          </a:solidFill>
                          <a:effectLst/>
                        </a:rPr>
                        <a:t>Bristol-Meyers Squibb</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adults with chronic, accelerated, or myeloid or lymphoid blast phase Ph+ CML with resistance or intolerance to prior therapy including imatinib (Gleevec)</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adults with Ph+ acute lymphoblastic leukemia (ALL) with resistance or intolerance to prior therapy</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Newly diagnosed adult patients with Ph+ CML in chronic phase</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pediatric patients with Ph+ CML in chronic phase </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highlight>
                            <a:srgbClr val="00FFFF"/>
                          </a:highlight>
                        </a:rPr>
                        <a:t>Treatment of pediatric patients with newly diagnosed Ph+ ALL in combination with chemotherapy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tc>
                <a:extLst>
                  <a:ext uri="{0D108BD9-81ED-4DB2-BD59-A6C34878D82A}">
                    <a16:rowId xmlns:a16="http://schemas.microsoft.com/office/drawing/2014/main" val="3817180278"/>
                  </a:ext>
                </a:extLst>
              </a:tr>
            </a:tbl>
          </a:graphicData>
        </a:graphic>
      </p:graphicFrame>
      <p:sp>
        <p:nvSpPr>
          <p:cNvPr id="8" name="Rectangle 3">
            <a:extLst>
              <a:ext uri="{FF2B5EF4-FFF2-40B4-BE49-F238E27FC236}">
                <a16:creationId xmlns:a16="http://schemas.microsoft.com/office/drawing/2014/main" id="{A814C398-EAEA-474D-B612-F143596FB46F}"/>
              </a:ext>
            </a:extLst>
          </p:cNvPr>
          <p:cNvSpPr>
            <a:spLocks noChangeArrowheads="1"/>
          </p:cNvSpPr>
          <p:nvPr/>
        </p:nvSpPr>
        <p:spPr bwMode="auto">
          <a:xfrm>
            <a:off x="-8920052" y="2018327"/>
            <a:ext cx="252897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Calquence [package insert]. Wilmington, DE. AstraZeneca; November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Bosulif [package insert]. New York, NY. Pfizer; October 2018.</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Myleran [package insert] Mason, OH. Aspen Global; September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Leukera [package insert] Mason, OH. Aspen Global; November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Sprycel [package insert]. Princeton, NJ; Bristol-Meyers Squibb; December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66219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3234C-FC9C-4B04-AD6C-8EAA2A436A77}"/>
              </a:ext>
            </a:extLst>
          </p:cNvPr>
          <p:cNvSpPr>
            <a:spLocks noGrp="1"/>
          </p:cNvSpPr>
          <p:nvPr>
            <p:ph type="sldNum" sz="quarter" idx="4"/>
          </p:nvPr>
        </p:nvSpPr>
        <p:spPr/>
        <p:txBody>
          <a:bodyPr/>
          <a:lstStyle/>
          <a:p>
            <a:fld id="{FF445594-FFE8-4E90-934C-EFF530110A38}" type="slidenum">
              <a:rPr lang="en-US" smtClean="0">
                <a:uFillTx/>
              </a:rPr>
              <a:pPr/>
              <a:t>87</a:t>
            </a:fld>
            <a:endParaRPr lang="en-US" dirty="0">
              <a:uFillTx/>
            </a:endParaRPr>
          </a:p>
        </p:txBody>
      </p:sp>
      <p:sp>
        <p:nvSpPr>
          <p:cNvPr id="3" name="Title 2">
            <a:extLst>
              <a:ext uri="{FF2B5EF4-FFF2-40B4-BE49-F238E27FC236}">
                <a16:creationId xmlns:a16="http://schemas.microsoft.com/office/drawing/2014/main" id="{A5CCF3F9-A449-4CAD-A7FA-8D61023A083B}"/>
              </a:ext>
            </a:extLst>
          </p:cNvPr>
          <p:cNvSpPr>
            <a:spLocks noGrp="1"/>
          </p:cNvSpPr>
          <p:nvPr>
            <p:ph type="title"/>
          </p:nvPr>
        </p:nvSpPr>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E7581AE5-DAB7-4951-BACD-B13A336AE546}"/>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BECE3EE8-C779-4C53-AE26-B521A3AC050E}"/>
              </a:ext>
            </a:extLst>
          </p:cNvPr>
          <p:cNvGraphicFramePr>
            <a:graphicFrameLocks noGrp="1"/>
          </p:cNvGraphicFramePr>
          <p:nvPr/>
        </p:nvGraphicFramePr>
        <p:xfrm>
          <a:off x="609600" y="1524000"/>
          <a:ext cx="10861963" cy="4544291"/>
        </p:xfrm>
        <a:graphic>
          <a:graphicData uri="http://schemas.openxmlformats.org/drawingml/2006/table">
            <a:tbl>
              <a:tblPr firstRow="1" bandRow="1" bandCol="1">
                <a:tableStyleId>{5C22544A-7EE6-4342-B048-85BDC9FD1C3A}</a:tableStyleId>
              </a:tblPr>
              <a:tblGrid>
                <a:gridCol w="1449338">
                  <a:extLst>
                    <a:ext uri="{9D8B030D-6E8A-4147-A177-3AD203B41FA5}">
                      <a16:colId xmlns:a16="http://schemas.microsoft.com/office/drawing/2014/main" val="2518364537"/>
                    </a:ext>
                  </a:extLst>
                </a:gridCol>
                <a:gridCol w="1551709">
                  <a:extLst>
                    <a:ext uri="{9D8B030D-6E8A-4147-A177-3AD203B41FA5}">
                      <a16:colId xmlns:a16="http://schemas.microsoft.com/office/drawing/2014/main" val="2756351098"/>
                    </a:ext>
                  </a:extLst>
                </a:gridCol>
                <a:gridCol w="7860916">
                  <a:extLst>
                    <a:ext uri="{9D8B030D-6E8A-4147-A177-3AD203B41FA5}">
                      <a16:colId xmlns:a16="http://schemas.microsoft.com/office/drawing/2014/main" val="1872870569"/>
                    </a:ext>
                  </a:extLst>
                </a:gridCol>
              </a:tblGrid>
              <a:tr h="1136074">
                <a:tc>
                  <a:txBody>
                    <a:bodyPr/>
                    <a:lstStyle/>
                    <a:p>
                      <a:pPr marL="0" marR="0">
                        <a:spcBef>
                          <a:spcPts val="0"/>
                        </a:spcBef>
                        <a:spcAft>
                          <a:spcPts val="0"/>
                        </a:spcAft>
                      </a:pPr>
                      <a:r>
                        <a:rPr lang="en-US" sz="1600" b="0" dirty="0">
                          <a:solidFill>
                            <a:srgbClr val="000000"/>
                          </a:solidFill>
                          <a:effectLst/>
                          <a:highlight>
                            <a:srgbClr val="00FFFF"/>
                          </a:highlight>
                        </a:rPr>
                        <a:t>duvelisib </a:t>
                      </a:r>
                      <a:endParaRPr lang="en-US" sz="1600" b="0" dirty="0">
                        <a:solidFill>
                          <a:srgbClr val="000000"/>
                        </a:solidFill>
                        <a:effectLst/>
                      </a:endParaRPr>
                    </a:p>
                    <a:p>
                      <a:pPr marL="0" marR="0">
                        <a:spcBef>
                          <a:spcPts val="0"/>
                        </a:spcBef>
                        <a:spcAft>
                          <a:spcPts val="0"/>
                        </a:spcAft>
                      </a:pPr>
                      <a:r>
                        <a:rPr lang="en-US" sz="1600" b="0" dirty="0">
                          <a:solidFill>
                            <a:srgbClr val="000000"/>
                          </a:solidFill>
                          <a:effectLst/>
                          <a:highlight>
                            <a:srgbClr val="00FFFF"/>
                          </a:highlight>
                        </a:rPr>
                        <a:t>(Copiktra®)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highlight>
                            <a:srgbClr val="00FFFF"/>
                          </a:highlight>
                        </a:rPr>
                        <a:t>Verastem</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highlight>
                            <a:srgbClr val="00FFFF"/>
                          </a:highlight>
                        </a:rPr>
                        <a:t>Relapsed or refractory chronic lymphocytic leukemia (CLL) or small lymphocytic lymphoma (SLL) after ≥ 2 prior therapies</a:t>
                      </a:r>
                      <a:endParaRPr lang="en-US" sz="16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highlight>
                            <a:srgbClr val="00FFFF"/>
                          </a:highlight>
                        </a:rPr>
                        <a:t>Relapsed or refractory follicular lymphoma (FL) after ≥ 2 prior systemic therapies</a:t>
                      </a:r>
                      <a:r>
                        <a:rPr lang="en-US" sz="1600" b="0" baseline="30000" dirty="0">
                          <a:solidFill>
                            <a:srgbClr val="000000"/>
                          </a:solidFill>
                          <a:effectLst/>
                          <a:highlight>
                            <a:srgbClr val="00FFFF"/>
                          </a:highlight>
                        </a:rPr>
                        <a:t>*</a:t>
                      </a:r>
                      <a:r>
                        <a:rPr lang="en-US" sz="1600" b="0" dirty="0">
                          <a:solidFill>
                            <a:srgbClr val="000000"/>
                          </a:solidFill>
                          <a:effectLst/>
                        </a:rPr>
                        <a:t> </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229144807"/>
                  </a:ext>
                </a:extLst>
              </a:tr>
              <a:tr h="757381">
                <a:tc>
                  <a:txBody>
                    <a:bodyPr/>
                    <a:lstStyle/>
                    <a:p>
                      <a:pPr marL="0" marR="0">
                        <a:spcBef>
                          <a:spcPts val="0"/>
                        </a:spcBef>
                        <a:spcAft>
                          <a:spcPts val="0"/>
                        </a:spcAft>
                      </a:pPr>
                      <a:r>
                        <a:rPr lang="en-US" sz="1600" dirty="0">
                          <a:solidFill>
                            <a:srgbClr val="000000"/>
                          </a:solidFill>
                          <a:effectLst/>
                        </a:rPr>
                        <a:t>enasidenib (Idhifa®)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dirty="0">
                          <a:solidFill>
                            <a:srgbClr val="000000"/>
                          </a:solidFill>
                          <a:effectLst/>
                        </a:rPr>
                        <a:t>Celgene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Relapsed or refractory acute myeloid leukemia (AML) with an isocitrate dehydrogenase-2 (IDH2) mutation, as determined with an FDA-approved test</a:t>
                      </a:r>
                      <a:r>
                        <a:rPr lang="en-US" sz="1600" baseline="300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760162390"/>
                  </a:ext>
                </a:extLst>
              </a:tr>
              <a:tr h="757381">
                <a:tc>
                  <a:txBody>
                    <a:bodyPr/>
                    <a:lstStyle/>
                    <a:p>
                      <a:pPr marL="0" marR="0">
                        <a:spcBef>
                          <a:spcPts val="0"/>
                        </a:spcBef>
                        <a:spcAft>
                          <a:spcPts val="0"/>
                        </a:spcAft>
                      </a:pPr>
                      <a:r>
                        <a:rPr lang="en-US" sz="1600" dirty="0">
                          <a:solidFill>
                            <a:srgbClr val="000000"/>
                          </a:solidFill>
                          <a:effectLst/>
                          <a:highlight>
                            <a:srgbClr val="00FFFF"/>
                          </a:highlight>
                        </a:rPr>
                        <a:t>fedratinib</a:t>
                      </a:r>
                      <a:endParaRPr lang="en-US" sz="1600" dirty="0">
                        <a:solidFill>
                          <a:srgbClr val="000000"/>
                        </a:solidFill>
                        <a:effectLst/>
                      </a:endParaRPr>
                    </a:p>
                    <a:p>
                      <a:pPr marL="0" marR="0">
                        <a:spcBef>
                          <a:spcPts val="0"/>
                        </a:spcBef>
                        <a:spcAft>
                          <a:spcPts val="0"/>
                        </a:spcAft>
                      </a:pPr>
                      <a:r>
                        <a:rPr lang="en-US" sz="1600" dirty="0">
                          <a:solidFill>
                            <a:srgbClr val="000000"/>
                          </a:solidFill>
                          <a:effectLst/>
                          <a:highlight>
                            <a:srgbClr val="00FFFF"/>
                          </a:highlight>
                        </a:rPr>
                        <a:t>(Inrebic®)</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dirty="0">
                          <a:solidFill>
                            <a:srgbClr val="000000"/>
                          </a:solidFill>
                          <a:effectLst/>
                          <a:highlight>
                            <a:srgbClr val="00FFFF"/>
                          </a:highlight>
                        </a:rPr>
                        <a:t>Celgene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highlight>
                            <a:srgbClr val="00FFFF"/>
                          </a:highlight>
                        </a:rPr>
                        <a:t>Intermediate-2 or high-risk primary or secondary post-polycythemia vera or post-essential thrombocythemia myelofibrosis (MF)</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434436324"/>
                  </a:ext>
                </a:extLst>
              </a:tr>
              <a:tr h="757381">
                <a:tc>
                  <a:txBody>
                    <a:bodyPr/>
                    <a:lstStyle/>
                    <a:p>
                      <a:pPr marL="0" marR="0">
                        <a:spcBef>
                          <a:spcPts val="0"/>
                        </a:spcBef>
                        <a:spcAft>
                          <a:spcPts val="0"/>
                        </a:spcAft>
                      </a:pPr>
                      <a:r>
                        <a:rPr lang="en-US" sz="1600" dirty="0">
                          <a:solidFill>
                            <a:srgbClr val="000000"/>
                          </a:solidFill>
                          <a:effectLst/>
                          <a:highlight>
                            <a:srgbClr val="00FFFF"/>
                          </a:highlight>
                        </a:rPr>
                        <a:t>gilteritinib</a:t>
                      </a:r>
                      <a:endParaRPr lang="en-US" sz="1600" dirty="0">
                        <a:solidFill>
                          <a:srgbClr val="000000"/>
                        </a:solidFill>
                        <a:effectLst/>
                      </a:endParaRPr>
                    </a:p>
                    <a:p>
                      <a:pPr marL="0" marR="0">
                        <a:spcBef>
                          <a:spcPts val="0"/>
                        </a:spcBef>
                        <a:spcAft>
                          <a:spcPts val="0"/>
                        </a:spcAft>
                      </a:pPr>
                      <a:r>
                        <a:rPr lang="en-US" sz="1600" dirty="0">
                          <a:solidFill>
                            <a:srgbClr val="000000"/>
                          </a:solidFill>
                          <a:effectLst/>
                          <a:highlight>
                            <a:srgbClr val="00FFFF"/>
                          </a:highlight>
                        </a:rPr>
                        <a:t>(Xospata®)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dirty="0">
                          <a:solidFill>
                            <a:srgbClr val="000000"/>
                          </a:solidFill>
                          <a:effectLst/>
                          <a:highlight>
                            <a:srgbClr val="00FFFF"/>
                          </a:highlight>
                        </a:rPr>
                        <a:t>Astellas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highlight>
                            <a:srgbClr val="00FFFF"/>
                          </a:highlight>
                        </a:rPr>
                        <a:t>Relapsed or refractory adults with AML with a FLT3 mutation, as detected by an FDA-approved test</a:t>
                      </a:r>
                      <a:r>
                        <a:rPr lang="en-US" sz="1600" baseline="30000" dirty="0">
                          <a:solidFill>
                            <a:srgbClr val="000000"/>
                          </a:solidFill>
                          <a:effectLst/>
                          <a:highlight>
                            <a:srgbClr val="00FFFF"/>
                          </a:highligh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622334420"/>
                  </a:ext>
                </a:extLst>
              </a:tr>
              <a:tr h="1136074">
                <a:tc>
                  <a:txBody>
                    <a:bodyPr/>
                    <a:lstStyle/>
                    <a:p>
                      <a:pPr marL="0" marR="0">
                        <a:spcBef>
                          <a:spcPts val="0"/>
                        </a:spcBef>
                        <a:spcAft>
                          <a:spcPts val="0"/>
                        </a:spcAft>
                      </a:pPr>
                      <a:r>
                        <a:rPr lang="en-US" sz="1600" dirty="0">
                          <a:solidFill>
                            <a:srgbClr val="000000"/>
                          </a:solidFill>
                          <a:effectLst/>
                          <a:highlight>
                            <a:srgbClr val="00FFFF"/>
                          </a:highlight>
                        </a:rPr>
                        <a:t>glasdegib</a:t>
                      </a:r>
                      <a:endParaRPr lang="en-US" sz="1600" dirty="0">
                        <a:solidFill>
                          <a:srgbClr val="000000"/>
                        </a:solidFill>
                        <a:effectLst/>
                      </a:endParaRPr>
                    </a:p>
                    <a:p>
                      <a:pPr marL="0" marR="0">
                        <a:spcBef>
                          <a:spcPts val="0"/>
                        </a:spcBef>
                        <a:spcAft>
                          <a:spcPts val="0"/>
                        </a:spcAft>
                      </a:pPr>
                      <a:r>
                        <a:rPr lang="en-US" sz="1600" dirty="0">
                          <a:solidFill>
                            <a:srgbClr val="000000"/>
                          </a:solidFill>
                          <a:effectLst/>
                          <a:highlight>
                            <a:srgbClr val="00FFFF"/>
                          </a:highlight>
                        </a:rPr>
                        <a:t>(Daurismo™)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dirty="0">
                          <a:solidFill>
                            <a:srgbClr val="000000"/>
                          </a:solidFill>
                          <a:effectLst/>
                          <a:highlight>
                            <a:srgbClr val="00FFFF"/>
                          </a:highlight>
                        </a:rPr>
                        <a:t>Pfizer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highlight>
                            <a:srgbClr val="00FFFF"/>
                          </a:highlight>
                        </a:rPr>
                        <a:t>In combination with low-dose cytarabine, for the treatment of newly diagnosed AML in adult patients who are ≥ 75 years old or who have comorbidities that preclude use of intensive induction chemotherapy</a:t>
                      </a:r>
                      <a:r>
                        <a:rPr lang="en-US" sz="1600" baseline="30000" dirty="0">
                          <a:solidFill>
                            <a:srgbClr val="000000"/>
                          </a:solidFill>
                          <a:effectLst/>
                          <a:highlight>
                            <a:srgbClr val="00FFFF"/>
                          </a:highlight>
                        </a:rPr>
                        <a:t>§</a:t>
                      </a: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454500029"/>
                  </a:ext>
                </a:extLst>
              </a:tr>
            </a:tbl>
          </a:graphicData>
        </a:graphic>
      </p:graphicFrame>
      <p:sp>
        <p:nvSpPr>
          <p:cNvPr id="8" name="Rectangle 3">
            <a:extLst>
              <a:ext uri="{FF2B5EF4-FFF2-40B4-BE49-F238E27FC236}">
                <a16:creationId xmlns:a16="http://schemas.microsoft.com/office/drawing/2014/main" id="{9EB53F8F-E157-494A-A2DF-9E77C402C871}"/>
              </a:ext>
            </a:extLst>
          </p:cNvPr>
          <p:cNvSpPr>
            <a:spLocks noChangeArrowheads="1"/>
          </p:cNvSpPr>
          <p:nvPr/>
        </p:nvSpPr>
        <p:spPr bwMode="auto">
          <a:xfrm>
            <a:off x="-5617029" y="2282895"/>
            <a:ext cx="3103418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Copiktra [package insert]. Needham, MA; Veastem; September 2018. </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Idhifa [package insert]. Summit, NJ; Celgene; August 2017.</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[iii]</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Inrebic [package insert]. Summit, NJ; Celgene; August 2019.</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Xospata [package insert]. Northbrook, I; Astellas; May 2019. </a:t>
            </a:r>
            <a:endParaRPr kumimoji="0" lang="en-US" altLang="en-US" sz="8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[v]</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Daurismo [package insert]. New York, NY; Pfizer; November 2018.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5581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F2C333-A8F7-4A9F-ADFF-F5C02B37CC24}"/>
              </a:ext>
            </a:extLst>
          </p:cNvPr>
          <p:cNvSpPr>
            <a:spLocks noGrp="1"/>
          </p:cNvSpPr>
          <p:nvPr>
            <p:ph type="sldNum" sz="quarter" idx="4"/>
          </p:nvPr>
        </p:nvSpPr>
        <p:spPr/>
        <p:txBody>
          <a:bodyPr/>
          <a:lstStyle/>
          <a:p>
            <a:fld id="{FF445594-FFE8-4E90-934C-EFF530110A38}" type="slidenum">
              <a:rPr lang="en-US" smtClean="0">
                <a:uFillTx/>
              </a:rPr>
              <a:pPr/>
              <a:t>88</a:t>
            </a:fld>
            <a:endParaRPr lang="en-US" dirty="0">
              <a:uFillTx/>
            </a:endParaRPr>
          </a:p>
        </p:txBody>
      </p:sp>
      <p:sp>
        <p:nvSpPr>
          <p:cNvPr id="3" name="Title 2">
            <a:extLst>
              <a:ext uri="{FF2B5EF4-FFF2-40B4-BE49-F238E27FC236}">
                <a16:creationId xmlns:a16="http://schemas.microsoft.com/office/drawing/2014/main" id="{9BC329AA-58A9-4465-BF63-A38F0A5B75FC}"/>
              </a:ext>
            </a:extLst>
          </p:cNvPr>
          <p:cNvSpPr>
            <a:spLocks noGrp="1"/>
          </p:cNvSpPr>
          <p:nvPr>
            <p:ph type="title"/>
          </p:nvPr>
        </p:nvSpPr>
        <p:spPr>
          <a:xfrm>
            <a:off x="609600" y="304800"/>
            <a:ext cx="11074400" cy="1219200"/>
          </a:xfrm>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79D5DF97-4139-4FDB-B093-41064166A8BB}"/>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A0DEFB65-CCC6-4D13-B176-88EBBB1BE145}"/>
              </a:ext>
            </a:extLst>
          </p:cNvPr>
          <p:cNvGraphicFramePr>
            <a:graphicFrameLocks noGrp="1"/>
          </p:cNvGraphicFramePr>
          <p:nvPr/>
        </p:nvGraphicFramePr>
        <p:xfrm>
          <a:off x="264695" y="1524000"/>
          <a:ext cx="11520904" cy="4383505"/>
        </p:xfrm>
        <a:graphic>
          <a:graphicData uri="http://schemas.openxmlformats.org/drawingml/2006/table">
            <a:tbl>
              <a:tblPr firstRow="1" bandRow="1" bandCol="1">
                <a:tableStyleId>{5C22544A-7EE6-4342-B048-85BDC9FD1C3A}</a:tableStyleId>
              </a:tblPr>
              <a:tblGrid>
                <a:gridCol w="1480136">
                  <a:extLst>
                    <a:ext uri="{9D8B030D-6E8A-4147-A177-3AD203B41FA5}">
                      <a16:colId xmlns:a16="http://schemas.microsoft.com/office/drawing/2014/main" val="3840331713"/>
                    </a:ext>
                  </a:extLst>
                </a:gridCol>
                <a:gridCol w="1640797">
                  <a:extLst>
                    <a:ext uri="{9D8B030D-6E8A-4147-A177-3AD203B41FA5}">
                      <a16:colId xmlns:a16="http://schemas.microsoft.com/office/drawing/2014/main" val="2819149108"/>
                    </a:ext>
                  </a:extLst>
                </a:gridCol>
                <a:gridCol w="8399971">
                  <a:extLst>
                    <a:ext uri="{9D8B030D-6E8A-4147-A177-3AD203B41FA5}">
                      <a16:colId xmlns:a16="http://schemas.microsoft.com/office/drawing/2014/main" val="1261158198"/>
                    </a:ext>
                  </a:extLst>
                </a:gridCol>
              </a:tblGrid>
              <a:tr h="1011578">
                <a:tc>
                  <a:txBody>
                    <a:bodyPr/>
                    <a:lstStyle/>
                    <a:p>
                      <a:pPr marL="0" marR="0">
                        <a:spcBef>
                          <a:spcPts val="0"/>
                        </a:spcBef>
                        <a:spcAft>
                          <a:spcPts val="0"/>
                        </a:spcAft>
                      </a:pPr>
                      <a:r>
                        <a:rPr lang="en-US" sz="1600" b="0" dirty="0">
                          <a:solidFill>
                            <a:srgbClr val="000000"/>
                          </a:solidFill>
                          <a:effectLst/>
                        </a:rPr>
                        <a:t>hydroxyurea</a:t>
                      </a:r>
                      <a:br>
                        <a:rPr lang="en-US" sz="1600" b="0" dirty="0">
                          <a:solidFill>
                            <a:srgbClr val="000000"/>
                          </a:solidFill>
                          <a:effectLst/>
                        </a:rPr>
                      </a:br>
                      <a:r>
                        <a:rPr lang="en-US" sz="1600" b="0" dirty="0">
                          <a:solidFill>
                            <a:srgbClr val="000000"/>
                          </a:solidFill>
                          <a:effectLst/>
                        </a:rPr>
                        <a:t>(Hydrea®)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generic, Bristol-Myers Squibb</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Resistant CML</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Locally advanced squamous cell carcinomas of the head and neck (excluding lip), in combination with concurrent chemoradiation</a:t>
                      </a:r>
                      <a:r>
                        <a:rPr lang="en-US" sz="1600" b="0" baseline="30000" dirty="0">
                          <a:solidFill>
                            <a:srgbClr val="000000"/>
                          </a:solidFill>
                          <a:effectLst/>
                        </a:rPr>
                        <a: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928114231"/>
                  </a:ext>
                </a:extLst>
              </a:tr>
              <a:tr h="2023156">
                <a:tc>
                  <a:txBody>
                    <a:bodyPr/>
                    <a:lstStyle/>
                    <a:p>
                      <a:pPr marL="0" marR="0">
                        <a:spcBef>
                          <a:spcPts val="0"/>
                        </a:spcBef>
                        <a:spcAft>
                          <a:spcPts val="0"/>
                        </a:spcAft>
                      </a:pPr>
                      <a:r>
                        <a:rPr lang="en-US" sz="1600" dirty="0">
                          <a:solidFill>
                            <a:srgbClr val="000000"/>
                          </a:solidFill>
                          <a:effectLst/>
                        </a:rPr>
                        <a:t>ibrutinib</a:t>
                      </a:r>
                      <a:br>
                        <a:rPr lang="en-US" sz="1600" dirty="0">
                          <a:solidFill>
                            <a:srgbClr val="000000"/>
                          </a:solidFill>
                          <a:effectLst/>
                        </a:rPr>
                      </a:br>
                      <a:r>
                        <a:rPr lang="en-US" sz="1600" dirty="0">
                          <a:solidFill>
                            <a:srgbClr val="000000"/>
                          </a:solidFill>
                          <a:effectLst/>
                        </a:rPr>
                        <a:t>(Imbruvica®)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dirty="0">
                          <a:solidFill>
                            <a:srgbClr val="000000"/>
                          </a:solidFill>
                          <a:effectLst/>
                        </a:rPr>
                        <a:t>Pharmacyclics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Mantle cell lymphoma (MCL) in patients who have received ≥ 1 prior therapy</a:t>
                      </a:r>
                      <a:r>
                        <a:rPr lang="en-US" sz="1600" baseline="30000" dirty="0">
                          <a:solidFill>
                            <a:srgbClr val="000000"/>
                          </a:solidFill>
                          <a:effectLst/>
                        </a:rPr>
                        <a:t>*</a:t>
                      </a:r>
                      <a:endParaRPr lang="en-US" sz="16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CLL/ SLL</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CLL/ SLL with 17p deletion</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Waldenström’s macroglobulinemia</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Marginal zone lymphoma (MZL) requiring systemic therapy and patient has had prior anti-CD20-based therapy</a:t>
                      </a:r>
                      <a:r>
                        <a:rPr lang="en-US" sz="1600" baseline="30000" dirty="0">
                          <a:solidFill>
                            <a:srgbClr val="000000"/>
                          </a:solidFill>
                          <a:effectLst/>
                        </a:rPr>
                        <a:t>*</a:t>
                      </a:r>
                      <a:endParaRPr lang="en-US" sz="16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Chronic graft versus host disease (cGVHD) after failure of ≥ 1 line of systemic 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1713645753"/>
                  </a:ext>
                </a:extLst>
              </a:tr>
              <a:tr h="1348771">
                <a:tc>
                  <a:txBody>
                    <a:bodyPr/>
                    <a:lstStyle/>
                    <a:p>
                      <a:pPr marL="0" marR="0">
                        <a:spcBef>
                          <a:spcPts val="0"/>
                        </a:spcBef>
                        <a:spcAft>
                          <a:spcPts val="0"/>
                        </a:spcAft>
                      </a:pPr>
                      <a:r>
                        <a:rPr lang="en-US" sz="1600" dirty="0">
                          <a:solidFill>
                            <a:srgbClr val="000000"/>
                          </a:solidFill>
                          <a:effectLst/>
                        </a:rPr>
                        <a:t>idelalisib</a:t>
                      </a:r>
                      <a:br>
                        <a:rPr lang="en-US" sz="1600" dirty="0">
                          <a:solidFill>
                            <a:srgbClr val="000000"/>
                          </a:solidFill>
                          <a:effectLst/>
                        </a:rPr>
                      </a:br>
                      <a:r>
                        <a:rPr lang="en-US" sz="1600" dirty="0">
                          <a:solidFill>
                            <a:srgbClr val="000000"/>
                          </a:solidFill>
                          <a:effectLst/>
                        </a:rPr>
                        <a:t>(Zydelig®)</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dirty="0">
                          <a:solidFill>
                            <a:srgbClr val="000000"/>
                          </a:solidFill>
                          <a:effectLst/>
                        </a:rPr>
                        <a:t>Gilead</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Relapsed chronic CLL in combination with rituximab in patients for whom rituximab alone would be considered appropriate therapy due to other comorbidities</a:t>
                      </a:r>
                      <a:r>
                        <a:rPr lang="en-US" sz="1600" baseline="30000" dirty="0">
                          <a:solidFill>
                            <a:srgbClr val="000000"/>
                          </a:solidFill>
                          <a:effectLst/>
                        </a:rPr>
                        <a:t>¶</a:t>
                      </a:r>
                      <a:endParaRPr lang="en-US" sz="16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Relapsed follicular B-cell non-Hodgkin’s lymphoma in patients who have received ≥ 2 prior systemic therapies</a:t>
                      </a:r>
                      <a:r>
                        <a:rPr lang="en-US" sz="1600" baseline="30000" dirty="0">
                          <a:solidFill>
                            <a:srgbClr val="000000"/>
                          </a:solidFill>
                          <a:effectLst/>
                        </a:rPr>
                        <a:t>*,¶</a:t>
                      </a:r>
                      <a:endParaRPr lang="en-US" sz="16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Relapsed SLL in patients who have received ≥ 2 prior systemic therapies</a:t>
                      </a:r>
                      <a:r>
                        <a:rPr lang="en-US" sz="1600" baseline="300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950739082"/>
                  </a:ext>
                </a:extLst>
              </a:tr>
            </a:tbl>
          </a:graphicData>
        </a:graphic>
      </p:graphicFrame>
      <p:sp>
        <p:nvSpPr>
          <p:cNvPr id="6" name="Rectangle 1">
            <a:extLst>
              <a:ext uri="{FF2B5EF4-FFF2-40B4-BE49-F238E27FC236}">
                <a16:creationId xmlns:a16="http://schemas.microsoft.com/office/drawing/2014/main" id="{41D904CB-5028-4B6D-9EAA-8734FCB6F13A}"/>
              </a:ext>
            </a:extLst>
          </p:cNvPr>
          <p:cNvSpPr>
            <a:spLocks noChangeArrowheads="1"/>
          </p:cNvSpPr>
          <p:nvPr/>
        </p:nvSpPr>
        <p:spPr bwMode="auto">
          <a:xfrm>
            <a:off x="-962614" y="2383523"/>
            <a:ext cx="196262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93707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6DB66B-E9F2-4EAE-B1C5-387EF1589DD5}"/>
              </a:ext>
            </a:extLst>
          </p:cNvPr>
          <p:cNvSpPr>
            <a:spLocks noGrp="1"/>
          </p:cNvSpPr>
          <p:nvPr>
            <p:ph type="sldNum" sz="quarter" idx="4"/>
          </p:nvPr>
        </p:nvSpPr>
        <p:spPr/>
        <p:txBody>
          <a:bodyPr/>
          <a:lstStyle/>
          <a:p>
            <a:fld id="{FF445594-FFE8-4E90-934C-EFF530110A38}" type="slidenum">
              <a:rPr lang="en-US" smtClean="0">
                <a:uFillTx/>
              </a:rPr>
              <a:pPr/>
              <a:t>89</a:t>
            </a:fld>
            <a:endParaRPr lang="en-US" dirty="0">
              <a:uFillTx/>
            </a:endParaRPr>
          </a:p>
        </p:txBody>
      </p:sp>
      <p:sp>
        <p:nvSpPr>
          <p:cNvPr id="3" name="Title 2">
            <a:extLst>
              <a:ext uri="{FF2B5EF4-FFF2-40B4-BE49-F238E27FC236}">
                <a16:creationId xmlns:a16="http://schemas.microsoft.com/office/drawing/2014/main" id="{0CB43930-BA7B-437C-A643-485F9FE237CB}"/>
              </a:ext>
            </a:extLst>
          </p:cNvPr>
          <p:cNvSpPr>
            <a:spLocks noGrp="1"/>
          </p:cNvSpPr>
          <p:nvPr>
            <p:ph type="title"/>
          </p:nvPr>
        </p:nvSpPr>
        <p:spPr>
          <a:xfrm>
            <a:off x="609600" y="304800"/>
            <a:ext cx="11074400" cy="1132086"/>
          </a:xfrm>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C9CAF152-611E-4272-8B86-1B197924A89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F897C446-EA59-4640-B481-C7FF256A2DF2}"/>
              </a:ext>
            </a:extLst>
          </p:cNvPr>
          <p:cNvGraphicFramePr>
            <a:graphicFrameLocks noGrp="1"/>
          </p:cNvGraphicFramePr>
          <p:nvPr/>
        </p:nvGraphicFramePr>
        <p:xfrm>
          <a:off x="266218" y="1551008"/>
          <a:ext cx="11725155" cy="4553887"/>
        </p:xfrm>
        <a:graphic>
          <a:graphicData uri="http://schemas.openxmlformats.org/drawingml/2006/table">
            <a:tbl>
              <a:tblPr firstRow="1" bandRow="1" bandCol="1">
                <a:tableStyleId>{5C22544A-7EE6-4342-B048-85BDC9FD1C3A}</a:tableStyleId>
              </a:tblPr>
              <a:tblGrid>
                <a:gridCol w="1506376">
                  <a:extLst>
                    <a:ext uri="{9D8B030D-6E8A-4147-A177-3AD203B41FA5}">
                      <a16:colId xmlns:a16="http://schemas.microsoft.com/office/drawing/2014/main" val="519377106"/>
                    </a:ext>
                  </a:extLst>
                </a:gridCol>
                <a:gridCol w="1669885">
                  <a:extLst>
                    <a:ext uri="{9D8B030D-6E8A-4147-A177-3AD203B41FA5}">
                      <a16:colId xmlns:a16="http://schemas.microsoft.com/office/drawing/2014/main" val="3063587841"/>
                    </a:ext>
                  </a:extLst>
                </a:gridCol>
                <a:gridCol w="8548894">
                  <a:extLst>
                    <a:ext uri="{9D8B030D-6E8A-4147-A177-3AD203B41FA5}">
                      <a16:colId xmlns:a16="http://schemas.microsoft.com/office/drawing/2014/main" val="3528813939"/>
                    </a:ext>
                  </a:extLst>
                </a:gridCol>
              </a:tblGrid>
              <a:tr h="4553887">
                <a:tc>
                  <a:txBody>
                    <a:bodyPr/>
                    <a:lstStyle/>
                    <a:p>
                      <a:pPr marL="0" marR="0">
                        <a:spcBef>
                          <a:spcPts val="0"/>
                        </a:spcBef>
                        <a:spcAft>
                          <a:spcPts val="0"/>
                        </a:spcAft>
                      </a:pPr>
                      <a:r>
                        <a:rPr lang="en-US" sz="1600" b="0" dirty="0">
                          <a:solidFill>
                            <a:srgbClr val="000000"/>
                          </a:solidFill>
                          <a:effectLst/>
                        </a:rPr>
                        <a:t>imatinib</a:t>
                      </a:r>
                      <a:br>
                        <a:rPr lang="en-US" sz="1600" b="0" dirty="0">
                          <a:solidFill>
                            <a:srgbClr val="000000"/>
                          </a:solidFill>
                          <a:effectLst/>
                        </a:rPr>
                      </a:br>
                      <a:r>
                        <a:rPr lang="en-US" sz="1600" b="0" dirty="0">
                          <a:solidFill>
                            <a:srgbClr val="000000"/>
                          </a:solidFill>
                          <a:effectLst/>
                        </a:rPr>
                        <a:t>(Gleevec®)</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generic, Novartis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Newly diagnosed adult and pediatric patients with Ph+ CML in chronic phase</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Patients with Ph+ CML in blast crisis, accelerated phase, or chronic phase after failure of interferon-alpha therapy</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relapsed or refractory Ph+ ALL</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Pediatric patients with newly diagnosed Ph+ ALL in combination with chemotherapy</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myelodysplastic/ myeloproliferative diseases associated with platelet-derived growth factor receptor (PDGFR) gene re-arrangements as determined with an FDA-approved test</a:t>
                      </a:r>
                      <a:r>
                        <a:rPr lang="en-US" sz="1600" b="0" baseline="30000" dirty="0">
                          <a:solidFill>
                            <a:srgbClr val="000000"/>
                          </a:solidFill>
                          <a:effectLst/>
                        </a:rPr>
                        <a:t>‡</a:t>
                      </a:r>
                      <a:endParaRPr lang="en-US" sz="16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aggressive systemic mastocytosis without the D816V c-Kit mutation, as determined with an FDA-approved test or with c-Kit mutational status unknown</a:t>
                      </a:r>
                      <a:r>
                        <a:rPr lang="en-US" sz="1600" b="0" baseline="30000" dirty="0">
                          <a:solidFill>
                            <a:srgbClr val="000000"/>
                          </a:solidFill>
                          <a:effectLst/>
                        </a:rPr>
                        <a:t>‡</a:t>
                      </a:r>
                      <a:endParaRPr lang="en-US" sz="16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hypereosinophilic syndrome and/or chronic eosinophilic leukemia who have the FIP1L1-PDGFRα fusion kinase (mutational analysis or FISH demonstration of CHIC2 allele deletion) and for patients with hypereosinophilic syndrome and/or chronic eosinophilic leukemia who are FIP1L1-PDGFRα fusion kinase-negative or unknown</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unresectable, recurrent, and/or metastatic dermatofibrosarcoma protuberans (DFSP)</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Patients with Kit (CD117)-positive unresectable and/or metastatic malignant gastrointestinal stromal tumors (GIST)</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Adjuvant treatment of adult patients following resection of Kit (CD117)-positive GIST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352500264"/>
                  </a:ext>
                </a:extLst>
              </a:tr>
            </a:tbl>
          </a:graphicData>
        </a:graphic>
      </p:graphicFrame>
      <p:sp>
        <p:nvSpPr>
          <p:cNvPr id="6" name="Rectangle 1">
            <a:extLst>
              <a:ext uri="{FF2B5EF4-FFF2-40B4-BE49-F238E27FC236}">
                <a16:creationId xmlns:a16="http://schemas.microsoft.com/office/drawing/2014/main" id="{32743360-ACF3-42FD-9A15-34381D2C18F2}"/>
              </a:ext>
            </a:extLst>
          </p:cNvPr>
          <p:cNvSpPr>
            <a:spLocks noChangeArrowheads="1"/>
          </p:cNvSpPr>
          <p:nvPr/>
        </p:nvSpPr>
        <p:spPr bwMode="auto">
          <a:xfrm>
            <a:off x="-1120464" y="1926323"/>
            <a:ext cx="16198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7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AB9C-5433-4767-9A08-FC949F4A247F}"/>
              </a:ext>
            </a:extLst>
          </p:cNvPr>
          <p:cNvSpPr>
            <a:spLocks noGrp="1"/>
          </p:cNvSpPr>
          <p:nvPr>
            <p:ph type="title"/>
          </p:nvPr>
        </p:nvSpPr>
        <p:spPr>
          <a:xfrm>
            <a:off x="609600" y="304800"/>
            <a:ext cx="11074400" cy="1219200"/>
          </a:xfrm>
        </p:spPr>
        <p:txBody>
          <a:bodyPr/>
          <a:lstStyle/>
          <a:p>
            <a:r>
              <a:rPr lang="en-US" dirty="0"/>
              <a:t>Antidepressants, Other</a:t>
            </a:r>
          </a:p>
        </p:txBody>
      </p:sp>
      <p:sp>
        <p:nvSpPr>
          <p:cNvPr id="4" name="Slide Number Placeholder 3">
            <a:extLst>
              <a:ext uri="{FF2B5EF4-FFF2-40B4-BE49-F238E27FC236}">
                <a16:creationId xmlns:a16="http://schemas.microsoft.com/office/drawing/2014/main" id="{2BC7DAE5-1699-451A-8FE1-B44EB5A51C0B}"/>
              </a:ext>
            </a:extLst>
          </p:cNvPr>
          <p:cNvSpPr>
            <a:spLocks noGrp="1"/>
          </p:cNvSpPr>
          <p:nvPr>
            <p:ph type="sldNum" sz="quarter" idx="4"/>
          </p:nvPr>
        </p:nvSpPr>
        <p:spPr/>
        <p:txBody>
          <a:bodyPr/>
          <a:lstStyle/>
          <a:p>
            <a:fld id="{FF445594-FFE8-4E90-934C-EFF530110A38}" type="slidenum">
              <a:rPr lang="en-US" smtClean="0">
                <a:uFillTx/>
              </a:rPr>
              <a:pPr/>
              <a:t>9</a:t>
            </a:fld>
            <a:endParaRPr lang="en-US" dirty="0">
              <a:uFillTx/>
            </a:endParaRPr>
          </a:p>
        </p:txBody>
      </p:sp>
      <p:sp>
        <p:nvSpPr>
          <p:cNvPr id="5" name="Footer Placeholder 4">
            <a:extLst>
              <a:ext uri="{FF2B5EF4-FFF2-40B4-BE49-F238E27FC236}">
                <a16:creationId xmlns:a16="http://schemas.microsoft.com/office/drawing/2014/main" id="{98EC5D14-7691-4473-8EAD-9EEEC5A36885}"/>
              </a:ext>
            </a:extLst>
          </p:cNvPr>
          <p:cNvSpPr>
            <a:spLocks noGrp="1"/>
          </p:cNvSpPr>
          <p:nvPr>
            <p:ph type="ftr" sz="quarter" idx="3"/>
          </p:nvPr>
        </p:nvSpPr>
        <p:spPr>
          <a:xfrm>
            <a:off x="-244598" y="6172200"/>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9" name="Rectangle 1">
            <a:extLst>
              <a:ext uri="{FF2B5EF4-FFF2-40B4-BE49-F238E27FC236}">
                <a16:creationId xmlns:a16="http://schemas.microsoft.com/office/drawing/2014/main" id="{0451BA8F-CCF3-4883-9617-0136F3B6C6E7}"/>
              </a:ext>
            </a:extLst>
          </p:cNvPr>
          <p:cNvSpPr>
            <a:spLocks noChangeArrowheads="1"/>
          </p:cNvSpPr>
          <p:nvPr/>
        </p:nvSpPr>
        <p:spPr bwMode="auto">
          <a:xfrm>
            <a:off x="1595438" y="3699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id="{5B618CEA-DF47-459C-A909-F023928B344C}"/>
              </a:ext>
            </a:extLst>
          </p:cNvPr>
          <p:cNvSpPr>
            <a:spLocks noChangeArrowheads="1"/>
          </p:cNvSpPr>
          <p:nvPr/>
        </p:nvSpPr>
        <p:spPr bwMode="auto">
          <a:xfrm>
            <a:off x="3668713"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6">
            <a:extLst>
              <a:ext uri="{FF2B5EF4-FFF2-40B4-BE49-F238E27FC236}">
                <a16:creationId xmlns:a16="http://schemas.microsoft.com/office/drawing/2014/main" id="{7CCD1DE2-3298-4FAF-89F7-031363251758}"/>
              </a:ext>
            </a:extLst>
          </p:cNvPr>
          <p:cNvGraphicFramePr>
            <a:graphicFrameLocks noGrp="1"/>
          </p:cNvGraphicFramePr>
          <p:nvPr>
            <p:ph idx="1"/>
            <p:extLst>
              <p:ext uri="{D42A27DB-BD31-4B8C-83A1-F6EECF244321}">
                <p14:modId xmlns:p14="http://schemas.microsoft.com/office/powerpoint/2010/main" val="1287008618"/>
              </p:ext>
            </p:extLst>
          </p:nvPr>
        </p:nvGraphicFramePr>
        <p:xfrm>
          <a:off x="508000" y="1505934"/>
          <a:ext cx="11175999" cy="4535483"/>
        </p:xfrm>
        <a:graphic>
          <a:graphicData uri="http://schemas.openxmlformats.org/drawingml/2006/table">
            <a:tbl>
              <a:tblPr>
                <a:tableStyleId>{5C22544A-7EE6-4342-B048-85BDC9FD1C3A}</a:tableStyleId>
              </a:tblPr>
              <a:tblGrid>
                <a:gridCol w="1972599">
                  <a:extLst>
                    <a:ext uri="{9D8B030D-6E8A-4147-A177-3AD203B41FA5}">
                      <a16:colId xmlns:a16="http://schemas.microsoft.com/office/drawing/2014/main" val="1454389047"/>
                    </a:ext>
                  </a:extLst>
                </a:gridCol>
                <a:gridCol w="1528140">
                  <a:extLst>
                    <a:ext uri="{9D8B030D-6E8A-4147-A177-3AD203B41FA5}">
                      <a16:colId xmlns:a16="http://schemas.microsoft.com/office/drawing/2014/main" val="76589646"/>
                    </a:ext>
                  </a:extLst>
                </a:gridCol>
                <a:gridCol w="1608290">
                  <a:extLst>
                    <a:ext uri="{9D8B030D-6E8A-4147-A177-3AD203B41FA5}">
                      <a16:colId xmlns:a16="http://schemas.microsoft.com/office/drawing/2014/main" val="1810256583"/>
                    </a:ext>
                  </a:extLst>
                </a:gridCol>
                <a:gridCol w="1293222">
                  <a:extLst>
                    <a:ext uri="{9D8B030D-6E8A-4147-A177-3AD203B41FA5}">
                      <a16:colId xmlns:a16="http://schemas.microsoft.com/office/drawing/2014/main" val="2552907648"/>
                    </a:ext>
                  </a:extLst>
                </a:gridCol>
                <a:gridCol w="1123406">
                  <a:extLst>
                    <a:ext uri="{9D8B030D-6E8A-4147-A177-3AD203B41FA5}">
                      <a16:colId xmlns:a16="http://schemas.microsoft.com/office/drawing/2014/main" val="1172541369"/>
                    </a:ext>
                  </a:extLst>
                </a:gridCol>
                <a:gridCol w="1319349">
                  <a:extLst>
                    <a:ext uri="{9D8B030D-6E8A-4147-A177-3AD203B41FA5}">
                      <a16:colId xmlns:a16="http://schemas.microsoft.com/office/drawing/2014/main" val="3205422438"/>
                    </a:ext>
                  </a:extLst>
                </a:gridCol>
                <a:gridCol w="2330993">
                  <a:extLst>
                    <a:ext uri="{9D8B030D-6E8A-4147-A177-3AD203B41FA5}">
                      <a16:colId xmlns:a16="http://schemas.microsoft.com/office/drawing/2014/main" val="670778567"/>
                    </a:ext>
                  </a:extLst>
                </a:gridCol>
              </a:tblGrid>
              <a:tr h="316429">
                <a:tc>
                  <a:txBody>
                    <a:bodyPr/>
                    <a:lstStyle/>
                    <a:p>
                      <a:pPr marL="0" marR="0">
                        <a:spcBef>
                          <a:spcPts val="200"/>
                        </a:spcBef>
                        <a:spcAft>
                          <a:spcPts val="200"/>
                        </a:spcAft>
                      </a:pPr>
                      <a:r>
                        <a:rPr lang="en-US" sz="1400" dirty="0">
                          <a:effectLst/>
                        </a:rPr>
                        <a:t>nefazodone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Teva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468885589"/>
                  </a:ext>
                </a:extLst>
              </a:tr>
              <a:tr h="949287">
                <a:tc>
                  <a:txBody>
                    <a:bodyPr/>
                    <a:lstStyle/>
                    <a:p>
                      <a:pPr marL="0" marR="0">
                        <a:spcBef>
                          <a:spcPts val="200"/>
                        </a:spcBef>
                        <a:spcAft>
                          <a:spcPts val="200"/>
                        </a:spcAft>
                      </a:pPr>
                      <a:r>
                        <a:rPr lang="en-US" sz="1400" dirty="0">
                          <a:effectLst/>
                        </a:rPr>
                        <a:t>phenelzine </a:t>
                      </a:r>
                    </a:p>
                    <a:p>
                      <a:pPr marL="0" marR="0">
                        <a:spcBef>
                          <a:spcPts val="200"/>
                        </a:spcBef>
                        <a:spcAft>
                          <a:spcPts val="200"/>
                        </a:spcAft>
                      </a:pPr>
                      <a:r>
                        <a:rPr lang="en-US" sz="1400" dirty="0">
                          <a:effectLst/>
                        </a:rPr>
                        <a:t>(Nardil®)</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 Pfizer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br>
                        <a:rPr lang="en-US" sz="1400" dirty="0">
                          <a:effectLst/>
                        </a:rPr>
                      </a:br>
                      <a:r>
                        <a:rPr lang="en-US" sz="1400" dirty="0">
                          <a:effectLst/>
                        </a:rPr>
                        <a:t>2</a:t>
                      </a:r>
                      <a:r>
                        <a:rPr lang="en-US" sz="1400" baseline="30000" dirty="0">
                          <a:effectLst/>
                        </a:rPr>
                        <a:t>nd</a:t>
                      </a:r>
                      <a:r>
                        <a:rPr lang="en-US" sz="1400" dirty="0">
                          <a:effectLst/>
                        </a:rPr>
                        <a:t> line therapy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037059667"/>
                  </a:ext>
                </a:extLst>
              </a:tr>
              <a:tr h="738335">
                <a:tc>
                  <a:txBody>
                    <a:bodyPr/>
                    <a:lstStyle/>
                    <a:p>
                      <a:pPr marL="0" marR="0">
                        <a:spcBef>
                          <a:spcPts val="200"/>
                        </a:spcBef>
                        <a:spcAft>
                          <a:spcPts val="200"/>
                        </a:spcAft>
                      </a:pPr>
                      <a:r>
                        <a:rPr lang="en-US" sz="1400" dirty="0">
                          <a:effectLst/>
                        </a:rPr>
                        <a:t>selegiline </a:t>
                      </a:r>
                    </a:p>
                    <a:p>
                      <a:pPr marL="0" marR="0">
                        <a:spcBef>
                          <a:spcPts val="200"/>
                        </a:spcBef>
                        <a:spcAft>
                          <a:spcPts val="200"/>
                        </a:spcAft>
                      </a:pPr>
                      <a:r>
                        <a:rPr lang="en-US" sz="1400" dirty="0">
                          <a:effectLst/>
                        </a:rPr>
                        <a:t>(Emsam®)</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Mylan Specialty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744438578"/>
                  </a:ext>
                </a:extLst>
              </a:tr>
              <a:tr h="949287">
                <a:tc>
                  <a:txBody>
                    <a:bodyPr/>
                    <a:lstStyle/>
                    <a:p>
                      <a:pPr marL="0" marR="0">
                        <a:spcBef>
                          <a:spcPts val="200"/>
                        </a:spcBef>
                        <a:spcAft>
                          <a:spcPts val="200"/>
                        </a:spcAft>
                      </a:pPr>
                      <a:r>
                        <a:rPr lang="en-US" sz="1400" dirty="0">
                          <a:effectLst/>
                        </a:rPr>
                        <a:t>tranylcypromine (Parnate®)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 Concordia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br>
                        <a:rPr lang="en-US" sz="1400" dirty="0">
                          <a:effectLst/>
                        </a:rPr>
                      </a:br>
                      <a:r>
                        <a:rPr lang="en-US" sz="1400" dirty="0">
                          <a:effectLst/>
                        </a:rPr>
                        <a:t>2</a:t>
                      </a:r>
                      <a:r>
                        <a:rPr lang="en-US" sz="1400" baseline="30000" dirty="0">
                          <a:effectLst/>
                        </a:rPr>
                        <a:t>nd</a:t>
                      </a:r>
                      <a:r>
                        <a:rPr lang="en-US" sz="1400" dirty="0">
                          <a:effectLst/>
                        </a:rPr>
                        <a:t> line therapy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58569788"/>
                  </a:ext>
                </a:extLst>
              </a:tr>
              <a:tr h="316429">
                <a:tc>
                  <a:txBody>
                    <a:bodyPr/>
                    <a:lstStyle/>
                    <a:p>
                      <a:pPr marL="0" marR="0">
                        <a:spcBef>
                          <a:spcPts val="200"/>
                        </a:spcBef>
                        <a:spcAft>
                          <a:spcPts val="200"/>
                        </a:spcAft>
                      </a:pPr>
                      <a:r>
                        <a:rPr lang="en-US" sz="1400" dirty="0">
                          <a:effectLst/>
                        </a:rPr>
                        <a:t>trazodone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997635736"/>
                  </a:ext>
                </a:extLst>
              </a:tr>
              <a:tr h="316429">
                <a:tc>
                  <a:txBody>
                    <a:bodyPr/>
                    <a:lstStyle/>
                    <a:p>
                      <a:pPr marL="0" marR="0">
                        <a:spcBef>
                          <a:spcPts val="200"/>
                        </a:spcBef>
                        <a:spcAft>
                          <a:spcPts val="200"/>
                        </a:spcAft>
                      </a:pPr>
                      <a:r>
                        <a:rPr lang="en-US" sz="1400" dirty="0">
                          <a:effectLst/>
                        </a:rPr>
                        <a:t>venlafaxine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897498474"/>
                  </a:ext>
                </a:extLst>
              </a:tr>
              <a:tr h="949287">
                <a:tc>
                  <a:txBody>
                    <a:bodyPr/>
                    <a:lstStyle/>
                    <a:p>
                      <a:pPr marL="0" marR="0">
                        <a:spcBef>
                          <a:spcPts val="200"/>
                        </a:spcBef>
                        <a:spcAft>
                          <a:spcPts val="200"/>
                        </a:spcAft>
                      </a:pPr>
                      <a:r>
                        <a:rPr lang="en-US" sz="1400" dirty="0">
                          <a:effectLst/>
                        </a:rPr>
                        <a:t>venlafaxine ER capsule </a:t>
                      </a:r>
                      <a:br>
                        <a:rPr lang="en-US" sz="1400" dirty="0">
                          <a:effectLst/>
                        </a:rPr>
                      </a:br>
                      <a:r>
                        <a:rPr lang="en-US" sz="1400" dirty="0">
                          <a:effectLst/>
                        </a:rPr>
                        <a:t>(Effexor XR®)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effectLst/>
                        </a:rPr>
                        <a:t>generic, Wyeth/Pfizer</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X</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665567071"/>
                  </a:ext>
                </a:extLst>
              </a:tr>
            </a:tbl>
          </a:graphicData>
        </a:graphic>
      </p:graphicFrame>
      <p:sp>
        <p:nvSpPr>
          <p:cNvPr id="8" name="Rectangle 1">
            <a:extLst>
              <a:ext uri="{FF2B5EF4-FFF2-40B4-BE49-F238E27FC236}">
                <a16:creationId xmlns:a16="http://schemas.microsoft.com/office/drawing/2014/main" id="{E804CB29-F11E-4B16-A1EC-39FC739BECEE}"/>
              </a:ext>
            </a:extLst>
          </p:cNvPr>
          <p:cNvSpPr>
            <a:spLocks noChangeArrowheads="1"/>
          </p:cNvSpPr>
          <p:nvPr/>
        </p:nvSpPr>
        <p:spPr bwMode="auto">
          <a:xfrm rot="16200000">
            <a:off x="1626360" y="2200170"/>
            <a:ext cx="18717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84017A6A-CD6C-419A-9F44-F68A0E2A01CB}"/>
              </a:ext>
            </a:extLst>
          </p:cNvPr>
          <p:cNvSpPr>
            <a:spLocks noChangeArrowheads="1"/>
          </p:cNvSpPr>
          <p:nvPr/>
        </p:nvSpPr>
        <p:spPr bwMode="auto">
          <a:xfrm rot="16200000">
            <a:off x="1626360" y="2307847"/>
            <a:ext cx="187171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Nefazodone [package insert]. Sellersville, PA; Teva;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January 2016</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2015</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Nardil [package insert]. New York, NY; Pfizer; August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Emsam [package insert]. Morgantown, WV; Mylan; July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Parnate [package insert]. St. Michael, Barbados; Concordia;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May </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Trazodone [package insert]. Weston, FL; Apotex; November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[vi]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Venlafaxine [package insert]. Rockford, IL; Mylan; January 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8"/>
              </a:rPr>
              <a:t>[vii]</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Effexor XR [package insert]. Philadelphia, PA; Wyeth; December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59992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A27B7B-A128-454B-B72C-382136F194F7}"/>
              </a:ext>
            </a:extLst>
          </p:cNvPr>
          <p:cNvSpPr>
            <a:spLocks noGrp="1"/>
          </p:cNvSpPr>
          <p:nvPr>
            <p:ph type="sldNum" sz="quarter" idx="4"/>
          </p:nvPr>
        </p:nvSpPr>
        <p:spPr/>
        <p:txBody>
          <a:bodyPr/>
          <a:lstStyle/>
          <a:p>
            <a:fld id="{FF445594-FFE8-4E90-934C-EFF530110A38}" type="slidenum">
              <a:rPr lang="en-US" smtClean="0">
                <a:uFillTx/>
              </a:rPr>
              <a:pPr/>
              <a:t>90</a:t>
            </a:fld>
            <a:endParaRPr lang="en-US" dirty="0">
              <a:uFillTx/>
            </a:endParaRPr>
          </a:p>
        </p:txBody>
      </p:sp>
      <p:sp>
        <p:nvSpPr>
          <p:cNvPr id="3" name="Title 2">
            <a:extLst>
              <a:ext uri="{FF2B5EF4-FFF2-40B4-BE49-F238E27FC236}">
                <a16:creationId xmlns:a16="http://schemas.microsoft.com/office/drawing/2014/main" id="{DBF542E7-FACC-4A4B-BBEB-2D86D4DB3173}"/>
              </a:ext>
            </a:extLst>
          </p:cNvPr>
          <p:cNvSpPr>
            <a:spLocks noGrp="1"/>
          </p:cNvSpPr>
          <p:nvPr>
            <p:ph type="title"/>
          </p:nvPr>
        </p:nvSpPr>
        <p:spPr>
          <a:xfrm>
            <a:off x="609600" y="304800"/>
            <a:ext cx="11074400" cy="1224108"/>
          </a:xfrm>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B7522EF1-E17E-4639-9E30-FAD96FB8D423}"/>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3F2336D8-EC7B-4F95-80A5-CD402D46D078}"/>
              </a:ext>
            </a:extLst>
          </p:cNvPr>
          <p:cNvGraphicFramePr>
            <a:graphicFrameLocks noGrp="1"/>
          </p:cNvGraphicFramePr>
          <p:nvPr/>
        </p:nvGraphicFramePr>
        <p:xfrm>
          <a:off x="488314" y="1620982"/>
          <a:ext cx="11297285" cy="4601351"/>
        </p:xfrm>
        <a:graphic>
          <a:graphicData uri="http://schemas.openxmlformats.org/drawingml/2006/table">
            <a:tbl>
              <a:tblPr firstRow="1" bandRow="1" bandCol="1">
                <a:tableStyleId>{5C22544A-7EE6-4342-B048-85BDC9FD1C3A}</a:tableStyleId>
              </a:tblPr>
              <a:tblGrid>
                <a:gridCol w="1659229">
                  <a:extLst>
                    <a:ext uri="{9D8B030D-6E8A-4147-A177-3AD203B41FA5}">
                      <a16:colId xmlns:a16="http://schemas.microsoft.com/office/drawing/2014/main" val="278181247"/>
                    </a:ext>
                  </a:extLst>
                </a:gridCol>
                <a:gridCol w="1602246">
                  <a:extLst>
                    <a:ext uri="{9D8B030D-6E8A-4147-A177-3AD203B41FA5}">
                      <a16:colId xmlns:a16="http://schemas.microsoft.com/office/drawing/2014/main" val="2924604531"/>
                    </a:ext>
                  </a:extLst>
                </a:gridCol>
                <a:gridCol w="8035810">
                  <a:extLst>
                    <a:ext uri="{9D8B030D-6E8A-4147-A177-3AD203B41FA5}">
                      <a16:colId xmlns:a16="http://schemas.microsoft.com/office/drawing/2014/main" val="1589363208"/>
                    </a:ext>
                  </a:extLst>
                </a:gridCol>
              </a:tblGrid>
              <a:tr h="334879">
                <a:tc>
                  <a:txBody>
                    <a:bodyPr/>
                    <a:lstStyle/>
                    <a:p>
                      <a:pPr marL="0" marR="0" algn="ctr">
                        <a:spcBef>
                          <a:spcPts val="200"/>
                        </a:spcBef>
                        <a:spcAft>
                          <a:spcPts val="200"/>
                        </a:spcAft>
                      </a:pPr>
                      <a:r>
                        <a:rPr lang="en-US" sz="1600" dirty="0">
                          <a:solidFill>
                            <a:schemeClr val="bg1"/>
                          </a:solidFill>
                          <a:effectLst/>
                        </a:rPr>
                        <a:t>Drug</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chemeClr val="bg1"/>
                          </a:solidFill>
                          <a:effectLst/>
                        </a:rPr>
                        <a:t>Manufacturer</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chemeClr val="bg1"/>
                          </a:solidFill>
                          <a:effectLst/>
                        </a:rPr>
                        <a:t>FDA-Approved Indications</a:t>
                      </a:r>
                      <a:endParaRPr lang="en-US" sz="1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683781923"/>
                  </a:ext>
                </a:extLst>
              </a:tr>
              <a:tr h="1217741">
                <a:tc>
                  <a:txBody>
                    <a:bodyPr/>
                    <a:lstStyle/>
                    <a:p>
                      <a:pPr marL="0" marR="0">
                        <a:spcBef>
                          <a:spcPts val="0"/>
                        </a:spcBef>
                        <a:spcAft>
                          <a:spcPts val="0"/>
                        </a:spcAft>
                      </a:pPr>
                      <a:r>
                        <a:rPr lang="en-US" sz="1600" dirty="0">
                          <a:solidFill>
                            <a:srgbClr val="000000"/>
                          </a:solidFill>
                          <a:effectLst/>
                        </a:rPr>
                        <a:t>ivosidenib</a:t>
                      </a:r>
                      <a:br>
                        <a:rPr lang="en-US" sz="1600" dirty="0">
                          <a:solidFill>
                            <a:srgbClr val="000000"/>
                          </a:solidFill>
                          <a:effectLst/>
                        </a:rPr>
                      </a:br>
                      <a:r>
                        <a:rPr lang="en-US" sz="1600" dirty="0">
                          <a:solidFill>
                            <a:srgbClr val="000000"/>
                          </a:solidFill>
                          <a:effectLst/>
                        </a:rPr>
                        <a:t>(Tibsovo®)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600" dirty="0">
                          <a:solidFill>
                            <a:srgbClr val="000000"/>
                          </a:solidFill>
                          <a:effectLst/>
                        </a:rPr>
                        <a:t>Agios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Adult patients with relapsed or refractory AML with a susceptible isocitrate dehydrogenase-1 (IDH1) mutation, as detected by an FDA-approved test</a:t>
                      </a:r>
                      <a:r>
                        <a:rPr lang="en-US" sz="1600" baseline="30000" dirty="0">
                          <a:solidFill>
                            <a:srgbClr val="000000"/>
                          </a:solidFill>
                          <a:effectLst/>
                        </a:rPr>
                        <a:t>‡</a:t>
                      </a:r>
                      <a:endParaRPr lang="en-US" sz="16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highlight>
                            <a:srgbClr val="00FFFF"/>
                          </a:highlight>
                        </a:rPr>
                        <a:t>Adult patients with newly diagnosed AML who are ≥ 75 years old or who have comorbidities that preclude the use of intensive induction chemotherapy with a susceptible IDH1 mutation, as detected by an FDA-approved test</a:t>
                      </a:r>
                      <a:r>
                        <a:rPr lang="en-US" sz="1600" baseline="30000" dirty="0">
                          <a:solidFill>
                            <a:srgbClr val="000000"/>
                          </a:solidFill>
                          <a:effectLst/>
                          <a:highlight>
                            <a:srgbClr val="00FFFF"/>
                          </a:highligh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528149504"/>
                  </a:ext>
                </a:extLst>
              </a:tr>
              <a:tr h="608872">
                <a:tc>
                  <a:txBody>
                    <a:bodyPr/>
                    <a:lstStyle/>
                    <a:p>
                      <a:pPr marL="0" marR="0">
                        <a:spcBef>
                          <a:spcPts val="0"/>
                        </a:spcBef>
                        <a:spcAft>
                          <a:spcPts val="0"/>
                        </a:spcAft>
                      </a:pPr>
                      <a:r>
                        <a:rPr lang="en-US" sz="1600" dirty="0">
                          <a:solidFill>
                            <a:srgbClr val="000000"/>
                          </a:solidFill>
                          <a:effectLst/>
                        </a:rPr>
                        <a:t>ixazomib</a:t>
                      </a:r>
                      <a:br>
                        <a:rPr lang="en-US" sz="1600" dirty="0">
                          <a:solidFill>
                            <a:srgbClr val="000000"/>
                          </a:solidFill>
                          <a:effectLst/>
                        </a:rPr>
                      </a:br>
                      <a:r>
                        <a:rPr lang="en-US" sz="1600" dirty="0">
                          <a:solidFill>
                            <a:srgbClr val="000000"/>
                          </a:solidFill>
                          <a:effectLst/>
                        </a:rPr>
                        <a:t>(Ninlaro®)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600" dirty="0">
                          <a:solidFill>
                            <a:srgbClr val="000000"/>
                          </a:solidFill>
                          <a:effectLst/>
                        </a:rPr>
                        <a:t>Takeda/ Millennium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 combination with lenalidomide and dexamethasone for the treatment of multiple myeloma in patients who have received ≥ 1 prior 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208852472"/>
                  </a:ext>
                </a:extLst>
              </a:tr>
              <a:tr h="2322421">
                <a:tc>
                  <a:txBody>
                    <a:bodyPr/>
                    <a:lstStyle/>
                    <a:p>
                      <a:pPr marL="0" marR="0">
                        <a:spcBef>
                          <a:spcPts val="0"/>
                        </a:spcBef>
                        <a:spcAft>
                          <a:spcPts val="0"/>
                        </a:spcAft>
                      </a:pPr>
                      <a:r>
                        <a:rPr lang="en-US" sz="1600" dirty="0">
                          <a:solidFill>
                            <a:srgbClr val="000000"/>
                          </a:solidFill>
                          <a:effectLst/>
                        </a:rPr>
                        <a:t>lenalidomide</a:t>
                      </a:r>
                      <a:br>
                        <a:rPr lang="en-US" sz="1600" dirty="0">
                          <a:solidFill>
                            <a:srgbClr val="000000"/>
                          </a:solidFill>
                          <a:effectLst/>
                        </a:rPr>
                      </a:br>
                      <a:r>
                        <a:rPr lang="en-US" sz="1600" dirty="0">
                          <a:solidFill>
                            <a:srgbClr val="000000"/>
                          </a:solidFill>
                          <a:effectLst/>
                        </a:rPr>
                        <a:t>(Revlimid®)</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600" dirty="0">
                          <a:solidFill>
                            <a:srgbClr val="000000"/>
                          </a:solidFill>
                          <a:effectLst/>
                        </a:rPr>
                        <a:t>Celgene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 combination with dexamethasone for the treatment of multiple myeloma </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As maintenance therapy for multiple myeloma following autologous hematopoietic stem cell transplantation (auto-HSCT)</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transfusion-dependent anemia due to low-or intermediate-1-risk myelodysplastic syndromes associated with a deletion of 5q cytogenetic abnormality with or without additional cytogenetic abnormalities</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mantle cell lymphoma after relapse or disease progression after 2 prior therapies, 1 of which included bortezomib</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highlight>
                            <a:srgbClr val="00FFFF"/>
                          </a:highlight>
                        </a:rPr>
                        <a:t>In combination with a rituximab product for the treatment of previously treated FL </a:t>
                      </a:r>
                      <a:endParaRPr lang="en-US" sz="16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highlight>
                            <a:srgbClr val="00FFFF"/>
                          </a:highlight>
                        </a:rPr>
                        <a:t>In combination with a rituximab product for the treatment of previously treated MZL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3040411803"/>
                  </a:ext>
                </a:extLst>
              </a:tr>
            </a:tbl>
          </a:graphicData>
        </a:graphic>
      </p:graphicFrame>
      <p:sp>
        <p:nvSpPr>
          <p:cNvPr id="6" name="Rectangle 1">
            <a:hlinkClick r:id="rId2"/>
            <a:extLst>
              <a:ext uri="{FF2B5EF4-FFF2-40B4-BE49-F238E27FC236}">
                <a16:creationId xmlns:a16="http://schemas.microsoft.com/office/drawing/2014/main" id="{CE1EE9F3-0F0B-4784-9781-D1A5E7C9C287}"/>
              </a:ext>
            </a:extLst>
          </p:cNvPr>
          <p:cNvSpPr>
            <a:spLocks noChangeArrowheads="1"/>
          </p:cNvSpPr>
          <p:nvPr/>
        </p:nvSpPr>
        <p:spPr bwMode="auto">
          <a:xfrm>
            <a:off x="2844800" y="24687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382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68438-9D7F-496C-879D-DFB2F724AFD3}"/>
              </a:ext>
            </a:extLst>
          </p:cNvPr>
          <p:cNvSpPr>
            <a:spLocks noGrp="1"/>
          </p:cNvSpPr>
          <p:nvPr>
            <p:ph type="sldNum" sz="quarter" idx="4"/>
          </p:nvPr>
        </p:nvSpPr>
        <p:spPr/>
        <p:txBody>
          <a:bodyPr/>
          <a:lstStyle/>
          <a:p>
            <a:fld id="{FF445594-FFE8-4E90-934C-EFF530110A38}" type="slidenum">
              <a:rPr lang="en-US" smtClean="0">
                <a:uFillTx/>
              </a:rPr>
              <a:pPr/>
              <a:t>91</a:t>
            </a:fld>
            <a:endParaRPr lang="en-US" dirty="0">
              <a:uFillTx/>
            </a:endParaRPr>
          </a:p>
        </p:txBody>
      </p:sp>
      <p:sp>
        <p:nvSpPr>
          <p:cNvPr id="3" name="Title 2">
            <a:extLst>
              <a:ext uri="{FF2B5EF4-FFF2-40B4-BE49-F238E27FC236}">
                <a16:creationId xmlns:a16="http://schemas.microsoft.com/office/drawing/2014/main" id="{BCF0B7C6-E310-4B17-A0CB-70E925EDF32D}"/>
              </a:ext>
            </a:extLst>
          </p:cNvPr>
          <p:cNvSpPr>
            <a:spLocks noGrp="1"/>
          </p:cNvSpPr>
          <p:nvPr>
            <p:ph type="title"/>
          </p:nvPr>
        </p:nvSpPr>
        <p:spPr>
          <a:xfrm>
            <a:off x="609600" y="304800"/>
            <a:ext cx="11074400" cy="1127122"/>
          </a:xfrm>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36598A8F-6C14-473C-82EF-C0D2DFAA5BB9}"/>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8BD71BAC-A882-453B-9485-0093AE69DB7C}"/>
              </a:ext>
            </a:extLst>
          </p:cNvPr>
          <p:cNvGraphicFramePr>
            <a:graphicFrameLocks noGrp="1"/>
          </p:cNvGraphicFramePr>
          <p:nvPr/>
        </p:nvGraphicFramePr>
        <p:xfrm>
          <a:off x="277791" y="1523999"/>
          <a:ext cx="11655707" cy="4728849"/>
        </p:xfrm>
        <a:graphic>
          <a:graphicData uri="http://schemas.openxmlformats.org/drawingml/2006/table">
            <a:tbl>
              <a:tblPr firstRow="1" bandRow="1" bandCol="1">
                <a:tableStyleId>{5C22544A-7EE6-4342-B048-85BDC9FD1C3A}</a:tableStyleId>
              </a:tblPr>
              <a:tblGrid>
                <a:gridCol w="1711872">
                  <a:extLst>
                    <a:ext uri="{9D8B030D-6E8A-4147-A177-3AD203B41FA5}">
                      <a16:colId xmlns:a16="http://schemas.microsoft.com/office/drawing/2014/main" val="1679562941"/>
                    </a:ext>
                  </a:extLst>
                </a:gridCol>
                <a:gridCol w="1653079">
                  <a:extLst>
                    <a:ext uri="{9D8B030D-6E8A-4147-A177-3AD203B41FA5}">
                      <a16:colId xmlns:a16="http://schemas.microsoft.com/office/drawing/2014/main" val="864496063"/>
                    </a:ext>
                  </a:extLst>
                </a:gridCol>
                <a:gridCol w="8290756">
                  <a:extLst>
                    <a:ext uri="{9D8B030D-6E8A-4147-A177-3AD203B41FA5}">
                      <a16:colId xmlns:a16="http://schemas.microsoft.com/office/drawing/2014/main" val="3315362503"/>
                    </a:ext>
                  </a:extLst>
                </a:gridCol>
              </a:tblGrid>
              <a:tr h="458089">
                <a:tc>
                  <a:txBody>
                    <a:bodyPr/>
                    <a:lstStyle/>
                    <a:p>
                      <a:pPr marL="0" marR="0">
                        <a:spcBef>
                          <a:spcPts val="0"/>
                        </a:spcBef>
                        <a:spcAft>
                          <a:spcPts val="0"/>
                        </a:spcAft>
                      </a:pPr>
                      <a:r>
                        <a:rPr lang="en-US" sz="1600" b="0" dirty="0">
                          <a:solidFill>
                            <a:srgbClr val="000000"/>
                          </a:solidFill>
                          <a:effectLst/>
                        </a:rPr>
                        <a:t>melphalan (Alkeran®)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generic, Apopharma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Palliative treatment of multiple myeloma</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Palliation of non-resectable epithelial carcinoma of the ovary</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563029188"/>
                  </a:ext>
                </a:extLst>
              </a:tr>
              <a:tr h="916180">
                <a:tc>
                  <a:txBody>
                    <a:bodyPr/>
                    <a:lstStyle/>
                    <a:p>
                      <a:pPr marL="0" marR="0">
                        <a:spcBef>
                          <a:spcPts val="0"/>
                        </a:spcBef>
                        <a:spcAft>
                          <a:spcPts val="0"/>
                        </a:spcAft>
                      </a:pPr>
                      <a:r>
                        <a:rPr lang="en-US" sz="1600" b="0" dirty="0">
                          <a:solidFill>
                            <a:srgbClr val="000000"/>
                          </a:solidFill>
                          <a:effectLst/>
                        </a:rPr>
                        <a:t>mercaptopurine </a:t>
                      </a:r>
                    </a:p>
                    <a:p>
                      <a:pPr marL="0" marR="0">
                        <a:spcBef>
                          <a:spcPts val="0"/>
                        </a:spcBef>
                        <a:spcAft>
                          <a:spcPts val="0"/>
                        </a:spcAft>
                      </a:pPr>
                      <a:r>
                        <a:rPr lang="en-US" sz="1600" b="0" dirty="0">
                          <a:solidFill>
                            <a:srgbClr val="000000"/>
                          </a:solidFill>
                          <a:effectLst/>
                        </a:rPr>
                        <a:t>(Purixan®)</a:t>
                      </a:r>
                      <a:r>
                        <a:rPr lang="en-US" sz="1600" b="0" baseline="30000" dirty="0">
                          <a:solidFill>
                            <a:srgbClr val="000000"/>
                          </a:solidFill>
                          <a:effectLst/>
                        </a:rPr>
                        <a: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generic (tablets);</a:t>
                      </a:r>
                      <a:br>
                        <a:rPr lang="en-US" sz="1600" b="0" dirty="0">
                          <a:solidFill>
                            <a:srgbClr val="000000"/>
                          </a:solidFill>
                          <a:effectLst/>
                        </a:rPr>
                      </a:br>
                      <a:r>
                        <a:rPr lang="en-US" sz="1600" b="0" dirty="0">
                          <a:solidFill>
                            <a:srgbClr val="000000"/>
                          </a:solidFill>
                          <a:effectLst/>
                        </a:rPr>
                        <a:t>Nova (suspension)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ALL as a component of a combination maintenance therapy regimen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241800969"/>
                  </a:ext>
                </a:extLst>
              </a:tr>
              <a:tr h="1145224">
                <a:tc>
                  <a:txBody>
                    <a:bodyPr/>
                    <a:lstStyle/>
                    <a:p>
                      <a:pPr marL="0" marR="0">
                        <a:spcBef>
                          <a:spcPts val="0"/>
                        </a:spcBef>
                        <a:spcAft>
                          <a:spcPts val="0"/>
                        </a:spcAft>
                      </a:pPr>
                      <a:r>
                        <a:rPr lang="en-US" sz="1600" b="0" dirty="0">
                          <a:solidFill>
                            <a:srgbClr val="000000"/>
                          </a:solidFill>
                          <a:effectLst/>
                        </a:rPr>
                        <a:t>midostaurin</a:t>
                      </a:r>
                      <a:br>
                        <a:rPr lang="en-US" sz="1600" b="0" dirty="0">
                          <a:solidFill>
                            <a:srgbClr val="000000"/>
                          </a:solidFill>
                          <a:effectLst/>
                        </a:rPr>
                      </a:br>
                      <a:r>
                        <a:rPr lang="en-US" sz="1600" b="0" dirty="0">
                          <a:solidFill>
                            <a:srgbClr val="000000"/>
                          </a:solidFill>
                          <a:effectLst/>
                        </a:rPr>
                        <a:t>(Rydapt®)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Novartis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Newly diagnosed AML that is FLT3 mutation-positive as detected by an FDA-approved test</a:t>
                      </a:r>
                      <a:r>
                        <a:rPr lang="en-US" sz="1600" b="0" baseline="30000" dirty="0">
                          <a:solidFill>
                            <a:srgbClr val="000000"/>
                          </a:solidFill>
                          <a:effectLst/>
                        </a:rPr>
                        <a:t>‡</a:t>
                      </a:r>
                      <a:r>
                        <a:rPr lang="en-US" sz="1600" b="0" dirty="0">
                          <a:solidFill>
                            <a:srgbClr val="000000"/>
                          </a:solidFill>
                          <a:effectLst/>
                        </a:rPr>
                        <a:t>, in combination with standard cytarabine and daunorubicin induction and cytarabine consolidation</a:t>
                      </a:r>
                      <a:r>
                        <a:rPr lang="en-US" sz="1600" b="0" baseline="30000" dirty="0">
                          <a:solidFill>
                            <a:srgbClr val="000000"/>
                          </a:solidFill>
                          <a:effectLst/>
                        </a:rPr>
                        <a:t>**</a:t>
                      </a:r>
                      <a:endParaRPr lang="en-US" sz="16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Aggressive systemic mastocytosis (ASM), systemic mastocytosis with associated hematological neoplasm (SM-AHN), or mast cell leukemia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1931072981"/>
                  </a:ext>
                </a:extLst>
              </a:tr>
              <a:tr h="1374269">
                <a:tc>
                  <a:txBody>
                    <a:bodyPr/>
                    <a:lstStyle/>
                    <a:p>
                      <a:pPr marL="0" marR="0">
                        <a:spcBef>
                          <a:spcPts val="0"/>
                        </a:spcBef>
                        <a:spcAft>
                          <a:spcPts val="0"/>
                        </a:spcAft>
                      </a:pPr>
                      <a:r>
                        <a:rPr lang="en-US" sz="1600" b="0" dirty="0">
                          <a:solidFill>
                            <a:srgbClr val="000000"/>
                          </a:solidFill>
                          <a:effectLst/>
                        </a:rPr>
                        <a:t>nilotinib (Tasigna®)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Novartis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Accelerated phase and chronic phase Ph+ CML in adult patients resistant to or intolerant to prior therapy that included imatinib (Gleevec)</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Newly diagnosed adult and pediatric patients ≥ 1 year of age with Ph+ CML in chronic phase</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Treatment of chronic phase Ph+ CML with resistance or intolerance to prior tyrosine kinase inhibitor (TKI) therapy in pediatric patients ≥ 1 year of age</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1283080644"/>
                  </a:ext>
                </a:extLst>
              </a:tr>
              <a:tr h="687134">
                <a:tc>
                  <a:txBody>
                    <a:bodyPr/>
                    <a:lstStyle/>
                    <a:p>
                      <a:pPr marL="0" marR="0">
                        <a:spcBef>
                          <a:spcPts val="0"/>
                        </a:spcBef>
                        <a:spcAft>
                          <a:spcPts val="0"/>
                        </a:spcAft>
                      </a:pPr>
                      <a:r>
                        <a:rPr lang="en-US" sz="1600" b="0" dirty="0">
                          <a:solidFill>
                            <a:srgbClr val="000000"/>
                          </a:solidFill>
                          <a:effectLst/>
                        </a:rPr>
                        <a:t>panobinostat</a:t>
                      </a:r>
                      <a:br>
                        <a:rPr lang="en-US" sz="1600" b="0" dirty="0">
                          <a:solidFill>
                            <a:srgbClr val="000000"/>
                          </a:solidFill>
                          <a:effectLst/>
                        </a:rPr>
                      </a:br>
                      <a:r>
                        <a:rPr lang="en-US" sz="1600" b="0" dirty="0">
                          <a:solidFill>
                            <a:srgbClr val="000000"/>
                          </a:solidFill>
                          <a:effectLst/>
                        </a:rPr>
                        <a:t>(Farydak®)</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Novartis/</a:t>
                      </a:r>
                      <a:r>
                        <a:rPr lang="en-US" sz="1600" b="0" dirty="0">
                          <a:solidFill>
                            <a:srgbClr val="000000"/>
                          </a:solidFill>
                          <a:effectLst/>
                          <a:highlight>
                            <a:srgbClr val="00FFFF"/>
                          </a:highlight>
                        </a:rPr>
                        <a:t>Secura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Treatment of multiple myeloma in combination with bortezomib and dexamethasone in patients who have received ≥ 2 prior regimens, including bortezomib and an immunomodulatory agent</a:t>
                      </a:r>
                      <a:r>
                        <a:rPr lang="en-US" sz="1600" b="0" baseline="30000" dirty="0">
                          <a:solidFill>
                            <a:srgbClr val="000000"/>
                          </a:solidFill>
                          <a:effectLst/>
                        </a:rPr>
                        <a: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4116323876"/>
                  </a:ext>
                </a:extLst>
              </a:tr>
            </a:tbl>
          </a:graphicData>
        </a:graphic>
      </p:graphicFrame>
      <p:sp>
        <p:nvSpPr>
          <p:cNvPr id="6" name="Rectangle 1">
            <a:extLst>
              <a:ext uri="{FF2B5EF4-FFF2-40B4-BE49-F238E27FC236}">
                <a16:creationId xmlns:a16="http://schemas.microsoft.com/office/drawing/2014/main" id="{4153DC00-720C-4556-9919-5128E18D269C}"/>
              </a:ext>
            </a:extLst>
          </p:cNvPr>
          <p:cNvSpPr>
            <a:spLocks noChangeArrowheads="1"/>
          </p:cNvSpPr>
          <p:nvPr/>
        </p:nvSpPr>
        <p:spPr bwMode="auto">
          <a:xfrm>
            <a:off x="2886075" y="2478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96467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F449F3-396B-43F9-A868-C3FA15EAED67}"/>
              </a:ext>
            </a:extLst>
          </p:cNvPr>
          <p:cNvSpPr>
            <a:spLocks noGrp="1"/>
          </p:cNvSpPr>
          <p:nvPr>
            <p:ph type="sldNum" sz="quarter" idx="4"/>
          </p:nvPr>
        </p:nvSpPr>
        <p:spPr/>
        <p:txBody>
          <a:bodyPr/>
          <a:lstStyle/>
          <a:p>
            <a:fld id="{FF445594-FFE8-4E90-934C-EFF530110A38}" type="slidenum">
              <a:rPr lang="en-US" smtClean="0">
                <a:uFillTx/>
              </a:rPr>
              <a:pPr/>
              <a:t>92</a:t>
            </a:fld>
            <a:endParaRPr lang="en-US" dirty="0">
              <a:uFillTx/>
            </a:endParaRPr>
          </a:p>
        </p:txBody>
      </p:sp>
      <p:sp>
        <p:nvSpPr>
          <p:cNvPr id="3" name="Title 2">
            <a:extLst>
              <a:ext uri="{FF2B5EF4-FFF2-40B4-BE49-F238E27FC236}">
                <a16:creationId xmlns:a16="http://schemas.microsoft.com/office/drawing/2014/main" id="{6A043B53-8F0B-4699-A22F-D110E779C83B}"/>
              </a:ext>
            </a:extLst>
          </p:cNvPr>
          <p:cNvSpPr>
            <a:spLocks noGrp="1"/>
          </p:cNvSpPr>
          <p:nvPr>
            <p:ph type="title"/>
          </p:nvPr>
        </p:nvSpPr>
        <p:spPr>
          <a:xfrm>
            <a:off x="609600" y="304800"/>
            <a:ext cx="11074400" cy="1219200"/>
          </a:xfrm>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8CB839F4-3219-4B4D-814B-8868A0012B3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A26B60D2-151A-48DC-9D2F-D70A68CC4F0C}"/>
              </a:ext>
            </a:extLst>
          </p:cNvPr>
          <p:cNvGraphicFramePr>
            <a:graphicFrameLocks noGrp="1"/>
          </p:cNvGraphicFramePr>
          <p:nvPr/>
        </p:nvGraphicFramePr>
        <p:xfrm>
          <a:off x="263236" y="1524000"/>
          <a:ext cx="11623964" cy="4612120"/>
        </p:xfrm>
        <a:graphic>
          <a:graphicData uri="http://schemas.openxmlformats.org/drawingml/2006/table">
            <a:tbl>
              <a:tblPr firstRow="1" bandRow="1" bandCol="1">
                <a:tableStyleId>{5C22544A-7EE6-4342-B048-85BDC9FD1C3A}</a:tableStyleId>
              </a:tblPr>
              <a:tblGrid>
                <a:gridCol w="1707208">
                  <a:extLst>
                    <a:ext uri="{9D8B030D-6E8A-4147-A177-3AD203B41FA5}">
                      <a16:colId xmlns:a16="http://schemas.microsoft.com/office/drawing/2014/main" val="2582016866"/>
                    </a:ext>
                  </a:extLst>
                </a:gridCol>
                <a:gridCol w="1881953">
                  <a:extLst>
                    <a:ext uri="{9D8B030D-6E8A-4147-A177-3AD203B41FA5}">
                      <a16:colId xmlns:a16="http://schemas.microsoft.com/office/drawing/2014/main" val="3544496153"/>
                    </a:ext>
                  </a:extLst>
                </a:gridCol>
                <a:gridCol w="8034803">
                  <a:extLst>
                    <a:ext uri="{9D8B030D-6E8A-4147-A177-3AD203B41FA5}">
                      <a16:colId xmlns:a16="http://schemas.microsoft.com/office/drawing/2014/main" val="99095785"/>
                    </a:ext>
                  </a:extLst>
                </a:gridCol>
              </a:tblGrid>
              <a:tr h="268816">
                <a:tc>
                  <a:txBody>
                    <a:bodyPr/>
                    <a:lstStyle/>
                    <a:p>
                      <a:pPr marL="0" marR="0" algn="ctr">
                        <a:spcBef>
                          <a:spcPts val="200"/>
                        </a:spcBef>
                        <a:spcAft>
                          <a:spcPts val="200"/>
                        </a:spcAft>
                      </a:pPr>
                      <a:r>
                        <a:rPr lang="en-US" sz="1400" dirty="0">
                          <a:effectLst/>
                        </a:rPr>
                        <a:t>Drug</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Manufacturer</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effectLst/>
                        </a:rPr>
                        <a:t>FDA-Approved Indications</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538655052"/>
                  </a:ext>
                </a:extLst>
              </a:tr>
              <a:tr h="633389">
                <a:tc>
                  <a:txBody>
                    <a:bodyPr/>
                    <a:lstStyle/>
                    <a:p>
                      <a:pPr marL="0" marR="0">
                        <a:spcBef>
                          <a:spcPts val="0"/>
                        </a:spcBef>
                        <a:spcAft>
                          <a:spcPts val="0"/>
                        </a:spcAft>
                      </a:pPr>
                      <a:r>
                        <a:rPr lang="en-US" sz="1400" dirty="0">
                          <a:solidFill>
                            <a:srgbClr val="000000"/>
                          </a:solidFill>
                          <a:effectLst/>
                        </a:rPr>
                        <a:t>pomalidomide</a:t>
                      </a:r>
                      <a:br>
                        <a:rPr lang="en-US" sz="1400" dirty="0">
                          <a:solidFill>
                            <a:srgbClr val="000000"/>
                          </a:solidFill>
                          <a:effectLst/>
                        </a:rPr>
                      </a:br>
                      <a:r>
                        <a:rPr lang="en-US" sz="1400" dirty="0">
                          <a:solidFill>
                            <a:srgbClr val="000000"/>
                          </a:solidFill>
                          <a:effectLst/>
                        </a:rPr>
                        <a:t>(Pomalyst®)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Celgene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For use in combination with dexamethasone for patients with multiple myeloma who have received ≥ 2 prior therapies including lenalidomide and a proteasome inhibitor and have demonstrated disease progression on or within 60 days of completion of the last therapy</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117807521"/>
                  </a:ext>
                </a:extLst>
              </a:tr>
              <a:tr h="1055648">
                <a:tc>
                  <a:txBody>
                    <a:bodyPr/>
                    <a:lstStyle/>
                    <a:p>
                      <a:pPr marL="0" marR="0">
                        <a:spcBef>
                          <a:spcPts val="0"/>
                        </a:spcBef>
                        <a:spcAft>
                          <a:spcPts val="0"/>
                        </a:spcAft>
                      </a:pPr>
                      <a:r>
                        <a:rPr lang="en-US" sz="1400" dirty="0">
                          <a:solidFill>
                            <a:srgbClr val="000000"/>
                          </a:solidFill>
                          <a:effectLst/>
                        </a:rPr>
                        <a:t>ponatinib </a:t>
                      </a:r>
                      <a:br>
                        <a:rPr lang="en-US" sz="1400" dirty="0">
                          <a:solidFill>
                            <a:srgbClr val="000000"/>
                          </a:solidFill>
                          <a:effectLst/>
                        </a:rPr>
                      </a:br>
                      <a:r>
                        <a:rPr lang="en-US" sz="1400" dirty="0">
                          <a:solidFill>
                            <a:srgbClr val="000000"/>
                          </a:solidFill>
                          <a:effectLst/>
                        </a:rPr>
                        <a:t>(Iclusig®)</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Ariad/Takeda, Millennium</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Treatment of adult patients with T315I-positive chronic myeloid leukemia (CML) (chronic phase, accelerated phase, or blast phase) or T315I-positive Philadelphia chromosome positive acute lymphoblastic leukemia (Ph+ALL)</a:t>
                      </a:r>
                    </a:p>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Treatment of adult patients with chronic phase, accelerated phase, or blast phase chronic myeloid leukemia or Ph+ALL for whom no other TKI is indicated</a:t>
                      </a:r>
                      <a:r>
                        <a:rPr lang="en-US" sz="1400" baseline="300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557792818"/>
                  </a:ext>
                </a:extLst>
              </a:tr>
              <a:tr h="623127">
                <a:tc>
                  <a:txBody>
                    <a:bodyPr/>
                    <a:lstStyle/>
                    <a:p>
                      <a:pPr marL="0" marR="0">
                        <a:spcBef>
                          <a:spcPts val="0"/>
                        </a:spcBef>
                        <a:spcAft>
                          <a:spcPts val="0"/>
                        </a:spcAft>
                      </a:pPr>
                      <a:r>
                        <a:rPr lang="en-US" sz="1400" dirty="0">
                          <a:solidFill>
                            <a:srgbClr val="000000"/>
                          </a:solidFill>
                          <a:effectLst/>
                        </a:rPr>
                        <a:t>procarbazine</a:t>
                      </a:r>
                      <a:br>
                        <a:rPr lang="en-US" sz="1400" dirty="0">
                          <a:solidFill>
                            <a:srgbClr val="000000"/>
                          </a:solidFill>
                          <a:effectLst/>
                        </a:rPr>
                      </a:br>
                      <a:r>
                        <a:rPr lang="en-US" sz="1400" dirty="0">
                          <a:solidFill>
                            <a:srgbClr val="000000"/>
                          </a:solidFill>
                          <a:effectLst/>
                        </a:rPr>
                        <a:t>(Matulane®)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highlight>
                            <a:srgbClr val="00FFFF"/>
                          </a:highlight>
                        </a:rPr>
                        <a:t>Leadiant</a:t>
                      </a: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For use in combination with other anticancer drugs for the treatment of stage 3 and stage 4 Hodgkin’s disease; used as part of the MOPP regimen (nitrogen mustard, vincristine, procarbazine, prednisone)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3159993803"/>
                  </a:ext>
                </a:extLst>
              </a:tr>
              <a:tr h="1266778">
                <a:tc>
                  <a:txBody>
                    <a:bodyPr/>
                    <a:lstStyle/>
                    <a:p>
                      <a:pPr marL="0" marR="0">
                        <a:spcBef>
                          <a:spcPts val="0"/>
                        </a:spcBef>
                        <a:spcAft>
                          <a:spcPts val="0"/>
                        </a:spcAft>
                      </a:pPr>
                      <a:br>
                        <a:rPr lang="en-US" sz="1400" dirty="0">
                          <a:solidFill>
                            <a:srgbClr val="000000"/>
                          </a:solidFill>
                          <a:effectLst/>
                        </a:rPr>
                      </a:br>
                      <a:r>
                        <a:rPr lang="en-US" sz="1400" dirty="0">
                          <a:solidFill>
                            <a:srgbClr val="000000"/>
                          </a:solidFill>
                          <a:effectLst/>
                        </a:rPr>
                        <a:t>ruxolitinib (Jakafi®)</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Incyte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Intermediate or high-risk MF, including primary MF, post-polycythemia vera MF and post-essential thrombocythemia MF</a:t>
                      </a:r>
                    </a:p>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Treatment of polycythemia vera in patients who have had an inadequate response to or are intolerant of hydroxyurea</a:t>
                      </a:r>
                    </a:p>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highlight>
                            <a:srgbClr val="00FFFF"/>
                          </a:highlight>
                        </a:rPr>
                        <a:t>Treatment of steroid-refractory acute graft versus host disease (GVHD) in adult and pediatric patients ≥ 12 years of age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1678248487"/>
                  </a:ext>
                </a:extLst>
              </a:tr>
              <a:tr h="733137">
                <a:tc>
                  <a:txBody>
                    <a:bodyPr/>
                    <a:lstStyle/>
                    <a:p>
                      <a:pPr marL="0" marR="0">
                        <a:spcBef>
                          <a:spcPts val="0"/>
                        </a:spcBef>
                        <a:spcAft>
                          <a:spcPts val="0"/>
                        </a:spcAft>
                      </a:pPr>
                      <a:r>
                        <a:rPr lang="en-US" sz="1400" dirty="0">
                          <a:solidFill>
                            <a:srgbClr val="000000"/>
                          </a:solidFill>
                          <a:effectLst/>
                          <a:highlight>
                            <a:srgbClr val="00FFFF"/>
                          </a:highlight>
                        </a:rPr>
                        <a:t>selinexor (Xpovio™)</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highlight>
                            <a:srgbClr val="00FFFF"/>
                          </a:highlight>
                        </a:rPr>
                        <a:t>Karyopharm</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highlight>
                            <a:srgbClr val="00FFFF"/>
                          </a:highlight>
                        </a:rPr>
                        <a:t>In combination with dexamethasone for the treatment of relapsed or refractory multiple myeloma (RRMM) who have received ≥ 4 prior therapies and whose disease is refractory to ≥ 2 proteasome inhibitors, ≥ 2 immunomodulatory agents, and an anti-CD38 monoclonal antibody</a:t>
                      </a:r>
                      <a:r>
                        <a:rPr lang="en-US" sz="1400" baseline="30000" dirty="0">
                          <a:solidFill>
                            <a:srgbClr val="000000"/>
                          </a:solidFill>
                          <a:effectLst/>
                          <a:highlight>
                            <a:srgbClr val="00FFFF"/>
                          </a:highligh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val="2540527157"/>
                  </a:ext>
                </a:extLst>
              </a:tr>
            </a:tbl>
          </a:graphicData>
        </a:graphic>
      </p:graphicFrame>
    </p:spTree>
    <p:extLst>
      <p:ext uri="{BB962C8B-B14F-4D97-AF65-F5344CB8AC3E}">
        <p14:creationId xmlns:p14="http://schemas.microsoft.com/office/powerpoint/2010/main" val="22794917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698AC-8649-49D9-BCFD-CFA4625BEBFD}"/>
              </a:ext>
            </a:extLst>
          </p:cNvPr>
          <p:cNvSpPr>
            <a:spLocks noGrp="1"/>
          </p:cNvSpPr>
          <p:nvPr>
            <p:ph type="sldNum" sz="quarter" idx="4"/>
          </p:nvPr>
        </p:nvSpPr>
        <p:spPr/>
        <p:txBody>
          <a:bodyPr/>
          <a:lstStyle/>
          <a:p>
            <a:fld id="{FF445594-FFE8-4E90-934C-EFF530110A38}" type="slidenum">
              <a:rPr lang="en-US" smtClean="0">
                <a:uFillTx/>
              </a:rPr>
              <a:pPr/>
              <a:t>93</a:t>
            </a:fld>
            <a:endParaRPr lang="en-US" dirty="0">
              <a:uFillTx/>
            </a:endParaRPr>
          </a:p>
        </p:txBody>
      </p:sp>
      <p:sp>
        <p:nvSpPr>
          <p:cNvPr id="3" name="Title 2">
            <a:extLst>
              <a:ext uri="{FF2B5EF4-FFF2-40B4-BE49-F238E27FC236}">
                <a16:creationId xmlns:a16="http://schemas.microsoft.com/office/drawing/2014/main" id="{999EA180-4D3C-415C-A009-B506D93E4356}"/>
              </a:ext>
            </a:extLst>
          </p:cNvPr>
          <p:cNvSpPr>
            <a:spLocks noGrp="1"/>
          </p:cNvSpPr>
          <p:nvPr>
            <p:ph type="title"/>
          </p:nvPr>
        </p:nvSpPr>
        <p:spPr/>
        <p:txBody>
          <a:bodyPr/>
          <a:lstStyle/>
          <a:p>
            <a:r>
              <a:rPr lang="en-US" dirty="0"/>
              <a:t>Oncology Oral, Hematologic Products</a:t>
            </a:r>
          </a:p>
        </p:txBody>
      </p:sp>
      <p:sp>
        <p:nvSpPr>
          <p:cNvPr id="4" name="Footer Placeholder 3">
            <a:extLst>
              <a:ext uri="{FF2B5EF4-FFF2-40B4-BE49-F238E27FC236}">
                <a16:creationId xmlns:a16="http://schemas.microsoft.com/office/drawing/2014/main" id="{C77EAF18-B0FC-40C9-971C-E180421200C7}"/>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id="{3E12DF48-684F-4359-AFD5-D7D42DAD1003}"/>
              </a:ext>
            </a:extLst>
          </p:cNvPr>
          <p:cNvGraphicFramePr>
            <a:graphicFrameLocks noGrp="1"/>
          </p:cNvGraphicFramePr>
          <p:nvPr/>
        </p:nvGraphicFramePr>
        <p:xfrm>
          <a:off x="609601" y="1524000"/>
          <a:ext cx="10280072" cy="1815191"/>
        </p:xfrm>
        <a:graphic>
          <a:graphicData uri="http://schemas.openxmlformats.org/drawingml/2006/table">
            <a:tbl>
              <a:tblPr firstRow="1" bandRow="1" bandCol="1">
                <a:tableStyleId>{5C22544A-7EE6-4342-B048-85BDC9FD1C3A}</a:tableStyleId>
              </a:tblPr>
              <a:tblGrid>
                <a:gridCol w="1509832">
                  <a:extLst>
                    <a:ext uri="{9D8B030D-6E8A-4147-A177-3AD203B41FA5}">
                      <a16:colId xmlns:a16="http://schemas.microsoft.com/office/drawing/2014/main" val="1809523946"/>
                    </a:ext>
                  </a:extLst>
                </a:gridCol>
                <a:gridCol w="1664373">
                  <a:extLst>
                    <a:ext uri="{9D8B030D-6E8A-4147-A177-3AD203B41FA5}">
                      <a16:colId xmlns:a16="http://schemas.microsoft.com/office/drawing/2014/main" val="2201314606"/>
                    </a:ext>
                  </a:extLst>
                </a:gridCol>
                <a:gridCol w="7105867">
                  <a:extLst>
                    <a:ext uri="{9D8B030D-6E8A-4147-A177-3AD203B41FA5}">
                      <a16:colId xmlns:a16="http://schemas.microsoft.com/office/drawing/2014/main" val="990838842"/>
                    </a:ext>
                  </a:extLst>
                </a:gridCol>
              </a:tblGrid>
              <a:tr h="1357991">
                <a:tc>
                  <a:txBody>
                    <a:bodyPr/>
                    <a:lstStyle/>
                    <a:p>
                      <a:pPr marL="0" marR="0">
                        <a:spcBef>
                          <a:spcPts val="0"/>
                        </a:spcBef>
                        <a:spcAft>
                          <a:spcPts val="0"/>
                        </a:spcAft>
                      </a:pPr>
                      <a:r>
                        <a:rPr lang="en-US" sz="1500" b="0" dirty="0">
                          <a:solidFill>
                            <a:srgbClr val="000000"/>
                          </a:solidFill>
                          <a:effectLst/>
                        </a:rPr>
                        <a:t>thalidomide</a:t>
                      </a:r>
                      <a:br>
                        <a:rPr lang="en-US" sz="1500" b="0" dirty="0">
                          <a:solidFill>
                            <a:srgbClr val="000000"/>
                          </a:solidFill>
                          <a:effectLst/>
                        </a:rPr>
                      </a:br>
                      <a:r>
                        <a:rPr lang="en-US" sz="1500" b="0" dirty="0">
                          <a:solidFill>
                            <a:srgbClr val="000000"/>
                          </a:solidFill>
                          <a:effectLst/>
                        </a:rPr>
                        <a:t>(Thalomid®)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500" b="0" dirty="0">
                          <a:solidFill>
                            <a:srgbClr val="000000"/>
                          </a:solidFill>
                          <a:effectLst/>
                        </a:rPr>
                        <a:t>Celgene</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500" b="0" dirty="0">
                          <a:solidFill>
                            <a:srgbClr val="000000"/>
                          </a:solidFill>
                          <a:effectLst/>
                        </a:rPr>
                        <a:t>Treatment of newly diagnosed multiple myeloma in combination with dexamethasone</a:t>
                      </a:r>
                    </a:p>
                    <a:p>
                      <a:pPr marL="342900" marR="0" lvl="0" indent="-342900">
                        <a:spcBef>
                          <a:spcPts val="0"/>
                        </a:spcBef>
                        <a:spcAft>
                          <a:spcPts val="0"/>
                        </a:spcAft>
                        <a:buFont typeface="Wingdings" panose="05000000000000000000" pitchFamily="2" charset="2"/>
                        <a:buChar char=""/>
                        <a:tabLst>
                          <a:tab pos="228600" algn="l"/>
                        </a:tabLst>
                      </a:pPr>
                      <a:r>
                        <a:rPr lang="en-US" sz="1500" b="0" dirty="0">
                          <a:solidFill>
                            <a:srgbClr val="000000"/>
                          </a:solidFill>
                          <a:effectLst/>
                        </a:rPr>
                        <a:t>Acute treatment of cutaneous manifestations of moderate to severe erythema nodosum leprosum (ENL)</a:t>
                      </a:r>
                      <a:r>
                        <a:rPr lang="en-US" sz="1500" b="0" baseline="30000" dirty="0">
                          <a:solidFill>
                            <a:srgbClr val="000000"/>
                          </a:solidFill>
                          <a:effectLst/>
                        </a:rPr>
                        <a:t>‡‡</a:t>
                      </a:r>
                    </a:p>
                    <a:p>
                      <a:pPr marL="342900" marR="0" lvl="0" indent="-342900">
                        <a:spcBef>
                          <a:spcPts val="0"/>
                        </a:spcBef>
                        <a:spcAft>
                          <a:spcPts val="0"/>
                        </a:spcAft>
                        <a:buFont typeface="Wingdings" panose="05000000000000000000" pitchFamily="2" charset="2"/>
                        <a:buChar char=""/>
                        <a:tabLst>
                          <a:tab pos="228600" algn="l"/>
                        </a:tabLst>
                      </a:pPr>
                      <a:r>
                        <a:rPr lang="en-US" sz="1500" b="0" baseline="30000" dirty="0">
                          <a:solidFill>
                            <a:srgbClr val="000000"/>
                          </a:solidFill>
                          <a:effectLst/>
                        </a:rPr>
                        <a:t>Pre</a:t>
                      </a:r>
                      <a:r>
                        <a:rPr lang="en-US" sz="1500" b="0" dirty="0">
                          <a:solidFill>
                            <a:srgbClr val="000000"/>
                          </a:solidFill>
                          <a:effectLst/>
                        </a:rPr>
                        <a:t>evention and suppression of cutaneous manifestations of ENL recurrence as maintenance therapy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821971469"/>
                  </a:ext>
                </a:extLst>
              </a:tr>
              <a:tr h="452663">
                <a:tc>
                  <a:txBody>
                    <a:bodyPr/>
                    <a:lstStyle/>
                    <a:p>
                      <a:pPr marL="0" marR="0">
                        <a:spcBef>
                          <a:spcPts val="0"/>
                        </a:spcBef>
                        <a:spcAft>
                          <a:spcPts val="0"/>
                        </a:spcAft>
                      </a:pPr>
                      <a:r>
                        <a:rPr lang="en-US" sz="1500" b="0" dirty="0">
                          <a:solidFill>
                            <a:srgbClr val="000000"/>
                          </a:solidFill>
                          <a:effectLst/>
                        </a:rPr>
                        <a:t>thioguanine</a:t>
                      </a:r>
                      <a:br>
                        <a:rPr lang="en-US" sz="1500" b="0" dirty="0">
                          <a:solidFill>
                            <a:srgbClr val="000000"/>
                          </a:solidFill>
                          <a:effectLst/>
                        </a:rPr>
                      </a:br>
                      <a:r>
                        <a:rPr lang="en-US" sz="1500" b="0" dirty="0">
                          <a:solidFill>
                            <a:srgbClr val="000000"/>
                          </a:solidFill>
                          <a:effectLst/>
                        </a:rPr>
                        <a:t>(Tabloid®)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500" b="0" dirty="0">
                          <a:solidFill>
                            <a:srgbClr val="000000"/>
                          </a:solidFill>
                          <a:effectLst/>
                        </a:rPr>
                        <a:t>Aspen/Prasco LA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500" b="0" dirty="0">
                          <a:solidFill>
                            <a:srgbClr val="000000"/>
                          </a:solidFill>
                          <a:effectLst/>
                        </a:rPr>
                        <a:t>For remission induction and remission consolidation of acute nonlymphocytic leukemias</a:t>
                      </a:r>
                      <a:r>
                        <a:rPr lang="en-US" sz="1500" b="0" baseline="30000" dirty="0">
                          <a:solidFill>
                            <a:srgbClr val="000000"/>
                          </a:solidFill>
                          <a:effectLst/>
                        </a:rPr>
                        <a: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646793543"/>
                  </a:ext>
                </a:extLst>
              </a:tr>
            </a:tbl>
          </a:graphicData>
        </a:graphic>
      </p:graphicFrame>
      <p:sp>
        <p:nvSpPr>
          <p:cNvPr id="6" name="Rectangle 1">
            <a:extLst>
              <a:ext uri="{FF2B5EF4-FFF2-40B4-BE49-F238E27FC236}">
                <a16:creationId xmlns:a16="http://schemas.microsoft.com/office/drawing/2014/main" id="{296DB385-FE90-4328-A897-7272DE9462A2}"/>
              </a:ext>
            </a:extLst>
          </p:cNvPr>
          <p:cNvSpPr>
            <a:spLocks noChangeArrowheads="1"/>
          </p:cNvSpPr>
          <p:nvPr/>
        </p:nvSpPr>
        <p:spPr bwMode="auto">
          <a:xfrm>
            <a:off x="-1436170" y="2928513"/>
            <a:ext cx="16514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C5F235B9-3209-4FF6-8862-E06C6954C680}"/>
              </a:ext>
            </a:extLst>
          </p:cNvPr>
          <p:cNvGraphicFramePr>
            <a:graphicFrameLocks noGrp="1"/>
          </p:cNvGraphicFramePr>
          <p:nvPr/>
        </p:nvGraphicFramePr>
        <p:xfrm>
          <a:off x="609600" y="3337548"/>
          <a:ext cx="10280072" cy="2742432"/>
        </p:xfrm>
        <a:graphic>
          <a:graphicData uri="http://schemas.openxmlformats.org/drawingml/2006/table">
            <a:tbl>
              <a:tblPr firstRow="1" bandRow="1" bandCol="1">
                <a:tableStyleId>{5C22544A-7EE6-4342-B048-85BDC9FD1C3A}</a:tableStyleId>
              </a:tblPr>
              <a:tblGrid>
                <a:gridCol w="1509832">
                  <a:extLst>
                    <a:ext uri="{9D8B030D-6E8A-4147-A177-3AD203B41FA5}">
                      <a16:colId xmlns:a16="http://schemas.microsoft.com/office/drawing/2014/main" val="3657712619"/>
                    </a:ext>
                  </a:extLst>
                </a:gridCol>
                <a:gridCol w="1664373">
                  <a:extLst>
                    <a:ext uri="{9D8B030D-6E8A-4147-A177-3AD203B41FA5}">
                      <a16:colId xmlns:a16="http://schemas.microsoft.com/office/drawing/2014/main" val="1044949249"/>
                    </a:ext>
                  </a:extLst>
                </a:gridCol>
                <a:gridCol w="7105867">
                  <a:extLst>
                    <a:ext uri="{9D8B030D-6E8A-4147-A177-3AD203B41FA5}">
                      <a16:colId xmlns:a16="http://schemas.microsoft.com/office/drawing/2014/main" val="1382940790"/>
                    </a:ext>
                  </a:extLst>
                </a:gridCol>
              </a:tblGrid>
              <a:tr h="1028316">
                <a:tc>
                  <a:txBody>
                    <a:bodyPr/>
                    <a:lstStyle/>
                    <a:p>
                      <a:pPr marL="0" marR="0">
                        <a:spcBef>
                          <a:spcPts val="0"/>
                        </a:spcBef>
                        <a:spcAft>
                          <a:spcPts val="0"/>
                        </a:spcAft>
                      </a:pPr>
                      <a:r>
                        <a:rPr lang="en-US" sz="1500" b="0" dirty="0">
                          <a:solidFill>
                            <a:srgbClr val="000000"/>
                          </a:solidFill>
                          <a:effectLst/>
                        </a:rPr>
                        <a:t>tretinoin</a:t>
                      </a:r>
                      <a:br>
                        <a:rPr lang="en-US" sz="1500" b="0" dirty="0">
                          <a:solidFill>
                            <a:srgbClr val="000000"/>
                          </a:solidFill>
                          <a:effectLst/>
                        </a:rPr>
                      </a:b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500" b="0" dirty="0">
                          <a:solidFill>
                            <a:srgbClr val="000000"/>
                          </a:solidFill>
                          <a:effectLst/>
                        </a:rPr>
                        <a:t>generic</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500" b="0" dirty="0">
                          <a:solidFill>
                            <a:srgbClr val="000000"/>
                          </a:solidFill>
                          <a:effectLst/>
                        </a:rPr>
                        <a:t>For remission induction in patients with acute promyelocytic leukemia (APL), FAB classification M3 characterized by the presence of the t(15;17) translocation and/or presence of the PML/RARα gene who are refractory to, have relapsed from, or have a contraindication to anthracycline chemotherapy</a:t>
                      </a:r>
                      <a:r>
                        <a:rPr lang="en-US" sz="1500" b="0" baseline="30000" dirty="0">
                          <a:solidFill>
                            <a:srgbClr val="000000"/>
                          </a:solidFill>
                          <a:effectLst/>
                        </a:rPr>
                        <a: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96821376"/>
                  </a:ext>
                </a:extLst>
              </a:tr>
              <a:tr h="1028316">
                <a:tc>
                  <a:txBody>
                    <a:bodyPr/>
                    <a:lstStyle/>
                    <a:p>
                      <a:pPr marL="0" marR="0">
                        <a:spcBef>
                          <a:spcPts val="0"/>
                        </a:spcBef>
                        <a:spcAft>
                          <a:spcPts val="0"/>
                        </a:spcAft>
                      </a:pPr>
                      <a:r>
                        <a:rPr lang="en-US" sz="1500" b="0" dirty="0">
                          <a:solidFill>
                            <a:srgbClr val="000000"/>
                          </a:solidFill>
                          <a:effectLst/>
                        </a:rPr>
                        <a:t>venetoclax</a:t>
                      </a:r>
                      <a:br>
                        <a:rPr lang="en-US" sz="1500" b="0" dirty="0">
                          <a:solidFill>
                            <a:srgbClr val="000000"/>
                          </a:solidFill>
                          <a:effectLst/>
                        </a:rPr>
                      </a:br>
                      <a:r>
                        <a:rPr lang="en-US" sz="1500" b="0" dirty="0">
                          <a:solidFill>
                            <a:srgbClr val="000000"/>
                          </a:solidFill>
                          <a:effectLst/>
                        </a:rPr>
                        <a:t>(Venclexta®)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500" b="0" dirty="0">
                          <a:solidFill>
                            <a:srgbClr val="000000"/>
                          </a:solidFill>
                          <a:effectLst/>
                        </a:rPr>
                        <a:t>AbbVie</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500" b="0" dirty="0">
                          <a:solidFill>
                            <a:srgbClr val="000000"/>
                          </a:solidFill>
                          <a:effectLst/>
                          <a:highlight>
                            <a:srgbClr val="00FFFF"/>
                          </a:highlight>
                        </a:rPr>
                        <a:t>Treatment of CLL or SLL in adult patients</a:t>
                      </a:r>
                      <a:endParaRPr lang="en-US" sz="15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500" b="0" dirty="0">
                          <a:solidFill>
                            <a:srgbClr val="000000"/>
                          </a:solidFill>
                          <a:effectLst/>
                          <a:highlight>
                            <a:srgbClr val="00FFFF"/>
                          </a:highlight>
                        </a:rPr>
                        <a:t>In combination with azacitidine, decitabine, or low-dose cytarabine for the treatment of newly diagnosed AML in adults who are age 75 years or older or who have comorbidities that preclude use of intensive induction chemotherapy</a:t>
                      </a:r>
                      <a:r>
                        <a:rPr lang="en-US" sz="1500" b="0" baseline="30000" dirty="0">
                          <a:solidFill>
                            <a:srgbClr val="000000"/>
                          </a:solidFill>
                          <a:effectLst/>
                          <a:highlight>
                            <a:srgbClr val="00FFFF"/>
                          </a:highlight>
                        </a:rPr>
                        <a: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615947960"/>
                  </a:ext>
                </a:extLst>
              </a:tr>
              <a:tr h="616989">
                <a:tc>
                  <a:txBody>
                    <a:bodyPr/>
                    <a:lstStyle/>
                    <a:p>
                      <a:pPr marL="0" marR="0">
                        <a:spcBef>
                          <a:spcPts val="0"/>
                        </a:spcBef>
                        <a:spcAft>
                          <a:spcPts val="0"/>
                        </a:spcAft>
                      </a:pPr>
                      <a:r>
                        <a:rPr lang="en-US" sz="1500" b="0" dirty="0">
                          <a:solidFill>
                            <a:srgbClr val="000000"/>
                          </a:solidFill>
                          <a:effectLst/>
                        </a:rPr>
                        <a:t>vorinostat (Zolinza®)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500" b="0" dirty="0">
                          <a:solidFill>
                            <a:srgbClr val="000000"/>
                          </a:solidFill>
                          <a:effectLst/>
                        </a:rPr>
                        <a:t>Merck, Sharp &amp; Dohme</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500" b="0" dirty="0">
                          <a:solidFill>
                            <a:srgbClr val="000000"/>
                          </a:solidFill>
                          <a:effectLst/>
                        </a:rPr>
                        <a:t>Treatment of cutaneous manifestations of cutaneous T-cell lymphoma (CTCL) in patients who have progressive, persistent, or recurrent disease on or following 2 systemic therapies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val="3145472535"/>
                  </a:ext>
                </a:extLst>
              </a:tr>
            </a:tbl>
          </a:graphicData>
        </a:graphic>
      </p:graphicFrame>
      <p:sp>
        <p:nvSpPr>
          <p:cNvPr id="10" name="Rectangle 4">
            <a:extLst>
              <a:ext uri="{FF2B5EF4-FFF2-40B4-BE49-F238E27FC236}">
                <a16:creationId xmlns:a16="http://schemas.microsoft.com/office/drawing/2014/main" id="{A0FB6858-9AAD-43D9-992B-F5104AD3CC29}"/>
              </a:ext>
            </a:extLst>
          </p:cNvPr>
          <p:cNvSpPr>
            <a:spLocks noChangeArrowheads="1"/>
          </p:cNvSpPr>
          <p:nvPr/>
        </p:nvSpPr>
        <p:spPr bwMode="auto">
          <a:xfrm>
            <a:off x="-725834" y="2688323"/>
            <a:ext cx="158039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9027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352697" y="1698171"/>
            <a:ext cx="8503920" cy="3432629"/>
          </a:xfrm>
        </p:spPr>
        <p:txBody>
          <a:bodyPr/>
          <a:lstStyle/>
          <a:p>
            <a:r>
              <a:rPr dirty="0">
                <a:uFillTx/>
              </a:rPr>
              <a:t>Ophthalmics </a:t>
            </a:r>
            <a:br>
              <a:rPr lang="en-US" dirty="0">
                <a:uFillTx/>
              </a:rPr>
            </a:br>
            <a:r>
              <a:rPr dirty="0">
                <a:uFillTx/>
              </a:rPr>
              <a:t>Anti-Inflammatory</a:t>
            </a:r>
            <a:r>
              <a:rPr lang="en-US" dirty="0">
                <a:uFillTx/>
              </a:rPr>
              <a:t> &amp;</a:t>
            </a:r>
            <a:br>
              <a:rPr lang="en-US" dirty="0">
                <a:uFillTx/>
              </a:rPr>
            </a:br>
            <a:r>
              <a:rPr dirty="0">
                <a:uFillTx/>
              </a:rPr>
              <a:t>Immunomodulator</a:t>
            </a:r>
            <a:r>
              <a:rPr lang="en-US" dirty="0">
                <a:uFillTx/>
              </a:rPr>
              <a:t>s</a:t>
            </a:r>
            <a:r>
              <a:rPr dirty="0">
                <a:uFillTx/>
              </a:rPr>
              <a:t>
</a:t>
            </a:r>
          </a:p>
        </p:txBody>
      </p:sp>
    </p:spTree>
    <p:extLst>
      <p:ext uri="{BB962C8B-B14F-4D97-AF65-F5344CB8AC3E}">
        <p14:creationId xmlns:p14="http://schemas.microsoft.com/office/powerpoint/2010/main" val="34663791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63226" y="418011"/>
            <a:ext cx="11512007" cy="1014479"/>
          </a:xfrm>
        </p:spPr>
        <p:txBody>
          <a:bodyPr/>
          <a:lstStyle/>
          <a:p>
            <a:br>
              <a:rPr lang="en-US" dirty="0">
                <a:uFillTx/>
              </a:rPr>
            </a:br>
            <a:br>
              <a:rPr lang="en-US" dirty="0">
                <a:uFillTx/>
              </a:rPr>
            </a:br>
            <a:br>
              <a:rPr lang="en-US" dirty="0">
                <a:uFillTx/>
              </a:rPr>
            </a:br>
            <a:br>
              <a:rPr lang="en-US" dirty="0">
                <a:uFillTx/>
              </a:rPr>
            </a:br>
            <a:r>
              <a:rPr dirty="0">
                <a:uFillTx/>
              </a:rPr>
              <a:t>
</a:t>
            </a:r>
            <a:r>
              <a:rPr lang="en-US" dirty="0"/>
              <a:t> </a:t>
            </a:r>
            <a:r>
              <a:rPr lang="en-US" sz="3600" dirty="0"/>
              <a:t>Ophthalmics, Anti-Inflammatory/Immunomodulators</a:t>
            </a:r>
            <a:endParaRPr sz="3600" dirty="0">
              <a:uFillTx/>
            </a:endParaRPr>
          </a:p>
        </p:txBody>
      </p:sp>
      <p:pic>
        <p:nvPicPr>
          <p:cNvPr id="3" name="Picture 2"/>
          <p:cNvPicPr/>
          <p:nvPr/>
        </p:nvPicPr>
        <p:blipFill>
          <a:blip r:embed="rId2"/>
          <a:stretch>
            <a:fillRect/>
          </a:stretch>
        </p:blipFill>
        <p:spPr>
          <a:xfrm>
            <a:off x="771505" y="2265438"/>
            <a:ext cx="10526509" cy="3016831"/>
          </a:xfrm>
          <a:prstGeom prst="rect">
            <a:avLst/>
          </a:prstGeom>
        </p:spPr>
      </p:pic>
      <p:sp>
        <p:nvSpPr>
          <p:cNvPr id="4" name="TextBox 3"/>
          <p:cNvSpPr txBox="1">
            <a:spLocks/>
          </p:cNvSpPr>
          <p:nvPr/>
        </p:nvSpPr>
        <p:spPr>
          <a:xfrm>
            <a:off x="785014" y="1880783"/>
            <a:ext cx="5747422" cy="841781"/>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spTree>
    <p:extLst>
      <p:ext uri="{BB962C8B-B14F-4D97-AF65-F5344CB8AC3E}">
        <p14:creationId xmlns:p14="http://schemas.microsoft.com/office/powerpoint/2010/main" val="3430705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173620" y="711846"/>
            <a:ext cx="12236597" cy="696886"/>
          </a:xfrm>
        </p:spPr>
        <p:txBody>
          <a:bodyPr/>
          <a:lstStyle/>
          <a:p>
            <a:r>
              <a:rPr dirty="0">
                <a:uFillTx/>
              </a:rPr>
              <a:t>
</a:t>
            </a:r>
            <a:r>
              <a:rPr lang="en-US" dirty="0"/>
              <a:t>Ophthalmics, Anti-Inflammatory/Immunomodulators</a:t>
            </a:r>
            <a:endParaRPr dirty="0">
              <a:uFillTx/>
            </a:endParaRPr>
          </a:p>
        </p:txBody>
      </p:sp>
      <p:sp>
        <p:nvSpPr>
          <p:cNvPr id="3" name="TextBox 2"/>
          <p:cNvSpPr txBox="1">
            <a:spLocks/>
          </p:cNvSpPr>
          <p:nvPr/>
        </p:nvSpPr>
        <p:spPr>
          <a:xfrm>
            <a:off x="173620" y="1562582"/>
            <a:ext cx="11713580" cy="4161217"/>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Dry eye disease (DES)/ Keratoconjunctivitis sicca (KCS) affects approximately 10% to 30% of the US population and occurs more commonly in patients over 40 years of age and in postmenopausal women</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2018 Preferred Practice Parameter on dry eye syndrome and the 2018 Cornea/External Disease Summary Benchmark from the American Academy of Ophthalmology (AAO), artificial tear substitutes are recommended for mild DES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Recommended measures for moderate dry eyes include use of anti-inflammatory agents, such as topical cyclosporine (Cequa, Restasis, Restasis Multidose), lifitegrast (Xiidra), topical corticosteroids, or systemic omega-3 fatty acids supplements, along with artificial tears</a:t>
            </a:r>
          </a:p>
        </p:txBody>
      </p:sp>
    </p:spTree>
    <p:extLst>
      <p:ext uri="{BB962C8B-B14F-4D97-AF65-F5344CB8AC3E}">
        <p14:creationId xmlns:p14="http://schemas.microsoft.com/office/powerpoint/2010/main" val="37671371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433619" y="178094"/>
            <a:ext cx="11666871" cy="1219200"/>
          </a:xfrm>
        </p:spPr>
        <p:txBody>
          <a:bodyPr/>
          <a:lstStyle/>
          <a:p>
            <a:r>
              <a:rPr dirty="0">
                <a:uFillTx/>
              </a:rPr>
              <a:t>
</a:t>
            </a:r>
            <a:r>
              <a:rPr lang="en-US" dirty="0"/>
              <a:t> </a:t>
            </a:r>
            <a:r>
              <a:rPr lang="en-US" sz="3600" dirty="0"/>
              <a:t>Ophthalmics, Anti-Inflammatory/Immunomodulators</a:t>
            </a:r>
            <a:endParaRPr sz="3600" dirty="0">
              <a:uFillTx/>
            </a:endParaRPr>
          </a:p>
        </p:txBody>
      </p:sp>
      <p:sp>
        <p:nvSpPr>
          <p:cNvPr id="3" name="TextBox 2"/>
          <p:cNvSpPr txBox="1">
            <a:spLocks/>
          </p:cNvSpPr>
          <p:nvPr/>
        </p:nvSpPr>
        <p:spPr>
          <a:xfrm>
            <a:off x="433619" y="1574157"/>
            <a:ext cx="11175789" cy="4093529"/>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For severe dry eye, in addition to the above-mentioned treatments, systemic cholinergics, systemic anti-inflammatories, mucolytic agents, autologous serum tears, contact lenses, permanent punctal occlusion, and tarsorrhaphy are recommended</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No clinical trials have been published comparing any of the 3 agents in this class, but all have demonstrated efficacy against vehicle</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Significant adverse effects are similar between the 3 agents in this class</a:t>
            </a:r>
          </a:p>
        </p:txBody>
      </p:sp>
    </p:spTree>
    <p:extLst>
      <p:ext uri="{BB962C8B-B14F-4D97-AF65-F5344CB8AC3E}">
        <p14:creationId xmlns:p14="http://schemas.microsoft.com/office/powerpoint/2010/main" val="40629761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hasCustomPrompt="1"/>
          </p:nvPr>
        </p:nvSpPr>
        <p:spPr>
          <a:xfrm>
            <a:off x="3006189" y="2338252"/>
            <a:ext cx="4230634" cy="1504543"/>
          </a:xfrm>
        </p:spPr>
        <p:txBody>
          <a:bodyPr/>
          <a:lstStyle/>
          <a:p>
            <a:r>
              <a:rPr dirty="0">
                <a:uFillTx/>
              </a:rPr>
              <a:t>Otic Antibiotics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Otic Antibiotics</a:t>
            </a:r>
          </a:p>
        </p:txBody>
      </p:sp>
      <p:pic>
        <p:nvPicPr>
          <p:cNvPr id="3" name="Picture 2"/>
          <p:cNvPicPr/>
          <p:nvPr/>
        </p:nvPicPr>
        <p:blipFill>
          <a:blip r:embed="rId2"/>
          <a:stretch>
            <a:fillRect/>
          </a:stretch>
        </p:blipFill>
        <p:spPr>
          <a:xfrm>
            <a:off x="1193858" y="2136993"/>
            <a:ext cx="9611406" cy="3721405"/>
          </a:xfrm>
          <a:prstGeom prst="rect">
            <a:avLst/>
          </a:prstGeom>
        </p:spPr>
      </p:pic>
      <p:sp>
        <p:nvSpPr>
          <p:cNvPr id="4" name="TextBox 3"/>
          <p:cNvSpPr txBox="1">
            <a:spLocks/>
          </p:cNvSpPr>
          <p:nvPr/>
        </p:nvSpPr>
        <p:spPr>
          <a:xfrm>
            <a:off x="1270721" y="1781811"/>
            <a:ext cx="6866665" cy="499788"/>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spTree>
  </p:cSld>
  <p:clrMapOvr>
    <a:masterClrMapping/>
  </p:clrMapOvr>
</p:sld>
</file>

<file path=ppt/theme/theme1.xml><?xml version="1.0" encoding="utf-8"?>
<a:theme xmlns:a="http://schemas.openxmlformats.org/drawingml/2006/main" name="AHCCCS template 2014">
  <a:themeElements>
    <a:clrScheme name="AHCCCS 1">
      <a:dk1>
        <a:srgbClr val="595959"/>
      </a:dk1>
      <a:lt1>
        <a:srgbClr val="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4842</TotalTime>
  <Words>16400</Words>
  <Application>Microsoft Macintosh PowerPoint</Application>
  <PresentationFormat>Widescreen</PresentationFormat>
  <Paragraphs>1863</Paragraphs>
  <Slides>151</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151</vt:i4>
      </vt:variant>
    </vt:vector>
  </HeadingPairs>
  <TitlesOfParts>
    <vt:vector size="159" baseType="lpstr">
      <vt:lpstr>Arial</vt:lpstr>
      <vt:lpstr>Calibri</vt:lpstr>
      <vt:lpstr>Courier New</vt:lpstr>
      <vt:lpstr>Symbol</vt:lpstr>
      <vt:lpstr>Tahoma</vt:lpstr>
      <vt:lpstr>Times New Roman</vt:lpstr>
      <vt:lpstr>Wingdings</vt:lpstr>
      <vt:lpstr>AHCCCS template 2014</vt:lpstr>
      <vt:lpstr>AHCCCS Pharmacy and Therapeutics Committee</vt:lpstr>
      <vt:lpstr> Welcome and Introductions</vt:lpstr>
      <vt:lpstr>Magellan Class Reviews</vt:lpstr>
      <vt:lpstr>Magellan Class Reviews</vt:lpstr>
      <vt:lpstr>Magellan Drug Class Reviews</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SSRIs</vt:lpstr>
      <vt:lpstr>Antidepressants, SSRIs</vt:lpstr>
      <vt:lpstr>Antidepressants, SSRIs </vt:lpstr>
      <vt:lpstr>Antidepressants, SSRIs</vt:lpstr>
      <vt:lpstr>Antidepressants, SSRIs</vt:lpstr>
      <vt:lpstr>Bronchodilators, Beta Agonist </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Colony Stimulating Factors</vt:lpstr>
      <vt:lpstr>Colony Stimulating Factors</vt:lpstr>
      <vt:lpstr>Colony Stimulating Factors</vt:lpstr>
      <vt:lpstr>Colony Stimulating Factors</vt:lpstr>
      <vt:lpstr>Colony Stimulating Factors</vt:lpstr>
      <vt:lpstr>Colony Stimulating Factors</vt:lpstr>
      <vt:lpstr>Gaucher Disease</vt:lpstr>
      <vt:lpstr>Gaucher Disease</vt:lpstr>
      <vt:lpstr>Gaucher Disease</vt:lpstr>
      <vt:lpstr>Gaucher Disease</vt:lpstr>
      <vt:lpstr>Gaucher Disease</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Hypoglycemics, Alpha-Glucosidase Inhibitors </vt:lpstr>
      <vt:lpstr>Hypoglycemics, Alpha-Glucosidase Inhibitors </vt:lpstr>
      <vt:lpstr>Hypoglycemics, Alpha-Glucosidase Inhibitors </vt:lpstr>
      <vt:lpstr>Hypoglycemics, Metformins</vt:lpstr>
      <vt:lpstr>Hypoglycemics, Metformins</vt:lpstr>
      <vt:lpstr>Hypoglycemics, Metformins</vt:lpstr>
      <vt:lpstr>Hypoglycemics, Metformins</vt:lpstr>
      <vt:lpstr>Hypoglycemics, Metformins</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Immune Globulins</vt:lpstr>
      <vt:lpstr>Immune Globulins</vt:lpstr>
      <vt:lpstr>Immune Globulins</vt:lpstr>
      <vt:lpstr>Immune Globulins</vt:lpstr>
      <vt:lpstr>Immune Globulins</vt:lpstr>
      <vt:lpstr>Immune Globulins</vt:lpstr>
      <vt:lpstr>Immune Globulins</vt:lpstr>
      <vt:lpstr>Oncology Oral,  Hematologic Products</vt:lpstr>
      <vt:lpstr>Oncology Oral, Hematologic Products</vt:lpstr>
      <vt:lpstr>Oncology Oral, Hematologic Products</vt:lpstr>
      <vt:lpstr>Oncology Oral, Hematologic Products</vt:lpstr>
      <vt:lpstr>Oncology Oral, Hematologic Products</vt:lpstr>
      <vt:lpstr>Oncology Oral, Hematologic Products</vt:lpstr>
      <vt:lpstr>Oncology Oral, Hematologic Products</vt:lpstr>
      <vt:lpstr>Oncology Oral, Hematologic Products</vt:lpstr>
      <vt:lpstr>Oncology Oral, Hematologic Products</vt:lpstr>
      <vt:lpstr>Ophthalmics  Anti-Inflammatory &amp; Immunomodulators
</vt:lpstr>
      <vt:lpstr>    
 Ophthalmics, Anti-Inflammatory/Immunomodulators</vt:lpstr>
      <vt:lpstr>
Ophthalmics, Anti-Inflammatory/Immunomodulators</vt:lpstr>
      <vt:lpstr>
 Ophthalmics, Anti-Inflammatory/Immunomodulators</vt:lpstr>
      <vt:lpstr>Otic Antibiotics</vt:lpstr>
      <vt:lpstr>Otic Antibiotics</vt:lpstr>
      <vt:lpstr>Otic Antibiotics</vt:lpstr>
      <vt:lpstr>Otic Antibiotics</vt:lpstr>
      <vt:lpstr>Otic Antibiotics</vt:lpstr>
      <vt:lpstr>    Pulmonary Arterial Hypertension (PAH) Agents, Oral and Inhaled
</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 Thrombopoiesis  Stimulating Proteins
</vt:lpstr>
      <vt:lpstr>Thrombopoiesis Stimulating Proteins</vt:lpstr>
      <vt:lpstr>Thrombopoiesis Stimulating Proteins</vt:lpstr>
      <vt:lpstr>    Thrombopoiesis Stimulating Proteins</vt:lpstr>
      <vt:lpstr>Thrombopoiesis Stimulating Proteins</vt:lpstr>
      <vt:lpstr>New Drug Reviews</vt:lpstr>
      <vt:lpstr>New Products</vt:lpstr>
      <vt:lpstr>Nourianz (istradefylline)</vt:lpstr>
      <vt:lpstr>Nourianz (istradefylline)</vt:lpstr>
      <vt:lpstr>Nourianz (istradefylline)</vt:lpstr>
      <vt:lpstr>Wakix (pitolisant)</vt:lpstr>
      <vt:lpstr>Wakix (pitolisant)</vt:lpstr>
      <vt:lpstr>Wakix (pitolisant)</vt:lpstr>
      <vt:lpstr>Aklief (trifarotene)</vt:lpstr>
      <vt:lpstr>Aklief (trifarotene)</vt:lpstr>
      <vt:lpstr>Trikafta (elexacaftor/tezacaftor/ivacaftor)</vt:lpstr>
      <vt:lpstr>Trikafta (elexacaftor/tezacaftor/ivacaftor)</vt:lpstr>
      <vt:lpstr>Trikafta (elexacaftor/tezacaftor/ivacaftor)</vt:lpstr>
      <vt:lpstr>Vumerity (diroximel fumarate)</vt:lpstr>
      <vt:lpstr>Vumerity (diroximel fumarate)</vt:lpstr>
      <vt:lpstr>Vumerity (diroximel fumarate)</vt:lpstr>
      <vt:lpstr>Pretomanid (nitroimidazole)</vt:lpstr>
      <vt:lpstr>Pretomanid (nitroimidazole)</vt:lpstr>
      <vt:lpstr>Pretomanid (nitroimidazole)</vt:lpstr>
      <vt:lpstr>Pretomanid (nitroimidazole)</vt:lpstr>
      <vt:lpstr>Reblozyl (luspatercept-aamt)</vt:lpstr>
      <vt:lpstr>Reblozyl (luspatercept-aamt)</vt:lpstr>
      <vt:lpstr>Reblozyl (luspatercept-aamt)</vt:lpstr>
      <vt:lpstr>Spravato (esketamine)</vt:lpstr>
      <vt:lpstr>Spravato (esketamine)</vt:lpstr>
      <vt:lpstr>Spravato (esketamine)</vt:lpstr>
      <vt:lpstr>Spravato (esketamine)</vt:lpstr>
      <vt:lpstr>Spravato (esketamine)</vt:lpstr>
      <vt:lpstr>Executive Session</vt:lpstr>
      <vt:lpstr>Public Therapeutic Class Votes</vt:lpstr>
      <vt:lpstr>Prior Authorization for Children Under the Age of 18 for Antipsychotics </vt:lpstr>
      <vt:lpstr>Requests for Care1st</vt:lpstr>
      <vt:lpstr>Biosimilar Update</vt:lpstr>
      <vt:lpstr>Biosimilar Update</vt:lpstr>
      <vt:lpstr>Biosimilar Update</vt:lpstr>
      <vt:lpstr>Biosimilar Update</vt:lpstr>
      <vt:lpstr>Biosimilar Update</vt:lpstr>
      <vt:lpstr>P&amp;T Meeting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suzanne berman</cp:lastModifiedBy>
  <cp:revision>142</cp:revision>
  <dcterms:created xsi:type="dcterms:W3CDTF">2019-04-18T22:51:58Z</dcterms:created>
  <dcterms:modified xsi:type="dcterms:W3CDTF">2020-01-21T03:32:52Z</dcterms:modified>
</cp:coreProperties>
</file>