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3" r:id="rId2"/>
  </p:sldMasterIdLst>
  <p:notesMasterIdLst>
    <p:notesMasterId r:id="rId14"/>
  </p:notesMasterIdLst>
  <p:sldIdLst>
    <p:sldId id="300" r:id="rId3"/>
    <p:sldId id="349" r:id="rId4"/>
    <p:sldId id="355" r:id="rId5"/>
    <p:sldId id="330" r:id="rId6"/>
    <p:sldId id="356" r:id="rId7"/>
    <p:sldId id="357" r:id="rId8"/>
    <p:sldId id="350" r:id="rId9"/>
    <p:sldId id="351" r:id="rId10"/>
    <p:sldId id="352" r:id="rId11"/>
    <p:sldId id="353" r:id="rId12"/>
    <p:sldId id="35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6AB327-2D60-4BF1-8627-A90E1C450D3E}">
          <p14:sldIdLst>
            <p14:sldId id="300"/>
            <p14:sldId id="349"/>
            <p14:sldId id="355"/>
            <p14:sldId id="330"/>
            <p14:sldId id="356"/>
            <p14:sldId id="357"/>
            <p14:sldId id="350"/>
            <p14:sldId id="351"/>
            <p14:sldId id="352"/>
            <p14:sldId id="353"/>
            <p14:sldId id="354"/>
          </p14:sldIdLst>
        </p14:section>
        <p14:section name="Untitled Section" id="{CDEF7424-DDED-4AC1-AD99-A46DF747416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660"/>
  </p:normalViewPr>
  <p:slideViewPr>
    <p:cSldViewPr>
      <p:cViewPr varScale="1">
        <p:scale>
          <a:sx n="111" d="100"/>
          <a:sy n="111" d="100"/>
        </p:scale>
        <p:origin x="-19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38188"/>
            <a:ext cx="46482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33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6924B78-3C50-469C-9FB7-2C77C6EF6FAF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319653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28268C2-6260-4244-89F6-AD24D84BE93D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126655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F644A0F1-F62F-4FD8-A7E9-6CA41DAFF9E2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67423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0FA4C60-E50B-4A3F-B83C-536A6F6EB8B5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271088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81DCE34-9279-40D9-A8FD-34C13E381172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968067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3897DE7-46DC-4F79-8421-C292E16F3E00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85463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B4E844A-195F-44A7-9721-5856C2C5E517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898152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C8167C8-3A02-483C-BD6B-757D19A2B2FB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38793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2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3DF2F909-4C91-4EB9-8C22-A8BC55A0E7E9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23300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188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9DA8400-60A5-4BAD-AB99-E2D742632917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188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08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>
          <a:xfrm>
            <a:off x="457200" y="1828800"/>
            <a:ext cx="7162800" cy="4373563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3600" dirty="0" smtClean="0"/>
              <a:t>Pharmacy</a:t>
            </a:r>
            <a:endParaRPr lang="en-US" sz="3600" dirty="0" smtClean="0"/>
          </a:p>
          <a:p>
            <a:r>
              <a:rPr lang="en-US" sz="3600" dirty="0" smtClean="0"/>
              <a:t>ASD Advisory Committee</a:t>
            </a:r>
          </a:p>
          <a:p>
            <a:r>
              <a:rPr lang="en-US" sz="3600" dirty="0" smtClean="0"/>
              <a:t>BH Service Needs for Children in Foster Care</a:t>
            </a:r>
          </a:p>
          <a:p>
            <a:endParaRPr lang="en-US" sz="36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CMO Update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7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5723128" cy="2457450"/>
          </a:xfrm>
        </p:spPr>
        <p:txBody>
          <a:bodyPr/>
          <a:lstStyle/>
          <a:p>
            <a:r>
              <a:rPr lang="en-US" dirty="0" smtClean="0"/>
              <a:t>BH Service Needs for Children in Foster Care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45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HB2442 </a:t>
            </a:r>
            <a:endParaRPr lang="en-US" dirty="0" smtClean="0"/>
          </a:p>
          <a:p>
            <a:r>
              <a:rPr lang="en-US" dirty="0" smtClean="0"/>
              <a:t>CMDP Dashboard finalization</a:t>
            </a:r>
            <a:endParaRPr lang="en-US" dirty="0" smtClean="0"/>
          </a:p>
          <a:p>
            <a:r>
              <a:rPr lang="en-US" dirty="0" smtClean="0"/>
              <a:t>Forums for implementation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Monthly RBHA/CRS Meetings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OIFA-led meetings with foster, kinship and adoptive families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Monthly </a:t>
            </a:r>
            <a:r>
              <a:rPr lang="en-US" sz="2400" dirty="0" smtClean="0"/>
              <a:t>CMDP/DCS Meetings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Monthly Operational Meetings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3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Pharmacy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60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Supplemental Rebate to Date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373563"/>
          </a:xfrm>
        </p:spPr>
        <p:txBody>
          <a:bodyPr/>
          <a:lstStyle/>
          <a:p>
            <a:r>
              <a:rPr lang="en-US" dirty="0" smtClean="0"/>
              <a:t>14 drug classes since Jan 2015</a:t>
            </a:r>
          </a:p>
          <a:p>
            <a:r>
              <a:rPr lang="en-US" dirty="0" smtClean="0"/>
              <a:t>Represents ~11% of available classes and ~22% of total pharmacy spend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5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800" dirty="0"/>
              <a:t>Hepatitis C Virus (January 2015)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Epinephrine, Injectable (November 2015)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Cytokine and CAM Antagonists (November 2015)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Growth hormone (November 2015)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Inhaled Antibiotics (November 2015)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Inhaled Glucocorticoids (February 2016)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Substance Use Disorder (May 2016)</a:t>
            </a:r>
          </a:p>
          <a:p>
            <a:pPr lvl="0"/>
            <a:endParaRPr lang="en-US" sz="3200" dirty="0"/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lvl="0">
              <a:buFont typeface="+mj-lt"/>
              <a:buAutoNum type="arabicPeriod" startAt="8"/>
            </a:pPr>
            <a:r>
              <a:rPr lang="en-US" sz="1800" dirty="0"/>
              <a:t>Hypoglycemic Agents: Insulin and Related Agents (May 2016)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/>
              <a:t>Hypoglycemic Agents: Incretin Mimetics/Enhancers (May 2016)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/>
              <a:t>Chronic Obstructive Pulmonary Disease (May 2016)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/>
              <a:t>Atypical Antipsychotics (August 2016)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/>
              <a:t>Stimulants and Related Agents (August 2016)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/>
              <a:t>Pancreatic Enzymes (August 2016)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/>
              <a:t>Anticoagulants (August 2016</a:t>
            </a:r>
            <a:r>
              <a:rPr lang="en-US" sz="1800" dirty="0" smtClean="0"/>
              <a:t>)</a:t>
            </a:r>
          </a:p>
          <a:p>
            <a:pPr lvl="0">
              <a:buFont typeface="+mj-lt"/>
              <a:buAutoNum type="arabicPeriod" startAt="8"/>
            </a:pPr>
            <a:r>
              <a:rPr lang="en-US" sz="1800" dirty="0" smtClean="0">
                <a:solidFill>
                  <a:srgbClr val="FF0000"/>
                </a:solidFill>
              </a:rPr>
              <a:t>Long-acting narcotics (Oct 2016)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</a:t>
            </a:r>
            <a:r>
              <a:rPr lang="en-US" dirty="0" smtClean="0"/>
              <a:t>Rebate </a:t>
            </a:r>
            <a:r>
              <a:rPr lang="en-US" dirty="0" smtClean="0"/>
              <a:t>Classes for AHCCCS Preferred Drug Lists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rebates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will </a:t>
            </a:r>
            <a:r>
              <a:rPr lang="en-US" b="1" dirty="0" smtClean="0"/>
              <a:t>not</a:t>
            </a:r>
            <a:r>
              <a:rPr lang="en-US" dirty="0" smtClean="0"/>
              <a:t> </a:t>
            </a:r>
            <a:r>
              <a:rPr lang="en-US" dirty="0"/>
              <a:t>be adding any additional classes for review at this </a:t>
            </a:r>
            <a:r>
              <a:rPr lang="en-US" dirty="0" smtClean="0"/>
              <a:t>time</a:t>
            </a:r>
          </a:p>
          <a:p>
            <a:r>
              <a:rPr lang="en-US" dirty="0"/>
              <a:t>C</a:t>
            </a:r>
            <a:r>
              <a:rPr lang="en-US" dirty="0" smtClean="0"/>
              <a:t>apitation </a:t>
            </a:r>
            <a:r>
              <a:rPr lang="en-US" dirty="0"/>
              <a:t>rates </a:t>
            </a:r>
            <a:endParaRPr lang="en-US" dirty="0" smtClean="0"/>
          </a:p>
          <a:p>
            <a:pPr lvl="1"/>
            <a:r>
              <a:rPr lang="en-US" dirty="0" smtClean="0"/>
              <a:t>AHCCCS actuaries conducting a </a:t>
            </a:r>
            <a:r>
              <a:rPr lang="en-US" dirty="0"/>
              <a:t>special detailed analysis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this analysis determines that a further capitation rate adjustment is warranted, we will update the capitation rates </a:t>
            </a:r>
            <a:r>
              <a:rPr lang="en-US" dirty="0" smtClean="0"/>
              <a:t>mid-cycle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7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Pharmacy Directors Meeting 9/23/16</a:t>
            </a:r>
          </a:p>
          <a:p>
            <a:r>
              <a:rPr lang="en-US" dirty="0" smtClean="0"/>
              <a:t>Limit first fill to 10 days</a:t>
            </a:r>
          </a:p>
          <a:p>
            <a:r>
              <a:rPr lang="en-US" dirty="0" smtClean="0"/>
              <a:t>MED at POS to guide interventions</a:t>
            </a:r>
          </a:p>
          <a:p>
            <a:r>
              <a:rPr lang="en-US" dirty="0" smtClean="0"/>
              <a:t>Co-prescribing naloxone to prevent OD</a:t>
            </a:r>
          </a:p>
          <a:p>
            <a:r>
              <a:rPr lang="en-US" dirty="0" smtClean="0"/>
              <a:t>CSPMP check for pregnant 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3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HCV DAA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draft policy distributed to pharmacy and medical directors</a:t>
            </a:r>
          </a:p>
          <a:p>
            <a:r>
              <a:rPr lang="en-US" dirty="0" smtClean="0"/>
              <a:t>Currently out for public comment</a:t>
            </a:r>
          </a:p>
          <a:p>
            <a:r>
              <a:rPr lang="en-US" dirty="0" smtClean="0"/>
              <a:t>Anticipated effective date: 10/1/16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5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Autism Spectrum Disorder (ASD)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8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37356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Interim solution update</a:t>
            </a:r>
          </a:p>
          <a:p>
            <a:r>
              <a:rPr lang="en-US" sz="2800" dirty="0" smtClean="0"/>
              <a:t>Long-term solution remains: integration 10/1/18 </a:t>
            </a:r>
          </a:p>
          <a:p>
            <a:r>
              <a:rPr lang="en-US" sz="2800" dirty="0" smtClean="0"/>
              <a:t>BCBA provider type going “live” 10/1/16</a:t>
            </a:r>
          </a:p>
          <a:p>
            <a:pPr lvl="1"/>
            <a:r>
              <a:rPr lang="en-US" sz="2400" dirty="0"/>
              <a:t>BCBA code set released 6/2016 being </a:t>
            </a:r>
            <a:r>
              <a:rPr lang="en-US" sz="2400" dirty="0" smtClean="0"/>
              <a:t>updated</a:t>
            </a:r>
            <a:endParaRPr lang="en-US" sz="2800" dirty="0" smtClean="0"/>
          </a:p>
          <a:p>
            <a:pPr hangingPunct="0"/>
            <a:r>
              <a:rPr lang="en-US" sz="2800" dirty="0" smtClean="0"/>
              <a:t>Streamlined PCP referral to Specialized </a:t>
            </a:r>
            <a:r>
              <a:rPr lang="en-US" sz="2800" dirty="0"/>
              <a:t>ASD Diagnosing </a:t>
            </a:r>
            <a:r>
              <a:rPr lang="en-US" sz="2800" dirty="0" smtClean="0"/>
              <a:t>Provider</a:t>
            </a:r>
          </a:p>
          <a:p>
            <a:pPr hangingPunct="0"/>
            <a:r>
              <a:rPr lang="en-US" sz="2800" dirty="0" smtClean="0"/>
              <a:t>Nex</a:t>
            </a:r>
            <a:r>
              <a:rPr lang="en-US" sz="2800" dirty="0" smtClean="0"/>
              <a:t>t GO ASD Advisory Committee 9-28-16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07153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8770</TotalTime>
  <Words>405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AHCCCS template 2014</vt:lpstr>
      <vt:lpstr>1_2014 AHCCCS</vt:lpstr>
      <vt:lpstr>AHCCCS CMO Update</vt:lpstr>
      <vt:lpstr>Pharmacy</vt:lpstr>
      <vt:lpstr>Summary of Supplemental Rebate to Date</vt:lpstr>
      <vt:lpstr>Supplemental Rebate Classes for AHCCCS Preferred Drug Lists</vt:lpstr>
      <vt:lpstr>Supplemental rebates</vt:lpstr>
      <vt:lpstr>Opioids</vt:lpstr>
      <vt:lpstr>HCV DAA</vt:lpstr>
      <vt:lpstr>Autism Spectrum Disorder (ASD)</vt:lpstr>
      <vt:lpstr>ASD</vt:lpstr>
      <vt:lpstr>BH Service Needs for Children in Foster Care</vt:lpstr>
      <vt:lpstr>Updates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Salek, Sara</dc:creator>
  <cp:lastModifiedBy>Salek, Sara</cp:lastModifiedBy>
  <cp:revision>237</cp:revision>
  <dcterms:created xsi:type="dcterms:W3CDTF">2015-02-09T19:18:15Z</dcterms:created>
  <dcterms:modified xsi:type="dcterms:W3CDTF">2016-09-21T15:01:48Z</dcterms:modified>
</cp:coreProperties>
</file>