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7" r:id="rId4"/>
  </p:sldMasterIdLst>
  <p:notesMasterIdLst>
    <p:notesMasterId r:id="rId20"/>
  </p:notesMasterIdLst>
  <p:handoutMasterIdLst>
    <p:handoutMasterId r:id="rId21"/>
  </p:handoutMasterIdLst>
  <p:sldIdLst>
    <p:sldId id="349" r:id="rId5"/>
    <p:sldId id="451" r:id="rId6"/>
    <p:sldId id="452" r:id="rId7"/>
    <p:sldId id="444" r:id="rId8"/>
    <p:sldId id="447" r:id="rId9"/>
    <p:sldId id="445" r:id="rId10"/>
    <p:sldId id="450" r:id="rId11"/>
    <p:sldId id="449" r:id="rId12"/>
    <p:sldId id="446" r:id="rId13"/>
    <p:sldId id="448" r:id="rId14"/>
    <p:sldId id="454" r:id="rId15"/>
    <p:sldId id="455" r:id="rId16"/>
    <p:sldId id="457" r:id="rId17"/>
    <p:sldId id="453" r:id="rId18"/>
    <p:sldId id="443" r:id="rId19"/>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17" autoAdjust="0"/>
    <p:restoredTop sz="95592" autoAdjust="0"/>
  </p:normalViewPr>
  <p:slideViewPr>
    <p:cSldViewPr>
      <p:cViewPr>
        <p:scale>
          <a:sx n="69" d="100"/>
          <a:sy n="69" d="100"/>
        </p:scale>
        <p:origin x="-1062" y="-86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81" d="100"/>
          <a:sy n="81" d="100"/>
        </p:scale>
        <p:origin x="-199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12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12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12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D2844793-DE4A-4109-AC3B-563B8AFB863D}" type="slidenum">
              <a:rPr lang="en-US"/>
              <a:pPr>
                <a:defRPr/>
              </a:pPr>
              <a:t>‹#›</a:t>
            </a:fld>
            <a:endParaRPr lang="en-US" dirty="0"/>
          </a:p>
        </p:txBody>
      </p:sp>
    </p:spTree>
    <p:extLst>
      <p:ext uri="{BB962C8B-B14F-4D97-AF65-F5344CB8AC3E}">
        <p14:creationId xmlns:p14="http://schemas.microsoft.com/office/powerpoint/2010/main" val="535740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4B5C2C34-22E5-4F62-B91E-07252E9FC912}" type="slidenum">
              <a:rPr lang="en-US"/>
              <a:pPr>
                <a:defRPr/>
              </a:pPr>
              <a:t>‹#›</a:t>
            </a:fld>
            <a:endParaRPr lang="en-US" dirty="0"/>
          </a:p>
        </p:txBody>
      </p:sp>
    </p:spTree>
    <p:extLst>
      <p:ext uri="{BB962C8B-B14F-4D97-AF65-F5344CB8AC3E}">
        <p14:creationId xmlns:p14="http://schemas.microsoft.com/office/powerpoint/2010/main" val="1111707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C71B4-0BE4-46D8-9A18-4A1D7B2ED132}" type="slidenum">
              <a:rPr lang="en-US" smtClean="0"/>
              <a:t>1</a:t>
            </a:fld>
            <a:endParaRPr lang="en-US" dirty="0"/>
          </a:p>
        </p:txBody>
      </p:sp>
    </p:spTree>
    <p:extLst>
      <p:ext uri="{BB962C8B-B14F-4D97-AF65-F5344CB8AC3E}">
        <p14:creationId xmlns:p14="http://schemas.microsoft.com/office/powerpoint/2010/main" val="69349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7"/>
          <p:cNvSpPr>
            <a:spLocks noGrp="1" noChangeArrowheads="1"/>
          </p:cNvSpPr>
          <p:nvPr>
            <p:ph type="sldNum" sz="quarter" idx="5"/>
          </p:nvPr>
        </p:nvSpPr>
        <p:spPr>
          <a:noFill/>
        </p:spPr>
        <p:txBody>
          <a:bodyPr/>
          <a:lstStyle>
            <a:lvl1pPr>
              <a:defRPr>
                <a:solidFill>
                  <a:schemeClr val="tx1"/>
                </a:solidFill>
                <a:latin typeface="Times New Roman" pitchFamily="18" charset="0"/>
              </a:defRPr>
            </a:lvl1pPr>
            <a:lvl2pPr marL="757024" indent="-291163">
              <a:defRPr>
                <a:solidFill>
                  <a:schemeClr val="tx1"/>
                </a:solidFill>
                <a:latin typeface="Times New Roman" pitchFamily="18" charset="0"/>
              </a:defRPr>
            </a:lvl2pPr>
            <a:lvl3pPr marL="1164653" indent="-232930">
              <a:defRPr>
                <a:solidFill>
                  <a:schemeClr val="tx1"/>
                </a:solidFill>
                <a:latin typeface="Times New Roman" pitchFamily="18" charset="0"/>
              </a:defRPr>
            </a:lvl3pPr>
            <a:lvl4pPr marL="1630514" indent="-232930">
              <a:defRPr>
                <a:solidFill>
                  <a:schemeClr val="tx1"/>
                </a:solidFill>
                <a:latin typeface="Times New Roman" pitchFamily="18" charset="0"/>
              </a:defRPr>
            </a:lvl4pPr>
            <a:lvl5pPr marL="2096375" indent="-232930">
              <a:defRPr>
                <a:solidFill>
                  <a:schemeClr val="tx1"/>
                </a:solidFill>
                <a:latin typeface="Times New Roman" pitchFamily="18" charset="0"/>
              </a:defRPr>
            </a:lvl5pPr>
            <a:lvl6pPr marL="2562236" indent="-232930" eaLnBrk="0" fontAlgn="base" hangingPunct="0">
              <a:spcBef>
                <a:spcPct val="0"/>
              </a:spcBef>
              <a:spcAft>
                <a:spcPct val="0"/>
              </a:spcAft>
              <a:defRPr>
                <a:solidFill>
                  <a:schemeClr val="tx1"/>
                </a:solidFill>
                <a:latin typeface="Times New Roman" pitchFamily="18" charset="0"/>
              </a:defRPr>
            </a:lvl6pPr>
            <a:lvl7pPr marL="3028096" indent="-232930" eaLnBrk="0" fontAlgn="base" hangingPunct="0">
              <a:spcBef>
                <a:spcPct val="0"/>
              </a:spcBef>
              <a:spcAft>
                <a:spcPct val="0"/>
              </a:spcAft>
              <a:defRPr>
                <a:solidFill>
                  <a:schemeClr val="tx1"/>
                </a:solidFill>
                <a:latin typeface="Times New Roman" pitchFamily="18" charset="0"/>
              </a:defRPr>
            </a:lvl7pPr>
            <a:lvl8pPr marL="3493957" indent="-232930" eaLnBrk="0" fontAlgn="base" hangingPunct="0">
              <a:spcBef>
                <a:spcPct val="0"/>
              </a:spcBef>
              <a:spcAft>
                <a:spcPct val="0"/>
              </a:spcAft>
              <a:defRPr>
                <a:solidFill>
                  <a:schemeClr val="tx1"/>
                </a:solidFill>
                <a:latin typeface="Times New Roman" pitchFamily="18" charset="0"/>
              </a:defRPr>
            </a:lvl8pPr>
            <a:lvl9pPr marL="3959819" indent="-232930" eaLnBrk="0" fontAlgn="base" hangingPunct="0">
              <a:spcBef>
                <a:spcPct val="0"/>
              </a:spcBef>
              <a:spcAft>
                <a:spcPct val="0"/>
              </a:spcAft>
              <a:defRPr>
                <a:solidFill>
                  <a:schemeClr val="tx1"/>
                </a:solidFill>
                <a:latin typeface="Times New Roman" pitchFamily="18" charset="0"/>
              </a:defRPr>
            </a:lvl9pPr>
          </a:lstStyle>
          <a:p>
            <a:fld id="{46E7B005-C848-47AA-BEC4-AF254F4447B2}" type="slidenum">
              <a:rPr lang="en-US" smtClean="0">
                <a:solidFill>
                  <a:prstClr val="black"/>
                </a:solidFill>
                <a:latin typeface="Arial" pitchFamily="34" charset="0"/>
              </a:rPr>
              <a:pPr/>
              <a:t>2</a:t>
            </a:fld>
            <a:endParaRPr lang="en-US" dirty="0" smtClean="0">
              <a:solidFill>
                <a:prstClr val="black"/>
              </a:solidFill>
              <a:latin typeface="Arial" pitchFamily="34" charset="0"/>
            </a:endParaRPr>
          </a:p>
        </p:txBody>
      </p:sp>
      <p:sp>
        <p:nvSpPr>
          <p:cNvPr id="235523" name="Rectangle 7"/>
          <p:cNvSpPr txBox="1">
            <a:spLocks noGrp="1" noChangeArrowheads="1"/>
          </p:cNvSpPr>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72" tIns="46587" rIns="93172" bIns="46587" anchor="b"/>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r"/>
            <a:fld id="{DD24E04D-297B-4ECD-B7EE-616C71967969}" type="slidenum">
              <a:rPr lang="en-US" sz="1200">
                <a:solidFill>
                  <a:prstClr val="black"/>
                </a:solidFill>
                <a:latin typeface="Arial" pitchFamily="34" charset="0"/>
              </a:rPr>
              <a:pPr algn="r"/>
              <a:t>2</a:t>
            </a:fld>
            <a:endParaRPr lang="en-US" sz="1200" dirty="0">
              <a:solidFill>
                <a:prstClr val="black"/>
              </a:solidFill>
              <a:latin typeface="Arial" pitchFamily="34" charset="0"/>
            </a:endParaRPr>
          </a:p>
        </p:txBody>
      </p:sp>
      <p:sp>
        <p:nvSpPr>
          <p:cNvPr id="235524" name="Rectangle 2"/>
          <p:cNvSpPr>
            <a:spLocks noGrp="1" noRot="1" noChangeAspect="1" noChangeArrowheads="1" noTextEdit="1"/>
          </p:cNvSpPr>
          <p:nvPr>
            <p:ph type="sldImg"/>
          </p:nvPr>
        </p:nvSpPr>
        <p:spPr>
          <a:ln/>
        </p:spPr>
      </p:sp>
      <p:sp>
        <p:nvSpPr>
          <p:cNvPr id="235525"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smtClean="0"/>
              <a:t>Can we do this one without</a:t>
            </a:r>
            <a:r>
              <a:rPr lang="en-US" baseline="0" dirty="0" smtClean="0"/>
              <a:t> the boxes/arrows? Concept is ok but leaves out a range of reform types</a:t>
            </a:r>
          </a:p>
          <a:p>
            <a:r>
              <a:rPr lang="en-US" baseline="0" dirty="0" smtClean="0"/>
              <a:t>Done</a:t>
            </a:r>
          </a:p>
          <a:p>
            <a:endParaRPr lang="en-US" dirty="0"/>
          </a:p>
        </p:txBody>
      </p:sp>
      <p:sp>
        <p:nvSpPr>
          <p:cNvPr id="4" name="Slide Number Placeholder 3"/>
          <p:cNvSpPr>
            <a:spLocks noGrp="1"/>
          </p:cNvSpPr>
          <p:nvPr>
            <p:ph type="sldNum" sz="quarter" idx="10"/>
          </p:nvPr>
        </p:nvSpPr>
        <p:spPr/>
        <p:txBody>
          <a:bodyPr/>
          <a:lstStyle/>
          <a:p>
            <a:pPr defTabSz="912571" fontAlgn="auto">
              <a:spcBef>
                <a:spcPts val="0"/>
              </a:spcBef>
              <a:spcAft>
                <a:spcPts val="0"/>
              </a:spcAft>
              <a:defRPr/>
            </a:pPr>
            <a:fld id="{B1CA6B6A-EE0E-444F-BA65-A637C61AA9A0}" type="slidenum">
              <a:rPr lang="en-US">
                <a:solidFill>
                  <a:prstClr val="black"/>
                </a:solidFill>
                <a:latin typeface="Calibri" panose="020F0502020204030204"/>
              </a:rPr>
              <a:pPr defTabSz="912571" fontAlgn="auto">
                <a:spcBef>
                  <a:spcPts val="0"/>
                </a:spcBef>
                <a:spcAft>
                  <a:spcPts val="0"/>
                </a:spcAft>
                <a:defRPr/>
              </a:pPr>
              <a:t>11</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9094047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48056" y="2015653"/>
            <a:ext cx="6705600" cy="1905000"/>
          </a:xfrm>
          <a:prstGeom prst="rect">
            <a:avLst/>
          </a:prstGeom>
        </p:spPr>
        <p:txBody>
          <a:bodyPr anchor="b" anchorCtr="0"/>
          <a:lstStyle>
            <a:lvl1pPr algn="l">
              <a:defRPr>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a:t>
            </a:r>
            <a:br>
              <a:rPr lang="en-US" dirty="0" smtClean="0"/>
            </a:br>
            <a:r>
              <a:rPr lang="en-US" dirty="0" smtClean="0"/>
              <a:t>title</a:t>
            </a:r>
            <a:endParaRPr lang="en-US" dirty="0"/>
          </a:p>
        </p:txBody>
      </p:sp>
      <p:sp>
        <p:nvSpPr>
          <p:cNvPr id="6" name="Subtitle 2"/>
          <p:cNvSpPr>
            <a:spLocks noGrp="1"/>
          </p:cNvSpPr>
          <p:nvPr>
            <p:ph type="subTitle" idx="1"/>
          </p:nvPr>
        </p:nvSpPr>
        <p:spPr>
          <a:xfrm>
            <a:off x="457200" y="4114800"/>
            <a:ext cx="4724400" cy="21336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738616"/>
            <a:ext cx="4648200" cy="1260179"/>
          </a:xfrm>
          <a:prstGeom prst="rect">
            <a:avLst/>
          </a:prstGeom>
        </p:spPr>
      </p:pic>
    </p:spTree>
    <p:extLst>
      <p:ext uri="{BB962C8B-B14F-4D97-AF65-F5344CB8AC3E}">
        <p14:creationId xmlns:p14="http://schemas.microsoft.com/office/powerpoint/2010/main" val="30544369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ank you">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Thank You.</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0710045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ransitio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42875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Click to edit Master </a:t>
            </a:r>
            <a:br>
              <a:rPr lang="en-US" dirty="0" smtClean="0"/>
            </a:br>
            <a:r>
              <a:rPr lang="en-US" dirty="0" smtClean="0"/>
              <a:t>Transition</a:t>
            </a:r>
            <a:endParaRPr lang="en-US" dirty="0"/>
          </a:p>
        </p:txBody>
      </p:sp>
      <p:sp>
        <p:nvSpPr>
          <p:cNvPr id="7" name="Subtitle 2"/>
          <p:cNvSpPr>
            <a:spLocks noGrp="1"/>
          </p:cNvSpPr>
          <p:nvPr>
            <p:ph type="subTitle" idx="1"/>
          </p:nvPr>
        </p:nvSpPr>
        <p:spPr>
          <a:xfrm>
            <a:off x="449072" y="4114800"/>
            <a:ext cx="5723128" cy="16764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2"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5526422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57200" y="1600200"/>
            <a:ext cx="83820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897503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with Titl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144605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p:nvPr>
        </p:nvSpPr>
        <p:spPr>
          <a:xfrm>
            <a:off x="457200" y="304800"/>
            <a:ext cx="8306474"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3"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51060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381000"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3886002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4610101"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5"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28378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e-Contras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ext Placeholder 2"/>
          <p:cNvSpPr>
            <a:spLocks noGrp="1"/>
          </p:cNvSpPr>
          <p:nvPr>
            <p:ph type="body" idx="1"/>
          </p:nvPr>
        </p:nvSpPr>
        <p:spPr>
          <a:xfrm>
            <a:off x="457200" y="1676400"/>
            <a:ext cx="3962400"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2"/>
          <p:cNvSpPr>
            <a:spLocks noGrp="1"/>
          </p:cNvSpPr>
          <p:nvPr>
            <p:ph idx="12"/>
          </p:nvPr>
        </p:nvSpPr>
        <p:spPr>
          <a:xfrm>
            <a:off x="457200"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2"/>
          <p:cNvSpPr>
            <a:spLocks noGrp="1"/>
          </p:cNvSpPr>
          <p:nvPr>
            <p:ph type="body" idx="13"/>
          </p:nvPr>
        </p:nvSpPr>
        <p:spPr>
          <a:xfrm>
            <a:off x="4572000" y="1676400"/>
            <a:ext cx="4040188"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7" name="Content Placeholder 2"/>
          <p:cNvSpPr>
            <a:spLocks noGrp="1"/>
          </p:cNvSpPr>
          <p:nvPr>
            <p:ph idx="14"/>
          </p:nvPr>
        </p:nvSpPr>
        <p:spPr>
          <a:xfrm>
            <a:off x="4587531"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p:nvPr>
        </p:nvSpPr>
        <p:spPr>
          <a:xfrm>
            <a:off x="457200" y="304800"/>
            <a:ext cx="8314566"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388401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estion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Question?</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67447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6705600" y="6199632"/>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sp>
        <p:nvSpPr>
          <p:cNvPr id="4" name="Footer Placeholder 4"/>
          <p:cNvSpPr>
            <a:spLocks noGrp="1"/>
          </p:cNvSpPr>
          <p:nvPr>
            <p:ph type="ftr" sz="quarter" idx="3"/>
          </p:nvPr>
        </p:nvSpPr>
        <p:spPr>
          <a:xfrm>
            <a:off x="0" y="6199632"/>
            <a:ext cx="9144000" cy="381000"/>
          </a:xfrm>
          <a:prstGeom prst="rect">
            <a:avLst/>
          </a:prstGeom>
        </p:spPr>
        <p:txBody>
          <a:bodyPr anchor="b" anchorCtr="0"/>
          <a:lstStyle>
            <a:lvl1pPr algn="ctr">
              <a:lnSpc>
                <a:spcPts val="1200"/>
              </a:lnSpc>
              <a:defRPr sz="1100">
                <a:solidFill>
                  <a:schemeClr val="tx1">
                    <a:lumMod val="65000"/>
                    <a:lumOff val="35000"/>
                  </a:schemeClr>
                </a:solidFill>
              </a:defRPr>
            </a:lvl1pPr>
          </a:lstStyle>
          <a:p>
            <a:r>
              <a:rPr lang="en-US" dirty="0" smtClean="0"/>
              <a:t>Reaching across Arizona to provide comprehensive  quality health care for those in need</a:t>
            </a:r>
            <a:endParaRPr lang="en-US" dirty="0"/>
          </a:p>
        </p:txBody>
      </p:sp>
    </p:spTree>
    <p:extLst>
      <p:ext uri="{BB962C8B-B14F-4D97-AF65-F5344CB8AC3E}">
        <p14:creationId xmlns:p14="http://schemas.microsoft.com/office/powerpoint/2010/main" val="1543338456"/>
      </p:ext>
    </p:extLst>
  </p:cSld>
  <p:clrMap bg1="lt1" tx1="dk1" bg2="lt2" tx2="dk2" accent1="accent1" accent2="accent2" accent3="accent3" accent4="accent4" accent5="accent5" accent6="accent6" hlink="hlink" folHlink="folHlink"/>
  <p:sldLayoutIdLst>
    <p:sldLayoutId id="2147484228" r:id="rId1"/>
    <p:sldLayoutId id="2147484229" r:id="rId2"/>
    <p:sldLayoutId id="2147484230" r:id="rId3"/>
    <p:sldLayoutId id="2147484231" r:id="rId4"/>
    <p:sldLayoutId id="2147484232" r:id="rId5"/>
    <p:sldLayoutId id="2147484233" r:id="rId6"/>
    <p:sldLayoutId id="2147484234" r:id="rId7"/>
    <p:sldLayoutId id="2147484235" r:id="rId8"/>
    <p:sldLayoutId id="2147484236" r:id="rId9"/>
    <p:sldLayoutId id="2147484237" r:id="rId10"/>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8056" y="2209800"/>
            <a:ext cx="7629144" cy="1905000"/>
          </a:xfrm>
        </p:spPr>
        <p:txBody>
          <a:bodyPr/>
          <a:lstStyle/>
          <a:p>
            <a:r>
              <a:rPr lang="en-US" sz="4800" dirty="0" smtClean="0"/>
              <a:t>AHCCCS Update</a:t>
            </a:r>
            <a:endParaRPr lang="en-US" sz="4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57533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 Grant/PMPM discussion</a:t>
            </a:r>
            <a:endParaRPr lang="en-US" dirty="0"/>
          </a:p>
        </p:txBody>
      </p:sp>
      <p:sp>
        <p:nvSpPr>
          <p:cNvPr id="3" name="Content Placeholder 2"/>
          <p:cNvSpPr>
            <a:spLocks noGrp="1"/>
          </p:cNvSpPr>
          <p:nvPr>
            <p:ph idx="1"/>
          </p:nvPr>
        </p:nvSpPr>
        <p:spPr/>
        <p:txBody>
          <a:bodyPr/>
          <a:lstStyle/>
          <a:p>
            <a:pPr lvl="0"/>
            <a:r>
              <a:rPr lang="en-US" sz="2200" dirty="0"/>
              <a:t>What is in funding formula for growth and how is that calculated? What inflation factors are used?   </a:t>
            </a:r>
          </a:p>
          <a:p>
            <a:pPr lvl="0"/>
            <a:r>
              <a:rPr lang="en-US" sz="2200" dirty="0"/>
              <a:t>How is population growth accounted for?  Is the formula a per member?</a:t>
            </a:r>
          </a:p>
          <a:p>
            <a:pPr lvl="0"/>
            <a:r>
              <a:rPr lang="en-US" sz="2200" dirty="0"/>
              <a:t>What is the funding formula for recessions?</a:t>
            </a:r>
          </a:p>
          <a:p>
            <a:pPr lvl="0"/>
            <a:r>
              <a:rPr lang="en-US" sz="2200" dirty="0"/>
              <a:t>What is in statutory framework for requirements?</a:t>
            </a:r>
          </a:p>
          <a:p>
            <a:pPr lvl="1"/>
            <a:r>
              <a:rPr lang="en-US" sz="2200" dirty="0"/>
              <a:t>Populations covered </a:t>
            </a:r>
          </a:p>
          <a:p>
            <a:pPr lvl="1"/>
            <a:r>
              <a:rPr lang="en-US" sz="2200" dirty="0"/>
              <a:t>Services covered?  </a:t>
            </a:r>
            <a:r>
              <a:rPr lang="en-US" sz="2200" dirty="0" smtClean="0"/>
              <a:t>(mandatory vs optional?)</a:t>
            </a:r>
            <a:endParaRPr lang="en-US" sz="2200" dirty="0"/>
          </a:p>
          <a:p>
            <a:pPr lvl="1"/>
            <a:r>
              <a:rPr lang="en-US" sz="2200" dirty="0"/>
              <a:t>Payment levels?  Access to </a:t>
            </a:r>
            <a:r>
              <a:rPr lang="en-US" sz="2200" dirty="0" smtClean="0"/>
              <a:t>care &amp; network?</a:t>
            </a:r>
            <a:endParaRPr lang="en-US" sz="2200" dirty="0"/>
          </a:p>
          <a:p>
            <a:r>
              <a:rPr lang="en-US" sz="2200" dirty="0"/>
              <a:t>What happens with existing regulatory structure including but not limited to State plans and 1115 waivers? </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10</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457792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4364" y="-115023"/>
            <a:ext cx="7886700" cy="1325218"/>
          </a:xfrm>
        </p:spPr>
        <p:txBody>
          <a:bodyPr lIns="38405" tIns="19202" rIns="38405" bIns="19202"/>
          <a:lstStyle/>
          <a:p>
            <a:r>
              <a:rPr lang="en-US" dirty="0" smtClean="0"/>
              <a:t>LAN Payment Reform Framework</a:t>
            </a:r>
            <a:endParaRPr lang="en-US" dirty="0"/>
          </a:p>
        </p:txBody>
      </p:sp>
      <p:sp>
        <p:nvSpPr>
          <p:cNvPr id="5" name="Footer Placeholder 4"/>
          <p:cNvSpPr>
            <a:spLocks noGrp="1"/>
          </p:cNvSpPr>
          <p:nvPr>
            <p:ph type="ftr" sz="quarter" idx="4294967295"/>
          </p:nvPr>
        </p:nvSpPr>
        <p:spPr>
          <a:xfrm>
            <a:off x="3028950" y="6356351"/>
            <a:ext cx="3086100" cy="365125"/>
          </a:xfrm>
          <a:prstGeom prst="rect">
            <a:avLst/>
          </a:prstGeom>
        </p:spPr>
        <p:txBody>
          <a:bodyPr lIns="38405" tIns="19202" rIns="38405" bIns="19202"/>
          <a:lstStyle/>
          <a:p>
            <a:pPr defTabSz="767904"/>
            <a:endParaRPr lang="en-US" dirty="0">
              <a:solidFill>
                <a:prstClr val="black">
                  <a:tint val="75000"/>
                </a:prstClr>
              </a:solidFill>
              <a:latin typeface="Calibri" panose="020F0502020204030204"/>
            </a:endParaRPr>
          </a:p>
        </p:txBody>
      </p:sp>
      <p:sp>
        <p:nvSpPr>
          <p:cNvPr id="4" name="Slide Number Placeholder 3"/>
          <p:cNvSpPr>
            <a:spLocks noGrp="1"/>
          </p:cNvSpPr>
          <p:nvPr>
            <p:ph type="sldNum" sz="quarter" idx="4294967295"/>
          </p:nvPr>
        </p:nvSpPr>
        <p:spPr>
          <a:xfrm>
            <a:off x="6457950" y="6356351"/>
            <a:ext cx="2057400" cy="365125"/>
          </a:xfrm>
          <a:prstGeom prst="rect">
            <a:avLst/>
          </a:prstGeom>
        </p:spPr>
        <p:txBody>
          <a:bodyPr lIns="38405" tIns="19202" rIns="38405" bIns="19202"/>
          <a:lstStyle/>
          <a:p>
            <a:pPr defTabSz="767904"/>
            <a:fld id="{ADF56CB4-005C-4E95-A4E2-9163B41E579C}" type="slidenum">
              <a:rPr lang="en-US">
                <a:solidFill>
                  <a:prstClr val="black">
                    <a:tint val="75000"/>
                  </a:prstClr>
                </a:solidFill>
                <a:latin typeface="Calibri" panose="020F0502020204030204"/>
              </a:rPr>
              <a:pPr defTabSz="767904"/>
              <a:t>11</a:t>
            </a:fld>
            <a:endParaRPr lang="en-US" dirty="0">
              <a:solidFill>
                <a:prstClr val="black">
                  <a:tint val="75000"/>
                </a:prstClr>
              </a:solidFill>
              <a:latin typeface="Calibri" panose="020F0502020204030204"/>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219200"/>
            <a:ext cx="8763001" cy="54330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Content Placeholder 5"/>
          <p:cNvSpPr>
            <a:spLocks noGrp="1"/>
          </p:cNvSpPr>
          <p:nvPr>
            <p:ph idx="1"/>
          </p:nvPr>
        </p:nvSpPr>
        <p:spPr/>
        <p:txBody>
          <a:bodyPr/>
          <a:lstStyle/>
          <a:p>
            <a:endParaRPr lang="en-US" dirty="0"/>
          </a:p>
        </p:txBody>
      </p:sp>
    </p:spTree>
    <p:extLst>
      <p:ext uri="{BB962C8B-B14F-4D97-AF65-F5344CB8AC3E}">
        <p14:creationId xmlns:p14="http://schemas.microsoft.com/office/powerpoint/2010/main" val="3731293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Future VBP Levels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30156083"/>
              </p:ext>
            </p:extLst>
          </p:nvPr>
        </p:nvGraphicFramePr>
        <p:xfrm>
          <a:off x="381000" y="1524000"/>
          <a:ext cx="8229601" cy="4668133"/>
        </p:xfrm>
        <a:graphic>
          <a:graphicData uri="http://schemas.openxmlformats.org/drawingml/2006/table">
            <a:tbl>
              <a:tblPr>
                <a:tableStyleId>{5C22544A-7EE6-4342-B048-85BDC9FD1C3A}</a:tableStyleId>
              </a:tblPr>
              <a:tblGrid>
                <a:gridCol w="1458348"/>
                <a:gridCol w="1011755"/>
                <a:gridCol w="1011755"/>
                <a:gridCol w="1011755"/>
                <a:gridCol w="1011755"/>
                <a:gridCol w="1011755"/>
                <a:gridCol w="1136406"/>
                <a:gridCol w="576072"/>
              </a:tblGrid>
              <a:tr h="761457">
                <a:tc>
                  <a:txBody>
                    <a:bodyPr/>
                    <a:lstStyle/>
                    <a:p>
                      <a:pPr algn="l"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Acute</a:t>
                      </a:r>
                      <a:br>
                        <a:rPr lang="en-US" sz="1700" u="none" strike="noStrike" dirty="0">
                          <a:effectLst/>
                        </a:rPr>
                      </a:b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ALTCS EPD</a:t>
                      </a:r>
                      <a:br>
                        <a:rPr lang="en-US" sz="1700" u="none" strike="noStrike" dirty="0">
                          <a:effectLst/>
                        </a:rPr>
                      </a:b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CRS</a:t>
                      </a:r>
                      <a:br>
                        <a:rPr lang="en-US" sz="1700" u="none" strike="noStrike" dirty="0">
                          <a:effectLst/>
                        </a:rPr>
                      </a:br>
                      <a:endParaRPr lang="en-US" sz="1700" b="0" i="0" u="none" strike="noStrike" dirty="0">
                        <a:solidFill>
                          <a:srgbClr val="000000"/>
                        </a:solidFill>
                        <a:effectLst/>
                        <a:latin typeface="Calibri"/>
                      </a:endParaRPr>
                    </a:p>
                  </a:txBody>
                  <a:tcPr marL="9525" marR="9525" marT="9525" marB="0" anchor="ctr"/>
                </a:tc>
                <a:tc gridSpan="2">
                  <a:txBody>
                    <a:bodyPr/>
                    <a:lstStyle/>
                    <a:p>
                      <a:pPr algn="ctr" fontAlgn="ctr"/>
                      <a:r>
                        <a:rPr lang="en-US" sz="1700" u="none" strike="noStrike" dirty="0">
                          <a:effectLst/>
                        </a:rPr>
                        <a:t>RBHA</a:t>
                      </a:r>
                      <a:br>
                        <a:rPr lang="en-US" sz="1700" u="none" strike="noStrike" dirty="0">
                          <a:effectLst/>
                        </a:rPr>
                      </a:br>
                      <a:endParaRPr lang="en-US" sz="1700" b="0" i="0" u="none" strike="noStrike" dirty="0">
                        <a:solidFill>
                          <a:srgbClr val="000000"/>
                        </a:solidFill>
                        <a:effectLst/>
                        <a:latin typeface="Calibri"/>
                      </a:endParaRPr>
                    </a:p>
                  </a:txBody>
                  <a:tcPr marL="9525" marR="9525" marT="9525" marB="0" anchor="ctr"/>
                </a:tc>
                <a:tc hMerge="1">
                  <a:txBody>
                    <a:bodyPr/>
                    <a:lstStyle/>
                    <a:p>
                      <a:endParaRPr lang="en-US"/>
                    </a:p>
                  </a:txBody>
                  <a:tcPr/>
                </a:tc>
                <a:tc gridSpan="2">
                  <a:txBody>
                    <a:bodyPr/>
                    <a:lstStyle/>
                    <a:p>
                      <a:pPr algn="ctr" fontAlgn="ctr"/>
                      <a:r>
                        <a:rPr lang="en-US" sz="1700" u="none" strike="noStrike">
                          <a:effectLst/>
                        </a:rPr>
                        <a:t>DDD</a:t>
                      </a:r>
                      <a:endParaRPr lang="en-US" sz="1700" b="0" i="0" u="none" strike="noStrike">
                        <a:solidFill>
                          <a:srgbClr val="000000"/>
                        </a:solidFill>
                        <a:effectLst/>
                        <a:latin typeface="Calibri"/>
                      </a:endParaRPr>
                    </a:p>
                  </a:txBody>
                  <a:tcPr marL="9525" marR="9525" marT="9525" marB="0" anchor="ctr"/>
                </a:tc>
                <a:tc hMerge="1">
                  <a:txBody>
                    <a:bodyPr/>
                    <a:lstStyle/>
                    <a:p>
                      <a:endParaRPr lang="en-US"/>
                    </a:p>
                  </a:txBody>
                  <a:tcPr/>
                </a:tc>
              </a:tr>
              <a:tr h="761457">
                <a:tc>
                  <a:txBody>
                    <a:bodyPr/>
                    <a:lstStyle/>
                    <a:p>
                      <a:pPr algn="l" fontAlgn="ctr"/>
                      <a:r>
                        <a:rPr lang="en-US" sz="1700" u="none" strike="noStrike">
                          <a:effectLst/>
                        </a:rPr>
                        <a:t> </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 </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 </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SMI-Integrated</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Non-Integrated</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Sub-Contractors</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LTSS</a:t>
                      </a:r>
                      <a:endParaRPr lang="en-US" sz="1700" b="0" i="0" u="none" strike="noStrike" dirty="0">
                        <a:solidFill>
                          <a:srgbClr val="000000"/>
                        </a:solidFill>
                        <a:effectLst/>
                        <a:latin typeface="Calibri"/>
                      </a:endParaRPr>
                    </a:p>
                  </a:txBody>
                  <a:tcPr marL="9525" marR="9525" marT="9525" marB="0" anchor="ctr"/>
                </a:tc>
              </a:tr>
              <a:tr h="383345">
                <a:tc>
                  <a:txBody>
                    <a:bodyPr/>
                    <a:lstStyle/>
                    <a:p>
                      <a:pPr algn="l" fontAlgn="ctr"/>
                      <a:r>
                        <a:rPr lang="en-US" sz="1700" u="none" strike="noStrike" dirty="0">
                          <a:effectLst/>
                        </a:rPr>
                        <a:t>CYE 14</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a:effectLst/>
                        </a:rPr>
                        <a:t>5%</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 </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a:effectLst/>
                        </a:rPr>
                        <a:t> </a:t>
                      </a:r>
                      <a:endParaRPr lang="en-US" sz="1700" b="0" i="0" u="none" strike="noStrike">
                        <a:solidFill>
                          <a:srgbClr val="000000"/>
                        </a:solidFill>
                        <a:effectLst/>
                        <a:latin typeface="Calibri"/>
                      </a:endParaRPr>
                    </a:p>
                  </a:txBody>
                  <a:tcPr marL="9525" marR="9525" marT="9525" marB="0" anchor="ctr"/>
                </a:tc>
              </a:tr>
              <a:tr h="383345">
                <a:tc>
                  <a:txBody>
                    <a:bodyPr/>
                    <a:lstStyle/>
                    <a:p>
                      <a:pPr algn="l" fontAlgn="ctr"/>
                      <a:r>
                        <a:rPr lang="en-US" sz="1700" u="none" strike="noStrike">
                          <a:effectLst/>
                        </a:rPr>
                        <a:t>CYE 15</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10%</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5%/1.5% </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5%</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a:effectLst/>
                        </a:rPr>
                        <a:t> </a:t>
                      </a:r>
                      <a:endParaRPr lang="en-US" sz="1700" b="0" i="0" u="none" strike="noStrike">
                        <a:solidFill>
                          <a:srgbClr val="000000"/>
                        </a:solidFill>
                        <a:effectLst/>
                        <a:latin typeface="Calibri"/>
                      </a:endParaRPr>
                    </a:p>
                  </a:txBody>
                  <a:tcPr marL="9525" marR="9525" marT="9525" marB="0" anchor="ctr"/>
                </a:tc>
              </a:tr>
              <a:tr h="412129">
                <a:tc>
                  <a:txBody>
                    <a:bodyPr/>
                    <a:lstStyle/>
                    <a:p>
                      <a:pPr algn="l" fontAlgn="ctr"/>
                      <a:r>
                        <a:rPr lang="en-US" sz="1700" u="none" strike="noStrike">
                          <a:effectLst/>
                        </a:rPr>
                        <a:t>CYE 16</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20%</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15%/15% </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20%</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5%</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a:effectLst/>
                        </a:rPr>
                        <a:t> </a:t>
                      </a:r>
                      <a:endParaRPr lang="en-US" sz="1700" b="0" i="0" u="none" strike="noStrike">
                        <a:solidFill>
                          <a:srgbClr val="000000"/>
                        </a:solidFill>
                        <a:effectLst/>
                        <a:latin typeface="Calibri"/>
                      </a:endParaRPr>
                    </a:p>
                  </a:txBody>
                  <a:tcPr marL="9525" marR="9525" marT="9525" marB="0" anchor="ctr"/>
                </a:tc>
              </a:tr>
              <a:tr h="383345">
                <a:tc>
                  <a:txBody>
                    <a:bodyPr/>
                    <a:lstStyle/>
                    <a:p>
                      <a:pPr algn="l" fontAlgn="ctr"/>
                      <a:r>
                        <a:rPr lang="en-US" sz="1700" u="none" strike="noStrike">
                          <a:effectLst/>
                        </a:rPr>
                        <a:t>CYE 17</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35%</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25%/25%</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35%</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15%</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FF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FF0000"/>
                        </a:solidFill>
                        <a:effectLst/>
                        <a:latin typeface="Calibri"/>
                      </a:endParaRPr>
                    </a:p>
                  </a:txBody>
                  <a:tcPr marL="9525" marR="9525" marT="9525" marB="0" anchor="ctr"/>
                </a:tc>
                <a:tc>
                  <a:txBody>
                    <a:bodyPr/>
                    <a:lstStyle/>
                    <a:p>
                      <a:pPr algn="ctr" fontAlgn="ctr"/>
                      <a:r>
                        <a:rPr lang="en-US" sz="1700" u="none" strike="noStrike" dirty="0">
                          <a:effectLst/>
                        </a:rPr>
                        <a:t> </a:t>
                      </a:r>
                      <a:endParaRPr lang="en-US" sz="1700" b="0" i="0" u="none" strike="noStrike" dirty="0">
                        <a:solidFill>
                          <a:srgbClr val="FF0000"/>
                        </a:solidFill>
                        <a:effectLst/>
                        <a:latin typeface="Calibri"/>
                      </a:endParaRPr>
                    </a:p>
                  </a:txBody>
                  <a:tcPr marL="9525" marR="9525" marT="9525" marB="0" anchor="ctr"/>
                </a:tc>
              </a:tr>
              <a:tr h="521040">
                <a:tc>
                  <a:txBody>
                    <a:bodyPr/>
                    <a:lstStyle/>
                    <a:p>
                      <a:pPr algn="l" fontAlgn="ctr"/>
                      <a:r>
                        <a:rPr lang="en-US" sz="1700" u="none" strike="noStrike" dirty="0">
                          <a:effectLst/>
                        </a:rPr>
                        <a:t>CYE 18 Anticipated</a:t>
                      </a:r>
                      <a:endParaRPr lang="en-US" sz="1700" b="0" i="0" u="none" strike="noStrike" dirty="0">
                        <a:solidFill>
                          <a:srgbClr val="000000"/>
                        </a:solidFill>
                        <a:effectLst/>
                        <a:latin typeface="Calibri"/>
                      </a:endParaRPr>
                    </a:p>
                  </a:txBody>
                  <a:tcPr marL="9525" marR="9525" marT="9525" marB="0" anchor="ctr"/>
                </a:tc>
                <a:tc>
                  <a:txBody>
                    <a:bodyPr/>
                    <a:lstStyle/>
                    <a:p>
                      <a:pPr algn="ctr" fontAlgn="ctr"/>
                      <a:r>
                        <a:rPr lang="en-US" sz="1700" u="none" strike="noStrike">
                          <a:effectLst/>
                        </a:rPr>
                        <a:t>50%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35%/35%</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50%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25%</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dirty="0">
                          <a:effectLst/>
                        </a:rPr>
                        <a:t>10%</a:t>
                      </a:r>
                      <a:endParaRPr lang="en-US" sz="1700" b="0" i="0" u="none" strike="noStrike" dirty="0">
                        <a:solidFill>
                          <a:srgbClr val="FF0000"/>
                        </a:solidFill>
                        <a:effectLst/>
                        <a:latin typeface="Calibri"/>
                      </a:endParaRPr>
                    </a:p>
                  </a:txBody>
                  <a:tcPr marL="9525" marR="9525" marT="9525" marB="0" anchor="ctr"/>
                </a:tc>
                <a:tc>
                  <a:txBody>
                    <a:bodyPr/>
                    <a:lstStyle/>
                    <a:p>
                      <a:pPr algn="ctr" fontAlgn="ctr"/>
                      <a:r>
                        <a:rPr lang="en-US" sz="1700" u="none" strike="noStrike" dirty="0">
                          <a:effectLst/>
                        </a:rPr>
                        <a:t>20%</a:t>
                      </a:r>
                      <a:endParaRPr lang="en-US" sz="1700" b="0" i="0" u="none" strike="noStrike" dirty="0">
                        <a:solidFill>
                          <a:srgbClr val="FF0000"/>
                        </a:solidFill>
                        <a:effectLst/>
                        <a:latin typeface="Calibri"/>
                      </a:endParaRPr>
                    </a:p>
                  </a:txBody>
                  <a:tcPr marL="9525" marR="9525" marT="9525" marB="0" anchor="ctr"/>
                </a:tc>
                <a:tc>
                  <a:txBody>
                    <a:bodyPr/>
                    <a:lstStyle/>
                    <a:p>
                      <a:pPr algn="ctr" fontAlgn="ctr"/>
                      <a:r>
                        <a:rPr lang="en-US" sz="1700" u="none" strike="noStrike" dirty="0">
                          <a:effectLst/>
                        </a:rPr>
                        <a:t>5%</a:t>
                      </a:r>
                      <a:endParaRPr lang="en-US" sz="1700" b="0" i="0" u="none" strike="noStrike" dirty="0">
                        <a:solidFill>
                          <a:srgbClr val="FF0000"/>
                        </a:solidFill>
                        <a:effectLst/>
                        <a:latin typeface="Calibri"/>
                      </a:endParaRPr>
                    </a:p>
                  </a:txBody>
                  <a:tcPr marL="9525" marR="9525" marT="9525" marB="0" anchor="ctr"/>
                </a:tc>
              </a:tr>
              <a:tr h="521040">
                <a:tc>
                  <a:txBody>
                    <a:bodyPr/>
                    <a:lstStyle/>
                    <a:p>
                      <a:pPr algn="l" fontAlgn="ctr"/>
                      <a:r>
                        <a:rPr lang="en-US" sz="1700" u="none" strike="noStrike">
                          <a:effectLst/>
                        </a:rPr>
                        <a:t>CYE 19 Anticipated</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60%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50%/50%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60%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35%</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20%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dirty="0">
                          <a:effectLst/>
                        </a:rPr>
                        <a:t>35%</a:t>
                      </a:r>
                      <a:endParaRPr lang="en-US" sz="1700" b="0" i="0" u="none" strike="noStrike" dirty="0">
                        <a:solidFill>
                          <a:srgbClr val="FF0000"/>
                        </a:solidFill>
                        <a:effectLst/>
                        <a:latin typeface="Calibri"/>
                      </a:endParaRPr>
                    </a:p>
                  </a:txBody>
                  <a:tcPr marL="9525" marR="9525" marT="9525" marB="0" anchor="ctr"/>
                </a:tc>
                <a:tc>
                  <a:txBody>
                    <a:bodyPr/>
                    <a:lstStyle/>
                    <a:p>
                      <a:pPr algn="ctr" fontAlgn="ctr"/>
                      <a:r>
                        <a:rPr lang="en-US" sz="1700" u="none" strike="noStrike" dirty="0">
                          <a:effectLst/>
                        </a:rPr>
                        <a:t>10%</a:t>
                      </a:r>
                      <a:endParaRPr lang="en-US" sz="1700" b="0" i="0" u="none" strike="noStrike" dirty="0">
                        <a:solidFill>
                          <a:srgbClr val="FF0000"/>
                        </a:solidFill>
                        <a:effectLst/>
                        <a:latin typeface="Calibri"/>
                      </a:endParaRPr>
                    </a:p>
                  </a:txBody>
                  <a:tcPr marL="9525" marR="9525" marT="9525" marB="0" anchor="ctr"/>
                </a:tc>
              </a:tr>
              <a:tr h="521040">
                <a:tc>
                  <a:txBody>
                    <a:bodyPr/>
                    <a:lstStyle/>
                    <a:p>
                      <a:pPr algn="l" fontAlgn="ctr"/>
                      <a:r>
                        <a:rPr lang="en-US" sz="1700" u="none" strike="noStrike">
                          <a:effectLst/>
                        </a:rPr>
                        <a:t>CYE 20 Anticipated</a:t>
                      </a:r>
                      <a:endParaRPr lang="en-US" sz="1700" b="0" i="0" u="none" strike="noStrike">
                        <a:solidFill>
                          <a:srgbClr val="000000"/>
                        </a:solidFill>
                        <a:effectLst/>
                        <a:latin typeface="Calibri"/>
                      </a:endParaRPr>
                    </a:p>
                  </a:txBody>
                  <a:tcPr marL="9525" marR="9525" marT="9525" marB="0" anchor="ctr"/>
                </a:tc>
                <a:tc>
                  <a:txBody>
                    <a:bodyPr/>
                    <a:lstStyle/>
                    <a:p>
                      <a:pPr algn="ctr" fontAlgn="ctr"/>
                      <a:r>
                        <a:rPr lang="en-US" sz="1700" u="none" strike="noStrike">
                          <a:effectLst/>
                        </a:rPr>
                        <a:t>70%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60%/60%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70%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50%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35%</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a:effectLst/>
                        </a:rPr>
                        <a:t>50%</a:t>
                      </a:r>
                      <a:endParaRPr lang="en-US" sz="1700" b="0" i="0" u="none" strike="noStrike">
                        <a:solidFill>
                          <a:srgbClr val="FF0000"/>
                        </a:solidFill>
                        <a:effectLst/>
                        <a:latin typeface="Calibri"/>
                      </a:endParaRPr>
                    </a:p>
                  </a:txBody>
                  <a:tcPr marL="9525" marR="9525" marT="9525" marB="0" anchor="ctr"/>
                </a:tc>
                <a:tc>
                  <a:txBody>
                    <a:bodyPr/>
                    <a:lstStyle/>
                    <a:p>
                      <a:pPr algn="ctr" fontAlgn="ctr"/>
                      <a:r>
                        <a:rPr lang="en-US" sz="1700" u="none" strike="noStrike" dirty="0">
                          <a:effectLst/>
                        </a:rPr>
                        <a:t>20%</a:t>
                      </a:r>
                      <a:endParaRPr lang="en-US" sz="1700" b="0" i="0" u="none" strike="noStrike" dirty="0">
                        <a:solidFill>
                          <a:srgbClr val="FF0000"/>
                        </a:solidFill>
                        <a:effectLst/>
                        <a:latin typeface="Calibri"/>
                      </a:endParaRPr>
                    </a:p>
                  </a:txBody>
                  <a:tcPr marL="9525" marR="9525" marT="9525" marB="0" anchor="ctr"/>
                </a:tc>
              </a:tr>
            </a:tbl>
          </a:graphicData>
        </a:graphic>
      </p:graphicFrame>
      <p:sp>
        <p:nvSpPr>
          <p:cNvPr id="4" name="Slide Number Placeholder 3"/>
          <p:cNvSpPr>
            <a:spLocks noGrp="1"/>
          </p:cNvSpPr>
          <p:nvPr>
            <p:ph type="sldNum" sz="quarter" idx="4"/>
          </p:nvPr>
        </p:nvSpPr>
        <p:spPr/>
        <p:txBody>
          <a:bodyPr/>
          <a:lstStyle/>
          <a:p>
            <a:fld id="{FF445594-FFE8-4E90-934C-EFF530110A38}" type="slidenum">
              <a:rPr lang="en-US" smtClean="0"/>
              <a:t>12</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62025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APM Proposed Targets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33297668"/>
              </p:ext>
            </p:extLst>
          </p:nvPr>
        </p:nvGraphicFramePr>
        <p:xfrm>
          <a:off x="457200" y="1828800"/>
          <a:ext cx="8382000" cy="3886200"/>
        </p:xfrm>
        <a:graphic>
          <a:graphicData uri="http://schemas.openxmlformats.org/drawingml/2006/table">
            <a:tbl>
              <a:tblPr firstRow="1" bandRow="1">
                <a:tableStyleId>{5C22544A-7EE6-4342-B048-85BDC9FD1C3A}</a:tableStyleId>
              </a:tblPr>
              <a:tblGrid>
                <a:gridCol w="2590800"/>
                <a:gridCol w="2895600"/>
                <a:gridCol w="2895600"/>
              </a:tblGrid>
              <a:tr h="777240">
                <a:tc>
                  <a:txBody>
                    <a:bodyPr/>
                    <a:lstStyle/>
                    <a:p>
                      <a:r>
                        <a:rPr lang="en-US" sz="2000" dirty="0" smtClean="0"/>
                        <a:t>DSRIP Year</a:t>
                      </a:r>
                      <a:endParaRPr lang="en-US" sz="2000" dirty="0"/>
                    </a:p>
                  </a:txBody>
                  <a:tcPr/>
                </a:tc>
                <a:tc>
                  <a:txBody>
                    <a:bodyPr/>
                    <a:lstStyle/>
                    <a:p>
                      <a:r>
                        <a:rPr lang="en-US" sz="2000" dirty="0" smtClean="0"/>
                        <a:t>Percent</a:t>
                      </a:r>
                      <a:r>
                        <a:rPr lang="en-US" sz="2000" baseline="0" dirty="0" smtClean="0"/>
                        <a:t> Spend LAN 2-4</a:t>
                      </a:r>
                      <a:endParaRPr lang="en-US" sz="2000" dirty="0"/>
                    </a:p>
                  </a:txBody>
                  <a:tcPr/>
                </a:tc>
                <a:tc>
                  <a:txBody>
                    <a:bodyPr/>
                    <a:lstStyle/>
                    <a:p>
                      <a:r>
                        <a:rPr lang="en-US" sz="2000" dirty="0" smtClean="0"/>
                        <a:t>Percent Spend LAN</a:t>
                      </a:r>
                      <a:r>
                        <a:rPr lang="en-US" sz="2000" baseline="0" dirty="0" smtClean="0"/>
                        <a:t> 3 &amp; 4</a:t>
                      </a:r>
                      <a:endParaRPr lang="en-US" sz="2000" dirty="0"/>
                    </a:p>
                  </a:txBody>
                  <a:tcPr/>
                </a:tc>
              </a:tr>
              <a:tr h="777240">
                <a:tc>
                  <a:txBody>
                    <a:bodyPr/>
                    <a:lstStyle/>
                    <a:p>
                      <a:r>
                        <a:rPr lang="en-US" sz="2000" dirty="0" smtClean="0"/>
                        <a:t>CYE</a:t>
                      </a:r>
                      <a:r>
                        <a:rPr lang="en-US" sz="2000" baseline="0" dirty="0" smtClean="0"/>
                        <a:t> 2017</a:t>
                      </a:r>
                      <a:endParaRPr lang="en-US" sz="2000" dirty="0"/>
                    </a:p>
                  </a:txBody>
                  <a:tcPr/>
                </a:tc>
                <a:tc>
                  <a:txBody>
                    <a:bodyPr/>
                    <a:lstStyle/>
                    <a:p>
                      <a:r>
                        <a:rPr lang="en-US" sz="2000" dirty="0" smtClean="0"/>
                        <a:t>30%</a:t>
                      </a:r>
                      <a:endParaRPr lang="en-US" sz="2000" dirty="0"/>
                    </a:p>
                  </a:txBody>
                  <a:tcPr/>
                </a:tc>
                <a:tc>
                  <a:txBody>
                    <a:bodyPr/>
                    <a:lstStyle/>
                    <a:p>
                      <a:r>
                        <a:rPr lang="en-US" sz="2000" dirty="0" smtClean="0"/>
                        <a:t>NA</a:t>
                      </a:r>
                      <a:endParaRPr lang="en-US" sz="2000" dirty="0"/>
                    </a:p>
                  </a:txBody>
                  <a:tcPr/>
                </a:tc>
              </a:tr>
              <a:tr h="777240">
                <a:tc>
                  <a:txBody>
                    <a:bodyPr/>
                    <a:lstStyle/>
                    <a:p>
                      <a:r>
                        <a:rPr lang="en-US" sz="2000" dirty="0" smtClean="0"/>
                        <a:t>CYE</a:t>
                      </a:r>
                      <a:r>
                        <a:rPr lang="en-US" sz="2000" baseline="0" dirty="0" smtClean="0"/>
                        <a:t> 2018</a:t>
                      </a:r>
                      <a:endParaRPr lang="en-US" sz="2000" dirty="0"/>
                    </a:p>
                  </a:txBody>
                  <a:tcPr/>
                </a:tc>
                <a:tc>
                  <a:txBody>
                    <a:bodyPr/>
                    <a:lstStyle/>
                    <a:p>
                      <a:r>
                        <a:rPr lang="en-US" sz="2000" dirty="0" smtClean="0"/>
                        <a:t>40%</a:t>
                      </a:r>
                      <a:endParaRPr lang="en-US" sz="2000" dirty="0"/>
                    </a:p>
                  </a:txBody>
                  <a:tcPr/>
                </a:tc>
                <a:tc>
                  <a:txBody>
                    <a:bodyPr/>
                    <a:lstStyle/>
                    <a:p>
                      <a:r>
                        <a:rPr lang="en-US" sz="2000" dirty="0" smtClean="0"/>
                        <a:t>5%</a:t>
                      </a:r>
                      <a:endParaRPr lang="en-US" sz="2000" dirty="0"/>
                    </a:p>
                  </a:txBody>
                  <a:tcPr/>
                </a:tc>
              </a:tr>
              <a:tr h="777240">
                <a:tc>
                  <a:txBody>
                    <a:bodyPr/>
                    <a:lstStyle/>
                    <a:p>
                      <a:r>
                        <a:rPr lang="en-US" sz="2000" dirty="0" smtClean="0"/>
                        <a:t>CYE</a:t>
                      </a:r>
                      <a:r>
                        <a:rPr lang="en-US" sz="2000" baseline="0" dirty="0" smtClean="0"/>
                        <a:t> 2019</a:t>
                      </a:r>
                      <a:endParaRPr lang="en-US" sz="2000" dirty="0"/>
                    </a:p>
                  </a:txBody>
                  <a:tcPr/>
                </a:tc>
                <a:tc>
                  <a:txBody>
                    <a:bodyPr/>
                    <a:lstStyle/>
                    <a:p>
                      <a:r>
                        <a:rPr lang="en-US" sz="2000" dirty="0" smtClean="0"/>
                        <a:t>50%</a:t>
                      </a:r>
                      <a:endParaRPr lang="en-US" sz="2000" dirty="0"/>
                    </a:p>
                  </a:txBody>
                  <a:tcPr/>
                </a:tc>
                <a:tc>
                  <a:txBody>
                    <a:bodyPr/>
                    <a:lstStyle/>
                    <a:p>
                      <a:r>
                        <a:rPr lang="en-US" sz="2000" dirty="0" smtClean="0"/>
                        <a:t>10%</a:t>
                      </a:r>
                      <a:endParaRPr lang="en-US" sz="2000" dirty="0"/>
                    </a:p>
                  </a:txBody>
                  <a:tcPr/>
                </a:tc>
              </a:tr>
              <a:tr h="777240">
                <a:tc>
                  <a:txBody>
                    <a:bodyPr/>
                    <a:lstStyle/>
                    <a:p>
                      <a:r>
                        <a:rPr lang="en-US" sz="2000" dirty="0" smtClean="0"/>
                        <a:t>CYE</a:t>
                      </a:r>
                      <a:r>
                        <a:rPr lang="en-US" sz="2000" baseline="0" dirty="0" smtClean="0"/>
                        <a:t> 2020</a:t>
                      </a:r>
                      <a:endParaRPr lang="en-US" sz="2000" dirty="0"/>
                    </a:p>
                  </a:txBody>
                  <a:tcPr/>
                </a:tc>
                <a:tc>
                  <a:txBody>
                    <a:bodyPr/>
                    <a:lstStyle/>
                    <a:p>
                      <a:r>
                        <a:rPr lang="en-US" sz="2000" dirty="0" smtClean="0"/>
                        <a:t>60%</a:t>
                      </a:r>
                      <a:endParaRPr lang="en-US" sz="2000" dirty="0"/>
                    </a:p>
                  </a:txBody>
                  <a:tcPr/>
                </a:tc>
                <a:tc>
                  <a:txBody>
                    <a:bodyPr/>
                    <a:lstStyle/>
                    <a:p>
                      <a:r>
                        <a:rPr lang="en-US" sz="2000" dirty="0" smtClean="0"/>
                        <a:t>20%</a:t>
                      </a:r>
                      <a:endParaRPr lang="en-US" sz="2000" dirty="0"/>
                    </a:p>
                  </a:txBody>
                  <a:tcPr/>
                </a:tc>
              </a:tr>
            </a:tbl>
          </a:graphicData>
        </a:graphic>
      </p:graphicFrame>
      <p:sp>
        <p:nvSpPr>
          <p:cNvPr id="4" name="Slide Number Placeholder 3"/>
          <p:cNvSpPr>
            <a:spLocks noGrp="1"/>
          </p:cNvSpPr>
          <p:nvPr>
            <p:ph type="sldNum" sz="quarter" idx="4"/>
          </p:nvPr>
        </p:nvSpPr>
        <p:spPr/>
        <p:txBody>
          <a:bodyPr/>
          <a:lstStyle/>
          <a:p>
            <a:fld id="{FF445594-FFE8-4E90-934C-EFF530110A38}" type="slidenum">
              <a:rPr lang="en-US" smtClean="0"/>
              <a:t>13</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880706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IMD and </a:t>
            </a:r>
            <a:r>
              <a:rPr lang="en-US" smtClean="0"/>
              <a:t>AHCCCS Care</a:t>
            </a:r>
            <a:endParaRPr lang="en-US" dirty="0"/>
          </a:p>
        </p:txBody>
      </p:sp>
      <p:sp>
        <p:nvSpPr>
          <p:cNvPr id="7" name="Subtitle 6"/>
          <p:cNvSpPr>
            <a:spLocks noGrp="1"/>
          </p:cNvSpPr>
          <p:nvPr>
            <p:ph type="subTitle" idx="1"/>
          </p:nvPr>
        </p:nvSpPr>
        <p:spPr/>
        <p:txBody>
          <a:bodyPr/>
          <a:lstStyle/>
          <a:p>
            <a:endParaRPr lang="en-US"/>
          </a:p>
        </p:txBody>
      </p:sp>
      <p:sp>
        <p:nvSpPr>
          <p:cNvPr id="4" name="Slide Number Placeholder 3"/>
          <p:cNvSpPr>
            <a:spLocks noGrp="1"/>
          </p:cNvSpPr>
          <p:nvPr>
            <p:ph type="sldNum" sz="quarter" idx="4"/>
          </p:nvPr>
        </p:nvSpPr>
        <p:spPr/>
        <p:txBody>
          <a:bodyPr/>
          <a:lstStyle/>
          <a:p>
            <a:fld id="{FF445594-FFE8-4E90-934C-EFF530110A38}" type="slidenum">
              <a:rPr lang="en-US" smtClean="0"/>
              <a:t>14</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415396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Questions?</a:t>
            </a:r>
            <a:endParaRPr lang="en-US" dirty="0"/>
          </a:p>
        </p:txBody>
      </p:sp>
      <p:sp>
        <p:nvSpPr>
          <p:cNvPr id="7" name="Subtitle 6"/>
          <p:cNvSpPr>
            <a:spLocks noGrp="1"/>
          </p:cNvSpPr>
          <p:nvPr>
            <p:ph type="subTitle" idx="1"/>
          </p:nvPr>
        </p:nvSpPr>
        <p:spPr/>
        <p:txBody>
          <a:bodyPr/>
          <a:lstStyle/>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702960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4"/>
          <p:cNvSpPr>
            <a:spLocks noGrp="1" noChangeArrowheads="1"/>
          </p:cNvSpPr>
          <p:nvPr>
            <p:ph type="title"/>
          </p:nvPr>
        </p:nvSpPr>
        <p:spPr>
          <a:prstGeom prst="rect">
            <a:avLst/>
          </a:prstGeom>
        </p:spPr>
        <p:txBody>
          <a:bodyPr/>
          <a:lstStyle/>
          <a:p>
            <a:pPr eaLnBrk="1" hangingPunct="1"/>
            <a:r>
              <a:rPr lang="en-US" dirty="0" smtClean="0"/>
              <a:t>Overview</a:t>
            </a:r>
          </a:p>
        </p:txBody>
      </p:sp>
      <p:sp>
        <p:nvSpPr>
          <p:cNvPr id="33797" name="Rectangle 5"/>
          <p:cNvSpPr>
            <a:spLocks noGrp="1" noChangeArrowheads="1"/>
          </p:cNvSpPr>
          <p:nvPr>
            <p:ph idx="1"/>
          </p:nvPr>
        </p:nvSpPr>
        <p:spPr>
          <a:prstGeom prst="rect">
            <a:avLst/>
          </a:prstGeom>
        </p:spPr>
        <p:txBody>
          <a:bodyPr/>
          <a:lstStyle/>
          <a:p>
            <a:pPr eaLnBrk="1" hangingPunct="1"/>
            <a:r>
              <a:rPr lang="en-US" dirty="0" smtClean="0"/>
              <a:t>Mission</a:t>
            </a:r>
          </a:p>
          <a:p>
            <a:pPr lvl="1"/>
            <a:r>
              <a:rPr lang="en-US" sz="2400" dirty="0" smtClean="0"/>
              <a:t>Reaching across Arizona to provide comprehensive, quality health care to those in need</a:t>
            </a:r>
          </a:p>
          <a:p>
            <a:pPr eaLnBrk="1" hangingPunct="1"/>
            <a:r>
              <a:rPr lang="en-US" dirty="0" smtClean="0"/>
              <a:t>Vision</a:t>
            </a:r>
          </a:p>
          <a:p>
            <a:pPr lvl="1"/>
            <a:r>
              <a:rPr lang="en-US" sz="2400" dirty="0" smtClean="0"/>
              <a:t>Shaping tomorrow’s managed care from today’s experience, quality, and innovation</a:t>
            </a:r>
          </a:p>
          <a:p>
            <a:pPr eaLnBrk="1" hangingPunct="1"/>
            <a:r>
              <a:rPr lang="en-US" dirty="0" smtClean="0"/>
              <a:t>Values</a:t>
            </a:r>
          </a:p>
          <a:p>
            <a:pPr lvl="1"/>
            <a:r>
              <a:rPr lang="en-US" sz="2400" dirty="0" smtClean="0"/>
              <a:t>Passion, Community, Quality, Respect, Accountability, Innovation, Teamwork, Leadership</a:t>
            </a:r>
          </a:p>
        </p:txBody>
      </p:sp>
      <p:sp>
        <p:nvSpPr>
          <p:cNvPr id="2" name="Slide Number Placeholder 1"/>
          <p:cNvSpPr>
            <a:spLocks noGrp="1"/>
          </p:cNvSpPr>
          <p:nvPr>
            <p:ph type="sldNum" sz="quarter" idx="4"/>
          </p:nvPr>
        </p:nvSpPr>
        <p:spPr/>
        <p:txBody>
          <a:bodyPr/>
          <a:lstStyle/>
          <a:p>
            <a:fld id="{FF445594-FFE8-4E90-934C-EFF530110A38}" type="slidenum">
              <a:rPr lang="en-US" smtClean="0">
                <a:solidFill>
                  <a:srgbClr val="595959">
                    <a:lumMod val="65000"/>
                    <a:lumOff val="35000"/>
                  </a:srgbClr>
                </a:solidFill>
              </a:rPr>
              <a:pPr/>
              <a:t>2</a:t>
            </a:fld>
            <a:endParaRPr lang="en-US" dirty="0">
              <a:solidFill>
                <a:srgbClr val="595959">
                  <a:lumMod val="65000"/>
                  <a:lumOff val="35000"/>
                </a:srgbClr>
              </a:solidFill>
            </a:endParaRPr>
          </a:p>
        </p:txBody>
      </p:sp>
      <p:sp>
        <p:nvSpPr>
          <p:cNvPr id="3" name="Footer Placeholder 2"/>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67965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 AHCCCS Initiatives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sz="2400" dirty="0" smtClean="0"/>
              <a:t>Active Thoughtful Purchaser </a:t>
            </a:r>
          </a:p>
          <a:p>
            <a:pPr marL="514350" indent="-514350">
              <a:buFont typeface="+mj-lt"/>
              <a:buAutoNum type="arabicPeriod"/>
            </a:pPr>
            <a:r>
              <a:rPr lang="en-US" sz="2400" dirty="0" smtClean="0"/>
              <a:t>Integration efforts</a:t>
            </a:r>
          </a:p>
          <a:p>
            <a:pPr marL="514350" indent="-514350">
              <a:buFont typeface="+mj-lt"/>
              <a:buAutoNum type="arabicPeriod"/>
            </a:pPr>
            <a:r>
              <a:rPr lang="en-US" sz="2400" dirty="0" smtClean="0"/>
              <a:t>Value Based Purchasing</a:t>
            </a:r>
          </a:p>
          <a:p>
            <a:pPr marL="514350" indent="-514350">
              <a:buFont typeface="+mj-lt"/>
              <a:buAutoNum type="arabicPeriod"/>
            </a:pPr>
            <a:r>
              <a:rPr lang="en-US" sz="2400" dirty="0" smtClean="0"/>
              <a:t>Justice System transitions</a:t>
            </a:r>
          </a:p>
          <a:p>
            <a:pPr marL="514350" indent="-514350">
              <a:buFont typeface="+mj-lt"/>
              <a:buAutoNum type="arabicPeriod"/>
            </a:pPr>
            <a:r>
              <a:rPr lang="en-US" sz="2400" dirty="0" smtClean="0"/>
              <a:t>Autism related services</a:t>
            </a:r>
          </a:p>
          <a:p>
            <a:pPr marL="514350" indent="-514350">
              <a:buFont typeface="+mj-lt"/>
              <a:buAutoNum type="arabicPeriod"/>
            </a:pPr>
            <a:r>
              <a:rPr lang="en-US" sz="2400" dirty="0" smtClean="0"/>
              <a:t>Opioid Crisis</a:t>
            </a:r>
          </a:p>
          <a:p>
            <a:pPr marL="514350" indent="-514350">
              <a:buFont typeface="+mj-lt"/>
              <a:buAutoNum type="arabicPeriod"/>
            </a:pPr>
            <a:r>
              <a:rPr lang="en-US" sz="2400" dirty="0" smtClean="0"/>
              <a:t>Program Integrity</a:t>
            </a:r>
          </a:p>
          <a:p>
            <a:pPr marL="514350" indent="-514350">
              <a:buFont typeface="+mj-lt"/>
              <a:buAutoNum type="arabicPeriod"/>
            </a:pPr>
            <a:r>
              <a:rPr lang="en-US" sz="2400" dirty="0" smtClean="0"/>
              <a:t>Health Information Technology</a:t>
            </a:r>
          </a:p>
          <a:p>
            <a:pPr marL="514350" indent="-514350">
              <a:buFont typeface="+mj-lt"/>
              <a:buAutoNum type="arabicPeriod"/>
            </a:pPr>
            <a:r>
              <a:rPr lang="en-US" sz="2400" dirty="0" smtClean="0"/>
              <a:t>American Indian care coordination and support</a:t>
            </a:r>
          </a:p>
          <a:p>
            <a:pPr marL="514350" indent="-514350">
              <a:buFont typeface="+mj-lt"/>
              <a:buAutoNum type="arabicPeriod"/>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3</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377455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Impact ACA Changes</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44324911"/>
              </p:ext>
            </p:extLst>
          </p:nvPr>
        </p:nvGraphicFramePr>
        <p:xfrm>
          <a:off x="609599" y="1752598"/>
          <a:ext cx="7924801" cy="4502332"/>
        </p:xfrm>
        <a:graphic>
          <a:graphicData uri="http://schemas.openxmlformats.org/drawingml/2006/table">
            <a:tbl>
              <a:tblPr firstRow="1" firstCol="1" bandRow="1">
                <a:tableStyleId>{5C22544A-7EE6-4342-B048-85BDC9FD1C3A}</a:tableStyleId>
              </a:tblPr>
              <a:tblGrid>
                <a:gridCol w="3441032"/>
                <a:gridCol w="1415143"/>
                <a:gridCol w="1638587"/>
                <a:gridCol w="1430039"/>
              </a:tblGrid>
              <a:tr h="1153886">
                <a:tc>
                  <a:txBody>
                    <a:bodyPr/>
                    <a:lstStyle/>
                    <a:p>
                      <a:pPr marL="0" marR="0" algn="ctr">
                        <a:spcBef>
                          <a:spcPts val="0"/>
                        </a:spcBef>
                        <a:spcAft>
                          <a:spcPts val="0"/>
                        </a:spcAft>
                      </a:pPr>
                      <a:r>
                        <a:rPr lang="en-US" sz="2400" dirty="0">
                          <a:effectLst/>
                        </a:rPr>
                        <a:t> </a:t>
                      </a:r>
                      <a:endParaRPr lang="en-US" sz="2400" dirty="0">
                        <a:effectLst/>
                        <a:latin typeface="Times New Roman"/>
                        <a:ea typeface="Calibri"/>
                      </a:endParaRPr>
                    </a:p>
                  </a:txBody>
                  <a:tcPr marL="68580" marR="68580" marT="0" marB="0"/>
                </a:tc>
                <a:tc>
                  <a:txBody>
                    <a:bodyPr/>
                    <a:lstStyle/>
                    <a:p>
                      <a:pPr marL="0" marR="0" algn="ctr">
                        <a:spcBef>
                          <a:spcPts val="0"/>
                        </a:spcBef>
                        <a:spcAft>
                          <a:spcPts val="0"/>
                        </a:spcAft>
                      </a:pPr>
                      <a:r>
                        <a:rPr lang="en-US" sz="2400" dirty="0">
                          <a:effectLst/>
                        </a:rPr>
                        <a:t>GF Costs</a:t>
                      </a:r>
                      <a:endParaRPr lang="en-US" sz="2400" dirty="0">
                        <a:effectLst/>
                        <a:latin typeface="Times New Roman"/>
                        <a:ea typeface="Calibri"/>
                      </a:endParaRPr>
                    </a:p>
                  </a:txBody>
                  <a:tcPr marL="68580" marR="68580" marT="0" marB="0"/>
                </a:tc>
                <a:tc>
                  <a:txBody>
                    <a:bodyPr/>
                    <a:lstStyle/>
                    <a:p>
                      <a:pPr marL="0" marR="0" algn="ctr">
                        <a:spcBef>
                          <a:spcPts val="0"/>
                        </a:spcBef>
                        <a:spcAft>
                          <a:spcPts val="0"/>
                        </a:spcAft>
                      </a:pPr>
                      <a:r>
                        <a:rPr lang="en-US" sz="2400" dirty="0">
                          <a:effectLst/>
                        </a:rPr>
                        <a:t>Total $ Removed from Economy</a:t>
                      </a:r>
                      <a:endParaRPr lang="en-US" sz="2400" dirty="0">
                        <a:effectLst/>
                        <a:latin typeface="Times New Roman"/>
                        <a:ea typeface="Calibri"/>
                      </a:endParaRPr>
                    </a:p>
                  </a:txBody>
                  <a:tcPr marL="68580" marR="68580" marT="0" marB="0"/>
                </a:tc>
                <a:tc>
                  <a:txBody>
                    <a:bodyPr/>
                    <a:lstStyle/>
                    <a:p>
                      <a:pPr marL="0" marR="0" algn="ctr">
                        <a:spcBef>
                          <a:spcPts val="0"/>
                        </a:spcBef>
                        <a:spcAft>
                          <a:spcPts val="0"/>
                        </a:spcAft>
                      </a:pPr>
                      <a:r>
                        <a:rPr lang="en-US" sz="2400" dirty="0">
                          <a:effectLst/>
                        </a:rPr>
                        <a:t>Members Losing Coverage</a:t>
                      </a:r>
                      <a:endParaRPr lang="en-US" sz="2400" dirty="0">
                        <a:effectLst/>
                        <a:latin typeface="Times New Roman"/>
                        <a:ea typeface="Calibri"/>
                      </a:endParaRPr>
                    </a:p>
                  </a:txBody>
                  <a:tcPr marL="68580" marR="68580" marT="0" marB="0"/>
                </a:tc>
              </a:tr>
              <a:tr h="576943">
                <a:tc>
                  <a:txBody>
                    <a:bodyPr/>
                    <a:lstStyle/>
                    <a:p>
                      <a:pPr marL="0" marR="0">
                        <a:spcBef>
                          <a:spcPts val="0"/>
                        </a:spcBef>
                        <a:spcAft>
                          <a:spcPts val="0"/>
                        </a:spcAft>
                      </a:pPr>
                      <a:r>
                        <a:rPr lang="en-US" sz="2400">
                          <a:effectLst/>
                        </a:rPr>
                        <a:t>1. Eliminate non-categorical adults 0-138%</a:t>
                      </a:r>
                      <a:endParaRPr lang="en-US" sz="2400">
                        <a:effectLst/>
                        <a:latin typeface="Times New Roman"/>
                        <a:ea typeface="Calibri"/>
                      </a:endParaRPr>
                    </a:p>
                  </a:txBody>
                  <a:tcPr marL="68580" marR="68580" marT="0" marB="0"/>
                </a:tc>
                <a:tc>
                  <a:txBody>
                    <a:bodyPr/>
                    <a:lstStyle/>
                    <a:p>
                      <a:pPr marL="0" marR="0">
                        <a:spcBef>
                          <a:spcPts val="0"/>
                        </a:spcBef>
                        <a:spcAft>
                          <a:spcPts val="0"/>
                        </a:spcAft>
                        <a:tabLst>
                          <a:tab pos="902970" algn="dec"/>
                        </a:tabLst>
                      </a:pPr>
                      <a:r>
                        <a:rPr lang="en-US" sz="2400" dirty="0">
                          <a:effectLst/>
                        </a:rPr>
                        <a:t>$</a:t>
                      </a:r>
                      <a:r>
                        <a:rPr lang="en-US" sz="2400" dirty="0" smtClean="0">
                          <a:effectLst/>
                        </a:rPr>
                        <a:t>328</a:t>
                      </a:r>
                      <a:r>
                        <a:rPr lang="en-US" sz="2400" baseline="0" dirty="0" smtClean="0">
                          <a:effectLst/>
                        </a:rPr>
                        <a:t> m</a:t>
                      </a:r>
                      <a:endParaRPr lang="en-US" sz="2400" dirty="0">
                        <a:effectLst/>
                        <a:latin typeface="Times New Roman"/>
                        <a:ea typeface="Calibri"/>
                      </a:endParaRPr>
                    </a:p>
                  </a:txBody>
                  <a:tcPr marL="68580" marR="68580" marT="0" marB="0" anchor="b"/>
                </a:tc>
                <a:tc>
                  <a:txBody>
                    <a:bodyPr/>
                    <a:lstStyle/>
                    <a:p>
                      <a:pPr marL="0" marR="0">
                        <a:spcBef>
                          <a:spcPts val="0"/>
                        </a:spcBef>
                        <a:spcAft>
                          <a:spcPts val="0"/>
                        </a:spcAft>
                        <a:tabLst>
                          <a:tab pos="960120" algn="dec"/>
                        </a:tabLst>
                      </a:pPr>
                      <a:r>
                        <a:rPr lang="en-US" sz="2400" dirty="0" smtClean="0">
                          <a:effectLst/>
                        </a:rPr>
                        <a:t>$3,239</a:t>
                      </a:r>
                      <a:r>
                        <a:rPr lang="en-US" sz="2400" baseline="0" dirty="0" smtClean="0">
                          <a:effectLst/>
                        </a:rPr>
                        <a:t> m</a:t>
                      </a:r>
                      <a:endParaRPr lang="en-US" sz="2400" dirty="0">
                        <a:effectLst/>
                        <a:latin typeface="Times New Roman"/>
                        <a:ea typeface="Calibri"/>
                      </a:endParaRPr>
                    </a:p>
                  </a:txBody>
                  <a:tcPr marL="68580" marR="68580" marT="0" marB="0" anchor="b"/>
                </a:tc>
                <a:tc>
                  <a:txBody>
                    <a:bodyPr/>
                    <a:lstStyle/>
                    <a:p>
                      <a:pPr marL="0" marR="0">
                        <a:spcBef>
                          <a:spcPts val="0"/>
                        </a:spcBef>
                        <a:spcAft>
                          <a:spcPts val="0"/>
                        </a:spcAft>
                        <a:tabLst>
                          <a:tab pos="731520" algn="dec"/>
                        </a:tabLst>
                      </a:pPr>
                      <a:r>
                        <a:rPr lang="en-US" sz="2400" dirty="0">
                          <a:effectLst/>
                        </a:rPr>
                        <a:t>(425,338)</a:t>
                      </a:r>
                      <a:endParaRPr lang="en-US" sz="2400" dirty="0">
                        <a:effectLst/>
                        <a:latin typeface="Times New Roman"/>
                        <a:ea typeface="Calibri"/>
                      </a:endParaRPr>
                    </a:p>
                  </a:txBody>
                  <a:tcPr marL="68580" marR="68580" marT="0" marB="0" anchor="b"/>
                </a:tc>
              </a:tr>
              <a:tr h="1153886">
                <a:tc>
                  <a:txBody>
                    <a:bodyPr/>
                    <a:lstStyle/>
                    <a:p>
                      <a:pPr marL="0" marR="0">
                        <a:spcBef>
                          <a:spcPts val="0"/>
                        </a:spcBef>
                        <a:spcAft>
                          <a:spcPts val="0"/>
                        </a:spcAft>
                      </a:pPr>
                      <a:r>
                        <a:rPr lang="en-US" sz="2400">
                          <a:effectLst/>
                        </a:rPr>
                        <a:t>2. Waiver at regular FMAP 0-100%, Eliminate 100-138%</a:t>
                      </a:r>
                      <a:endParaRPr lang="en-US" sz="2400">
                        <a:effectLst/>
                        <a:latin typeface="Times New Roman"/>
                        <a:ea typeface="Calibri"/>
                      </a:endParaRPr>
                    </a:p>
                  </a:txBody>
                  <a:tcPr marL="68580" marR="68580" marT="0" marB="0" anchor="b"/>
                </a:tc>
                <a:tc>
                  <a:txBody>
                    <a:bodyPr/>
                    <a:lstStyle/>
                    <a:p>
                      <a:pPr marL="0" marR="0">
                        <a:spcBef>
                          <a:spcPts val="0"/>
                        </a:spcBef>
                        <a:spcAft>
                          <a:spcPts val="0"/>
                        </a:spcAft>
                        <a:tabLst>
                          <a:tab pos="902970" algn="dec"/>
                        </a:tabLst>
                      </a:pPr>
                      <a:r>
                        <a:rPr lang="en-US" sz="2400" dirty="0">
                          <a:effectLst/>
                        </a:rPr>
                        <a:t>$</a:t>
                      </a:r>
                      <a:r>
                        <a:rPr lang="en-US" sz="2400" dirty="0" smtClean="0">
                          <a:effectLst/>
                        </a:rPr>
                        <a:t>1,021</a:t>
                      </a:r>
                      <a:r>
                        <a:rPr lang="en-US" sz="2400" baseline="0" dirty="0" smtClean="0">
                          <a:effectLst/>
                        </a:rPr>
                        <a:t> m</a:t>
                      </a:r>
                      <a:endParaRPr lang="en-US" sz="2400" dirty="0">
                        <a:effectLst/>
                        <a:latin typeface="Times New Roman"/>
                        <a:ea typeface="Calibri"/>
                      </a:endParaRPr>
                    </a:p>
                  </a:txBody>
                  <a:tcPr marL="68580" marR="68580" marT="0" marB="0" anchor="b"/>
                </a:tc>
                <a:tc>
                  <a:txBody>
                    <a:bodyPr/>
                    <a:lstStyle/>
                    <a:p>
                      <a:pPr marL="0" marR="0">
                        <a:spcBef>
                          <a:spcPts val="0"/>
                        </a:spcBef>
                        <a:spcAft>
                          <a:spcPts val="0"/>
                        </a:spcAft>
                        <a:tabLst>
                          <a:tab pos="960120" algn="dec"/>
                        </a:tabLst>
                      </a:pPr>
                      <a:r>
                        <a:rPr lang="en-US" sz="2400" dirty="0" smtClean="0">
                          <a:effectLst/>
                        </a:rPr>
                        <a:t>$599 m</a:t>
                      </a:r>
                      <a:endParaRPr lang="en-US" sz="2400" dirty="0">
                        <a:effectLst/>
                        <a:latin typeface="Times New Roman"/>
                        <a:ea typeface="Calibri"/>
                      </a:endParaRPr>
                    </a:p>
                  </a:txBody>
                  <a:tcPr marL="68580" marR="68580" marT="0" marB="0" anchor="b"/>
                </a:tc>
                <a:tc>
                  <a:txBody>
                    <a:bodyPr/>
                    <a:lstStyle/>
                    <a:p>
                      <a:pPr marL="0" marR="0">
                        <a:spcBef>
                          <a:spcPts val="0"/>
                        </a:spcBef>
                        <a:spcAft>
                          <a:spcPts val="0"/>
                        </a:spcAft>
                        <a:tabLst>
                          <a:tab pos="731520" algn="dec"/>
                        </a:tabLst>
                      </a:pPr>
                      <a:r>
                        <a:rPr lang="en-US" sz="2400" dirty="0">
                          <a:effectLst/>
                        </a:rPr>
                        <a:t>(115,823)</a:t>
                      </a:r>
                      <a:endParaRPr lang="en-US" sz="2400" dirty="0">
                        <a:effectLst/>
                        <a:latin typeface="Times New Roman"/>
                        <a:ea typeface="Calibri"/>
                      </a:endParaRPr>
                    </a:p>
                  </a:txBody>
                  <a:tcPr marL="68580" marR="68580" marT="0" marB="0" anchor="b"/>
                </a:tc>
              </a:tr>
              <a:tr h="1153886">
                <a:tc>
                  <a:txBody>
                    <a:bodyPr/>
                    <a:lstStyle/>
                    <a:p>
                      <a:pPr marL="0" marR="0">
                        <a:spcBef>
                          <a:spcPts val="0"/>
                        </a:spcBef>
                        <a:spcAft>
                          <a:spcPts val="0"/>
                        </a:spcAft>
                      </a:pPr>
                      <a:r>
                        <a:rPr lang="en-US" sz="2400">
                          <a:effectLst/>
                        </a:rPr>
                        <a:t>3. Waiver at regular FMAP 0-100%, Freeze enroll. 100-138%</a:t>
                      </a:r>
                      <a:endParaRPr lang="en-US" sz="2400">
                        <a:effectLst/>
                        <a:latin typeface="Times New Roman"/>
                        <a:ea typeface="Calibri"/>
                      </a:endParaRPr>
                    </a:p>
                  </a:txBody>
                  <a:tcPr marL="68580" marR="68580" marT="0" marB="0"/>
                </a:tc>
                <a:tc>
                  <a:txBody>
                    <a:bodyPr/>
                    <a:lstStyle/>
                    <a:p>
                      <a:pPr marL="0" marR="0">
                        <a:spcBef>
                          <a:spcPts val="0"/>
                        </a:spcBef>
                        <a:spcAft>
                          <a:spcPts val="0"/>
                        </a:spcAft>
                        <a:tabLst>
                          <a:tab pos="902970" algn="dec"/>
                        </a:tabLst>
                      </a:pPr>
                      <a:r>
                        <a:rPr lang="en-US" sz="2400" dirty="0">
                          <a:effectLst/>
                        </a:rPr>
                        <a:t>$</a:t>
                      </a:r>
                      <a:r>
                        <a:rPr lang="en-US" sz="2400" dirty="0" smtClean="0">
                          <a:effectLst/>
                        </a:rPr>
                        <a:t>1,032</a:t>
                      </a:r>
                      <a:r>
                        <a:rPr lang="en-US" sz="2400" baseline="0" dirty="0" smtClean="0">
                          <a:effectLst/>
                        </a:rPr>
                        <a:t> m</a:t>
                      </a:r>
                      <a:endParaRPr lang="en-US" sz="2400" dirty="0">
                        <a:effectLst/>
                        <a:latin typeface="Times New Roman"/>
                        <a:ea typeface="Calibri"/>
                      </a:endParaRPr>
                    </a:p>
                  </a:txBody>
                  <a:tcPr marL="68580" marR="68580" marT="0" marB="0" anchor="b"/>
                </a:tc>
                <a:tc>
                  <a:txBody>
                    <a:bodyPr/>
                    <a:lstStyle/>
                    <a:p>
                      <a:pPr marL="0" marR="0">
                        <a:spcBef>
                          <a:spcPts val="0"/>
                        </a:spcBef>
                        <a:spcAft>
                          <a:spcPts val="0"/>
                        </a:spcAft>
                        <a:tabLst>
                          <a:tab pos="960120" algn="dec"/>
                        </a:tabLst>
                      </a:pPr>
                      <a:r>
                        <a:rPr lang="en-US" sz="2400" dirty="0" smtClean="0">
                          <a:effectLst/>
                        </a:rPr>
                        <a:t>$175</a:t>
                      </a:r>
                      <a:r>
                        <a:rPr lang="en-US" sz="2400" baseline="0" dirty="0" smtClean="0">
                          <a:effectLst/>
                        </a:rPr>
                        <a:t> m</a:t>
                      </a:r>
                      <a:endParaRPr lang="en-US" sz="2400" dirty="0">
                        <a:effectLst/>
                        <a:latin typeface="Times New Roman"/>
                        <a:ea typeface="Calibri"/>
                      </a:endParaRPr>
                    </a:p>
                  </a:txBody>
                  <a:tcPr marL="68580" marR="68580" marT="0" marB="0" anchor="b"/>
                </a:tc>
                <a:tc>
                  <a:txBody>
                    <a:bodyPr/>
                    <a:lstStyle/>
                    <a:p>
                      <a:pPr marL="0" marR="0">
                        <a:spcBef>
                          <a:spcPts val="0"/>
                        </a:spcBef>
                        <a:spcAft>
                          <a:spcPts val="0"/>
                        </a:spcAft>
                        <a:tabLst>
                          <a:tab pos="731520" algn="dec"/>
                        </a:tabLst>
                      </a:pPr>
                      <a:r>
                        <a:rPr lang="en-US" sz="2400" dirty="0">
                          <a:effectLst/>
                        </a:rPr>
                        <a:t> -   </a:t>
                      </a:r>
                      <a:endParaRPr lang="en-US" sz="2400" dirty="0">
                        <a:effectLst/>
                        <a:latin typeface="Times New Roman"/>
                        <a:ea typeface="Calibri"/>
                      </a:endParaRPr>
                    </a:p>
                  </a:txBody>
                  <a:tcPr marL="68580" marR="68580" marT="0" marB="0" anchor="b"/>
                </a:tc>
              </a:tr>
            </a:tbl>
          </a:graphicData>
        </a:graphic>
      </p:graphicFrame>
      <p:sp>
        <p:nvSpPr>
          <p:cNvPr id="4" name="Slide Number Placeholder 3"/>
          <p:cNvSpPr>
            <a:spLocks noGrp="1"/>
          </p:cNvSpPr>
          <p:nvPr>
            <p:ph type="sldNum" sz="quarter" idx="4"/>
          </p:nvPr>
        </p:nvSpPr>
        <p:spPr/>
        <p:txBody>
          <a:bodyPr/>
          <a:lstStyle/>
          <a:p>
            <a:fld id="{FF445594-FFE8-4E90-934C-EFF530110A38}" type="slidenum">
              <a:rPr lang="en-US" smtClean="0"/>
              <a:t>4</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504820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Funding Sources impacting GF</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Hospital Assessment tied to provisions of ACA with automatic repeal</a:t>
            </a:r>
          </a:p>
          <a:p>
            <a:pPr marL="514350" indent="-514350">
              <a:buFont typeface="+mj-lt"/>
              <a:buAutoNum type="arabicPeriod"/>
            </a:pPr>
            <a:r>
              <a:rPr lang="en-US" dirty="0" smtClean="0"/>
              <a:t>Prescription drug rebate for MCO pharmacy spend</a:t>
            </a:r>
          </a:p>
          <a:p>
            <a:pPr marL="514350" indent="-514350">
              <a:buFont typeface="+mj-lt"/>
              <a:buAutoNum type="arabicPeriod"/>
            </a:pPr>
            <a:r>
              <a:rPr lang="en-US" dirty="0" smtClean="0"/>
              <a:t>Enhanced CHIP match for children’s expansion</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5</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42200319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Capitol Times – November 11th</a:t>
            </a:r>
            <a:endParaRPr lang="en-US" dirty="0"/>
          </a:p>
        </p:txBody>
      </p:sp>
      <p:sp>
        <p:nvSpPr>
          <p:cNvPr id="3" name="Content Placeholder 2"/>
          <p:cNvSpPr>
            <a:spLocks noGrp="1"/>
          </p:cNvSpPr>
          <p:nvPr>
            <p:ph idx="1"/>
          </p:nvPr>
        </p:nvSpPr>
        <p:spPr/>
        <p:txBody>
          <a:bodyPr/>
          <a:lstStyle/>
          <a:p>
            <a:pPr marL="0" indent="0">
              <a:buNone/>
            </a:pPr>
            <a:r>
              <a:rPr lang="en-US" sz="2000" i="1" dirty="0"/>
              <a:t>All that, said </a:t>
            </a:r>
            <a:r>
              <a:rPr lang="en-US" sz="2000" i="1" dirty="0" err="1"/>
              <a:t>Ducey</a:t>
            </a:r>
            <a:r>
              <a:rPr lang="en-US" sz="2000" i="1" dirty="0"/>
              <a:t>, makes outright repeal without something else to take its place unacceptable.</a:t>
            </a:r>
          </a:p>
          <a:p>
            <a:pPr marL="0" indent="0">
              <a:buNone/>
            </a:pPr>
            <a:r>
              <a:rPr lang="en-US" sz="2000" i="1" dirty="0"/>
              <a:t>“I’m not talking about repeal,” he said.</a:t>
            </a:r>
          </a:p>
          <a:p>
            <a:pPr marL="0" indent="0">
              <a:buNone/>
            </a:pPr>
            <a:r>
              <a:rPr lang="en-US" sz="2000" i="1" dirty="0"/>
              <a:t>“I’m talking about repeal and replace,” </a:t>
            </a:r>
            <a:r>
              <a:rPr lang="en-US" sz="2000" i="1" dirty="0" err="1"/>
              <a:t>Ducey</a:t>
            </a:r>
            <a:r>
              <a:rPr lang="en-US" sz="2000" i="1" dirty="0"/>
              <a:t> continued. “I want to see all of our citizens have access to health care that’s affordable.”</a:t>
            </a:r>
          </a:p>
          <a:p>
            <a:pPr marL="0" indent="0">
              <a:buNone/>
            </a:pPr>
            <a:r>
              <a:rPr lang="en-US" sz="2000" i="1" dirty="0"/>
              <a:t>With outright repeal unacceptable, the governor said it remains to be seen what Trump and Congress can come up with as an alternative.</a:t>
            </a:r>
          </a:p>
          <a:p>
            <a:pPr marL="0" indent="0">
              <a:buNone/>
            </a:pPr>
            <a:r>
              <a:rPr lang="en-US" sz="2000" i="1" dirty="0"/>
              <a:t>“The devil is going to be in the details of a health care plan that allows accessibility to all of our citizens,” he said.</a:t>
            </a:r>
          </a:p>
          <a:p>
            <a:pPr marL="0" indent="0">
              <a:buNone/>
            </a:pPr>
            <a:r>
              <a:rPr lang="en-US" sz="2000" i="1" dirty="0"/>
              <a:t>“That’s the discussion that we’re going to have,” the governor continued. “What we have currently isn’t working.”</a:t>
            </a:r>
          </a:p>
          <a:p>
            <a:pPr marL="0" indent="0">
              <a:buNone/>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6</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808407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Capitol Times – November 15th</a:t>
            </a:r>
            <a:endParaRPr lang="en-US" dirty="0"/>
          </a:p>
        </p:txBody>
      </p:sp>
      <p:sp>
        <p:nvSpPr>
          <p:cNvPr id="3" name="Content Placeholder 2"/>
          <p:cNvSpPr>
            <a:spLocks noGrp="1"/>
          </p:cNvSpPr>
          <p:nvPr>
            <p:ph idx="1"/>
          </p:nvPr>
        </p:nvSpPr>
        <p:spPr/>
        <p:txBody>
          <a:bodyPr/>
          <a:lstStyle/>
          <a:p>
            <a:pPr marL="0" indent="0">
              <a:buNone/>
            </a:pPr>
            <a:r>
              <a:rPr lang="en-US" sz="2600" i="1" dirty="0"/>
              <a:t>Amid the discussion of the likely repeal-and-replace of Obamacare that will follow Trump’s inauguration, Brewer said she hopes the expansion of AHCCCS, which she shepherded through the Legislature in 2013, stays intact. </a:t>
            </a:r>
            <a:endParaRPr lang="en-US" sz="2600" i="1" dirty="0" smtClean="0"/>
          </a:p>
          <a:p>
            <a:pPr marL="0" indent="0">
              <a:buNone/>
            </a:pPr>
            <a:r>
              <a:rPr lang="en-US" sz="2600" i="1" dirty="0"/>
              <a:t>“They can implement AHCCCS in all 50 states. They probably will tweak it or revise it some, but it’s on the table, as far as I’m concerned, to be discussed. And I’m rooting for Arizona’s AHCCCS program,” </a:t>
            </a:r>
            <a:endParaRPr lang="en-US" sz="2600" i="1" dirty="0"/>
          </a:p>
        </p:txBody>
      </p:sp>
      <p:sp>
        <p:nvSpPr>
          <p:cNvPr id="4" name="Slide Number Placeholder 3"/>
          <p:cNvSpPr>
            <a:spLocks noGrp="1"/>
          </p:cNvSpPr>
          <p:nvPr>
            <p:ph type="sldNum" sz="quarter" idx="4"/>
          </p:nvPr>
        </p:nvSpPr>
        <p:spPr/>
        <p:txBody>
          <a:bodyPr/>
          <a:lstStyle/>
          <a:p>
            <a:fld id="{FF445594-FFE8-4E90-934C-EFF530110A38}" type="slidenum">
              <a:rPr lang="en-US" smtClean="0"/>
              <a:t>7</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185048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 provisions outside coverage</a:t>
            </a:r>
            <a:endParaRPr lang="en-US" dirty="0"/>
          </a:p>
        </p:txBody>
      </p:sp>
      <p:sp>
        <p:nvSpPr>
          <p:cNvPr id="3" name="Content Placeholder 2"/>
          <p:cNvSpPr>
            <a:spLocks noGrp="1"/>
          </p:cNvSpPr>
          <p:nvPr>
            <p:ph idx="1"/>
          </p:nvPr>
        </p:nvSpPr>
        <p:spPr/>
        <p:txBody>
          <a:bodyPr/>
          <a:lstStyle/>
          <a:p>
            <a:pPr lvl="0"/>
            <a:r>
              <a:rPr lang="en-US" sz="2200" dirty="0"/>
              <a:t>Essential benefits package</a:t>
            </a:r>
          </a:p>
          <a:p>
            <a:pPr lvl="0"/>
            <a:r>
              <a:rPr lang="en-US" sz="2200" dirty="0"/>
              <a:t>MAGI income calculations </a:t>
            </a:r>
            <a:r>
              <a:rPr lang="en-US" sz="2200" dirty="0" smtClean="0"/>
              <a:t>and new eligibility systems</a:t>
            </a:r>
            <a:endParaRPr lang="en-US" sz="2200" dirty="0"/>
          </a:p>
          <a:p>
            <a:pPr lvl="0"/>
            <a:r>
              <a:rPr lang="en-US" sz="2200" dirty="0" smtClean="0"/>
              <a:t>Former </a:t>
            </a:r>
            <a:r>
              <a:rPr lang="en-US" sz="2200" dirty="0"/>
              <a:t>foster youth who were in foster system for 6 months can stay on Medicaid until 25</a:t>
            </a:r>
          </a:p>
          <a:p>
            <a:pPr lvl="0"/>
            <a:r>
              <a:rPr lang="en-US" sz="2200" dirty="0"/>
              <a:t>CHIP FMAP</a:t>
            </a:r>
          </a:p>
          <a:p>
            <a:pPr lvl="0"/>
            <a:r>
              <a:rPr lang="en-US" sz="2200" dirty="0"/>
              <a:t>Hospital presumptive eligibility</a:t>
            </a:r>
          </a:p>
          <a:p>
            <a:pPr lvl="0"/>
            <a:r>
              <a:rPr lang="en-US" sz="2200" dirty="0"/>
              <a:t>Family planning </a:t>
            </a:r>
            <a:r>
              <a:rPr lang="en-US" sz="2200" dirty="0" smtClean="0"/>
              <a:t>extension</a:t>
            </a:r>
            <a:endParaRPr lang="en-US" sz="2200" dirty="0"/>
          </a:p>
          <a:p>
            <a:pPr lvl="0"/>
            <a:r>
              <a:rPr lang="en-US" sz="2200" dirty="0"/>
              <a:t>Drug rebates for managed </a:t>
            </a:r>
            <a:r>
              <a:rPr lang="en-US" sz="2200" dirty="0" smtClean="0"/>
              <a:t>care</a:t>
            </a:r>
          </a:p>
          <a:p>
            <a:pPr lvl="0"/>
            <a:r>
              <a:rPr lang="en-US" sz="2200" dirty="0" smtClean="0"/>
              <a:t>Authority for dual demonstrations (no direct impact on AZ)</a:t>
            </a:r>
          </a:p>
          <a:p>
            <a:pPr lvl="0"/>
            <a:r>
              <a:rPr lang="en-US" sz="2200" dirty="0" smtClean="0"/>
              <a:t>Program integrity requirements</a:t>
            </a:r>
            <a:endParaRPr lang="en-US" sz="2200" dirty="0"/>
          </a:p>
          <a:p>
            <a:endParaRPr lang="en-US" sz="2400" dirty="0"/>
          </a:p>
        </p:txBody>
      </p:sp>
      <p:sp>
        <p:nvSpPr>
          <p:cNvPr id="4" name="Slide Number Placeholder 3"/>
          <p:cNvSpPr>
            <a:spLocks noGrp="1"/>
          </p:cNvSpPr>
          <p:nvPr>
            <p:ph type="sldNum" sz="quarter" idx="4"/>
          </p:nvPr>
        </p:nvSpPr>
        <p:spPr/>
        <p:txBody>
          <a:bodyPr/>
          <a:lstStyle/>
          <a:p>
            <a:fld id="{FF445594-FFE8-4E90-934C-EFF530110A38}" type="slidenum">
              <a:rPr lang="en-US" smtClean="0"/>
              <a:t>8</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543098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 Grant/PMPM discussion</a:t>
            </a:r>
            <a:endParaRPr lang="en-US" dirty="0"/>
          </a:p>
        </p:txBody>
      </p:sp>
      <p:sp>
        <p:nvSpPr>
          <p:cNvPr id="3" name="Content Placeholder 2"/>
          <p:cNvSpPr>
            <a:spLocks noGrp="1"/>
          </p:cNvSpPr>
          <p:nvPr>
            <p:ph idx="1"/>
          </p:nvPr>
        </p:nvSpPr>
        <p:spPr/>
        <p:txBody>
          <a:bodyPr/>
          <a:lstStyle/>
          <a:p>
            <a:pPr lvl="0"/>
            <a:r>
              <a:rPr lang="en-US" sz="2400" dirty="0"/>
              <a:t>What is in the base for federal grant? (e.g., A Better Way builds off 2016 and phases down enhanced ACA FMAP to regular FMAP.)</a:t>
            </a:r>
          </a:p>
          <a:p>
            <a:pPr lvl="1"/>
            <a:r>
              <a:rPr lang="en-US" sz="2400" dirty="0"/>
              <a:t>Note less efficient states may have room to make program changes to save funding and avoid cutting populations; Arizona has little room on benefits or provider rates or utilization rates (things like leveraging home and community services)</a:t>
            </a:r>
          </a:p>
          <a:p>
            <a:pPr lvl="0"/>
            <a:r>
              <a:rPr lang="en-US" sz="2400" dirty="0" smtClean="0"/>
              <a:t>What </a:t>
            </a:r>
            <a:r>
              <a:rPr lang="en-US" sz="2400" dirty="0"/>
              <a:t>is the state match or maintenance of effort requirement?</a:t>
            </a:r>
          </a:p>
          <a:p>
            <a:pPr lvl="0"/>
            <a:r>
              <a:rPr lang="en-US" sz="2400" dirty="0"/>
              <a:t>How is the expansion incorporated? </a:t>
            </a:r>
          </a:p>
        </p:txBody>
      </p:sp>
      <p:sp>
        <p:nvSpPr>
          <p:cNvPr id="4" name="Slide Number Placeholder 3"/>
          <p:cNvSpPr>
            <a:spLocks noGrp="1"/>
          </p:cNvSpPr>
          <p:nvPr>
            <p:ph type="sldNum" sz="quarter" idx="4"/>
          </p:nvPr>
        </p:nvSpPr>
        <p:spPr/>
        <p:txBody>
          <a:bodyPr/>
          <a:lstStyle/>
          <a:p>
            <a:fld id="{FF445594-FFE8-4E90-934C-EFF530110A38}" type="slidenum">
              <a:rPr lang="en-US" smtClean="0"/>
              <a:t>9</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29010846"/>
      </p:ext>
    </p:extLst>
  </p:cSld>
  <p:clrMapOvr>
    <a:masterClrMapping/>
  </p:clrMapOvr>
</p:sld>
</file>

<file path=ppt/theme/theme1.xml><?xml version="1.0" encoding="utf-8"?>
<a:theme xmlns:a="http://schemas.openxmlformats.org/drawingml/2006/main" name="3_2014 AHCCCS">
  <a:themeElements>
    <a:clrScheme name="AHCCCS 1">
      <a:dk1>
        <a:srgbClr val="595959"/>
      </a:dk1>
      <a:lt1>
        <a:sysClr val="window" lastClr="FFFFFF"/>
      </a:lt1>
      <a:dk2>
        <a:srgbClr val="1F497D"/>
      </a:dk2>
      <a:lt2>
        <a:srgbClr val="FFFFFF"/>
      </a:lt2>
      <a:accent1>
        <a:srgbClr val="318DCC"/>
      </a:accent1>
      <a:accent2>
        <a:srgbClr val="FFCB08"/>
      </a:accent2>
      <a:accent3>
        <a:srgbClr val="702339"/>
      </a:accent3>
      <a:accent4>
        <a:srgbClr val="6E9282"/>
      </a:accent4>
      <a:accent5>
        <a:srgbClr val="A0CEEC"/>
      </a:accent5>
      <a:accent6>
        <a:srgbClr val="FAE69C"/>
      </a:accent6>
      <a:hlink>
        <a:srgbClr val="318DCC"/>
      </a:hlink>
      <a:folHlink>
        <a:srgbClr val="7023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18CA5A3BC7C3A45A7DF571A25E273CD" ma:contentTypeVersion="0" ma:contentTypeDescription="Create a new document." ma:contentTypeScope="" ma:versionID="5589fa26cd31f093e6817e0116009b8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5734FB-75F0-48A5-A4EB-69DDB64B4804}">
  <ds:schemaRefs>
    <ds:schemaRef ds:uri="http://schemas.microsoft.com/office/2006/metadata/properties"/>
    <ds:schemaRef ds:uri="http://schemas.microsoft.com/office/infopath/2007/PartnerControls"/>
    <ds:schemaRef ds:uri="http://www.w3.org/XML/1998/namespace"/>
    <ds:schemaRef ds:uri="http://purl.org/dc/elements/1.1/"/>
    <ds:schemaRef ds:uri="http://schemas.microsoft.com/office/2006/documentManagement/types"/>
    <ds:schemaRef ds:uri="http://purl.org/dc/dcmitype/"/>
    <ds:schemaRef ds:uri="http://schemas.openxmlformats.org/package/2006/metadata/core-properties"/>
    <ds:schemaRef ds:uri="http://purl.org/dc/terms/"/>
  </ds:schemaRefs>
</ds:datastoreItem>
</file>

<file path=customXml/itemProps2.xml><?xml version="1.0" encoding="utf-8"?>
<ds:datastoreItem xmlns:ds="http://schemas.openxmlformats.org/officeDocument/2006/customXml" ds:itemID="{9F48B145-882E-42BE-B2DB-79040E8286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34778DE3-1BB4-46D7-ADBB-119184F23F6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24962</TotalTime>
  <Words>780</Words>
  <Application>Microsoft Office PowerPoint</Application>
  <PresentationFormat>On-screen Show (4:3)</PresentationFormat>
  <Paragraphs>196</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3_2014 AHCCCS</vt:lpstr>
      <vt:lpstr>AHCCCS Update</vt:lpstr>
      <vt:lpstr>Overview</vt:lpstr>
      <vt:lpstr>Select AHCCCS Initiatives</vt:lpstr>
      <vt:lpstr>Potential Impact ACA Changes</vt:lpstr>
      <vt:lpstr>Funding Sources impacting GF</vt:lpstr>
      <vt:lpstr>Capitol Times – November 11th</vt:lpstr>
      <vt:lpstr>Capitol Times – November 15th</vt:lpstr>
      <vt:lpstr>ACA provisions outside coverage</vt:lpstr>
      <vt:lpstr>Block Grant/PMPM discussion</vt:lpstr>
      <vt:lpstr>Block Grant/PMPM discussion</vt:lpstr>
      <vt:lpstr>LAN Payment Reform Framework</vt:lpstr>
      <vt:lpstr>Potential Future VBP Levels</vt:lpstr>
      <vt:lpstr>APM Proposed Targets</vt:lpstr>
      <vt:lpstr>IMD and AHCCCS Care</vt:lpstr>
      <vt:lpstr>Questions?</vt:lpstr>
    </vt:vector>
  </TitlesOfParts>
  <Company>AHCCCS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presentation</dc:title>
  <dc:creator>Lcraymon</dc:creator>
  <cp:lastModifiedBy>Betlach, Tom</cp:lastModifiedBy>
  <cp:revision>396</cp:revision>
  <cp:lastPrinted>2016-05-11T18:50:49Z</cp:lastPrinted>
  <dcterms:created xsi:type="dcterms:W3CDTF">2011-11-23T15:17:49Z</dcterms:created>
  <dcterms:modified xsi:type="dcterms:W3CDTF">2016-11-16T01:23:25Z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0x010100218CA5A3BC7C3A45A7DF571A25E273CD</vt:lpwstr>
  </property>
</Properties>
</file>