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1" r:id="rId3"/>
    <p:sldId id="262" r:id="rId4"/>
    <p:sldId id="263" r:id="rId5"/>
    <p:sldId id="273" r:id="rId6"/>
    <p:sldId id="274" r:id="rId7"/>
    <p:sldId id="275" r:id="rId8"/>
    <p:sldId id="272" r:id="rId9"/>
    <p:sldId id="264" r:id="rId10"/>
    <p:sldId id="276" r:id="rId11"/>
    <p:sldId id="271" r:id="rId12"/>
    <p:sldId id="277" r:id="rId13"/>
    <p:sldId id="259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5/16/2017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2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4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3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7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Targeted Investments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AHCCCS Update</a:t>
            </a:r>
          </a:p>
          <a:p>
            <a:r>
              <a:rPr lang="en-US" dirty="0" smtClean="0"/>
              <a:t>May 17,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MCO </a:t>
            </a:r>
            <a:r>
              <a:rPr lang="en-US" dirty="0" smtClean="0"/>
              <a:t>Responsibilities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Annual TI payments to providers </a:t>
            </a:r>
            <a:r>
              <a:rPr lang="en-US" sz="2800" dirty="0"/>
              <a:t>will </a:t>
            </a:r>
            <a:r>
              <a:rPr lang="en-US" sz="2800" dirty="0" smtClean="0"/>
              <a:t>be made by the MCOs</a:t>
            </a:r>
          </a:p>
          <a:p>
            <a:r>
              <a:rPr lang="en-US" sz="2800" dirty="0"/>
              <a:t>Year </a:t>
            </a:r>
            <a:r>
              <a:rPr lang="en-US" sz="2800" dirty="0" smtClean="0"/>
              <a:t>1, MCOs will generate </a:t>
            </a:r>
            <a:r>
              <a:rPr lang="en-US" sz="2800" dirty="0"/>
              <a:t>the </a:t>
            </a:r>
            <a:r>
              <a:rPr lang="en-US" sz="2800" dirty="0" smtClean="0"/>
              <a:t>TI payments after receiving the adjusted capitation </a:t>
            </a:r>
            <a:r>
              <a:rPr lang="en-US" sz="2800" dirty="0" smtClean="0"/>
              <a:t>rates and </a:t>
            </a:r>
            <a:r>
              <a:rPr lang="en-US" sz="2800" dirty="0" smtClean="0"/>
              <a:t>TI participant payment data from </a:t>
            </a:r>
            <a:r>
              <a:rPr lang="en-US" sz="2800" dirty="0" smtClean="0"/>
              <a:t>AHCCCS ~ </a:t>
            </a:r>
            <a:r>
              <a:rPr lang="en-US" sz="2800" dirty="0" smtClean="0"/>
              <a:t>October </a:t>
            </a:r>
            <a:r>
              <a:rPr lang="en-US" sz="2800" dirty="0" smtClean="0"/>
              <a:t>2017</a:t>
            </a:r>
            <a:endParaRPr lang="en-US" sz="2800" dirty="0" smtClean="0"/>
          </a:p>
          <a:p>
            <a:r>
              <a:rPr lang="en-US" sz="2800" dirty="0" smtClean="0"/>
              <a:t>Years 2-5, TI participant payment information will require </a:t>
            </a:r>
            <a:r>
              <a:rPr lang="en-US" sz="2800" dirty="0" smtClean="0"/>
              <a:t>additional </a:t>
            </a:r>
            <a:r>
              <a:rPr lang="en-US" sz="2800" dirty="0" smtClean="0"/>
              <a:t>time for AHCCCS to </a:t>
            </a:r>
            <a:r>
              <a:rPr lang="en-US" sz="2800" dirty="0" smtClean="0"/>
              <a:t>calculate (to the extent encounter data is used – lag will be needed)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562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MCO Responsibilities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Utilizing </a:t>
            </a:r>
            <a:r>
              <a:rPr lang="en-US" sz="2800" dirty="0"/>
              <a:t>payment report provided by AHCCCS, respond to provider TI payment </a:t>
            </a:r>
            <a:r>
              <a:rPr lang="en-US" sz="2800" dirty="0" smtClean="0"/>
              <a:t>questions </a:t>
            </a:r>
          </a:p>
          <a:p>
            <a:pPr lvl="1"/>
            <a:r>
              <a:rPr lang="en-US" sz="2400" dirty="0" smtClean="0"/>
              <a:t>Refer </a:t>
            </a:r>
            <a:r>
              <a:rPr lang="en-US" sz="2400" dirty="0"/>
              <a:t>to AHCCCS as </a:t>
            </a:r>
            <a:r>
              <a:rPr lang="en-US" sz="2400" dirty="0" smtClean="0"/>
              <a:t>needed – resource matrix provided</a:t>
            </a:r>
            <a:endParaRPr lang="en-US" sz="2400" dirty="0"/>
          </a:p>
          <a:p>
            <a:r>
              <a:rPr lang="en-US" sz="2800" dirty="0" smtClean="0"/>
              <a:t>Execute CYE 2017 and CYE 2018 MCO contract amendments that describe AHCCCS and MCO responsibilities for </a:t>
            </a:r>
            <a:r>
              <a:rPr lang="en-US" sz="2800" dirty="0"/>
              <a:t>making payments to TI Program </a:t>
            </a:r>
            <a:r>
              <a:rPr lang="en-US" sz="2800" dirty="0" smtClean="0"/>
              <a:t>participants</a:t>
            </a:r>
            <a:endParaRPr lang="en-US" sz="2800" dirty="0" smtClean="0"/>
          </a:p>
          <a:p>
            <a:r>
              <a:rPr lang="en-US" sz="2800" dirty="0" smtClean="0"/>
              <a:t>Follow </a:t>
            </a:r>
            <a:r>
              <a:rPr lang="en-US" sz="2800" dirty="0" smtClean="0"/>
              <a:t>the Targeted Investments Policy [AMPM Chapter 200- in development]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lvl="0"/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11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MCO Administrative </a:t>
            </a:r>
            <a:r>
              <a:rPr lang="en-US" dirty="0" smtClean="0"/>
              <a:t>Funding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$10,000 per </a:t>
            </a:r>
            <a:r>
              <a:rPr lang="en-US" sz="3600" dirty="0" smtClean="0"/>
              <a:t>MCO per year</a:t>
            </a:r>
          </a:p>
          <a:p>
            <a:pPr lvl="1"/>
            <a:r>
              <a:rPr lang="en-US" dirty="0" smtClean="0"/>
              <a:t>RBHAs to be paid more for Year 1</a:t>
            </a:r>
            <a:endParaRPr lang="en-US" dirty="0" smtClean="0"/>
          </a:p>
          <a:p>
            <a:r>
              <a:rPr lang="en-US" sz="3600" dirty="0" smtClean="0"/>
              <a:t>Premium </a:t>
            </a:r>
            <a:r>
              <a:rPr lang="en-US" sz="3600" dirty="0" smtClean="0"/>
              <a:t>tax </a:t>
            </a:r>
            <a:r>
              <a:rPr lang="en-US" sz="3600" dirty="0" smtClean="0"/>
              <a:t>will be added</a:t>
            </a:r>
            <a:endParaRPr lang="en-US" sz="3600" dirty="0" smtClean="0"/>
          </a:p>
          <a:p>
            <a:r>
              <a:rPr lang="en-US" sz="3600" dirty="0" smtClean="0"/>
              <a:t>HIF </a:t>
            </a:r>
            <a:r>
              <a:rPr lang="en-US" sz="3600" dirty="0"/>
              <a:t>incurred costs paid </a:t>
            </a:r>
            <a:r>
              <a:rPr lang="en-US" sz="3600" dirty="0" smtClean="0"/>
              <a:t>in future</a:t>
            </a:r>
            <a:endParaRPr lang="en-US" sz="3600" dirty="0"/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85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318DCC"/>
                </a:solidFill>
              </a:rPr>
              <a:t>Targeted </a:t>
            </a:r>
            <a:r>
              <a:rPr lang="en-US" sz="4400" dirty="0" smtClean="0">
                <a:solidFill>
                  <a:srgbClr val="318DCC"/>
                </a:solidFill>
              </a:rPr>
              <a:t>Investments </a:t>
            </a:r>
            <a:r>
              <a:rPr lang="en-US" sz="4400" dirty="0">
                <a:solidFill>
                  <a:srgbClr val="318DCC"/>
                </a:solidFill>
              </a:rPr>
              <a:t>Program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FFCB08"/>
              </a:buClr>
            </a:pPr>
            <a:r>
              <a:rPr lang="en-US" sz="2800" dirty="0"/>
              <a:t>Funded through the 1115 Waiver </a:t>
            </a:r>
            <a:r>
              <a:rPr lang="en-US" sz="2800" dirty="0" smtClean="0"/>
              <a:t>renewal   </a:t>
            </a:r>
          </a:p>
          <a:p>
            <a:pPr lvl="0">
              <a:buClr>
                <a:srgbClr val="FFCB08"/>
              </a:buClr>
            </a:pPr>
            <a:r>
              <a:rPr lang="en-US" sz="2800" dirty="0" smtClean="0"/>
              <a:t>$</a:t>
            </a:r>
            <a:r>
              <a:rPr lang="en-US" sz="2800" dirty="0"/>
              <a:t>285M in financial incentives available to participating AHCCCS providers to develop processes for integrated care, including: </a:t>
            </a:r>
          </a:p>
          <a:p>
            <a:pPr lvl="1">
              <a:buClr>
                <a:srgbClr val="FFCB08"/>
              </a:buClr>
            </a:pPr>
            <a:r>
              <a:rPr lang="en-US" sz="2700" dirty="0"/>
              <a:t>Increasing integration of physical and behavioral health (BH) </a:t>
            </a:r>
            <a:r>
              <a:rPr lang="en-US" sz="2700" dirty="0" smtClean="0"/>
              <a:t>care</a:t>
            </a:r>
            <a:endParaRPr lang="en-US" sz="2700" dirty="0"/>
          </a:p>
          <a:p>
            <a:pPr lvl="1">
              <a:buClr>
                <a:srgbClr val="FFCB08"/>
              </a:buClr>
            </a:pPr>
            <a:r>
              <a:rPr lang="en-US" sz="2700" dirty="0"/>
              <a:t>Increasing care coordination for individuals with BH health </a:t>
            </a:r>
            <a:r>
              <a:rPr lang="en-US" sz="2700" dirty="0" smtClean="0"/>
              <a:t>needs</a:t>
            </a:r>
            <a:endParaRPr lang="en-US" sz="27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 Focus &amp;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 </a:t>
            </a:r>
            <a:r>
              <a:rPr lang="en-US" dirty="0"/>
              <a:t>Program Focus Population</a:t>
            </a:r>
            <a:r>
              <a:rPr lang="en-US" dirty="0" smtClean="0"/>
              <a:t>?</a:t>
            </a:r>
          </a:p>
          <a:p>
            <a:pPr lvl="1"/>
            <a:r>
              <a:rPr lang="en-US" sz="2400" dirty="0"/>
              <a:t>AHCCCS members with </a:t>
            </a:r>
            <a:r>
              <a:rPr lang="en-US" sz="2400" dirty="0" smtClean="0"/>
              <a:t>behavioral health </a:t>
            </a:r>
            <a:r>
              <a:rPr lang="en-US" sz="2400" dirty="0" smtClean="0"/>
              <a:t>conditions</a:t>
            </a:r>
            <a:endParaRPr lang="en-US" sz="2400" dirty="0"/>
          </a:p>
          <a:p>
            <a:r>
              <a:rPr lang="en-US" dirty="0"/>
              <a:t>Goal of the TI Program? </a:t>
            </a:r>
            <a:endParaRPr lang="en-US" dirty="0" smtClean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/>
              <a:t>Reduce fragmentation between acute and BH </a:t>
            </a:r>
            <a:r>
              <a:rPr lang="en-US" dirty="0" smtClean="0"/>
              <a:t>care</a:t>
            </a:r>
            <a:endParaRPr lang="en-US" dirty="0"/>
          </a:p>
          <a:p>
            <a:pPr lvl="1"/>
            <a:r>
              <a:rPr lang="en-US" sz="2400" dirty="0" smtClean="0"/>
              <a:t>Improve </a:t>
            </a:r>
            <a:r>
              <a:rPr lang="en-US" sz="2400" dirty="0"/>
              <a:t>integration at the provider </a:t>
            </a:r>
            <a:r>
              <a:rPr lang="en-US" sz="2400" dirty="0" smtClean="0"/>
              <a:t>level for </a:t>
            </a:r>
            <a:r>
              <a:rPr lang="en-US" sz="2400" dirty="0"/>
              <a:t>members with BH </a:t>
            </a:r>
            <a:r>
              <a:rPr lang="en-US" sz="2400" dirty="0" smtClean="0"/>
              <a:t>needs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/>
              <a:t>Improve health outcomes for members with physical health and BH </a:t>
            </a:r>
            <a:r>
              <a:rPr lang="en-US" dirty="0" smtClean="0"/>
              <a:t>needs</a:t>
            </a:r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5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Which AHCCCS providers are eligible to participate?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FFCB08"/>
              </a:buClr>
            </a:pPr>
            <a:r>
              <a:rPr lang="en-US" sz="2600" dirty="0"/>
              <a:t>Eligible providers </a:t>
            </a:r>
            <a:r>
              <a:rPr lang="en-US" sz="2600" dirty="0" smtClean="0"/>
              <a:t>selected </a:t>
            </a:r>
            <a:r>
              <a:rPr lang="en-US" sz="2600" dirty="0"/>
              <a:t>via the application </a:t>
            </a:r>
            <a:r>
              <a:rPr lang="en-US" sz="2600" dirty="0" smtClean="0"/>
              <a:t>process; must </a:t>
            </a:r>
            <a:r>
              <a:rPr lang="en-US" sz="2600" dirty="0"/>
              <a:t>have contracts with AHCCCS MCOs </a:t>
            </a:r>
            <a:r>
              <a:rPr lang="en-US" sz="2600" dirty="0" smtClean="0"/>
              <a:t>  </a:t>
            </a:r>
          </a:p>
          <a:p>
            <a:pPr lvl="0">
              <a:buClr>
                <a:srgbClr val="FFCB08"/>
              </a:buClr>
            </a:pPr>
            <a:r>
              <a:rPr lang="en-US" sz="2600" dirty="0" smtClean="0"/>
              <a:t>Eligible </a:t>
            </a:r>
            <a:r>
              <a:rPr lang="en-US" sz="2600" dirty="0"/>
              <a:t>provider types include:</a:t>
            </a:r>
          </a:p>
          <a:p>
            <a:pPr lvl="1">
              <a:buClr>
                <a:srgbClr val="FFCB08"/>
              </a:buClr>
            </a:pPr>
            <a:r>
              <a:rPr lang="en-US" sz="2200" dirty="0"/>
              <a:t>Primary care</a:t>
            </a:r>
          </a:p>
          <a:p>
            <a:pPr lvl="1">
              <a:buClr>
                <a:srgbClr val="FFCB08"/>
              </a:buClr>
            </a:pPr>
            <a:r>
              <a:rPr lang="en-US" sz="2200" dirty="0"/>
              <a:t>Outpatient mental health (Provider Type 77)</a:t>
            </a:r>
          </a:p>
          <a:p>
            <a:pPr lvl="1">
              <a:buClr>
                <a:srgbClr val="FFCB08"/>
              </a:buClr>
            </a:pPr>
            <a:r>
              <a:rPr lang="en-US" sz="2200" dirty="0" smtClean="0"/>
              <a:t>Hospitals/Psychiatric Hospitals</a:t>
            </a:r>
            <a:endParaRPr lang="en-US" sz="2200" dirty="0"/>
          </a:p>
          <a:p>
            <a:pPr lvl="1">
              <a:buClr>
                <a:srgbClr val="FFCB08"/>
              </a:buClr>
            </a:pPr>
            <a:r>
              <a:rPr lang="en-US" sz="2200" dirty="0"/>
              <a:t>Integrated Clinics</a:t>
            </a:r>
          </a:p>
          <a:p>
            <a:pPr lvl="0">
              <a:buClr>
                <a:srgbClr val="FFCB08"/>
              </a:buClr>
            </a:pPr>
            <a:r>
              <a:rPr lang="en-US" sz="2600" dirty="0" smtClean="0"/>
              <a:t>Eligible </a:t>
            </a:r>
            <a:r>
              <a:rPr lang="en-US" sz="2600" dirty="0"/>
              <a:t>providers can be an individual provider or a group of providers that practice across one or more practice </a:t>
            </a:r>
            <a:r>
              <a:rPr lang="en-US" sz="2600" dirty="0" smtClean="0"/>
              <a:t>sites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45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 Focus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Adults with behavioral health needs</a:t>
            </a:r>
          </a:p>
          <a:p>
            <a:pPr lvl="0"/>
            <a:r>
              <a:rPr lang="en-US" dirty="0"/>
              <a:t>Adults transitioning from the justice system</a:t>
            </a:r>
          </a:p>
          <a:p>
            <a:pPr lvl="0"/>
            <a:r>
              <a:rPr lang="en-US" dirty="0"/>
              <a:t>Children with behavioral health needs, including care for children with ASD and care for children in the child welfare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20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Ambulatory Care</a:t>
            </a:r>
            <a:r>
              <a:rPr lang="en-US" dirty="0"/>
              <a:t>: Integrated care at the ambulatory care site for adults and children with behavioral health needs </a:t>
            </a:r>
          </a:p>
          <a:p>
            <a:pPr lvl="0"/>
            <a:r>
              <a:rPr lang="en-US" u="sng" dirty="0"/>
              <a:t>Hospital:</a:t>
            </a:r>
            <a:r>
              <a:rPr lang="en-US" dirty="0"/>
              <a:t> Care coordination during and after hospital stay for </a:t>
            </a:r>
            <a:r>
              <a:rPr lang="en-US" dirty="0" smtClean="0"/>
              <a:t>behavioral health dx </a:t>
            </a:r>
            <a:endParaRPr lang="en-US" dirty="0"/>
          </a:p>
          <a:p>
            <a:r>
              <a:rPr lang="en-US" u="sng" dirty="0"/>
              <a:t>Justice: </a:t>
            </a:r>
            <a:r>
              <a:rPr lang="en-US" dirty="0"/>
              <a:t>Integrated care delivered in settings co-located at select county probation &amp; DOC parole offices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2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Concentration-Ambulatory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Adults with Behavioral Health Needs − Primary Care Provider</a:t>
            </a:r>
          </a:p>
          <a:p>
            <a:pPr lvl="0"/>
            <a:r>
              <a:rPr lang="en-US" dirty="0"/>
              <a:t>Adults with Behavioral Health Needs − </a:t>
            </a:r>
            <a:r>
              <a:rPr lang="en-US" dirty="0" smtClean="0"/>
              <a:t>Behavioral Health </a:t>
            </a:r>
            <a:r>
              <a:rPr lang="en-US" dirty="0"/>
              <a:t>Provider</a:t>
            </a:r>
          </a:p>
          <a:p>
            <a:pPr lvl="0"/>
            <a:r>
              <a:rPr lang="en-US" dirty="0"/>
              <a:t>Children/Youth with Behavioral Health Needs − Pediatric Primary Care Provider</a:t>
            </a:r>
          </a:p>
          <a:p>
            <a:pPr lvl="0"/>
            <a:r>
              <a:rPr lang="en-US" dirty="0"/>
              <a:t>Children/Youth </a:t>
            </a:r>
            <a:r>
              <a:rPr lang="en-US" dirty="0" smtClean="0"/>
              <a:t>w/ </a:t>
            </a:r>
            <a:r>
              <a:rPr lang="en-US" dirty="0"/>
              <a:t>Behavioral Health Needs − Pediatric </a:t>
            </a:r>
            <a:r>
              <a:rPr lang="en-US" dirty="0" smtClean="0"/>
              <a:t>Behavioral Health </a:t>
            </a:r>
            <a:r>
              <a:rPr lang="en-US" dirty="0"/>
              <a:t>Provider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61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will a provider receive incentive payments?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sng" dirty="0"/>
              <a:t>Year 1</a:t>
            </a:r>
            <a:r>
              <a:rPr lang="en-US" sz="2400" dirty="0"/>
              <a:t> Incentive payments will be made to successful applicants</a:t>
            </a:r>
          </a:p>
          <a:p>
            <a:r>
              <a:rPr lang="en-US" sz="2400" u="sng" dirty="0"/>
              <a:t>Years 2-5 </a:t>
            </a:r>
            <a:r>
              <a:rPr lang="en-US" sz="2400" dirty="0"/>
              <a:t>Incentive payments due to each TI participant will be calculated by </a:t>
            </a:r>
            <a:r>
              <a:rPr lang="en-US" sz="2400" dirty="0" smtClean="0"/>
              <a:t>AHCCCS performance </a:t>
            </a:r>
            <a:r>
              <a:rPr lang="en-US" sz="2400" dirty="0"/>
              <a:t>metrics:</a:t>
            </a:r>
          </a:p>
          <a:p>
            <a:pPr lvl="1"/>
            <a:r>
              <a:rPr lang="en-US" sz="2400" u="sng" dirty="0"/>
              <a:t>Years 2 &amp; 3: </a:t>
            </a:r>
            <a:r>
              <a:rPr lang="en-US" sz="2400" dirty="0"/>
              <a:t>AHCCCS will evaluate participating provider performance based on documentation of the completion of </a:t>
            </a:r>
            <a:r>
              <a:rPr lang="en-US" sz="2400" dirty="0" smtClean="0"/>
              <a:t>milestones </a:t>
            </a:r>
            <a:r>
              <a:rPr lang="en-US" sz="2400" dirty="0"/>
              <a:t>associated with relevant Core Components.</a:t>
            </a:r>
          </a:p>
          <a:p>
            <a:pPr lvl="1"/>
            <a:r>
              <a:rPr lang="en-US" sz="2400" u="sng" dirty="0"/>
              <a:t>Years 4 &amp; </a:t>
            </a:r>
            <a:r>
              <a:rPr lang="en-US" sz="2400" u="sng" dirty="0" smtClean="0"/>
              <a:t>5: </a:t>
            </a:r>
            <a:r>
              <a:rPr lang="en-US" sz="2400" dirty="0"/>
              <a:t>AHCCCS will evaluate participating provider performance based on achievement of clinical performance measures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07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TI Incentive Payments Structured Under </a:t>
            </a:r>
            <a:r>
              <a:rPr lang="en-US" dirty="0" smtClean="0"/>
              <a:t>438.6(c)?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Using TI participants’ performance on required metrics, AHCCCS will annually calculate incentive payments due, segmented by MCO attribution</a:t>
            </a:r>
          </a:p>
          <a:p>
            <a:pPr lvl="0"/>
            <a:r>
              <a:rPr lang="en-US" sz="2800" dirty="0" smtClean="0"/>
              <a:t>AHCCCS will provide </a:t>
            </a:r>
            <a:r>
              <a:rPr lang="en-US" sz="2800" dirty="0" smtClean="0"/>
              <a:t>MCOs </a:t>
            </a:r>
            <a:r>
              <a:rPr lang="en-US" sz="2800" dirty="0" smtClean="0"/>
              <a:t>with </a:t>
            </a:r>
            <a:r>
              <a:rPr lang="en-US" sz="2800" dirty="0" smtClean="0"/>
              <a:t>participating </a:t>
            </a:r>
            <a:r>
              <a:rPr lang="en-US" sz="2800" dirty="0" smtClean="0"/>
              <a:t>provider list and specific TI payments earned </a:t>
            </a:r>
          </a:p>
          <a:p>
            <a:pPr lvl="0"/>
            <a:r>
              <a:rPr lang="en-US" sz="2800" dirty="0"/>
              <a:t>AHCCCS will make a lump sum payment to the </a:t>
            </a:r>
            <a:r>
              <a:rPr lang="en-US" sz="2800" dirty="0" smtClean="0"/>
              <a:t>MCOs </a:t>
            </a:r>
            <a:r>
              <a:rPr lang="en-US" sz="2800" dirty="0"/>
              <a:t>equal to the incentive payments due TI </a:t>
            </a:r>
            <a:r>
              <a:rPr lang="en-US" sz="2800" dirty="0" smtClean="0"/>
              <a:t>providers</a:t>
            </a:r>
          </a:p>
          <a:p>
            <a:pPr lvl="1"/>
            <a:r>
              <a:rPr lang="en-US" sz="2400" dirty="0" smtClean="0"/>
              <a:t>Payments </a:t>
            </a:r>
            <a:r>
              <a:rPr lang="en-US" sz="2400" dirty="0"/>
              <a:t>must be dispersed to </a:t>
            </a:r>
            <a:r>
              <a:rPr lang="en-US" sz="2400" dirty="0" smtClean="0"/>
              <a:t>providers within </a:t>
            </a:r>
            <a:r>
              <a:rPr lang="en-US" sz="2400" dirty="0"/>
              <a:t>30 business </a:t>
            </a:r>
            <a:r>
              <a:rPr lang="en-US" sz="2400" dirty="0" smtClean="0"/>
              <a:t>days</a:t>
            </a:r>
          </a:p>
          <a:p>
            <a:pPr lvl="0"/>
            <a:endParaRPr lang="en-US" sz="2800" dirty="0" smtClean="0"/>
          </a:p>
          <a:p>
            <a:pPr lvl="0"/>
            <a:endParaRPr lang="en-US" sz="2800" dirty="0"/>
          </a:p>
          <a:p>
            <a:pPr lvl="0"/>
            <a:endParaRPr lang="en-US" sz="2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42069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214</TotalTime>
  <Words>695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AHCCCS template 2014</vt:lpstr>
      <vt:lpstr>Targeted Investments Program</vt:lpstr>
      <vt:lpstr>Targeted Investments Program Overview</vt:lpstr>
      <vt:lpstr>TI Focus &amp; Goals</vt:lpstr>
      <vt:lpstr>Which AHCCCS providers are eligible to participate?</vt:lpstr>
      <vt:lpstr>TI Focus Areas</vt:lpstr>
      <vt:lpstr>Projects</vt:lpstr>
      <vt:lpstr>Areas of Concentration-Ambulatory Project</vt:lpstr>
      <vt:lpstr>How will a provider receive incentive payments? </vt:lpstr>
      <vt:lpstr>How are TI Incentive Payments Structured Under 438.6(c)?</vt:lpstr>
      <vt:lpstr>MCO Responsibilities  </vt:lpstr>
      <vt:lpstr>MCO Responsibilities cont.</vt:lpstr>
      <vt:lpstr>MCO Administrative Funding </vt:lpstr>
      <vt:lpstr>Questions?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Raymond, Laura</dc:creator>
  <cp:lastModifiedBy>Silver, Shelli</cp:lastModifiedBy>
  <cp:revision>20</cp:revision>
  <dcterms:created xsi:type="dcterms:W3CDTF">2015-03-10T15:52:12Z</dcterms:created>
  <dcterms:modified xsi:type="dcterms:W3CDTF">2017-05-17T06:36:13Z</dcterms:modified>
</cp:coreProperties>
</file>