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20"/>
  </p:notesMasterIdLst>
  <p:sldIdLst>
    <p:sldId id="256" r:id="rId2"/>
    <p:sldId id="261" r:id="rId3"/>
    <p:sldId id="263" r:id="rId4"/>
    <p:sldId id="262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59" r:id="rId18"/>
    <p:sldId id="26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DAAAD-9A8A-4037-9921-B72F2182C2F4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C71B4-0BE4-46D8-9A18-4A1D7B2ED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1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80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80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015653"/>
            <a:ext cx="6705600" cy="1905000"/>
          </a:xfrm>
          <a:prstGeom prst="rect">
            <a:avLst/>
          </a:prstGeom>
        </p:spPr>
        <p:txBody>
          <a:bodyPr anchor="b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24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74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26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8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07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6474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51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97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764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14566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63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420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Reaching across Arizona to provide comprehensive 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15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Rate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Shelli Silver</a:t>
            </a:r>
          </a:p>
          <a:p>
            <a:r>
              <a:rPr lang="en-US" dirty="0" smtClean="0"/>
              <a:t>May 17,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96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DRG Rebase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Considering addition of rural hospital provider adjustor to replace pass-through</a:t>
            </a:r>
          </a:p>
          <a:p>
            <a:r>
              <a:rPr lang="en-US" dirty="0" smtClean="0"/>
              <a:t>Solve for claims failing outlier due to member enrollment changes?</a:t>
            </a:r>
          </a:p>
          <a:p>
            <a:r>
              <a:rPr lang="en-US" dirty="0" smtClean="0"/>
              <a:t>No </a:t>
            </a:r>
            <a:r>
              <a:rPr lang="en-US" dirty="0"/>
              <a:t>Documentation &amp; Coding Improvement (DCI) </a:t>
            </a:r>
            <a:r>
              <a:rPr lang="en-US" dirty="0" smtClean="0"/>
              <a:t>adjustment</a:t>
            </a:r>
            <a:endParaRPr lang="en-US" dirty="0"/>
          </a:p>
          <a:p>
            <a:r>
              <a:rPr lang="en-US" dirty="0" smtClean="0"/>
              <a:t>No </a:t>
            </a:r>
            <a:r>
              <a:rPr lang="en-US" dirty="0"/>
              <a:t>provider transitional </a:t>
            </a:r>
            <a:r>
              <a:rPr lang="en-US" dirty="0" smtClean="0"/>
              <a:t>adjustments</a:t>
            </a:r>
            <a:endParaRPr lang="en-US" dirty="0"/>
          </a:p>
          <a:p>
            <a:r>
              <a:rPr lang="en-US" dirty="0" smtClean="0"/>
              <a:t>Intend </a:t>
            </a:r>
            <a:r>
              <a:rPr lang="en-US" dirty="0"/>
              <a:t>to update code mapper annually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999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DRG Rebase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sooner than 10/1/18, may implement new readmissions policy</a:t>
            </a:r>
          </a:p>
          <a:p>
            <a:pPr lvl="1"/>
            <a:r>
              <a:rPr lang="en-US" dirty="0"/>
              <a:t>No changes to </a:t>
            </a:r>
            <a:r>
              <a:rPr lang="en-US" dirty="0" smtClean="0"/>
              <a:t>existing </a:t>
            </a:r>
            <a:r>
              <a:rPr lang="en-US" dirty="0"/>
              <a:t>readmissions policy prior to implementation </a:t>
            </a:r>
            <a:r>
              <a:rPr lang="en-US" dirty="0" smtClean="0"/>
              <a:t>of new </a:t>
            </a:r>
            <a:r>
              <a:rPr lang="en-US" dirty="0"/>
              <a:t>policy </a:t>
            </a:r>
            <a:endParaRPr lang="en-US" dirty="0" smtClean="0"/>
          </a:p>
          <a:p>
            <a:pPr lvl="1"/>
            <a:r>
              <a:rPr lang="en-US" dirty="0" smtClean="0"/>
              <a:t>Considering a performance-based </a:t>
            </a:r>
            <a:r>
              <a:rPr lang="en-US" dirty="0"/>
              <a:t>measurement </a:t>
            </a:r>
            <a:r>
              <a:rPr lang="en-US" dirty="0" smtClean="0"/>
              <a:t>consistent </a:t>
            </a:r>
            <a:r>
              <a:rPr lang="en-US" dirty="0"/>
              <a:t>with </a:t>
            </a:r>
            <a:r>
              <a:rPr lang="en-US" dirty="0" smtClean="0"/>
              <a:t>Value-Based </a:t>
            </a:r>
            <a:r>
              <a:rPr lang="en-US" dirty="0"/>
              <a:t>Purchasing differential adjusted payments</a:t>
            </a:r>
          </a:p>
          <a:p>
            <a:r>
              <a:rPr lang="en-US" dirty="0" smtClean="0"/>
              <a:t>More discussion with MCOs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085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to Professional Services Initiative (APSI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Workforce development critical to AZ</a:t>
            </a:r>
            <a:endParaRPr lang="en-US" dirty="0"/>
          </a:p>
          <a:p>
            <a:r>
              <a:rPr lang="en-US" dirty="0" smtClean="0"/>
              <a:t>Effective w/DOS on and after 10/1/17 for:</a:t>
            </a:r>
          </a:p>
          <a:p>
            <a:pPr lvl="1"/>
            <a:r>
              <a:rPr lang="en-US" dirty="0" smtClean="0"/>
              <a:t>Acute Care </a:t>
            </a:r>
          </a:p>
          <a:p>
            <a:pPr lvl="1"/>
            <a:r>
              <a:rPr lang="en-US" dirty="0" smtClean="0"/>
              <a:t>CRS</a:t>
            </a:r>
          </a:p>
          <a:p>
            <a:r>
              <a:rPr lang="en-US" dirty="0" smtClean="0"/>
              <a:t>40% rate increase to practitioners affiliated with hospitals meeting specific criteria</a:t>
            </a:r>
          </a:p>
          <a:p>
            <a:r>
              <a:rPr lang="en-US" dirty="0" smtClean="0"/>
              <a:t>Expect to include a risk corridor </a:t>
            </a:r>
            <a:r>
              <a:rPr lang="en-US" dirty="0" smtClean="0"/>
              <a:t>utilizing </a:t>
            </a:r>
            <a:r>
              <a:rPr lang="en-US" dirty="0" smtClean="0"/>
              <a:t>a risk pool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781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to Professional Services Initiative (APSI</a:t>
            </a:r>
            <a:r>
              <a:rPr lang="en-US" dirty="0" smtClean="0"/>
              <a:t>)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Hospital-affiliation criteria:</a:t>
            </a:r>
          </a:p>
          <a:p>
            <a:pPr lvl="1"/>
            <a:r>
              <a:rPr lang="en-US" dirty="0" smtClean="0"/>
              <a:t>Facility </a:t>
            </a:r>
            <a:r>
              <a:rPr lang="en-US" dirty="0"/>
              <a:t>with </a:t>
            </a:r>
            <a:r>
              <a:rPr lang="en-US" dirty="0" smtClean="0"/>
              <a:t>ACGME-accredited </a:t>
            </a:r>
            <a:r>
              <a:rPr lang="en-US" dirty="0"/>
              <a:t>teaching program </a:t>
            </a:r>
            <a:r>
              <a:rPr lang="en-US" dirty="0" smtClean="0"/>
              <a:t>pursuant Title 48, Chapter 31 or</a:t>
            </a:r>
          </a:p>
          <a:p>
            <a:pPr lvl="1"/>
            <a:r>
              <a:rPr lang="en-US" dirty="0" smtClean="0"/>
              <a:t>Facility </a:t>
            </a:r>
            <a:r>
              <a:rPr lang="en-US" dirty="0"/>
              <a:t>with: </a:t>
            </a:r>
          </a:p>
          <a:p>
            <a:pPr lvl="2"/>
            <a:r>
              <a:rPr lang="en-US" dirty="0" smtClean="0"/>
              <a:t>ACGME-accredited </a:t>
            </a:r>
            <a:r>
              <a:rPr lang="en-US" dirty="0"/>
              <a:t>teaching program </a:t>
            </a:r>
            <a:r>
              <a:rPr lang="en-US" dirty="0" smtClean="0"/>
              <a:t>with a </a:t>
            </a:r>
            <a:r>
              <a:rPr lang="en-US" dirty="0"/>
              <a:t>state university, and</a:t>
            </a:r>
          </a:p>
          <a:p>
            <a:pPr lvl="2"/>
            <a:r>
              <a:rPr lang="en-US" dirty="0" smtClean="0"/>
              <a:t>AHCCCS discharge volume &gt;/= 30% or</a:t>
            </a:r>
            <a:r>
              <a:rPr lang="en-US" dirty="0"/>
              <a:t>, </a:t>
            </a:r>
          </a:p>
          <a:p>
            <a:pPr lvl="2"/>
            <a:r>
              <a:rPr lang="en-US" dirty="0" smtClean="0"/>
              <a:t>Freestanding </a:t>
            </a:r>
            <a:r>
              <a:rPr lang="en-US" dirty="0"/>
              <a:t>children’s hospital or </a:t>
            </a:r>
            <a:r>
              <a:rPr lang="en-US" dirty="0" smtClean="0"/>
              <a:t>pediatric </a:t>
            </a:r>
            <a:r>
              <a:rPr lang="en-US" dirty="0"/>
              <a:t>unit of </a:t>
            </a:r>
            <a:r>
              <a:rPr lang="en-US" dirty="0" smtClean="0"/>
              <a:t>general </a:t>
            </a:r>
            <a:r>
              <a:rPr lang="en-US" dirty="0"/>
              <a:t>acute care hospital </a:t>
            </a:r>
            <a:r>
              <a:rPr lang="en-US" dirty="0" smtClean="0"/>
              <a:t>&gt; 100 licensed </a:t>
            </a:r>
            <a:r>
              <a:rPr lang="en-US" dirty="0"/>
              <a:t>pediatric beds, excluding nursery </a:t>
            </a:r>
            <a:r>
              <a:rPr lang="en-US" dirty="0" smtClean="0"/>
              <a:t>beds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955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to Professional Services Initiative (APSI</a:t>
            </a:r>
            <a:r>
              <a:rPr lang="en-US" dirty="0" smtClean="0"/>
              <a:t>)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Requires CMS prior approval under 438.6(c) before payments may be made</a:t>
            </a:r>
          </a:p>
          <a:p>
            <a:r>
              <a:rPr lang="en-US" dirty="0" smtClean="0"/>
              <a:t>Payment methodology is not renewed automatically </a:t>
            </a:r>
          </a:p>
          <a:p>
            <a:pPr lvl="1"/>
            <a:r>
              <a:rPr lang="en-US" dirty="0" smtClean="0"/>
              <a:t>Requires CMS prior approval annually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8840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 Rate Risk Adjustment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CYE 16 risk factors/risk adjustment to be completed this week or next</a:t>
            </a:r>
          </a:p>
          <a:p>
            <a:r>
              <a:rPr lang="en-US" dirty="0" smtClean="0"/>
              <a:t>MCOs given one week for review</a:t>
            </a:r>
          </a:p>
          <a:p>
            <a:r>
              <a:rPr lang="en-US" dirty="0" smtClean="0"/>
              <a:t>Payments/recoupments likely in mid/late July</a:t>
            </a:r>
          </a:p>
          <a:p>
            <a:r>
              <a:rPr lang="en-US" dirty="0" smtClean="0"/>
              <a:t>Payments/Recoupments computed from CYE 16 vs CYE 15 factors already in CYE 16 rates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800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 Rate Risk Adjustment </a:t>
            </a:r>
            <a:r>
              <a:rPr lang="en-US" dirty="0" err="1" smtClean="0"/>
              <a:t>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CYE 17 risk adjustment using CYE 16 factors, updated for budget neutrality factors </a:t>
            </a:r>
          </a:p>
          <a:p>
            <a:r>
              <a:rPr lang="en-US" dirty="0" smtClean="0"/>
              <a:t>CYE 17 accounts for MHP/United &amp; PHP/Care1st mergers</a:t>
            </a:r>
          </a:p>
          <a:p>
            <a:r>
              <a:rPr lang="en-US" dirty="0" smtClean="0"/>
              <a:t>CYE 17 to be completed late-July</a:t>
            </a:r>
          </a:p>
          <a:p>
            <a:r>
              <a:rPr lang="en-US" dirty="0" smtClean="0"/>
              <a:t>CYE 18 risk adjustment – use CYE 17 factors updated for </a:t>
            </a:r>
            <a:r>
              <a:rPr lang="en-US" dirty="0" smtClean="0"/>
              <a:t>BN</a:t>
            </a:r>
            <a:r>
              <a:rPr lang="en-US" dirty="0"/>
              <a:t> </a:t>
            </a:r>
            <a:r>
              <a:rPr lang="en-US" dirty="0" smtClean="0"/>
              <a:t>or update base data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1382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0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7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Capitation Rate Timeline – CYE 18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373563"/>
          </a:xfrm>
        </p:spPr>
        <p:txBody>
          <a:bodyPr/>
          <a:lstStyle/>
          <a:p>
            <a:r>
              <a:rPr lang="en-US" dirty="0" smtClean="0"/>
              <a:t>10/1/17 rates due to CMS 7/1/17</a:t>
            </a:r>
          </a:p>
          <a:p>
            <a:r>
              <a:rPr lang="en-US" dirty="0" smtClean="0"/>
              <a:t>Will include (not intended to be a complete list):</a:t>
            </a:r>
          </a:p>
          <a:p>
            <a:pPr lvl="1"/>
            <a:r>
              <a:rPr lang="en-US" dirty="0" smtClean="0"/>
              <a:t>Historical encounter data through 9/30/16</a:t>
            </a:r>
          </a:p>
          <a:p>
            <a:pPr lvl="1"/>
            <a:r>
              <a:rPr lang="en-US" dirty="0" smtClean="0"/>
              <a:t>More </a:t>
            </a:r>
            <a:r>
              <a:rPr lang="en-US" dirty="0"/>
              <a:t>current data </a:t>
            </a:r>
            <a:r>
              <a:rPr lang="en-US" dirty="0" smtClean="0"/>
              <a:t>for various analyses </a:t>
            </a:r>
          </a:p>
          <a:p>
            <a:pPr lvl="1"/>
            <a:r>
              <a:rPr lang="en-US" dirty="0" smtClean="0"/>
              <a:t>FFS rate impacts completed by 6/1/17</a:t>
            </a:r>
          </a:p>
          <a:p>
            <a:pPr lvl="1"/>
            <a:r>
              <a:rPr lang="en-US" dirty="0" smtClean="0"/>
              <a:t>New reinsurance biologic drugs – if any added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78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Capitation Rate Timeline cont.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373563"/>
          </a:xfrm>
        </p:spPr>
        <p:txBody>
          <a:bodyPr/>
          <a:lstStyle/>
          <a:p>
            <a:pPr lvl="1"/>
            <a:r>
              <a:rPr lang="en-US" dirty="0" smtClean="0"/>
              <a:t>Budget items:</a:t>
            </a:r>
          </a:p>
          <a:p>
            <a:pPr lvl="2"/>
            <a:r>
              <a:rPr lang="en-US" dirty="0" smtClean="0"/>
              <a:t>Prop 206 (1/1/18 increase)</a:t>
            </a:r>
          </a:p>
          <a:p>
            <a:pPr lvl="2"/>
            <a:r>
              <a:rPr lang="en-US" dirty="0" smtClean="0"/>
              <a:t>Occupational Therapy benefit</a:t>
            </a:r>
          </a:p>
          <a:p>
            <a:pPr lvl="2"/>
            <a:r>
              <a:rPr lang="en-US" dirty="0" smtClean="0"/>
              <a:t>$1,000 Adult Emergency Dental</a:t>
            </a:r>
          </a:p>
          <a:p>
            <a:pPr lvl="1"/>
            <a:r>
              <a:rPr lang="en-US" dirty="0" smtClean="0"/>
              <a:t>VBP </a:t>
            </a:r>
            <a:r>
              <a:rPr lang="en-US" dirty="0"/>
              <a:t>Differential Payments (may require additional CMS approval under 438.6(c))</a:t>
            </a:r>
          </a:p>
          <a:p>
            <a:pPr lvl="1"/>
            <a:r>
              <a:rPr lang="en-US" dirty="0"/>
              <a:t>Access to Professional Services Initiative (APSI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(does require </a:t>
            </a:r>
            <a:r>
              <a:rPr lang="en-US" dirty="0"/>
              <a:t>additional CMS approval under 438.6(c</a:t>
            </a:r>
            <a:r>
              <a:rPr lang="en-US" dirty="0" smtClean="0"/>
              <a:t>))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0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Capitation Rate Timeline cont.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373563"/>
          </a:xfrm>
        </p:spPr>
        <p:txBody>
          <a:bodyPr/>
          <a:lstStyle/>
          <a:p>
            <a:r>
              <a:rPr lang="en-US" dirty="0"/>
              <a:t>10/1/17 </a:t>
            </a:r>
            <a:r>
              <a:rPr lang="en-US" dirty="0" smtClean="0"/>
              <a:t>rates </a:t>
            </a:r>
            <a:r>
              <a:rPr lang="en-US" dirty="0"/>
              <a:t>due to CMS 7/1/17</a:t>
            </a:r>
          </a:p>
          <a:p>
            <a:r>
              <a:rPr lang="en-US" dirty="0"/>
              <a:t>Won’t  include (not a complete list):</a:t>
            </a:r>
          </a:p>
          <a:p>
            <a:pPr lvl="1"/>
            <a:r>
              <a:rPr lang="en-US" dirty="0"/>
              <a:t>FFS rate impacts completed after 6/1/17</a:t>
            </a:r>
          </a:p>
          <a:p>
            <a:pPr lvl="1"/>
            <a:r>
              <a:rPr lang="en-US" dirty="0"/>
              <a:t>DRG rebase impacts (?)</a:t>
            </a:r>
          </a:p>
          <a:p>
            <a:pPr lvl="1"/>
            <a:r>
              <a:rPr lang="en-US" dirty="0"/>
              <a:t>Recent Issues Raised by MCOs</a:t>
            </a:r>
          </a:p>
          <a:p>
            <a:pPr lvl="1"/>
            <a:r>
              <a:rPr lang="en-US" dirty="0"/>
              <a:t>Updated CYE 18 risk adjustment factors</a:t>
            </a:r>
          </a:p>
          <a:p>
            <a:pPr lvl="1"/>
            <a:r>
              <a:rPr lang="en-US" dirty="0"/>
              <a:t>Miscellaneous program </a:t>
            </a:r>
            <a:r>
              <a:rPr lang="en-US" dirty="0" smtClean="0"/>
              <a:t>changes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62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Capitation Rate Timeline cont.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373563"/>
          </a:xfrm>
        </p:spPr>
        <p:txBody>
          <a:bodyPr/>
          <a:lstStyle/>
          <a:p>
            <a:r>
              <a:rPr lang="en-US" dirty="0" smtClean="0"/>
              <a:t>Take-away:</a:t>
            </a:r>
          </a:p>
          <a:p>
            <a:pPr lvl="1"/>
            <a:r>
              <a:rPr lang="en-US" dirty="0" smtClean="0"/>
              <a:t>10/1/17 rates </a:t>
            </a:r>
            <a:r>
              <a:rPr lang="en-US" dirty="0"/>
              <a:t>due to CMS </a:t>
            </a:r>
            <a:r>
              <a:rPr lang="en-US" dirty="0" smtClean="0"/>
              <a:t>7/1/17 will necessitate amendment retroactive to 10/1/17 for all unknown impacts, incomplete analysis</a:t>
            </a:r>
          </a:p>
          <a:p>
            <a:r>
              <a:rPr lang="en-US" dirty="0" smtClean="0"/>
              <a:t>A number of Managed Care </a:t>
            </a:r>
            <a:r>
              <a:rPr lang="en-US" dirty="0" err="1" smtClean="0"/>
              <a:t>Regs</a:t>
            </a:r>
            <a:r>
              <a:rPr lang="en-US" dirty="0" smtClean="0"/>
              <a:t> are effective with this submission and research is ongoing</a:t>
            </a:r>
          </a:p>
          <a:p>
            <a:r>
              <a:rPr lang="en-US" dirty="0" smtClean="0"/>
              <a:t>New format for Actuarial Certifications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21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VBP Differential Adjusted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Effective 10/1/17- 9/30/18:</a:t>
            </a:r>
          </a:p>
          <a:p>
            <a:r>
              <a:rPr lang="en-US" dirty="0" smtClean="0"/>
              <a:t>Hospitals (PT 02) inpatient and outpatient claims – 0.5%</a:t>
            </a:r>
          </a:p>
          <a:p>
            <a:r>
              <a:rPr lang="en-US" dirty="0" smtClean="0"/>
              <a:t>Nursing Facilities (PT 22) all claims– 1% or 2%</a:t>
            </a:r>
          </a:p>
          <a:p>
            <a:r>
              <a:rPr lang="en-US" dirty="0" smtClean="0"/>
              <a:t>Integrated Clinics (PT IC) select physical health claims– 10%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356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458200" cy="1219200"/>
          </a:xfrm>
        </p:spPr>
        <p:txBody>
          <a:bodyPr/>
          <a:lstStyle/>
          <a:p>
            <a:r>
              <a:rPr lang="en-US" dirty="0" smtClean="0"/>
              <a:t>VBP Differential Adjusted Rates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Physicians, Physician Assistants, and Registered Nurse Practitioners (Provider Types 08, 31, 18, 19</a:t>
            </a:r>
            <a:r>
              <a:rPr lang="en-US" dirty="0" smtClean="0"/>
              <a:t>) all 1500 claims – 1%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Effective 1/1/18 - 9/30/18:</a:t>
            </a:r>
          </a:p>
          <a:p>
            <a:r>
              <a:rPr lang="en-US" dirty="0"/>
              <a:t>Other Hospitals &amp; Inpatient Facilities (PT 71; PT B5; PT C4) inpatient and outpatient </a:t>
            </a:r>
            <a:r>
              <a:rPr lang="en-US" dirty="0" smtClean="0"/>
              <a:t>claims </a:t>
            </a:r>
            <a:r>
              <a:rPr lang="en-US" dirty="0"/>
              <a:t>– 0.5%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071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DRG Rebase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Effective with discharges on &amp; after 1/1/18</a:t>
            </a:r>
          </a:p>
          <a:p>
            <a:r>
              <a:rPr lang="en-US" dirty="0" smtClean="0"/>
              <a:t>Stakeholder meeting 5/4/17</a:t>
            </a:r>
          </a:p>
          <a:p>
            <a:pPr lvl="1"/>
            <a:r>
              <a:rPr lang="en-US" dirty="0" smtClean="0"/>
              <a:t>Find </a:t>
            </a:r>
            <a:r>
              <a:rPr lang="en-US" dirty="0"/>
              <a:t>meeting materials at https://www.azahcccs.gov/PlansProviders/RatesAndBilling/FFS/APRDRGRebase.html</a:t>
            </a:r>
            <a:endParaRPr lang="en-US" dirty="0" smtClean="0"/>
          </a:p>
          <a:p>
            <a:r>
              <a:rPr lang="en-US" dirty="0" smtClean="0"/>
              <a:t>Notice of Proposed Rule Making 6/12/17</a:t>
            </a:r>
          </a:p>
          <a:p>
            <a:r>
              <a:rPr lang="en-US" dirty="0" smtClean="0"/>
              <a:t>Public comments through 7/11/17</a:t>
            </a:r>
          </a:p>
          <a:p>
            <a:r>
              <a:rPr lang="en-US" dirty="0" smtClean="0"/>
              <a:t>Not finished but tentative info available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532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DRG Rebase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3M Version </a:t>
            </a:r>
            <a:r>
              <a:rPr lang="en-US" dirty="0"/>
              <a:t>34 </a:t>
            </a:r>
            <a:r>
              <a:rPr lang="en-US" dirty="0" smtClean="0"/>
              <a:t>of </a:t>
            </a:r>
            <a:r>
              <a:rPr lang="en-US" dirty="0"/>
              <a:t>APR/DRG </a:t>
            </a:r>
            <a:r>
              <a:rPr lang="en-US" dirty="0" smtClean="0"/>
              <a:t>grouper</a:t>
            </a:r>
          </a:p>
          <a:p>
            <a:r>
              <a:rPr lang="en-US" dirty="0" smtClean="0"/>
              <a:t>V34 had almost no impact on case mix</a:t>
            </a:r>
          </a:p>
          <a:p>
            <a:r>
              <a:rPr lang="en-US" dirty="0" smtClean="0"/>
              <a:t>Adding projected $35 million in new spend</a:t>
            </a:r>
          </a:p>
          <a:p>
            <a:pPr lvl="1"/>
            <a:r>
              <a:rPr lang="en-US" dirty="0"/>
              <a:t>New Burn DRG policy adjuster of </a:t>
            </a:r>
            <a:r>
              <a:rPr lang="en-US" dirty="0" smtClean="0"/>
              <a:t>2.700 ~$</a:t>
            </a:r>
            <a:r>
              <a:rPr lang="en-US" dirty="0"/>
              <a:t>5M </a:t>
            </a:r>
          </a:p>
          <a:p>
            <a:pPr lvl="1"/>
            <a:r>
              <a:rPr lang="en-US" dirty="0"/>
              <a:t>New “Other Adult” policy adjuster of </a:t>
            </a:r>
            <a:r>
              <a:rPr lang="en-US" dirty="0" smtClean="0"/>
              <a:t>1.025 to maintain current ~$13m</a:t>
            </a:r>
            <a:endParaRPr lang="en-US" dirty="0"/>
          </a:p>
          <a:p>
            <a:pPr lvl="1"/>
            <a:r>
              <a:rPr lang="en-US" dirty="0"/>
              <a:t>High-acuity pediatrics policy adjuster for SOI levels 3/4 increased to </a:t>
            </a:r>
            <a:r>
              <a:rPr lang="en-US" dirty="0" smtClean="0"/>
              <a:t>2.300 ~$</a:t>
            </a:r>
            <a:r>
              <a:rPr lang="en-US" dirty="0"/>
              <a:t>17M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44942"/>
      </p:ext>
    </p:extLst>
  </p:cSld>
  <p:clrMapOvr>
    <a:masterClrMapping/>
  </p:clrMapOvr>
</p:sld>
</file>

<file path=ppt/theme/theme1.xml><?xml version="1.0" encoding="utf-8"?>
<a:theme xmlns:a="http://schemas.openxmlformats.org/drawingml/2006/main" name="AHCCCS template 2014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AHCCCS template 2014</Template>
  <TotalTime>187</TotalTime>
  <Words>836</Words>
  <Application>Microsoft Office PowerPoint</Application>
  <PresentationFormat>On-screen Show (4:3)</PresentationFormat>
  <Paragraphs>130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AHCCCS template 2014</vt:lpstr>
      <vt:lpstr>Rate Update</vt:lpstr>
      <vt:lpstr>Capitation Rate Timeline – CYE 18</vt:lpstr>
      <vt:lpstr>Capitation Rate Timeline cont.</vt:lpstr>
      <vt:lpstr>Capitation Rate Timeline cont.</vt:lpstr>
      <vt:lpstr>Capitation Rate Timeline cont.</vt:lpstr>
      <vt:lpstr>VBP Differential Adjusted Rates</vt:lpstr>
      <vt:lpstr>VBP Differential Adjusted Rates cont.</vt:lpstr>
      <vt:lpstr>DRG Rebase</vt:lpstr>
      <vt:lpstr>DRG Rebase cont.</vt:lpstr>
      <vt:lpstr>DRG Rebase cont.</vt:lpstr>
      <vt:lpstr>DRG Rebase cont.</vt:lpstr>
      <vt:lpstr>Access to Professional Services Initiative (APSI)</vt:lpstr>
      <vt:lpstr>Access to Professional Services Initiative (APSI) cont.</vt:lpstr>
      <vt:lpstr>Access to Professional Services Initiative (APSI) cont.</vt:lpstr>
      <vt:lpstr>Cap Rate Risk Adjustment</vt:lpstr>
      <vt:lpstr>Cap Rate Risk Adjustment cont</vt:lpstr>
      <vt:lpstr>Questions?</vt:lpstr>
      <vt:lpstr>Thank You.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Rate Update</dc:title>
  <dc:creator>Silver, Shelli</dc:creator>
  <cp:lastModifiedBy>Marks, Windy</cp:lastModifiedBy>
  <cp:revision>20</cp:revision>
  <dcterms:created xsi:type="dcterms:W3CDTF">2017-05-16T20:42:07Z</dcterms:created>
  <dcterms:modified xsi:type="dcterms:W3CDTF">2017-05-17T15:27:24Z</dcterms:modified>
</cp:coreProperties>
</file>