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  <p:sldMasterId id="2147483695" r:id="rId2"/>
  </p:sldMasterIdLst>
  <p:notesMasterIdLst>
    <p:notesMasterId r:id="rId14"/>
  </p:notesMasterIdLst>
  <p:sldIdLst>
    <p:sldId id="256" r:id="rId3"/>
    <p:sldId id="258" r:id="rId4"/>
    <p:sldId id="261" r:id="rId5"/>
    <p:sldId id="264" r:id="rId6"/>
    <p:sldId id="263" r:id="rId7"/>
    <p:sldId id="267" r:id="rId8"/>
    <p:sldId id="270" r:id="rId9"/>
    <p:sldId id="266" r:id="rId10"/>
    <p:sldId id="269" r:id="rId11"/>
    <p:sldId id="259" r:id="rId12"/>
    <p:sldId id="260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4660"/>
  </p:normalViewPr>
  <p:slideViewPr>
    <p:cSldViewPr>
      <p:cViewPr varScale="1">
        <p:scale>
          <a:sx n="79" d="100"/>
          <a:sy n="79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24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49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F673-F431-4D4F-8210-4FA0E527533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0E34-21BC-43AC-9FE7-3DD8AD928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26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F673-F431-4D4F-8210-4FA0E527533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466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F673-F431-4D4F-8210-4FA0E527533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Reaching across Arizona to provide comprehensive 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205209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F673-F431-4D4F-8210-4FA0E527533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Reaching across Arizona to provide comprehensive 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055542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F673-F431-4D4F-8210-4FA0E527533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Reaching across Arizona to provide comprehensive 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44728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F673-F431-4D4F-8210-4FA0E527533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Reaching across Arizona to provide comprehensive 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846426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F673-F431-4D4F-8210-4FA0E527533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Reaching across Arizona to provide comprehensive 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508244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F673-F431-4D4F-8210-4FA0E527533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Reaching across Arizona to provide comprehensive 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768876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F673-F431-4D4F-8210-4FA0E527533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Reaching across Arizona to provide comprehensive 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0307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2628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F673-F431-4D4F-8210-4FA0E527533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Reaching across Arizona to provide comprehensive 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214906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F673-F431-4D4F-8210-4FA0E527533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Reaching across Arizona to provide comprehensive 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133567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51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8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07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51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97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3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42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15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EF673-F431-4D4F-8210-4FA0E527533F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Reaching across Arizona to provide comprehensive 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81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ompliance.azahcccs.gov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New Deliverables Tracking System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Christina Quast</a:t>
            </a:r>
          </a:p>
          <a:p>
            <a:r>
              <a:rPr lang="en-US" dirty="0" smtClean="0"/>
              <a:t>Operations Administrator</a:t>
            </a:r>
            <a:endParaRPr lang="en-US" dirty="0"/>
          </a:p>
          <a:p>
            <a:endParaRPr lang="en-US" sz="1800" dirty="0" smtClean="0"/>
          </a:p>
          <a:p>
            <a:r>
              <a:rPr lang="en-US" dirty="0" smtClean="0"/>
              <a:t>May </a:t>
            </a:r>
            <a:r>
              <a:rPr lang="en-US" dirty="0"/>
              <a:t>2017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SharePoint Tracking System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SharePoint Tracking System is an online database system that allows the </a:t>
            </a:r>
            <a:r>
              <a:rPr lang="en-US" dirty="0" smtClean="0"/>
              <a:t>Contractor </a:t>
            </a:r>
            <a:r>
              <a:rPr lang="en-US" dirty="0"/>
              <a:t>to select &amp; upload deliverables that are listed in the Contractor’s Chart of Deliverables.</a:t>
            </a:r>
          </a:p>
          <a:p>
            <a:r>
              <a:rPr lang="en-US" dirty="0"/>
              <a:t>This process will replace uploading </a:t>
            </a:r>
            <a:r>
              <a:rPr lang="en-US" dirty="0" smtClean="0"/>
              <a:t>most Deliverables </a:t>
            </a:r>
            <a:r>
              <a:rPr lang="en-US" dirty="0"/>
              <a:t>to the FTP Server, and sending a separate email notification.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48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SharePoint Tracking System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SharePoint system automatically sends email alerts to AHCCCS staff when a deliverable is uploaded. </a:t>
            </a:r>
          </a:p>
          <a:p>
            <a:r>
              <a:rPr lang="en-US" dirty="0" smtClean="0"/>
              <a:t>Responses from AHCCCS to the Contractor are also tracked and sent through this system.</a:t>
            </a:r>
          </a:p>
          <a:p>
            <a:r>
              <a:rPr lang="en-US" dirty="0" smtClean="0"/>
              <a:t>Training will be provided to each Contractor on the new system.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3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 Master </a:t>
            </a:r>
            <a:r>
              <a:rPr lang="en-US" dirty="0"/>
              <a:t>Lists &amp; Submissions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/>
              <a:t>The list of deliverables for each </a:t>
            </a:r>
            <a:r>
              <a:rPr lang="en-US" sz="2700" dirty="0" smtClean="0"/>
              <a:t>Contractor </a:t>
            </a:r>
            <a:r>
              <a:rPr lang="en-US" sz="2700" dirty="0"/>
              <a:t>is prepopulated for the entire contract year, the list will be updated whenever there is </a:t>
            </a:r>
            <a:r>
              <a:rPr lang="en-US" sz="2700" dirty="0" smtClean="0"/>
              <a:t>a Contract amendment</a:t>
            </a:r>
            <a:r>
              <a:rPr lang="en-US" sz="2700" dirty="0"/>
              <a:t>.</a:t>
            </a:r>
          </a:p>
          <a:p>
            <a:r>
              <a:rPr lang="en-US" sz="2700" dirty="0"/>
              <a:t>The name of the deliverable reflects the deliverable name as it is listed in the </a:t>
            </a:r>
            <a:r>
              <a:rPr lang="en-US" sz="2700" dirty="0" smtClean="0"/>
              <a:t>Contract + </a:t>
            </a:r>
            <a:r>
              <a:rPr lang="en-US" sz="2700" dirty="0"/>
              <a:t>CY + due </a:t>
            </a:r>
            <a:r>
              <a:rPr lang="en-US" sz="2700" dirty="0" smtClean="0"/>
              <a:t>date. </a:t>
            </a:r>
          </a:p>
          <a:p>
            <a:pPr lvl="1"/>
            <a:r>
              <a:rPr lang="en-US" sz="2300" dirty="0" smtClean="0"/>
              <a:t>Example</a:t>
            </a:r>
            <a:r>
              <a:rPr lang="en-US" sz="2300" dirty="0"/>
              <a:t>: Credentialing Quarterly Report for the first quarter of CY2018 will be named “Credentialing Quarterly Report CY2018Q1-1/30/2018</a:t>
            </a:r>
            <a:r>
              <a:rPr lang="en-US" sz="2300" dirty="0" smtClean="0"/>
              <a:t>”</a:t>
            </a:r>
            <a:endParaRPr lang="en-US" sz="23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98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427" y="762000"/>
            <a:ext cx="6157146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9" t="31019" r="26294" b="18052"/>
          <a:stretch/>
        </p:blipFill>
        <p:spPr bwMode="auto">
          <a:xfrm>
            <a:off x="1492883" y="2514600"/>
            <a:ext cx="6158234" cy="3197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176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 Submissions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SharePoint Tracking System can be found at the following web address: </a:t>
            </a:r>
          </a:p>
          <a:p>
            <a:pPr lvl="1"/>
            <a:r>
              <a:rPr lang="en-US" sz="2400" u="sng" dirty="0">
                <a:hlinkClick r:id="rId2"/>
              </a:rPr>
              <a:t>https://</a:t>
            </a:r>
            <a:r>
              <a:rPr lang="en-US" sz="2400" u="sng" dirty="0" smtClean="0">
                <a:hlinkClick r:id="rId2"/>
              </a:rPr>
              <a:t>compliance.azahcccs.gov </a:t>
            </a:r>
            <a:endParaRPr lang="en-US" sz="2400" u="sng" dirty="0" smtClean="0"/>
          </a:p>
          <a:p>
            <a:endParaRPr lang="en-US" sz="1800" dirty="0" smtClean="0"/>
          </a:p>
          <a:p>
            <a:r>
              <a:rPr lang="en-US" dirty="0" smtClean="0"/>
              <a:t>Once security forms have been completed, you will be provided with a user name and password to log into the system.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15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4"/>
          <a:stretch/>
        </p:blipFill>
        <p:spPr bwMode="auto">
          <a:xfrm>
            <a:off x="419100" y="914400"/>
            <a:ext cx="8305800" cy="481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486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 Status after Submission/Review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1" dirty="0"/>
              <a:t>Acknowledged</a:t>
            </a:r>
            <a:r>
              <a:rPr lang="en-US" sz="2200" dirty="0"/>
              <a:t>: </a:t>
            </a:r>
            <a:r>
              <a:rPr lang="en-US" sz="2000" dirty="0" smtClean="0"/>
              <a:t>The </a:t>
            </a:r>
            <a:r>
              <a:rPr lang="en-US" sz="2000" dirty="0"/>
              <a:t>deliverable is automatically acknowledged, the system sends out automatic emails to the </a:t>
            </a:r>
            <a:r>
              <a:rPr lang="en-US" sz="2000" dirty="0" smtClean="0"/>
              <a:t>Contractor</a:t>
            </a:r>
            <a:r>
              <a:rPr lang="en-US" sz="2000" dirty="0"/>
              <a:t>; AHCCCS may request additional information for an acknowledged </a:t>
            </a:r>
            <a:r>
              <a:rPr lang="en-US" sz="2000" dirty="0" smtClean="0"/>
              <a:t>deliverable but there will be no formal approval. </a:t>
            </a:r>
            <a:endParaRPr lang="en-US" sz="2000" dirty="0"/>
          </a:p>
          <a:p>
            <a:pPr>
              <a:spcBef>
                <a:spcPts val="500"/>
              </a:spcBef>
            </a:pPr>
            <a:r>
              <a:rPr lang="en-US" sz="2200" b="1" dirty="0" smtClean="0"/>
              <a:t>Approved</a:t>
            </a:r>
            <a:r>
              <a:rPr lang="en-US" sz="2200" dirty="0"/>
              <a:t>: </a:t>
            </a:r>
            <a:r>
              <a:rPr lang="en-US" sz="2200" dirty="0" smtClean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submission is approved.</a:t>
            </a:r>
          </a:p>
          <a:p>
            <a:pPr>
              <a:spcBef>
                <a:spcPts val="500"/>
              </a:spcBef>
            </a:pPr>
            <a:r>
              <a:rPr lang="en-US" sz="2200" b="1" dirty="0"/>
              <a:t>Contingent Approval</a:t>
            </a:r>
            <a:r>
              <a:rPr lang="en-US" sz="2200" dirty="0"/>
              <a:t>: </a:t>
            </a:r>
            <a:r>
              <a:rPr lang="en-US" sz="2000" dirty="0" smtClean="0"/>
              <a:t>The </a:t>
            </a:r>
            <a:r>
              <a:rPr lang="en-US" sz="2000" dirty="0"/>
              <a:t>submission is approved but requires modification/revision or clarification prior to use or dissemination. A resubmission is not required.</a:t>
            </a:r>
          </a:p>
          <a:p>
            <a:pPr>
              <a:spcBef>
                <a:spcPts val="500"/>
              </a:spcBef>
            </a:pPr>
            <a:r>
              <a:rPr lang="en-US" sz="2200" b="1" dirty="0"/>
              <a:t>Rejected</a:t>
            </a:r>
            <a:r>
              <a:rPr lang="en-US" sz="2200" dirty="0"/>
              <a:t>: </a:t>
            </a:r>
            <a:r>
              <a:rPr lang="en-US" sz="2000" dirty="0" smtClean="0"/>
              <a:t>The </a:t>
            </a:r>
            <a:r>
              <a:rPr lang="en-US" sz="2000" dirty="0"/>
              <a:t>submission is not approved, a resubmission is </a:t>
            </a:r>
            <a:r>
              <a:rPr lang="en-US" sz="2000" dirty="0" smtClean="0"/>
              <a:t>required. A </a:t>
            </a:r>
            <a:r>
              <a:rPr lang="en-US" sz="2000" dirty="0"/>
              <a:t>reason for rejecting the deliverable </a:t>
            </a:r>
            <a:r>
              <a:rPr lang="en-US" sz="2000" dirty="0" smtClean="0"/>
              <a:t>and </a:t>
            </a:r>
            <a:r>
              <a:rPr lang="en-US" sz="2000" dirty="0"/>
              <a:t>a resubmission date will be included in the email notification</a:t>
            </a:r>
            <a:r>
              <a:rPr lang="en-US" sz="2000" dirty="0" smtClean="0"/>
              <a:t>.</a:t>
            </a:r>
            <a:r>
              <a:rPr lang="en-US" sz="2000" dirty="0"/>
              <a:t> </a:t>
            </a:r>
            <a:r>
              <a:rPr lang="en-US" sz="2000" dirty="0" smtClean="0"/>
              <a:t>A letter detailing the reasons why the deliverable was not approved may also be uploaded in SharePoint.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05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AHCCCS will be expanding the use of this SharePoint by individual Contractors, and line of business.</a:t>
            </a:r>
          </a:p>
          <a:p>
            <a:endParaRPr lang="en-US" sz="1800" dirty="0" smtClean="0"/>
          </a:p>
          <a:p>
            <a:r>
              <a:rPr lang="en-US" dirty="0" smtClean="0"/>
              <a:t>AHCCCS will be in contact with your Compliance folks to set up training for the new system.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5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HCCCS template 2014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AHCCCS template 2014</Template>
  <TotalTime>163</TotalTime>
  <Words>457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AHCCCS template 2014</vt:lpstr>
      <vt:lpstr>Office Theme</vt:lpstr>
      <vt:lpstr>New Deliverables Tracking System</vt:lpstr>
      <vt:lpstr>Overview of SharePoint Tracking System</vt:lpstr>
      <vt:lpstr>Overview of SharePoint Tracking System</vt:lpstr>
      <vt:lpstr>Deliverable Master Lists &amp; Submissions</vt:lpstr>
      <vt:lpstr>PowerPoint Presentation</vt:lpstr>
      <vt:lpstr>Deliverable Submissions</vt:lpstr>
      <vt:lpstr>PowerPoint Presentation</vt:lpstr>
      <vt:lpstr>Deliverable Status after Submission/Review</vt:lpstr>
      <vt:lpstr>Next Steps  </vt:lpstr>
      <vt:lpstr>Questions?</vt:lpstr>
      <vt:lpstr>Thank You.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Deliverables Tracking System</dc:title>
  <dc:creator>Quast, Christina</dc:creator>
  <cp:lastModifiedBy>Quast, Christina</cp:lastModifiedBy>
  <cp:revision>29</cp:revision>
  <cp:lastPrinted>2017-05-16T17:02:57Z</cp:lastPrinted>
  <dcterms:created xsi:type="dcterms:W3CDTF">2017-05-16T15:08:31Z</dcterms:created>
  <dcterms:modified xsi:type="dcterms:W3CDTF">2017-05-16T17:53:44Z</dcterms:modified>
</cp:coreProperties>
</file>