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7" r:id="rId4"/>
  </p:sldMasterIdLst>
  <p:notesMasterIdLst>
    <p:notesMasterId r:id="rId22"/>
  </p:notesMasterIdLst>
  <p:handoutMasterIdLst>
    <p:handoutMasterId r:id="rId23"/>
  </p:handoutMasterIdLst>
  <p:sldIdLst>
    <p:sldId id="349" r:id="rId5"/>
    <p:sldId id="718" r:id="rId6"/>
    <p:sldId id="620" r:id="rId7"/>
    <p:sldId id="681" r:id="rId8"/>
    <p:sldId id="682" r:id="rId9"/>
    <p:sldId id="683" r:id="rId10"/>
    <p:sldId id="610" r:id="rId11"/>
    <p:sldId id="615" r:id="rId12"/>
    <p:sldId id="709" r:id="rId13"/>
    <p:sldId id="710" r:id="rId14"/>
    <p:sldId id="662" r:id="rId15"/>
    <p:sldId id="719" r:id="rId16"/>
    <p:sldId id="721" r:id="rId17"/>
    <p:sldId id="722" r:id="rId18"/>
    <p:sldId id="723" r:id="rId19"/>
    <p:sldId id="673" r:id="rId20"/>
    <p:sldId id="708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084" autoAdjust="0"/>
    <p:restoredTop sz="95592" autoAdjust="0"/>
  </p:normalViewPr>
  <p:slideViewPr>
    <p:cSldViewPr>
      <p:cViewPr>
        <p:scale>
          <a:sx n="69" d="100"/>
          <a:sy n="69" d="100"/>
        </p:scale>
        <p:origin x="-60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151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klazare\AppData\Local\Microsoft\Windows\INetCache\Content.Outlook\JABY9X77\AC-NEA%20by%20Age%20and%20Service%20Category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betlac\AppData\Local\Microsoft\Windows\Temporary%20Internet%20Files\Content.Outlook\2DG6F91F\Historical%20Medicaid%20GF%20to%20State%20GF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'Chart Data'!$D$23</c:f>
              <c:strCache>
                <c:ptCount val="1"/>
                <c:pt idx="0">
                  <c:v>0-100%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'Chart Data'!$C$24:$C$28</c:f>
              <c:strCache>
                <c:ptCount val="5"/>
                <c:pt idx="0">
                  <c:v>Under 20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50+</c:v>
                </c:pt>
              </c:strCache>
            </c:strRef>
          </c:cat>
          <c:val>
            <c:numRef>
              <c:f>'Chart Data'!$D$24:$D$28</c:f>
              <c:numCache>
                <c:formatCode>_(* #,##0_);_(* \(#,##0\);_(* "-"??_);_(@_)</c:formatCode>
                <c:ptCount val="5"/>
                <c:pt idx="0">
                  <c:v>19142</c:v>
                </c:pt>
                <c:pt idx="1">
                  <c:v>97865</c:v>
                </c:pt>
                <c:pt idx="2">
                  <c:v>50304</c:v>
                </c:pt>
                <c:pt idx="3">
                  <c:v>50260</c:v>
                </c:pt>
                <c:pt idx="4">
                  <c:v>100655</c:v>
                </c:pt>
              </c:numCache>
            </c:numRef>
          </c:val>
        </c:ser>
        <c:ser>
          <c:idx val="1"/>
          <c:order val="1"/>
          <c:tx>
            <c:strRef>
              <c:f>'Chart Data'!$E$23</c:f>
              <c:strCache>
                <c:ptCount val="1"/>
                <c:pt idx="0">
                  <c:v>100-138%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'Chart Data'!$C$24:$C$28</c:f>
              <c:strCache>
                <c:ptCount val="5"/>
                <c:pt idx="0">
                  <c:v>Under 20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50+</c:v>
                </c:pt>
              </c:strCache>
            </c:strRef>
          </c:cat>
          <c:val>
            <c:numRef>
              <c:f>'Chart Data'!$E$24:$E$28</c:f>
              <c:numCache>
                <c:formatCode>_(* #,##0_);_(* \(#,##0\);_(* "-"??_);_(@_)</c:formatCode>
                <c:ptCount val="5"/>
                <c:pt idx="0">
                  <c:v>4729</c:v>
                </c:pt>
                <c:pt idx="1">
                  <c:v>30800</c:v>
                </c:pt>
                <c:pt idx="2">
                  <c:v>23236</c:v>
                </c:pt>
                <c:pt idx="3">
                  <c:v>20249</c:v>
                </c:pt>
                <c:pt idx="4">
                  <c:v>29624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870720"/>
        <c:axId val="179872512"/>
      </c:barChart>
      <c:catAx>
        <c:axId val="179870720"/>
        <c:scaling>
          <c:orientation val="minMax"/>
        </c:scaling>
        <c:delete val="0"/>
        <c:axPos val="b"/>
        <c:majorTickMark val="out"/>
        <c:minorTickMark val="none"/>
        <c:tickLblPos val="nextTo"/>
        <c:crossAx val="179872512"/>
        <c:crosses val="autoZero"/>
        <c:auto val="1"/>
        <c:lblAlgn val="ctr"/>
        <c:lblOffset val="100"/>
        <c:noMultiLvlLbl val="0"/>
      </c:catAx>
      <c:valAx>
        <c:axId val="17987251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79870720"/>
        <c:crosses val="autoZero"/>
        <c:crossBetween val="between"/>
      </c:valAx>
    </c:plotArea>
    <c:legend>
      <c:legendPos val="r"/>
      <c:layout/>
      <c:overlay val="0"/>
      <c:spPr>
        <a:ln>
          <a:solidFill>
            <a:schemeClr val="accent1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2339"/>
            </a:solidFill>
          </c:spPr>
          <c:invertIfNegative val="0"/>
          <c:cat>
            <c:numRef>
              <c:f>Sheet1!$B$15:$D$15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Sheet1!$B$16:$D$16</c:f>
              <c:numCache>
                <c:formatCode>#,##0</c:formatCode>
                <c:ptCount val="3"/>
                <c:pt idx="0">
                  <c:v>120071</c:v>
                </c:pt>
                <c:pt idx="1">
                  <c:v>205666</c:v>
                </c:pt>
                <c:pt idx="2">
                  <c:v>203066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002816"/>
        <c:axId val="180004352"/>
      </c:barChart>
      <c:catAx>
        <c:axId val="18000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0004352"/>
        <c:crosses val="autoZero"/>
        <c:auto val="1"/>
        <c:lblAlgn val="ctr"/>
        <c:lblOffset val="100"/>
        <c:noMultiLvlLbl val="0"/>
      </c:catAx>
      <c:valAx>
        <c:axId val="18000435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1800028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'Hist Data - All TXIX'!$B$26</c:f>
              <c:strCache>
                <c:ptCount val="1"/>
                <c:pt idx="0">
                  <c:v>Medicaid GF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'Hist Data - All TXIX'!$C$23:$G$23</c:f>
              <c:strCache>
                <c:ptCount val="5"/>
                <c:pt idx="0">
                  <c:v>FY 1990</c:v>
                </c:pt>
                <c:pt idx="1">
                  <c:v>FY 2000</c:v>
                </c:pt>
                <c:pt idx="2">
                  <c:v>FY 2010</c:v>
                </c:pt>
                <c:pt idx="3">
                  <c:v>FY 2016</c:v>
                </c:pt>
                <c:pt idx="4">
                  <c:v>FY 2017</c:v>
                </c:pt>
              </c:strCache>
            </c:strRef>
          </c:cat>
          <c:val>
            <c:numRef>
              <c:f>'Hist Data - All TXIX'!$C$26:$G$26</c:f>
              <c:numCache>
                <c:formatCode>"$"#,##0.0_);\("$"#,##0.0\)</c:formatCode>
                <c:ptCount val="5"/>
                <c:pt idx="0">
                  <c:v>367.88420000000002</c:v>
                </c:pt>
                <c:pt idx="1">
                  <c:v>639.72550000000001</c:v>
                </c:pt>
                <c:pt idx="2">
                  <c:v>1926.1847</c:v>
                </c:pt>
                <c:pt idx="3">
                  <c:v>2016.3379</c:v>
                </c:pt>
                <c:pt idx="4">
                  <c:v>2155.4650000000001</c:v>
                </c:pt>
              </c:numCache>
            </c:numRef>
          </c:val>
        </c:ser>
        <c:ser>
          <c:idx val="1"/>
          <c:order val="1"/>
          <c:tx>
            <c:strRef>
              <c:f>'Hist Data - All TXIX'!$B$27</c:f>
              <c:strCache>
                <c:ptCount val="1"/>
                <c:pt idx="0">
                  <c:v>Other GF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'Hist Data - All TXIX'!$C$23:$G$23</c:f>
              <c:strCache>
                <c:ptCount val="5"/>
                <c:pt idx="0">
                  <c:v>FY 1990</c:v>
                </c:pt>
                <c:pt idx="1">
                  <c:v>FY 2000</c:v>
                </c:pt>
                <c:pt idx="2">
                  <c:v>FY 2010</c:v>
                </c:pt>
                <c:pt idx="3">
                  <c:v>FY 2016</c:v>
                </c:pt>
                <c:pt idx="4">
                  <c:v>FY 2017</c:v>
                </c:pt>
              </c:strCache>
            </c:strRef>
          </c:cat>
          <c:val>
            <c:numRef>
              <c:f>'Hist Data - All TXIX'!$C$27:$G$27</c:f>
              <c:numCache>
                <c:formatCode>"$"#,##0.0_);\("$"#,##0.0\)</c:formatCode>
                <c:ptCount val="5"/>
                <c:pt idx="0">
                  <c:v>2651.7682890000001</c:v>
                </c:pt>
                <c:pt idx="1">
                  <c:v>5306.8145999999997</c:v>
                </c:pt>
                <c:pt idx="2">
                  <c:v>5798.3819000000003</c:v>
                </c:pt>
                <c:pt idx="3">
                  <c:v>7517.8349999999991</c:v>
                </c:pt>
                <c:pt idx="4">
                  <c:v>7388.9864999999991</c:v>
                </c:pt>
              </c:numCache>
            </c:numRef>
          </c:val>
        </c:ser>
        <c:ser>
          <c:idx val="2"/>
          <c:order val="2"/>
          <c:tx>
            <c:strRef>
              <c:f>'Hist Data - All TXIX'!$B$12</c:f>
              <c:strCache>
                <c:ptCount val="1"/>
                <c:pt idx="0">
                  <c:v>AHCCCS %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0778701138811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8434217080815075E-17"/>
                  <c:y val="-2.7700831024930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7700831024930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3.3856571252693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4622960911049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'Hist Data - All TXIX'!$C$23:$G$23</c:f>
              <c:strCache>
                <c:ptCount val="5"/>
                <c:pt idx="0">
                  <c:v>FY 1990</c:v>
                </c:pt>
                <c:pt idx="1">
                  <c:v>FY 2000</c:v>
                </c:pt>
                <c:pt idx="2">
                  <c:v>FY 2010</c:v>
                </c:pt>
                <c:pt idx="3">
                  <c:v>FY 2016</c:v>
                </c:pt>
                <c:pt idx="4">
                  <c:v>FY 2017</c:v>
                </c:pt>
              </c:strCache>
            </c:strRef>
          </c:cat>
          <c:val>
            <c:numRef>
              <c:f>'Hist Data - All TXIX'!$C$12:$G$12</c:f>
              <c:numCache>
                <c:formatCode>0.0%</c:formatCode>
                <c:ptCount val="5"/>
                <c:pt idx="0">
                  <c:v>0.1218299792244736</c:v>
                </c:pt>
                <c:pt idx="1">
                  <c:v>0.10757944775315649</c:v>
                </c:pt>
                <c:pt idx="2">
                  <c:v>0.24935828762224665</c:v>
                </c:pt>
                <c:pt idx="3">
                  <c:v>0.2114853507638822</c:v>
                </c:pt>
                <c:pt idx="4">
                  <c:v>0.22583434993619067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82747136"/>
        <c:axId val="182748672"/>
      </c:barChart>
      <c:catAx>
        <c:axId val="1827471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82748672"/>
        <c:crosses val="autoZero"/>
        <c:auto val="1"/>
        <c:lblAlgn val="ctr"/>
        <c:lblOffset val="100"/>
        <c:noMultiLvlLbl val="0"/>
      </c:catAx>
      <c:valAx>
        <c:axId val="182748672"/>
        <c:scaling>
          <c:orientation val="minMax"/>
        </c:scaling>
        <c:delete val="1"/>
        <c:axPos val="l"/>
        <c:numFmt formatCode="&quot;$&quot;#,##0.0_);\(&quot;$&quot;#,##0.0\)" sourceLinked="1"/>
        <c:majorTickMark val="out"/>
        <c:minorTickMark val="none"/>
        <c:tickLblPos val="nextTo"/>
        <c:crossAx val="182747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Arizona</a:t>
            </a:r>
            <a:r>
              <a:rPr lang="en-US" baseline="0" dirty="0"/>
              <a:t> Hospital Uncompensated Care Trends </a:t>
            </a: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Before </a:t>
            </a:r>
            <a:r>
              <a:rPr lang="en-US" baseline="0" dirty="0"/>
              <a:t>and After Medicaid Expansion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5311514831595764E-2"/>
          <c:y val="0.21588311319527931"/>
          <c:w val="0.79226803178932237"/>
          <c:h val="0.560677160046601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Uncompensated Care %</c:v>
                </c:pt>
              </c:strCache>
            </c:strRef>
          </c:tx>
          <c:spPr>
            <a:ln w="34925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Sheet1!$A$5:$A$61</c:f>
              <c:numCache>
                <c:formatCode>General</c:formatCode>
                <c:ptCount val="5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 formatCode="d\-mmm">
                  <c:v>42748</c:v>
                </c:pt>
                <c:pt idx="4" formatCode="d\-mmm">
                  <c:v>42779</c:v>
                </c:pt>
                <c:pt idx="5" formatCode="d\-mmm">
                  <c:v>42807</c:v>
                </c:pt>
                <c:pt idx="6" formatCode="d\-mmm">
                  <c:v>42838</c:v>
                </c:pt>
                <c:pt idx="7" formatCode="d\-mmm">
                  <c:v>42868</c:v>
                </c:pt>
                <c:pt idx="8" formatCode="d\-mmm">
                  <c:v>42899</c:v>
                </c:pt>
                <c:pt idx="9" formatCode="d\-mmm">
                  <c:v>42929</c:v>
                </c:pt>
                <c:pt idx="10" formatCode="d\-mmm">
                  <c:v>42960</c:v>
                </c:pt>
                <c:pt idx="11" formatCode="d\-mmm">
                  <c:v>42991</c:v>
                </c:pt>
                <c:pt idx="12" formatCode="d\-mmm">
                  <c:v>43021</c:v>
                </c:pt>
                <c:pt idx="13" formatCode="d\-mmm">
                  <c:v>43052</c:v>
                </c:pt>
                <c:pt idx="14" formatCode="d\-mmm">
                  <c:v>43082</c:v>
                </c:pt>
                <c:pt idx="15" formatCode="d\-mmm">
                  <c:v>42749</c:v>
                </c:pt>
                <c:pt idx="16" formatCode="d\-mmm">
                  <c:v>42780</c:v>
                </c:pt>
                <c:pt idx="17" formatCode="d\-mmm">
                  <c:v>42808</c:v>
                </c:pt>
                <c:pt idx="18" formatCode="d\-mmm">
                  <c:v>42839</c:v>
                </c:pt>
                <c:pt idx="19" formatCode="d\-mmm">
                  <c:v>42869</c:v>
                </c:pt>
                <c:pt idx="20" formatCode="d\-mmm">
                  <c:v>42900</c:v>
                </c:pt>
                <c:pt idx="21" formatCode="d\-mmm">
                  <c:v>42930</c:v>
                </c:pt>
                <c:pt idx="22" formatCode="d\-mmm">
                  <c:v>42961</c:v>
                </c:pt>
                <c:pt idx="23" formatCode="d\-mmm">
                  <c:v>42992</c:v>
                </c:pt>
                <c:pt idx="24" formatCode="d\-mmm">
                  <c:v>43022</c:v>
                </c:pt>
                <c:pt idx="25" formatCode="d\-mmm">
                  <c:v>43053</c:v>
                </c:pt>
                <c:pt idx="26" formatCode="d\-mmm">
                  <c:v>43083</c:v>
                </c:pt>
                <c:pt idx="27" formatCode="d\-mmm">
                  <c:v>42750</c:v>
                </c:pt>
                <c:pt idx="28" formatCode="d\-mmm">
                  <c:v>42781</c:v>
                </c:pt>
                <c:pt idx="29" formatCode="d\-mmm">
                  <c:v>42809</c:v>
                </c:pt>
                <c:pt idx="30" formatCode="d\-mmm">
                  <c:v>42840</c:v>
                </c:pt>
                <c:pt idx="31" formatCode="d\-mmm">
                  <c:v>42870</c:v>
                </c:pt>
                <c:pt idx="32" formatCode="d\-mmm">
                  <c:v>42901</c:v>
                </c:pt>
                <c:pt idx="33" formatCode="d\-mmm">
                  <c:v>42931</c:v>
                </c:pt>
                <c:pt idx="34" formatCode="d\-mmm">
                  <c:v>42962</c:v>
                </c:pt>
                <c:pt idx="35" formatCode="d\-mmm">
                  <c:v>42993</c:v>
                </c:pt>
                <c:pt idx="36" formatCode="d\-mmm">
                  <c:v>43023</c:v>
                </c:pt>
                <c:pt idx="37" formatCode="d\-mmm">
                  <c:v>43054</c:v>
                </c:pt>
                <c:pt idx="38" formatCode="d\-mmm">
                  <c:v>43084</c:v>
                </c:pt>
                <c:pt idx="39" formatCode="d\-mmm">
                  <c:v>42751</c:v>
                </c:pt>
                <c:pt idx="40" formatCode="d\-mmm">
                  <c:v>42782</c:v>
                </c:pt>
                <c:pt idx="41" formatCode="d\-mmm">
                  <c:v>42810</c:v>
                </c:pt>
                <c:pt idx="42" formatCode="d\-mmm">
                  <c:v>42841</c:v>
                </c:pt>
                <c:pt idx="43" formatCode="d\-mmm">
                  <c:v>42871</c:v>
                </c:pt>
                <c:pt idx="44" formatCode="d\-mmm">
                  <c:v>42902</c:v>
                </c:pt>
                <c:pt idx="45" formatCode="d\-mmm">
                  <c:v>42932</c:v>
                </c:pt>
                <c:pt idx="46" formatCode="d\-mmm">
                  <c:v>42963</c:v>
                </c:pt>
                <c:pt idx="47" formatCode="d\-mmm">
                  <c:v>42994</c:v>
                </c:pt>
                <c:pt idx="48" formatCode="d\-mmm">
                  <c:v>43024</c:v>
                </c:pt>
                <c:pt idx="49" formatCode="d\-mmm">
                  <c:v>43055</c:v>
                </c:pt>
                <c:pt idx="50" formatCode="d\-mmm">
                  <c:v>43085</c:v>
                </c:pt>
                <c:pt idx="51" formatCode="d\-mmm">
                  <c:v>42752</c:v>
                </c:pt>
                <c:pt idx="52" formatCode="d\-mmm">
                  <c:v>42783</c:v>
                </c:pt>
                <c:pt idx="53" formatCode="[$-409]d\-mmm;@">
                  <c:v>42811</c:v>
                </c:pt>
              </c:numCache>
            </c:numRef>
          </c:cat>
          <c:val>
            <c:numRef>
              <c:f>Sheet1!$B$5:$B$61</c:f>
              <c:numCache>
                <c:formatCode>0.00%</c:formatCode>
                <c:ptCount val="54"/>
                <c:pt idx="0">
                  <c:v>3.9E-2</c:v>
                </c:pt>
                <c:pt idx="1">
                  <c:v>5.8000000000000003E-2</c:v>
                </c:pt>
                <c:pt idx="2">
                  <c:v>6.6000000000000003E-2</c:v>
                </c:pt>
                <c:pt idx="3">
                  <c:v>6.7000000000000004E-2</c:v>
                </c:pt>
                <c:pt idx="4">
                  <c:v>6.5000000000000002E-2</c:v>
                </c:pt>
                <c:pt idx="5">
                  <c:v>6.9000000000000006E-2</c:v>
                </c:pt>
                <c:pt idx="6">
                  <c:v>7.4999999999999997E-2</c:v>
                </c:pt>
                <c:pt idx="7">
                  <c:v>7.6999999999999999E-2</c:v>
                </c:pt>
                <c:pt idx="8">
                  <c:v>8.1000000000000003E-2</c:v>
                </c:pt>
                <c:pt idx="9">
                  <c:v>7.6999999999999999E-2</c:v>
                </c:pt>
                <c:pt idx="10">
                  <c:v>8.2000000000000003E-2</c:v>
                </c:pt>
                <c:pt idx="11">
                  <c:v>7.5999999999999998E-2</c:v>
                </c:pt>
                <c:pt idx="12">
                  <c:v>7.4999999999999997E-2</c:v>
                </c:pt>
                <c:pt idx="13">
                  <c:v>7.6999999999999999E-2</c:v>
                </c:pt>
                <c:pt idx="14">
                  <c:v>7.0000000000000007E-2</c:v>
                </c:pt>
                <c:pt idx="15">
                  <c:v>6.0999999999999999E-2</c:v>
                </c:pt>
                <c:pt idx="16">
                  <c:v>5.1999999999999998E-2</c:v>
                </c:pt>
                <c:pt idx="17">
                  <c:v>0.05</c:v>
                </c:pt>
                <c:pt idx="18">
                  <c:v>4.5999999999999999E-2</c:v>
                </c:pt>
                <c:pt idx="19">
                  <c:v>5.1999999999999998E-2</c:v>
                </c:pt>
                <c:pt idx="20">
                  <c:v>4.2999999999999997E-2</c:v>
                </c:pt>
                <c:pt idx="21">
                  <c:v>0.05</c:v>
                </c:pt>
                <c:pt idx="22">
                  <c:v>4.5999999999999999E-2</c:v>
                </c:pt>
                <c:pt idx="23">
                  <c:v>4.4999999999999998E-2</c:v>
                </c:pt>
                <c:pt idx="24">
                  <c:v>4.8000000000000001E-2</c:v>
                </c:pt>
                <c:pt idx="25">
                  <c:v>4.8000000000000001E-2</c:v>
                </c:pt>
                <c:pt idx="26">
                  <c:v>4.3999999999999997E-2</c:v>
                </c:pt>
                <c:pt idx="27">
                  <c:v>4.8000000000000001E-2</c:v>
                </c:pt>
                <c:pt idx="28">
                  <c:v>4.9000000000000002E-2</c:v>
                </c:pt>
                <c:pt idx="29">
                  <c:v>0.03</c:v>
                </c:pt>
                <c:pt idx="30">
                  <c:v>3.1E-2</c:v>
                </c:pt>
                <c:pt idx="31">
                  <c:v>3.9E-2</c:v>
                </c:pt>
                <c:pt idx="32">
                  <c:v>2.7E-2</c:v>
                </c:pt>
                <c:pt idx="33">
                  <c:v>3.3000000000000002E-2</c:v>
                </c:pt>
                <c:pt idx="34">
                  <c:v>2.7E-2</c:v>
                </c:pt>
                <c:pt idx="35">
                  <c:v>2.4E-2</c:v>
                </c:pt>
                <c:pt idx="36">
                  <c:v>0.03</c:v>
                </c:pt>
                <c:pt idx="37">
                  <c:v>3.2000000000000001E-2</c:v>
                </c:pt>
                <c:pt idx="38">
                  <c:v>3.2000000000000001E-2</c:v>
                </c:pt>
                <c:pt idx="39">
                  <c:v>3.1E-2</c:v>
                </c:pt>
                <c:pt idx="40">
                  <c:v>2.7E-2</c:v>
                </c:pt>
                <c:pt idx="41">
                  <c:v>2.1999999999999999E-2</c:v>
                </c:pt>
                <c:pt idx="42">
                  <c:v>2.9000000000000001E-2</c:v>
                </c:pt>
                <c:pt idx="43">
                  <c:v>3.1E-2</c:v>
                </c:pt>
                <c:pt idx="44">
                  <c:v>2.4E-2</c:v>
                </c:pt>
                <c:pt idx="45">
                  <c:v>2.9000000000000001E-2</c:v>
                </c:pt>
                <c:pt idx="46">
                  <c:v>2.4E-2</c:v>
                </c:pt>
                <c:pt idx="47">
                  <c:v>3.3000000000000002E-2</c:v>
                </c:pt>
                <c:pt idx="48">
                  <c:v>2.7E-2</c:v>
                </c:pt>
                <c:pt idx="49">
                  <c:v>2.4E-2</c:v>
                </c:pt>
                <c:pt idx="50">
                  <c:v>2.8000000000000001E-2</c:v>
                </c:pt>
                <c:pt idx="51">
                  <c:v>2.5000000000000001E-2</c:v>
                </c:pt>
                <c:pt idx="52">
                  <c:v>2.4E-2</c:v>
                </c:pt>
                <c:pt idx="53">
                  <c:v>2.3E-2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AHCCCS Population</c:v>
                </c:pt>
              </c:strCache>
            </c:strRef>
          </c:tx>
          <c:cat>
            <c:numRef>
              <c:f>Sheet1!$A$5:$A$61</c:f>
              <c:numCache>
                <c:formatCode>General</c:formatCode>
                <c:ptCount val="5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 formatCode="d\-mmm">
                  <c:v>42748</c:v>
                </c:pt>
                <c:pt idx="4" formatCode="d\-mmm">
                  <c:v>42779</c:v>
                </c:pt>
                <c:pt idx="5" formatCode="d\-mmm">
                  <c:v>42807</c:v>
                </c:pt>
                <c:pt idx="6" formatCode="d\-mmm">
                  <c:v>42838</c:v>
                </c:pt>
                <c:pt idx="7" formatCode="d\-mmm">
                  <c:v>42868</c:v>
                </c:pt>
                <c:pt idx="8" formatCode="d\-mmm">
                  <c:v>42899</c:v>
                </c:pt>
                <c:pt idx="9" formatCode="d\-mmm">
                  <c:v>42929</c:v>
                </c:pt>
                <c:pt idx="10" formatCode="d\-mmm">
                  <c:v>42960</c:v>
                </c:pt>
                <c:pt idx="11" formatCode="d\-mmm">
                  <c:v>42991</c:v>
                </c:pt>
                <c:pt idx="12" formatCode="d\-mmm">
                  <c:v>43021</c:v>
                </c:pt>
                <c:pt idx="13" formatCode="d\-mmm">
                  <c:v>43052</c:v>
                </c:pt>
                <c:pt idx="14" formatCode="d\-mmm">
                  <c:v>43082</c:v>
                </c:pt>
                <c:pt idx="15" formatCode="d\-mmm">
                  <c:v>42749</c:v>
                </c:pt>
                <c:pt idx="16" formatCode="d\-mmm">
                  <c:v>42780</c:v>
                </c:pt>
                <c:pt idx="17" formatCode="d\-mmm">
                  <c:v>42808</c:v>
                </c:pt>
                <c:pt idx="18" formatCode="d\-mmm">
                  <c:v>42839</c:v>
                </c:pt>
                <c:pt idx="19" formatCode="d\-mmm">
                  <c:v>42869</c:v>
                </c:pt>
                <c:pt idx="20" formatCode="d\-mmm">
                  <c:v>42900</c:v>
                </c:pt>
                <c:pt idx="21" formatCode="d\-mmm">
                  <c:v>42930</c:v>
                </c:pt>
                <c:pt idx="22" formatCode="d\-mmm">
                  <c:v>42961</c:v>
                </c:pt>
                <c:pt idx="23" formatCode="d\-mmm">
                  <c:v>42992</c:v>
                </c:pt>
                <c:pt idx="24" formatCode="d\-mmm">
                  <c:v>43022</c:v>
                </c:pt>
                <c:pt idx="25" formatCode="d\-mmm">
                  <c:v>43053</c:v>
                </c:pt>
                <c:pt idx="26" formatCode="d\-mmm">
                  <c:v>43083</c:v>
                </c:pt>
                <c:pt idx="27" formatCode="d\-mmm">
                  <c:v>42750</c:v>
                </c:pt>
                <c:pt idx="28" formatCode="d\-mmm">
                  <c:v>42781</c:v>
                </c:pt>
                <c:pt idx="29" formatCode="d\-mmm">
                  <c:v>42809</c:v>
                </c:pt>
                <c:pt idx="30" formatCode="d\-mmm">
                  <c:v>42840</c:v>
                </c:pt>
                <c:pt idx="31" formatCode="d\-mmm">
                  <c:v>42870</c:v>
                </c:pt>
                <c:pt idx="32" formatCode="d\-mmm">
                  <c:v>42901</c:v>
                </c:pt>
                <c:pt idx="33" formatCode="d\-mmm">
                  <c:v>42931</c:v>
                </c:pt>
                <c:pt idx="34" formatCode="d\-mmm">
                  <c:v>42962</c:v>
                </c:pt>
                <c:pt idx="35" formatCode="d\-mmm">
                  <c:v>42993</c:v>
                </c:pt>
                <c:pt idx="36" formatCode="d\-mmm">
                  <c:v>43023</c:v>
                </c:pt>
                <c:pt idx="37" formatCode="d\-mmm">
                  <c:v>43054</c:v>
                </c:pt>
                <c:pt idx="38" formatCode="d\-mmm">
                  <c:v>43084</c:v>
                </c:pt>
                <c:pt idx="39" formatCode="d\-mmm">
                  <c:v>42751</c:v>
                </c:pt>
                <c:pt idx="40" formatCode="d\-mmm">
                  <c:v>42782</c:v>
                </c:pt>
                <c:pt idx="41" formatCode="d\-mmm">
                  <c:v>42810</c:v>
                </c:pt>
                <c:pt idx="42" formatCode="d\-mmm">
                  <c:v>42841</c:v>
                </c:pt>
                <c:pt idx="43" formatCode="d\-mmm">
                  <c:v>42871</c:v>
                </c:pt>
                <c:pt idx="44" formatCode="d\-mmm">
                  <c:v>42902</c:v>
                </c:pt>
                <c:pt idx="45" formatCode="d\-mmm">
                  <c:v>42932</c:v>
                </c:pt>
                <c:pt idx="46" formatCode="d\-mmm">
                  <c:v>42963</c:v>
                </c:pt>
                <c:pt idx="47" formatCode="d\-mmm">
                  <c:v>42994</c:v>
                </c:pt>
                <c:pt idx="48" formatCode="d\-mmm">
                  <c:v>43024</c:v>
                </c:pt>
                <c:pt idx="49" formatCode="d\-mmm">
                  <c:v>43055</c:v>
                </c:pt>
                <c:pt idx="50" formatCode="d\-mmm">
                  <c:v>43085</c:v>
                </c:pt>
                <c:pt idx="51" formatCode="d\-mmm">
                  <c:v>42752</c:v>
                </c:pt>
                <c:pt idx="52" formatCode="d\-mmm">
                  <c:v>42783</c:v>
                </c:pt>
                <c:pt idx="53" formatCode="[$-409]d\-mmm;@">
                  <c:v>42811</c:v>
                </c:pt>
              </c:numCache>
            </c:numRef>
          </c:cat>
          <c:val>
            <c:numRef>
              <c:f>Sheet1!$C$5:$C$61</c:f>
            </c:numRef>
          </c:val>
          <c:smooth val="0"/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Restoration Group</c:v>
                </c:pt>
              </c:strCache>
            </c:strRef>
          </c:tx>
          <c:cat>
            <c:numRef>
              <c:f>Sheet1!$A$5:$A$61</c:f>
              <c:numCache>
                <c:formatCode>General</c:formatCode>
                <c:ptCount val="5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 formatCode="d\-mmm">
                  <c:v>42748</c:v>
                </c:pt>
                <c:pt idx="4" formatCode="d\-mmm">
                  <c:v>42779</c:v>
                </c:pt>
                <c:pt idx="5" formatCode="d\-mmm">
                  <c:v>42807</c:v>
                </c:pt>
                <c:pt idx="6" formatCode="d\-mmm">
                  <c:v>42838</c:v>
                </c:pt>
                <c:pt idx="7" formatCode="d\-mmm">
                  <c:v>42868</c:v>
                </c:pt>
                <c:pt idx="8" formatCode="d\-mmm">
                  <c:v>42899</c:v>
                </c:pt>
                <c:pt idx="9" formatCode="d\-mmm">
                  <c:v>42929</c:v>
                </c:pt>
                <c:pt idx="10" formatCode="d\-mmm">
                  <c:v>42960</c:v>
                </c:pt>
                <c:pt idx="11" formatCode="d\-mmm">
                  <c:v>42991</c:v>
                </c:pt>
                <c:pt idx="12" formatCode="d\-mmm">
                  <c:v>43021</c:v>
                </c:pt>
                <c:pt idx="13" formatCode="d\-mmm">
                  <c:v>43052</c:v>
                </c:pt>
                <c:pt idx="14" formatCode="d\-mmm">
                  <c:v>43082</c:v>
                </c:pt>
                <c:pt idx="15" formatCode="d\-mmm">
                  <c:v>42749</c:v>
                </c:pt>
                <c:pt idx="16" formatCode="d\-mmm">
                  <c:v>42780</c:v>
                </c:pt>
                <c:pt idx="17" formatCode="d\-mmm">
                  <c:v>42808</c:v>
                </c:pt>
                <c:pt idx="18" formatCode="d\-mmm">
                  <c:v>42839</c:v>
                </c:pt>
                <c:pt idx="19" formatCode="d\-mmm">
                  <c:v>42869</c:v>
                </c:pt>
                <c:pt idx="20" formatCode="d\-mmm">
                  <c:v>42900</c:v>
                </c:pt>
                <c:pt idx="21" formatCode="d\-mmm">
                  <c:v>42930</c:v>
                </c:pt>
                <c:pt idx="22" formatCode="d\-mmm">
                  <c:v>42961</c:v>
                </c:pt>
                <c:pt idx="23" formatCode="d\-mmm">
                  <c:v>42992</c:v>
                </c:pt>
                <c:pt idx="24" formatCode="d\-mmm">
                  <c:v>43022</c:v>
                </c:pt>
                <c:pt idx="25" formatCode="d\-mmm">
                  <c:v>43053</c:v>
                </c:pt>
                <c:pt idx="26" formatCode="d\-mmm">
                  <c:v>43083</c:v>
                </c:pt>
                <c:pt idx="27" formatCode="d\-mmm">
                  <c:v>42750</c:v>
                </c:pt>
                <c:pt idx="28" formatCode="d\-mmm">
                  <c:v>42781</c:v>
                </c:pt>
                <c:pt idx="29" formatCode="d\-mmm">
                  <c:v>42809</c:v>
                </c:pt>
                <c:pt idx="30" formatCode="d\-mmm">
                  <c:v>42840</c:v>
                </c:pt>
                <c:pt idx="31" formatCode="d\-mmm">
                  <c:v>42870</c:v>
                </c:pt>
                <c:pt idx="32" formatCode="d\-mmm">
                  <c:v>42901</c:v>
                </c:pt>
                <c:pt idx="33" formatCode="d\-mmm">
                  <c:v>42931</c:v>
                </c:pt>
                <c:pt idx="34" formatCode="d\-mmm">
                  <c:v>42962</c:v>
                </c:pt>
                <c:pt idx="35" formatCode="d\-mmm">
                  <c:v>42993</c:v>
                </c:pt>
                <c:pt idx="36" formatCode="d\-mmm">
                  <c:v>43023</c:v>
                </c:pt>
                <c:pt idx="37" formatCode="d\-mmm">
                  <c:v>43054</c:v>
                </c:pt>
                <c:pt idx="38" formatCode="d\-mmm">
                  <c:v>43084</c:v>
                </c:pt>
                <c:pt idx="39" formatCode="d\-mmm">
                  <c:v>42751</c:v>
                </c:pt>
                <c:pt idx="40" formatCode="d\-mmm">
                  <c:v>42782</c:v>
                </c:pt>
                <c:pt idx="41" formatCode="d\-mmm">
                  <c:v>42810</c:v>
                </c:pt>
                <c:pt idx="42" formatCode="d\-mmm">
                  <c:v>42841</c:v>
                </c:pt>
                <c:pt idx="43" formatCode="d\-mmm">
                  <c:v>42871</c:v>
                </c:pt>
                <c:pt idx="44" formatCode="d\-mmm">
                  <c:v>42902</c:v>
                </c:pt>
                <c:pt idx="45" formatCode="d\-mmm">
                  <c:v>42932</c:v>
                </c:pt>
                <c:pt idx="46" formatCode="d\-mmm">
                  <c:v>42963</c:v>
                </c:pt>
                <c:pt idx="47" formatCode="d\-mmm">
                  <c:v>42994</c:v>
                </c:pt>
                <c:pt idx="48" formatCode="d\-mmm">
                  <c:v>43024</c:v>
                </c:pt>
                <c:pt idx="49" formatCode="d\-mmm">
                  <c:v>43055</c:v>
                </c:pt>
                <c:pt idx="50" formatCode="d\-mmm">
                  <c:v>43085</c:v>
                </c:pt>
                <c:pt idx="51" formatCode="d\-mmm">
                  <c:v>42752</c:v>
                </c:pt>
                <c:pt idx="52" formatCode="d\-mmm">
                  <c:v>42783</c:v>
                </c:pt>
                <c:pt idx="53" formatCode="[$-409]d\-mmm;@">
                  <c:v>42811</c:v>
                </c:pt>
              </c:numCache>
            </c:numRef>
          </c:cat>
          <c:val>
            <c:numRef>
              <c:f>Sheet1!$D$5:$D$61</c:f>
            </c:numRef>
          </c:val>
          <c:smooth val="0"/>
        </c:ser>
        <c:ser>
          <c:idx val="3"/>
          <c:order val="3"/>
          <c:tx>
            <c:strRef>
              <c:f>Sheet1!$E$4</c:f>
              <c:strCache>
                <c:ptCount val="1"/>
                <c:pt idx="0">
                  <c:v>Expansion Group</c:v>
                </c:pt>
              </c:strCache>
            </c:strRef>
          </c:tx>
          <c:cat>
            <c:numRef>
              <c:f>Sheet1!$A$5:$A$61</c:f>
              <c:numCache>
                <c:formatCode>General</c:formatCode>
                <c:ptCount val="5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 formatCode="d\-mmm">
                  <c:v>42748</c:v>
                </c:pt>
                <c:pt idx="4" formatCode="d\-mmm">
                  <c:v>42779</c:v>
                </c:pt>
                <c:pt idx="5" formatCode="d\-mmm">
                  <c:v>42807</c:v>
                </c:pt>
                <c:pt idx="6" formatCode="d\-mmm">
                  <c:v>42838</c:v>
                </c:pt>
                <c:pt idx="7" formatCode="d\-mmm">
                  <c:v>42868</c:v>
                </c:pt>
                <c:pt idx="8" formatCode="d\-mmm">
                  <c:v>42899</c:v>
                </c:pt>
                <c:pt idx="9" formatCode="d\-mmm">
                  <c:v>42929</c:v>
                </c:pt>
                <c:pt idx="10" formatCode="d\-mmm">
                  <c:v>42960</c:v>
                </c:pt>
                <c:pt idx="11" formatCode="d\-mmm">
                  <c:v>42991</c:v>
                </c:pt>
                <c:pt idx="12" formatCode="d\-mmm">
                  <c:v>43021</c:v>
                </c:pt>
                <c:pt idx="13" formatCode="d\-mmm">
                  <c:v>43052</c:v>
                </c:pt>
                <c:pt idx="14" formatCode="d\-mmm">
                  <c:v>43082</c:v>
                </c:pt>
                <c:pt idx="15" formatCode="d\-mmm">
                  <c:v>42749</c:v>
                </c:pt>
                <c:pt idx="16" formatCode="d\-mmm">
                  <c:v>42780</c:v>
                </c:pt>
                <c:pt idx="17" formatCode="d\-mmm">
                  <c:v>42808</c:v>
                </c:pt>
                <c:pt idx="18" formatCode="d\-mmm">
                  <c:v>42839</c:v>
                </c:pt>
                <c:pt idx="19" formatCode="d\-mmm">
                  <c:v>42869</c:v>
                </c:pt>
                <c:pt idx="20" formatCode="d\-mmm">
                  <c:v>42900</c:v>
                </c:pt>
                <c:pt idx="21" formatCode="d\-mmm">
                  <c:v>42930</c:v>
                </c:pt>
                <c:pt idx="22" formatCode="d\-mmm">
                  <c:v>42961</c:v>
                </c:pt>
                <c:pt idx="23" formatCode="d\-mmm">
                  <c:v>42992</c:v>
                </c:pt>
                <c:pt idx="24" formatCode="d\-mmm">
                  <c:v>43022</c:v>
                </c:pt>
                <c:pt idx="25" formatCode="d\-mmm">
                  <c:v>43053</c:v>
                </c:pt>
                <c:pt idx="26" formatCode="d\-mmm">
                  <c:v>43083</c:v>
                </c:pt>
                <c:pt idx="27" formatCode="d\-mmm">
                  <c:v>42750</c:v>
                </c:pt>
                <c:pt idx="28" formatCode="d\-mmm">
                  <c:v>42781</c:v>
                </c:pt>
                <c:pt idx="29" formatCode="d\-mmm">
                  <c:v>42809</c:v>
                </c:pt>
                <c:pt idx="30" formatCode="d\-mmm">
                  <c:v>42840</c:v>
                </c:pt>
                <c:pt idx="31" formatCode="d\-mmm">
                  <c:v>42870</c:v>
                </c:pt>
                <c:pt idx="32" formatCode="d\-mmm">
                  <c:v>42901</c:v>
                </c:pt>
                <c:pt idx="33" formatCode="d\-mmm">
                  <c:v>42931</c:v>
                </c:pt>
                <c:pt idx="34" formatCode="d\-mmm">
                  <c:v>42962</c:v>
                </c:pt>
                <c:pt idx="35" formatCode="d\-mmm">
                  <c:v>42993</c:v>
                </c:pt>
                <c:pt idx="36" formatCode="d\-mmm">
                  <c:v>43023</c:v>
                </c:pt>
                <c:pt idx="37" formatCode="d\-mmm">
                  <c:v>43054</c:v>
                </c:pt>
                <c:pt idx="38" formatCode="d\-mmm">
                  <c:v>43084</c:v>
                </c:pt>
                <c:pt idx="39" formatCode="d\-mmm">
                  <c:v>42751</c:v>
                </c:pt>
                <c:pt idx="40" formatCode="d\-mmm">
                  <c:v>42782</c:v>
                </c:pt>
                <c:pt idx="41" formatCode="d\-mmm">
                  <c:v>42810</c:v>
                </c:pt>
                <c:pt idx="42" formatCode="d\-mmm">
                  <c:v>42841</c:v>
                </c:pt>
                <c:pt idx="43" formatCode="d\-mmm">
                  <c:v>42871</c:v>
                </c:pt>
                <c:pt idx="44" formatCode="d\-mmm">
                  <c:v>42902</c:v>
                </c:pt>
                <c:pt idx="45" formatCode="d\-mmm">
                  <c:v>42932</c:v>
                </c:pt>
                <c:pt idx="46" formatCode="d\-mmm">
                  <c:v>42963</c:v>
                </c:pt>
                <c:pt idx="47" formatCode="d\-mmm">
                  <c:v>42994</c:v>
                </c:pt>
                <c:pt idx="48" formatCode="d\-mmm">
                  <c:v>43024</c:v>
                </c:pt>
                <c:pt idx="49" formatCode="d\-mmm">
                  <c:v>43055</c:v>
                </c:pt>
                <c:pt idx="50" formatCode="d\-mmm">
                  <c:v>43085</c:v>
                </c:pt>
                <c:pt idx="51" formatCode="d\-mmm">
                  <c:v>42752</c:v>
                </c:pt>
                <c:pt idx="52" formatCode="d\-mmm">
                  <c:v>42783</c:v>
                </c:pt>
                <c:pt idx="53" formatCode="[$-409]d\-mmm;@">
                  <c:v>42811</c:v>
                </c:pt>
              </c:numCache>
            </c:numRef>
          </c:cat>
          <c:val>
            <c:numRef>
              <c:f>Sheet1!$E$5:$E$61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1195648"/>
        <c:axId val="223271552"/>
      </c:lineChart>
      <c:lineChart>
        <c:grouping val="standard"/>
        <c:varyColors val="0"/>
        <c:ser>
          <c:idx val="4"/>
          <c:order val="4"/>
          <c:tx>
            <c:strRef>
              <c:f>Sheet1!$F$4</c:f>
              <c:strCache>
                <c:ptCount val="1"/>
                <c:pt idx="0">
                  <c:v>Total Childless Adults Covered by AHCCCS</c:v>
                </c:pt>
              </c:strCache>
            </c:strRef>
          </c:tx>
          <c:spPr>
            <a:ln w="34925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Sheet1!$A$5:$A$61</c:f>
              <c:numCache>
                <c:formatCode>General</c:formatCode>
                <c:ptCount val="5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 formatCode="d\-mmm">
                  <c:v>42748</c:v>
                </c:pt>
                <c:pt idx="4" formatCode="d\-mmm">
                  <c:v>42779</c:v>
                </c:pt>
                <c:pt idx="5" formatCode="d\-mmm">
                  <c:v>42807</c:v>
                </c:pt>
                <c:pt idx="6" formatCode="d\-mmm">
                  <c:v>42838</c:v>
                </c:pt>
                <c:pt idx="7" formatCode="d\-mmm">
                  <c:v>42868</c:v>
                </c:pt>
                <c:pt idx="8" formatCode="d\-mmm">
                  <c:v>42899</c:v>
                </c:pt>
                <c:pt idx="9" formatCode="d\-mmm">
                  <c:v>42929</c:v>
                </c:pt>
                <c:pt idx="10" formatCode="d\-mmm">
                  <c:v>42960</c:v>
                </c:pt>
                <c:pt idx="11" formatCode="d\-mmm">
                  <c:v>42991</c:v>
                </c:pt>
                <c:pt idx="12" formatCode="d\-mmm">
                  <c:v>43021</c:v>
                </c:pt>
                <c:pt idx="13" formatCode="d\-mmm">
                  <c:v>43052</c:v>
                </c:pt>
                <c:pt idx="14" formatCode="d\-mmm">
                  <c:v>43082</c:v>
                </c:pt>
                <c:pt idx="15" formatCode="d\-mmm">
                  <c:v>42749</c:v>
                </c:pt>
                <c:pt idx="16" formatCode="d\-mmm">
                  <c:v>42780</c:v>
                </c:pt>
                <c:pt idx="17" formatCode="d\-mmm">
                  <c:v>42808</c:v>
                </c:pt>
                <c:pt idx="18" formatCode="d\-mmm">
                  <c:v>42839</c:v>
                </c:pt>
                <c:pt idx="19" formatCode="d\-mmm">
                  <c:v>42869</c:v>
                </c:pt>
                <c:pt idx="20" formatCode="d\-mmm">
                  <c:v>42900</c:v>
                </c:pt>
                <c:pt idx="21" formatCode="d\-mmm">
                  <c:v>42930</c:v>
                </c:pt>
                <c:pt idx="22" formatCode="d\-mmm">
                  <c:v>42961</c:v>
                </c:pt>
                <c:pt idx="23" formatCode="d\-mmm">
                  <c:v>42992</c:v>
                </c:pt>
                <c:pt idx="24" formatCode="d\-mmm">
                  <c:v>43022</c:v>
                </c:pt>
                <c:pt idx="25" formatCode="d\-mmm">
                  <c:v>43053</c:v>
                </c:pt>
                <c:pt idx="26" formatCode="d\-mmm">
                  <c:v>43083</c:v>
                </c:pt>
                <c:pt idx="27" formatCode="d\-mmm">
                  <c:v>42750</c:v>
                </c:pt>
                <c:pt idx="28" formatCode="d\-mmm">
                  <c:v>42781</c:v>
                </c:pt>
                <c:pt idx="29" formatCode="d\-mmm">
                  <c:v>42809</c:v>
                </c:pt>
                <c:pt idx="30" formatCode="d\-mmm">
                  <c:v>42840</c:v>
                </c:pt>
                <c:pt idx="31" formatCode="d\-mmm">
                  <c:v>42870</c:v>
                </c:pt>
                <c:pt idx="32" formatCode="d\-mmm">
                  <c:v>42901</c:v>
                </c:pt>
                <c:pt idx="33" formatCode="d\-mmm">
                  <c:v>42931</c:v>
                </c:pt>
                <c:pt idx="34" formatCode="d\-mmm">
                  <c:v>42962</c:v>
                </c:pt>
                <c:pt idx="35" formatCode="d\-mmm">
                  <c:v>42993</c:v>
                </c:pt>
                <c:pt idx="36" formatCode="d\-mmm">
                  <c:v>43023</c:v>
                </c:pt>
                <c:pt idx="37" formatCode="d\-mmm">
                  <c:v>43054</c:v>
                </c:pt>
                <c:pt idx="38" formatCode="d\-mmm">
                  <c:v>43084</c:v>
                </c:pt>
                <c:pt idx="39" formatCode="d\-mmm">
                  <c:v>42751</c:v>
                </c:pt>
                <c:pt idx="40" formatCode="d\-mmm">
                  <c:v>42782</c:v>
                </c:pt>
                <c:pt idx="41" formatCode="d\-mmm">
                  <c:v>42810</c:v>
                </c:pt>
                <c:pt idx="42" formatCode="d\-mmm">
                  <c:v>42841</c:v>
                </c:pt>
                <c:pt idx="43" formatCode="d\-mmm">
                  <c:v>42871</c:v>
                </c:pt>
                <c:pt idx="44" formatCode="d\-mmm">
                  <c:v>42902</c:v>
                </c:pt>
                <c:pt idx="45" formatCode="d\-mmm">
                  <c:v>42932</c:v>
                </c:pt>
                <c:pt idx="46" formatCode="d\-mmm">
                  <c:v>42963</c:v>
                </c:pt>
                <c:pt idx="47" formatCode="d\-mmm">
                  <c:v>42994</c:v>
                </c:pt>
                <c:pt idx="48" formatCode="d\-mmm">
                  <c:v>43024</c:v>
                </c:pt>
                <c:pt idx="49" formatCode="d\-mmm">
                  <c:v>43055</c:v>
                </c:pt>
                <c:pt idx="50" formatCode="d\-mmm">
                  <c:v>43085</c:v>
                </c:pt>
                <c:pt idx="51" formatCode="d\-mmm">
                  <c:v>42752</c:v>
                </c:pt>
                <c:pt idx="52" formatCode="d\-mmm">
                  <c:v>42783</c:v>
                </c:pt>
                <c:pt idx="53" formatCode="[$-409]d\-mmm;@">
                  <c:v>42811</c:v>
                </c:pt>
              </c:numCache>
            </c:numRef>
          </c:cat>
          <c:val>
            <c:numRef>
              <c:f>Sheet1!$F$5:$F$61</c:f>
              <c:numCache>
                <c:formatCode>_(* #,##0_);_(* \(#,##0\);_(* "-"??_);_(@_)</c:formatCode>
                <c:ptCount val="54"/>
                <c:pt idx="0">
                  <c:v>230123</c:v>
                </c:pt>
                <c:pt idx="1">
                  <c:v>110145</c:v>
                </c:pt>
                <c:pt idx="2">
                  <c:v>74507</c:v>
                </c:pt>
                <c:pt idx="3">
                  <c:v>86719</c:v>
                </c:pt>
                <c:pt idx="4">
                  <c:v>84162</c:v>
                </c:pt>
                <c:pt idx="5">
                  <c:v>81655</c:v>
                </c:pt>
                <c:pt idx="6">
                  <c:v>79047</c:v>
                </c:pt>
                <c:pt idx="7">
                  <c:v>76603</c:v>
                </c:pt>
                <c:pt idx="8">
                  <c:v>75650</c:v>
                </c:pt>
                <c:pt idx="9">
                  <c:v>74507</c:v>
                </c:pt>
                <c:pt idx="10">
                  <c:v>73121</c:v>
                </c:pt>
                <c:pt idx="11">
                  <c:v>72033</c:v>
                </c:pt>
                <c:pt idx="12">
                  <c:v>70844</c:v>
                </c:pt>
                <c:pt idx="13">
                  <c:v>69578</c:v>
                </c:pt>
                <c:pt idx="14">
                  <c:v>67770</c:v>
                </c:pt>
                <c:pt idx="15">
                  <c:v>98203</c:v>
                </c:pt>
                <c:pt idx="16">
                  <c:v>134675</c:v>
                </c:pt>
                <c:pt idx="17">
                  <c:v>161962</c:v>
                </c:pt>
                <c:pt idx="18">
                  <c:v>194693</c:v>
                </c:pt>
                <c:pt idx="19">
                  <c:v>213575</c:v>
                </c:pt>
                <c:pt idx="20">
                  <c:v>235531</c:v>
                </c:pt>
                <c:pt idx="21">
                  <c:v>260038</c:v>
                </c:pt>
                <c:pt idx="22">
                  <c:v>276069</c:v>
                </c:pt>
                <c:pt idx="23">
                  <c:v>286646</c:v>
                </c:pt>
                <c:pt idx="24">
                  <c:v>296528</c:v>
                </c:pt>
                <c:pt idx="25">
                  <c:v>302159</c:v>
                </c:pt>
                <c:pt idx="26">
                  <c:v>309232</c:v>
                </c:pt>
                <c:pt idx="27">
                  <c:v>315470</c:v>
                </c:pt>
                <c:pt idx="28">
                  <c:v>313112</c:v>
                </c:pt>
                <c:pt idx="29">
                  <c:v>321065</c:v>
                </c:pt>
                <c:pt idx="30">
                  <c:v>332305</c:v>
                </c:pt>
                <c:pt idx="31">
                  <c:v>336161</c:v>
                </c:pt>
                <c:pt idx="32">
                  <c:v>340621</c:v>
                </c:pt>
                <c:pt idx="33">
                  <c:v>347447</c:v>
                </c:pt>
                <c:pt idx="34">
                  <c:v>351726</c:v>
                </c:pt>
                <c:pt idx="35">
                  <c:v>364734</c:v>
                </c:pt>
                <c:pt idx="36">
                  <c:v>372030</c:v>
                </c:pt>
                <c:pt idx="37">
                  <c:v>379676</c:v>
                </c:pt>
                <c:pt idx="38">
                  <c:v>382311</c:v>
                </c:pt>
                <c:pt idx="39">
                  <c:v>386061</c:v>
                </c:pt>
                <c:pt idx="40">
                  <c:v>390477</c:v>
                </c:pt>
                <c:pt idx="41">
                  <c:v>392190</c:v>
                </c:pt>
                <c:pt idx="42">
                  <c:v>395454</c:v>
                </c:pt>
                <c:pt idx="43">
                  <c:v>393668</c:v>
                </c:pt>
                <c:pt idx="44">
                  <c:v>392331</c:v>
                </c:pt>
                <c:pt idx="45">
                  <c:v>387382</c:v>
                </c:pt>
                <c:pt idx="46">
                  <c:v>391316</c:v>
                </c:pt>
                <c:pt idx="47">
                  <c:v>393429</c:v>
                </c:pt>
                <c:pt idx="48">
                  <c:v>394970</c:v>
                </c:pt>
                <c:pt idx="49">
                  <c:v>397879</c:v>
                </c:pt>
                <c:pt idx="50">
                  <c:v>400221</c:v>
                </c:pt>
                <c:pt idx="51">
                  <c:v>397802</c:v>
                </c:pt>
                <c:pt idx="52">
                  <c:v>400219</c:v>
                </c:pt>
                <c:pt idx="53">
                  <c:v>397898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792960"/>
        <c:axId val="405199104"/>
      </c:lineChart>
      <c:catAx>
        <c:axId val="22119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23271552"/>
        <c:crosses val="autoZero"/>
        <c:auto val="1"/>
        <c:lblAlgn val="ctr"/>
        <c:lblOffset val="100"/>
        <c:noMultiLvlLbl val="0"/>
      </c:catAx>
      <c:valAx>
        <c:axId val="223271552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221195648"/>
        <c:crosses val="autoZero"/>
        <c:crossBetween val="between"/>
      </c:valAx>
      <c:valAx>
        <c:axId val="405199104"/>
        <c:scaling>
          <c:orientation val="minMax"/>
        </c:scaling>
        <c:delete val="0"/>
        <c:axPos val="r"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8792960"/>
        <c:crosses val="max"/>
        <c:crossBetween val="between"/>
      </c:valAx>
      <c:catAx>
        <c:axId val="1387929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5199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8.3003829439352861E-2"/>
          <c:y val="0.92488924865700195"/>
          <c:w val="0.82524917172238721"/>
          <c:h val="7.5110751342998008E-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9CFF3-A4E3-4B7A-BD91-F5250BB6B40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E9F7DA-AF42-4FE1-95A4-8202C3133F4F}">
      <dgm:prSet phldrT="[Text]"/>
      <dgm:spPr/>
      <dgm:t>
        <a:bodyPr/>
        <a:lstStyle/>
        <a:p>
          <a:r>
            <a:rPr lang="en-US" dirty="0" smtClean="0"/>
            <a:t>Adult Emergency Dental</a:t>
          </a:r>
          <a:endParaRPr lang="en-US" dirty="0"/>
        </a:p>
      </dgm:t>
    </dgm:pt>
    <dgm:pt modelId="{BBCE22F9-85B6-4807-B226-1E01D6E4A4A5}" type="parTrans" cxnId="{E7BFF93C-7820-4007-941A-01537593025F}">
      <dgm:prSet/>
      <dgm:spPr/>
      <dgm:t>
        <a:bodyPr/>
        <a:lstStyle/>
        <a:p>
          <a:endParaRPr lang="en-US"/>
        </a:p>
      </dgm:t>
    </dgm:pt>
    <dgm:pt modelId="{49635CC1-B3C6-4854-BA4F-43190FD0A2F5}" type="sibTrans" cxnId="{E7BFF93C-7820-4007-941A-01537593025F}">
      <dgm:prSet/>
      <dgm:spPr/>
      <dgm:t>
        <a:bodyPr/>
        <a:lstStyle/>
        <a:p>
          <a:endParaRPr lang="en-US"/>
        </a:p>
      </dgm:t>
    </dgm:pt>
    <dgm:pt modelId="{430E7FEB-521E-47C8-A290-C900019675B4}">
      <dgm:prSet phldrT="[Text]" custT="1"/>
      <dgm:spPr/>
      <dgm:t>
        <a:bodyPr/>
        <a:lstStyle/>
        <a:p>
          <a:r>
            <a:rPr lang="en-US" sz="2000" dirty="0" smtClean="0"/>
            <a:t>$1,000 limit</a:t>
          </a:r>
          <a:endParaRPr lang="en-US" sz="2000" dirty="0"/>
        </a:p>
      </dgm:t>
    </dgm:pt>
    <dgm:pt modelId="{2CB05E06-D51B-4C33-A379-BBA3735EB4ED}" type="parTrans" cxnId="{9A9AC191-86AF-4CEA-B909-17AEB966E89F}">
      <dgm:prSet/>
      <dgm:spPr/>
      <dgm:t>
        <a:bodyPr/>
        <a:lstStyle/>
        <a:p>
          <a:endParaRPr lang="en-US"/>
        </a:p>
      </dgm:t>
    </dgm:pt>
    <dgm:pt modelId="{AF931F60-5173-4C56-B0EA-3C320DE9356B}" type="sibTrans" cxnId="{9A9AC191-86AF-4CEA-B909-17AEB966E89F}">
      <dgm:prSet/>
      <dgm:spPr/>
      <dgm:t>
        <a:bodyPr/>
        <a:lstStyle/>
        <a:p>
          <a:endParaRPr lang="en-US"/>
        </a:p>
      </dgm:t>
    </dgm:pt>
    <dgm:pt modelId="{70CA6538-DBD8-4E4F-AF41-0A64BB889500}">
      <dgm:prSet phldrT="[Text]" custT="1"/>
      <dgm:spPr/>
      <dgm:t>
        <a:bodyPr/>
        <a:lstStyle/>
        <a:p>
          <a:r>
            <a:rPr lang="en-US" sz="2000" dirty="0" smtClean="0"/>
            <a:t>Target October 1, 2017</a:t>
          </a:r>
          <a:endParaRPr lang="en-US" sz="2000" dirty="0"/>
        </a:p>
      </dgm:t>
    </dgm:pt>
    <dgm:pt modelId="{2DEE2410-3311-4AD1-8EDF-5A7D2F604378}" type="parTrans" cxnId="{2C06AC12-4640-4ABC-84B3-4381F68BED57}">
      <dgm:prSet/>
      <dgm:spPr/>
      <dgm:t>
        <a:bodyPr/>
        <a:lstStyle/>
        <a:p>
          <a:endParaRPr lang="en-US"/>
        </a:p>
      </dgm:t>
    </dgm:pt>
    <dgm:pt modelId="{E7CBE442-975C-4F22-BE35-C4BCB71FBC8F}" type="sibTrans" cxnId="{2C06AC12-4640-4ABC-84B3-4381F68BED57}">
      <dgm:prSet/>
      <dgm:spPr/>
      <dgm:t>
        <a:bodyPr/>
        <a:lstStyle/>
        <a:p>
          <a:endParaRPr lang="en-US"/>
        </a:p>
      </dgm:t>
    </dgm:pt>
    <dgm:pt modelId="{831E47F2-D070-47E8-8059-EB1164513E69}">
      <dgm:prSet phldrT="[Text]"/>
      <dgm:spPr/>
      <dgm:t>
        <a:bodyPr/>
        <a:lstStyle/>
        <a:p>
          <a:r>
            <a:rPr lang="en-US" dirty="0" smtClean="0"/>
            <a:t>Occupational Therapy</a:t>
          </a:r>
          <a:endParaRPr lang="en-US" dirty="0"/>
        </a:p>
      </dgm:t>
    </dgm:pt>
    <dgm:pt modelId="{A6CDB9F1-926B-4199-815D-5DE2B5232ED8}" type="parTrans" cxnId="{4436CCD7-3AED-416A-8702-AFFB5F6B8481}">
      <dgm:prSet/>
      <dgm:spPr/>
      <dgm:t>
        <a:bodyPr/>
        <a:lstStyle/>
        <a:p>
          <a:endParaRPr lang="en-US"/>
        </a:p>
      </dgm:t>
    </dgm:pt>
    <dgm:pt modelId="{DE826E9F-CE5D-4FC9-B950-090061C0E429}" type="sibTrans" cxnId="{4436CCD7-3AED-416A-8702-AFFB5F6B8481}">
      <dgm:prSet/>
      <dgm:spPr/>
      <dgm:t>
        <a:bodyPr/>
        <a:lstStyle/>
        <a:p>
          <a:endParaRPr lang="en-US"/>
        </a:p>
      </dgm:t>
    </dgm:pt>
    <dgm:pt modelId="{5385D7FD-6EE6-47BA-BD60-88CA08D62916}">
      <dgm:prSet phldrT="[Text]" custT="1"/>
      <dgm:spPr/>
      <dgm:t>
        <a:bodyPr/>
        <a:lstStyle/>
        <a:p>
          <a:r>
            <a:rPr lang="en-US" sz="2000" dirty="0" smtClean="0"/>
            <a:t>Target October 1, 2017</a:t>
          </a:r>
          <a:endParaRPr lang="en-US" sz="2000" dirty="0"/>
        </a:p>
      </dgm:t>
    </dgm:pt>
    <dgm:pt modelId="{33C06589-8048-4021-9847-E5A972E209C3}" type="parTrans" cxnId="{559AA8A9-A6D2-4ECB-BE97-B4179C24EEB4}">
      <dgm:prSet/>
      <dgm:spPr/>
      <dgm:t>
        <a:bodyPr/>
        <a:lstStyle/>
        <a:p>
          <a:endParaRPr lang="en-US"/>
        </a:p>
      </dgm:t>
    </dgm:pt>
    <dgm:pt modelId="{6223B810-718E-43FD-B9FD-2EFDEE844BF5}" type="sibTrans" cxnId="{559AA8A9-A6D2-4ECB-BE97-B4179C24EEB4}">
      <dgm:prSet/>
      <dgm:spPr/>
      <dgm:t>
        <a:bodyPr/>
        <a:lstStyle/>
        <a:p>
          <a:endParaRPr lang="en-US"/>
        </a:p>
      </dgm:t>
    </dgm:pt>
    <dgm:pt modelId="{D36293CA-C914-448F-B25D-60A7FD954937}">
      <dgm:prSet phldrT="[Text]"/>
      <dgm:spPr/>
      <dgm:t>
        <a:bodyPr/>
        <a:lstStyle/>
        <a:p>
          <a:r>
            <a:rPr lang="en-US" dirty="0" smtClean="0"/>
            <a:t>Opioid Initiative</a:t>
          </a:r>
          <a:endParaRPr lang="en-US" dirty="0"/>
        </a:p>
      </dgm:t>
    </dgm:pt>
    <dgm:pt modelId="{52F66D46-09B4-436C-A7B1-817CC00D0E97}" type="parTrans" cxnId="{9FA15655-25EA-482E-BAB4-7861421E1499}">
      <dgm:prSet/>
      <dgm:spPr/>
      <dgm:t>
        <a:bodyPr/>
        <a:lstStyle/>
        <a:p>
          <a:endParaRPr lang="en-US"/>
        </a:p>
      </dgm:t>
    </dgm:pt>
    <dgm:pt modelId="{F61D076A-33BF-4689-92D4-CD3BBCF8CD5A}" type="sibTrans" cxnId="{9FA15655-25EA-482E-BAB4-7861421E1499}">
      <dgm:prSet/>
      <dgm:spPr/>
      <dgm:t>
        <a:bodyPr/>
        <a:lstStyle/>
        <a:p>
          <a:endParaRPr lang="en-US"/>
        </a:p>
      </dgm:t>
    </dgm:pt>
    <dgm:pt modelId="{4F9441A6-B028-494F-B227-1B9A337960C9}">
      <dgm:prSet phldrT="[Text]" custT="1"/>
      <dgm:spPr/>
      <dgm:t>
        <a:bodyPr/>
        <a:lstStyle/>
        <a:p>
          <a:r>
            <a:rPr lang="en-US" sz="2000" dirty="0" smtClean="0"/>
            <a:t>3 OIG Staff	</a:t>
          </a:r>
          <a:endParaRPr lang="en-US" sz="2000" dirty="0"/>
        </a:p>
      </dgm:t>
    </dgm:pt>
    <dgm:pt modelId="{3FEC94DD-7629-4DAD-8803-9997B809E637}" type="parTrans" cxnId="{5B5A55F6-1F40-4F61-AFE8-9FC67847A29D}">
      <dgm:prSet/>
      <dgm:spPr/>
      <dgm:t>
        <a:bodyPr/>
        <a:lstStyle/>
        <a:p>
          <a:endParaRPr lang="en-US"/>
        </a:p>
      </dgm:t>
    </dgm:pt>
    <dgm:pt modelId="{502EE34E-5154-4B83-9ADC-9D04295E291B}" type="sibTrans" cxnId="{5B5A55F6-1F40-4F61-AFE8-9FC67847A29D}">
      <dgm:prSet/>
      <dgm:spPr/>
      <dgm:t>
        <a:bodyPr/>
        <a:lstStyle/>
        <a:p>
          <a:endParaRPr lang="en-US"/>
        </a:p>
      </dgm:t>
    </dgm:pt>
    <dgm:pt modelId="{CCEC76DD-10B6-4500-96B6-B5F17C3972A6}">
      <dgm:prSet phldrT="[Text]" custT="1"/>
      <dgm:spPr/>
      <dgm:t>
        <a:bodyPr/>
        <a:lstStyle/>
        <a:p>
          <a:r>
            <a:rPr lang="en-US" sz="2000" dirty="0" smtClean="0"/>
            <a:t>2 Clinical Staff</a:t>
          </a:r>
          <a:endParaRPr lang="en-US" sz="2000" dirty="0"/>
        </a:p>
      </dgm:t>
    </dgm:pt>
    <dgm:pt modelId="{87E72D3B-6F8C-43F4-B317-435286193041}" type="parTrans" cxnId="{46C6E14E-4824-47C0-9B13-89F4D9F49CEF}">
      <dgm:prSet/>
      <dgm:spPr/>
      <dgm:t>
        <a:bodyPr/>
        <a:lstStyle/>
        <a:p>
          <a:endParaRPr lang="en-US"/>
        </a:p>
      </dgm:t>
    </dgm:pt>
    <dgm:pt modelId="{28318EA4-F09A-402F-A607-02AC47EC80F2}" type="sibTrans" cxnId="{46C6E14E-4824-47C0-9B13-89F4D9F49CEF}">
      <dgm:prSet/>
      <dgm:spPr/>
      <dgm:t>
        <a:bodyPr/>
        <a:lstStyle/>
        <a:p>
          <a:endParaRPr lang="en-US"/>
        </a:p>
      </dgm:t>
    </dgm:pt>
    <dgm:pt modelId="{D4CA98DC-ABF8-4C86-A9D7-1420B4D22AD6}">
      <dgm:prSet phldrT="[Text]"/>
      <dgm:spPr/>
      <dgm:t>
        <a:bodyPr/>
        <a:lstStyle/>
        <a:p>
          <a:r>
            <a:rPr lang="en-US" dirty="0" smtClean="0"/>
            <a:t>Proposition 206</a:t>
          </a:r>
          <a:endParaRPr lang="en-US" dirty="0"/>
        </a:p>
      </dgm:t>
    </dgm:pt>
    <dgm:pt modelId="{9463BB42-D45F-4867-89D6-B3A360FCA7F3}" type="parTrans" cxnId="{BFCEDA7C-AD59-42A1-A8DC-C08C8F00A167}">
      <dgm:prSet/>
      <dgm:spPr/>
      <dgm:t>
        <a:bodyPr/>
        <a:lstStyle/>
        <a:p>
          <a:endParaRPr lang="en-US"/>
        </a:p>
      </dgm:t>
    </dgm:pt>
    <dgm:pt modelId="{66FB491E-0CBB-4762-ABBB-259697A08A16}" type="sibTrans" cxnId="{BFCEDA7C-AD59-42A1-A8DC-C08C8F00A167}">
      <dgm:prSet/>
      <dgm:spPr/>
      <dgm:t>
        <a:bodyPr/>
        <a:lstStyle/>
        <a:p>
          <a:endParaRPr lang="en-US"/>
        </a:p>
      </dgm:t>
    </dgm:pt>
    <dgm:pt modelId="{30AB6D29-EFD3-4D95-9BC3-A30116C6A99A}">
      <dgm:prSet custT="1"/>
      <dgm:spPr/>
      <dgm:t>
        <a:bodyPr/>
        <a:lstStyle/>
        <a:p>
          <a:r>
            <a:rPr lang="en-US" sz="1600" b="1" dirty="0" smtClean="0"/>
            <a:t>-Ongoing 1-1-17 	    -Flagstaff 7-1-17</a:t>
          </a:r>
          <a:endParaRPr lang="en-US" sz="900" b="1" dirty="0"/>
        </a:p>
      </dgm:t>
    </dgm:pt>
    <dgm:pt modelId="{543E9559-0ABF-4B7C-8113-ED09C889AEF7}" type="parTrans" cxnId="{5DD5FE27-644F-444B-BCC2-1F61FB42BBFB}">
      <dgm:prSet/>
      <dgm:spPr/>
      <dgm:t>
        <a:bodyPr/>
        <a:lstStyle/>
        <a:p>
          <a:endParaRPr lang="en-US"/>
        </a:p>
      </dgm:t>
    </dgm:pt>
    <dgm:pt modelId="{943ED7C9-B1E9-4522-AD09-8CC8F422648A}" type="sibTrans" cxnId="{5DD5FE27-644F-444B-BCC2-1F61FB42BBFB}">
      <dgm:prSet/>
      <dgm:spPr/>
      <dgm:t>
        <a:bodyPr/>
        <a:lstStyle/>
        <a:p>
          <a:endParaRPr lang="en-US"/>
        </a:p>
      </dgm:t>
    </dgm:pt>
    <dgm:pt modelId="{002A8C60-65C7-46BE-953B-4F001B26A038}">
      <dgm:prSet custT="1"/>
      <dgm:spPr/>
      <dgm:t>
        <a:bodyPr/>
        <a:lstStyle/>
        <a:p>
          <a:r>
            <a:rPr lang="en-US" sz="1600" b="1" dirty="0" smtClean="0"/>
            <a:t>-Network Adequacy Study</a:t>
          </a:r>
          <a:endParaRPr lang="en-US" sz="1600" b="1" dirty="0" smtClean="0"/>
        </a:p>
      </dgm:t>
    </dgm:pt>
    <dgm:pt modelId="{A6503637-768C-4427-A491-D6B6AF9FCA06}" type="parTrans" cxnId="{7E2DA85C-3262-4201-ADA4-DF3A78754839}">
      <dgm:prSet/>
      <dgm:spPr/>
      <dgm:t>
        <a:bodyPr/>
        <a:lstStyle/>
        <a:p>
          <a:endParaRPr lang="en-US"/>
        </a:p>
      </dgm:t>
    </dgm:pt>
    <dgm:pt modelId="{E89CA52A-ABFD-4404-A5B8-CECCE1C23672}" type="sibTrans" cxnId="{7E2DA85C-3262-4201-ADA4-DF3A78754839}">
      <dgm:prSet/>
      <dgm:spPr/>
      <dgm:t>
        <a:bodyPr/>
        <a:lstStyle/>
        <a:p>
          <a:endParaRPr lang="en-US"/>
        </a:p>
      </dgm:t>
    </dgm:pt>
    <dgm:pt modelId="{A846CF41-C249-4E2E-A123-35FCFCB50EED}">
      <dgm:prSet custT="1"/>
      <dgm:spPr/>
      <dgm:t>
        <a:bodyPr/>
        <a:lstStyle/>
        <a:p>
          <a:r>
            <a:rPr lang="en-US" sz="1600" b="1" dirty="0" smtClean="0"/>
            <a:t>-Sick Leave 7-1-17 	    -Increase in Min. Wage 1-1-18</a:t>
          </a:r>
          <a:endParaRPr lang="en-US" sz="1600" b="1" dirty="0" smtClean="0"/>
        </a:p>
      </dgm:t>
    </dgm:pt>
    <dgm:pt modelId="{A453BCD2-CCE3-4F6E-9E4D-95BAAD2BC703}" type="parTrans" cxnId="{8540AEE9-1921-4F39-858A-5E4D88236BD3}">
      <dgm:prSet/>
      <dgm:spPr/>
      <dgm:t>
        <a:bodyPr/>
        <a:lstStyle/>
        <a:p>
          <a:endParaRPr lang="en-US"/>
        </a:p>
      </dgm:t>
    </dgm:pt>
    <dgm:pt modelId="{E0705447-19E5-4EE1-85C2-1962CC6EFBE9}" type="sibTrans" cxnId="{8540AEE9-1921-4F39-858A-5E4D88236BD3}">
      <dgm:prSet/>
      <dgm:spPr/>
      <dgm:t>
        <a:bodyPr/>
        <a:lstStyle/>
        <a:p>
          <a:endParaRPr lang="en-US"/>
        </a:p>
      </dgm:t>
    </dgm:pt>
    <dgm:pt modelId="{9614EA9E-A86B-4B99-B43C-57464A51365E}" type="pres">
      <dgm:prSet presAssocID="{4EC9CFF3-A4E3-4B7A-BD91-F5250BB6B40B}" presName="Name0" presStyleCnt="0">
        <dgm:presLayoutVars>
          <dgm:dir/>
          <dgm:animLvl val="lvl"/>
          <dgm:resizeHandles val="exact"/>
        </dgm:presLayoutVars>
      </dgm:prSet>
      <dgm:spPr/>
    </dgm:pt>
    <dgm:pt modelId="{962CA0C4-AB17-4835-82B2-51F0E73D871C}" type="pres">
      <dgm:prSet presAssocID="{D1E9F7DA-AF42-4FE1-95A4-8202C3133F4F}" presName="linNode" presStyleCnt="0"/>
      <dgm:spPr/>
    </dgm:pt>
    <dgm:pt modelId="{2185609A-EBDA-4EB4-8782-382FA98B3F4C}" type="pres">
      <dgm:prSet presAssocID="{D1E9F7DA-AF42-4FE1-95A4-8202C3133F4F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92FAFDE-348E-40A2-837D-3156CC36FEB4}" type="pres">
      <dgm:prSet presAssocID="{D1E9F7DA-AF42-4FE1-95A4-8202C3133F4F}" presName="descendantText" presStyleLbl="alignAccFollowNode1" presStyleIdx="0" presStyleCnt="4">
        <dgm:presLayoutVars>
          <dgm:bulletEnabled val="1"/>
        </dgm:presLayoutVars>
      </dgm:prSet>
      <dgm:spPr/>
    </dgm:pt>
    <dgm:pt modelId="{567EC8D5-6940-4714-8605-34A5C2062E36}" type="pres">
      <dgm:prSet presAssocID="{49635CC1-B3C6-4854-BA4F-43190FD0A2F5}" presName="sp" presStyleCnt="0"/>
      <dgm:spPr/>
    </dgm:pt>
    <dgm:pt modelId="{4FA0F621-90A3-49E9-8318-698FF492440D}" type="pres">
      <dgm:prSet presAssocID="{831E47F2-D070-47E8-8059-EB1164513E69}" presName="linNode" presStyleCnt="0"/>
      <dgm:spPr/>
    </dgm:pt>
    <dgm:pt modelId="{54FFBA83-632C-4DA3-86E8-FCE6802953D5}" type="pres">
      <dgm:prSet presAssocID="{831E47F2-D070-47E8-8059-EB1164513E69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4AE47A6F-C40D-4A48-8C0A-8DD874F693CD}" type="pres">
      <dgm:prSet presAssocID="{831E47F2-D070-47E8-8059-EB1164513E69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960FE3-9457-43DE-8CC0-AB48C1955436}" type="pres">
      <dgm:prSet presAssocID="{DE826E9F-CE5D-4FC9-B950-090061C0E429}" presName="sp" presStyleCnt="0"/>
      <dgm:spPr/>
    </dgm:pt>
    <dgm:pt modelId="{F2A36AF5-36BE-441C-AE48-A481716C8E64}" type="pres">
      <dgm:prSet presAssocID="{D36293CA-C914-448F-B25D-60A7FD954937}" presName="linNode" presStyleCnt="0"/>
      <dgm:spPr/>
    </dgm:pt>
    <dgm:pt modelId="{51859594-CCB1-49E4-935F-B20C4E852E94}" type="pres">
      <dgm:prSet presAssocID="{D36293CA-C914-448F-B25D-60A7FD954937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7FE80B4-ADA0-4832-BB1E-B180D9BD0062}" type="pres">
      <dgm:prSet presAssocID="{D36293CA-C914-448F-B25D-60A7FD954937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2D519-FC54-452F-BFF9-85F8F60DB576}" type="pres">
      <dgm:prSet presAssocID="{F61D076A-33BF-4689-92D4-CD3BBCF8CD5A}" presName="sp" presStyleCnt="0"/>
      <dgm:spPr/>
    </dgm:pt>
    <dgm:pt modelId="{36801664-5D3C-46CC-AD5C-D40BCA5D96BF}" type="pres">
      <dgm:prSet presAssocID="{D4CA98DC-ABF8-4C86-A9D7-1420B4D22AD6}" presName="linNode" presStyleCnt="0"/>
      <dgm:spPr/>
    </dgm:pt>
    <dgm:pt modelId="{3E6776A0-DC57-46D8-820E-9913A385AA68}" type="pres">
      <dgm:prSet presAssocID="{D4CA98DC-ABF8-4C86-A9D7-1420B4D22AD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0DA62-BE0D-4576-9249-FD4BBD073815}" type="pres">
      <dgm:prSet presAssocID="{D4CA98DC-ABF8-4C86-A9D7-1420B4D22AD6}" presName="descendantText" presStyleLbl="alignAccFollowNode1" presStyleIdx="3" presStyleCnt="4" custLinFactNeighborX="1010" custLinFactNeighborY="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40AEE9-1921-4F39-858A-5E4D88236BD3}" srcId="{D4CA98DC-ABF8-4C86-A9D7-1420B4D22AD6}" destId="{A846CF41-C249-4E2E-A123-35FCFCB50EED}" srcOrd="1" destOrd="0" parTransId="{A453BCD2-CCE3-4F6E-9E4D-95BAAD2BC703}" sibTransId="{E0705447-19E5-4EE1-85C2-1962CC6EFBE9}"/>
    <dgm:cxn modelId="{B031E995-0921-4A85-9D08-0DE66020C98C}" type="presOf" srcId="{5385D7FD-6EE6-47BA-BD60-88CA08D62916}" destId="{4AE47A6F-C40D-4A48-8C0A-8DD874F693CD}" srcOrd="0" destOrd="0" presId="urn:microsoft.com/office/officeart/2005/8/layout/vList5"/>
    <dgm:cxn modelId="{559AA8A9-A6D2-4ECB-BE97-B4179C24EEB4}" srcId="{831E47F2-D070-47E8-8059-EB1164513E69}" destId="{5385D7FD-6EE6-47BA-BD60-88CA08D62916}" srcOrd="0" destOrd="0" parTransId="{33C06589-8048-4021-9847-E5A972E209C3}" sibTransId="{6223B810-718E-43FD-B9FD-2EFDEE844BF5}"/>
    <dgm:cxn modelId="{9FEBBAB9-5A27-4F37-A9C3-CD734F03A5EA}" type="presOf" srcId="{4F9441A6-B028-494F-B227-1B9A337960C9}" destId="{77FE80B4-ADA0-4832-BB1E-B180D9BD0062}" srcOrd="0" destOrd="0" presId="urn:microsoft.com/office/officeart/2005/8/layout/vList5"/>
    <dgm:cxn modelId="{5B5A55F6-1F40-4F61-AFE8-9FC67847A29D}" srcId="{D36293CA-C914-448F-B25D-60A7FD954937}" destId="{4F9441A6-B028-494F-B227-1B9A337960C9}" srcOrd="0" destOrd="0" parTransId="{3FEC94DD-7629-4DAD-8803-9997B809E637}" sibTransId="{502EE34E-5154-4B83-9ADC-9D04295E291B}"/>
    <dgm:cxn modelId="{70520741-AB17-4B86-96B1-72299A07CE7F}" type="presOf" srcId="{D36293CA-C914-448F-B25D-60A7FD954937}" destId="{51859594-CCB1-49E4-935F-B20C4E852E94}" srcOrd="0" destOrd="0" presId="urn:microsoft.com/office/officeart/2005/8/layout/vList5"/>
    <dgm:cxn modelId="{D08BA333-4AE0-4A9C-A074-7B6B8E4DFFC0}" type="presOf" srcId="{A846CF41-C249-4E2E-A123-35FCFCB50EED}" destId="{5FB0DA62-BE0D-4576-9249-FD4BBD073815}" srcOrd="0" destOrd="1" presId="urn:microsoft.com/office/officeart/2005/8/layout/vList5"/>
    <dgm:cxn modelId="{9A9AC191-86AF-4CEA-B909-17AEB966E89F}" srcId="{D1E9F7DA-AF42-4FE1-95A4-8202C3133F4F}" destId="{430E7FEB-521E-47C8-A290-C900019675B4}" srcOrd="0" destOrd="0" parTransId="{2CB05E06-D51B-4C33-A379-BBA3735EB4ED}" sibTransId="{AF931F60-5173-4C56-B0EA-3C320DE9356B}"/>
    <dgm:cxn modelId="{4C30EA1E-4768-4855-9039-C7339636EBB4}" type="presOf" srcId="{831E47F2-D070-47E8-8059-EB1164513E69}" destId="{54FFBA83-632C-4DA3-86E8-FCE6802953D5}" srcOrd="0" destOrd="0" presId="urn:microsoft.com/office/officeart/2005/8/layout/vList5"/>
    <dgm:cxn modelId="{8D48E327-9369-490D-A029-7DCCA2A44F0B}" type="presOf" srcId="{CCEC76DD-10B6-4500-96B6-B5F17C3972A6}" destId="{77FE80B4-ADA0-4832-BB1E-B180D9BD0062}" srcOrd="0" destOrd="1" presId="urn:microsoft.com/office/officeart/2005/8/layout/vList5"/>
    <dgm:cxn modelId="{5DD5FE27-644F-444B-BCC2-1F61FB42BBFB}" srcId="{D4CA98DC-ABF8-4C86-A9D7-1420B4D22AD6}" destId="{30AB6D29-EFD3-4D95-9BC3-A30116C6A99A}" srcOrd="0" destOrd="0" parTransId="{543E9559-0ABF-4B7C-8113-ED09C889AEF7}" sibTransId="{943ED7C9-B1E9-4522-AD09-8CC8F422648A}"/>
    <dgm:cxn modelId="{4436CCD7-3AED-416A-8702-AFFB5F6B8481}" srcId="{4EC9CFF3-A4E3-4B7A-BD91-F5250BB6B40B}" destId="{831E47F2-D070-47E8-8059-EB1164513E69}" srcOrd="1" destOrd="0" parTransId="{A6CDB9F1-926B-4199-815D-5DE2B5232ED8}" sibTransId="{DE826E9F-CE5D-4FC9-B950-090061C0E429}"/>
    <dgm:cxn modelId="{359AF31F-0602-4230-B74E-921210E4E90C}" type="presOf" srcId="{30AB6D29-EFD3-4D95-9BC3-A30116C6A99A}" destId="{5FB0DA62-BE0D-4576-9249-FD4BBD073815}" srcOrd="0" destOrd="0" presId="urn:microsoft.com/office/officeart/2005/8/layout/vList5"/>
    <dgm:cxn modelId="{E7BFF93C-7820-4007-941A-01537593025F}" srcId="{4EC9CFF3-A4E3-4B7A-BD91-F5250BB6B40B}" destId="{D1E9F7DA-AF42-4FE1-95A4-8202C3133F4F}" srcOrd="0" destOrd="0" parTransId="{BBCE22F9-85B6-4807-B226-1E01D6E4A4A5}" sibTransId="{49635CC1-B3C6-4854-BA4F-43190FD0A2F5}"/>
    <dgm:cxn modelId="{55F5B54D-5685-4CAC-B2AC-D9C7B9BB68E7}" type="presOf" srcId="{430E7FEB-521E-47C8-A290-C900019675B4}" destId="{692FAFDE-348E-40A2-837D-3156CC36FEB4}" srcOrd="0" destOrd="0" presId="urn:microsoft.com/office/officeart/2005/8/layout/vList5"/>
    <dgm:cxn modelId="{BFCEDA7C-AD59-42A1-A8DC-C08C8F00A167}" srcId="{4EC9CFF3-A4E3-4B7A-BD91-F5250BB6B40B}" destId="{D4CA98DC-ABF8-4C86-A9D7-1420B4D22AD6}" srcOrd="3" destOrd="0" parTransId="{9463BB42-D45F-4867-89D6-B3A360FCA7F3}" sibTransId="{66FB491E-0CBB-4762-ABBB-259697A08A16}"/>
    <dgm:cxn modelId="{26E0ABB4-59EC-45F4-94CB-C4A104E7998F}" type="presOf" srcId="{D1E9F7DA-AF42-4FE1-95A4-8202C3133F4F}" destId="{2185609A-EBDA-4EB4-8782-382FA98B3F4C}" srcOrd="0" destOrd="0" presId="urn:microsoft.com/office/officeart/2005/8/layout/vList5"/>
    <dgm:cxn modelId="{2C06AC12-4640-4ABC-84B3-4381F68BED57}" srcId="{D1E9F7DA-AF42-4FE1-95A4-8202C3133F4F}" destId="{70CA6538-DBD8-4E4F-AF41-0A64BB889500}" srcOrd="1" destOrd="0" parTransId="{2DEE2410-3311-4AD1-8EDF-5A7D2F604378}" sibTransId="{E7CBE442-975C-4F22-BE35-C4BCB71FBC8F}"/>
    <dgm:cxn modelId="{6FD51FE1-2B27-4D29-BF9E-082A0C497E5C}" type="presOf" srcId="{D4CA98DC-ABF8-4C86-A9D7-1420B4D22AD6}" destId="{3E6776A0-DC57-46D8-820E-9913A385AA68}" srcOrd="0" destOrd="0" presId="urn:microsoft.com/office/officeart/2005/8/layout/vList5"/>
    <dgm:cxn modelId="{1D1F0DCC-2CAD-4DBF-A587-BA49A4730CE2}" type="presOf" srcId="{4EC9CFF3-A4E3-4B7A-BD91-F5250BB6B40B}" destId="{9614EA9E-A86B-4B99-B43C-57464A51365E}" srcOrd="0" destOrd="0" presId="urn:microsoft.com/office/officeart/2005/8/layout/vList5"/>
    <dgm:cxn modelId="{7E2DA85C-3262-4201-ADA4-DF3A78754839}" srcId="{D4CA98DC-ABF8-4C86-A9D7-1420B4D22AD6}" destId="{002A8C60-65C7-46BE-953B-4F001B26A038}" srcOrd="2" destOrd="0" parTransId="{A6503637-768C-4427-A491-D6B6AF9FCA06}" sibTransId="{E89CA52A-ABFD-4404-A5B8-CECCE1C23672}"/>
    <dgm:cxn modelId="{5834B2D5-14FF-4973-B1A6-F9765F63E15F}" type="presOf" srcId="{002A8C60-65C7-46BE-953B-4F001B26A038}" destId="{5FB0DA62-BE0D-4576-9249-FD4BBD073815}" srcOrd="0" destOrd="2" presId="urn:microsoft.com/office/officeart/2005/8/layout/vList5"/>
    <dgm:cxn modelId="{46C6E14E-4824-47C0-9B13-89F4D9F49CEF}" srcId="{D36293CA-C914-448F-B25D-60A7FD954937}" destId="{CCEC76DD-10B6-4500-96B6-B5F17C3972A6}" srcOrd="1" destOrd="0" parTransId="{87E72D3B-6F8C-43F4-B317-435286193041}" sibTransId="{28318EA4-F09A-402F-A607-02AC47EC80F2}"/>
    <dgm:cxn modelId="{9FA15655-25EA-482E-BAB4-7861421E1499}" srcId="{4EC9CFF3-A4E3-4B7A-BD91-F5250BB6B40B}" destId="{D36293CA-C914-448F-B25D-60A7FD954937}" srcOrd="2" destOrd="0" parTransId="{52F66D46-09B4-436C-A7B1-817CC00D0E97}" sibTransId="{F61D076A-33BF-4689-92D4-CD3BBCF8CD5A}"/>
    <dgm:cxn modelId="{FB0EEE0F-897E-441F-89F2-B579D3296393}" type="presOf" srcId="{70CA6538-DBD8-4E4F-AF41-0A64BB889500}" destId="{692FAFDE-348E-40A2-837D-3156CC36FEB4}" srcOrd="0" destOrd="1" presId="urn:microsoft.com/office/officeart/2005/8/layout/vList5"/>
    <dgm:cxn modelId="{11B11884-2D19-4701-9770-9AF3665ED30C}" type="presParOf" srcId="{9614EA9E-A86B-4B99-B43C-57464A51365E}" destId="{962CA0C4-AB17-4835-82B2-51F0E73D871C}" srcOrd="0" destOrd="0" presId="urn:microsoft.com/office/officeart/2005/8/layout/vList5"/>
    <dgm:cxn modelId="{A911500F-9919-4211-A508-811153248F26}" type="presParOf" srcId="{962CA0C4-AB17-4835-82B2-51F0E73D871C}" destId="{2185609A-EBDA-4EB4-8782-382FA98B3F4C}" srcOrd="0" destOrd="0" presId="urn:microsoft.com/office/officeart/2005/8/layout/vList5"/>
    <dgm:cxn modelId="{669B13B4-5F07-428D-A80B-ED17666A6408}" type="presParOf" srcId="{962CA0C4-AB17-4835-82B2-51F0E73D871C}" destId="{692FAFDE-348E-40A2-837D-3156CC36FEB4}" srcOrd="1" destOrd="0" presId="urn:microsoft.com/office/officeart/2005/8/layout/vList5"/>
    <dgm:cxn modelId="{E08541CB-87F0-4115-BA6C-1FAED4808D38}" type="presParOf" srcId="{9614EA9E-A86B-4B99-B43C-57464A51365E}" destId="{567EC8D5-6940-4714-8605-34A5C2062E36}" srcOrd="1" destOrd="0" presId="urn:microsoft.com/office/officeart/2005/8/layout/vList5"/>
    <dgm:cxn modelId="{4CCA2BCC-3942-4F6F-B579-ED916BD05541}" type="presParOf" srcId="{9614EA9E-A86B-4B99-B43C-57464A51365E}" destId="{4FA0F621-90A3-49E9-8318-698FF492440D}" srcOrd="2" destOrd="0" presId="urn:microsoft.com/office/officeart/2005/8/layout/vList5"/>
    <dgm:cxn modelId="{3B5701EB-F658-4012-8943-23D9F95E2C28}" type="presParOf" srcId="{4FA0F621-90A3-49E9-8318-698FF492440D}" destId="{54FFBA83-632C-4DA3-86E8-FCE6802953D5}" srcOrd="0" destOrd="0" presId="urn:microsoft.com/office/officeart/2005/8/layout/vList5"/>
    <dgm:cxn modelId="{A70C4683-B19F-4328-8392-EE6886350292}" type="presParOf" srcId="{4FA0F621-90A3-49E9-8318-698FF492440D}" destId="{4AE47A6F-C40D-4A48-8C0A-8DD874F693CD}" srcOrd="1" destOrd="0" presId="urn:microsoft.com/office/officeart/2005/8/layout/vList5"/>
    <dgm:cxn modelId="{FB40E228-7102-4820-B436-0B14F8E40613}" type="presParOf" srcId="{9614EA9E-A86B-4B99-B43C-57464A51365E}" destId="{33960FE3-9457-43DE-8CC0-AB48C1955436}" srcOrd="3" destOrd="0" presId="urn:microsoft.com/office/officeart/2005/8/layout/vList5"/>
    <dgm:cxn modelId="{4147B76C-7DDC-4D5E-8902-6379AA1B0E98}" type="presParOf" srcId="{9614EA9E-A86B-4B99-B43C-57464A51365E}" destId="{F2A36AF5-36BE-441C-AE48-A481716C8E64}" srcOrd="4" destOrd="0" presId="urn:microsoft.com/office/officeart/2005/8/layout/vList5"/>
    <dgm:cxn modelId="{5550607C-645D-4A6B-B28A-E27EB206145C}" type="presParOf" srcId="{F2A36AF5-36BE-441C-AE48-A481716C8E64}" destId="{51859594-CCB1-49E4-935F-B20C4E852E94}" srcOrd="0" destOrd="0" presId="urn:microsoft.com/office/officeart/2005/8/layout/vList5"/>
    <dgm:cxn modelId="{EA5A3E24-9118-4390-9F73-4500248ACC3C}" type="presParOf" srcId="{F2A36AF5-36BE-441C-AE48-A481716C8E64}" destId="{77FE80B4-ADA0-4832-BB1E-B180D9BD0062}" srcOrd="1" destOrd="0" presId="urn:microsoft.com/office/officeart/2005/8/layout/vList5"/>
    <dgm:cxn modelId="{45B9E6B0-6D88-44BE-A587-EC718C7C451C}" type="presParOf" srcId="{9614EA9E-A86B-4B99-B43C-57464A51365E}" destId="{5262D519-FC54-452F-BFF9-85F8F60DB576}" srcOrd="5" destOrd="0" presId="urn:microsoft.com/office/officeart/2005/8/layout/vList5"/>
    <dgm:cxn modelId="{51A150F9-D992-41E8-8779-5E7D49CCD518}" type="presParOf" srcId="{9614EA9E-A86B-4B99-B43C-57464A51365E}" destId="{36801664-5D3C-46CC-AD5C-D40BCA5D96BF}" srcOrd="6" destOrd="0" presId="urn:microsoft.com/office/officeart/2005/8/layout/vList5"/>
    <dgm:cxn modelId="{B9CD0EF0-6311-481A-906C-1BB6E939F8C3}" type="presParOf" srcId="{36801664-5D3C-46CC-AD5C-D40BCA5D96BF}" destId="{3E6776A0-DC57-46D8-820E-9913A385AA68}" srcOrd="0" destOrd="0" presId="urn:microsoft.com/office/officeart/2005/8/layout/vList5"/>
    <dgm:cxn modelId="{F874583A-4B80-4298-BEFE-29A5B146A7E1}" type="presParOf" srcId="{36801664-5D3C-46CC-AD5C-D40BCA5D96BF}" destId="{5FB0DA62-BE0D-4576-9249-FD4BBD0738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3175FE-CA27-48ED-959A-AA5E93CE5AF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888187-51A4-48F6-AA73-BD325149AD8B}">
      <dgm:prSet phldrT="[Text]" custT="1"/>
      <dgm:spPr/>
      <dgm:t>
        <a:bodyPr/>
        <a:lstStyle/>
        <a:p>
          <a:r>
            <a:rPr lang="en-US" sz="2400" dirty="0" smtClean="0"/>
            <a:t>HB 2493</a:t>
          </a:r>
          <a:endParaRPr lang="en-US" sz="2400" dirty="0"/>
        </a:p>
      </dgm:t>
    </dgm:pt>
    <dgm:pt modelId="{E9CFC728-53EA-4583-9B96-BCBB8FC1CE5E}" type="parTrans" cxnId="{A325E10F-DBA5-44A5-9E25-F6BFEFC3D1A7}">
      <dgm:prSet/>
      <dgm:spPr/>
      <dgm:t>
        <a:bodyPr/>
        <a:lstStyle/>
        <a:p>
          <a:endParaRPr lang="en-US"/>
        </a:p>
      </dgm:t>
    </dgm:pt>
    <dgm:pt modelId="{F3937D90-6035-4B28-84F1-8845DF435DA7}" type="sibTrans" cxnId="{A325E10F-DBA5-44A5-9E25-F6BFEFC3D1A7}">
      <dgm:prSet/>
      <dgm:spPr/>
      <dgm:t>
        <a:bodyPr/>
        <a:lstStyle/>
        <a:p>
          <a:endParaRPr lang="en-US"/>
        </a:p>
      </dgm:t>
    </dgm:pt>
    <dgm:pt modelId="{74E0B9F6-D457-4265-B599-C4D302EF2C4A}">
      <dgm:prSet phldrT="[Text]" custT="1"/>
      <dgm:spPr/>
      <dgm:t>
        <a:bodyPr/>
        <a:lstStyle/>
        <a:p>
          <a:r>
            <a:rPr lang="en-US" sz="2400" dirty="0" smtClean="0"/>
            <a:t>SB 1434</a:t>
          </a:r>
          <a:endParaRPr lang="en-US" sz="2400" dirty="0"/>
        </a:p>
      </dgm:t>
    </dgm:pt>
    <dgm:pt modelId="{D562A653-7C2C-41B4-B19B-7231823416FC}" type="parTrans" cxnId="{410ED0B3-4C8A-4DF6-A810-B7F548CC8313}">
      <dgm:prSet/>
      <dgm:spPr/>
      <dgm:t>
        <a:bodyPr/>
        <a:lstStyle/>
        <a:p>
          <a:endParaRPr lang="en-US"/>
        </a:p>
      </dgm:t>
    </dgm:pt>
    <dgm:pt modelId="{FE58DE98-ED28-46F7-BC5D-53329E984832}" type="sibTrans" cxnId="{410ED0B3-4C8A-4DF6-A810-B7F548CC8313}">
      <dgm:prSet/>
      <dgm:spPr/>
      <dgm:t>
        <a:bodyPr/>
        <a:lstStyle/>
        <a:p>
          <a:endParaRPr lang="en-US"/>
        </a:p>
      </dgm:t>
    </dgm:pt>
    <dgm:pt modelId="{E020B257-AF17-4FD2-A5FD-883EEB053215}">
      <dgm:prSet phldrT="[Text]" custT="1"/>
      <dgm:spPr/>
      <dgm:t>
        <a:bodyPr/>
        <a:lstStyle/>
        <a:p>
          <a:r>
            <a:rPr lang="en-US" sz="2400" dirty="0" smtClean="0"/>
            <a:t>SB 1440</a:t>
          </a:r>
          <a:endParaRPr lang="en-US" sz="2400" dirty="0"/>
        </a:p>
      </dgm:t>
    </dgm:pt>
    <dgm:pt modelId="{F27EB992-539E-4CDE-8AED-D0F8B64610E4}" type="parTrans" cxnId="{6183CCCA-700A-4FC6-A8F7-2654F18CF130}">
      <dgm:prSet/>
      <dgm:spPr/>
      <dgm:t>
        <a:bodyPr/>
        <a:lstStyle/>
        <a:p>
          <a:endParaRPr lang="en-US"/>
        </a:p>
      </dgm:t>
    </dgm:pt>
    <dgm:pt modelId="{DB89C919-8B54-4775-B6A9-59FD9A8BE00A}" type="sibTrans" cxnId="{6183CCCA-700A-4FC6-A8F7-2654F18CF130}">
      <dgm:prSet/>
      <dgm:spPr/>
      <dgm:t>
        <a:bodyPr/>
        <a:lstStyle/>
        <a:p>
          <a:endParaRPr lang="en-US"/>
        </a:p>
      </dgm:t>
    </dgm:pt>
    <dgm:pt modelId="{43AD5F01-4268-4E55-A764-7386DF1C3671}">
      <dgm:prSet custT="1"/>
      <dgm:spPr/>
      <dgm:t>
        <a:bodyPr/>
        <a:lstStyle/>
        <a:p>
          <a:r>
            <a:rPr lang="en-US" sz="2800" dirty="0" smtClean="0"/>
            <a:t>Drug Overdose Review Team</a:t>
          </a:r>
          <a:endParaRPr lang="en-US" sz="2800" dirty="0"/>
        </a:p>
      </dgm:t>
    </dgm:pt>
    <dgm:pt modelId="{B4D2202A-432D-4537-8429-2703C752695E}" type="parTrans" cxnId="{6763EE93-B5FE-4BBF-A1EC-59BCEEB86320}">
      <dgm:prSet/>
      <dgm:spPr/>
      <dgm:t>
        <a:bodyPr/>
        <a:lstStyle/>
        <a:p>
          <a:endParaRPr lang="en-US"/>
        </a:p>
      </dgm:t>
    </dgm:pt>
    <dgm:pt modelId="{AC49FED1-18C6-4BFA-8E87-DC433DB5B0C1}" type="sibTrans" cxnId="{6763EE93-B5FE-4BBF-A1EC-59BCEEB86320}">
      <dgm:prSet/>
      <dgm:spPr/>
      <dgm:t>
        <a:bodyPr/>
        <a:lstStyle/>
        <a:p>
          <a:endParaRPr lang="en-US"/>
        </a:p>
      </dgm:t>
    </dgm:pt>
    <dgm:pt modelId="{BC82A1A1-603F-444E-A8BD-ADF80E6FF590}">
      <dgm:prSet custT="1"/>
      <dgm:spPr/>
      <dgm:t>
        <a:bodyPr/>
        <a:lstStyle/>
        <a:p>
          <a:r>
            <a:rPr lang="en-US" sz="2800" dirty="0" smtClean="0"/>
            <a:t>Naloxone standing order</a:t>
          </a:r>
          <a:endParaRPr lang="en-US" sz="2800" dirty="0"/>
        </a:p>
      </dgm:t>
    </dgm:pt>
    <dgm:pt modelId="{3C7124FF-94C4-47E8-BA95-0B0951B31129}" type="parTrans" cxnId="{006E6C13-824A-4CA0-9492-1BDBD232982F}">
      <dgm:prSet/>
      <dgm:spPr/>
      <dgm:t>
        <a:bodyPr/>
        <a:lstStyle/>
        <a:p>
          <a:endParaRPr lang="en-US"/>
        </a:p>
      </dgm:t>
    </dgm:pt>
    <dgm:pt modelId="{90824610-8B0D-4FA3-824D-688D0971F4F0}" type="sibTrans" cxnId="{006E6C13-824A-4CA0-9492-1BDBD232982F}">
      <dgm:prSet/>
      <dgm:spPr/>
      <dgm:t>
        <a:bodyPr/>
        <a:lstStyle/>
        <a:p>
          <a:endParaRPr lang="en-US"/>
        </a:p>
      </dgm:t>
    </dgm:pt>
    <dgm:pt modelId="{A0C8B2E0-1BBC-4821-A337-D199CFBCAE64}">
      <dgm:prSet/>
      <dgm:spPr/>
      <dgm:t>
        <a:bodyPr/>
        <a:lstStyle/>
        <a:p>
          <a:r>
            <a:rPr lang="en-US" dirty="0" smtClean="0"/>
            <a:t>Limits the art therapists AHCCCS and its Contractors may use to nationally-certified art therapists or master’s level graduates under supervision of nationally-certified art therapist</a:t>
          </a:r>
          <a:endParaRPr lang="en-US" dirty="0"/>
        </a:p>
      </dgm:t>
    </dgm:pt>
    <dgm:pt modelId="{AA95917C-A0D6-4CF5-83AD-17E9841B1EC3}" type="parTrans" cxnId="{2CD22247-B8F9-412A-A9C6-CB7FAE4AC21B}">
      <dgm:prSet/>
      <dgm:spPr/>
      <dgm:t>
        <a:bodyPr/>
        <a:lstStyle/>
        <a:p>
          <a:endParaRPr lang="en-US"/>
        </a:p>
      </dgm:t>
    </dgm:pt>
    <dgm:pt modelId="{0DD85142-5A01-418D-914B-F5E6BA7256BB}" type="sibTrans" cxnId="{2CD22247-B8F9-412A-A9C6-CB7FAE4AC21B}">
      <dgm:prSet/>
      <dgm:spPr/>
      <dgm:t>
        <a:bodyPr/>
        <a:lstStyle/>
        <a:p>
          <a:endParaRPr lang="en-US"/>
        </a:p>
      </dgm:t>
    </dgm:pt>
    <dgm:pt modelId="{A4594360-9BD1-4359-961E-2426E37D6A8D}">
      <dgm:prSet/>
      <dgm:spPr/>
      <dgm:t>
        <a:bodyPr/>
        <a:lstStyle/>
        <a:p>
          <a:r>
            <a:rPr lang="en-US" dirty="0" smtClean="0"/>
            <a:t>Does not require contracting for art therapy</a:t>
          </a:r>
          <a:endParaRPr lang="en-US" dirty="0"/>
        </a:p>
      </dgm:t>
    </dgm:pt>
    <dgm:pt modelId="{DD5DCF57-EC41-489B-A751-A466047FAC4B}" type="parTrans" cxnId="{98B62037-7582-4C65-B5E6-FC3548731414}">
      <dgm:prSet/>
      <dgm:spPr/>
      <dgm:t>
        <a:bodyPr/>
        <a:lstStyle/>
        <a:p>
          <a:endParaRPr lang="en-US"/>
        </a:p>
      </dgm:t>
    </dgm:pt>
    <dgm:pt modelId="{ED84795A-B973-4B39-99EB-91000C22397E}" type="sibTrans" cxnId="{98B62037-7582-4C65-B5E6-FC3548731414}">
      <dgm:prSet/>
      <dgm:spPr/>
      <dgm:t>
        <a:bodyPr/>
        <a:lstStyle/>
        <a:p>
          <a:endParaRPr lang="en-US"/>
        </a:p>
      </dgm:t>
    </dgm:pt>
    <dgm:pt modelId="{AE4A6B29-ECC7-4E87-BA83-F91A457FD063}">
      <dgm:prSet/>
      <dgm:spPr/>
      <dgm:t>
        <a:bodyPr/>
        <a:lstStyle/>
        <a:p>
          <a:r>
            <a:rPr lang="en-US" dirty="0" smtClean="0"/>
            <a:t>AHCCCS to establish internal clinical oversight review committee to review clinical data and analyze performance</a:t>
          </a:r>
          <a:endParaRPr lang="en-US" dirty="0"/>
        </a:p>
      </dgm:t>
    </dgm:pt>
    <dgm:pt modelId="{4173FBFF-B233-4996-BACC-20565DC1FFAA}" type="parTrans" cxnId="{5100D8C2-86C5-4259-B820-4AC869CB07C8}">
      <dgm:prSet/>
      <dgm:spPr/>
      <dgm:t>
        <a:bodyPr/>
        <a:lstStyle/>
        <a:p>
          <a:endParaRPr lang="en-US"/>
        </a:p>
      </dgm:t>
    </dgm:pt>
    <dgm:pt modelId="{169CCE6D-D65E-42D9-BC01-06206E1E202B}" type="sibTrans" cxnId="{5100D8C2-86C5-4259-B820-4AC869CB07C8}">
      <dgm:prSet/>
      <dgm:spPr/>
      <dgm:t>
        <a:bodyPr/>
        <a:lstStyle/>
        <a:p>
          <a:endParaRPr lang="en-US"/>
        </a:p>
      </dgm:t>
    </dgm:pt>
    <dgm:pt modelId="{C90C819E-8DA2-4F61-87D2-C6120561AEF5}">
      <dgm:prSet/>
      <dgm:spPr/>
      <dgm:t>
        <a:bodyPr/>
        <a:lstStyle/>
        <a:p>
          <a:r>
            <a:rPr lang="en-US" dirty="0" smtClean="0"/>
            <a:t>Submit an annual report to Legislature in February of each year</a:t>
          </a:r>
          <a:endParaRPr lang="en-US" dirty="0"/>
        </a:p>
      </dgm:t>
    </dgm:pt>
    <dgm:pt modelId="{DD870AEF-6C6B-4B70-BE1C-45A868FB131B}" type="parTrans" cxnId="{63D126E8-AE5A-4BB3-99DD-8025236C93E7}">
      <dgm:prSet/>
      <dgm:spPr/>
      <dgm:t>
        <a:bodyPr/>
        <a:lstStyle/>
        <a:p>
          <a:endParaRPr lang="en-US"/>
        </a:p>
      </dgm:t>
    </dgm:pt>
    <dgm:pt modelId="{DB139B0C-C144-4AC6-8E8B-1C475B38366B}" type="sibTrans" cxnId="{63D126E8-AE5A-4BB3-99DD-8025236C93E7}">
      <dgm:prSet/>
      <dgm:spPr/>
      <dgm:t>
        <a:bodyPr/>
        <a:lstStyle/>
        <a:p>
          <a:endParaRPr lang="en-US"/>
        </a:p>
      </dgm:t>
    </dgm:pt>
    <dgm:pt modelId="{A31F6DF6-799A-4AE1-8275-C6E2373D3BC2}">
      <dgm:prSet/>
      <dgm:spPr/>
      <dgm:t>
        <a:bodyPr/>
        <a:lstStyle/>
        <a:p>
          <a:r>
            <a:rPr lang="en-US" dirty="0" smtClean="0"/>
            <a:t>Solicit external feedback</a:t>
          </a:r>
          <a:endParaRPr lang="en-US" dirty="0"/>
        </a:p>
      </dgm:t>
    </dgm:pt>
    <dgm:pt modelId="{9E32B89A-FA19-4398-AFD1-8ABF6B41B284}" type="parTrans" cxnId="{0BE134D3-F89F-4738-971B-030B8B47D58D}">
      <dgm:prSet/>
      <dgm:spPr/>
      <dgm:t>
        <a:bodyPr/>
        <a:lstStyle/>
        <a:p>
          <a:endParaRPr lang="en-US"/>
        </a:p>
      </dgm:t>
    </dgm:pt>
    <dgm:pt modelId="{FEB577BA-AFF4-4B8A-8B83-7D2F296F538E}" type="sibTrans" cxnId="{0BE134D3-F89F-4738-971B-030B8B47D58D}">
      <dgm:prSet/>
      <dgm:spPr/>
      <dgm:t>
        <a:bodyPr/>
        <a:lstStyle/>
        <a:p>
          <a:endParaRPr lang="en-US"/>
        </a:p>
      </dgm:t>
    </dgm:pt>
    <dgm:pt modelId="{FE318000-F042-4130-8B96-98656868B464}" type="pres">
      <dgm:prSet presAssocID="{953175FE-CA27-48ED-959A-AA5E93CE5AFF}" presName="Name0" presStyleCnt="0">
        <dgm:presLayoutVars>
          <dgm:dir/>
          <dgm:animLvl val="lvl"/>
          <dgm:resizeHandles val="exact"/>
        </dgm:presLayoutVars>
      </dgm:prSet>
      <dgm:spPr/>
    </dgm:pt>
    <dgm:pt modelId="{68335E56-4464-4B1B-8109-B8C4B18DE1F7}" type="pres">
      <dgm:prSet presAssocID="{52888187-51A4-48F6-AA73-BD325149AD8B}" presName="composite" presStyleCnt="0"/>
      <dgm:spPr/>
    </dgm:pt>
    <dgm:pt modelId="{D9CFE553-D2DF-4C63-BA51-BE4F7C44DD48}" type="pres">
      <dgm:prSet presAssocID="{52888187-51A4-48F6-AA73-BD325149AD8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661BA4B-32DA-4C5B-8D1C-1CE544469332}" type="pres">
      <dgm:prSet presAssocID="{52888187-51A4-48F6-AA73-BD325149AD8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5B5CA-C240-425A-A096-2AE316873CA0}" type="pres">
      <dgm:prSet presAssocID="{F3937D90-6035-4B28-84F1-8845DF435DA7}" presName="space" presStyleCnt="0"/>
      <dgm:spPr/>
    </dgm:pt>
    <dgm:pt modelId="{1A98AE66-394F-4F29-B59A-D968DF9DCFAF}" type="pres">
      <dgm:prSet presAssocID="{74E0B9F6-D457-4265-B599-C4D302EF2C4A}" presName="composite" presStyleCnt="0"/>
      <dgm:spPr/>
    </dgm:pt>
    <dgm:pt modelId="{F48521FA-8BE5-440B-B400-DD478B06104F}" type="pres">
      <dgm:prSet presAssocID="{74E0B9F6-D457-4265-B599-C4D302EF2C4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8353C-7EB4-4923-9357-695CD4C56CA7}" type="pres">
      <dgm:prSet presAssocID="{74E0B9F6-D457-4265-B599-C4D302EF2C4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FF19E-060B-4641-89F3-FA4A89DD45C4}" type="pres">
      <dgm:prSet presAssocID="{FE58DE98-ED28-46F7-BC5D-53329E984832}" presName="space" presStyleCnt="0"/>
      <dgm:spPr/>
    </dgm:pt>
    <dgm:pt modelId="{471D4021-6632-48E3-8033-16E396CD73CB}" type="pres">
      <dgm:prSet presAssocID="{E020B257-AF17-4FD2-A5FD-883EEB053215}" presName="composite" presStyleCnt="0"/>
      <dgm:spPr/>
    </dgm:pt>
    <dgm:pt modelId="{FF7A4036-C469-4D44-BCD5-C19930A16529}" type="pres">
      <dgm:prSet presAssocID="{E020B257-AF17-4FD2-A5FD-883EEB05321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40B4D72-BE9C-4F80-B2DB-DD9A4A414AF6}" type="pres">
      <dgm:prSet presAssocID="{E020B257-AF17-4FD2-A5FD-883EEB05321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83CCCA-700A-4FC6-A8F7-2654F18CF130}" srcId="{953175FE-CA27-48ED-959A-AA5E93CE5AFF}" destId="{E020B257-AF17-4FD2-A5FD-883EEB053215}" srcOrd="2" destOrd="0" parTransId="{F27EB992-539E-4CDE-8AED-D0F8B64610E4}" sibTransId="{DB89C919-8B54-4775-B6A9-59FD9A8BE00A}"/>
    <dgm:cxn modelId="{FCE44BCC-96C1-4B01-AFC8-B66B6944DD0A}" type="presOf" srcId="{AE4A6B29-ECC7-4E87-BA83-F91A457FD063}" destId="{940B4D72-BE9C-4F80-B2DB-DD9A4A414AF6}" srcOrd="0" destOrd="0" presId="urn:microsoft.com/office/officeart/2005/8/layout/hList1"/>
    <dgm:cxn modelId="{9033B9AE-9989-4E7D-BF90-DD5D5B38D112}" type="presOf" srcId="{43AD5F01-4268-4E55-A764-7386DF1C3671}" destId="{D661BA4B-32DA-4C5B-8D1C-1CE544469332}" srcOrd="0" destOrd="0" presId="urn:microsoft.com/office/officeart/2005/8/layout/hList1"/>
    <dgm:cxn modelId="{2CD22247-B8F9-412A-A9C6-CB7FAE4AC21B}" srcId="{74E0B9F6-D457-4265-B599-C4D302EF2C4A}" destId="{A0C8B2E0-1BBC-4821-A337-D199CFBCAE64}" srcOrd="0" destOrd="0" parTransId="{AA95917C-A0D6-4CF5-83AD-17E9841B1EC3}" sibTransId="{0DD85142-5A01-418D-914B-F5E6BA7256BB}"/>
    <dgm:cxn modelId="{8C6CAA8F-DB20-43D7-BF5B-E026068C49CA}" type="presOf" srcId="{52888187-51A4-48F6-AA73-BD325149AD8B}" destId="{D9CFE553-D2DF-4C63-BA51-BE4F7C44DD48}" srcOrd="0" destOrd="0" presId="urn:microsoft.com/office/officeart/2005/8/layout/hList1"/>
    <dgm:cxn modelId="{0BE134D3-F89F-4738-971B-030B8B47D58D}" srcId="{E020B257-AF17-4FD2-A5FD-883EEB053215}" destId="{A31F6DF6-799A-4AE1-8275-C6E2373D3BC2}" srcOrd="1" destOrd="0" parTransId="{9E32B89A-FA19-4398-AFD1-8ABF6B41B284}" sibTransId="{FEB577BA-AFF4-4B8A-8B83-7D2F296F538E}"/>
    <dgm:cxn modelId="{A325E10F-DBA5-44A5-9E25-F6BFEFC3D1A7}" srcId="{953175FE-CA27-48ED-959A-AA5E93CE5AFF}" destId="{52888187-51A4-48F6-AA73-BD325149AD8B}" srcOrd="0" destOrd="0" parTransId="{E9CFC728-53EA-4583-9B96-BCBB8FC1CE5E}" sibTransId="{F3937D90-6035-4B28-84F1-8845DF435DA7}"/>
    <dgm:cxn modelId="{C6218C02-A0D2-4598-8BF0-20CDFD2DCC3A}" type="presOf" srcId="{E020B257-AF17-4FD2-A5FD-883EEB053215}" destId="{FF7A4036-C469-4D44-BCD5-C19930A16529}" srcOrd="0" destOrd="0" presId="urn:microsoft.com/office/officeart/2005/8/layout/hList1"/>
    <dgm:cxn modelId="{98B62037-7582-4C65-B5E6-FC3548731414}" srcId="{74E0B9F6-D457-4265-B599-C4D302EF2C4A}" destId="{A4594360-9BD1-4359-961E-2426E37D6A8D}" srcOrd="1" destOrd="0" parTransId="{DD5DCF57-EC41-489B-A751-A466047FAC4B}" sibTransId="{ED84795A-B973-4B39-99EB-91000C22397E}"/>
    <dgm:cxn modelId="{5C3B201A-32F5-4976-A002-0D9916810D4C}" type="presOf" srcId="{A4594360-9BD1-4359-961E-2426E37D6A8D}" destId="{ADB8353C-7EB4-4923-9357-695CD4C56CA7}" srcOrd="0" destOrd="1" presId="urn:microsoft.com/office/officeart/2005/8/layout/hList1"/>
    <dgm:cxn modelId="{9CE41431-1D18-4413-B223-05FDC06D7747}" type="presOf" srcId="{A31F6DF6-799A-4AE1-8275-C6E2373D3BC2}" destId="{940B4D72-BE9C-4F80-B2DB-DD9A4A414AF6}" srcOrd="0" destOrd="1" presId="urn:microsoft.com/office/officeart/2005/8/layout/hList1"/>
    <dgm:cxn modelId="{1B436729-FA38-4499-A931-222C5462971F}" type="presOf" srcId="{74E0B9F6-D457-4265-B599-C4D302EF2C4A}" destId="{F48521FA-8BE5-440B-B400-DD478B06104F}" srcOrd="0" destOrd="0" presId="urn:microsoft.com/office/officeart/2005/8/layout/hList1"/>
    <dgm:cxn modelId="{5FC15D56-6C93-4277-909F-174ACE063776}" type="presOf" srcId="{C90C819E-8DA2-4F61-87D2-C6120561AEF5}" destId="{940B4D72-BE9C-4F80-B2DB-DD9A4A414AF6}" srcOrd="0" destOrd="2" presId="urn:microsoft.com/office/officeart/2005/8/layout/hList1"/>
    <dgm:cxn modelId="{006E6C13-824A-4CA0-9492-1BDBD232982F}" srcId="{52888187-51A4-48F6-AA73-BD325149AD8B}" destId="{BC82A1A1-603F-444E-A8BD-ADF80E6FF590}" srcOrd="1" destOrd="0" parTransId="{3C7124FF-94C4-47E8-BA95-0B0951B31129}" sibTransId="{90824610-8B0D-4FA3-824D-688D0971F4F0}"/>
    <dgm:cxn modelId="{ED77D23A-2F75-4D09-BDCD-A3A993B6BB9F}" type="presOf" srcId="{A0C8B2E0-1BBC-4821-A337-D199CFBCAE64}" destId="{ADB8353C-7EB4-4923-9357-695CD4C56CA7}" srcOrd="0" destOrd="0" presId="urn:microsoft.com/office/officeart/2005/8/layout/hList1"/>
    <dgm:cxn modelId="{6763EE93-B5FE-4BBF-A1EC-59BCEEB86320}" srcId="{52888187-51A4-48F6-AA73-BD325149AD8B}" destId="{43AD5F01-4268-4E55-A764-7386DF1C3671}" srcOrd="0" destOrd="0" parTransId="{B4D2202A-432D-4537-8429-2703C752695E}" sibTransId="{AC49FED1-18C6-4BFA-8E87-DC433DB5B0C1}"/>
    <dgm:cxn modelId="{5100D8C2-86C5-4259-B820-4AC869CB07C8}" srcId="{E020B257-AF17-4FD2-A5FD-883EEB053215}" destId="{AE4A6B29-ECC7-4E87-BA83-F91A457FD063}" srcOrd="0" destOrd="0" parTransId="{4173FBFF-B233-4996-BACC-20565DC1FFAA}" sibTransId="{169CCE6D-D65E-42D9-BC01-06206E1E202B}"/>
    <dgm:cxn modelId="{C5DA6131-8C08-4517-94C1-22F8723F86CE}" type="presOf" srcId="{BC82A1A1-603F-444E-A8BD-ADF80E6FF590}" destId="{D661BA4B-32DA-4C5B-8D1C-1CE544469332}" srcOrd="0" destOrd="1" presId="urn:microsoft.com/office/officeart/2005/8/layout/hList1"/>
    <dgm:cxn modelId="{63D126E8-AE5A-4BB3-99DD-8025236C93E7}" srcId="{E020B257-AF17-4FD2-A5FD-883EEB053215}" destId="{C90C819E-8DA2-4F61-87D2-C6120561AEF5}" srcOrd="2" destOrd="0" parTransId="{DD870AEF-6C6B-4B70-BE1C-45A868FB131B}" sibTransId="{DB139B0C-C144-4AC6-8E8B-1C475B38366B}"/>
    <dgm:cxn modelId="{410ED0B3-4C8A-4DF6-A810-B7F548CC8313}" srcId="{953175FE-CA27-48ED-959A-AA5E93CE5AFF}" destId="{74E0B9F6-D457-4265-B599-C4D302EF2C4A}" srcOrd="1" destOrd="0" parTransId="{D562A653-7C2C-41B4-B19B-7231823416FC}" sibTransId="{FE58DE98-ED28-46F7-BC5D-53329E984832}"/>
    <dgm:cxn modelId="{BDF91061-2ED6-4763-812D-9F8EBC718BAA}" type="presOf" srcId="{953175FE-CA27-48ED-959A-AA5E93CE5AFF}" destId="{FE318000-F042-4130-8B96-98656868B464}" srcOrd="0" destOrd="0" presId="urn:microsoft.com/office/officeart/2005/8/layout/hList1"/>
    <dgm:cxn modelId="{4E3B2888-8C10-4490-8DF8-462461D2F6B0}" type="presParOf" srcId="{FE318000-F042-4130-8B96-98656868B464}" destId="{68335E56-4464-4B1B-8109-B8C4B18DE1F7}" srcOrd="0" destOrd="0" presId="urn:microsoft.com/office/officeart/2005/8/layout/hList1"/>
    <dgm:cxn modelId="{A6AD7F5A-86E8-4652-BD99-6D30DB6AFF06}" type="presParOf" srcId="{68335E56-4464-4B1B-8109-B8C4B18DE1F7}" destId="{D9CFE553-D2DF-4C63-BA51-BE4F7C44DD48}" srcOrd="0" destOrd="0" presId="urn:microsoft.com/office/officeart/2005/8/layout/hList1"/>
    <dgm:cxn modelId="{69F16B87-2418-4805-A7B3-8C0EF2521256}" type="presParOf" srcId="{68335E56-4464-4B1B-8109-B8C4B18DE1F7}" destId="{D661BA4B-32DA-4C5B-8D1C-1CE544469332}" srcOrd="1" destOrd="0" presId="urn:microsoft.com/office/officeart/2005/8/layout/hList1"/>
    <dgm:cxn modelId="{8F7CBC6C-04F0-47E4-AEC6-08035295BEC4}" type="presParOf" srcId="{FE318000-F042-4130-8B96-98656868B464}" destId="{A7D5B5CA-C240-425A-A096-2AE316873CA0}" srcOrd="1" destOrd="0" presId="urn:microsoft.com/office/officeart/2005/8/layout/hList1"/>
    <dgm:cxn modelId="{BA5E16BB-D045-4C44-AF33-6811411A13D8}" type="presParOf" srcId="{FE318000-F042-4130-8B96-98656868B464}" destId="{1A98AE66-394F-4F29-B59A-D968DF9DCFAF}" srcOrd="2" destOrd="0" presId="urn:microsoft.com/office/officeart/2005/8/layout/hList1"/>
    <dgm:cxn modelId="{BDB62D70-782B-486D-96A0-A86EE09FE780}" type="presParOf" srcId="{1A98AE66-394F-4F29-B59A-D968DF9DCFAF}" destId="{F48521FA-8BE5-440B-B400-DD478B06104F}" srcOrd="0" destOrd="0" presId="urn:microsoft.com/office/officeart/2005/8/layout/hList1"/>
    <dgm:cxn modelId="{C0FA43F2-1630-483A-AE9D-90A74D543D6E}" type="presParOf" srcId="{1A98AE66-394F-4F29-B59A-D968DF9DCFAF}" destId="{ADB8353C-7EB4-4923-9357-695CD4C56CA7}" srcOrd="1" destOrd="0" presId="urn:microsoft.com/office/officeart/2005/8/layout/hList1"/>
    <dgm:cxn modelId="{60687B1D-7896-4B17-BF8E-4570FC0F2F1C}" type="presParOf" srcId="{FE318000-F042-4130-8B96-98656868B464}" destId="{C3BFF19E-060B-4641-89F3-FA4A89DD45C4}" srcOrd="3" destOrd="0" presId="urn:microsoft.com/office/officeart/2005/8/layout/hList1"/>
    <dgm:cxn modelId="{CD99E0B3-BEFF-4C37-8D62-BC9B740929E2}" type="presParOf" srcId="{FE318000-F042-4130-8B96-98656868B464}" destId="{471D4021-6632-48E3-8033-16E396CD73CB}" srcOrd="4" destOrd="0" presId="urn:microsoft.com/office/officeart/2005/8/layout/hList1"/>
    <dgm:cxn modelId="{1C5ED205-8FC2-4012-9796-C158467CF0AB}" type="presParOf" srcId="{471D4021-6632-48E3-8033-16E396CD73CB}" destId="{FF7A4036-C469-4D44-BCD5-C19930A16529}" srcOrd="0" destOrd="0" presId="urn:microsoft.com/office/officeart/2005/8/layout/hList1"/>
    <dgm:cxn modelId="{DC9BB291-E78C-401A-B0C6-1F9EA7DBB5A6}" type="presParOf" srcId="{471D4021-6632-48E3-8033-16E396CD73CB}" destId="{940B4D72-BE9C-4F80-B2DB-DD9A4A414AF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47318E-DAF7-4336-93C0-F7183F20903E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5A2839-A48D-43C4-B7CD-624600689978}">
      <dgm:prSet phldrT="[Text]" custT="1"/>
      <dgm:spPr/>
      <dgm:t>
        <a:bodyPr/>
        <a:lstStyle/>
        <a:p>
          <a:r>
            <a:rPr lang="en-US" sz="1500" b="1" dirty="0" smtClean="0"/>
            <a:t>Arizona Management System</a:t>
          </a:r>
          <a:endParaRPr lang="en-US" sz="1500" b="1" dirty="0"/>
        </a:p>
      </dgm:t>
    </dgm:pt>
    <dgm:pt modelId="{6786F024-DC73-4145-8CE8-49D242652A78}" type="parTrans" cxnId="{3EC0263A-7764-4C3F-88C0-3E6AFC6F3A23}">
      <dgm:prSet/>
      <dgm:spPr/>
      <dgm:t>
        <a:bodyPr/>
        <a:lstStyle/>
        <a:p>
          <a:endParaRPr lang="en-US"/>
        </a:p>
      </dgm:t>
    </dgm:pt>
    <dgm:pt modelId="{3A5724A5-0A70-413F-8F0F-7D95CD10A991}" type="sibTrans" cxnId="{3EC0263A-7764-4C3F-88C0-3E6AFC6F3A23}">
      <dgm:prSet/>
      <dgm:spPr/>
      <dgm:t>
        <a:bodyPr/>
        <a:lstStyle/>
        <a:p>
          <a:endParaRPr lang="en-US"/>
        </a:p>
      </dgm:t>
    </dgm:pt>
    <dgm:pt modelId="{C8BB5680-4001-40FD-A886-D346412B485A}">
      <dgm:prSet phldrT="[Text]" custT="1"/>
      <dgm:spPr/>
      <dgm:t>
        <a:bodyPr/>
        <a:lstStyle/>
        <a:p>
          <a:r>
            <a:rPr lang="en-US" sz="1300" b="1" dirty="0" smtClean="0"/>
            <a:t>Governor’s Roadmap and Goal Council</a:t>
          </a:r>
          <a:endParaRPr lang="en-US" sz="1300" b="1" dirty="0"/>
        </a:p>
      </dgm:t>
    </dgm:pt>
    <dgm:pt modelId="{DA660FC2-9414-40A4-8DF9-2ACEC2C25058}" type="parTrans" cxnId="{854B207F-A325-4FFD-8936-6A85DE9CDEFA}">
      <dgm:prSet/>
      <dgm:spPr/>
      <dgm:t>
        <a:bodyPr/>
        <a:lstStyle/>
        <a:p>
          <a:endParaRPr lang="en-US"/>
        </a:p>
      </dgm:t>
    </dgm:pt>
    <dgm:pt modelId="{87B73B5E-F73F-4CDB-BA3C-F8384E397869}" type="sibTrans" cxnId="{854B207F-A325-4FFD-8936-6A85DE9CDEFA}">
      <dgm:prSet/>
      <dgm:spPr/>
      <dgm:t>
        <a:bodyPr/>
        <a:lstStyle/>
        <a:p>
          <a:endParaRPr lang="en-US"/>
        </a:p>
      </dgm:t>
    </dgm:pt>
    <dgm:pt modelId="{0D80A243-C51D-4882-9ECE-510098DA09EB}">
      <dgm:prSet phldrT="[Text]" custT="1"/>
      <dgm:spPr/>
      <dgm:t>
        <a:bodyPr/>
        <a:lstStyle/>
        <a:p>
          <a:r>
            <a:rPr lang="en-US" sz="1300" b="1" dirty="0" smtClean="0"/>
            <a:t>Business Reviews &amp; Strategic Plan</a:t>
          </a:r>
          <a:endParaRPr lang="en-US" sz="1300" b="1" dirty="0"/>
        </a:p>
      </dgm:t>
    </dgm:pt>
    <dgm:pt modelId="{664F1FBA-D629-4B97-B801-13BD1BD2CD5F}" type="parTrans" cxnId="{F3DCDCC4-1EEC-4778-BCDA-9B2AB3D20672}">
      <dgm:prSet/>
      <dgm:spPr/>
      <dgm:t>
        <a:bodyPr/>
        <a:lstStyle/>
        <a:p>
          <a:endParaRPr lang="en-US"/>
        </a:p>
      </dgm:t>
    </dgm:pt>
    <dgm:pt modelId="{6EFE9D90-A3FC-4A8D-8F38-48A2C975818E}" type="sibTrans" cxnId="{F3DCDCC4-1EEC-4778-BCDA-9B2AB3D20672}">
      <dgm:prSet/>
      <dgm:spPr/>
      <dgm:t>
        <a:bodyPr/>
        <a:lstStyle/>
        <a:p>
          <a:endParaRPr lang="en-US"/>
        </a:p>
      </dgm:t>
    </dgm:pt>
    <dgm:pt modelId="{2ED1025F-E2B5-4315-A51E-4D517A38B77E}">
      <dgm:prSet phldrT="[Text]" custT="1"/>
      <dgm:spPr/>
      <dgm:t>
        <a:bodyPr/>
        <a:lstStyle/>
        <a:p>
          <a:r>
            <a:rPr lang="en-US" sz="1300" b="1" dirty="0" smtClean="0"/>
            <a:t>Leader Standard Work</a:t>
          </a:r>
          <a:endParaRPr lang="en-US" sz="1300" b="1" dirty="0"/>
        </a:p>
      </dgm:t>
    </dgm:pt>
    <dgm:pt modelId="{2EEE7A12-99F5-477C-AF00-1450A95A4472}" type="parTrans" cxnId="{6671EE75-43EE-4D7E-BB62-3987AD9AAFC8}">
      <dgm:prSet/>
      <dgm:spPr/>
      <dgm:t>
        <a:bodyPr/>
        <a:lstStyle/>
        <a:p>
          <a:endParaRPr lang="en-US"/>
        </a:p>
      </dgm:t>
    </dgm:pt>
    <dgm:pt modelId="{AFC994B3-4A71-4FD7-9319-F2BF9007A24D}" type="sibTrans" cxnId="{6671EE75-43EE-4D7E-BB62-3987AD9AAFC8}">
      <dgm:prSet/>
      <dgm:spPr/>
      <dgm:t>
        <a:bodyPr/>
        <a:lstStyle/>
        <a:p>
          <a:endParaRPr lang="en-US"/>
        </a:p>
      </dgm:t>
    </dgm:pt>
    <dgm:pt modelId="{A7E42706-3E05-4FAA-B6A4-D8132D35B1DB}">
      <dgm:prSet phldrT="[Text]" custT="1"/>
      <dgm:spPr/>
      <dgm:t>
        <a:bodyPr/>
        <a:lstStyle/>
        <a:p>
          <a:r>
            <a:rPr lang="en-US" sz="1250" b="1" dirty="0" smtClean="0"/>
            <a:t>Visual  Management</a:t>
          </a:r>
          <a:endParaRPr lang="en-US" sz="1250" b="1" dirty="0"/>
        </a:p>
      </dgm:t>
    </dgm:pt>
    <dgm:pt modelId="{2A55E51F-936E-4F11-92CE-32E5D229B162}" type="parTrans" cxnId="{B2CF3EC3-0C24-4310-9A35-CEA40CF7045A}">
      <dgm:prSet/>
      <dgm:spPr/>
      <dgm:t>
        <a:bodyPr/>
        <a:lstStyle/>
        <a:p>
          <a:endParaRPr lang="en-US"/>
        </a:p>
      </dgm:t>
    </dgm:pt>
    <dgm:pt modelId="{8F3E6660-AADB-44C6-B632-FF9A85EE461A}" type="sibTrans" cxnId="{B2CF3EC3-0C24-4310-9A35-CEA40CF7045A}">
      <dgm:prSet/>
      <dgm:spPr/>
      <dgm:t>
        <a:bodyPr/>
        <a:lstStyle/>
        <a:p>
          <a:endParaRPr lang="en-US"/>
        </a:p>
      </dgm:t>
    </dgm:pt>
    <dgm:pt modelId="{E137BBE2-F4A1-4603-9B19-B696D4F27D0B}">
      <dgm:prSet custT="1"/>
      <dgm:spPr/>
      <dgm:t>
        <a:bodyPr/>
        <a:lstStyle/>
        <a:p>
          <a:r>
            <a:rPr lang="en-US" sz="1300" b="1" dirty="0" smtClean="0"/>
            <a:t>Employee Development &amp; Engagement</a:t>
          </a:r>
          <a:endParaRPr lang="en-US" sz="1300" b="1" dirty="0"/>
        </a:p>
      </dgm:t>
    </dgm:pt>
    <dgm:pt modelId="{6A00926C-C5BF-4142-A385-E267022C9ED8}" type="parTrans" cxnId="{9ED7973E-BC8B-4E21-9181-5A8B97FADD2C}">
      <dgm:prSet/>
      <dgm:spPr/>
      <dgm:t>
        <a:bodyPr/>
        <a:lstStyle/>
        <a:p>
          <a:endParaRPr lang="en-US"/>
        </a:p>
      </dgm:t>
    </dgm:pt>
    <dgm:pt modelId="{EC34FF45-CA74-4E42-94DC-1F5526B1D98B}" type="sibTrans" cxnId="{9ED7973E-BC8B-4E21-9181-5A8B97FADD2C}">
      <dgm:prSet/>
      <dgm:spPr/>
      <dgm:t>
        <a:bodyPr/>
        <a:lstStyle/>
        <a:p>
          <a:endParaRPr lang="en-US"/>
        </a:p>
      </dgm:t>
    </dgm:pt>
    <dgm:pt modelId="{CFF69B2B-4125-43C8-8310-40391BF35A23}" type="pres">
      <dgm:prSet presAssocID="{5047318E-DAF7-4336-93C0-F7183F20903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8A4BCB-0CAC-4EC2-90A8-7CB79C02A0D0}" type="pres">
      <dgm:prSet presAssocID="{6E5A2839-A48D-43C4-B7CD-624600689978}" presName="centerShape" presStyleLbl="node0" presStyleIdx="0" presStyleCnt="1" custScaleX="118445" custScaleY="118445"/>
      <dgm:spPr/>
      <dgm:t>
        <a:bodyPr/>
        <a:lstStyle/>
        <a:p>
          <a:endParaRPr lang="en-US"/>
        </a:p>
      </dgm:t>
    </dgm:pt>
    <dgm:pt modelId="{CE3EF6AC-83DF-4B1C-B9D5-CE192577C0EC}" type="pres">
      <dgm:prSet presAssocID="{DA660FC2-9414-40A4-8DF9-2ACEC2C25058}" presName="Name9" presStyleLbl="parChTrans1D2" presStyleIdx="0" presStyleCnt="5"/>
      <dgm:spPr/>
      <dgm:t>
        <a:bodyPr/>
        <a:lstStyle/>
        <a:p>
          <a:endParaRPr lang="en-US"/>
        </a:p>
      </dgm:t>
    </dgm:pt>
    <dgm:pt modelId="{12F7B8E5-A6B6-495C-9853-6E4D15401DBF}" type="pres">
      <dgm:prSet presAssocID="{DA660FC2-9414-40A4-8DF9-2ACEC2C25058}" presName="connTx" presStyleLbl="parChTrans1D2" presStyleIdx="0" presStyleCnt="5"/>
      <dgm:spPr/>
      <dgm:t>
        <a:bodyPr/>
        <a:lstStyle/>
        <a:p>
          <a:endParaRPr lang="en-US"/>
        </a:p>
      </dgm:t>
    </dgm:pt>
    <dgm:pt modelId="{965FDE7B-4B68-4639-A228-359B39AEA820}" type="pres">
      <dgm:prSet presAssocID="{C8BB5680-4001-40FD-A886-D346412B485A}" presName="node" presStyleLbl="node1" presStyleIdx="0" presStyleCnt="5" custScaleX="111938" custScaleY="111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3A6C56-3FB5-48A3-AB12-932F546AA98E}" type="pres">
      <dgm:prSet presAssocID="{664F1FBA-D629-4B97-B801-13BD1BD2CD5F}" presName="Name9" presStyleLbl="parChTrans1D2" presStyleIdx="1" presStyleCnt="5"/>
      <dgm:spPr/>
      <dgm:t>
        <a:bodyPr/>
        <a:lstStyle/>
        <a:p>
          <a:endParaRPr lang="en-US"/>
        </a:p>
      </dgm:t>
    </dgm:pt>
    <dgm:pt modelId="{1F48B2E9-8263-478B-B4F7-CF48F05C85CC}" type="pres">
      <dgm:prSet presAssocID="{664F1FBA-D629-4B97-B801-13BD1BD2CD5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B56127F8-5924-411D-8BD2-5F262863300C}" type="pres">
      <dgm:prSet presAssocID="{0D80A243-C51D-4882-9ECE-510098DA09EB}" presName="node" presStyleLbl="node1" presStyleIdx="1" presStyleCnt="5" custScaleX="111938" custScaleY="111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47FAA-31C8-4C54-81BD-D6CD3AA3B7E8}" type="pres">
      <dgm:prSet presAssocID="{2EEE7A12-99F5-477C-AF00-1450A95A4472}" presName="Name9" presStyleLbl="parChTrans1D2" presStyleIdx="2" presStyleCnt="5"/>
      <dgm:spPr/>
      <dgm:t>
        <a:bodyPr/>
        <a:lstStyle/>
        <a:p>
          <a:endParaRPr lang="en-US"/>
        </a:p>
      </dgm:t>
    </dgm:pt>
    <dgm:pt modelId="{13AF0392-3FBB-45A5-A49F-A7F62442C5DA}" type="pres">
      <dgm:prSet presAssocID="{2EEE7A12-99F5-477C-AF00-1450A95A447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5777FF7F-615F-443D-B9C3-5664E2FECCB9}" type="pres">
      <dgm:prSet presAssocID="{2ED1025F-E2B5-4315-A51E-4D517A38B77E}" presName="node" presStyleLbl="node1" presStyleIdx="2" presStyleCnt="5" custScaleX="111938" custScaleY="111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83B92-0DD7-4C6B-BB6F-F30E2CAA3D7F}" type="pres">
      <dgm:prSet presAssocID="{2A55E51F-936E-4F11-92CE-32E5D229B162}" presName="Name9" presStyleLbl="parChTrans1D2" presStyleIdx="3" presStyleCnt="5"/>
      <dgm:spPr/>
      <dgm:t>
        <a:bodyPr/>
        <a:lstStyle/>
        <a:p>
          <a:endParaRPr lang="en-US"/>
        </a:p>
      </dgm:t>
    </dgm:pt>
    <dgm:pt modelId="{42ECDB9F-C5AB-4ED9-B73E-4AC9E1114CF2}" type="pres">
      <dgm:prSet presAssocID="{2A55E51F-936E-4F11-92CE-32E5D229B162}" presName="connTx" presStyleLbl="parChTrans1D2" presStyleIdx="3" presStyleCnt="5"/>
      <dgm:spPr/>
      <dgm:t>
        <a:bodyPr/>
        <a:lstStyle/>
        <a:p>
          <a:endParaRPr lang="en-US"/>
        </a:p>
      </dgm:t>
    </dgm:pt>
    <dgm:pt modelId="{66E00354-D6D5-4EFE-B2EE-5DADC1F75125}" type="pres">
      <dgm:prSet presAssocID="{A7E42706-3E05-4FAA-B6A4-D8132D35B1DB}" presName="node" presStyleLbl="node1" presStyleIdx="3" presStyleCnt="5" custScaleX="111938" custScaleY="111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378555-5F0E-460A-A4C9-580F1F1DE381}" type="pres">
      <dgm:prSet presAssocID="{6A00926C-C5BF-4142-A385-E267022C9ED8}" presName="Name9" presStyleLbl="parChTrans1D2" presStyleIdx="4" presStyleCnt="5"/>
      <dgm:spPr/>
      <dgm:t>
        <a:bodyPr/>
        <a:lstStyle/>
        <a:p>
          <a:endParaRPr lang="en-US"/>
        </a:p>
      </dgm:t>
    </dgm:pt>
    <dgm:pt modelId="{0AC2F506-880B-4F4B-B3BB-E25F61214E18}" type="pres">
      <dgm:prSet presAssocID="{6A00926C-C5BF-4142-A385-E267022C9ED8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0883644-125F-47A3-8887-E056AA166E88}" type="pres">
      <dgm:prSet presAssocID="{E137BBE2-F4A1-4603-9B19-B696D4F27D0B}" presName="node" presStyleLbl="node1" presStyleIdx="4" presStyleCnt="5" custScaleX="111938" custScaleY="1119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D7973E-BC8B-4E21-9181-5A8B97FADD2C}" srcId="{6E5A2839-A48D-43C4-B7CD-624600689978}" destId="{E137BBE2-F4A1-4603-9B19-B696D4F27D0B}" srcOrd="4" destOrd="0" parTransId="{6A00926C-C5BF-4142-A385-E267022C9ED8}" sibTransId="{EC34FF45-CA74-4E42-94DC-1F5526B1D98B}"/>
    <dgm:cxn modelId="{BEF5DDA7-2139-459B-9F69-3616D6F150CD}" type="presOf" srcId="{2A55E51F-936E-4F11-92CE-32E5D229B162}" destId="{42ECDB9F-C5AB-4ED9-B73E-4AC9E1114CF2}" srcOrd="1" destOrd="0" presId="urn:microsoft.com/office/officeart/2005/8/layout/radial1"/>
    <dgm:cxn modelId="{6671EE75-43EE-4D7E-BB62-3987AD9AAFC8}" srcId="{6E5A2839-A48D-43C4-B7CD-624600689978}" destId="{2ED1025F-E2B5-4315-A51E-4D517A38B77E}" srcOrd="2" destOrd="0" parTransId="{2EEE7A12-99F5-477C-AF00-1450A95A4472}" sibTransId="{AFC994B3-4A71-4FD7-9319-F2BF9007A24D}"/>
    <dgm:cxn modelId="{454D9F66-78C3-40BF-9357-8899C4FE2077}" type="presOf" srcId="{2EEE7A12-99F5-477C-AF00-1450A95A4472}" destId="{B4447FAA-31C8-4C54-81BD-D6CD3AA3B7E8}" srcOrd="0" destOrd="0" presId="urn:microsoft.com/office/officeart/2005/8/layout/radial1"/>
    <dgm:cxn modelId="{B1069445-573C-4DEE-94E0-DABF74C41AA9}" type="presOf" srcId="{C8BB5680-4001-40FD-A886-D346412B485A}" destId="{965FDE7B-4B68-4639-A228-359B39AEA820}" srcOrd="0" destOrd="0" presId="urn:microsoft.com/office/officeart/2005/8/layout/radial1"/>
    <dgm:cxn modelId="{986D421A-6D97-4C1A-867E-1F3C86585723}" type="presOf" srcId="{6E5A2839-A48D-43C4-B7CD-624600689978}" destId="{1A8A4BCB-0CAC-4EC2-90A8-7CB79C02A0D0}" srcOrd="0" destOrd="0" presId="urn:microsoft.com/office/officeart/2005/8/layout/radial1"/>
    <dgm:cxn modelId="{3445ADCB-95DC-48B2-8A55-09735782EAB5}" type="presOf" srcId="{2EEE7A12-99F5-477C-AF00-1450A95A4472}" destId="{13AF0392-3FBB-45A5-A49F-A7F62442C5DA}" srcOrd="1" destOrd="0" presId="urn:microsoft.com/office/officeart/2005/8/layout/radial1"/>
    <dgm:cxn modelId="{D0C8E056-A229-408D-875F-E84DEC4FD70B}" type="presOf" srcId="{664F1FBA-D629-4B97-B801-13BD1BD2CD5F}" destId="{1F48B2E9-8263-478B-B4F7-CF48F05C85CC}" srcOrd="1" destOrd="0" presId="urn:microsoft.com/office/officeart/2005/8/layout/radial1"/>
    <dgm:cxn modelId="{BBB5016E-8CBA-4689-9040-AF8095546B84}" type="presOf" srcId="{DA660FC2-9414-40A4-8DF9-2ACEC2C25058}" destId="{CE3EF6AC-83DF-4B1C-B9D5-CE192577C0EC}" srcOrd="0" destOrd="0" presId="urn:microsoft.com/office/officeart/2005/8/layout/radial1"/>
    <dgm:cxn modelId="{F3DCDCC4-1EEC-4778-BCDA-9B2AB3D20672}" srcId="{6E5A2839-A48D-43C4-B7CD-624600689978}" destId="{0D80A243-C51D-4882-9ECE-510098DA09EB}" srcOrd="1" destOrd="0" parTransId="{664F1FBA-D629-4B97-B801-13BD1BD2CD5F}" sibTransId="{6EFE9D90-A3FC-4A8D-8F38-48A2C975818E}"/>
    <dgm:cxn modelId="{7A0B033D-5249-4D44-B479-000CFACC47CE}" type="presOf" srcId="{6A00926C-C5BF-4142-A385-E267022C9ED8}" destId="{0AC2F506-880B-4F4B-B3BB-E25F61214E18}" srcOrd="1" destOrd="0" presId="urn:microsoft.com/office/officeart/2005/8/layout/radial1"/>
    <dgm:cxn modelId="{CC4F0FA9-314C-4F61-AFF8-A8525C835F9E}" type="presOf" srcId="{664F1FBA-D629-4B97-B801-13BD1BD2CD5F}" destId="{463A6C56-3FB5-48A3-AB12-932F546AA98E}" srcOrd="0" destOrd="0" presId="urn:microsoft.com/office/officeart/2005/8/layout/radial1"/>
    <dgm:cxn modelId="{B2F04A25-7DA3-4F70-AE76-D5BFF2FE1F72}" type="presOf" srcId="{6A00926C-C5BF-4142-A385-E267022C9ED8}" destId="{25378555-5F0E-460A-A4C9-580F1F1DE381}" srcOrd="0" destOrd="0" presId="urn:microsoft.com/office/officeart/2005/8/layout/radial1"/>
    <dgm:cxn modelId="{747277DE-CE9A-4DA6-B69F-C82B08344DD6}" type="presOf" srcId="{A7E42706-3E05-4FAA-B6A4-D8132D35B1DB}" destId="{66E00354-D6D5-4EFE-B2EE-5DADC1F75125}" srcOrd="0" destOrd="0" presId="urn:microsoft.com/office/officeart/2005/8/layout/radial1"/>
    <dgm:cxn modelId="{854B207F-A325-4FFD-8936-6A85DE9CDEFA}" srcId="{6E5A2839-A48D-43C4-B7CD-624600689978}" destId="{C8BB5680-4001-40FD-A886-D346412B485A}" srcOrd="0" destOrd="0" parTransId="{DA660FC2-9414-40A4-8DF9-2ACEC2C25058}" sibTransId="{87B73B5E-F73F-4CDB-BA3C-F8384E397869}"/>
    <dgm:cxn modelId="{B923F361-9532-44E1-981F-0B428A8D249D}" type="presOf" srcId="{5047318E-DAF7-4336-93C0-F7183F20903E}" destId="{CFF69B2B-4125-43C8-8310-40391BF35A23}" srcOrd="0" destOrd="0" presId="urn:microsoft.com/office/officeart/2005/8/layout/radial1"/>
    <dgm:cxn modelId="{2AC2A081-93F2-4BB4-81E2-4846018F7722}" type="presOf" srcId="{2A55E51F-936E-4F11-92CE-32E5D229B162}" destId="{A1C83B92-0DD7-4C6B-BB6F-F30E2CAA3D7F}" srcOrd="0" destOrd="0" presId="urn:microsoft.com/office/officeart/2005/8/layout/radial1"/>
    <dgm:cxn modelId="{B2CF3EC3-0C24-4310-9A35-CEA40CF7045A}" srcId="{6E5A2839-A48D-43C4-B7CD-624600689978}" destId="{A7E42706-3E05-4FAA-B6A4-D8132D35B1DB}" srcOrd="3" destOrd="0" parTransId="{2A55E51F-936E-4F11-92CE-32E5D229B162}" sibTransId="{8F3E6660-AADB-44C6-B632-FF9A85EE461A}"/>
    <dgm:cxn modelId="{86B310FF-5BC0-4F34-A65A-92BEE54501A7}" type="presOf" srcId="{2ED1025F-E2B5-4315-A51E-4D517A38B77E}" destId="{5777FF7F-615F-443D-B9C3-5664E2FECCB9}" srcOrd="0" destOrd="0" presId="urn:microsoft.com/office/officeart/2005/8/layout/radial1"/>
    <dgm:cxn modelId="{3EC0263A-7764-4C3F-88C0-3E6AFC6F3A23}" srcId="{5047318E-DAF7-4336-93C0-F7183F20903E}" destId="{6E5A2839-A48D-43C4-B7CD-624600689978}" srcOrd="0" destOrd="0" parTransId="{6786F024-DC73-4145-8CE8-49D242652A78}" sibTransId="{3A5724A5-0A70-413F-8F0F-7D95CD10A991}"/>
    <dgm:cxn modelId="{D43AE59C-0272-4964-8A2A-3A0FF67DBD73}" type="presOf" srcId="{DA660FC2-9414-40A4-8DF9-2ACEC2C25058}" destId="{12F7B8E5-A6B6-495C-9853-6E4D15401DBF}" srcOrd="1" destOrd="0" presId="urn:microsoft.com/office/officeart/2005/8/layout/radial1"/>
    <dgm:cxn modelId="{1925C6BC-AD80-4AFA-874D-D0C3658BAF91}" type="presOf" srcId="{E137BBE2-F4A1-4603-9B19-B696D4F27D0B}" destId="{F0883644-125F-47A3-8887-E056AA166E88}" srcOrd="0" destOrd="0" presId="urn:microsoft.com/office/officeart/2005/8/layout/radial1"/>
    <dgm:cxn modelId="{0640C1DC-3B5C-48BB-9B70-5281E98E88A3}" type="presOf" srcId="{0D80A243-C51D-4882-9ECE-510098DA09EB}" destId="{B56127F8-5924-411D-8BD2-5F262863300C}" srcOrd="0" destOrd="0" presId="urn:microsoft.com/office/officeart/2005/8/layout/radial1"/>
    <dgm:cxn modelId="{D6D65577-E286-482D-9EAC-54CE9382086D}" type="presParOf" srcId="{CFF69B2B-4125-43C8-8310-40391BF35A23}" destId="{1A8A4BCB-0CAC-4EC2-90A8-7CB79C02A0D0}" srcOrd="0" destOrd="0" presId="urn:microsoft.com/office/officeart/2005/8/layout/radial1"/>
    <dgm:cxn modelId="{02F91416-2391-4BDC-8D0D-19534B36B45F}" type="presParOf" srcId="{CFF69B2B-4125-43C8-8310-40391BF35A23}" destId="{CE3EF6AC-83DF-4B1C-B9D5-CE192577C0EC}" srcOrd="1" destOrd="0" presId="urn:microsoft.com/office/officeart/2005/8/layout/radial1"/>
    <dgm:cxn modelId="{C9E5C3C3-386A-4991-A2FC-4A17CD2B30A4}" type="presParOf" srcId="{CE3EF6AC-83DF-4B1C-B9D5-CE192577C0EC}" destId="{12F7B8E5-A6B6-495C-9853-6E4D15401DBF}" srcOrd="0" destOrd="0" presId="urn:microsoft.com/office/officeart/2005/8/layout/radial1"/>
    <dgm:cxn modelId="{C8BF7721-8123-43E1-9F46-D7FFFB24F560}" type="presParOf" srcId="{CFF69B2B-4125-43C8-8310-40391BF35A23}" destId="{965FDE7B-4B68-4639-A228-359B39AEA820}" srcOrd="2" destOrd="0" presId="urn:microsoft.com/office/officeart/2005/8/layout/radial1"/>
    <dgm:cxn modelId="{4890C0E7-E057-4B61-B85E-5A2E8B4C26C1}" type="presParOf" srcId="{CFF69B2B-4125-43C8-8310-40391BF35A23}" destId="{463A6C56-3FB5-48A3-AB12-932F546AA98E}" srcOrd="3" destOrd="0" presId="urn:microsoft.com/office/officeart/2005/8/layout/radial1"/>
    <dgm:cxn modelId="{564E9EFA-3CA8-4AD4-B19F-B6E52DFA177D}" type="presParOf" srcId="{463A6C56-3FB5-48A3-AB12-932F546AA98E}" destId="{1F48B2E9-8263-478B-B4F7-CF48F05C85CC}" srcOrd="0" destOrd="0" presId="urn:microsoft.com/office/officeart/2005/8/layout/radial1"/>
    <dgm:cxn modelId="{EDE59035-3480-4764-95B0-E868E3F71AC4}" type="presParOf" srcId="{CFF69B2B-4125-43C8-8310-40391BF35A23}" destId="{B56127F8-5924-411D-8BD2-5F262863300C}" srcOrd="4" destOrd="0" presId="urn:microsoft.com/office/officeart/2005/8/layout/radial1"/>
    <dgm:cxn modelId="{F77ACFD8-B9ED-47AE-BC46-D8AA78D1D3AA}" type="presParOf" srcId="{CFF69B2B-4125-43C8-8310-40391BF35A23}" destId="{B4447FAA-31C8-4C54-81BD-D6CD3AA3B7E8}" srcOrd="5" destOrd="0" presId="urn:microsoft.com/office/officeart/2005/8/layout/radial1"/>
    <dgm:cxn modelId="{624A07AD-E167-42A0-B5B1-ACABB4A824A8}" type="presParOf" srcId="{B4447FAA-31C8-4C54-81BD-D6CD3AA3B7E8}" destId="{13AF0392-3FBB-45A5-A49F-A7F62442C5DA}" srcOrd="0" destOrd="0" presId="urn:microsoft.com/office/officeart/2005/8/layout/radial1"/>
    <dgm:cxn modelId="{F8F7A90F-B1F4-4E72-A0B4-A03B013A7054}" type="presParOf" srcId="{CFF69B2B-4125-43C8-8310-40391BF35A23}" destId="{5777FF7F-615F-443D-B9C3-5664E2FECCB9}" srcOrd="6" destOrd="0" presId="urn:microsoft.com/office/officeart/2005/8/layout/radial1"/>
    <dgm:cxn modelId="{04F27C6D-6712-44B3-955E-1636F681246D}" type="presParOf" srcId="{CFF69B2B-4125-43C8-8310-40391BF35A23}" destId="{A1C83B92-0DD7-4C6B-BB6F-F30E2CAA3D7F}" srcOrd="7" destOrd="0" presId="urn:microsoft.com/office/officeart/2005/8/layout/radial1"/>
    <dgm:cxn modelId="{B828E692-1303-45F1-98F8-D0FDE068FE4F}" type="presParOf" srcId="{A1C83B92-0DD7-4C6B-BB6F-F30E2CAA3D7F}" destId="{42ECDB9F-C5AB-4ED9-B73E-4AC9E1114CF2}" srcOrd="0" destOrd="0" presId="urn:microsoft.com/office/officeart/2005/8/layout/radial1"/>
    <dgm:cxn modelId="{29F9038A-55FF-4EE6-855F-7564D09231D5}" type="presParOf" srcId="{CFF69B2B-4125-43C8-8310-40391BF35A23}" destId="{66E00354-D6D5-4EFE-B2EE-5DADC1F75125}" srcOrd="8" destOrd="0" presId="urn:microsoft.com/office/officeart/2005/8/layout/radial1"/>
    <dgm:cxn modelId="{5C4FCB5B-4C62-4E5C-A18F-037BDF093533}" type="presParOf" srcId="{CFF69B2B-4125-43C8-8310-40391BF35A23}" destId="{25378555-5F0E-460A-A4C9-580F1F1DE381}" srcOrd="9" destOrd="0" presId="urn:microsoft.com/office/officeart/2005/8/layout/radial1"/>
    <dgm:cxn modelId="{AD57A4BA-9272-4F89-993A-12B87E49F9B0}" type="presParOf" srcId="{25378555-5F0E-460A-A4C9-580F1F1DE381}" destId="{0AC2F506-880B-4F4B-B3BB-E25F61214E18}" srcOrd="0" destOrd="0" presId="urn:microsoft.com/office/officeart/2005/8/layout/radial1"/>
    <dgm:cxn modelId="{0B7D2259-51B9-4430-B8F5-BB0EEB400D96}" type="presParOf" srcId="{CFF69B2B-4125-43C8-8310-40391BF35A23}" destId="{F0883644-125F-47A3-8887-E056AA166E8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FAFDE-348E-40A2-837D-3156CC36FEB4}">
      <dsp:nvSpPr>
        <dsp:cNvPr id="0" name=""/>
        <dsp:cNvSpPr/>
      </dsp:nvSpPr>
      <dsp:spPr>
        <a:xfrm rot="5400000">
          <a:off x="5278633" y="-2153643"/>
          <a:ext cx="842252" cy="536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$1,000 limit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Target October 1, 2017</a:t>
          </a:r>
          <a:endParaRPr lang="en-US" sz="2000" kern="1200" dirty="0"/>
        </a:p>
      </dsp:txBody>
      <dsp:txXfrm rot="-5400000">
        <a:off x="3017520" y="148585"/>
        <a:ext cx="5323365" cy="760022"/>
      </dsp:txXfrm>
    </dsp:sp>
    <dsp:sp modelId="{2185609A-EBDA-4EB4-8782-382FA98B3F4C}">
      <dsp:nvSpPr>
        <dsp:cNvPr id="0" name=""/>
        <dsp:cNvSpPr/>
      </dsp:nvSpPr>
      <dsp:spPr>
        <a:xfrm>
          <a:off x="0" y="2188"/>
          <a:ext cx="3017520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Adult Emergency Dental</a:t>
          </a:r>
          <a:endParaRPr lang="en-US" sz="2900" kern="1200" dirty="0"/>
        </a:p>
      </dsp:txBody>
      <dsp:txXfrm>
        <a:off x="51394" y="53582"/>
        <a:ext cx="2914732" cy="950027"/>
      </dsp:txXfrm>
    </dsp:sp>
    <dsp:sp modelId="{4AE47A6F-C40D-4A48-8C0A-8DD874F693CD}">
      <dsp:nvSpPr>
        <dsp:cNvPr id="0" name=""/>
        <dsp:cNvSpPr/>
      </dsp:nvSpPr>
      <dsp:spPr>
        <a:xfrm rot="5400000">
          <a:off x="5278633" y="-1048186"/>
          <a:ext cx="842252" cy="536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Target October 1, 2017</a:t>
          </a:r>
          <a:endParaRPr lang="en-US" sz="2000" kern="1200" dirty="0"/>
        </a:p>
      </dsp:txBody>
      <dsp:txXfrm rot="-5400000">
        <a:off x="3017520" y="1254042"/>
        <a:ext cx="5323365" cy="760022"/>
      </dsp:txXfrm>
    </dsp:sp>
    <dsp:sp modelId="{54FFBA83-632C-4DA3-86E8-FCE6802953D5}">
      <dsp:nvSpPr>
        <dsp:cNvPr id="0" name=""/>
        <dsp:cNvSpPr/>
      </dsp:nvSpPr>
      <dsp:spPr>
        <a:xfrm>
          <a:off x="0" y="1107645"/>
          <a:ext cx="3017520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Occupational Therapy</a:t>
          </a:r>
          <a:endParaRPr lang="en-US" sz="2900" kern="1200" dirty="0"/>
        </a:p>
      </dsp:txBody>
      <dsp:txXfrm>
        <a:off x="51394" y="1159039"/>
        <a:ext cx="2914732" cy="950027"/>
      </dsp:txXfrm>
    </dsp:sp>
    <dsp:sp modelId="{77FE80B4-ADA0-4832-BB1E-B180D9BD0062}">
      <dsp:nvSpPr>
        <dsp:cNvPr id="0" name=""/>
        <dsp:cNvSpPr/>
      </dsp:nvSpPr>
      <dsp:spPr>
        <a:xfrm rot="5400000">
          <a:off x="5278633" y="57269"/>
          <a:ext cx="842252" cy="536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3 OIG Staff	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2 Clinical Staff</a:t>
          </a:r>
          <a:endParaRPr lang="en-US" sz="2000" kern="1200" dirty="0"/>
        </a:p>
      </dsp:txBody>
      <dsp:txXfrm rot="-5400000">
        <a:off x="3017520" y="2359498"/>
        <a:ext cx="5323365" cy="760022"/>
      </dsp:txXfrm>
    </dsp:sp>
    <dsp:sp modelId="{51859594-CCB1-49E4-935F-B20C4E852E94}">
      <dsp:nvSpPr>
        <dsp:cNvPr id="0" name=""/>
        <dsp:cNvSpPr/>
      </dsp:nvSpPr>
      <dsp:spPr>
        <a:xfrm>
          <a:off x="0" y="2213101"/>
          <a:ext cx="3017520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Opioid Initiative</a:t>
          </a:r>
          <a:endParaRPr lang="en-US" sz="2900" kern="1200" dirty="0"/>
        </a:p>
      </dsp:txBody>
      <dsp:txXfrm>
        <a:off x="51394" y="2264495"/>
        <a:ext cx="2914732" cy="950027"/>
      </dsp:txXfrm>
    </dsp:sp>
    <dsp:sp modelId="{5FB0DA62-BE0D-4576-9249-FD4BBD073815}">
      <dsp:nvSpPr>
        <dsp:cNvPr id="0" name=""/>
        <dsp:cNvSpPr/>
      </dsp:nvSpPr>
      <dsp:spPr>
        <a:xfrm rot="5400000">
          <a:off x="5278633" y="1167889"/>
          <a:ext cx="842252" cy="536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-Ongoing 1-1-17 	    -Flagstaff 7-1-17</a:t>
          </a:r>
          <a:endParaRPr lang="en-US" sz="9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-Sick Leave 7-1-17 	    -Increase in Min. Wage 1-1-18</a:t>
          </a:r>
          <a:endParaRPr lang="en-US" sz="1600" b="1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-Network Adequacy Study</a:t>
          </a:r>
          <a:endParaRPr lang="en-US" sz="1600" b="1" kern="1200" dirty="0" smtClean="0"/>
        </a:p>
      </dsp:txBody>
      <dsp:txXfrm rot="-5400000">
        <a:off x="3017520" y="3470118"/>
        <a:ext cx="5323365" cy="760022"/>
      </dsp:txXfrm>
    </dsp:sp>
    <dsp:sp modelId="{3E6776A0-DC57-46D8-820E-9913A385AA68}">
      <dsp:nvSpPr>
        <dsp:cNvPr id="0" name=""/>
        <dsp:cNvSpPr/>
      </dsp:nvSpPr>
      <dsp:spPr>
        <a:xfrm>
          <a:off x="0" y="3318558"/>
          <a:ext cx="3017520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Proposition 206</a:t>
          </a:r>
          <a:endParaRPr lang="en-US" sz="2900" kern="1200" dirty="0"/>
        </a:p>
      </dsp:txBody>
      <dsp:txXfrm>
        <a:off x="51394" y="3369952"/>
        <a:ext cx="2914732" cy="950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FE553-D2DF-4C63-BA51-BE4F7C44DD48}">
      <dsp:nvSpPr>
        <dsp:cNvPr id="0" name=""/>
        <dsp:cNvSpPr/>
      </dsp:nvSpPr>
      <dsp:spPr>
        <a:xfrm>
          <a:off x="2619" y="115482"/>
          <a:ext cx="2553890" cy="534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HB 2493</a:t>
          </a:r>
          <a:endParaRPr lang="en-US" sz="2400" kern="1200" dirty="0"/>
        </a:p>
      </dsp:txBody>
      <dsp:txXfrm>
        <a:off x="2619" y="115482"/>
        <a:ext cx="2553890" cy="534123"/>
      </dsp:txXfrm>
    </dsp:sp>
    <dsp:sp modelId="{D661BA4B-32DA-4C5B-8D1C-1CE544469332}">
      <dsp:nvSpPr>
        <dsp:cNvPr id="0" name=""/>
        <dsp:cNvSpPr/>
      </dsp:nvSpPr>
      <dsp:spPr>
        <a:xfrm>
          <a:off x="2619" y="649606"/>
          <a:ext cx="2553890" cy="3608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Drug Overdose Review Team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Naloxone standing order</a:t>
          </a:r>
          <a:endParaRPr lang="en-US" sz="2800" kern="1200" dirty="0"/>
        </a:p>
      </dsp:txBody>
      <dsp:txXfrm>
        <a:off x="2619" y="649606"/>
        <a:ext cx="2553890" cy="3608474"/>
      </dsp:txXfrm>
    </dsp:sp>
    <dsp:sp modelId="{F48521FA-8BE5-440B-B400-DD478B06104F}">
      <dsp:nvSpPr>
        <dsp:cNvPr id="0" name=""/>
        <dsp:cNvSpPr/>
      </dsp:nvSpPr>
      <dsp:spPr>
        <a:xfrm>
          <a:off x="2914054" y="115482"/>
          <a:ext cx="2553890" cy="534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SB 1434</a:t>
          </a:r>
          <a:endParaRPr lang="en-US" sz="2400" kern="1200" dirty="0"/>
        </a:p>
      </dsp:txBody>
      <dsp:txXfrm>
        <a:off x="2914054" y="115482"/>
        <a:ext cx="2553890" cy="534123"/>
      </dsp:txXfrm>
    </dsp:sp>
    <dsp:sp modelId="{ADB8353C-7EB4-4923-9357-695CD4C56CA7}">
      <dsp:nvSpPr>
        <dsp:cNvPr id="0" name=""/>
        <dsp:cNvSpPr/>
      </dsp:nvSpPr>
      <dsp:spPr>
        <a:xfrm>
          <a:off x="2914054" y="649606"/>
          <a:ext cx="2553890" cy="3608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Limits the art therapists AHCCCS and its Contractors may use to nationally-certified art therapists or master’s level graduates under supervision of nationally-certified art therapist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Does not require contracting for art therapy</a:t>
          </a:r>
          <a:endParaRPr lang="en-US" sz="1800" kern="1200" dirty="0"/>
        </a:p>
      </dsp:txBody>
      <dsp:txXfrm>
        <a:off x="2914054" y="649606"/>
        <a:ext cx="2553890" cy="3608474"/>
      </dsp:txXfrm>
    </dsp:sp>
    <dsp:sp modelId="{FF7A4036-C469-4D44-BCD5-C19930A16529}">
      <dsp:nvSpPr>
        <dsp:cNvPr id="0" name=""/>
        <dsp:cNvSpPr/>
      </dsp:nvSpPr>
      <dsp:spPr>
        <a:xfrm>
          <a:off x="5825489" y="115482"/>
          <a:ext cx="2553890" cy="534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SB 1440</a:t>
          </a:r>
          <a:endParaRPr lang="en-US" sz="2400" kern="1200" dirty="0"/>
        </a:p>
      </dsp:txBody>
      <dsp:txXfrm>
        <a:off x="5825489" y="115482"/>
        <a:ext cx="2553890" cy="534123"/>
      </dsp:txXfrm>
    </dsp:sp>
    <dsp:sp modelId="{940B4D72-BE9C-4F80-B2DB-DD9A4A414AF6}">
      <dsp:nvSpPr>
        <dsp:cNvPr id="0" name=""/>
        <dsp:cNvSpPr/>
      </dsp:nvSpPr>
      <dsp:spPr>
        <a:xfrm>
          <a:off x="5825489" y="649606"/>
          <a:ext cx="2553890" cy="3608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AHCCCS to establish internal clinical oversight review committee to review clinical data and analyze performance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Solicit external feedback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Submit an annual report to Legislature in February of each year</a:t>
          </a:r>
          <a:endParaRPr lang="en-US" sz="1800" kern="1200" dirty="0"/>
        </a:p>
      </dsp:txBody>
      <dsp:txXfrm>
        <a:off x="5825489" y="649606"/>
        <a:ext cx="2553890" cy="3608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A4BCB-0CAC-4EC2-90A8-7CB79C02A0D0}">
      <dsp:nvSpPr>
        <dsp:cNvPr id="0" name=""/>
        <dsp:cNvSpPr/>
      </dsp:nvSpPr>
      <dsp:spPr>
        <a:xfrm>
          <a:off x="2396534" y="1579323"/>
          <a:ext cx="1531531" cy="15315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Arizona Management System</a:t>
          </a:r>
          <a:endParaRPr lang="en-US" sz="1500" b="1" kern="1200" dirty="0"/>
        </a:p>
      </dsp:txBody>
      <dsp:txXfrm>
        <a:off x="2620822" y="1803611"/>
        <a:ext cx="1082955" cy="1082955"/>
      </dsp:txXfrm>
    </dsp:sp>
    <dsp:sp modelId="{CE3EF6AC-83DF-4B1C-B9D5-CE192577C0EC}">
      <dsp:nvSpPr>
        <dsp:cNvPr id="0" name=""/>
        <dsp:cNvSpPr/>
      </dsp:nvSpPr>
      <dsp:spPr>
        <a:xfrm rot="16200000">
          <a:off x="3065650" y="1464273"/>
          <a:ext cx="193299" cy="36800"/>
        </a:xfrm>
        <a:custGeom>
          <a:avLst/>
          <a:gdLst/>
          <a:ahLst/>
          <a:cxnLst/>
          <a:rect l="0" t="0" r="0" b="0"/>
          <a:pathLst>
            <a:path>
              <a:moveTo>
                <a:pt x="0" y="18400"/>
              </a:moveTo>
              <a:lnTo>
                <a:pt x="193299" y="18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57467" y="1477841"/>
        <a:ext cx="9664" cy="9664"/>
      </dsp:txXfrm>
    </dsp:sp>
    <dsp:sp modelId="{965FDE7B-4B68-4639-A228-359B39AEA820}">
      <dsp:nvSpPr>
        <dsp:cNvPr id="0" name=""/>
        <dsp:cNvSpPr/>
      </dsp:nvSpPr>
      <dsp:spPr>
        <a:xfrm>
          <a:off x="2438602" y="-61370"/>
          <a:ext cx="1447394" cy="14473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Governor’s Roadmap and Goal Council</a:t>
          </a:r>
          <a:endParaRPr lang="en-US" sz="1300" b="1" kern="1200" dirty="0"/>
        </a:p>
      </dsp:txBody>
      <dsp:txXfrm>
        <a:off x="2650568" y="150596"/>
        <a:ext cx="1023462" cy="1023462"/>
      </dsp:txXfrm>
    </dsp:sp>
    <dsp:sp modelId="{463A6C56-3FB5-48A3-AB12-932F546AA98E}">
      <dsp:nvSpPr>
        <dsp:cNvPr id="0" name=""/>
        <dsp:cNvSpPr/>
      </dsp:nvSpPr>
      <dsp:spPr>
        <a:xfrm rot="20520000">
          <a:off x="3885856" y="2060188"/>
          <a:ext cx="193299" cy="36800"/>
        </a:xfrm>
        <a:custGeom>
          <a:avLst/>
          <a:gdLst/>
          <a:ahLst/>
          <a:cxnLst/>
          <a:rect l="0" t="0" r="0" b="0"/>
          <a:pathLst>
            <a:path>
              <a:moveTo>
                <a:pt x="0" y="18400"/>
              </a:moveTo>
              <a:lnTo>
                <a:pt x="193299" y="18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77673" y="2073755"/>
        <a:ext cx="9664" cy="9664"/>
      </dsp:txXfrm>
    </dsp:sp>
    <dsp:sp modelId="{B56127F8-5924-411D-8BD2-5F262863300C}">
      <dsp:nvSpPr>
        <dsp:cNvPr id="0" name=""/>
        <dsp:cNvSpPr/>
      </dsp:nvSpPr>
      <dsp:spPr>
        <a:xfrm>
          <a:off x="4039005" y="1101390"/>
          <a:ext cx="1447394" cy="14473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Business Reviews &amp; Strategic Plan</a:t>
          </a:r>
          <a:endParaRPr lang="en-US" sz="1300" b="1" kern="1200" dirty="0"/>
        </a:p>
      </dsp:txBody>
      <dsp:txXfrm>
        <a:off x="4250971" y="1313356"/>
        <a:ext cx="1023462" cy="1023462"/>
      </dsp:txXfrm>
    </dsp:sp>
    <dsp:sp modelId="{B4447FAA-31C8-4C54-81BD-D6CD3AA3B7E8}">
      <dsp:nvSpPr>
        <dsp:cNvPr id="0" name=""/>
        <dsp:cNvSpPr/>
      </dsp:nvSpPr>
      <dsp:spPr>
        <a:xfrm rot="3240000">
          <a:off x="3572565" y="3024398"/>
          <a:ext cx="193299" cy="36800"/>
        </a:xfrm>
        <a:custGeom>
          <a:avLst/>
          <a:gdLst/>
          <a:ahLst/>
          <a:cxnLst/>
          <a:rect l="0" t="0" r="0" b="0"/>
          <a:pathLst>
            <a:path>
              <a:moveTo>
                <a:pt x="0" y="18400"/>
              </a:moveTo>
              <a:lnTo>
                <a:pt x="193299" y="18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64382" y="3037966"/>
        <a:ext cx="9664" cy="9664"/>
      </dsp:txXfrm>
    </dsp:sp>
    <dsp:sp modelId="{5777FF7F-615F-443D-B9C3-5664E2FECCB9}">
      <dsp:nvSpPr>
        <dsp:cNvPr id="0" name=""/>
        <dsp:cNvSpPr/>
      </dsp:nvSpPr>
      <dsp:spPr>
        <a:xfrm>
          <a:off x="3427706" y="2982776"/>
          <a:ext cx="1447394" cy="14473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Leader Standard Work</a:t>
          </a:r>
          <a:endParaRPr lang="en-US" sz="1300" b="1" kern="1200" dirty="0"/>
        </a:p>
      </dsp:txBody>
      <dsp:txXfrm>
        <a:off x="3639672" y="3194742"/>
        <a:ext cx="1023462" cy="1023462"/>
      </dsp:txXfrm>
    </dsp:sp>
    <dsp:sp modelId="{A1C83B92-0DD7-4C6B-BB6F-F30E2CAA3D7F}">
      <dsp:nvSpPr>
        <dsp:cNvPr id="0" name=""/>
        <dsp:cNvSpPr/>
      </dsp:nvSpPr>
      <dsp:spPr>
        <a:xfrm rot="7560000">
          <a:off x="2558734" y="3024398"/>
          <a:ext cx="193299" cy="36800"/>
        </a:xfrm>
        <a:custGeom>
          <a:avLst/>
          <a:gdLst/>
          <a:ahLst/>
          <a:cxnLst/>
          <a:rect l="0" t="0" r="0" b="0"/>
          <a:pathLst>
            <a:path>
              <a:moveTo>
                <a:pt x="0" y="18400"/>
              </a:moveTo>
              <a:lnTo>
                <a:pt x="193299" y="18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650552" y="3037966"/>
        <a:ext cx="9664" cy="9664"/>
      </dsp:txXfrm>
    </dsp:sp>
    <dsp:sp modelId="{66E00354-D6D5-4EFE-B2EE-5DADC1F75125}">
      <dsp:nvSpPr>
        <dsp:cNvPr id="0" name=""/>
        <dsp:cNvSpPr/>
      </dsp:nvSpPr>
      <dsp:spPr>
        <a:xfrm>
          <a:off x="1449499" y="2982776"/>
          <a:ext cx="1447394" cy="14473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50" b="1" kern="1200" dirty="0" smtClean="0"/>
            <a:t>Visual  Management</a:t>
          </a:r>
          <a:endParaRPr lang="en-US" sz="1250" b="1" kern="1200" dirty="0"/>
        </a:p>
      </dsp:txBody>
      <dsp:txXfrm>
        <a:off x="1661465" y="3194742"/>
        <a:ext cx="1023462" cy="1023462"/>
      </dsp:txXfrm>
    </dsp:sp>
    <dsp:sp modelId="{25378555-5F0E-460A-A4C9-580F1F1DE381}">
      <dsp:nvSpPr>
        <dsp:cNvPr id="0" name=""/>
        <dsp:cNvSpPr/>
      </dsp:nvSpPr>
      <dsp:spPr>
        <a:xfrm rot="11880000">
          <a:off x="2245443" y="2060188"/>
          <a:ext cx="193299" cy="36800"/>
        </a:xfrm>
        <a:custGeom>
          <a:avLst/>
          <a:gdLst/>
          <a:ahLst/>
          <a:cxnLst/>
          <a:rect l="0" t="0" r="0" b="0"/>
          <a:pathLst>
            <a:path>
              <a:moveTo>
                <a:pt x="0" y="18400"/>
              </a:moveTo>
              <a:lnTo>
                <a:pt x="193299" y="18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37261" y="2073755"/>
        <a:ext cx="9664" cy="9664"/>
      </dsp:txXfrm>
    </dsp:sp>
    <dsp:sp modelId="{F0883644-125F-47A3-8887-E056AA166E88}">
      <dsp:nvSpPr>
        <dsp:cNvPr id="0" name=""/>
        <dsp:cNvSpPr/>
      </dsp:nvSpPr>
      <dsp:spPr>
        <a:xfrm>
          <a:off x="838200" y="1101390"/>
          <a:ext cx="1447394" cy="14473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Employee Development &amp; Engagement</a:t>
          </a:r>
          <a:endParaRPr lang="en-US" sz="1300" b="1" kern="1200" dirty="0"/>
        </a:p>
      </dsp:txBody>
      <dsp:txXfrm>
        <a:off x="1050166" y="1313356"/>
        <a:ext cx="1023462" cy="1023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2844793-DE4A-4109-AC3B-563B8AFB8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4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5C2C34-22E5-4F62-B91E-07252E9FC9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07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6D8D2-D990-4B6E-9AAD-0A63BD9726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3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6D8D2-D990-4B6E-9AAD-0A63BD9726E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36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0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42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0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0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00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8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0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3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ff.org/health-reform/state-indicator/state-activity-around-expanding-medicaid-under-the-affordable-care-ac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hs.gov/sites/default/files/sec-price-admin-verma-ltr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056" y="2209800"/>
            <a:ext cx="7629144" cy="1905000"/>
          </a:xfrm>
        </p:spPr>
        <p:txBody>
          <a:bodyPr/>
          <a:lstStyle/>
          <a:p>
            <a:r>
              <a:rPr lang="en-US" sz="4800" dirty="0" smtClean="0"/>
              <a:t>AHCCCS Update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Examples of Flexibility – McCarthy Letter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373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Freeze or cap certain eligibility group–ability to eliminate TMA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States should not have to cover all FDA approved drugs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Change FQHC reimbursements and statutes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Eliminate NEMT for certain populations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Increased cost sharing flexibility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Eliminate comparability and state-wideness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Eliminate Essential Health Benefits requirement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Allow more frequent eligibility redeterminations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Eliminate and reduce CMS regulatory burden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1115 path to permanency </a:t>
            </a:r>
          </a:p>
          <a:p>
            <a:pPr marL="514350" indent="-51435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96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Portion of General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646634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411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Assessment Rebase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Hospital Assessment developed in 2013 to fund costs associated with Proposition 204 population and expansion.</a:t>
            </a:r>
          </a:p>
          <a:p>
            <a:pPr lvl="1"/>
            <a:r>
              <a:rPr lang="en-US" dirty="0" smtClean="0"/>
              <a:t>Guiding principle to limit negative impacts on systems.  </a:t>
            </a:r>
          </a:p>
          <a:p>
            <a:pPr lvl="1"/>
            <a:r>
              <a:rPr lang="en-US" dirty="0" smtClean="0"/>
              <a:t>Used 2011 data</a:t>
            </a:r>
          </a:p>
          <a:p>
            <a:r>
              <a:rPr lang="en-US" sz="2800" dirty="0" smtClean="0"/>
              <a:t>Rebase for SFY 2019 (July 1,2018–June 30,2019)</a:t>
            </a:r>
          </a:p>
          <a:p>
            <a:pPr lvl="1"/>
            <a:r>
              <a:rPr lang="en-US" dirty="0" smtClean="0"/>
              <a:t>Hospital workgroup created</a:t>
            </a:r>
          </a:p>
          <a:p>
            <a:pPr lvl="1"/>
            <a:r>
              <a:rPr lang="en-US" dirty="0" smtClean="0"/>
              <a:t>Rule update will include public comment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48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Uncompensated </a:t>
            </a:r>
            <a:r>
              <a:rPr lang="en-US" dirty="0"/>
              <a:t>Care </a:t>
            </a:r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103144451"/>
              </p:ext>
            </p:extLst>
          </p:nvPr>
        </p:nvGraphicFramePr>
        <p:xfrm>
          <a:off x="228600" y="1600200"/>
          <a:ext cx="8610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0" y="59436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Arizona Hospital and Healthcare Association)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275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Update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410267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5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Legislative Items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833745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17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Arizona Management System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50782400"/>
              </p:ext>
            </p:extLst>
          </p:nvPr>
        </p:nvGraphicFramePr>
        <p:xfrm>
          <a:off x="1447800" y="1676400"/>
          <a:ext cx="63246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53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AMS </a:t>
            </a:r>
            <a:r>
              <a:rPr lang="en-US" dirty="0" smtClean="0"/>
              <a:t>Succes</a:t>
            </a:r>
            <a:r>
              <a:rPr lang="en-US" dirty="0" smtClean="0"/>
              <a:t>s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OALS streamlined the processing of provider claims disputes, resulting in </a:t>
            </a:r>
            <a:r>
              <a:rPr lang="en-US" sz="2400" b="1" dirty="0" smtClean="0"/>
              <a:t>90% processed in under 60 days</a:t>
            </a:r>
            <a:r>
              <a:rPr lang="en-US" sz="2400" dirty="0" smtClean="0"/>
              <a:t> (up from 26% in March 2016).  </a:t>
            </a:r>
          </a:p>
          <a:p>
            <a:r>
              <a:rPr lang="en-US" sz="2400" dirty="0" smtClean="0"/>
              <a:t>Collaborative efforts with DES resulted in </a:t>
            </a:r>
            <a:r>
              <a:rPr lang="en-US" sz="2400" b="1" dirty="0" smtClean="0"/>
              <a:t>95% of Community Assistor requests addressed within 3 days, 75% same day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Increased TPL workers’ compensation recovery by </a:t>
            </a:r>
            <a:r>
              <a:rPr lang="en-US" sz="2400" b="1" dirty="0" smtClean="0"/>
              <a:t>140% in Q1 2017 </a:t>
            </a:r>
            <a:r>
              <a:rPr lang="en-US" sz="2400" dirty="0" smtClean="0"/>
              <a:t>(compared to 2016 </a:t>
            </a:r>
            <a:r>
              <a:rPr lang="en-US" sz="2400" dirty="0" err="1" smtClean="0"/>
              <a:t>avg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Reduced DFSM provider claim backlog from </a:t>
            </a:r>
            <a:r>
              <a:rPr lang="en-US" sz="2400" b="1" dirty="0" smtClean="0"/>
              <a:t>50,000 claims to &lt;1,000</a:t>
            </a:r>
            <a:r>
              <a:rPr lang="en-US" sz="2400" dirty="0" smtClean="0"/>
              <a:t>.  Instituted a same day processing policy.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2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Reaching across Arizona to provide comprehensive </a:t>
            </a:r>
            <a:b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Action Button: Help 5">
            <a:hlinkClick r:id="" action="ppaction://noaction" highlightClick="1"/>
          </p:cNvPr>
          <p:cNvSpPr/>
          <p:nvPr/>
        </p:nvSpPr>
        <p:spPr>
          <a:xfrm>
            <a:off x="457200" y="533400"/>
            <a:ext cx="8382000" cy="5334000"/>
          </a:xfrm>
          <a:prstGeom prst="actionButtonHelp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9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Medicaid Expansion Decisions</a:t>
            </a:r>
            <a:endParaRPr lang="en-US" dirty="0"/>
          </a:p>
        </p:txBody>
      </p:sp>
      <p:grpSp>
        <p:nvGrpSpPr>
          <p:cNvPr id="186" name="Group 185"/>
          <p:cNvGrpSpPr>
            <a:grpSpLocks noChangeAspect="1"/>
          </p:cNvGrpSpPr>
          <p:nvPr/>
        </p:nvGrpSpPr>
        <p:grpSpPr>
          <a:xfrm>
            <a:off x="643861" y="1551424"/>
            <a:ext cx="7617213" cy="4214517"/>
            <a:chOff x="928895" y="973956"/>
            <a:chExt cx="7807118" cy="4319588"/>
          </a:xfrm>
        </p:grpSpPr>
        <p:sp>
          <p:nvSpPr>
            <p:cNvPr id="187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bg2"/>
                </a:solidFill>
              </a:endParaRPr>
            </a:p>
          </p:txBody>
        </p:sp>
        <p:sp>
          <p:nvSpPr>
            <p:cNvPr id="188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89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0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191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311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2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93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bg2"/>
                </a:solidFill>
              </a:endParaRPr>
            </a:p>
          </p:txBody>
        </p:sp>
        <p:sp>
          <p:nvSpPr>
            <p:cNvPr id="194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95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6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bg2"/>
                </a:solidFill>
              </a:endParaRPr>
            </a:p>
          </p:txBody>
        </p:sp>
        <p:sp>
          <p:nvSpPr>
            <p:cNvPr id="197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8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9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00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1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2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3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04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205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309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0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06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7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08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09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0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1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2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3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4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15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grpSp>
          <p:nvGrpSpPr>
            <p:cNvPr id="216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307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8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7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8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19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0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1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2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23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4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5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bg2"/>
                </a:solidFill>
              </a:endParaRPr>
            </a:p>
          </p:txBody>
        </p:sp>
        <p:grpSp>
          <p:nvGrpSpPr>
            <p:cNvPr id="226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299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0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1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2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3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4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5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06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7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8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9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30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1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2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3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4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5" name="Shape - Alaska"/>
            <p:cNvSpPr>
              <a:spLocks noChangeAspect="1"/>
            </p:cNvSpPr>
            <p:nvPr/>
          </p:nvSpPr>
          <p:spPr bwMode="auto">
            <a:xfrm>
              <a:off x="928895" y="3717156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236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7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8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39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WI*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40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56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WV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41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WA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42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VA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43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VT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44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UT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45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TX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46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TN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47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SD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48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SC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49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RI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50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PA</a:t>
              </a:r>
              <a:endParaRPr lang="en-US" sz="1200" b="1" baseline="30000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51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1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OR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52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OK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53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OH</a:t>
              </a:r>
              <a:endParaRPr lang="en-US" sz="1200" b="1" baseline="30000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54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ND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55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NC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56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NY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57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NM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58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NJ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59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NH*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60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NV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61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NE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62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MT*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63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MO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64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65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1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MN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66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MI*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67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68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69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ME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70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LA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71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KY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72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KS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73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IA*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74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IN*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75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IL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76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ID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77" name="Text - Hawaii"/>
            <p:cNvSpPr txBox="1">
              <a:spLocks noChangeArrowheads="1"/>
            </p:cNvSpPr>
            <p:nvPr/>
          </p:nvSpPr>
          <p:spPr bwMode="auto">
            <a:xfrm>
              <a:off x="2654302" y="439978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HI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78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GA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79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FL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80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  DC 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81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DE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82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CT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83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1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84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1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CA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85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55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AR*</a:t>
              </a:r>
              <a:endParaRPr lang="en-US" sz="1200" b="1" baseline="30000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86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5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AZ</a:t>
              </a:r>
            </a:p>
          </p:txBody>
        </p:sp>
        <p:sp>
          <p:nvSpPr>
            <p:cNvPr id="287" name="Text - Alaska"/>
            <p:cNvSpPr txBox="1">
              <a:spLocks noChangeArrowheads="1"/>
            </p:cNvSpPr>
            <p:nvPr/>
          </p:nvSpPr>
          <p:spPr bwMode="auto">
            <a:xfrm>
              <a:off x="1081295" y="4021957"/>
              <a:ext cx="1219200" cy="416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tx1">
                      <a:lumMod val="50000"/>
                    </a:schemeClr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cs typeface="Times New Roman" charset="0"/>
              </a:endParaRPr>
            </a:p>
          </p:txBody>
        </p:sp>
        <p:sp>
          <p:nvSpPr>
            <p:cNvPr id="288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  <a:cs typeface="Times New Roman" charset="0"/>
                </a:rPr>
                <a:t>AL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289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0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1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2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3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4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5" name="Line - Hawaii"/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6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7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98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313" name="Group 312"/>
          <p:cNvGrpSpPr/>
          <p:nvPr/>
        </p:nvGrpSpPr>
        <p:grpSpPr>
          <a:xfrm>
            <a:off x="6577687" y="4169683"/>
            <a:ext cx="2058423" cy="246221"/>
            <a:chOff x="4332213" y="5033496"/>
            <a:chExt cx="3345699" cy="263553"/>
          </a:xfrm>
        </p:grpSpPr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4332213" y="5109304"/>
              <a:ext cx="227736" cy="152791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0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315" name="Text Box 135"/>
            <p:cNvSpPr txBox="1">
              <a:spLocks noChangeArrowheads="1"/>
            </p:cNvSpPr>
            <p:nvPr/>
          </p:nvSpPr>
          <p:spPr bwMode="auto">
            <a:xfrm>
              <a:off x="4532585" y="5033496"/>
              <a:ext cx="3145327" cy="263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 dirty="0" smtClean="0">
                  <a:solidFill>
                    <a:srgbClr val="000000"/>
                  </a:solidFill>
                  <a:cs typeface="Calibri" pitchFamily="34" charset="0"/>
                </a:rPr>
                <a:t>Adopted (32 States including DC)</a:t>
              </a:r>
              <a:endParaRPr lang="en-US" sz="10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</p:grpSp>
      <p:sp>
        <p:nvSpPr>
          <p:cNvPr id="316" name="Rectangle 315"/>
          <p:cNvSpPr>
            <a:spLocks noChangeArrowheads="1"/>
          </p:cNvSpPr>
          <p:nvPr/>
        </p:nvSpPr>
        <p:spPr bwMode="auto">
          <a:xfrm>
            <a:off x="6583423" y="4524279"/>
            <a:ext cx="142378" cy="148764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317" name="Text Box 135"/>
          <p:cNvSpPr txBox="1">
            <a:spLocks noChangeArrowheads="1"/>
          </p:cNvSpPr>
          <p:nvPr/>
        </p:nvSpPr>
        <p:spPr bwMode="auto">
          <a:xfrm>
            <a:off x="6712289" y="4471072"/>
            <a:ext cx="22741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000000"/>
                </a:solidFill>
                <a:cs typeface="Calibri" pitchFamily="34" charset="0"/>
              </a:rPr>
              <a:t>Not Adopting At </a:t>
            </a:r>
            <a:r>
              <a:rPr lang="en-US" sz="1000" b="1" dirty="0">
                <a:solidFill>
                  <a:srgbClr val="000000"/>
                </a:solidFill>
                <a:cs typeface="Calibri" pitchFamily="34" charset="0"/>
              </a:rPr>
              <a:t>T</a:t>
            </a:r>
            <a:r>
              <a:rPr lang="en-US" sz="1000" b="1" dirty="0" smtClean="0">
                <a:solidFill>
                  <a:srgbClr val="000000"/>
                </a:solidFill>
                <a:cs typeface="Calibri" pitchFamily="34" charset="0"/>
              </a:rPr>
              <a:t>his Time (19 States)</a:t>
            </a:r>
            <a:endParaRPr lang="en-US" sz="10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1484" y="5516899"/>
            <a:ext cx="6393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NOTES: Current status for each state is based on KCMU tracking and analysis of state executive activity. *AR, IA, IN, MI, MT, and NH have approved Section 1115 waivers. WI covers adults up to 100% FPL in Medicaid, but did not adopt the ACA expansion. </a:t>
            </a:r>
          </a:p>
          <a:p>
            <a:r>
              <a:rPr lang="en-US" sz="800" dirty="0"/>
              <a:t>SOURCE: “Status of State Action on the Medicaid Expansion Decision,” KFF State Health Facts, updated July 7, 2016.</a:t>
            </a:r>
          </a:p>
          <a:p>
            <a:r>
              <a:rPr lang="en-US" sz="800" dirty="0">
                <a:hlinkClick r:id="rId3"/>
              </a:rPr>
              <a:t>http://kff.org/health-reform/state-indicator/state-activity-around-expanding-medicaid-under-the-affordable-care-act/</a:t>
            </a:r>
            <a:r>
              <a:rPr lang="en-US" sz="800" dirty="0"/>
              <a:t>  </a:t>
            </a:r>
          </a:p>
          <a:p>
            <a:endParaRPr lang="en-US" sz="80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0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>
          <a:xfrm>
            <a:off x="1143000" y="1600201"/>
            <a:ext cx="4114800" cy="609600"/>
          </a:xfrm>
        </p:spPr>
        <p:txBody>
          <a:bodyPr/>
          <a:lstStyle/>
          <a:p>
            <a:r>
              <a:rPr lang="en-US" dirty="0" smtClean="0"/>
              <a:t>400,000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2"/>
          </p:nvPr>
        </p:nvSpPr>
        <p:spPr>
          <a:xfrm>
            <a:off x="4495801" y="1600201"/>
            <a:ext cx="4114800" cy="609600"/>
          </a:xfrm>
        </p:spPr>
        <p:txBody>
          <a:bodyPr/>
          <a:lstStyle/>
          <a:p>
            <a:r>
              <a:rPr lang="en-US" dirty="0" smtClean="0"/>
              <a:t>Expansion Adults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Restoration and Expansion </a:t>
            </a:r>
            <a:r>
              <a:rPr lang="en-US" dirty="0" smtClean="0"/>
              <a:t>by the numbers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1143000" y="21971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82,000</a:t>
            </a:r>
            <a:endParaRPr lang="en-US" dirty="0"/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4495801" y="21971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MH Service</a:t>
            </a:r>
            <a:endParaRPr lang="en-US" dirty="0"/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1143000" y="27940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47,000	</a:t>
            </a:r>
          </a:p>
        </p:txBody>
      </p:sp>
      <p:sp>
        <p:nvSpPr>
          <p:cNvPr id="13" name="Content Placeholder 9"/>
          <p:cNvSpPr txBox="1">
            <a:spLocks/>
          </p:cNvSpPr>
          <p:nvPr/>
        </p:nvSpPr>
        <p:spPr>
          <a:xfrm>
            <a:off x="4495800" y="2794001"/>
            <a:ext cx="4343399" cy="596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Substance Use Disorder</a:t>
            </a:r>
          </a:p>
        </p:txBody>
      </p:sp>
      <p:sp>
        <p:nvSpPr>
          <p:cNvPr id="14" name="Content Placeholder 8"/>
          <p:cNvSpPr txBox="1">
            <a:spLocks/>
          </p:cNvSpPr>
          <p:nvPr/>
        </p:nvSpPr>
        <p:spPr>
          <a:xfrm>
            <a:off x="1143000" y="33909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26,700 </a:t>
            </a:r>
          </a:p>
        </p:txBody>
      </p:sp>
      <p:sp>
        <p:nvSpPr>
          <p:cNvPr id="15" name="Content Placeholder 9"/>
          <p:cNvSpPr txBox="1">
            <a:spLocks/>
          </p:cNvSpPr>
          <p:nvPr/>
        </p:nvSpPr>
        <p:spPr>
          <a:xfrm>
            <a:off x="4495801" y="33909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Cancer Treatment</a:t>
            </a:r>
          </a:p>
        </p:txBody>
      </p:sp>
      <p:sp>
        <p:nvSpPr>
          <p:cNvPr id="16" name="Content Placeholder 8"/>
          <p:cNvSpPr txBox="1">
            <a:spLocks/>
          </p:cNvSpPr>
          <p:nvPr/>
        </p:nvSpPr>
        <p:spPr>
          <a:xfrm>
            <a:off x="1143000" y="39878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31% each</a:t>
            </a:r>
          </a:p>
        </p:txBody>
      </p:sp>
      <p:sp>
        <p:nvSpPr>
          <p:cNvPr id="17" name="Content Placeholder 9"/>
          <p:cNvSpPr txBox="1">
            <a:spLocks/>
          </p:cNvSpPr>
          <p:nvPr/>
        </p:nvSpPr>
        <p:spPr>
          <a:xfrm>
            <a:off x="4495800" y="3987801"/>
            <a:ext cx="4405745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20-29 years old - &gt;50</a:t>
            </a:r>
          </a:p>
        </p:txBody>
      </p:sp>
      <p:sp>
        <p:nvSpPr>
          <p:cNvPr id="18" name="Content Placeholder 8"/>
          <p:cNvSpPr txBox="1">
            <a:spLocks/>
          </p:cNvSpPr>
          <p:nvPr/>
        </p:nvSpPr>
        <p:spPr>
          <a:xfrm>
            <a:off x="1143000" y="45847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11,563 </a:t>
            </a:r>
            <a:endParaRPr lang="en-US" dirty="0"/>
          </a:p>
          <a:p>
            <a:pPr fontAlgn="auto"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19" name="Content Placeholder 9"/>
          <p:cNvSpPr txBox="1">
            <a:spLocks/>
          </p:cNvSpPr>
          <p:nvPr/>
        </p:nvSpPr>
        <p:spPr>
          <a:xfrm>
            <a:off x="4495801" y="4584701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Individuals with SMI</a:t>
            </a:r>
          </a:p>
        </p:txBody>
      </p:sp>
      <p:sp>
        <p:nvSpPr>
          <p:cNvPr id="20" name="Content Placeholder 8"/>
          <p:cNvSpPr txBox="1">
            <a:spLocks/>
          </p:cNvSpPr>
          <p:nvPr/>
        </p:nvSpPr>
        <p:spPr>
          <a:xfrm>
            <a:off x="1143000" y="5181600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17.3% to 11.1% 	</a:t>
            </a:r>
          </a:p>
        </p:txBody>
      </p:sp>
      <p:sp>
        <p:nvSpPr>
          <p:cNvPr id="21" name="Content Placeholder 9"/>
          <p:cNvSpPr txBox="1">
            <a:spLocks/>
          </p:cNvSpPr>
          <p:nvPr/>
        </p:nvSpPr>
        <p:spPr>
          <a:xfrm>
            <a:off x="4495801" y="5181600"/>
            <a:ext cx="4114800" cy="60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Uninsured rate 2013 to 2015</a:t>
            </a:r>
          </a:p>
        </p:txBody>
      </p:sp>
    </p:spTree>
    <p:extLst>
      <p:ext uri="{BB962C8B-B14F-4D97-AF65-F5344CB8AC3E}">
        <p14:creationId xmlns:p14="http://schemas.microsoft.com/office/powerpoint/2010/main" val="190256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8" grpId="0"/>
      <p:bldP spid="11" grpId="0" build="p"/>
      <p:bldP spid="12" grpId="0"/>
      <p:bldP spid="13" grpId="0" build="p"/>
      <p:bldP spid="14" grpId="0"/>
      <p:bldP spid="15" grpId="0" build="p"/>
      <p:bldP spid="16" grpId="0"/>
      <p:bldP spid="17" grpId="0" build="p"/>
      <p:bldP spid="18" grpId="0"/>
      <p:bldP spid="19" grpId="0" build="p"/>
      <p:bldP spid="20" grpId="0"/>
      <p:bldP spid="2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Distribution of ACA 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094913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58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AHCA Impact Snapshot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743245"/>
              </p:ext>
            </p:extLst>
          </p:nvPr>
        </p:nvGraphicFramePr>
        <p:xfrm>
          <a:off x="457200" y="1600200"/>
          <a:ext cx="8458198" cy="4354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143000"/>
                <a:gridCol w="1034142"/>
                <a:gridCol w="1208314"/>
                <a:gridCol w="1208314"/>
                <a:gridCol w="1208314"/>
                <a:gridCol w="1208314"/>
              </a:tblGrid>
              <a:tr h="8191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 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</a:t>
                      </a:r>
                      <a:r>
                        <a:rPr lang="en-US" baseline="0" dirty="0" smtClean="0"/>
                        <a:t>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 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 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FY 23</a:t>
                      </a:r>
                      <a:endParaRPr lang="en-US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Freeze</a:t>
                      </a:r>
                      <a:r>
                        <a:rPr lang="en-US" sz="1600" baseline="0" dirty="0" smtClean="0"/>
                        <a:t> coverage losses (June)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134,000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274,000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319,000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383,000</a:t>
                      </a:r>
                      <a:endParaRPr lang="en-US" sz="1600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Decrease in Healthcare spending with Freeze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$118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$1.5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$2.0</a:t>
                      </a:r>
                      <a:r>
                        <a:rPr lang="en-US" sz="1600" baseline="0" dirty="0" smtClean="0"/>
                        <a:t> 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$2.5</a:t>
                      </a:r>
                      <a:r>
                        <a:rPr lang="en-US" sz="1600" baseline="0" dirty="0" smtClean="0"/>
                        <a:t> B</a:t>
                      </a:r>
                      <a:endParaRPr lang="en-US" sz="1600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r>
                        <a:rPr lang="en-US" sz="1600" baseline="0" dirty="0" smtClean="0"/>
                        <a:t> State Costs +Restore Freeze at 100%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$30m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$92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$148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$319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$408</a:t>
                      </a:r>
                      <a:r>
                        <a:rPr lang="en-US" sz="1600" baseline="0" dirty="0" smtClean="0"/>
                        <a:t>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$478 m</a:t>
                      </a:r>
                      <a:endParaRPr lang="en-US" sz="1600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r>
                        <a:rPr lang="en-US" sz="1600" baseline="0" dirty="0" smtClean="0"/>
                        <a:t> Costs Patient State Stability Fund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$9.8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$29.4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$49 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$68.6 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38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Marketplace Enrollment: Arizona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171190"/>
              </p:ext>
            </p:extLst>
          </p:nvPr>
        </p:nvGraphicFramePr>
        <p:xfrm>
          <a:off x="457200" y="1600200"/>
          <a:ext cx="8382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806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1524000"/>
            <a:ext cx="1447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2014</a:t>
            </a:r>
            <a:endParaRPr lang="en-US" sz="24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1524000"/>
            <a:ext cx="1447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2015</a:t>
            </a:r>
            <a:endParaRPr lang="en-US" sz="2400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1524000"/>
            <a:ext cx="1447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2016</a:t>
            </a:r>
            <a:endParaRPr lang="en-US" sz="2400" dirty="0">
              <a:latin typeface="+mn-lt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5000"/>
            <a:ext cx="4877141" cy="4495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5000"/>
            <a:ext cx="4877141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Marketplace Insurers 2014-2017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84218"/>
            <a:ext cx="4877141" cy="4495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924" y="5743109"/>
            <a:ext cx="4419600" cy="357691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590883"/>
              </p:ext>
            </p:extLst>
          </p:nvPr>
        </p:nvGraphicFramePr>
        <p:xfrm>
          <a:off x="5105400" y="1985665"/>
          <a:ext cx="3581400" cy="37795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16280"/>
                <a:gridCol w="716280"/>
                <a:gridCol w="716280"/>
                <a:gridCol w="716280"/>
                <a:gridCol w="716280"/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Counties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2014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2017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Apache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Cochise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Coconino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Gila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Graham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Greenlee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La Paz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Maricopa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Mohave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Navajo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Pima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Pinal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Santa Cruz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Yavapai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Yuma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18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Secretary Tom Price &amp; Administrator Seema </a:t>
            </a:r>
            <a:r>
              <a:rPr lang="en-US" dirty="0" err="1" smtClean="0"/>
              <a:t>Verma’s</a:t>
            </a:r>
            <a:r>
              <a:rPr lang="en-US" dirty="0" smtClean="0"/>
              <a:t> Letter to Governors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068763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“We </a:t>
            </a:r>
            <a:r>
              <a:rPr lang="en-US" i="1" dirty="0"/>
              <a:t>commit to ushering in a new era for the federal and state Medicaid partnership where states have more freedom to design programs that meet the spectrum of diverse needs of their Medicaid population</a:t>
            </a:r>
            <a:r>
              <a:rPr lang="en-US" i="1" dirty="0" smtClean="0"/>
              <a:t>.” </a:t>
            </a:r>
          </a:p>
          <a:p>
            <a:pPr marL="0" indent="0">
              <a:buNone/>
            </a:pPr>
            <a:r>
              <a:rPr lang="en-US" i="1" dirty="0">
                <a:hlinkClick r:id="rId2"/>
              </a:rPr>
              <a:t>https://</a:t>
            </a:r>
            <a:r>
              <a:rPr lang="en-US" i="1" dirty="0" smtClean="0">
                <a:hlinkClick r:id="rId2"/>
              </a:rPr>
              <a:t>www.hhs.gov/sites/default/files/sec-price-admin-verma-ltr.pdf</a:t>
            </a:r>
            <a:r>
              <a:rPr lang="en-US" i="1" dirty="0" smtClean="0"/>
              <a:t> </a:t>
            </a:r>
          </a:p>
          <a:p>
            <a:endParaRPr lang="en-US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>
                <a:solidFill>
                  <a:srgbClr val="595959">
                    <a:lumMod val="65000"/>
                    <a:lumOff val="35000"/>
                  </a:srgbClr>
                </a:solidFill>
              </a:rPr>
              <a:pPr/>
              <a:t>9</a:t>
            </a:fld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aReaching</a:t>
            </a: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 across Arizona to provide comprehensive </a:t>
            </a:r>
            <a:b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</a:br>
            <a:r>
              <a:rPr lang="en-US" dirty="0" smtClean="0">
                <a:solidFill>
                  <a:srgbClr val="595959">
                    <a:lumMod val="65000"/>
                    <a:lumOff val="35000"/>
                  </a:srgbClr>
                </a:solidFill>
              </a:rPr>
              <a:t>quality health care for those in need</a:t>
            </a:r>
            <a:endParaRPr lang="en-US" dirty="0">
              <a:solidFill>
                <a:srgbClr val="595959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316326"/>
      </p:ext>
    </p:extLst>
  </p:cSld>
  <p:clrMapOvr>
    <a:masterClrMapping/>
  </p:clrMapOvr>
</p:sld>
</file>

<file path=ppt/theme/theme1.xml><?xml version="1.0" encoding="utf-8"?>
<a:theme xmlns:a="http://schemas.openxmlformats.org/drawingml/2006/main" name="3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CA5A3BC7C3A45A7DF571A25E273CD" ma:contentTypeVersion="0" ma:contentTypeDescription="Create a new document." ma:contentTypeScope="" ma:versionID="5589fa26cd31f093e6817e0116009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734FB-75F0-48A5-A4EB-69DDB64B4804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4778DE3-1BB4-46D7-ADBB-119184F23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8B145-882E-42BE-B2DB-79040E828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33738</TotalTime>
  <Words>948</Words>
  <Application>Microsoft Office PowerPoint</Application>
  <PresentationFormat>On-screen Show (4:3)</PresentationFormat>
  <Paragraphs>287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3_2014 AHCCCS</vt:lpstr>
      <vt:lpstr>AHCCCS Update</vt:lpstr>
      <vt:lpstr>PowerPoint Presentation</vt:lpstr>
      <vt:lpstr>Current Status of Medicaid Expansion Decisions</vt:lpstr>
      <vt:lpstr>Restoration and Expansion by the numbers</vt:lpstr>
      <vt:lpstr>Age Distribution of ACA members</vt:lpstr>
      <vt:lpstr>AHCA Impact Snapshot </vt:lpstr>
      <vt:lpstr>Marketplace Enrollment: Arizona</vt:lpstr>
      <vt:lpstr>Marketplace Insurers 2014-2017</vt:lpstr>
      <vt:lpstr>Secretary Tom Price &amp; Administrator Seema Verma’s Letter to Governors</vt:lpstr>
      <vt:lpstr>Examples of Flexibility – McCarthy Letter</vt:lpstr>
      <vt:lpstr>Medicaid Portion of General Fund</vt:lpstr>
      <vt:lpstr>Hospital Assessment Rebase</vt:lpstr>
      <vt:lpstr>Uncompensated Care Trends</vt:lpstr>
      <vt:lpstr>Budget Update</vt:lpstr>
      <vt:lpstr>Other Legislative Items</vt:lpstr>
      <vt:lpstr>Arizona Management System</vt:lpstr>
      <vt:lpstr>AMS Success Stories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presentation</dc:title>
  <dc:creator>Lcraymon</dc:creator>
  <cp:lastModifiedBy>Kohler, Beth</cp:lastModifiedBy>
  <cp:revision>404</cp:revision>
  <cp:lastPrinted>2015-02-23T23:47:08Z</cp:lastPrinted>
  <dcterms:created xsi:type="dcterms:W3CDTF">2011-11-23T15:17:49Z</dcterms:created>
  <dcterms:modified xsi:type="dcterms:W3CDTF">2017-05-15T18:47:37Z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0x010100218CA5A3BC7C3A45A7DF571A25E273CD</vt:lpwstr>
  </property>
</Properties>
</file>