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22"/>
  </p:notesMasterIdLst>
  <p:sldIdLst>
    <p:sldId id="424" r:id="rId3"/>
    <p:sldId id="455" r:id="rId4"/>
    <p:sldId id="516" r:id="rId5"/>
    <p:sldId id="511" r:id="rId6"/>
    <p:sldId id="480" r:id="rId7"/>
    <p:sldId id="456" r:id="rId8"/>
    <p:sldId id="513" r:id="rId9"/>
    <p:sldId id="514" r:id="rId10"/>
    <p:sldId id="481" r:id="rId11"/>
    <p:sldId id="475" r:id="rId12"/>
    <p:sldId id="476" r:id="rId13"/>
    <p:sldId id="477" r:id="rId14"/>
    <p:sldId id="478" r:id="rId15"/>
    <p:sldId id="479" r:id="rId16"/>
    <p:sldId id="457" r:id="rId17"/>
    <p:sldId id="517" r:id="rId18"/>
    <p:sldId id="508" r:id="rId19"/>
    <p:sldId id="51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DCC"/>
    <a:srgbClr val="FE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13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5262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5964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748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1796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55923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14129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0437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072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16283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D6F9-1FEA-441B-A032-800A2D2AE0FE}" type="datetime1">
              <a:rPr lang="en-US">
                <a:solidFill>
                  <a:srgbClr val="595959"/>
                </a:solidFill>
              </a:rPr>
              <a:pPr>
                <a:defRPr/>
              </a:pPr>
              <a:t>7/10/2017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DC1D-CD20-4940-B67D-CDE8D6F0EEB6}" type="slidenum">
              <a:rPr lang="en-US" altLang="en-US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47C8C49-DD42-4AE8-9D7E-0C7141423DD8}" type="datetimeFigureOut">
              <a:rPr lang="en-US" smtClean="0">
                <a:solidFill>
                  <a:srgbClr val="595959"/>
                </a:solidFill>
              </a:rPr>
              <a:pPr/>
              <a:t>7/10/2017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42B-52FE-490F-B5D2-474E98B1269E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47C8C49-DD42-4AE8-9D7E-0C7141423DD8}" type="datetimeFigureOut">
              <a:rPr lang="en-US" smtClean="0">
                <a:solidFill>
                  <a:srgbClr val="595959"/>
                </a:solidFill>
              </a:rPr>
              <a:pPr/>
              <a:t>7/10/2017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42B-52FE-490F-B5D2-474E98B1269E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Reaching across Arizona to provide comprehensive 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 </a:t>
            </a:r>
            <a:b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2601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h.com/AZPrescribin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hana.Malone@azahcccs.gov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Arizona’s Opioid Epidemic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AHCCCS Strategic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 Use of Best </a:t>
            </a:r>
            <a:r>
              <a:rPr lang="en-US" dirty="0" smtClean="0"/>
              <a:t>Practices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7" y="4350860"/>
            <a:ext cx="4081523" cy="194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46" y="1524000"/>
            <a:ext cx="4729382" cy="2260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119600" cy="2520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4391"/>
            <a:ext cx="3896943" cy="21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634390" cy="46834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FREE </a:t>
            </a:r>
            <a:r>
              <a:rPr lang="en-US" dirty="0" smtClean="0"/>
              <a:t>CME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1406009"/>
            <a:ext cx="37687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60680" marR="0">
              <a:spcBef>
                <a:spcPts val="830"/>
              </a:spcBef>
              <a:spcAft>
                <a:spcPts val="0"/>
              </a:spcAft>
            </a:pP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www.VLH.com/AZPrescribing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380" y="49793"/>
            <a:ext cx="8229600" cy="1321807"/>
          </a:xfrm>
        </p:spPr>
        <p:txBody>
          <a:bodyPr/>
          <a:lstStyle/>
          <a:p>
            <a:r>
              <a:rPr lang="en-US" dirty="0" smtClean="0"/>
              <a:t>Educate </a:t>
            </a:r>
            <a:r>
              <a:rPr lang="en-US" dirty="0" smtClean="0"/>
              <a:t>Members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http://rethinkrx.org/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5687"/>
            <a:ext cx="2819400" cy="5252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4127739"/>
            <a:ext cx="2302530" cy="265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590675"/>
            <a:ext cx="3409950" cy="3007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1590675"/>
            <a:ext cx="27622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85" y="4754453"/>
            <a:ext cx="363084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ECHO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3" y="1600200"/>
            <a:ext cx="8214894" cy="4373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and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Substance Use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Mental Health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61720"/>
            <a:ext cx="266700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#3: Enhance Access to </a:t>
            </a:r>
            <a:r>
              <a:rPr lang="en-US" dirty="0" smtClean="0"/>
              <a:t>Medication </a:t>
            </a:r>
            <a:r>
              <a:rPr lang="en-US" dirty="0"/>
              <a:t>Assisted </a:t>
            </a:r>
            <a:r>
              <a:rPr lang="en-US" dirty="0" smtClean="0"/>
              <a:t>Treatment</a:t>
            </a:r>
            <a:endParaRPr lang="en-US" dirty="0" smtClean="0"/>
          </a:p>
          <a:p>
            <a:pPr lvl="1"/>
            <a:r>
              <a:rPr lang="en-US" dirty="0"/>
              <a:t>GOAL #1: Assess statewide capacity of MAT providers </a:t>
            </a:r>
            <a:endParaRPr lang="en-US" dirty="0" smtClean="0"/>
          </a:p>
          <a:p>
            <a:pPr lvl="1"/>
            <a:r>
              <a:rPr lang="en-US" dirty="0" smtClean="0"/>
              <a:t>GOAL </a:t>
            </a:r>
            <a:r>
              <a:rPr lang="en-US" dirty="0"/>
              <a:t>#2: Increase access to integrated MAT for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Opioid </a:t>
            </a:r>
            <a:r>
              <a:rPr lang="en-US" dirty="0"/>
              <a:t>STR </a:t>
            </a:r>
            <a:r>
              <a:rPr lang="en-US" dirty="0" smtClean="0"/>
              <a:t>activities</a:t>
            </a:r>
          </a:p>
          <a:p>
            <a:pPr lvl="2"/>
            <a:r>
              <a:rPr lang="en-US" sz="1800" dirty="0" smtClean="0"/>
              <a:t>Education </a:t>
            </a:r>
            <a:r>
              <a:rPr lang="en-US" sz="1800" dirty="0"/>
              <a:t>and </a:t>
            </a:r>
            <a:r>
              <a:rPr lang="en-US" sz="1800" dirty="0" smtClean="0"/>
              <a:t>Outreach </a:t>
            </a:r>
            <a:endParaRPr lang="en-US" sz="1800" dirty="0"/>
          </a:p>
          <a:p>
            <a:pPr lvl="4"/>
            <a:r>
              <a:rPr lang="en-US" sz="1800" dirty="0"/>
              <a:t>Stigma</a:t>
            </a:r>
          </a:p>
          <a:p>
            <a:pPr lvl="4"/>
            <a:r>
              <a:rPr lang="en-US" sz="1800" dirty="0"/>
              <a:t>Capacity</a:t>
            </a:r>
          </a:p>
          <a:p>
            <a:pPr lvl="2"/>
            <a:r>
              <a:rPr lang="en-US" sz="1800" dirty="0"/>
              <a:t>MAT </a:t>
            </a:r>
            <a:r>
              <a:rPr lang="en-US" sz="1800" dirty="0" smtClean="0"/>
              <a:t>COE for 24/7 access to care</a:t>
            </a:r>
            <a:endParaRPr lang="en-US" sz="1800" dirty="0"/>
          </a:p>
          <a:p>
            <a:pPr lvl="2"/>
            <a:r>
              <a:rPr lang="en-US" sz="1800" dirty="0"/>
              <a:t>Peer </a:t>
            </a:r>
            <a:r>
              <a:rPr lang="en-US" sz="1800" dirty="0" smtClean="0"/>
              <a:t>Supports</a:t>
            </a:r>
            <a:endParaRPr lang="en-US" sz="1800" dirty="0"/>
          </a:p>
          <a:p>
            <a:pPr lvl="2"/>
            <a:r>
              <a:rPr lang="en-US" sz="1800" dirty="0"/>
              <a:t>Care Coordination in High Risk </a:t>
            </a:r>
            <a:r>
              <a:rPr lang="en-US" sz="1800" dirty="0" smtClean="0"/>
              <a:t>CJ Populations</a:t>
            </a:r>
            <a:endParaRPr lang="en-US" sz="1800" dirty="0"/>
          </a:p>
          <a:p>
            <a:pPr lvl="2"/>
            <a:r>
              <a:rPr lang="en-US" sz="1800" dirty="0"/>
              <a:t>Hospital and ED </a:t>
            </a:r>
            <a:r>
              <a:rPr lang="en-US" sz="1800" dirty="0" smtClean="0"/>
              <a:t>Discharge</a:t>
            </a:r>
            <a:endParaRPr lang="en-US" sz="1800" dirty="0"/>
          </a:p>
          <a:p>
            <a:pPr lvl="2"/>
            <a:r>
              <a:rPr lang="en-US" sz="1800" dirty="0"/>
              <a:t>Residential and </a:t>
            </a:r>
            <a:r>
              <a:rPr lang="en-US" sz="1800" dirty="0" smtClean="0"/>
              <a:t>Recovery </a:t>
            </a:r>
            <a:endParaRPr lang="en-US" sz="1800" dirty="0"/>
          </a:p>
          <a:p>
            <a:pPr marL="365760" lvl="2"/>
            <a:r>
              <a:rPr lang="en-US" sz="3200" dirty="0" smtClean="0"/>
              <a:t>Aligning </a:t>
            </a:r>
            <a:r>
              <a:rPr lang="en-US" sz="3200" dirty="0"/>
              <a:t>Medicaid with STR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with stigma reduction campaign and promotion of MAT across the state</a:t>
            </a:r>
            <a:endParaRPr lang="en-US" dirty="0" smtClean="0"/>
          </a:p>
          <a:p>
            <a:r>
              <a:rPr lang="en-US" dirty="0" smtClean="0"/>
              <a:t>Innovative ways to reach rural and underserved populations</a:t>
            </a:r>
          </a:p>
          <a:p>
            <a:pPr lvl="1"/>
            <a:r>
              <a:rPr lang="en-US" dirty="0" smtClean="0"/>
              <a:t>Remove barriers so NPs, PAs and PCPs can help meet the demand – training and “right providers” the key</a:t>
            </a:r>
          </a:p>
          <a:p>
            <a:pPr lvl="1"/>
            <a:r>
              <a:rPr lang="en-US" dirty="0" smtClean="0"/>
              <a:t>Use of telemedicine capabilities</a:t>
            </a:r>
          </a:p>
          <a:p>
            <a:pPr lvl="1"/>
            <a:r>
              <a:rPr lang="en-US" dirty="0" smtClean="0"/>
              <a:t>Mobile service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Pregnant, Parenting and NAS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key access points</a:t>
            </a:r>
          </a:p>
          <a:p>
            <a:pPr lvl="2"/>
            <a:r>
              <a:rPr lang="en-US" dirty="0" smtClean="0"/>
              <a:t>Prevention – Primary and Secondary</a:t>
            </a:r>
            <a:endParaRPr lang="en-US" dirty="0" smtClean="0"/>
          </a:p>
          <a:p>
            <a:pPr lvl="2"/>
            <a:r>
              <a:rPr lang="en-US" dirty="0" smtClean="0"/>
              <a:t>Delivery</a:t>
            </a:r>
          </a:p>
          <a:p>
            <a:pPr lvl="2"/>
            <a:r>
              <a:rPr lang="en-US" dirty="0" smtClean="0"/>
              <a:t>Post-Partum</a:t>
            </a:r>
          </a:p>
          <a:p>
            <a:r>
              <a:rPr lang="en-US" dirty="0" smtClean="0"/>
              <a:t>SEN/NAS Learning Collaborative</a:t>
            </a:r>
          </a:p>
          <a:p>
            <a:r>
              <a:rPr lang="en-US" dirty="0" smtClean="0"/>
              <a:t>Policy </a:t>
            </a:r>
            <a:r>
              <a:rPr lang="en-US" dirty="0" smtClean="0"/>
              <a:t>Change on CSPMP checks</a:t>
            </a:r>
          </a:p>
          <a:p>
            <a:r>
              <a:rPr lang="en-US" dirty="0" smtClean="0"/>
              <a:t>PPW grant to pilot model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Thank </a:t>
            </a:r>
            <a:r>
              <a:rPr lang="en-US" sz="4000" dirty="0" smtClean="0"/>
              <a:t>You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2"/>
              </a:rPr>
              <a:t>Shana.Malone@azahcccs.gov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764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#1</a:t>
            </a:r>
            <a:r>
              <a:rPr lang="en-US" i="1" dirty="0"/>
              <a:t>:  Enhance Harm Reduction Strategies to Prevent Overdose</a:t>
            </a:r>
            <a:endParaRPr lang="en-US" dirty="0" smtClean="0"/>
          </a:p>
          <a:p>
            <a:pPr lvl="1"/>
            <a:r>
              <a:rPr lang="en-US" dirty="0" smtClean="0"/>
              <a:t>GOAL </a:t>
            </a:r>
            <a:r>
              <a:rPr lang="en-US" dirty="0"/>
              <a:t>#1:  Provide education and training on Naloxone to prescribers, </a:t>
            </a:r>
            <a:r>
              <a:rPr lang="en-US" dirty="0" smtClean="0"/>
              <a:t>pharmacists, members and the community</a:t>
            </a:r>
          </a:p>
          <a:p>
            <a:pPr lvl="1"/>
            <a:r>
              <a:rPr lang="en-US" dirty="0"/>
              <a:t>GOAL #2: Increase </a:t>
            </a:r>
            <a:r>
              <a:rPr lang="en-US" dirty="0" smtClean="0"/>
              <a:t>access </a:t>
            </a:r>
            <a:r>
              <a:rPr lang="en-US" dirty="0"/>
              <a:t>to Naloxone.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Trainings conducted in every county and </a:t>
            </a:r>
            <a:r>
              <a:rPr lang="en-US" sz="2800" dirty="0"/>
              <a:t>Pascua </a:t>
            </a:r>
            <a:r>
              <a:rPr lang="en-US" sz="2800" dirty="0" smtClean="0"/>
              <a:t>Yaqui, Fort McDowell, </a:t>
            </a:r>
            <a:r>
              <a:rPr lang="en-US" sz="2800" dirty="0"/>
              <a:t>Salt </a:t>
            </a:r>
            <a:r>
              <a:rPr lang="en-US" sz="2800" dirty="0" smtClean="0"/>
              <a:t>River,  </a:t>
            </a:r>
            <a:r>
              <a:rPr lang="en-US" sz="2800" dirty="0"/>
              <a:t>San Carlos Apache </a:t>
            </a:r>
            <a:endParaRPr lang="en-US" sz="2800" dirty="0" smtClean="0"/>
          </a:p>
          <a:p>
            <a:r>
              <a:rPr lang="en-US" sz="2800" dirty="0" smtClean="0"/>
              <a:t>11,092 kits distributed since late January</a:t>
            </a:r>
          </a:p>
          <a:p>
            <a:r>
              <a:rPr lang="en-US" sz="2800" dirty="0" smtClean="0"/>
              <a:t>899 </a:t>
            </a:r>
            <a:r>
              <a:rPr lang="en-US" sz="2800" dirty="0"/>
              <a:t>reported reversals since late January</a:t>
            </a:r>
          </a:p>
          <a:p>
            <a:pPr lvl="2"/>
            <a:r>
              <a:rPr lang="en-US" sz="2000" dirty="0"/>
              <a:t>Maricopa, </a:t>
            </a:r>
            <a:r>
              <a:rPr lang="en-US" sz="2000" dirty="0" smtClean="0"/>
              <a:t>Pima</a:t>
            </a:r>
            <a:r>
              <a:rPr lang="en-US" sz="2000" dirty="0"/>
              <a:t>, Yavapai, </a:t>
            </a:r>
            <a:r>
              <a:rPr lang="en-US" sz="2000" dirty="0" smtClean="0"/>
              <a:t>Gila, Graham</a:t>
            </a:r>
            <a:r>
              <a:rPr lang="en-US" sz="2000" dirty="0" smtClean="0"/>
              <a:t>, </a:t>
            </a:r>
            <a:r>
              <a:rPr lang="en-US" sz="2000" dirty="0" smtClean="0"/>
              <a:t>Pinal San </a:t>
            </a:r>
            <a:r>
              <a:rPr lang="en-US" sz="2000" dirty="0"/>
              <a:t>Carlos </a:t>
            </a:r>
            <a:r>
              <a:rPr lang="en-US" sz="2000" dirty="0" smtClean="0"/>
              <a:t>Apache, Ft. </a:t>
            </a:r>
            <a:r>
              <a:rPr lang="en-US" sz="2000" dirty="0" smtClean="0"/>
              <a:t>McDowell</a:t>
            </a:r>
            <a:endParaRPr lang="en-US" sz="2000" dirty="0" smtClean="0"/>
          </a:p>
          <a:p>
            <a:r>
              <a:rPr lang="en-US" sz="2800" dirty="0" smtClean="0"/>
              <a:t>Coordination with retail </a:t>
            </a:r>
            <a:r>
              <a:rPr lang="en-US" sz="2800" dirty="0" smtClean="0"/>
              <a:t>pharmacies</a:t>
            </a:r>
          </a:p>
          <a:p>
            <a:r>
              <a:rPr lang="en-US" sz="2800" dirty="0" smtClean="0"/>
              <a:t>Statewide Standing Order</a:t>
            </a:r>
            <a:endParaRPr lang="en-US" sz="2800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n-US" sz="2800" dirty="0" smtClean="0"/>
              <a:t>Help to increase outreach and sustainable distribution </a:t>
            </a:r>
            <a:r>
              <a:rPr lang="en-US" sz="2800" dirty="0" smtClean="0"/>
              <a:t>sites</a:t>
            </a:r>
            <a:endParaRPr lang="en-US" sz="2800" dirty="0" smtClean="0"/>
          </a:p>
          <a:p>
            <a:r>
              <a:rPr lang="en-US" sz="2800" dirty="0" smtClean="0"/>
              <a:t>PSA’s and ubiquitous </a:t>
            </a:r>
            <a:r>
              <a:rPr lang="en-US" sz="2800" dirty="0" smtClean="0"/>
              <a:t>messaging</a:t>
            </a:r>
            <a:endParaRPr lang="en-US" sz="2800" dirty="0" smtClean="0"/>
          </a:p>
          <a:p>
            <a:r>
              <a:rPr lang="en-US" sz="2800" dirty="0" smtClean="0"/>
              <a:t>Opioid STR activities</a:t>
            </a:r>
          </a:p>
          <a:p>
            <a:r>
              <a:rPr lang="en-US" sz="2800" dirty="0" smtClean="0"/>
              <a:t>Unified </a:t>
            </a:r>
            <a:r>
              <a:rPr lang="en-US" sz="2800" dirty="0" smtClean="0"/>
              <a:t>co-presc</a:t>
            </a:r>
            <a:r>
              <a:rPr lang="en-US" dirty="0" smtClean="0"/>
              <a:t>ribing </a:t>
            </a:r>
            <a:r>
              <a:rPr lang="en-US" dirty="0" smtClean="0"/>
              <a:t>campaign</a:t>
            </a:r>
            <a:endParaRPr lang="en-US" dirty="0" smtClean="0"/>
          </a:p>
          <a:p>
            <a:pPr lvl="2"/>
            <a:r>
              <a:rPr lang="en-US" sz="2000" dirty="0" smtClean="0"/>
              <a:t>Stigma</a:t>
            </a:r>
          </a:p>
          <a:p>
            <a:pPr lvl="2"/>
            <a:r>
              <a:rPr lang="en-US" sz="2000" dirty="0" smtClean="0"/>
              <a:t>Training</a:t>
            </a:r>
            <a:endParaRPr lang="en-US" sz="1600" dirty="0" smtClean="0"/>
          </a:p>
          <a:p>
            <a:pPr lvl="2"/>
            <a:r>
              <a:rPr lang="en-US" sz="2000" dirty="0" smtClean="0"/>
              <a:t>Talking points</a:t>
            </a:r>
          </a:p>
          <a:p>
            <a:pPr lvl="2"/>
            <a:r>
              <a:rPr lang="en-US" sz="2000" dirty="0" smtClean="0"/>
              <a:t>Identified </a:t>
            </a:r>
            <a:r>
              <a:rPr lang="en-US" sz="2000" dirty="0" smtClean="0"/>
              <a:t>MEDD thresholds and </a:t>
            </a:r>
            <a:r>
              <a:rPr lang="en-US" sz="2000" dirty="0" smtClean="0"/>
              <a:t>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Co-Prescribing </a:t>
            </a:r>
            <a:r>
              <a:rPr lang="en-US" dirty="0" smtClean="0"/>
              <a:t>Naloxone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&gt;90 MEDDs</a:t>
            </a:r>
          </a:p>
          <a:p>
            <a:r>
              <a:rPr lang="en-US" dirty="0" smtClean="0"/>
              <a:t>Any combination of opioids with benzos, muscle relaxers and sleep medication</a:t>
            </a:r>
          </a:p>
          <a:p>
            <a:r>
              <a:rPr lang="en-US" dirty="0" smtClean="0"/>
              <a:t>Education and instructions 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86200"/>
            <a:ext cx="2514818" cy="2651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18" y="3859528"/>
            <a:ext cx="2255715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#2:  Promote responsible prescribing and dispensing policies and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/>
              <a:t>GOAL #1:  Reduce the number of opioid-naïve </a:t>
            </a:r>
            <a:r>
              <a:rPr lang="en-US" dirty="0" smtClean="0"/>
              <a:t>patients unnecessarily </a:t>
            </a:r>
            <a:r>
              <a:rPr lang="en-US" dirty="0"/>
              <a:t>started on opioid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/>
              <a:t>GOAL #2: Improve care processes for chronic pain and high-risk </a:t>
            </a:r>
            <a:r>
              <a:rPr lang="en-US" dirty="0" smtClean="0"/>
              <a:t>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Quantity limit for first </a:t>
            </a:r>
            <a:r>
              <a:rPr lang="en-US" sz="2800" dirty="0" smtClean="0"/>
              <a:t>fills</a:t>
            </a:r>
          </a:p>
          <a:p>
            <a:r>
              <a:rPr lang="en-US" sz="2800" dirty="0" smtClean="0"/>
              <a:t>Long-acting opioid policy changes</a:t>
            </a:r>
          </a:p>
          <a:p>
            <a:r>
              <a:rPr lang="en-US" sz="2800" dirty="0" smtClean="0"/>
              <a:t>Preferred pharmacy 4x4x4</a:t>
            </a:r>
            <a:endParaRPr lang="en-US" sz="2800" dirty="0" smtClean="0"/>
          </a:p>
          <a:p>
            <a:r>
              <a:rPr lang="en-US" sz="2800" dirty="0" smtClean="0"/>
              <a:t>Movement towards identifying PM COE criteria</a:t>
            </a:r>
          </a:p>
          <a:p>
            <a:r>
              <a:rPr lang="en-US" sz="2800" dirty="0" smtClean="0"/>
              <a:t>Movement towards integrated systems</a:t>
            </a:r>
          </a:p>
          <a:p>
            <a:r>
              <a:rPr lang="en-US" sz="2800" dirty="0" smtClean="0"/>
              <a:t>Use of data to identify high utilizers</a:t>
            </a:r>
          </a:p>
          <a:p>
            <a:r>
              <a:rPr lang="en-US" sz="2800" dirty="0" smtClean="0"/>
              <a:t>Non-opioid alternatives</a:t>
            </a:r>
          </a:p>
          <a:p>
            <a:r>
              <a:rPr lang="en-US" sz="2800" dirty="0" smtClean="0"/>
              <a:t>Discussions on VBP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Ubiquitous member and prescriber </a:t>
            </a:r>
            <a:r>
              <a:rPr lang="en-US" dirty="0" smtClean="0"/>
              <a:t>messaging - key messages that resonate</a:t>
            </a:r>
            <a:endParaRPr lang="en-US" dirty="0" smtClean="0"/>
          </a:p>
          <a:p>
            <a:r>
              <a:rPr lang="en-US" dirty="0" smtClean="0"/>
              <a:t>Relaunching professional </a:t>
            </a:r>
            <a:r>
              <a:rPr lang="en-US" dirty="0" smtClean="0"/>
              <a:t>association messaging and </a:t>
            </a:r>
            <a:r>
              <a:rPr lang="en-US" dirty="0" smtClean="0"/>
              <a:t>trainings </a:t>
            </a:r>
            <a:endParaRPr lang="en-US" dirty="0" smtClean="0"/>
          </a:p>
          <a:p>
            <a:r>
              <a:rPr lang="en-US" dirty="0" smtClean="0"/>
              <a:t>Complex case consults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What Now” </a:t>
            </a:r>
            <a:r>
              <a:rPr lang="en-US" dirty="0" smtClean="0"/>
              <a:t>approach</a:t>
            </a:r>
            <a:endParaRPr lang="en-US" dirty="0" smtClean="0"/>
          </a:p>
          <a:p>
            <a:pPr lvl="2"/>
            <a:r>
              <a:rPr lang="en-US" sz="1800" dirty="0" smtClean="0"/>
              <a:t>Education</a:t>
            </a:r>
          </a:p>
          <a:p>
            <a:pPr lvl="2"/>
            <a:r>
              <a:rPr lang="en-US" sz="1800" dirty="0" smtClean="0"/>
              <a:t>Care </a:t>
            </a:r>
            <a:r>
              <a:rPr lang="en-US" sz="1800" dirty="0" smtClean="0"/>
              <a:t>Coordination between PM, PCP, BH/MAT</a:t>
            </a:r>
            <a:endParaRPr lang="en-US" sz="1800" dirty="0" smtClean="0"/>
          </a:p>
          <a:p>
            <a:pPr lvl="2"/>
            <a:r>
              <a:rPr lang="en-US" sz="1800" dirty="0" smtClean="0"/>
              <a:t>Avoiding Unintended 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and </a:t>
            </a:r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 smtClean="0"/>
              <a:t> the </a:t>
            </a:r>
            <a:r>
              <a:rPr lang="en-US" dirty="0" smtClean="0"/>
              <a:t>CSPMP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438400"/>
            <a:ext cx="4995862" cy="3756025"/>
          </a:xfrm>
        </p:spPr>
        <p:txBody>
          <a:bodyPr/>
          <a:lstStyle/>
          <a:p>
            <a:r>
              <a:rPr lang="en-US" sz="3100" b="1" dirty="0" smtClean="0"/>
              <a:t>Ensure Patient Safety</a:t>
            </a:r>
          </a:p>
          <a:p>
            <a:endParaRPr lang="en-US" sz="3100" b="1" dirty="0" smtClean="0"/>
          </a:p>
          <a:p>
            <a:r>
              <a:rPr lang="en-US" sz="3100" b="1" dirty="0" smtClean="0"/>
              <a:t>Limit Liability</a:t>
            </a:r>
          </a:p>
          <a:p>
            <a:pPr marL="0" indent="0">
              <a:buNone/>
            </a:pPr>
            <a:endParaRPr lang="en-US" sz="3100" b="1" dirty="0" smtClean="0"/>
          </a:p>
          <a:p>
            <a:r>
              <a:rPr lang="en-US" sz="3100" b="1" dirty="0" smtClean="0"/>
              <a:t>Now Easier than Ever with Delegate Option</a:t>
            </a:r>
            <a:endParaRPr lang="en-US" sz="3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886200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CCCS template 2014">
  <a:themeElements>
    <a:clrScheme name="AHCCCS Colors">
      <a:dk1>
        <a:srgbClr val="595959"/>
      </a:dk1>
      <a:lt1>
        <a:sysClr val="window" lastClr="FFFFFF"/>
      </a:lt1>
      <a:dk2>
        <a:srgbClr val="318DCC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AHCCCS template 2014</Template>
  <TotalTime>3863</TotalTime>
  <Words>531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AHCCCS template 2014</vt:lpstr>
      <vt:lpstr>1_AHCCCS template 2014</vt:lpstr>
      <vt:lpstr>Arizona’s Opioid Epidemic</vt:lpstr>
      <vt:lpstr>Strategic Plan</vt:lpstr>
      <vt:lpstr>What We’ve Done</vt:lpstr>
      <vt:lpstr>What We Need</vt:lpstr>
      <vt:lpstr>Co-Prescribing Naloxone</vt:lpstr>
      <vt:lpstr>Strategic Plan </vt:lpstr>
      <vt:lpstr>What We’ve Done</vt:lpstr>
      <vt:lpstr>What We Need</vt:lpstr>
      <vt:lpstr>Sign Up and USE the CSPMP</vt:lpstr>
      <vt:lpstr>Facilitate Use of Best Practices</vt:lpstr>
      <vt:lpstr>Register for FREE CME</vt:lpstr>
      <vt:lpstr>Educate Members http://rethinkrx.org/</vt:lpstr>
      <vt:lpstr>Project ECHO</vt:lpstr>
      <vt:lpstr>Screening and Assessment</vt:lpstr>
      <vt:lpstr>Strategic Plan </vt:lpstr>
      <vt:lpstr>What We’ve Done</vt:lpstr>
      <vt:lpstr>What We Need</vt:lpstr>
      <vt:lpstr>Pregnant, Parenting and NAS Members</vt:lpstr>
      <vt:lpstr>Thank You  Shana.Malone@azahcccs.gov 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Shana</dc:creator>
  <cp:lastModifiedBy>Malone, Shana</cp:lastModifiedBy>
  <cp:revision>230</cp:revision>
  <dcterms:created xsi:type="dcterms:W3CDTF">2016-08-17T18:34:58Z</dcterms:created>
  <dcterms:modified xsi:type="dcterms:W3CDTF">2017-07-11T04:18:16Z</dcterms:modified>
</cp:coreProperties>
</file>