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3" r:id="rId1"/>
  </p:sldMasterIdLst>
  <p:notesMasterIdLst>
    <p:notesMasterId r:id="rId13"/>
  </p:notesMasterIdLst>
  <p:sldIdLst>
    <p:sldId id="257" r:id="rId2"/>
    <p:sldId id="261" r:id="rId3"/>
    <p:sldId id="258" r:id="rId4"/>
    <p:sldId id="262" r:id="rId5"/>
    <p:sldId id="263" r:id="rId6"/>
    <p:sldId id="264" r:id="rId7"/>
    <p:sldId id="266" r:id="rId8"/>
    <p:sldId id="267" r:id="rId9"/>
    <p:sldId id="268" r:id="rId10"/>
    <p:sldId id="259" r:id="rId11"/>
    <p:sldId id="260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24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6DAAAD-9A8A-4037-9921-B72F2182C2F4}" type="datetimeFigureOut">
              <a:rPr lang="en-US" smtClean="0"/>
              <a:t>7/11/2017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9C71B4-0BE4-46D8-9A18-4A1D7B2ED13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32118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C71B4-0BE4-46D8-9A18-4A1D7B2ED132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15526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C71B4-0BE4-46D8-9A18-4A1D7B2ED132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43848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C71B4-0BE4-46D8-9A18-4A1D7B2ED132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539615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C71B4-0BE4-46D8-9A18-4A1D7B2ED132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94556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bg>
      <p:bgPr>
        <a:blipFill dpi="0" rotWithShape="1"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ctrTitle" hasCustomPrompt="1"/>
          </p:nvPr>
        </p:nvSpPr>
        <p:spPr>
          <a:xfrm>
            <a:off x="448056" y="2015653"/>
            <a:ext cx="6705600" cy="1905000"/>
          </a:xfrm>
          <a:prstGeom prst="rect">
            <a:avLst/>
          </a:prstGeom>
        </p:spPr>
        <p:txBody>
          <a:bodyPr anchor="b" anchorCtr="0"/>
          <a:lstStyle>
            <a:lvl1pPr algn="l">
              <a:defRPr>
                <a:solidFill>
                  <a:srgbClr val="318DCC"/>
                </a:solidFill>
                <a:effectLst>
                  <a:outerShdw blurRad="63500" dist="38100" dir="2700000" algn="tl">
                    <a:srgbClr val="1F5B83">
                      <a:alpha val="42745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en-US" dirty="0" smtClean="0"/>
              <a:t>Click to edit Master </a:t>
            </a:r>
            <a:br>
              <a:rPr lang="en-US" dirty="0" smtClean="0"/>
            </a:br>
            <a:r>
              <a:rPr lang="en-US" dirty="0" smtClean="0"/>
              <a:t>title</a:t>
            </a:r>
            <a:endParaRPr lang="en-US" dirty="0"/>
          </a:p>
        </p:txBody>
      </p:sp>
      <p:sp>
        <p:nvSpPr>
          <p:cNvPr id="6" name="Subtitle 2"/>
          <p:cNvSpPr>
            <a:spLocks noGrp="1"/>
          </p:cNvSpPr>
          <p:nvPr>
            <p:ph type="subTitle" idx="1"/>
          </p:nvPr>
        </p:nvSpPr>
        <p:spPr>
          <a:xfrm>
            <a:off x="457200" y="4114800"/>
            <a:ext cx="4724400" cy="213360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738616"/>
            <a:ext cx="4648200" cy="12601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92441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hank you">
    <p:bg>
      <p:bgPr>
        <a:blipFill dpi="0" rotWithShape="1"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ctrTitle" hasCustomPrompt="1"/>
          </p:nvPr>
        </p:nvSpPr>
        <p:spPr>
          <a:xfrm>
            <a:off x="449072" y="1371600"/>
            <a:ext cx="5723128" cy="2457450"/>
          </a:xfrm>
          <a:prstGeom prst="rect">
            <a:avLst/>
          </a:prstGeom>
        </p:spPr>
        <p:txBody>
          <a:bodyPr anchor="b" anchorCtr="0"/>
          <a:lstStyle>
            <a:lvl1pPr algn="l">
              <a:defRPr lang="en-US" dirty="0">
                <a:solidFill>
                  <a:srgbClr val="318DCC"/>
                </a:solidFill>
                <a:effectLst>
                  <a:outerShdw blurRad="63500" dist="38100" dir="2700000" algn="tl">
                    <a:srgbClr val="1F5B83">
                      <a:alpha val="42745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en-US" dirty="0" smtClean="0"/>
              <a:t>Thank You.</a:t>
            </a:r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05600" y="6196969"/>
            <a:ext cx="2133600" cy="288925"/>
          </a:xfrm>
          <a:prstGeom prst="rect">
            <a:avLst/>
          </a:prstGeom>
        </p:spPr>
        <p:txBody>
          <a:bodyPr anchor="b" anchorCtr="0"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FF445594-FFE8-4E90-934C-EFF530110A38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43" y="6019800"/>
            <a:ext cx="2228088" cy="604060"/>
          </a:xfrm>
          <a:prstGeom prst="rect">
            <a:avLst/>
          </a:prstGeom>
        </p:spPr>
      </p:pic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196969"/>
            <a:ext cx="9144000" cy="381000"/>
          </a:xfrm>
        </p:spPr>
        <p:txBody>
          <a:bodyPr/>
          <a:lstStyle/>
          <a:p>
            <a:r>
              <a:rPr lang="en-US" dirty="0" smtClean="0"/>
              <a:t>Reaching across Arizona to provide comprehensive </a:t>
            </a:r>
            <a:br>
              <a:rPr lang="en-US" dirty="0" smtClean="0"/>
            </a:br>
            <a:r>
              <a:rPr lang="en-US" dirty="0" smtClean="0"/>
              <a:t>quality health care for those in need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37497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ansition">
    <p:bg>
      <p:bgPr>
        <a:blipFill dpi="0" rotWithShape="1"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ctrTitle" hasCustomPrompt="1"/>
          </p:nvPr>
        </p:nvSpPr>
        <p:spPr>
          <a:xfrm>
            <a:off x="449072" y="1428750"/>
            <a:ext cx="5723128" cy="2457450"/>
          </a:xfrm>
          <a:prstGeom prst="rect">
            <a:avLst/>
          </a:prstGeom>
        </p:spPr>
        <p:txBody>
          <a:bodyPr anchor="b" anchorCtr="0"/>
          <a:lstStyle>
            <a:lvl1pPr algn="l">
              <a:defRPr lang="en-US" dirty="0">
                <a:solidFill>
                  <a:srgbClr val="318DCC"/>
                </a:solidFill>
                <a:effectLst>
                  <a:outerShdw blurRad="63500" dist="38100" dir="2700000" algn="tl">
                    <a:srgbClr val="1F5B83">
                      <a:alpha val="42745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en-US" dirty="0" smtClean="0"/>
              <a:t>Click to edit Master </a:t>
            </a:r>
            <a:br>
              <a:rPr lang="en-US" dirty="0" smtClean="0"/>
            </a:br>
            <a:r>
              <a:rPr lang="en-US" dirty="0" smtClean="0"/>
              <a:t>Transition</a:t>
            </a:r>
            <a:endParaRPr lang="en-US" dirty="0"/>
          </a:p>
        </p:txBody>
      </p:sp>
      <p:sp>
        <p:nvSpPr>
          <p:cNvPr id="7" name="Subtitle 2"/>
          <p:cNvSpPr>
            <a:spLocks noGrp="1"/>
          </p:cNvSpPr>
          <p:nvPr>
            <p:ph type="subTitle" idx="1"/>
          </p:nvPr>
        </p:nvSpPr>
        <p:spPr>
          <a:xfrm>
            <a:off x="449072" y="4114800"/>
            <a:ext cx="5723128" cy="167640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05600" y="6196969"/>
            <a:ext cx="2133600" cy="288925"/>
          </a:xfrm>
          <a:prstGeom prst="rect">
            <a:avLst/>
          </a:prstGeom>
        </p:spPr>
        <p:txBody>
          <a:bodyPr anchor="b" anchorCtr="0"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FF445594-FFE8-4E90-934C-EFF530110A38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43" y="6019800"/>
            <a:ext cx="2228088" cy="604060"/>
          </a:xfrm>
          <a:prstGeom prst="rect">
            <a:avLst/>
          </a:prstGeom>
        </p:spPr>
      </p:pic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196969"/>
            <a:ext cx="9144000" cy="381000"/>
          </a:xfrm>
        </p:spPr>
        <p:txBody>
          <a:bodyPr/>
          <a:lstStyle/>
          <a:p>
            <a:r>
              <a:rPr lang="en-US" dirty="0" smtClean="0"/>
              <a:t>Reaching across Arizona to provide comprehensive </a:t>
            </a:r>
            <a:br>
              <a:rPr lang="en-US" dirty="0" smtClean="0"/>
            </a:br>
            <a:r>
              <a:rPr lang="en-US" dirty="0" smtClean="0"/>
              <a:t>quality health care for those in need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42628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blipFill dpi="0" rotWithShape="1"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305800" cy="1219200"/>
          </a:xfrm>
          <a:prstGeom prst="rect">
            <a:avLst/>
          </a:prstGeom>
        </p:spPr>
        <p:txBody>
          <a:bodyPr anchor="b" anchorCtr="0"/>
          <a:lstStyle>
            <a:lvl1pPr algn="l">
              <a:defRPr lang="en-US" sz="4000" dirty="0">
                <a:solidFill>
                  <a:srgbClr val="318DCF"/>
                </a:solidFill>
                <a:effectLst>
                  <a:outerShdw blurRad="63500" dist="38100" dir="2700000" algn="tl">
                    <a:srgbClr val="1F5B83">
                      <a:alpha val="42745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4373563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1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742950" indent="-285750">
              <a:buClr>
                <a:schemeClr val="accent1"/>
              </a:buClr>
              <a:buSzPct val="80000"/>
              <a:buFont typeface="Courier New" panose="02070309020205020404" pitchFamily="49" charset="0"/>
              <a:buChar char="o"/>
              <a:defRPr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>
              <a:buClr>
                <a:schemeClr val="accent1"/>
              </a:buClr>
              <a:buFont typeface="Wingdings" panose="05000000000000000000" pitchFamily="2" charset="2"/>
              <a:buChar char="§"/>
              <a:defRPr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>
              <a:buClr>
                <a:schemeClr val="accent1"/>
              </a:buClr>
              <a:buSzPct val="70000"/>
              <a:buFont typeface="Wingdings" panose="05000000000000000000" pitchFamily="2" charset="2"/>
              <a:buChar char="q"/>
              <a:defRPr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>
              <a:buClr>
                <a:schemeClr val="accent1"/>
              </a:buClr>
              <a:buFont typeface="Arial" panose="020B0604020202020204" pitchFamily="34" charset="0"/>
              <a:buChar char="•"/>
              <a:defRPr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381000" y="1447800"/>
            <a:ext cx="8458200" cy="0"/>
          </a:xfrm>
          <a:prstGeom prst="line">
            <a:avLst/>
          </a:prstGeom>
          <a:ln w="28575">
            <a:solidFill>
              <a:srgbClr val="318DCC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05600" y="6196969"/>
            <a:ext cx="2133600" cy="288925"/>
          </a:xfrm>
          <a:prstGeom prst="rect">
            <a:avLst/>
          </a:prstGeom>
        </p:spPr>
        <p:txBody>
          <a:bodyPr anchor="b" anchorCtr="0"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FF445594-FFE8-4E90-934C-EFF530110A38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43" y="6019800"/>
            <a:ext cx="2228088" cy="604060"/>
          </a:xfrm>
          <a:prstGeom prst="rect">
            <a:avLst/>
          </a:prstGeom>
        </p:spPr>
      </p:pic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196969"/>
            <a:ext cx="9144000" cy="381000"/>
          </a:xfrm>
        </p:spPr>
        <p:txBody>
          <a:bodyPr/>
          <a:lstStyle/>
          <a:p>
            <a:r>
              <a:rPr lang="en-US" dirty="0" smtClean="0"/>
              <a:t>Reaching across Arizona to provide comprehensive </a:t>
            </a:r>
            <a:br>
              <a:rPr lang="en-US" dirty="0" smtClean="0"/>
            </a:br>
            <a:r>
              <a:rPr lang="en-US" dirty="0" smtClean="0"/>
              <a:t>quality health care for those in need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43846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with Title">
    <p:bg>
      <p:bgPr>
        <a:blipFill dpi="0" rotWithShape="1"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/>
          <p:cNvCxnSpPr/>
          <p:nvPr/>
        </p:nvCxnSpPr>
        <p:spPr>
          <a:xfrm>
            <a:off x="381000" y="1447800"/>
            <a:ext cx="8458200" cy="0"/>
          </a:xfrm>
          <a:prstGeom prst="line">
            <a:avLst/>
          </a:prstGeom>
          <a:ln w="28575">
            <a:solidFill>
              <a:srgbClr val="318DCC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05600" y="6196969"/>
            <a:ext cx="2133600" cy="288925"/>
          </a:xfrm>
          <a:prstGeom prst="rect">
            <a:avLst/>
          </a:prstGeom>
        </p:spPr>
        <p:txBody>
          <a:bodyPr anchor="b" anchorCtr="0"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FF445594-FFE8-4E90-934C-EFF530110A38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43" y="6019800"/>
            <a:ext cx="2228088" cy="604060"/>
          </a:xfrm>
          <a:prstGeom prst="rect">
            <a:avLst/>
          </a:prstGeom>
        </p:spPr>
      </p:pic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305800" cy="1219200"/>
          </a:xfrm>
          <a:prstGeom prst="rect">
            <a:avLst/>
          </a:prstGeom>
        </p:spPr>
        <p:txBody>
          <a:bodyPr anchor="b" anchorCtr="0"/>
          <a:lstStyle>
            <a:lvl1pPr algn="l">
              <a:defRPr lang="en-US" sz="4000" dirty="0">
                <a:solidFill>
                  <a:srgbClr val="318DCF"/>
                </a:solidFill>
                <a:effectLst>
                  <a:outerShdw blurRad="63500" dist="38100" dir="2700000" algn="tl">
                    <a:srgbClr val="1F5B83">
                      <a:alpha val="42745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196969"/>
            <a:ext cx="9144000" cy="381000"/>
          </a:xfrm>
        </p:spPr>
        <p:txBody>
          <a:bodyPr/>
          <a:lstStyle/>
          <a:p>
            <a:r>
              <a:rPr lang="en-US" dirty="0" smtClean="0"/>
              <a:t>Reaching across Arizona to provide comprehensive </a:t>
            </a:r>
            <a:br>
              <a:rPr lang="en-US" dirty="0" smtClean="0"/>
            </a:br>
            <a:r>
              <a:rPr lang="en-US" dirty="0" smtClean="0"/>
              <a:t>quality health care for those in need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70731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s">
    <p:bg>
      <p:bgPr>
        <a:blipFill dpi="0" rotWithShape="1"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/>
          <p:cNvCxnSpPr/>
          <p:nvPr/>
        </p:nvCxnSpPr>
        <p:spPr>
          <a:xfrm>
            <a:off x="381000" y="1447800"/>
            <a:ext cx="8458200" cy="0"/>
          </a:xfrm>
          <a:prstGeom prst="line">
            <a:avLst/>
          </a:prstGeom>
          <a:ln w="28575">
            <a:solidFill>
              <a:srgbClr val="318DCC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05600" y="6196969"/>
            <a:ext cx="2133600" cy="288925"/>
          </a:xfrm>
          <a:prstGeom prst="rect">
            <a:avLst/>
          </a:prstGeom>
        </p:spPr>
        <p:txBody>
          <a:bodyPr anchor="b" anchorCtr="0"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FF445594-FFE8-4E90-934C-EFF530110A38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43" y="6019800"/>
            <a:ext cx="2228088" cy="604060"/>
          </a:xfrm>
          <a:prstGeom prst="rect">
            <a:avLst/>
          </a:prstGeom>
        </p:spPr>
      </p:pic>
      <p:sp>
        <p:nvSpPr>
          <p:cNvPr id="14" name="Content Placeholder 2"/>
          <p:cNvSpPr>
            <a:spLocks noGrp="1"/>
          </p:cNvSpPr>
          <p:nvPr>
            <p:ph idx="11"/>
          </p:nvPr>
        </p:nvSpPr>
        <p:spPr>
          <a:xfrm>
            <a:off x="457200" y="1600200"/>
            <a:ext cx="4114800" cy="4373563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1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8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742950" indent="-285750">
              <a:buClr>
                <a:schemeClr val="accent1"/>
              </a:buClr>
              <a:buSzPct val="80000"/>
              <a:buFont typeface="Courier New" panose="02070309020205020404" pitchFamily="49" charset="0"/>
              <a:buChar char="o"/>
              <a:defRPr sz="24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>
              <a:buClr>
                <a:schemeClr val="accent1"/>
              </a:buClr>
              <a:buSzPct val="70000"/>
              <a:buFont typeface="Wingdings" panose="05000000000000000000" pitchFamily="2" charset="2"/>
              <a:buChar char="q"/>
              <a:defRPr sz="18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>
              <a:buClr>
                <a:schemeClr val="accent1"/>
              </a:buClr>
              <a:buFont typeface="Arial" panose="020B0604020202020204" pitchFamily="34" charset="0"/>
              <a:buChar char="•"/>
              <a:defRPr sz="16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4703618" y="1600200"/>
            <a:ext cx="4114800" cy="4373563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1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8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742950" indent="-285750">
              <a:buClr>
                <a:schemeClr val="accent1"/>
              </a:buClr>
              <a:buSzPct val="80000"/>
              <a:buFont typeface="Courier New" panose="02070309020205020404" pitchFamily="49" charset="0"/>
              <a:buChar char="o"/>
              <a:defRPr sz="24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>
              <a:buClr>
                <a:schemeClr val="accent1"/>
              </a:buClr>
              <a:buSzPct val="70000"/>
              <a:buFont typeface="Wingdings" panose="05000000000000000000" pitchFamily="2" charset="2"/>
              <a:buChar char="q"/>
              <a:defRPr sz="18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>
              <a:buClr>
                <a:schemeClr val="accent1"/>
              </a:buClr>
              <a:buFont typeface="Arial" panose="020B0604020202020204" pitchFamily="34" charset="0"/>
              <a:buChar char="•"/>
              <a:defRPr sz="16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306474" cy="1219200"/>
          </a:xfrm>
          <a:prstGeom prst="rect">
            <a:avLst/>
          </a:prstGeom>
        </p:spPr>
        <p:txBody>
          <a:bodyPr anchor="b" anchorCtr="0"/>
          <a:lstStyle>
            <a:lvl1pPr algn="l">
              <a:defRPr lang="en-US" sz="4000" dirty="0">
                <a:solidFill>
                  <a:srgbClr val="318DCF"/>
                </a:solidFill>
                <a:effectLst>
                  <a:outerShdw blurRad="63500" dist="38100" dir="2700000" algn="tl">
                    <a:srgbClr val="1F5B83">
                      <a:alpha val="42745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196969"/>
            <a:ext cx="9144000" cy="381000"/>
          </a:xfrm>
        </p:spPr>
        <p:txBody>
          <a:bodyPr/>
          <a:lstStyle/>
          <a:p>
            <a:r>
              <a:rPr lang="en-US" dirty="0" smtClean="0"/>
              <a:t>Reaching across Arizona to provide comprehensive </a:t>
            </a:r>
            <a:br>
              <a:rPr lang="en-US" dirty="0" smtClean="0"/>
            </a:br>
            <a:r>
              <a:rPr lang="en-US" dirty="0" smtClean="0"/>
              <a:t>quality health care for those in need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960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eft Graphic">
    <p:bg>
      <p:bgPr>
        <a:blipFill dpi="0" rotWithShape="1"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/>
          <p:cNvCxnSpPr/>
          <p:nvPr/>
        </p:nvCxnSpPr>
        <p:spPr>
          <a:xfrm>
            <a:off x="381000" y="1447800"/>
            <a:ext cx="8458200" cy="0"/>
          </a:xfrm>
          <a:prstGeom prst="line">
            <a:avLst/>
          </a:prstGeom>
          <a:ln w="28575">
            <a:solidFill>
              <a:srgbClr val="318DCC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05600" y="6196969"/>
            <a:ext cx="2133600" cy="288925"/>
          </a:xfrm>
          <a:prstGeom prst="rect">
            <a:avLst/>
          </a:prstGeom>
        </p:spPr>
        <p:txBody>
          <a:bodyPr anchor="b" anchorCtr="0"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FF445594-FFE8-4E90-934C-EFF530110A38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43" y="6019800"/>
            <a:ext cx="2228088" cy="604060"/>
          </a:xfrm>
          <a:prstGeom prst="rect">
            <a:avLst/>
          </a:prstGeom>
        </p:spPr>
      </p:pic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4703618" y="1600200"/>
            <a:ext cx="4114800" cy="4373563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1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8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742950" indent="-285750">
              <a:buClr>
                <a:schemeClr val="accent1"/>
              </a:buClr>
              <a:buSzPct val="80000"/>
              <a:buFont typeface="Courier New" panose="02070309020205020404" pitchFamily="49" charset="0"/>
              <a:buChar char="o"/>
              <a:defRPr sz="24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>
              <a:buClr>
                <a:schemeClr val="accent1"/>
              </a:buClr>
              <a:buSzPct val="70000"/>
              <a:buFont typeface="Wingdings" panose="05000000000000000000" pitchFamily="2" charset="2"/>
              <a:buChar char="q"/>
              <a:defRPr sz="18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>
              <a:buClr>
                <a:schemeClr val="accent1"/>
              </a:buClr>
              <a:buFont typeface="Arial" panose="020B0604020202020204" pitchFamily="34" charset="0"/>
              <a:buChar char="•"/>
              <a:defRPr sz="16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idx="14"/>
          </p:nvPr>
        </p:nvSpPr>
        <p:spPr>
          <a:xfrm>
            <a:off x="381000" y="1828800"/>
            <a:ext cx="4210194" cy="3886200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chemeClr val="accent1"/>
              </a:buClr>
              <a:buFont typeface="Arial" panose="020B0604020202020204" pitchFamily="34" charset="0"/>
              <a:buChar char="•"/>
              <a:defRPr sz="220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742950" indent="-285750">
              <a:buClr>
                <a:srgbClr val="F2D10E"/>
              </a:buClr>
              <a:buSzPct val="80000"/>
              <a:buFont typeface="Courier New" panose="02070309020205020404" pitchFamily="49" charset="0"/>
              <a:buChar char="o"/>
              <a:defRPr sz="200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>
              <a:buClr>
                <a:srgbClr val="F2D10E"/>
              </a:buClr>
              <a:buFont typeface="Wingdings" panose="05000000000000000000" pitchFamily="2" charset="2"/>
              <a:buChar char="§"/>
              <a:defRPr sz="180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>
              <a:buClr>
                <a:srgbClr val="F2D10E"/>
              </a:buClr>
              <a:buSzPct val="70000"/>
              <a:buFont typeface="Wingdings" panose="05000000000000000000" pitchFamily="2" charset="2"/>
              <a:buChar char="q"/>
              <a:defRPr sz="160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>
              <a:buClr>
                <a:srgbClr val="F2D10E"/>
              </a:buClr>
              <a:buFont typeface="Arial" panose="020B0604020202020204" pitchFamily="34" charset="0"/>
              <a:buChar char="•"/>
              <a:defRPr sz="140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305800" cy="1219200"/>
          </a:xfrm>
          <a:prstGeom prst="rect">
            <a:avLst/>
          </a:prstGeom>
        </p:spPr>
        <p:txBody>
          <a:bodyPr anchor="b" anchorCtr="0"/>
          <a:lstStyle>
            <a:lvl1pPr algn="l">
              <a:defRPr lang="en-US" sz="4000" dirty="0">
                <a:solidFill>
                  <a:srgbClr val="318DCF"/>
                </a:solidFill>
                <a:effectLst>
                  <a:outerShdw blurRad="63500" dist="38100" dir="2700000" algn="tl">
                    <a:srgbClr val="1F5B83">
                      <a:alpha val="42745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196969"/>
            <a:ext cx="9144000" cy="381000"/>
          </a:xfrm>
        </p:spPr>
        <p:txBody>
          <a:bodyPr/>
          <a:lstStyle/>
          <a:p>
            <a:r>
              <a:rPr lang="en-US" dirty="0" smtClean="0"/>
              <a:t>Reaching across Arizona to provide comprehensive </a:t>
            </a:r>
            <a:br>
              <a:rPr lang="en-US" dirty="0" smtClean="0"/>
            </a:br>
            <a:r>
              <a:rPr lang="en-US" dirty="0" smtClean="0"/>
              <a:t>quality health care for those in need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46514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ight Graphic">
    <p:bg>
      <p:bgPr>
        <a:blipFill dpi="0" rotWithShape="1"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/>
          <p:cNvCxnSpPr/>
          <p:nvPr/>
        </p:nvCxnSpPr>
        <p:spPr>
          <a:xfrm>
            <a:off x="381000" y="1447800"/>
            <a:ext cx="8458200" cy="0"/>
          </a:xfrm>
          <a:prstGeom prst="line">
            <a:avLst/>
          </a:prstGeom>
          <a:ln w="28575">
            <a:solidFill>
              <a:srgbClr val="318DCC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05600" y="6196969"/>
            <a:ext cx="2133600" cy="288925"/>
          </a:xfrm>
          <a:prstGeom prst="rect">
            <a:avLst/>
          </a:prstGeom>
        </p:spPr>
        <p:txBody>
          <a:bodyPr anchor="b" anchorCtr="0"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FF445594-FFE8-4E90-934C-EFF530110A38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43" y="6019800"/>
            <a:ext cx="2228088" cy="604060"/>
          </a:xfrm>
          <a:prstGeom prst="rect">
            <a:avLst/>
          </a:prstGeom>
        </p:spPr>
      </p:pic>
      <p:sp>
        <p:nvSpPr>
          <p:cNvPr id="14" name="Content Placeholder 2"/>
          <p:cNvSpPr>
            <a:spLocks noGrp="1"/>
          </p:cNvSpPr>
          <p:nvPr>
            <p:ph idx="11"/>
          </p:nvPr>
        </p:nvSpPr>
        <p:spPr>
          <a:xfrm>
            <a:off x="457200" y="1600200"/>
            <a:ext cx="4114800" cy="4373563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1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8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742950" indent="-285750">
              <a:buClr>
                <a:schemeClr val="accent1"/>
              </a:buClr>
              <a:buSzPct val="80000"/>
              <a:buFont typeface="Courier New" panose="02070309020205020404" pitchFamily="49" charset="0"/>
              <a:buChar char="o"/>
              <a:defRPr sz="24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>
              <a:buClr>
                <a:schemeClr val="accent1"/>
              </a:buClr>
              <a:buSzPct val="70000"/>
              <a:buFont typeface="Wingdings" panose="05000000000000000000" pitchFamily="2" charset="2"/>
              <a:buChar char="q"/>
              <a:defRPr sz="18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>
              <a:buClr>
                <a:schemeClr val="accent1"/>
              </a:buClr>
              <a:buFont typeface="Arial" panose="020B0604020202020204" pitchFamily="34" charset="0"/>
              <a:buChar char="•"/>
              <a:defRPr sz="16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idx="14"/>
          </p:nvPr>
        </p:nvSpPr>
        <p:spPr>
          <a:xfrm>
            <a:off x="4610101" y="1828800"/>
            <a:ext cx="4210194" cy="3886200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chemeClr val="accent1"/>
              </a:buClr>
              <a:buFont typeface="Arial" panose="020B0604020202020204" pitchFamily="34" charset="0"/>
              <a:buChar char="•"/>
              <a:defRPr sz="220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742950" indent="-285750">
              <a:buClr>
                <a:srgbClr val="F2D10E"/>
              </a:buClr>
              <a:buSzPct val="80000"/>
              <a:buFont typeface="Courier New" panose="02070309020205020404" pitchFamily="49" charset="0"/>
              <a:buChar char="o"/>
              <a:defRPr sz="200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>
              <a:buClr>
                <a:srgbClr val="F2D10E"/>
              </a:buClr>
              <a:buFont typeface="Wingdings" panose="05000000000000000000" pitchFamily="2" charset="2"/>
              <a:buChar char="§"/>
              <a:defRPr sz="180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>
              <a:buClr>
                <a:srgbClr val="F2D10E"/>
              </a:buClr>
              <a:buSzPct val="70000"/>
              <a:buFont typeface="Wingdings" panose="05000000000000000000" pitchFamily="2" charset="2"/>
              <a:buChar char="q"/>
              <a:defRPr sz="160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>
              <a:buClr>
                <a:srgbClr val="F2D10E"/>
              </a:buClr>
              <a:buFont typeface="Arial" panose="020B0604020202020204" pitchFamily="34" charset="0"/>
              <a:buChar char="•"/>
              <a:defRPr sz="140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305800" cy="1219200"/>
          </a:xfrm>
          <a:prstGeom prst="rect">
            <a:avLst/>
          </a:prstGeom>
        </p:spPr>
        <p:txBody>
          <a:bodyPr anchor="b" anchorCtr="0"/>
          <a:lstStyle>
            <a:lvl1pPr algn="l">
              <a:defRPr lang="en-US" sz="4000" dirty="0">
                <a:solidFill>
                  <a:srgbClr val="318DCF"/>
                </a:solidFill>
                <a:effectLst>
                  <a:outerShdw blurRad="63500" dist="38100" dir="2700000" algn="tl">
                    <a:srgbClr val="1F5B83">
                      <a:alpha val="42745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196969"/>
            <a:ext cx="9144000" cy="381000"/>
          </a:xfrm>
        </p:spPr>
        <p:txBody>
          <a:bodyPr/>
          <a:lstStyle/>
          <a:p>
            <a:r>
              <a:rPr lang="en-US" dirty="0" smtClean="0"/>
              <a:t>Reaching across Arizona to provide comprehensive </a:t>
            </a:r>
            <a:br>
              <a:rPr lang="en-US" dirty="0" smtClean="0"/>
            </a:br>
            <a:r>
              <a:rPr lang="en-US" dirty="0" smtClean="0"/>
              <a:t>quality health care for those in need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89754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e-Contrast">
    <p:bg>
      <p:bgPr>
        <a:blipFill dpi="0" rotWithShape="1"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/>
          <p:cNvCxnSpPr/>
          <p:nvPr/>
        </p:nvCxnSpPr>
        <p:spPr>
          <a:xfrm>
            <a:off x="381000" y="1447800"/>
            <a:ext cx="8458200" cy="0"/>
          </a:xfrm>
          <a:prstGeom prst="line">
            <a:avLst/>
          </a:prstGeom>
          <a:ln w="28575">
            <a:solidFill>
              <a:srgbClr val="318DCC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05600" y="6196969"/>
            <a:ext cx="2133600" cy="288925"/>
          </a:xfrm>
          <a:prstGeom prst="rect">
            <a:avLst/>
          </a:prstGeom>
        </p:spPr>
        <p:txBody>
          <a:bodyPr anchor="b" anchorCtr="0"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FF445594-FFE8-4E90-934C-EFF530110A38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43" y="6019800"/>
            <a:ext cx="2228088" cy="604060"/>
          </a:xfrm>
          <a:prstGeom prst="rect">
            <a:avLst/>
          </a:prstGeom>
        </p:spPr>
      </p:pic>
      <p:sp>
        <p:nvSpPr>
          <p:cNvPr id="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62400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200" b="1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457200" y="2334490"/>
            <a:ext cx="3993573" cy="38100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8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2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742950" indent="-285750">
              <a:buClr>
                <a:schemeClr val="accent1"/>
              </a:buClr>
              <a:buSzPct val="80000"/>
              <a:buFont typeface="Courier New" panose="02070309020205020404" pitchFamily="49" charset="0"/>
              <a:buChar char="o"/>
              <a:defRPr sz="20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>
              <a:buClr>
                <a:schemeClr val="accent1"/>
              </a:buClr>
              <a:buFont typeface="Wingdings" panose="05000000000000000000" pitchFamily="2" charset="2"/>
              <a:buChar char="§"/>
              <a:defRPr sz="18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>
              <a:buClr>
                <a:schemeClr val="accent1"/>
              </a:buClr>
              <a:buSzPct val="70000"/>
              <a:buFont typeface="Wingdings" panose="05000000000000000000" pitchFamily="2" charset="2"/>
              <a:buChar char="q"/>
              <a:defRPr sz="16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>
              <a:buClr>
                <a:schemeClr val="accent1"/>
              </a:buClr>
              <a:buFont typeface="Arial" panose="020B0604020202020204" pitchFamily="34" charset="0"/>
              <a:buChar char="•"/>
              <a:defRPr sz="14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Text Placeholder 2"/>
          <p:cNvSpPr>
            <a:spLocks noGrp="1"/>
          </p:cNvSpPr>
          <p:nvPr>
            <p:ph type="body" idx="13"/>
          </p:nvPr>
        </p:nvSpPr>
        <p:spPr>
          <a:xfrm>
            <a:off x="4572000" y="1676400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200" b="1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7" name="Content Placeholder 2"/>
          <p:cNvSpPr>
            <a:spLocks noGrp="1"/>
          </p:cNvSpPr>
          <p:nvPr>
            <p:ph idx="14"/>
          </p:nvPr>
        </p:nvSpPr>
        <p:spPr>
          <a:xfrm>
            <a:off x="4587531" y="2334490"/>
            <a:ext cx="3993573" cy="38100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8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2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742950" indent="-285750">
              <a:buClr>
                <a:schemeClr val="accent1"/>
              </a:buClr>
              <a:buSzPct val="80000"/>
              <a:buFont typeface="Courier New" panose="02070309020205020404" pitchFamily="49" charset="0"/>
              <a:buChar char="o"/>
              <a:defRPr sz="20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>
              <a:buClr>
                <a:schemeClr val="accent1"/>
              </a:buClr>
              <a:buFont typeface="Wingdings" panose="05000000000000000000" pitchFamily="2" charset="2"/>
              <a:buChar char="§"/>
              <a:defRPr sz="18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>
              <a:buClr>
                <a:schemeClr val="accent1"/>
              </a:buClr>
              <a:buSzPct val="70000"/>
              <a:buFont typeface="Wingdings" panose="05000000000000000000" pitchFamily="2" charset="2"/>
              <a:buChar char="q"/>
              <a:defRPr sz="16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>
              <a:buClr>
                <a:schemeClr val="accent1"/>
              </a:buClr>
              <a:buFont typeface="Arial" panose="020B0604020202020204" pitchFamily="34" charset="0"/>
              <a:buChar char="•"/>
              <a:defRPr sz="14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314566" cy="1219200"/>
          </a:xfrm>
          <a:prstGeom prst="rect">
            <a:avLst/>
          </a:prstGeom>
        </p:spPr>
        <p:txBody>
          <a:bodyPr anchor="b" anchorCtr="0"/>
          <a:lstStyle>
            <a:lvl1pPr algn="l">
              <a:defRPr lang="en-US" sz="4000" dirty="0">
                <a:solidFill>
                  <a:srgbClr val="318DCF"/>
                </a:solidFill>
                <a:effectLst>
                  <a:outerShdw blurRad="63500" dist="38100" dir="2700000" algn="tl">
                    <a:srgbClr val="1F5B83">
                      <a:alpha val="42745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196969"/>
            <a:ext cx="9144000" cy="381000"/>
          </a:xfrm>
        </p:spPr>
        <p:txBody>
          <a:bodyPr/>
          <a:lstStyle/>
          <a:p>
            <a:r>
              <a:rPr lang="en-US" dirty="0" smtClean="0"/>
              <a:t>Reaching across Arizona to provide comprehensive </a:t>
            </a:r>
            <a:br>
              <a:rPr lang="en-US" dirty="0" smtClean="0"/>
            </a:br>
            <a:r>
              <a:rPr lang="en-US" dirty="0" smtClean="0"/>
              <a:t>quality health care for those in need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06346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estions">
    <p:bg>
      <p:bgPr>
        <a:blipFill dpi="0" rotWithShape="1"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ctrTitle" hasCustomPrompt="1"/>
          </p:nvPr>
        </p:nvSpPr>
        <p:spPr>
          <a:xfrm>
            <a:off x="449072" y="1371600"/>
            <a:ext cx="5723128" cy="2457450"/>
          </a:xfrm>
          <a:prstGeom prst="rect">
            <a:avLst/>
          </a:prstGeom>
        </p:spPr>
        <p:txBody>
          <a:bodyPr anchor="b" anchorCtr="0"/>
          <a:lstStyle>
            <a:lvl1pPr algn="l">
              <a:defRPr lang="en-US" dirty="0">
                <a:solidFill>
                  <a:srgbClr val="318DCC"/>
                </a:solidFill>
                <a:effectLst>
                  <a:outerShdw blurRad="63500" dist="38100" dir="2700000" algn="tl">
                    <a:srgbClr val="1F5B83">
                      <a:alpha val="42745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en-US" dirty="0" smtClean="0"/>
              <a:t>Question?</a:t>
            </a:r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05600" y="6196969"/>
            <a:ext cx="2133600" cy="288925"/>
          </a:xfrm>
          <a:prstGeom prst="rect">
            <a:avLst/>
          </a:prstGeom>
        </p:spPr>
        <p:txBody>
          <a:bodyPr anchor="b" anchorCtr="0"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FF445594-FFE8-4E90-934C-EFF530110A38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43" y="6019800"/>
            <a:ext cx="2228088" cy="604060"/>
          </a:xfrm>
          <a:prstGeom prst="rect">
            <a:avLst/>
          </a:prstGeom>
        </p:spPr>
      </p:pic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196969"/>
            <a:ext cx="9144000" cy="381000"/>
          </a:xfrm>
        </p:spPr>
        <p:txBody>
          <a:bodyPr/>
          <a:lstStyle/>
          <a:p>
            <a:r>
              <a:rPr lang="en-US" dirty="0" smtClean="0"/>
              <a:t>Reaching across Arizona to provide comprehensive </a:t>
            </a:r>
            <a:br>
              <a:rPr lang="en-US" dirty="0" smtClean="0"/>
            </a:br>
            <a:r>
              <a:rPr lang="en-US" dirty="0" smtClean="0"/>
              <a:t>quality health care for those in need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34201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05600" y="6199632"/>
            <a:ext cx="2133600" cy="288925"/>
          </a:xfrm>
          <a:prstGeom prst="rect">
            <a:avLst/>
          </a:prstGeom>
        </p:spPr>
        <p:txBody>
          <a:bodyPr anchor="b" anchorCtr="0"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FF445594-FFE8-4E90-934C-EFF530110A3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199632"/>
            <a:ext cx="9144000" cy="381000"/>
          </a:xfrm>
          <a:prstGeom prst="rect">
            <a:avLst/>
          </a:prstGeom>
        </p:spPr>
        <p:txBody>
          <a:bodyPr anchor="b" anchorCtr="0"/>
          <a:lstStyle>
            <a:lvl1pPr algn="ctr">
              <a:lnSpc>
                <a:spcPts val="1200"/>
              </a:lnSpc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dirty="0" smtClean="0"/>
              <a:t>Reaching across Arizona to provide comprehensive  </a:t>
            </a:r>
            <a:br>
              <a:rPr lang="en-US" dirty="0" smtClean="0"/>
            </a:br>
            <a:r>
              <a:rPr lang="en-US" dirty="0" smtClean="0"/>
              <a:t>quality health care for those in need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51557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5" r:id="rId2"/>
    <p:sldLayoutId id="2147483686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MCO/Health Plan Report Cards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Jamie Robin, QI Manager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F445594-FFE8-4E90-934C-EFF530110A38}" type="slidenum">
              <a:rPr lang="en-US" smtClean="0"/>
              <a:t>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Reaching across Arizona to provide comprehensive </a:t>
            </a:r>
            <a:br>
              <a:rPr lang="en-US" dirty="0" smtClean="0"/>
            </a:br>
            <a:r>
              <a:rPr lang="en-US" dirty="0" smtClean="0"/>
              <a:t>quality health care for those in need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567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F445594-FFE8-4E90-934C-EFF530110A38}" type="slidenum">
              <a:rPr lang="en-US" smtClean="0"/>
              <a:t>10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Reaching across Arizona to provide comprehensive </a:t>
            </a:r>
            <a:br>
              <a:rPr lang="en-US" dirty="0" smtClean="0"/>
            </a:br>
            <a:r>
              <a:rPr lang="en-US" dirty="0" smtClean="0"/>
              <a:t>quality health care for those in need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2082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Thank You.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F445594-FFE8-4E90-934C-EFF530110A38}" type="slidenum">
              <a:rPr lang="en-US" smtClean="0"/>
              <a:t>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Reaching across Arizona to provide comprehensive </a:t>
            </a:r>
            <a:br>
              <a:rPr lang="en-US" dirty="0" smtClean="0"/>
            </a:br>
            <a:r>
              <a:rPr lang="en-US" dirty="0" smtClean="0"/>
              <a:t>quality health care for those in need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6475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 Online Report Card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Only references Acute Lines of Business</a:t>
            </a:r>
          </a:p>
          <a:p>
            <a:r>
              <a:rPr lang="en-US" dirty="0" smtClean="0"/>
              <a:t>Outdated and overwhelming visuals</a:t>
            </a:r>
          </a:p>
          <a:p>
            <a:r>
              <a:rPr lang="en-US" dirty="0" smtClean="0"/>
              <a:t>Target audience not clearly identified</a:t>
            </a:r>
          </a:p>
          <a:p>
            <a:r>
              <a:rPr lang="en-US" dirty="0" smtClean="0"/>
              <a:t>Includes Business Operations, CAHPS Survey, and Performance Measure reporting elements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F445594-FFE8-4E90-934C-EFF530110A38}" type="slidenum">
              <a:rPr lang="en-US" smtClean="0"/>
              <a:t>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Reaching across Arizona to provide comprehensive </a:t>
            </a:r>
            <a:br>
              <a:rPr lang="en-US" dirty="0" smtClean="0"/>
            </a:br>
            <a:r>
              <a:rPr lang="en-US" dirty="0" smtClean="0"/>
              <a:t>quality health care for those in need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1875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 On Line Report Card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F445594-FFE8-4E90-934C-EFF530110A38}" type="slidenum">
              <a:rPr lang="en-US" smtClean="0"/>
              <a:t>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Reaching across Arizona to provide comprehensive </a:t>
            </a:r>
            <a:br>
              <a:rPr lang="en-US" dirty="0" smtClean="0"/>
            </a:br>
            <a:r>
              <a:rPr lang="en-US" dirty="0" smtClean="0"/>
              <a:t>quality health care for those in need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524000"/>
            <a:ext cx="7579667" cy="4529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08489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Updated Online Report Card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524000"/>
            <a:ext cx="8382000" cy="4373563"/>
          </a:xfrm>
        </p:spPr>
        <p:txBody>
          <a:bodyPr/>
          <a:lstStyle/>
          <a:p>
            <a:r>
              <a:rPr lang="en-US" dirty="0" smtClean="0"/>
              <a:t>Includes other lines of business:</a:t>
            </a:r>
          </a:p>
          <a:p>
            <a:pPr lvl="1"/>
            <a:r>
              <a:rPr lang="en-US" dirty="0" smtClean="0"/>
              <a:t>CMDP, ALTCS E/PD, ALTCS DD, and RBHA</a:t>
            </a:r>
          </a:p>
          <a:p>
            <a:pPr marL="341313" indent="-341313"/>
            <a:r>
              <a:rPr lang="en-US" dirty="0" smtClean="0"/>
              <a:t>Member-centric focus</a:t>
            </a:r>
          </a:p>
          <a:p>
            <a:r>
              <a:rPr lang="en-US" dirty="0" smtClean="0"/>
              <a:t>Updated visuals and formatting to enhance appearance and overall appeal</a:t>
            </a:r>
          </a:p>
          <a:p>
            <a:r>
              <a:rPr lang="en-US" dirty="0" smtClean="0"/>
              <a:t>Similar reporting elements with expanded performance measures incorporated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F445594-FFE8-4E90-934C-EFF530110A38}" type="slidenum">
              <a:rPr lang="en-US" smtClean="0"/>
              <a:t>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Reaching across Arizona to provide comprehensive </a:t>
            </a:r>
            <a:br>
              <a:rPr lang="en-US" dirty="0" smtClean="0"/>
            </a:br>
            <a:r>
              <a:rPr lang="en-US" dirty="0" smtClean="0"/>
              <a:t>quality health care for those in need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0565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Updated Online Report Card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524000"/>
            <a:ext cx="8382000" cy="4373563"/>
          </a:xfrm>
        </p:spPr>
        <p:txBody>
          <a:bodyPr/>
          <a:lstStyle/>
          <a:p>
            <a:r>
              <a:rPr lang="en-US" dirty="0" smtClean="0"/>
              <a:t>Includes new Resources/Links section</a:t>
            </a:r>
          </a:p>
          <a:p>
            <a:pPr lvl="1"/>
            <a:r>
              <a:rPr lang="en-US" dirty="0" smtClean="0"/>
              <a:t>Will provide easier access to specific plan (line of business) quality related documents</a:t>
            </a:r>
          </a:p>
          <a:p>
            <a:pPr lvl="2"/>
            <a:r>
              <a:rPr lang="en-US" dirty="0" smtClean="0"/>
              <a:t>Example includes EQRO reports</a:t>
            </a:r>
          </a:p>
          <a:p>
            <a:r>
              <a:rPr lang="en-US" dirty="0" smtClean="0"/>
              <a:t>Anticipate initial posting October 2017 with formal reviews and approvals to follow</a:t>
            </a:r>
          </a:p>
          <a:p>
            <a:pPr lvl="1"/>
            <a:r>
              <a:rPr lang="en-US" dirty="0" smtClean="0"/>
              <a:t>This includes review and approval through CMS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F445594-FFE8-4E90-934C-EFF530110A38}" type="slidenum">
              <a:rPr lang="en-US" smtClean="0"/>
              <a:t>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Reaching across Arizona to provide comprehensive </a:t>
            </a:r>
            <a:br>
              <a:rPr lang="en-US" dirty="0" smtClean="0"/>
            </a:br>
            <a:r>
              <a:rPr lang="en-US" dirty="0" smtClean="0"/>
              <a:t>quality health care for those in need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2950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Update Online Report Card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F445594-FFE8-4E90-934C-EFF530110A38}" type="slidenum">
              <a:rPr lang="en-US" smtClean="0"/>
              <a:t>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Reaching across Arizona to provide comprehensive </a:t>
            </a:r>
            <a:br>
              <a:rPr lang="en-US" dirty="0" smtClean="0"/>
            </a:br>
            <a:r>
              <a:rPr lang="en-US" dirty="0" smtClean="0"/>
              <a:t>quality health care for those in need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9014" y="1676400"/>
            <a:ext cx="6761986" cy="426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916141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Update Online Report Card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F445594-FFE8-4E90-934C-EFF530110A38}" type="slidenum">
              <a:rPr lang="en-US" smtClean="0"/>
              <a:t>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Reaching across Arizona to provide comprehensive </a:t>
            </a:r>
            <a:br>
              <a:rPr lang="en-US" dirty="0" smtClean="0"/>
            </a:br>
            <a:r>
              <a:rPr lang="en-US" dirty="0" smtClean="0"/>
              <a:t>quality health care for those in need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5413" y="1828800"/>
            <a:ext cx="6353175" cy="381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102303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Update Online Report Card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F445594-FFE8-4E90-934C-EFF530110A38}" type="slidenum">
              <a:rPr lang="en-US" smtClean="0"/>
              <a:t>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Reaching across Arizona to provide comprehensive </a:t>
            </a:r>
            <a:br>
              <a:rPr lang="en-US" dirty="0" smtClean="0"/>
            </a:br>
            <a:r>
              <a:rPr lang="en-US" dirty="0" smtClean="0"/>
              <a:t>quality health care for those in need</a:t>
            </a: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1752600"/>
            <a:ext cx="5347798" cy="423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115677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Update Online Report Card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382000" cy="4373563"/>
          </a:xfrm>
        </p:spPr>
        <p:txBody>
          <a:bodyPr/>
          <a:lstStyle/>
          <a:p>
            <a:r>
              <a:rPr lang="en-US" sz="2400" dirty="0" smtClean="0"/>
              <a:t>Selected performance measures for each line of business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F445594-FFE8-4E90-934C-EFF530110A38}" type="slidenum">
              <a:rPr lang="en-US" smtClean="0"/>
              <a:t>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Reaching across Arizona to provide comprehensive </a:t>
            </a:r>
            <a:br>
              <a:rPr lang="en-US" dirty="0" smtClean="0"/>
            </a:br>
            <a:r>
              <a:rPr lang="en-US" dirty="0" smtClean="0"/>
              <a:t>quality health care for those in need</a:t>
            </a:r>
            <a:endParaRPr lang="en-US" dirty="0"/>
          </a:p>
        </p:txBody>
      </p:sp>
      <p:pic>
        <p:nvPicPr>
          <p:cNvPr id="4097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9174" y="2057400"/>
            <a:ext cx="7172826" cy="3733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70845950"/>
      </p:ext>
    </p:extLst>
  </p:cSld>
  <p:clrMapOvr>
    <a:masterClrMapping/>
  </p:clrMapOvr>
</p:sld>
</file>

<file path=ppt/theme/theme1.xml><?xml version="1.0" encoding="utf-8"?>
<a:theme xmlns:a="http://schemas.openxmlformats.org/drawingml/2006/main" name="AHCCCS template 2014">
  <a:themeElements>
    <a:clrScheme name="AHCCCS 1">
      <a:dk1>
        <a:srgbClr val="595959"/>
      </a:dk1>
      <a:lt1>
        <a:sysClr val="window" lastClr="FFFFFF"/>
      </a:lt1>
      <a:dk2>
        <a:srgbClr val="1F497D"/>
      </a:dk2>
      <a:lt2>
        <a:srgbClr val="FFFFFF"/>
      </a:lt2>
      <a:accent1>
        <a:srgbClr val="318DCC"/>
      </a:accent1>
      <a:accent2>
        <a:srgbClr val="FFCB08"/>
      </a:accent2>
      <a:accent3>
        <a:srgbClr val="702339"/>
      </a:accent3>
      <a:accent4>
        <a:srgbClr val="6E9282"/>
      </a:accent4>
      <a:accent5>
        <a:srgbClr val="A0CEEC"/>
      </a:accent5>
      <a:accent6>
        <a:srgbClr val="FAE69C"/>
      </a:accent6>
      <a:hlink>
        <a:srgbClr val="318DCC"/>
      </a:hlink>
      <a:folHlink>
        <a:srgbClr val="702339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AHCCCS template 2014</Template>
  <TotalTime>395</TotalTime>
  <Words>241</Words>
  <Application>Microsoft Office PowerPoint</Application>
  <PresentationFormat>On-screen Show (4:3)</PresentationFormat>
  <Paragraphs>53</Paragraphs>
  <Slides>11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AHCCCS template 2014</vt:lpstr>
      <vt:lpstr>MCO/Health Plan Report Cards</vt:lpstr>
      <vt:lpstr>Current Online Report Card</vt:lpstr>
      <vt:lpstr>Current On Line Report Card</vt:lpstr>
      <vt:lpstr>Updated Online Report Card</vt:lpstr>
      <vt:lpstr>Updated Online Report Card</vt:lpstr>
      <vt:lpstr>Update Online Report Card</vt:lpstr>
      <vt:lpstr>Update Online Report Card</vt:lpstr>
      <vt:lpstr>Update Online Report Card</vt:lpstr>
      <vt:lpstr>Update Online Report Card</vt:lpstr>
      <vt:lpstr>Questions?</vt:lpstr>
      <vt:lpstr>Thank You.</vt:lpstr>
    </vt:vector>
  </TitlesOfParts>
  <Company>AHCCCS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MCO/Health Plan Report Cards</dc:title>
  <dc:creator>Robin, Jamie</dc:creator>
  <cp:lastModifiedBy>Robin, Jamie</cp:lastModifiedBy>
  <cp:revision>9</cp:revision>
  <dcterms:created xsi:type="dcterms:W3CDTF">2017-07-11T14:42:40Z</dcterms:created>
  <dcterms:modified xsi:type="dcterms:W3CDTF">2017-07-11T23:15:23Z</dcterms:modified>
</cp:coreProperties>
</file>