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1"/>
  </p:notesMasterIdLst>
  <p:sldIdLst>
    <p:sldId id="256" r:id="rId2"/>
    <p:sldId id="278" r:id="rId3"/>
    <p:sldId id="263" r:id="rId4"/>
    <p:sldId id="262" r:id="rId5"/>
    <p:sldId id="276" r:id="rId6"/>
    <p:sldId id="277" r:id="rId7"/>
    <p:sldId id="275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1" y="-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7/11/2017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E-Rx CYE16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Cynthia Layne</a:t>
            </a:r>
          </a:p>
          <a:p>
            <a:r>
              <a:rPr lang="en-US" dirty="0" smtClean="0"/>
              <a:t>July 12,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Goals: Acute </a:t>
            </a:r>
            <a:r>
              <a:rPr lang="en-US" dirty="0"/>
              <a:t>60</a:t>
            </a:r>
            <a:r>
              <a:rPr lang="en-US" dirty="0" smtClean="0"/>
              <a:t>%; Maricopa </a:t>
            </a:r>
            <a:r>
              <a:rPr lang="en-US" dirty="0"/>
              <a:t>County RBHA 70</a:t>
            </a:r>
            <a:r>
              <a:rPr lang="en-US" dirty="0" smtClean="0"/>
              <a:t>%; CMDP</a:t>
            </a:r>
            <a:r>
              <a:rPr lang="en-US" dirty="0"/>
              <a:t>, CRS and DDD 65</a:t>
            </a:r>
            <a:r>
              <a:rPr lang="en-US" dirty="0" smtClean="0"/>
              <a:t>%; ALTCS/EPD </a:t>
            </a:r>
            <a:r>
              <a:rPr lang="en-US" dirty="0"/>
              <a:t>40</a:t>
            </a:r>
            <a:r>
              <a:rPr lang="en-US" dirty="0" smtClean="0"/>
              <a:t>%</a:t>
            </a:r>
          </a:p>
          <a:p>
            <a:r>
              <a:rPr lang="en-US" dirty="0" smtClean="0"/>
              <a:t>(</a:t>
            </a:r>
            <a:r>
              <a:rPr lang="en-US" dirty="0"/>
              <a:t>Goal – Prior Year Baseline) * 20% = Requirement             </a:t>
            </a:r>
          </a:p>
          <a:p>
            <a:r>
              <a:rPr lang="en-US" dirty="0"/>
              <a:t>Prior Year Baseline + Requirement = </a:t>
            </a:r>
            <a:r>
              <a:rPr lang="en-US" dirty="0" smtClean="0"/>
              <a:t>Target</a:t>
            </a:r>
          </a:p>
          <a:p>
            <a:r>
              <a:rPr lang="en-US" dirty="0" smtClean="0"/>
              <a:t>Peak  </a:t>
            </a:r>
            <a:r>
              <a:rPr lang="en-US" dirty="0"/>
              <a:t>Quarter results &gt;= Target 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>    </a:t>
            </a:r>
            <a:r>
              <a:rPr lang="en-US" dirty="0"/>
              <a:t>                                           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9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</a:t>
            </a:r>
            <a:r>
              <a:rPr lang="en-US" dirty="0" smtClean="0"/>
              <a:t>E- Rx Results </a:t>
            </a:r>
            <a:r>
              <a:rPr lang="en-US" dirty="0" smtClean="0"/>
              <a:t>CYE16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459753"/>
              </p:ext>
            </p:extLst>
          </p:nvPr>
        </p:nvGraphicFramePr>
        <p:xfrm>
          <a:off x="381000" y="2145023"/>
          <a:ext cx="8305801" cy="3722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1791"/>
                <a:gridCol w="1111253"/>
                <a:gridCol w="919236"/>
                <a:gridCol w="1111253"/>
                <a:gridCol w="1143937"/>
                <a:gridCol w="1258331"/>
              </a:tblGrid>
              <a:tr h="10916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Health Plan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CYE 15 Baseline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Origin Code 3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Target 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Contractor's Peak Quarter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by </a:t>
                      </a:r>
                      <a:r>
                        <a:rPr lang="en-US" sz="1400" u="none" strike="noStrike" dirty="0" smtClean="0">
                          <a:effectLst/>
                        </a:rPr>
                        <a:t>Line </a:t>
                      </a:r>
                      <a:r>
                        <a:rPr lang="en-US" sz="1400" u="none" strike="noStrike" dirty="0">
                          <a:effectLst/>
                        </a:rPr>
                        <a:t>of Business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Peak Quarter Increase Over (Under) Target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CYE 16 Baseline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Origin Code 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289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45.2%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49.1%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289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CARE 1ST ARIZONA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657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51.3%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73657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49.1%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9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HEALTH CHOICE AZ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657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43.8%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47.0%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46.7%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73657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-0.4%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45.2%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9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HEALTH NET ACCESS     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657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42.3%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45.8%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73657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4.9%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48.3%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9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MARICOPA HEALTH PLAN  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657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43.7%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73657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47.4%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9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MERCY CARE PLAN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657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73657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9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PHOENIX HEALTH PLAN   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657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73657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2.6%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9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UNITED HEALTHCARE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657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50.4%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54.5%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73657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66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UNIVERSITY FAMILY CARE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657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49.8%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51.8%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57.7%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73657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55.4%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10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CMDP and CRS CYE16 </a:t>
            </a:r>
            <a:r>
              <a:rPr lang="en-US" dirty="0" smtClean="0"/>
              <a:t>Rx Results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550686"/>
              </p:ext>
            </p:extLst>
          </p:nvPr>
        </p:nvGraphicFramePr>
        <p:xfrm>
          <a:off x="533401" y="1729579"/>
          <a:ext cx="8153398" cy="3909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1115"/>
                <a:gridCol w="1090862"/>
                <a:gridCol w="902369"/>
                <a:gridCol w="1090862"/>
                <a:gridCol w="1122948"/>
                <a:gridCol w="1235242"/>
              </a:tblGrid>
              <a:tr h="1583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Health Plan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CYE 15 Baseline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Origin Code 3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Target 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Contractor's Peak Quarter</a:t>
                      </a:r>
                      <a:br>
                        <a:rPr lang="en-US" sz="1600" u="none" strike="noStrike" dirty="0">
                          <a:effectLst/>
                        </a:rPr>
                      </a:br>
                      <a:r>
                        <a:rPr lang="en-US" sz="1600" u="none" strike="noStrike" dirty="0">
                          <a:effectLst/>
                        </a:rPr>
                        <a:t>by </a:t>
                      </a:r>
                      <a:r>
                        <a:rPr lang="en-US" sz="1600" u="none" strike="noStrike" dirty="0" smtClean="0">
                          <a:effectLst/>
                        </a:rPr>
                        <a:t>Line </a:t>
                      </a:r>
                      <a:r>
                        <a:rPr lang="en-US" sz="1600" u="none" strike="noStrike" dirty="0">
                          <a:effectLst/>
                        </a:rPr>
                        <a:t>of Business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Peak Quarter Increase Over (Under) </a:t>
                      </a:r>
                      <a:r>
                        <a:rPr lang="en-US" sz="1600" u="none" strike="noStrike" dirty="0">
                          <a:effectLst/>
                        </a:rPr>
                        <a:t>Target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CYE 16 Baseline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Origin Code 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38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DCS/CMDP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50.2%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53.1%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55.1%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49.0%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57.0%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CRS FULLY INTEGRATED  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49.0%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52.2%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59.0%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CRS ONLY              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23.4%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31.7%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39.7%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CRS PARTIAL ACUTE     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50.0%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14.0%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41.2%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75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CRS PARTIAL BH        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50.1%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53.1%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60.9%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59.3%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6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DDD and ALTCS CYE16 </a:t>
            </a:r>
            <a:r>
              <a:rPr lang="en-US" dirty="0" smtClean="0"/>
              <a:t>Rx Results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770643"/>
              </p:ext>
            </p:extLst>
          </p:nvPr>
        </p:nvGraphicFramePr>
        <p:xfrm>
          <a:off x="533401" y="1752441"/>
          <a:ext cx="8153398" cy="39625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1115"/>
                <a:gridCol w="1090862"/>
                <a:gridCol w="902369"/>
                <a:gridCol w="1090862"/>
                <a:gridCol w="1122948"/>
                <a:gridCol w="1235242"/>
              </a:tblGrid>
              <a:tr h="1539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Health Plan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 CYE 15 Baseline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Origin Code 3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Target 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Contractor's Peak Quarter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by line of Business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Peak Quarter Increase Over (Under) Target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CYE 16 Baseline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Origin Code 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48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LTC DD DES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49.6%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52.7%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58.6%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57.5%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8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LTC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25.0%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28.3%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8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BRIDGEWAY </a:t>
                      </a:r>
                      <a:r>
                        <a:rPr lang="en-US" sz="1600" u="none" strike="noStrike" dirty="0" smtClean="0">
                          <a:effectLst/>
                        </a:rPr>
                        <a:t>- LTC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26.0%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8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MERCY CARE PLAN - LTC 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27.5%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31.0%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3.5%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8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UNITED HEALTHCARE </a:t>
                      </a:r>
                      <a:r>
                        <a:rPr lang="en-US" sz="1600" u="none" strike="noStrike" dirty="0">
                          <a:effectLst/>
                        </a:rPr>
                        <a:t>LTC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33.6%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85725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31.5%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95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RBHA CYE16 </a:t>
            </a:r>
            <a:r>
              <a:rPr lang="en-US" dirty="0" smtClean="0"/>
              <a:t>Rx Results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403992"/>
              </p:ext>
            </p:extLst>
          </p:nvPr>
        </p:nvGraphicFramePr>
        <p:xfrm>
          <a:off x="457201" y="1619092"/>
          <a:ext cx="8153397" cy="3943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9399"/>
                <a:gridCol w="982578"/>
                <a:gridCol w="902368"/>
                <a:gridCol w="1090862"/>
                <a:gridCol w="1122948"/>
                <a:gridCol w="1235242"/>
              </a:tblGrid>
              <a:tr h="124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Health Plan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CYE 15 Baseline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Origin Code 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Target 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Contractor's Peak Quarter</a:t>
                      </a:r>
                      <a:br>
                        <a:rPr lang="en-US" sz="1600" u="none" strike="noStrike" dirty="0">
                          <a:effectLst/>
                        </a:rPr>
                      </a:br>
                      <a:r>
                        <a:rPr lang="en-US" sz="1600" u="none" strike="noStrike" dirty="0">
                          <a:effectLst/>
                        </a:rPr>
                        <a:t>by </a:t>
                      </a:r>
                      <a:r>
                        <a:rPr lang="en-US" sz="1600" u="none" strike="noStrike" dirty="0" smtClean="0">
                          <a:effectLst/>
                        </a:rPr>
                        <a:t>Line </a:t>
                      </a:r>
                      <a:r>
                        <a:rPr lang="en-US" sz="1600" u="none" strike="noStrike" dirty="0">
                          <a:effectLst/>
                        </a:rPr>
                        <a:t>of Business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Peak Quarter Increase Over (Under) Target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CYE 16 Baseline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Origin Code 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385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RBHA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85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HCIC </a:t>
                      </a:r>
                      <a:r>
                        <a:rPr lang="en-US" sz="1600" u="none" strike="noStrike" dirty="0">
                          <a:effectLst/>
                        </a:rPr>
                        <a:t>INTEGRATED                                   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38.26%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44.61%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58.01%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13.4%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54.5%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385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HEALTH </a:t>
                      </a:r>
                      <a:r>
                        <a:rPr lang="en-US" sz="1600" u="none" strike="noStrike" dirty="0">
                          <a:effectLst/>
                        </a:rPr>
                        <a:t>CHOICE RBHA                    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38.26%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44.61%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66.46%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21.9%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61.6%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385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CIC </a:t>
                      </a:r>
                      <a:r>
                        <a:rPr lang="en-US" sz="1600" u="none" strike="noStrike" dirty="0">
                          <a:effectLst/>
                        </a:rPr>
                        <a:t>INTEGRATED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41.04%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44.61%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72.49%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58.8%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385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CENPATICO </a:t>
                      </a:r>
                      <a:r>
                        <a:rPr lang="en-US" sz="1600" u="none" strike="noStrike" dirty="0">
                          <a:effectLst/>
                        </a:rPr>
                        <a:t>RBHA                       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38.26%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44.61%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60.11%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55.2%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385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MERCY/MARICOPA INTEGRATED          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38.26%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46.83%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74.17%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50.1%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  <a:tr h="385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MERCY </a:t>
                      </a:r>
                      <a:r>
                        <a:rPr lang="en-US" sz="1600" u="none" strike="noStrike" dirty="0">
                          <a:effectLst/>
                        </a:rPr>
                        <a:t>MARICOPA RBHA    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38.26%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44.61%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53.55%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40.5%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5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CYE 17 E-Rx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3735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Policy will be updated </a:t>
            </a:r>
            <a:r>
              <a:rPr lang="en-US" dirty="0" smtClean="0"/>
              <a:t>to indicate CYE17 will follow the same methodology as CYE16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3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238</TotalTime>
  <Words>548</Words>
  <Application>Microsoft Office PowerPoint</Application>
  <PresentationFormat>On-screen Show (4:3)</PresentationFormat>
  <Paragraphs>222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AHCCCS template 2014</vt:lpstr>
      <vt:lpstr>E-Rx CYE16 Results</vt:lpstr>
      <vt:lpstr>Calculation</vt:lpstr>
      <vt:lpstr>Acute E- Rx Results CYE16</vt:lpstr>
      <vt:lpstr>CMDP and CRS CYE16 Rx Results</vt:lpstr>
      <vt:lpstr>DDD and ALTCS CYE16 Rx Results</vt:lpstr>
      <vt:lpstr>RBHA CYE16 Rx Results</vt:lpstr>
      <vt:lpstr>CYE 17 E-Rx</vt:lpstr>
      <vt:lpstr>Questions?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 Update</dc:title>
  <dc:creator>Silver, Shelli</dc:creator>
  <cp:lastModifiedBy>Layne, Cynthia</cp:lastModifiedBy>
  <cp:revision>28</cp:revision>
  <dcterms:created xsi:type="dcterms:W3CDTF">2017-05-16T20:42:07Z</dcterms:created>
  <dcterms:modified xsi:type="dcterms:W3CDTF">2017-07-12T05:57:14Z</dcterms:modified>
</cp:coreProperties>
</file>