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4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5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6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7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4"/>
    <p:sldMasterId id="2147484227" r:id="rId5"/>
    <p:sldMasterId id="2147484239" r:id="rId6"/>
    <p:sldMasterId id="2147484251" r:id="rId7"/>
    <p:sldMasterId id="2147484263" r:id="rId8"/>
    <p:sldMasterId id="2147484274" r:id="rId9"/>
    <p:sldMasterId id="2147484286" r:id="rId10"/>
    <p:sldMasterId id="2147484297" r:id="rId11"/>
  </p:sldMasterIdLst>
  <p:notesMasterIdLst>
    <p:notesMasterId r:id="rId20"/>
  </p:notesMasterIdLst>
  <p:handoutMasterIdLst>
    <p:handoutMasterId r:id="rId21"/>
  </p:handoutMasterIdLst>
  <p:sldIdLst>
    <p:sldId id="712" r:id="rId12"/>
    <p:sldId id="713" r:id="rId13"/>
    <p:sldId id="714" r:id="rId14"/>
    <p:sldId id="715" r:id="rId15"/>
    <p:sldId id="716" r:id="rId16"/>
    <p:sldId id="717" r:id="rId17"/>
    <p:sldId id="718" r:id="rId18"/>
    <p:sldId id="618" r:id="rId1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2527" autoAdjust="0"/>
    <p:restoredTop sz="94704" autoAdjust="0"/>
  </p:normalViewPr>
  <p:slideViewPr>
    <p:cSldViewPr>
      <p:cViewPr>
        <p:scale>
          <a:sx n="90" d="100"/>
          <a:sy n="90" d="100"/>
        </p:scale>
        <p:origin x="-324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644"/>
    </p:cViewPr>
  </p:sorterViewPr>
  <p:notesViewPr>
    <p:cSldViewPr>
      <p:cViewPr varScale="1">
        <p:scale>
          <a:sx n="96" d="100"/>
          <a:sy n="96" d="100"/>
        </p:scale>
        <p:origin x="-3600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2844793-DE4A-4109-AC3B-563B8AFB86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740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B5C2C34-22E5-4F62-B91E-07252E9FC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7071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5C2C34-22E5-4F62-B91E-07252E9FC91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75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38188"/>
            <a:ext cx="4648200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48056" y="2209800"/>
            <a:ext cx="6705600" cy="1905000"/>
          </a:xfrm>
          <a:prstGeom prst="rect">
            <a:avLst/>
          </a:prstGeom>
        </p:spPr>
        <p:txBody>
          <a:bodyPr anchor="ctr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04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3DF2F909-4C91-4EB9-8C22-A8BC55A0E7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070066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48056" y="2015653"/>
            <a:ext cx="6705600" cy="1905000"/>
          </a:xfrm>
          <a:prstGeom prst="rect">
            <a:avLst/>
          </a:prstGeom>
        </p:spPr>
        <p:txBody>
          <a:bodyPr anchor="b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38616"/>
            <a:ext cx="4648200" cy="126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31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819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472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132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6474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18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200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0883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764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14566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3436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704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56924B78-3C50-469C-9FB7-2C77C6EF6F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23604799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4080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 quality health care for those in need</a:t>
            </a:r>
            <a:endParaRPr lang="en-US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0B3CE-E0F2-43C4-948E-B68C79F1E4D0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9781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48056" y="2015653"/>
            <a:ext cx="6705600" cy="1905000"/>
          </a:xfrm>
          <a:prstGeom prst="rect">
            <a:avLst/>
          </a:prstGeom>
        </p:spPr>
        <p:txBody>
          <a:bodyPr anchor="b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38616"/>
            <a:ext cx="4648200" cy="126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757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802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708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7975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6474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8615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897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1248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764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14566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583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428268C2-6260-4244-89F6-AD24D84BE9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40208143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279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0276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 quality health care for those in need</a:t>
            </a:r>
            <a:endParaRPr lang="en-US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0B3CE-E0F2-43C4-948E-B68C79F1E4D0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5488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48056" y="2015653"/>
            <a:ext cx="6705600" cy="1905000"/>
          </a:xfrm>
          <a:prstGeom prst="rect">
            <a:avLst/>
          </a:prstGeom>
        </p:spPr>
        <p:txBody>
          <a:bodyPr anchor="b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38616"/>
            <a:ext cx="4648200" cy="126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147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378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69842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48794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6474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2248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968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416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F644A0F1-F62F-4FD8-A7E9-6CA41DAFF9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290629844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764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14566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09863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1700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28465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 quality health care for those in need</a:t>
            </a:r>
            <a:endParaRPr lang="en-US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0B3CE-E0F2-43C4-948E-B68C79F1E4D0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2495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48056" y="2015653"/>
            <a:ext cx="6705600" cy="1905000"/>
          </a:xfrm>
          <a:prstGeom prst="rect">
            <a:avLst/>
          </a:prstGeom>
        </p:spPr>
        <p:txBody>
          <a:bodyPr anchor="b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38616"/>
            <a:ext cx="4648200" cy="126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3482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75425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3277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59201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6474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19745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45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90FA4C60-E50B-4A3F-B83C-536A6F6EB8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97092519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1285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764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14566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64481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35831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63259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48056" y="2015653"/>
            <a:ext cx="6705600" cy="1905000"/>
          </a:xfrm>
          <a:prstGeom prst="rect">
            <a:avLst/>
          </a:prstGeom>
        </p:spPr>
        <p:txBody>
          <a:bodyPr anchor="b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38616"/>
            <a:ext cx="4648200" cy="126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22076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81054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68196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50183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6474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96187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863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D81DCE34-9279-40D9-A8FD-34C13E3811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6410051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68566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764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14566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28987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99388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8565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 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A56A9A-593D-4542-852A-382A38DE42D7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5814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48056" y="2015653"/>
            <a:ext cx="6705600" cy="1905000"/>
          </a:xfrm>
          <a:prstGeom prst="rect">
            <a:avLst/>
          </a:prstGeom>
        </p:spPr>
        <p:txBody>
          <a:bodyPr anchor="b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38616"/>
            <a:ext cx="4648200" cy="126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722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392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28088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9324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6474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422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73897DE7-46DC-4F79-8421-C292E16F3E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97535403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152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84255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764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14566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10964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25018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929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48056" y="2209800"/>
            <a:ext cx="6705600" cy="1905000"/>
          </a:xfrm>
          <a:prstGeom prst="rect">
            <a:avLst/>
          </a:prstGeom>
        </p:spPr>
        <p:txBody>
          <a:bodyPr anchor="ctr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38616"/>
            <a:ext cx="4648200" cy="126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17722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15547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41051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25448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01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791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6220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002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8B4E844A-195F-44A7-9721-5856C2C5E5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406348389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703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74233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791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6220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002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46528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32406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20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1C8167C8-3A02-483C-BD6B-757D19A2B2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Reaching across Arizona to provide comprehensive </a:t>
            </a:r>
            <a:br>
              <a:rPr lang="en-US"/>
            </a:br>
            <a:r>
              <a:rPr lang="en-US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449068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5" Type="http://schemas.openxmlformats.org/officeDocument/2006/relationships/slideLayout" Target="../slideLayouts/slideLayout58.xml"/><Relationship Id="rId10" Type="http://schemas.openxmlformats.org/officeDocument/2006/relationships/slideLayout" Target="../slideLayouts/slideLayout63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188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79DA8400-60A5-4BAD-AB99-E2D7426329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188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/>
              <a:t>Reaching across Arizona to provide comprehensive  quality health care for those in need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7" r:id="rId1"/>
    <p:sldLayoutId id="2147484218" r:id="rId2"/>
    <p:sldLayoutId id="2147484219" r:id="rId3"/>
    <p:sldLayoutId id="2147484220" r:id="rId4"/>
    <p:sldLayoutId id="2147484221" r:id="rId5"/>
    <p:sldLayoutId id="2147484222" r:id="rId6"/>
    <p:sldLayoutId id="2147484223" r:id="rId7"/>
    <p:sldLayoutId id="2147484224" r:id="rId8"/>
    <p:sldLayoutId id="2147484225" r:id="rId9"/>
    <p:sldLayoutId id="2147484226" r:id="rId1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632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  <a:latin typeface="Calibri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632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  <a:latin typeface="Calibri"/>
              </a:rPr>
              <a:t>Reaching across Arizona to provide comprehensive  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9767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8" r:id="rId1"/>
    <p:sldLayoutId id="2147484229" r:id="rId2"/>
    <p:sldLayoutId id="2147484230" r:id="rId3"/>
    <p:sldLayoutId id="2147484231" r:id="rId4"/>
    <p:sldLayoutId id="2147484232" r:id="rId5"/>
    <p:sldLayoutId id="2147484233" r:id="rId6"/>
    <p:sldLayoutId id="2147484234" r:id="rId7"/>
    <p:sldLayoutId id="2147484235" r:id="rId8"/>
    <p:sldLayoutId id="2147484236" r:id="rId9"/>
    <p:sldLayoutId id="2147484237" r:id="rId10"/>
    <p:sldLayoutId id="2147484238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632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  <a:latin typeface="Calibri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632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  <a:latin typeface="Calibri"/>
              </a:rPr>
              <a:t>Reaching across Arizona to provide comprehensive  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287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0" r:id="rId1"/>
    <p:sldLayoutId id="2147484241" r:id="rId2"/>
    <p:sldLayoutId id="2147484242" r:id="rId3"/>
    <p:sldLayoutId id="2147484243" r:id="rId4"/>
    <p:sldLayoutId id="2147484244" r:id="rId5"/>
    <p:sldLayoutId id="2147484245" r:id="rId6"/>
    <p:sldLayoutId id="2147484246" r:id="rId7"/>
    <p:sldLayoutId id="2147484247" r:id="rId8"/>
    <p:sldLayoutId id="2147484248" r:id="rId9"/>
    <p:sldLayoutId id="2147484249" r:id="rId10"/>
    <p:sldLayoutId id="214748425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632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  <a:latin typeface="Calibri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632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  <a:latin typeface="Calibri"/>
              </a:rPr>
              <a:t>Reaching across Arizona to provide comprehensive  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2675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2" r:id="rId1"/>
    <p:sldLayoutId id="2147484253" r:id="rId2"/>
    <p:sldLayoutId id="2147484254" r:id="rId3"/>
    <p:sldLayoutId id="2147484255" r:id="rId4"/>
    <p:sldLayoutId id="2147484256" r:id="rId5"/>
    <p:sldLayoutId id="2147484257" r:id="rId6"/>
    <p:sldLayoutId id="2147484258" r:id="rId7"/>
    <p:sldLayoutId id="2147484259" r:id="rId8"/>
    <p:sldLayoutId id="2147484260" r:id="rId9"/>
    <p:sldLayoutId id="2147484261" r:id="rId10"/>
    <p:sldLayoutId id="2147484262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632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  <a:latin typeface="Calibri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632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  <a:latin typeface="Calibri"/>
              </a:rPr>
              <a:t>Reaching across Arizona to provide comprehensive 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  <a:latin typeface="Calibri"/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  <a:latin typeface="Calibri"/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8747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4" r:id="rId1"/>
    <p:sldLayoutId id="2147484265" r:id="rId2"/>
    <p:sldLayoutId id="2147484266" r:id="rId3"/>
    <p:sldLayoutId id="2147484267" r:id="rId4"/>
    <p:sldLayoutId id="2147484268" r:id="rId5"/>
    <p:sldLayoutId id="2147484269" r:id="rId6"/>
    <p:sldLayoutId id="2147484270" r:id="rId7"/>
    <p:sldLayoutId id="2147484271" r:id="rId8"/>
    <p:sldLayoutId id="2147484272" r:id="rId9"/>
    <p:sldLayoutId id="2147484273" r:id="rId10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632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632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 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405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5" r:id="rId1"/>
    <p:sldLayoutId id="2147484276" r:id="rId2"/>
    <p:sldLayoutId id="2147484277" r:id="rId3"/>
    <p:sldLayoutId id="2147484278" r:id="rId4"/>
    <p:sldLayoutId id="2147484279" r:id="rId5"/>
    <p:sldLayoutId id="2147484280" r:id="rId6"/>
    <p:sldLayoutId id="2147484281" r:id="rId7"/>
    <p:sldLayoutId id="2147484282" r:id="rId8"/>
    <p:sldLayoutId id="2147484283" r:id="rId9"/>
    <p:sldLayoutId id="2147484284" r:id="rId10"/>
    <p:sldLayoutId id="2147484285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632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632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 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993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88" r:id="rId2"/>
    <p:sldLayoutId id="2147484289" r:id="rId3"/>
    <p:sldLayoutId id="2147484290" r:id="rId4"/>
    <p:sldLayoutId id="2147484291" r:id="rId5"/>
    <p:sldLayoutId id="2147484292" r:id="rId6"/>
    <p:sldLayoutId id="2147484293" r:id="rId7"/>
    <p:sldLayoutId id="2147484294" r:id="rId8"/>
    <p:sldLayoutId id="2147484295" r:id="rId9"/>
    <p:sldLayoutId id="2147484296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632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  <a:latin typeface="Calibri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632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  <a:latin typeface="Calibri"/>
              </a:rPr>
              <a:t>Reaching across Arizona to provide comprehensive 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  <a:latin typeface="Calibri"/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  <a:latin typeface="Calibri"/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753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8" r:id="rId1"/>
    <p:sldLayoutId id="2147484299" r:id="rId2"/>
    <p:sldLayoutId id="2147484300" r:id="rId3"/>
    <p:sldLayoutId id="2147484301" r:id="rId4"/>
    <p:sldLayoutId id="2147484302" r:id="rId5"/>
    <p:sldLayoutId id="2147484303" r:id="rId6"/>
    <p:sldLayoutId id="2147484304" r:id="rId7"/>
    <p:sldLayoutId id="2147484305" r:id="rId8"/>
    <p:sldLayoutId id="2147484306" r:id="rId9"/>
    <p:sldLayoutId id="2147484307" r:id="rId10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npaticointegratedcareaz.com/inthecommunity/community-resources/autism-spectrum-resources.html" TargetMode="External"/><Relationship Id="rId2" Type="http://schemas.openxmlformats.org/officeDocument/2006/relationships/hyperlink" Target="http://www.azahcccs.gov/shared/asd.html" TargetMode="External"/><Relationship Id="rId1" Type="http://schemas.openxmlformats.org/officeDocument/2006/relationships/slideLayout" Target="../slideLayouts/slideLayout77.xml"/><Relationship Id="rId5" Type="http://schemas.openxmlformats.org/officeDocument/2006/relationships/hyperlink" Target="http://www.healthchoiceintegratedcare.com/members/childrens-services/" TargetMode="External"/><Relationship Id="rId4" Type="http://schemas.openxmlformats.org/officeDocument/2006/relationships/hyperlink" Target="https://www.mercymaricopa.org/health-and-wellness/conditions/autis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hccommunityplan.com/content/dam/communityplan/plandocuments/findaprovider/AZ_Autism_Spectrum_Disorder.pdf" TargetMode="External"/><Relationship Id="rId2" Type="http://schemas.openxmlformats.org/officeDocument/2006/relationships/hyperlink" Target="http://www.cenpaticointegratedcareaz.com/content/dam/centene/cenpaticoaz/Provider%20Forms,%20Attachments,%20and%20Deliverables/PMA_3-3-2.pdf" TargetMode="External"/><Relationship Id="rId1" Type="http://schemas.openxmlformats.org/officeDocument/2006/relationships/slideLayout" Target="../slideLayouts/slideLayout77.xml"/><Relationship Id="rId5" Type="http://schemas.openxmlformats.org/officeDocument/2006/relationships/hyperlink" Target="http://www.mercymaricopa.org/assets/pdf/members/directories-guides/AutismSpectrumDisorderProviders.pdf" TargetMode="External"/><Relationship Id="rId4" Type="http://schemas.openxmlformats.org/officeDocument/2006/relationships/hyperlink" Target="http://www.healthchoiceintegratedcare.com/wp-content/uploads/2015/07/HCIC-ASD-Providers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Accomplishments since Report Finalized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Successfully registered BCBAs as independent AHCCCS provider type</a:t>
            </a:r>
          </a:p>
          <a:p>
            <a:pPr marL="857250" lvl="1" indent="-457200"/>
            <a:r>
              <a:rPr lang="en-US" dirty="0" smtClean="0"/>
              <a:t>108 BCBAs AHCCCS registered as of 4-4-17</a:t>
            </a:r>
          </a:p>
          <a:p>
            <a:pPr marL="514350" indent="-514350">
              <a:buAutoNum type="arabicPeriod"/>
            </a:pPr>
            <a:r>
              <a:rPr lang="en-US" dirty="0" smtClean="0"/>
              <a:t>Researched and determined appropriate code set to be linked to BCBA Provider Type </a:t>
            </a:r>
          </a:p>
          <a:p>
            <a:pPr lvl="1"/>
            <a:r>
              <a:rPr lang="en-US" dirty="0" smtClean="0"/>
              <a:t>Dual code set—HCPCS and CPT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ervices provided </a:t>
            </a:r>
            <a:r>
              <a:rPr lang="en-US" dirty="0" smtClean="0"/>
              <a:t>by </a:t>
            </a:r>
            <a:r>
              <a:rPr lang="en-US" dirty="0" smtClean="0"/>
              <a:t>BCBAs </a:t>
            </a:r>
            <a:r>
              <a:rPr lang="en-US" dirty="0" smtClean="0"/>
              <a:t>not </a:t>
            </a:r>
            <a:r>
              <a:rPr lang="en-US" dirty="0" smtClean="0"/>
              <a:t>limited to autism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1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13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BCBA Penetration Rate compared to other similar AHCCCS PTs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1946038"/>
              </p:ext>
            </p:extLst>
          </p:nvPr>
        </p:nvGraphicFramePr>
        <p:xfrm>
          <a:off x="1676400" y="1905000"/>
          <a:ext cx="6019800" cy="26990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98092"/>
                <a:gridCol w="917834"/>
                <a:gridCol w="966141"/>
                <a:gridCol w="1337733"/>
              </a:tblGrid>
              <a:tr h="480695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AHCCCS Provider Type*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AHCCCCS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Distinct Providers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State Wide 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Actively Licensed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Medicaid Penetration 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Rate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11-PSYCHOLOGIST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405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1,712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23.7%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63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85-LICENSED CLINICAL SOCIAL WORKER (LCSW)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498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4,205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11.8%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002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86-LICENSED MARRIAGE &amp; </a:t>
                      </a:r>
                      <a:r>
                        <a:rPr lang="en-US" sz="1400" dirty="0" smtClean="0">
                          <a:effectLst/>
                        </a:rPr>
                        <a:t>FAMILY THERAPIST </a:t>
                      </a:r>
                      <a:r>
                        <a:rPr lang="en-US" sz="1400" dirty="0">
                          <a:effectLst/>
                        </a:rPr>
                        <a:t>(LMFT)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545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9.9%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95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87-LICENSED PROFESSIONAL COUNSELOR (LPC)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524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3,951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13.3%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1,481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10,413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14.2%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2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28414" y="4540102"/>
            <a:ext cx="2743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b="1" i="1" dirty="0" smtClean="0">
                <a:solidFill>
                  <a:srgbClr val="595959"/>
                </a:solidFill>
                <a:latin typeface="Calibri"/>
              </a:rPr>
              <a:t>*Data current as of April 2016 </a:t>
            </a:r>
            <a:endParaRPr lang="en-US" sz="1100" b="1" i="1" dirty="0">
              <a:solidFill>
                <a:srgbClr val="595959"/>
              </a:solidFill>
              <a:latin typeface="Calibri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825377"/>
              </p:ext>
            </p:extLst>
          </p:nvPr>
        </p:nvGraphicFramePr>
        <p:xfrm>
          <a:off x="1600200" y="4833610"/>
          <a:ext cx="6172200" cy="9526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68930"/>
                <a:gridCol w="941070"/>
                <a:gridCol w="990600"/>
                <a:gridCol w="1371600"/>
              </a:tblGrid>
              <a:tr h="480695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AHCCCS Provider Type**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AHCCCCS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Distinct Providers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State Wide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Actively Licensed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Medicaid Penetration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Rate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BC-BCBA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108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44%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810693" y="5791530"/>
            <a:ext cx="2133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100" b="1" i="1" dirty="0" smtClean="0">
                <a:solidFill>
                  <a:srgbClr val="595959"/>
                </a:solidFill>
                <a:latin typeface="Calibri"/>
              </a:rPr>
              <a:t>**Data current as of April 4, 2017</a:t>
            </a:r>
            <a:endParaRPr lang="en-US" sz="1100" b="1" i="1" dirty="0">
              <a:solidFill>
                <a:srgbClr val="595959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743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Accomplishments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3"/>
            </a:pPr>
            <a:r>
              <a:rPr lang="en-US" sz="2800" dirty="0" smtClean="0"/>
              <a:t>Designated websites at AHCCCS and each RBHA</a:t>
            </a:r>
          </a:p>
          <a:p>
            <a:pPr marL="914400" lvl="1" indent="-514350"/>
            <a:r>
              <a:rPr lang="en-US" sz="2000" dirty="0" smtClean="0"/>
              <a:t>AHCCCS Website Dedicated to Autism </a:t>
            </a:r>
            <a:r>
              <a:rPr lang="en-US" sz="2000" dirty="0" smtClean="0">
                <a:hlinkClick r:id="rId2"/>
              </a:rPr>
              <a:t>http://www.azahcccs.gov/shared/asd.html</a:t>
            </a:r>
            <a:endParaRPr lang="en-US" sz="2000" dirty="0" smtClean="0"/>
          </a:p>
          <a:p>
            <a:pPr marL="914400" lvl="1" indent="-514350"/>
            <a:r>
              <a:rPr lang="en-US" sz="2000" dirty="0"/>
              <a:t>CIC</a:t>
            </a:r>
          </a:p>
          <a:p>
            <a:pPr marL="800100" lvl="2" indent="0">
              <a:buNone/>
            </a:pPr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www.cenpaticointegratedcareaz.com/inthecommunity/community-resources/autism-spectrum-resources.html</a:t>
            </a:r>
            <a:endParaRPr lang="en-US" sz="2000" dirty="0" smtClean="0"/>
          </a:p>
          <a:p>
            <a:pPr marL="914400" lvl="1" indent="-514350"/>
            <a:r>
              <a:rPr lang="en-US" sz="2000" dirty="0" smtClean="0"/>
              <a:t>MMIC</a:t>
            </a:r>
          </a:p>
          <a:p>
            <a:pPr marL="800100" lvl="2" indent="0">
              <a:buNone/>
            </a:pPr>
            <a:r>
              <a:rPr lang="en-US" sz="2000" u="sng" dirty="0">
                <a:hlinkClick r:id="rId4"/>
              </a:rPr>
              <a:t>https://www.mercymaricopa.org/health-and-wellness/conditions/autism</a:t>
            </a:r>
            <a:endParaRPr lang="en-US" sz="2000" dirty="0" smtClean="0"/>
          </a:p>
          <a:p>
            <a:pPr marL="914400" lvl="1" indent="-514350"/>
            <a:r>
              <a:rPr lang="en-US" sz="2000" dirty="0" smtClean="0"/>
              <a:t>HCIC</a:t>
            </a:r>
          </a:p>
          <a:p>
            <a:pPr marL="800100" lvl="2" indent="0">
              <a:buNone/>
            </a:pPr>
            <a:r>
              <a:rPr lang="en-US" sz="2000" dirty="0" smtClean="0">
                <a:hlinkClick r:id="rId5"/>
              </a:rPr>
              <a:t>http</a:t>
            </a:r>
            <a:r>
              <a:rPr lang="en-US" sz="2000" dirty="0">
                <a:hlinkClick r:id="rId5"/>
              </a:rPr>
              <a:t>://www.healthchoiceintegratedcare.com/members/childrens-services</a:t>
            </a:r>
            <a:r>
              <a:rPr lang="en-US" sz="2000" dirty="0" smtClean="0">
                <a:hlinkClick r:id="rId5"/>
              </a:rPr>
              <a:t>/</a:t>
            </a:r>
            <a:endParaRPr lang="en-US" sz="2000" dirty="0" smtClean="0"/>
          </a:p>
          <a:p>
            <a:pPr marL="914400" lvl="1" indent="-51435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3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22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</a:t>
            </a:r>
            <a:r>
              <a:rPr lang="en-US" dirty="0" smtClean="0"/>
              <a:t>Accomplishments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4. Identified Specialized ASD Diagnosing Providers by RBHA</a:t>
            </a:r>
          </a:p>
          <a:p>
            <a:r>
              <a:rPr lang="en-US" sz="1600" dirty="0" smtClean="0"/>
              <a:t>CIC</a:t>
            </a:r>
          </a:p>
          <a:p>
            <a:pPr marL="0" indent="0">
              <a:buNone/>
            </a:pPr>
            <a:r>
              <a:rPr lang="en-US" sz="1600" dirty="0" smtClean="0">
                <a:hlinkClick r:id="rId2"/>
              </a:rPr>
              <a:t>http://www.cenpaticointegratedcareaz.com/content/dam/centene/cenpaticoaz/Provider%20Forms%2C%20Attachments%2C%20and%20Deliverables/PMA_3-3-2.pdf</a:t>
            </a:r>
            <a:endParaRPr lang="en-US" sz="1600" dirty="0" smtClean="0"/>
          </a:p>
          <a:p>
            <a:r>
              <a:rPr lang="en-US" sz="1600" dirty="0" smtClean="0"/>
              <a:t>CRS</a:t>
            </a:r>
          </a:p>
          <a:p>
            <a:pPr marL="0" indent="0">
              <a:buNone/>
            </a:pPr>
            <a:r>
              <a:rPr lang="en-US" sz="1600" dirty="0">
                <a:hlinkClick r:id="rId3"/>
              </a:rPr>
              <a:t>http://</a:t>
            </a:r>
            <a:r>
              <a:rPr lang="en-US" sz="1600" dirty="0" smtClean="0">
                <a:hlinkClick r:id="rId3"/>
              </a:rPr>
              <a:t>www.uhccommunityplan.com/content/dam/communityplan/plandocuments/findaprovider/AZ_Autism_Spectrum_Disorder.pdf</a:t>
            </a:r>
            <a:endParaRPr lang="en-US" sz="1600" dirty="0" smtClean="0"/>
          </a:p>
          <a:p>
            <a:r>
              <a:rPr lang="en-US" sz="1600" dirty="0" smtClean="0"/>
              <a:t>HCIC </a:t>
            </a:r>
          </a:p>
          <a:p>
            <a:pPr marL="0" indent="0">
              <a:buNone/>
            </a:pPr>
            <a:r>
              <a:rPr lang="en-US" sz="1600" dirty="0" smtClean="0">
                <a:hlinkClick r:id="rId4"/>
              </a:rPr>
              <a:t>http</a:t>
            </a:r>
            <a:r>
              <a:rPr lang="en-US" sz="1600" dirty="0">
                <a:hlinkClick r:id="rId4"/>
              </a:rPr>
              <a:t>://</a:t>
            </a:r>
            <a:r>
              <a:rPr lang="en-US" sz="1600" dirty="0" smtClean="0">
                <a:hlinkClick r:id="rId4"/>
              </a:rPr>
              <a:t>www.healthchoiceintegratedcare.com/wp-content/uploads/2015/07/HCIC-ASD-Providers.pdf</a:t>
            </a:r>
            <a:endParaRPr lang="en-US" sz="1600" dirty="0" smtClean="0"/>
          </a:p>
          <a:p>
            <a:r>
              <a:rPr lang="en-US" sz="1600" dirty="0" smtClean="0"/>
              <a:t>MMIC</a:t>
            </a:r>
          </a:p>
          <a:p>
            <a:pPr marL="0" indent="0">
              <a:buNone/>
            </a:pPr>
            <a:r>
              <a:rPr lang="en-US" sz="1600" u="sng" dirty="0" smtClean="0">
                <a:hlinkClick r:id="rId5"/>
              </a:rPr>
              <a:t>http://www.mercymaricopa.org/assets/pdf/members/directories-guides/AutismSpectrumDisorderProviders.pdf</a:t>
            </a:r>
            <a:endParaRPr lang="en-US" sz="1600" u="sng" dirty="0"/>
          </a:p>
          <a:p>
            <a:pPr marL="0" indent="0">
              <a:buNone/>
            </a:pPr>
            <a:endParaRPr lang="en-US" sz="1600" u="sng" dirty="0" smtClean="0"/>
          </a:p>
          <a:p>
            <a:endParaRPr lang="en-US" sz="16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4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5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Accomplishments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5</a:t>
            </a:r>
            <a:r>
              <a:rPr lang="en-US" sz="2800" dirty="0" smtClean="0"/>
              <a:t>. </a:t>
            </a:r>
            <a:r>
              <a:rPr lang="en-US" sz="2800" dirty="0" smtClean="0"/>
              <a:t>Network expansion</a:t>
            </a:r>
          </a:p>
          <a:p>
            <a:r>
              <a:rPr lang="en-US" sz="2800" dirty="0" smtClean="0"/>
              <a:t>MMIC started Centers of Excellence for Autism Touchstone and SWBH</a:t>
            </a:r>
          </a:p>
          <a:p>
            <a:pPr marL="0" indent="0">
              <a:buNone/>
            </a:pPr>
            <a:r>
              <a:rPr lang="en-US" sz="2800" dirty="0" smtClean="0"/>
              <a:t>6. </a:t>
            </a:r>
            <a:r>
              <a:rPr lang="en-US" sz="2800" dirty="0"/>
              <a:t>DDD updating Article 3 to address ASD specialized diagnosing providers </a:t>
            </a:r>
            <a:r>
              <a:rPr lang="en-US" sz="2800" dirty="0" smtClean="0"/>
              <a:t>recommendations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7</a:t>
            </a:r>
            <a:r>
              <a:rPr lang="en-US" sz="2800" dirty="0" smtClean="0"/>
              <a:t>. </a:t>
            </a:r>
            <a:r>
              <a:rPr lang="en-US" sz="2800" dirty="0" smtClean="0"/>
              <a:t>AHCCCS Awarded TI from CMS: $300 million over 5 years</a:t>
            </a:r>
          </a:p>
          <a:p>
            <a:pPr marL="0" indent="0">
              <a:buNone/>
            </a:pPr>
            <a:r>
              <a:rPr lang="en-US" sz="2800" dirty="0"/>
              <a:t>8</a:t>
            </a:r>
            <a:r>
              <a:rPr lang="en-US" sz="2800" dirty="0" smtClean="0"/>
              <a:t>. </a:t>
            </a:r>
            <a:r>
              <a:rPr lang="en-US" sz="2800" dirty="0" smtClean="0"/>
              <a:t>AHCCCS RFI for 10/1/18 integrated contracts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5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56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Accomplishments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9</a:t>
            </a:r>
            <a:r>
              <a:rPr lang="en-US" sz="2400" dirty="0" smtClean="0"/>
              <a:t>. DDD implementing </a:t>
            </a:r>
            <a:r>
              <a:rPr lang="en-US" sz="2400" dirty="0" err="1" smtClean="0"/>
              <a:t>hab</a:t>
            </a:r>
            <a:r>
              <a:rPr lang="en-US" sz="2400" dirty="0" smtClean="0"/>
              <a:t> consultation </a:t>
            </a:r>
          </a:p>
          <a:p>
            <a:pPr marL="0" indent="0">
              <a:buNone/>
            </a:pPr>
            <a:r>
              <a:rPr lang="en-US" sz="2400" dirty="0" smtClean="0"/>
              <a:t>10. AHCCCS </a:t>
            </a:r>
            <a:r>
              <a:rPr lang="en-US" sz="2400" dirty="0"/>
              <a:t>consulting with independent BCBA to update Covered Behavioral Health Services Guide and AMPM re: focused and comprehensive behavioral interventions including appropriate </a:t>
            </a:r>
            <a:r>
              <a:rPr lang="en-US" sz="2400" dirty="0" smtClean="0"/>
              <a:t>coding</a:t>
            </a:r>
          </a:p>
          <a:p>
            <a:pPr marL="0" indent="0">
              <a:buNone/>
            </a:pPr>
            <a:r>
              <a:rPr lang="en-US" sz="2400" dirty="0" smtClean="0"/>
              <a:t>11. ASD </a:t>
            </a:r>
            <a:r>
              <a:rPr lang="en-US" sz="2400" dirty="0"/>
              <a:t>Advisory Committee continues to be actively engaged and provide constructive feedback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6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24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</a:t>
            </a:r>
            <a:r>
              <a:rPr lang="en-US" dirty="0" smtClean="0"/>
              <a:t>Accomplishments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11. AHCCCS </a:t>
            </a:r>
            <a:r>
              <a:rPr lang="en-US" sz="2800" dirty="0" smtClean="0"/>
              <a:t>consulting </a:t>
            </a:r>
            <a:r>
              <a:rPr lang="en-US" sz="2800" dirty="0" smtClean="0"/>
              <a:t>with independent BCBA to update Covered Behavioral Health Services Guide </a:t>
            </a:r>
            <a:r>
              <a:rPr lang="en-US" sz="2800" dirty="0" smtClean="0"/>
              <a:t>and AMPM re</a:t>
            </a:r>
            <a:r>
              <a:rPr lang="en-US" sz="2800" dirty="0" smtClean="0"/>
              <a:t>: focused and comprehensive behavioral interventions including appropriate </a:t>
            </a:r>
            <a:r>
              <a:rPr lang="en-US" sz="2800" dirty="0" smtClean="0"/>
              <a:t>coding</a:t>
            </a:r>
          </a:p>
          <a:p>
            <a:pPr marL="0" indent="0">
              <a:buNone/>
            </a:pPr>
            <a:r>
              <a:rPr lang="en-US" sz="2800" dirty="0" smtClean="0"/>
              <a:t>12. </a:t>
            </a:r>
            <a:r>
              <a:rPr lang="en-US" sz="2800" dirty="0"/>
              <a:t>ASD Advisory Committee continues to be actively engaged and provide constructive feedback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7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67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400" dirty="0" smtClean="0"/>
              <a:t>QUESTIONS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8268C2-6260-4244-89F6-AD24D84BE93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5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2014 AHCCCS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2014 AHCCCS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2014 AHCCCS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2014 AHCCCS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2014 AHCCCS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2014 AHCCCS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2014 AHCCCS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AHCCCS template 2014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8CA5A3BC7C3A45A7DF571A25E273CD" ma:contentTypeVersion="0" ma:contentTypeDescription="Create a new document." ma:contentTypeScope="" ma:versionID="5589fa26cd31f093e6817e0116009b8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4778DE3-1BB4-46D7-ADBB-119184F23F6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5734FB-75F0-48A5-A4EB-69DDB64B4804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purl.org/dc/elements/1.1/"/>
    <ds:schemaRef ds:uri="http://purl.org/dc/terms/"/>
    <ds:schemaRef ds:uri="http://purl.org/dc/dcmitype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F48B145-882E-42BE-B2DB-79040E8286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18680</TotalTime>
  <Words>410</Words>
  <Application>Microsoft Office PowerPoint</Application>
  <PresentationFormat>On-screen Show (4:3)</PresentationFormat>
  <Paragraphs>103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8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1_2014 AHCCCS</vt:lpstr>
      <vt:lpstr>3_2014 AHCCCS</vt:lpstr>
      <vt:lpstr>4_2014 AHCCCS</vt:lpstr>
      <vt:lpstr>5_2014 AHCCCS</vt:lpstr>
      <vt:lpstr>2_2014 AHCCCS</vt:lpstr>
      <vt:lpstr>6_2014 AHCCCS</vt:lpstr>
      <vt:lpstr>7_2014 AHCCCS</vt:lpstr>
      <vt:lpstr>AHCCCS template 2014</vt:lpstr>
      <vt:lpstr>Summary of Accomplishments since Report Finalized </vt:lpstr>
      <vt:lpstr>BCBA Penetration Rate compared to other similar AHCCCS PTs</vt:lpstr>
      <vt:lpstr>Summary of Accomplishments  </vt:lpstr>
      <vt:lpstr>Summary of Accomplishments </vt:lpstr>
      <vt:lpstr>Summary of Accomplishments</vt:lpstr>
      <vt:lpstr>Summary of Accomplishments</vt:lpstr>
      <vt:lpstr>Summary of Accomplishments</vt:lpstr>
      <vt:lpstr>PowerPoint Presentation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 presentation</dc:title>
  <dc:creator>Lcraymon</dc:creator>
  <cp:lastModifiedBy>Salek, Sara</cp:lastModifiedBy>
  <cp:revision>411</cp:revision>
  <cp:lastPrinted>2014-12-15T18:30:49Z</cp:lastPrinted>
  <dcterms:created xsi:type="dcterms:W3CDTF">2011-11-23T15:17:49Z</dcterms:created>
  <dcterms:modified xsi:type="dcterms:W3CDTF">2017-07-11T20:58:41Z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0x010100218CA5A3BC7C3A45A7DF571A25E273CD</vt:lpwstr>
  </property>
</Properties>
</file>