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sldIdLst>
    <p:sldId id="273" r:id="rId2"/>
    <p:sldId id="274" r:id="rId3"/>
    <p:sldId id="290" r:id="rId4"/>
    <p:sldId id="291" r:id="rId5"/>
    <p:sldId id="289" r:id="rId6"/>
    <p:sldId id="262" r:id="rId7"/>
    <p:sldId id="276" r:id="rId8"/>
    <p:sldId id="292" r:id="rId9"/>
    <p:sldId id="278" r:id="rId10"/>
    <p:sldId id="293" r:id="rId11"/>
    <p:sldId id="294" r:id="rId12"/>
    <p:sldId id="295" r:id="rId13"/>
    <p:sldId id="296" r:id="rId14"/>
    <p:sldId id="297" r:id="rId15"/>
    <p:sldId id="284" r:id="rId16"/>
    <p:sldId id="285" r:id="rId17"/>
    <p:sldId id="287" r:id="rId18"/>
    <p:sldId id="283" r:id="rId19"/>
    <p:sldId id="258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0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betlac\AppData\Local\Microsoft\Windows\Temporary%20Internet%20Files\Content.Outlook\2DG6F91F\FY18-26%20AHCA%20v.%20Senate%20Comparison%20-%2006_22_17%20(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jbetlac\AppData\Local\Microsoft\Windows\Temporary%20Internet%20Files\Content.Outlook\2DG6F91F\FY18-26%20AHCA%20v.%20Senate%20Comparison%20-%2006_22_17%20(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Z:\.Projects%20-%20%20Active\Scorecard%20-%20Current%20Month\Scorecard%20and%20Visuals%20Build\Scorecard%20and%20Graphs\ADHS%20Business%20Review%20Visuals%20Data%20Sour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>
                <a:solidFill>
                  <a:sysClr val="windowText" lastClr="000000"/>
                </a:solidFill>
              </a:rPr>
              <a:t>State</a:t>
            </a:r>
            <a:r>
              <a:rPr lang="en-US" sz="1200" baseline="0">
                <a:solidFill>
                  <a:sysClr val="windowText" lastClr="000000"/>
                </a:solidFill>
              </a:rPr>
              <a:t> Cost by Fiscal Year</a:t>
            </a:r>
            <a:endParaRPr lang="en-US" sz="1200">
              <a:solidFill>
                <a:sysClr val="windowText" lastClr="000000"/>
              </a:solidFill>
            </a:endParaRP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Chart1!$B$38</c:f>
              <c:strCache>
                <c:ptCount val="1"/>
                <c:pt idx="0">
                  <c:v>BCRA - 0-138% Open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cat>
            <c:strRef>
              <c:f>Chart1!$C$35:$K$35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Chart1!$C$38:$K$38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91.593299999999999</c:v>
                </c:pt>
                <c:pt idx="2">
                  <c:v>117.7114</c:v>
                </c:pt>
                <c:pt idx="3">
                  <c:v>175.05329999999998</c:v>
                </c:pt>
                <c:pt idx="4">
                  <c:v>308.19690000000003</c:v>
                </c:pt>
                <c:pt idx="5">
                  <c:v>454.36619999999999</c:v>
                </c:pt>
                <c:pt idx="6">
                  <c:v>685.91399999999999</c:v>
                </c:pt>
                <c:pt idx="7">
                  <c:v>864.9683</c:v>
                </c:pt>
                <c:pt idx="8">
                  <c:v>908.73580000000004</c:v>
                </c:pt>
              </c:numCache>
            </c:numRef>
          </c:val>
        </c:ser>
        <c:ser>
          <c:idx val="3"/>
          <c:order val="3"/>
          <c:tx>
            <c:strRef>
              <c:f>Chart1!$B$39</c:f>
              <c:strCache>
                <c:ptCount val="1"/>
                <c:pt idx="0">
                  <c:v>BCRA - 100-138% Freeze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Chart1!$C$35:$K$35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Chart1!$C$39:$K$39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91.593299999999999</c:v>
                </c:pt>
                <c:pt idx="2">
                  <c:v>112.5793</c:v>
                </c:pt>
                <c:pt idx="3">
                  <c:v>145.66839999999999</c:v>
                </c:pt>
                <c:pt idx="4">
                  <c:v>269.59719999999999</c:v>
                </c:pt>
                <c:pt idx="5">
                  <c:v>402.36059999999998</c:v>
                </c:pt>
                <c:pt idx="6">
                  <c:v>536.53010000000006</c:v>
                </c:pt>
                <c:pt idx="7">
                  <c:v>620.88159999999993</c:v>
                </c:pt>
                <c:pt idx="8">
                  <c:v>652.29819999999995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85408"/>
        <c:axId val="115586944"/>
      </c:areaChart>
      <c:lineChart>
        <c:grouping val="standard"/>
        <c:varyColors val="0"/>
        <c:ser>
          <c:idx val="0"/>
          <c:order val="0"/>
          <c:tx>
            <c:strRef>
              <c:f>Chart1!$B$36</c:f>
              <c:strCache>
                <c:ptCount val="1"/>
                <c:pt idx="0">
                  <c:v>AHCA - 0-138% Open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Chart1!$C$35:$K$35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Chart1!$C$36:$K$36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91.593299999999999</c:v>
                </c:pt>
                <c:pt idx="2">
                  <c:v>163.5855</c:v>
                </c:pt>
                <c:pt idx="3">
                  <c:v>422.4966</c:v>
                </c:pt>
                <c:pt idx="4">
                  <c:v>554.60710000000006</c:v>
                </c:pt>
                <c:pt idx="5">
                  <c:v>655.59129999999993</c:v>
                </c:pt>
                <c:pt idx="6">
                  <c:v>780.21229999999991</c:v>
                </c:pt>
                <c:pt idx="7">
                  <c:v>864.9683</c:v>
                </c:pt>
                <c:pt idx="8">
                  <c:v>908.73580000000004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Chart1!$B$37</c:f>
              <c:strCache>
                <c:ptCount val="1"/>
                <c:pt idx="0">
                  <c:v>AHCA - 100-138% Freeze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Chart1!$C$35:$K$35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Chart1!$C$37:$K$37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91.593299999999999</c:v>
                </c:pt>
                <c:pt idx="2">
                  <c:v>148.13339999999999</c:v>
                </c:pt>
                <c:pt idx="3">
                  <c:v>318.98099999999999</c:v>
                </c:pt>
                <c:pt idx="4">
                  <c:v>408.55540000000002</c:v>
                </c:pt>
                <c:pt idx="5">
                  <c:v>477.58689999999996</c:v>
                </c:pt>
                <c:pt idx="6">
                  <c:v>562.3981</c:v>
                </c:pt>
                <c:pt idx="7">
                  <c:v>620.88159999999993</c:v>
                </c:pt>
                <c:pt idx="8">
                  <c:v>652.29819999999995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85408"/>
        <c:axId val="115586944"/>
      </c:lineChart>
      <c:catAx>
        <c:axId val="11558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115586944"/>
        <c:crosses val="autoZero"/>
        <c:auto val="1"/>
        <c:lblAlgn val="ctr"/>
        <c:lblOffset val="100"/>
        <c:noMultiLvlLbl val="0"/>
      </c:catAx>
      <c:valAx>
        <c:axId val="115586944"/>
        <c:scaling>
          <c:orientation val="minMax"/>
        </c:scaling>
        <c:delete val="0"/>
        <c:axPos val="l"/>
        <c:majorGridlines/>
        <c:numFmt formatCode="&quot;$&quot;#,##0.0_);\(&quot;$&quot;#,##0.0\)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11558540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05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Chart1!$B$71</c:f>
              <c:strCache>
                <c:ptCount val="1"/>
                <c:pt idx="0">
                  <c:v>BCRA - 0-138% Open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Chart1!$C$68:$K$68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Chart1!$C$71:$K$71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121.6507</c:v>
                </c:pt>
                <c:pt idx="2">
                  <c:v>239.3621</c:v>
                </c:pt>
                <c:pt idx="3">
                  <c:v>414.41539999999998</c:v>
                </c:pt>
                <c:pt idx="4">
                  <c:v>722.6123</c:v>
                </c:pt>
                <c:pt idx="5">
                  <c:v>1176.9784999999999</c:v>
                </c:pt>
                <c:pt idx="6">
                  <c:v>1862.8924999999999</c:v>
                </c:pt>
                <c:pt idx="7">
                  <c:v>2727.8607999999999</c:v>
                </c:pt>
                <c:pt idx="8">
                  <c:v>3636.5965999999999</c:v>
                </c:pt>
              </c:numCache>
            </c:numRef>
          </c:val>
        </c:ser>
        <c:ser>
          <c:idx val="3"/>
          <c:order val="3"/>
          <c:tx>
            <c:strRef>
              <c:f>Chart1!$B$72</c:f>
              <c:strCache>
                <c:ptCount val="1"/>
                <c:pt idx="0">
                  <c:v>BCRA - 100-138% Freeze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Chart1!$C$68:$K$68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Chart1!$C$72:$K$72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121.6507</c:v>
                </c:pt>
                <c:pt idx="2">
                  <c:v>234.23000000000002</c:v>
                </c:pt>
                <c:pt idx="3">
                  <c:v>379.89840000000004</c:v>
                </c:pt>
                <c:pt idx="4">
                  <c:v>649.49559999999997</c:v>
                </c:pt>
                <c:pt idx="5">
                  <c:v>1051.8561999999999</c:v>
                </c:pt>
                <c:pt idx="6">
                  <c:v>1588.3863000000001</c:v>
                </c:pt>
                <c:pt idx="7">
                  <c:v>2209.2678999999998</c:v>
                </c:pt>
                <c:pt idx="8">
                  <c:v>2861.5661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55840"/>
        <c:axId val="41557376"/>
      </c:areaChart>
      <c:lineChart>
        <c:grouping val="standard"/>
        <c:varyColors val="0"/>
        <c:ser>
          <c:idx val="0"/>
          <c:order val="0"/>
          <c:tx>
            <c:strRef>
              <c:f>Chart1!$B$69</c:f>
              <c:strCache>
                <c:ptCount val="1"/>
                <c:pt idx="0">
                  <c:v>AHCA - 0-138% Open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Chart1!$C$68:$K$68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Chart1!$C$69:$K$69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121.6507</c:v>
                </c:pt>
                <c:pt idx="2">
                  <c:v>285.2362</c:v>
                </c:pt>
                <c:pt idx="3">
                  <c:v>707.7328</c:v>
                </c:pt>
                <c:pt idx="4">
                  <c:v>1262.3398999999999</c:v>
                </c:pt>
                <c:pt idx="5">
                  <c:v>1917.9312</c:v>
                </c:pt>
                <c:pt idx="6">
                  <c:v>2698.1435000000001</c:v>
                </c:pt>
                <c:pt idx="7">
                  <c:v>3563.1118000000001</c:v>
                </c:pt>
                <c:pt idx="8">
                  <c:v>4471.8476000000001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Chart1!$B$70</c:f>
              <c:strCache>
                <c:ptCount val="1"/>
                <c:pt idx="0">
                  <c:v>AHCA - 100-138% Freeze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Chart1!$C$68:$K$68</c:f>
              <c:strCache>
                <c:ptCount val="9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  <c:pt idx="8">
                  <c:v>FY 2026</c:v>
                </c:pt>
              </c:strCache>
            </c:strRef>
          </c:cat>
          <c:val>
            <c:numRef>
              <c:f>Chart1!$C$70:$K$70</c:f>
              <c:numCache>
                <c:formatCode>_(* #,##0.0_);_(* \(#,##0.0\);_(* "-"??_);_(@_)</c:formatCode>
                <c:ptCount val="9"/>
                <c:pt idx="0">
                  <c:v>30.057400000000001</c:v>
                </c:pt>
                <c:pt idx="1">
                  <c:v>121.6507</c:v>
                </c:pt>
                <c:pt idx="2">
                  <c:v>269.78409999999997</c:v>
                </c:pt>
                <c:pt idx="3">
                  <c:v>588.76509999999996</c:v>
                </c:pt>
                <c:pt idx="4">
                  <c:v>997.32050000000004</c:v>
                </c:pt>
                <c:pt idx="5">
                  <c:v>1474.9074000000001</c:v>
                </c:pt>
                <c:pt idx="6">
                  <c:v>2037.3054999999999</c:v>
                </c:pt>
                <c:pt idx="7">
                  <c:v>2658.1871000000001</c:v>
                </c:pt>
                <c:pt idx="8">
                  <c:v>3310.4853000000003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55840"/>
        <c:axId val="41557376"/>
      </c:lineChart>
      <c:catAx>
        <c:axId val="4155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</a:defRPr>
            </a:pPr>
            <a:endParaRPr lang="en-US"/>
          </a:p>
        </c:txPr>
        <c:crossAx val="41557376"/>
        <c:crosses val="autoZero"/>
        <c:auto val="1"/>
        <c:lblAlgn val="ctr"/>
        <c:lblOffset val="100"/>
        <c:noMultiLvlLbl val="0"/>
      </c:catAx>
      <c:valAx>
        <c:axId val="41557376"/>
        <c:scaling>
          <c:orientation val="minMax"/>
        </c:scaling>
        <c:delete val="0"/>
        <c:axPos val="l"/>
        <c:majorGridlines/>
        <c:numFmt formatCode="&quot;$&quot;#,##0.0_);\(&quot;$&quot;#,##0.0\)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ysClr val="windowText" lastClr="000000"/>
                </a:solidFill>
              </a:defRPr>
            </a:pPr>
            <a:endParaRPr lang="en-US"/>
          </a:p>
        </c:txPr>
        <c:crossAx val="41555840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05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[#40]</a:t>
            </a:r>
            <a:r>
              <a:rPr lang="en-US" baseline="0" dirty="0"/>
              <a:t>  </a:t>
            </a:r>
            <a:r>
              <a:rPr lang="en-US" dirty="0"/>
              <a:t>Percent of Adults Smoking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'#40'!$B$1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B3D-4F6D-B215-72F662DC4A6E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3D-4F6D-B215-72F662DC4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'#40'!$A$2:$A$7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'#40'!$B$2:$B$7</c:f>
              <c:numCache>
                <c:formatCode>General</c:formatCode>
                <c:ptCount val="6"/>
                <c:pt idx="0">
                  <c:v>19.3</c:v>
                </c:pt>
                <c:pt idx="1">
                  <c:v>17.100000000000001</c:v>
                </c:pt>
                <c:pt idx="2">
                  <c:v>16.3</c:v>
                </c:pt>
                <c:pt idx="3">
                  <c:v>16.5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3D-4F6D-B215-72F662DC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067136"/>
        <c:axId val="71068672"/>
      </c:barChart>
      <c:lineChart>
        <c:grouping val="standard"/>
        <c:varyColors val="0"/>
        <c:ser>
          <c:idx val="2"/>
          <c:order val="1"/>
          <c:tx>
            <c:strRef>
              <c:f>'#40'!$C$1</c:f>
              <c:strCache>
                <c:ptCount val="1"/>
                <c:pt idx="0">
                  <c:v>Target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'#40'!$A$2:$A$7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'#40'!$C$2:$C$7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B3D-4F6D-B215-72F662DC4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67136"/>
        <c:axId val="71068672"/>
      </c:lineChart>
      <c:catAx>
        <c:axId val="710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068672"/>
        <c:crosses val="autoZero"/>
        <c:auto val="1"/>
        <c:lblAlgn val="ctr"/>
        <c:lblOffset val="100"/>
        <c:noMultiLvlLbl val="0"/>
      </c:catAx>
      <c:valAx>
        <c:axId val="71068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71067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Medicaid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Took child for checkup</c:v>
                </c:pt>
                <c:pt idx="1">
                  <c:v>Saw doctors</c:v>
                </c:pt>
                <c:pt idx="2">
                  <c:v>Saw specialists</c:v>
                </c:pt>
                <c:pt idx="3">
                  <c:v>Were satisfied with 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74</c:v>
                </c:pt>
                <c:pt idx="2">
                  <c:v>30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Employer Insurance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Took child for checkup</c:v>
                </c:pt>
                <c:pt idx="1">
                  <c:v>Saw doctors</c:v>
                </c:pt>
                <c:pt idx="2">
                  <c:v>Saw specialists</c:v>
                </c:pt>
                <c:pt idx="3">
                  <c:v>Were satisfied with care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86</c:v>
                </c:pt>
                <c:pt idx="1">
                  <c:v>69</c:v>
                </c:pt>
                <c:pt idx="2">
                  <c:v>24</c:v>
                </c:pt>
                <c:pt idx="3">
                  <c:v>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Uninsured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Took child for checkup</c:v>
                </c:pt>
                <c:pt idx="1">
                  <c:v>Saw doctors</c:v>
                </c:pt>
                <c:pt idx="2">
                  <c:v>Saw specialists</c:v>
                </c:pt>
                <c:pt idx="3">
                  <c:v>Were satisfied with care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</c:v>
                </c:pt>
                <c:pt idx="1">
                  <c:v>36</c:v>
                </c:pt>
                <c:pt idx="2">
                  <c:v>9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21568"/>
        <c:axId val="35023104"/>
      </c:barChart>
      <c:catAx>
        <c:axId val="3502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5023104"/>
        <c:crosses val="autoZero"/>
        <c:auto val="1"/>
        <c:lblAlgn val="ctr"/>
        <c:lblOffset val="100"/>
        <c:noMultiLvlLbl val="0"/>
      </c:catAx>
      <c:valAx>
        <c:axId val="3502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215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9CFF3-A4E3-4B7A-BD91-F5250BB6B4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9F7DA-AF42-4FE1-95A4-8202C3133F4F}">
      <dgm:prSet phldrT="[Text]"/>
      <dgm:spPr/>
      <dgm:t>
        <a:bodyPr/>
        <a:lstStyle/>
        <a:p>
          <a:r>
            <a:rPr lang="en-US" dirty="0" smtClean="0"/>
            <a:t>Adult Emergency Dental</a:t>
          </a:r>
          <a:endParaRPr lang="en-US" dirty="0"/>
        </a:p>
      </dgm:t>
    </dgm:pt>
    <dgm:pt modelId="{BBCE22F9-85B6-4807-B226-1E01D6E4A4A5}" type="parTrans" cxnId="{E7BFF93C-7820-4007-941A-01537593025F}">
      <dgm:prSet/>
      <dgm:spPr/>
      <dgm:t>
        <a:bodyPr/>
        <a:lstStyle/>
        <a:p>
          <a:endParaRPr lang="en-US"/>
        </a:p>
      </dgm:t>
    </dgm:pt>
    <dgm:pt modelId="{49635CC1-B3C6-4854-BA4F-43190FD0A2F5}" type="sibTrans" cxnId="{E7BFF93C-7820-4007-941A-01537593025F}">
      <dgm:prSet/>
      <dgm:spPr/>
      <dgm:t>
        <a:bodyPr/>
        <a:lstStyle/>
        <a:p>
          <a:endParaRPr lang="en-US"/>
        </a:p>
      </dgm:t>
    </dgm:pt>
    <dgm:pt modelId="{430E7FEB-521E-47C8-A290-C900019675B4}">
      <dgm:prSet phldrT="[Text]" custT="1"/>
      <dgm:spPr/>
      <dgm:t>
        <a:bodyPr/>
        <a:lstStyle/>
        <a:p>
          <a:r>
            <a:rPr lang="en-US" sz="2000" dirty="0" smtClean="0"/>
            <a:t>$1,000 limit</a:t>
          </a:r>
          <a:endParaRPr lang="en-US" sz="2000" dirty="0"/>
        </a:p>
      </dgm:t>
    </dgm:pt>
    <dgm:pt modelId="{2CB05E06-D51B-4C33-A379-BBA3735EB4ED}" type="parTrans" cxnId="{9A9AC191-86AF-4CEA-B909-17AEB966E89F}">
      <dgm:prSet/>
      <dgm:spPr/>
      <dgm:t>
        <a:bodyPr/>
        <a:lstStyle/>
        <a:p>
          <a:endParaRPr lang="en-US"/>
        </a:p>
      </dgm:t>
    </dgm:pt>
    <dgm:pt modelId="{AF931F60-5173-4C56-B0EA-3C320DE9356B}" type="sibTrans" cxnId="{9A9AC191-86AF-4CEA-B909-17AEB966E89F}">
      <dgm:prSet/>
      <dgm:spPr/>
      <dgm:t>
        <a:bodyPr/>
        <a:lstStyle/>
        <a:p>
          <a:endParaRPr lang="en-US"/>
        </a:p>
      </dgm:t>
    </dgm:pt>
    <dgm:pt modelId="{70CA6538-DBD8-4E4F-AF41-0A64BB889500}">
      <dgm:prSet phldrT="[Text]" custT="1"/>
      <dgm:spPr/>
      <dgm:t>
        <a:bodyPr/>
        <a:lstStyle/>
        <a:p>
          <a:r>
            <a:rPr lang="en-US" sz="2000" dirty="0" smtClean="0"/>
            <a:t>Target October 1, 2017</a:t>
          </a:r>
          <a:endParaRPr lang="en-US" sz="2000" dirty="0"/>
        </a:p>
      </dgm:t>
    </dgm:pt>
    <dgm:pt modelId="{2DEE2410-3311-4AD1-8EDF-5A7D2F604378}" type="parTrans" cxnId="{2C06AC12-4640-4ABC-84B3-4381F68BED57}">
      <dgm:prSet/>
      <dgm:spPr/>
      <dgm:t>
        <a:bodyPr/>
        <a:lstStyle/>
        <a:p>
          <a:endParaRPr lang="en-US"/>
        </a:p>
      </dgm:t>
    </dgm:pt>
    <dgm:pt modelId="{E7CBE442-975C-4F22-BE35-C4BCB71FBC8F}" type="sibTrans" cxnId="{2C06AC12-4640-4ABC-84B3-4381F68BED57}">
      <dgm:prSet/>
      <dgm:spPr/>
      <dgm:t>
        <a:bodyPr/>
        <a:lstStyle/>
        <a:p>
          <a:endParaRPr lang="en-US"/>
        </a:p>
      </dgm:t>
    </dgm:pt>
    <dgm:pt modelId="{831E47F2-D070-47E8-8059-EB1164513E69}">
      <dgm:prSet phldrT="[Text]"/>
      <dgm:spPr/>
      <dgm:t>
        <a:bodyPr/>
        <a:lstStyle/>
        <a:p>
          <a:r>
            <a:rPr lang="en-US" dirty="0" smtClean="0"/>
            <a:t>Occupational Therapy</a:t>
          </a:r>
          <a:endParaRPr lang="en-US" dirty="0"/>
        </a:p>
      </dgm:t>
    </dgm:pt>
    <dgm:pt modelId="{A6CDB9F1-926B-4199-815D-5DE2B5232ED8}" type="parTrans" cxnId="{4436CCD7-3AED-416A-8702-AFFB5F6B8481}">
      <dgm:prSet/>
      <dgm:spPr/>
      <dgm:t>
        <a:bodyPr/>
        <a:lstStyle/>
        <a:p>
          <a:endParaRPr lang="en-US"/>
        </a:p>
      </dgm:t>
    </dgm:pt>
    <dgm:pt modelId="{DE826E9F-CE5D-4FC9-B950-090061C0E429}" type="sibTrans" cxnId="{4436CCD7-3AED-416A-8702-AFFB5F6B8481}">
      <dgm:prSet/>
      <dgm:spPr/>
      <dgm:t>
        <a:bodyPr/>
        <a:lstStyle/>
        <a:p>
          <a:endParaRPr lang="en-US"/>
        </a:p>
      </dgm:t>
    </dgm:pt>
    <dgm:pt modelId="{5385D7FD-6EE6-47BA-BD60-88CA08D62916}">
      <dgm:prSet phldrT="[Text]" custT="1"/>
      <dgm:spPr/>
      <dgm:t>
        <a:bodyPr/>
        <a:lstStyle/>
        <a:p>
          <a:r>
            <a:rPr lang="en-US" sz="2000" dirty="0" smtClean="0"/>
            <a:t>Target October 1, 2017</a:t>
          </a:r>
          <a:endParaRPr lang="en-US" sz="2000" dirty="0"/>
        </a:p>
      </dgm:t>
    </dgm:pt>
    <dgm:pt modelId="{33C06589-8048-4021-9847-E5A972E209C3}" type="parTrans" cxnId="{559AA8A9-A6D2-4ECB-BE97-B4179C24EEB4}">
      <dgm:prSet/>
      <dgm:spPr/>
      <dgm:t>
        <a:bodyPr/>
        <a:lstStyle/>
        <a:p>
          <a:endParaRPr lang="en-US"/>
        </a:p>
      </dgm:t>
    </dgm:pt>
    <dgm:pt modelId="{6223B810-718E-43FD-B9FD-2EFDEE844BF5}" type="sibTrans" cxnId="{559AA8A9-A6D2-4ECB-BE97-B4179C24EEB4}">
      <dgm:prSet/>
      <dgm:spPr/>
      <dgm:t>
        <a:bodyPr/>
        <a:lstStyle/>
        <a:p>
          <a:endParaRPr lang="en-US"/>
        </a:p>
      </dgm:t>
    </dgm:pt>
    <dgm:pt modelId="{D36293CA-C914-448F-B25D-60A7FD954937}">
      <dgm:prSet phldrT="[Text]"/>
      <dgm:spPr/>
      <dgm:t>
        <a:bodyPr/>
        <a:lstStyle/>
        <a:p>
          <a:r>
            <a:rPr lang="en-US" dirty="0" smtClean="0"/>
            <a:t>Opioid Initiative</a:t>
          </a:r>
          <a:endParaRPr lang="en-US" dirty="0"/>
        </a:p>
      </dgm:t>
    </dgm:pt>
    <dgm:pt modelId="{52F66D46-09B4-436C-A7B1-817CC00D0E97}" type="parTrans" cxnId="{9FA15655-25EA-482E-BAB4-7861421E1499}">
      <dgm:prSet/>
      <dgm:spPr/>
      <dgm:t>
        <a:bodyPr/>
        <a:lstStyle/>
        <a:p>
          <a:endParaRPr lang="en-US"/>
        </a:p>
      </dgm:t>
    </dgm:pt>
    <dgm:pt modelId="{F61D076A-33BF-4689-92D4-CD3BBCF8CD5A}" type="sibTrans" cxnId="{9FA15655-25EA-482E-BAB4-7861421E1499}">
      <dgm:prSet/>
      <dgm:spPr/>
      <dgm:t>
        <a:bodyPr/>
        <a:lstStyle/>
        <a:p>
          <a:endParaRPr lang="en-US"/>
        </a:p>
      </dgm:t>
    </dgm:pt>
    <dgm:pt modelId="{4F9441A6-B028-494F-B227-1B9A337960C9}">
      <dgm:prSet phldrT="[Text]" custT="1"/>
      <dgm:spPr/>
      <dgm:t>
        <a:bodyPr/>
        <a:lstStyle/>
        <a:p>
          <a:r>
            <a:rPr lang="en-US" sz="2000" dirty="0" smtClean="0"/>
            <a:t>3 OIG Staff	</a:t>
          </a:r>
          <a:endParaRPr lang="en-US" sz="2000" dirty="0"/>
        </a:p>
      </dgm:t>
    </dgm:pt>
    <dgm:pt modelId="{3FEC94DD-7629-4DAD-8803-9997B809E637}" type="parTrans" cxnId="{5B5A55F6-1F40-4F61-AFE8-9FC67847A29D}">
      <dgm:prSet/>
      <dgm:spPr/>
      <dgm:t>
        <a:bodyPr/>
        <a:lstStyle/>
        <a:p>
          <a:endParaRPr lang="en-US"/>
        </a:p>
      </dgm:t>
    </dgm:pt>
    <dgm:pt modelId="{502EE34E-5154-4B83-9ADC-9D04295E291B}" type="sibTrans" cxnId="{5B5A55F6-1F40-4F61-AFE8-9FC67847A29D}">
      <dgm:prSet/>
      <dgm:spPr/>
      <dgm:t>
        <a:bodyPr/>
        <a:lstStyle/>
        <a:p>
          <a:endParaRPr lang="en-US"/>
        </a:p>
      </dgm:t>
    </dgm:pt>
    <dgm:pt modelId="{CCEC76DD-10B6-4500-96B6-B5F17C3972A6}">
      <dgm:prSet phldrT="[Text]" custT="1"/>
      <dgm:spPr/>
      <dgm:t>
        <a:bodyPr/>
        <a:lstStyle/>
        <a:p>
          <a:r>
            <a:rPr lang="en-US" sz="2000" dirty="0" smtClean="0"/>
            <a:t>2 Clinical Staff</a:t>
          </a:r>
          <a:endParaRPr lang="en-US" sz="2000" dirty="0"/>
        </a:p>
      </dgm:t>
    </dgm:pt>
    <dgm:pt modelId="{87E72D3B-6F8C-43F4-B317-435286193041}" type="parTrans" cxnId="{46C6E14E-4824-47C0-9B13-89F4D9F49CEF}">
      <dgm:prSet/>
      <dgm:spPr/>
      <dgm:t>
        <a:bodyPr/>
        <a:lstStyle/>
        <a:p>
          <a:endParaRPr lang="en-US"/>
        </a:p>
      </dgm:t>
    </dgm:pt>
    <dgm:pt modelId="{28318EA4-F09A-402F-A607-02AC47EC80F2}" type="sibTrans" cxnId="{46C6E14E-4824-47C0-9B13-89F4D9F49CEF}">
      <dgm:prSet/>
      <dgm:spPr/>
      <dgm:t>
        <a:bodyPr/>
        <a:lstStyle/>
        <a:p>
          <a:endParaRPr lang="en-US"/>
        </a:p>
      </dgm:t>
    </dgm:pt>
    <dgm:pt modelId="{D4CA98DC-ABF8-4C86-A9D7-1420B4D22AD6}">
      <dgm:prSet phldrT="[Text]"/>
      <dgm:spPr/>
      <dgm:t>
        <a:bodyPr/>
        <a:lstStyle/>
        <a:p>
          <a:r>
            <a:rPr lang="en-US" dirty="0" smtClean="0"/>
            <a:t>Proposition 206</a:t>
          </a:r>
          <a:endParaRPr lang="en-US" dirty="0"/>
        </a:p>
      </dgm:t>
    </dgm:pt>
    <dgm:pt modelId="{9463BB42-D45F-4867-89D6-B3A360FCA7F3}" type="parTrans" cxnId="{BFCEDA7C-AD59-42A1-A8DC-C08C8F00A167}">
      <dgm:prSet/>
      <dgm:spPr/>
      <dgm:t>
        <a:bodyPr/>
        <a:lstStyle/>
        <a:p>
          <a:endParaRPr lang="en-US"/>
        </a:p>
      </dgm:t>
    </dgm:pt>
    <dgm:pt modelId="{66FB491E-0CBB-4762-ABBB-259697A08A16}" type="sibTrans" cxnId="{BFCEDA7C-AD59-42A1-A8DC-C08C8F00A167}">
      <dgm:prSet/>
      <dgm:spPr/>
      <dgm:t>
        <a:bodyPr/>
        <a:lstStyle/>
        <a:p>
          <a:endParaRPr lang="en-US"/>
        </a:p>
      </dgm:t>
    </dgm:pt>
    <dgm:pt modelId="{30AB6D29-EFD3-4D95-9BC3-A30116C6A99A}">
      <dgm:prSet custT="1"/>
      <dgm:spPr/>
      <dgm:t>
        <a:bodyPr/>
        <a:lstStyle/>
        <a:p>
          <a:r>
            <a:rPr lang="en-US" sz="1600" b="1" dirty="0" smtClean="0"/>
            <a:t>-Ongoing 1-1-17 	    -Flagstaff 7-1-17</a:t>
          </a:r>
          <a:endParaRPr lang="en-US" sz="900" b="1" dirty="0"/>
        </a:p>
      </dgm:t>
    </dgm:pt>
    <dgm:pt modelId="{543E9559-0ABF-4B7C-8113-ED09C889AEF7}" type="parTrans" cxnId="{5DD5FE27-644F-444B-BCC2-1F61FB42BBFB}">
      <dgm:prSet/>
      <dgm:spPr/>
      <dgm:t>
        <a:bodyPr/>
        <a:lstStyle/>
        <a:p>
          <a:endParaRPr lang="en-US"/>
        </a:p>
      </dgm:t>
    </dgm:pt>
    <dgm:pt modelId="{943ED7C9-B1E9-4522-AD09-8CC8F422648A}" type="sibTrans" cxnId="{5DD5FE27-644F-444B-BCC2-1F61FB42BBFB}">
      <dgm:prSet/>
      <dgm:spPr/>
      <dgm:t>
        <a:bodyPr/>
        <a:lstStyle/>
        <a:p>
          <a:endParaRPr lang="en-US"/>
        </a:p>
      </dgm:t>
    </dgm:pt>
    <dgm:pt modelId="{002A8C60-65C7-46BE-953B-4F001B26A038}">
      <dgm:prSet custT="1"/>
      <dgm:spPr/>
      <dgm:t>
        <a:bodyPr/>
        <a:lstStyle/>
        <a:p>
          <a:r>
            <a:rPr lang="en-US" sz="1600" b="1" dirty="0" smtClean="0"/>
            <a:t>-Network Adequacy Study</a:t>
          </a:r>
        </a:p>
      </dgm:t>
    </dgm:pt>
    <dgm:pt modelId="{A6503637-768C-4427-A491-D6B6AF9FCA06}" type="parTrans" cxnId="{7E2DA85C-3262-4201-ADA4-DF3A78754839}">
      <dgm:prSet/>
      <dgm:spPr/>
      <dgm:t>
        <a:bodyPr/>
        <a:lstStyle/>
        <a:p>
          <a:endParaRPr lang="en-US"/>
        </a:p>
      </dgm:t>
    </dgm:pt>
    <dgm:pt modelId="{E89CA52A-ABFD-4404-A5B8-CECCE1C23672}" type="sibTrans" cxnId="{7E2DA85C-3262-4201-ADA4-DF3A78754839}">
      <dgm:prSet/>
      <dgm:spPr/>
      <dgm:t>
        <a:bodyPr/>
        <a:lstStyle/>
        <a:p>
          <a:endParaRPr lang="en-US"/>
        </a:p>
      </dgm:t>
    </dgm:pt>
    <dgm:pt modelId="{A846CF41-C249-4E2E-A123-35FCFCB50EED}">
      <dgm:prSet custT="1"/>
      <dgm:spPr/>
      <dgm:t>
        <a:bodyPr/>
        <a:lstStyle/>
        <a:p>
          <a:r>
            <a:rPr lang="en-US" sz="1600" b="1" dirty="0" smtClean="0"/>
            <a:t>-Sick Leave 7-1-17 	    -Increase in Min. Wage 1-1-18</a:t>
          </a:r>
        </a:p>
      </dgm:t>
    </dgm:pt>
    <dgm:pt modelId="{A453BCD2-CCE3-4F6E-9E4D-95BAAD2BC703}" type="parTrans" cxnId="{8540AEE9-1921-4F39-858A-5E4D88236BD3}">
      <dgm:prSet/>
      <dgm:spPr/>
      <dgm:t>
        <a:bodyPr/>
        <a:lstStyle/>
        <a:p>
          <a:endParaRPr lang="en-US"/>
        </a:p>
      </dgm:t>
    </dgm:pt>
    <dgm:pt modelId="{E0705447-19E5-4EE1-85C2-1962CC6EFBE9}" type="sibTrans" cxnId="{8540AEE9-1921-4F39-858A-5E4D88236BD3}">
      <dgm:prSet/>
      <dgm:spPr/>
      <dgm:t>
        <a:bodyPr/>
        <a:lstStyle/>
        <a:p>
          <a:endParaRPr lang="en-US"/>
        </a:p>
      </dgm:t>
    </dgm:pt>
    <dgm:pt modelId="{9614EA9E-A86B-4B99-B43C-57464A51365E}" type="pres">
      <dgm:prSet presAssocID="{4EC9CFF3-A4E3-4B7A-BD91-F5250BB6B4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CA0C4-AB17-4835-82B2-51F0E73D871C}" type="pres">
      <dgm:prSet presAssocID="{D1E9F7DA-AF42-4FE1-95A4-8202C3133F4F}" presName="linNode" presStyleCnt="0"/>
      <dgm:spPr/>
    </dgm:pt>
    <dgm:pt modelId="{2185609A-EBDA-4EB4-8782-382FA98B3F4C}" type="pres">
      <dgm:prSet presAssocID="{D1E9F7DA-AF42-4FE1-95A4-8202C3133F4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FAFDE-348E-40A2-837D-3156CC36FEB4}" type="pres">
      <dgm:prSet presAssocID="{D1E9F7DA-AF42-4FE1-95A4-8202C3133F4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EC8D5-6940-4714-8605-34A5C2062E36}" type="pres">
      <dgm:prSet presAssocID="{49635CC1-B3C6-4854-BA4F-43190FD0A2F5}" presName="sp" presStyleCnt="0"/>
      <dgm:spPr/>
    </dgm:pt>
    <dgm:pt modelId="{4FA0F621-90A3-49E9-8318-698FF492440D}" type="pres">
      <dgm:prSet presAssocID="{831E47F2-D070-47E8-8059-EB1164513E69}" presName="linNode" presStyleCnt="0"/>
      <dgm:spPr/>
    </dgm:pt>
    <dgm:pt modelId="{54FFBA83-632C-4DA3-86E8-FCE6802953D5}" type="pres">
      <dgm:prSet presAssocID="{831E47F2-D070-47E8-8059-EB1164513E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47A6F-C40D-4A48-8C0A-8DD874F693CD}" type="pres">
      <dgm:prSet presAssocID="{831E47F2-D070-47E8-8059-EB1164513E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60FE3-9457-43DE-8CC0-AB48C1955436}" type="pres">
      <dgm:prSet presAssocID="{DE826E9F-CE5D-4FC9-B950-090061C0E429}" presName="sp" presStyleCnt="0"/>
      <dgm:spPr/>
    </dgm:pt>
    <dgm:pt modelId="{F2A36AF5-36BE-441C-AE48-A481716C8E64}" type="pres">
      <dgm:prSet presAssocID="{D36293CA-C914-448F-B25D-60A7FD954937}" presName="linNode" presStyleCnt="0"/>
      <dgm:spPr/>
    </dgm:pt>
    <dgm:pt modelId="{51859594-CCB1-49E4-935F-B20C4E852E94}" type="pres">
      <dgm:prSet presAssocID="{D36293CA-C914-448F-B25D-60A7FD95493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E80B4-ADA0-4832-BB1E-B180D9BD0062}" type="pres">
      <dgm:prSet presAssocID="{D36293CA-C914-448F-B25D-60A7FD95493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2D519-FC54-452F-BFF9-85F8F60DB576}" type="pres">
      <dgm:prSet presAssocID="{F61D076A-33BF-4689-92D4-CD3BBCF8CD5A}" presName="sp" presStyleCnt="0"/>
      <dgm:spPr/>
    </dgm:pt>
    <dgm:pt modelId="{36801664-5D3C-46CC-AD5C-D40BCA5D96BF}" type="pres">
      <dgm:prSet presAssocID="{D4CA98DC-ABF8-4C86-A9D7-1420B4D22AD6}" presName="linNode" presStyleCnt="0"/>
      <dgm:spPr/>
    </dgm:pt>
    <dgm:pt modelId="{3E6776A0-DC57-46D8-820E-9913A385AA68}" type="pres">
      <dgm:prSet presAssocID="{D4CA98DC-ABF8-4C86-A9D7-1420B4D22AD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0DA62-BE0D-4576-9249-FD4BBD073815}" type="pres">
      <dgm:prSet presAssocID="{D4CA98DC-ABF8-4C86-A9D7-1420B4D22AD6}" presName="descendantText" presStyleLbl="alignAccFollowNode1" presStyleIdx="3" presStyleCnt="4" custLinFactNeighborX="1010" custLinFactNeighborY="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AC191-86AF-4CEA-B909-17AEB966E89F}" srcId="{D1E9F7DA-AF42-4FE1-95A4-8202C3133F4F}" destId="{430E7FEB-521E-47C8-A290-C900019675B4}" srcOrd="0" destOrd="0" parTransId="{2CB05E06-D51B-4C33-A379-BBA3735EB4ED}" sibTransId="{AF931F60-5173-4C56-B0EA-3C320DE9356B}"/>
    <dgm:cxn modelId="{7E2DA85C-3262-4201-ADA4-DF3A78754839}" srcId="{D4CA98DC-ABF8-4C86-A9D7-1420B4D22AD6}" destId="{002A8C60-65C7-46BE-953B-4F001B26A038}" srcOrd="2" destOrd="0" parTransId="{A6503637-768C-4427-A491-D6B6AF9FCA06}" sibTransId="{E89CA52A-ABFD-4404-A5B8-CECCE1C23672}"/>
    <dgm:cxn modelId="{9A926EBA-174C-4964-813E-67BF79D0F290}" type="presOf" srcId="{831E47F2-D070-47E8-8059-EB1164513E69}" destId="{54FFBA83-632C-4DA3-86E8-FCE6802953D5}" srcOrd="0" destOrd="0" presId="urn:microsoft.com/office/officeart/2005/8/layout/vList5"/>
    <dgm:cxn modelId="{5B5A55F6-1F40-4F61-AFE8-9FC67847A29D}" srcId="{D36293CA-C914-448F-B25D-60A7FD954937}" destId="{4F9441A6-B028-494F-B227-1B9A337960C9}" srcOrd="0" destOrd="0" parTransId="{3FEC94DD-7629-4DAD-8803-9997B809E637}" sibTransId="{502EE34E-5154-4B83-9ADC-9D04295E291B}"/>
    <dgm:cxn modelId="{4D1BA54B-AA1D-4227-9A7D-088A43ACB1A7}" type="presOf" srcId="{D4CA98DC-ABF8-4C86-A9D7-1420B4D22AD6}" destId="{3E6776A0-DC57-46D8-820E-9913A385AA68}" srcOrd="0" destOrd="0" presId="urn:microsoft.com/office/officeart/2005/8/layout/vList5"/>
    <dgm:cxn modelId="{2AAC20EF-6D24-4F8A-BDA1-EA74963C20B1}" type="presOf" srcId="{4EC9CFF3-A4E3-4B7A-BD91-F5250BB6B40B}" destId="{9614EA9E-A86B-4B99-B43C-57464A51365E}" srcOrd="0" destOrd="0" presId="urn:microsoft.com/office/officeart/2005/8/layout/vList5"/>
    <dgm:cxn modelId="{2A1A472A-36D4-433B-82AC-ED967F75F3EB}" type="presOf" srcId="{D1E9F7DA-AF42-4FE1-95A4-8202C3133F4F}" destId="{2185609A-EBDA-4EB4-8782-382FA98B3F4C}" srcOrd="0" destOrd="0" presId="urn:microsoft.com/office/officeart/2005/8/layout/vList5"/>
    <dgm:cxn modelId="{F85F4982-2F0C-4A56-A02F-05686AD00BC4}" type="presOf" srcId="{CCEC76DD-10B6-4500-96B6-B5F17C3972A6}" destId="{77FE80B4-ADA0-4832-BB1E-B180D9BD0062}" srcOrd="0" destOrd="1" presId="urn:microsoft.com/office/officeart/2005/8/layout/vList5"/>
    <dgm:cxn modelId="{BFCEDA7C-AD59-42A1-A8DC-C08C8F00A167}" srcId="{4EC9CFF3-A4E3-4B7A-BD91-F5250BB6B40B}" destId="{D4CA98DC-ABF8-4C86-A9D7-1420B4D22AD6}" srcOrd="3" destOrd="0" parTransId="{9463BB42-D45F-4867-89D6-B3A360FCA7F3}" sibTransId="{66FB491E-0CBB-4762-ABBB-259697A08A16}"/>
    <dgm:cxn modelId="{9FA15655-25EA-482E-BAB4-7861421E1499}" srcId="{4EC9CFF3-A4E3-4B7A-BD91-F5250BB6B40B}" destId="{D36293CA-C914-448F-B25D-60A7FD954937}" srcOrd="2" destOrd="0" parTransId="{52F66D46-09B4-436C-A7B1-817CC00D0E97}" sibTransId="{F61D076A-33BF-4689-92D4-CD3BBCF8CD5A}"/>
    <dgm:cxn modelId="{C71D531A-FBC4-4BAA-9924-94AAE56F461F}" type="presOf" srcId="{70CA6538-DBD8-4E4F-AF41-0A64BB889500}" destId="{692FAFDE-348E-40A2-837D-3156CC36FEB4}" srcOrd="0" destOrd="1" presId="urn:microsoft.com/office/officeart/2005/8/layout/vList5"/>
    <dgm:cxn modelId="{8A6D0A41-A616-4026-8759-00A99947A243}" type="presOf" srcId="{430E7FEB-521E-47C8-A290-C900019675B4}" destId="{692FAFDE-348E-40A2-837D-3156CC36FEB4}" srcOrd="0" destOrd="0" presId="urn:microsoft.com/office/officeart/2005/8/layout/vList5"/>
    <dgm:cxn modelId="{513BAD88-5B11-4586-BF48-03F8A7089165}" type="presOf" srcId="{A846CF41-C249-4E2E-A123-35FCFCB50EED}" destId="{5FB0DA62-BE0D-4576-9249-FD4BBD073815}" srcOrd="0" destOrd="1" presId="urn:microsoft.com/office/officeart/2005/8/layout/vList5"/>
    <dgm:cxn modelId="{8540AEE9-1921-4F39-858A-5E4D88236BD3}" srcId="{D4CA98DC-ABF8-4C86-A9D7-1420B4D22AD6}" destId="{A846CF41-C249-4E2E-A123-35FCFCB50EED}" srcOrd="1" destOrd="0" parTransId="{A453BCD2-CCE3-4F6E-9E4D-95BAAD2BC703}" sibTransId="{E0705447-19E5-4EE1-85C2-1962CC6EFBE9}"/>
    <dgm:cxn modelId="{E7BFF93C-7820-4007-941A-01537593025F}" srcId="{4EC9CFF3-A4E3-4B7A-BD91-F5250BB6B40B}" destId="{D1E9F7DA-AF42-4FE1-95A4-8202C3133F4F}" srcOrd="0" destOrd="0" parTransId="{BBCE22F9-85B6-4807-B226-1E01D6E4A4A5}" sibTransId="{49635CC1-B3C6-4854-BA4F-43190FD0A2F5}"/>
    <dgm:cxn modelId="{5DD5FE27-644F-444B-BCC2-1F61FB42BBFB}" srcId="{D4CA98DC-ABF8-4C86-A9D7-1420B4D22AD6}" destId="{30AB6D29-EFD3-4D95-9BC3-A30116C6A99A}" srcOrd="0" destOrd="0" parTransId="{543E9559-0ABF-4B7C-8113-ED09C889AEF7}" sibTransId="{943ED7C9-B1E9-4522-AD09-8CC8F422648A}"/>
    <dgm:cxn modelId="{11738913-8B37-43A6-A010-CF37E38BC36B}" type="presOf" srcId="{4F9441A6-B028-494F-B227-1B9A337960C9}" destId="{77FE80B4-ADA0-4832-BB1E-B180D9BD0062}" srcOrd="0" destOrd="0" presId="urn:microsoft.com/office/officeart/2005/8/layout/vList5"/>
    <dgm:cxn modelId="{559AA8A9-A6D2-4ECB-BE97-B4179C24EEB4}" srcId="{831E47F2-D070-47E8-8059-EB1164513E69}" destId="{5385D7FD-6EE6-47BA-BD60-88CA08D62916}" srcOrd="0" destOrd="0" parTransId="{33C06589-8048-4021-9847-E5A972E209C3}" sibTransId="{6223B810-718E-43FD-B9FD-2EFDEE844BF5}"/>
    <dgm:cxn modelId="{46C6E14E-4824-47C0-9B13-89F4D9F49CEF}" srcId="{D36293CA-C914-448F-B25D-60A7FD954937}" destId="{CCEC76DD-10B6-4500-96B6-B5F17C3972A6}" srcOrd="1" destOrd="0" parTransId="{87E72D3B-6F8C-43F4-B317-435286193041}" sibTransId="{28318EA4-F09A-402F-A607-02AC47EC80F2}"/>
    <dgm:cxn modelId="{2C06AC12-4640-4ABC-84B3-4381F68BED57}" srcId="{D1E9F7DA-AF42-4FE1-95A4-8202C3133F4F}" destId="{70CA6538-DBD8-4E4F-AF41-0A64BB889500}" srcOrd="1" destOrd="0" parTransId="{2DEE2410-3311-4AD1-8EDF-5A7D2F604378}" sibTransId="{E7CBE442-975C-4F22-BE35-C4BCB71FBC8F}"/>
    <dgm:cxn modelId="{1268C2EC-6746-4AA2-9001-E080626282CD}" type="presOf" srcId="{002A8C60-65C7-46BE-953B-4F001B26A038}" destId="{5FB0DA62-BE0D-4576-9249-FD4BBD073815}" srcOrd="0" destOrd="2" presId="urn:microsoft.com/office/officeart/2005/8/layout/vList5"/>
    <dgm:cxn modelId="{4436CCD7-3AED-416A-8702-AFFB5F6B8481}" srcId="{4EC9CFF3-A4E3-4B7A-BD91-F5250BB6B40B}" destId="{831E47F2-D070-47E8-8059-EB1164513E69}" srcOrd="1" destOrd="0" parTransId="{A6CDB9F1-926B-4199-815D-5DE2B5232ED8}" sibTransId="{DE826E9F-CE5D-4FC9-B950-090061C0E429}"/>
    <dgm:cxn modelId="{F808DB95-B66E-4E5E-B5AA-3F0886859048}" type="presOf" srcId="{5385D7FD-6EE6-47BA-BD60-88CA08D62916}" destId="{4AE47A6F-C40D-4A48-8C0A-8DD874F693CD}" srcOrd="0" destOrd="0" presId="urn:microsoft.com/office/officeart/2005/8/layout/vList5"/>
    <dgm:cxn modelId="{2460BF43-0E90-4E59-AEF8-E6C51C99DCBC}" type="presOf" srcId="{30AB6D29-EFD3-4D95-9BC3-A30116C6A99A}" destId="{5FB0DA62-BE0D-4576-9249-FD4BBD073815}" srcOrd="0" destOrd="0" presId="urn:microsoft.com/office/officeart/2005/8/layout/vList5"/>
    <dgm:cxn modelId="{F3722C70-5D0B-4805-8B1A-905A65DEDBC9}" type="presOf" srcId="{D36293CA-C914-448F-B25D-60A7FD954937}" destId="{51859594-CCB1-49E4-935F-B20C4E852E94}" srcOrd="0" destOrd="0" presId="urn:microsoft.com/office/officeart/2005/8/layout/vList5"/>
    <dgm:cxn modelId="{1D486B70-856E-4CC6-B752-42549A33BAD2}" type="presParOf" srcId="{9614EA9E-A86B-4B99-B43C-57464A51365E}" destId="{962CA0C4-AB17-4835-82B2-51F0E73D871C}" srcOrd="0" destOrd="0" presId="urn:microsoft.com/office/officeart/2005/8/layout/vList5"/>
    <dgm:cxn modelId="{46FEC543-A38D-4FA1-9CEE-18F5A3E17608}" type="presParOf" srcId="{962CA0C4-AB17-4835-82B2-51F0E73D871C}" destId="{2185609A-EBDA-4EB4-8782-382FA98B3F4C}" srcOrd="0" destOrd="0" presId="urn:microsoft.com/office/officeart/2005/8/layout/vList5"/>
    <dgm:cxn modelId="{4F4F0A53-89E2-4155-AF5F-E19A86BC6C87}" type="presParOf" srcId="{962CA0C4-AB17-4835-82B2-51F0E73D871C}" destId="{692FAFDE-348E-40A2-837D-3156CC36FEB4}" srcOrd="1" destOrd="0" presId="urn:microsoft.com/office/officeart/2005/8/layout/vList5"/>
    <dgm:cxn modelId="{5CBA9ED7-D5D0-4B3E-9BF9-287F55C34D55}" type="presParOf" srcId="{9614EA9E-A86B-4B99-B43C-57464A51365E}" destId="{567EC8D5-6940-4714-8605-34A5C2062E36}" srcOrd="1" destOrd="0" presId="urn:microsoft.com/office/officeart/2005/8/layout/vList5"/>
    <dgm:cxn modelId="{B33CC236-DF8E-4BBA-8B43-2997830DFE69}" type="presParOf" srcId="{9614EA9E-A86B-4B99-B43C-57464A51365E}" destId="{4FA0F621-90A3-49E9-8318-698FF492440D}" srcOrd="2" destOrd="0" presId="urn:microsoft.com/office/officeart/2005/8/layout/vList5"/>
    <dgm:cxn modelId="{FB44C7D0-3F06-4FD5-963E-B2A2E682174D}" type="presParOf" srcId="{4FA0F621-90A3-49E9-8318-698FF492440D}" destId="{54FFBA83-632C-4DA3-86E8-FCE6802953D5}" srcOrd="0" destOrd="0" presId="urn:microsoft.com/office/officeart/2005/8/layout/vList5"/>
    <dgm:cxn modelId="{DA200539-AD41-4DED-82EC-F5886C9E4BF6}" type="presParOf" srcId="{4FA0F621-90A3-49E9-8318-698FF492440D}" destId="{4AE47A6F-C40D-4A48-8C0A-8DD874F693CD}" srcOrd="1" destOrd="0" presId="urn:microsoft.com/office/officeart/2005/8/layout/vList5"/>
    <dgm:cxn modelId="{410DE83C-8588-48B6-8DF1-27F782BECB19}" type="presParOf" srcId="{9614EA9E-A86B-4B99-B43C-57464A51365E}" destId="{33960FE3-9457-43DE-8CC0-AB48C1955436}" srcOrd="3" destOrd="0" presId="urn:microsoft.com/office/officeart/2005/8/layout/vList5"/>
    <dgm:cxn modelId="{B0D01DEF-E474-4A85-B591-5AAC6C47DF59}" type="presParOf" srcId="{9614EA9E-A86B-4B99-B43C-57464A51365E}" destId="{F2A36AF5-36BE-441C-AE48-A481716C8E64}" srcOrd="4" destOrd="0" presId="urn:microsoft.com/office/officeart/2005/8/layout/vList5"/>
    <dgm:cxn modelId="{63D3E6BA-2B68-44CA-8B27-0B8F1526FA9E}" type="presParOf" srcId="{F2A36AF5-36BE-441C-AE48-A481716C8E64}" destId="{51859594-CCB1-49E4-935F-B20C4E852E94}" srcOrd="0" destOrd="0" presId="urn:microsoft.com/office/officeart/2005/8/layout/vList5"/>
    <dgm:cxn modelId="{EF70630D-ED80-48A9-A8C6-478D0240CEB4}" type="presParOf" srcId="{F2A36AF5-36BE-441C-AE48-A481716C8E64}" destId="{77FE80B4-ADA0-4832-BB1E-B180D9BD0062}" srcOrd="1" destOrd="0" presId="urn:microsoft.com/office/officeart/2005/8/layout/vList5"/>
    <dgm:cxn modelId="{9BBB4A35-04CF-4A08-A27C-2A236A6F7138}" type="presParOf" srcId="{9614EA9E-A86B-4B99-B43C-57464A51365E}" destId="{5262D519-FC54-452F-BFF9-85F8F60DB576}" srcOrd="5" destOrd="0" presId="urn:microsoft.com/office/officeart/2005/8/layout/vList5"/>
    <dgm:cxn modelId="{402661B2-9EFB-4E0D-9B37-01B74390FB62}" type="presParOf" srcId="{9614EA9E-A86B-4B99-B43C-57464A51365E}" destId="{36801664-5D3C-46CC-AD5C-D40BCA5D96BF}" srcOrd="6" destOrd="0" presId="urn:microsoft.com/office/officeart/2005/8/layout/vList5"/>
    <dgm:cxn modelId="{459F63EF-8DC4-46D9-BC86-3DE9A9AD56EB}" type="presParOf" srcId="{36801664-5D3C-46CC-AD5C-D40BCA5D96BF}" destId="{3E6776A0-DC57-46D8-820E-9913A385AA68}" srcOrd="0" destOrd="0" presId="urn:microsoft.com/office/officeart/2005/8/layout/vList5"/>
    <dgm:cxn modelId="{471D7315-A402-43D4-BEEE-0E951FEA14AD}" type="presParOf" srcId="{36801664-5D3C-46CC-AD5C-D40BCA5D96BF}" destId="{5FB0DA62-BE0D-4576-9249-FD4BBD0738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FAFDE-348E-40A2-837D-3156CC36FEB4}">
      <dsp:nvSpPr>
        <dsp:cNvPr id="0" name=""/>
        <dsp:cNvSpPr/>
      </dsp:nvSpPr>
      <dsp:spPr>
        <a:xfrm rot="5400000">
          <a:off x="5278633" y="-2153643"/>
          <a:ext cx="84225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$1,000 limit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Target October 1, 2017</a:t>
          </a:r>
          <a:endParaRPr lang="en-US" sz="2000" kern="1200" dirty="0"/>
        </a:p>
      </dsp:txBody>
      <dsp:txXfrm rot="-5400000">
        <a:off x="3017520" y="148585"/>
        <a:ext cx="5323365" cy="760022"/>
      </dsp:txXfrm>
    </dsp:sp>
    <dsp:sp modelId="{2185609A-EBDA-4EB4-8782-382FA98B3F4C}">
      <dsp:nvSpPr>
        <dsp:cNvPr id="0" name=""/>
        <dsp:cNvSpPr/>
      </dsp:nvSpPr>
      <dsp:spPr>
        <a:xfrm>
          <a:off x="0" y="2188"/>
          <a:ext cx="3017520" cy="1052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Adult Emergency Dental</a:t>
          </a:r>
          <a:endParaRPr lang="en-US" sz="2900" kern="1200" dirty="0"/>
        </a:p>
      </dsp:txBody>
      <dsp:txXfrm>
        <a:off x="51394" y="53582"/>
        <a:ext cx="2914732" cy="950027"/>
      </dsp:txXfrm>
    </dsp:sp>
    <dsp:sp modelId="{4AE47A6F-C40D-4A48-8C0A-8DD874F693CD}">
      <dsp:nvSpPr>
        <dsp:cNvPr id="0" name=""/>
        <dsp:cNvSpPr/>
      </dsp:nvSpPr>
      <dsp:spPr>
        <a:xfrm rot="5400000">
          <a:off x="5278633" y="-1048186"/>
          <a:ext cx="84225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Target October 1, 2017</a:t>
          </a:r>
          <a:endParaRPr lang="en-US" sz="2000" kern="1200" dirty="0"/>
        </a:p>
      </dsp:txBody>
      <dsp:txXfrm rot="-5400000">
        <a:off x="3017520" y="1254042"/>
        <a:ext cx="5323365" cy="760022"/>
      </dsp:txXfrm>
    </dsp:sp>
    <dsp:sp modelId="{54FFBA83-632C-4DA3-86E8-FCE6802953D5}">
      <dsp:nvSpPr>
        <dsp:cNvPr id="0" name=""/>
        <dsp:cNvSpPr/>
      </dsp:nvSpPr>
      <dsp:spPr>
        <a:xfrm>
          <a:off x="0" y="1107645"/>
          <a:ext cx="3017520" cy="1052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Occupational Therapy</a:t>
          </a:r>
          <a:endParaRPr lang="en-US" sz="2900" kern="1200" dirty="0"/>
        </a:p>
      </dsp:txBody>
      <dsp:txXfrm>
        <a:off x="51394" y="1159039"/>
        <a:ext cx="2914732" cy="950027"/>
      </dsp:txXfrm>
    </dsp:sp>
    <dsp:sp modelId="{77FE80B4-ADA0-4832-BB1E-B180D9BD0062}">
      <dsp:nvSpPr>
        <dsp:cNvPr id="0" name=""/>
        <dsp:cNvSpPr/>
      </dsp:nvSpPr>
      <dsp:spPr>
        <a:xfrm rot="5400000">
          <a:off x="5278633" y="57269"/>
          <a:ext cx="84225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3 OIG Staff	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 Clinical Staff</a:t>
          </a:r>
          <a:endParaRPr lang="en-US" sz="2000" kern="1200" dirty="0"/>
        </a:p>
      </dsp:txBody>
      <dsp:txXfrm rot="-5400000">
        <a:off x="3017520" y="2359498"/>
        <a:ext cx="5323365" cy="760022"/>
      </dsp:txXfrm>
    </dsp:sp>
    <dsp:sp modelId="{51859594-CCB1-49E4-935F-B20C4E852E94}">
      <dsp:nvSpPr>
        <dsp:cNvPr id="0" name=""/>
        <dsp:cNvSpPr/>
      </dsp:nvSpPr>
      <dsp:spPr>
        <a:xfrm>
          <a:off x="0" y="2213101"/>
          <a:ext cx="3017520" cy="1052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Opioid Initiative</a:t>
          </a:r>
          <a:endParaRPr lang="en-US" sz="2900" kern="1200" dirty="0"/>
        </a:p>
      </dsp:txBody>
      <dsp:txXfrm>
        <a:off x="51394" y="2264495"/>
        <a:ext cx="2914732" cy="950027"/>
      </dsp:txXfrm>
    </dsp:sp>
    <dsp:sp modelId="{5FB0DA62-BE0D-4576-9249-FD4BBD073815}">
      <dsp:nvSpPr>
        <dsp:cNvPr id="0" name=""/>
        <dsp:cNvSpPr/>
      </dsp:nvSpPr>
      <dsp:spPr>
        <a:xfrm rot="5400000">
          <a:off x="5278633" y="1167889"/>
          <a:ext cx="84225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-Ongoing 1-1-17 	    -Flagstaff 7-1-17</a:t>
          </a:r>
          <a:endParaRPr lang="en-US" sz="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-Sick Leave 7-1-17 	    -Increase in Min. Wage 1-1-18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-Network Adequacy Study</a:t>
          </a:r>
        </a:p>
      </dsp:txBody>
      <dsp:txXfrm rot="-5400000">
        <a:off x="3017520" y="3470118"/>
        <a:ext cx="5323365" cy="760022"/>
      </dsp:txXfrm>
    </dsp:sp>
    <dsp:sp modelId="{3E6776A0-DC57-46D8-820E-9913A385AA68}">
      <dsp:nvSpPr>
        <dsp:cNvPr id="0" name=""/>
        <dsp:cNvSpPr/>
      </dsp:nvSpPr>
      <dsp:spPr>
        <a:xfrm>
          <a:off x="0" y="3318558"/>
          <a:ext cx="3017520" cy="1052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Proposition 206</a:t>
          </a:r>
          <a:endParaRPr lang="en-US" sz="2900" kern="1200" dirty="0"/>
        </a:p>
      </dsp:txBody>
      <dsp:txXfrm>
        <a:off x="51394" y="3369952"/>
        <a:ext cx="2914732" cy="95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0.92857</cdr:x>
      <cdr:y>0.11742</cdr:y>
    </cdr:from>
    <cdr:to>
      <cdr:x>0.98791</cdr:x>
      <cdr:y>0.16477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48625" y="590549"/>
          <a:ext cx="5143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</a:t>
          </a:r>
          <a:r>
            <a:rPr lang="en-US" sz="1000" dirty="0"/>
            <a:t>4.5B</a:t>
          </a:r>
        </a:p>
      </cdr:txBody>
    </cdr:sp>
  </cdr:relSizeAnchor>
  <cdr:relSizeAnchor xmlns:cdr="http://schemas.openxmlformats.org/drawingml/2006/chartDrawing">
    <cdr:from>
      <cdr:x>0.93333</cdr:x>
      <cdr:y>0.26768</cdr:y>
    </cdr:from>
    <cdr:to>
      <cdr:x>0.99267</cdr:x>
      <cdr:y>0.31503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89900" y="1346200"/>
          <a:ext cx="5143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$</a:t>
          </a:r>
          <a:r>
            <a:rPr lang="en-US" sz="1000" dirty="0" smtClean="0"/>
            <a:t>3.6B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0.93773</cdr:x>
      <cdr:y>0.34343</cdr:y>
    </cdr:from>
    <cdr:to>
      <cdr:x>0.99707</cdr:x>
      <cdr:y>0.39078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28000" y="1727200"/>
          <a:ext cx="5143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$3.3B</a:t>
          </a:r>
        </a:p>
      </cdr:txBody>
    </cdr:sp>
  </cdr:relSizeAnchor>
  <cdr:relSizeAnchor xmlns:cdr="http://schemas.openxmlformats.org/drawingml/2006/chartDrawing">
    <cdr:from>
      <cdr:x>0.93773</cdr:x>
      <cdr:y>0.42109</cdr:y>
    </cdr:from>
    <cdr:to>
      <cdr:x>0.99707</cdr:x>
      <cdr:y>0.46843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128000" y="2117725"/>
          <a:ext cx="5143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$2.9B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0.77969</cdr:x>
      <cdr:y>0.30888</cdr:y>
    </cdr:from>
    <cdr:to>
      <cdr:x>0.96807</cdr:x>
      <cdr:y>0.35981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68900" y="2032000"/>
          <a:ext cx="1248841" cy="33506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Target </a:t>
          </a:r>
          <a:r>
            <a:rPr lang="en-US" sz="1400" b="1" baseline="0" dirty="0">
              <a:solidFill>
                <a:sysClr val="windowText" lastClr="000000"/>
              </a:solidFill>
            </a:rPr>
            <a:t>=&lt; 16%</a:t>
          </a:r>
        </a:p>
        <a:p xmlns:a="http://schemas.openxmlformats.org/drawingml/2006/main">
          <a:endParaRPr lang="en-US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Fira Sans Light" charset="0"/>
              </a:rPr>
              <a:t>Source: United States/National Statistics CDC</a:t>
            </a:r>
          </a:p>
          <a:p>
            <a:endParaRPr lang="en-US" altLang="en-US" smtClean="0">
              <a:latin typeface="Fira Sans Light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A6377C7-F485-4C50-8E0B-04C67817EF8E}" type="slidenum">
              <a:rPr lang="en-US" altLang="en-US" sz="1200">
                <a:latin typeface="Fira Sans Light" charset="0"/>
              </a:rPr>
              <a:pPr eaLnBrk="1" hangingPunct="1"/>
              <a:t>8</a:t>
            </a:fld>
            <a:endParaRPr lang="en-US" altLang="en-US" sz="1200">
              <a:latin typeface="Fira Sans Ligh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1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Reaching across Arizona to provide comprehensive 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Dashboard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6096000" y="5029850"/>
            <a:ext cx="2699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900" dirty="0" smtClean="0"/>
              <a:t>Figures from 7/11/17 12:42 PM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 bwMode="auto">
          <a:xfrm>
            <a:off x="304800" y="1828799"/>
            <a:ext cx="8540992" cy="31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7-04 at 2.3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216571" cy="37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699812"/>
              </p:ext>
            </p:extLst>
          </p:nvPr>
        </p:nvGraphicFramePr>
        <p:xfrm>
          <a:off x="711199" y="321733"/>
          <a:ext cx="7916333" cy="582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: Shape 8"/>
          <p:cNvSpPr/>
          <p:nvPr/>
        </p:nvSpPr>
        <p:spPr>
          <a:xfrm>
            <a:off x="7724776" y="265060"/>
            <a:ext cx="1333499" cy="1333498"/>
          </a:xfrm>
          <a:custGeom>
            <a:avLst/>
            <a:gdLst>
              <a:gd name="connsiteX0" fmla="*/ 3135079 w 6270158"/>
              <a:gd name="connsiteY0" fmla="*/ 1533462 h 6270156"/>
              <a:gd name="connsiteX1" fmla="*/ 3529252 w 6270158"/>
              <a:gd name="connsiteY1" fmla="*/ 2843773 h 6270156"/>
              <a:gd name="connsiteX2" fmla="*/ 4804849 w 6270158"/>
              <a:gd name="connsiteY2" fmla="*/ 2843764 h 6270156"/>
              <a:gd name="connsiteX3" fmla="*/ 3772865 w 6270158"/>
              <a:gd name="connsiteY3" fmla="*/ 3653572 h 6270156"/>
              <a:gd name="connsiteX4" fmla="*/ 4167054 w 6270158"/>
              <a:gd name="connsiteY4" fmla="*/ 4963877 h 6270156"/>
              <a:gd name="connsiteX5" fmla="*/ 3135079 w 6270158"/>
              <a:gd name="connsiteY5" fmla="*/ 4154055 h 6270156"/>
              <a:gd name="connsiteX6" fmla="*/ 2103104 w 6270158"/>
              <a:gd name="connsiteY6" fmla="*/ 4963877 h 6270156"/>
              <a:gd name="connsiteX7" fmla="*/ 2497293 w 6270158"/>
              <a:gd name="connsiteY7" fmla="*/ 3653572 h 6270156"/>
              <a:gd name="connsiteX8" fmla="*/ 1465309 w 6270158"/>
              <a:gd name="connsiteY8" fmla="*/ 2843764 h 6270156"/>
              <a:gd name="connsiteX9" fmla="*/ 2740906 w 6270158"/>
              <a:gd name="connsiteY9" fmla="*/ 2843773 h 6270156"/>
              <a:gd name="connsiteX10" fmla="*/ 3135079 w 6270158"/>
              <a:gd name="connsiteY10" fmla="*/ 999591 h 6270156"/>
              <a:gd name="connsiteX11" fmla="*/ 2610856 w 6270158"/>
              <a:gd name="connsiteY11" fmla="*/ 2696052 h 6270156"/>
              <a:gd name="connsiteX12" fmla="*/ 914398 w 6270158"/>
              <a:gd name="connsiteY12" fmla="*/ 2696040 h 6270156"/>
              <a:gd name="connsiteX13" fmla="*/ 2286868 w 6270158"/>
              <a:gd name="connsiteY13" fmla="*/ 3744498 h 6270156"/>
              <a:gd name="connsiteX14" fmla="*/ 1762622 w 6270158"/>
              <a:gd name="connsiteY14" fmla="*/ 5440952 h 6270156"/>
              <a:gd name="connsiteX15" fmla="*/ 3135079 w 6270158"/>
              <a:gd name="connsiteY15" fmla="*/ 4392474 h 6270156"/>
              <a:gd name="connsiteX16" fmla="*/ 4507536 w 6270158"/>
              <a:gd name="connsiteY16" fmla="*/ 5440952 h 6270156"/>
              <a:gd name="connsiteX17" fmla="*/ 3983290 w 6270158"/>
              <a:gd name="connsiteY17" fmla="*/ 3744498 h 6270156"/>
              <a:gd name="connsiteX18" fmla="*/ 5355760 w 6270158"/>
              <a:gd name="connsiteY18" fmla="*/ 2696040 h 6270156"/>
              <a:gd name="connsiteX19" fmla="*/ 3659302 w 6270158"/>
              <a:gd name="connsiteY19" fmla="*/ 2696052 h 6270156"/>
              <a:gd name="connsiteX20" fmla="*/ 3135079 w 6270158"/>
              <a:gd name="connsiteY20" fmla="*/ 0 h 6270156"/>
              <a:gd name="connsiteX21" fmla="*/ 3875159 w 6270158"/>
              <a:gd name="connsiteY21" fmla="*/ 2395003 h 6270156"/>
              <a:gd name="connsiteX22" fmla="*/ 6270158 w 6270158"/>
              <a:gd name="connsiteY22" fmla="*/ 2394987 h 6270156"/>
              <a:gd name="connsiteX23" fmla="*/ 4332554 w 6270158"/>
              <a:gd name="connsiteY23" fmla="*/ 3875163 h 6270156"/>
              <a:gd name="connsiteX24" fmla="*/ 5072665 w 6270158"/>
              <a:gd name="connsiteY24" fmla="*/ 6270156 h 6270156"/>
              <a:gd name="connsiteX25" fmla="*/ 3135079 w 6270158"/>
              <a:gd name="connsiteY25" fmla="*/ 4789952 h 6270156"/>
              <a:gd name="connsiteX26" fmla="*/ 1197493 w 6270158"/>
              <a:gd name="connsiteY26" fmla="*/ 6270156 h 6270156"/>
              <a:gd name="connsiteX27" fmla="*/ 1937604 w 6270158"/>
              <a:gd name="connsiteY27" fmla="*/ 3875163 h 6270156"/>
              <a:gd name="connsiteX28" fmla="*/ 0 w 6270158"/>
              <a:gd name="connsiteY28" fmla="*/ 2394987 h 6270156"/>
              <a:gd name="connsiteX29" fmla="*/ 2394999 w 6270158"/>
              <a:gd name="connsiteY29" fmla="*/ 2395003 h 6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70158" h="6270156">
                <a:moveTo>
                  <a:pt x="3135079" y="1533462"/>
                </a:moveTo>
                <a:lnTo>
                  <a:pt x="3529252" y="2843773"/>
                </a:lnTo>
                <a:lnTo>
                  <a:pt x="4804849" y="2843764"/>
                </a:lnTo>
                <a:lnTo>
                  <a:pt x="3772865" y="3653572"/>
                </a:lnTo>
                <a:lnTo>
                  <a:pt x="4167054" y="4963877"/>
                </a:lnTo>
                <a:lnTo>
                  <a:pt x="3135079" y="4154055"/>
                </a:lnTo>
                <a:lnTo>
                  <a:pt x="2103104" y="4963877"/>
                </a:lnTo>
                <a:lnTo>
                  <a:pt x="2497293" y="3653572"/>
                </a:lnTo>
                <a:lnTo>
                  <a:pt x="1465309" y="2843764"/>
                </a:lnTo>
                <a:lnTo>
                  <a:pt x="2740906" y="2843773"/>
                </a:lnTo>
                <a:close/>
                <a:moveTo>
                  <a:pt x="3135079" y="999591"/>
                </a:moveTo>
                <a:lnTo>
                  <a:pt x="2610856" y="2696052"/>
                </a:lnTo>
                <a:lnTo>
                  <a:pt x="914398" y="2696040"/>
                </a:lnTo>
                <a:lnTo>
                  <a:pt x="2286868" y="3744498"/>
                </a:lnTo>
                <a:lnTo>
                  <a:pt x="1762622" y="5440952"/>
                </a:lnTo>
                <a:lnTo>
                  <a:pt x="3135079" y="4392474"/>
                </a:lnTo>
                <a:lnTo>
                  <a:pt x="4507536" y="5440952"/>
                </a:lnTo>
                <a:lnTo>
                  <a:pt x="3983290" y="3744498"/>
                </a:lnTo>
                <a:lnTo>
                  <a:pt x="5355760" y="2696040"/>
                </a:lnTo>
                <a:lnTo>
                  <a:pt x="3659302" y="2696052"/>
                </a:lnTo>
                <a:close/>
                <a:moveTo>
                  <a:pt x="3135079" y="0"/>
                </a:moveTo>
                <a:lnTo>
                  <a:pt x="3875159" y="2395003"/>
                </a:lnTo>
                <a:lnTo>
                  <a:pt x="6270158" y="2394987"/>
                </a:lnTo>
                <a:lnTo>
                  <a:pt x="4332554" y="3875163"/>
                </a:lnTo>
                <a:lnTo>
                  <a:pt x="5072665" y="6270156"/>
                </a:lnTo>
                <a:lnTo>
                  <a:pt x="3135079" y="4789952"/>
                </a:lnTo>
                <a:lnTo>
                  <a:pt x="1197493" y="6270156"/>
                </a:lnTo>
                <a:lnTo>
                  <a:pt x="1937604" y="3875163"/>
                </a:lnTo>
                <a:lnTo>
                  <a:pt x="0" y="2394987"/>
                </a:lnTo>
                <a:lnTo>
                  <a:pt x="2394999" y="2395003"/>
                </a:lnTo>
                <a:close/>
              </a:path>
            </a:pathLst>
          </a:custGeom>
          <a:solidFill>
            <a:srgbClr val="228B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32714" y="2624370"/>
            <a:ext cx="832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Percent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85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Tobacco Prevention</a:t>
            </a:r>
          </a:p>
        </p:txBody>
      </p:sp>
      <p:pic>
        <p:nvPicPr>
          <p:cNvPr id="9" name="Picture 8" descr="Screen Shot 2017-07-04 at 4.2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06" y="2160971"/>
            <a:ext cx="2362722" cy="2229279"/>
          </a:xfrm>
          <a:prstGeom prst="rect">
            <a:avLst/>
          </a:prstGeom>
        </p:spPr>
      </p:pic>
      <p:pic>
        <p:nvPicPr>
          <p:cNvPr id="11" name="Content Placeholder 10" descr="Screen Shot 2017-07-04 at 4.26.4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47" b="-15847"/>
          <a:stretch>
            <a:fillRect/>
          </a:stretch>
        </p:blipFill>
        <p:spPr>
          <a:xfrm>
            <a:off x="603394" y="1940823"/>
            <a:ext cx="4885747" cy="2686973"/>
          </a:xfrm>
        </p:spPr>
      </p:pic>
    </p:spTree>
    <p:extLst>
      <p:ext uri="{BB962C8B-B14F-4D97-AF65-F5344CB8AC3E}">
        <p14:creationId xmlns:p14="http://schemas.microsoft.com/office/powerpoint/2010/main" val="361498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Cessation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2,200 individuals quarterly receiving services through the Arizona Smokers Help Line (</a:t>
            </a:r>
            <a:r>
              <a:rPr lang="en-US" dirty="0" err="1" smtClean="0"/>
              <a:t>ASHLine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Roughly 40% are enrolled with AHCCCS </a:t>
            </a:r>
          </a:p>
          <a:p>
            <a:r>
              <a:rPr lang="en-US" dirty="0" smtClean="0"/>
              <a:t>Opportunity to continue to educate members on cessation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Estimated Distribution of Funds Across Each Strategic Focus Area per Year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520785"/>
              </p:ext>
            </p:extLst>
          </p:nvPr>
        </p:nvGraphicFramePr>
        <p:xfrm>
          <a:off x="457200" y="2136934"/>
          <a:ext cx="8381998" cy="330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Focus Area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 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 Overall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$19 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$66.5 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$85.5 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$66.5M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16.7%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$47.5M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Ambulatory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(Primary Care &amp; BH Services)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$17,480,000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$61,180,000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$78,660,000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$61,180,000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$43,700,000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Justice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$950,000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$3,325,000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$4,275,000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$3,325,000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$2,321,000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Hospital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$570,000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$1,995,000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$2,565,000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$1,995,000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$1,425,000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Reaching across Arizona to provide comprehensive </a:t>
            </a:r>
            <a:br>
              <a:rPr lang="en-US"/>
            </a:br>
            <a:r>
              <a:rPr lang="en-US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37388" y="6172200"/>
            <a:ext cx="2133600" cy="288925"/>
          </a:xfrm>
        </p:spPr>
        <p:txBody>
          <a:bodyPr/>
          <a:lstStyle/>
          <a:p>
            <a:fld id="{FF445594-FFE8-4E90-934C-EFF530110A38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Timeline (TI Year 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11" y="6248400"/>
            <a:ext cx="9144000" cy="38100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69570" y="3539780"/>
            <a:ext cx="8515285" cy="70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05000" y="3418880"/>
            <a:ext cx="228600" cy="228600"/>
          </a:xfrm>
          <a:prstGeom prst="ellipse">
            <a:avLst/>
          </a:prstGeom>
          <a:solidFill>
            <a:srgbClr val="FF99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3418880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192" y="4387214"/>
            <a:ext cx="1262216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TI Waiver Approval</a:t>
            </a:r>
          </a:p>
          <a:p>
            <a:pPr algn="ctr"/>
            <a:r>
              <a:rPr lang="en-US" sz="1300" dirty="0">
                <a:latin typeface="+mj-lt"/>
              </a:rPr>
              <a:t>1/18/17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2912" y="3423979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91312" y="3539617"/>
            <a:ext cx="744739" cy="107294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2912" y="4487242"/>
            <a:ext cx="146200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TI Application</a:t>
            </a:r>
          </a:p>
          <a:p>
            <a:pPr algn="ctr"/>
            <a:r>
              <a:rPr lang="en-US" sz="1300" dirty="0">
                <a:latin typeface="+mj-lt"/>
              </a:rPr>
              <a:t>6/15/17 – 7/31/17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33800" y="3423979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8500" y="4487242"/>
            <a:ext cx="1219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Public Meeting</a:t>
            </a:r>
          </a:p>
          <a:p>
            <a:pPr algn="ctr"/>
            <a:r>
              <a:rPr lang="en-US" sz="1300" dirty="0">
                <a:latin typeface="+mj-lt"/>
              </a:rPr>
              <a:t>6/9/17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3381005"/>
            <a:ext cx="228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471" y="4448457"/>
            <a:ext cx="1462003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TI Participants Announcement</a:t>
            </a:r>
          </a:p>
          <a:p>
            <a:pPr algn="ctr"/>
            <a:r>
              <a:rPr lang="en-US" sz="1300" dirty="0">
                <a:latin typeface="+mj-lt"/>
              </a:rPr>
              <a:t>8/2017</a:t>
            </a:r>
          </a:p>
        </p:txBody>
      </p:sp>
      <p:sp>
        <p:nvSpPr>
          <p:cNvPr id="29" name="Oval 28"/>
          <p:cNvSpPr/>
          <p:nvPr/>
        </p:nvSpPr>
        <p:spPr>
          <a:xfrm>
            <a:off x="746023" y="3409898"/>
            <a:ext cx="228600" cy="228600"/>
          </a:xfrm>
          <a:prstGeom prst="ellipse">
            <a:avLst/>
          </a:prstGeom>
          <a:solidFill>
            <a:srgbClr val="FF99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60322" y="3661120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7725" y="4387209"/>
            <a:ext cx="1158977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Waiver Effective Date</a:t>
            </a:r>
          </a:p>
          <a:p>
            <a:pPr algn="ctr"/>
            <a:r>
              <a:rPr lang="en-US" sz="1300" dirty="0">
                <a:latin typeface="+mj-lt"/>
              </a:rPr>
              <a:t>10/1/16</a:t>
            </a:r>
          </a:p>
        </p:txBody>
      </p:sp>
      <p:sp>
        <p:nvSpPr>
          <p:cNvPr id="38" name="Oval 37"/>
          <p:cNvSpPr/>
          <p:nvPr/>
        </p:nvSpPr>
        <p:spPr>
          <a:xfrm>
            <a:off x="8229600" y="3405181"/>
            <a:ext cx="228600" cy="228600"/>
          </a:xfrm>
          <a:prstGeom prst="ellipse">
            <a:avLst/>
          </a:prstGeom>
          <a:solidFill>
            <a:srgbClr val="FF99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5878" y="4487242"/>
            <a:ext cx="1158977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9/30/17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019300" y="3661120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48100" y="3661120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72300" y="3647480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43900" y="3689825"/>
            <a:ext cx="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 rot="16200000">
            <a:off x="4743236" y="-361735"/>
            <a:ext cx="838200" cy="628606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2736" y="1956376"/>
            <a:ext cx="12192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TIY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000" y="5638800"/>
            <a:ext cx="22326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+mj-lt"/>
              </a:rPr>
              <a:t>Key:</a:t>
            </a:r>
          </a:p>
          <a:p>
            <a:r>
              <a:rPr lang="en-US" sz="1200" dirty="0">
                <a:latin typeface="+mj-lt"/>
              </a:rPr>
              <a:t>TIY – Targeted Investments Year</a:t>
            </a:r>
          </a:p>
        </p:txBody>
      </p:sp>
    </p:spTree>
    <p:extLst>
      <p:ext uri="{BB962C8B-B14F-4D97-AF65-F5344CB8AC3E}">
        <p14:creationId xmlns:p14="http://schemas.microsoft.com/office/powerpoint/2010/main" val="235207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01177"/>
          </a:xfrm>
        </p:spPr>
        <p:txBody>
          <a:bodyPr/>
          <a:lstStyle/>
          <a:p>
            <a:pPr marL="0" lvl="0" indent="0" fontAlgn="ctr">
              <a:buClr>
                <a:schemeClr val="accent2"/>
              </a:buClr>
              <a:buNone/>
            </a:pPr>
            <a:r>
              <a:rPr lang="en-US" sz="2800" dirty="0"/>
              <a:t>Applications </a:t>
            </a:r>
            <a:r>
              <a:rPr lang="en-US" sz="2800" dirty="0" smtClean="0"/>
              <a:t>timeline will be extended to 8-18</a:t>
            </a:r>
            <a:endParaRPr lang="en-US" sz="2800" dirty="0"/>
          </a:p>
          <a:p>
            <a:pPr marL="0" lvl="0" indent="0" fontAlgn="ctr">
              <a:buClr>
                <a:schemeClr val="accent2"/>
              </a:buClr>
              <a:buNone/>
            </a:pPr>
            <a:r>
              <a:rPr lang="en-US" sz="2800" dirty="0" smtClean="0"/>
              <a:t>Will provide additional time to educate providers.</a:t>
            </a:r>
          </a:p>
          <a:p>
            <a:pPr marL="0" lvl="0" indent="0" fontAlgn="ctr">
              <a:buClr>
                <a:schemeClr val="accent2"/>
              </a:buClr>
              <a:buNone/>
            </a:pPr>
            <a:r>
              <a:rPr lang="en-US" sz="2800" dirty="0" smtClean="0"/>
              <a:t>AHCCCS communicating through a number of different organizations</a:t>
            </a:r>
          </a:p>
          <a:p>
            <a:pPr marL="0" lvl="0" indent="0" fontAlgn="ctr">
              <a:buClr>
                <a:schemeClr val="accent2"/>
              </a:buClr>
              <a:buNone/>
            </a:pPr>
            <a:r>
              <a:rPr lang="en-US" sz="2800" dirty="0" smtClean="0"/>
              <a:t>Have asked MCOs to </a:t>
            </a:r>
          </a:p>
          <a:p>
            <a:pPr marL="514350" lvl="0" indent="-514350" fontAlgn="ctr">
              <a:buClr>
                <a:schemeClr val="accent2"/>
              </a:buClr>
              <a:buAutoNum type="arabicPeriod"/>
            </a:pPr>
            <a:r>
              <a:rPr lang="en-US" sz="2800" dirty="0" smtClean="0"/>
              <a:t>Broad notification for providers</a:t>
            </a:r>
          </a:p>
          <a:p>
            <a:pPr marL="514350" lvl="0" indent="-514350" fontAlgn="ctr">
              <a:buClr>
                <a:schemeClr val="accent2"/>
              </a:buClr>
              <a:buAutoNum type="arabicPeriod"/>
            </a:pPr>
            <a:r>
              <a:rPr lang="en-US" sz="2800" dirty="0" smtClean="0"/>
              <a:t>Target top 10 provider organizations </a:t>
            </a:r>
          </a:p>
          <a:p>
            <a:pPr marL="514350" lvl="0" indent="-514350" fontAlgn="ctr">
              <a:buClr>
                <a:schemeClr val="accent2"/>
              </a:buClr>
              <a:buAutoNum type="arabicPeriod"/>
            </a:pPr>
            <a:r>
              <a:rPr lang="en-US" sz="2800" dirty="0" smtClean="0"/>
              <a:t>Extended application allows more opportunities to notify larger provider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27800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IMD – working with CMS on path forward for SUD – no ability at this point on MH</a:t>
            </a:r>
          </a:p>
          <a:p>
            <a:r>
              <a:rPr lang="en-US" dirty="0" smtClean="0"/>
              <a:t>Continue to look at potential flexibilities</a:t>
            </a:r>
          </a:p>
          <a:p>
            <a:r>
              <a:rPr lang="en-US" dirty="0" smtClean="0"/>
              <a:t>AHCCCS Care and Work Requirements and Time limits awaiting Repeal and Replace discussion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2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smtClean="0"/>
              <a:t>Medicaid Coverage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80446818"/>
              </p:ext>
            </p:extLst>
          </p:nvPr>
        </p:nvGraphicFramePr>
        <p:xfrm>
          <a:off x="838200" y="1905000"/>
          <a:ext cx="75438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40386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Data: Kaiser Commission on Medicaid and the Uninsured analysis of 2015 NHIS data; Chart: Andrew Witherspoon / </a:t>
            </a:r>
            <a:r>
              <a:rPr lang="en-US" sz="900" dirty="0" err="1"/>
              <a:t>Axios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84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Senate Repeal and Replace Discussion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3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Percentage of Total LTSS Spending for HCBS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59"/>
          <a:stretch/>
        </p:blipFill>
        <p:spPr>
          <a:xfrm>
            <a:off x="1905000" y="2135113"/>
            <a:ext cx="5562600" cy="3963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524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Medicaid HCBS and Institutional LTSS Expenditures as a Percentage of Total Medicaid LTSS Expenditures, FY 1981–2015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7620000" y="4572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800" dirty="0"/>
              <a:t>* ICF/IID data for FY 1987 were nearly double expenditures for FY 1986 and for FY 1988. The reason for the one-time reported increase in expenditures is not known, and data from this outlier year are excluded.</a:t>
            </a:r>
          </a:p>
        </p:txBody>
      </p:sp>
    </p:spTree>
    <p:extLst>
      <p:ext uri="{BB962C8B-B14F-4D97-AF65-F5344CB8AC3E}">
        <p14:creationId xmlns:p14="http://schemas.microsoft.com/office/powerpoint/2010/main" val="18274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Percentage of Total LTSS Spending for HCBS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"/>
          <a:stretch/>
        </p:blipFill>
        <p:spPr>
          <a:xfrm>
            <a:off x="1799235" y="2134336"/>
            <a:ext cx="5439766" cy="388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Medicaid HCBS Expenditures as a Percentage of Total Medicaid LTSS Expenditures, by State, FY 2015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7315199" y="4822303"/>
            <a:ext cx="152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900" dirty="0"/>
              <a:t>* California and North Carolina were excluded from this figure because a high proportion of LTSS were delivered through managed care and detailed managed care information was not available for FY 2015. </a:t>
            </a:r>
          </a:p>
        </p:txBody>
      </p:sp>
    </p:spTree>
    <p:extLst>
      <p:ext uri="{BB962C8B-B14F-4D97-AF65-F5344CB8AC3E}">
        <p14:creationId xmlns:p14="http://schemas.microsoft.com/office/powerpoint/2010/main" val="11468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Managed Long-Term Services and Supports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7591185" y="3048000"/>
            <a:ext cx="129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800" dirty="0"/>
              <a:t>Managed LTSS includes the Program of All-Inclusive Care for the Elderly (PACE) and the following services provided through managed care organizations: nursing facilities, ICF/IID, personal care, home health, section 1915(c) waivers, and HCBS provided through managed care programs (e.g., a section 1115 demonstration or section 1915(b) waiver) that were not authorized under another state plan or waiver authority (called “HCBS – unspecified” in the data tables).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3" y="1893333"/>
            <a:ext cx="5662957" cy="4089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524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Medicaid Managed LTSS Expenditures, in billions, FY 2008–2015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BCRA vs AHCA Annual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4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Costs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15465"/>
              </p:ext>
            </p:extLst>
          </p:nvPr>
        </p:nvGraphicFramePr>
        <p:xfrm>
          <a:off x="457200" y="1600200"/>
          <a:ext cx="8382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55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BCRA Impact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97179"/>
              </p:ext>
            </p:extLst>
          </p:nvPr>
        </p:nvGraphicFramePr>
        <p:xfrm>
          <a:off x="533400" y="1981199"/>
          <a:ext cx="80010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2212"/>
                <a:gridCol w="1718788"/>
              </a:tblGrid>
              <a:tr h="79248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Impacts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Federal Match Change (includes early-expansion penalty) 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</a:rPr>
                        <a:t>$2.9 billion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Hospital Assessment Replacement (2022-2026)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</a:rPr>
                        <a:t>$2.0 billion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</a:rPr>
                        <a:t>Potential Per Capita Cap Inflation Impacts (2020-2026) 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>
                          <a:effectLst/>
                        </a:rPr>
                        <a:t>$2.2 billion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Potential Total State Impacts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</a:rPr>
                        <a:t>$7.1 billion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066655"/>
              </p:ext>
            </p:extLst>
          </p:nvPr>
        </p:nvGraphicFramePr>
        <p:xfrm>
          <a:off x="457200" y="1600200"/>
          <a:ext cx="8382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6" name="Picture 3" descr="\\groups\collaboration\MediaRequestFileDrop\Chris-Minnick\Opiate-Report\Graphs\Char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59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7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935038"/>
            <a:ext cx="4006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6" name="Picture 2" descr="\\groups\collaboration\MediaRequestFileDrop\Chris-Minnick\Opiate-Report\Graphs\Chart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599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68983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AHCCCS template 2014</Template>
  <TotalTime>587</TotalTime>
  <Words>783</Words>
  <Application>Microsoft Office PowerPoint</Application>
  <PresentationFormat>On-screen Show (4:3)</PresentationFormat>
  <Paragraphs>169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AHCCCS template 2014</vt:lpstr>
      <vt:lpstr>SMAC Update</vt:lpstr>
      <vt:lpstr>Senate Repeal and Replace Discussion</vt:lpstr>
      <vt:lpstr>BCRA vs AHCA Annual Impact</vt:lpstr>
      <vt:lpstr>Cumulative Costs </vt:lpstr>
      <vt:lpstr>BCRA Impact Analysis</vt:lpstr>
      <vt:lpstr>Budget Update</vt:lpstr>
      <vt:lpstr>PowerPoint Presentation</vt:lpstr>
      <vt:lpstr>PowerPoint Presentation</vt:lpstr>
      <vt:lpstr>PowerPoint Presentation</vt:lpstr>
      <vt:lpstr>DHS Dashboard</vt:lpstr>
      <vt:lpstr>PowerPoint Presentation</vt:lpstr>
      <vt:lpstr>PowerPoint Presentation</vt:lpstr>
      <vt:lpstr>Youth Tobacco Prevention</vt:lpstr>
      <vt:lpstr>Smoking Cessation Opportunities</vt:lpstr>
      <vt:lpstr>Estimated Distribution of Funds Across Each Strategic Focus Area per Year</vt:lpstr>
      <vt:lpstr>Program Timeline (TI Year 1)</vt:lpstr>
      <vt:lpstr>Application Process  </vt:lpstr>
      <vt:lpstr>Waiver Update</vt:lpstr>
      <vt:lpstr>Value of Medicaid Coverage</vt:lpstr>
      <vt:lpstr>The Percentage of Total LTSS Spending for HCBS</vt:lpstr>
      <vt:lpstr>The Percentage of Total LTSS Spending for HCBS</vt:lpstr>
      <vt:lpstr>Growth of Managed Long-Term Services and Supports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Jedrasik, Ewaryst</dc:creator>
  <cp:lastModifiedBy>Betlach, Tom</cp:lastModifiedBy>
  <cp:revision>47</cp:revision>
  <dcterms:created xsi:type="dcterms:W3CDTF">2017-04-17T16:40:06Z</dcterms:created>
  <dcterms:modified xsi:type="dcterms:W3CDTF">2017-07-12T02:01:32Z</dcterms:modified>
</cp:coreProperties>
</file>