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6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888" y="-5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738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423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94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578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1812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20BA2D-33BB-8E4D-AC1C-BEB3ED73C540}" type="datetimeFigureOut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DE253F-F01B-0744-BF62-46202CEFA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58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298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493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7073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012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8349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6" descr="12340-3_ADHS_CorpID_PPT temp 4.3_V4_1.eps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4638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947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dumpthedrugsAZ.org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ubstanceabuse.az.gov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zcjc.gov" TargetMode="External"/><Relationship Id="rId4" Type="http://schemas.openxmlformats.org/officeDocument/2006/relationships/hyperlink" Target="http://substanceabuse.az.gov" TargetMode="External"/><Relationship Id="rId5" Type="http://schemas.openxmlformats.org/officeDocument/2006/relationships/hyperlink" Target="http://www.VLH.com/AZPrescribing" TargetMode="External"/><Relationship Id="rId6" Type="http://schemas.openxmlformats.org/officeDocument/2006/relationships/hyperlink" Target="http://www.dumpthedrugsaz.org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zdhs.gov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presentersemail@adhs.gov" TargetMode="External"/><Relationship Id="rId4" Type="http://schemas.openxmlformats.org/officeDocument/2006/relationships/image" Target="../media/image2.emf"/><Relationship Id="rId5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zcjc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12340-3_ADHS_CorpID_PPT temp 4.3_V4_1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17094" y="1308102"/>
            <a:ext cx="6111565" cy="1933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100" dirty="0" smtClean="0">
                <a:latin typeface="Fira Sans"/>
                <a:cs typeface="Fira Sans"/>
              </a:rPr>
              <a:t>Arizona’s Public Health Response to the Opioid Epidemic</a:t>
            </a:r>
            <a:endParaRPr lang="en-US" sz="3100" dirty="0" smtClean="0">
              <a:latin typeface="Fira Sans"/>
              <a:cs typeface="Fira Sans"/>
            </a:endParaRPr>
          </a:p>
          <a:p>
            <a:pPr algn="ctr">
              <a:lnSpc>
                <a:spcPct val="120000"/>
              </a:lnSpc>
            </a:pPr>
            <a:r>
              <a:rPr lang="en-US" sz="1900" dirty="0" smtClean="0">
                <a:latin typeface="Fira Sans Light"/>
                <a:cs typeface="Fira Sans Light"/>
              </a:rPr>
              <a:t>July</a:t>
            </a:r>
            <a:r>
              <a:rPr lang="en-US" sz="1900" dirty="0" smtClean="0">
                <a:latin typeface="Fira Sans Light"/>
                <a:cs typeface="Fira Sans Light"/>
              </a:rPr>
              <a:t> 20, </a:t>
            </a:r>
            <a:r>
              <a:rPr lang="en-US" sz="1900" dirty="0" smtClean="0">
                <a:latin typeface="Fira Sans Light"/>
                <a:cs typeface="Fira Sans Light"/>
              </a:rPr>
              <a:t>2016</a:t>
            </a:r>
          </a:p>
          <a:p>
            <a:pPr algn="ctr">
              <a:lnSpc>
                <a:spcPct val="200000"/>
              </a:lnSpc>
            </a:pPr>
            <a:r>
              <a:rPr lang="en-US" sz="1900" dirty="0" smtClean="0">
                <a:latin typeface="Fira Sans"/>
                <a:cs typeface="Fira Sans"/>
              </a:rPr>
              <a:t>Cara Christ, MD, MS</a:t>
            </a:r>
            <a:r>
              <a:rPr lang="en-US" sz="1900" dirty="0" smtClean="0">
                <a:latin typeface="Fira Sans Light"/>
                <a:cs typeface="Fira Sans Light"/>
              </a:rPr>
              <a:t>|  Director/State Health Official</a:t>
            </a:r>
            <a:endParaRPr lang="en-US" sz="1900" dirty="0" smtClean="0">
              <a:latin typeface="Fira Sans Light"/>
              <a:cs typeface="Fira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3402456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Prevent Prescription Opioid Drug Abuse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ADHS &amp; Partners</a:t>
            </a:r>
          </a:p>
          <a:p>
            <a:pPr lvl="1"/>
            <a:r>
              <a:rPr lang="en-US" dirty="0" smtClean="0"/>
              <a:t>Developed &amp; issued guidelines for prescribing controlled substances in Emergency Departments</a:t>
            </a:r>
          </a:p>
          <a:p>
            <a:pPr lvl="1"/>
            <a:r>
              <a:rPr lang="en-US" dirty="0" smtClean="0"/>
              <a:t>Developed &amp; issued general Arizona Opioid Prescribing Guidelines for acute &amp; chronic pain</a:t>
            </a:r>
          </a:p>
          <a:p>
            <a:pPr lvl="1"/>
            <a:r>
              <a:rPr lang="en-US" dirty="0" smtClean="0"/>
              <a:t>Worked with U of A to develop free, online training for providers</a:t>
            </a:r>
          </a:p>
          <a:p>
            <a:pPr lvl="1"/>
            <a:r>
              <a:rPr lang="en-US" dirty="0" smtClean="0"/>
              <a:t>Mapped permanent drop box locations for the public</a:t>
            </a:r>
          </a:p>
          <a:p>
            <a:pPr lvl="2"/>
            <a:r>
              <a:rPr lang="en-US" dirty="0" smtClean="0">
                <a:hlinkClick r:id="rId2"/>
              </a:rPr>
              <a:t>www.dumpthedrugsAZ.org</a:t>
            </a:r>
            <a:endParaRPr lang="en-US" dirty="0" smtClean="0"/>
          </a:p>
          <a:p>
            <a:pPr lvl="1"/>
            <a:r>
              <a:rPr lang="en-US" dirty="0" smtClean="0"/>
              <a:t>Implemented new rules requiring licensed health care facilities to have policies regarding prescribing controlled substances to minimize abuse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27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Prevent Prescription Opioid Drug Abuse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ADHS &amp; Partners</a:t>
            </a:r>
          </a:p>
          <a:p>
            <a:pPr lvl="1"/>
            <a:r>
              <a:rPr lang="en-US" dirty="0" smtClean="0"/>
              <a:t>Held a call to action meeting for health care providers, plans, licensing boards, &amp; associations</a:t>
            </a:r>
          </a:p>
          <a:p>
            <a:pPr lvl="2"/>
            <a:r>
              <a:rPr lang="en-US" dirty="0" smtClean="0"/>
              <a:t>Encouraging them to take steps to curb the epidemic (i.e. utilize the CSPMP)</a:t>
            </a:r>
          </a:p>
          <a:p>
            <a:pPr lvl="1"/>
            <a:r>
              <a:rPr lang="en-US" dirty="0" smtClean="0"/>
              <a:t>Held a 2 day conference on Neonatal Abstinence Syndrome</a:t>
            </a:r>
          </a:p>
        </p:txBody>
      </p:sp>
    </p:spTree>
    <p:extLst>
      <p:ext uri="{BB962C8B-B14F-4D97-AF65-F5344CB8AC3E}">
        <p14:creationId xmlns:p14="http://schemas.microsoft.com/office/powerpoint/2010/main" val="2753165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Prevent Prescription Opioid Drug Abuse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ADHS &amp; Partners</a:t>
            </a:r>
          </a:p>
          <a:p>
            <a:pPr lvl="1"/>
            <a:r>
              <a:rPr lang="en-US" dirty="0" smtClean="0"/>
              <a:t>Implementing </a:t>
            </a:r>
            <a:r>
              <a:rPr lang="en-US" dirty="0"/>
              <a:t>4 year, $3.6 million </a:t>
            </a:r>
            <a:r>
              <a:rPr lang="en-US" dirty="0" smtClean="0"/>
              <a:t>grant CDC grant to prevent overdose deaths related to Rx opioids</a:t>
            </a:r>
          </a:p>
          <a:p>
            <a:pPr lvl="1"/>
            <a:r>
              <a:rPr lang="en-US" dirty="0" smtClean="0"/>
              <a:t>Focuses on prevention strategies &amp; improving safe prescribing practices by funding:</a:t>
            </a:r>
          </a:p>
          <a:p>
            <a:pPr lvl="2"/>
            <a:r>
              <a:rPr lang="en-US" dirty="0" smtClean="0"/>
              <a:t>6 county health departments: Mohave, Gila, Yavapai, Navajo, Maricopa, &amp; Pima to</a:t>
            </a:r>
            <a:r>
              <a:rPr lang="en-US" dirty="0"/>
              <a:t> i</a:t>
            </a:r>
            <a:r>
              <a:rPr lang="en-US" dirty="0" smtClean="0"/>
              <a:t>mplement the 5 strategies in the Community Toolbox</a:t>
            </a:r>
          </a:p>
          <a:p>
            <a:pPr lvl="3"/>
            <a:r>
              <a:rPr lang="en-US" dirty="0" smtClean="0"/>
              <a:t>Focus on encouraging the uptake of the prescribing guidelines</a:t>
            </a:r>
          </a:p>
          <a:p>
            <a:pPr lvl="2"/>
            <a:r>
              <a:rPr lang="en-US" dirty="0" smtClean="0"/>
              <a:t>Enhancement of the CSPMP: report cards, increasing utilization, provide educational opportunities (CMEs)</a:t>
            </a:r>
          </a:p>
        </p:txBody>
      </p:sp>
    </p:spTree>
    <p:extLst>
      <p:ext uri="{BB962C8B-B14F-4D97-AF65-F5344CB8AC3E}">
        <p14:creationId xmlns:p14="http://schemas.microsoft.com/office/powerpoint/2010/main" val="1202385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to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MAT: uses medications in combination with counseling and behavioral therapies</a:t>
            </a:r>
          </a:p>
          <a:p>
            <a:r>
              <a:rPr lang="en-US" dirty="0"/>
              <a:t>2013 single day count in AZ (2014 SAMHSA): </a:t>
            </a:r>
          </a:p>
          <a:p>
            <a:pPr lvl="1"/>
            <a:r>
              <a:rPr lang="en-US" dirty="0"/>
              <a:t>6,336 receiving methadone</a:t>
            </a:r>
          </a:p>
          <a:p>
            <a:pPr lvl="1"/>
            <a:r>
              <a:rPr lang="en-US" dirty="0"/>
              <a:t>1,040 receiving buprenorphine</a:t>
            </a:r>
          </a:p>
          <a:p>
            <a:r>
              <a:rPr lang="en-US" dirty="0" smtClean="0"/>
              <a:t>ADHS licenses methadone clinics, outpatient treatment centers, health care institutions</a:t>
            </a:r>
          </a:p>
          <a:p>
            <a:pPr lvl="1"/>
            <a:r>
              <a:rPr lang="en-US" dirty="0" smtClean="0"/>
              <a:t>GOYFF Map/</a:t>
            </a:r>
            <a:r>
              <a:rPr lang="en-US" dirty="0" err="1" smtClean="0"/>
              <a:t>resoures</a:t>
            </a:r>
            <a:r>
              <a:rPr lang="en-US" dirty="0" smtClean="0"/>
              <a:t>: </a:t>
            </a:r>
            <a:r>
              <a:rPr lang="en-US" dirty="0" smtClean="0">
                <a:hlinkClick r:id="rId2"/>
              </a:rPr>
              <a:t>http://substanceabuse.az.gov</a:t>
            </a:r>
            <a:r>
              <a:rPr lang="en-US" dirty="0" smtClean="0"/>
              <a:t> </a:t>
            </a:r>
          </a:p>
          <a:p>
            <a:r>
              <a:rPr lang="en-US" dirty="0" smtClean="0"/>
              <a:t>Designate health care provider shortage areas</a:t>
            </a:r>
          </a:p>
          <a:p>
            <a:pPr lvl="1"/>
            <a:r>
              <a:rPr lang="en-US" dirty="0" smtClean="0"/>
              <a:t>Mental Health Provider shortage areas</a:t>
            </a:r>
          </a:p>
        </p:txBody>
      </p:sp>
    </p:spTree>
    <p:extLst>
      <p:ext uri="{BB962C8B-B14F-4D97-AF65-F5344CB8AC3E}">
        <p14:creationId xmlns:p14="http://schemas.microsoft.com/office/powerpoint/2010/main" val="1737315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Reverse Overdoses Through Naloxone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ADHS implemented state legislation allowing first responders and law enforcement to administer Naloxone</a:t>
            </a:r>
          </a:p>
          <a:p>
            <a:pPr lvl="1"/>
            <a:r>
              <a:rPr lang="en-US" dirty="0" smtClean="0"/>
              <a:t>Requires </a:t>
            </a:r>
          </a:p>
          <a:p>
            <a:pPr lvl="2"/>
            <a:r>
              <a:rPr lang="en-US" dirty="0" smtClean="0"/>
              <a:t>standing order issued by prescriber</a:t>
            </a:r>
          </a:p>
          <a:p>
            <a:pPr lvl="2"/>
            <a:r>
              <a:rPr lang="en-US" dirty="0" smtClean="0"/>
              <a:t>Training on use prior to administration</a:t>
            </a:r>
          </a:p>
          <a:p>
            <a:pPr lvl="2"/>
            <a:r>
              <a:rPr lang="en-US" dirty="0" smtClean="0"/>
              <a:t>Immunity for prescriber and those that administer</a:t>
            </a:r>
          </a:p>
          <a:p>
            <a:pPr lvl="1"/>
            <a:r>
              <a:rPr lang="en-US" dirty="0" smtClean="0"/>
              <a:t>Over 5200 doses of Naloxone were administered in 2015-May 2016</a:t>
            </a:r>
          </a:p>
          <a:p>
            <a:pPr lvl="2"/>
            <a:r>
              <a:rPr lang="en-US" dirty="0" smtClean="0"/>
              <a:t>Does not include Phoenix Fire or Tucson Fire Departments’ data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091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Legislation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HB2355: Naloxone</a:t>
            </a:r>
          </a:p>
          <a:p>
            <a:pPr lvl="1"/>
            <a:r>
              <a:rPr lang="en-US" dirty="0" smtClean="0"/>
              <a:t>Pharmacists can dispense without a prescription to person at risk, family member or community member</a:t>
            </a:r>
          </a:p>
          <a:p>
            <a:pPr lvl="1"/>
            <a:r>
              <a:rPr lang="en-US" dirty="0" smtClean="0"/>
              <a:t>Prescribers can prescribe</a:t>
            </a:r>
          </a:p>
          <a:p>
            <a:pPr lvl="1"/>
            <a:r>
              <a:rPr lang="en-US" dirty="0" smtClean="0"/>
              <a:t>Requires school boards to prescribe and enforce policies and procedures for administration of naloxone by an employee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5831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Legislation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SB1283: Controlled Substances Prescription Monitoring Program (CSPMP)</a:t>
            </a:r>
          </a:p>
          <a:p>
            <a:pPr lvl="1"/>
            <a:r>
              <a:rPr lang="en-US" dirty="0" smtClean="0"/>
              <a:t>Requires prescribers to obtain a utilization report before prescribing: each new course of treatment and quarterly</a:t>
            </a:r>
          </a:p>
          <a:p>
            <a:pPr lvl="1"/>
            <a:r>
              <a:rPr lang="en-US" dirty="0" smtClean="0"/>
              <a:t>Requires the Board of Pharmacy to obtain data sharing agreements with EHRs</a:t>
            </a:r>
          </a:p>
          <a:p>
            <a:pPr lvl="1"/>
            <a:r>
              <a:rPr lang="en-US" dirty="0" smtClean="0"/>
              <a:t>Board has to assess satisfaction of program users annually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1855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else does public health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Surveillance</a:t>
            </a:r>
          </a:p>
          <a:p>
            <a:pPr lvl="1"/>
            <a:r>
              <a:rPr lang="en-US" dirty="0" smtClean="0"/>
              <a:t>Death certificates, HDD, child fatality and maternal morbidity reviews, EMS/trauma data, board of pharmacy data</a:t>
            </a:r>
          </a:p>
          <a:p>
            <a:pPr lvl="1"/>
            <a:r>
              <a:rPr lang="en-US" dirty="0" smtClean="0"/>
              <a:t>Provide data/presentations</a:t>
            </a:r>
          </a:p>
          <a:p>
            <a:r>
              <a:rPr lang="en-US" dirty="0" smtClean="0"/>
              <a:t>Education</a:t>
            </a:r>
          </a:p>
          <a:p>
            <a:pPr lvl="1"/>
            <a:r>
              <a:rPr lang="en-US" dirty="0" smtClean="0"/>
              <a:t>Promote &amp; implement prescribing guidelines</a:t>
            </a:r>
          </a:p>
          <a:p>
            <a:pPr lvl="1"/>
            <a:r>
              <a:rPr lang="en-US" dirty="0" smtClean="0"/>
              <a:t>Develop &amp; implement educational campaigns</a:t>
            </a:r>
          </a:p>
          <a:p>
            <a:r>
              <a:rPr lang="en-US" dirty="0" smtClean="0"/>
              <a:t>Work with federal and local public health partners</a:t>
            </a:r>
          </a:p>
          <a:p>
            <a:pPr lvl="1"/>
            <a:r>
              <a:rPr lang="en-US" dirty="0" smtClean="0"/>
              <a:t>Recently hosted the Surgeon General, June 2016</a:t>
            </a:r>
          </a:p>
          <a:p>
            <a:pPr lvl="1"/>
            <a:r>
              <a:rPr lang="en-US" dirty="0" smtClean="0"/>
              <a:t>Applied for supplemental to CDC grant to expand to additional counties</a:t>
            </a:r>
          </a:p>
          <a:p>
            <a:pPr lvl="1"/>
            <a:r>
              <a:rPr lang="en-US" dirty="0" smtClean="0"/>
              <a:t>Evaluate and promote federal resources</a:t>
            </a:r>
          </a:p>
          <a:p>
            <a:r>
              <a:rPr lang="en-US" dirty="0" smtClean="0"/>
              <a:t>Home Visiting Programs for at risk families</a:t>
            </a:r>
          </a:p>
          <a:p>
            <a:r>
              <a:rPr lang="en-US" dirty="0" smtClean="0"/>
              <a:t>Injury Prevention</a:t>
            </a:r>
          </a:p>
          <a:p>
            <a:r>
              <a:rPr lang="en-US" dirty="0" smtClean="0"/>
              <a:t>State Health Improvement Plan: Injury Prevention &amp; Substance Abuse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299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Arizona Opioid Prescribing Guidelines: </a:t>
            </a:r>
            <a:r>
              <a:rPr lang="en-US" dirty="0" smtClean="0">
                <a:hlinkClick r:id="rId2"/>
              </a:rPr>
              <a:t>www.azdhs.gov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Click on clinician’s tab</a:t>
            </a:r>
          </a:p>
          <a:p>
            <a:r>
              <a:rPr lang="en-US" dirty="0" smtClean="0"/>
              <a:t>Arizona Rx Misuse and Abuse Initiative: </a:t>
            </a:r>
            <a:r>
              <a:rPr lang="en-US" dirty="0" smtClean="0">
                <a:hlinkClick r:id="rId3"/>
              </a:rPr>
              <a:t>www.azcjc.gov</a:t>
            </a:r>
            <a:endParaRPr lang="en-US" dirty="0" smtClean="0"/>
          </a:p>
          <a:p>
            <a:pPr lvl="1"/>
            <a:r>
              <a:rPr lang="en-US" dirty="0" smtClean="0"/>
              <a:t>Click on Rx Initiative</a:t>
            </a:r>
          </a:p>
          <a:p>
            <a:r>
              <a:rPr lang="en-US" dirty="0" smtClean="0"/>
              <a:t>Governor’s Office of Youth, Faith, &amp; Family: </a:t>
            </a:r>
            <a:r>
              <a:rPr lang="en-US" dirty="0" smtClean="0">
                <a:hlinkClick r:id="rId4"/>
              </a:rPr>
              <a:t>http://substanceabuse.az.gov</a:t>
            </a:r>
            <a:endParaRPr lang="en-US" dirty="0" smtClean="0"/>
          </a:p>
          <a:p>
            <a:pPr lvl="1"/>
            <a:r>
              <a:rPr lang="en-US" dirty="0" smtClean="0"/>
              <a:t>Houses information on treatment &amp; prevention resources</a:t>
            </a:r>
          </a:p>
          <a:p>
            <a:r>
              <a:rPr lang="en-US" dirty="0" smtClean="0"/>
              <a:t>Free, online CME on safe and appropriate prescribing practices: </a:t>
            </a:r>
            <a:r>
              <a:rPr lang="en-US" dirty="0" smtClean="0">
                <a:hlinkClick r:id="rId5"/>
              </a:rPr>
              <a:t>www.VLH.com/AZPrescribing</a:t>
            </a:r>
            <a:endParaRPr lang="en-US" dirty="0" smtClean="0"/>
          </a:p>
          <a:p>
            <a:r>
              <a:rPr lang="en-US" dirty="0" smtClean="0"/>
              <a:t>To find the closest permanent drop box locations: </a:t>
            </a:r>
            <a:r>
              <a:rPr lang="en-US" dirty="0" smtClean="0">
                <a:hlinkClick r:id="rId6"/>
              </a:rPr>
              <a:t>www.dumpthedrugsaz.org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0480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12340-3_ADHS_CorpID_PPT temp 4.3_V4_1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82700" y="1378236"/>
            <a:ext cx="6362700" cy="3493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Fira Sans"/>
                <a:cs typeface="Fira Sans"/>
              </a:rPr>
              <a:t>Questions?</a:t>
            </a:r>
            <a:endParaRPr lang="en-US" sz="4400" dirty="0" smtClean="0">
              <a:latin typeface="Fira Sans"/>
              <a:cs typeface="Fira Sans"/>
            </a:endParaRPr>
          </a:p>
          <a:p>
            <a:pPr algn="ctr">
              <a:lnSpc>
                <a:spcPct val="200000"/>
              </a:lnSpc>
            </a:pPr>
            <a:r>
              <a:rPr lang="en-US" sz="1900" dirty="0" smtClean="0">
                <a:latin typeface="Fira Sans"/>
                <a:cs typeface="Fira Sans"/>
              </a:rPr>
              <a:t>Cara Christ, MD, MS</a:t>
            </a:r>
            <a:r>
              <a:rPr lang="en-US" sz="1900" dirty="0" smtClean="0">
                <a:latin typeface="Fira Sans Light"/>
                <a:cs typeface="Fira Sans Light"/>
              </a:rPr>
              <a:t>|  Director/State Healt</a:t>
            </a:r>
            <a:r>
              <a:rPr lang="en-US" sz="1900" dirty="0" smtClean="0">
                <a:latin typeface="Fira Sans Light"/>
                <a:cs typeface="Fira Sans Light"/>
              </a:rPr>
              <a:t>h Official</a:t>
            </a:r>
            <a:endParaRPr lang="en-US" sz="1900" dirty="0" smtClean="0">
              <a:latin typeface="Fira Sans Light"/>
              <a:cs typeface="Fira Sans Light"/>
            </a:endParaRPr>
          </a:p>
          <a:p>
            <a:pPr algn="ctr"/>
            <a:r>
              <a:rPr lang="en-US" sz="1900" dirty="0" smtClean="0">
                <a:latin typeface="Fira Sans Light"/>
                <a:cs typeface="Fira Sans Light"/>
                <a:hlinkClick r:id="rId3"/>
              </a:rPr>
              <a:t>Cara.Christ@</a:t>
            </a:r>
            <a:r>
              <a:rPr lang="en-US" sz="1900" dirty="0" smtClean="0">
                <a:latin typeface="Fira Sans Light"/>
                <a:cs typeface="Fira Sans Light"/>
                <a:hlinkClick r:id="rId3"/>
              </a:rPr>
              <a:t>azdhs.gov</a:t>
            </a:r>
            <a:r>
              <a:rPr lang="en-US" sz="1900" dirty="0" smtClean="0">
                <a:latin typeface="Fira Sans Light"/>
                <a:cs typeface="Fira Sans Light"/>
              </a:rPr>
              <a:t>  |  602-542</a:t>
            </a:r>
            <a:r>
              <a:rPr lang="en-US" sz="1900" dirty="0" smtClean="0">
                <a:latin typeface="Fira Sans Light"/>
                <a:cs typeface="Fira Sans Light"/>
              </a:rPr>
              <a:t>-1140</a:t>
            </a:r>
            <a:endParaRPr lang="en-US" sz="1900" dirty="0" smtClean="0">
              <a:latin typeface="Fira Sans Light"/>
              <a:cs typeface="Fira Sans Light"/>
            </a:endParaRPr>
          </a:p>
          <a:p>
            <a:pPr algn="ctr">
              <a:lnSpc>
                <a:spcPct val="70000"/>
              </a:lnSpc>
            </a:pPr>
            <a:endParaRPr lang="en-US" sz="1900" dirty="0" smtClean="0">
              <a:latin typeface="Fira Sans Light"/>
              <a:cs typeface="Fira Sans Light"/>
            </a:endParaRPr>
          </a:p>
          <a:p>
            <a:pPr algn="ctr">
              <a:lnSpc>
                <a:spcPct val="120000"/>
              </a:lnSpc>
            </a:pPr>
            <a:r>
              <a:rPr lang="en-US" sz="1900" dirty="0" smtClean="0">
                <a:latin typeface="Fira Sans"/>
                <a:cs typeface="Fira Sans"/>
              </a:rPr>
              <a:t> </a:t>
            </a:r>
            <a:r>
              <a:rPr lang="en-US" sz="1900" dirty="0" err="1" smtClean="0">
                <a:latin typeface="Fira Sans"/>
                <a:cs typeface="Fira Sans"/>
              </a:rPr>
              <a:t>azhealth.gov</a:t>
            </a:r>
            <a:endParaRPr lang="en-US" sz="1900" dirty="0" smtClean="0">
              <a:latin typeface="Fira Sans"/>
              <a:cs typeface="Fira Sans"/>
            </a:endParaRPr>
          </a:p>
          <a:p>
            <a:pPr algn="ctr">
              <a:lnSpc>
                <a:spcPct val="150000"/>
              </a:lnSpc>
            </a:pPr>
            <a:r>
              <a:rPr lang="en-US" sz="1900" dirty="0" smtClean="0">
                <a:latin typeface="Fira Sans"/>
                <a:cs typeface="Fira Sans"/>
              </a:rPr>
              <a:t>@</a:t>
            </a:r>
            <a:r>
              <a:rPr lang="en-US" sz="1900" dirty="0" err="1" smtClean="0">
                <a:latin typeface="Fira Sans"/>
                <a:cs typeface="Fira Sans"/>
              </a:rPr>
              <a:t>azdhs</a:t>
            </a:r>
            <a:endParaRPr lang="en-US" sz="1900" dirty="0" smtClean="0">
              <a:latin typeface="Fira Sans"/>
              <a:cs typeface="Fira Sans"/>
            </a:endParaRPr>
          </a:p>
          <a:p>
            <a:pPr algn="ctr">
              <a:lnSpc>
                <a:spcPct val="150000"/>
              </a:lnSpc>
            </a:pPr>
            <a:r>
              <a:rPr lang="en-US" sz="1900" dirty="0" smtClean="0">
                <a:latin typeface="Fira Sans"/>
                <a:cs typeface="Fira Sans"/>
              </a:rPr>
              <a:t>@</a:t>
            </a:r>
            <a:r>
              <a:rPr lang="en-US" sz="1900" dirty="0" err="1" smtClean="0">
                <a:latin typeface="Fira Sans"/>
                <a:cs typeface="Fira Sans"/>
              </a:rPr>
              <a:t>drcarachrist</a:t>
            </a:r>
            <a:endParaRPr lang="en-US" sz="1900" dirty="0" smtClean="0">
              <a:latin typeface="Fira Sans"/>
              <a:cs typeface="Fira Sans"/>
            </a:endParaRPr>
          </a:p>
          <a:p>
            <a:pPr algn="ctr">
              <a:lnSpc>
                <a:spcPct val="150000"/>
              </a:lnSpc>
            </a:pPr>
            <a:r>
              <a:rPr lang="en-US" sz="1900" dirty="0" err="1" smtClean="0">
                <a:latin typeface="Fira Sans"/>
                <a:cs typeface="Fira Sans"/>
              </a:rPr>
              <a:t>facebook.com</a:t>
            </a:r>
            <a:r>
              <a:rPr lang="en-US" sz="1900" dirty="0" smtClean="0">
                <a:latin typeface="Fira Sans"/>
                <a:cs typeface="Fira Sans"/>
              </a:rPr>
              <a:t>/</a:t>
            </a:r>
            <a:r>
              <a:rPr lang="en-US" sz="1900" dirty="0" err="1" smtClean="0">
                <a:latin typeface="Fira Sans"/>
                <a:cs typeface="Fira Sans"/>
              </a:rPr>
              <a:t>azdhs</a:t>
            </a:r>
            <a:endParaRPr lang="en-US" sz="1900" dirty="0" smtClean="0">
              <a:latin typeface="Fira Sans Light"/>
              <a:cs typeface="Fira Sans Light"/>
            </a:endParaRPr>
          </a:p>
        </p:txBody>
      </p:sp>
      <p:pic>
        <p:nvPicPr>
          <p:cNvPr id="5" name="Picture 4" descr="Twitter icon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763" y="3652992"/>
            <a:ext cx="228600" cy="228600"/>
          </a:xfrm>
          <a:prstGeom prst="rect">
            <a:avLst/>
          </a:prstGeom>
        </p:spPr>
      </p:pic>
      <p:pic>
        <p:nvPicPr>
          <p:cNvPr id="8" name="Picture 7" descr="Twitter icon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0906" y="4048357"/>
            <a:ext cx="228600" cy="228600"/>
          </a:xfrm>
          <a:prstGeom prst="rect">
            <a:avLst/>
          </a:prstGeom>
        </p:spPr>
      </p:pic>
      <p:pic>
        <p:nvPicPr>
          <p:cNvPr id="9" name="Picture 8" descr="FB icon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2306" y="4567269"/>
            <a:ext cx="2286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253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Prescription Drugs</a:t>
            </a:r>
          </a:p>
          <a:p>
            <a:r>
              <a:rPr lang="en-US" dirty="0" smtClean="0"/>
              <a:t>The Heroin Problem</a:t>
            </a:r>
          </a:p>
          <a:p>
            <a:r>
              <a:rPr lang="en-US" dirty="0" smtClean="0"/>
              <a:t>3 Major Ways to Combat the Problem</a:t>
            </a:r>
          </a:p>
          <a:p>
            <a:r>
              <a:rPr lang="en-US" dirty="0" smtClean="0"/>
              <a:t>Recent Legislation</a:t>
            </a:r>
          </a:p>
          <a:p>
            <a:r>
              <a:rPr lang="en-US" dirty="0" smtClean="0"/>
              <a:t>What else does public health do?</a:t>
            </a:r>
          </a:p>
          <a:p>
            <a:r>
              <a:rPr lang="en-US" dirty="0" smtClean="0"/>
              <a:t>Helpful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71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Prescription Drugs</a:t>
            </a:r>
            <a:br>
              <a:rPr lang="en-US" dirty="0" smtClean="0"/>
            </a:br>
            <a:r>
              <a:rPr lang="en-US" sz="2700" dirty="0"/>
              <a:t>Arizona Specific Statistics</a:t>
            </a:r>
            <a:br>
              <a:rPr lang="en-US" sz="2700" dirty="0"/>
            </a:b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Enough Rx pain relievers dispensed to medicate every AZ adult around the clock for 2 weeks</a:t>
            </a:r>
          </a:p>
          <a:p>
            <a:r>
              <a:rPr lang="en-US" dirty="0" smtClean="0"/>
              <a:t>Overdose of opioid Rx pain relievers=401 deaths (2015)</a:t>
            </a:r>
          </a:p>
          <a:p>
            <a:pPr lvl="1"/>
            <a:r>
              <a:rPr lang="en-US" dirty="0" smtClean="0"/>
              <a:t>2014: 372 deaths</a:t>
            </a:r>
          </a:p>
          <a:p>
            <a:pPr lvl="1"/>
            <a:r>
              <a:rPr lang="en-US" dirty="0" smtClean="0"/>
              <a:t>Over 1 per day</a:t>
            </a:r>
          </a:p>
          <a:p>
            <a:pPr lvl="1"/>
            <a:r>
              <a:rPr lang="en-US" dirty="0" smtClean="0"/>
              <a:t>Death rates are highest among middle age adults, 45-54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297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Prescription Drugs</a:t>
            </a:r>
            <a:br>
              <a:rPr lang="en-US" dirty="0" smtClean="0"/>
            </a:br>
            <a:r>
              <a:rPr lang="en-US" sz="2700" dirty="0"/>
              <a:t>Arizona Specific Statistics</a:t>
            </a:r>
            <a:br>
              <a:rPr lang="en-US" sz="2700" dirty="0"/>
            </a:b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2014: Arizona had the 15</a:t>
            </a:r>
            <a:r>
              <a:rPr lang="en-US" baseline="30000" dirty="0" smtClean="0"/>
              <a:t>th</a:t>
            </a:r>
            <a:r>
              <a:rPr lang="en-US" dirty="0" smtClean="0"/>
              <a:t> highest drug overdose death rate in the U.S.</a:t>
            </a:r>
          </a:p>
          <a:p>
            <a:r>
              <a:rPr lang="en-US" dirty="0" smtClean="0"/>
              <a:t>2014: 438 babies were born with Neonatal Abstinence Syndrome</a:t>
            </a:r>
          </a:p>
          <a:p>
            <a:pPr lvl="1"/>
            <a:r>
              <a:rPr lang="en-US" dirty="0" smtClean="0"/>
              <a:t>235% increase since 2008</a:t>
            </a:r>
          </a:p>
        </p:txBody>
      </p:sp>
    </p:spTree>
    <p:extLst>
      <p:ext uri="{BB962C8B-B14F-4D97-AF65-F5344CB8AC3E}">
        <p14:creationId xmlns:p14="http://schemas.microsoft.com/office/powerpoint/2010/main" val="925881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Heroin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2015: 237 deaths due to heroin overdose</a:t>
            </a:r>
          </a:p>
          <a:p>
            <a:pPr lvl="1"/>
            <a:r>
              <a:rPr lang="en-US" dirty="0" smtClean="0"/>
              <a:t>2014: 180 deaths</a:t>
            </a:r>
          </a:p>
          <a:p>
            <a:pPr lvl="1"/>
            <a:r>
              <a:rPr lang="en-US" dirty="0" smtClean="0"/>
              <a:t>While increasing, Arizona has TWICE as many Rx opioid deaths</a:t>
            </a:r>
          </a:p>
          <a:p>
            <a:r>
              <a:rPr lang="en-US" dirty="0" smtClean="0"/>
              <a:t>Strongest risk factor for heroin addiction is addiction to Rx opioid pain relievers</a:t>
            </a:r>
          </a:p>
          <a:p>
            <a:pPr lvl="1"/>
            <a:r>
              <a:rPr lang="en-US" dirty="0" smtClean="0"/>
              <a:t>Those addicted to Rx pain relievers are 40X more likely to be addicted to heroin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986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 Major Ways to Combat the </a:t>
            </a:r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Prevent prescription opioid drug abuse</a:t>
            </a:r>
          </a:p>
          <a:p>
            <a:pPr lvl="1"/>
            <a:r>
              <a:rPr lang="en-US" dirty="0" smtClean="0"/>
              <a:t>Appropriate prescribing practices</a:t>
            </a:r>
          </a:p>
          <a:p>
            <a:r>
              <a:rPr lang="en-US" dirty="0" smtClean="0"/>
              <a:t>Access to treatment</a:t>
            </a:r>
          </a:p>
          <a:p>
            <a:pPr lvl="1"/>
            <a:r>
              <a:rPr lang="en-US" dirty="0" smtClean="0"/>
              <a:t>Especially Medication Assisted Treatment (MAT)</a:t>
            </a:r>
          </a:p>
          <a:p>
            <a:r>
              <a:rPr lang="en-US" dirty="0" smtClean="0"/>
              <a:t>Reverse overdoses with Naloxone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53088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Prevent Prescription Opioid Drug Abuse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Arizona Rx Misuse and Abuse Initiative</a:t>
            </a:r>
          </a:p>
          <a:p>
            <a:pPr lvl="1"/>
            <a:r>
              <a:rPr lang="en-US" dirty="0" smtClean="0"/>
              <a:t>AZCJC, Board of Pharmacy, AHCCCS, Governor’s Office of Youth, Faith, &amp; Family</a:t>
            </a:r>
          </a:p>
          <a:p>
            <a:pPr lvl="1"/>
            <a:r>
              <a:rPr lang="en-US" dirty="0" smtClean="0"/>
              <a:t>Piloted 5 strategies in the counties of:</a:t>
            </a:r>
          </a:p>
          <a:p>
            <a:pPr lvl="2"/>
            <a:r>
              <a:rPr lang="en-US" dirty="0" smtClean="0"/>
              <a:t>Yavapai</a:t>
            </a:r>
          </a:p>
          <a:p>
            <a:pPr lvl="2"/>
            <a:r>
              <a:rPr lang="en-US" dirty="0" smtClean="0"/>
              <a:t>Pinal</a:t>
            </a:r>
          </a:p>
          <a:p>
            <a:pPr lvl="2"/>
            <a:r>
              <a:rPr lang="en-US" dirty="0" smtClean="0"/>
              <a:t>Graham/Greenlee</a:t>
            </a:r>
          </a:p>
          <a:p>
            <a:pPr lvl="1"/>
            <a:r>
              <a:rPr lang="en-US" dirty="0" smtClean="0"/>
              <a:t>Resulted in decrease of overdose deaths &amp; hospitalizations</a:t>
            </a:r>
          </a:p>
          <a:p>
            <a:pPr lvl="1"/>
            <a:r>
              <a:rPr lang="en-US" dirty="0" smtClean="0"/>
              <a:t>Resulted in an increase of drop boxes, physician awareness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113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Prevent Prescription Opioid Drug Abuse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Arizona Rx Misuse and Abuse </a:t>
            </a:r>
            <a:r>
              <a:rPr lang="en-US" dirty="0" smtClean="0"/>
              <a:t>Initiative</a:t>
            </a:r>
          </a:p>
          <a:p>
            <a:pPr lvl="1"/>
            <a:r>
              <a:rPr lang="en-US" dirty="0" smtClean="0"/>
              <a:t>Piloted </a:t>
            </a:r>
            <a:r>
              <a:rPr lang="en-US" dirty="0"/>
              <a:t>5 strategies</a:t>
            </a:r>
          </a:p>
          <a:p>
            <a:pPr lvl="2"/>
            <a:r>
              <a:rPr lang="en-US" dirty="0"/>
              <a:t>Reduce illicit acquisition &amp; diversion of medications</a:t>
            </a:r>
          </a:p>
          <a:p>
            <a:pPr lvl="3"/>
            <a:r>
              <a:rPr lang="en-US" dirty="0"/>
              <a:t>Safe storage and disposal of Rx drugs, drop boxes</a:t>
            </a:r>
          </a:p>
          <a:p>
            <a:pPr lvl="2"/>
            <a:r>
              <a:rPr lang="en-US" dirty="0"/>
              <a:t>Promote responsible prescribing and dispensing practices</a:t>
            </a:r>
          </a:p>
          <a:p>
            <a:pPr lvl="2"/>
            <a:r>
              <a:rPr lang="en-US" dirty="0"/>
              <a:t>Enhance Rx drug practices and policies </a:t>
            </a:r>
            <a:r>
              <a:rPr lang="en-US" dirty="0" smtClean="0"/>
              <a:t>among law enforcement</a:t>
            </a:r>
          </a:p>
          <a:p>
            <a:pPr lvl="2"/>
            <a:r>
              <a:rPr lang="en-US" dirty="0" smtClean="0"/>
              <a:t>Increase public awareness and patient education</a:t>
            </a:r>
          </a:p>
          <a:p>
            <a:pPr lvl="2"/>
            <a:r>
              <a:rPr lang="en-US" dirty="0" smtClean="0"/>
              <a:t>Enhance assessment &amp; referral to substance abuse treatment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86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Prevent Prescription Opioid Drug Abuse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Arizona Rx Misuse and Abuse </a:t>
            </a:r>
            <a:r>
              <a:rPr lang="en-US" dirty="0" smtClean="0"/>
              <a:t>Initiative</a:t>
            </a:r>
          </a:p>
          <a:p>
            <a:pPr lvl="1"/>
            <a:r>
              <a:rPr lang="en-US" dirty="0" smtClean="0"/>
              <a:t>Developed a Community Toolkit</a:t>
            </a:r>
          </a:p>
          <a:p>
            <a:pPr lvl="2"/>
            <a:r>
              <a:rPr lang="en-US" dirty="0" smtClean="0"/>
              <a:t>Provides resources to communities to assist with implementing the 5 strategies at the local level</a:t>
            </a:r>
          </a:p>
          <a:p>
            <a:pPr lvl="2"/>
            <a:r>
              <a:rPr lang="en-US" dirty="0" smtClean="0"/>
              <a:t>Can be found at </a:t>
            </a:r>
            <a:r>
              <a:rPr lang="en-US" dirty="0" smtClean="0">
                <a:hlinkClick r:id="rId2"/>
              </a:rPr>
              <a:t>www.azcjc.gov</a:t>
            </a:r>
            <a:endParaRPr lang="en-US" dirty="0" smtClean="0"/>
          </a:p>
          <a:p>
            <a:pPr lvl="3"/>
            <a:r>
              <a:rPr lang="en-US" dirty="0" smtClean="0"/>
              <a:t>Click on Rx initiative link</a:t>
            </a:r>
          </a:p>
          <a:p>
            <a:pPr marL="1371600" lvl="3" indent="0">
              <a:buNone/>
            </a:pPr>
            <a:endParaRPr lang="en-US" dirty="0" smtClean="0"/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31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999</Words>
  <Application>Microsoft Macintosh PowerPoint</Application>
  <PresentationFormat>On-screen Show (4:3)</PresentationFormat>
  <Paragraphs>136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Topics to be covered</vt:lpstr>
      <vt:lpstr>Prescription Drugs Arizona Specific Statistics </vt:lpstr>
      <vt:lpstr>Prescription Drugs Arizona Specific Statistics </vt:lpstr>
      <vt:lpstr>The Heroin Problem</vt:lpstr>
      <vt:lpstr>3 Major Ways to Combat the Problem</vt:lpstr>
      <vt:lpstr>Prevent Prescription Opioid Drug Abuse</vt:lpstr>
      <vt:lpstr>Prevent Prescription Opioid Drug Abuse</vt:lpstr>
      <vt:lpstr>Prevent Prescription Opioid Drug Abuse</vt:lpstr>
      <vt:lpstr>Prevent Prescription Opioid Drug Abuse</vt:lpstr>
      <vt:lpstr>Prevent Prescription Opioid Drug Abuse</vt:lpstr>
      <vt:lpstr>Prevent Prescription Opioid Drug Abuse</vt:lpstr>
      <vt:lpstr>Access to Treatment</vt:lpstr>
      <vt:lpstr>Reverse Overdoses Through Naloxone</vt:lpstr>
      <vt:lpstr>Recent Legislation </vt:lpstr>
      <vt:lpstr>Recent Legislation </vt:lpstr>
      <vt:lpstr>What else does public health do?</vt:lpstr>
      <vt:lpstr>Additional Resources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BrookeWest</dc:creator>
  <cp:lastModifiedBy>Jason Christ</cp:lastModifiedBy>
  <cp:revision>16</cp:revision>
  <dcterms:created xsi:type="dcterms:W3CDTF">2016-05-18T19:23:34Z</dcterms:created>
  <dcterms:modified xsi:type="dcterms:W3CDTF">2016-07-20T06:32:28Z</dcterms:modified>
</cp:coreProperties>
</file>