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7" r:id="rId4"/>
  </p:sldMasterIdLst>
  <p:notesMasterIdLst>
    <p:notesMasterId r:id="rId25"/>
  </p:notesMasterIdLst>
  <p:handoutMasterIdLst>
    <p:handoutMasterId r:id="rId26"/>
  </p:handoutMasterIdLst>
  <p:sldIdLst>
    <p:sldId id="349" r:id="rId5"/>
    <p:sldId id="523" r:id="rId6"/>
    <p:sldId id="518" r:id="rId7"/>
    <p:sldId id="520" r:id="rId8"/>
    <p:sldId id="530" r:id="rId9"/>
    <p:sldId id="533" r:id="rId10"/>
    <p:sldId id="535" r:id="rId11"/>
    <p:sldId id="536" r:id="rId12"/>
    <p:sldId id="534" r:id="rId13"/>
    <p:sldId id="547" r:id="rId14"/>
    <p:sldId id="539" r:id="rId15"/>
    <p:sldId id="540" r:id="rId16"/>
    <p:sldId id="542" r:id="rId17"/>
    <p:sldId id="543" r:id="rId18"/>
    <p:sldId id="544" r:id="rId19"/>
    <p:sldId id="545" r:id="rId20"/>
    <p:sldId id="546" r:id="rId21"/>
    <p:sldId id="537" r:id="rId22"/>
    <p:sldId id="531" r:id="rId23"/>
    <p:sldId id="443" r:id="rId2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17" autoAdjust="0"/>
    <p:restoredTop sz="95592" autoAdjust="0"/>
  </p:normalViewPr>
  <p:slideViewPr>
    <p:cSldViewPr>
      <p:cViewPr>
        <p:scale>
          <a:sx n="69" d="100"/>
          <a:sy n="69" d="100"/>
        </p:scale>
        <p:origin x="-1362" y="-60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7236"/>
    </p:cViewPr>
  </p:sorterViewPr>
  <p:notesViewPr>
    <p:cSldViewPr>
      <p:cViewPr varScale="1">
        <p:scale>
          <a:sx n="81" d="100"/>
          <a:sy n="81" d="100"/>
        </p:scale>
        <p:origin x="-199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12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12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12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D2844793-DE4A-4109-AC3B-563B8AFB863D}" type="slidenum">
              <a:rPr lang="en-US"/>
              <a:pPr>
                <a:defRPr/>
              </a:pPr>
              <a:t>‹#›</a:t>
            </a:fld>
            <a:endParaRPr lang="en-US" dirty="0"/>
          </a:p>
        </p:txBody>
      </p:sp>
    </p:spTree>
    <p:extLst>
      <p:ext uri="{BB962C8B-B14F-4D97-AF65-F5344CB8AC3E}">
        <p14:creationId xmlns:p14="http://schemas.microsoft.com/office/powerpoint/2010/main" val="535740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4B5C2C34-22E5-4F62-B91E-07252E9FC912}" type="slidenum">
              <a:rPr lang="en-US"/>
              <a:pPr>
                <a:defRPr/>
              </a:pPr>
              <a:t>‹#›</a:t>
            </a:fld>
            <a:endParaRPr lang="en-US" dirty="0"/>
          </a:p>
        </p:txBody>
      </p:sp>
    </p:spTree>
    <p:extLst>
      <p:ext uri="{BB962C8B-B14F-4D97-AF65-F5344CB8AC3E}">
        <p14:creationId xmlns:p14="http://schemas.microsoft.com/office/powerpoint/2010/main" val="1111707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C71B4-0BE4-46D8-9A18-4A1D7B2ED132}" type="slidenum">
              <a:rPr lang="en-US" smtClean="0"/>
              <a:t>1</a:t>
            </a:fld>
            <a:endParaRPr lang="en-US" dirty="0"/>
          </a:p>
        </p:txBody>
      </p:sp>
    </p:spTree>
    <p:extLst>
      <p:ext uri="{BB962C8B-B14F-4D97-AF65-F5344CB8AC3E}">
        <p14:creationId xmlns:p14="http://schemas.microsoft.com/office/powerpoint/2010/main" val="69349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C71B4-0BE4-46D8-9A18-4A1D7B2ED132}" type="slidenum">
              <a:rPr lang="en-US" smtClean="0"/>
              <a:t>6</a:t>
            </a:fld>
            <a:endParaRPr lang="en-US" dirty="0"/>
          </a:p>
        </p:txBody>
      </p:sp>
    </p:spTree>
    <p:extLst>
      <p:ext uri="{BB962C8B-B14F-4D97-AF65-F5344CB8AC3E}">
        <p14:creationId xmlns:p14="http://schemas.microsoft.com/office/powerpoint/2010/main" val="1696167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pPr>
              <a:defRPr/>
            </a:pPr>
            <a:fld id="{4B5C2C34-22E5-4F62-B91E-07252E9FC912}" type="slidenum">
              <a:rPr lang="en-US" smtClean="0"/>
              <a:pPr>
                <a:defRPr/>
              </a:pPr>
              <a:t>8</a:t>
            </a:fld>
            <a:endParaRPr lang="en-US" dirty="0"/>
          </a:p>
        </p:txBody>
      </p:sp>
    </p:spTree>
    <p:extLst>
      <p:ext uri="{BB962C8B-B14F-4D97-AF65-F5344CB8AC3E}">
        <p14:creationId xmlns:p14="http://schemas.microsoft.com/office/powerpoint/2010/main" val="34273436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48056" y="2015653"/>
            <a:ext cx="6705600" cy="1905000"/>
          </a:xfrm>
          <a:prstGeom prst="rect">
            <a:avLst/>
          </a:prstGeom>
        </p:spPr>
        <p:txBody>
          <a:bodyPr anchor="b" anchorCtr="0"/>
          <a:lstStyle>
            <a:lvl1pPr algn="l">
              <a:defRPr>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a:t>
            </a:r>
            <a:br>
              <a:rPr lang="en-US" dirty="0" smtClean="0"/>
            </a:br>
            <a:r>
              <a:rPr lang="en-US" dirty="0" smtClean="0"/>
              <a:t>title</a:t>
            </a:r>
            <a:endParaRPr lang="en-US" dirty="0"/>
          </a:p>
        </p:txBody>
      </p:sp>
      <p:sp>
        <p:nvSpPr>
          <p:cNvPr id="6" name="Subtitle 2"/>
          <p:cNvSpPr>
            <a:spLocks noGrp="1"/>
          </p:cNvSpPr>
          <p:nvPr>
            <p:ph type="subTitle" idx="1"/>
          </p:nvPr>
        </p:nvSpPr>
        <p:spPr>
          <a:xfrm>
            <a:off x="457200" y="4114800"/>
            <a:ext cx="4724400" cy="21336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738616"/>
            <a:ext cx="4648200" cy="1260179"/>
          </a:xfrm>
          <a:prstGeom prst="rect">
            <a:avLst/>
          </a:prstGeom>
        </p:spPr>
      </p:pic>
    </p:spTree>
    <p:extLst>
      <p:ext uri="{BB962C8B-B14F-4D97-AF65-F5344CB8AC3E}">
        <p14:creationId xmlns:p14="http://schemas.microsoft.com/office/powerpoint/2010/main" val="30544369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ank you">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Thank You.</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0710045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ransitio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42875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Click to edit Master </a:t>
            </a:r>
            <a:br>
              <a:rPr lang="en-US" dirty="0" smtClean="0"/>
            </a:br>
            <a:r>
              <a:rPr lang="en-US" dirty="0" smtClean="0"/>
              <a:t>Transition</a:t>
            </a:r>
            <a:endParaRPr lang="en-US" dirty="0"/>
          </a:p>
        </p:txBody>
      </p:sp>
      <p:sp>
        <p:nvSpPr>
          <p:cNvPr id="7" name="Subtitle 2"/>
          <p:cNvSpPr>
            <a:spLocks noGrp="1"/>
          </p:cNvSpPr>
          <p:nvPr>
            <p:ph type="subTitle" idx="1"/>
          </p:nvPr>
        </p:nvSpPr>
        <p:spPr>
          <a:xfrm>
            <a:off x="449072" y="4114800"/>
            <a:ext cx="5723128" cy="16764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2"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5526422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57200" y="1600200"/>
            <a:ext cx="83820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897503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with Titl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144605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p:nvPr>
        </p:nvSpPr>
        <p:spPr>
          <a:xfrm>
            <a:off x="457200" y="304800"/>
            <a:ext cx="8306474"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3"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51060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381000"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3886002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4610101"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5"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28378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e-Contras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ext Placeholder 2"/>
          <p:cNvSpPr>
            <a:spLocks noGrp="1"/>
          </p:cNvSpPr>
          <p:nvPr>
            <p:ph type="body" idx="1"/>
          </p:nvPr>
        </p:nvSpPr>
        <p:spPr>
          <a:xfrm>
            <a:off x="457200" y="1676400"/>
            <a:ext cx="3962400"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2"/>
          <p:cNvSpPr>
            <a:spLocks noGrp="1"/>
          </p:cNvSpPr>
          <p:nvPr>
            <p:ph idx="12"/>
          </p:nvPr>
        </p:nvSpPr>
        <p:spPr>
          <a:xfrm>
            <a:off x="457200"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2"/>
          <p:cNvSpPr>
            <a:spLocks noGrp="1"/>
          </p:cNvSpPr>
          <p:nvPr>
            <p:ph type="body" idx="13"/>
          </p:nvPr>
        </p:nvSpPr>
        <p:spPr>
          <a:xfrm>
            <a:off x="4572000" y="1676400"/>
            <a:ext cx="4040188"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7" name="Content Placeholder 2"/>
          <p:cNvSpPr>
            <a:spLocks noGrp="1"/>
          </p:cNvSpPr>
          <p:nvPr>
            <p:ph idx="14"/>
          </p:nvPr>
        </p:nvSpPr>
        <p:spPr>
          <a:xfrm>
            <a:off x="4587531"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p:nvPr>
        </p:nvSpPr>
        <p:spPr>
          <a:xfrm>
            <a:off x="457200" y="304800"/>
            <a:ext cx="8314566"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388401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estion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Question?</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67447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6705600" y="6199632"/>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sp>
        <p:nvSpPr>
          <p:cNvPr id="4" name="Footer Placeholder 4"/>
          <p:cNvSpPr>
            <a:spLocks noGrp="1"/>
          </p:cNvSpPr>
          <p:nvPr>
            <p:ph type="ftr" sz="quarter" idx="3"/>
          </p:nvPr>
        </p:nvSpPr>
        <p:spPr>
          <a:xfrm>
            <a:off x="0" y="6199632"/>
            <a:ext cx="9144000" cy="381000"/>
          </a:xfrm>
          <a:prstGeom prst="rect">
            <a:avLst/>
          </a:prstGeom>
        </p:spPr>
        <p:txBody>
          <a:bodyPr anchor="b" anchorCtr="0"/>
          <a:lstStyle>
            <a:lvl1pPr algn="ctr">
              <a:lnSpc>
                <a:spcPts val="1200"/>
              </a:lnSpc>
              <a:defRPr sz="1100">
                <a:solidFill>
                  <a:schemeClr val="tx1">
                    <a:lumMod val="65000"/>
                    <a:lumOff val="35000"/>
                  </a:schemeClr>
                </a:solidFill>
              </a:defRPr>
            </a:lvl1pPr>
          </a:lstStyle>
          <a:p>
            <a:r>
              <a:rPr lang="en-US" dirty="0" smtClean="0"/>
              <a:t>Reaching across Arizona to provide comprehensive  quality health care for those in need</a:t>
            </a:r>
            <a:endParaRPr lang="en-US" dirty="0"/>
          </a:p>
        </p:txBody>
      </p:sp>
    </p:spTree>
    <p:extLst>
      <p:ext uri="{BB962C8B-B14F-4D97-AF65-F5344CB8AC3E}">
        <p14:creationId xmlns:p14="http://schemas.microsoft.com/office/powerpoint/2010/main" val="1543338456"/>
      </p:ext>
    </p:extLst>
  </p:cSld>
  <p:clrMap bg1="lt1" tx1="dk1" bg2="lt2" tx2="dk2" accent1="accent1" accent2="accent2" accent3="accent3" accent4="accent4" accent5="accent5" accent6="accent6" hlink="hlink" folHlink="folHlink"/>
  <p:sldLayoutIdLst>
    <p:sldLayoutId id="2147484228" r:id="rId1"/>
    <p:sldLayoutId id="2147484229" r:id="rId2"/>
    <p:sldLayoutId id="2147484230" r:id="rId3"/>
    <p:sldLayoutId id="2147484231" r:id="rId4"/>
    <p:sldLayoutId id="2147484232" r:id="rId5"/>
    <p:sldLayoutId id="2147484233" r:id="rId6"/>
    <p:sldLayoutId id="2147484234" r:id="rId7"/>
    <p:sldLayoutId id="2147484235" r:id="rId8"/>
    <p:sldLayoutId id="2147484236" r:id="rId9"/>
    <p:sldLayoutId id="2147484237" r:id="rId10"/>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8056" y="2209800"/>
            <a:ext cx="7629144" cy="1905000"/>
          </a:xfrm>
        </p:spPr>
        <p:txBody>
          <a:bodyPr/>
          <a:lstStyle/>
          <a:p>
            <a:r>
              <a:rPr lang="en-US" sz="4800" dirty="0" smtClean="0"/>
              <a:t>AHCCCS Update</a:t>
            </a:r>
            <a:endParaRPr lang="en-US" sz="4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57533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 for Mental Diseases</a:t>
            </a:r>
            <a:endParaRPr lang="en-US" dirty="0"/>
          </a:p>
        </p:txBody>
      </p:sp>
      <p:sp>
        <p:nvSpPr>
          <p:cNvPr id="3" name="Content Placeholder 2"/>
          <p:cNvSpPr>
            <a:spLocks noGrp="1"/>
          </p:cNvSpPr>
          <p:nvPr>
            <p:ph idx="1"/>
          </p:nvPr>
        </p:nvSpPr>
        <p:spPr/>
        <p:txBody>
          <a:bodyPr/>
          <a:lstStyle/>
          <a:p>
            <a:r>
              <a:rPr lang="en-US" sz="2400" dirty="0" smtClean="0"/>
              <a:t>Federal statutory exclusion of Medicaid funding for IMDs</a:t>
            </a:r>
          </a:p>
          <a:p>
            <a:r>
              <a:rPr lang="en-US" sz="2400" dirty="0" smtClean="0"/>
              <a:t>New managed care regulations allows only for IMD stays less than 15 days (adults) </a:t>
            </a:r>
          </a:p>
          <a:p>
            <a:pPr lvl="1"/>
            <a:r>
              <a:rPr lang="en-US" sz="2400" dirty="0" smtClean="0"/>
              <a:t>Eliminates existing in lieu option</a:t>
            </a:r>
            <a:endParaRPr lang="en-US" sz="2400" dirty="0"/>
          </a:p>
          <a:p>
            <a:r>
              <a:rPr lang="en-US" sz="2400" dirty="0" smtClean="0"/>
              <a:t>If stay is longer, state must recoup ENTIRE capitation payment for the month (not just amount associated with IMD stay)</a:t>
            </a:r>
          </a:p>
          <a:p>
            <a:pPr lvl="1"/>
            <a:r>
              <a:rPr lang="en-US" sz="2400" dirty="0" smtClean="0"/>
              <a:t>Member still enrolled with plan - plan still responsible for care</a:t>
            </a:r>
          </a:p>
          <a:p>
            <a:pPr lvl="1"/>
            <a:endParaRPr lang="en-US" sz="2400" dirty="0"/>
          </a:p>
        </p:txBody>
      </p:sp>
      <p:sp>
        <p:nvSpPr>
          <p:cNvPr id="4" name="Slide Number Placeholder 3"/>
          <p:cNvSpPr>
            <a:spLocks noGrp="1"/>
          </p:cNvSpPr>
          <p:nvPr>
            <p:ph type="sldNum" sz="quarter" idx="4"/>
          </p:nvPr>
        </p:nvSpPr>
        <p:spPr/>
        <p:txBody>
          <a:bodyPr/>
          <a:lstStyle/>
          <a:p>
            <a:fld id="{FF445594-FFE8-4E90-934C-EFF530110A38}" type="slidenum">
              <a:rPr lang="en-US" smtClean="0"/>
              <a:t>10</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192351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IMD?</a:t>
            </a:r>
            <a:endParaRPr lang="en-US" dirty="0"/>
          </a:p>
        </p:txBody>
      </p:sp>
      <p:sp>
        <p:nvSpPr>
          <p:cNvPr id="3" name="Content Placeholder 2"/>
          <p:cNvSpPr>
            <a:spLocks noGrp="1"/>
          </p:cNvSpPr>
          <p:nvPr>
            <p:ph idx="1"/>
          </p:nvPr>
        </p:nvSpPr>
        <p:spPr>
          <a:xfrm>
            <a:off x="457200" y="1722437"/>
            <a:ext cx="8229600" cy="4754563"/>
          </a:xfrm>
        </p:spPr>
        <p:txBody>
          <a:bodyPr>
            <a:normAutofit fontScale="77500" lnSpcReduction="20000"/>
          </a:bodyPr>
          <a:lstStyle/>
          <a:p>
            <a:r>
              <a:rPr lang="en-US" dirty="0"/>
              <a:t>42 C.F.R. 435.1010</a:t>
            </a:r>
          </a:p>
          <a:p>
            <a:r>
              <a:rPr lang="en-US" dirty="0" smtClean="0"/>
              <a:t>“</a:t>
            </a:r>
            <a:r>
              <a:rPr lang="en-US" dirty="0" smtClean="0"/>
              <a:t>a hospital, nursing facility, or other institution of more than 16 beds that is primarily engaged in providing diagnosis, treatment or care of persons with mental diseases, including medical attention, nursing care and related services. Whether an institution is an institution for mental diseases is determined by its overall character as that of a facility established and maintained primarily for the care and treatment of individuals with mental diseases, whether or not it is licensed as such. An institution for Individuals with Intellectual Disabilities is not an institution for mental diseases.”  </a:t>
            </a:r>
          </a:p>
        </p:txBody>
      </p:sp>
    </p:spTree>
    <p:extLst>
      <p:ext uri="{BB962C8B-B14F-4D97-AF65-F5344CB8AC3E}">
        <p14:creationId xmlns:p14="http://schemas.microsoft.com/office/powerpoint/2010/main" val="2109685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Institution</a:t>
            </a:r>
            <a:endParaRPr lang="en-US" dirty="0"/>
          </a:p>
        </p:txBody>
      </p:sp>
      <p:sp>
        <p:nvSpPr>
          <p:cNvPr id="3" name="Content Placeholder 2"/>
          <p:cNvSpPr>
            <a:spLocks noGrp="1"/>
          </p:cNvSpPr>
          <p:nvPr>
            <p:ph idx="1"/>
          </p:nvPr>
        </p:nvSpPr>
        <p:spPr/>
        <p:txBody>
          <a:bodyPr/>
          <a:lstStyle/>
          <a:p>
            <a:r>
              <a:rPr lang="en-US" dirty="0" smtClean="0"/>
              <a:t>“an establishment that furnishes (in single or multiple facilities) food, shelter, and some treatment or services to four or more persons unrelated to the proprietor.”</a:t>
            </a:r>
          </a:p>
        </p:txBody>
      </p:sp>
    </p:spTree>
    <p:extLst>
      <p:ext uri="{BB962C8B-B14F-4D97-AF65-F5344CB8AC3E}">
        <p14:creationId xmlns:p14="http://schemas.microsoft.com/office/powerpoint/2010/main" val="4169502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SMM Guidelines </a:t>
            </a:r>
            <a:r>
              <a:rPr lang="en-US" dirty="0" smtClean="0"/>
              <a:t>for Determining What Constitutes an Institution</a:t>
            </a:r>
            <a:endParaRPr lang="en-US" dirty="0"/>
          </a:p>
        </p:txBody>
      </p:sp>
      <p:sp>
        <p:nvSpPr>
          <p:cNvPr id="3" name="Content Placeholder 2"/>
          <p:cNvSpPr>
            <a:spLocks noGrp="1"/>
          </p:cNvSpPr>
          <p:nvPr>
            <p:ph idx="1"/>
          </p:nvPr>
        </p:nvSpPr>
        <p:spPr/>
        <p:txBody>
          <a:bodyPr>
            <a:normAutofit/>
          </a:bodyPr>
          <a:lstStyle/>
          <a:p>
            <a:r>
              <a:rPr lang="en-US" dirty="0" smtClean="0"/>
              <a:t>Determination of institutional status often black and white</a:t>
            </a:r>
          </a:p>
          <a:p>
            <a:r>
              <a:rPr lang="en-US" dirty="0" smtClean="0"/>
              <a:t>Where less definitive, State Medicaid Manual offers guidelines:</a:t>
            </a:r>
          </a:p>
          <a:p>
            <a:pPr lvl="1"/>
            <a:r>
              <a:rPr lang="en-US" dirty="0" smtClean="0"/>
              <a:t>Components certified </a:t>
            </a:r>
            <a:r>
              <a:rPr lang="en-US" dirty="0"/>
              <a:t>as different types </a:t>
            </a:r>
            <a:r>
              <a:rPr lang="en-US" dirty="0" smtClean="0"/>
              <a:t>of providers</a:t>
            </a:r>
            <a:r>
              <a:rPr lang="en-US" dirty="0"/>
              <a:t>, such as NFs and hospitals, are considered independent from each </a:t>
            </a:r>
            <a:r>
              <a:rPr lang="en-US" dirty="0" smtClean="0"/>
              <a:t>other</a:t>
            </a:r>
            <a:endParaRPr lang="en-US" dirty="0"/>
          </a:p>
        </p:txBody>
      </p:sp>
    </p:spTree>
    <p:extLst>
      <p:ext uri="{BB962C8B-B14F-4D97-AF65-F5344CB8AC3E}">
        <p14:creationId xmlns:p14="http://schemas.microsoft.com/office/powerpoint/2010/main" val="875413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SMM Guidelines </a:t>
            </a:r>
            <a:r>
              <a:rPr lang="en-US" dirty="0" smtClean="0"/>
              <a:t>for Determining What Constitutes an </a:t>
            </a:r>
            <a:r>
              <a:rPr lang="en-US" dirty="0" smtClean="0"/>
              <a:t>Institution (ctd)</a:t>
            </a:r>
            <a:endParaRPr lang="en-US" dirty="0"/>
          </a:p>
        </p:txBody>
      </p:sp>
      <p:sp>
        <p:nvSpPr>
          <p:cNvPr id="3" name="Content Placeholder 2"/>
          <p:cNvSpPr>
            <a:spLocks noGrp="1"/>
          </p:cNvSpPr>
          <p:nvPr>
            <p:ph idx="1"/>
          </p:nvPr>
        </p:nvSpPr>
        <p:spPr/>
        <p:txBody>
          <a:bodyPr>
            <a:noAutofit/>
          </a:bodyPr>
          <a:lstStyle/>
          <a:p>
            <a:pPr lvl="1"/>
            <a:r>
              <a:rPr lang="en-US" sz="2200" dirty="0" smtClean="0"/>
              <a:t>Are </a:t>
            </a:r>
            <a:r>
              <a:rPr lang="en-US" sz="2200" dirty="0"/>
              <a:t>all components controlled by one owner or one governing body?</a:t>
            </a:r>
          </a:p>
          <a:p>
            <a:pPr lvl="1"/>
            <a:r>
              <a:rPr lang="en-US" sz="2200" dirty="0" smtClean="0"/>
              <a:t>Is </a:t>
            </a:r>
            <a:r>
              <a:rPr lang="en-US" sz="2200" dirty="0"/>
              <a:t>one chief medical officer responsible for the medical staff activities in </a:t>
            </a:r>
            <a:r>
              <a:rPr lang="en-US" sz="2200" dirty="0" smtClean="0"/>
              <a:t>all components</a:t>
            </a:r>
            <a:r>
              <a:rPr lang="en-US" sz="2200" dirty="0"/>
              <a:t>?</a:t>
            </a:r>
          </a:p>
          <a:p>
            <a:pPr lvl="1"/>
            <a:r>
              <a:rPr lang="en-US" sz="2200" dirty="0" smtClean="0"/>
              <a:t>Does </a:t>
            </a:r>
            <a:r>
              <a:rPr lang="en-US" sz="2200" dirty="0"/>
              <a:t>one chief executive officer control all administrative activities in </a:t>
            </a:r>
            <a:r>
              <a:rPr lang="en-US" sz="2200" dirty="0" smtClean="0"/>
              <a:t>all components</a:t>
            </a:r>
            <a:r>
              <a:rPr lang="en-US" sz="2200" dirty="0"/>
              <a:t>?</a:t>
            </a:r>
          </a:p>
          <a:p>
            <a:pPr lvl="1"/>
            <a:r>
              <a:rPr lang="en-US" sz="2200" dirty="0" smtClean="0"/>
              <a:t>Are </a:t>
            </a:r>
            <a:r>
              <a:rPr lang="en-US" sz="2200" dirty="0"/>
              <a:t>any of the components separately licensed?</a:t>
            </a:r>
          </a:p>
          <a:p>
            <a:pPr lvl="1"/>
            <a:r>
              <a:rPr lang="en-US" sz="2200" dirty="0" smtClean="0"/>
              <a:t>Are </a:t>
            </a:r>
            <a:r>
              <a:rPr lang="en-US" sz="2200" dirty="0"/>
              <a:t>the components so organizationally and geographically separate that it is </a:t>
            </a:r>
            <a:r>
              <a:rPr lang="en-US" sz="2200" dirty="0" smtClean="0"/>
              <a:t>not feasible </a:t>
            </a:r>
            <a:r>
              <a:rPr lang="en-US" sz="2200" dirty="0"/>
              <a:t>to operate as a single entity?</a:t>
            </a:r>
          </a:p>
          <a:p>
            <a:pPr lvl="1"/>
            <a:r>
              <a:rPr lang="en-US" sz="2200" dirty="0" smtClean="0"/>
              <a:t>If </a:t>
            </a:r>
            <a:r>
              <a:rPr lang="en-US" sz="2200" dirty="0"/>
              <a:t>two or more of the components are participating under the same provider </a:t>
            </a:r>
            <a:r>
              <a:rPr lang="en-US" sz="2200" dirty="0" smtClean="0"/>
              <a:t>category </a:t>
            </a:r>
            <a:r>
              <a:rPr lang="en-US" sz="2200" dirty="0" smtClean="0"/>
              <a:t>(e.g., NFs</a:t>
            </a:r>
            <a:r>
              <a:rPr lang="en-US" sz="2200" dirty="0"/>
              <a:t>), can each </a:t>
            </a:r>
            <a:r>
              <a:rPr lang="en-US" sz="2200" dirty="0" smtClean="0"/>
              <a:t>meet </a:t>
            </a:r>
            <a:r>
              <a:rPr lang="en-US" sz="2200" dirty="0"/>
              <a:t>the conditions of participation independently?</a:t>
            </a:r>
          </a:p>
        </p:txBody>
      </p:sp>
    </p:spTree>
    <p:extLst>
      <p:ext uri="{BB962C8B-B14F-4D97-AF65-F5344CB8AC3E}">
        <p14:creationId xmlns:p14="http://schemas.microsoft.com/office/powerpoint/2010/main" val="2554269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SMM Guidelines </a:t>
            </a:r>
            <a:r>
              <a:rPr lang="en-US" dirty="0"/>
              <a:t>for Determining Whether Institution </a:t>
            </a:r>
            <a:r>
              <a:rPr lang="en-US" dirty="0" smtClean="0"/>
              <a:t>is </a:t>
            </a:r>
            <a:r>
              <a:rPr lang="en-US" dirty="0"/>
              <a:t>an IMD</a:t>
            </a:r>
          </a:p>
        </p:txBody>
      </p:sp>
      <p:sp>
        <p:nvSpPr>
          <p:cNvPr id="3" name="Content Placeholder 2"/>
          <p:cNvSpPr>
            <a:spLocks noGrp="1"/>
          </p:cNvSpPr>
          <p:nvPr>
            <p:ph idx="1"/>
          </p:nvPr>
        </p:nvSpPr>
        <p:spPr/>
        <p:txBody>
          <a:bodyPr>
            <a:noAutofit/>
          </a:bodyPr>
          <a:lstStyle/>
          <a:p>
            <a:r>
              <a:rPr lang="en-US" sz="2200" dirty="0" smtClean="0"/>
              <a:t>CMS </a:t>
            </a:r>
            <a:r>
              <a:rPr lang="en-US" sz="2200" dirty="0"/>
              <a:t>uses the </a:t>
            </a:r>
            <a:r>
              <a:rPr lang="en-US" sz="2200" dirty="0" smtClean="0"/>
              <a:t>following guidelines </a:t>
            </a:r>
            <a:r>
              <a:rPr lang="en-US" sz="2200" dirty="0"/>
              <a:t>to evaluate whether the overall character of a facility is that of an </a:t>
            </a:r>
            <a:r>
              <a:rPr lang="en-US" sz="2200" dirty="0" smtClean="0"/>
              <a:t>IMD </a:t>
            </a:r>
            <a:endParaRPr lang="en-US" sz="2200" dirty="0" smtClean="0"/>
          </a:p>
          <a:p>
            <a:r>
              <a:rPr lang="en-US" sz="2200" dirty="0" smtClean="0"/>
              <a:t>If </a:t>
            </a:r>
            <a:r>
              <a:rPr lang="en-US" sz="2200" dirty="0"/>
              <a:t>any of </a:t>
            </a:r>
            <a:r>
              <a:rPr lang="en-US" sz="2200" dirty="0" smtClean="0"/>
              <a:t>these criteria </a:t>
            </a:r>
            <a:r>
              <a:rPr lang="en-US" sz="2200" dirty="0"/>
              <a:t>are met, a thorough IMD assessment must be </a:t>
            </a:r>
            <a:r>
              <a:rPr lang="en-US" sz="2200" dirty="0" smtClean="0"/>
              <a:t>made - </a:t>
            </a:r>
            <a:r>
              <a:rPr lang="en-US" sz="2200" dirty="0"/>
              <a:t>o</a:t>
            </a:r>
            <a:r>
              <a:rPr lang="en-US" sz="2200" dirty="0" smtClean="0"/>
              <a:t>ther </a:t>
            </a:r>
            <a:r>
              <a:rPr lang="en-US" sz="2200" dirty="0"/>
              <a:t>relevant factors may also </a:t>
            </a:r>
            <a:r>
              <a:rPr lang="en-US" sz="2200" dirty="0" smtClean="0"/>
              <a:t>be </a:t>
            </a:r>
            <a:r>
              <a:rPr lang="en-US" sz="2200" dirty="0" smtClean="0"/>
              <a:t>considered </a:t>
            </a:r>
            <a:endParaRPr lang="en-US" sz="2200" dirty="0" smtClean="0"/>
          </a:p>
          <a:p>
            <a:r>
              <a:rPr lang="en-US" sz="2200" dirty="0" smtClean="0"/>
              <a:t>A </a:t>
            </a:r>
            <a:r>
              <a:rPr lang="en-US" sz="2200" dirty="0" smtClean="0"/>
              <a:t>final determination </a:t>
            </a:r>
            <a:r>
              <a:rPr lang="en-US" sz="2200" dirty="0"/>
              <a:t>of a </a:t>
            </a:r>
            <a:r>
              <a:rPr lang="en-US" sz="2200" dirty="0" smtClean="0"/>
              <a:t>facility’s </a:t>
            </a:r>
            <a:r>
              <a:rPr lang="en-US" sz="2200" dirty="0"/>
              <a:t>IMD status depends on whether an evaluation of the </a:t>
            </a:r>
            <a:r>
              <a:rPr lang="en-US" sz="2200" dirty="0" smtClean="0"/>
              <a:t>information pertaining </a:t>
            </a:r>
            <a:r>
              <a:rPr lang="en-US" sz="2200" dirty="0"/>
              <a:t>to the facility establishes that its overall character is that of a facility established </a:t>
            </a:r>
            <a:r>
              <a:rPr lang="en-US" sz="2200" dirty="0" smtClean="0"/>
              <a:t>and/or maintained </a:t>
            </a:r>
            <a:r>
              <a:rPr lang="en-US" sz="2200" dirty="0"/>
              <a:t>primarily for the care and treatment of individuals with mental diseases.</a:t>
            </a:r>
          </a:p>
        </p:txBody>
      </p:sp>
    </p:spTree>
    <p:extLst>
      <p:ext uri="{BB962C8B-B14F-4D97-AF65-F5344CB8AC3E}">
        <p14:creationId xmlns:p14="http://schemas.microsoft.com/office/powerpoint/2010/main" val="1054264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SMM Guidelines </a:t>
            </a:r>
            <a:r>
              <a:rPr lang="en-US" dirty="0" smtClean="0"/>
              <a:t>for Determining Whether Institution is an </a:t>
            </a:r>
            <a:r>
              <a:rPr lang="en-US" dirty="0" smtClean="0"/>
              <a:t>IMD (ctd.)</a:t>
            </a:r>
            <a:endParaRPr lang="en-US" dirty="0"/>
          </a:p>
        </p:txBody>
      </p:sp>
      <p:sp>
        <p:nvSpPr>
          <p:cNvPr id="3" name="Content Placeholder 2"/>
          <p:cNvSpPr>
            <a:spLocks noGrp="1"/>
          </p:cNvSpPr>
          <p:nvPr>
            <p:ph idx="1"/>
          </p:nvPr>
        </p:nvSpPr>
        <p:spPr>
          <a:xfrm>
            <a:off x="381000" y="1676400"/>
            <a:ext cx="8382000" cy="4572000"/>
          </a:xfrm>
        </p:spPr>
        <p:txBody>
          <a:bodyPr>
            <a:normAutofit fontScale="92500" lnSpcReduction="10000"/>
          </a:bodyPr>
          <a:lstStyle/>
          <a:p>
            <a:r>
              <a:rPr lang="en-US" sz="2200" dirty="0" smtClean="0"/>
              <a:t>Criteria:</a:t>
            </a:r>
          </a:p>
          <a:p>
            <a:pPr lvl="1"/>
            <a:r>
              <a:rPr lang="en-US" sz="2200" dirty="0" smtClean="0"/>
              <a:t>The </a:t>
            </a:r>
            <a:r>
              <a:rPr lang="en-US" sz="2200" dirty="0"/>
              <a:t>facility is licensed as a psychiatric facility;</a:t>
            </a:r>
          </a:p>
          <a:p>
            <a:pPr lvl="1"/>
            <a:r>
              <a:rPr lang="en-US" sz="2200" dirty="0"/>
              <a:t>The </a:t>
            </a:r>
            <a:r>
              <a:rPr lang="en-US" sz="2200" dirty="0"/>
              <a:t>facility is accredited as a psychiatric facility;</a:t>
            </a:r>
          </a:p>
          <a:p>
            <a:pPr lvl="1"/>
            <a:r>
              <a:rPr lang="en-US" sz="2200" dirty="0"/>
              <a:t>The </a:t>
            </a:r>
            <a:r>
              <a:rPr lang="en-US" sz="2200" dirty="0"/>
              <a:t>facility is under the jurisdiction of the </a:t>
            </a:r>
            <a:r>
              <a:rPr lang="en-US" sz="2200" dirty="0"/>
              <a:t>State’s </a:t>
            </a:r>
            <a:r>
              <a:rPr lang="en-US" sz="2200" dirty="0"/>
              <a:t>mental health authority. (</a:t>
            </a:r>
            <a:r>
              <a:rPr lang="en-US" sz="2200" dirty="0"/>
              <a:t>This criterion </a:t>
            </a:r>
            <a:r>
              <a:rPr lang="en-US" sz="2200" dirty="0"/>
              <a:t>does not apply to facilities under mental health authority that are not providing services </a:t>
            </a:r>
            <a:r>
              <a:rPr lang="en-US" sz="2200" dirty="0"/>
              <a:t>to mentally </a:t>
            </a:r>
            <a:r>
              <a:rPr lang="en-US" sz="2200" dirty="0"/>
              <a:t>ill persons.);</a:t>
            </a:r>
          </a:p>
          <a:p>
            <a:pPr lvl="1"/>
            <a:r>
              <a:rPr lang="en-US" sz="2200" dirty="0"/>
              <a:t>The </a:t>
            </a:r>
            <a:r>
              <a:rPr lang="en-US" sz="2200" dirty="0"/>
              <a:t>facility specializes in providing psychiatric/psychological care and </a:t>
            </a:r>
            <a:r>
              <a:rPr lang="en-US" sz="2200" dirty="0" smtClean="0"/>
              <a:t>treatment (through review of patient records or by </a:t>
            </a:r>
            <a:r>
              <a:rPr lang="en-US" sz="2200" dirty="0"/>
              <a:t>the </a:t>
            </a:r>
            <a:r>
              <a:rPr lang="en-US" sz="2200" dirty="0"/>
              <a:t>fact that </a:t>
            </a:r>
            <a:r>
              <a:rPr lang="en-US" sz="2200" dirty="0"/>
              <a:t>an unusually large proportion of the staff has specialized psychiatric/psychological training </a:t>
            </a:r>
            <a:r>
              <a:rPr lang="en-US" sz="2200" dirty="0"/>
              <a:t>or that </a:t>
            </a:r>
            <a:r>
              <a:rPr lang="en-US" sz="2200" dirty="0"/>
              <a:t>a large proportion of the patients are receiving psychopharmacological </a:t>
            </a:r>
            <a:r>
              <a:rPr lang="en-US" sz="2200" dirty="0" smtClean="0"/>
              <a:t>drugs); </a:t>
            </a:r>
            <a:r>
              <a:rPr lang="en-US" sz="2200" dirty="0"/>
              <a:t>and</a:t>
            </a:r>
          </a:p>
          <a:p>
            <a:pPr lvl="1"/>
            <a:r>
              <a:rPr lang="en-US" sz="2200" dirty="0"/>
              <a:t>The </a:t>
            </a:r>
            <a:r>
              <a:rPr lang="en-US" sz="2200" dirty="0"/>
              <a:t>current need for institutionalization for more than 50 percent of all the </a:t>
            </a:r>
            <a:r>
              <a:rPr lang="en-US" sz="2200" dirty="0"/>
              <a:t>patients in </a:t>
            </a:r>
            <a:r>
              <a:rPr lang="en-US" sz="2200" dirty="0"/>
              <a:t>the facility results from mental diseases</a:t>
            </a:r>
            <a:r>
              <a:rPr lang="en-US" sz="2200" dirty="0"/>
              <a:t>.</a:t>
            </a:r>
          </a:p>
        </p:txBody>
      </p:sp>
    </p:spTree>
    <p:extLst>
      <p:ext uri="{BB962C8B-B14F-4D97-AF65-F5344CB8AC3E}">
        <p14:creationId xmlns:p14="http://schemas.microsoft.com/office/powerpoint/2010/main" val="3146526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Assessing Patient Population</a:t>
            </a:r>
          </a:p>
        </p:txBody>
      </p:sp>
      <p:sp>
        <p:nvSpPr>
          <p:cNvPr id="3" name="Content Placeholder 2"/>
          <p:cNvSpPr>
            <a:spLocks noGrp="1"/>
          </p:cNvSpPr>
          <p:nvPr>
            <p:ph idx="1"/>
          </p:nvPr>
        </p:nvSpPr>
        <p:spPr/>
        <p:txBody>
          <a:bodyPr/>
          <a:lstStyle/>
          <a:p>
            <a:r>
              <a:rPr lang="en-US" dirty="0"/>
              <a:t>In applying the 50 percent </a:t>
            </a:r>
            <a:r>
              <a:rPr lang="en-US" dirty="0" smtClean="0"/>
              <a:t>guideline, </a:t>
            </a:r>
            <a:r>
              <a:rPr lang="en-US" dirty="0"/>
              <a:t>determine whether each </a:t>
            </a:r>
            <a:r>
              <a:rPr lang="en-US" dirty="0" smtClean="0"/>
              <a:t>patient’s </a:t>
            </a:r>
            <a:r>
              <a:rPr lang="en-US" dirty="0"/>
              <a:t>current </a:t>
            </a:r>
            <a:r>
              <a:rPr lang="en-US" dirty="0" smtClean="0"/>
              <a:t>need for </a:t>
            </a:r>
            <a:r>
              <a:rPr lang="en-US" dirty="0"/>
              <a:t>institutionalization results from a mental disease. It is not necessary to determine whether </a:t>
            </a:r>
            <a:r>
              <a:rPr lang="en-US" dirty="0" smtClean="0"/>
              <a:t>any mental </a:t>
            </a:r>
            <a:r>
              <a:rPr lang="en-US" dirty="0"/>
              <a:t>health care is being provided in applying this guideline</a:t>
            </a:r>
            <a:r>
              <a:rPr lang="en-US" dirty="0" smtClean="0"/>
              <a:t>.</a:t>
            </a:r>
          </a:p>
          <a:p>
            <a:r>
              <a:rPr lang="en-US" dirty="0" smtClean="0"/>
              <a:t>Mental disease/disorders include substance use disorders</a:t>
            </a:r>
            <a:endParaRPr lang="en-US" dirty="0"/>
          </a:p>
        </p:txBody>
      </p:sp>
    </p:spTree>
    <p:extLst>
      <p:ext uri="{BB962C8B-B14F-4D97-AF65-F5344CB8AC3E}">
        <p14:creationId xmlns:p14="http://schemas.microsoft.com/office/powerpoint/2010/main" val="237629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457200" y="1646237"/>
            <a:ext cx="8382000" cy="4373563"/>
          </a:xfrm>
        </p:spPr>
        <p:txBody>
          <a:bodyPr/>
          <a:lstStyle/>
          <a:p>
            <a:r>
              <a:rPr lang="en-US" dirty="0" smtClean="0"/>
              <a:t>Working to identify complete list of IMDs – some obvious, others less clear</a:t>
            </a:r>
          </a:p>
          <a:p>
            <a:r>
              <a:rPr lang="en-US" dirty="0" smtClean="0"/>
              <a:t>Options discussed include (but are not limited to):</a:t>
            </a:r>
          </a:p>
          <a:p>
            <a:pPr lvl="1"/>
            <a:r>
              <a:rPr lang="en-US" dirty="0" smtClean="0"/>
              <a:t>Prohibit IMD stays at all</a:t>
            </a:r>
          </a:p>
          <a:p>
            <a:pPr lvl="1"/>
            <a:r>
              <a:rPr lang="en-US" dirty="0" smtClean="0"/>
              <a:t>Prohibit IMD stays more than 15 days </a:t>
            </a:r>
          </a:p>
          <a:p>
            <a:r>
              <a:rPr lang="en-US" dirty="0" smtClean="0"/>
              <a:t>Need to assure network capacity</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18</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7930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AHCCCS Efforts to Address Prescription Drug Misuse/Abuse</a:t>
            </a:r>
            <a:endParaRPr lang="en-US" dirty="0"/>
          </a:p>
        </p:txBody>
      </p:sp>
      <p:sp>
        <p:nvSpPr>
          <p:cNvPr id="3" name="Content Placeholder 2"/>
          <p:cNvSpPr>
            <a:spLocks noGrp="1"/>
          </p:cNvSpPr>
          <p:nvPr>
            <p:ph idx="1"/>
          </p:nvPr>
        </p:nvSpPr>
        <p:spPr/>
        <p:txBody>
          <a:bodyPr/>
          <a:lstStyle/>
          <a:p>
            <a:r>
              <a:rPr lang="en-US" sz="2400" dirty="0" smtClean="0"/>
              <a:t>Exclusive pharmacy assignment—Policy 310FF</a:t>
            </a:r>
          </a:p>
          <a:p>
            <a:pPr lvl="1"/>
            <a:r>
              <a:rPr lang="en-US" sz="2000" dirty="0" smtClean="0"/>
              <a:t>4x4x4 or 12 rx in 3 month period</a:t>
            </a:r>
          </a:p>
          <a:p>
            <a:r>
              <a:rPr lang="en-US" sz="2400" dirty="0" smtClean="0"/>
              <a:t>Pharmacy and Therapeutics Committee</a:t>
            </a:r>
          </a:p>
          <a:p>
            <a:pPr lvl="1"/>
            <a:r>
              <a:rPr lang="en-US" sz="2000" dirty="0" smtClean="0"/>
              <a:t>Quantity limits</a:t>
            </a:r>
          </a:p>
          <a:p>
            <a:pPr lvl="1"/>
            <a:r>
              <a:rPr lang="en-US" sz="2000" dirty="0" smtClean="0"/>
              <a:t>Availability of MAT</a:t>
            </a:r>
          </a:p>
          <a:p>
            <a:r>
              <a:rPr lang="en-US" sz="2400" dirty="0"/>
              <a:t>CSPMP </a:t>
            </a:r>
            <a:r>
              <a:rPr lang="en-US" sz="2400" dirty="0" smtClean="0"/>
              <a:t>PIP</a:t>
            </a:r>
          </a:p>
          <a:p>
            <a:r>
              <a:rPr lang="en-US" sz="2400" dirty="0" smtClean="0"/>
              <a:t>MCO Care Management Programs for pregnant women</a:t>
            </a:r>
          </a:p>
          <a:p>
            <a:r>
              <a:rPr lang="en-US" sz="2400" dirty="0" smtClean="0"/>
              <a:t>Peer review</a:t>
            </a:r>
          </a:p>
          <a:p>
            <a:r>
              <a:rPr lang="en-US" sz="2400" dirty="0" smtClean="0"/>
              <a:t>OIG CONG</a:t>
            </a:r>
            <a:endParaRPr lang="en-US" sz="2400" dirty="0"/>
          </a:p>
          <a:p>
            <a:pPr marL="0" indent="0">
              <a:buNone/>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19</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030864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FF445594-FFE8-4E90-934C-EFF530110A38}" type="slidenum">
              <a:rPr lang="en-US" smtClean="0"/>
              <a:t>2</a:t>
            </a:fld>
            <a:endParaRPr lang="en-US" dirty="0"/>
          </a:p>
        </p:txBody>
      </p:sp>
      <p:sp>
        <p:nvSpPr>
          <p:cNvPr id="6" name="Title 5"/>
          <p:cNvSpPr>
            <a:spLocks noGrp="1"/>
          </p:cNvSpPr>
          <p:nvPr>
            <p:ph type="title"/>
          </p:nvPr>
        </p:nvSpPr>
        <p:spPr/>
        <p:txBody>
          <a:bodyPr/>
          <a:lstStyle/>
          <a:p>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 y="71438"/>
            <a:ext cx="8896350" cy="6715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9039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Questions?</a:t>
            </a:r>
            <a:endParaRPr lang="en-US" dirty="0"/>
          </a:p>
        </p:txBody>
      </p:sp>
      <p:sp>
        <p:nvSpPr>
          <p:cNvPr id="7" name="Subtitle 6"/>
          <p:cNvSpPr>
            <a:spLocks noGrp="1"/>
          </p:cNvSpPr>
          <p:nvPr>
            <p:ph type="subTitle" idx="1"/>
          </p:nvPr>
        </p:nvSpPr>
        <p:spPr/>
        <p:txBody>
          <a:bodyPr/>
          <a:lstStyle/>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20</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702960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 2016 Accomplishments</a:t>
            </a:r>
            <a:endParaRPr lang="en-US" dirty="0"/>
          </a:p>
        </p:txBody>
      </p:sp>
      <p:sp>
        <p:nvSpPr>
          <p:cNvPr id="3" name="Content Placeholder 2"/>
          <p:cNvSpPr>
            <a:spLocks noGrp="1"/>
          </p:cNvSpPr>
          <p:nvPr>
            <p:ph idx="1"/>
          </p:nvPr>
        </p:nvSpPr>
        <p:spPr>
          <a:xfrm>
            <a:off x="457200" y="1447800"/>
            <a:ext cx="8382000" cy="4373563"/>
          </a:xfrm>
        </p:spPr>
        <p:txBody>
          <a:bodyPr numCol="2"/>
          <a:lstStyle/>
          <a:p>
            <a:pPr>
              <a:spcBef>
                <a:spcPts val="600"/>
              </a:spcBef>
            </a:pPr>
            <a:r>
              <a:rPr lang="en-US" sz="2400" dirty="0" smtClean="0"/>
              <a:t>BHS/AHCCCS Merger</a:t>
            </a:r>
          </a:p>
          <a:p>
            <a:pPr>
              <a:spcBef>
                <a:spcPts val="600"/>
              </a:spcBef>
            </a:pPr>
            <a:r>
              <a:rPr lang="en-US" sz="2400" dirty="0"/>
              <a:t>Transitions:</a:t>
            </a:r>
          </a:p>
          <a:p>
            <a:pPr lvl="1">
              <a:spcBef>
                <a:spcPts val="600"/>
              </a:spcBef>
            </a:pPr>
            <a:r>
              <a:rPr lang="en-US" sz="2000" dirty="0" smtClean="0"/>
              <a:t>Greater AZ RBHAs</a:t>
            </a:r>
          </a:p>
          <a:p>
            <a:pPr lvl="1">
              <a:spcBef>
                <a:spcPts val="600"/>
              </a:spcBef>
            </a:pPr>
            <a:r>
              <a:rPr lang="en-US" sz="2000" dirty="0" smtClean="0"/>
              <a:t>Duals BH Integration</a:t>
            </a:r>
          </a:p>
          <a:p>
            <a:pPr>
              <a:spcBef>
                <a:spcPts val="600"/>
              </a:spcBef>
            </a:pPr>
            <a:r>
              <a:rPr lang="en-US" sz="2400" dirty="0" smtClean="0"/>
              <a:t>Initiative </a:t>
            </a:r>
            <a:r>
              <a:rPr lang="en-US" sz="2400" dirty="0"/>
              <a:t>Expansions</a:t>
            </a:r>
          </a:p>
          <a:p>
            <a:pPr lvl="1">
              <a:spcBef>
                <a:spcPts val="600"/>
              </a:spcBef>
            </a:pPr>
            <a:r>
              <a:rPr lang="en-US" sz="2000" dirty="0" smtClean="0"/>
              <a:t>CRN – SMI Determination statewide</a:t>
            </a:r>
          </a:p>
          <a:p>
            <a:pPr lvl="1">
              <a:spcBef>
                <a:spcPts val="600"/>
              </a:spcBef>
            </a:pPr>
            <a:r>
              <a:rPr lang="en-US" sz="2000" dirty="0" smtClean="0"/>
              <a:t>DES Medicaid in HEAPlus</a:t>
            </a:r>
          </a:p>
          <a:p>
            <a:pPr lvl="1">
              <a:spcBef>
                <a:spcPts val="600"/>
              </a:spcBef>
            </a:pPr>
            <a:r>
              <a:rPr lang="en-US" sz="2000" dirty="0" smtClean="0"/>
              <a:t>Over 80 AIHP members in care coordination</a:t>
            </a:r>
          </a:p>
          <a:p>
            <a:pPr>
              <a:spcBef>
                <a:spcPts val="600"/>
              </a:spcBef>
            </a:pPr>
            <a:r>
              <a:rPr lang="en-US" sz="2400" dirty="0" smtClean="0"/>
              <a:t>Avoided </a:t>
            </a:r>
            <a:r>
              <a:rPr lang="en-US" sz="2400" dirty="0"/>
              <a:t>5% provider rate </a:t>
            </a:r>
            <a:r>
              <a:rPr lang="en-US" sz="2400" dirty="0" smtClean="0"/>
              <a:t>reductions</a:t>
            </a:r>
          </a:p>
          <a:p>
            <a:pPr>
              <a:spcBef>
                <a:spcPts val="600"/>
              </a:spcBef>
            </a:pPr>
            <a:endParaRPr lang="en-US" sz="2400" dirty="0"/>
          </a:p>
          <a:p>
            <a:pPr>
              <a:spcBef>
                <a:spcPts val="600"/>
              </a:spcBef>
            </a:pPr>
            <a:endParaRPr lang="en-US" sz="2400" dirty="0" smtClean="0"/>
          </a:p>
          <a:p>
            <a:pPr>
              <a:spcBef>
                <a:spcPts val="600"/>
              </a:spcBef>
            </a:pPr>
            <a:endParaRPr lang="en-US" sz="2400" dirty="0"/>
          </a:p>
          <a:p>
            <a:pPr>
              <a:spcBef>
                <a:spcPts val="600"/>
              </a:spcBef>
            </a:pPr>
            <a:endParaRPr lang="en-US" sz="2400" dirty="0"/>
          </a:p>
          <a:p>
            <a:pPr>
              <a:spcBef>
                <a:spcPts val="600"/>
              </a:spcBef>
            </a:pPr>
            <a:r>
              <a:rPr lang="en-US" sz="2400" dirty="0" smtClean="0"/>
              <a:t>System </a:t>
            </a:r>
            <a:r>
              <a:rPr lang="en-US" sz="2400" dirty="0"/>
              <a:t>Improvement Activities – Reports on:</a:t>
            </a:r>
          </a:p>
          <a:p>
            <a:pPr lvl="1">
              <a:spcBef>
                <a:spcPts val="600"/>
              </a:spcBef>
            </a:pPr>
            <a:r>
              <a:rPr lang="en-US" sz="2000" dirty="0" smtClean="0"/>
              <a:t>Children with or at risk of ASD</a:t>
            </a:r>
          </a:p>
          <a:p>
            <a:pPr lvl="1">
              <a:spcBef>
                <a:spcPts val="600"/>
              </a:spcBef>
            </a:pPr>
            <a:r>
              <a:rPr lang="en-US" sz="2000" dirty="0" smtClean="0"/>
              <a:t>CMDP</a:t>
            </a:r>
            <a:endParaRPr lang="en-US" sz="2000" dirty="0"/>
          </a:p>
          <a:p>
            <a:pPr>
              <a:spcBef>
                <a:spcPts val="600"/>
              </a:spcBef>
            </a:pPr>
            <a:r>
              <a:rPr lang="en-US" sz="2400" dirty="0"/>
              <a:t>Federal Submissions</a:t>
            </a:r>
            <a:r>
              <a:rPr lang="en-US" sz="2000" dirty="0" smtClean="0"/>
              <a:t>:</a:t>
            </a:r>
          </a:p>
          <a:p>
            <a:pPr lvl="1">
              <a:spcBef>
                <a:spcPts val="600"/>
              </a:spcBef>
            </a:pPr>
            <a:r>
              <a:rPr lang="en-US" sz="2000" dirty="0" smtClean="0"/>
              <a:t>1115 </a:t>
            </a:r>
            <a:r>
              <a:rPr lang="en-US" sz="2000" dirty="0"/>
              <a:t>Waiver Proposal </a:t>
            </a:r>
            <a:endParaRPr lang="en-US" sz="2000" dirty="0" smtClean="0"/>
          </a:p>
          <a:p>
            <a:pPr lvl="2">
              <a:spcBef>
                <a:spcPts val="600"/>
              </a:spcBef>
            </a:pPr>
            <a:r>
              <a:rPr lang="en-US" sz="2000" dirty="0" smtClean="0"/>
              <a:t>AHCCCS Care</a:t>
            </a:r>
          </a:p>
          <a:p>
            <a:pPr lvl="2">
              <a:spcBef>
                <a:spcPts val="600"/>
              </a:spcBef>
            </a:pPr>
            <a:r>
              <a:rPr lang="en-US" sz="2000" dirty="0" smtClean="0"/>
              <a:t>DSRIP</a:t>
            </a:r>
          </a:p>
          <a:p>
            <a:pPr lvl="1">
              <a:spcBef>
                <a:spcPts val="600"/>
              </a:spcBef>
            </a:pPr>
            <a:r>
              <a:rPr lang="en-US" sz="2000" dirty="0" smtClean="0"/>
              <a:t>HCBS Plan</a:t>
            </a:r>
            <a:endParaRPr lang="en-US" sz="2000" dirty="0"/>
          </a:p>
          <a:p>
            <a:endParaRPr lang="en-US" sz="2600" dirty="0"/>
          </a:p>
          <a:p>
            <a:pPr marL="0" indent="0">
              <a:buNone/>
            </a:pPr>
            <a:endParaRPr lang="en-US" sz="2800" dirty="0"/>
          </a:p>
          <a:p>
            <a:endParaRPr lang="en-US" sz="2600" dirty="0" smtClean="0"/>
          </a:p>
          <a:p>
            <a:endParaRPr lang="en-US" sz="2600"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3</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899582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 2017 Opportunities</a:t>
            </a:r>
            <a:endParaRPr lang="en-US" dirty="0"/>
          </a:p>
        </p:txBody>
      </p:sp>
      <p:sp>
        <p:nvSpPr>
          <p:cNvPr id="3" name="Content Placeholder 2"/>
          <p:cNvSpPr>
            <a:spLocks noGrp="1"/>
          </p:cNvSpPr>
          <p:nvPr>
            <p:ph idx="1"/>
          </p:nvPr>
        </p:nvSpPr>
        <p:spPr/>
        <p:txBody>
          <a:bodyPr numCol="2"/>
          <a:lstStyle/>
          <a:p>
            <a:r>
              <a:rPr lang="en-US" sz="2200" dirty="0" smtClean="0"/>
              <a:t>Merger:</a:t>
            </a:r>
          </a:p>
          <a:p>
            <a:pPr lvl="1"/>
            <a:r>
              <a:rPr lang="en-US" sz="1800" dirty="0" smtClean="0"/>
              <a:t>7-1-16 – Complete Formal Transition</a:t>
            </a:r>
          </a:p>
          <a:p>
            <a:pPr lvl="1"/>
            <a:r>
              <a:rPr lang="en-US" sz="1800" dirty="0" smtClean="0"/>
              <a:t>Ongoing activities  </a:t>
            </a:r>
          </a:p>
          <a:p>
            <a:r>
              <a:rPr lang="en-US" sz="2200" dirty="0" smtClean="0"/>
              <a:t>10-1-16 – New 1115 Waiver</a:t>
            </a:r>
          </a:p>
          <a:p>
            <a:r>
              <a:rPr lang="en-US" sz="2200" dirty="0" smtClean="0"/>
              <a:t>Procurements: </a:t>
            </a:r>
          </a:p>
          <a:p>
            <a:pPr lvl="1"/>
            <a:r>
              <a:rPr lang="en-US" sz="1800" dirty="0" smtClean="0"/>
              <a:t>ALTCS EPD </a:t>
            </a:r>
          </a:p>
          <a:p>
            <a:pPr lvl="1"/>
            <a:r>
              <a:rPr lang="en-US" sz="1800" dirty="0" smtClean="0"/>
              <a:t>DD Subcontractors </a:t>
            </a:r>
          </a:p>
          <a:p>
            <a:pPr lvl="1"/>
            <a:r>
              <a:rPr lang="en-US" sz="1800" dirty="0" smtClean="0"/>
              <a:t>Begin work on Acute</a:t>
            </a:r>
          </a:p>
          <a:p>
            <a:r>
              <a:rPr lang="en-US" sz="2200" dirty="0" smtClean="0"/>
              <a:t>Integration 2.0 Planning – Stakeholder Engagement</a:t>
            </a:r>
          </a:p>
          <a:p>
            <a:endParaRPr lang="en-US" sz="2200" dirty="0" smtClean="0"/>
          </a:p>
          <a:p>
            <a:r>
              <a:rPr lang="en-US" sz="2200" dirty="0" smtClean="0"/>
              <a:t>Value Based Purchasing </a:t>
            </a:r>
          </a:p>
          <a:p>
            <a:r>
              <a:rPr lang="en-US" sz="2200" dirty="0" smtClean="0"/>
              <a:t>Health Information Exchange</a:t>
            </a:r>
          </a:p>
          <a:p>
            <a:r>
              <a:rPr lang="en-US" sz="2200" dirty="0"/>
              <a:t>Justice System Initiatives</a:t>
            </a:r>
          </a:p>
          <a:p>
            <a:r>
              <a:rPr lang="en-US" sz="2200" dirty="0" smtClean="0"/>
              <a:t>Clinical initiatives:</a:t>
            </a:r>
          </a:p>
          <a:p>
            <a:pPr lvl="1"/>
            <a:r>
              <a:rPr lang="en-US" sz="1800" dirty="0" smtClean="0"/>
              <a:t>ASD</a:t>
            </a:r>
          </a:p>
          <a:p>
            <a:pPr lvl="1"/>
            <a:r>
              <a:rPr lang="en-US" sz="1800" dirty="0" smtClean="0"/>
              <a:t>Substance </a:t>
            </a:r>
            <a:r>
              <a:rPr lang="en-US" sz="1800" dirty="0"/>
              <a:t>Use </a:t>
            </a:r>
            <a:r>
              <a:rPr lang="en-US" sz="1800" dirty="0" smtClean="0"/>
              <a:t>Disorder</a:t>
            </a:r>
            <a:endParaRPr lang="en-US" sz="1800" dirty="0"/>
          </a:p>
          <a:p>
            <a:r>
              <a:rPr lang="en-US" sz="2200" dirty="0" smtClean="0"/>
              <a:t>New </a:t>
            </a:r>
            <a:r>
              <a:rPr lang="en-US" sz="2200" dirty="0"/>
              <a:t>Federal MCO Regulations – Access Requirements</a:t>
            </a:r>
          </a:p>
          <a:p>
            <a:r>
              <a:rPr lang="en-US" sz="2200" dirty="0" smtClean="0"/>
              <a:t>Mental </a:t>
            </a:r>
            <a:r>
              <a:rPr lang="en-US" sz="2200" dirty="0"/>
              <a:t>Health First Aid Training</a:t>
            </a:r>
          </a:p>
          <a:p>
            <a:endParaRPr lang="en-US" sz="2600" dirty="0"/>
          </a:p>
        </p:txBody>
      </p:sp>
      <p:sp>
        <p:nvSpPr>
          <p:cNvPr id="4" name="Slide Number Placeholder 3"/>
          <p:cNvSpPr>
            <a:spLocks noGrp="1"/>
          </p:cNvSpPr>
          <p:nvPr>
            <p:ph type="sldNum" sz="quarter" idx="4"/>
          </p:nvPr>
        </p:nvSpPr>
        <p:spPr/>
        <p:txBody>
          <a:bodyPr/>
          <a:lstStyle/>
          <a:p>
            <a:fld id="{FF445594-FFE8-4E90-934C-EFF530110A38}" type="slidenum">
              <a:rPr lang="en-US" smtClean="0"/>
              <a:t>4</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414945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Opportunities</a:t>
            </a:r>
            <a:endParaRPr lang="en-US" dirty="0"/>
          </a:p>
        </p:txBody>
      </p:sp>
      <p:sp>
        <p:nvSpPr>
          <p:cNvPr id="3" name="Content Placeholder 2"/>
          <p:cNvSpPr>
            <a:spLocks noGrp="1"/>
          </p:cNvSpPr>
          <p:nvPr>
            <p:ph idx="1"/>
          </p:nvPr>
        </p:nvSpPr>
        <p:spPr/>
        <p:txBody>
          <a:bodyPr/>
          <a:lstStyle/>
          <a:p>
            <a:r>
              <a:rPr lang="en-US" sz="2800" dirty="0" smtClean="0"/>
              <a:t>Sustainability – including VBP</a:t>
            </a:r>
          </a:p>
          <a:p>
            <a:r>
              <a:rPr lang="en-US" sz="2800" dirty="0"/>
              <a:t>Employee Support</a:t>
            </a:r>
          </a:p>
          <a:p>
            <a:r>
              <a:rPr lang="en-US" sz="2800" dirty="0" smtClean="0"/>
              <a:t>DCS System</a:t>
            </a:r>
          </a:p>
          <a:p>
            <a:r>
              <a:rPr lang="en-US" sz="2800" dirty="0" smtClean="0"/>
              <a:t>Behavioral Health–Physical Health Integration</a:t>
            </a:r>
          </a:p>
          <a:p>
            <a:r>
              <a:rPr lang="en-US" sz="2800" dirty="0" smtClean="0"/>
              <a:t>Social and Economic Determinants</a:t>
            </a:r>
          </a:p>
          <a:p>
            <a:r>
              <a:rPr lang="en-US" sz="2800" dirty="0"/>
              <a:t>Opioid Crisis</a:t>
            </a:r>
          </a:p>
          <a:p>
            <a:endParaRPr lang="en-US" sz="2800"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118340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800" dirty="0" smtClean="0"/>
              <a:t>Policy – Payer – Provider Integration</a:t>
            </a:r>
            <a:endParaRPr lang="en-US" sz="3800" dirty="0"/>
          </a:p>
        </p:txBody>
      </p:sp>
      <p:sp>
        <p:nvSpPr>
          <p:cNvPr id="4" name="Slide Number Placeholder 3"/>
          <p:cNvSpPr>
            <a:spLocks noGrp="1"/>
          </p:cNvSpPr>
          <p:nvPr>
            <p:ph type="sldNum" sz="quarter" idx="4"/>
          </p:nvPr>
        </p:nvSpPr>
        <p:spPr/>
        <p:txBody>
          <a:bodyPr/>
          <a:lstStyle/>
          <a:p>
            <a:fld id="{FF445594-FFE8-4E90-934C-EFF530110A38}" type="slidenum">
              <a:rPr lang="en-US" smtClean="0"/>
              <a:t>6</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51074" y="1600200"/>
            <a:ext cx="6994252" cy="4373563"/>
          </a:xfrm>
        </p:spPr>
      </p:pic>
    </p:spTree>
    <p:extLst>
      <p:ext uri="{BB962C8B-B14F-4D97-AF65-F5344CB8AC3E}">
        <p14:creationId xmlns:p14="http://schemas.microsoft.com/office/powerpoint/2010/main" val="454356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Value Based Purchasing and Alternative Payment Models - Efforts to Date</a:t>
            </a:r>
            <a:endParaRPr lang="en-US" sz="3600" dirty="0"/>
          </a:p>
        </p:txBody>
      </p:sp>
      <p:sp>
        <p:nvSpPr>
          <p:cNvPr id="3" name="Content Placeholder 2"/>
          <p:cNvSpPr>
            <a:spLocks noGrp="1"/>
          </p:cNvSpPr>
          <p:nvPr>
            <p:ph idx="1"/>
          </p:nvPr>
        </p:nvSpPr>
        <p:spPr>
          <a:xfrm>
            <a:off x="457200" y="1447800"/>
            <a:ext cx="8382000" cy="4373563"/>
          </a:xfrm>
        </p:spPr>
        <p:txBody>
          <a:bodyPr/>
          <a:lstStyle/>
          <a:p>
            <a:pPr marL="514350" indent="-514350">
              <a:buFont typeface="+mj-lt"/>
              <a:buAutoNum type="arabicPeriod"/>
            </a:pPr>
            <a:r>
              <a:rPr lang="en-US" sz="2400" dirty="0" smtClean="0"/>
              <a:t>AHCCCS role – establish broad goals for system </a:t>
            </a:r>
          </a:p>
          <a:p>
            <a:pPr marL="514350" indent="-514350">
              <a:buFont typeface="+mj-lt"/>
              <a:buAutoNum type="arabicPeriod"/>
            </a:pPr>
            <a:r>
              <a:rPr lang="en-US" sz="2400" dirty="0" smtClean="0"/>
              <a:t>Overall progress is incremental</a:t>
            </a:r>
          </a:p>
          <a:p>
            <a:pPr marL="514350" indent="-514350">
              <a:buFont typeface="+mj-lt"/>
              <a:buAutoNum type="arabicPeriod"/>
            </a:pPr>
            <a:r>
              <a:rPr lang="en-US" sz="2400" dirty="0" smtClean="0"/>
              <a:t>System Design Matters - True </a:t>
            </a:r>
            <a:r>
              <a:rPr lang="en-US" sz="2400" dirty="0"/>
              <a:t>VBP requires </a:t>
            </a:r>
            <a:r>
              <a:rPr lang="en-US" sz="2400" dirty="0" smtClean="0"/>
              <a:t>integration </a:t>
            </a:r>
            <a:r>
              <a:rPr lang="en-US" sz="2400" dirty="0"/>
              <a:t>to align incentives</a:t>
            </a:r>
          </a:p>
          <a:p>
            <a:pPr marL="514350" indent="-514350">
              <a:buFont typeface="+mj-lt"/>
              <a:buAutoNum type="arabicPeriod"/>
            </a:pPr>
            <a:r>
              <a:rPr lang="en-US" sz="2400" dirty="0" smtClean="0"/>
              <a:t>Pursuing VBP requires resources and leadership </a:t>
            </a:r>
          </a:p>
          <a:p>
            <a:pPr marL="514350" indent="-514350">
              <a:buFont typeface="+mj-lt"/>
              <a:buAutoNum type="arabicPeriod"/>
            </a:pPr>
            <a:r>
              <a:rPr lang="en-US" sz="2400" dirty="0" smtClean="0"/>
              <a:t>Creating a culture of learning is critical</a:t>
            </a:r>
          </a:p>
          <a:p>
            <a:pPr marL="514350" indent="-514350">
              <a:buFont typeface="+mj-lt"/>
              <a:buAutoNum type="arabicPeriod"/>
            </a:pPr>
            <a:r>
              <a:rPr lang="en-US" sz="2400" dirty="0" smtClean="0"/>
              <a:t>Commitment to keep VBP $ in system </a:t>
            </a:r>
          </a:p>
          <a:p>
            <a:pPr marL="514350" indent="-514350">
              <a:buFont typeface="+mj-lt"/>
              <a:buAutoNum type="arabicPeriod"/>
            </a:pPr>
            <a:r>
              <a:rPr lang="en-US" sz="2400" dirty="0" smtClean="0"/>
              <a:t>Requires improved access to actionable data</a:t>
            </a:r>
          </a:p>
          <a:p>
            <a:pPr marL="514350" indent="-514350">
              <a:buFont typeface="+mj-lt"/>
              <a:buAutoNum type="arabicPeriod"/>
            </a:pPr>
            <a:r>
              <a:rPr lang="en-US" sz="2400" dirty="0" smtClean="0"/>
              <a:t>Defining measures is challenging</a:t>
            </a:r>
          </a:p>
          <a:p>
            <a:pPr marL="514350" indent="-514350">
              <a:buFont typeface="+mj-lt"/>
              <a:buAutoNum type="arabicPeriod"/>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7</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290498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AHCCCS VBP Fee Schedule Changes</a:t>
            </a:r>
            <a:endParaRPr lang="en-US" dirty="0"/>
          </a:p>
        </p:txBody>
      </p:sp>
      <p:sp>
        <p:nvSpPr>
          <p:cNvPr id="3" name="Content Placeholder 2"/>
          <p:cNvSpPr>
            <a:spLocks noGrp="1"/>
          </p:cNvSpPr>
          <p:nvPr>
            <p:ph idx="1"/>
          </p:nvPr>
        </p:nvSpPr>
        <p:spPr>
          <a:xfrm>
            <a:off x="457200" y="1524000"/>
            <a:ext cx="8382000" cy="4449763"/>
          </a:xfrm>
        </p:spPr>
        <p:txBody>
          <a:bodyPr/>
          <a:lstStyle/>
          <a:p>
            <a:r>
              <a:rPr lang="en-US" sz="2600" dirty="0" smtClean="0"/>
              <a:t>2014 – Hospital IP – APR-DRG</a:t>
            </a:r>
          </a:p>
          <a:p>
            <a:r>
              <a:rPr lang="en-US" sz="2600" dirty="0" smtClean="0"/>
              <a:t>2015 - MCOs pay FQHC full rate</a:t>
            </a:r>
          </a:p>
          <a:p>
            <a:r>
              <a:rPr lang="en-US" sz="2600" dirty="0" smtClean="0"/>
              <a:t>2016 - Hospitals bump for sharing data with HIE </a:t>
            </a:r>
            <a:r>
              <a:rPr lang="en-US" sz="2600" dirty="0"/>
              <a:t>and </a:t>
            </a:r>
            <a:r>
              <a:rPr lang="en-US" sz="2600" dirty="0" smtClean="0"/>
              <a:t>meeting MU2</a:t>
            </a:r>
          </a:p>
          <a:p>
            <a:r>
              <a:rPr lang="en-US" sz="2600" dirty="0" smtClean="0"/>
              <a:t>2016 - SNFs – increase for those above avg with pneumococcal vaccine</a:t>
            </a:r>
          </a:p>
          <a:p>
            <a:r>
              <a:rPr lang="en-US" sz="2600" dirty="0" smtClean="0"/>
              <a:t>2016 - Integrated Clinics- physical health </a:t>
            </a:r>
          </a:p>
          <a:p>
            <a:r>
              <a:rPr lang="en-US" sz="2600" dirty="0" smtClean="0"/>
              <a:t>2016 – Freestanding ED – new provider type</a:t>
            </a:r>
          </a:p>
          <a:p>
            <a:r>
              <a:rPr lang="en-US" sz="2600" dirty="0" smtClean="0"/>
              <a:t>2016 – Treat and Refer</a:t>
            </a:r>
            <a:endParaRPr lang="en-US" sz="2600" dirty="0"/>
          </a:p>
        </p:txBody>
      </p:sp>
      <p:sp>
        <p:nvSpPr>
          <p:cNvPr id="4" name="Slide Number Placeholder 3"/>
          <p:cNvSpPr>
            <a:spLocks noGrp="1"/>
          </p:cNvSpPr>
          <p:nvPr>
            <p:ph type="sldNum" sz="quarter" idx="4"/>
          </p:nvPr>
        </p:nvSpPr>
        <p:spPr/>
        <p:txBody>
          <a:bodyPr/>
          <a:lstStyle/>
          <a:p>
            <a:fld id="{FF445594-FFE8-4E90-934C-EFF530110A38}" type="slidenum">
              <a:rPr lang="en-US" smtClean="0"/>
              <a:t>8</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266082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ASD Recommendations</a:t>
            </a:r>
            <a:endParaRPr lang="en-US" dirty="0"/>
          </a:p>
        </p:txBody>
      </p:sp>
      <p:sp>
        <p:nvSpPr>
          <p:cNvPr id="3" name="Content Placeholder 2"/>
          <p:cNvSpPr>
            <a:spLocks noGrp="1"/>
          </p:cNvSpPr>
          <p:nvPr>
            <p:ph idx="1"/>
          </p:nvPr>
        </p:nvSpPr>
        <p:spPr/>
        <p:txBody>
          <a:bodyPr/>
          <a:lstStyle/>
          <a:p>
            <a:r>
              <a:rPr lang="en-US" dirty="0" smtClean="0"/>
              <a:t>Have acute plans begin to take responsibility for ASD and at risk services</a:t>
            </a:r>
          </a:p>
          <a:p>
            <a:pPr lvl="1"/>
            <a:r>
              <a:rPr lang="en-US" dirty="0" smtClean="0"/>
              <a:t>No enrollment change until new contract cycle</a:t>
            </a:r>
          </a:p>
          <a:p>
            <a:pPr lvl="1"/>
            <a:r>
              <a:rPr lang="en-US" dirty="0" smtClean="0"/>
              <a:t>Open codes and formalize responsibility through contract</a:t>
            </a:r>
          </a:p>
          <a:p>
            <a:r>
              <a:rPr lang="en-US" dirty="0" smtClean="0"/>
              <a:t>Network implications </a:t>
            </a:r>
          </a:p>
          <a:p>
            <a:r>
              <a:rPr lang="en-US" dirty="0" smtClean="0"/>
              <a:t>Financial impact estimates</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9</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672161609"/>
      </p:ext>
    </p:extLst>
  </p:cSld>
  <p:clrMapOvr>
    <a:masterClrMapping/>
  </p:clrMapOvr>
</p:sld>
</file>

<file path=ppt/theme/theme1.xml><?xml version="1.0" encoding="utf-8"?>
<a:theme xmlns:a="http://schemas.openxmlformats.org/drawingml/2006/main" name="3_2014 AHCCCS">
  <a:themeElements>
    <a:clrScheme name="AHCCCS 1">
      <a:dk1>
        <a:srgbClr val="595959"/>
      </a:dk1>
      <a:lt1>
        <a:sysClr val="window" lastClr="FFFFFF"/>
      </a:lt1>
      <a:dk2>
        <a:srgbClr val="1F497D"/>
      </a:dk2>
      <a:lt2>
        <a:srgbClr val="FFFFFF"/>
      </a:lt2>
      <a:accent1>
        <a:srgbClr val="318DCC"/>
      </a:accent1>
      <a:accent2>
        <a:srgbClr val="FFCB08"/>
      </a:accent2>
      <a:accent3>
        <a:srgbClr val="702339"/>
      </a:accent3>
      <a:accent4>
        <a:srgbClr val="6E9282"/>
      </a:accent4>
      <a:accent5>
        <a:srgbClr val="A0CEEC"/>
      </a:accent5>
      <a:accent6>
        <a:srgbClr val="FAE69C"/>
      </a:accent6>
      <a:hlink>
        <a:srgbClr val="318DCC"/>
      </a:hlink>
      <a:folHlink>
        <a:srgbClr val="7023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18CA5A3BC7C3A45A7DF571A25E273CD" ma:contentTypeVersion="0" ma:contentTypeDescription="Create a new document." ma:contentTypeScope="" ma:versionID="5589fa26cd31f093e6817e0116009b8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778DE3-1BB4-46D7-ADBB-119184F23F63}">
  <ds:schemaRefs>
    <ds:schemaRef ds:uri="http://schemas.microsoft.com/sharepoint/v3/contenttype/forms"/>
  </ds:schemaRefs>
</ds:datastoreItem>
</file>

<file path=customXml/itemProps2.xml><?xml version="1.0" encoding="utf-8"?>
<ds:datastoreItem xmlns:ds="http://schemas.openxmlformats.org/officeDocument/2006/customXml" ds:itemID="{9F48B145-882E-42BE-B2DB-79040E8286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B5734FB-75F0-48A5-A4EB-69DDB64B4804}">
  <ds:schemaRefs>
    <ds:schemaRef ds:uri="http://schemas.microsoft.com/office/2006/metadata/properties"/>
    <ds:schemaRef ds:uri="http://www.w3.org/XML/1998/namespace"/>
    <ds:schemaRef ds:uri="http://schemas.microsoft.com/office/infopath/2007/PartnerControls"/>
    <ds:schemaRef ds:uri="http://purl.org/dc/elements/1.1/"/>
    <ds:schemaRef ds:uri="http://schemas.openxmlformats.org/package/2006/metadata/core-properties"/>
    <ds:schemaRef ds:uri="http://schemas.microsoft.com/office/2006/documentManagement/types"/>
    <ds:schemaRef ds:uri="http://purl.org/dc/term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22907</TotalTime>
  <Words>1128</Words>
  <Application>Microsoft Office PowerPoint</Application>
  <PresentationFormat>On-screen Show (4:3)</PresentationFormat>
  <Paragraphs>157</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3_2014 AHCCCS</vt:lpstr>
      <vt:lpstr>AHCCCS Update</vt:lpstr>
      <vt:lpstr>PowerPoint Presentation</vt:lpstr>
      <vt:lpstr>FY 2016 Accomplishments</vt:lpstr>
      <vt:lpstr>FY 2017 Opportunities</vt:lpstr>
      <vt:lpstr>Ongoing Opportunities</vt:lpstr>
      <vt:lpstr>Policy – Payer – Provider Integration</vt:lpstr>
      <vt:lpstr>Value Based Purchasing and Alternative Payment Models - Efforts to Date</vt:lpstr>
      <vt:lpstr>AHCCCS VBP Fee Schedule Changes</vt:lpstr>
      <vt:lpstr>ASD Recommendations</vt:lpstr>
      <vt:lpstr>Institution for Mental Diseases</vt:lpstr>
      <vt:lpstr>What is an IMD?</vt:lpstr>
      <vt:lpstr>Definition of Institution</vt:lpstr>
      <vt:lpstr>SMM Guidelines for Determining What Constitutes an Institution</vt:lpstr>
      <vt:lpstr>SMM Guidelines for Determining What Constitutes an Institution (ctd)</vt:lpstr>
      <vt:lpstr>SMM Guidelines for Determining Whether Institution is an IMD</vt:lpstr>
      <vt:lpstr>SMM Guidelines for Determining Whether Institution is an IMD (ctd.)</vt:lpstr>
      <vt:lpstr>Assessing Patient Population</vt:lpstr>
      <vt:lpstr>Next steps</vt:lpstr>
      <vt:lpstr>AHCCCS Efforts to Address Prescription Drug Misuse/Abuse</vt:lpstr>
      <vt:lpstr>Questions?</vt:lpstr>
    </vt:vector>
  </TitlesOfParts>
  <Company>AHCCCS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presentation</dc:title>
  <dc:creator>Lcraymon</dc:creator>
  <cp:lastModifiedBy>Lazare, Beth</cp:lastModifiedBy>
  <cp:revision>391</cp:revision>
  <cp:lastPrinted>2016-05-11T18:50:49Z</cp:lastPrinted>
  <dcterms:created xsi:type="dcterms:W3CDTF">2011-11-23T15:17:49Z</dcterms:created>
  <dcterms:modified xsi:type="dcterms:W3CDTF">2016-07-20T04:34:42Z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0x010100218CA5A3BC7C3A45A7DF571A25E273CD</vt:lpwstr>
  </property>
</Properties>
</file>