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8"/>
  </p:notesMasterIdLst>
  <p:sldIdLst>
    <p:sldId id="256" r:id="rId2"/>
    <p:sldId id="263" r:id="rId3"/>
    <p:sldId id="264" r:id="rId4"/>
    <p:sldId id="265" r:id="rId5"/>
    <p:sldId id="266" r:id="rId6"/>
    <p:sldId id="271" r:id="rId7"/>
    <p:sldId id="268" r:id="rId8"/>
    <p:sldId id="270" r:id="rId9"/>
    <p:sldId id="275" r:id="rId10"/>
    <p:sldId id="276" r:id="rId11"/>
    <p:sldId id="269" r:id="rId12"/>
    <p:sldId id="274" r:id="rId13"/>
    <p:sldId id="272" r:id="rId14"/>
    <p:sldId id="261" r:id="rId15"/>
    <p:sldId id="273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7/19/2016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015653"/>
            <a:ext cx="6705600" cy="1905000"/>
          </a:xfrm>
          <a:prstGeom prst="rect">
            <a:avLst/>
          </a:prstGeom>
        </p:spPr>
        <p:txBody>
          <a:bodyPr anchor="b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24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74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26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8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6474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97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764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chemeClr val="accent1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14566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3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20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5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ahcccs.gov/PlansProviders/RatesAndBilling/FFS/AHCCCSProviderRateAnalysis2016.html" TargetMode="External"/><Relationship Id="rId2" Type="http://schemas.openxmlformats.org/officeDocument/2006/relationships/hyperlink" Target="https://www.azahcccs.gov/AHCCCS/Downloads/PublicNotices/rates/NOPI_FFS_RateChange07182016.pdf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10/1/16 Provider/Rate Initiatives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Shelli Silver</a:t>
            </a:r>
          </a:p>
          <a:p>
            <a:r>
              <a:rPr lang="en-US" dirty="0" smtClean="0"/>
              <a:t>July 20,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340B,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MCOs will be mandated </a:t>
            </a:r>
            <a:r>
              <a:rPr lang="en-US" dirty="0"/>
              <a:t>to comply with </a:t>
            </a:r>
            <a:r>
              <a:rPr lang="en-US" dirty="0" smtClean="0"/>
              <a:t>all changes </a:t>
            </a:r>
            <a:r>
              <a:rPr lang="en-US" dirty="0"/>
              <a:t>to reimbursement methodology for 340B </a:t>
            </a:r>
            <a:r>
              <a:rPr lang="en-US" dirty="0" smtClean="0"/>
              <a:t>entities</a:t>
            </a:r>
          </a:p>
          <a:p>
            <a:r>
              <a:rPr lang="en-US" dirty="0" smtClean="0"/>
              <a:t>10/1/16 effective date for roll-out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033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219200"/>
          </a:xfrm>
        </p:spPr>
        <p:txBody>
          <a:bodyPr/>
          <a:lstStyle/>
          <a:p>
            <a:r>
              <a:rPr lang="en-US" dirty="0" smtClean="0"/>
              <a:t>Other 10/1/16 Rate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HCBS rates – 2% increase </a:t>
            </a:r>
            <a:r>
              <a:rPr lang="en-US" dirty="0" smtClean="0"/>
              <a:t>proposed (EPD)</a:t>
            </a:r>
            <a:endParaRPr lang="en-US" dirty="0" smtClean="0"/>
          </a:p>
          <a:p>
            <a:r>
              <a:rPr lang="en-US" dirty="0" smtClean="0"/>
              <a:t>NF rates – 1% increase proposed</a:t>
            </a:r>
          </a:p>
          <a:p>
            <a:r>
              <a:rPr lang="en-US" dirty="0" smtClean="0"/>
              <a:t>Air Ambulance realignment </a:t>
            </a:r>
          </a:p>
          <a:p>
            <a:r>
              <a:rPr lang="en-US" dirty="0" smtClean="0"/>
              <a:t>Dental realignment </a:t>
            </a:r>
          </a:p>
          <a:p>
            <a:r>
              <a:rPr lang="en-US" dirty="0" smtClean="0"/>
              <a:t>DRG – 3</a:t>
            </a:r>
            <a:r>
              <a:rPr lang="en-US" baseline="30000" dirty="0" smtClean="0"/>
              <a:t>rd</a:t>
            </a:r>
            <a:r>
              <a:rPr lang="en-US" dirty="0" smtClean="0"/>
              <a:t> year of phase-in</a:t>
            </a:r>
            <a:br>
              <a:rPr lang="en-US" dirty="0" smtClean="0"/>
            </a:br>
            <a:r>
              <a:rPr lang="en-US" dirty="0" smtClean="0"/>
              <a:t>(rebase next year!)</a:t>
            </a:r>
          </a:p>
          <a:p>
            <a:r>
              <a:rPr lang="en-US" dirty="0" smtClean="0"/>
              <a:t>FQHC PPS rates rebased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73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219200"/>
          </a:xfrm>
        </p:spPr>
        <p:txBody>
          <a:bodyPr/>
          <a:lstStyle/>
          <a:p>
            <a:r>
              <a:rPr lang="en-US" dirty="0" smtClean="0"/>
              <a:t>Other 10/1/16 Rate </a:t>
            </a:r>
            <a:r>
              <a:rPr lang="en-US" dirty="0" smtClean="0"/>
              <a:t>Issues,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AHCCCS Care Administrative Fees</a:t>
            </a:r>
          </a:p>
          <a:p>
            <a:r>
              <a:rPr lang="en-US" dirty="0" smtClean="0"/>
              <a:t>ALTCS Adult Dental of $1000 per member begins – dates of service 10/1/16 forward</a:t>
            </a:r>
          </a:p>
          <a:p>
            <a:r>
              <a:rPr lang="en-US" dirty="0" smtClean="0"/>
              <a:t>Services provided by a licensed podiatrist covered – dates of service 10/1/16 forward</a:t>
            </a:r>
          </a:p>
          <a:p>
            <a:r>
              <a:rPr lang="en-US" dirty="0" smtClean="0"/>
              <a:t>BCBA Provider Type – BC – begins effective 10/1/16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09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Notice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the Public Notice regarding all 10/1/16 FFS rates at</a:t>
            </a:r>
            <a:r>
              <a:rPr lang="en-US" dirty="0" smtClean="0"/>
              <a:t>:</a:t>
            </a:r>
          </a:p>
          <a:p>
            <a:pPr marL="400050" lvl="1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www.azahcccs.gov/AHCCCS/Downloads/PublicNotices/rates/NOPI_FFS_RateChange07182016.pdf</a:t>
            </a:r>
            <a:endParaRPr lang="en-US" dirty="0" smtClean="0"/>
          </a:p>
          <a:p>
            <a:r>
              <a:rPr lang="en-US" dirty="0" smtClean="0"/>
              <a:t>See all proposed 10/1/16 rates at:</a:t>
            </a:r>
          </a:p>
          <a:p>
            <a:pPr marL="400050" lvl="1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www.azahcccs.gov/PlansProviders/RatesAndBilling/FFS/AHCCCSProviderRateAnalysis2016.html</a:t>
            </a:r>
            <a:endParaRPr lang="en-US" dirty="0" smtClean="0"/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52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Free-Standing Emergency Departments (</a:t>
            </a:r>
            <a:r>
              <a:rPr lang="en-US" dirty="0" err="1" smtClean="0"/>
              <a:t>FrEDs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New Provider Type 10/1/16 – ED </a:t>
            </a:r>
            <a:br>
              <a:rPr lang="en-US" sz="2800" dirty="0" smtClean="0"/>
            </a:br>
            <a:r>
              <a:rPr lang="en-US" sz="2800" dirty="0" smtClean="0"/>
              <a:t>effective 1/1/17</a:t>
            </a:r>
          </a:p>
          <a:p>
            <a:r>
              <a:rPr lang="en-US" sz="2800" dirty="0" smtClean="0"/>
              <a:t>Rate methodology (dates of service on and after) </a:t>
            </a:r>
            <a:br>
              <a:rPr lang="en-US" sz="2800" dirty="0" smtClean="0"/>
            </a:br>
            <a:r>
              <a:rPr lang="en-US" sz="2800" dirty="0" smtClean="0"/>
              <a:t>effective 1/1/17</a:t>
            </a:r>
          </a:p>
          <a:p>
            <a:r>
              <a:rPr lang="en-US" sz="2800" dirty="0" smtClean="0"/>
              <a:t>Reimbursement based on a percentage of OFPS</a:t>
            </a:r>
          </a:p>
          <a:p>
            <a:pPr lvl="1"/>
            <a:r>
              <a:rPr lang="en-US" sz="2400" dirty="0" smtClean="0"/>
              <a:t>60</a:t>
            </a:r>
            <a:r>
              <a:rPr lang="en-US" sz="2400" dirty="0"/>
              <a:t>% for a level 1 emergency department </a:t>
            </a:r>
            <a:r>
              <a:rPr lang="en-US" sz="2400" dirty="0" smtClean="0"/>
              <a:t>visit</a:t>
            </a:r>
          </a:p>
          <a:p>
            <a:pPr lvl="1"/>
            <a:r>
              <a:rPr lang="en-US" sz="2400" dirty="0" smtClean="0"/>
              <a:t>80</a:t>
            </a:r>
            <a:r>
              <a:rPr lang="en-US" sz="2400" dirty="0"/>
              <a:t>% for a level 2 emergency department </a:t>
            </a:r>
            <a:r>
              <a:rPr lang="en-US" sz="2400" dirty="0" smtClean="0"/>
              <a:t>visit </a:t>
            </a:r>
            <a:endParaRPr lang="en-US" sz="2400" dirty="0"/>
          </a:p>
          <a:p>
            <a:pPr lvl="1"/>
            <a:r>
              <a:rPr lang="en-US" sz="2400" dirty="0" smtClean="0"/>
              <a:t>90</a:t>
            </a:r>
            <a:r>
              <a:rPr lang="en-US" sz="2400" dirty="0"/>
              <a:t>% for a level 3 emergency department </a:t>
            </a:r>
            <a:r>
              <a:rPr lang="en-US" sz="2400" dirty="0" smtClean="0"/>
              <a:t>visit </a:t>
            </a:r>
            <a:endParaRPr lang="en-US" sz="2400" dirty="0"/>
          </a:p>
          <a:p>
            <a:pPr lvl="1"/>
            <a:r>
              <a:rPr lang="en-US" sz="2400" dirty="0" smtClean="0"/>
              <a:t>100</a:t>
            </a:r>
            <a:r>
              <a:rPr lang="en-US" sz="2400" dirty="0"/>
              <a:t>% for a level 4 or 5 emergency department visit </a:t>
            </a:r>
            <a:endParaRPr 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FrEDs</a:t>
            </a:r>
            <a:r>
              <a:rPr lang="en-US" dirty="0" smtClean="0"/>
              <a:t>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PGM except unique circumstance:</a:t>
            </a:r>
          </a:p>
          <a:p>
            <a:pPr lvl="1"/>
            <a:r>
              <a:rPr lang="en-US" dirty="0" smtClean="0"/>
              <a:t>City </a:t>
            </a:r>
            <a:r>
              <a:rPr lang="en-US" dirty="0"/>
              <a:t>or town in </a:t>
            </a:r>
            <a:r>
              <a:rPr lang="en-US" dirty="0" smtClean="0"/>
              <a:t>county less </a:t>
            </a:r>
            <a:r>
              <a:rPr lang="en-US" dirty="0"/>
              <a:t>than 500,000 residents </a:t>
            </a:r>
            <a:endParaRPr lang="en-US" dirty="0" smtClean="0"/>
          </a:p>
          <a:p>
            <a:pPr lvl="1"/>
            <a:r>
              <a:rPr lang="en-US" dirty="0" smtClean="0"/>
              <a:t>only </a:t>
            </a:r>
            <a:r>
              <a:rPr lang="en-US" dirty="0"/>
              <a:t>hospital in the city or town operating an emergency department closed on or after January 1, </a:t>
            </a:r>
            <a:r>
              <a:rPr lang="en-US" dirty="0" smtClean="0"/>
              <a:t>2015</a:t>
            </a:r>
          </a:p>
          <a:p>
            <a:pPr marL="457200" lvl="1" indent="0">
              <a:buNone/>
            </a:pPr>
            <a:r>
              <a:rPr lang="en-US" dirty="0" smtClean="0"/>
              <a:t>   THEN</a:t>
            </a:r>
          </a:p>
          <a:p>
            <a:pPr lvl="1"/>
            <a:r>
              <a:rPr lang="en-US" dirty="0" smtClean="0"/>
              <a:t>PGM </a:t>
            </a:r>
            <a:r>
              <a:rPr lang="en-US" dirty="0"/>
              <a:t>associated with </a:t>
            </a:r>
            <a:r>
              <a:rPr lang="en-US" dirty="0" smtClean="0"/>
              <a:t>nearest </a:t>
            </a:r>
            <a:r>
              <a:rPr lang="en-US" dirty="0"/>
              <a:t>hospital with which the </a:t>
            </a:r>
            <a:r>
              <a:rPr lang="en-US" dirty="0" err="1" smtClean="0"/>
              <a:t>FrED</a:t>
            </a:r>
            <a:r>
              <a:rPr lang="en-US" dirty="0" smtClean="0"/>
              <a:t> shares </a:t>
            </a:r>
            <a:r>
              <a:rPr lang="en-US" dirty="0"/>
              <a:t>an ownership interest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00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and Refer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New </a:t>
            </a:r>
            <a:r>
              <a:rPr lang="en-US" sz="2800" dirty="0"/>
              <a:t>Provider Type effective 10/1/16</a:t>
            </a:r>
          </a:p>
          <a:p>
            <a:r>
              <a:rPr lang="en-US" sz="2800" dirty="0" smtClean="0"/>
              <a:t>A0988 – Ambulance Response, No Transport</a:t>
            </a:r>
          </a:p>
          <a:p>
            <a:r>
              <a:rPr lang="en-US" sz="2800" dirty="0" smtClean="0"/>
              <a:t>Modifiers:</a:t>
            </a:r>
          </a:p>
          <a:p>
            <a:pPr lvl="1"/>
            <a:r>
              <a:rPr lang="en-US" sz="2400" dirty="0" smtClean="0"/>
              <a:t>UA – Treat at home, refer to PCP/specialist</a:t>
            </a:r>
          </a:p>
          <a:p>
            <a:pPr lvl="1"/>
            <a:r>
              <a:rPr lang="en-US" sz="2400" dirty="0"/>
              <a:t>UB – Treat at home, refer to </a:t>
            </a:r>
            <a:r>
              <a:rPr lang="en-US" sz="2400" dirty="0" smtClean="0"/>
              <a:t>Crisis Response</a:t>
            </a:r>
          </a:p>
          <a:p>
            <a:pPr lvl="1"/>
            <a:r>
              <a:rPr lang="en-US" sz="2400" dirty="0" smtClean="0"/>
              <a:t>UC</a:t>
            </a:r>
            <a:r>
              <a:rPr lang="en-US" sz="2400" dirty="0"/>
              <a:t> – Treat at home, refer to </a:t>
            </a:r>
            <a:r>
              <a:rPr lang="en-US" sz="2400" dirty="0" smtClean="0"/>
              <a:t>BH Provider</a:t>
            </a:r>
          </a:p>
          <a:p>
            <a:pPr lvl="1"/>
            <a:r>
              <a:rPr lang="en-US" sz="2400" dirty="0"/>
              <a:t>UD – Treat at home, refer to </a:t>
            </a:r>
            <a:r>
              <a:rPr lang="en-US" sz="2400" dirty="0" smtClean="0"/>
              <a:t>Urgent Care</a:t>
            </a:r>
          </a:p>
          <a:p>
            <a:r>
              <a:rPr lang="en-US" sz="2800" dirty="0" smtClean="0"/>
              <a:t>Will require CMS approval </a:t>
            </a:r>
            <a:r>
              <a:rPr lang="en-US" sz="2800" dirty="0" smtClean="0"/>
              <a:t>prior to </a:t>
            </a:r>
            <a:r>
              <a:rPr lang="en-US" sz="2800" dirty="0" smtClean="0"/>
              <a:t>implementation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1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Differential Adjusted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Effective for dates of service 10/1/16 - 9/30/17</a:t>
            </a:r>
          </a:p>
          <a:p>
            <a:pPr lvl="1"/>
            <a:r>
              <a:rPr lang="en-US" sz="2400" dirty="0" smtClean="0"/>
              <a:t>Inpatient/outpatient hospital services increased by 0.5%</a:t>
            </a:r>
          </a:p>
          <a:p>
            <a:pPr lvl="1"/>
            <a:r>
              <a:rPr lang="en-US" sz="2400" dirty="0" smtClean="0"/>
              <a:t>Nursing facility services increased by 1%</a:t>
            </a:r>
          </a:p>
          <a:p>
            <a:pPr lvl="1"/>
            <a:r>
              <a:rPr lang="en-US" sz="2400" dirty="0" smtClean="0"/>
              <a:t>Select physical health services for Integrated Clinics increased by 10%</a:t>
            </a:r>
          </a:p>
          <a:p>
            <a:r>
              <a:rPr lang="en-US" dirty="0" smtClean="0"/>
              <a:t>IC:  List of proposed procedure codes on web </a:t>
            </a:r>
            <a:r>
              <a:rPr lang="en-US" dirty="0" smtClean="0"/>
              <a:t>is still under discussion – more information to be provided ASAP</a:t>
            </a:r>
            <a:endParaRPr lang="en-US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561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VBP Differential Adjusted Rates,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Qualifying hospitals and NFs will be determined and flagged in PMMIS prior to 10/1/16</a:t>
            </a:r>
          </a:p>
          <a:p>
            <a:r>
              <a:rPr lang="en-US" sz="2800" dirty="0" smtClean="0"/>
              <a:t>ICs can qualify throughout CYE 2017 for dates of service that coincide with IC registration</a:t>
            </a:r>
          </a:p>
          <a:p>
            <a:r>
              <a:rPr lang="en-US" sz="2800" dirty="0" smtClean="0"/>
              <a:t>MCOs will be mandated to pass-through differential adjustments on MCOs’ rates</a:t>
            </a:r>
          </a:p>
          <a:p>
            <a:r>
              <a:rPr lang="en-US" sz="2800" dirty="0" smtClean="0"/>
              <a:t>Existing Provider Specific or Provider Type rate tables will be used to reflect increases and passed through standard interfaces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7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1219200"/>
          </a:xfrm>
        </p:spPr>
        <p:txBody>
          <a:bodyPr/>
          <a:lstStyle/>
          <a:p>
            <a:r>
              <a:rPr lang="en-US" dirty="0" smtClean="0"/>
              <a:t>Long-Acting Reversible Contraception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Effective 10/1/16 </a:t>
            </a:r>
            <a:r>
              <a:rPr lang="en-US" sz="2800" dirty="0" smtClean="0"/>
              <a:t>AHCCCS </a:t>
            </a:r>
            <a:r>
              <a:rPr lang="en-US" sz="2800" dirty="0"/>
              <a:t>will pay hospitals for LARC device in addition to DRG</a:t>
            </a:r>
          </a:p>
          <a:p>
            <a:pPr lvl="1"/>
            <a:r>
              <a:rPr lang="en-US" sz="2400" dirty="0"/>
              <a:t>Will be eliminated in future, </a:t>
            </a:r>
            <a:r>
              <a:rPr lang="en-US" sz="2400" u="sng" dirty="0"/>
              <a:t>if and when </a:t>
            </a:r>
            <a:r>
              <a:rPr lang="en-US" sz="2400" dirty="0"/>
              <a:t>ICD-10 PCS code is established and DRG Grouper updated </a:t>
            </a:r>
          </a:p>
          <a:p>
            <a:r>
              <a:rPr lang="en-US" sz="2800" dirty="0"/>
              <a:t>Billing requirements will direct hospitals to bill the device on Form 1500</a:t>
            </a:r>
          </a:p>
          <a:p>
            <a:r>
              <a:rPr lang="en-US" sz="2800" dirty="0"/>
              <a:t>Codes/rates </a:t>
            </a:r>
            <a:r>
              <a:rPr lang="en-US" sz="2800" dirty="0" smtClean="0"/>
              <a:t>utilized from Physician Fee Schedule for device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698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1219200"/>
          </a:xfrm>
        </p:spPr>
        <p:txBody>
          <a:bodyPr/>
          <a:lstStyle/>
          <a:p>
            <a:r>
              <a:rPr lang="en-US" dirty="0" smtClean="0"/>
              <a:t>LARC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J7297 </a:t>
            </a:r>
            <a:r>
              <a:rPr lang="en-US" sz="2800" dirty="0" err="1"/>
              <a:t>Levonorgestrel</a:t>
            </a:r>
            <a:r>
              <a:rPr lang="en-US" sz="2800" dirty="0"/>
              <a:t>-Releasing Intrauterine Contraceptive System, 52mg, 3 Year Duration</a:t>
            </a:r>
          </a:p>
          <a:p>
            <a:r>
              <a:rPr lang="en-US" sz="2800" dirty="0"/>
              <a:t>J7298 </a:t>
            </a:r>
            <a:r>
              <a:rPr lang="en-US" sz="2800" dirty="0" err="1"/>
              <a:t>Levonorgestrel</a:t>
            </a:r>
            <a:r>
              <a:rPr lang="en-US" sz="2800" dirty="0"/>
              <a:t>-Releasing Intrauterine Contraceptive System, 52 Mg, 5 Year Duration</a:t>
            </a:r>
          </a:p>
          <a:p>
            <a:r>
              <a:rPr lang="en-US" sz="2800" dirty="0"/>
              <a:t>J7300 Intrauterine Copper Contraceptive</a:t>
            </a:r>
          </a:p>
          <a:p>
            <a:r>
              <a:rPr lang="en-US" sz="2800" dirty="0"/>
              <a:t>J7301 </a:t>
            </a:r>
            <a:r>
              <a:rPr lang="en-US" sz="2800" dirty="0" err="1"/>
              <a:t>Levonorgestrel</a:t>
            </a:r>
            <a:r>
              <a:rPr lang="en-US" sz="2800" dirty="0"/>
              <a:t>-Releasing Intrauterine Contraceptive System, 13.5 Mg</a:t>
            </a:r>
          </a:p>
          <a:p>
            <a:r>
              <a:rPr lang="en-US" sz="2800" dirty="0"/>
              <a:t>J7307 </a:t>
            </a:r>
            <a:r>
              <a:rPr lang="en-US" sz="2800" dirty="0" err="1"/>
              <a:t>Etonogestrel</a:t>
            </a:r>
            <a:r>
              <a:rPr lang="en-US" sz="2800" dirty="0"/>
              <a:t> (Contraceptive) Implant System, Including Implant And Supplies</a:t>
            </a:r>
          </a:p>
          <a:p>
            <a:r>
              <a:rPr lang="en-US" sz="2800" dirty="0"/>
              <a:t> 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5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Heath Outpatient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Identified a sustainable methodology for computing and updating rates</a:t>
            </a:r>
          </a:p>
          <a:p>
            <a:r>
              <a:rPr lang="en-US" dirty="0" smtClean="0"/>
              <a:t>Setting 10/1/16 rates at median of RBHAs FFS rates utilizing this methodology</a:t>
            </a:r>
          </a:p>
          <a:p>
            <a:r>
              <a:rPr lang="en-US" dirty="0" smtClean="0"/>
              <a:t>Will review for potential impacts to </a:t>
            </a:r>
            <a:r>
              <a:rPr lang="en-US" dirty="0" smtClean="0"/>
              <a:t>cap </a:t>
            </a:r>
            <a:r>
              <a:rPr lang="en-US" dirty="0" smtClean="0"/>
              <a:t>rates</a:t>
            </a:r>
          </a:p>
          <a:p>
            <a:r>
              <a:rPr lang="en-US" dirty="0" smtClean="0"/>
              <a:t>Consider contracting terms!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39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AzEIP</a:t>
            </a:r>
            <a:r>
              <a:rPr lang="en-US" dirty="0" smtClean="0"/>
              <a:t> Speech Therapy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Procedure code 92507</a:t>
            </a:r>
            <a:br>
              <a:rPr lang="en-US" dirty="0" smtClean="0"/>
            </a:br>
            <a:r>
              <a:rPr lang="en-US" sz="2400" i="1" dirty="0"/>
              <a:t>Treatment of Speech, Language, Voice</a:t>
            </a:r>
            <a:r>
              <a:rPr lang="en-US" sz="2400" i="1" dirty="0" smtClean="0"/>
              <a:t>, Communication</a:t>
            </a:r>
            <a:r>
              <a:rPr lang="en-US" sz="2400" i="1" dirty="0"/>
              <a:t>, and/or Auditory </a:t>
            </a:r>
            <a:r>
              <a:rPr lang="en-US" sz="2400" i="1" dirty="0" smtClean="0"/>
              <a:t>Processing</a:t>
            </a:r>
          </a:p>
          <a:p>
            <a:pPr lvl="1"/>
            <a:r>
              <a:rPr lang="en-US" dirty="0" smtClean="0"/>
              <a:t>Place of Service differentiation</a:t>
            </a:r>
          </a:p>
          <a:p>
            <a:pPr lvl="2"/>
            <a:r>
              <a:rPr lang="en-US" dirty="0" smtClean="0"/>
              <a:t>Clinic setting</a:t>
            </a:r>
          </a:p>
          <a:p>
            <a:pPr lvl="2"/>
            <a:r>
              <a:rPr lang="en-US" dirty="0" smtClean="0"/>
              <a:t>Natural setting</a:t>
            </a:r>
          </a:p>
          <a:p>
            <a:pPr lvl="1"/>
            <a:r>
              <a:rPr lang="en-US" dirty="0" smtClean="0"/>
              <a:t>Group Size Modifier – 1 to 3 clients</a:t>
            </a:r>
          </a:p>
          <a:p>
            <a:pPr lvl="1"/>
            <a:r>
              <a:rPr lang="en-US" dirty="0" smtClean="0"/>
              <a:t>Unique rate by County</a:t>
            </a:r>
          </a:p>
          <a:p>
            <a:r>
              <a:rPr lang="en-US" dirty="0" err="1" smtClean="0"/>
              <a:t>AzEIP</a:t>
            </a:r>
            <a:r>
              <a:rPr lang="en-US" dirty="0" smtClean="0"/>
              <a:t> flagged children only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109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340B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100" dirty="0" smtClean="0"/>
              <a:t>Drugs </a:t>
            </a:r>
            <a:r>
              <a:rPr lang="en-US" sz="3100" dirty="0"/>
              <a:t>dispensed by 340B covered entities </a:t>
            </a:r>
            <a:r>
              <a:rPr lang="en-US" sz="3100" dirty="0" smtClean="0"/>
              <a:t>or </a:t>
            </a:r>
            <a:r>
              <a:rPr lang="en-US" sz="3100" dirty="0"/>
              <a:t>administered by 340B </a:t>
            </a:r>
            <a:r>
              <a:rPr lang="en-US" sz="3100" dirty="0" smtClean="0"/>
              <a:t>providers </a:t>
            </a:r>
            <a:r>
              <a:rPr lang="en-US" sz="3100" dirty="0"/>
              <a:t>(including </a:t>
            </a:r>
            <a:r>
              <a:rPr lang="en-US" sz="3100" dirty="0" smtClean="0"/>
              <a:t>physicians</a:t>
            </a:r>
            <a:r>
              <a:rPr lang="en-US" sz="3100" dirty="0"/>
              <a:t>) </a:t>
            </a:r>
            <a:r>
              <a:rPr lang="en-US" sz="3100" dirty="0" smtClean="0"/>
              <a:t>shall be billed and reimbursed the </a:t>
            </a:r>
            <a:r>
              <a:rPr lang="en-US" sz="3100" dirty="0"/>
              <a:t>lesser of: 1) the actual acquisition cost of the drug or 2) the 340B ceiling </a:t>
            </a:r>
            <a:r>
              <a:rPr lang="en-US" sz="3100" dirty="0" smtClean="0"/>
              <a:t>price</a:t>
            </a:r>
            <a:r>
              <a:rPr lang="en-US" sz="3100" dirty="0"/>
              <a:t>  </a:t>
            </a:r>
            <a:endParaRPr lang="en-US" sz="3100" dirty="0" smtClean="0"/>
          </a:p>
          <a:p>
            <a:r>
              <a:rPr lang="en-US" sz="3100" dirty="0" smtClean="0"/>
              <a:t>Does </a:t>
            </a:r>
            <a:r>
              <a:rPr lang="en-US" sz="3100" dirty="0"/>
              <a:t>not apply to licensed hospitals and outpatient facilities that are owned or operated by a licensed </a:t>
            </a:r>
            <a:r>
              <a:rPr lang="en-US" sz="3100" dirty="0" smtClean="0"/>
              <a:t>hospital at this time</a:t>
            </a:r>
            <a:r>
              <a:rPr lang="en-US" sz="3100" dirty="0"/>
              <a:t> </a:t>
            </a:r>
            <a:endParaRPr lang="en-US" sz="3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Reaching across Arizona to provide comprehensive </a:t>
            </a:r>
            <a:br>
              <a:rPr lang="en-US" smtClean="0"/>
            </a:br>
            <a:r>
              <a:rPr lang="en-US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1983"/>
      </p:ext>
    </p:extLst>
  </p:cSld>
  <p:clrMapOvr>
    <a:masterClrMapping/>
  </p:clrMapOvr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330</TotalTime>
  <Words>687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AHCCCS template 2014</vt:lpstr>
      <vt:lpstr>10/1/16 Provider/Rate Initiatives</vt:lpstr>
      <vt:lpstr>Treat and Refer</vt:lpstr>
      <vt:lpstr>VBP Differential Adjusted Rates</vt:lpstr>
      <vt:lpstr>VBP Differential Adjusted Rates, cont.</vt:lpstr>
      <vt:lpstr>Long-Acting Reversible Contraception </vt:lpstr>
      <vt:lpstr>LARC Codes</vt:lpstr>
      <vt:lpstr>Behavioral Heath Outpatient Rates</vt:lpstr>
      <vt:lpstr>AzEIP Speech Therapy Rates</vt:lpstr>
      <vt:lpstr>340B</vt:lpstr>
      <vt:lpstr>340B, cont.</vt:lpstr>
      <vt:lpstr>Other 10/1/16 Rate Issues</vt:lpstr>
      <vt:lpstr>Other 10/1/16 Rate Issues, cont.</vt:lpstr>
      <vt:lpstr>Public Notice</vt:lpstr>
      <vt:lpstr>Free-Standing Emergency Departments (FrEDs)</vt:lpstr>
      <vt:lpstr>FrEDs, cont.</vt:lpstr>
      <vt:lpstr>Thank You.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10/1/16 Provider/Rate Initiatives</dc:title>
  <dc:creator>Silver, Shelli</dc:creator>
  <cp:lastModifiedBy>Silver, Shelli</cp:lastModifiedBy>
  <cp:revision>32</cp:revision>
  <dcterms:created xsi:type="dcterms:W3CDTF">2016-05-18T00:44:46Z</dcterms:created>
  <dcterms:modified xsi:type="dcterms:W3CDTF">2016-07-20T06:48:24Z</dcterms:modified>
</cp:coreProperties>
</file>