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3" r:id="rId1"/>
  </p:sldMasterIdLst>
  <p:notesMasterIdLst>
    <p:notesMasterId r:id="rId8"/>
  </p:notesMasterIdLst>
  <p:handoutMasterIdLst>
    <p:handoutMasterId r:id="rId9"/>
  </p:handoutMasterIdLst>
  <p:sldIdLst>
    <p:sldId id="256" r:id="rId2"/>
    <p:sldId id="258" r:id="rId3"/>
    <p:sldId id="262" r:id="rId4"/>
    <p:sldId id="261" r:id="rId5"/>
    <p:sldId id="259" r:id="rId6"/>
    <p:sldId id="260" r:id="rId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5B0270B-BE1C-4E5C-81CD-CF094F1FBB4B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7F9EB697-1DB7-4547-B22B-6A77691C1EEA}">
      <dgm:prSet phldrT="[Text]"/>
      <dgm:spPr/>
      <dgm:t>
        <a:bodyPr/>
        <a:lstStyle/>
        <a:p>
          <a:r>
            <a:rPr lang="en-US" dirty="0" smtClean="0"/>
            <a:t>Open comment period</a:t>
          </a:r>
          <a:endParaRPr lang="en-US" dirty="0"/>
        </a:p>
      </dgm:t>
    </dgm:pt>
    <dgm:pt modelId="{FF4B6E45-2274-4761-8831-7103AA5E8CBD}" type="parTrans" cxnId="{C9B9FA13-828F-4D80-AE0F-07C78E48E085}">
      <dgm:prSet/>
      <dgm:spPr/>
      <dgm:t>
        <a:bodyPr/>
        <a:lstStyle/>
        <a:p>
          <a:endParaRPr lang="en-US"/>
        </a:p>
      </dgm:t>
    </dgm:pt>
    <dgm:pt modelId="{613A0711-8902-4F77-83DE-B35680C612F5}" type="sibTrans" cxnId="{C9B9FA13-828F-4D80-AE0F-07C78E48E085}">
      <dgm:prSet/>
      <dgm:spPr/>
      <dgm:t>
        <a:bodyPr/>
        <a:lstStyle/>
        <a:p>
          <a:endParaRPr lang="en-US"/>
        </a:p>
      </dgm:t>
    </dgm:pt>
    <dgm:pt modelId="{41F032F1-8221-41B1-886C-62B664FD872D}">
      <dgm:prSet phldrT="[Text]"/>
      <dgm:spPr/>
      <dgm:t>
        <a:bodyPr/>
        <a:lstStyle/>
        <a:p>
          <a:r>
            <a:rPr lang="en-US" dirty="0" smtClean="0"/>
            <a:t>SPA submitted to CMS</a:t>
          </a:r>
        </a:p>
        <a:p>
          <a:r>
            <a:rPr lang="en-US" dirty="0" smtClean="0"/>
            <a:t> </a:t>
          </a:r>
          <a:endParaRPr lang="en-US" dirty="0"/>
        </a:p>
      </dgm:t>
    </dgm:pt>
    <dgm:pt modelId="{BD0769F2-4958-4435-8FAE-02D6521CA383}" type="parTrans" cxnId="{1B960DE3-C77F-4E45-B1D1-A4B923AF3C7E}">
      <dgm:prSet/>
      <dgm:spPr/>
      <dgm:t>
        <a:bodyPr/>
        <a:lstStyle/>
        <a:p>
          <a:endParaRPr lang="en-US"/>
        </a:p>
      </dgm:t>
    </dgm:pt>
    <dgm:pt modelId="{AB22D018-D7BA-434B-BBD1-F84A665FE9B8}" type="sibTrans" cxnId="{1B960DE3-C77F-4E45-B1D1-A4B923AF3C7E}">
      <dgm:prSet/>
      <dgm:spPr/>
      <dgm:t>
        <a:bodyPr/>
        <a:lstStyle/>
        <a:p>
          <a:endParaRPr lang="en-US"/>
        </a:p>
      </dgm:t>
    </dgm:pt>
    <dgm:pt modelId="{196898CA-3DB8-4BC8-B7BC-B864A8B6E027}">
      <dgm:prSet phldrT="[Text]"/>
      <dgm:spPr/>
      <dgm:t>
        <a:bodyPr/>
        <a:lstStyle/>
        <a:p>
          <a:r>
            <a:rPr lang="en-US" dirty="0" smtClean="0"/>
            <a:t>Implement with 04/01/2018 effective date </a:t>
          </a:r>
        </a:p>
        <a:p>
          <a:r>
            <a:rPr lang="en-US" dirty="0" smtClean="0"/>
            <a:t>*Pending SPA approval</a:t>
          </a:r>
          <a:endParaRPr lang="en-US" dirty="0"/>
        </a:p>
      </dgm:t>
    </dgm:pt>
    <dgm:pt modelId="{E0AC84BA-924D-4B26-8C6A-BF09652F854A}" type="parTrans" cxnId="{707BE8AB-4BA6-42FD-8761-2B013D1DAC62}">
      <dgm:prSet/>
      <dgm:spPr/>
      <dgm:t>
        <a:bodyPr/>
        <a:lstStyle/>
        <a:p>
          <a:endParaRPr lang="en-US"/>
        </a:p>
      </dgm:t>
    </dgm:pt>
    <dgm:pt modelId="{D188FC30-9485-4416-9488-87F5C3772299}" type="sibTrans" cxnId="{707BE8AB-4BA6-42FD-8761-2B013D1DAC62}">
      <dgm:prSet/>
      <dgm:spPr/>
      <dgm:t>
        <a:bodyPr/>
        <a:lstStyle/>
        <a:p>
          <a:endParaRPr lang="en-US"/>
        </a:p>
      </dgm:t>
    </dgm:pt>
    <dgm:pt modelId="{3AAA928C-DE4D-40BA-9495-4991BE68E8F4}" type="pres">
      <dgm:prSet presAssocID="{65B0270B-BE1C-4E5C-81CD-CF094F1FBB4B}" presName="CompostProcess" presStyleCnt="0">
        <dgm:presLayoutVars>
          <dgm:dir/>
          <dgm:resizeHandles val="exact"/>
        </dgm:presLayoutVars>
      </dgm:prSet>
      <dgm:spPr/>
    </dgm:pt>
    <dgm:pt modelId="{B04E263A-7786-40F2-8E0E-B4ECC4429D59}" type="pres">
      <dgm:prSet presAssocID="{65B0270B-BE1C-4E5C-81CD-CF094F1FBB4B}" presName="arrow" presStyleLbl="bgShp" presStyleIdx="0" presStyleCnt="1"/>
      <dgm:spPr/>
    </dgm:pt>
    <dgm:pt modelId="{B2CB963D-3296-4A40-979A-B8D4B35C25B4}" type="pres">
      <dgm:prSet presAssocID="{65B0270B-BE1C-4E5C-81CD-CF094F1FBB4B}" presName="linearProcess" presStyleCnt="0"/>
      <dgm:spPr/>
    </dgm:pt>
    <dgm:pt modelId="{EB37AFC4-2D71-40BE-B0FD-24D15540ABFF}" type="pres">
      <dgm:prSet presAssocID="{7F9EB697-1DB7-4547-B22B-6A77691C1EEA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558C6B6-DBDE-425E-8453-9A9BAFE91110}" type="pres">
      <dgm:prSet presAssocID="{613A0711-8902-4F77-83DE-B35680C612F5}" presName="sibTrans" presStyleCnt="0"/>
      <dgm:spPr/>
    </dgm:pt>
    <dgm:pt modelId="{958DA724-BE2F-4AC3-8036-ECE73BC90B06}" type="pres">
      <dgm:prSet presAssocID="{41F032F1-8221-41B1-886C-62B664FD872D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445DF7C-0E65-4DE6-9D96-ABAFA4C654C8}" type="pres">
      <dgm:prSet presAssocID="{AB22D018-D7BA-434B-BBD1-F84A665FE9B8}" presName="sibTrans" presStyleCnt="0"/>
      <dgm:spPr/>
    </dgm:pt>
    <dgm:pt modelId="{5B292C81-2D63-452B-AB1D-B817C7EE7ABE}" type="pres">
      <dgm:prSet presAssocID="{196898CA-3DB8-4BC8-B7BC-B864A8B6E027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07BE8AB-4BA6-42FD-8761-2B013D1DAC62}" srcId="{65B0270B-BE1C-4E5C-81CD-CF094F1FBB4B}" destId="{196898CA-3DB8-4BC8-B7BC-B864A8B6E027}" srcOrd="2" destOrd="0" parTransId="{E0AC84BA-924D-4B26-8C6A-BF09652F854A}" sibTransId="{D188FC30-9485-4416-9488-87F5C3772299}"/>
    <dgm:cxn modelId="{0CE7ADAB-CBAD-45A3-9013-D4EE323BEC08}" type="presOf" srcId="{65B0270B-BE1C-4E5C-81CD-CF094F1FBB4B}" destId="{3AAA928C-DE4D-40BA-9495-4991BE68E8F4}" srcOrd="0" destOrd="0" presId="urn:microsoft.com/office/officeart/2005/8/layout/hProcess9"/>
    <dgm:cxn modelId="{1B960DE3-C77F-4E45-B1D1-A4B923AF3C7E}" srcId="{65B0270B-BE1C-4E5C-81CD-CF094F1FBB4B}" destId="{41F032F1-8221-41B1-886C-62B664FD872D}" srcOrd="1" destOrd="0" parTransId="{BD0769F2-4958-4435-8FAE-02D6521CA383}" sibTransId="{AB22D018-D7BA-434B-BBD1-F84A665FE9B8}"/>
    <dgm:cxn modelId="{C9B9FA13-828F-4D80-AE0F-07C78E48E085}" srcId="{65B0270B-BE1C-4E5C-81CD-CF094F1FBB4B}" destId="{7F9EB697-1DB7-4547-B22B-6A77691C1EEA}" srcOrd="0" destOrd="0" parTransId="{FF4B6E45-2274-4761-8831-7103AA5E8CBD}" sibTransId="{613A0711-8902-4F77-83DE-B35680C612F5}"/>
    <dgm:cxn modelId="{1B105987-1CCE-4501-938E-4F259363AD6A}" type="presOf" srcId="{196898CA-3DB8-4BC8-B7BC-B864A8B6E027}" destId="{5B292C81-2D63-452B-AB1D-B817C7EE7ABE}" srcOrd="0" destOrd="0" presId="urn:microsoft.com/office/officeart/2005/8/layout/hProcess9"/>
    <dgm:cxn modelId="{C9613ADD-5855-4D0D-88E8-8190AE6927B0}" type="presOf" srcId="{41F032F1-8221-41B1-886C-62B664FD872D}" destId="{958DA724-BE2F-4AC3-8036-ECE73BC90B06}" srcOrd="0" destOrd="0" presId="urn:microsoft.com/office/officeart/2005/8/layout/hProcess9"/>
    <dgm:cxn modelId="{EE69E27C-A58F-4139-B436-C43962B45552}" type="presOf" srcId="{7F9EB697-1DB7-4547-B22B-6A77691C1EEA}" destId="{EB37AFC4-2D71-40BE-B0FD-24D15540ABFF}" srcOrd="0" destOrd="0" presId="urn:microsoft.com/office/officeart/2005/8/layout/hProcess9"/>
    <dgm:cxn modelId="{4830C2D2-B88F-4260-88FA-FB0F43B16E29}" type="presParOf" srcId="{3AAA928C-DE4D-40BA-9495-4991BE68E8F4}" destId="{B04E263A-7786-40F2-8E0E-B4ECC4429D59}" srcOrd="0" destOrd="0" presId="urn:microsoft.com/office/officeart/2005/8/layout/hProcess9"/>
    <dgm:cxn modelId="{BD77C843-43FD-42B7-86A2-80F6C5BBE701}" type="presParOf" srcId="{3AAA928C-DE4D-40BA-9495-4991BE68E8F4}" destId="{B2CB963D-3296-4A40-979A-B8D4B35C25B4}" srcOrd="1" destOrd="0" presId="urn:microsoft.com/office/officeart/2005/8/layout/hProcess9"/>
    <dgm:cxn modelId="{6A1734E3-2E03-465F-9FAA-30426E3B6BD2}" type="presParOf" srcId="{B2CB963D-3296-4A40-979A-B8D4B35C25B4}" destId="{EB37AFC4-2D71-40BE-B0FD-24D15540ABFF}" srcOrd="0" destOrd="0" presId="urn:microsoft.com/office/officeart/2005/8/layout/hProcess9"/>
    <dgm:cxn modelId="{BF04E96F-0F88-4B2D-91E5-41F624E85233}" type="presParOf" srcId="{B2CB963D-3296-4A40-979A-B8D4B35C25B4}" destId="{7558C6B6-DBDE-425E-8453-9A9BAFE91110}" srcOrd="1" destOrd="0" presId="urn:microsoft.com/office/officeart/2005/8/layout/hProcess9"/>
    <dgm:cxn modelId="{14579F3B-71FE-4426-89AC-D64F4043EA68}" type="presParOf" srcId="{B2CB963D-3296-4A40-979A-B8D4B35C25B4}" destId="{958DA724-BE2F-4AC3-8036-ECE73BC90B06}" srcOrd="2" destOrd="0" presId="urn:microsoft.com/office/officeart/2005/8/layout/hProcess9"/>
    <dgm:cxn modelId="{DF38AB39-3804-437C-9A51-2C3B2C09B953}" type="presParOf" srcId="{B2CB963D-3296-4A40-979A-B8D4B35C25B4}" destId="{9445DF7C-0E65-4DE6-9D96-ABAFA4C654C8}" srcOrd="3" destOrd="0" presId="urn:microsoft.com/office/officeart/2005/8/layout/hProcess9"/>
    <dgm:cxn modelId="{AE9AC2D2-5759-4386-A497-AD5C7155A37D}" type="presParOf" srcId="{B2CB963D-3296-4A40-979A-B8D4B35C25B4}" destId="{5B292C81-2D63-452B-AB1D-B817C7EE7ABE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4E263A-7786-40F2-8E0E-B4ECC4429D59}">
      <dsp:nvSpPr>
        <dsp:cNvPr id="0" name=""/>
        <dsp:cNvSpPr/>
      </dsp:nvSpPr>
      <dsp:spPr>
        <a:xfrm>
          <a:off x="582929" y="0"/>
          <a:ext cx="6606540" cy="4927599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B37AFC4-2D71-40BE-B0FD-24D15540ABFF}">
      <dsp:nvSpPr>
        <dsp:cNvPr id="0" name=""/>
        <dsp:cNvSpPr/>
      </dsp:nvSpPr>
      <dsp:spPr>
        <a:xfrm>
          <a:off x="263381" y="1478280"/>
          <a:ext cx="2331720" cy="19710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Open comment period</a:t>
          </a:r>
          <a:endParaRPr lang="en-US" sz="2100" kern="1200" dirty="0"/>
        </a:p>
      </dsp:txBody>
      <dsp:txXfrm>
        <a:off x="359599" y="1574498"/>
        <a:ext cx="2139284" cy="1778604"/>
      </dsp:txXfrm>
    </dsp:sp>
    <dsp:sp modelId="{958DA724-BE2F-4AC3-8036-ECE73BC90B06}">
      <dsp:nvSpPr>
        <dsp:cNvPr id="0" name=""/>
        <dsp:cNvSpPr/>
      </dsp:nvSpPr>
      <dsp:spPr>
        <a:xfrm>
          <a:off x="2720340" y="1478280"/>
          <a:ext cx="2331720" cy="19710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SPA submitted to CMS</a:t>
          </a:r>
        </a:p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 </a:t>
          </a:r>
          <a:endParaRPr lang="en-US" sz="2100" kern="1200" dirty="0"/>
        </a:p>
      </dsp:txBody>
      <dsp:txXfrm>
        <a:off x="2816558" y="1574498"/>
        <a:ext cx="2139284" cy="1778604"/>
      </dsp:txXfrm>
    </dsp:sp>
    <dsp:sp modelId="{5B292C81-2D63-452B-AB1D-B817C7EE7ABE}">
      <dsp:nvSpPr>
        <dsp:cNvPr id="0" name=""/>
        <dsp:cNvSpPr/>
      </dsp:nvSpPr>
      <dsp:spPr>
        <a:xfrm>
          <a:off x="5177298" y="1478280"/>
          <a:ext cx="2331720" cy="19710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Implement with 04/01/2018 effective date </a:t>
          </a:r>
        </a:p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*Pending SPA approval</a:t>
          </a:r>
          <a:endParaRPr lang="en-US" sz="2100" kern="1200" dirty="0"/>
        </a:p>
      </dsp:txBody>
      <dsp:txXfrm>
        <a:off x="5273516" y="1574498"/>
        <a:ext cx="2139284" cy="177860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DC9D53-1A3B-4ED6-87EE-EEA8C326215A}" type="datetimeFigureOut">
              <a:rPr lang="en-US" smtClean="0"/>
              <a:t>1/31/2018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618B7E-A366-4AE4-8B5D-E139EA54BD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41991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B46DAAAD-9A8A-4037-9921-B72F2182C2F4}" type="datetimeFigureOut">
              <a:rPr lang="en-US" smtClean="0"/>
              <a:t>1/31/2018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9C9C71B4-0BE4-46D8-9A18-4A1D7B2ED1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2118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C71B4-0BE4-46D8-9A18-4A1D7B2ED13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79502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C71B4-0BE4-46D8-9A18-4A1D7B2ED13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75110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C71B4-0BE4-46D8-9A18-4A1D7B2ED13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69420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C71B4-0BE4-46D8-9A18-4A1D7B2ED13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48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C71B4-0BE4-46D8-9A18-4A1D7B2ED13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1688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C71B4-0BE4-46D8-9A18-4A1D7B2ED13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6774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ctrTitle" hasCustomPrompt="1"/>
          </p:nvPr>
        </p:nvSpPr>
        <p:spPr>
          <a:xfrm>
            <a:off x="448056" y="2015653"/>
            <a:ext cx="6705600" cy="1905000"/>
          </a:xfrm>
          <a:prstGeom prst="rect">
            <a:avLst/>
          </a:prstGeom>
        </p:spPr>
        <p:txBody>
          <a:bodyPr anchor="b" anchorCtr="0"/>
          <a:lstStyle>
            <a:lvl1pPr algn="l">
              <a:defRPr>
                <a:solidFill>
                  <a:srgbClr val="318DCC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457200" y="4114800"/>
            <a:ext cx="4724400" cy="21336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738616"/>
            <a:ext cx="4648200" cy="12601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92441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hank you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449072" y="1371600"/>
            <a:ext cx="5723128" cy="245745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dirty="0">
                <a:solidFill>
                  <a:srgbClr val="318DCC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dirty="0" smtClean="0"/>
              <a:t>Thank You.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6969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6019800"/>
            <a:ext cx="2228088" cy="604060"/>
          </a:xfrm>
          <a:prstGeom prst="rect">
            <a:avLst/>
          </a:prstGeom>
        </p:spPr>
      </p:pic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6969"/>
            <a:ext cx="9144000" cy="381000"/>
          </a:xfrm>
        </p:spPr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37497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ansition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449072" y="1428750"/>
            <a:ext cx="5723128" cy="245745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dirty="0">
                <a:solidFill>
                  <a:srgbClr val="318DCC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Transition</a:t>
            </a:r>
            <a:endParaRPr lang="en-US" dirty="0"/>
          </a:p>
        </p:txBody>
      </p:sp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449072" y="4114800"/>
            <a:ext cx="5723128" cy="16764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6969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6019800"/>
            <a:ext cx="2228088" cy="604060"/>
          </a:xfrm>
          <a:prstGeom prst="rect">
            <a:avLst/>
          </a:prstGeom>
        </p:spPr>
      </p:pic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6969"/>
            <a:ext cx="9144000" cy="381000"/>
          </a:xfrm>
        </p:spPr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42628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305800" cy="121920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sz="4000" dirty="0">
                <a:solidFill>
                  <a:srgbClr val="318DCF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373563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chemeClr val="accent1"/>
              </a:buClr>
              <a:buSzPct val="80000"/>
              <a:buFont typeface="Courier New" panose="02070309020205020404" pitchFamily="49" charset="0"/>
              <a:buChar char="o"/>
              <a:defRPr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chemeClr val="accent1"/>
              </a:buClr>
              <a:buFont typeface="Wingdings" panose="05000000000000000000" pitchFamily="2" charset="2"/>
              <a:buChar char="§"/>
              <a:defRPr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chemeClr val="accent1"/>
              </a:buClr>
              <a:buSzPct val="70000"/>
              <a:buFont typeface="Wingdings" panose="05000000000000000000" pitchFamily="2" charset="2"/>
              <a:buChar char="q"/>
              <a:defRPr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381000" y="1447800"/>
            <a:ext cx="8458200" cy="0"/>
          </a:xfrm>
          <a:prstGeom prst="line">
            <a:avLst/>
          </a:prstGeom>
          <a:ln w="28575">
            <a:solidFill>
              <a:srgbClr val="318DCC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6969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6019800"/>
            <a:ext cx="2228088" cy="604060"/>
          </a:xfrm>
          <a:prstGeom prst="rect">
            <a:avLst/>
          </a:prstGeom>
        </p:spPr>
      </p:pic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6969"/>
            <a:ext cx="9144000" cy="381000"/>
          </a:xfrm>
        </p:spPr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43846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with Title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>
            <a:off x="381000" y="1447800"/>
            <a:ext cx="8458200" cy="0"/>
          </a:xfrm>
          <a:prstGeom prst="line">
            <a:avLst/>
          </a:prstGeom>
          <a:ln w="28575">
            <a:solidFill>
              <a:srgbClr val="318DCC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6969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6019800"/>
            <a:ext cx="2228088" cy="604060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305800" cy="121920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sz="4000" dirty="0">
                <a:solidFill>
                  <a:srgbClr val="318DCF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6969"/>
            <a:ext cx="9144000" cy="381000"/>
          </a:xfrm>
        </p:spPr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70731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s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>
            <a:off x="381000" y="1447800"/>
            <a:ext cx="8458200" cy="0"/>
          </a:xfrm>
          <a:prstGeom prst="line">
            <a:avLst/>
          </a:prstGeom>
          <a:ln w="28575">
            <a:solidFill>
              <a:srgbClr val="318DCC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6969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6019800"/>
            <a:ext cx="2228088" cy="604060"/>
          </a:xfrm>
          <a:prstGeom prst="rect">
            <a:avLst/>
          </a:prstGeom>
        </p:spPr>
      </p:pic>
      <p:sp>
        <p:nvSpPr>
          <p:cNvPr id="14" name="Content Placeholder 2"/>
          <p:cNvSpPr>
            <a:spLocks noGrp="1"/>
          </p:cNvSpPr>
          <p:nvPr>
            <p:ph idx="11"/>
          </p:nvPr>
        </p:nvSpPr>
        <p:spPr>
          <a:xfrm>
            <a:off x="457200" y="1600200"/>
            <a:ext cx="4114800" cy="4373563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chemeClr val="accent1"/>
              </a:buClr>
              <a:buSzPct val="80000"/>
              <a:buFont typeface="Courier New" panose="02070309020205020404" pitchFamily="49" charset="0"/>
              <a:buChar char="o"/>
              <a:defRPr sz="24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chemeClr val="accent1"/>
              </a:buClr>
              <a:buSzPct val="70000"/>
              <a:buFont typeface="Wingdings" panose="05000000000000000000" pitchFamily="2" charset="2"/>
              <a:buChar char="q"/>
              <a:defRPr sz="1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chemeClr val="accent1"/>
              </a:buClr>
              <a:buFont typeface="Arial" panose="020B0604020202020204" pitchFamily="34" charset="0"/>
              <a:buChar char="•"/>
              <a:defRPr sz="16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4703618" y="1600200"/>
            <a:ext cx="4114800" cy="4373563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chemeClr val="accent1"/>
              </a:buClr>
              <a:buSzPct val="80000"/>
              <a:buFont typeface="Courier New" panose="02070309020205020404" pitchFamily="49" charset="0"/>
              <a:buChar char="o"/>
              <a:defRPr sz="24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chemeClr val="accent1"/>
              </a:buClr>
              <a:buSzPct val="70000"/>
              <a:buFont typeface="Wingdings" panose="05000000000000000000" pitchFamily="2" charset="2"/>
              <a:buChar char="q"/>
              <a:defRPr sz="1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chemeClr val="accent1"/>
              </a:buClr>
              <a:buFont typeface="Arial" panose="020B0604020202020204" pitchFamily="34" charset="0"/>
              <a:buChar char="•"/>
              <a:defRPr sz="16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306474" cy="121920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sz="4000" dirty="0">
                <a:solidFill>
                  <a:srgbClr val="318DCF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6969"/>
            <a:ext cx="9144000" cy="381000"/>
          </a:xfrm>
        </p:spPr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960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eft Graphic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>
            <a:off x="381000" y="1447800"/>
            <a:ext cx="8458200" cy="0"/>
          </a:xfrm>
          <a:prstGeom prst="line">
            <a:avLst/>
          </a:prstGeom>
          <a:ln w="28575">
            <a:solidFill>
              <a:srgbClr val="318DCC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6969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6019800"/>
            <a:ext cx="2228088" cy="604060"/>
          </a:xfrm>
          <a:prstGeom prst="rect">
            <a:avLst/>
          </a:prstGeom>
        </p:spPr>
      </p:pic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4703618" y="1600200"/>
            <a:ext cx="4114800" cy="4373563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chemeClr val="accent1"/>
              </a:buClr>
              <a:buSzPct val="80000"/>
              <a:buFont typeface="Courier New" panose="02070309020205020404" pitchFamily="49" charset="0"/>
              <a:buChar char="o"/>
              <a:defRPr sz="24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chemeClr val="accent1"/>
              </a:buClr>
              <a:buSzPct val="70000"/>
              <a:buFont typeface="Wingdings" panose="05000000000000000000" pitchFamily="2" charset="2"/>
              <a:buChar char="q"/>
              <a:defRPr sz="1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chemeClr val="accent1"/>
              </a:buClr>
              <a:buFont typeface="Arial" panose="020B0604020202020204" pitchFamily="34" charset="0"/>
              <a:buChar char="•"/>
              <a:defRPr sz="16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4"/>
          </p:nvPr>
        </p:nvSpPr>
        <p:spPr>
          <a:xfrm>
            <a:off x="381000" y="1828800"/>
            <a:ext cx="4210194" cy="3886200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chemeClr val="accent1"/>
              </a:buClr>
              <a:buFont typeface="Arial" panose="020B0604020202020204" pitchFamily="34" charset="0"/>
              <a:buChar char="•"/>
              <a:defRPr sz="22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rgbClr val="F2D10E"/>
              </a:buClr>
              <a:buSzPct val="80000"/>
              <a:buFont typeface="Courier New" panose="02070309020205020404" pitchFamily="49" charset="0"/>
              <a:buChar char="o"/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rgbClr val="F2D10E"/>
              </a:buClr>
              <a:buFont typeface="Wingdings" panose="05000000000000000000" pitchFamily="2" charset="2"/>
              <a:buChar char="§"/>
              <a:defRPr sz="18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rgbClr val="F2D10E"/>
              </a:buClr>
              <a:buSzPct val="70000"/>
              <a:buFont typeface="Wingdings" panose="05000000000000000000" pitchFamily="2" charset="2"/>
              <a:buChar char="q"/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rgbClr val="F2D10E"/>
              </a:buClr>
              <a:buFont typeface="Arial" panose="020B0604020202020204" pitchFamily="34" charset="0"/>
              <a:buChar char="•"/>
              <a:defRPr sz="14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endParaRPr lang="en-US" dirty="0" smtClean="0"/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305800" cy="121920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sz="4000" dirty="0">
                <a:solidFill>
                  <a:srgbClr val="318DCF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6969"/>
            <a:ext cx="9144000" cy="381000"/>
          </a:xfrm>
        </p:spPr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46514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ight Graphic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>
            <a:off x="381000" y="1447800"/>
            <a:ext cx="8458200" cy="0"/>
          </a:xfrm>
          <a:prstGeom prst="line">
            <a:avLst/>
          </a:prstGeom>
          <a:ln w="28575">
            <a:solidFill>
              <a:srgbClr val="318DCC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6969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6019800"/>
            <a:ext cx="2228088" cy="604060"/>
          </a:xfrm>
          <a:prstGeom prst="rect">
            <a:avLst/>
          </a:prstGeom>
        </p:spPr>
      </p:pic>
      <p:sp>
        <p:nvSpPr>
          <p:cNvPr id="14" name="Content Placeholder 2"/>
          <p:cNvSpPr>
            <a:spLocks noGrp="1"/>
          </p:cNvSpPr>
          <p:nvPr>
            <p:ph idx="11"/>
          </p:nvPr>
        </p:nvSpPr>
        <p:spPr>
          <a:xfrm>
            <a:off x="457200" y="1600200"/>
            <a:ext cx="4114800" cy="4373563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chemeClr val="accent1"/>
              </a:buClr>
              <a:buSzPct val="80000"/>
              <a:buFont typeface="Courier New" panose="02070309020205020404" pitchFamily="49" charset="0"/>
              <a:buChar char="o"/>
              <a:defRPr sz="24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chemeClr val="accent1"/>
              </a:buClr>
              <a:buSzPct val="70000"/>
              <a:buFont typeface="Wingdings" panose="05000000000000000000" pitchFamily="2" charset="2"/>
              <a:buChar char="q"/>
              <a:defRPr sz="1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chemeClr val="accent1"/>
              </a:buClr>
              <a:buFont typeface="Arial" panose="020B0604020202020204" pitchFamily="34" charset="0"/>
              <a:buChar char="•"/>
              <a:defRPr sz="16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4"/>
          </p:nvPr>
        </p:nvSpPr>
        <p:spPr>
          <a:xfrm>
            <a:off x="4610101" y="1828800"/>
            <a:ext cx="4210194" cy="3886200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chemeClr val="accent1"/>
              </a:buClr>
              <a:buFont typeface="Arial" panose="020B0604020202020204" pitchFamily="34" charset="0"/>
              <a:buChar char="•"/>
              <a:defRPr sz="22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rgbClr val="F2D10E"/>
              </a:buClr>
              <a:buSzPct val="80000"/>
              <a:buFont typeface="Courier New" panose="02070309020205020404" pitchFamily="49" charset="0"/>
              <a:buChar char="o"/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rgbClr val="F2D10E"/>
              </a:buClr>
              <a:buFont typeface="Wingdings" panose="05000000000000000000" pitchFamily="2" charset="2"/>
              <a:buChar char="§"/>
              <a:defRPr sz="18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rgbClr val="F2D10E"/>
              </a:buClr>
              <a:buSzPct val="70000"/>
              <a:buFont typeface="Wingdings" panose="05000000000000000000" pitchFamily="2" charset="2"/>
              <a:buChar char="q"/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rgbClr val="F2D10E"/>
              </a:buClr>
              <a:buFont typeface="Arial" panose="020B0604020202020204" pitchFamily="34" charset="0"/>
              <a:buChar char="•"/>
              <a:defRPr sz="14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endParaRPr lang="en-US" dirty="0" smtClean="0"/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305800" cy="121920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sz="4000" dirty="0">
                <a:solidFill>
                  <a:srgbClr val="318DCF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6969"/>
            <a:ext cx="9144000" cy="381000"/>
          </a:xfrm>
        </p:spPr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89754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e-Contrast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>
            <a:off x="381000" y="1447800"/>
            <a:ext cx="8458200" cy="0"/>
          </a:xfrm>
          <a:prstGeom prst="line">
            <a:avLst/>
          </a:prstGeom>
          <a:ln w="28575">
            <a:solidFill>
              <a:srgbClr val="318DCC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6969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6019800"/>
            <a:ext cx="2228088" cy="604060"/>
          </a:xfrm>
          <a:prstGeom prst="rect">
            <a:avLst/>
          </a:prstGeom>
        </p:spPr>
      </p:pic>
      <p:sp>
        <p:nvSpPr>
          <p:cNvPr id="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62400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200" b="1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457200" y="2334490"/>
            <a:ext cx="3993573" cy="38100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8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2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chemeClr val="accent1"/>
              </a:buClr>
              <a:buSzPct val="80000"/>
              <a:buFont typeface="Courier New" panose="02070309020205020404" pitchFamily="49" charset="0"/>
              <a:buChar char="o"/>
              <a:defRPr sz="20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chemeClr val="accent1"/>
              </a:buClr>
              <a:buFont typeface="Wingdings" panose="05000000000000000000" pitchFamily="2" charset="2"/>
              <a:buChar char="§"/>
              <a:defRPr sz="1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chemeClr val="accent1"/>
              </a:buClr>
              <a:buSzPct val="70000"/>
              <a:buFont typeface="Wingdings" panose="05000000000000000000" pitchFamily="2" charset="2"/>
              <a:buChar char="q"/>
              <a:defRPr sz="16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chemeClr val="accent1"/>
              </a:buClr>
              <a:buFont typeface="Arial" panose="020B0604020202020204" pitchFamily="34" charset="0"/>
              <a:buChar char="•"/>
              <a:defRPr sz="14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6" name="Text Placeholder 2"/>
          <p:cNvSpPr>
            <a:spLocks noGrp="1"/>
          </p:cNvSpPr>
          <p:nvPr>
            <p:ph type="body" idx="13"/>
          </p:nvPr>
        </p:nvSpPr>
        <p:spPr>
          <a:xfrm>
            <a:off x="4572000" y="1676400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200" b="1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7" name="Content Placeholder 2"/>
          <p:cNvSpPr>
            <a:spLocks noGrp="1"/>
          </p:cNvSpPr>
          <p:nvPr>
            <p:ph idx="14"/>
          </p:nvPr>
        </p:nvSpPr>
        <p:spPr>
          <a:xfrm>
            <a:off x="4587531" y="2334490"/>
            <a:ext cx="3993573" cy="38100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8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2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chemeClr val="accent1"/>
              </a:buClr>
              <a:buSzPct val="80000"/>
              <a:buFont typeface="Courier New" panose="02070309020205020404" pitchFamily="49" charset="0"/>
              <a:buChar char="o"/>
              <a:defRPr sz="20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chemeClr val="accent1"/>
              </a:buClr>
              <a:buFont typeface="Wingdings" panose="05000000000000000000" pitchFamily="2" charset="2"/>
              <a:buChar char="§"/>
              <a:defRPr sz="1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chemeClr val="accent1"/>
              </a:buClr>
              <a:buSzPct val="70000"/>
              <a:buFont typeface="Wingdings" panose="05000000000000000000" pitchFamily="2" charset="2"/>
              <a:buChar char="q"/>
              <a:defRPr sz="16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chemeClr val="accent1"/>
              </a:buClr>
              <a:buFont typeface="Arial" panose="020B0604020202020204" pitchFamily="34" charset="0"/>
              <a:buChar char="•"/>
              <a:defRPr sz="14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314566" cy="121920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sz="4000" dirty="0">
                <a:solidFill>
                  <a:srgbClr val="318DCF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6969"/>
            <a:ext cx="9144000" cy="381000"/>
          </a:xfrm>
        </p:spPr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06346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estions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449072" y="1371600"/>
            <a:ext cx="5723128" cy="245745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dirty="0">
                <a:solidFill>
                  <a:srgbClr val="318DCC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dirty="0" smtClean="0"/>
              <a:t>Question?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6969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6019800"/>
            <a:ext cx="2228088" cy="604060"/>
          </a:xfrm>
          <a:prstGeom prst="rect">
            <a:avLst/>
          </a:prstGeom>
        </p:spPr>
      </p:pic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6969"/>
            <a:ext cx="9144000" cy="381000"/>
          </a:xfrm>
        </p:spPr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34201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9632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9632"/>
            <a:ext cx="9144000" cy="381000"/>
          </a:xfrm>
          <a:prstGeom prst="rect">
            <a:avLst/>
          </a:prstGeom>
        </p:spPr>
        <p:txBody>
          <a:bodyPr anchor="b" anchorCtr="0"/>
          <a:lstStyle>
            <a:lvl1pPr algn="ctr">
              <a:lnSpc>
                <a:spcPts val="1200"/>
              </a:lnSpc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 smtClean="0"/>
              <a:t>Reaching across Arizona to provide comprehensive 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51557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Share of Cost Updates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114800"/>
            <a:ext cx="7010400" cy="2133600"/>
          </a:xfrm>
        </p:spPr>
        <p:txBody>
          <a:bodyPr/>
          <a:lstStyle/>
          <a:p>
            <a:r>
              <a:rPr lang="en-US" dirty="0" smtClean="0"/>
              <a:t>Tara Lockner</a:t>
            </a:r>
          </a:p>
          <a:p>
            <a:r>
              <a:rPr lang="en-US" sz="2000" dirty="0" smtClean="0"/>
              <a:t>Deputy Assistant Director, Programs</a:t>
            </a:r>
          </a:p>
          <a:p>
            <a:r>
              <a:rPr lang="en-US" sz="2000" dirty="0" smtClean="0"/>
              <a:t>Division of Member Services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79694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Share of Cost Deduction (SOC)-</a:t>
            </a:r>
            <a:br>
              <a:rPr lang="en-US" dirty="0" smtClean="0"/>
            </a:br>
            <a:r>
              <a:rPr lang="en-US" dirty="0" smtClean="0"/>
              <a:t>Medical Expenses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67241962"/>
              </p:ext>
            </p:extLst>
          </p:nvPr>
        </p:nvGraphicFramePr>
        <p:xfrm>
          <a:off x="457200" y="1828800"/>
          <a:ext cx="8382000" cy="3169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91000"/>
                <a:gridCol w="4191000"/>
              </a:tblGrid>
              <a:tr h="1422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Current</a:t>
                      </a:r>
                      <a:r>
                        <a:rPr lang="en-US" sz="2800" baseline="0" dirty="0" smtClean="0"/>
                        <a:t> Process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Proposed Change</a:t>
                      </a:r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2800" baseline="0" dirty="0" smtClean="0"/>
                        <a:t>SOC deductions not allowed for medical services that would have been covered by AHCCCS, had the customer been eligible for AHCCCS.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SOC deductions </a:t>
                      </a:r>
                      <a:r>
                        <a:rPr lang="en-US" sz="2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will be </a:t>
                      </a:r>
                      <a:r>
                        <a:rPr lang="en-US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allowed for medical services that would have been covered by AHCCCS, had the customer been eligible</a:t>
                      </a:r>
                      <a:r>
                        <a:rPr lang="en-US" sz="2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for AHCCCS</a:t>
                      </a:r>
                      <a:r>
                        <a:rPr lang="en-US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Reaching across Arizona to provide comprehensive </a:t>
            </a:r>
            <a:br>
              <a:rPr lang="en-US" smtClean="0"/>
            </a:br>
            <a:r>
              <a:rPr lang="en-US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8489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SOC Deductions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Garnishments allowed:</a:t>
            </a:r>
          </a:p>
          <a:p>
            <a:pPr lvl="1"/>
            <a:r>
              <a:rPr lang="en-US" dirty="0"/>
              <a:t>Court-ordered spousal support</a:t>
            </a:r>
          </a:p>
          <a:p>
            <a:pPr lvl="1"/>
            <a:r>
              <a:rPr lang="en-US" dirty="0"/>
              <a:t>Court-ordered child </a:t>
            </a:r>
            <a:r>
              <a:rPr lang="en-US" dirty="0" smtClean="0"/>
              <a:t>support</a:t>
            </a:r>
          </a:p>
          <a:p>
            <a:r>
              <a:rPr lang="en-US" dirty="0" smtClean="0"/>
              <a:t>Effective 04/01/2018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t>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Reaching across Arizona to provide comprehensive </a:t>
            </a:r>
            <a:br>
              <a:rPr lang="en-US" smtClean="0"/>
            </a:br>
            <a:r>
              <a:rPr lang="en-US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11147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t>4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Timeline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Reaching across Arizona to provide comprehensive </a:t>
            </a:r>
            <a:br>
              <a:rPr lang="en-US" smtClean="0"/>
            </a:br>
            <a:r>
              <a:rPr lang="en-US" smtClean="0"/>
              <a:t>quality health care for those in need</a:t>
            </a:r>
            <a:endParaRPr lang="en-US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415256997"/>
              </p:ext>
            </p:extLst>
          </p:nvPr>
        </p:nvGraphicFramePr>
        <p:xfrm>
          <a:off x="685800" y="1371600"/>
          <a:ext cx="7772400" cy="4927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2705527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t>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Reaching across Arizona to provide comprehensive </a:t>
            </a:r>
            <a:br>
              <a:rPr lang="en-US" smtClean="0"/>
            </a:br>
            <a:r>
              <a:rPr lang="en-US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2082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Thank You.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t>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Reaching across Arizona to provide comprehensive </a:t>
            </a:r>
            <a:br>
              <a:rPr lang="en-US" smtClean="0"/>
            </a:br>
            <a:r>
              <a:rPr lang="en-US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6475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2014 AHCCCS">
  <a:themeElements>
    <a:clrScheme name="AHCCCS 1">
      <a:dk1>
        <a:srgbClr val="595959"/>
      </a:dk1>
      <a:lt1>
        <a:sysClr val="window" lastClr="FFFFFF"/>
      </a:lt1>
      <a:dk2>
        <a:srgbClr val="1F497D"/>
      </a:dk2>
      <a:lt2>
        <a:srgbClr val="FFFFFF"/>
      </a:lt2>
      <a:accent1>
        <a:srgbClr val="318DCC"/>
      </a:accent1>
      <a:accent2>
        <a:srgbClr val="FFCB08"/>
      </a:accent2>
      <a:accent3>
        <a:srgbClr val="702339"/>
      </a:accent3>
      <a:accent4>
        <a:srgbClr val="6E9282"/>
      </a:accent4>
      <a:accent5>
        <a:srgbClr val="A0CEEC"/>
      </a:accent5>
      <a:accent6>
        <a:srgbClr val="FAE69C"/>
      </a:accent6>
      <a:hlink>
        <a:srgbClr val="318DCC"/>
      </a:hlink>
      <a:folHlink>
        <a:srgbClr val="70233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</TotalTime>
  <Words>151</Words>
  <Application>Microsoft Office PowerPoint</Application>
  <PresentationFormat>On-screen Show (4:3)</PresentationFormat>
  <Paragraphs>38</Paragraphs>
  <Slides>6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2_2014 AHCCCS</vt:lpstr>
      <vt:lpstr>Share of Cost Updates</vt:lpstr>
      <vt:lpstr>Share of Cost Deduction (SOC)- Medical Expenses</vt:lpstr>
      <vt:lpstr>Additional SOC Deductions</vt:lpstr>
      <vt:lpstr>Timeline</vt:lpstr>
      <vt:lpstr>Questions?</vt:lpstr>
      <vt:lpstr>Thank You.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Shepherd, Jill</dc:creator>
  <cp:lastModifiedBy>Lockner, Tara</cp:lastModifiedBy>
  <cp:revision>23</cp:revision>
  <cp:lastPrinted>2018-01-31T15:00:27Z</cp:lastPrinted>
  <dcterms:created xsi:type="dcterms:W3CDTF">2014-04-21T18:20:21Z</dcterms:created>
  <dcterms:modified xsi:type="dcterms:W3CDTF">2018-01-31T15:01:29Z</dcterms:modified>
</cp:coreProperties>
</file>