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0" r:id="rId3"/>
    <p:sldId id="293" r:id="rId4"/>
    <p:sldId id="266" r:id="rId5"/>
    <p:sldId id="262" r:id="rId6"/>
    <p:sldId id="284" r:id="rId7"/>
    <p:sldId id="270" r:id="rId8"/>
    <p:sldId id="287" r:id="rId9"/>
    <p:sldId id="297" r:id="rId10"/>
    <p:sldId id="285" r:id="rId11"/>
    <p:sldId id="296" r:id="rId12"/>
    <p:sldId id="275" r:id="rId13"/>
    <p:sldId id="295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3" autoAdjust="0"/>
    <p:restoredTop sz="94660"/>
  </p:normalViewPr>
  <p:slideViewPr>
    <p:cSldViewPr>
      <p:cViewPr varScale="1">
        <p:scale>
          <a:sx n="69" d="100"/>
          <a:sy n="69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9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0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9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akenna.Lebsock@azahcccs.gov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AHCCCS Quality Strategy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876800" cy="2133600"/>
          </a:xfrm>
        </p:spPr>
        <p:txBody>
          <a:bodyPr/>
          <a:lstStyle/>
          <a:p>
            <a:r>
              <a:rPr lang="en-US" sz="1800" dirty="0" smtClean="0"/>
              <a:t>January </a:t>
            </a:r>
            <a:r>
              <a:rPr lang="en-US" sz="1800" dirty="0" smtClean="0"/>
              <a:t>31</a:t>
            </a:r>
            <a:r>
              <a:rPr lang="en-US" sz="1800" dirty="0" smtClean="0"/>
              <a:t>, </a:t>
            </a:r>
            <a:r>
              <a:rPr lang="en-US" sz="1800" dirty="0" smtClean="0"/>
              <a:t>2018</a:t>
            </a:r>
          </a:p>
          <a:p>
            <a:endParaRPr lang="en-US" sz="1800" dirty="0"/>
          </a:p>
          <a:p>
            <a:r>
              <a:rPr lang="en-US" sz="1800" dirty="0" smtClean="0"/>
              <a:t>Jakenna L. Lebsock, MPA</a:t>
            </a:r>
          </a:p>
          <a:p>
            <a:r>
              <a:rPr lang="en-US" sz="1800" dirty="0" smtClean="0"/>
              <a:t>Clinical Administrator</a:t>
            </a:r>
          </a:p>
          <a:p>
            <a:r>
              <a:rPr lang="en-US" sz="1800" dirty="0" smtClean="0"/>
              <a:t>Arizona Health Care Cost Containment System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Areas of Focus:  BH-Specific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Reducing stigma</a:t>
            </a:r>
          </a:p>
          <a:p>
            <a:r>
              <a:rPr lang="en-US" dirty="0" smtClean="0"/>
              <a:t>Transparent, informed care</a:t>
            </a:r>
          </a:p>
          <a:p>
            <a:r>
              <a:rPr lang="en-US" dirty="0" smtClean="0"/>
              <a:t>Supportive delivery systems</a:t>
            </a:r>
          </a:p>
          <a:p>
            <a:r>
              <a:rPr lang="en-US" dirty="0" smtClean="0"/>
              <a:t>Seamless integration of care</a:t>
            </a:r>
          </a:p>
          <a:p>
            <a:r>
              <a:rPr lang="en-US" dirty="0" smtClean="0"/>
              <a:t>Fidelity of processes, regardless of delivery system</a:t>
            </a:r>
          </a:p>
          <a:p>
            <a:r>
              <a:rPr lang="en-US" dirty="0" smtClean="0"/>
              <a:t>Quality, responsive providers</a:t>
            </a:r>
          </a:p>
          <a:p>
            <a:r>
              <a:rPr lang="en-US" dirty="0" smtClean="0"/>
              <a:t>Voice without fear of retaliation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6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Areas of </a:t>
            </a:r>
            <a:r>
              <a:rPr lang="en-US" dirty="0" smtClean="0"/>
              <a:t>Focus – AI-Specific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Indian fluidity between FFS and Managed Care</a:t>
            </a:r>
          </a:p>
          <a:p>
            <a:r>
              <a:rPr lang="en-US" dirty="0" smtClean="0"/>
              <a:t>Integration and Ease of System Navigation</a:t>
            </a:r>
          </a:p>
          <a:p>
            <a:r>
              <a:rPr lang="en-US" dirty="0" smtClean="0"/>
              <a:t>Policy Efforts</a:t>
            </a:r>
          </a:p>
          <a:p>
            <a:r>
              <a:rPr lang="en-US" dirty="0" smtClean="0"/>
              <a:t>Care-Coordination</a:t>
            </a:r>
          </a:p>
          <a:p>
            <a:r>
              <a:rPr lang="en-US" dirty="0" smtClean="0"/>
              <a:t>American Indian Medical Home (AIMH) Model</a:t>
            </a:r>
          </a:p>
          <a:p>
            <a:r>
              <a:rPr lang="en-US" dirty="0" smtClean="0"/>
              <a:t>Data/Information Sharing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50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Alignment with the Agency Strategic Plan</a:t>
            </a:r>
          </a:p>
          <a:p>
            <a:r>
              <a:rPr lang="en-US" sz="2800" dirty="0" smtClean="0"/>
              <a:t>Value-Based Purchasing</a:t>
            </a:r>
          </a:p>
          <a:p>
            <a:r>
              <a:rPr lang="en-US" sz="2800" dirty="0" smtClean="0"/>
              <a:t>Targeted Investments</a:t>
            </a:r>
          </a:p>
          <a:p>
            <a:r>
              <a:rPr lang="en-US" sz="2800" dirty="0" smtClean="0"/>
              <a:t>Quality Management (Critical Incident investigation)</a:t>
            </a:r>
            <a:endParaRPr lang="en-US" sz="2800" dirty="0"/>
          </a:p>
          <a:p>
            <a:r>
              <a:rPr lang="en-US" sz="2800" dirty="0" smtClean="0"/>
              <a:t>Strategic Partnerships</a:t>
            </a:r>
          </a:p>
          <a:p>
            <a:r>
              <a:rPr lang="en-US" sz="2800" dirty="0" smtClean="0"/>
              <a:t>Network Adequacy</a:t>
            </a:r>
            <a:endParaRPr lang="en-US" sz="2800" dirty="0"/>
          </a:p>
          <a:p>
            <a:r>
              <a:rPr lang="en-US" sz="2800" dirty="0"/>
              <a:t>Stakeholder Engagement 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81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Feedback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other initiatives or activities that we should focus on? </a:t>
            </a:r>
          </a:p>
          <a:p>
            <a:r>
              <a:rPr lang="en-US" dirty="0"/>
              <a:t>Are we missing any major topics that are of concern?</a:t>
            </a:r>
          </a:p>
          <a:p>
            <a:r>
              <a:rPr lang="en-US" dirty="0" smtClean="0"/>
              <a:t>What additional strategies or opportunities should we consider?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483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6789928" cy="3200400"/>
          </a:xfrm>
        </p:spPr>
        <p:txBody>
          <a:bodyPr/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hlinkClick r:id="rId2"/>
              </a:rPr>
              <a:t>Jakenna.Lebsock@azahcccs.gov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602-417-4229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Quality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care quality is defined as services that promote optimized health and meet current standards of care</a:t>
            </a:r>
          </a:p>
          <a:p>
            <a:r>
              <a:rPr lang="en-US" dirty="0" smtClean="0"/>
              <a:t>Can be different for every individual</a:t>
            </a:r>
          </a:p>
          <a:p>
            <a:r>
              <a:rPr lang="en-US" dirty="0" smtClean="0"/>
              <a:t>Includes timely access to care, safe and appropriate treatment, and is supportive of individual needs, goals, and preferences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4951" y="1676400"/>
            <a:ext cx="1847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3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 focused</a:t>
            </a:r>
          </a:p>
          <a:p>
            <a:pPr lvl="1"/>
            <a:r>
              <a:rPr lang="en-US" dirty="0" smtClean="0"/>
              <a:t>Immediate attention to health and safety</a:t>
            </a:r>
          </a:p>
          <a:p>
            <a:r>
              <a:rPr lang="en-US" dirty="0" smtClean="0"/>
              <a:t>Strength Based</a:t>
            </a:r>
          </a:p>
          <a:p>
            <a:r>
              <a:rPr lang="en-US" dirty="0" smtClean="0"/>
              <a:t>Continuous improvement</a:t>
            </a:r>
          </a:p>
          <a:p>
            <a:r>
              <a:rPr lang="en-US" dirty="0" smtClean="0"/>
              <a:t>Open communication and opportunities to learn from each other/find the best solutions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7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Quality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coordinated, comprehensive, and proactive approach to drive quality throughout the AHCCCS system</a:t>
            </a:r>
          </a:p>
          <a:p>
            <a:r>
              <a:rPr lang="en-US" sz="2800" dirty="0" smtClean="0"/>
              <a:t>Outlines expectations around meeting/exceeding standards related to access to care and quality of care/services</a:t>
            </a:r>
          </a:p>
          <a:p>
            <a:r>
              <a:rPr lang="en-US" sz="2800" dirty="0" smtClean="0"/>
              <a:t>Highlights Agency approaches program/system development and oversight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78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Regulation Requirements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373563"/>
          </a:xfrm>
        </p:spPr>
        <p:txBody>
          <a:bodyPr/>
          <a:lstStyle/>
          <a:p>
            <a:r>
              <a:rPr lang="en-US" sz="2800" dirty="0" smtClean="0"/>
              <a:t>Topics must include:</a:t>
            </a:r>
          </a:p>
          <a:p>
            <a:pPr lvl="1"/>
            <a:r>
              <a:rPr lang="en-US" sz="2400" dirty="0" smtClean="0"/>
              <a:t>State-defined network adequacy and availability of services</a:t>
            </a:r>
          </a:p>
          <a:p>
            <a:pPr lvl="1"/>
            <a:r>
              <a:rPr lang="en-US" sz="2400" dirty="0" smtClean="0"/>
              <a:t>State goals and objectives for continuous quality improvement</a:t>
            </a:r>
          </a:p>
          <a:p>
            <a:pPr lvl="1"/>
            <a:r>
              <a:rPr lang="en-US" sz="2400" dirty="0" smtClean="0"/>
              <a:t>Cover populations in the State served by MCOs</a:t>
            </a:r>
          </a:p>
          <a:p>
            <a:pPr lvl="1"/>
            <a:r>
              <a:rPr lang="en-US" sz="2400" dirty="0" smtClean="0"/>
              <a:t>Detailed description of quality metrics and performance targets</a:t>
            </a:r>
          </a:p>
          <a:p>
            <a:pPr lvl="1"/>
            <a:r>
              <a:rPr lang="en-US" sz="2400" dirty="0" smtClean="0"/>
              <a:t>Performance Improvement Project processes</a:t>
            </a:r>
          </a:p>
          <a:p>
            <a:pPr lvl="1"/>
            <a:r>
              <a:rPr lang="en-US" sz="2400" dirty="0" smtClean="0"/>
              <a:t>Sanctions/regulatory actions</a:t>
            </a:r>
          </a:p>
          <a:p>
            <a:pPr lvl="1"/>
            <a:r>
              <a:rPr lang="en-US" sz="2400" dirty="0" smtClean="0"/>
              <a:t>External Quality Review processes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6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Strategy Timeline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002548"/>
              </p:ext>
            </p:extLst>
          </p:nvPr>
        </p:nvGraphicFramePr>
        <p:xfrm>
          <a:off x="685800" y="1680212"/>
          <a:ext cx="7696200" cy="360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4526"/>
                <a:gridCol w="2841674"/>
              </a:tblGrid>
              <a:tr h="380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MILESTONES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TARGET DATES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solidFill>
                      <a:schemeClr val="accent2"/>
                    </a:solidFill>
                  </a:tcPr>
                </a:tc>
              </a:tr>
              <a:tr h="258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 dirty="0">
                          <a:effectLst/>
                        </a:rPr>
                        <a:t>    </a:t>
                      </a:r>
                      <a:r>
                        <a:rPr lang="en-US" sz="1900" u="none" strike="noStrike" dirty="0" smtClean="0">
                          <a:effectLst/>
                        </a:rPr>
                        <a:t>Stakeholder </a:t>
                      </a:r>
                      <a:r>
                        <a:rPr lang="en-US" sz="1900" u="none" strike="noStrike" dirty="0">
                          <a:effectLst/>
                        </a:rPr>
                        <a:t>Feedback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Ongoing through </a:t>
                      </a:r>
                      <a:r>
                        <a:rPr lang="en-US" sz="1600" u="none" strike="noStrike" dirty="0" smtClean="0">
                          <a:effectLst/>
                        </a:rPr>
                        <a:t>March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 dirty="0">
                          <a:effectLst/>
                        </a:rPr>
                        <a:t>Complete Draft Document Finalized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1/26/2018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 dirty="0">
                          <a:effectLst/>
                        </a:rPr>
                        <a:t>Posting for Public </a:t>
                      </a:r>
                      <a:r>
                        <a:rPr lang="en-US" sz="1900" u="none" strike="noStrike" dirty="0" smtClean="0">
                          <a:effectLst/>
                        </a:rPr>
                        <a:t>Comments 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1/29/2018 – 3/16/2018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>
                          <a:effectLst/>
                        </a:rPr>
                        <a:t>Revisions Completed Based on Public Comments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3/30/2018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>
                          <a:effectLst/>
                        </a:rPr>
                        <a:t>Post Executive Management Review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4/4/2018-4/13/2018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>
                          <a:effectLst/>
                        </a:rPr>
                        <a:t>Final Revisons Completed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4/19/2018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>
                          <a:effectLst/>
                        </a:rPr>
                        <a:t>Submission to CMS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4/20/2018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541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>
                          <a:effectLst/>
                        </a:rPr>
                        <a:t>Review and Incorporation of CMS Questions/Feedback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6/20/2018-6/28/2018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  <a:tr h="283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u="none" strike="noStrike" dirty="0">
                          <a:effectLst/>
                        </a:rPr>
                        <a:t>Online Posting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6/29/2018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0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Major Highlights of the Quality Strategy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8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Strategy Goals/Objectives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Clear expectations for member care</a:t>
            </a:r>
          </a:p>
          <a:p>
            <a:pPr lvl="0"/>
            <a:r>
              <a:rPr lang="en-US" sz="2800" dirty="0" smtClean="0"/>
              <a:t>Improve </a:t>
            </a:r>
            <a:r>
              <a:rPr lang="en-US" sz="2800" dirty="0"/>
              <a:t>AHCCCS members’ health </a:t>
            </a:r>
            <a:r>
              <a:rPr lang="en-US" sz="2800" dirty="0" smtClean="0"/>
              <a:t>status</a:t>
            </a:r>
          </a:p>
          <a:p>
            <a:pPr lvl="0"/>
            <a:r>
              <a:rPr lang="en-US" sz="2800" dirty="0" smtClean="0"/>
              <a:t>Partner with sister </a:t>
            </a:r>
            <a:r>
              <a:rPr lang="en-US" sz="2800" dirty="0"/>
              <a:t>agencies, MCOs, IHS/Tribal 638 facilities, and </a:t>
            </a:r>
            <a:r>
              <a:rPr lang="en-US" sz="2800" dirty="0" smtClean="0"/>
              <a:t>other providers to improve access to care </a:t>
            </a:r>
          </a:p>
          <a:p>
            <a:pPr lvl="0"/>
            <a:r>
              <a:rPr lang="en-US" sz="2800" dirty="0" smtClean="0"/>
              <a:t>Build capacity in rural/underserved areas</a:t>
            </a:r>
          </a:p>
          <a:p>
            <a:pPr lvl="0"/>
            <a:r>
              <a:rPr lang="en-US" sz="2800" dirty="0" smtClean="0"/>
              <a:t>Improve member satisfaction/experiences</a:t>
            </a:r>
          </a:p>
          <a:p>
            <a:pPr lvl="0"/>
            <a:r>
              <a:rPr lang="en-US" sz="2800" dirty="0" smtClean="0"/>
              <a:t>Continue to enhance data-driven decision making</a:t>
            </a:r>
          </a:p>
          <a:p>
            <a:pPr lvl="0"/>
            <a:r>
              <a:rPr lang="en-US" sz="2800" dirty="0" smtClean="0"/>
              <a:t>Support/promote innovative and quality care</a:t>
            </a:r>
          </a:p>
          <a:p>
            <a:pPr lv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3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Autism Spectrum Disorder</a:t>
            </a:r>
          </a:p>
          <a:p>
            <a:r>
              <a:rPr lang="en-US" dirty="0"/>
              <a:t>Integrated Health Care</a:t>
            </a:r>
          </a:p>
          <a:p>
            <a:r>
              <a:rPr lang="en-US" dirty="0"/>
              <a:t>Opioid Crisis</a:t>
            </a:r>
          </a:p>
          <a:p>
            <a:r>
              <a:rPr lang="en-US" dirty="0"/>
              <a:t>Care/Services for Children in the Foster Care System</a:t>
            </a:r>
          </a:p>
          <a:p>
            <a:r>
              <a:rPr lang="en-US" dirty="0"/>
              <a:t>Grants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Justice Population (Early Reach-In)</a:t>
            </a:r>
          </a:p>
          <a:p>
            <a:r>
              <a:rPr lang="en-US" dirty="0"/>
              <a:t>Commitment to Ongoing Learning</a:t>
            </a:r>
          </a:p>
          <a:p>
            <a:r>
              <a:rPr lang="en-US" dirty="0" smtClean="0"/>
              <a:t>Workforce </a:t>
            </a:r>
            <a:r>
              <a:rPr lang="en-US" dirty="0"/>
              <a:t>Development</a:t>
            </a:r>
          </a:p>
          <a:p>
            <a:r>
              <a:rPr lang="en-US" dirty="0"/>
              <a:t>Employment</a:t>
            </a:r>
          </a:p>
          <a:p>
            <a:r>
              <a:rPr lang="en-US" dirty="0"/>
              <a:t>Housing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Initiatives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5308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5376</TotalTime>
  <Words>557</Words>
  <Application>Microsoft Office PowerPoint</Application>
  <PresentationFormat>On-screen Show (4:3)</PresentationFormat>
  <Paragraphs>135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AHCCCS template 2014</vt:lpstr>
      <vt:lpstr>AHCCCS Quality Strategy </vt:lpstr>
      <vt:lpstr>Definition of Quality</vt:lpstr>
      <vt:lpstr>Definition of Quality</vt:lpstr>
      <vt:lpstr>Purpose of the Quality Strategy</vt:lpstr>
      <vt:lpstr>Federal Regulation Requirements</vt:lpstr>
      <vt:lpstr>Quality Strategy Timeline</vt:lpstr>
      <vt:lpstr>Major Highlights of the Quality Strategy</vt:lpstr>
      <vt:lpstr>Quality Strategy Goals/Objectives</vt:lpstr>
      <vt:lpstr>Agency Initiatives</vt:lpstr>
      <vt:lpstr>Major Areas of Focus:  BH-Specific</vt:lpstr>
      <vt:lpstr>Major Areas of Focus – AI-Specific</vt:lpstr>
      <vt:lpstr>Major Strategies</vt:lpstr>
      <vt:lpstr>Desired Feedback </vt:lpstr>
      <vt:lpstr>Thank you.  Jakenna.Lebsock@azahcccs.gov 602-417-4229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Arizona Project Update  Medicaid Oral Health Learning Collaborative Year-Two Meeting</dc:title>
  <dc:creator>Cameron, Regina</dc:creator>
  <cp:lastModifiedBy>Wolfe, Cynthia</cp:lastModifiedBy>
  <cp:revision>83</cp:revision>
  <dcterms:created xsi:type="dcterms:W3CDTF">2014-09-24T18:10:09Z</dcterms:created>
  <dcterms:modified xsi:type="dcterms:W3CDTF">2018-01-31T16:26:46Z</dcterms:modified>
</cp:coreProperties>
</file>