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64" r:id="rId5"/>
    <p:sldId id="262" r:id="rId6"/>
    <p:sldId id="261" r:id="rId7"/>
    <p:sldId id="265" r:id="rId8"/>
    <p:sldId id="266" r:id="rId9"/>
    <p:sldId id="268" r:id="rId10"/>
    <p:sldId id="273" r:id="rId11"/>
    <p:sldId id="274" r:id="rId12"/>
    <p:sldId id="269" r:id="rId13"/>
    <p:sldId id="271" r:id="rId14"/>
    <p:sldId id="272" r:id="rId15"/>
    <p:sldId id="263" r:id="rId16"/>
    <p:sldId id="260"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46DAAAD-9A8A-4037-9921-B72F2182C2F4}" type="datetimeFigureOut">
              <a:rPr lang="en-US" smtClean="0"/>
              <a:t>1/30/2018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C9C71B4-0BE4-46D8-9A18-4A1D7B2ED132}" type="slidenum">
              <a:rPr lang="en-US" smtClean="0"/>
              <a:t>‹#›</a:t>
            </a:fld>
            <a:endParaRPr lang="en-US" dirty="0"/>
          </a:p>
        </p:txBody>
      </p:sp>
    </p:spTree>
    <p:extLst>
      <p:ext uri="{BB962C8B-B14F-4D97-AF65-F5344CB8AC3E}">
        <p14:creationId xmlns:p14="http://schemas.microsoft.com/office/powerpoint/2010/main" val="573211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9C71B4-0BE4-46D8-9A18-4A1D7B2ED132}" type="slidenum">
              <a:rPr lang="en-US" smtClean="0"/>
              <a:t>2</a:t>
            </a:fld>
            <a:endParaRPr lang="en-US" dirty="0"/>
          </a:p>
        </p:txBody>
      </p:sp>
    </p:spTree>
    <p:extLst>
      <p:ext uri="{BB962C8B-B14F-4D97-AF65-F5344CB8AC3E}">
        <p14:creationId xmlns:p14="http://schemas.microsoft.com/office/powerpoint/2010/main" val="18978432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448056" y="2209800"/>
            <a:ext cx="6705600" cy="1905000"/>
          </a:xfrm>
          <a:prstGeom prst="rect">
            <a:avLst/>
          </a:prstGeom>
        </p:spPr>
        <p:txBody>
          <a:bodyPr anchor="ctr" anchorCtr="0"/>
          <a:lstStyle>
            <a:lvl1pPr algn="l">
              <a:defRPr>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r>
              <a:rPr lang="en-US" dirty="0" smtClean="0"/>
              <a:t>Click to edit Master </a:t>
            </a:r>
            <a:br>
              <a:rPr lang="en-US" dirty="0" smtClean="0"/>
            </a:br>
            <a:r>
              <a:rPr lang="en-US" dirty="0" smtClean="0"/>
              <a:t>title</a:t>
            </a:r>
            <a:endParaRPr lang="en-US" dirty="0"/>
          </a:p>
        </p:txBody>
      </p:sp>
      <p:sp>
        <p:nvSpPr>
          <p:cNvPr id="6" name="Subtitle 2"/>
          <p:cNvSpPr>
            <a:spLocks noGrp="1"/>
          </p:cNvSpPr>
          <p:nvPr>
            <p:ph type="subTitle" idx="1"/>
          </p:nvPr>
        </p:nvSpPr>
        <p:spPr>
          <a:xfrm>
            <a:off x="457200" y="4114800"/>
            <a:ext cx="4724400" cy="21336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738616"/>
            <a:ext cx="4648200" cy="1260179"/>
          </a:xfrm>
          <a:prstGeom prst="rect">
            <a:avLst/>
          </a:prstGeom>
        </p:spPr>
      </p:pic>
    </p:spTree>
    <p:extLst>
      <p:ext uri="{BB962C8B-B14F-4D97-AF65-F5344CB8AC3E}">
        <p14:creationId xmlns:p14="http://schemas.microsoft.com/office/powerpoint/2010/main" val="1569139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hank you">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Thank You.</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28818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ransition">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42875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Click to edit Master </a:t>
            </a:r>
            <a:br>
              <a:rPr lang="en-US" dirty="0" smtClean="0"/>
            </a:br>
            <a:r>
              <a:rPr lang="en-US" dirty="0" smtClean="0"/>
              <a:t>Transition</a:t>
            </a:r>
            <a:endParaRPr lang="en-US" dirty="0"/>
          </a:p>
        </p:txBody>
      </p:sp>
      <p:sp>
        <p:nvSpPr>
          <p:cNvPr id="7" name="Subtitle 2"/>
          <p:cNvSpPr>
            <a:spLocks noGrp="1"/>
          </p:cNvSpPr>
          <p:nvPr>
            <p:ph type="subTitle" idx="1"/>
          </p:nvPr>
        </p:nvSpPr>
        <p:spPr>
          <a:xfrm>
            <a:off x="449072" y="4114800"/>
            <a:ext cx="5723128" cy="16764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2"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711519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3" name="Content Placeholder 2"/>
          <p:cNvSpPr>
            <a:spLocks noGrp="1"/>
          </p:cNvSpPr>
          <p:nvPr>
            <p:ph idx="1"/>
          </p:nvPr>
        </p:nvSpPr>
        <p:spPr>
          <a:xfrm>
            <a:off x="457200" y="1600200"/>
            <a:ext cx="8382000" cy="4373563"/>
          </a:xfrm>
          <a:prstGeom prst="rect">
            <a:avLst/>
          </a:prstGeom>
        </p:spPr>
        <p:txBody>
          <a:bodyPr/>
          <a:lstStyle>
            <a:lvl1pPr marL="342900" indent="-342900">
              <a:buClr>
                <a:srgbClr val="F2D10E"/>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027279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with Titl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6071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buClr>
                <a:srgbClr val="F2D10E"/>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buClr>
                <a:srgbClr val="F2D10E"/>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3"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318457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ef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buClr>
                <a:srgbClr val="F2D10E"/>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4"/>
          </p:nvPr>
        </p:nvSpPr>
        <p:spPr>
          <a:xfrm>
            <a:off x="381000" y="1828800"/>
            <a:ext cx="4210194" cy="3886200"/>
          </a:xfrm>
          <a:prstGeom prst="rect">
            <a:avLst/>
          </a:prstGeom>
        </p:spPr>
        <p:txBody>
          <a:bodyPr/>
          <a:lstStyle>
            <a:lvl1pPr marL="342900" indent="-342900">
              <a:buClr>
                <a:srgbClr val="F2D10E"/>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endParaRPr lang="en-US" dirty="0" smtClean="0"/>
          </a:p>
        </p:txBody>
      </p:sp>
      <p:sp>
        <p:nvSpPr>
          <p:cNvPr id="13"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95091312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igh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buClr>
                <a:srgbClr val="F2D10E"/>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4"/>
          </p:nvPr>
        </p:nvSpPr>
        <p:spPr>
          <a:xfrm>
            <a:off x="4610101" y="1828800"/>
            <a:ext cx="4210194" cy="3886200"/>
          </a:xfrm>
          <a:prstGeom prst="rect">
            <a:avLst/>
          </a:prstGeom>
        </p:spPr>
        <p:txBody>
          <a:bodyPr/>
          <a:lstStyle>
            <a:lvl1pPr marL="342900" indent="-342900">
              <a:buClr>
                <a:srgbClr val="F2D10E"/>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endParaRPr lang="en-US" dirty="0" smtClean="0"/>
          </a:p>
        </p:txBody>
      </p:sp>
      <p:sp>
        <p:nvSpPr>
          <p:cNvPr id="13"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5"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710521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mpare-Contras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ext Placeholder 2"/>
          <p:cNvSpPr>
            <a:spLocks noGrp="1"/>
          </p:cNvSpPr>
          <p:nvPr>
            <p:ph type="body" idx="1"/>
          </p:nvPr>
        </p:nvSpPr>
        <p:spPr>
          <a:xfrm>
            <a:off x="457200" y="1627910"/>
            <a:ext cx="3962400"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5" name="Content Placeholder 2"/>
          <p:cNvSpPr>
            <a:spLocks noGrp="1"/>
          </p:cNvSpPr>
          <p:nvPr>
            <p:ph idx="12"/>
          </p:nvPr>
        </p:nvSpPr>
        <p:spPr>
          <a:xfrm>
            <a:off x="457200" y="2362200"/>
            <a:ext cx="3993573" cy="3810000"/>
          </a:xfrm>
          <a:prstGeom prst="rect">
            <a:avLst/>
          </a:prstGeom>
        </p:spPr>
        <p:txBody>
          <a:bodyPr/>
          <a:lstStyle>
            <a:lvl1pPr marL="342900" indent="-342900">
              <a:buClr>
                <a:srgbClr val="F2D10E"/>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ext Placeholder 2"/>
          <p:cNvSpPr>
            <a:spLocks noGrp="1"/>
          </p:cNvSpPr>
          <p:nvPr>
            <p:ph type="body" idx="13"/>
          </p:nvPr>
        </p:nvSpPr>
        <p:spPr>
          <a:xfrm>
            <a:off x="4572000" y="1600200"/>
            <a:ext cx="4040188"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7" name="Content Placeholder 2"/>
          <p:cNvSpPr>
            <a:spLocks noGrp="1"/>
          </p:cNvSpPr>
          <p:nvPr>
            <p:ph idx="14"/>
          </p:nvPr>
        </p:nvSpPr>
        <p:spPr>
          <a:xfrm>
            <a:off x="4587531" y="2334490"/>
            <a:ext cx="3993573" cy="3810000"/>
          </a:xfrm>
          <a:prstGeom prst="rect">
            <a:avLst/>
          </a:prstGeom>
        </p:spPr>
        <p:txBody>
          <a:bodyPr/>
          <a:lstStyle>
            <a:lvl1pPr marL="342900" indent="-342900">
              <a:buClr>
                <a:srgbClr val="F2D10E"/>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261709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Question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Question?</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711620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Slide Number Placeholder 5"/>
          <p:cNvSpPr>
            <a:spLocks noGrp="1"/>
          </p:cNvSpPr>
          <p:nvPr>
            <p:ph type="sldNum" sz="quarter" idx="4"/>
          </p:nvPr>
        </p:nvSpPr>
        <p:spPr>
          <a:xfrm>
            <a:off x="6705600" y="6199632"/>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sp>
        <p:nvSpPr>
          <p:cNvPr id="4" name="Footer Placeholder 4"/>
          <p:cNvSpPr>
            <a:spLocks noGrp="1"/>
          </p:cNvSpPr>
          <p:nvPr>
            <p:ph type="ftr" sz="quarter" idx="3"/>
          </p:nvPr>
        </p:nvSpPr>
        <p:spPr>
          <a:xfrm>
            <a:off x="0" y="6199632"/>
            <a:ext cx="9144000" cy="381000"/>
          </a:xfrm>
          <a:prstGeom prst="rect">
            <a:avLst/>
          </a:prstGeom>
        </p:spPr>
        <p:txBody>
          <a:bodyPr anchor="b" anchorCtr="0"/>
          <a:lstStyle>
            <a:lvl1pPr algn="ctr">
              <a:lnSpc>
                <a:spcPts val="1200"/>
              </a:lnSpc>
              <a:defRPr sz="1100">
                <a:solidFill>
                  <a:schemeClr val="tx1">
                    <a:lumMod val="65000"/>
                    <a:lumOff val="35000"/>
                  </a:schemeClr>
                </a:solidFill>
              </a:defRPr>
            </a:lvl1p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7573431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70" r:id="rId9"/>
    <p:sldLayoutId id="2147483671" r:id="rId10"/>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azahcccs.gov/AHCCCS/HealthcareAdvocacy/OIFA.html"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Office of Individual and Family Affairs (OIFA)</a:t>
            </a:r>
            <a:endParaRPr lang="en-US" dirty="0"/>
          </a:p>
        </p:txBody>
      </p:sp>
      <p:sp>
        <p:nvSpPr>
          <p:cNvPr id="3" name="Subtitle 2"/>
          <p:cNvSpPr>
            <a:spLocks noGrp="1"/>
          </p:cNvSpPr>
          <p:nvPr>
            <p:ph type="subTitle" idx="1"/>
          </p:nvPr>
        </p:nvSpPr>
        <p:spPr/>
        <p:txBody>
          <a:bodyPr/>
          <a:lstStyle/>
          <a:p>
            <a:r>
              <a:rPr lang="en-US" dirty="0" smtClean="0"/>
              <a:t>Kathy </a:t>
            </a:r>
            <a:r>
              <a:rPr lang="en-US" dirty="0" smtClean="0"/>
              <a:t>Bashor</a:t>
            </a:r>
            <a:endParaRPr lang="en-US" dirty="0" smtClean="0"/>
          </a:p>
          <a:p>
            <a:r>
              <a:rPr lang="en-US" dirty="0" smtClean="0"/>
              <a:t>Chaz Longwell</a:t>
            </a:r>
          </a:p>
          <a:p>
            <a:r>
              <a:rPr lang="en-US" dirty="0" smtClean="0"/>
              <a:t>Susan Junck</a:t>
            </a:r>
          </a:p>
          <a:p>
            <a:r>
              <a:rPr lang="en-US" dirty="0" smtClean="0"/>
              <a:t>Anika Robinson</a:t>
            </a:r>
            <a:endParaRPr lang="en-US" dirty="0"/>
          </a:p>
        </p:txBody>
      </p:sp>
    </p:spTree>
    <p:extLst>
      <p:ext uri="{BB962C8B-B14F-4D97-AF65-F5344CB8AC3E}">
        <p14:creationId xmlns:p14="http://schemas.microsoft.com/office/powerpoint/2010/main" val="1947969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Home Care Training Family (Family Support)</a:t>
            </a:r>
            <a:endParaRPr lang="en-US" sz="3600" dirty="0"/>
          </a:p>
        </p:txBody>
      </p:sp>
      <p:sp>
        <p:nvSpPr>
          <p:cNvPr id="3" name="Content Placeholder 2"/>
          <p:cNvSpPr>
            <a:spLocks noGrp="1"/>
          </p:cNvSpPr>
          <p:nvPr>
            <p:ph idx="1"/>
          </p:nvPr>
        </p:nvSpPr>
        <p:spPr>
          <a:xfrm>
            <a:off x="457200" y="1828800"/>
            <a:ext cx="8382000" cy="4144963"/>
          </a:xfrm>
        </p:spPr>
        <p:txBody>
          <a:bodyPr/>
          <a:lstStyle/>
          <a:p>
            <a:pPr marL="0" indent="0">
              <a:buNone/>
            </a:pPr>
            <a:r>
              <a:rPr lang="en-US" dirty="0" smtClean="0"/>
              <a:t>Family support is designed to assist families in supporting their loved one’s recovery.  This service includes:</a:t>
            </a:r>
          </a:p>
          <a:p>
            <a:r>
              <a:rPr lang="en-US" dirty="0" smtClean="0"/>
              <a:t>Understanding causes and treatments,</a:t>
            </a:r>
          </a:p>
          <a:p>
            <a:r>
              <a:rPr lang="en-US" dirty="0" smtClean="0"/>
              <a:t>Developing effective communication skills,</a:t>
            </a:r>
          </a:p>
          <a:p>
            <a:r>
              <a:rPr lang="en-US" dirty="0" smtClean="0"/>
              <a:t>Navigating systems of care.</a:t>
            </a:r>
          </a:p>
          <a:p>
            <a:endParaRPr lang="en-US" dirty="0" smtClean="0"/>
          </a:p>
          <a:p>
            <a:endParaRPr lang="en-US" dirty="0" smtClean="0"/>
          </a:p>
        </p:txBody>
      </p:sp>
      <p:sp>
        <p:nvSpPr>
          <p:cNvPr id="4" name="Slide Number Placeholder 3"/>
          <p:cNvSpPr>
            <a:spLocks noGrp="1"/>
          </p:cNvSpPr>
          <p:nvPr>
            <p:ph type="sldNum" sz="quarter" idx="4"/>
          </p:nvPr>
        </p:nvSpPr>
        <p:spPr/>
        <p:txBody>
          <a:bodyPr/>
          <a:lstStyle/>
          <a:p>
            <a:fld id="{FF445594-FFE8-4E90-934C-EFF530110A38}" type="slidenum">
              <a:rPr lang="en-US" smtClean="0"/>
              <a:t>10</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1932616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lstStyle/>
          <a:p>
            <a:r>
              <a:rPr lang="en-US" sz="3600" dirty="0" smtClean="0"/>
              <a:t>Credentialed Family Support Oversight</a:t>
            </a:r>
            <a:endParaRPr lang="en-US" sz="3600" dirty="0"/>
          </a:p>
        </p:txBody>
      </p:sp>
      <p:sp>
        <p:nvSpPr>
          <p:cNvPr id="3" name="Content Placeholder 2"/>
          <p:cNvSpPr>
            <a:spLocks noGrp="1"/>
          </p:cNvSpPr>
          <p:nvPr>
            <p:ph idx="1"/>
          </p:nvPr>
        </p:nvSpPr>
        <p:spPr/>
        <p:txBody>
          <a:bodyPr/>
          <a:lstStyle/>
          <a:p>
            <a:r>
              <a:rPr lang="en-US" dirty="0" smtClean="0"/>
              <a:t>AHCCCS/OIFA recognized the importance of the parent/family lived experience.</a:t>
            </a:r>
          </a:p>
          <a:p>
            <a:r>
              <a:rPr lang="en-US" dirty="0" smtClean="0"/>
              <a:t>2016 Policy 961B allowed for family members who meet the lived-experience qualification to become credentialed and provide family support services.</a:t>
            </a:r>
          </a:p>
          <a:p>
            <a:r>
              <a:rPr lang="en-US" dirty="0"/>
              <a:t>137 c</a:t>
            </a:r>
            <a:r>
              <a:rPr lang="en-US" dirty="0" smtClean="0"/>
              <a:t>redentialed and working in Arizona.</a:t>
            </a:r>
            <a:endParaRPr lang="en-US" dirty="0"/>
          </a:p>
          <a:p>
            <a:pPr marL="0" indent="0">
              <a:buNone/>
            </a:pPr>
            <a:endParaRPr lang="en-US" dirty="0" smtClean="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11</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1106051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Foster Care Community Liaison</a:t>
            </a:r>
            <a:endParaRPr lang="en-US" dirty="0"/>
          </a:p>
        </p:txBody>
      </p:sp>
      <p:sp>
        <p:nvSpPr>
          <p:cNvPr id="3" name="Content Placeholder 2"/>
          <p:cNvSpPr>
            <a:spLocks noGrp="1"/>
          </p:cNvSpPr>
          <p:nvPr>
            <p:ph idx="1"/>
          </p:nvPr>
        </p:nvSpPr>
        <p:spPr/>
        <p:txBody>
          <a:bodyPr/>
          <a:lstStyle/>
          <a:p>
            <a:r>
              <a:rPr lang="en-US" sz="2800" dirty="0" smtClean="0"/>
              <a:t>Supports </a:t>
            </a:r>
            <a:r>
              <a:rPr lang="en-US" sz="2800" dirty="0"/>
              <a:t>and </a:t>
            </a:r>
            <a:r>
              <a:rPr lang="en-US" sz="2800" dirty="0" smtClean="0"/>
              <a:t>assists </a:t>
            </a:r>
            <a:r>
              <a:rPr lang="en-US" sz="2800" dirty="0"/>
              <a:t>children and families whose lives have been impacted by foster care. </a:t>
            </a:r>
            <a:endParaRPr lang="en-US" sz="2800" dirty="0" smtClean="0"/>
          </a:p>
          <a:p>
            <a:r>
              <a:rPr lang="en-US" sz="2800" dirty="0" smtClean="0"/>
              <a:t>Actively </a:t>
            </a:r>
            <a:r>
              <a:rPr lang="en-US" sz="2800" dirty="0"/>
              <a:t>involved in the foster and </a:t>
            </a:r>
            <a:r>
              <a:rPr lang="en-US" sz="2800"/>
              <a:t>adoptive </a:t>
            </a:r>
            <a:r>
              <a:rPr lang="en-US" sz="2800" smtClean="0"/>
              <a:t>community.</a:t>
            </a:r>
            <a:endParaRPr lang="en-US" sz="2800" dirty="0" smtClean="0"/>
          </a:p>
          <a:p>
            <a:r>
              <a:rPr lang="en-US" sz="2800" dirty="0"/>
              <a:t>B</a:t>
            </a:r>
            <a:r>
              <a:rPr lang="en-US" sz="2800" dirty="0" smtClean="0"/>
              <a:t>rings </a:t>
            </a:r>
            <a:r>
              <a:rPr lang="en-US" sz="2800" dirty="0"/>
              <a:t>personal knowledge gained through lived experience of the issues and concerns regarding foster care and the behavioral needs of foster children/youth, families of origin, adoptive and foster family members</a:t>
            </a:r>
            <a:r>
              <a:rPr lang="en-US" sz="2800" dirty="0" smtClean="0"/>
              <a:t>.</a:t>
            </a:r>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12</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2377846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Foster Care Community Liaison</a:t>
            </a:r>
          </a:p>
        </p:txBody>
      </p:sp>
      <p:sp>
        <p:nvSpPr>
          <p:cNvPr id="3" name="Content Placeholder 2"/>
          <p:cNvSpPr>
            <a:spLocks noGrp="1"/>
          </p:cNvSpPr>
          <p:nvPr>
            <p:ph idx="1"/>
          </p:nvPr>
        </p:nvSpPr>
        <p:spPr/>
        <p:txBody>
          <a:bodyPr/>
          <a:lstStyle/>
          <a:p>
            <a:r>
              <a:rPr lang="en-US" dirty="0" smtClean="0">
                <a:solidFill>
                  <a:schemeClr val="bg1">
                    <a:lumMod val="50000"/>
                  </a:schemeClr>
                </a:solidFill>
              </a:rPr>
              <a:t>Helps </a:t>
            </a:r>
            <a:r>
              <a:rPr lang="en-US" dirty="0">
                <a:solidFill>
                  <a:schemeClr val="bg1">
                    <a:lumMod val="50000"/>
                  </a:schemeClr>
                </a:solidFill>
              </a:rPr>
              <a:t>ensure that families participate in system of care activities at all levels of AHCCCS funded health care system to identify concerns, remove barriers to inclusion and resolve issues impacting service delivery. </a:t>
            </a:r>
          </a:p>
        </p:txBody>
      </p:sp>
      <p:sp>
        <p:nvSpPr>
          <p:cNvPr id="4" name="Slide Number Placeholder 3"/>
          <p:cNvSpPr>
            <a:spLocks noGrp="1"/>
          </p:cNvSpPr>
          <p:nvPr>
            <p:ph type="sldNum" sz="quarter" idx="4"/>
          </p:nvPr>
        </p:nvSpPr>
        <p:spPr/>
        <p:txBody>
          <a:bodyPr/>
          <a:lstStyle/>
          <a:p>
            <a:fld id="{FF445594-FFE8-4E90-934C-EFF530110A38}" type="slidenum">
              <a:rPr lang="en-US" smtClean="0"/>
              <a:t>13</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3493265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Foster Care Community Liaison</a:t>
            </a:r>
          </a:p>
        </p:txBody>
      </p:sp>
      <p:sp>
        <p:nvSpPr>
          <p:cNvPr id="3" name="Content Placeholder 2"/>
          <p:cNvSpPr>
            <a:spLocks noGrp="1"/>
          </p:cNvSpPr>
          <p:nvPr>
            <p:ph idx="1"/>
          </p:nvPr>
        </p:nvSpPr>
        <p:spPr/>
        <p:txBody>
          <a:bodyPr/>
          <a:lstStyle/>
          <a:p>
            <a:r>
              <a:rPr lang="en-US" dirty="0"/>
              <a:t>Provides training, technical assistance, resource documents and related instructional materials </a:t>
            </a:r>
            <a:r>
              <a:rPr lang="en-US" dirty="0" smtClean="0"/>
              <a:t>to adults</a:t>
            </a:r>
            <a:r>
              <a:rPr lang="en-US" dirty="0"/>
              <a:t>, youth, and families on areas such as leadership and advocacy skills, program </a:t>
            </a:r>
            <a:r>
              <a:rPr lang="en-US" dirty="0" smtClean="0"/>
              <a:t>development, resource </a:t>
            </a:r>
            <a:r>
              <a:rPr lang="en-US" dirty="0"/>
              <a:t>identification and </a:t>
            </a:r>
            <a:r>
              <a:rPr lang="en-US" dirty="0" smtClean="0"/>
              <a:t>coordination.</a:t>
            </a: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14</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1432899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Questions?</a:t>
            </a:r>
            <a:endParaRPr lang="en-US" dirty="0"/>
          </a:p>
        </p:txBody>
      </p:sp>
      <p:sp>
        <p:nvSpPr>
          <p:cNvPr id="7" name="Subtitle 6"/>
          <p:cNvSpPr>
            <a:spLocks noGrp="1"/>
          </p:cNvSpPr>
          <p:nvPr>
            <p:ph type="subTitle" idx="1"/>
          </p:nvPr>
        </p:nvSpPr>
        <p:spPr/>
        <p:txBody>
          <a:bodyPr/>
          <a:lstStyle/>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15</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3622325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Thank You!</a:t>
            </a:r>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16</a:t>
            </a:fld>
            <a:endParaRPr lang="en-US" dirty="0"/>
          </a:p>
        </p:txBody>
      </p:sp>
      <p:sp>
        <p:nvSpPr>
          <p:cNvPr id="4" name="Footer Placeholder 3"/>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176475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Bringing the voice of the community into the decision-making process</a:t>
            </a:r>
            <a:endParaRPr lang="en-US" dirty="0"/>
          </a:p>
        </p:txBody>
      </p:sp>
      <p:sp>
        <p:nvSpPr>
          <p:cNvPr id="3" name="Subtitle 2"/>
          <p:cNvSpPr>
            <a:spLocks noGrp="1"/>
          </p:cNvSpPr>
          <p:nvPr>
            <p:ph type="subTitle" idx="1"/>
          </p:nvPr>
        </p:nvSpPr>
        <p:spPr/>
        <p:txBody>
          <a:bodyPr/>
          <a:lstStyle/>
          <a:p>
            <a:r>
              <a:rPr lang="en-US" dirty="0" smtClean="0"/>
              <a:t>We are agents of change</a:t>
            </a:r>
            <a:endParaRPr lang="en-US" dirty="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2</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575672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It’s pronounced “Oy-</a:t>
            </a:r>
            <a:r>
              <a:rPr lang="en-US" dirty="0" err="1" smtClean="0"/>
              <a:t>pha</a:t>
            </a:r>
            <a:r>
              <a:rPr lang="en-US" dirty="0" smtClean="0"/>
              <a:t>”</a:t>
            </a:r>
            <a:endParaRPr lang="en-US" dirty="0"/>
          </a:p>
        </p:txBody>
      </p:sp>
      <p:sp>
        <p:nvSpPr>
          <p:cNvPr id="5" name="Content Placeholder 4"/>
          <p:cNvSpPr>
            <a:spLocks noGrp="1"/>
          </p:cNvSpPr>
          <p:nvPr>
            <p:ph idx="1"/>
          </p:nvPr>
        </p:nvSpPr>
        <p:spPr/>
        <p:txBody>
          <a:bodyPr/>
          <a:lstStyle/>
          <a:p>
            <a:r>
              <a:rPr lang="en-US" dirty="0" smtClean="0"/>
              <a:t>AHCCCS </a:t>
            </a:r>
            <a:r>
              <a:rPr lang="en-US" dirty="0" smtClean="0"/>
              <a:t>OIFA was part of ADHS/DBHS</a:t>
            </a:r>
            <a:endParaRPr lang="en-US" dirty="0"/>
          </a:p>
          <a:p>
            <a:pPr lvl="2"/>
            <a:r>
              <a:rPr lang="en-US" dirty="0" smtClean="0"/>
              <a:t>Transitioned to AHCCCS in Feb. 2016</a:t>
            </a:r>
          </a:p>
          <a:p>
            <a:pPr lvl="2"/>
            <a:r>
              <a:rPr lang="en-US" dirty="0" smtClean="0"/>
              <a:t>One of the few </a:t>
            </a:r>
            <a:r>
              <a:rPr lang="en-US" dirty="0" smtClean="0"/>
              <a:t>IFAs to </a:t>
            </a:r>
            <a:r>
              <a:rPr lang="en-US" dirty="0" smtClean="0"/>
              <a:t>cover both MH and SUD populations</a:t>
            </a:r>
          </a:p>
          <a:p>
            <a:pPr lvl="2"/>
            <a:r>
              <a:rPr lang="en-US" dirty="0" smtClean="0"/>
              <a:t>One of two </a:t>
            </a:r>
            <a:r>
              <a:rPr lang="en-US" dirty="0" smtClean="0"/>
              <a:t>IFAs in the US </a:t>
            </a:r>
            <a:r>
              <a:rPr lang="en-US" dirty="0" smtClean="0"/>
              <a:t>to be housed in a state’s Medicaid </a:t>
            </a:r>
            <a:r>
              <a:rPr lang="en-US" dirty="0" smtClean="0"/>
              <a:t>program</a:t>
            </a:r>
          </a:p>
          <a:p>
            <a:pPr lvl="2"/>
            <a:r>
              <a:rPr lang="en-US" dirty="0" smtClean="0"/>
              <a:t>IFA offices at each RBHA, and soon AHCCCS Complete Care Contractors</a:t>
            </a:r>
          </a:p>
          <a:p>
            <a:pPr marL="914400" lvl="2" indent="0">
              <a:buNone/>
            </a:pPr>
            <a:endParaRPr lang="en-US" dirty="0" smtClean="0"/>
          </a:p>
          <a:p>
            <a:pPr marL="114300" indent="0">
              <a:buNone/>
            </a:pPr>
            <a:r>
              <a:rPr lang="en-US" sz="2000" dirty="0" smtClean="0">
                <a:hlinkClick r:id="rId2"/>
              </a:rPr>
              <a:t>https</a:t>
            </a:r>
            <a:r>
              <a:rPr lang="en-US" sz="2000" dirty="0">
                <a:hlinkClick r:id="rId2"/>
              </a:rPr>
              <a:t>://</a:t>
            </a:r>
            <a:r>
              <a:rPr lang="en-US" sz="2000" dirty="0" smtClean="0">
                <a:hlinkClick r:id="rId2"/>
              </a:rPr>
              <a:t>azahcccs.gov/AHCCCS/HealthcareAdvocacy/OIFA.html</a:t>
            </a:r>
            <a:endParaRPr lang="en-US" sz="2000" dirty="0" smtClean="0"/>
          </a:p>
          <a:p>
            <a:pPr marL="914400" lvl="2" indent="0">
              <a:buNone/>
            </a:pPr>
            <a:endParaRPr lang="en-US" dirty="0"/>
          </a:p>
          <a:p>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3</a:t>
            </a:fld>
            <a:endParaRPr lang="en-US" dirty="0"/>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208489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OIFA History</a:t>
            </a:r>
            <a:endParaRPr lang="en-US" dirty="0"/>
          </a:p>
        </p:txBody>
      </p:sp>
      <p:sp>
        <p:nvSpPr>
          <p:cNvPr id="3" name="Content Placeholder 2"/>
          <p:cNvSpPr>
            <a:spLocks noGrp="1"/>
          </p:cNvSpPr>
          <p:nvPr>
            <p:ph idx="1"/>
          </p:nvPr>
        </p:nvSpPr>
        <p:spPr/>
        <p:txBody>
          <a:bodyPr/>
          <a:lstStyle/>
          <a:p>
            <a:r>
              <a:rPr lang="en-US" sz="2400" dirty="0" smtClean="0"/>
              <a:t>Founded in 2007 in the Arizona Department of Health Services/Division of Behavioral Health Services</a:t>
            </a:r>
          </a:p>
          <a:p>
            <a:pPr lvl="1"/>
            <a:r>
              <a:rPr lang="en-US" sz="2000" dirty="0" smtClean="0"/>
              <a:t>2010-2012</a:t>
            </a:r>
          </a:p>
          <a:p>
            <a:pPr lvl="2"/>
            <a:r>
              <a:rPr lang="en-US" sz="1800" dirty="0" smtClean="0"/>
              <a:t>“Raise Your Voice” Initiative developed new court orders for Arnold vs. </a:t>
            </a:r>
            <a:r>
              <a:rPr lang="en-US" sz="1800" dirty="0" err="1" smtClean="0"/>
              <a:t>Sarn</a:t>
            </a:r>
            <a:endParaRPr lang="en-US" sz="1800" dirty="0" smtClean="0"/>
          </a:p>
          <a:p>
            <a:pPr lvl="2"/>
            <a:r>
              <a:rPr lang="en-US" sz="1800" dirty="0" smtClean="0"/>
              <a:t>Peer Support credentialing</a:t>
            </a:r>
          </a:p>
          <a:p>
            <a:pPr lvl="1"/>
            <a:r>
              <a:rPr lang="en-US" sz="2000" dirty="0" smtClean="0"/>
              <a:t>2013-2015</a:t>
            </a:r>
          </a:p>
          <a:p>
            <a:pPr lvl="2"/>
            <a:r>
              <a:rPr lang="en-US" sz="1800" dirty="0" smtClean="0"/>
              <a:t>Community Engagement during Maricopa and Greater Arizona Integrated transitions</a:t>
            </a:r>
          </a:p>
          <a:p>
            <a:pPr lvl="1"/>
            <a:r>
              <a:rPr lang="en-US" sz="2000" dirty="0" smtClean="0"/>
              <a:t>2016-2017</a:t>
            </a:r>
            <a:endParaRPr lang="en-US" sz="1800" dirty="0" smtClean="0"/>
          </a:p>
          <a:p>
            <a:pPr lvl="2"/>
            <a:r>
              <a:rPr lang="en-US" sz="1800" dirty="0" smtClean="0"/>
              <a:t>Family Support Credentialing</a:t>
            </a:r>
          </a:p>
          <a:p>
            <a:pPr lvl="2"/>
            <a:r>
              <a:rPr lang="en-US" sz="1800" dirty="0" smtClean="0"/>
              <a:t>Merger with </a:t>
            </a:r>
            <a:r>
              <a:rPr lang="en-US" sz="1800" dirty="0" smtClean="0"/>
              <a:t>AHCCCS</a:t>
            </a:r>
          </a:p>
          <a:p>
            <a:pPr lvl="2"/>
            <a:r>
              <a:rPr lang="en-US" sz="1800" dirty="0" smtClean="0"/>
              <a:t>Made possible by dedication and support of leadership</a:t>
            </a:r>
            <a:endParaRPr lang="en-US" sz="1800" dirty="0" smtClean="0"/>
          </a:p>
          <a:p>
            <a:pPr marL="914400" lvl="2" indent="0">
              <a:buNone/>
            </a:pPr>
            <a:endParaRPr lang="en-US" sz="1800" dirty="0" smtClean="0"/>
          </a:p>
          <a:p>
            <a:pPr lvl="2"/>
            <a:endParaRPr lang="en-US" sz="1800" dirty="0" smtClean="0"/>
          </a:p>
        </p:txBody>
      </p:sp>
      <p:sp>
        <p:nvSpPr>
          <p:cNvPr id="4" name="Slide Number Placeholder 3"/>
          <p:cNvSpPr>
            <a:spLocks noGrp="1"/>
          </p:cNvSpPr>
          <p:nvPr>
            <p:ph type="sldNum" sz="quarter" idx="4"/>
          </p:nvPr>
        </p:nvSpPr>
        <p:spPr/>
        <p:txBody>
          <a:bodyPr/>
          <a:lstStyle/>
          <a:p>
            <a:fld id="{FF445594-FFE8-4E90-934C-EFF530110A38}" type="slidenum">
              <a:rPr lang="en-US" smtClean="0"/>
              <a:t>4</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2824644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do?</a:t>
            </a:r>
            <a:endParaRPr lang="en-US" dirty="0"/>
          </a:p>
        </p:txBody>
      </p:sp>
      <p:sp>
        <p:nvSpPr>
          <p:cNvPr id="3" name="Content Placeholder 2"/>
          <p:cNvSpPr>
            <a:spLocks noGrp="1"/>
          </p:cNvSpPr>
          <p:nvPr>
            <p:ph idx="1"/>
          </p:nvPr>
        </p:nvSpPr>
        <p:spPr>
          <a:xfrm>
            <a:off x="304800" y="1600200"/>
            <a:ext cx="8382000" cy="4373563"/>
          </a:xfrm>
        </p:spPr>
        <p:txBody>
          <a:bodyPr/>
          <a:lstStyle/>
          <a:p>
            <a:r>
              <a:rPr lang="en-US" sz="2800" dirty="0"/>
              <a:t>The Office of Individual and Family Affairs (OIFA) promotes recovery, resiliency, and wellness for individuals with mental health and substance abuse challenges. </a:t>
            </a:r>
            <a:endParaRPr lang="en-US" sz="2800" dirty="0" smtClean="0"/>
          </a:p>
          <a:p>
            <a:r>
              <a:rPr lang="en-US" sz="2800" dirty="0" smtClean="0"/>
              <a:t>We </a:t>
            </a:r>
            <a:r>
              <a:rPr lang="en-US" sz="2800" dirty="0"/>
              <a:t>build partnerships with individuals, families of choice, youth, communities, organizations and we collaborate with key leadership and community members in the decision making process at all levels of the behavioral health system. </a:t>
            </a:r>
          </a:p>
        </p:txBody>
      </p:sp>
      <p:sp>
        <p:nvSpPr>
          <p:cNvPr id="4" name="Slide Number Placeholder 3"/>
          <p:cNvSpPr>
            <a:spLocks noGrp="1"/>
          </p:cNvSpPr>
          <p:nvPr>
            <p:ph type="sldNum" sz="quarter" idx="4"/>
          </p:nvPr>
        </p:nvSpPr>
        <p:spPr/>
        <p:txBody>
          <a:bodyPr/>
          <a:lstStyle/>
          <a:p>
            <a:fld id="{FF445594-FFE8-4E90-934C-EFF530110A38}" type="slidenum">
              <a:rPr lang="en-US" smtClean="0"/>
              <a:t>5</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421781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do, exactly?</a:t>
            </a:r>
            <a:endParaRPr lang="en-US" dirty="0"/>
          </a:p>
        </p:txBody>
      </p:sp>
      <p:sp>
        <p:nvSpPr>
          <p:cNvPr id="3" name="Content Placeholder 2"/>
          <p:cNvSpPr>
            <a:spLocks noGrp="1"/>
          </p:cNvSpPr>
          <p:nvPr>
            <p:ph idx="1"/>
          </p:nvPr>
        </p:nvSpPr>
        <p:spPr/>
        <p:txBody>
          <a:bodyPr/>
          <a:lstStyle/>
          <a:p>
            <a:r>
              <a:rPr lang="en-US" sz="2000" dirty="0" smtClean="0"/>
              <a:t>Advocate </a:t>
            </a:r>
            <a:r>
              <a:rPr lang="en-US" sz="2000" dirty="0"/>
              <a:t>for the development of culturally inclusive environments that are welcoming to individuals and families.</a:t>
            </a:r>
          </a:p>
          <a:p>
            <a:r>
              <a:rPr lang="en-US" sz="2000" dirty="0" smtClean="0"/>
              <a:t>Establish </a:t>
            </a:r>
            <a:r>
              <a:rPr lang="en-US" sz="2000" dirty="0"/>
              <a:t>structures to promote diverse youth, family and individual voices in leadership positions throughout Arizona.</a:t>
            </a:r>
          </a:p>
          <a:p>
            <a:r>
              <a:rPr lang="en-US" sz="2000" dirty="0" smtClean="0"/>
              <a:t>Deliver </a:t>
            </a:r>
            <a:r>
              <a:rPr lang="en-US" sz="2000" dirty="0"/>
              <a:t>training, technical assistance and instructional materials for individuals and their families.</a:t>
            </a:r>
          </a:p>
          <a:p>
            <a:r>
              <a:rPr lang="en-US" sz="2000" dirty="0" smtClean="0"/>
              <a:t>Ensure </a:t>
            </a:r>
            <a:r>
              <a:rPr lang="en-US" sz="2000" dirty="0"/>
              <a:t>peer support and family support are available to all persons receiving services and their families.</a:t>
            </a:r>
          </a:p>
          <a:p>
            <a:r>
              <a:rPr lang="en-US" sz="2000" dirty="0" smtClean="0"/>
              <a:t>Monitor </a:t>
            </a:r>
            <a:r>
              <a:rPr lang="en-US" sz="2000" dirty="0"/>
              <a:t>contractor performance and measure outcomes.</a:t>
            </a:r>
          </a:p>
          <a:p>
            <a:r>
              <a:rPr lang="en-US" sz="2000" dirty="0"/>
              <a:t>S</a:t>
            </a:r>
            <a:r>
              <a:rPr lang="en-US" sz="2000" dirty="0" smtClean="0"/>
              <a:t>upport </a:t>
            </a:r>
            <a:r>
              <a:rPr lang="en-US" sz="2000" dirty="0"/>
              <a:t>the foster care/kinship/adoptive family community with access to health care-related information.</a:t>
            </a:r>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6</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1335881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 a member of the AHCCCS team</a:t>
            </a:r>
            <a:endParaRPr lang="en-US" dirty="0"/>
          </a:p>
        </p:txBody>
      </p:sp>
      <p:sp>
        <p:nvSpPr>
          <p:cNvPr id="3" name="Content Placeholder 2"/>
          <p:cNvSpPr>
            <a:spLocks noGrp="1"/>
          </p:cNvSpPr>
          <p:nvPr>
            <p:ph idx="1"/>
          </p:nvPr>
        </p:nvSpPr>
        <p:spPr/>
        <p:txBody>
          <a:bodyPr/>
          <a:lstStyle/>
          <a:p>
            <a:r>
              <a:rPr lang="en-US" sz="2400" dirty="0" smtClean="0"/>
              <a:t>Reduce stigma</a:t>
            </a:r>
          </a:p>
          <a:p>
            <a:r>
              <a:rPr lang="en-US" sz="2400" dirty="0" smtClean="0"/>
              <a:t>Promote recovery and resiliency through policy development</a:t>
            </a:r>
          </a:p>
          <a:p>
            <a:r>
              <a:rPr lang="en-US" sz="2400" dirty="0" smtClean="0"/>
              <a:t>Brings the perspective of the community to provide informed decision-making</a:t>
            </a:r>
          </a:p>
          <a:p>
            <a:r>
              <a:rPr lang="en-US" sz="2400" dirty="0" smtClean="0"/>
              <a:t>Raise awareness and understanding in the community of the AHCCCS program(s)</a:t>
            </a:r>
          </a:p>
          <a:p>
            <a:r>
              <a:rPr lang="en-US" sz="2400" dirty="0" smtClean="0"/>
              <a:t>Collaborate with stakeholders to remove systemic barriers and difficulties for members and </a:t>
            </a:r>
            <a:r>
              <a:rPr lang="en-US" sz="2400" dirty="0" smtClean="0"/>
              <a:t>families</a:t>
            </a:r>
          </a:p>
          <a:p>
            <a:pPr lvl="1"/>
            <a:r>
              <a:rPr lang="en-US" sz="2000" dirty="0" smtClean="0"/>
              <a:t>OIFA Advisory Council</a:t>
            </a:r>
          </a:p>
          <a:p>
            <a:pPr lvl="1"/>
            <a:r>
              <a:rPr lang="en-US" sz="2000" dirty="0" smtClean="0"/>
              <a:t>Family Advisory Council   </a:t>
            </a:r>
            <a:endParaRPr lang="en-US" sz="2000" dirty="0" smtClean="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7</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581602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Support Oversight</a:t>
            </a:r>
            <a:endParaRPr lang="en-US" dirty="0"/>
          </a:p>
        </p:txBody>
      </p:sp>
      <p:sp>
        <p:nvSpPr>
          <p:cNvPr id="3" name="Content Placeholder 2"/>
          <p:cNvSpPr>
            <a:spLocks noGrp="1"/>
          </p:cNvSpPr>
          <p:nvPr>
            <p:ph idx="1"/>
          </p:nvPr>
        </p:nvSpPr>
        <p:spPr/>
        <p:txBody>
          <a:bodyPr/>
          <a:lstStyle/>
          <a:p>
            <a:r>
              <a:rPr lang="en-US" sz="2800" dirty="0" smtClean="0"/>
              <a:t>CMS requires persons providing Self-Help/Peer Services to have:</a:t>
            </a:r>
          </a:p>
          <a:p>
            <a:pPr lvl="1"/>
            <a:r>
              <a:rPr lang="en-US" sz="2400" dirty="0" smtClean="0"/>
              <a:t>Training</a:t>
            </a:r>
          </a:p>
          <a:p>
            <a:pPr lvl="1"/>
            <a:r>
              <a:rPr lang="en-US" sz="2400" dirty="0" smtClean="0"/>
              <a:t>Credentialing and </a:t>
            </a:r>
          </a:p>
          <a:p>
            <a:pPr lvl="1"/>
            <a:r>
              <a:rPr lang="en-US" sz="2400" dirty="0" smtClean="0"/>
              <a:t>Supervision</a:t>
            </a:r>
          </a:p>
          <a:p>
            <a:r>
              <a:rPr lang="en-US" sz="2800" dirty="0" smtClean="0"/>
              <a:t>AMPM </a:t>
            </a:r>
            <a:r>
              <a:rPr lang="en-US" sz="2800" dirty="0" smtClean="0"/>
              <a:t>963 </a:t>
            </a:r>
            <a:r>
              <a:rPr lang="en-US" sz="2800" dirty="0" smtClean="0"/>
              <a:t>is Arizona’s compliance with federal </a:t>
            </a:r>
            <a:r>
              <a:rPr lang="en-US" sz="2800" dirty="0" smtClean="0"/>
              <a:t>regulation</a:t>
            </a:r>
          </a:p>
          <a:p>
            <a:r>
              <a:rPr lang="en-US" sz="2800" dirty="0" smtClean="0"/>
              <a:t>Contractors monitor for compliance with AHCCCS policy re: delivery of peer support in their networks</a:t>
            </a:r>
            <a:endParaRPr lang="en-US" sz="2800" dirty="0"/>
          </a:p>
        </p:txBody>
      </p:sp>
      <p:sp>
        <p:nvSpPr>
          <p:cNvPr id="4" name="Slide Number Placeholder 3"/>
          <p:cNvSpPr>
            <a:spLocks noGrp="1"/>
          </p:cNvSpPr>
          <p:nvPr>
            <p:ph type="sldNum" sz="quarter" idx="4"/>
          </p:nvPr>
        </p:nvSpPr>
        <p:spPr/>
        <p:txBody>
          <a:bodyPr/>
          <a:lstStyle/>
          <a:p>
            <a:fld id="{FF445594-FFE8-4E90-934C-EFF530110A38}" type="slidenum">
              <a:rPr lang="en-US" smtClean="0"/>
              <a:t>8</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668662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Support in Arizona</a:t>
            </a:r>
            <a:endParaRPr lang="en-US" dirty="0"/>
          </a:p>
        </p:txBody>
      </p:sp>
      <p:sp>
        <p:nvSpPr>
          <p:cNvPr id="3" name="Content Placeholder 2"/>
          <p:cNvSpPr>
            <a:spLocks noGrp="1"/>
          </p:cNvSpPr>
          <p:nvPr>
            <p:ph idx="1"/>
          </p:nvPr>
        </p:nvSpPr>
        <p:spPr/>
        <p:txBody>
          <a:bodyPr/>
          <a:lstStyle/>
          <a:p>
            <a:r>
              <a:rPr lang="en-US" dirty="0" smtClean="0"/>
              <a:t>Over 4,200 credentialed since Oct. 2012</a:t>
            </a:r>
          </a:p>
          <a:p>
            <a:pPr lvl="1"/>
            <a:r>
              <a:rPr lang="en-US" dirty="0" smtClean="0"/>
              <a:t>1,202 credentialed and working in the behavioral health system</a:t>
            </a:r>
          </a:p>
          <a:p>
            <a:pPr lvl="1"/>
            <a:r>
              <a:rPr lang="en-US" dirty="0" smtClean="0"/>
              <a:t>904 working as P/RSS</a:t>
            </a:r>
          </a:p>
          <a:p>
            <a:pPr marL="457200" lvl="1" indent="0">
              <a:buNone/>
            </a:pPr>
            <a:endParaRPr lang="en-US" dirty="0" smtClean="0"/>
          </a:p>
          <a:p>
            <a:r>
              <a:rPr lang="en-US" dirty="0" smtClean="0"/>
              <a:t>26 different training/credentialing programs</a:t>
            </a:r>
          </a:p>
        </p:txBody>
      </p:sp>
      <p:sp>
        <p:nvSpPr>
          <p:cNvPr id="4" name="Slide Number Placeholder 3"/>
          <p:cNvSpPr>
            <a:spLocks noGrp="1"/>
          </p:cNvSpPr>
          <p:nvPr>
            <p:ph type="sldNum" sz="quarter" idx="4"/>
          </p:nvPr>
        </p:nvSpPr>
        <p:spPr/>
        <p:txBody>
          <a:bodyPr/>
          <a:lstStyle/>
          <a:p>
            <a:fld id="{FF445594-FFE8-4E90-934C-EFF530110A38}" type="slidenum">
              <a:rPr lang="en-US" smtClean="0"/>
              <a:t>9</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2302579464"/>
      </p:ext>
    </p:extLst>
  </p:cSld>
  <p:clrMapOvr>
    <a:masterClrMapping/>
  </p:clrMapOvr>
</p:sld>
</file>

<file path=ppt/theme/theme1.xml><?xml version="1.0" encoding="utf-8"?>
<a:theme xmlns:a="http://schemas.openxmlformats.org/drawingml/2006/main" name="2014 AHCCCS">
  <a:themeElements>
    <a:clrScheme name="AHCCCS 1">
      <a:dk1>
        <a:srgbClr val="595959"/>
      </a:dk1>
      <a:lt1>
        <a:sysClr val="window" lastClr="FFFFFF"/>
      </a:lt1>
      <a:dk2>
        <a:srgbClr val="1F497D"/>
      </a:dk2>
      <a:lt2>
        <a:srgbClr val="FFFFFF"/>
      </a:lt2>
      <a:accent1>
        <a:srgbClr val="318DCC"/>
      </a:accent1>
      <a:accent2>
        <a:srgbClr val="FFCB08"/>
      </a:accent2>
      <a:accent3>
        <a:srgbClr val="702339"/>
      </a:accent3>
      <a:accent4>
        <a:srgbClr val="6E9282"/>
      </a:accent4>
      <a:accent5>
        <a:srgbClr val="A0CEEC"/>
      </a:accent5>
      <a:accent6>
        <a:srgbClr val="FAE69C"/>
      </a:accent6>
      <a:hlink>
        <a:srgbClr val="318DCC"/>
      </a:hlink>
      <a:folHlink>
        <a:srgbClr val="70233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1211</TotalTime>
  <Words>771</Words>
  <Application>Microsoft Office PowerPoint</Application>
  <PresentationFormat>On-screen Show (4:3)</PresentationFormat>
  <Paragraphs>107</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2014 AHCCCS</vt:lpstr>
      <vt:lpstr>Office of Individual and Family Affairs (OIFA)</vt:lpstr>
      <vt:lpstr>Bringing the voice of the community into the decision-making process</vt:lpstr>
      <vt:lpstr>It’s pronounced “Oy-pha”</vt:lpstr>
      <vt:lpstr>OIFA History</vt:lpstr>
      <vt:lpstr>What do we do?</vt:lpstr>
      <vt:lpstr>What do we do, exactly?</vt:lpstr>
      <vt:lpstr>As a member of the AHCCCS team</vt:lpstr>
      <vt:lpstr>Peer Support Oversight</vt:lpstr>
      <vt:lpstr>Peer Support in Arizona</vt:lpstr>
      <vt:lpstr>Home Care Training Family (Family Support)</vt:lpstr>
      <vt:lpstr>Credentialed Family Support Oversight</vt:lpstr>
      <vt:lpstr>Foster Care Community Liaison</vt:lpstr>
      <vt:lpstr>Foster Care Community Liaison</vt:lpstr>
      <vt:lpstr>Foster Care Community Liaison</vt:lpstr>
      <vt:lpstr>Questions?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Shepherd, Jill</dc:creator>
  <cp:lastModifiedBy>Longwell, Chaz</cp:lastModifiedBy>
  <cp:revision>54</cp:revision>
  <cp:lastPrinted>2018-01-30T14:57:34Z</cp:lastPrinted>
  <dcterms:created xsi:type="dcterms:W3CDTF">2014-04-21T18:20:21Z</dcterms:created>
  <dcterms:modified xsi:type="dcterms:W3CDTF">2018-01-30T20:14:19Z</dcterms:modified>
</cp:coreProperties>
</file>