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7" r:id="rId4"/>
  </p:sldMasterIdLst>
  <p:notesMasterIdLst>
    <p:notesMasterId r:id="rId24"/>
  </p:notesMasterIdLst>
  <p:handoutMasterIdLst>
    <p:handoutMasterId r:id="rId25"/>
  </p:handoutMasterIdLst>
  <p:sldIdLst>
    <p:sldId id="494" r:id="rId5"/>
    <p:sldId id="488" r:id="rId6"/>
    <p:sldId id="484" r:id="rId7"/>
    <p:sldId id="492" r:id="rId8"/>
    <p:sldId id="493" r:id="rId9"/>
    <p:sldId id="496" r:id="rId10"/>
    <p:sldId id="497" r:id="rId11"/>
    <p:sldId id="485" r:id="rId12"/>
    <p:sldId id="481" r:id="rId13"/>
    <p:sldId id="501" r:id="rId14"/>
    <p:sldId id="499" r:id="rId15"/>
    <p:sldId id="500" r:id="rId16"/>
    <p:sldId id="498" r:id="rId17"/>
    <p:sldId id="483" r:id="rId18"/>
    <p:sldId id="487" r:id="rId19"/>
    <p:sldId id="486" r:id="rId20"/>
    <p:sldId id="495" r:id="rId21"/>
    <p:sldId id="491" r:id="rId22"/>
    <p:sldId id="489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8" autoAdjust="0"/>
    <p:restoredTop sz="95592" autoAdjust="0"/>
  </p:normalViewPr>
  <p:slideViewPr>
    <p:cSldViewPr>
      <p:cViewPr>
        <p:scale>
          <a:sx n="69" d="100"/>
          <a:sy n="69" d="100"/>
        </p:scale>
        <p:origin x="-2976" y="-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jbetlac\AppData\Local\Microsoft\Windows\Temporary%20Internet%20Files\Content.Outlook\2DG6F91F\GENERATIONS%20AS%20OF%207-5-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94846098783106"/>
          <c:y val="0.10316217121795945"/>
          <c:w val="0.87249069434502502"/>
          <c:h val="0.6406109342715139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Arizona</c:v>
                </c:pt>
              </c:strCache>
            </c:strRef>
          </c:tx>
          <c:marker>
            <c:symbol val="diamond"/>
            <c:size val="14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Sheet1!$B$2:$B$6</c:f>
              <c:numCache>
                <c:formatCode>0.0%</c:formatCode>
                <c:ptCount val="5"/>
                <c:pt idx="0">
                  <c:v>0.17399999999999999</c:v>
                </c:pt>
                <c:pt idx="1">
                  <c:v>0.17299999999999999</c:v>
                </c:pt>
                <c:pt idx="2">
                  <c:v>0.13600000000000001</c:v>
                </c:pt>
                <c:pt idx="3">
                  <c:v>0.111</c:v>
                </c:pt>
                <c:pt idx="4">
                  <c:v>9.9000000000000005E-2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11"/>
            <c:spPr>
              <a:solidFill>
                <a:schemeClr val="accent3"/>
              </a:solidFill>
              <a:ln w="6350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Sheet1!$C$2:$C$6</c:f>
              <c:numCache>
                <c:formatCode>0.0%</c:formatCode>
                <c:ptCount val="5"/>
                <c:pt idx="0">
                  <c:v>0.14699999999999999</c:v>
                </c:pt>
                <c:pt idx="1">
                  <c:v>0.14399999999999999</c:v>
                </c:pt>
                <c:pt idx="2">
                  <c:v>0.11600000000000001</c:v>
                </c:pt>
                <c:pt idx="3">
                  <c:v>9.4E-2</c:v>
                </c:pt>
                <c:pt idx="4">
                  <c:v>8.5000000000000006E-2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748160"/>
        <c:axId val="38749696"/>
      </c:lineChart>
      <c:catAx>
        <c:axId val="3874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8749696"/>
        <c:crosses val="autoZero"/>
        <c:auto val="1"/>
        <c:lblAlgn val="ctr"/>
        <c:lblOffset val="100"/>
        <c:noMultiLvlLbl val="0"/>
      </c:catAx>
      <c:valAx>
        <c:axId val="387496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8748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780124075399668"/>
          <c:y val="0.89067375886524824"/>
          <c:w val="0.36742770221904081"/>
          <c:h val="9.842268386664432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96633327215898"/>
          <c:y val="0.18641308215382327"/>
          <c:w val="0.56969829335074706"/>
          <c:h val="0.78528090533390027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1.6% Traditionalists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50.7% Boomers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30.0% Gen X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17.6% Gen Y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>
                <a:outerShdw blurRad="50800" dist="50800" dir="5400000" algn="ctr" rotWithShape="0">
                  <a:schemeClr val="tx1"/>
                </a:outerShdw>
              </a:effectLst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AGE!$G$2:$J$2</c:f>
              <c:strCache>
                <c:ptCount val="4"/>
                <c:pt idx="0">
                  <c:v>Traditionalists Born: 1927-1945</c:v>
                </c:pt>
                <c:pt idx="1">
                  <c:v>Baby Boomers Born: 1946-1964</c:v>
                </c:pt>
                <c:pt idx="2">
                  <c:v>Gen X Born: 1965-1976</c:v>
                </c:pt>
                <c:pt idx="3">
                  <c:v>Gen Y Millennium Born: 1977-1995</c:v>
                </c:pt>
              </c:strCache>
            </c:strRef>
          </c:cat>
          <c:val>
            <c:numRef>
              <c:f>AGE!$G$3:$J$3</c:f>
              <c:numCache>
                <c:formatCode>0.0%</c:formatCode>
                <c:ptCount val="4"/>
                <c:pt idx="0">
                  <c:v>1.6025641025641024E-2</c:v>
                </c:pt>
                <c:pt idx="1">
                  <c:v>0.50747863247863245</c:v>
                </c:pt>
                <c:pt idx="2">
                  <c:v>0.3002136752136752</c:v>
                </c:pt>
                <c:pt idx="3">
                  <c:v>0.17628205128205129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766619494263949"/>
          <c:y val="0.1644229083838811"/>
          <c:w val="0.28353301238544099"/>
          <c:h val="0.19008331169520698"/>
        </c:manualLayout>
      </c:layout>
      <c:overlay val="1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0.76016</cdr:x>
      <cdr:y>0.87978</cdr:y>
    </cdr:from>
    <cdr:to>
      <cdr:x>0.9554</cdr:x>
      <cdr:y>0.95765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81689" y="5526217"/>
          <a:ext cx="1690473" cy="48912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/>
            <a:t>Total</a:t>
          </a:r>
          <a:r>
            <a:rPr lang="en-US" sz="1200" b="1" baseline="0"/>
            <a:t> # of employees: 936</a:t>
          </a:r>
        </a:p>
        <a:p xmlns:a="http://schemas.openxmlformats.org/drawingml/2006/main">
          <a:pPr algn="ctr"/>
          <a:r>
            <a:rPr lang="en-US" sz="1200" b="1" baseline="0"/>
            <a:t>Average age:  47 (Gen X)</a:t>
          </a:r>
          <a:endParaRPr lang="en-US" sz="12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844793-DE4A-4109-AC3B-563B8AFB86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40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5C2C34-22E5-4F62-B91E-07252E9FC9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707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20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436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0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4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0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6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00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8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0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47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AHCCCS Update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27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RFPs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/>
              <a:t>Hemophilia – award any day </a:t>
            </a:r>
          </a:p>
          <a:p>
            <a:r>
              <a:rPr lang="en-US" sz="3000" dirty="0" smtClean="0"/>
              <a:t>TPL RFP – award 6-1-18</a:t>
            </a:r>
          </a:p>
          <a:p>
            <a:r>
              <a:rPr lang="en-US" sz="3000" dirty="0" smtClean="0"/>
              <a:t>FFS PBM – award 4-1-18</a:t>
            </a:r>
          </a:p>
          <a:p>
            <a:r>
              <a:rPr lang="en-US" sz="3000" dirty="0" smtClean="0"/>
              <a:t>Electronic Visit Verification – award 5-31-18</a:t>
            </a:r>
          </a:p>
          <a:p>
            <a:r>
              <a:rPr lang="en-US" sz="3000" dirty="0" smtClean="0"/>
              <a:t>SMI Eligibility Determination – award 7-2-18</a:t>
            </a:r>
          </a:p>
          <a:p>
            <a:r>
              <a:rPr lang="en-US" sz="3000" dirty="0" smtClean="0"/>
              <a:t>Provider Management System – award 5-30-18</a:t>
            </a:r>
          </a:p>
          <a:p>
            <a:r>
              <a:rPr lang="en-US" sz="3000" dirty="0" smtClean="0"/>
              <a:t>Asset Verification - ?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50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206 Study Findings 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72000"/>
          </a:xfrm>
        </p:spPr>
        <p:txBody>
          <a:bodyPr/>
          <a:lstStyle/>
          <a:p>
            <a:r>
              <a:rPr lang="en-US" sz="2400" dirty="0" smtClean="0"/>
              <a:t>There was already variation in network adequacy prior to Prop 206.  Limited access was found for just a few services impacting less than 5% of ALTCS members.  </a:t>
            </a:r>
          </a:p>
          <a:p>
            <a:pPr lvl="1"/>
            <a:r>
              <a:rPr lang="en-US" sz="2000" dirty="0" smtClean="0"/>
              <a:t>Among services where provider owns the residence (NFs, assisted living, DDD group homes), only 9 of 48 geographic locations studied had no residential offering.</a:t>
            </a:r>
          </a:p>
          <a:p>
            <a:pPr lvl="1"/>
            <a:r>
              <a:rPr lang="en-US" sz="2000" dirty="0" smtClean="0"/>
              <a:t>Among in-home or community-based services, when examining county/service combinations, 5 of 104 had “very limited” access; another 5 had “limited” access; 92 had “sufficient” access.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</a:t>
            </a:r>
            <a:r>
              <a:rPr lang="en-US" sz="2400" dirty="0"/>
              <a:t>(continued)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72000"/>
          </a:xfrm>
        </p:spPr>
        <p:txBody>
          <a:bodyPr/>
          <a:lstStyle/>
          <a:p>
            <a:r>
              <a:rPr lang="en-US" sz="2400" dirty="0" smtClean="0"/>
              <a:t>Prop 206 and the Flagstaff Prop have added fiscal stress to providers.  </a:t>
            </a:r>
          </a:p>
          <a:p>
            <a:pPr lvl="1"/>
            <a:r>
              <a:rPr lang="en-US" sz="2000" dirty="0" smtClean="0"/>
              <a:t>Respondents from both the EPD and DDD surveys stated that they had to raise their starting salaries for paraprofessionals to meet the minimum wage floor on Jan 1, 2017.</a:t>
            </a:r>
          </a:p>
          <a:p>
            <a:pPr lvl="2"/>
            <a:r>
              <a:rPr lang="en-US" sz="1600" dirty="0" smtClean="0"/>
              <a:t>HCBS providers for EPD services increased on average 9.4%</a:t>
            </a:r>
          </a:p>
          <a:p>
            <a:pPr lvl="2"/>
            <a:r>
              <a:rPr lang="en-US" sz="1600" dirty="0" smtClean="0"/>
              <a:t>Assisted living providers increased on average 12.4%</a:t>
            </a:r>
          </a:p>
          <a:p>
            <a:pPr lvl="2"/>
            <a:r>
              <a:rPr lang="en-US" sz="1600" dirty="0" smtClean="0"/>
              <a:t>Nursing facilities increased nurse aide wages 5.2%</a:t>
            </a:r>
          </a:p>
          <a:p>
            <a:pPr lvl="2"/>
            <a:r>
              <a:rPr lang="en-US" sz="1600" dirty="0" smtClean="0"/>
              <a:t>Providers for I/DD services increased wages 6.1% to 8.6% depending upon the labor category </a:t>
            </a:r>
          </a:p>
          <a:p>
            <a:pPr lvl="1"/>
            <a:r>
              <a:rPr lang="en-US" sz="2000" dirty="0" smtClean="0"/>
              <a:t>Respondents stated that they have leveraged all available options to cover the minimum wage increases.</a:t>
            </a:r>
          </a:p>
          <a:p>
            <a:pPr lvl="2"/>
            <a:r>
              <a:rPr lang="en-US" sz="1600" dirty="0" smtClean="0"/>
              <a:t>Reduce other staff benefits (to minimum wage and non-minimum wage staff)</a:t>
            </a:r>
          </a:p>
          <a:p>
            <a:pPr lvl="2"/>
            <a:r>
              <a:rPr lang="en-US" sz="1600" dirty="0" smtClean="0"/>
              <a:t>Reduce overall staffing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5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 206 Impact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616101"/>
            <a:ext cx="8656150" cy="440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21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Uninsured Rate, 2012-2016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278947"/>
              </p:ext>
            </p:extLst>
          </p:nvPr>
        </p:nvGraphicFramePr>
        <p:xfrm>
          <a:off x="457200" y="1828800"/>
          <a:ext cx="8382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9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of Spend in Managed Care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201909"/>
              </p:ext>
            </p:extLst>
          </p:nvPr>
        </p:nvGraphicFramePr>
        <p:xfrm>
          <a:off x="908685" y="1777206"/>
          <a:ext cx="7479030" cy="4019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1300480"/>
                <a:gridCol w="1429385"/>
                <a:gridCol w="1522730"/>
                <a:gridCol w="1956435"/>
              </a:tblGrid>
              <a:tr h="796925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lnSpc>
                          <a:spcPts val="1365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55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State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14859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FFY2016 Medicaid</a:t>
                      </a:r>
                      <a:endParaRPr lang="en-US" sz="1100">
                        <a:effectLst/>
                      </a:endParaRPr>
                    </a:p>
                    <a:p>
                      <a:pPr marL="697865" marR="0" algn="l">
                        <a:lnSpc>
                          <a:spcPts val="1345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Spending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 algn="l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245745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FFY2016 Capitated</a:t>
                      </a:r>
                      <a:endParaRPr lang="en-US" sz="1100">
                        <a:effectLst/>
                      </a:endParaRPr>
                    </a:p>
                    <a:p>
                      <a:pPr marL="827405" marR="0" algn="l">
                        <a:lnSpc>
                          <a:spcPts val="1345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Spending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431800" marR="0" indent="-182245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Percent of Medicaid</a:t>
                      </a:r>
                      <a:endParaRPr lang="en-US" sz="1100">
                        <a:effectLst/>
                      </a:endParaRPr>
                    </a:p>
                    <a:p>
                      <a:pPr marL="258445" marR="0" indent="173355" algn="l">
                        <a:lnSpc>
                          <a:spcPts val="1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Spending Paid by Capitation, FFY2016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112395" marR="0" indent="762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State Rank in Percentage of</a:t>
                      </a:r>
                      <a:endParaRPr lang="en-US" sz="1100">
                        <a:effectLst/>
                      </a:endParaRPr>
                    </a:p>
                    <a:p>
                      <a:pPr marL="548640" marR="0" indent="-436245" algn="l">
                        <a:lnSpc>
                          <a:spcPts val="1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Medicaid Expenditures Paid via Capitation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Kansas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$3,252,725,194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$3,029,662,373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93.1%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Hawaii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$2,156,012,061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$1,938,658,711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89.9%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Arizona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$11,118,985,133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$9,683,119,933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87.1%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Delaware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$1,883,220,982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$1,616,107,823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85.8%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New Mexico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$5,339,766,195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$4,461,697,022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83.6%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Florida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$21,689,957,388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$15,706,906,241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72.4%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Kentucky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$9,609,364,927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$6,878,104,559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71.6%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Michigan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$16,714,754,874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$10,963,275,584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65.6%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Tennessee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$9,463,742,287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$6,119,439,351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64.7%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4043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Washington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$10,787,810,275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$6,516,952,134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60.4%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Oregon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$8,316,707,109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$5,005,544,493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60.2%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New Jersey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$14,319,021,372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$8,528,400,366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59.6%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Pennsylvania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$27,350,279,117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$16,108,824,996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58.9%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Rhode Island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$2,411,382,026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$1,385,986,104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57.5%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Ohio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$21,571,025,591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$11,895,433,176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55.1%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865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New York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$60,995,857,591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$32,171,587,918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52.7%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89230">
                <a:tc>
                  <a:txBody>
                    <a:bodyPr/>
                    <a:lstStyle/>
                    <a:p>
                      <a:pPr marL="19050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Louisiana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70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$8,536,666,882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12065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$4,450,521,745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8890" algn="r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>
                          <a:effectLst/>
                        </a:rPr>
                        <a:t>52.1%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9795" marR="0" algn="l">
                        <a:lnSpc>
                          <a:spcPts val="131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5875907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/>
              <a:t>Source: The </a:t>
            </a:r>
            <a:r>
              <a:rPr lang="en-US" sz="1000" i="1" dirty="0" err="1" smtClean="0"/>
              <a:t>Menges</a:t>
            </a:r>
            <a:r>
              <a:rPr lang="en-US" sz="1000" i="1" dirty="0" smtClean="0"/>
              <a:t> Group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356240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Dual Alignment Efforts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" t="4049" r="107"/>
          <a:stretch/>
        </p:blipFill>
        <p:spPr bwMode="auto">
          <a:xfrm>
            <a:off x="962891" y="1676400"/>
            <a:ext cx="7516091" cy="4350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MACStats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Medicaid National per enrollee spend </a:t>
            </a:r>
          </a:p>
          <a:p>
            <a:pPr lvl="1"/>
            <a:r>
              <a:rPr lang="en-US" dirty="0" smtClean="0"/>
              <a:t>$7,248</a:t>
            </a:r>
          </a:p>
          <a:p>
            <a:r>
              <a:rPr lang="en-US" sz="2800" dirty="0" smtClean="0"/>
              <a:t>Arizona</a:t>
            </a:r>
          </a:p>
          <a:p>
            <a:pPr lvl="1"/>
            <a:r>
              <a:rPr lang="en-US" dirty="0" smtClean="0"/>
              <a:t>$5,867 – second lowest for expansion states</a:t>
            </a:r>
          </a:p>
          <a:p>
            <a:r>
              <a:rPr lang="en-US" sz="2800" dirty="0" smtClean="0"/>
              <a:t>National Generic Rate - 82.7%</a:t>
            </a:r>
          </a:p>
          <a:p>
            <a:r>
              <a:rPr lang="en-US" sz="2800" dirty="0" smtClean="0"/>
              <a:t>Arizona – 86.1% - second highest to RI</a:t>
            </a:r>
          </a:p>
          <a:p>
            <a:r>
              <a:rPr lang="en-US" sz="2800" dirty="0" smtClean="0"/>
              <a:t>Rebates – TN and MA spend about the same on drugs before rebates - $100 m more in rebates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13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AHCCCS Generations in workplace (2013)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863801"/>
              </p:ext>
            </p:extLst>
          </p:nvPr>
        </p:nvGraphicFramePr>
        <p:xfrm>
          <a:off x="304800" y="1524000"/>
          <a:ext cx="85344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74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81000"/>
            <a:ext cx="8305800" cy="914400"/>
          </a:xfrm>
        </p:spPr>
        <p:txBody>
          <a:bodyPr/>
          <a:lstStyle/>
          <a:p>
            <a:pPr algn="ctr"/>
            <a:r>
              <a:rPr lang="en-US" sz="3200" dirty="0" smtClean="0"/>
              <a:t>AHCCCS Generations in the Workplace 2017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0028" y="1600200"/>
            <a:ext cx="6026622" cy="4427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7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2014-2016 – increased 32 of 36 months</a:t>
            </a:r>
          </a:p>
          <a:p>
            <a:r>
              <a:rPr lang="en-US" dirty="0" smtClean="0"/>
              <a:t>Overall increase of 618,000 members</a:t>
            </a:r>
          </a:p>
          <a:p>
            <a:r>
              <a:rPr lang="en-US" dirty="0" smtClean="0"/>
              <a:t>Non-</a:t>
            </a:r>
            <a:r>
              <a:rPr lang="en-US" dirty="0" err="1" smtClean="0"/>
              <a:t>KidsCare</a:t>
            </a:r>
            <a:r>
              <a:rPr lang="en-US" dirty="0" smtClean="0"/>
              <a:t> Enrollment </a:t>
            </a:r>
            <a:r>
              <a:rPr lang="en-US" dirty="0" smtClean="0"/>
              <a:t>in 2017 </a:t>
            </a:r>
            <a:r>
              <a:rPr lang="en-US" dirty="0" smtClean="0"/>
              <a:t>down (33,000)</a:t>
            </a:r>
            <a:endParaRPr lang="en-US" dirty="0" smtClean="0"/>
          </a:p>
          <a:p>
            <a:r>
              <a:rPr lang="en-US" dirty="0" err="1" smtClean="0"/>
              <a:t>KidsCare</a:t>
            </a:r>
            <a:r>
              <a:rPr lang="en-US" dirty="0" smtClean="0"/>
              <a:t> growth of </a:t>
            </a:r>
            <a:r>
              <a:rPr lang="en-US" dirty="0" smtClean="0"/>
              <a:t>11,000 </a:t>
            </a:r>
            <a:endParaRPr lang="en-US" dirty="0" smtClean="0"/>
          </a:p>
          <a:p>
            <a:r>
              <a:rPr lang="en-US" dirty="0" smtClean="0"/>
              <a:t>Growth decreased 4 of past 5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9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dirty="0" smtClean="0"/>
              <a:t>FY </a:t>
            </a:r>
            <a:r>
              <a:rPr lang="en-US" sz="3000" dirty="0" smtClean="0"/>
              <a:t>2019 </a:t>
            </a:r>
            <a:r>
              <a:rPr lang="en-US" sz="3000" dirty="0" smtClean="0"/>
              <a:t>Budget</a:t>
            </a:r>
          </a:p>
          <a:p>
            <a:r>
              <a:rPr lang="en-US" sz="3000" dirty="0" smtClean="0"/>
              <a:t>Exec - $35 m higher hospital assessment </a:t>
            </a:r>
          </a:p>
          <a:p>
            <a:r>
              <a:rPr lang="en-US" sz="3000" dirty="0" smtClean="0"/>
              <a:t>Exec includes savings for prior quarter and non-contracted IP psych rates</a:t>
            </a:r>
          </a:p>
          <a:p>
            <a:r>
              <a:rPr lang="en-US" sz="3000" dirty="0" smtClean="0"/>
              <a:t>Modest differences on cap rate assumptions</a:t>
            </a:r>
            <a:endParaRPr lang="en-US" sz="3000" dirty="0" smtClean="0"/>
          </a:p>
          <a:p>
            <a:r>
              <a:rPr lang="en-US" sz="3000" dirty="0" smtClean="0"/>
              <a:t>More savings from Health Ins. Fee</a:t>
            </a:r>
          </a:p>
          <a:p>
            <a:pPr marL="0" indent="0">
              <a:buNone/>
            </a:pPr>
            <a:r>
              <a:rPr lang="en-US" sz="3000" dirty="0" smtClean="0"/>
              <a:t>CHIP/</a:t>
            </a:r>
            <a:r>
              <a:rPr lang="en-US" sz="3000" dirty="0" err="1" smtClean="0"/>
              <a:t>KidsCare</a:t>
            </a:r>
            <a:r>
              <a:rPr lang="en-US" sz="3000" dirty="0" smtClean="0"/>
              <a:t> will be a 2019 Legislative Issue</a:t>
            </a: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5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Length of US Economic Expansions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86" y="1600200"/>
            <a:ext cx="7215828" cy="43735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 Epidemic Special Session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with RBHAs on allocation of $10m</a:t>
            </a:r>
          </a:p>
          <a:p>
            <a:r>
              <a:rPr lang="en-US" dirty="0" smtClean="0"/>
              <a:t>$10 m targeted for Non TXIX population – TXIX services </a:t>
            </a:r>
          </a:p>
          <a:p>
            <a:r>
              <a:rPr lang="en-US" dirty="0" smtClean="0"/>
              <a:t>Two Phases </a:t>
            </a:r>
          </a:p>
          <a:p>
            <a:r>
              <a:rPr lang="en-US" dirty="0" smtClean="0"/>
              <a:t>First Phase looking to get dollars out quickly</a:t>
            </a:r>
          </a:p>
          <a:p>
            <a:r>
              <a:rPr lang="en-US" dirty="0" smtClean="0"/>
              <a:t>Second phase will include stakeholder input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9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Year 1 payments </a:t>
            </a:r>
          </a:p>
          <a:p>
            <a:r>
              <a:rPr lang="en-US" dirty="0" smtClean="0"/>
              <a:t>Thanks for quick turnaround on Payments</a:t>
            </a:r>
          </a:p>
          <a:p>
            <a:r>
              <a:rPr lang="en-US" dirty="0" smtClean="0"/>
              <a:t>BH – 210 sites - $9.9 m</a:t>
            </a:r>
          </a:p>
          <a:p>
            <a:r>
              <a:rPr lang="en-US" dirty="0" smtClean="0"/>
              <a:t>PH – 270 sites - $5.4 m</a:t>
            </a:r>
          </a:p>
          <a:p>
            <a:r>
              <a:rPr lang="en-US" dirty="0" smtClean="0"/>
              <a:t>Hospitals – 27 sites - $1.0 m</a:t>
            </a:r>
          </a:p>
          <a:p>
            <a:r>
              <a:rPr lang="en-US" dirty="0" smtClean="0"/>
              <a:t>Justice – 9 co-located integrated clinics - $2.7 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9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 Actuarial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b="1" dirty="0" smtClean="0"/>
              <a:t>June</a:t>
            </a:r>
            <a:r>
              <a:rPr lang="en-US" sz="2400" dirty="0" smtClean="0"/>
              <a:t> </a:t>
            </a:r>
            <a:r>
              <a:rPr lang="en-US" sz="2400" dirty="0"/>
              <a:t>– Member letters go out late in month with </a:t>
            </a:r>
            <a:r>
              <a:rPr lang="en-US" sz="2400" dirty="0" smtClean="0"/>
              <a:t>assignments - Actuarial </a:t>
            </a:r>
            <a:r>
              <a:rPr lang="en-US" sz="2400" dirty="0"/>
              <a:t>team notified late in month of passive </a:t>
            </a:r>
            <a:r>
              <a:rPr lang="en-US" sz="2400" dirty="0" smtClean="0"/>
              <a:t>assignments - </a:t>
            </a:r>
            <a:r>
              <a:rPr lang="en-US" sz="2400" dirty="0"/>
              <a:t>Actuarial team </a:t>
            </a:r>
            <a:r>
              <a:rPr lang="en-US" sz="2400" dirty="0" smtClean="0"/>
              <a:t>preliminary </a:t>
            </a:r>
            <a:r>
              <a:rPr lang="en-US" sz="2400" dirty="0"/>
              <a:t>rates ready </a:t>
            </a:r>
          </a:p>
          <a:p>
            <a:pPr marL="0" lvl="0" indent="0">
              <a:buNone/>
            </a:pPr>
            <a:r>
              <a:rPr lang="en-US" sz="2400" b="1" dirty="0"/>
              <a:t>July</a:t>
            </a:r>
            <a:r>
              <a:rPr lang="en-US" sz="2400" dirty="0"/>
              <a:t> – 30 days member choice through end of month</a:t>
            </a:r>
          </a:p>
          <a:p>
            <a:pPr marL="0" lvl="0" indent="0">
              <a:buNone/>
            </a:pPr>
            <a:r>
              <a:rPr lang="en-US" sz="2400" b="1" dirty="0"/>
              <a:t>July</a:t>
            </a:r>
            <a:r>
              <a:rPr lang="en-US" sz="2400" dirty="0"/>
              <a:t> – Preliminary rates sent to MCOs based ONLY on passive assignment</a:t>
            </a:r>
          </a:p>
          <a:p>
            <a:pPr marL="0" lvl="0" indent="0">
              <a:buNone/>
            </a:pPr>
            <a:r>
              <a:rPr lang="en-US" sz="2400" b="1" dirty="0"/>
              <a:t>August (early) </a:t>
            </a:r>
            <a:r>
              <a:rPr lang="en-US" sz="2400" dirty="0"/>
              <a:t>– Actuarial team notified of choice decisions and member movement; adjust MCO rates for revised placement including acuity adjustment </a:t>
            </a:r>
          </a:p>
          <a:p>
            <a:pPr marL="0" lvl="0" indent="0">
              <a:buNone/>
            </a:pPr>
            <a:r>
              <a:rPr lang="en-US" sz="2400" b="1" dirty="0"/>
              <a:t>September 1st-ish – Final rates sent to MCOs based on passive assignment and choice decisions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90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Indian Enrollment </a:t>
            </a:r>
            <a:r>
              <a:rPr lang="en-US" dirty="0" smtClean="0"/>
              <a:t>for GMH/SA and Children Populations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642582"/>
              </p:ext>
            </p:extLst>
          </p:nvPr>
        </p:nvGraphicFramePr>
        <p:xfrm>
          <a:off x="685800" y="1905000"/>
          <a:ext cx="7924800" cy="4167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4201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Current Health Plan </a:t>
                      </a:r>
                      <a:r>
                        <a:rPr lang="en-US" sz="2000" dirty="0" smtClean="0">
                          <a:effectLst/>
                        </a:rPr>
                        <a:t>Enrollment/Assignment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Enrollment </a:t>
                      </a:r>
                      <a:r>
                        <a:rPr lang="en-US" sz="2000" dirty="0">
                          <a:effectLst/>
                        </a:rPr>
                        <a:t>on </a:t>
                      </a:r>
                      <a:r>
                        <a:rPr lang="en-US" sz="2000" dirty="0" smtClean="0">
                          <a:effectLst/>
                        </a:rPr>
                        <a:t>10/1/2018 with Choice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CRS (acute and CRS services),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ACC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Plan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AIHP, CRS (CRS services only) and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 and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AIHP, CRS and 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AIHP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 and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 and TRBHA – No Change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AIHP and 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AIHP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Acute MCO and TRBHA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ACC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Plan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Acute MCO and 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ACC</a:t>
                      </a:r>
                      <a:r>
                        <a:rPr lang="en-US" sz="1600" baseline="0" dirty="0" smtClean="0">
                          <a:effectLst/>
                        </a:rPr>
                        <a:t> Plan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CMDP and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CMDP and TRBHA- No Change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DDD and TRBHA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DDD and TRBHA-No Change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81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AHCCCS Contract Timeline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79"/>
          <a:stretch/>
        </p:blipFill>
        <p:spPr>
          <a:xfrm>
            <a:off x="152400" y="2064326"/>
            <a:ext cx="9220200" cy="494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8CA5A3BC7C3A45A7DF571A25E273CD" ma:contentTypeVersion="0" ma:contentTypeDescription="Create a new document." ma:contentTypeScope="" ma:versionID="5589fa26cd31f093e6817e0116009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734FB-75F0-48A5-A4EB-69DDB64B4804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4778DE3-1BB4-46D7-ADBB-119184F23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8B145-882E-42BE-B2DB-79040E828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21119</TotalTime>
  <Words>972</Words>
  <Application>Microsoft Office PowerPoint</Application>
  <PresentationFormat>On-screen Show (4:3)</PresentationFormat>
  <Paragraphs>237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3_2014 AHCCCS</vt:lpstr>
      <vt:lpstr>AHCCCS Update </vt:lpstr>
      <vt:lpstr>Enrollment Data</vt:lpstr>
      <vt:lpstr>Budget Update</vt:lpstr>
      <vt:lpstr>Length of US Economic Expansions</vt:lpstr>
      <vt:lpstr>Opioid Epidemic Special Session </vt:lpstr>
      <vt:lpstr>Targeted Investments</vt:lpstr>
      <vt:lpstr>ACC Actuarial Timeline</vt:lpstr>
      <vt:lpstr>American Indian Enrollment for GMH/SA and Children Populations</vt:lpstr>
      <vt:lpstr>AHCCCS Contract Timeline</vt:lpstr>
      <vt:lpstr>Other RFPs</vt:lpstr>
      <vt:lpstr>Prop 206 Study Findings </vt:lpstr>
      <vt:lpstr>Findings (continued)</vt:lpstr>
      <vt:lpstr>Prop 206 Impact Study</vt:lpstr>
      <vt:lpstr>Uninsured Rate, 2012-2016</vt:lpstr>
      <vt:lpstr>Percent of Spend in Managed Care</vt:lpstr>
      <vt:lpstr>National Dual Alignment Efforts</vt:lpstr>
      <vt:lpstr>MACStats Data</vt:lpstr>
      <vt:lpstr>AHCCCS Generations in workplace (2013)</vt:lpstr>
      <vt:lpstr>AHCCCS Generations in the Workplace 2017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presentation</dc:title>
  <dc:creator>Lcraymon</dc:creator>
  <cp:lastModifiedBy>Betlach, Tom</cp:lastModifiedBy>
  <cp:revision>379</cp:revision>
  <cp:lastPrinted>2016-05-11T18:50:49Z</cp:lastPrinted>
  <dcterms:created xsi:type="dcterms:W3CDTF">2011-11-23T15:17:49Z</dcterms:created>
  <dcterms:modified xsi:type="dcterms:W3CDTF">2018-01-31T02:36:11Z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0x010100218CA5A3BC7C3A45A7DF571A25E273CD</vt:lpwstr>
  </property>
</Properties>
</file>