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15"/>
  </p:notesMasterIdLst>
  <p:sldIdLst>
    <p:sldId id="256" r:id="rId2"/>
    <p:sldId id="258" r:id="rId3"/>
    <p:sldId id="264" r:id="rId4"/>
    <p:sldId id="265" r:id="rId5"/>
    <p:sldId id="261" r:id="rId6"/>
    <p:sldId id="266" r:id="rId7"/>
    <p:sldId id="262" r:id="rId8"/>
    <p:sldId id="267" r:id="rId9"/>
    <p:sldId id="263" r:id="rId10"/>
    <p:sldId id="268" r:id="rId11"/>
    <p:sldId id="269" r:id="rId12"/>
    <p:sldId id="259" r:id="rId13"/>
    <p:sldId id="26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DAAAD-9A8A-4037-9921-B72F2182C2F4}" type="datetimeFigureOut">
              <a:rPr lang="en-US" smtClean="0"/>
              <a:t>1/25/2017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C71B4-0BE4-46D8-9A18-4A1D7B2ED1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211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448056" y="2015653"/>
            <a:ext cx="6705600" cy="1905000"/>
          </a:xfrm>
          <a:prstGeom prst="rect">
            <a:avLst/>
          </a:prstGeom>
        </p:spPr>
        <p:txBody>
          <a:bodyPr anchor="b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38616"/>
            <a:ext cx="4648200" cy="126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24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749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26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8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073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6474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651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97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764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14566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63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420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632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632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Reaching across Arizona to provide comprehensive 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155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Rates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25, 2017</a:t>
            </a:r>
          </a:p>
          <a:p>
            <a:endParaRPr lang="en-US" dirty="0"/>
          </a:p>
          <a:p>
            <a:r>
              <a:rPr lang="en-US" dirty="0" smtClean="0"/>
              <a:t>Shelli Silver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969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Coordination of Benefits </a:t>
            </a:r>
            <a:r>
              <a:rPr lang="en-US" dirty="0" smtClean="0"/>
              <a:t>Agreement (COBA)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 Managed Care </a:t>
            </a:r>
            <a:r>
              <a:rPr lang="en-US" dirty="0" smtClean="0"/>
              <a:t>Regs </a:t>
            </a:r>
            <a:r>
              <a:rPr lang="en-US" dirty="0"/>
              <a:t>438.3(t</a:t>
            </a:r>
            <a:r>
              <a:rPr lang="en-US" dirty="0" smtClean="0"/>
              <a:t>), states with COBA agreement with Medicare must mandate MCOs to:</a:t>
            </a:r>
          </a:p>
          <a:p>
            <a:pPr lvl="1"/>
            <a:r>
              <a:rPr lang="en-US" dirty="0" smtClean="0"/>
              <a:t>Participate </a:t>
            </a:r>
            <a:r>
              <a:rPr lang="en-US" dirty="0"/>
              <a:t>in Medicare’s automated claims crossover process for dual eligible members who are Medicare </a:t>
            </a:r>
            <a:r>
              <a:rPr lang="en-US" dirty="0" smtClean="0"/>
              <a:t>FFS</a:t>
            </a:r>
          </a:p>
          <a:p>
            <a:pPr lvl="2"/>
            <a:r>
              <a:rPr lang="en-US" dirty="0"/>
              <a:t>Medicare waiving MCOs’ per claim processing fees</a:t>
            </a:r>
          </a:p>
          <a:p>
            <a:pPr lvl="1"/>
            <a:r>
              <a:rPr lang="en-US" dirty="0" smtClean="0"/>
              <a:t>Effective with CYE 2018 contracts (7/1/2017 and 10/1/2017)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708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Coordination of Benefits </a:t>
            </a:r>
            <a:r>
              <a:rPr lang="en-US" dirty="0" smtClean="0"/>
              <a:t>Agreement (COBA),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MCOs, </a:t>
            </a:r>
            <a:r>
              <a:rPr lang="en-US" dirty="0"/>
              <a:t>AHCCCS and </a:t>
            </a:r>
            <a:r>
              <a:rPr lang="en-US" dirty="0" smtClean="0"/>
              <a:t>Medicare to </a:t>
            </a:r>
            <a:r>
              <a:rPr lang="en-US" dirty="0"/>
              <a:t>coordinate start-up activities </a:t>
            </a:r>
            <a:endParaRPr lang="en-US" dirty="0" smtClean="0"/>
          </a:p>
          <a:p>
            <a:pPr lvl="1"/>
            <a:r>
              <a:rPr lang="en-US" dirty="0" smtClean="0"/>
              <a:t>Must be completed </a:t>
            </a:r>
            <a:r>
              <a:rPr lang="en-US" dirty="0"/>
              <a:t>prior to </a:t>
            </a:r>
            <a:r>
              <a:rPr lang="en-US" dirty="0" smtClean="0"/>
              <a:t>implementation</a:t>
            </a:r>
            <a:endParaRPr lang="en-US" dirty="0"/>
          </a:p>
          <a:p>
            <a:r>
              <a:rPr lang="en-US" dirty="0" smtClean="0"/>
              <a:t>AHCCCS </a:t>
            </a:r>
            <a:r>
              <a:rPr lang="en-US" dirty="0"/>
              <a:t>establishing a </a:t>
            </a:r>
            <a:r>
              <a:rPr lang="en-US" dirty="0" smtClean="0"/>
              <a:t>workgroup to include MCOs and Medicare</a:t>
            </a:r>
          </a:p>
          <a:p>
            <a:pPr lvl="1"/>
            <a:r>
              <a:rPr lang="en-US" dirty="0" smtClean="0"/>
              <a:t>Tom </a:t>
            </a:r>
            <a:r>
              <a:rPr lang="en-US" dirty="0"/>
              <a:t>Heiser, </a:t>
            </a:r>
            <a:r>
              <a:rPr lang="en-US" dirty="0" smtClean="0"/>
              <a:t>OCO </a:t>
            </a:r>
            <a:r>
              <a:rPr lang="en-US" dirty="0"/>
              <a:t>for </a:t>
            </a:r>
            <a:r>
              <a:rPr lang="en-US" dirty="0" smtClean="0"/>
              <a:t>Medicare, will facilitate</a:t>
            </a:r>
          </a:p>
          <a:p>
            <a:pPr lvl="1"/>
            <a:r>
              <a:rPr lang="en-US" dirty="0" smtClean="0"/>
              <a:t>Tom will contact MCOs regarding participation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87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0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47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VBP Differential Adjusted Payments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 Notice posted 1/18/2017</a:t>
            </a:r>
          </a:p>
          <a:p>
            <a:r>
              <a:rPr lang="en-US" dirty="0"/>
              <a:t>Seeks </a:t>
            </a:r>
            <a:r>
              <a:rPr lang="en-US" dirty="0" smtClean="0"/>
              <a:t>public comments </a:t>
            </a:r>
            <a:r>
              <a:rPr lang="en-US" dirty="0"/>
              <a:t>by 2/17/2017</a:t>
            </a:r>
          </a:p>
          <a:p>
            <a:r>
              <a:rPr lang="en-US" dirty="0" smtClean="0"/>
              <a:t>Includes proposal for CYE 2018 DOS</a:t>
            </a:r>
          </a:p>
          <a:p>
            <a:r>
              <a:rPr lang="en-US" dirty="0" smtClean="0"/>
              <a:t>CYE 2017 VBP</a:t>
            </a:r>
            <a:r>
              <a:rPr lang="en-US" dirty="0"/>
              <a:t> Differential Adjusted </a:t>
            </a:r>
            <a:r>
              <a:rPr lang="en-US" dirty="0" smtClean="0"/>
              <a:t>Payments expire after CYE 2017 DOS</a:t>
            </a:r>
          </a:p>
          <a:p>
            <a:r>
              <a:rPr lang="en-US" dirty="0" smtClean="0"/>
              <a:t>Final decisions dependent on public comments and budgetary guidelines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48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VBP Differential Adjusted Payments, cont.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Providers include:</a:t>
            </a:r>
          </a:p>
          <a:p>
            <a:pPr lvl="1"/>
            <a:r>
              <a:rPr lang="en-US" dirty="0" smtClean="0"/>
              <a:t>Hospitals</a:t>
            </a:r>
          </a:p>
          <a:p>
            <a:pPr lvl="1"/>
            <a:r>
              <a:rPr lang="en-US" dirty="0" smtClean="0"/>
              <a:t>Nursing Facilities</a:t>
            </a:r>
          </a:p>
          <a:p>
            <a:pPr lvl="1"/>
            <a:r>
              <a:rPr lang="en-US" dirty="0" smtClean="0"/>
              <a:t>Integrated Clinics</a:t>
            </a:r>
          </a:p>
          <a:p>
            <a:pPr lvl="1"/>
            <a:r>
              <a:rPr lang="en-US" dirty="0"/>
              <a:t>Physicians, Physician Assistants, and Registered Nurse </a:t>
            </a:r>
            <a:r>
              <a:rPr lang="en-US" dirty="0" smtClean="0"/>
              <a:t>Practitioners</a:t>
            </a:r>
          </a:p>
          <a:p>
            <a:r>
              <a:rPr lang="en-US" dirty="0" smtClean="0"/>
              <a:t>MCOs will be mandated to pass-through all increases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16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VBP Differential Adjusted Payments, cont.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Notice also includes proposed MCO requirements</a:t>
            </a:r>
          </a:p>
          <a:p>
            <a:pPr lvl="1"/>
            <a:r>
              <a:rPr lang="en-US" dirty="0" smtClean="0"/>
              <a:t>Treat &amp; Refer contracting requirements</a:t>
            </a:r>
          </a:p>
          <a:p>
            <a:pPr lvl="2"/>
            <a:r>
              <a:rPr lang="en-US" dirty="0" smtClean="0"/>
              <a:t>Acute Care MCOs</a:t>
            </a:r>
          </a:p>
          <a:p>
            <a:pPr lvl="2"/>
            <a:r>
              <a:rPr lang="en-US" dirty="0" smtClean="0"/>
              <a:t>RBHAs</a:t>
            </a:r>
          </a:p>
          <a:p>
            <a:pPr lvl="2"/>
            <a:r>
              <a:rPr lang="en-US" dirty="0" smtClean="0"/>
              <a:t>Dependent on T&amp;R</a:t>
            </a:r>
            <a:r>
              <a:rPr lang="en-US" dirty="0"/>
              <a:t> </a:t>
            </a:r>
            <a:r>
              <a:rPr lang="en-US" dirty="0" smtClean="0"/>
              <a:t>providers registering (none yet)</a:t>
            </a:r>
          </a:p>
          <a:p>
            <a:pPr lvl="1"/>
            <a:r>
              <a:rPr lang="en-US" dirty="0" smtClean="0"/>
              <a:t>Advancement of VBP Provider Contracting</a:t>
            </a:r>
          </a:p>
          <a:p>
            <a:pPr lvl="2"/>
            <a:r>
              <a:rPr lang="en-US" dirty="0" smtClean="0"/>
              <a:t>LAN categories 2-4 focus</a:t>
            </a:r>
          </a:p>
          <a:p>
            <a:pPr lvl="2"/>
            <a:r>
              <a:rPr lang="en-US" dirty="0" smtClean="0"/>
              <a:t>VBP requirements: up to 70% payments under VBP</a:t>
            </a:r>
          </a:p>
          <a:p>
            <a:pPr lvl="2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76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Free-Standing Emergency Departments (FrEDs)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 (R9-22-712.90) approved by Governor’s Regulatory </a:t>
            </a:r>
            <a:r>
              <a:rPr lang="en-US" dirty="0"/>
              <a:t>Review Council </a:t>
            </a:r>
            <a:r>
              <a:rPr lang="en-US" dirty="0" smtClean="0"/>
              <a:t>12/14/2016</a:t>
            </a:r>
          </a:p>
          <a:p>
            <a:r>
              <a:rPr lang="en-US" dirty="0" smtClean="0"/>
              <a:t>Reimbursement methodology effective for DOS on and after 3/1/2017</a:t>
            </a:r>
          </a:p>
          <a:p>
            <a:r>
              <a:rPr lang="en-US" dirty="0" smtClean="0"/>
              <a:t>Unique provider type (ED) </a:t>
            </a:r>
          </a:p>
          <a:p>
            <a:pPr lvl="1"/>
            <a:r>
              <a:rPr lang="en-US" dirty="0" smtClean="0"/>
              <a:t>FrEDs mandated to register under this PT</a:t>
            </a:r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08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Free-Standing Emergency Departments (FrEDs), cont.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E&amp;M Codes 99281-99285 paid:</a:t>
            </a:r>
          </a:p>
          <a:p>
            <a:pPr lvl="1"/>
            <a:r>
              <a:rPr lang="en-US" dirty="0" smtClean="0"/>
              <a:t>60% of OPFS – 99281</a:t>
            </a:r>
          </a:p>
          <a:p>
            <a:pPr lvl="1"/>
            <a:r>
              <a:rPr lang="en-US" dirty="0" smtClean="0"/>
              <a:t>80% of OPFS – 99282</a:t>
            </a:r>
          </a:p>
          <a:p>
            <a:pPr lvl="1"/>
            <a:r>
              <a:rPr lang="en-US" dirty="0" smtClean="0"/>
              <a:t>90% of OPFS – 99283</a:t>
            </a:r>
          </a:p>
          <a:p>
            <a:pPr lvl="1"/>
            <a:r>
              <a:rPr lang="en-US" dirty="0" smtClean="0"/>
              <a:t>100% of OPFS – 99284 &amp; 99285</a:t>
            </a:r>
          </a:p>
          <a:p>
            <a:r>
              <a:rPr lang="en-US" dirty="0" smtClean="0"/>
              <a:t>Exception for rural FrED - specific criteria</a:t>
            </a:r>
          </a:p>
          <a:p>
            <a:r>
              <a:rPr lang="en-US" dirty="0" smtClean="0"/>
              <a:t>No FrED payment when admitted to hospital with common ownership interest</a:t>
            </a:r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0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Capitation Rates Update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Pharmacy “Deep Dive” in process</a:t>
            </a:r>
          </a:p>
          <a:p>
            <a:pPr lvl="1"/>
            <a:r>
              <a:rPr lang="en-US" dirty="0" smtClean="0"/>
              <a:t>Cap rate amendment if material impact</a:t>
            </a:r>
          </a:p>
          <a:p>
            <a:pPr lvl="1"/>
            <a:r>
              <a:rPr lang="en-US" dirty="0" smtClean="0"/>
              <a:t>Retroactive to </a:t>
            </a:r>
            <a:r>
              <a:rPr lang="en-US" dirty="0" smtClean="0"/>
              <a:t>10/1/2016</a:t>
            </a:r>
            <a:endParaRPr lang="en-US" dirty="0" smtClean="0"/>
          </a:p>
          <a:p>
            <a:r>
              <a:rPr lang="en-US" dirty="0" smtClean="0"/>
              <a:t>Prop 206 provider rate increase for NF (3.5%), HCBS (7% - including BH respite)</a:t>
            </a:r>
          </a:p>
          <a:p>
            <a:pPr lvl="1"/>
            <a:r>
              <a:rPr lang="en-US" dirty="0" smtClean="0"/>
              <a:t>Effective for DOS on and after 1/1/2017</a:t>
            </a:r>
          </a:p>
          <a:p>
            <a:pPr lvl="1"/>
            <a:r>
              <a:rPr lang="en-US" dirty="0" smtClean="0"/>
              <a:t>Cap rate amendment for ALTCS EPD/DDD</a:t>
            </a:r>
          </a:p>
          <a:p>
            <a:pPr lvl="1"/>
            <a:r>
              <a:rPr lang="en-US" dirty="0" smtClean="0"/>
              <a:t>Other cap rates to be reviewed for materiality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16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Capitation Rates Update, cont.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Targeted Investments (TI)</a:t>
            </a:r>
          </a:p>
          <a:p>
            <a:pPr lvl="1"/>
            <a:r>
              <a:rPr lang="en-US" dirty="0" smtClean="0"/>
              <a:t>Cap rate amendment for MCO payments to providers meeting performance measures</a:t>
            </a:r>
            <a:r>
              <a:rPr lang="en-US" dirty="0"/>
              <a:t> </a:t>
            </a:r>
            <a:r>
              <a:rPr lang="en-US" dirty="0" smtClean="0"/>
              <a:t>– timing TBD</a:t>
            </a:r>
          </a:p>
          <a:p>
            <a:pPr lvl="1"/>
            <a:r>
              <a:rPr lang="en-US" dirty="0" smtClean="0"/>
              <a:t>AHCCCS intends to include MCO admin funds</a:t>
            </a:r>
          </a:p>
          <a:p>
            <a:pPr lvl="1"/>
            <a:r>
              <a:rPr lang="en-US" dirty="0" smtClean="0"/>
              <a:t>CMS prior approval needed for cap rate methodology under 438.6(c) </a:t>
            </a:r>
          </a:p>
          <a:p>
            <a:pPr lvl="1"/>
            <a:r>
              <a:rPr lang="en-US" dirty="0" smtClean="0"/>
              <a:t>CYE </a:t>
            </a:r>
            <a:r>
              <a:rPr lang="en-US" dirty="0"/>
              <a:t>2017 contract amendment required to add TI language</a:t>
            </a:r>
          </a:p>
          <a:p>
            <a:pPr lvl="1"/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76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Capitation Rates Update, cont.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7/1/2017 contracts and cap rate renewal due to CMS 4/1/2017</a:t>
            </a:r>
          </a:p>
          <a:p>
            <a:pPr lvl="1"/>
            <a:r>
              <a:rPr lang="en-US" dirty="0" smtClean="0"/>
              <a:t>Cap rate development already starting</a:t>
            </a:r>
          </a:p>
          <a:p>
            <a:r>
              <a:rPr lang="en-US" dirty="0" smtClean="0"/>
              <a:t>10/1/2017 contracts and cap rates (renewal and EPD) due to CMS 7/1/2017</a:t>
            </a:r>
          </a:p>
          <a:p>
            <a:pPr lvl="1"/>
            <a:r>
              <a:rPr lang="en-US" dirty="0" smtClean="0"/>
              <a:t>Cap rate development to begin February 2017</a:t>
            </a:r>
          </a:p>
          <a:p>
            <a:pPr lvl="1"/>
            <a:r>
              <a:rPr lang="en-US" dirty="0" smtClean="0"/>
              <a:t>Contemplating timing of 10/1/2017 FFS rate development and impacts on cap rates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75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2014 AHCCCS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</TotalTime>
  <Words>586</Words>
  <Application>Microsoft Office PowerPoint</Application>
  <PresentationFormat>On-screen Show (4:3)</PresentationFormat>
  <Paragraphs>100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2_2014 AHCCCS</vt:lpstr>
      <vt:lpstr>Rates Update</vt:lpstr>
      <vt:lpstr>VBP Differential Adjusted Payments</vt:lpstr>
      <vt:lpstr>VBP Differential Adjusted Payments, cont.</vt:lpstr>
      <vt:lpstr>VBP Differential Adjusted Payments, cont.</vt:lpstr>
      <vt:lpstr>Free-Standing Emergency Departments (FrEDs)</vt:lpstr>
      <vt:lpstr>Free-Standing Emergency Departments (FrEDs), cont.</vt:lpstr>
      <vt:lpstr>Capitation Rates Update </vt:lpstr>
      <vt:lpstr>Capitation Rates Update, cont. </vt:lpstr>
      <vt:lpstr>Capitation Rates Update, cont.</vt:lpstr>
      <vt:lpstr>Coordination of Benefits Agreement (COBA)</vt:lpstr>
      <vt:lpstr>Coordination of Benefits Agreement (COBA), cont.</vt:lpstr>
      <vt:lpstr>Questions?</vt:lpstr>
      <vt:lpstr>Thank You.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Shepherd, Jill</dc:creator>
  <cp:lastModifiedBy>Silver, Shelli</cp:lastModifiedBy>
  <cp:revision>33</cp:revision>
  <dcterms:created xsi:type="dcterms:W3CDTF">2014-04-21T18:20:21Z</dcterms:created>
  <dcterms:modified xsi:type="dcterms:W3CDTF">2017-01-25T15:39:55Z</dcterms:modified>
</cp:coreProperties>
</file>