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handoutMasterIdLst>
    <p:handoutMasterId r:id="rId17"/>
  </p:handoutMasterIdLst>
  <p:sldIdLst>
    <p:sldId id="275" r:id="rId2"/>
    <p:sldId id="264" r:id="rId3"/>
    <p:sldId id="265" r:id="rId4"/>
    <p:sldId id="285" r:id="rId5"/>
    <p:sldId id="266" r:id="rId6"/>
    <p:sldId id="267" r:id="rId7"/>
    <p:sldId id="268" r:id="rId8"/>
    <p:sldId id="269" r:id="rId9"/>
    <p:sldId id="270" r:id="rId10"/>
    <p:sldId id="281" r:id="rId11"/>
    <p:sldId id="278" r:id="rId12"/>
    <p:sldId id="272" r:id="rId13"/>
    <p:sldId id="284" r:id="rId14"/>
    <p:sldId id="273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4" autoAdjust="0"/>
    <p:restoredTop sz="94595" autoAdjust="0"/>
  </p:normalViewPr>
  <p:slideViewPr>
    <p:cSldViewPr>
      <p:cViewPr>
        <p:scale>
          <a:sx n="100" d="100"/>
          <a:sy n="100" d="100"/>
        </p:scale>
        <p:origin x="-11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snas05\homedir$\A\AXGalico\F_Drive\PC\Documents\Documents\2016%20RBHA%20Provider%20Survey\RBHA%20Provider%20Survey%202016%20Summary%20Results%202015_Fina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nas05\homedir$\A\AXGalico\F_Drive\PC\Documents\Documents\2016%20RBHA%20Provider%20Survey\RBHA%20Provider%20Survey%202016%20Summary%20Results%202015_Final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snas05\homedir$\A\AXGalico\F_Drive\PC\Documents\Documents\2016%20RBHA%20Provider%20Survey\RBHA%20Provider%20Survey%202016%20Summary%20Results%202015_Fina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nas05\homedir$\A\AXGalico\F_Drive\PC\Documents\Documents\2016%20RBHA%20Provider%20Survey\RBHA%20Provider%20Survey%202016%20Summary%20Results%202015_Final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snas05\homedir$\A\AXGalico\F_Drive\PC\Documents\Documents\2016%20RBHA%20Provider%20Survey\RBHA%20Provider%20Survey%202016%20Summary%20Results%202015_Final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\\snas05\homedir$\A\AXGalico\F_Drive\PC\Documents\Documents\2016%20RBHA%20Provider%20Survey\RBHA%20Provider%20Survey%202016%20Summary%20Results%202015_Fin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360374103758634E-2"/>
          <c:y val="0.14151357781927865"/>
          <c:w val="0.76680303696391217"/>
          <c:h val="0.73493744196141564"/>
        </c:manualLayout>
      </c:layout>
      <c:barChart>
        <c:barDir val="col"/>
        <c:grouping val="stacked"/>
        <c:varyColors val="0"/>
        <c:ser>
          <c:idx val="0"/>
          <c:order val="0"/>
          <c:tx>
            <c:v>Satisfied </c:v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Results'!$A$2:$A$4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Results'!$G$2:$G$4</c:f>
              <c:numCache>
                <c:formatCode>0%</c:formatCode>
                <c:ptCount val="3"/>
                <c:pt idx="0">
                  <c:v>0.5752212389380531</c:v>
                </c:pt>
                <c:pt idx="1">
                  <c:v>0.68852459016393452</c:v>
                </c:pt>
                <c:pt idx="2">
                  <c:v>0.82191780821917804</c:v>
                </c:pt>
              </c:numCache>
            </c:numRef>
          </c:val>
        </c:ser>
        <c:ser>
          <c:idx val="1"/>
          <c:order val="1"/>
          <c:tx>
            <c:v>Dissatisfied</c:v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Results'!$A$2:$A$4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Results'!$L$2:$L$4</c:f>
              <c:numCache>
                <c:formatCode>0%</c:formatCode>
                <c:ptCount val="3"/>
                <c:pt idx="0">
                  <c:v>0.4247787610619469</c:v>
                </c:pt>
                <c:pt idx="1">
                  <c:v>0.31147540983606559</c:v>
                </c:pt>
                <c:pt idx="2">
                  <c:v>0.17808219178082191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1480576"/>
        <c:axId val="41482880"/>
      </c:barChart>
      <c:catAx>
        <c:axId val="4148057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 i="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</a:defRPr>
            </a:pPr>
            <a:endParaRPr lang="en-US"/>
          </a:p>
        </c:txPr>
        <c:crossAx val="41482880"/>
        <c:crossesAt val="0"/>
        <c:auto val="1"/>
        <c:lblAlgn val="ctr"/>
        <c:lblOffset val="100"/>
        <c:noMultiLvlLbl val="0"/>
      </c:catAx>
      <c:valAx>
        <c:axId val="41482880"/>
        <c:scaling>
          <c:orientation val="minMax"/>
          <c:max val="1"/>
          <c:min val="0"/>
        </c:scaling>
        <c:delete val="0"/>
        <c:axPos val="l"/>
        <c:majorGridlines>
          <c:spPr>
            <a:effectLst/>
          </c:spPr>
        </c:majorGridlines>
        <c:numFmt formatCode="0%" sourceLinked="1"/>
        <c:majorTickMark val="out"/>
        <c:minorTickMark val="none"/>
        <c:tickLblPos val="nextTo"/>
        <c:spPr>
          <a:ln w="15875" cap="sq" cmpd="sng"/>
          <a:effectLst/>
        </c:spPr>
        <c:txPr>
          <a:bodyPr/>
          <a:lstStyle/>
          <a:p>
            <a:pPr>
              <a:defRPr sz="1200"/>
            </a:pPr>
            <a:endParaRPr lang="en-US"/>
          </a:p>
        </c:txPr>
        <c:crossAx val="4148057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>
                <a:solidFill>
                  <a:schemeClr val="tx2">
                    <a:lumMod val="50000"/>
                  </a:schemeClr>
                </a:solidFill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>
                <a:solidFill>
                  <a:schemeClr val="tx2">
                    <a:lumMod val="50000"/>
                  </a:schemeClr>
                </a:solidFill>
              </a:defRPr>
            </a:pPr>
            <a:endParaRPr lang="en-US"/>
          </a:p>
        </c:txPr>
      </c:legendEntry>
      <c:layout>
        <c:manualLayout>
          <c:xMode val="edge"/>
          <c:yMode val="edge"/>
          <c:x val="0.85283118587449291"/>
          <c:y val="0.40028298735385348"/>
          <c:w val="0.14094139035372871"/>
          <c:h val="0.2547969458363159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289763779527554E-2"/>
          <c:y val="0.11519451735199766"/>
          <c:w val="0.77157438190923622"/>
          <c:h val="0.7692522717304076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'Compiled Results'!$B$34</c:f>
              <c:strCache>
                <c:ptCount val="1"/>
                <c:pt idx="0">
                  <c:v>Satisfied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Results'!$A$7:$A$9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Results'!$G$7:$G$9</c:f>
              <c:numCache>
                <c:formatCode>0%</c:formatCode>
                <c:ptCount val="3"/>
                <c:pt idx="0">
                  <c:v>0.5663716814159292</c:v>
                </c:pt>
                <c:pt idx="1">
                  <c:v>0.60655737704918034</c:v>
                </c:pt>
                <c:pt idx="2">
                  <c:v>0.80821917808219179</c:v>
                </c:pt>
              </c:numCache>
            </c:numRef>
          </c:val>
        </c:ser>
        <c:ser>
          <c:idx val="1"/>
          <c:order val="1"/>
          <c:tx>
            <c:strRef>
              <c:f>'Compiled Results'!$B$35</c:f>
              <c:strCache>
                <c:ptCount val="1"/>
                <c:pt idx="0">
                  <c:v>Dissatisfied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Results'!$A$7:$A$9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Results'!$L$7:$L$9</c:f>
              <c:numCache>
                <c:formatCode>0%</c:formatCode>
                <c:ptCount val="3"/>
                <c:pt idx="0">
                  <c:v>0.4336283185840708</c:v>
                </c:pt>
                <c:pt idx="1">
                  <c:v>0.39344262295081966</c:v>
                </c:pt>
                <c:pt idx="2">
                  <c:v>0.19178082191780821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599680"/>
        <c:axId val="39152640"/>
      </c:barChart>
      <c:catAx>
        <c:axId val="3859968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b="1"/>
            </a:pPr>
            <a:endParaRPr lang="en-US"/>
          </a:p>
        </c:txPr>
        <c:crossAx val="39152640"/>
        <c:crosses val="autoZero"/>
        <c:auto val="1"/>
        <c:lblAlgn val="ctr"/>
        <c:lblOffset val="100"/>
        <c:noMultiLvlLbl val="0"/>
      </c:catAx>
      <c:valAx>
        <c:axId val="391526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85996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790163042622925"/>
          <c:y val="0.43550852489489322"/>
          <c:w val="0.13209843672135108"/>
          <c:h val="0.1748498633622638"/>
        </c:manualLayout>
      </c:layout>
      <c:overlay val="0"/>
      <c:txPr>
        <a:bodyPr/>
        <a:lstStyle/>
        <a:p>
          <a:pPr>
            <a:defRPr sz="1400">
              <a:solidFill>
                <a:schemeClr val="tx2">
                  <a:lumMod val="50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 algn="ctr">
        <a:defRPr lang="en-US" sz="1200" b="0" i="0" u="none" strike="noStrike" kern="1200" baseline="0"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151887556111563E-2"/>
          <c:y val="0.13505102869816807"/>
          <c:w val="0.77565898888807128"/>
          <c:h val="0.745524945097538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'Compiled Results'!$B$34</c:f>
              <c:strCache>
                <c:ptCount val="1"/>
                <c:pt idx="0">
                  <c:v>Satisfied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Results'!$A$12:$A$14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Results'!$G$12:$G$14</c:f>
              <c:numCache>
                <c:formatCode>0%</c:formatCode>
                <c:ptCount val="3"/>
                <c:pt idx="0">
                  <c:v>0.45132743362831862</c:v>
                </c:pt>
                <c:pt idx="1">
                  <c:v>0.55737704918032782</c:v>
                </c:pt>
                <c:pt idx="2">
                  <c:v>0.78082191780821919</c:v>
                </c:pt>
              </c:numCache>
            </c:numRef>
          </c:val>
        </c:ser>
        <c:ser>
          <c:idx val="1"/>
          <c:order val="1"/>
          <c:tx>
            <c:strRef>
              <c:f>'Compiled Results'!$B$35</c:f>
              <c:strCache>
                <c:ptCount val="1"/>
                <c:pt idx="0">
                  <c:v>Dissatisfied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Results'!$A$12:$A$14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Results'!$L$12:$L$14</c:f>
              <c:numCache>
                <c:formatCode>0%</c:formatCode>
                <c:ptCount val="3"/>
                <c:pt idx="0">
                  <c:v>0.54867256637168138</c:v>
                </c:pt>
                <c:pt idx="1">
                  <c:v>0.44262295081967218</c:v>
                </c:pt>
                <c:pt idx="2">
                  <c:v>0.21917808219178081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9287040"/>
        <c:axId val="41132800"/>
      </c:barChart>
      <c:catAx>
        <c:axId val="392870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41132800"/>
        <c:crosses val="autoZero"/>
        <c:auto val="1"/>
        <c:lblAlgn val="ctr"/>
        <c:lblOffset val="100"/>
        <c:noMultiLvlLbl val="0"/>
      </c:catAx>
      <c:valAx>
        <c:axId val="4113280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392870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859089459611925"/>
          <c:y val="0.43752553440884873"/>
          <c:w val="0.14972838177918876"/>
          <c:h val="0.18680528744760158"/>
        </c:manualLayout>
      </c:layout>
      <c:overlay val="0"/>
      <c:txPr>
        <a:bodyPr/>
        <a:lstStyle/>
        <a:p>
          <a:pPr>
            <a:defRPr sz="1400">
              <a:solidFill>
                <a:schemeClr val="tx2">
                  <a:lumMod val="50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475987798822438E-2"/>
          <c:y val="0.11855264913919658"/>
          <c:w val="0.79957544158331562"/>
          <c:h val="0.74095667067040349"/>
        </c:manualLayout>
      </c:layout>
      <c:barChart>
        <c:barDir val="col"/>
        <c:grouping val="stacked"/>
        <c:varyColors val="0"/>
        <c:ser>
          <c:idx val="0"/>
          <c:order val="0"/>
          <c:tx>
            <c:v>Satisfied</c:v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Results'!$A$12:$A$14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Results'!$G$17:$G$19</c:f>
              <c:numCache>
                <c:formatCode>0%</c:formatCode>
                <c:ptCount val="3"/>
                <c:pt idx="0">
                  <c:v>0.58407079646017701</c:v>
                </c:pt>
                <c:pt idx="1">
                  <c:v>0.62295081967213117</c:v>
                </c:pt>
                <c:pt idx="2">
                  <c:v>0.82191780821917804</c:v>
                </c:pt>
              </c:numCache>
            </c:numRef>
          </c:val>
        </c:ser>
        <c:ser>
          <c:idx val="1"/>
          <c:order val="1"/>
          <c:tx>
            <c:v>Dissatisfied</c:v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Results'!$A$12:$A$14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Results'!$L$17:$L$19</c:f>
              <c:numCache>
                <c:formatCode>0%</c:formatCode>
                <c:ptCount val="3"/>
                <c:pt idx="0">
                  <c:v>0.41592920353982299</c:v>
                </c:pt>
                <c:pt idx="1">
                  <c:v>0.37704918032786883</c:v>
                </c:pt>
                <c:pt idx="2">
                  <c:v>0.17808219178082191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4837120"/>
        <c:axId val="44921600"/>
      </c:barChart>
      <c:catAx>
        <c:axId val="448371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44921600"/>
        <c:crosses val="autoZero"/>
        <c:auto val="1"/>
        <c:lblAlgn val="ctr"/>
        <c:lblOffset val="100"/>
        <c:noMultiLvlLbl val="0"/>
      </c:catAx>
      <c:valAx>
        <c:axId val="4492160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4837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722837010238584"/>
          <c:y val="0.42569620534721297"/>
          <c:w val="0.13676565011987407"/>
          <c:h val="0.20978147548629592"/>
        </c:manualLayout>
      </c:layout>
      <c:overlay val="0"/>
      <c:txPr>
        <a:bodyPr/>
        <a:lstStyle/>
        <a:p>
          <a:pPr>
            <a:defRPr sz="1400">
              <a:solidFill>
                <a:schemeClr val="tx2">
                  <a:lumMod val="50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5495825458527139E-2"/>
          <c:y val="0.14272673689301313"/>
          <c:w val="0.78296769236977115"/>
          <c:h val="0.75597994473998709"/>
        </c:manualLayout>
      </c:layout>
      <c:barChart>
        <c:barDir val="col"/>
        <c:grouping val="stacked"/>
        <c:varyColors val="0"/>
        <c:ser>
          <c:idx val="0"/>
          <c:order val="0"/>
          <c:tx>
            <c:v>Satisfied</c:v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Results'!$A$22:$A$24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Results'!$G$22:$G$24</c:f>
              <c:numCache>
                <c:formatCode>0%</c:formatCode>
                <c:ptCount val="3"/>
                <c:pt idx="0">
                  <c:v>0.5663716814159292</c:v>
                </c:pt>
                <c:pt idx="1">
                  <c:v>0.72131147540983598</c:v>
                </c:pt>
                <c:pt idx="2">
                  <c:v>0.79452054794520555</c:v>
                </c:pt>
              </c:numCache>
            </c:numRef>
          </c:val>
        </c:ser>
        <c:ser>
          <c:idx val="1"/>
          <c:order val="1"/>
          <c:tx>
            <c:v>Dissatisfied</c:v>
          </c:tx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Results'!$A$22:$A$24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Results'!$L$22:$L$24</c:f>
              <c:numCache>
                <c:formatCode>0%</c:formatCode>
                <c:ptCount val="3"/>
                <c:pt idx="0">
                  <c:v>0.4336283185840708</c:v>
                </c:pt>
                <c:pt idx="1">
                  <c:v>0.27868852459016391</c:v>
                </c:pt>
                <c:pt idx="2">
                  <c:v>0.20547945205479451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004288"/>
        <c:axId val="45005824"/>
      </c:barChart>
      <c:catAx>
        <c:axId val="450042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en-US" sz="12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45005824"/>
        <c:crosses val="autoZero"/>
        <c:auto val="1"/>
        <c:lblAlgn val="ctr"/>
        <c:lblOffset val="100"/>
        <c:noMultiLvlLbl val="0"/>
      </c:catAx>
      <c:valAx>
        <c:axId val="45005824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en-US"/>
          </a:p>
        </c:txPr>
        <c:crossAx val="45004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843052787550246"/>
          <c:y val="0.43639716035321097"/>
          <c:w val="0.13082090058391599"/>
          <c:h val="0.17834927325761124"/>
        </c:manualLayout>
      </c:layout>
      <c:overlay val="0"/>
      <c:txPr>
        <a:bodyPr/>
        <a:lstStyle/>
        <a:p>
          <a:pPr>
            <a:defRPr sz="1400">
              <a:solidFill>
                <a:schemeClr val="tx2">
                  <a:lumMod val="50000"/>
                </a:schemeClr>
              </a:solidFill>
            </a:defRPr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2035139394796822E-2"/>
          <c:y val="9.786557382081626E-2"/>
          <c:w val="0.7677048519737496"/>
          <c:h val="0.75192810364930696"/>
        </c:manualLayout>
      </c:layout>
      <c:barChart>
        <c:barDir val="col"/>
        <c:grouping val="stacked"/>
        <c:varyColors val="0"/>
        <c:ser>
          <c:idx val="0"/>
          <c:order val="0"/>
          <c:tx>
            <c:v>Satisfied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Results'!$A$27:$A$29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Results'!$G$27:$G$29</c:f>
              <c:numCache>
                <c:formatCode>0%</c:formatCode>
                <c:ptCount val="3"/>
                <c:pt idx="0">
                  <c:v>0.61946902654867253</c:v>
                </c:pt>
                <c:pt idx="1">
                  <c:v>0.60655737704918034</c:v>
                </c:pt>
                <c:pt idx="2">
                  <c:v>0.76712328767123283</c:v>
                </c:pt>
              </c:numCache>
            </c:numRef>
          </c:val>
        </c:ser>
        <c:ser>
          <c:idx val="1"/>
          <c:order val="1"/>
          <c:tx>
            <c:v>Dissatisfied</c:v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'Compiled Results'!$A$27:$A$29</c:f>
              <c:strCache>
                <c:ptCount val="3"/>
                <c:pt idx="0">
                  <c:v>Mercy Maricopa Integrated Care </c:v>
                </c:pt>
                <c:pt idx="1">
                  <c:v>Cenpatico Integrated Care</c:v>
                </c:pt>
                <c:pt idx="2">
                  <c:v>Health Choice Integrated Care </c:v>
                </c:pt>
              </c:strCache>
            </c:strRef>
          </c:cat>
          <c:val>
            <c:numRef>
              <c:f>'Compiled Results'!$L$27:$L$29</c:f>
              <c:numCache>
                <c:formatCode>0%</c:formatCode>
                <c:ptCount val="3"/>
                <c:pt idx="0">
                  <c:v>0.38938053097345138</c:v>
                </c:pt>
                <c:pt idx="1">
                  <c:v>0.39344262295081966</c:v>
                </c:pt>
                <c:pt idx="2">
                  <c:v>0.23287671232876711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219840"/>
        <c:axId val="46405120"/>
      </c:barChart>
      <c:catAx>
        <c:axId val="45219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/>
            </a:pPr>
            <a:endParaRPr lang="en-US"/>
          </a:p>
        </c:txPr>
        <c:crossAx val="46405120"/>
        <c:crosses val="autoZero"/>
        <c:auto val="1"/>
        <c:lblAlgn val="ctr"/>
        <c:lblOffset val="100"/>
        <c:noMultiLvlLbl val="0"/>
      </c:catAx>
      <c:valAx>
        <c:axId val="4640512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52198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 b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 b="0"/>
            </a:pPr>
            <a:endParaRPr lang="en-US"/>
          </a:p>
        </c:txPr>
      </c:legendEntry>
      <c:layout>
        <c:manualLayout>
          <c:xMode val="edge"/>
          <c:yMode val="edge"/>
          <c:x val="0.86035502638765493"/>
          <c:y val="0.43683144884965674"/>
          <c:w val="0.1381998016313882"/>
          <c:h val="0.1750683188680982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 algn="ctr">
        <a:defRPr lang="en-US" sz="1200" b="1" i="0" u="none" strike="noStrike" kern="1200" baseline="0">
          <a:solidFill>
            <a:sysClr val="windowText" lastClr="000000"/>
          </a:solidFill>
          <a:latin typeface="+mn-lt"/>
          <a:ea typeface="+mn-ea"/>
          <a:cs typeface="+mn-cs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0.02727</cdr:x>
      <cdr:y>0.01818</cdr:y>
    </cdr:from>
    <cdr:to>
      <cdr:x>0.89091</cdr:x>
      <cdr:y>0.12727</cdr:y>
    </cdr:to>
    <cdr:sp macro="" textlink="">
      <cdr:nvSpPr>
        <cdr:cNvPr id="2" name="TextBox 2"/>
        <cdr:cNvSpPr txBox="1"/>
      </cdr:nvSpPr>
      <cdr:spPr>
        <a:xfrm xmlns:a="http://schemas.openxmlformats.org/drawingml/2006/main">
          <a:off x="228600" y="76200"/>
          <a:ext cx="7239000" cy="4572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>
          <a:noAutofit/>
        </a:bodyPr>
        <a:lstStyle xmlns:a="http://schemas.openxmlformats.org/drawingml/2006/main"/>
        <a:p xmlns:a="http://schemas.openxmlformats.org/drawingml/2006/main">
          <a:pPr marL="0" marR="0" algn="ctr">
            <a:spcBef>
              <a:spcPts val="0"/>
            </a:spcBef>
            <a:spcAft>
              <a:spcPts val="0"/>
            </a:spcAft>
          </a:pPr>
          <a:r>
            <a:rPr lang="en-US" sz="1800" dirty="0">
              <a:solidFill>
                <a:srgbClr val="000000"/>
              </a:solidFill>
              <a:effectLst/>
              <a:ea typeface="Times New Roman"/>
              <a:cs typeface="Times New Roman"/>
            </a:rPr>
            <a:t>How satisfied are you with the RBHA's</a:t>
          </a:r>
          <a:r>
            <a:rPr lang="en-US" sz="1800" i="1" dirty="0">
              <a:solidFill>
                <a:srgbClr val="000000"/>
              </a:solidFill>
              <a:effectLst/>
              <a:ea typeface="Times New Roman"/>
              <a:cs typeface="Times New Roman"/>
            </a:rPr>
            <a:t> </a:t>
          </a:r>
          <a:r>
            <a:rPr lang="en-US" sz="1800" b="1" i="1" dirty="0">
              <a:solidFill>
                <a:srgbClr val="000000"/>
              </a:solidFill>
              <a:effectLst/>
              <a:ea typeface="Times New Roman"/>
              <a:cs typeface="Times New Roman"/>
            </a:rPr>
            <a:t>processing of your initial claims</a:t>
          </a:r>
          <a:r>
            <a:rPr lang="en-US" sz="1800" dirty="0">
              <a:solidFill>
                <a:srgbClr val="000000"/>
              </a:solidFill>
              <a:effectLst/>
              <a:ea typeface="Times New Roman"/>
              <a:cs typeface="Times New Roman"/>
            </a:rPr>
            <a:t>?</a:t>
          </a:r>
          <a:endParaRPr lang="en-US" sz="1800" dirty="0">
            <a:effectLst/>
            <a:latin typeface="Times New Roman"/>
            <a:ea typeface="Times New Roman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0.1088</cdr:x>
      <cdr:y>0.05833</cdr:y>
    </cdr:from>
    <cdr:to>
      <cdr:x>0.8944</cdr:x>
      <cdr:y>0.14444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47701" y="200025"/>
          <a:ext cx="4676775" cy="29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0.00943</cdr:x>
      <cdr:y>0</cdr:y>
    </cdr:from>
    <cdr:to>
      <cdr:x>0.9434</cdr:x>
      <cdr:y>0.11889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6200" y="0"/>
          <a:ext cx="7543800" cy="533400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/>
            <a:t>How satisfied</a:t>
          </a:r>
          <a:r>
            <a:rPr lang="en-US" sz="1800" baseline="0" dirty="0"/>
            <a:t> are you with the RBHA's </a:t>
          </a:r>
          <a:r>
            <a:rPr lang="en-US" sz="1800" b="1" i="1" baseline="0" dirty="0"/>
            <a:t>resolution of your claims issues? </a:t>
          </a:r>
          <a:endParaRPr lang="en-US" sz="1800" b="1" i="1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0.01754</cdr:y>
    </cdr:from>
    <cdr:to>
      <cdr:x>0.99995</cdr:x>
      <cdr:y>0.19375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0" y="63830"/>
          <a:ext cx="6290631" cy="641249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/>
            <a:t>How satisfied are you with the RBHA's </a:t>
          </a:r>
          <a:r>
            <a:rPr lang="en-US" sz="1800" b="1" i="1" dirty="0"/>
            <a:t>timeliness of resolution</a:t>
          </a:r>
          <a:r>
            <a:rPr lang="en-US" sz="1800" b="1" i="1" baseline="0" dirty="0"/>
            <a:t> of your claims issues? </a:t>
          </a:r>
          <a:endParaRPr lang="en-US" sz="1800" b="1" i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0.05774</cdr:x>
      <cdr:y>0.02129</cdr:y>
    </cdr:from>
    <cdr:to>
      <cdr:x>0.95435</cdr:x>
      <cdr:y>0.1134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33292" y="62081"/>
          <a:ext cx="5175368" cy="2685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/>
            <a:t>How satisfied</a:t>
          </a:r>
          <a:r>
            <a:rPr lang="en-US" sz="1800" baseline="0" dirty="0"/>
            <a:t> are you with the </a:t>
          </a:r>
          <a:r>
            <a:rPr lang="en-US" sz="1800" b="0" baseline="0" dirty="0"/>
            <a:t>RBHA's</a:t>
          </a:r>
          <a:r>
            <a:rPr lang="en-US" sz="1800" b="1" baseline="0" dirty="0"/>
            <a:t> </a:t>
          </a:r>
          <a:r>
            <a:rPr lang="en-US" sz="1800" b="1" i="1" baseline="0" dirty="0"/>
            <a:t>Claims Customer Service? </a:t>
          </a:r>
          <a:endParaRPr lang="en-US" sz="1800" b="1" i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0.08478</cdr:x>
      <cdr:y>0.03077</cdr:y>
    </cdr:from>
    <cdr:to>
      <cdr:x>0.94826</cdr:x>
      <cdr:y>0.15921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3336" y="111964"/>
          <a:ext cx="5432105" cy="4674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/>
            <a:t>How satisfied</a:t>
          </a:r>
          <a:r>
            <a:rPr lang="en-US" sz="1800" baseline="0" dirty="0"/>
            <a:t> are you with the RBHA's </a:t>
          </a:r>
          <a:r>
            <a:rPr lang="en-US" sz="1800" b="1" i="1" baseline="0" dirty="0"/>
            <a:t>Provider Service Staff? </a:t>
          </a:r>
          <a:endParaRPr lang="en-US" sz="1800" b="1" i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0.10208</cdr:x>
      <cdr:y>0.0117</cdr:y>
    </cdr:from>
    <cdr:to>
      <cdr:x>0.89981</cdr:x>
      <cdr:y>0.12281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4351" y="38100"/>
          <a:ext cx="4019550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800" dirty="0"/>
            <a:t>How </a:t>
          </a:r>
          <a:r>
            <a:rPr lang="en-US" sz="1800" dirty="0" smtClean="0"/>
            <a:t>satisfied</a:t>
          </a:r>
          <a:r>
            <a:rPr lang="en-US" sz="1800" baseline="0" dirty="0" smtClean="0"/>
            <a:t> </a:t>
          </a:r>
          <a:r>
            <a:rPr lang="en-US" sz="1800" baseline="0" dirty="0"/>
            <a:t>are you with the RBHA's </a:t>
          </a:r>
          <a:r>
            <a:rPr lang="en-US" sz="1800" b="1" i="1" baseline="0" dirty="0"/>
            <a:t>credentialing process? </a:t>
          </a:r>
          <a:endParaRPr lang="en-US" sz="1800" b="1" i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47FC63-2A86-4271-88DA-5DA024CBE6AC}" type="datetimeFigureOut">
              <a:rPr lang="en-US" smtClean="0"/>
              <a:t>1/24/2017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A2FEA8D-87FD-4DAD-A986-B9C2B2A24B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260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6DAAAD-9A8A-4037-9921-B72F2182C2F4}" type="datetimeFigureOut">
              <a:rPr lang="en-US" smtClean="0"/>
              <a:t>1/24/2017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C9C71B4-0BE4-46D8-9A18-4A1D7B2ED13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2118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>
          <a:xfrm>
            <a:off x="448056" y="2209800"/>
            <a:ext cx="6705600" cy="1905000"/>
          </a:xfrm>
          <a:prstGeom prst="rect">
            <a:avLst/>
          </a:prstGeom>
        </p:spPr>
        <p:txBody>
          <a:bodyPr anchor="ctr" anchorCtr="0"/>
          <a:lstStyle>
            <a:lvl1pPr algn="l">
              <a:defRPr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57200" y="4114800"/>
            <a:ext cx="4724400" cy="2133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38616"/>
            <a:ext cx="4648200" cy="126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951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ank you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Thank You.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32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ansitio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42875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Transition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49072" y="4114800"/>
            <a:ext cx="5723128" cy="1676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742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with Title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434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07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703618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381000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085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Graphic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7200" y="1600200"/>
            <a:ext cx="4114800" cy="43735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4"/>
          </p:nvPr>
        </p:nvSpPr>
        <p:spPr>
          <a:xfrm>
            <a:off x="4610101" y="1828800"/>
            <a:ext cx="4210194" cy="38862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chemeClr val="tx1">
                    <a:lumMod val="65000"/>
                    <a:lumOff val="3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2668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e-Contrast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381000" y="1447800"/>
            <a:ext cx="8458200" cy="0"/>
          </a:xfrm>
          <a:prstGeom prst="line">
            <a:avLst/>
          </a:prstGeom>
          <a:ln w="28575">
            <a:solidFill>
              <a:srgbClr val="318DCC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27910"/>
            <a:ext cx="39624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57200" y="236220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3"/>
          </p:nvPr>
        </p:nvSpPr>
        <p:spPr>
          <a:xfrm>
            <a:off x="4572000" y="1600200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200" b="1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587531" y="2334490"/>
            <a:ext cx="3993573" cy="3810000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F2D10E"/>
              </a:buClr>
              <a:buFont typeface="Arial" panose="020B0604020202020204" pitchFamily="34" charset="0"/>
              <a:buChar char="•"/>
              <a:defRPr sz="22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742950" indent="-285750">
              <a:buClr>
                <a:srgbClr val="F2D10E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1143000" indent="-228600">
              <a:buClr>
                <a:srgbClr val="F2D10E"/>
              </a:buClr>
              <a:buFont typeface="Wingdings" panose="05000000000000000000" pitchFamily="2" charset="2"/>
              <a:buChar char="§"/>
              <a:defRPr sz="18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marL="1600200" indent="-228600">
              <a:buClr>
                <a:srgbClr val="F2D10E"/>
              </a:buClr>
              <a:buSzPct val="70000"/>
              <a:buFont typeface="Wingdings" panose="05000000000000000000" pitchFamily="2" charset="2"/>
              <a:buChar char="q"/>
              <a:defRPr sz="16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marL="2057400" indent="-228600">
              <a:buClr>
                <a:srgbClr val="F2D10E"/>
              </a:buClr>
              <a:buFont typeface="Arial" panose="020B0604020202020204" pitchFamily="34" charset="0"/>
              <a:buChar char="•"/>
              <a:defRPr sz="1400">
                <a:solidFill>
                  <a:srgbClr val="71717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sz="4000" dirty="0">
                <a:solidFill>
                  <a:srgbClr val="318DCF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estions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49072" y="1371600"/>
            <a:ext cx="5723128" cy="2457450"/>
          </a:xfrm>
          <a:prstGeom prst="rect">
            <a:avLst/>
          </a:prstGeom>
        </p:spPr>
        <p:txBody>
          <a:bodyPr anchor="b" anchorCtr="0"/>
          <a:lstStyle>
            <a:lvl1pPr algn="l">
              <a:defRPr lang="en-US" dirty="0">
                <a:solidFill>
                  <a:srgbClr val="318DCC"/>
                </a:solidFill>
                <a:effectLst>
                  <a:outerShdw blurRad="63500" dist="38100" dir="2700000" algn="tl">
                    <a:srgbClr val="1F5B83">
                      <a:alpha val="42745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dirty="0" smtClean="0"/>
              <a:t>Question?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6969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" y="6019800"/>
            <a:ext cx="2228088" cy="604060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6969"/>
            <a:ext cx="9144000" cy="381000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358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199632"/>
            <a:ext cx="2133600" cy="288925"/>
          </a:xfrm>
          <a:prstGeom prst="rect">
            <a:avLst/>
          </a:prstGeom>
        </p:spPr>
        <p:txBody>
          <a:bodyPr anchor="b" anchorCtr="0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F445594-FFE8-4E90-934C-EFF530110A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199632"/>
            <a:ext cx="9144000" cy="381000"/>
          </a:xfrm>
          <a:prstGeom prst="rect">
            <a:avLst/>
          </a:prstGeom>
        </p:spPr>
        <p:txBody>
          <a:bodyPr anchor="b" anchorCtr="0"/>
          <a:lstStyle>
            <a:lvl1pPr algn="ctr">
              <a:lnSpc>
                <a:spcPts val="1200"/>
              </a:lnSpc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 smtClean="0"/>
              <a:t>Reaching across Arizona to provide comprehensive 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350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OPERATIONS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3600" b="1" dirty="0" smtClean="0"/>
          </a:p>
          <a:p>
            <a:pPr marL="0" indent="0" algn="ctr">
              <a:buNone/>
            </a:pPr>
            <a:r>
              <a:rPr lang="en-US" sz="3600" b="1" dirty="0" smtClean="0"/>
              <a:t>AHCCCS </a:t>
            </a:r>
            <a:r>
              <a:rPr lang="en-US" sz="3600" b="1" dirty="0" smtClean="0"/>
              <a:t>RBHA Provider Survey 2016</a:t>
            </a:r>
            <a:endParaRPr lang="en-US" sz="3600" b="1" dirty="0"/>
          </a:p>
          <a:p>
            <a:pPr marL="0" indent="0" algn="ctr">
              <a:buNone/>
            </a:pP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705600" y="6172200"/>
            <a:ext cx="2133600" cy="288925"/>
          </a:xfrm>
        </p:spPr>
        <p:txBody>
          <a:bodyPr/>
          <a:lstStyle/>
          <a:p>
            <a:fld id="{FF445594-FFE8-4E90-934C-EFF530110A38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65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RBHAs Compare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820184391"/>
              </p:ext>
            </p:extLst>
          </p:nvPr>
        </p:nvGraphicFramePr>
        <p:xfrm>
          <a:off x="533400" y="1609407"/>
          <a:ext cx="8001000" cy="4638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955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1"/>
          </p:nvPr>
        </p:nvSpPr>
        <p:spPr>
          <a:xfrm>
            <a:off x="457200" y="1447800"/>
            <a:ext cx="4114800" cy="4648200"/>
          </a:xfrm>
        </p:spPr>
        <p:txBody>
          <a:bodyPr/>
          <a:lstStyle/>
          <a:p>
            <a:r>
              <a:rPr lang="en-US" sz="2400" i="1" dirty="0"/>
              <a:t>Most satisfaction</a:t>
            </a:r>
            <a:r>
              <a:rPr lang="en-US" sz="2400" dirty="0"/>
              <a:t>  </a:t>
            </a:r>
          </a:p>
          <a:p>
            <a:pPr lvl="1">
              <a:spcBef>
                <a:spcPts val="0"/>
              </a:spcBef>
            </a:pPr>
            <a:r>
              <a:rPr lang="en-US" sz="2000" dirty="0" smtClean="0">
                <a:solidFill>
                  <a:schemeClr val="tx1"/>
                </a:solidFill>
              </a:rPr>
              <a:t>RBHA performance </a:t>
            </a:r>
            <a:r>
              <a:rPr lang="en-US" sz="2000" dirty="0">
                <a:solidFill>
                  <a:schemeClr val="tx1"/>
                </a:solidFill>
              </a:rPr>
              <a:t>with </a:t>
            </a:r>
            <a:r>
              <a:rPr lang="en-US" sz="2000" b="1" dirty="0">
                <a:solidFill>
                  <a:schemeClr val="tx1"/>
                </a:solidFill>
              </a:rPr>
              <a:t>processing of initial </a:t>
            </a:r>
            <a:r>
              <a:rPr lang="en-US" sz="2000" b="1" dirty="0" smtClean="0">
                <a:solidFill>
                  <a:schemeClr val="tx1"/>
                </a:solidFill>
              </a:rPr>
              <a:t>claims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and </a:t>
            </a:r>
            <a:r>
              <a:rPr lang="en-US" sz="2000" b="1" dirty="0">
                <a:solidFill>
                  <a:schemeClr val="tx1"/>
                </a:solidFill>
              </a:rPr>
              <a:t>p</a:t>
            </a:r>
            <a:r>
              <a:rPr lang="en-US" sz="2000" b="1" dirty="0" smtClean="0">
                <a:solidFill>
                  <a:schemeClr val="tx1"/>
                </a:solidFill>
              </a:rPr>
              <a:t>rovider </a:t>
            </a:r>
            <a:r>
              <a:rPr lang="en-US" sz="2000" b="1" dirty="0">
                <a:solidFill>
                  <a:schemeClr val="tx1"/>
                </a:solidFill>
              </a:rPr>
              <a:t>s</a:t>
            </a:r>
            <a:r>
              <a:rPr lang="en-US" sz="2000" b="1" dirty="0" smtClean="0">
                <a:solidFill>
                  <a:schemeClr val="tx1"/>
                </a:solidFill>
              </a:rPr>
              <a:t>ervices staff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en-US" sz="2000" dirty="0"/>
          </a:p>
          <a:p>
            <a:r>
              <a:rPr lang="en-US" sz="2400" i="1" dirty="0"/>
              <a:t>Most dissatisfaction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</a:rPr>
              <a:t>RBHA </a:t>
            </a:r>
            <a:r>
              <a:rPr lang="en-US" sz="2000" dirty="0" smtClean="0">
                <a:solidFill>
                  <a:schemeClr val="tx1"/>
                </a:solidFill>
              </a:rPr>
              <a:t>performance </a:t>
            </a:r>
            <a:r>
              <a:rPr lang="en-US" sz="2000" dirty="0">
                <a:solidFill>
                  <a:schemeClr val="tx1"/>
                </a:solidFill>
              </a:rPr>
              <a:t>with </a:t>
            </a:r>
            <a:r>
              <a:rPr lang="en-US" sz="2000" b="1" dirty="0">
                <a:solidFill>
                  <a:schemeClr val="tx1"/>
                </a:solidFill>
              </a:rPr>
              <a:t>resolution of claims </a:t>
            </a:r>
            <a:r>
              <a:rPr lang="en-US" sz="2000" b="1" dirty="0" smtClean="0">
                <a:solidFill>
                  <a:schemeClr val="tx1"/>
                </a:solidFill>
              </a:rPr>
              <a:t>issues,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b="1" dirty="0">
                <a:solidFill>
                  <a:schemeClr val="tx1"/>
                </a:solidFill>
              </a:rPr>
              <a:t>timeliness of resolution of claims </a:t>
            </a:r>
            <a:r>
              <a:rPr lang="en-US" sz="2000" b="1" dirty="0" smtClean="0">
                <a:solidFill>
                  <a:schemeClr val="tx1"/>
                </a:solidFill>
              </a:rPr>
              <a:t>issues </a:t>
            </a:r>
            <a:r>
              <a:rPr lang="en-US" sz="2000" dirty="0" smtClean="0">
                <a:solidFill>
                  <a:schemeClr val="tx1"/>
                </a:solidFill>
              </a:rPr>
              <a:t>and </a:t>
            </a:r>
            <a:r>
              <a:rPr lang="en-US" sz="2000" b="1" dirty="0" smtClean="0">
                <a:solidFill>
                  <a:schemeClr val="tx1"/>
                </a:solidFill>
              </a:rPr>
              <a:t>credentialing.</a:t>
            </a:r>
            <a:endParaRPr lang="en-US" sz="2000" b="1" dirty="0">
              <a:solidFill>
                <a:schemeClr val="tx1"/>
              </a:solidFill>
            </a:endParaRPr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2"/>
          </p:nvPr>
        </p:nvSpPr>
        <p:spPr>
          <a:xfrm>
            <a:off x="4191000" y="1600200"/>
            <a:ext cx="4800600" cy="4724400"/>
          </a:xfrm>
        </p:spPr>
        <p:txBody>
          <a:bodyPr/>
          <a:lstStyle/>
          <a:p>
            <a:r>
              <a:rPr lang="en-US" sz="2400" dirty="0"/>
              <a:t>Comments</a:t>
            </a:r>
          </a:p>
          <a:p>
            <a:pPr lvl="1"/>
            <a:r>
              <a:rPr lang="en-US" sz="1700" dirty="0" smtClean="0"/>
              <a:t>105 </a:t>
            </a:r>
            <a:r>
              <a:rPr lang="en-US" sz="1700" dirty="0" smtClean="0"/>
              <a:t>total </a:t>
            </a:r>
            <a:r>
              <a:rPr lang="en-US" sz="1700" dirty="0"/>
              <a:t>comments </a:t>
            </a:r>
            <a:r>
              <a:rPr lang="en-US" sz="1700" dirty="0" smtClean="0"/>
              <a:t>across </a:t>
            </a:r>
            <a:r>
              <a:rPr lang="en-US" sz="1700" dirty="0"/>
              <a:t>all </a:t>
            </a:r>
            <a:r>
              <a:rPr lang="en-US" sz="1700" dirty="0" smtClean="0"/>
              <a:t>RBHAs</a:t>
            </a:r>
            <a:endParaRPr lang="en-US" sz="1700" dirty="0"/>
          </a:p>
          <a:p>
            <a:pPr lvl="2"/>
            <a:r>
              <a:rPr lang="en-US" sz="1600" dirty="0" smtClean="0"/>
              <a:t>Provider satisfaction – </a:t>
            </a:r>
          </a:p>
          <a:p>
            <a:pPr lvl="3"/>
            <a:r>
              <a:rPr lang="en-US" sz="1600" dirty="0" smtClean="0"/>
              <a:t>2016: 30.1%</a:t>
            </a:r>
            <a:endParaRPr lang="en-US" sz="1600" dirty="0" smtClean="0"/>
          </a:p>
          <a:p>
            <a:pPr lvl="2"/>
            <a:r>
              <a:rPr lang="en-US" sz="1600" dirty="0" smtClean="0"/>
              <a:t>Provider </a:t>
            </a:r>
            <a:r>
              <a:rPr lang="en-US" sz="1600" dirty="0" smtClean="0"/>
              <a:t>dissatisfaction –</a:t>
            </a:r>
          </a:p>
          <a:p>
            <a:pPr lvl="3"/>
            <a:r>
              <a:rPr lang="en-US" sz="1600" dirty="0" smtClean="0"/>
              <a:t>2016: 69.9% 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sz="1200" dirty="0" smtClean="0"/>
          </a:p>
          <a:p>
            <a:pPr lvl="1"/>
            <a:r>
              <a:rPr lang="en-US" sz="1700" dirty="0" smtClean="0">
                <a:solidFill>
                  <a:schemeClr val="tx1"/>
                </a:solidFill>
              </a:rPr>
              <a:t>Dissatisfied responses </a:t>
            </a:r>
            <a:r>
              <a:rPr lang="en-US" sz="1800" dirty="0" smtClean="0"/>
              <a:t>indicate </a:t>
            </a:r>
            <a:r>
              <a:rPr lang="en-US" sz="1800" dirty="0"/>
              <a:t>a desire for RBHA improvement in the efficiency and </a:t>
            </a:r>
            <a:r>
              <a:rPr lang="en-US" sz="1800" dirty="0" smtClean="0"/>
              <a:t>responsiveness of </a:t>
            </a:r>
            <a:r>
              <a:rPr lang="en-US" sz="1800" b="1" dirty="0"/>
              <a:t>resolution of claims issues, particularly related to timeliness of resolution, subsequent </a:t>
            </a:r>
            <a:r>
              <a:rPr lang="en-US" sz="1800" b="1" dirty="0" smtClean="0"/>
              <a:t>payment, </a:t>
            </a:r>
            <a:r>
              <a:rPr lang="en-US" sz="1800" b="1" dirty="0"/>
              <a:t>and efficient and responsive customer service.</a:t>
            </a:r>
          </a:p>
          <a:p>
            <a:pPr lvl="1"/>
            <a:endParaRPr lang="en-US" sz="1700" b="1" dirty="0">
              <a:solidFill>
                <a:schemeClr val="tx1"/>
              </a:solidFill>
            </a:endParaRPr>
          </a:p>
          <a:p>
            <a:pPr lvl="2"/>
            <a:endParaRPr lang="en-US" sz="1800" dirty="0"/>
          </a:p>
          <a:p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Overall Findings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7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Actions &amp;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 smtClean="0"/>
              <a:t>RBHAs</a:t>
            </a:r>
            <a:endParaRPr lang="en-US" sz="2800" dirty="0" smtClean="0"/>
          </a:p>
          <a:p>
            <a:pPr lvl="1">
              <a:spcAft>
                <a:spcPts val="1200"/>
              </a:spcAft>
            </a:pPr>
            <a:r>
              <a:rPr lang="en-US" sz="2400" dirty="0"/>
              <a:t>D</a:t>
            </a:r>
            <a:r>
              <a:rPr lang="en-US" sz="2400" dirty="0" smtClean="0"/>
              <a:t>iscuss </a:t>
            </a:r>
            <a:r>
              <a:rPr lang="en-US" sz="2400" dirty="0"/>
              <a:t>the survey results at </a:t>
            </a:r>
            <a:r>
              <a:rPr lang="en-US" sz="2400" dirty="0" smtClean="0"/>
              <a:t>your </a:t>
            </a:r>
            <a:r>
              <a:rPr lang="en-US" sz="2400" dirty="0"/>
              <a:t>Quarterly Health Plan Update meeting with the </a:t>
            </a:r>
            <a:r>
              <a:rPr lang="en-US" sz="2400" dirty="0" smtClean="0"/>
              <a:t>Director.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Planned </a:t>
            </a:r>
            <a:r>
              <a:rPr lang="en-US" sz="2000" dirty="0"/>
              <a:t>course of action to address needed improvements </a:t>
            </a:r>
            <a:endParaRPr lang="en-US" sz="2000" dirty="0" smtClean="0"/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Strengths </a:t>
            </a:r>
            <a:r>
              <a:rPr lang="en-US" sz="2000" dirty="0"/>
              <a:t>and challenges</a:t>
            </a:r>
          </a:p>
          <a:p>
            <a:pPr lvl="2">
              <a:spcAft>
                <a:spcPts val="1200"/>
              </a:spcAft>
            </a:pPr>
            <a:r>
              <a:rPr lang="en-US" sz="2000" dirty="0" smtClean="0"/>
              <a:t>Correlation </a:t>
            </a:r>
            <a:r>
              <a:rPr lang="en-US" sz="2000" dirty="0" smtClean="0"/>
              <a:t>of implemented strategies to results</a:t>
            </a:r>
          </a:p>
          <a:p>
            <a:pPr lvl="1">
              <a:spcAft>
                <a:spcPts val="1200"/>
              </a:spcAft>
            </a:pPr>
            <a:endParaRPr lang="en-US" sz="2400" dirty="0" smtClean="0"/>
          </a:p>
          <a:p>
            <a:pPr lvl="1"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38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Follow-up Actions &amp;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382000" cy="437356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endParaRPr lang="en-US" dirty="0" smtClean="0"/>
          </a:p>
          <a:p>
            <a:pPr>
              <a:spcAft>
                <a:spcPts val="1200"/>
              </a:spcAft>
            </a:pPr>
            <a:r>
              <a:rPr lang="en-US" dirty="0" smtClean="0"/>
              <a:t>AHCCCS</a:t>
            </a:r>
          </a:p>
          <a:p>
            <a:pPr lvl="2">
              <a:spcAft>
                <a:spcPts val="1200"/>
              </a:spcAft>
            </a:pPr>
            <a:r>
              <a:rPr lang="en-US" sz="2800" dirty="0" smtClean="0"/>
              <a:t>Survey Report posted to the AHCCCS web </a:t>
            </a:r>
            <a:r>
              <a:rPr lang="en-US" sz="2800" dirty="0" smtClean="0"/>
              <a:t>in February / March 2017</a:t>
            </a:r>
          </a:p>
          <a:p>
            <a:pPr lvl="2">
              <a:spcAft>
                <a:spcPts val="1200"/>
              </a:spcAft>
            </a:pPr>
            <a:r>
              <a:rPr lang="en-US" sz="2800" dirty="0" smtClean="0"/>
              <a:t>Individual RBHA reports to be issued to RBHAs three weeks prior to Quarterly </a:t>
            </a:r>
            <a:r>
              <a:rPr lang="en-US" sz="2800" dirty="0"/>
              <a:t>Health Plan Update meeting with </a:t>
            </a:r>
            <a:r>
              <a:rPr lang="en-US" sz="2800" dirty="0" smtClean="0"/>
              <a:t>AHCCCS Director.</a:t>
            </a:r>
            <a:endParaRPr lang="en-US" sz="2800" dirty="0" smtClean="0"/>
          </a:p>
          <a:p>
            <a:pPr lvl="1">
              <a:spcAft>
                <a:spcPts val="1200"/>
              </a:spcAft>
            </a:pPr>
            <a:endParaRPr lang="en-US" sz="2400" dirty="0" smtClean="0"/>
          </a:p>
          <a:p>
            <a:pPr lvl="1">
              <a:spcAft>
                <a:spcPts val="1200"/>
              </a:spcAft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791200"/>
            <a:ext cx="9144000" cy="786769"/>
          </a:xfrm>
        </p:spPr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390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8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RBHA Provider Survey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373563"/>
          </a:xfrm>
        </p:spPr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urvey </a:t>
            </a:r>
            <a:r>
              <a:rPr lang="en-US" dirty="0"/>
              <a:t>was developed using web-based provider of survey solutions, </a:t>
            </a:r>
            <a:r>
              <a:rPr lang="en-US" i="1" dirty="0"/>
              <a:t>Survey </a:t>
            </a:r>
            <a:r>
              <a:rPr lang="en-US" i="1" dirty="0" smtClean="0"/>
              <a:t>Monkey</a:t>
            </a:r>
          </a:p>
          <a:p>
            <a:r>
              <a:rPr lang="en-US" dirty="0" smtClean="0"/>
              <a:t>Survey </a:t>
            </a:r>
            <a:r>
              <a:rPr lang="en-US" dirty="0" smtClean="0"/>
              <a:t>for </a:t>
            </a:r>
            <a:r>
              <a:rPr lang="en-US" dirty="0" smtClean="0"/>
              <a:t>all RBHA contracted providers </a:t>
            </a:r>
          </a:p>
          <a:p>
            <a:r>
              <a:rPr lang="en-US" dirty="0" smtClean="0"/>
              <a:t>RBHAs disseminated survey to providers. Also available </a:t>
            </a:r>
            <a:r>
              <a:rPr lang="en-US" dirty="0" smtClean="0"/>
              <a:t>on </a:t>
            </a:r>
            <a:r>
              <a:rPr lang="en-US" dirty="0" smtClean="0"/>
              <a:t>the AHCCCS website 10/1/16 </a:t>
            </a:r>
            <a:r>
              <a:rPr lang="en-US" dirty="0" smtClean="0"/>
              <a:t>– </a:t>
            </a:r>
            <a:r>
              <a:rPr lang="en-US" dirty="0" smtClean="0"/>
              <a:t>10/31/16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7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343400"/>
          </a:xfrm>
        </p:spPr>
        <p:txBody>
          <a:bodyPr/>
          <a:lstStyle/>
          <a:p>
            <a:pPr lvl="0"/>
            <a:r>
              <a:rPr lang="en-US" sz="2300" dirty="0"/>
              <a:t>How satisfied are you with this RBHAs </a:t>
            </a:r>
            <a:r>
              <a:rPr lang="en-US" sz="2300" b="1" dirty="0"/>
              <a:t>processing of your initial claims</a:t>
            </a:r>
            <a:r>
              <a:rPr lang="en-US" sz="2300" dirty="0"/>
              <a:t>?            </a:t>
            </a:r>
          </a:p>
          <a:p>
            <a:pPr lvl="0"/>
            <a:r>
              <a:rPr lang="en-US" sz="2300" dirty="0"/>
              <a:t>How satisfied are you with this RBHAs </a:t>
            </a:r>
            <a:r>
              <a:rPr lang="en-US" sz="2300" b="1" dirty="0"/>
              <a:t>resolution of your claims issues</a:t>
            </a:r>
            <a:r>
              <a:rPr lang="en-US" sz="2300" dirty="0" smtClean="0"/>
              <a:t>?</a:t>
            </a:r>
            <a:endParaRPr lang="en-US" sz="2300" dirty="0"/>
          </a:p>
          <a:p>
            <a:pPr lvl="0"/>
            <a:r>
              <a:rPr lang="en-US" sz="2300" dirty="0"/>
              <a:t>How satisfied are you with this RBHAs </a:t>
            </a:r>
            <a:r>
              <a:rPr lang="en-US" sz="2300" b="1" dirty="0"/>
              <a:t>timeliness of resolution of your claims issues</a:t>
            </a:r>
            <a:r>
              <a:rPr lang="en-US" sz="2300" dirty="0" smtClean="0"/>
              <a:t>?</a:t>
            </a:r>
            <a:endParaRPr lang="en-US" sz="2300" dirty="0"/>
          </a:p>
          <a:p>
            <a:pPr lvl="0"/>
            <a:r>
              <a:rPr lang="en-US" sz="2300" dirty="0"/>
              <a:t>How satisfied are you with this RBHAs </a:t>
            </a:r>
            <a:r>
              <a:rPr lang="en-US" sz="2300" b="1" dirty="0"/>
              <a:t>claims customer service </a:t>
            </a:r>
            <a:r>
              <a:rPr lang="en-US" sz="2300" dirty="0"/>
              <a:t>department</a:t>
            </a:r>
            <a:r>
              <a:rPr lang="en-US" sz="2300" dirty="0" smtClean="0"/>
              <a:t>?</a:t>
            </a:r>
            <a:endParaRPr lang="en-US" sz="2300" dirty="0"/>
          </a:p>
          <a:p>
            <a:pPr lvl="0"/>
            <a:r>
              <a:rPr lang="en-US" sz="2300" dirty="0"/>
              <a:t>How satisfied are you with this RBHAs </a:t>
            </a:r>
            <a:r>
              <a:rPr lang="en-US" sz="2300" b="1" dirty="0"/>
              <a:t>provider services </a:t>
            </a:r>
            <a:r>
              <a:rPr lang="en-US" sz="2300" dirty="0"/>
              <a:t>staff</a:t>
            </a:r>
            <a:r>
              <a:rPr lang="en-US" sz="2300" dirty="0" smtClean="0"/>
              <a:t>?</a:t>
            </a:r>
            <a:endParaRPr lang="en-US" sz="2300" dirty="0"/>
          </a:p>
          <a:p>
            <a:pPr lvl="0"/>
            <a:r>
              <a:rPr lang="en-US" sz="2300" dirty="0"/>
              <a:t>How satisfied are you with this RBHAs </a:t>
            </a:r>
            <a:r>
              <a:rPr lang="en-US" sz="2300" b="1" dirty="0" smtClean="0"/>
              <a:t>credentialing</a:t>
            </a:r>
            <a:r>
              <a:rPr lang="en-US" sz="2300" dirty="0" smtClean="0"/>
              <a:t> </a:t>
            </a:r>
            <a:r>
              <a:rPr lang="en-US" sz="2300" dirty="0"/>
              <a:t>process?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69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</a:t>
            </a:r>
            <a:r>
              <a:rPr lang="en-US" dirty="0" smtClean="0"/>
              <a:t>Response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343400"/>
          </a:xfrm>
        </p:spPr>
        <p:txBody>
          <a:bodyPr/>
          <a:lstStyle/>
          <a:p>
            <a:r>
              <a:rPr lang="en-US" dirty="0" smtClean="0"/>
              <a:t>AHCCCS received a total of 308 responses: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100346"/>
              </p:ext>
            </p:extLst>
          </p:nvPr>
        </p:nvGraphicFramePr>
        <p:xfrm>
          <a:off x="533400" y="2438401"/>
          <a:ext cx="8077200" cy="28193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9379"/>
                <a:gridCol w="3747821"/>
              </a:tblGrid>
              <a:tr h="850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79500" algn="l"/>
                        </a:tabLst>
                      </a:pPr>
                      <a:r>
                        <a:rPr lang="en-US" sz="1800" dirty="0">
                          <a:effectLst/>
                        </a:rPr>
                        <a:t>RBHA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# of Contracted Survey Respondents who Completed the Survey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</a:tr>
              <a:tr h="656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Mercy Maricopa Integrated Care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113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656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Cenpatico Integrated Care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122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6564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Health Choice Integrated Care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73</a:t>
                      </a:r>
                      <a:endParaRPr lang="en-US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27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 smtClean="0"/>
              <a:t>RBHAs Compare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688668217"/>
              </p:ext>
            </p:extLst>
          </p:nvPr>
        </p:nvGraphicFramePr>
        <p:xfrm>
          <a:off x="457200" y="1676400"/>
          <a:ext cx="83820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811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RBHAs Compare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86238809"/>
              </p:ext>
            </p:extLst>
          </p:nvPr>
        </p:nvGraphicFramePr>
        <p:xfrm>
          <a:off x="609600" y="1600200"/>
          <a:ext cx="8077200" cy="448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630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RBHAs Compare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678907240"/>
              </p:ext>
            </p:extLst>
          </p:nvPr>
        </p:nvGraphicFramePr>
        <p:xfrm>
          <a:off x="381001" y="1609407"/>
          <a:ext cx="8153400" cy="4486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529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RBHAs Compare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683258213"/>
              </p:ext>
            </p:extLst>
          </p:nvPr>
        </p:nvGraphicFramePr>
        <p:xfrm>
          <a:off x="457200" y="1600201"/>
          <a:ext cx="8458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142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</a:t>
            </a:r>
            <a:r>
              <a:rPr lang="en-US" dirty="0" smtClean="0"/>
              <a:t>RBHAs Compare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F445594-FFE8-4E90-934C-EFF530110A38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Reaching across Arizona to provide comprehensive </a:t>
            </a:r>
            <a:br>
              <a:rPr lang="en-US" dirty="0" smtClean="0"/>
            </a:br>
            <a:r>
              <a:rPr lang="en-US" dirty="0" smtClean="0"/>
              <a:t>quality health care for those in need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676040084"/>
              </p:ext>
            </p:extLst>
          </p:nvPr>
        </p:nvGraphicFramePr>
        <p:xfrm>
          <a:off x="457200" y="1609407"/>
          <a:ext cx="8153399" cy="4562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75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HCCCS template 2014">
  <a:themeElements>
    <a:clrScheme name="AHCCCS 1">
      <a:dk1>
        <a:srgbClr val="595959"/>
      </a:dk1>
      <a:lt1>
        <a:sysClr val="window" lastClr="FFFFFF"/>
      </a:lt1>
      <a:dk2>
        <a:srgbClr val="1F497D"/>
      </a:dk2>
      <a:lt2>
        <a:srgbClr val="FFFFFF"/>
      </a:lt2>
      <a:accent1>
        <a:srgbClr val="318DCC"/>
      </a:accent1>
      <a:accent2>
        <a:srgbClr val="FFCB08"/>
      </a:accent2>
      <a:accent3>
        <a:srgbClr val="702339"/>
      </a:accent3>
      <a:accent4>
        <a:srgbClr val="6E9282"/>
      </a:accent4>
      <a:accent5>
        <a:srgbClr val="A0CEEC"/>
      </a:accent5>
      <a:accent6>
        <a:srgbClr val="FAE69C"/>
      </a:accent6>
      <a:hlink>
        <a:srgbClr val="318DCC"/>
      </a:hlink>
      <a:folHlink>
        <a:srgbClr val="7023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AHCCCS template 2014</Template>
  <TotalTime>624</TotalTime>
  <Words>408</Words>
  <Application>Microsoft Office PowerPoint</Application>
  <PresentationFormat>On-screen Show (4:3)</PresentationFormat>
  <Paragraphs>90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AHCCCS template 2014</vt:lpstr>
      <vt:lpstr>OPERATIONS UPDATE</vt:lpstr>
      <vt:lpstr>RBHA Provider Survey</vt:lpstr>
      <vt:lpstr>Survey Questions</vt:lpstr>
      <vt:lpstr>Survey Response </vt:lpstr>
      <vt:lpstr>How RBHAs Compare</vt:lpstr>
      <vt:lpstr>How RBHAs Compare</vt:lpstr>
      <vt:lpstr>How RBHAs Compare</vt:lpstr>
      <vt:lpstr>How RBHAs Compare</vt:lpstr>
      <vt:lpstr>How RBHAs Compare</vt:lpstr>
      <vt:lpstr>How RBHAs Compare </vt:lpstr>
      <vt:lpstr>Overall Findings</vt:lpstr>
      <vt:lpstr>Follow-up Actions &amp; Expectations</vt:lpstr>
      <vt:lpstr>Follow-up Actions &amp; Expectations</vt:lpstr>
      <vt:lpstr>Questions?</vt:lpstr>
    </vt:vector>
  </TitlesOfParts>
  <Company>AHCCCS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Rountree, Virginia</dc:creator>
  <cp:lastModifiedBy>Galico, Alexandra</cp:lastModifiedBy>
  <cp:revision>53</cp:revision>
  <cp:lastPrinted>2017-01-24T21:30:09Z</cp:lastPrinted>
  <dcterms:created xsi:type="dcterms:W3CDTF">2014-11-17T23:26:06Z</dcterms:created>
  <dcterms:modified xsi:type="dcterms:W3CDTF">2017-01-24T21:35:24Z</dcterms:modified>
</cp:coreProperties>
</file>