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27" r:id="rId4"/>
  </p:sldMasterIdLst>
  <p:notesMasterIdLst>
    <p:notesMasterId r:id="rId25"/>
  </p:notesMasterIdLst>
  <p:handoutMasterIdLst>
    <p:handoutMasterId r:id="rId26"/>
  </p:handoutMasterIdLst>
  <p:sldIdLst>
    <p:sldId id="349" r:id="rId5"/>
    <p:sldId id="696" r:id="rId6"/>
    <p:sldId id="697" r:id="rId7"/>
    <p:sldId id="689" r:id="rId8"/>
    <p:sldId id="690" r:id="rId9"/>
    <p:sldId id="691" r:id="rId10"/>
    <p:sldId id="694" r:id="rId11"/>
    <p:sldId id="695" r:id="rId12"/>
    <p:sldId id="693" r:id="rId13"/>
    <p:sldId id="692" r:id="rId14"/>
    <p:sldId id="681" r:id="rId15"/>
    <p:sldId id="682" r:id="rId16"/>
    <p:sldId id="671" r:id="rId17"/>
    <p:sldId id="703" r:id="rId18"/>
    <p:sldId id="699" r:id="rId19"/>
    <p:sldId id="700" r:id="rId20"/>
    <p:sldId id="698" r:id="rId21"/>
    <p:sldId id="704" r:id="rId22"/>
    <p:sldId id="701" r:id="rId23"/>
    <p:sldId id="702" r:id="rId24"/>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3BC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8917" autoAdjust="0"/>
    <p:restoredTop sz="95592" autoAdjust="0"/>
  </p:normalViewPr>
  <p:slideViewPr>
    <p:cSldViewPr>
      <p:cViewPr>
        <p:scale>
          <a:sx n="70" d="100"/>
          <a:sy n="70" d="100"/>
        </p:scale>
        <p:origin x="-1038" y="-840"/>
      </p:cViewPr>
      <p:guideLst>
        <p:guide orient="horz" pos="2160"/>
        <p:guide pos="2880"/>
      </p:guideLst>
    </p:cSldViewPr>
  </p:slideViewPr>
  <p:notesTextViewPr>
    <p:cViewPr>
      <p:scale>
        <a:sx n="100" d="100"/>
        <a:sy n="100" d="100"/>
      </p:scale>
      <p:origin x="0" y="0"/>
    </p:cViewPr>
  </p:notesTextViewPr>
  <p:sorterViewPr>
    <p:cViewPr>
      <p:scale>
        <a:sx n="140" d="100"/>
        <a:sy n="140" d="100"/>
      </p:scale>
      <p:origin x="0" y="7230"/>
    </p:cViewPr>
  </p:sorterViewPr>
  <p:notesViewPr>
    <p:cSldViewPr>
      <p:cViewPr varScale="1">
        <p:scale>
          <a:sx n="81" d="100"/>
          <a:sy n="81" d="100"/>
        </p:scale>
        <p:origin x="-1998" y="-9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bklazare\AppData\Local\Microsoft\Windows\INetCache\Content.Outlook\JABY9X77\AC-NEA%20by%20Age%20and%20Service%20Category.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bklazare\AppData\Local\Microsoft\Windows\INetCache\Content.Outlook\JABY9X77\AC-NEA%20by%20Age%20and%20Service%20Category.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stacked"/>
        <c:varyColors val="0"/>
        <c:ser>
          <c:idx val="0"/>
          <c:order val="0"/>
          <c:tx>
            <c:strRef>
              <c:f>'Chart Data'!$D$23</c:f>
              <c:strCache>
                <c:ptCount val="1"/>
                <c:pt idx="0">
                  <c:v>0-100%</c:v>
                </c:pt>
              </c:strCache>
            </c:strRef>
          </c:tx>
          <c:spPr>
            <a:solidFill>
              <a:srgbClr val="00B0F0"/>
            </a:solidFill>
          </c:spPr>
          <c:invertIfNegative val="0"/>
          <c:cat>
            <c:strRef>
              <c:f>'Chart Data'!$C$24:$C$28</c:f>
              <c:strCache>
                <c:ptCount val="5"/>
                <c:pt idx="0">
                  <c:v>Under 20</c:v>
                </c:pt>
                <c:pt idx="1">
                  <c:v>20-29</c:v>
                </c:pt>
                <c:pt idx="2">
                  <c:v>30-39</c:v>
                </c:pt>
                <c:pt idx="3">
                  <c:v>40-49</c:v>
                </c:pt>
                <c:pt idx="4">
                  <c:v>50+</c:v>
                </c:pt>
              </c:strCache>
            </c:strRef>
          </c:cat>
          <c:val>
            <c:numRef>
              <c:f>'Chart Data'!$D$24:$D$28</c:f>
              <c:numCache>
                <c:formatCode>_(* #,##0_);_(* \(#,##0\);_(* "-"??_);_(@_)</c:formatCode>
                <c:ptCount val="5"/>
                <c:pt idx="0">
                  <c:v>19142</c:v>
                </c:pt>
                <c:pt idx="1">
                  <c:v>97865</c:v>
                </c:pt>
                <c:pt idx="2">
                  <c:v>50304</c:v>
                </c:pt>
                <c:pt idx="3">
                  <c:v>50260</c:v>
                </c:pt>
                <c:pt idx="4">
                  <c:v>100655</c:v>
                </c:pt>
              </c:numCache>
            </c:numRef>
          </c:val>
        </c:ser>
        <c:ser>
          <c:idx val="1"/>
          <c:order val="1"/>
          <c:tx>
            <c:strRef>
              <c:f>'Chart Data'!$E$23</c:f>
              <c:strCache>
                <c:ptCount val="1"/>
                <c:pt idx="0">
                  <c:v>100-138%</c:v>
                </c:pt>
              </c:strCache>
            </c:strRef>
          </c:tx>
          <c:spPr>
            <a:solidFill>
              <a:srgbClr val="FFFF00"/>
            </a:solidFill>
          </c:spPr>
          <c:invertIfNegative val="0"/>
          <c:cat>
            <c:strRef>
              <c:f>'Chart Data'!$C$24:$C$28</c:f>
              <c:strCache>
                <c:ptCount val="5"/>
                <c:pt idx="0">
                  <c:v>Under 20</c:v>
                </c:pt>
                <c:pt idx="1">
                  <c:v>20-29</c:v>
                </c:pt>
                <c:pt idx="2">
                  <c:v>30-39</c:v>
                </c:pt>
                <c:pt idx="3">
                  <c:v>40-49</c:v>
                </c:pt>
                <c:pt idx="4">
                  <c:v>50+</c:v>
                </c:pt>
              </c:strCache>
            </c:strRef>
          </c:cat>
          <c:val>
            <c:numRef>
              <c:f>'Chart Data'!$E$24:$E$28</c:f>
              <c:numCache>
                <c:formatCode>_(* #,##0_);_(* \(#,##0\);_(* "-"??_);_(@_)</c:formatCode>
                <c:ptCount val="5"/>
                <c:pt idx="0">
                  <c:v>4729</c:v>
                </c:pt>
                <c:pt idx="1">
                  <c:v>30800</c:v>
                </c:pt>
                <c:pt idx="2">
                  <c:v>23236</c:v>
                </c:pt>
                <c:pt idx="3">
                  <c:v>20249</c:v>
                </c:pt>
                <c:pt idx="4">
                  <c:v>29624</c:v>
                </c:pt>
              </c:numCache>
            </c:numRef>
          </c:val>
        </c:ser>
        <c:dLbls>
          <c:showLegendKey val="0"/>
          <c:showVal val="0"/>
          <c:showCatName val="0"/>
          <c:showSerName val="0"/>
          <c:showPercent val="0"/>
          <c:showBubbleSize val="0"/>
        </c:dLbls>
        <c:gapWidth val="150"/>
        <c:overlap val="100"/>
        <c:axId val="142687616"/>
        <c:axId val="145467264"/>
      </c:barChart>
      <c:catAx>
        <c:axId val="142687616"/>
        <c:scaling>
          <c:orientation val="minMax"/>
        </c:scaling>
        <c:delete val="0"/>
        <c:axPos val="b"/>
        <c:majorTickMark val="out"/>
        <c:minorTickMark val="none"/>
        <c:tickLblPos val="nextTo"/>
        <c:crossAx val="145467264"/>
        <c:crosses val="autoZero"/>
        <c:auto val="1"/>
        <c:lblAlgn val="ctr"/>
        <c:lblOffset val="100"/>
        <c:noMultiLvlLbl val="0"/>
      </c:catAx>
      <c:valAx>
        <c:axId val="145467264"/>
        <c:scaling>
          <c:orientation val="minMax"/>
        </c:scaling>
        <c:delete val="0"/>
        <c:axPos val="l"/>
        <c:majorGridlines/>
        <c:numFmt formatCode="_(* #,##0_);_(* \(#,##0\);_(* &quot;-&quot;??_);_(@_)" sourceLinked="1"/>
        <c:majorTickMark val="out"/>
        <c:minorTickMark val="none"/>
        <c:tickLblPos val="nextTo"/>
        <c:crossAx val="142687616"/>
        <c:crosses val="autoZero"/>
        <c:crossBetween val="between"/>
      </c:valAx>
    </c:plotArea>
    <c:legend>
      <c:legendPos val="r"/>
      <c:layout/>
      <c:overlay val="0"/>
      <c:spPr>
        <a:ln>
          <a:solidFill>
            <a:schemeClr val="accent1"/>
          </a:solidFill>
        </a:ln>
      </c:spPr>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title>
      <c:tx>
        <c:rich>
          <a:bodyPr/>
          <a:lstStyle/>
          <a:p>
            <a:pPr algn="ctr">
              <a:defRPr/>
            </a:pPr>
            <a:r>
              <a:rPr lang="en-US" sz="2400" b="1" dirty="0">
                <a:solidFill>
                  <a:srgbClr val="318DCF"/>
                </a:solidFill>
                <a:latin typeface="Tahoma" panose="020B0604030504040204" pitchFamily="34" charset="0"/>
                <a:ea typeface="Tahoma" panose="020B0604030504040204" pitchFamily="34" charset="0"/>
                <a:cs typeface="Tahoma" panose="020B0604030504040204" pitchFamily="34" charset="0"/>
              </a:rPr>
              <a:t>ACA-Related Member Services by Category</a:t>
            </a:r>
          </a:p>
          <a:p>
            <a:pPr algn="ctr">
              <a:defRPr/>
            </a:pPr>
            <a:r>
              <a:rPr lang="en-US" sz="2400" b="1" dirty="0">
                <a:solidFill>
                  <a:srgbClr val="318DCF"/>
                </a:solidFill>
                <a:latin typeface="Tahoma" panose="020B0604030504040204" pitchFamily="34" charset="0"/>
                <a:ea typeface="Tahoma" panose="020B0604030504040204" pitchFamily="34" charset="0"/>
                <a:cs typeface="Tahoma" panose="020B0604030504040204" pitchFamily="34" charset="0"/>
              </a:rPr>
              <a:t>Based on SFY 2015 </a:t>
            </a:r>
            <a:r>
              <a:rPr lang="en-US" sz="2400" b="1" dirty="0" smtClean="0">
                <a:solidFill>
                  <a:srgbClr val="318DCF"/>
                </a:solidFill>
                <a:latin typeface="Tahoma" panose="020B0604030504040204" pitchFamily="34" charset="0"/>
                <a:ea typeface="Tahoma" panose="020B0604030504040204" pitchFamily="34" charset="0"/>
                <a:cs typeface="Tahoma" panose="020B0604030504040204" pitchFamily="34" charset="0"/>
              </a:rPr>
              <a:t>Claims/Encounter </a:t>
            </a:r>
            <a:r>
              <a:rPr lang="en-US" sz="2400" b="1" dirty="0">
                <a:solidFill>
                  <a:srgbClr val="318DCF"/>
                </a:solidFill>
                <a:latin typeface="Tahoma" panose="020B0604030504040204" pitchFamily="34" charset="0"/>
                <a:ea typeface="Tahoma" panose="020B0604030504040204" pitchFamily="34" charset="0"/>
                <a:cs typeface="Tahoma" panose="020B0604030504040204" pitchFamily="34" charset="0"/>
              </a:rPr>
              <a:t>Data</a:t>
            </a:r>
          </a:p>
        </c:rich>
      </c:tx>
      <c:layout>
        <c:manualLayout>
          <c:xMode val="edge"/>
          <c:yMode val="edge"/>
          <c:x val="0.11417180982959535"/>
          <c:y val="1.6161616161616162E-2"/>
        </c:manualLayout>
      </c:layout>
      <c:overlay val="0"/>
    </c:title>
    <c:autoTitleDeleted val="0"/>
    <c:plotArea>
      <c:layout/>
      <c:pieChart>
        <c:varyColors val="1"/>
        <c:ser>
          <c:idx val="0"/>
          <c:order val="0"/>
          <c:dLbls>
            <c:showLegendKey val="0"/>
            <c:showVal val="1"/>
            <c:showCatName val="0"/>
            <c:showSerName val="0"/>
            <c:showPercent val="0"/>
            <c:showBubbleSize val="0"/>
            <c:showLeaderLines val="1"/>
          </c:dLbls>
          <c:cat>
            <c:strRef>
              <c:f>'Chart Data'!$A$8:$A$19</c:f>
              <c:strCache>
                <c:ptCount val="12"/>
                <c:pt idx="0">
                  <c:v>Hospital Outpatient</c:v>
                </c:pt>
                <c:pt idx="1">
                  <c:v>Hospital Inpatient</c:v>
                </c:pt>
                <c:pt idx="2">
                  <c:v>Professional</c:v>
                </c:pt>
                <c:pt idx="3">
                  <c:v>Pharmacy</c:v>
                </c:pt>
                <c:pt idx="4">
                  <c:v>Medical Services</c:v>
                </c:pt>
                <c:pt idx="5">
                  <c:v>Transportation</c:v>
                </c:pt>
                <c:pt idx="6">
                  <c:v>Behavioral Health</c:v>
                </c:pt>
                <c:pt idx="7">
                  <c:v>Institutional (NF)</c:v>
                </c:pt>
                <c:pt idx="8">
                  <c:v>DME and Supplies</c:v>
                </c:pt>
                <c:pt idx="9">
                  <c:v>HCBS</c:v>
                </c:pt>
                <c:pt idx="10">
                  <c:v>Other Services</c:v>
                </c:pt>
                <c:pt idx="11">
                  <c:v>Dental</c:v>
                </c:pt>
              </c:strCache>
            </c:strRef>
          </c:cat>
          <c:val>
            <c:numRef>
              <c:f>'Chart Data'!$B$8:$B$19</c:f>
              <c:numCache>
                <c:formatCode>0.0%</c:formatCode>
                <c:ptCount val="12"/>
                <c:pt idx="0">
                  <c:v>0.22642365970915326</c:v>
                </c:pt>
                <c:pt idx="1">
                  <c:v>0.21673935565558075</c:v>
                </c:pt>
                <c:pt idx="2">
                  <c:v>0.18964234474021496</c:v>
                </c:pt>
                <c:pt idx="3">
                  <c:v>0.18325394066573042</c:v>
                </c:pt>
                <c:pt idx="4">
                  <c:v>5.4162001257123824E-2</c:v>
                </c:pt>
                <c:pt idx="5">
                  <c:v>5.4033522111265248E-2</c:v>
                </c:pt>
                <c:pt idx="6">
                  <c:v>4.8552973625305029E-2</c:v>
                </c:pt>
                <c:pt idx="7">
                  <c:v>8.9737467369892781E-3</c:v>
                </c:pt>
                <c:pt idx="8">
                  <c:v>6.7207347854878587E-3</c:v>
                </c:pt>
                <c:pt idx="9">
                  <c:v>5.7144125608343211E-3</c:v>
                </c:pt>
                <c:pt idx="10">
                  <c:v>3.7075371053883182E-3</c:v>
                </c:pt>
                <c:pt idx="11">
                  <c:v>2.0757710469267165E-3</c:v>
                </c:pt>
              </c:numCache>
            </c:numRef>
          </c:val>
        </c:ser>
        <c:dLbls>
          <c:showLegendKey val="0"/>
          <c:showVal val="0"/>
          <c:showCatName val="0"/>
          <c:showSerName val="0"/>
          <c:showPercent val="0"/>
          <c:showBubbleSize val="0"/>
          <c:showLeaderLines val="1"/>
        </c:dLbls>
        <c:firstSliceAng val="0"/>
      </c:pieChart>
    </c:plotArea>
    <c:legend>
      <c:legendPos val="r"/>
      <c:layout>
        <c:manualLayout>
          <c:xMode val="edge"/>
          <c:yMode val="edge"/>
          <c:x val="0.76787351382489011"/>
          <c:y val="0.27988434458604067"/>
          <c:w val="0.15579798420633384"/>
          <c:h val="0.44023115108287175"/>
        </c:manualLayout>
      </c:layout>
      <c:overlay val="0"/>
    </c:legend>
    <c:plotVisOnly val="1"/>
    <c:dispBlanksAs val="gap"/>
    <c:showDLblsOverMax val="0"/>
  </c:chart>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047318E-DAF7-4336-93C0-F7183F20903E}" type="doc">
      <dgm:prSet loTypeId="urn:microsoft.com/office/officeart/2005/8/layout/radial1" loCatId="cycle" qsTypeId="urn:microsoft.com/office/officeart/2005/8/quickstyle/3d1" qsCatId="3D" csTypeId="urn:microsoft.com/office/officeart/2005/8/colors/accent1_2" csCatId="accent1" phldr="1"/>
      <dgm:spPr/>
      <dgm:t>
        <a:bodyPr/>
        <a:lstStyle/>
        <a:p>
          <a:endParaRPr lang="en-US"/>
        </a:p>
      </dgm:t>
    </dgm:pt>
    <dgm:pt modelId="{6E5A2839-A48D-43C4-B7CD-624600689978}">
      <dgm:prSet phldrT="[Text]" custT="1"/>
      <dgm:spPr/>
      <dgm:t>
        <a:bodyPr/>
        <a:lstStyle/>
        <a:p>
          <a:r>
            <a:rPr lang="en-US" sz="1500" b="1" dirty="0" smtClean="0"/>
            <a:t>Arizona Management System</a:t>
          </a:r>
          <a:endParaRPr lang="en-US" sz="1500" b="1" dirty="0"/>
        </a:p>
      </dgm:t>
    </dgm:pt>
    <dgm:pt modelId="{6786F024-DC73-4145-8CE8-49D242652A78}" type="parTrans" cxnId="{3EC0263A-7764-4C3F-88C0-3E6AFC6F3A23}">
      <dgm:prSet/>
      <dgm:spPr/>
      <dgm:t>
        <a:bodyPr/>
        <a:lstStyle/>
        <a:p>
          <a:endParaRPr lang="en-US"/>
        </a:p>
      </dgm:t>
    </dgm:pt>
    <dgm:pt modelId="{3A5724A5-0A70-413F-8F0F-7D95CD10A991}" type="sibTrans" cxnId="{3EC0263A-7764-4C3F-88C0-3E6AFC6F3A23}">
      <dgm:prSet/>
      <dgm:spPr/>
      <dgm:t>
        <a:bodyPr/>
        <a:lstStyle/>
        <a:p>
          <a:endParaRPr lang="en-US"/>
        </a:p>
      </dgm:t>
    </dgm:pt>
    <dgm:pt modelId="{C8BB5680-4001-40FD-A886-D346412B485A}">
      <dgm:prSet phldrT="[Text]" custT="1"/>
      <dgm:spPr/>
      <dgm:t>
        <a:bodyPr/>
        <a:lstStyle/>
        <a:p>
          <a:r>
            <a:rPr lang="en-US" sz="1300" b="1" dirty="0" smtClean="0"/>
            <a:t>Governor’s Roadmap and Goal Council</a:t>
          </a:r>
          <a:endParaRPr lang="en-US" sz="1300" b="1" dirty="0"/>
        </a:p>
      </dgm:t>
    </dgm:pt>
    <dgm:pt modelId="{DA660FC2-9414-40A4-8DF9-2ACEC2C25058}" type="parTrans" cxnId="{854B207F-A325-4FFD-8936-6A85DE9CDEFA}">
      <dgm:prSet/>
      <dgm:spPr/>
      <dgm:t>
        <a:bodyPr/>
        <a:lstStyle/>
        <a:p>
          <a:endParaRPr lang="en-US"/>
        </a:p>
      </dgm:t>
    </dgm:pt>
    <dgm:pt modelId="{87B73B5E-F73F-4CDB-BA3C-F8384E397869}" type="sibTrans" cxnId="{854B207F-A325-4FFD-8936-6A85DE9CDEFA}">
      <dgm:prSet/>
      <dgm:spPr/>
      <dgm:t>
        <a:bodyPr/>
        <a:lstStyle/>
        <a:p>
          <a:endParaRPr lang="en-US"/>
        </a:p>
      </dgm:t>
    </dgm:pt>
    <dgm:pt modelId="{0D80A243-C51D-4882-9ECE-510098DA09EB}">
      <dgm:prSet phldrT="[Text]" custT="1"/>
      <dgm:spPr/>
      <dgm:t>
        <a:bodyPr/>
        <a:lstStyle/>
        <a:p>
          <a:r>
            <a:rPr lang="en-US" sz="1300" b="1" dirty="0" smtClean="0"/>
            <a:t>Business Reviews &amp; Strategic Plan</a:t>
          </a:r>
          <a:endParaRPr lang="en-US" sz="1300" b="1" dirty="0"/>
        </a:p>
      </dgm:t>
    </dgm:pt>
    <dgm:pt modelId="{664F1FBA-D629-4B97-B801-13BD1BD2CD5F}" type="parTrans" cxnId="{F3DCDCC4-1EEC-4778-BCDA-9B2AB3D20672}">
      <dgm:prSet/>
      <dgm:spPr/>
      <dgm:t>
        <a:bodyPr/>
        <a:lstStyle/>
        <a:p>
          <a:endParaRPr lang="en-US"/>
        </a:p>
      </dgm:t>
    </dgm:pt>
    <dgm:pt modelId="{6EFE9D90-A3FC-4A8D-8F38-48A2C975818E}" type="sibTrans" cxnId="{F3DCDCC4-1EEC-4778-BCDA-9B2AB3D20672}">
      <dgm:prSet/>
      <dgm:spPr/>
      <dgm:t>
        <a:bodyPr/>
        <a:lstStyle/>
        <a:p>
          <a:endParaRPr lang="en-US"/>
        </a:p>
      </dgm:t>
    </dgm:pt>
    <dgm:pt modelId="{2ED1025F-E2B5-4315-A51E-4D517A38B77E}">
      <dgm:prSet phldrT="[Text]" custT="1"/>
      <dgm:spPr/>
      <dgm:t>
        <a:bodyPr/>
        <a:lstStyle/>
        <a:p>
          <a:r>
            <a:rPr lang="en-US" sz="1300" b="1" dirty="0" smtClean="0"/>
            <a:t>Leader Standard Work</a:t>
          </a:r>
          <a:endParaRPr lang="en-US" sz="1300" b="1" dirty="0"/>
        </a:p>
      </dgm:t>
    </dgm:pt>
    <dgm:pt modelId="{2EEE7A12-99F5-477C-AF00-1450A95A4472}" type="parTrans" cxnId="{6671EE75-43EE-4D7E-BB62-3987AD9AAFC8}">
      <dgm:prSet/>
      <dgm:spPr/>
      <dgm:t>
        <a:bodyPr/>
        <a:lstStyle/>
        <a:p>
          <a:endParaRPr lang="en-US"/>
        </a:p>
      </dgm:t>
    </dgm:pt>
    <dgm:pt modelId="{AFC994B3-4A71-4FD7-9319-F2BF9007A24D}" type="sibTrans" cxnId="{6671EE75-43EE-4D7E-BB62-3987AD9AAFC8}">
      <dgm:prSet/>
      <dgm:spPr/>
      <dgm:t>
        <a:bodyPr/>
        <a:lstStyle/>
        <a:p>
          <a:endParaRPr lang="en-US"/>
        </a:p>
      </dgm:t>
    </dgm:pt>
    <dgm:pt modelId="{A7E42706-3E05-4FAA-B6A4-D8132D35B1DB}">
      <dgm:prSet phldrT="[Text]" custT="1"/>
      <dgm:spPr/>
      <dgm:t>
        <a:bodyPr/>
        <a:lstStyle/>
        <a:p>
          <a:r>
            <a:rPr lang="en-US" sz="1250" b="1" dirty="0" smtClean="0"/>
            <a:t>Visual  Management</a:t>
          </a:r>
          <a:endParaRPr lang="en-US" sz="1250" b="1" dirty="0"/>
        </a:p>
      </dgm:t>
    </dgm:pt>
    <dgm:pt modelId="{2A55E51F-936E-4F11-92CE-32E5D229B162}" type="parTrans" cxnId="{B2CF3EC3-0C24-4310-9A35-CEA40CF7045A}">
      <dgm:prSet/>
      <dgm:spPr/>
      <dgm:t>
        <a:bodyPr/>
        <a:lstStyle/>
        <a:p>
          <a:endParaRPr lang="en-US"/>
        </a:p>
      </dgm:t>
    </dgm:pt>
    <dgm:pt modelId="{8F3E6660-AADB-44C6-B632-FF9A85EE461A}" type="sibTrans" cxnId="{B2CF3EC3-0C24-4310-9A35-CEA40CF7045A}">
      <dgm:prSet/>
      <dgm:spPr/>
      <dgm:t>
        <a:bodyPr/>
        <a:lstStyle/>
        <a:p>
          <a:endParaRPr lang="en-US"/>
        </a:p>
      </dgm:t>
    </dgm:pt>
    <dgm:pt modelId="{E137BBE2-F4A1-4603-9B19-B696D4F27D0B}">
      <dgm:prSet custT="1"/>
      <dgm:spPr/>
      <dgm:t>
        <a:bodyPr/>
        <a:lstStyle/>
        <a:p>
          <a:r>
            <a:rPr lang="en-US" sz="1300" b="1" dirty="0" smtClean="0"/>
            <a:t>Employee Development &amp; Engagement</a:t>
          </a:r>
          <a:endParaRPr lang="en-US" sz="1300" b="1" dirty="0"/>
        </a:p>
      </dgm:t>
    </dgm:pt>
    <dgm:pt modelId="{6A00926C-C5BF-4142-A385-E267022C9ED8}" type="parTrans" cxnId="{9ED7973E-BC8B-4E21-9181-5A8B97FADD2C}">
      <dgm:prSet/>
      <dgm:spPr/>
      <dgm:t>
        <a:bodyPr/>
        <a:lstStyle/>
        <a:p>
          <a:endParaRPr lang="en-US"/>
        </a:p>
      </dgm:t>
    </dgm:pt>
    <dgm:pt modelId="{EC34FF45-CA74-4E42-94DC-1F5526B1D98B}" type="sibTrans" cxnId="{9ED7973E-BC8B-4E21-9181-5A8B97FADD2C}">
      <dgm:prSet/>
      <dgm:spPr/>
      <dgm:t>
        <a:bodyPr/>
        <a:lstStyle/>
        <a:p>
          <a:endParaRPr lang="en-US"/>
        </a:p>
      </dgm:t>
    </dgm:pt>
    <dgm:pt modelId="{CFF69B2B-4125-43C8-8310-40391BF35A23}" type="pres">
      <dgm:prSet presAssocID="{5047318E-DAF7-4336-93C0-F7183F20903E}" presName="cycle" presStyleCnt="0">
        <dgm:presLayoutVars>
          <dgm:chMax val="1"/>
          <dgm:dir/>
          <dgm:animLvl val="ctr"/>
          <dgm:resizeHandles val="exact"/>
        </dgm:presLayoutVars>
      </dgm:prSet>
      <dgm:spPr/>
      <dgm:t>
        <a:bodyPr/>
        <a:lstStyle/>
        <a:p>
          <a:endParaRPr lang="en-US"/>
        </a:p>
      </dgm:t>
    </dgm:pt>
    <dgm:pt modelId="{1A8A4BCB-0CAC-4EC2-90A8-7CB79C02A0D0}" type="pres">
      <dgm:prSet presAssocID="{6E5A2839-A48D-43C4-B7CD-624600689978}" presName="centerShape" presStyleLbl="node0" presStyleIdx="0" presStyleCnt="1" custScaleX="118445" custScaleY="118445"/>
      <dgm:spPr/>
      <dgm:t>
        <a:bodyPr/>
        <a:lstStyle/>
        <a:p>
          <a:endParaRPr lang="en-US"/>
        </a:p>
      </dgm:t>
    </dgm:pt>
    <dgm:pt modelId="{CE3EF6AC-83DF-4B1C-B9D5-CE192577C0EC}" type="pres">
      <dgm:prSet presAssocID="{DA660FC2-9414-40A4-8DF9-2ACEC2C25058}" presName="Name9" presStyleLbl="parChTrans1D2" presStyleIdx="0" presStyleCnt="5"/>
      <dgm:spPr/>
      <dgm:t>
        <a:bodyPr/>
        <a:lstStyle/>
        <a:p>
          <a:endParaRPr lang="en-US"/>
        </a:p>
      </dgm:t>
    </dgm:pt>
    <dgm:pt modelId="{12F7B8E5-A6B6-495C-9853-6E4D15401DBF}" type="pres">
      <dgm:prSet presAssocID="{DA660FC2-9414-40A4-8DF9-2ACEC2C25058}" presName="connTx" presStyleLbl="parChTrans1D2" presStyleIdx="0" presStyleCnt="5"/>
      <dgm:spPr/>
      <dgm:t>
        <a:bodyPr/>
        <a:lstStyle/>
        <a:p>
          <a:endParaRPr lang="en-US"/>
        </a:p>
      </dgm:t>
    </dgm:pt>
    <dgm:pt modelId="{965FDE7B-4B68-4639-A228-359B39AEA820}" type="pres">
      <dgm:prSet presAssocID="{C8BB5680-4001-40FD-A886-D346412B485A}" presName="node" presStyleLbl="node1" presStyleIdx="0" presStyleCnt="5" custScaleX="111938" custScaleY="111938">
        <dgm:presLayoutVars>
          <dgm:bulletEnabled val="1"/>
        </dgm:presLayoutVars>
      </dgm:prSet>
      <dgm:spPr/>
      <dgm:t>
        <a:bodyPr/>
        <a:lstStyle/>
        <a:p>
          <a:endParaRPr lang="en-US"/>
        </a:p>
      </dgm:t>
    </dgm:pt>
    <dgm:pt modelId="{463A6C56-3FB5-48A3-AB12-932F546AA98E}" type="pres">
      <dgm:prSet presAssocID="{664F1FBA-D629-4B97-B801-13BD1BD2CD5F}" presName="Name9" presStyleLbl="parChTrans1D2" presStyleIdx="1" presStyleCnt="5"/>
      <dgm:spPr/>
      <dgm:t>
        <a:bodyPr/>
        <a:lstStyle/>
        <a:p>
          <a:endParaRPr lang="en-US"/>
        </a:p>
      </dgm:t>
    </dgm:pt>
    <dgm:pt modelId="{1F48B2E9-8263-478B-B4F7-CF48F05C85CC}" type="pres">
      <dgm:prSet presAssocID="{664F1FBA-D629-4B97-B801-13BD1BD2CD5F}" presName="connTx" presStyleLbl="parChTrans1D2" presStyleIdx="1" presStyleCnt="5"/>
      <dgm:spPr/>
      <dgm:t>
        <a:bodyPr/>
        <a:lstStyle/>
        <a:p>
          <a:endParaRPr lang="en-US"/>
        </a:p>
      </dgm:t>
    </dgm:pt>
    <dgm:pt modelId="{B56127F8-5924-411D-8BD2-5F262863300C}" type="pres">
      <dgm:prSet presAssocID="{0D80A243-C51D-4882-9ECE-510098DA09EB}" presName="node" presStyleLbl="node1" presStyleIdx="1" presStyleCnt="5" custScaleX="111938" custScaleY="111938">
        <dgm:presLayoutVars>
          <dgm:bulletEnabled val="1"/>
        </dgm:presLayoutVars>
      </dgm:prSet>
      <dgm:spPr/>
      <dgm:t>
        <a:bodyPr/>
        <a:lstStyle/>
        <a:p>
          <a:endParaRPr lang="en-US"/>
        </a:p>
      </dgm:t>
    </dgm:pt>
    <dgm:pt modelId="{B4447FAA-31C8-4C54-81BD-D6CD3AA3B7E8}" type="pres">
      <dgm:prSet presAssocID="{2EEE7A12-99F5-477C-AF00-1450A95A4472}" presName="Name9" presStyleLbl="parChTrans1D2" presStyleIdx="2" presStyleCnt="5"/>
      <dgm:spPr/>
      <dgm:t>
        <a:bodyPr/>
        <a:lstStyle/>
        <a:p>
          <a:endParaRPr lang="en-US"/>
        </a:p>
      </dgm:t>
    </dgm:pt>
    <dgm:pt modelId="{13AF0392-3FBB-45A5-A49F-A7F62442C5DA}" type="pres">
      <dgm:prSet presAssocID="{2EEE7A12-99F5-477C-AF00-1450A95A4472}" presName="connTx" presStyleLbl="parChTrans1D2" presStyleIdx="2" presStyleCnt="5"/>
      <dgm:spPr/>
      <dgm:t>
        <a:bodyPr/>
        <a:lstStyle/>
        <a:p>
          <a:endParaRPr lang="en-US"/>
        </a:p>
      </dgm:t>
    </dgm:pt>
    <dgm:pt modelId="{5777FF7F-615F-443D-B9C3-5664E2FECCB9}" type="pres">
      <dgm:prSet presAssocID="{2ED1025F-E2B5-4315-A51E-4D517A38B77E}" presName="node" presStyleLbl="node1" presStyleIdx="2" presStyleCnt="5" custScaleX="111938" custScaleY="111938">
        <dgm:presLayoutVars>
          <dgm:bulletEnabled val="1"/>
        </dgm:presLayoutVars>
      </dgm:prSet>
      <dgm:spPr/>
      <dgm:t>
        <a:bodyPr/>
        <a:lstStyle/>
        <a:p>
          <a:endParaRPr lang="en-US"/>
        </a:p>
      </dgm:t>
    </dgm:pt>
    <dgm:pt modelId="{A1C83B92-0DD7-4C6B-BB6F-F30E2CAA3D7F}" type="pres">
      <dgm:prSet presAssocID="{2A55E51F-936E-4F11-92CE-32E5D229B162}" presName="Name9" presStyleLbl="parChTrans1D2" presStyleIdx="3" presStyleCnt="5"/>
      <dgm:spPr/>
      <dgm:t>
        <a:bodyPr/>
        <a:lstStyle/>
        <a:p>
          <a:endParaRPr lang="en-US"/>
        </a:p>
      </dgm:t>
    </dgm:pt>
    <dgm:pt modelId="{42ECDB9F-C5AB-4ED9-B73E-4AC9E1114CF2}" type="pres">
      <dgm:prSet presAssocID="{2A55E51F-936E-4F11-92CE-32E5D229B162}" presName="connTx" presStyleLbl="parChTrans1D2" presStyleIdx="3" presStyleCnt="5"/>
      <dgm:spPr/>
      <dgm:t>
        <a:bodyPr/>
        <a:lstStyle/>
        <a:p>
          <a:endParaRPr lang="en-US"/>
        </a:p>
      </dgm:t>
    </dgm:pt>
    <dgm:pt modelId="{66E00354-D6D5-4EFE-B2EE-5DADC1F75125}" type="pres">
      <dgm:prSet presAssocID="{A7E42706-3E05-4FAA-B6A4-D8132D35B1DB}" presName="node" presStyleLbl="node1" presStyleIdx="3" presStyleCnt="5" custScaleX="111938" custScaleY="111938">
        <dgm:presLayoutVars>
          <dgm:bulletEnabled val="1"/>
        </dgm:presLayoutVars>
      </dgm:prSet>
      <dgm:spPr/>
      <dgm:t>
        <a:bodyPr/>
        <a:lstStyle/>
        <a:p>
          <a:endParaRPr lang="en-US"/>
        </a:p>
      </dgm:t>
    </dgm:pt>
    <dgm:pt modelId="{25378555-5F0E-460A-A4C9-580F1F1DE381}" type="pres">
      <dgm:prSet presAssocID="{6A00926C-C5BF-4142-A385-E267022C9ED8}" presName="Name9" presStyleLbl="parChTrans1D2" presStyleIdx="4" presStyleCnt="5"/>
      <dgm:spPr/>
      <dgm:t>
        <a:bodyPr/>
        <a:lstStyle/>
        <a:p>
          <a:endParaRPr lang="en-US"/>
        </a:p>
      </dgm:t>
    </dgm:pt>
    <dgm:pt modelId="{0AC2F506-880B-4F4B-B3BB-E25F61214E18}" type="pres">
      <dgm:prSet presAssocID="{6A00926C-C5BF-4142-A385-E267022C9ED8}" presName="connTx" presStyleLbl="parChTrans1D2" presStyleIdx="4" presStyleCnt="5"/>
      <dgm:spPr/>
      <dgm:t>
        <a:bodyPr/>
        <a:lstStyle/>
        <a:p>
          <a:endParaRPr lang="en-US"/>
        </a:p>
      </dgm:t>
    </dgm:pt>
    <dgm:pt modelId="{F0883644-125F-47A3-8887-E056AA166E88}" type="pres">
      <dgm:prSet presAssocID="{E137BBE2-F4A1-4603-9B19-B696D4F27D0B}" presName="node" presStyleLbl="node1" presStyleIdx="4" presStyleCnt="5" custScaleX="111938" custScaleY="111938">
        <dgm:presLayoutVars>
          <dgm:bulletEnabled val="1"/>
        </dgm:presLayoutVars>
      </dgm:prSet>
      <dgm:spPr/>
      <dgm:t>
        <a:bodyPr/>
        <a:lstStyle/>
        <a:p>
          <a:endParaRPr lang="en-US"/>
        </a:p>
      </dgm:t>
    </dgm:pt>
  </dgm:ptLst>
  <dgm:cxnLst>
    <dgm:cxn modelId="{9ED7973E-BC8B-4E21-9181-5A8B97FADD2C}" srcId="{6E5A2839-A48D-43C4-B7CD-624600689978}" destId="{E137BBE2-F4A1-4603-9B19-B696D4F27D0B}" srcOrd="4" destOrd="0" parTransId="{6A00926C-C5BF-4142-A385-E267022C9ED8}" sibTransId="{EC34FF45-CA74-4E42-94DC-1F5526B1D98B}"/>
    <dgm:cxn modelId="{F4227CD9-E3FA-458B-B255-E8704FE596EC}" type="presOf" srcId="{A7E42706-3E05-4FAA-B6A4-D8132D35B1DB}" destId="{66E00354-D6D5-4EFE-B2EE-5DADC1F75125}" srcOrd="0" destOrd="0" presId="urn:microsoft.com/office/officeart/2005/8/layout/radial1"/>
    <dgm:cxn modelId="{B0E04EC7-A083-408A-9A30-A2B478008A27}" type="presOf" srcId="{2EEE7A12-99F5-477C-AF00-1450A95A4472}" destId="{13AF0392-3FBB-45A5-A49F-A7F62442C5DA}" srcOrd="1" destOrd="0" presId="urn:microsoft.com/office/officeart/2005/8/layout/radial1"/>
    <dgm:cxn modelId="{98BD51F0-AAD6-4173-A38F-0B4F8B4786A0}" type="presOf" srcId="{664F1FBA-D629-4B97-B801-13BD1BD2CD5F}" destId="{1F48B2E9-8263-478B-B4F7-CF48F05C85CC}" srcOrd="1" destOrd="0" presId="urn:microsoft.com/office/officeart/2005/8/layout/radial1"/>
    <dgm:cxn modelId="{5284D808-7D51-4760-B98D-2CACE460712B}" type="presOf" srcId="{E137BBE2-F4A1-4603-9B19-B696D4F27D0B}" destId="{F0883644-125F-47A3-8887-E056AA166E88}" srcOrd="0" destOrd="0" presId="urn:microsoft.com/office/officeart/2005/8/layout/radial1"/>
    <dgm:cxn modelId="{6671EE75-43EE-4D7E-BB62-3987AD9AAFC8}" srcId="{6E5A2839-A48D-43C4-B7CD-624600689978}" destId="{2ED1025F-E2B5-4315-A51E-4D517A38B77E}" srcOrd="2" destOrd="0" parTransId="{2EEE7A12-99F5-477C-AF00-1450A95A4472}" sibTransId="{AFC994B3-4A71-4FD7-9319-F2BF9007A24D}"/>
    <dgm:cxn modelId="{BE04158A-868C-4510-AF8E-2BDCEB89CAD9}" type="presOf" srcId="{2A55E51F-936E-4F11-92CE-32E5D229B162}" destId="{A1C83B92-0DD7-4C6B-BB6F-F30E2CAA3D7F}" srcOrd="0" destOrd="0" presId="urn:microsoft.com/office/officeart/2005/8/layout/radial1"/>
    <dgm:cxn modelId="{A50F8B2D-C908-4A7E-80A4-D8FC61E27C1B}" type="presOf" srcId="{DA660FC2-9414-40A4-8DF9-2ACEC2C25058}" destId="{CE3EF6AC-83DF-4B1C-B9D5-CE192577C0EC}" srcOrd="0" destOrd="0" presId="urn:microsoft.com/office/officeart/2005/8/layout/radial1"/>
    <dgm:cxn modelId="{F3DCDCC4-1EEC-4778-BCDA-9B2AB3D20672}" srcId="{6E5A2839-A48D-43C4-B7CD-624600689978}" destId="{0D80A243-C51D-4882-9ECE-510098DA09EB}" srcOrd="1" destOrd="0" parTransId="{664F1FBA-D629-4B97-B801-13BD1BD2CD5F}" sibTransId="{6EFE9D90-A3FC-4A8D-8F38-48A2C975818E}"/>
    <dgm:cxn modelId="{5A4E942A-A44A-43C9-9EA3-D8D0CB741495}" type="presOf" srcId="{2EEE7A12-99F5-477C-AF00-1450A95A4472}" destId="{B4447FAA-31C8-4C54-81BD-D6CD3AA3B7E8}" srcOrd="0" destOrd="0" presId="urn:microsoft.com/office/officeart/2005/8/layout/radial1"/>
    <dgm:cxn modelId="{B8AA20C2-C513-449A-8572-39F9B89939DA}" type="presOf" srcId="{2ED1025F-E2B5-4315-A51E-4D517A38B77E}" destId="{5777FF7F-615F-443D-B9C3-5664E2FECCB9}" srcOrd="0" destOrd="0" presId="urn:microsoft.com/office/officeart/2005/8/layout/radial1"/>
    <dgm:cxn modelId="{07E75337-936D-4DE1-B4BC-A66A663A07F9}" type="presOf" srcId="{C8BB5680-4001-40FD-A886-D346412B485A}" destId="{965FDE7B-4B68-4639-A228-359B39AEA820}" srcOrd="0" destOrd="0" presId="urn:microsoft.com/office/officeart/2005/8/layout/radial1"/>
    <dgm:cxn modelId="{B8886FBB-94AE-4E4E-A8CF-8ABA8D377674}" type="presOf" srcId="{DA660FC2-9414-40A4-8DF9-2ACEC2C25058}" destId="{12F7B8E5-A6B6-495C-9853-6E4D15401DBF}" srcOrd="1" destOrd="0" presId="urn:microsoft.com/office/officeart/2005/8/layout/radial1"/>
    <dgm:cxn modelId="{13F0D016-67D0-4692-98DF-21DF85C90D72}" type="presOf" srcId="{664F1FBA-D629-4B97-B801-13BD1BD2CD5F}" destId="{463A6C56-3FB5-48A3-AB12-932F546AA98E}" srcOrd="0" destOrd="0" presId="urn:microsoft.com/office/officeart/2005/8/layout/radial1"/>
    <dgm:cxn modelId="{854B207F-A325-4FFD-8936-6A85DE9CDEFA}" srcId="{6E5A2839-A48D-43C4-B7CD-624600689978}" destId="{C8BB5680-4001-40FD-A886-D346412B485A}" srcOrd="0" destOrd="0" parTransId="{DA660FC2-9414-40A4-8DF9-2ACEC2C25058}" sibTransId="{87B73B5E-F73F-4CDB-BA3C-F8384E397869}"/>
    <dgm:cxn modelId="{7244DEA9-B964-46FA-A8D3-6CC68150BBAC}" type="presOf" srcId="{6A00926C-C5BF-4142-A385-E267022C9ED8}" destId="{25378555-5F0E-460A-A4C9-580F1F1DE381}" srcOrd="0" destOrd="0" presId="urn:microsoft.com/office/officeart/2005/8/layout/radial1"/>
    <dgm:cxn modelId="{B2CF3EC3-0C24-4310-9A35-CEA40CF7045A}" srcId="{6E5A2839-A48D-43C4-B7CD-624600689978}" destId="{A7E42706-3E05-4FAA-B6A4-D8132D35B1DB}" srcOrd="3" destOrd="0" parTransId="{2A55E51F-936E-4F11-92CE-32E5D229B162}" sibTransId="{8F3E6660-AADB-44C6-B632-FF9A85EE461A}"/>
    <dgm:cxn modelId="{EBFBC236-E2FC-4070-A5FF-2FF17B9F495A}" type="presOf" srcId="{0D80A243-C51D-4882-9ECE-510098DA09EB}" destId="{B56127F8-5924-411D-8BD2-5F262863300C}" srcOrd="0" destOrd="0" presId="urn:microsoft.com/office/officeart/2005/8/layout/radial1"/>
    <dgm:cxn modelId="{695CE393-E289-463A-95CC-F8AAA719A9E4}" type="presOf" srcId="{2A55E51F-936E-4F11-92CE-32E5D229B162}" destId="{42ECDB9F-C5AB-4ED9-B73E-4AC9E1114CF2}" srcOrd="1" destOrd="0" presId="urn:microsoft.com/office/officeart/2005/8/layout/radial1"/>
    <dgm:cxn modelId="{3EC0263A-7764-4C3F-88C0-3E6AFC6F3A23}" srcId="{5047318E-DAF7-4336-93C0-F7183F20903E}" destId="{6E5A2839-A48D-43C4-B7CD-624600689978}" srcOrd="0" destOrd="0" parTransId="{6786F024-DC73-4145-8CE8-49D242652A78}" sibTransId="{3A5724A5-0A70-413F-8F0F-7D95CD10A991}"/>
    <dgm:cxn modelId="{9E5DD5F1-BD89-4C6E-BE04-78E3DD67C805}" type="presOf" srcId="{6E5A2839-A48D-43C4-B7CD-624600689978}" destId="{1A8A4BCB-0CAC-4EC2-90A8-7CB79C02A0D0}" srcOrd="0" destOrd="0" presId="urn:microsoft.com/office/officeart/2005/8/layout/radial1"/>
    <dgm:cxn modelId="{8DC87455-0040-4686-B293-19B0A59CA733}" type="presOf" srcId="{5047318E-DAF7-4336-93C0-F7183F20903E}" destId="{CFF69B2B-4125-43C8-8310-40391BF35A23}" srcOrd="0" destOrd="0" presId="urn:microsoft.com/office/officeart/2005/8/layout/radial1"/>
    <dgm:cxn modelId="{0F1089C8-9AFE-4806-88C7-F60906F9959D}" type="presOf" srcId="{6A00926C-C5BF-4142-A385-E267022C9ED8}" destId="{0AC2F506-880B-4F4B-B3BB-E25F61214E18}" srcOrd="1" destOrd="0" presId="urn:microsoft.com/office/officeart/2005/8/layout/radial1"/>
    <dgm:cxn modelId="{69C12876-445F-41BB-A8EC-ABAF20EA273C}" type="presParOf" srcId="{CFF69B2B-4125-43C8-8310-40391BF35A23}" destId="{1A8A4BCB-0CAC-4EC2-90A8-7CB79C02A0D0}" srcOrd="0" destOrd="0" presId="urn:microsoft.com/office/officeart/2005/8/layout/radial1"/>
    <dgm:cxn modelId="{9E16E18D-5021-4B53-91CA-249EF44E90A8}" type="presParOf" srcId="{CFF69B2B-4125-43C8-8310-40391BF35A23}" destId="{CE3EF6AC-83DF-4B1C-B9D5-CE192577C0EC}" srcOrd="1" destOrd="0" presId="urn:microsoft.com/office/officeart/2005/8/layout/radial1"/>
    <dgm:cxn modelId="{08FD3EDF-9070-496A-A0FC-4D82EC54EC60}" type="presParOf" srcId="{CE3EF6AC-83DF-4B1C-B9D5-CE192577C0EC}" destId="{12F7B8E5-A6B6-495C-9853-6E4D15401DBF}" srcOrd="0" destOrd="0" presId="urn:microsoft.com/office/officeart/2005/8/layout/radial1"/>
    <dgm:cxn modelId="{30FA6950-1C10-4667-84B6-1035B55B2BB2}" type="presParOf" srcId="{CFF69B2B-4125-43C8-8310-40391BF35A23}" destId="{965FDE7B-4B68-4639-A228-359B39AEA820}" srcOrd="2" destOrd="0" presId="urn:microsoft.com/office/officeart/2005/8/layout/radial1"/>
    <dgm:cxn modelId="{212CBF3B-73A3-4C32-88EB-30F72F288488}" type="presParOf" srcId="{CFF69B2B-4125-43C8-8310-40391BF35A23}" destId="{463A6C56-3FB5-48A3-AB12-932F546AA98E}" srcOrd="3" destOrd="0" presId="urn:microsoft.com/office/officeart/2005/8/layout/radial1"/>
    <dgm:cxn modelId="{C81D05CC-A49D-4F22-8214-CFA5008CB87C}" type="presParOf" srcId="{463A6C56-3FB5-48A3-AB12-932F546AA98E}" destId="{1F48B2E9-8263-478B-B4F7-CF48F05C85CC}" srcOrd="0" destOrd="0" presId="urn:microsoft.com/office/officeart/2005/8/layout/radial1"/>
    <dgm:cxn modelId="{CA9BB392-A084-4E13-B34B-71FA6D7B30C1}" type="presParOf" srcId="{CFF69B2B-4125-43C8-8310-40391BF35A23}" destId="{B56127F8-5924-411D-8BD2-5F262863300C}" srcOrd="4" destOrd="0" presId="urn:microsoft.com/office/officeart/2005/8/layout/radial1"/>
    <dgm:cxn modelId="{D7F923F4-2B9F-4D09-8F62-DD2A0B64525C}" type="presParOf" srcId="{CFF69B2B-4125-43C8-8310-40391BF35A23}" destId="{B4447FAA-31C8-4C54-81BD-D6CD3AA3B7E8}" srcOrd="5" destOrd="0" presId="urn:microsoft.com/office/officeart/2005/8/layout/radial1"/>
    <dgm:cxn modelId="{4ACB5884-3CE8-47B4-8D33-FDF89FD5C30E}" type="presParOf" srcId="{B4447FAA-31C8-4C54-81BD-D6CD3AA3B7E8}" destId="{13AF0392-3FBB-45A5-A49F-A7F62442C5DA}" srcOrd="0" destOrd="0" presId="urn:microsoft.com/office/officeart/2005/8/layout/radial1"/>
    <dgm:cxn modelId="{FD15BD3A-1EAE-48FC-BB18-9720E990D4CE}" type="presParOf" srcId="{CFF69B2B-4125-43C8-8310-40391BF35A23}" destId="{5777FF7F-615F-443D-B9C3-5664E2FECCB9}" srcOrd="6" destOrd="0" presId="urn:microsoft.com/office/officeart/2005/8/layout/radial1"/>
    <dgm:cxn modelId="{0341A9A1-1ACE-4D15-8B6F-53CAC621EE16}" type="presParOf" srcId="{CFF69B2B-4125-43C8-8310-40391BF35A23}" destId="{A1C83B92-0DD7-4C6B-BB6F-F30E2CAA3D7F}" srcOrd="7" destOrd="0" presId="urn:microsoft.com/office/officeart/2005/8/layout/radial1"/>
    <dgm:cxn modelId="{EA77F2D6-C4BC-46CC-9FFE-E5BAADFDE850}" type="presParOf" srcId="{A1C83B92-0DD7-4C6B-BB6F-F30E2CAA3D7F}" destId="{42ECDB9F-C5AB-4ED9-B73E-4AC9E1114CF2}" srcOrd="0" destOrd="0" presId="urn:microsoft.com/office/officeart/2005/8/layout/radial1"/>
    <dgm:cxn modelId="{60D422D2-4DA4-4D18-AAB7-B4DA21EBA21D}" type="presParOf" srcId="{CFF69B2B-4125-43C8-8310-40391BF35A23}" destId="{66E00354-D6D5-4EFE-B2EE-5DADC1F75125}" srcOrd="8" destOrd="0" presId="urn:microsoft.com/office/officeart/2005/8/layout/radial1"/>
    <dgm:cxn modelId="{2F43EE53-20D3-4B1E-A793-334D3A4BCA4A}" type="presParOf" srcId="{CFF69B2B-4125-43C8-8310-40391BF35A23}" destId="{25378555-5F0E-460A-A4C9-580F1F1DE381}" srcOrd="9" destOrd="0" presId="urn:microsoft.com/office/officeart/2005/8/layout/radial1"/>
    <dgm:cxn modelId="{02A10CCA-19EC-4E5A-B272-FB0DCB18C74A}" type="presParOf" srcId="{25378555-5F0E-460A-A4C9-580F1F1DE381}" destId="{0AC2F506-880B-4F4B-B3BB-E25F61214E18}" srcOrd="0" destOrd="0" presId="urn:microsoft.com/office/officeart/2005/8/layout/radial1"/>
    <dgm:cxn modelId="{A3D48773-E3FA-464D-A6E6-E654CCBE80F8}" type="presParOf" srcId="{CFF69B2B-4125-43C8-8310-40391BF35A23}" destId="{F0883644-125F-47A3-8887-E056AA166E88}" srcOrd="10" destOrd="0" presId="urn:microsoft.com/office/officeart/2005/8/layout/radial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A8A4BCB-0CAC-4EC2-90A8-7CB79C02A0D0}">
      <dsp:nvSpPr>
        <dsp:cNvPr id="0" name=""/>
        <dsp:cNvSpPr/>
      </dsp:nvSpPr>
      <dsp:spPr>
        <a:xfrm>
          <a:off x="2396534" y="1579323"/>
          <a:ext cx="1531531" cy="1531531"/>
        </a:xfrm>
        <a:prstGeom prst="ellips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525" tIns="9525" rIns="9525" bIns="9525" numCol="1" spcCol="1270" anchor="ctr" anchorCtr="0">
          <a:noAutofit/>
        </a:bodyPr>
        <a:lstStyle/>
        <a:p>
          <a:pPr lvl="0" algn="ctr" defTabSz="666750">
            <a:lnSpc>
              <a:spcPct val="90000"/>
            </a:lnSpc>
            <a:spcBef>
              <a:spcPct val="0"/>
            </a:spcBef>
            <a:spcAft>
              <a:spcPct val="35000"/>
            </a:spcAft>
          </a:pPr>
          <a:r>
            <a:rPr lang="en-US" sz="1500" b="1" kern="1200" dirty="0" smtClean="0"/>
            <a:t>Arizona Management System</a:t>
          </a:r>
          <a:endParaRPr lang="en-US" sz="1500" b="1" kern="1200" dirty="0"/>
        </a:p>
      </dsp:txBody>
      <dsp:txXfrm>
        <a:off x="2620822" y="1803611"/>
        <a:ext cx="1082955" cy="1082955"/>
      </dsp:txXfrm>
    </dsp:sp>
    <dsp:sp modelId="{CE3EF6AC-83DF-4B1C-B9D5-CE192577C0EC}">
      <dsp:nvSpPr>
        <dsp:cNvPr id="0" name=""/>
        <dsp:cNvSpPr/>
      </dsp:nvSpPr>
      <dsp:spPr>
        <a:xfrm rot="16200000">
          <a:off x="3065650" y="1464273"/>
          <a:ext cx="193299" cy="36800"/>
        </a:xfrm>
        <a:custGeom>
          <a:avLst/>
          <a:gdLst/>
          <a:ahLst/>
          <a:cxnLst/>
          <a:rect l="0" t="0" r="0" b="0"/>
          <a:pathLst>
            <a:path>
              <a:moveTo>
                <a:pt x="0" y="18400"/>
              </a:moveTo>
              <a:lnTo>
                <a:pt x="193299" y="18400"/>
              </a:lnTo>
            </a:path>
          </a:pathLst>
        </a:custGeom>
        <a:noFill/>
        <a:ln w="25400" cap="flat" cmpd="sng" algn="ctr">
          <a:solidFill>
            <a:schemeClr val="accent1">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3157467" y="1477841"/>
        <a:ext cx="9664" cy="9664"/>
      </dsp:txXfrm>
    </dsp:sp>
    <dsp:sp modelId="{965FDE7B-4B68-4639-A228-359B39AEA820}">
      <dsp:nvSpPr>
        <dsp:cNvPr id="0" name=""/>
        <dsp:cNvSpPr/>
      </dsp:nvSpPr>
      <dsp:spPr>
        <a:xfrm>
          <a:off x="2438602" y="-61370"/>
          <a:ext cx="1447394" cy="1447394"/>
        </a:xfrm>
        <a:prstGeom prst="ellips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b="1" kern="1200" dirty="0" smtClean="0"/>
            <a:t>Governor’s Roadmap and Goal Council</a:t>
          </a:r>
          <a:endParaRPr lang="en-US" sz="1300" b="1" kern="1200" dirty="0"/>
        </a:p>
      </dsp:txBody>
      <dsp:txXfrm>
        <a:off x="2650568" y="150596"/>
        <a:ext cx="1023462" cy="1023462"/>
      </dsp:txXfrm>
    </dsp:sp>
    <dsp:sp modelId="{463A6C56-3FB5-48A3-AB12-932F546AA98E}">
      <dsp:nvSpPr>
        <dsp:cNvPr id="0" name=""/>
        <dsp:cNvSpPr/>
      </dsp:nvSpPr>
      <dsp:spPr>
        <a:xfrm rot="20520000">
          <a:off x="3885856" y="2060188"/>
          <a:ext cx="193299" cy="36800"/>
        </a:xfrm>
        <a:custGeom>
          <a:avLst/>
          <a:gdLst/>
          <a:ahLst/>
          <a:cxnLst/>
          <a:rect l="0" t="0" r="0" b="0"/>
          <a:pathLst>
            <a:path>
              <a:moveTo>
                <a:pt x="0" y="18400"/>
              </a:moveTo>
              <a:lnTo>
                <a:pt x="193299" y="18400"/>
              </a:lnTo>
            </a:path>
          </a:pathLst>
        </a:custGeom>
        <a:noFill/>
        <a:ln w="25400" cap="flat" cmpd="sng" algn="ctr">
          <a:solidFill>
            <a:schemeClr val="accent1">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3977673" y="2073755"/>
        <a:ext cx="9664" cy="9664"/>
      </dsp:txXfrm>
    </dsp:sp>
    <dsp:sp modelId="{B56127F8-5924-411D-8BD2-5F262863300C}">
      <dsp:nvSpPr>
        <dsp:cNvPr id="0" name=""/>
        <dsp:cNvSpPr/>
      </dsp:nvSpPr>
      <dsp:spPr>
        <a:xfrm>
          <a:off x="4039005" y="1101390"/>
          <a:ext cx="1447394" cy="1447394"/>
        </a:xfrm>
        <a:prstGeom prst="ellips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b="1" kern="1200" dirty="0" smtClean="0"/>
            <a:t>Business Reviews &amp; Strategic Plan</a:t>
          </a:r>
          <a:endParaRPr lang="en-US" sz="1300" b="1" kern="1200" dirty="0"/>
        </a:p>
      </dsp:txBody>
      <dsp:txXfrm>
        <a:off x="4250971" y="1313356"/>
        <a:ext cx="1023462" cy="1023462"/>
      </dsp:txXfrm>
    </dsp:sp>
    <dsp:sp modelId="{B4447FAA-31C8-4C54-81BD-D6CD3AA3B7E8}">
      <dsp:nvSpPr>
        <dsp:cNvPr id="0" name=""/>
        <dsp:cNvSpPr/>
      </dsp:nvSpPr>
      <dsp:spPr>
        <a:xfrm rot="3240000">
          <a:off x="3572565" y="3024398"/>
          <a:ext cx="193299" cy="36800"/>
        </a:xfrm>
        <a:custGeom>
          <a:avLst/>
          <a:gdLst/>
          <a:ahLst/>
          <a:cxnLst/>
          <a:rect l="0" t="0" r="0" b="0"/>
          <a:pathLst>
            <a:path>
              <a:moveTo>
                <a:pt x="0" y="18400"/>
              </a:moveTo>
              <a:lnTo>
                <a:pt x="193299" y="18400"/>
              </a:lnTo>
            </a:path>
          </a:pathLst>
        </a:custGeom>
        <a:noFill/>
        <a:ln w="25400" cap="flat" cmpd="sng" algn="ctr">
          <a:solidFill>
            <a:schemeClr val="accent1">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3664382" y="3037966"/>
        <a:ext cx="9664" cy="9664"/>
      </dsp:txXfrm>
    </dsp:sp>
    <dsp:sp modelId="{5777FF7F-615F-443D-B9C3-5664E2FECCB9}">
      <dsp:nvSpPr>
        <dsp:cNvPr id="0" name=""/>
        <dsp:cNvSpPr/>
      </dsp:nvSpPr>
      <dsp:spPr>
        <a:xfrm>
          <a:off x="3427706" y="2982776"/>
          <a:ext cx="1447394" cy="1447394"/>
        </a:xfrm>
        <a:prstGeom prst="ellips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b="1" kern="1200" dirty="0" smtClean="0"/>
            <a:t>Leader Standard Work</a:t>
          </a:r>
          <a:endParaRPr lang="en-US" sz="1300" b="1" kern="1200" dirty="0"/>
        </a:p>
      </dsp:txBody>
      <dsp:txXfrm>
        <a:off x="3639672" y="3194742"/>
        <a:ext cx="1023462" cy="1023462"/>
      </dsp:txXfrm>
    </dsp:sp>
    <dsp:sp modelId="{A1C83B92-0DD7-4C6B-BB6F-F30E2CAA3D7F}">
      <dsp:nvSpPr>
        <dsp:cNvPr id="0" name=""/>
        <dsp:cNvSpPr/>
      </dsp:nvSpPr>
      <dsp:spPr>
        <a:xfrm rot="7560000">
          <a:off x="2558734" y="3024398"/>
          <a:ext cx="193299" cy="36800"/>
        </a:xfrm>
        <a:custGeom>
          <a:avLst/>
          <a:gdLst/>
          <a:ahLst/>
          <a:cxnLst/>
          <a:rect l="0" t="0" r="0" b="0"/>
          <a:pathLst>
            <a:path>
              <a:moveTo>
                <a:pt x="0" y="18400"/>
              </a:moveTo>
              <a:lnTo>
                <a:pt x="193299" y="18400"/>
              </a:lnTo>
            </a:path>
          </a:pathLst>
        </a:custGeom>
        <a:noFill/>
        <a:ln w="25400" cap="flat" cmpd="sng" algn="ctr">
          <a:solidFill>
            <a:schemeClr val="accent1">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2650552" y="3037966"/>
        <a:ext cx="9664" cy="9664"/>
      </dsp:txXfrm>
    </dsp:sp>
    <dsp:sp modelId="{66E00354-D6D5-4EFE-B2EE-5DADC1F75125}">
      <dsp:nvSpPr>
        <dsp:cNvPr id="0" name=""/>
        <dsp:cNvSpPr/>
      </dsp:nvSpPr>
      <dsp:spPr>
        <a:xfrm>
          <a:off x="1449499" y="2982776"/>
          <a:ext cx="1447394" cy="1447394"/>
        </a:xfrm>
        <a:prstGeom prst="ellips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255" tIns="8255" rIns="8255" bIns="8255" numCol="1" spcCol="1270" anchor="ctr" anchorCtr="0">
          <a:noAutofit/>
        </a:bodyPr>
        <a:lstStyle/>
        <a:p>
          <a:pPr lvl="0" algn="ctr" defTabSz="555625">
            <a:lnSpc>
              <a:spcPct val="90000"/>
            </a:lnSpc>
            <a:spcBef>
              <a:spcPct val="0"/>
            </a:spcBef>
            <a:spcAft>
              <a:spcPct val="35000"/>
            </a:spcAft>
          </a:pPr>
          <a:r>
            <a:rPr lang="en-US" sz="1250" b="1" kern="1200" dirty="0" smtClean="0"/>
            <a:t>Visual  Management</a:t>
          </a:r>
          <a:endParaRPr lang="en-US" sz="1250" b="1" kern="1200" dirty="0"/>
        </a:p>
      </dsp:txBody>
      <dsp:txXfrm>
        <a:off x="1661465" y="3194742"/>
        <a:ext cx="1023462" cy="1023462"/>
      </dsp:txXfrm>
    </dsp:sp>
    <dsp:sp modelId="{25378555-5F0E-460A-A4C9-580F1F1DE381}">
      <dsp:nvSpPr>
        <dsp:cNvPr id="0" name=""/>
        <dsp:cNvSpPr/>
      </dsp:nvSpPr>
      <dsp:spPr>
        <a:xfrm rot="11880000">
          <a:off x="2245443" y="2060188"/>
          <a:ext cx="193299" cy="36800"/>
        </a:xfrm>
        <a:custGeom>
          <a:avLst/>
          <a:gdLst/>
          <a:ahLst/>
          <a:cxnLst/>
          <a:rect l="0" t="0" r="0" b="0"/>
          <a:pathLst>
            <a:path>
              <a:moveTo>
                <a:pt x="0" y="18400"/>
              </a:moveTo>
              <a:lnTo>
                <a:pt x="193299" y="18400"/>
              </a:lnTo>
            </a:path>
          </a:pathLst>
        </a:custGeom>
        <a:noFill/>
        <a:ln w="25400" cap="flat" cmpd="sng" algn="ctr">
          <a:solidFill>
            <a:schemeClr val="accent1">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0800000">
        <a:off x="2337261" y="2073755"/>
        <a:ext cx="9664" cy="9664"/>
      </dsp:txXfrm>
    </dsp:sp>
    <dsp:sp modelId="{F0883644-125F-47A3-8887-E056AA166E88}">
      <dsp:nvSpPr>
        <dsp:cNvPr id="0" name=""/>
        <dsp:cNvSpPr/>
      </dsp:nvSpPr>
      <dsp:spPr>
        <a:xfrm>
          <a:off x="838200" y="1101390"/>
          <a:ext cx="1447394" cy="1447394"/>
        </a:xfrm>
        <a:prstGeom prst="ellipse">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b="1" kern="1200" dirty="0" smtClean="0"/>
            <a:t>Employee Development &amp; Engagement</a:t>
          </a:r>
          <a:endParaRPr lang="en-US" sz="1300" b="1" kern="1200" dirty="0"/>
        </a:p>
      </dsp:txBody>
      <dsp:txXfrm>
        <a:off x="1050166" y="1313356"/>
        <a:ext cx="1023462" cy="1023462"/>
      </dsp:txXfrm>
    </dsp:sp>
  </dsp:spTree>
</dsp:drawing>
</file>

<file path=ppt/diagrams/layout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eaLnBrk="1" hangingPunct="1">
              <a:defRPr sz="1200">
                <a:latin typeface="Arial" charset="0"/>
              </a:defRPr>
            </a:lvl1pPr>
          </a:lstStyle>
          <a:p>
            <a:pPr>
              <a:defRPr/>
            </a:pPr>
            <a:endParaRPr lang="en-US" dirty="0"/>
          </a:p>
        </p:txBody>
      </p:sp>
      <p:sp>
        <p:nvSpPr>
          <p:cNvPr id="5123" name="Rectangle 3"/>
          <p:cNvSpPr>
            <a:spLocks noGrp="1" noChangeArrowheads="1"/>
          </p:cNvSpPr>
          <p:nvPr>
            <p:ph type="dt" sz="quarter" idx="1"/>
          </p:nvPr>
        </p:nvSpPr>
        <p:spPr bwMode="auto">
          <a:xfrm>
            <a:off x="3970338"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eaLnBrk="1" hangingPunct="1">
              <a:defRPr sz="1200">
                <a:latin typeface="Arial" charset="0"/>
              </a:defRPr>
            </a:lvl1pPr>
          </a:lstStyle>
          <a:p>
            <a:pPr>
              <a:defRPr/>
            </a:pPr>
            <a:endParaRPr lang="en-US" dirty="0"/>
          </a:p>
        </p:txBody>
      </p:sp>
      <p:sp>
        <p:nvSpPr>
          <p:cNvPr id="5124" name="Rectangle 4"/>
          <p:cNvSpPr>
            <a:spLocks noGrp="1" noChangeArrowheads="1"/>
          </p:cNvSpPr>
          <p:nvPr>
            <p:ph type="ftr" sz="quarter" idx="2"/>
          </p:nvPr>
        </p:nvSpPr>
        <p:spPr bwMode="auto">
          <a:xfrm>
            <a:off x="0"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eaLnBrk="1" hangingPunct="1">
              <a:defRPr sz="1200">
                <a:latin typeface="Arial" charset="0"/>
              </a:defRPr>
            </a:lvl1pPr>
          </a:lstStyle>
          <a:p>
            <a:pPr>
              <a:defRPr/>
            </a:pPr>
            <a:endParaRPr lang="en-US" dirty="0"/>
          </a:p>
        </p:txBody>
      </p:sp>
      <p:sp>
        <p:nvSpPr>
          <p:cNvPr id="5125" name="Rectangle 5"/>
          <p:cNvSpPr>
            <a:spLocks noGrp="1" noChangeArrowheads="1"/>
          </p:cNvSpPr>
          <p:nvPr>
            <p:ph type="sldNum" sz="quarter" idx="3"/>
          </p:nvPr>
        </p:nvSpPr>
        <p:spPr bwMode="auto">
          <a:xfrm>
            <a:off x="3970338"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eaLnBrk="1" hangingPunct="1">
              <a:defRPr sz="1200">
                <a:latin typeface="Arial" charset="0"/>
              </a:defRPr>
            </a:lvl1pPr>
          </a:lstStyle>
          <a:p>
            <a:pPr>
              <a:defRPr/>
            </a:pPr>
            <a:fld id="{D2844793-DE4A-4109-AC3B-563B8AFB863D}" type="slidenum">
              <a:rPr lang="en-US"/>
              <a:pPr>
                <a:defRPr/>
              </a:pPr>
              <a:t>‹#›</a:t>
            </a:fld>
            <a:endParaRPr lang="en-US" dirty="0"/>
          </a:p>
        </p:txBody>
      </p:sp>
    </p:spTree>
    <p:extLst>
      <p:ext uri="{BB962C8B-B14F-4D97-AF65-F5344CB8AC3E}">
        <p14:creationId xmlns:p14="http://schemas.microsoft.com/office/powerpoint/2010/main" val="5357400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eaLnBrk="1" hangingPunct="1">
              <a:defRPr sz="1200">
                <a:latin typeface="Arial" charset="0"/>
              </a:defRPr>
            </a:lvl1pPr>
          </a:lstStyle>
          <a:p>
            <a:pPr>
              <a:defRPr/>
            </a:pPr>
            <a:endParaRPr lang="en-US" dirty="0"/>
          </a:p>
        </p:txBody>
      </p:sp>
      <p:sp>
        <p:nvSpPr>
          <p:cNvPr id="3075" name="Rectangle 3"/>
          <p:cNvSpPr>
            <a:spLocks noGrp="1" noChangeArrowheads="1"/>
          </p:cNvSpPr>
          <p:nvPr>
            <p:ph type="dt" idx="1"/>
          </p:nvPr>
        </p:nvSpPr>
        <p:spPr bwMode="auto">
          <a:xfrm>
            <a:off x="3970338"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eaLnBrk="1" hangingPunct="1">
              <a:defRPr sz="1200">
                <a:latin typeface="Arial" charset="0"/>
              </a:defRPr>
            </a:lvl1pPr>
          </a:lstStyle>
          <a:p>
            <a:pPr>
              <a:defRPr/>
            </a:pPr>
            <a:endParaRPr lang="en-US" dirty="0"/>
          </a:p>
        </p:txBody>
      </p:sp>
      <p:sp>
        <p:nvSpPr>
          <p:cNvPr id="34820"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701675" y="4416425"/>
            <a:ext cx="560705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eaLnBrk="1" hangingPunct="1">
              <a:defRPr sz="1200">
                <a:latin typeface="Arial" charset="0"/>
              </a:defRPr>
            </a:lvl1pPr>
          </a:lstStyle>
          <a:p>
            <a:pPr>
              <a:defRPr/>
            </a:pPr>
            <a:endParaRPr lang="en-US" dirty="0"/>
          </a:p>
        </p:txBody>
      </p:sp>
      <p:sp>
        <p:nvSpPr>
          <p:cNvPr id="3079" name="Rectangle 7"/>
          <p:cNvSpPr>
            <a:spLocks noGrp="1" noChangeArrowheads="1"/>
          </p:cNvSpPr>
          <p:nvPr>
            <p:ph type="sldNum" sz="quarter" idx="5"/>
          </p:nvPr>
        </p:nvSpPr>
        <p:spPr bwMode="auto">
          <a:xfrm>
            <a:off x="3970338"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eaLnBrk="1" hangingPunct="1">
              <a:defRPr sz="1200">
                <a:latin typeface="Arial" charset="0"/>
              </a:defRPr>
            </a:lvl1pPr>
          </a:lstStyle>
          <a:p>
            <a:pPr>
              <a:defRPr/>
            </a:pPr>
            <a:fld id="{4B5C2C34-22E5-4F62-B91E-07252E9FC912}" type="slidenum">
              <a:rPr lang="en-US"/>
              <a:pPr>
                <a:defRPr/>
              </a:pPr>
              <a:t>‹#›</a:t>
            </a:fld>
            <a:endParaRPr lang="en-US" dirty="0"/>
          </a:p>
        </p:txBody>
      </p:sp>
    </p:spTree>
    <p:extLst>
      <p:ext uri="{BB962C8B-B14F-4D97-AF65-F5344CB8AC3E}">
        <p14:creationId xmlns:p14="http://schemas.microsoft.com/office/powerpoint/2010/main" val="111170711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C9C71B4-0BE4-46D8-9A18-4A1D7B2ED132}" type="slidenum">
              <a:rPr lang="en-US" smtClean="0"/>
              <a:t>1</a:t>
            </a:fld>
            <a:endParaRPr lang="en-US" dirty="0"/>
          </a:p>
        </p:txBody>
      </p:sp>
    </p:spTree>
    <p:extLst>
      <p:ext uri="{BB962C8B-B14F-4D97-AF65-F5344CB8AC3E}">
        <p14:creationId xmlns:p14="http://schemas.microsoft.com/office/powerpoint/2010/main" val="693496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606D8D2-D990-4B6E-9AAD-0A63BD9726E6}" type="slidenum">
              <a:rPr lang="en-US" smtClean="0"/>
              <a:t>15</a:t>
            </a:fld>
            <a:endParaRPr lang="en-US"/>
          </a:p>
        </p:txBody>
      </p:sp>
    </p:spTree>
    <p:extLst>
      <p:ext uri="{BB962C8B-B14F-4D97-AF65-F5344CB8AC3E}">
        <p14:creationId xmlns:p14="http://schemas.microsoft.com/office/powerpoint/2010/main" val="39280331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bg>
      <p:bgPr>
        <a:blipFill dpi="0" rotWithShape="1">
          <a:blip r:embed="rId2">
            <a:lum/>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sp>
        <p:nvSpPr>
          <p:cNvPr id="5" name="Title 1"/>
          <p:cNvSpPr>
            <a:spLocks noGrp="1"/>
          </p:cNvSpPr>
          <p:nvPr>
            <p:ph type="ctrTitle" hasCustomPrompt="1"/>
          </p:nvPr>
        </p:nvSpPr>
        <p:spPr>
          <a:xfrm>
            <a:off x="448056" y="2015653"/>
            <a:ext cx="6705600" cy="1905000"/>
          </a:xfrm>
          <a:prstGeom prst="rect">
            <a:avLst/>
          </a:prstGeom>
        </p:spPr>
        <p:txBody>
          <a:bodyPr anchor="b" anchorCtr="0"/>
          <a:lstStyle>
            <a:lvl1pPr algn="l">
              <a:defRPr>
                <a:solidFill>
                  <a:srgbClr val="318DCC"/>
                </a:solidFill>
                <a:effectLst>
                  <a:outerShdw blurRad="63500" dist="38100" dir="2700000" algn="tl">
                    <a:srgbClr val="1F5B83">
                      <a:alpha val="42745"/>
                    </a:srgbClr>
                  </a:outerShdw>
                </a:effectLst>
                <a:latin typeface="Tahoma" panose="020B0604030504040204" pitchFamily="34" charset="0"/>
                <a:ea typeface="Tahoma" panose="020B0604030504040204" pitchFamily="34" charset="0"/>
                <a:cs typeface="Tahoma" panose="020B0604030504040204" pitchFamily="34" charset="0"/>
              </a:defRPr>
            </a:lvl1pPr>
          </a:lstStyle>
          <a:p>
            <a:r>
              <a:rPr lang="en-US" dirty="0" smtClean="0"/>
              <a:t>Click to edit Master </a:t>
            </a:r>
            <a:br>
              <a:rPr lang="en-US" dirty="0" smtClean="0"/>
            </a:br>
            <a:r>
              <a:rPr lang="en-US" dirty="0" smtClean="0"/>
              <a:t>title</a:t>
            </a:r>
            <a:endParaRPr lang="en-US" dirty="0"/>
          </a:p>
        </p:txBody>
      </p:sp>
      <p:sp>
        <p:nvSpPr>
          <p:cNvPr id="6" name="Subtitle 2"/>
          <p:cNvSpPr>
            <a:spLocks noGrp="1"/>
          </p:cNvSpPr>
          <p:nvPr>
            <p:ph type="subTitle" idx="1"/>
          </p:nvPr>
        </p:nvSpPr>
        <p:spPr>
          <a:xfrm>
            <a:off x="457200" y="4114800"/>
            <a:ext cx="4724400" cy="2133600"/>
          </a:xfrm>
          <a:prstGeom prst="rect">
            <a:avLst/>
          </a:prstGeom>
        </p:spPr>
        <p:txBody>
          <a:bodyPr/>
          <a:lstStyle>
            <a:lvl1pPr marL="0" indent="0" algn="l">
              <a:buNone/>
              <a:defRPr>
                <a:solidFill>
                  <a:srgbClr val="717171"/>
                </a:solidFill>
                <a:latin typeface="Tahoma" panose="020B0604030504040204" pitchFamily="34" charset="0"/>
                <a:ea typeface="Tahoma" panose="020B0604030504040204" pitchFamily="34" charset="0"/>
                <a:cs typeface="Tahoma" panose="020B060403050404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8600" y="738616"/>
            <a:ext cx="4648200" cy="1260179"/>
          </a:xfrm>
          <a:prstGeom prst="rect">
            <a:avLst/>
          </a:prstGeom>
        </p:spPr>
      </p:pic>
    </p:spTree>
    <p:extLst>
      <p:ext uri="{BB962C8B-B14F-4D97-AF65-F5344CB8AC3E}">
        <p14:creationId xmlns:p14="http://schemas.microsoft.com/office/powerpoint/2010/main" val="30544369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hank you">
    <p:bg>
      <p:bgPr>
        <a:blipFill dpi="0" rotWithShape="1">
          <a:blip r:embed="rId2">
            <a:lum/>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sp>
        <p:nvSpPr>
          <p:cNvPr id="6" name="Title 1"/>
          <p:cNvSpPr>
            <a:spLocks noGrp="1"/>
          </p:cNvSpPr>
          <p:nvPr>
            <p:ph type="ctrTitle" hasCustomPrompt="1"/>
          </p:nvPr>
        </p:nvSpPr>
        <p:spPr>
          <a:xfrm>
            <a:off x="449072" y="1371600"/>
            <a:ext cx="5723128" cy="2457450"/>
          </a:xfrm>
          <a:prstGeom prst="rect">
            <a:avLst/>
          </a:prstGeom>
        </p:spPr>
        <p:txBody>
          <a:bodyPr anchor="b" anchorCtr="0"/>
          <a:lstStyle>
            <a:lvl1pPr algn="l">
              <a:defRPr lang="en-US" dirty="0">
                <a:solidFill>
                  <a:srgbClr val="318DCC"/>
                </a:solidFill>
                <a:effectLst>
                  <a:outerShdw blurRad="63500" dist="38100" dir="2700000" algn="tl">
                    <a:srgbClr val="1F5B83">
                      <a:alpha val="42745"/>
                    </a:srgbClr>
                  </a:outerShdw>
                </a:effectLst>
                <a:latin typeface="Tahoma" panose="020B0604030504040204" pitchFamily="34" charset="0"/>
                <a:ea typeface="Tahoma" panose="020B0604030504040204" pitchFamily="34" charset="0"/>
                <a:cs typeface="Tahoma" panose="020B0604030504040204" pitchFamily="34" charset="0"/>
              </a:defRPr>
            </a:lvl1pPr>
          </a:lstStyle>
          <a:p>
            <a:pPr lvl="0"/>
            <a:r>
              <a:rPr lang="en-US" dirty="0" smtClean="0"/>
              <a:t>Thank You.</a:t>
            </a:r>
            <a:endParaRPr lang="en-US" dirty="0"/>
          </a:p>
        </p:txBody>
      </p:sp>
      <p:sp>
        <p:nvSpPr>
          <p:cNvPr id="10" name="Slide Number Placeholder 5"/>
          <p:cNvSpPr>
            <a:spLocks noGrp="1"/>
          </p:cNvSpPr>
          <p:nvPr>
            <p:ph type="sldNum" sz="quarter" idx="4"/>
          </p:nvPr>
        </p:nvSpPr>
        <p:spPr>
          <a:xfrm>
            <a:off x="6705600" y="6196969"/>
            <a:ext cx="2133600" cy="288925"/>
          </a:xfrm>
          <a:prstGeom prst="rect">
            <a:avLst/>
          </a:prstGeom>
        </p:spPr>
        <p:txBody>
          <a:bodyPr anchor="b" anchorCtr="0"/>
          <a:lstStyle>
            <a:lvl1pPr algn="r">
              <a:defRPr sz="1100">
                <a:solidFill>
                  <a:schemeClr val="tx1">
                    <a:lumMod val="65000"/>
                    <a:lumOff val="35000"/>
                  </a:schemeClr>
                </a:solidFill>
              </a:defRPr>
            </a:lvl1pPr>
          </a:lstStyle>
          <a:p>
            <a:fld id="{FF445594-FFE8-4E90-934C-EFF530110A38}" type="slidenum">
              <a:rPr lang="en-US" smtClean="0"/>
              <a:t>‹#›</a:t>
            </a:fld>
            <a:endParaRPr lang="en-US" dirty="0"/>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843" y="6019800"/>
            <a:ext cx="2228088" cy="604060"/>
          </a:xfrm>
          <a:prstGeom prst="rect">
            <a:avLst/>
          </a:prstGeom>
        </p:spPr>
      </p:pic>
      <p:sp>
        <p:nvSpPr>
          <p:cNvPr id="7" name="Footer Placeholder 4"/>
          <p:cNvSpPr>
            <a:spLocks noGrp="1"/>
          </p:cNvSpPr>
          <p:nvPr>
            <p:ph type="ftr" sz="quarter" idx="3"/>
          </p:nvPr>
        </p:nvSpPr>
        <p:spPr>
          <a:xfrm>
            <a:off x="0" y="6196969"/>
            <a:ext cx="9144000" cy="381000"/>
          </a:xfrm>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107100450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ransition">
    <p:bg>
      <p:bgPr>
        <a:blipFill dpi="0" rotWithShape="1">
          <a:blip r:embed="rId2">
            <a:lum/>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sp>
        <p:nvSpPr>
          <p:cNvPr id="6" name="Title 1"/>
          <p:cNvSpPr>
            <a:spLocks noGrp="1"/>
          </p:cNvSpPr>
          <p:nvPr>
            <p:ph type="ctrTitle" hasCustomPrompt="1"/>
          </p:nvPr>
        </p:nvSpPr>
        <p:spPr>
          <a:xfrm>
            <a:off x="449072" y="1428750"/>
            <a:ext cx="5723128" cy="2457450"/>
          </a:xfrm>
          <a:prstGeom prst="rect">
            <a:avLst/>
          </a:prstGeom>
        </p:spPr>
        <p:txBody>
          <a:bodyPr anchor="b" anchorCtr="0"/>
          <a:lstStyle>
            <a:lvl1pPr algn="l">
              <a:defRPr lang="en-US" dirty="0">
                <a:solidFill>
                  <a:srgbClr val="318DCC"/>
                </a:solidFill>
                <a:effectLst>
                  <a:outerShdw blurRad="63500" dist="38100" dir="2700000" algn="tl">
                    <a:srgbClr val="1F5B83">
                      <a:alpha val="42745"/>
                    </a:srgbClr>
                  </a:outerShdw>
                </a:effectLst>
                <a:latin typeface="Tahoma" panose="020B0604030504040204" pitchFamily="34" charset="0"/>
                <a:ea typeface="Tahoma" panose="020B0604030504040204" pitchFamily="34" charset="0"/>
                <a:cs typeface="Tahoma" panose="020B0604030504040204" pitchFamily="34" charset="0"/>
              </a:defRPr>
            </a:lvl1pPr>
          </a:lstStyle>
          <a:p>
            <a:pPr lvl="0"/>
            <a:r>
              <a:rPr lang="en-US" dirty="0" smtClean="0"/>
              <a:t>Click to edit Master </a:t>
            </a:r>
            <a:br>
              <a:rPr lang="en-US" dirty="0" smtClean="0"/>
            </a:br>
            <a:r>
              <a:rPr lang="en-US" dirty="0" smtClean="0"/>
              <a:t>Transition</a:t>
            </a:r>
            <a:endParaRPr lang="en-US" dirty="0"/>
          </a:p>
        </p:txBody>
      </p:sp>
      <p:sp>
        <p:nvSpPr>
          <p:cNvPr id="7" name="Subtitle 2"/>
          <p:cNvSpPr>
            <a:spLocks noGrp="1"/>
          </p:cNvSpPr>
          <p:nvPr>
            <p:ph type="subTitle" idx="1"/>
          </p:nvPr>
        </p:nvSpPr>
        <p:spPr>
          <a:xfrm>
            <a:off x="449072" y="4114800"/>
            <a:ext cx="5723128" cy="1676400"/>
          </a:xfrm>
          <a:prstGeom prst="rect">
            <a:avLst/>
          </a:prstGeom>
        </p:spPr>
        <p:txBody>
          <a:bodyPr/>
          <a:lstStyle>
            <a:lvl1pPr marL="0" indent="0" algn="l">
              <a:buNone/>
              <a:defRPr>
                <a:solidFill>
                  <a:srgbClr val="717171"/>
                </a:solidFill>
                <a:latin typeface="Tahoma" panose="020B0604030504040204" pitchFamily="34" charset="0"/>
                <a:ea typeface="Tahoma" panose="020B0604030504040204" pitchFamily="34" charset="0"/>
                <a:cs typeface="Tahoma" panose="020B060403050404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0" name="Slide Number Placeholder 5"/>
          <p:cNvSpPr>
            <a:spLocks noGrp="1"/>
          </p:cNvSpPr>
          <p:nvPr>
            <p:ph type="sldNum" sz="quarter" idx="4"/>
          </p:nvPr>
        </p:nvSpPr>
        <p:spPr>
          <a:xfrm>
            <a:off x="6705600" y="6196969"/>
            <a:ext cx="2133600" cy="288925"/>
          </a:xfrm>
          <a:prstGeom prst="rect">
            <a:avLst/>
          </a:prstGeom>
        </p:spPr>
        <p:txBody>
          <a:bodyPr anchor="b" anchorCtr="0"/>
          <a:lstStyle>
            <a:lvl1pPr algn="r">
              <a:defRPr sz="1100">
                <a:solidFill>
                  <a:schemeClr val="tx1">
                    <a:lumMod val="65000"/>
                    <a:lumOff val="35000"/>
                  </a:schemeClr>
                </a:solidFill>
              </a:defRPr>
            </a:lvl1pPr>
          </a:lstStyle>
          <a:p>
            <a:fld id="{FF445594-FFE8-4E90-934C-EFF530110A38}" type="slidenum">
              <a:rPr lang="en-US" smtClean="0"/>
              <a:t>‹#›</a:t>
            </a:fld>
            <a:endParaRPr lang="en-US" dirty="0"/>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843" y="6019800"/>
            <a:ext cx="2228088" cy="604060"/>
          </a:xfrm>
          <a:prstGeom prst="rect">
            <a:avLst/>
          </a:prstGeom>
        </p:spPr>
      </p:pic>
      <p:sp>
        <p:nvSpPr>
          <p:cNvPr id="12" name="Footer Placeholder 4"/>
          <p:cNvSpPr>
            <a:spLocks noGrp="1"/>
          </p:cNvSpPr>
          <p:nvPr>
            <p:ph type="ftr" sz="quarter" idx="3"/>
          </p:nvPr>
        </p:nvSpPr>
        <p:spPr>
          <a:xfrm>
            <a:off x="0" y="6196969"/>
            <a:ext cx="9144000" cy="381000"/>
          </a:xfrm>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255264221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a:lum/>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305800" cy="1219200"/>
          </a:xfrm>
          <a:prstGeom prst="rect">
            <a:avLst/>
          </a:prstGeom>
        </p:spPr>
        <p:txBody>
          <a:bodyPr anchor="b" anchorCtr="0"/>
          <a:lstStyle>
            <a:lvl1pPr algn="l">
              <a:defRPr lang="en-US" sz="4000" dirty="0">
                <a:solidFill>
                  <a:srgbClr val="318DCF"/>
                </a:solidFill>
                <a:effectLst>
                  <a:outerShdw blurRad="63500" dist="38100" dir="2700000" algn="tl">
                    <a:srgbClr val="1F5B83">
                      <a:alpha val="42745"/>
                    </a:srgbClr>
                  </a:outerShdw>
                </a:effectLst>
                <a:latin typeface="Tahoma" panose="020B0604030504040204" pitchFamily="34" charset="0"/>
                <a:ea typeface="Tahoma" panose="020B0604030504040204" pitchFamily="34" charset="0"/>
                <a:cs typeface="Tahoma" panose="020B0604030504040204" pitchFamily="34" charset="0"/>
              </a:defRPr>
            </a:lvl1pPr>
          </a:lstStyle>
          <a:p>
            <a:pPr lvl="0"/>
            <a:r>
              <a:rPr lang="en-US" smtClean="0"/>
              <a:t>Click to edit Master title style</a:t>
            </a:r>
            <a:endParaRPr lang="en-US" dirty="0"/>
          </a:p>
        </p:txBody>
      </p:sp>
      <p:sp>
        <p:nvSpPr>
          <p:cNvPr id="3" name="Content Placeholder 2"/>
          <p:cNvSpPr>
            <a:spLocks noGrp="1"/>
          </p:cNvSpPr>
          <p:nvPr>
            <p:ph idx="1"/>
          </p:nvPr>
        </p:nvSpPr>
        <p:spPr>
          <a:xfrm>
            <a:off x="457200" y="1600200"/>
            <a:ext cx="8382000" cy="4373563"/>
          </a:xfrm>
          <a:prstGeom prst="rect">
            <a:avLst/>
          </a:prstGeom>
        </p:spPr>
        <p:txBody>
          <a:bodyPr/>
          <a:lstStyle>
            <a:lvl1pPr marL="342900" indent="-342900">
              <a:spcBef>
                <a:spcPts val="1000"/>
              </a:spcBef>
              <a:buClr>
                <a:schemeClr val="accent1"/>
              </a:buClr>
              <a:buFont typeface="Arial" panose="020B0604020202020204" pitchFamily="34" charset="0"/>
              <a:buChar char="•"/>
              <a:defRPr>
                <a:solidFill>
                  <a:srgbClr val="717171"/>
                </a:solidFill>
                <a:latin typeface="Tahoma" panose="020B0604030504040204" pitchFamily="34" charset="0"/>
                <a:ea typeface="Tahoma" panose="020B0604030504040204" pitchFamily="34" charset="0"/>
                <a:cs typeface="Tahoma" panose="020B0604030504040204" pitchFamily="34" charset="0"/>
              </a:defRPr>
            </a:lvl1pPr>
            <a:lvl2pPr marL="742950" indent="-285750">
              <a:buClr>
                <a:schemeClr val="accent1"/>
              </a:buClr>
              <a:buSzPct val="80000"/>
              <a:buFont typeface="Courier New" panose="02070309020205020404" pitchFamily="49" charset="0"/>
              <a:buChar char="o"/>
              <a:defRPr>
                <a:solidFill>
                  <a:srgbClr val="717171"/>
                </a:solidFill>
                <a:latin typeface="Tahoma" panose="020B0604030504040204" pitchFamily="34" charset="0"/>
                <a:ea typeface="Tahoma" panose="020B0604030504040204" pitchFamily="34" charset="0"/>
                <a:cs typeface="Tahoma" panose="020B0604030504040204" pitchFamily="34" charset="0"/>
              </a:defRPr>
            </a:lvl2pPr>
            <a:lvl3pPr marL="1143000" indent="-228600">
              <a:buClr>
                <a:schemeClr val="accent1"/>
              </a:buClr>
              <a:buFont typeface="Wingdings" panose="05000000000000000000" pitchFamily="2" charset="2"/>
              <a:buChar char="§"/>
              <a:defRPr>
                <a:solidFill>
                  <a:srgbClr val="717171"/>
                </a:solidFill>
                <a:latin typeface="Tahoma" panose="020B0604030504040204" pitchFamily="34" charset="0"/>
                <a:ea typeface="Tahoma" panose="020B0604030504040204" pitchFamily="34" charset="0"/>
                <a:cs typeface="Tahoma" panose="020B0604030504040204" pitchFamily="34" charset="0"/>
              </a:defRPr>
            </a:lvl3pPr>
            <a:lvl4pPr marL="1600200" indent="-228600">
              <a:buClr>
                <a:schemeClr val="accent1"/>
              </a:buClr>
              <a:buSzPct val="70000"/>
              <a:buFont typeface="Wingdings" panose="05000000000000000000" pitchFamily="2" charset="2"/>
              <a:buChar char="q"/>
              <a:defRPr>
                <a:solidFill>
                  <a:srgbClr val="717171"/>
                </a:solidFill>
                <a:latin typeface="Tahoma" panose="020B0604030504040204" pitchFamily="34" charset="0"/>
                <a:ea typeface="Tahoma" panose="020B0604030504040204" pitchFamily="34" charset="0"/>
                <a:cs typeface="Tahoma" panose="020B0604030504040204" pitchFamily="34" charset="0"/>
              </a:defRPr>
            </a:lvl4pPr>
            <a:lvl5pPr marL="2057400" indent="-228600">
              <a:buClr>
                <a:schemeClr val="accent1"/>
              </a:buClr>
              <a:buFont typeface="Arial" panose="020B0604020202020204" pitchFamily="34" charset="0"/>
              <a:buChar char="•"/>
              <a:defRPr>
                <a:solidFill>
                  <a:srgbClr val="717171"/>
                </a:solidFill>
                <a:latin typeface="Tahoma" panose="020B0604030504040204" pitchFamily="34" charset="0"/>
                <a:ea typeface="Tahoma" panose="020B0604030504040204" pitchFamily="34" charset="0"/>
                <a:cs typeface="Tahoma" panose="020B060403050404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cxnSp>
        <p:nvCxnSpPr>
          <p:cNvPr id="9" name="Straight Connector 8"/>
          <p:cNvCxnSpPr/>
          <p:nvPr/>
        </p:nvCxnSpPr>
        <p:spPr>
          <a:xfrm>
            <a:off x="381000" y="1447800"/>
            <a:ext cx="8458200" cy="0"/>
          </a:xfrm>
          <a:prstGeom prst="line">
            <a:avLst/>
          </a:prstGeom>
          <a:ln w="28575">
            <a:solidFill>
              <a:srgbClr val="318DCC"/>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11" name="Slide Number Placeholder 5"/>
          <p:cNvSpPr>
            <a:spLocks noGrp="1"/>
          </p:cNvSpPr>
          <p:nvPr>
            <p:ph type="sldNum" sz="quarter" idx="4"/>
          </p:nvPr>
        </p:nvSpPr>
        <p:spPr>
          <a:xfrm>
            <a:off x="6705600" y="6196969"/>
            <a:ext cx="2133600" cy="288925"/>
          </a:xfrm>
          <a:prstGeom prst="rect">
            <a:avLst/>
          </a:prstGeom>
        </p:spPr>
        <p:txBody>
          <a:bodyPr anchor="b" anchorCtr="0"/>
          <a:lstStyle>
            <a:lvl1pPr algn="r">
              <a:defRPr sz="1100">
                <a:solidFill>
                  <a:schemeClr val="tx1">
                    <a:lumMod val="65000"/>
                    <a:lumOff val="35000"/>
                  </a:schemeClr>
                </a:solidFill>
              </a:defRPr>
            </a:lvl1pPr>
          </a:lstStyle>
          <a:p>
            <a:fld id="{FF445594-FFE8-4E90-934C-EFF530110A38}" type="slidenum">
              <a:rPr lang="en-US" smtClean="0"/>
              <a:t>‹#›</a:t>
            </a:fld>
            <a:endParaRPr lang="en-US" dirty="0"/>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843" y="6019800"/>
            <a:ext cx="2228088" cy="604060"/>
          </a:xfrm>
          <a:prstGeom prst="rect">
            <a:avLst/>
          </a:prstGeom>
        </p:spPr>
      </p:pic>
      <p:sp>
        <p:nvSpPr>
          <p:cNvPr id="10" name="Footer Placeholder 4"/>
          <p:cNvSpPr>
            <a:spLocks noGrp="1"/>
          </p:cNvSpPr>
          <p:nvPr>
            <p:ph type="ftr" sz="quarter" idx="3"/>
          </p:nvPr>
        </p:nvSpPr>
        <p:spPr>
          <a:xfrm>
            <a:off x="0" y="6196969"/>
            <a:ext cx="9144000" cy="381000"/>
          </a:xfrm>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38975033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Blank with Title">
    <p:bg>
      <p:bgPr>
        <a:blipFill dpi="0" rotWithShape="1">
          <a:blip r:embed="rId2">
            <a:lum/>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cxnSp>
        <p:nvCxnSpPr>
          <p:cNvPr id="9" name="Straight Connector 8"/>
          <p:cNvCxnSpPr/>
          <p:nvPr/>
        </p:nvCxnSpPr>
        <p:spPr>
          <a:xfrm>
            <a:off x="381000" y="1447800"/>
            <a:ext cx="8458200" cy="0"/>
          </a:xfrm>
          <a:prstGeom prst="line">
            <a:avLst/>
          </a:prstGeom>
          <a:ln w="28575">
            <a:solidFill>
              <a:srgbClr val="318DCC"/>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11" name="Slide Number Placeholder 5"/>
          <p:cNvSpPr>
            <a:spLocks noGrp="1"/>
          </p:cNvSpPr>
          <p:nvPr>
            <p:ph type="sldNum" sz="quarter" idx="4"/>
          </p:nvPr>
        </p:nvSpPr>
        <p:spPr>
          <a:xfrm>
            <a:off x="6705600" y="6196969"/>
            <a:ext cx="2133600" cy="288925"/>
          </a:xfrm>
          <a:prstGeom prst="rect">
            <a:avLst/>
          </a:prstGeom>
        </p:spPr>
        <p:txBody>
          <a:bodyPr anchor="b" anchorCtr="0"/>
          <a:lstStyle>
            <a:lvl1pPr algn="r">
              <a:defRPr sz="1100">
                <a:solidFill>
                  <a:schemeClr val="tx1">
                    <a:lumMod val="65000"/>
                    <a:lumOff val="35000"/>
                  </a:schemeClr>
                </a:solidFill>
              </a:defRPr>
            </a:lvl1pPr>
          </a:lstStyle>
          <a:p>
            <a:fld id="{FF445594-FFE8-4E90-934C-EFF530110A38}" type="slidenum">
              <a:rPr lang="en-US" smtClean="0"/>
              <a:t>‹#›</a:t>
            </a:fld>
            <a:endParaRPr lang="en-US" dirty="0"/>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843" y="6019800"/>
            <a:ext cx="2228088" cy="604060"/>
          </a:xfrm>
          <a:prstGeom prst="rect">
            <a:avLst/>
          </a:prstGeom>
        </p:spPr>
      </p:pic>
      <p:sp>
        <p:nvSpPr>
          <p:cNvPr id="8" name="Title 1"/>
          <p:cNvSpPr>
            <a:spLocks noGrp="1"/>
          </p:cNvSpPr>
          <p:nvPr>
            <p:ph type="title"/>
          </p:nvPr>
        </p:nvSpPr>
        <p:spPr>
          <a:xfrm>
            <a:off x="457200" y="304800"/>
            <a:ext cx="8305800" cy="1219200"/>
          </a:xfrm>
          <a:prstGeom prst="rect">
            <a:avLst/>
          </a:prstGeom>
        </p:spPr>
        <p:txBody>
          <a:bodyPr anchor="b" anchorCtr="0"/>
          <a:lstStyle>
            <a:lvl1pPr algn="l">
              <a:defRPr lang="en-US" sz="4000" dirty="0">
                <a:solidFill>
                  <a:srgbClr val="318DCF"/>
                </a:solidFill>
                <a:effectLst>
                  <a:outerShdw blurRad="63500" dist="38100" dir="2700000" algn="tl">
                    <a:srgbClr val="1F5B83">
                      <a:alpha val="42745"/>
                    </a:srgbClr>
                  </a:outerShdw>
                </a:effectLst>
                <a:latin typeface="Tahoma" panose="020B0604030504040204" pitchFamily="34" charset="0"/>
                <a:ea typeface="Tahoma" panose="020B0604030504040204" pitchFamily="34" charset="0"/>
                <a:cs typeface="Tahoma" panose="020B0604030504040204" pitchFamily="34" charset="0"/>
              </a:defRPr>
            </a:lvl1pPr>
          </a:lstStyle>
          <a:p>
            <a:pPr lvl="0"/>
            <a:r>
              <a:rPr lang="en-US" smtClean="0"/>
              <a:t>Click to edit Master title style</a:t>
            </a:r>
            <a:endParaRPr lang="en-US" dirty="0"/>
          </a:p>
        </p:txBody>
      </p:sp>
      <p:sp>
        <p:nvSpPr>
          <p:cNvPr id="10" name="Footer Placeholder 4"/>
          <p:cNvSpPr>
            <a:spLocks noGrp="1"/>
          </p:cNvSpPr>
          <p:nvPr>
            <p:ph type="ftr" sz="quarter" idx="3"/>
          </p:nvPr>
        </p:nvSpPr>
        <p:spPr>
          <a:xfrm>
            <a:off x="0" y="6196969"/>
            <a:ext cx="9144000" cy="381000"/>
          </a:xfrm>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41446056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wo Contents">
    <p:bg>
      <p:bgPr>
        <a:blipFill dpi="0" rotWithShape="1">
          <a:blip r:embed="rId2">
            <a:lum/>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cxnSp>
        <p:nvCxnSpPr>
          <p:cNvPr id="9" name="Straight Connector 8"/>
          <p:cNvCxnSpPr/>
          <p:nvPr/>
        </p:nvCxnSpPr>
        <p:spPr>
          <a:xfrm>
            <a:off x="381000" y="1447800"/>
            <a:ext cx="8458200" cy="0"/>
          </a:xfrm>
          <a:prstGeom prst="line">
            <a:avLst/>
          </a:prstGeom>
          <a:ln w="28575">
            <a:solidFill>
              <a:srgbClr val="318DCC"/>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11" name="Slide Number Placeholder 5"/>
          <p:cNvSpPr>
            <a:spLocks noGrp="1"/>
          </p:cNvSpPr>
          <p:nvPr>
            <p:ph type="sldNum" sz="quarter" idx="4"/>
          </p:nvPr>
        </p:nvSpPr>
        <p:spPr>
          <a:xfrm>
            <a:off x="6705600" y="6196969"/>
            <a:ext cx="2133600" cy="288925"/>
          </a:xfrm>
          <a:prstGeom prst="rect">
            <a:avLst/>
          </a:prstGeom>
        </p:spPr>
        <p:txBody>
          <a:bodyPr anchor="b" anchorCtr="0"/>
          <a:lstStyle>
            <a:lvl1pPr algn="r">
              <a:defRPr sz="1100">
                <a:solidFill>
                  <a:schemeClr val="tx1">
                    <a:lumMod val="65000"/>
                    <a:lumOff val="35000"/>
                  </a:schemeClr>
                </a:solidFill>
              </a:defRPr>
            </a:lvl1pPr>
          </a:lstStyle>
          <a:p>
            <a:fld id="{FF445594-FFE8-4E90-934C-EFF530110A38}" type="slidenum">
              <a:rPr lang="en-US" smtClean="0"/>
              <a:t>‹#›</a:t>
            </a:fld>
            <a:endParaRPr lang="en-US" dirty="0"/>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843" y="6019800"/>
            <a:ext cx="2228088" cy="604060"/>
          </a:xfrm>
          <a:prstGeom prst="rect">
            <a:avLst/>
          </a:prstGeom>
        </p:spPr>
      </p:pic>
      <p:sp>
        <p:nvSpPr>
          <p:cNvPr id="14" name="Content Placeholder 2"/>
          <p:cNvSpPr>
            <a:spLocks noGrp="1"/>
          </p:cNvSpPr>
          <p:nvPr>
            <p:ph idx="11"/>
          </p:nvPr>
        </p:nvSpPr>
        <p:spPr>
          <a:xfrm>
            <a:off x="457200" y="1600200"/>
            <a:ext cx="4114800" cy="4373563"/>
          </a:xfrm>
          <a:prstGeom prst="rect">
            <a:avLst/>
          </a:prstGeom>
        </p:spPr>
        <p:txBody>
          <a:bodyPr/>
          <a:lstStyle>
            <a:lvl1pPr marL="342900" indent="-342900">
              <a:spcBef>
                <a:spcPts val="1000"/>
              </a:spcBef>
              <a:buClr>
                <a:schemeClr val="accent1"/>
              </a:buClr>
              <a:buFont typeface="Arial" panose="020B0604020202020204" pitchFamily="34" charset="0"/>
              <a:buChar char="•"/>
              <a:defRPr sz="2800">
                <a:solidFill>
                  <a:srgbClr val="717171"/>
                </a:solidFill>
                <a:latin typeface="Tahoma" panose="020B0604030504040204" pitchFamily="34" charset="0"/>
                <a:ea typeface="Tahoma" panose="020B0604030504040204" pitchFamily="34" charset="0"/>
                <a:cs typeface="Tahoma" panose="020B0604030504040204" pitchFamily="34" charset="0"/>
              </a:defRPr>
            </a:lvl1pPr>
            <a:lvl2pPr marL="742950" indent="-285750">
              <a:buClr>
                <a:schemeClr val="accent1"/>
              </a:buClr>
              <a:buSzPct val="80000"/>
              <a:buFont typeface="Courier New" panose="02070309020205020404" pitchFamily="49" charset="0"/>
              <a:buChar char="o"/>
              <a:defRPr sz="2400">
                <a:solidFill>
                  <a:srgbClr val="717171"/>
                </a:solidFill>
                <a:latin typeface="Tahoma" panose="020B0604030504040204" pitchFamily="34" charset="0"/>
                <a:ea typeface="Tahoma" panose="020B0604030504040204" pitchFamily="34" charset="0"/>
                <a:cs typeface="Tahoma" panose="020B0604030504040204" pitchFamily="34" charset="0"/>
              </a:defRPr>
            </a:lvl2pPr>
            <a:lvl3pPr marL="1143000" indent="-228600">
              <a:buClr>
                <a:schemeClr val="accent1"/>
              </a:buClr>
              <a:buFont typeface="Wingdings" panose="05000000000000000000" pitchFamily="2" charset="2"/>
              <a:buChar char="§"/>
              <a:defRPr sz="2000">
                <a:solidFill>
                  <a:srgbClr val="717171"/>
                </a:solidFill>
                <a:latin typeface="Tahoma" panose="020B0604030504040204" pitchFamily="34" charset="0"/>
                <a:ea typeface="Tahoma" panose="020B0604030504040204" pitchFamily="34" charset="0"/>
                <a:cs typeface="Tahoma" panose="020B0604030504040204" pitchFamily="34" charset="0"/>
              </a:defRPr>
            </a:lvl3pPr>
            <a:lvl4pPr marL="1600200" indent="-228600">
              <a:buClr>
                <a:schemeClr val="accent1"/>
              </a:buClr>
              <a:buSzPct val="70000"/>
              <a:buFont typeface="Wingdings" panose="05000000000000000000" pitchFamily="2" charset="2"/>
              <a:buChar char="q"/>
              <a:defRPr sz="1800">
                <a:solidFill>
                  <a:srgbClr val="717171"/>
                </a:solidFill>
                <a:latin typeface="Tahoma" panose="020B0604030504040204" pitchFamily="34" charset="0"/>
                <a:ea typeface="Tahoma" panose="020B0604030504040204" pitchFamily="34" charset="0"/>
                <a:cs typeface="Tahoma" panose="020B0604030504040204" pitchFamily="34" charset="0"/>
              </a:defRPr>
            </a:lvl4pPr>
            <a:lvl5pPr marL="2057400" indent="-228600">
              <a:buClr>
                <a:schemeClr val="accent1"/>
              </a:buClr>
              <a:buFont typeface="Arial" panose="020B0604020202020204" pitchFamily="34" charset="0"/>
              <a:buChar char="•"/>
              <a:defRPr sz="1600">
                <a:solidFill>
                  <a:srgbClr val="717171"/>
                </a:solidFill>
                <a:latin typeface="Tahoma" panose="020B0604030504040204" pitchFamily="34" charset="0"/>
                <a:ea typeface="Tahoma" panose="020B0604030504040204" pitchFamily="34" charset="0"/>
                <a:cs typeface="Tahoma" panose="020B060403050404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5" name="Content Placeholder 2"/>
          <p:cNvSpPr>
            <a:spLocks noGrp="1"/>
          </p:cNvSpPr>
          <p:nvPr>
            <p:ph idx="12"/>
          </p:nvPr>
        </p:nvSpPr>
        <p:spPr>
          <a:xfrm>
            <a:off x="4703618" y="1600200"/>
            <a:ext cx="4114800" cy="4373563"/>
          </a:xfrm>
          <a:prstGeom prst="rect">
            <a:avLst/>
          </a:prstGeom>
        </p:spPr>
        <p:txBody>
          <a:bodyPr/>
          <a:lstStyle>
            <a:lvl1pPr marL="342900" indent="-342900">
              <a:spcBef>
                <a:spcPts val="1000"/>
              </a:spcBef>
              <a:buClr>
                <a:schemeClr val="accent1"/>
              </a:buClr>
              <a:buFont typeface="Arial" panose="020B0604020202020204" pitchFamily="34" charset="0"/>
              <a:buChar char="•"/>
              <a:defRPr sz="2800">
                <a:solidFill>
                  <a:srgbClr val="717171"/>
                </a:solidFill>
                <a:latin typeface="Tahoma" panose="020B0604030504040204" pitchFamily="34" charset="0"/>
                <a:ea typeface="Tahoma" panose="020B0604030504040204" pitchFamily="34" charset="0"/>
                <a:cs typeface="Tahoma" panose="020B0604030504040204" pitchFamily="34" charset="0"/>
              </a:defRPr>
            </a:lvl1pPr>
            <a:lvl2pPr marL="742950" indent="-285750">
              <a:buClr>
                <a:schemeClr val="accent1"/>
              </a:buClr>
              <a:buSzPct val="80000"/>
              <a:buFont typeface="Courier New" panose="02070309020205020404" pitchFamily="49" charset="0"/>
              <a:buChar char="o"/>
              <a:defRPr sz="2400">
                <a:solidFill>
                  <a:srgbClr val="717171"/>
                </a:solidFill>
                <a:latin typeface="Tahoma" panose="020B0604030504040204" pitchFamily="34" charset="0"/>
                <a:ea typeface="Tahoma" panose="020B0604030504040204" pitchFamily="34" charset="0"/>
                <a:cs typeface="Tahoma" panose="020B0604030504040204" pitchFamily="34" charset="0"/>
              </a:defRPr>
            </a:lvl2pPr>
            <a:lvl3pPr marL="1143000" indent="-228600">
              <a:buClr>
                <a:schemeClr val="accent1"/>
              </a:buClr>
              <a:buFont typeface="Wingdings" panose="05000000000000000000" pitchFamily="2" charset="2"/>
              <a:buChar char="§"/>
              <a:defRPr sz="2000">
                <a:solidFill>
                  <a:srgbClr val="717171"/>
                </a:solidFill>
                <a:latin typeface="Tahoma" panose="020B0604030504040204" pitchFamily="34" charset="0"/>
                <a:ea typeface="Tahoma" panose="020B0604030504040204" pitchFamily="34" charset="0"/>
                <a:cs typeface="Tahoma" panose="020B0604030504040204" pitchFamily="34" charset="0"/>
              </a:defRPr>
            </a:lvl3pPr>
            <a:lvl4pPr marL="1600200" indent="-228600">
              <a:buClr>
                <a:schemeClr val="accent1"/>
              </a:buClr>
              <a:buSzPct val="70000"/>
              <a:buFont typeface="Wingdings" panose="05000000000000000000" pitchFamily="2" charset="2"/>
              <a:buChar char="q"/>
              <a:defRPr sz="1800">
                <a:solidFill>
                  <a:srgbClr val="717171"/>
                </a:solidFill>
                <a:latin typeface="Tahoma" panose="020B0604030504040204" pitchFamily="34" charset="0"/>
                <a:ea typeface="Tahoma" panose="020B0604030504040204" pitchFamily="34" charset="0"/>
                <a:cs typeface="Tahoma" panose="020B0604030504040204" pitchFamily="34" charset="0"/>
              </a:defRPr>
            </a:lvl4pPr>
            <a:lvl5pPr marL="2057400" indent="-228600">
              <a:buClr>
                <a:schemeClr val="accent1"/>
              </a:buClr>
              <a:buFont typeface="Arial" panose="020B0604020202020204" pitchFamily="34" charset="0"/>
              <a:buChar char="•"/>
              <a:defRPr sz="1600">
                <a:solidFill>
                  <a:srgbClr val="717171"/>
                </a:solidFill>
                <a:latin typeface="Tahoma" panose="020B0604030504040204" pitchFamily="34" charset="0"/>
                <a:ea typeface="Tahoma" panose="020B0604030504040204" pitchFamily="34" charset="0"/>
                <a:cs typeface="Tahoma" panose="020B060403050404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Title 1"/>
          <p:cNvSpPr>
            <a:spLocks noGrp="1"/>
          </p:cNvSpPr>
          <p:nvPr>
            <p:ph type="title"/>
          </p:nvPr>
        </p:nvSpPr>
        <p:spPr>
          <a:xfrm>
            <a:off x="457200" y="304800"/>
            <a:ext cx="8306474" cy="1219200"/>
          </a:xfrm>
          <a:prstGeom prst="rect">
            <a:avLst/>
          </a:prstGeom>
        </p:spPr>
        <p:txBody>
          <a:bodyPr anchor="b" anchorCtr="0"/>
          <a:lstStyle>
            <a:lvl1pPr algn="l">
              <a:defRPr lang="en-US" sz="4000" dirty="0">
                <a:solidFill>
                  <a:srgbClr val="318DCF"/>
                </a:solidFill>
                <a:effectLst>
                  <a:outerShdw blurRad="63500" dist="38100" dir="2700000" algn="tl">
                    <a:srgbClr val="1F5B83">
                      <a:alpha val="42745"/>
                    </a:srgbClr>
                  </a:outerShdw>
                </a:effectLst>
                <a:latin typeface="Tahoma" panose="020B0604030504040204" pitchFamily="34" charset="0"/>
                <a:ea typeface="Tahoma" panose="020B0604030504040204" pitchFamily="34" charset="0"/>
                <a:cs typeface="Tahoma" panose="020B0604030504040204" pitchFamily="34" charset="0"/>
              </a:defRPr>
            </a:lvl1pPr>
          </a:lstStyle>
          <a:p>
            <a:pPr lvl="0"/>
            <a:r>
              <a:rPr lang="en-US" smtClean="0"/>
              <a:t>Click to edit Master title style</a:t>
            </a:r>
            <a:endParaRPr lang="en-US" dirty="0"/>
          </a:p>
        </p:txBody>
      </p:sp>
      <p:sp>
        <p:nvSpPr>
          <p:cNvPr id="13" name="Footer Placeholder 4"/>
          <p:cNvSpPr>
            <a:spLocks noGrp="1"/>
          </p:cNvSpPr>
          <p:nvPr>
            <p:ph type="ftr" sz="quarter" idx="3"/>
          </p:nvPr>
        </p:nvSpPr>
        <p:spPr>
          <a:xfrm>
            <a:off x="0" y="6196969"/>
            <a:ext cx="9144000" cy="381000"/>
          </a:xfrm>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1510600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Left Graphic">
    <p:bg>
      <p:bgPr>
        <a:blipFill dpi="0" rotWithShape="1">
          <a:blip r:embed="rId2">
            <a:lum/>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cxnSp>
        <p:nvCxnSpPr>
          <p:cNvPr id="9" name="Straight Connector 8"/>
          <p:cNvCxnSpPr/>
          <p:nvPr/>
        </p:nvCxnSpPr>
        <p:spPr>
          <a:xfrm>
            <a:off x="381000" y="1447800"/>
            <a:ext cx="8458200" cy="0"/>
          </a:xfrm>
          <a:prstGeom prst="line">
            <a:avLst/>
          </a:prstGeom>
          <a:ln w="28575">
            <a:solidFill>
              <a:srgbClr val="318DCC"/>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11" name="Slide Number Placeholder 5"/>
          <p:cNvSpPr>
            <a:spLocks noGrp="1"/>
          </p:cNvSpPr>
          <p:nvPr>
            <p:ph type="sldNum" sz="quarter" idx="4"/>
          </p:nvPr>
        </p:nvSpPr>
        <p:spPr>
          <a:xfrm>
            <a:off x="6705600" y="6196969"/>
            <a:ext cx="2133600" cy="288925"/>
          </a:xfrm>
          <a:prstGeom prst="rect">
            <a:avLst/>
          </a:prstGeom>
        </p:spPr>
        <p:txBody>
          <a:bodyPr anchor="b" anchorCtr="0"/>
          <a:lstStyle>
            <a:lvl1pPr algn="r">
              <a:defRPr sz="1100">
                <a:solidFill>
                  <a:schemeClr val="tx1">
                    <a:lumMod val="65000"/>
                    <a:lumOff val="35000"/>
                  </a:schemeClr>
                </a:solidFill>
              </a:defRPr>
            </a:lvl1pPr>
          </a:lstStyle>
          <a:p>
            <a:fld id="{FF445594-FFE8-4E90-934C-EFF530110A38}" type="slidenum">
              <a:rPr lang="en-US" smtClean="0"/>
              <a:t>‹#›</a:t>
            </a:fld>
            <a:endParaRPr lang="en-US" dirty="0"/>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843" y="6019800"/>
            <a:ext cx="2228088" cy="604060"/>
          </a:xfrm>
          <a:prstGeom prst="rect">
            <a:avLst/>
          </a:prstGeom>
        </p:spPr>
      </p:pic>
      <p:sp>
        <p:nvSpPr>
          <p:cNvPr id="15" name="Content Placeholder 2"/>
          <p:cNvSpPr>
            <a:spLocks noGrp="1"/>
          </p:cNvSpPr>
          <p:nvPr>
            <p:ph idx="12"/>
          </p:nvPr>
        </p:nvSpPr>
        <p:spPr>
          <a:xfrm>
            <a:off x="4703618" y="1600200"/>
            <a:ext cx="4114800" cy="4373563"/>
          </a:xfrm>
          <a:prstGeom prst="rect">
            <a:avLst/>
          </a:prstGeom>
        </p:spPr>
        <p:txBody>
          <a:bodyPr/>
          <a:lstStyle>
            <a:lvl1pPr marL="342900" indent="-342900">
              <a:spcBef>
                <a:spcPts val="1000"/>
              </a:spcBef>
              <a:buClr>
                <a:schemeClr val="accent1"/>
              </a:buClr>
              <a:buFont typeface="Arial" panose="020B0604020202020204" pitchFamily="34" charset="0"/>
              <a:buChar char="•"/>
              <a:defRPr sz="2800">
                <a:solidFill>
                  <a:srgbClr val="717171"/>
                </a:solidFill>
                <a:latin typeface="Tahoma" panose="020B0604030504040204" pitchFamily="34" charset="0"/>
                <a:ea typeface="Tahoma" panose="020B0604030504040204" pitchFamily="34" charset="0"/>
                <a:cs typeface="Tahoma" panose="020B0604030504040204" pitchFamily="34" charset="0"/>
              </a:defRPr>
            </a:lvl1pPr>
            <a:lvl2pPr marL="742950" indent="-285750">
              <a:buClr>
                <a:schemeClr val="accent1"/>
              </a:buClr>
              <a:buSzPct val="80000"/>
              <a:buFont typeface="Courier New" panose="02070309020205020404" pitchFamily="49" charset="0"/>
              <a:buChar char="o"/>
              <a:defRPr sz="2400">
                <a:solidFill>
                  <a:srgbClr val="717171"/>
                </a:solidFill>
                <a:latin typeface="Tahoma" panose="020B0604030504040204" pitchFamily="34" charset="0"/>
                <a:ea typeface="Tahoma" panose="020B0604030504040204" pitchFamily="34" charset="0"/>
                <a:cs typeface="Tahoma" panose="020B0604030504040204" pitchFamily="34" charset="0"/>
              </a:defRPr>
            </a:lvl2pPr>
            <a:lvl3pPr marL="1143000" indent="-228600">
              <a:buClr>
                <a:schemeClr val="accent1"/>
              </a:buClr>
              <a:buFont typeface="Wingdings" panose="05000000000000000000" pitchFamily="2" charset="2"/>
              <a:buChar char="§"/>
              <a:defRPr sz="2000">
                <a:solidFill>
                  <a:srgbClr val="717171"/>
                </a:solidFill>
                <a:latin typeface="Tahoma" panose="020B0604030504040204" pitchFamily="34" charset="0"/>
                <a:ea typeface="Tahoma" panose="020B0604030504040204" pitchFamily="34" charset="0"/>
                <a:cs typeface="Tahoma" panose="020B0604030504040204" pitchFamily="34" charset="0"/>
              </a:defRPr>
            </a:lvl3pPr>
            <a:lvl4pPr marL="1600200" indent="-228600">
              <a:buClr>
                <a:schemeClr val="accent1"/>
              </a:buClr>
              <a:buSzPct val="70000"/>
              <a:buFont typeface="Wingdings" panose="05000000000000000000" pitchFamily="2" charset="2"/>
              <a:buChar char="q"/>
              <a:defRPr sz="1800">
                <a:solidFill>
                  <a:srgbClr val="717171"/>
                </a:solidFill>
                <a:latin typeface="Tahoma" panose="020B0604030504040204" pitchFamily="34" charset="0"/>
                <a:ea typeface="Tahoma" panose="020B0604030504040204" pitchFamily="34" charset="0"/>
                <a:cs typeface="Tahoma" panose="020B0604030504040204" pitchFamily="34" charset="0"/>
              </a:defRPr>
            </a:lvl4pPr>
            <a:lvl5pPr marL="2057400" indent="-228600">
              <a:buClr>
                <a:schemeClr val="accent1"/>
              </a:buClr>
              <a:buFont typeface="Arial" panose="020B0604020202020204" pitchFamily="34" charset="0"/>
              <a:buChar char="•"/>
              <a:defRPr sz="1600">
                <a:solidFill>
                  <a:srgbClr val="717171"/>
                </a:solidFill>
                <a:latin typeface="Tahoma" panose="020B0604030504040204" pitchFamily="34" charset="0"/>
                <a:ea typeface="Tahoma" panose="020B0604030504040204" pitchFamily="34" charset="0"/>
                <a:cs typeface="Tahoma" panose="020B060403050404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Content Placeholder 2"/>
          <p:cNvSpPr>
            <a:spLocks noGrp="1"/>
          </p:cNvSpPr>
          <p:nvPr>
            <p:ph idx="14"/>
          </p:nvPr>
        </p:nvSpPr>
        <p:spPr>
          <a:xfrm>
            <a:off x="381000" y="1828800"/>
            <a:ext cx="4210194" cy="3886200"/>
          </a:xfrm>
          <a:prstGeom prst="rect">
            <a:avLst/>
          </a:prstGeom>
        </p:spPr>
        <p:txBody>
          <a:bodyPr/>
          <a:lstStyle>
            <a:lvl1pPr marL="342900" indent="-342900">
              <a:buClr>
                <a:schemeClr val="accent1"/>
              </a:buClr>
              <a:buFont typeface="Arial" panose="020B0604020202020204" pitchFamily="34" charset="0"/>
              <a:buChar char="•"/>
              <a:defRPr sz="220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defRPr>
            </a:lvl1pPr>
            <a:lvl2pPr marL="742950" indent="-285750">
              <a:buClr>
                <a:srgbClr val="F2D10E"/>
              </a:buClr>
              <a:buSzPct val="80000"/>
              <a:buFont typeface="Courier New" panose="02070309020205020404" pitchFamily="49" charset="0"/>
              <a:buChar char="o"/>
              <a:defRPr sz="200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defRPr>
            </a:lvl2pPr>
            <a:lvl3pPr marL="1143000" indent="-228600">
              <a:buClr>
                <a:srgbClr val="F2D10E"/>
              </a:buClr>
              <a:buFont typeface="Wingdings" panose="05000000000000000000" pitchFamily="2" charset="2"/>
              <a:buChar char="§"/>
              <a:defRPr sz="180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defRPr>
            </a:lvl3pPr>
            <a:lvl4pPr marL="1600200" indent="-228600">
              <a:buClr>
                <a:srgbClr val="F2D10E"/>
              </a:buClr>
              <a:buSzPct val="70000"/>
              <a:buFont typeface="Wingdings" panose="05000000000000000000" pitchFamily="2" charset="2"/>
              <a:buChar char="q"/>
              <a:defRPr sz="160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defRPr>
            </a:lvl4pPr>
            <a:lvl5pPr marL="2057400" indent="-228600">
              <a:buClr>
                <a:srgbClr val="F2D10E"/>
              </a:buClr>
              <a:buFont typeface="Arial" panose="020B0604020202020204" pitchFamily="34" charset="0"/>
              <a:buChar char="•"/>
              <a:defRPr sz="140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defRPr>
            </a:lvl5pPr>
          </a:lstStyle>
          <a:p>
            <a:pPr lvl="0"/>
            <a:endParaRPr lang="en-US" dirty="0" smtClean="0"/>
          </a:p>
        </p:txBody>
      </p:sp>
      <p:sp>
        <p:nvSpPr>
          <p:cNvPr id="13" name="Title 1"/>
          <p:cNvSpPr>
            <a:spLocks noGrp="1"/>
          </p:cNvSpPr>
          <p:nvPr>
            <p:ph type="title"/>
          </p:nvPr>
        </p:nvSpPr>
        <p:spPr>
          <a:xfrm>
            <a:off x="457200" y="304800"/>
            <a:ext cx="8305800" cy="1219200"/>
          </a:xfrm>
          <a:prstGeom prst="rect">
            <a:avLst/>
          </a:prstGeom>
        </p:spPr>
        <p:txBody>
          <a:bodyPr anchor="b" anchorCtr="0"/>
          <a:lstStyle>
            <a:lvl1pPr algn="l">
              <a:defRPr lang="en-US" sz="4000" dirty="0">
                <a:solidFill>
                  <a:srgbClr val="318DCF"/>
                </a:solidFill>
                <a:effectLst>
                  <a:outerShdw blurRad="63500" dist="38100" dir="2700000" algn="tl">
                    <a:srgbClr val="1F5B83">
                      <a:alpha val="42745"/>
                    </a:srgbClr>
                  </a:outerShdw>
                </a:effectLst>
                <a:latin typeface="Tahoma" panose="020B0604030504040204" pitchFamily="34" charset="0"/>
                <a:ea typeface="Tahoma" panose="020B0604030504040204" pitchFamily="34" charset="0"/>
                <a:cs typeface="Tahoma" panose="020B0604030504040204" pitchFamily="34" charset="0"/>
              </a:defRPr>
            </a:lvl1pPr>
          </a:lstStyle>
          <a:p>
            <a:pPr lvl="0"/>
            <a:r>
              <a:rPr lang="en-US" smtClean="0"/>
              <a:t>Click to edit Master title style</a:t>
            </a:r>
            <a:endParaRPr lang="en-US" dirty="0"/>
          </a:p>
        </p:txBody>
      </p:sp>
      <p:sp>
        <p:nvSpPr>
          <p:cNvPr id="14" name="Footer Placeholder 4"/>
          <p:cNvSpPr>
            <a:spLocks noGrp="1"/>
          </p:cNvSpPr>
          <p:nvPr>
            <p:ph type="ftr" sz="quarter" idx="3"/>
          </p:nvPr>
        </p:nvSpPr>
        <p:spPr>
          <a:xfrm>
            <a:off x="0" y="6196969"/>
            <a:ext cx="9144000" cy="381000"/>
          </a:xfrm>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138860024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Right Graphic">
    <p:bg>
      <p:bgPr>
        <a:blipFill dpi="0" rotWithShape="1">
          <a:blip r:embed="rId2">
            <a:lum/>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cxnSp>
        <p:nvCxnSpPr>
          <p:cNvPr id="9" name="Straight Connector 8"/>
          <p:cNvCxnSpPr/>
          <p:nvPr/>
        </p:nvCxnSpPr>
        <p:spPr>
          <a:xfrm>
            <a:off x="381000" y="1447800"/>
            <a:ext cx="8458200" cy="0"/>
          </a:xfrm>
          <a:prstGeom prst="line">
            <a:avLst/>
          </a:prstGeom>
          <a:ln w="28575">
            <a:solidFill>
              <a:srgbClr val="318DCC"/>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11" name="Slide Number Placeholder 5"/>
          <p:cNvSpPr>
            <a:spLocks noGrp="1"/>
          </p:cNvSpPr>
          <p:nvPr>
            <p:ph type="sldNum" sz="quarter" idx="4"/>
          </p:nvPr>
        </p:nvSpPr>
        <p:spPr>
          <a:xfrm>
            <a:off x="6705600" y="6196969"/>
            <a:ext cx="2133600" cy="288925"/>
          </a:xfrm>
          <a:prstGeom prst="rect">
            <a:avLst/>
          </a:prstGeom>
        </p:spPr>
        <p:txBody>
          <a:bodyPr anchor="b" anchorCtr="0"/>
          <a:lstStyle>
            <a:lvl1pPr algn="r">
              <a:defRPr sz="1100">
                <a:solidFill>
                  <a:schemeClr val="tx1">
                    <a:lumMod val="65000"/>
                    <a:lumOff val="35000"/>
                  </a:schemeClr>
                </a:solidFill>
              </a:defRPr>
            </a:lvl1pPr>
          </a:lstStyle>
          <a:p>
            <a:fld id="{FF445594-FFE8-4E90-934C-EFF530110A38}" type="slidenum">
              <a:rPr lang="en-US" smtClean="0"/>
              <a:t>‹#›</a:t>
            </a:fld>
            <a:endParaRPr lang="en-US" dirty="0"/>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843" y="6019800"/>
            <a:ext cx="2228088" cy="604060"/>
          </a:xfrm>
          <a:prstGeom prst="rect">
            <a:avLst/>
          </a:prstGeom>
        </p:spPr>
      </p:pic>
      <p:sp>
        <p:nvSpPr>
          <p:cNvPr id="14" name="Content Placeholder 2"/>
          <p:cNvSpPr>
            <a:spLocks noGrp="1"/>
          </p:cNvSpPr>
          <p:nvPr>
            <p:ph idx="11"/>
          </p:nvPr>
        </p:nvSpPr>
        <p:spPr>
          <a:xfrm>
            <a:off x="457200" y="1600200"/>
            <a:ext cx="4114800" cy="4373563"/>
          </a:xfrm>
          <a:prstGeom prst="rect">
            <a:avLst/>
          </a:prstGeom>
        </p:spPr>
        <p:txBody>
          <a:bodyPr/>
          <a:lstStyle>
            <a:lvl1pPr marL="342900" indent="-342900">
              <a:spcBef>
                <a:spcPts val="1000"/>
              </a:spcBef>
              <a:buClr>
                <a:schemeClr val="accent1"/>
              </a:buClr>
              <a:buFont typeface="Arial" panose="020B0604020202020204" pitchFamily="34" charset="0"/>
              <a:buChar char="•"/>
              <a:defRPr sz="2800">
                <a:solidFill>
                  <a:srgbClr val="717171"/>
                </a:solidFill>
                <a:latin typeface="Tahoma" panose="020B0604030504040204" pitchFamily="34" charset="0"/>
                <a:ea typeface="Tahoma" panose="020B0604030504040204" pitchFamily="34" charset="0"/>
                <a:cs typeface="Tahoma" panose="020B0604030504040204" pitchFamily="34" charset="0"/>
              </a:defRPr>
            </a:lvl1pPr>
            <a:lvl2pPr marL="742950" indent="-285750">
              <a:buClr>
                <a:schemeClr val="accent1"/>
              </a:buClr>
              <a:buSzPct val="80000"/>
              <a:buFont typeface="Courier New" panose="02070309020205020404" pitchFamily="49" charset="0"/>
              <a:buChar char="o"/>
              <a:defRPr sz="2400">
                <a:solidFill>
                  <a:srgbClr val="717171"/>
                </a:solidFill>
                <a:latin typeface="Tahoma" panose="020B0604030504040204" pitchFamily="34" charset="0"/>
                <a:ea typeface="Tahoma" panose="020B0604030504040204" pitchFamily="34" charset="0"/>
                <a:cs typeface="Tahoma" panose="020B0604030504040204" pitchFamily="34" charset="0"/>
              </a:defRPr>
            </a:lvl2pPr>
            <a:lvl3pPr marL="1143000" indent="-228600">
              <a:buClr>
                <a:schemeClr val="accent1"/>
              </a:buClr>
              <a:buFont typeface="Wingdings" panose="05000000000000000000" pitchFamily="2" charset="2"/>
              <a:buChar char="§"/>
              <a:defRPr sz="2000">
                <a:solidFill>
                  <a:srgbClr val="717171"/>
                </a:solidFill>
                <a:latin typeface="Tahoma" panose="020B0604030504040204" pitchFamily="34" charset="0"/>
                <a:ea typeface="Tahoma" panose="020B0604030504040204" pitchFamily="34" charset="0"/>
                <a:cs typeface="Tahoma" panose="020B0604030504040204" pitchFamily="34" charset="0"/>
              </a:defRPr>
            </a:lvl3pPr>
            <a:lvl4pPr marL="1600200" indent="-228600">
              <a:buClr>
                <a:schemeClr val="accent1"/>
              </a:buClr>
              <a:buSzPct val="70000"/>
              <a:buFont typeface="Wingdings" panose="05000000000000000000" pitchFamily="2" charset="2"/>
              <a:buChar char="q"/>
              <a:defRPr sz="1800">
                <a:solidFill>
                  <a:srgbClr val="717171"/>
                </a:solidFill>
                <a:latin typeface="Tahoma" panose="020B0604030504040204" pitchFamily="34" charset="0"/>
                <a:ea typeface="Tahoma" panose="020B0604030504040204" pitchFamily="34" charset="0"/>
                <a:cs typeface="Tahoma" panose="020B0604030504040204" pitchFamily="34" charset="0"/>
              </a:defRPr>
            </a:lvl4pPr>
            <a:lvl5pPr marL="2057400" indent="-228600">
              <a:buClr>
                <a:schemeClr val="accent1"/>
              </a:buClr>
              <a:buFont typeface="Arial" panose="020B0604020202020204" pitchFamily="34" charset="0"/>
              <a:buChar char="•"/>
              <a:defRPr sz="1600">
                <a:solidFill>
                  <a:srgbClr val="717171"/>
                </a:solidFill>
                <a:latin typeface="Tahoma" panose="020B0604030504040204" pitchFamily="34" charset="0"/>
                <a:ea typeface="Tahoma" panose="020B0604030504040204" pitchFamily="34" charset="0"/>
                <a:cs typeface="Tahoma" panose="020B060403050404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Content Placeholder 2"/>
          <p:cNvSpPr>
            <a:spLocks noGrp="1"/>
          </p:cNvSpPr>
          <p:nvPr>
            <p:ph idx="14"/>
          </p:nvPr>
        </p:nvSpPr>
        <p:spPr>
          <a:xfrm>
            <a:off x="4610101" y="1828800"/>
            <a:ext cx="4210194" cy="3886200"/>
          </a:xfrm>
          <a:prstGeom prst="rect">
            <a:avLst/>
          </a:prstGeom>
        </p:spPr>
        <p:txBody>
          <a:bodyPr/>
          <a:lstStyle>
            <a:lvl1pPr marL="342900" indent="-342900">
              <a:buClr>
                <a:schemeClr val="accent1"/>
              </a:buClr>
              <a:buFont typeface="Arial" panose="020B0604020202020204" pitchFamily="34" charset="0"/>
              <a:buChar char="•"/>
              <a:defRPr sz="220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defRPr>
            </a:lvl1pPr>
            <a:lvl2pPr marL="742950" indent="-285750">
              <a:buClr>
                <a:srgbClr val="F2D10E"/>
              </a:buClr>
              <a:buSzPct val="80000"/>
              <a:buFont typeface="Courier New" panose="02070309020205020404" pitchFamily="49" charset="0"/>
              <a:buChar char="o"/>
              <a:defRPr sz="200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defRPr>
            </a:lvl2pPr>
            <a:lvl3pPr marL="1143000" indent="-228600">
              <a:buClr>
                <a:srgbClr val="F2D10E"/>
              </a:buClr>
              <a:buFont typeface="Wingdings" panose="05000000000000000000" pitchFamily="2" charset="2"/>
              <a:buChar char="§"/>
              <a:defRPr sz="180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defRPr>
            </a:lvl3pPr>
            <a:lvl4pPr marL="1600200" indent="-228600">
              <a:buClr>
                <a:srgbClr val="F2D10E"/>
              </a:buClr>
              <a:buSzPct val="70000"/>
              <a:buFont typeface="Wingdings" panose="05000000000000000000" pitchFamily="2" charset="2"/>
              <a:buChar char="q"/>
              <a:defRPr sz="160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defRPr>
            </a:lvl4pPr>
            <a:lvl5pPr marL="2057400" indent="-228600">
              <a:buClr>
                <a:srgbClr val="F2D10E"/>
              </a:buClr>
              <a:buFont typeface="Arial" panose="020B0604020202020204" pitchFamily="34" charset="0"/>
              <a:buChar char="•"/>
              <a:defRPr sz="1400">
                <a:solidFill>
                  <a:schemeClr val="tx1">
                    <a:lumMod val="65000"/>
                    <a:lumOff val="35000"/>
                  </a:schemeClr>
                </a:solidFill>
                <a:latin typeface="Tahoma" panose="020B0604030504040204" pitchFamily="34" charset="0"/>
                <a:ea typeface="Tahoma" panose="020B0604030504040204" pitchFamily="34" charset="0"/>
                <a:cs typeface="Tahoma" panose="020B0604030504040204" pitchFamily="34" charset="0"/>
              </a:defRPr>
            </a:lvl5pPr>
          </a:lstStyle>
          <a:p>
            <a:pPr lvl="0"/>
            <a:endParaRPr lang="en-US" dirty="0" smtClean="0"/>
          </a:p>
        </p:txBody>
      </p:sp>
      <p:sp>
        <p:nvSpPr>
          <p:cNvPr id="13" name="Title 1"/>
          <p:cNvSpPr>
            <a:spLocks noGrp="1"/>
          </p:cNvSpPr>
          <p:nvPr>
            <p:ph type="title"/>
          </p:nvPr>
        </p:nvSpPr>
        <p:spPr>
          <a:xfrm>
            <a:off x="457200" y="304800"/>
            <a:ext cx="8305800" cy="1219200"/>
          </a:xfrm>
          <a:prstGeom prst="rect">
            <a:avLst/>
          </a:prstGeom>
        </p:spPr>
        <p:txBody>
          <a:bodyPr anchor="b" anchorCtr="0"/>
          <a:lstStyle>
            <a:lvl1pPr algn="l">
              <a:defRPr lang="en-US" sz="4000" dirty="0">
                <a:solidFill>
                  <a:srgbClr val="318DCF"/>
                </a:solidFill>
                <a:effectLst>
                  <a:outerShdw blurRad="63500" dist="38100" dir="2700000" algn="tl">
                    <a:srgbClr val="1F5B83">
                      <a:alpha val="42745"/>
                    </a:srgbClr>
                  </a:outerShdw>
                </a:effectLst>
                <a:latin typeface="Tahoma" panose="020B0604030504040204" pitchFamily="34" charset="0"/>
                <a:ea typeface="Tahoma" panose="020B0604030504040204" pitchFamily="34" charset="0"/>
                <a:cs typeface="Tahoma" panose="020B0604030504040204" pitchFamily="34" charset="0"/>
              </a:defRPr>
            </a:lvl1pPr>
          </a:lstStyle>
          <a:p>
            <a:pPr lvl="0"/>
            <a:r>
              <a:rPr lang="en-US" smtClean="0"/>
              <a:t>Click to edit Master title style</a:t>
            </a:r>
            <a:endParaRPr lang="en-US" dirty="0"/>
          </a:p>
        </p:txBody>
      </p:sp>
      <p:sp>
        <p:nvSpPr>
          <p:cNvPr id="15" name="Footer Placeholder 4"/>
          <p:cNvSpPr>
            <a:spLocks noGrp="1"/>
          </p:cNvSpPr>
          <p:nvPr>
            <p:ph type="ftr" sz="quarter" idx="3"/>
          </p:nvPr>
        </p:nvSpPr>
        <p:spPr>
          <a:xfrm>
            <a:off x="0" y="6196969"/>
            <a:ext cx="9144000" cy="381000"/>
          </a:xfrm>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12837889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ompare-Contrast">
    <p:bg>
      <p:bgPr>
        <a:blipFill dpi="0" rotWithShape="1">
          <a:blip r:embed="rId2">
            <a:lum/>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cxnSp>
        <p:nvCxnSpPr>
          <p:cNvPr id="9" name="Straight Connector 8"/>
          <p:cNvCxnSpPr/>
          <p:nvPr/>
        </p:nvCxnSpPr>
        <p:spPr>
          <a:xfrm>
            <a:off x="381000" y="1447800"/>
            <a:ext cx="8458200" cy="0"/>
          </a:xfrm>
          <a:prstGeom prst="line">
            <a:avLst/>
          </a:prstGeom>
          <a:ln w="28575">
            <a:solidFill>
              <a:srgbClr val="318DCC"/>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11" name="Slide Number Placeholder 5"/>
          <p:cNvSpPr>
            <a:spLocks noGrp="1"/>
          </p:cNvSpPr>
          <p:nvPr>
            <p:ph type="sldNum" sz="quarter" idx="4"/>
          </p:nvPr>
        </p:nvSpPr>
        <p:spPr>
          <a:xfrm>
            <a:off x="6705600" y="6196969"/>
            <a:ext cx="2133600" cy="288925"/>
          </a:xfrm>
          <a:prstGeom prst="rect">
            <a:avLst/>
          </a:prstGeom>
        </p:spPr>
        <p:txBody>
          <a:bodyPr anchor="b" anchorCtr="0"/>
          <a:lstStyle>
            <a:lvl1pPr algn="r">
              <a:defRPr sz="1100">
                <a:solidFill>
                  <a:schemeClr val="tx1">
                    <a:lumMod val="65000"/>
                    <a:lumOff val="35000"/>
                  </a:schemeClr>
                </a:solidFill>
              </a:defRPr>
            </a:lvl1pPr>
          </a:lstStyle>
          <a:p>
            <a:fld id="{FF445594-FFE8-4E90-934C-EFF530110A38}" type="slidenum">
              <a:rPr lang="en-US" smtClean="0"/>
              <a:t>‹#›</a:t>
            </a:fld>
            <a:endParaRPr lang="en-US" dirty="0"/>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843" y="6019800"/>
            <a:ext cx="2228088" cy="604060"/>
          </a:xfrm>
          <a:prstGeom prst="rect">
            <a:avLst/>
          </a:prstGeom>
        </p:spPr>
      </p:pic>
      <p:sp>
        <p:nvSpPr>
          <p:cNvPr id="8" name="Text Placeholder 2"/>
          <p:cNvSpPr>
            <a:spLocks noGrp="1"/>
          </p:cNvSpPr>
          <p:nvPr>
            <p:ph type="body" idx="1"/>
          </p:nvPr>
        </p:nvSpPr>
        <p:spPr>
          <a:xfrm>
            <a:off x="457200" y="1676400"/>
            <a:ext cx="3962400" cy="639762"/>
          </a:xfrm>
          <a:prstGeom prst="rect">
            <a:avLst/>
          </a:prstGeom>
        </p:spPr>
        <p:txBody>
          <a:bodyPr anchor="b"/>
          <a:lstStyle>
            <a:lvl1pPr marL="0" indent="0">
              <a:buNone/>
              <a:defRPr sz="2200" b="1">
                <a:solidFill>
                  <a:srgbClr val="717171"/>
                </a:solidFill>
                <a:latin typeface="Tahoma" panose="020B0604030504040204" pitchFamily="34" charset="0"/>
                <a:ea typeface="Tahoma" panose="020B0604030504040204" pitchFamily="34" charset="0"/>
                <a:cs typeface="Tahoma" panose="020B060403050404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5" name="Content Placeholder 2"/>
          <p:cNvSpPr>
            <a:spLocks noGrp="1"/>
          </p:cNvSpPr>
          <p:nvPr>
            <p:ph idx="12"/>
          </p:nvPr>
        </p:nvSpPr>
        <p:spPr>
          <a:xfrm>
            <a:off x="457200" y="2334490"/>
            <a:ext cx="3993573" cy="3810000"/>
          </a:xfrm>
          <a:prstGeom prst="rect">
            <a:avLst/>
          </a:prstGeom>
        </p:spPr>
        <p:txBody>
          <a:bodyPr/>
          <a:lstStyle>
            <a:lvl1pPr marL="342900" indent="-342900">
              <a:spcBef>
                <a:spcPts val="800"/>
              </a:spcBef>
              <a:buClr>
                <a:schemeClr val="accent1"/>
              </a:buClr>
              <a:buFont typeface="Arial" panose="020B0604020202020204" pitchFamily="34" charset="0"/>
              <a:buChar char="•"/>
              <a:defRPr sz="2200">
                <a:solidFill>
                  <a:srgbClr val="717171"/>
                </a:solidFill>
                <a:latin typeface="Tahoma" panose="020B0604030504040204" pitchFamily="34" charset="0"/>
                <a:ea typeface="Tahoma" panose="020B0604030504040204" pitchFamily="34" charset="0"/>
                <a:cs typeface="Tahoma" panose="020B0604030504040204" pitchFamily="34" charset="0"/>
              </a:defRPr>
            </a:lvl1pPr>
            <a:lvl2pPr marL="742950" indent="-285750">
              <a:buClr>
                <a:schemeClr val="accent1"/>
              </a:buClr>
              <a:buSzPct val="80000"/>
              <a:buFont typeface="Courier New" panose="02070309020205020404" pitchFamily="49" charset="0"/>
              <a:buChar char="o"/>
              <a:defRPr sz="2000">
                <a:solidFill>
                  <a:srgbClr val="717171"/>
                </a:solidFill>
                <a:latin typeface="Tahoma" panose="020B0604030504040204" pitchFamily="34" charset="0"/>
                <a:ea typeface="Tahoma" panose="020B0604030504040204" pitchFamily="34" charset="0"/>
                <a:cs typeface="Tahoma" panose="020B0604030504040204" pitchFamily="34" charset="0"/>
              </a:defRPr>
            </a:lvl2pPr>
            <a:lvl3pPr marL="1143000" indent="-228600">
              <a:buClr>
                <a:schemeClr val="accent1"/>
              </a:buClr>
              <a:buFont typeface="Wingdings" panose="05000000000000000000" pitchFamily="2" charset="2"/>
              <a:buChar char="§"/>
              <a:defRPr sz="1800">
                <a:solidFill>
                  <a:srgbClr val="717171"/>
                </a:solidFill>
                <a:latin typeface="Tahoma" panose="020B0604030504040204" pitchFamily="34" charset="0"/>
                <a:ea typeface="Tahoma" panose="020B0604030504040204" pitchFamily="34" charset="0"/>
                <a:cs typeface="Tahoma" panose="020B0604030504040204" pitchFamily="34" charset="0"/>
              </a:defRPr>
            </a:lvl3pPr>
            <a:lvl4pPr marL="1600200" indent="-228600">
              <a:buClr>
                <a:schemeClr val="accent1"/>
              </a:buClr>
              <a:buSzPct val="70000"/>
              <a:buFont typeface="Wingdings" panose="05000000000000000000" pitchFamily="2" charset="2"/>
              <a:buChar char="q"/>
              <a:defRPr sz="1600">
                <a:solidFill>
                  <a:srgbClr val="717171"/>
                </a:solidFill>
                <a:latin typeface="Tahoma" panose="020B0604030504040204" pitchFamily="34" charset="0"/>
                <a:ea typeface="Tahoma" panose="020B0604030504040204" pitchFamily="34" charset="0"/>
                <a:cs typeface="Tahoma" panose="020B0604030504040204" pitchFamily="34" charset="0"/>
              </a:defRPr>
            </a:lvl4pPr>
            <a:lvl5pPr marL="2057400" indent="-228600">
              <a:buClr>
                <a:schemeClr val="accent1"/>
              </a:buClr>
              <a:buFont typeface="Arial" panose="020B0604020202020204" pitchFamily="34" charset="0"/>
              <a:buChar char="•"/>
              <a:defRPr sz="1400">
                <a:solidFill>
                  <a:srgbClr val="717171"/>
                </a:solidFill>
                <a:latin typeface="Tahoma" panose="020B0604030504040204" pitchFamily="34" charset="0"/>
                <a:ea typeface="Tahoma" panose="020B0604030504040204" pitchFamily="34" charset="0"/>
                <a:cs typeface="Tahoma" panose="020B060403050404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6" name="Text Placeholder 2"/>
          <p:cNvSpPr>
            <a:spLocks noGrp="1"/>
          </p:cNvSpPr>
          <p:nvPr>
            <p:ph type="body" idx="13"/>
          </p:nvPr>
        </p:nvSpPr>
        <p:spPr>
          <a:xfrm>
            <a:off x="4572000" y="1676400"/>
            <a:ext cx="4040188" cy="639762"/>
          </a:xfrm>
          <a:prstGeom prst="rect">
            <a:avLst/>
          </a:prstGeom>
        </p:spPr>
        <p:txBody>
          <a:bodyPr anchor="b"/>
          <a:lstStyle>
            <a:lvl1pPr marL="0" indent="0">
              <a:buNone/>
              <a:defRPr sz="2200" b="1">
                <a:solidFill>
                  <a:srgbClr val="717171"/>
                </a:solidFill>
                <a:latin typeface="Tahoma" panose="020B0604030504040204" pitchFamily="34" charset="0"/>
                <a:ea typeface="Tahoma" panose="020B0604030504040204" pitchFamily="34" charset="0"/>
                <a:cs typeface="Tahoma" panose="020B060403050404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7" name="Content Placeholder 2"/>
          <p:cNvSpPr>
            <a:spLocks noGrp="1"/>
          </p:cNvSpPr>
          <p:nvPr>
            <p:ph idx="14"/>
          </p:nvPr>
        </p:nvSpPr>
        <p:spPr>
          <a:xfrm>
            <a:off x="4587531" y="2334490"/>
            <a:ext cx="3993573" cy="3810000"/>
          </a:xfrm>
          <a:prstGeom prst="rect">
            <a:avLst/>
          </a:prstGeom>
        </p:spPr>
        <p:txBody>
          <a:bodyPr/>
          <a:lstStyle>
            <a:lvl1pPr marL="342900" indent="-342900">
              <a:spcBef>
                <a:spcPts val="800"/>
              </a:spcBef>
              <a:buClr>
                <a:schemeClr val="accent1"/>
              </a:buClr>
              <a:buFont typeface="Arial" panose="020B0604020202020204" pitchFamily="34" charset="0"/>
              <a:buChar char="•"/>
              <a:defRPr sz="2200">
                <a:solidFill>
                  <a:srgbClr val="717171"/>
                </a:solidFill>
                <a:latin typeface="Tahoma" panose="020B0604030504040204" pitchFamily="34" charset="0"/>
                <a:ea typeface="Tahoma" panose="020B0604030504040204" pitchFamily="34" charset="0"/>
                <a:cs typeface="Tahoma" panose="020B0604030504040204" pitchFamily="34" charset="0"/>
              </a:defRPr>
            </a:lvl1pPr>
            <a:lvl2pPr marL="742950" indent="-285750">
              <a:buClr>
                <a:schemeClr val="accent1"/>
              </a:buClr>
              <a:buSzPct val="80000"/>
              <a:buFont typeface="Courier New" panose="02070309020205020404" pitchFamily="49" charset="0"/>
              <a:buChar char="o"/>
              <a:defRPr sz="2000">
                <a:solidFill>
                  <a:srgbClr val="717171"/>
                </a:solidFill>
                <a:latin typeface="Tahoma" panose="020B0604030504040204" pitchFamily="34" charset="0"/>
                <a:ea typeface="Tahoma" panose="020B0604030504040204" pitchFamily="34" charset="0"/>
                <a:cs typeface="Tahoma" panose="020B0604030504040204" pitchFamily="34" charset="0"/>
              </a:defRPr>
            </a:lvl2pPr>
            <a:lvl3pPr marL="1143000" indent="-228600">
              <a:buClr>
                <a:schemeClr val="accent1"/>
              </a:buClr>
              <a:buFont typeface="Wingdings" panose="05000000000000000000" pitchFamily="2" charset="2"/>
              <a:buChar char="§"/>
              <a:defRPr sz="1800">
                <a:solidFill>
                  <a:srgbClr val="717171"/>
                </a:solidFill>
                <a:latin typeface="Tahoma" panose="020B0604030504040204" pitchFamily="34" charset="0"/>
                <a:ea typeface="Tahoma" panose="020B0604030504040204" pitchFamily="34" charset="0"/>
                <a:cs typeface="Tahoma" panose="020B0604030504040204" pitchFamily="34" charset="0"/>
              </a:defRPr>
            </a:lvl3pPr>
            <a:lvl4pPr marL="1600200" indent="-228600">
              <a:buClr>
                <a:schemeClr val="accent1"/>
              </a:buClr>
              <a:buSzPct val="70000"/>
              <a:buFont typeface="Wingdings" panose="05000000000000000000" pitchFamily="2" charset="2"/>
              <a:buChar char="q"/>
              <a:defRPr sz="1600">
                <a:solidFill>
                  <a:srgbClr val="717171"/>
                </a:solidFill>
                <a:latin typeface="Tahoma" panose="020B0604030504040204" pitchFamily="34" charset="0"/>
                <a:ea typeface="Tahoma" panose="020B0604030504040204" pitchFamily="34" charset="0"/>
                <a:cs typeface="Tahoma" panose="020B0604030504040204" pitchFamily="34" charset="0"/>
              </a:defRPr>
            </a:lvl4pPr>
            <a:lvl5pPr marL="2057400" indent="-228600">
              <a:buClr>
                <a:schemeClr val="accent1"/>
              </a:buClr>
              <a:buFont typeface="Arial" panose="020B0604020202020204" pitchFamily="34" charset="0"/>
              <a:buChar char="•"/>
              <a:defRPr sz="1400">
                <a:solidFill>
                  <a:srgbClr val="717171"/>
                </a:solidFill>
                <a:latin typeface="Tahoma" panose="020B0604030504040204" pitchFamily="34" charset="0"/>
                <a:ea typeface="Tahoma" panose="020B0604030504040204" pitchFamily="34" charset="0"/>
                <a:cs typeface="Tahoma" panose="020B060403050404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3" name="Title 1"/>
          <p:cNvSpPr>
            <a:spLocks noGrp="1"/>
          </p:cNvSpPr>
          <p:nvPr>
            <p:ph type="title"/>
          </p:nvPr>
        </p:nvSpPr>
        <p:spPr>
          <a:xfrm>
            <a:off x="457200" y="304800"/>
            <a:ext cx="8314566" cy="1219200"/>
          </a:xfrm>
          <a:prstGeom prst="rect">
            <a:avLst/>
          </a:prstGeom>
        </p:spPr>
        <p:txBody>
          <a:bodyPr anchor="b" anchorCtr="0"/>
          <a:lstStyle>
            <a:lvl1pPr algn="l">
              <a:defRPr lang="en-US" sz="4000" dirty="0">
                <a:solidFill>
                  <a:srgbClr val="318DCF"/>
                </a:solidFill>
                <a:effectLst>
                  <a:outerShdw blurRad="63500" dist="38100" dir="2700000" algn="tl">
                    <a:srgbClr val="1F5B83">
                      <a:alpha val="42745"/>
                    </a:srgbClr>
                  </a:outerShdw>
                </a:effectLst>
                <a:latin typeface="Tahoma" panose="020B0604030504040204" pitchFamily="34" charset="0"/>
                <a:ea typeface="Tahoma" panose="020B0604030504040204" pitchFamily="34" charset="0"/>
                <a:cs typeface="Tahoma" panose="020B0604030504040204" pitchFamily="34" charset="0"/>
              </a:defRPr>
            </a:lvl1pPr>
          </a:lstStyle>
          <a:p>
            <a:pPr lvl="0"/>
            <a:r>
              <a:rPr lang="en-US" smtClean="0"/>
              <a:t>Click to edit Master title style</a:t>
            </a:r>
            <a:endParaRPr lang="en-US" dirty="0"/>
          </a:p>
        </p:txBody>
      </p:sp>
      <p:sp>
        <p:nvSpPr>
          <p:cNvPr id="14" name="Footer Placeholder 4"/>
          <p:cNvSpPr>
            <a:spLocks noGrp="1"/>
          </p:cNvSpPr>
          <p:nvPr>
            <p:ph type="ftr" sz="quarter" idx="3"/>
          </p:nvPr>
        </p:nvSpPr>
        <p:spPr>
          <a:xfrm>
            <a:off x="0" y="6196969"/>
            <a:ext cx="9144000" cy="381000"/>
          </a:xfrm>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23884016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Questions">
    <p:bg>
      <p:bgPr>
        <a:blipFill dpi="0" rotWithShape="1">
          <a:blip r:embed="rId2">
            <a:lum/>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sp>
        <p:nvSpPr>
          <p:cNvPr id="6" name="Title 1"/>
          <p:cNvSpPr>
            <a:spLocks noGrp="1"/>
          </p:cNvSpPr>
          <p:nvPr>
            <p:ph type="ctrTitle" hasCustomPrompt="1"/>
          </p:nvPr>
        </p:nvSpPr>
        <p:spPr>
          <a:xfrm>
            <a:off x="449072" y="1371600"/>
            <a:ext cx="5723128" cy="2457450"/>
          </a:xfrm>
          <a:prstGeom prst="rect">
            <a:avLst/>
          </a:prstGeom>
        </p:spPr>
        <p:txBody>
          <a:bodyPr anchor="b" anchorCtr="0"/>
          <a:lstStyle>
            <a:lvl1pPr algn="l">
              <a:defRPr lang="en-US" dirty="0">
                <a:solidFill>
                  <a:srgbClr val="318DCC"/>
                </a:solidFill>
                <a:effectLst>
                  <a:outerShdw blurRad="63500" dist="38100" dir="2700000" algn="tl">
                    <a:srgbClr val="1F5B83">
                      <a:alpha val="42745"/>
                    </a:srgbClr>
                  </a:outerShdw>
                </a:effectLst>
                <a:latin typeface="Tahoma" panose="020B0604030504040204" pitchFamily="34" charset="0"/>
                <a:ea typeface="Tahoma" panose="020B0604030504040204" pitchFamily="34" charset="0"/>
                <a:cs typeface="Tahoma" panose="020B0604030504040204" pitchFamily="34" charset="0"/>
              </a:defRPr>
            </a:lvl1pPr>
          </a:lstStyle>
          <a:p>
            <a:pPr lvl="0"/>
            <a:r>
              <a:rPr lang="en-US" dirty="0" smtClean="0"/>
              <a:t>Question?</a:t>
            </a:r>
            <a:endParaRPr lang="en-US" dirty="0"/>
          </a:p>
        </p:txBody>
      </p:sp>
      <p:sp>
        <p:nvSpPr>
          <p:cNvPr id="10" name="Slide Number Placeholder 5"/>
          <p:cNvSpPr>
            <a:spLocks noGrp="1"/>
          </p:cNvSpPr>
          <p:nvPr>
            <p:ph type="sldNum" sz="quarter" idx="4"/>
          </p:nvPr>
        </p:nvSpPr>
        <p:spPr>
          <a:xfrm>
            <a:off x="6705600" y="6196969"/>
            <a:ext cx="2133600" cy="288925"/>
          </a:xfrm>
          <a:prstGeom prst="rect">
            <a:avLst/>
          </a:prstGeom>
        </p:spPr>
        <p:txBody>
          <a:bodyPr anchor="b" anchorCtr="0"/>
          <a:lstStyle>
            <a:lvl1pPr algn="r">
              <a:defRPr sz="1100">
                <a:solidFill>
                  <a:schemeClr val="tx1">
                    <a:lumMod val="65000"/>
                    <a:lumOff val="35000"/>
                  </a:schemeClr>
                </a:solidFill>
              </a:defRPr>
            </a:lvl1pPr>
          </a:lstStyle>
          <a:p>
            <a:fld id="{FF445594-FFE8-4E90-934C-EFF530110A38}" type="slidenum">
              <a:rPr lang="en-US" smtClean="0"/>
              <a:t>‹#›</a:t>
            </a:fld>
            <a:endParaRPr lang="en-US" dirty="0"/>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843" y="6019800"/>
            <a:ext cx="2228088" cy="604060"/>
          </a:xfrm>
          <a:prstGeom prst="rect">
            <a:avLst/>
          </a:prstGeom>
        </p:spPr>
      </p:pic>
      <p:sp>
        <p:nvSpPr>
          <p:cNvPr id="7" name="Footer Placeholder 4"/>
          <p:cNvSpPr>
            <a:spLocks noGrp="1"/>
          </p:cNvSpPr>
          <p:nvPr>
            <p:ph type="ftr" sz="quarter" idx="3"/>
          </p:nvPr>
        </p:nvSpPr>
        <p:spPr>
          <a:xfrm>
            <a:off x="0" y="6196969"/>
            <a:ext cx="9144000" cy="381000"/>
          </a:xfrm>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6744719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3" name="Slide Number Placeholder 5"/>
          <p:cNvSpPr>
            <a:spLocks noGrp="1"/>
          </p:cNvSpPr>
          <p:nvPr>
            <p:ph type="sldNum" sz="quarter" idx="4"/>
          </p:nvPr>
        </p:nvSpPr>
        <p:spPr>
          <a:xfrm>
            <a:off x="6705600" y="6199632"/>
            <a:ext cx="2133600" cy="288925"/>
          </a:xfrm>
          <a:prstGeom prst="rect">
            <a:avLst/>
          </a:prstGeom>
        </p:spPr>
        <p:txBody>
          <a:bodyPr anchor="b" anchorCtr="0"/>
          <a:lstStyle>
            <a:lvl1pPr algn="r">
              <a:defRPr sz="1100">
                <a:solidFill>
                  <a:schemeClr val="tx1">
                    <a:lumMod val="65000"/>
                    <a:lumOff val="35000"/>
                  </a:schemeClr>
                </a:solidFill>
              </a:defRPr>
            </a:lvl1pPr>
          </a:lstStyle>
          <a:p>
            <a:fld id="{FF445594-FFE8-4E90-934C-EFF530110A38}" type="slidenum">
              <a:rPr lang="en-US" smtClean="0"/>
              <a:t>‹#›</a:t>
            </a:fld>
            <a:endParaRPr lang="en-US" dirty="0"/>
          </a:p>
        </p:txBody>
      </p:sp>
      <p:sp>
        <p:nvSpPr>
          <p:cNvPr id="4" name="Footer Placeholder 4"/>
          <p:cNvSpPr>
            <a:spLocks noGrp="1"/>
          </p:cNvSpPr>
          <p:nvPr>
            <p:ph type="ftr" sz="quarter" idx="3"/>
          </p:nvPr>
        </p:nvSpPr>
        <p:spPr>
          <a:xfrm>
            <a:off x="0" y="6199632"/>
            <a:ext cx="9144000" cy="381000"/>
          </a:xfrm>
          <a:prstGeom prst="rect">
            <a:avLst/>
          </a:prstGeom>
        </p:spPr>
        <p:txBody>
          <a:bodyPr anchor="b" anchorCtr="0"/>
          <a:lstStyle>
            <a:lvl1pPr algn="ctr">
              <a:lnSpc>
                <a:spcPts val="1200"/>
              </a:lnSpc>
              <a:defRPr sz="1100">
                <a:solidFill>
                  <a:schemeClr val="tx1">
                    <a:lumMod val="65000"/>
                    <a:lumOff val="35000"/>
                  </a:schemeClr>
                </a:solidFill>
              </a:defRPr>
            </a:lvl1pPr>
          </a:lstStyle>
          <a:p>
            <a:r>
              <a:rPr lang="en-US" dirty="0" smtClean="0"/>
              <a:t>Reaching across Arizona to provide comprehensive  quality health care for those in need</a:t>
            </a:r>
            <a:endParaRPr lang="en-US" dirty="0"/>
          </a:p>
        </p:txBody>
      </p:sp>
    </p:spTree>
    <p:extLst>
      <p:ext uri="{BB962C8B-B14F-4D97-AF65-F5344CB8AC3E}">
        <p14:creationId xmlns:p14="http://schemas.microsoft.com/office/powerpoint/2010/main" val="1543338456"/>
      </p:ext>
    </p:extLst>
  </p:cSld>
  <p:clrMap bg1="lt1" tx1="dk1" bg2="lt2" tx2="dk2" accent1="accent1" accent2="accent2" accent3="accent3" accent4="accent4" accent5="accent5" accent6="accent6" hlink="hlink" folHlink="folHlink"/>
  <p:sldLayoutIdLst>
    <p:sldLayoutId id="2147484228" r:id="rId1"/>
    <p:sldLayoutId id="2147484229" r:id="rId2"/>
    <p:sldLayoutId id="2147484230" r:id="rId3"/>
    <p:sldLayoutId id="2147484231" r:id="rId4"/>
    <p:sldLayoutId id="2147484232" r:id="rId5"/>
    <p:sldLayoutId id="2147484233" r:id="rId6"/>
    <p:sldLayoutId id="2147484234" r:id="rId7"/>
    <p:sldLayoutId id="2147484235" r:id="rId8"/>
    <p:sldLayoutId id="2147484236" r:id="rId9"/>
    <p:sldLayoutId id="2147484237" r:id="rId10"/>
  </p:sldLayoutIdLst>
  <p:timing>
    <p:tnLst>
      <p:par>
        <p:cTn id="1" dur="indefinite" restart="never" nodeType="tmRoot"/>
      </p:par>
    </p:tnLst>
  </p:timing>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48056" y="2209800"/>
            <a:ext cx="7629144" cy="1905000"/>
          </a:xfrm>
        </p:spPr>
        <p:txBody>
          <a:bodyPr/>
          <a:lstStyle/>
          <a:p>
            <a:r>
              <a:rPr lang="en-US" sz="4800" dirty="0" smtClean="0"/>
              <a:t>AHCCCS Update</a:t>
            </a:r>
            <a:endParaRPr lang="en-US" sz="4800"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55753375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400" dirty="0" smtClean="0"/>
              <a:t>Examples of Flexibility – McCarthy Letter</a:t>
            </a:r>
            <a:endParaRPr lang="en-US" sz="3400" dirty="0"/>
          </a:p>
        </p:txBody>
      </p:sp>
      <p:sp>
        <p:nvSpPr>
          <p:cNvPr id="3" name="Content Placeholder 2"/>
          <p:cNvSpPr>
            <a:spLocks noGrp="1"/>
          </p:cNvSpPr>
          <p:nvPr>
            <p:ph idx="1"/>
          </p:nvPr>
        </p:nvSpPr>
        <p:spPr>
          <a:xfrm>
            <a:off x="381000" y="1447800"/>
            <a:ext cx="8382000" cy="4373563"/>
          </a:xfrm>
        </p:spPr>
        <p:txBody>
          <a:bodyPr/>
          <a:lstStyle/>
          <a:p>
            <a:pPr marL="514350" indent="-514350">
              <a:buFont typeface="+mj-lt"/>
              <a:buAutoNum type="arabicPeriod"/>
            </a:pPr>
            <a:r>
              <a:rPr lang="en-US" sz="2200" dirty="0" smtClean="0"/>
              <a:t>Freeze or cap certain eligibility group–ability to eliminate TMA</a:t>
            </a:r>
          </a:p>
          <a:p>
            <a:pPr marL="514350" indent="-514350">
              <a:buFont typeface="+mj-lt"/>
              <a:buAutoNum type="arabicPeriod"/>
            </a:pPr>
            <a:r>
              <a:rPr lang="en-US" sz="2200" dirty="0" smtClean="0"/>
              <a:t>States should not have to cover all FDA approved drugs</a:t>
            </a:r>
          </a:p>
          <a:p>
            <a:pPr marL="514350" indent="-514350">
              <a:buFont typeface="+mj-lt"/>
              <a:buAutoNum type="arabicPeriod"/>
            </a:pPr>
            <a:r>
              <a:rPr lang="en-US" sz="2200" dirty="0" smtClean="0"/>
              <a:t>Change FQHC reimbursements and statutes </a:t>
            </a:r>
          </a:p>
          <a:p>
            <a:pPr marL="514350" indent="-514350">
              <a:buFont typeface="+mj-lt"/>
              <a:buAutoNum type="arabicPeriod"/>
            </a:pPr>
            <a:r>
              <a:rPr lang="en-US" sz="2200" dirty="0" smtClean="0"/>
              <a:t>Eliminate NEMT for certain populations</a:t>
            </a:r>
          </a:p>
          <a:p>
            <a:pPr marL="514350" indent="-514350">
              <a:buFont typeface="+mj-lt"/>
              <a:buAutoNum type="arabicPeriod"/>
            </a:pPr>
            <a:r>
              <a:rPr lang="en-US" sz="2200" dirty="0" smtClean="0"/>
              <a:t>Increased cost sharing flexibility</a:t>
            </a:r>
          </a:p>
          <a:p>
            <a:pPr marL="514350" indent="-514350">
              <a:buFont typeface="+mj-lt"/>
              <a:buAutoNum type="arabicPeriod"/>
            </a:pPr>
            <a:r>
              <a:rPr lang="en-US" sz="2200" dirty="0" smtClean="0"/>
              <a:t>Eliminate comparability and state-wideness </a:t>
            </a:r>
          </a:p>
          <a:p>
            <a:pPr marL="514350" indent="-514350">
              <a:buFont typeface="+mj-lt"/>
              <a:buAutoNum type="arabicPeriod"/>
            </a:pPr>
            <a:r>
              <a:rPr lang="en-US" sz="2200" dirty="0" smtClean="0"/>
              <a:t>Eliminate Essential Health Benefits requirement</a:t>
            </a:r>
          </a:p>
          <a:p>
            <a:pPr marL="514350" indent="-514350">
              <a:buFont typeface="+mj-lt"/>
              <a:buAutoNum type="arabicPeriod"/>
            </a:pPr>
            <a:r>
              <a:rPr lang="en-US" sz="2200" dirty="0" smtClean="0"/>
              <a:t>Allow more frequent eligibility redeterminations</a:t>
            </a:r>
          </a:p>
          <a:p>
            <a:pPr marL="514350" indent="-514350">
              <a:buFont typeface="+mj-lt"/>
              <a:buAutoNum type="arabicPeriod"/>
            </a:pPr>
            <a:r>
              <a:rPr lang="en-US" sz="2200" dirty="0" smtClean="0"/>
              <a:t>Eliminate and reduce CMS regulatory burden</a:t>
            </a:r>
          </a:p>
          <a:p>
            <a:pPr marL="514350" indent="-514350">
              <a:buFont typeface="+mj-lt"/>
              <a:buAutoNum type="arabicPeriod"/>
            </a:pPr>
            <a:r>
              <a:rPr lang="en-US" sz="2200" dirty="0" smtClean="0"/>
              <a:t>1115 path to permanency </a:t>
            </a:r>
          </a:p>
          <a:p>
            <a:pPr marL="514350" indent="-514350">
              <a:buFont typeface="+mj-lt"/>
              <a:buAutoNum type="arabicPeriod"/>
            </a:pPr>
            <a:endParaRPr lang="en-US" sz="2200" dirty="0"/>
          </a:p>
        </p:txBody>
      </p:sp>
      <p:sp>
        <p:nvSpPr>
          <p:cNvPr id="4" name="Slide Number Placeholder 3"/>
          <p:cNvSpPr>
            <a:spLocks noGrp="1"/>
          </p:cNvSpPr>
          <p:nvPr>
            <p:ph type="sldNum" sz="quarter" idx="4"/>
          </p:nvPr>
        </p:nvSpPr>
        <p:spPr/>
        <p:txBody>
          <a:bodyPr/>
          <a:lstStyle/>
          <a:p>
            <a:fld id="{FF445594-FFE8-4E90-934C-EFF530110A38}" type="slidenum">
              <a:rPr lang="en-US" smtClean="0"/>
              <a:t>10</a:t>
            </a:fld>
            <a:endParaRPr lang="en-US" dirty="0"/>
          </a:p>
        </p:txBody>
      </p:sp>
      <p:sp>
        <p:nvSpPr>
          <p:cNvPr id="5" name="Footer Placeholder 4"/>
          <p:cNvSpPr>
            <a:spLocks noGrp="1"/>
          </p:cNvSpPr>
          <p:nvPr>
            <p:ph type="ftr" sz="quarter" idx="3"/>
          </p:nvPr>
        </p:nvSpPr>
        <p:spPr/>
        <p:txBody>
          <a:bodyPr/>
          <a:lstStyle/>
          <a:p>
            <a:r>
              <a:rPr lang="en-US" smtClean="0"/>
              <a:t>Reaching across Arizona to provide comprehensive </a:t>
            </a:r>
            <a:br>
              <a:rPr lang="en-US" smtClean="0"/>
            </a:br>
            <a:r>
              <a:rPr lang="en-US" smtClean="0"/>
              <a:t>quality health care for those in need</a:t>
            </a:r>
            <a:endParaRPr lang="en-US" dirty="0"/>
          </a:p>
        </p:txBody>
      </p:sp>
    </p:spTree>
    <p:extLst>
      <p:ext uri="{BB962C8B-B14F-4D97-AF65-F5344CB8AC3E}">
        <p14:creationId xmlns:p14="http://schemas.microsoft.com/office/powerpoint/2010/main" val="8894689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 Distribution of ACA members</a:t>
            </a:r>
            <a:endParaRPr lang="en-US" dirty="0"/>
          </a:p>
        </p:txBody>
      </p:sp>
      <p:sp>
        <p:nvSpPr>
          <p:cNvPr id="4" name="Slide Number Placeholder 3"/>
          <p:cNvSpPr>
            <a:spLocks noGrp="1"/>
          </p:cNvSpPr>
          <p:nvPr>
            <p:ph type="sldNum" sz="quarter" idx="4"/>
          </p:nvPr>
        </p:nvSpPr>
        <p:spPr/>
        <p:txBody>
          <a:bodyPr/>
          <a:lstStyle/>
          <a:p>
            <a:fld id="{FF445594-FFE8-4E90-934C-EFF530110A38}" type="slidenum">
              <a:rPr lang="en-US" smtClean="0"/>
              <a:t>11</a:t>
            </a:fld>
            <a:endParaRPr lang="en-US" dirty="0"/>
          </a:p>
        </p:txBody>
      </p:sp>
      <p:sp>
        <p:nvSpPr>
          <p:cNvPr id="5" name="Footer Placeholder 4"/>
          <p:cNvSpPr>
            <a:spLocks noGrp="1"/>
          </p:cNvSpPr>
          <p:nvPr>
            <p:ph type="ftr" sz="quarter" idx="3"/>
          </p:nvPr>
        </p:nvSpPr>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graphicFrame>
        <p:nvGraphicFramePr>
          <p:cNvPr id="14" name="Content Placeholder 13"/>
          <p:cNvGraphicFramePr>
            <a:graphicFrameLocks noGrp="1"/>
          </p:cNvGraphicFramePr>
          <p:nvPr>
            <p:ph idx="1"/>
            <p:extLst>
              <p:ext uri="{D42A27DB-BD31-4B8C-83A1-F6EECF244321}">
                <p14:modId xmlns:p14="http://schemas.microsoft.com/office/powerpoint/2010/main" val="2069031647"/>
              </p:ext>
            </p:extLst>
          </p:nvPr>
        </p:nvGraphicFramePr>
        <p:xfrm>
          <a:off x="457200" y="1600200"/>
          <a:ext cx="8382000" cy="43735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4963148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sz="quarter" idx="4"/>
          </p:nvPr>
        </p:nvSpPr>
        <p:spPr/>
        <p:txBody>
          <a:bodyPr/>
          <a:lstStyle/>
          <a:p>
            <a:fld id="{FF445594-FFE8-4E90-934C-EFF530110A38}" type="slidenum">
              <a:rPr lang="en-US" smtClean="0"/>
              <a:t>12</a:t>
            </a:fld>
            <a:endParaRPr lang="en-US" dirty="0"/>
          </a:p>
        </p:txBody>
      </p:sp>
      <p:sp>
        <p:nvSpPr>
          <p:cNvPr id="5" name="Footer Placeholder 4"/>
          <p:cNvSpPr>
            <a:spLocks noGrp="1"/>
          </p:cNvSpPr>
          <p:nvPr>
            <p:ph type="ftr" sz="quarter" idx="3"/>
          </p:nvPr>
        </p:nvSpPr>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graphicFrame>
        <p:nvGraphicFramePr>
          <p:cNvPr id="6" name="Chart 5"/>
          <p:cNvGraphicFramePr>
            <a:graphicFrameLocks noGrp="1"/>
          </p:cNvGraphicFramePr>
          <p:nvPr>
            <p:extLst>
              <p:ext uri="{D42A27DB-BD31-4B8C-83A1-F6EECF244321}">
                <p14:modId xmlns:p14="http://schemas.microsoft.com/office/powerpoint/2010/main" val="2155964538"/>
              </p:ext>
            </p:extLst>
          </p:nvPr>
        </p:nvGraphicFramePr>
        <p:xfrm>
          <a:off x="240926" y="285750"/>
          <a:ext cx="8662147" cy="62865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76696578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Annual Waiver Submittal</a:t>
            </a:r>
            <a:endParaRPr lang="en-US" dirty="0"/>
          </a:p>
        </p:txBody>
      </p:sp>
      <p:sp>
        <p:nvSpPr>
          <p:cNvPr id="3" name="Content Placeholder 2"/>
          <p:cNvSpPr>
            <a:spLocks noGrp="1"/>
          </p:cNvSpPr>
          <p:nvPr>
            <p:ph idx="1"/>
          </p:nvPr>
        </p:nvSpPr>
        <p:spPr>
          <a:xfrm>
            <a:off x="381000" y="1600200"/>
            <a:ext cx="8382000" cy="4373563"/>
          </a:xfrm>
        </p:spPr>
        <p:txBody>
          <a:bodyPr/>
          <a:lstStyle/>
          <a:p>
            <a:r>
              <a:rPr lang="en-US" dirty="0" smtClean="0"/>
              <a:t>AHCCCS statutorily required to submit annual waiver requesting:</a:t>
            </a:r>
          </a:p>
          <a:p>
            <a:pPr lvl="1"/>
            <a:r>
              <a:rPr lang="en-US" dirty="0" smtClean="0"/>
              <a:t>Work requirement for all able-bodied adults</a:t>
            </a:r>
          </a:p>
          <a:p>
            <a:pPr lvl="1"/>
            <a:r>
              <a:rPr lang="en-US" dirty="0" smtClean="0"/>
              <a:t>Establish one-year “ban” for knowingly failing to report change in income or making false statements re: work</a:t>
            </a:r>
          </a:p>
          <a:p>
            <a:pPr lvl="1"/>
            <a:r>
              <a:rPr lang="en-US" dirty="0" smtClean="0"/>
              <a:t>Lifetime limit of 5 years for able-bodied adults</a:t>
            </a:r>
          </a:p>
          <a:p>
            <a:r>
              <a:rPr lang="en-US" dirty="0"/>
              <a:t>Public Hearings in </a:t>
            </a:r>
            <a:r>
              <a:rPr lang="en-US" dirty="0" smtClean="0"/>
              <a:t>January/Submit </a:t>
            </a:r>
            <a:r>
              <a:rPr lang="en-US" dirty="0"/>
              <a:t>in March</a:t>
            </a:r>
          </a:p>
        </p:txBody>
      </p:sp>
      <p:sp>
        <p:nvSpPr>
          <p:cNvPr id="4" name="Slide Number Placeholder 3"/>
          <p:cNvSpPr>
            <a:spLocks noGrp="1"/>
          </p:cNvSpPr>
          <p:nvPr>
            <p:ph type="sldNum" sz="quarter" idx="4"/>
          </p:nvPr>
        </p:nvSpPr>
        <p:spPr/>
        <p:txBody>
          <a:bodyPr/>
          <a:lstStyle/>
          <a:p>
            <a:fld id="{FF445594-FFE8-4E90-934C-EFF530110A38}" type="slidenum">
              <a:rPr lang="en-US" smtClean="0"/>
              <a:t>13</a:t>
            </a:fld>
            <a:endParaRPr lang="en-US" dirty="0"/>
          </a:p>
        </p:txBody>
      </p:sp>
      <p:sp>
        <p:nvSpPr>
          <p:cNvPr id="5" name="Footer Placeholder 4"/>
          <p:cNvSpPr>
            <a:spLocks noGrp="1"/>
          </p:cNvSpPr>
          <p:nvPr>
            <p:ph type="ftr" sz="quarter" idx="3"/>
          </p:nvPr>
        </p:nvSpPr>
        <p:spPr/>
        <p:txBody>
          <a:bodyPr/>
          <a:lstStyle/>
          <a:p>
            <a:r>
              <a:rPr lang="en-US" smtClean="0"/>
              <a:t>Reaching across Arizona to provide comprehensive </a:t>
            </a:r>
            <a:br>
              <a:rPr lang="en-US" smtClean="0"/>
            </a:br>
            <a:r>
              <a:rPr lang="en-US" smtClean="0"/>
              <a:t>quality health care for those in need</a:t>
            </a:r>
            <a:endParaRPr lang="en-US" dirty="0"/>
          </a:p>
        </p:txBody>
      </p:sp>
    </p:spTree>
    <p:extLst>
      <p:ext uri="{BB962C8B-B14F-4D97-AF65-F5344CB8AC3E}">
        <p14:creationId xmlns:p14="http://schemas.microsoft.com/office/powerpoint/2010/main" val="18947875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Targeted Investment</a:t>
            </a:r>
            <a:endParaRPr lang="en-US" dirty="0"/>
          </a:p>
        </p:txBody>
      </p:sp>
      <p:sp>
        <p:nvSpPr>
          <p:cNvPr id="3" name="Content Placeholder 2"/>
          <p:cNvSpPr>
            <a:spLocks noGrp="1"/>
          </p:cNvSpPr>
          <p:nvPr>
            <p:ph idx="1"/>
          </p:nvPr>
        </p:nvSpPr>
        <p:spPr/>
        <p:txBody>
          <a:bodyPr/>
          <a:lstStyle/>
          <a:p>
            <a:r>
              <a:rPr lang="en-US" dirty="0" smtClean="0"/>
              <a:t>$300 million over 5 years</a:t>
            </a:r>
          </a:p>
          <a:p>
            <a:r>
              <a:rPr lang="en-US" dirty="0" smtClean="0"/>
              <a:t>9 to 1 match</a:t>
            </a:r>
          </a:p>
          <a:p>
            <a:r>
              <a:rPr lang="en-US" dirty="0" smtClean="0"/>
              <a:t>Paid out through MCOs</a:t>
            </a:r>
          </a:p>
          <a:p>
            <a:r>
              <a:rPr lang="en-US" dirty="0" smtClean="0"/>
              <a:t>3 Targeted Initiatives – Integration (Adult and Child) – Justice Transitions – </a:t>
            </a:r>
          </a:p>
          <a:p>
            <a:r>
              <a:rPr lang="en-US" dirty="0" smtClean="0"/>
              <a:t>Need to re-scope proposal based on reduced funding – stay tuned</a:t>
            </a:r>
            <a:endParaRPr lang="en-US" dirty="0"/>
          </a:p>
        </p:txBody>
      </p:sp>
      <p:sp>
        <p:nvSpPr>
          <p:cNvPr id="4" name="Slide Number Placeholder 3"/>
          <p:cNvSpPr>
            <a:spLocks noGrp="1"/>
          </p:cNvSpPr>
          <p:nvPr>
            <p:ph type="sldNum" sz="quarter" idx="4"/>
          </p:nvPr>
        </p:nvSpPr>
        <p:spPr/>
        <p:txBody>
          <a:bodyPr/>
          <a:lstStyle/>
          <a:p>
            <a:fld id="{FF445594-FFE8-4E90-934C-EFF530110A38}" type="slidenum">
              <a:rPr lang="en-US" smtClean="0"/>
              <a:t>14</a:t>
            </a:fld>
            <a:endParaRPr lang="en-US" dirty="0"/>
          </a:p>
        </p:txBody>
      </p:sp>
      <p:sp>
        <p:nvSpPr>
          <p:cNvPr id="5" name="Footer Placeholder 4"/>
          <p:cNvSpPr>
            <a:spLocks noGrp="1"/>
          </p:cNvSpPr>
          <p:nvPr>
            <p:ph type="ftr" sz="quarter" idx="3"/>
          </p:nvPr>
        </p:nvSpPr>
        <p:spPr/>
        <p:txBody>
          <a:bodyPr/>
          <a:lstStyle/>
          <a:p>
            <a:r>
              <a:rPr lang="en-US" smtClean="0"/>
              <a:t>Reaching across Arizona to provide comprehensive </a:t>
            </a:r>
            <a:br>
              <a:rPr lang="en-US" smtClean="0"/>
            </a:br>
            <a:r>
              <a:rPr lang="en-US" smtClean="0"/>
              <a:t>quality health care for those in need</a:t>
            </a:r>
            <a:endParaRPr lang="en-US" dirty="0"/>
          </a:p>
        </p:txBody>
      </p:sp>
    </p:spTree>
    <p:extLst>
      <p:ext uri="{BB962C8B-B14F-4D97-AF65-F5344CB8AC3E}">
        <p14:creationId xmlns:p14="http://schemas.microsoft.com/office/powerpoint/2010/main" val="4310384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Arizona Management System</a:t>
            </a:r>
            <a:endParaRPr lang="en-US" dirty="0"/>
          </a:p>
        </p:txBody>
      </p:sp>
      <p:sp>
        <p:nvSpPr>
          <p:cNvPr id="9" name="Footer Placeholder 8"/>
          <p:cNvSpPr>
            <a:spLocks noGrp="1"/>
          </p:cNvSpPr>
          <p:nvPr>
            <p:ph type="ftr" sz="quarter" idx="3"/>
          </p:nvPr>
        </p:nvSpPr>
        <p:spPr/>
        <p:txBody>
          <a:bodyPr/>
          <a:lstStyle/>
          <a:p>
            <a:r>
              <a:rPr lang="en-US" smtClean="0"/>
              <a:t>Reaching across Arizona to provide comprehensive </a:t>
            </a:r>
            <a:br>
              <a:rPr lang="en-US" smtClean="0"/>
            </a:br>
            <a:r>
              <a:rPr lang="en-US" smtClean="0"/>
              <a:t>quality health care for those in need</a:t>
            </a:r>
            <a:endParaRPr lang="en-US" dirty="0"/>
          </a:p>
        </p:txBody>
      </p:sp>
      <p:graphicFrame>
        <p:nvGraphicFramePr>
          <p:cNvPr id="3" name="Diagram 2"/>
          <p:cNvGraphicFramePr/>
          <p:nvPr>
            <p:extLst>
              <p:ext uri="{D42A27DB-BD31-4B8C-83A1-F6EECF244321}">
                <p14:modId xmlns:p14="http://schemas.microsoft.com/office/powerpoint/2010/main" val="3832624173"/>
              </p:ext>
            </p:extLst>
          </p:nvPr>
        </p:nvGraphicFramePr>
        <p:xfrm>
          <a:off x="1447800" y="1676400"/>
          <a:ext cx="6324600" cy="4368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8561046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AMS Results</a:t>
            </a:r>
            <a:endParaRPr lang="en-US"/>
          </a:p>
        </p:txBody>
      </p:sp>
      <p:sp>
        <p:nvSpPr>
          <p:cNvPr id="3" name="Content Placeholder 2"/>
          <p:cNvSpPr>
            <a:spLocks noGrp="1"/>
          </p:cNvSpPr>
          <p:nvPr>
            <p:ph idx="1"/>
          </p:nvPr>
        </p:nvSpPr>
        <p:spPr/>
        <p:txBody>
          <a:bodyPr/>
          <a:lstStyle/>
          <a:p>
            <a:r>
              <a:rPr lang="en-US" sz="1800" dirty="0"/>
              <a:t>DBF project to increase providers paid electronically by 5%.   Division hit 9% and increased target to 15%.  </a:t>
            </a:r>
          </a:p>
          <a:p>
            <a:r>
              <a:rPr lang="en-US" sz="1800" dirty="0"/>
              <a:t>DFSM project to improve timeliness of authorizations for members needing level one facility admissions.  The team reduced turnaround times by 75% </a:t>
            </a:r>
          </a:p>
          <a:p>
            <a:r>
              <a:rPr lang="en-US" sz="1800" dirty="0"/>
              <a:t>The DHCAA project to reduce the number of members that are awaiting advocacy support.  August 2015 162 members on a waitlist (up to 24 months) today there are 37 members (longest wait time 2.5 months).</a:t>
            </a:r>
          </a:p>
          <a:p>
            <a:r>
              <a:rPr lang="en-US" sz="1800" dirty="0"/>
              <a:t>DMS and OALS project improve the Trust Review process.  Time needed decreased from 44 days in January of 2016 to average of 10 days.  Trusts taking 15 days or more has gone from 45% to 14%.  </a:t>
            </a:r>
          </a:p>
          <a:p>
            <a:r>
              <a:rPr lang="en-US" sz="1800" dirty="0"/>
              <a:t>OIG created a collections office project to collect 10% of the outstanding payments greater than 60 days.  Today number is 18%.  </a:t>
            </a:r>
          </a:p>
          <a:p>
            <a:r>
              <a:rPr lang="en-US" sz="1800" dirty="0"/>
              <a:t>HRD projects to reduce agency turnover.  December 2015 turnover was 21%.  In November 2016 15%.    </a:t>
            </a:r>
          </a:p>
          <a:p>
            <a:endParaRPr lang="en-US" sz="1800" dirty="0"/>
          </a:p>
        </p:txBody>
      </p:sp>
      <p:sp>
        <p:nvSpPr>
          <p:cNvPr id="4" name="Slide Number Placeholder 3"/>
          <p:cNvSpPr>
            <a:spLocks noGrp="1"/>
          </p:cNvSpPr>
          <p:nvPr>
            <p:ph type="sldNum" sz="quarter" idx="4"/>
          </p:nvPr>
        </p:nvSpPr>
        <p:spPr/>
        <p:txBody>
          <a:bodyPr/>
          <a:lstStyle/>
          <a:p>
            <a:fld id="{FF445594-FFE8-4E90-934C-EFF530110A38}" type="slidenum">
              <a:rPr lang="en-US" smtClean="0"/>
              <a:t>16</a:t>
            </a:fld>
            <a:endParaRPr lang="en-US" dirty="0"/>
          </a:p>
        </p:txBody>
      </p:sp>
      <p:sp>
        <p:nvSpPr>
          <p:cNvPr id="5" name="Footer Placeholder 4"/>
          <p:cNvSpPr>
            <a:spLocks noGrp="1"/>
          </p:cNvSpPr>
          <p:nvPr>
            <p:ph type="ftr" sz="quarter" idx="3"/>
          </p:nvPr>
        </p:nvSpPr>
        <p:spPr/>
        <p:txBody>
          <a:bodyPr/>
          <a:lstStyle/>
          <a:p>
            <a:r>
              <a:rPr lang="en-US" smtClean="0"/>
              <a:t>Reaching across Arizona to provide comprehensive </a:t>
            </a:r>
            <a:br>
              <a:rPr lang="en-US" smtClean="0"/>
            </a:br>
            <a:r>
              <a:rPr lang="en-US" smtClean="0"/>
              <a:t>quality health care for those in need</a:t>
            </a:r>
            <a:endParaRPr lang="en-US" dirty="0"/>
          </a:p>
        </p:txBody>
      </p:sp>
    </p:spTree>
    <p:extLst>
      <p:ext uri="{BB962C8B-B14F-4D97-AF65-F5344CB8AC3E}">
        <p14:creationId xmlns:p14="http://schemas.microsoft.com/office/powerpoint/2010/main" val="31847655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a:t>
            </a:r>
            <a:endParaRPr lang="en-US" dirty="0"/>
          </a:p>
        </p:txBody>
      </p:sp>
      <p:sp>
        <p:nvSpPr>
          <p:cNvPr id="3" name="Content Placeholder 2"/>
          <p:cNvSpPr>
            <a:spLocks noGrp="1"/>
          </p:cNvSpPr>
          <p:nvPr>
            <p:ph idx="1"/>
          </p:nvPr>
        </p:nvSpPr>
        <p:spPr/>
        <p:txBody>
          <a:bodyPr/>
          <a:lstStyle/>
          <a:p>
            <a:r>
              <a:rPr lang="en-US" sz="2600" dirty="0" smtClean="0"/>
              <a:t>IMD Waiver submittal – Indiana</a:t>
            </a:r>
          </a:p>
          <a:p>
            <a:r>
              <a:rPr lang="en-US" sz="2600" dirty="0" smtClean="0"/>
              <a:t>FY 18 Budget</a:t>
            </a:r>
          </a:p>
          <a:p>
            <a:pPr lvl="1"/>
            <a:r>
              <a:rPr lang="en-US" sz="2600" dirty="0" smtClean="0"/>
              <a:t>JLBC and OSPB relatively close</a:t>
            </a:r>
          </a:p>
          <a:p>
            <a:pPr lvl="1"/>
            <a:r>
              <a:rPr lang="en-US" sz="2600" dirty="0" smtClean="0"/>
              <a:t>Assume 3% cap rate increase</a:t>
            </a:r>
          </a:p>
          <a:p>
            <a:pPr lvl="1"/>
            <a:r>
              <a:rPr lang="en-US" sz="2600" dirty="0" smtClean="0"/>
              <a:t>Executive has funding for Emergency dental with $1,000 cap</a:t>
            </a:r>
          </a:p>
          <a:p>
            <a:pPr lvl="1"/>
            <a:r>
              <a:rPr lang="en-US" sz="2600" dirty="0"/>
              <a:t>Includes recommendation expansion of newborn screening to include Severe Combined </a:t>
            </a:r>
            <a:r>
              <a:rPr lang="en-US" sz="2600" dirty="0" err="1"/>
              <a:t>Immuno</a:t>
            </a:r>
            <a:r>
              <a:rPr lang="en-US" sz="2600" dirty="0"/>
              <a:t> Deficiency (SCID) – rare genetic disorder that if not detected and treated early can be deadly</a:t>
            </a:r>
          </a:p>
          <a:p>
            <a:pPr marL="457200" lvl="1" indent="0">
              <a:buNone/>
            </a:pPr>
            <a:r>
              <a:rPr lang="en-US" dirty="0" smtClean="0"/>
              <a:t> </a:t>
            </a:r>
          </a:p>
          <a:p>
            <a:endParaRPr lang="en-US" dirty="0"/>
          </a:p>
        </p:txBody>
      </p:sp>
      <p:sp>
        <p:nvSpPr>
          <p:cNvPr id="4" name="Slide Number Placeholder 3"/>
          <p:cNvSpPr>
            <a:spLocks noGrp="1"/>
          </p:cNvSpPr>
          <p:nvPr>
            <p:ph type="sldNum" sz="quarter" idx="4"/>
          </p:nvPr>
        </p:nvSpPr>
        <p:spPr/>
        <p:txBody>
          <a:bodyPr/>
          <a:lstStyle/>
          <a:p>
            <a:fld id="{FF445594-FFE8-4E90-934C-EFF530110A38}" type="slidenum">
              <a:rPr lang="en-US" smtClean="0"/>
              <a:t>17</a:t>
            </a:fld>
            <a:endParaRPr lang="en-US" dirty="0"/>
          </a:p>
        </p:txBody>
      </p:sp>
      <p:sp>
        <p:nvSpPr>
          <p:cNvPr id="5" name="Footer Placeholder 4"/>
          <p:cNvSpPr>
            <a:spLocks noGrp="1"/>
          </p:cNvSpPr>
          <p:nvPr>
            <p:ph type="ftr" sz="quarter" idx="3"/>
          </p:nvPr>
        </p:nvSpPr>
        <p:spPr/>
        <p:txBody>
          <a:bodyPr/>
          <a:lstStyle/>
          <a:p>
            <a:r>
              <a:rPr lang="en-US" smtClean="0"/>
              <a:t>Reaching across Arizona to provide comprehensive </a:t>
            </a:r>
            <a:br>
              <a:rPr lang="en-US" smtClean="0"/>
            </a:br>
            <a:r>
              <a:rPr lang="en-US" smtClean="0"/>
              <a:t>quality health care for those in need</a:t>
            </a:r>
            <a:endParaRPr lang="en-US" dirty="0"/>
          </a:p>
        </p:txBody>
      </p:sp>
    </p:spTree>
    <p:extLst>
      <p:ext uri="{BB962C8B-B14F-4D97-AF65-F5344CB8AC3E}">
        <p14:creationId xmlns:p14="http://schemas.microsoft.com/office/powerpoint/2010/main" val="35501919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Justice Involved and Recidivism </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907827633"/>
              </p:ext>
            </p:extLst>
          </p:nvPr>
        </p:nvGraphicFramePr>
        <p:xfrm>
          <a:off x="609599" y="1905000"/>
          <a:ext cx="7696202" cy="4123599"/>
        </p:xfrm>
        <a:graphic>
          <a:graphicData uri="http://schemas.openxmlformats.org/drawingml/2006/table">
            <a:tbl>
              <a:tblPr>
                <a:tableStyleId>{5C22544A-7EE6-4342-B048-85BDC9FD1C3A}</a:tableStyleId>
              </a:tblPr>
              <a:tblGrid>
                <a:gridCol w="3057394"/>
                <a:gridCol w="1602496"/>
                <a:gridCol w="1012104"/>
                <a:gridCol w="1012104"/>
                <a:gridCol w="1012104"/>
              </a:tblGrid>
              <a:tr h="935808">
                <a:tc>
                  <a:txBody>
                    <a:bodyPr/>
                    <a:lstStyle/>
                    <a:p>
                      <a:pPr algn="l" fontAlgn="b"/>
                      <a:r>
                        <a:rPr lang="en-US" sz="1800" b="0" i="0" u="none" strike="noStrike" dirty="0">
                          <a:solidFill>
                            <a:srgbClr val="000000"/>
                          </a:solidFill>
                          <a:effectLst/>
                          <a:latin typeface="Arial"/>
                        </a:rPr>
                        <a:t> </a:t>
                      </a:r>
                    </a:p>
                  </a:txBody>
                  <a:tcPr marL="9525" marR="9525" marT="9525" marB="0" anchor="b"/>
                </a:tc>
                <a:tc>
                  <a:txBody>
                    <a:bodyPr/>
                    <a:lstStyle/>
                    <a:p>
                      <a:pPr algn="ctr" rtl="0" fontAlgn="b"/>
                      <a:r>
                        <a:rPr lang="en-US" sz="1800" b="0" i="0" u="none" strike="noStrike" dirty="0">
                          <a:solidFill>
                            <a:srgbClr val="595959"/>
                          </a:solidFill>
                          <a:effectLst/>
                          <a:latin typeface="Calibri"/>
                        </a:rPr>
                        <a:t>Ind./No recidivism</a:t>
                      </a:r>
                    </a:p>
                  </a:txBody>
                  <a:tcPr marL="9525" marR="9525" marT="9525" marB="0" anchor="b"/>
                </a:tc>
                <a:tc>
                  <a:txBody>
                    <a:bodyPr/>
                    <a:lstStyle/>
                    <a:p>
                      <a:pPr algn="ctr" rtl="0" fontAlgn="b"/>
                      <a:r>
                        <a:rPr lang="en-US" sz="1800" b="0" i="0" u="none" strike="noStrike" dirty="0">
                          <a:solidFill>
                            <a:srgbClr val="595959"/>
                          </a:solidFill>
                          <a:effectLst/>
                          <a:latin typeface="Calibri"/>
                        </a:rPr>
                        <a:t>0-6 </a:t>
                      </a:r>
                      <a:r>
                        <a:rPr lang="en-US" sz="1800" b="0" i="0" u="none" strike="noStrike" dirty="0" err="1">
                          <a:solidFill>
                            <a:srgbClr val="595959"/>
                          </a:solidFill>
                          <a:effectLst/>
                          <a:latin typeface="Calibri"/>
                        </a:rPr>
                        <a:t>mo</a:t>
                      </a:r>
                      <a:endParaRPr lang="en-US" sz="1800" b="0" i="0" u="none" strike="noStrike" dirty="0">
                        <a:solidFill>
                          <a:srgbClr val="595959"/>
                        </a:solidFill>
                        <a:effectLst/>
                        <a:latin typeface="Calibri"/>
                      </a:endParaRPr>
                    </a:p>
                  </a:txBody>
                  <a:tcPr marL="9525" marR="9525" marT="9525" marB="0" anchor="b"/>
                </a:tc>
                <a:tc>
                  <a:txBody>
                    <a:bodyPr/>
                    <a:lstStyle/>
                    <a:p>
                      <a:pPr algn="ctr" rtl="0" fontAlgn="b"/>
                      <a:r>
                        <a:rPr lang="en-US" sz="1800" b="0" i="0" u="none" strike="noStrike" dirty="0">
                          <a:solidFill>
                            <a:srgbClr val="595959"/>
                          </a:solidFill>
                          <a:effectLst/>
                          <a:latin typeface="Calibri"/>
                        </a:rPr>
                        <a:t>6-12 Mo</a:t>
                      </a:r>
                    </a:p>
                  </a:txBody>
                  <a:tcPr marL="9525" marR="9525" marT="9525" marB="0" anchor="b"/>
                </a:tc>
                <a:tc>
                  <a:txBody>
                    <a:bodyPr/>
                    <a:lstStyle/>
                    <a:p>
                      <a:pPr algn="ctr" rtl="0" fontAlgn="b"/>
                      <a:r>
                        <a:rPr lang="en-US" sz="1800" b="0" i="0" u="none" strike="noStrike" dirty="0">
                          <a:solidFill>
                            <a:srgbClr val="595959"/>
                          </a:solidFill>
                          <a:effectLst/>
                          <a:latin typeface="Calibri"/>
                        </a:rPr>
                        <a:t>12-18 Mo</a:t>
                      </a:r>
                    </a:p>
                  </a:txBody>
                  <a:tcPr marL="9525" marR="9525" marT="9525" marB="0" anchor="b"/>
                </a:tc>
              </a:tr>
              <a:tr h="504432">
                <a:tc>
                  <a:txBody>
                    <a:bodyPr/>
                    <a:lstStyle/>
                    <a:p>
                      <a:pPr algn="l" rtl="0" fontAlgn="b"/>
                      <a:r>
                        <a:rPr lang="en-US" sz="1800" b="0" i="0" u="none" strike="noStrike" dirty="0">
                          <a:solidFill>
                            <a:srgbClr val="595959"/>
                          </a:solidFill>
                          <a:effectLst/>
                          <a:latin typeface="Calibri"/>
                        </a:rPr>
                        <a:t>Jul 1 2014 thru Dec 31 2014</a:t>
                      </a:r>
                    </a:p>
                  </a:txBody>
                  <a:tcPr marL="9525" marR="9525" marT="9525" marB="0" anchor="b"/>
                </a:tc>
                <a:tc>
                  <a:txBody>
                    <a:bodyPr/>
                    <a:lstStyle/>
                    <a:p>
                      <a:pPr algn="r" rtl="0" fontAlgn="b"/>
                      <a:r>
                        <a:rPr lang="en-US" sz="1800" b="0" i="0" u="none" strike="noStrike" dirty="0">
                          <a:solidFill>
                            <a:srgbClr val="595959"/>
                          </a:solidFill>
                          <a:effectLst/>
                          <a:latin typeface="Calibri"/>
                        </a:rPr>
                        <a:t>                          16,240 </a:t>
                      </a:r>
                    </a:p>
                  </a:txBody>
                  <a:tcPr marL="9525" marR="9525" marT="9525" marB="0" anchor="b"/>
                </a:tc>
                <a:tc>
                  <a:txBody>
                    <a:bodyPr/>
                    <a:lstStyle/>
                    <a:p>
                      <a:pPr algn="r" rtl="0" fontAlgn="b"/>
                      <a:r>
                        <a:rPr lang="en-US" sz="1800" b="0" i="0" u="none" strike="noStrike" dirty="0">
                          <a:solidFill>
                            <a:srgbClr val="595959"/>
                          </a:solidFill>
                          <a:effectLst/>
                          <a:latin typeface="Calibri"/>
                        </a:rPr>
                        <a:t>                    6,726 </a:t>
                      </a:r>
                    </a:p>
                  </a:txBody>
                  <a:tcPr marL="9525" marR="9525" marT="9525" marB="0" anchor="b"/>
                </a:tc>
                <a:tc>
                  <a:txBody>
                    <a:bodyPr/>
                    <a:lstStyle/>
                    <a:p>
                      <a:pPr algn="r" rtl="0" fontAlgn="b"/>
                      <a:r>
                        <a:rPr lang="en-US" sz="1800" b="0" i="0" u="none" strike="noStrike">
                          <a:solidFill>
                            <a:srgbClr val="595959"/>
                          </a:solidFill>
                          <a:effectLst/>
                          <a:latin typeface="Calibri"/>
                        </a:rPr>
                        <a:t>                3,590 </a:t>
                      </a:r>
                    </a:p>
                  </a:txBody>
                  <a:tcPr marL="9525" marR="9525" marT="9525" marB="0" anchor="b"/>
                </a:tc>
                <a:tc>
                  <a:txBody>
                    <a:bodyPr/>
                    <a:lstStyle/>
                    <a:p>
                      <a:pPr algn="r" rtl="0" fontAlgn="b"/>
                      <a:r>
                        <a:rPr lang="en-US" sz="1800" b="0" i="0" u="none" strike="noStrike">
                          <a:solidFill>
                            <a:srgbClr val="595959"/>
                          </a:solidFill>
                          <a:effectLst/>
                          <a:latin typeface="Calibri"/>
                        </a:rPr>
                        <a:t>                      2,317 </a:t>
                      </a:r>
                    </a:p>
                  </a:txBody>
                  <a:tcPr marL="9525" marR="9525" marT="9525" marB="0" anchor="b"/>
                </a:tc>
              </a:tr>
              <a:tr h="504432">
                <a:tc>
                  <a:txBody>
                    <a:bodyPr/>
                    <a:lstStyle/>
                    <a:p>
                      <a:pPr algn="l" rtl="0" fontAlgn="b"/>
                      <a:r>
                        <a:rPr lang="en-US" sz="1800" b="0" i="0" u="none" strike="noStrike">
                          <a:solidFill>
                            <a:srgbClr val="595959"/>
                          </a:solidFill>
                          <a:effectLst/>
                          <a:latin typeface="Calibri"/>
                        </a:rPr>
                        <a:t>Percent</a:t>
                      </a:r>
                    </a:p>
                  </a:txBody>
                  <a:tcPr marL="9525" marR="9525" marT="9525" marB="0" anchor="b"/>
                </a:tc>
                <a:tc>
                  <a:txBody>
                    <a:bodyPr/>
                    <a:lstStyle/>
                    <a:p>
                      <a:pPr algn="r" rtl="0" fontAlgn="b"/>
                      <a:r>
                        <a:rPr lang="en-US" sz="1800" b="0" i="0" u="none" strike="noStrike">
                          <a:solidFill>
                            <a:srgbClr val="595959"/>
                          </a:solidFill>
                          <a:effectLst/>
                          <a:latin typeface="Calibri"/>
                        </a:rPr>
                        <a:t> </a:t>
                      </a:r>
                    </a:p>
                  </a:txBody>
                  <a:tcPr marL="9525" marR="9525" marT="9525" marB="0" anchor="b"/>
                </a:tc>
                <a:tc>
                  <a:txBody>
                    <a:bodyPr/>
                    <a:lstStyle/>
                    <a:p>
                      <a:pPr algn="r" rtl="0" fontAlgn="b"/>
                      <a:r>
                        <a:rPr lang="en-US" sz="1800" b="0" i="0" u="none" strike="noStrike" dirty="0">
                          <a:solidFill>
                            <a:srgbClr val="595959"/>
                          </a:solidFill>
                          <a:effectLst/>
                          <a:latin typeface="Calibri"/>
                        </a:rPr>
                        <a:t>41%</a:t>
                      </a:r>
                    </a:p>
                  </a:txBody>
                  <a:tcPr marL="9525" marR="9525" marT="9525" marB="0" anchor="b"/>
                </a:tc>
                <a:tc>
                  <a:txBody>
                    <a:bodyPr/>
                    <a:lstStyle/>
                    <a:p>
                      <a:pPr algn="r" rtl="0" fontAlgn="b"/>
                      <a:r>
                        <a:rPr lang="en-US" sz="1800" b="0" i="0" u="none" strike="noStrike" dirty="0">
                          <a:solidFill>
                            <a:srgbClr val="595959"/>
                          </a:solidFill>
                          <a:effectLst/>
                          <a:latin typeface="Calibri"/>
                        </a:rPr>
                        <a:t>22%</a:t>
                      </a:r>
                    </a:p>
                  </a:txBody>
                  <a:tcPr marL="9525" marR="9525" marT="9525" marB="0" anchor="b"/>
                </a:tc>
                <a:tc>
                  <a:txBody>
                    <a:bodyPr/>
                    <a:lstStyle/>
                    <a:p>
                      <a:pPr algn="r" rtl="0" fontAlgn="b"/>
                      <a:r>
                        <a:rPr lang="en-US" sz="1800" b="0" i="0" u="none" strike="noStrike">
                          <a:solidFill>
                            <a:srgbClr val="595959"/>
                          </a:solidFill>
                          <a:effectLst/>
                          <a:latin typeface="Calibri"/>
                        </a:rPr>
                        <a:t>14%</a:t>
                      </a:r>
                    </a:p>
                  </a:txBody>
                  <a:tcPr marL="9525" marR="9525" marT="9525" marB="0" anchor="b"/>
                </a:tc>
              </a:tr>
              <a:tr h="504432">
                <a:tc>
                  <a:txBody>
                    <a:bodyPr/>
                    <a:lstStyle/>
                    <a:p>
                      <a:pPr algn="l" rtl="0" fontAlgn="b"/>
                      <a:r>
                        <a:rPr lang="en-US" sz="1800" b="0" i="0" u="none" strike="noStrike">
                          <a:solidFill>
                            <a:srgbClr val="595959"/>
                          </a:solidFill>
                          <a:effectLst/>
                          <a:latin typeface="Calibri"/>
                        </a:rPr>
                        <a:t>Jan 1 2015 thru June 30 2015</a:t>
                      </a:r>
                    </a:p>
                  </a:txBody>
                  <a:tcPr marL="9525" marR="9525" marT="9525" marB="0" anchor="b"/>
                </a:tc>
                <a:tc>
                  <a:txBody>
                    <a:bodyPr/>
                    <a:lstStyle/>
                    <a:p>
                      <a:pPr algn="r" rtl="0" fontAlgn="b"/>
                      <a:r>
                        <a:rPr lang="en-US" sz="1800" b="0" i="0" u="none" strike="noStrike">
                          <a:solidFill>
                            <a:srgbClr val="595959"/>
                          </a:solidFill>
                          <a:effectLst/>
                          <a:latin typeface="Calibri"/>
                        </a:rPr>
                        <a:t>                          20,661 </a:t>
                      </a:r>
                    </a:p>
                  </a:txBody>
                  <a:tcPr marL="9525" marR="9525" marT="9525" marB="0" anchor="b"/>
                </a:tc>
                <a:tc>
                  <a:txBody>
                    <a:bodyPr/>
                    <a:lstStyle/>
                    <a:p>
                      <a:pPr algn="r" rtl="0" fontAlgn="b"/>
                      <a:r>
                        <a:rPr lang="en-US" sz="1800" b="0" i="0" u="none" strike="noStrike">
                          <a:solidFill>
                            <a:srgbClr val="595959"/>
                          </a:solidFill>
                          <a:effectLst/>
                          <a:latin typeface="Calibri"/>
                        </a:rPr>
                        <a:t>                    8,711 </a:t>
                      </a:r>
                    </a:p>
                  </a:txBody>
                  <a:tcPr marL="9525" marR="9525" marT="9525" marB="0" anchor="b"/>
                </a:tc>
                <a:tc>
                  <a:txBody>
                    <a:bodyPr/>
                    <a:lstStyle/>
                    <a:p>
                      <a:pPr algn="r" rtl="0" fontAlgn="b"/>
                      <a:r>
                        <a:rPr lang="en-US" sz="1800" b="0" i="0" u="none" strike="noStrike" dirty="0">
                          <a:solidFill>
                            <a:srgbClr val="595959"/>
                          </a:solidFill>
                          <a:effectLst/>
                          <a:latin typeface="Calibri"/>
                        </a:rPr>
                        <a:t>                3,872 </a:t>
                      </a:r>
                    </a:p>
                  </a:txBody>
                  <a:tcPr marL="9525" marR="9525" marT="9525" marB="0" anchor="b"/>
                </a:tc>
                <a:tc>
                  <a:txBody>
                    <a:bodyPr/>
                    <a:lstStyle/>
                    <a:p>
                      <a:pPr algn="r" rtl="0" fontAlgn="b"/>
                      <a:r>
                        <a:rPr lang="en-US" sz="1800" b="0" i="0" u="none" strike="noStrike">
                          <a:solidFill>
                            <a:srgbClr val="595959"/>
                          </a:solidFill>
                          <a:effectLst/>
                          <a:latin typeface="Calibri"/>
                        </a:rPr>
                        <a:t>                      1,833 </a:t>
                      </a:r>
                    </a:p>
                  </a:txBody>
                  <a:tcPr marL="9525" marR="9525" marT="9525" marB="0" anchor="b"/>
                </a:tc>
              </a:tr>
              <a:tr h="504432">
                <a:tc>
                  <a:txBody>
                    <a:bodyPr/>
                    <a:lstStyle/>
                    <a:p>
                      <a:pPr algn="l" rtl="0" fontAlgn="b"/>
                      <a:r>
                        <a:rPr lang="en-US" sz="1800" b="0" i="0" u="none" strike="noStrike">
                          <a:solidFill>
                            <a:srgbClr val="595959"/>
                          </a:solidFill>
                          <a:effectLst/>
                          <a:latin typeface="Calibri"/>
                        </a:rPr>
                        <a:t>Percent</a:t>
                      </a:r>
                    </a:p>
                  </a:txBody>
                  <a:tcPr marL="9525" marR="9525" marT="9525" marB="0" anchor="b"/>
                </a:tc>
                <a:tc>
                  <a:txBody>
                    <a:bodyPr/>
                    <a:lstStyle/>
                    <a:p>
                      <a:pPr algn="r" rtl="0" fontAlgn="b"/>
                      <a:r>
                        <a:rPr lang="en-US" sz="1800" b="0" i="0" u="none" strike="noStrike" dirty="0">
                          <a:solidFill>
                            <a:srgbClr val="595959"/>
                          </a:solidFill>
                          <a:effectLst/>
                          <a:latin typeface="Calibri"/>
                        </a:rPr>
                        <a:t> </a:t>
                      </a:r>
                    </a:p>
                  </a:txBody>
                  <a:tcPr marL="9525" marR="9525" marT="9525" marB="0" anchor="b"/>
                </a:tc>
                <a:tc>
                  <a:txBody>
                    <a:bodyPr/>
                    <a:lstStyle/>
                    <a:p>
                      <a:pPr algn="r" rtl="0" fontAlgn="b"/>
                      <a:r>
                        <a:rPr lang="en-US" sz="1800" b="0" i="0" u="none" strike="noStrike">
                          <a:solidFill>
                            <a:srgbClr val="595959"/>
                          </a:solidFill>
                          <a:effectLst/>
                          <a:latin typeface="Calibri"/>
                        </a:rPr>
                        <a:t>42%</a:t>
                      </a:r>
                    </a:p>
                  </a:txBody>
                  <a:tcPr marL="9525" marR="9525" marT="9525" marB="0" anchor="b"/>
                </a:tc>
                <a:tc>
                  <a:txBody>
                    <a:bodyPr/>
                    <a:lstStyle/>
                    <a:p>
                      <a:pPr algn="r" rtl="0" fontAlgn="b"/>
                      <a:r>
                        <a:rPr lang="en-US" sz="1800" b="0" i="0" u="none" strike="noStrike" dirty="0">
                          <a:solidFill>
                            <a:srgbClr val="595959"/>
                          </a:solidFill>
                          <a:effectLst/>
                          <a:latin typeface="Calibri"/>
                        </a:rPr>
                        <a:t>19%</a:t>
                      </a:r>
                    </a:p>
                  </a:txBody>
                  <a:tcPr marL="9525" marR="9525" marT="9525" marB="0" anchor="b"/>
                </a:tc>
                <a:tc>
                  <a:txBody>
                    <a:bodyPr/>
                    <a:lstStyle/>
                    <a:p>
                      <a:pPr algn="r" rtl="0" fontAlgn="b"/>
                      <a:r>
                        <a:rPr lang="en-US" sz="1800" b="0" i="0" u="none" strike="noStrike">
                          <a:solidFill>
                            <a:srgbClr val="595959"/>
                          </a:solidFill>
                          <a:effectLst/>
                          <a:latin typeface="Calibri"/>
                        </a:rPr>
                        <a:t>9%</a:t>
                      </a:r>
                    </a:p>
                  </a:txBody>
                  <a:tcPr marL="9525" marR="9525" marT="9525" marB="0" anchor="b"/>
                </a:tc>
              </a:tr>
              <a:tr h="504432">
                <a:tc>
                  <a:txBody>
                    <a:bodyPr/>
                    <a:lstStyle/>
                    <a:p>
                      <a:pPr algn="l" rtl="0" fontAlgn="b"/>
                      <a:r>
                        <a:rPr lang="en-US" sz="1800" b="0" i="0" u="none" strike="noStrike">
                          <a:solidFill>
                            <a:srgbClr val="595959"/>
                          </a:solidFill>
                          <a:effectLst/>
                          <a:latin typeface="Calibri"/>
                        </a:rPr>
                        <a:t>July 1 2015 thru Dec 31 2015</a:t>
                      </a:r>
                    </a:p>
                  </a:txBody>
                  <a:tcPr marL="9525" marR="9525" marT="9525" marB="0" anchor="b"/>
                </a:tc>
                <a:tc>
                  <a:txBody>
                    <a:bodyPr/>
                    <a:lstStyle/>
                    <a:p>
                      <a:pPr algn="r" rtl="0" fontAlgn="b"/>
                      <a:r>
                        <a:rPr lang="en-US" sz="1800" b="0" i="0" u="none" strike="noStrike">
                          <a:solidFill>
                            <a:srgbClr val="595959"/>
                          </a:solidFill>
                          <a:effectLst/>
                          <a:latin typeface="Calibri"/>
                        </a:rPr>
                        <a:t>                          20,347 </a:t>
                      </a:r>
                    </a:p>
                  </a:txBody>
                  <a:tcPr marL="9525" marR="9525" marT="9525" marB="0" anchor="b"/>
                </a:tc>
                <a:tc>
                  <a:txBody>
                    <a:bodyPr/>
                    <a:lstStyle/>
                    <a:p>
                      <a:pPr algn="r" rtl="0" fontAlgn="b"/>
                      <a:r>
                        <a:rPr lang="en-US" sz="1800" b="0" i="0" u="none" strike="noStrike">
                          <a:solidFill>
                            <a:srgbClr val="595959"/>
                          </a:solidFill>
                          <a:effectLst/>
                          <a:latin typeface="Calibri"/>
                        </a:rPr>
                        <a:t>                    7,953 </a:t>
                      </a:r>
                    </a:p>
                  </a:txBody>
                  <a:tcPr marL="9525" marR="9525" marT="9525" marB="0" anchor="b"/>
                </a:tc>
                <a:tc>
                  <a:txBody>
                    <a:bodyPr/>
                    <a:lstStyle/>
                    <a:p>
                      <a:pPr algn="r" rtl="0" fontAlgn="b"/>
                      <a:r>
                        <a:rPr lang="en-US" sz="1800" b="0" i="0" u="none" strike="noStrike" dirty="0">
                          <a:solidFill>
                            <a:srgbClr val="595959"/>
                          </a:solidFill>
                          <a:effectLst/>
                          <a:latin typeface="Calibri"/>
                        </a:rPr>
                        <a:t>                2,541 </a:t>
                      </a:r>
                    </a:p>
                  </a:txBody>
                  <a:tcPr marL="9525" marR="9525" marT="9525" marB="0" anchor="b"/>
                </a:tc>
                <a:tc>
                  <a:txBody>
                    <a:bodyPr/>
                    <a:lstStyle/>
                    <a:p>
                      <a:pPr algn="r" rtl="0" fontAlgn="b"/>
                      <a:r>
                        <a:rPr lang="en-US" sz="1800" b="0" i="0" u="none" strike="noStrike">
                          <a:solidFill>
                            <a:srgbClr val="595959"/>
                          </a:solidFill>
                          <a:effectLst/>
                          <a:latin typeface="Calibri"/>
                        </a:rPr>
                        <a:t>                             2 </a:t>
                      </a:r>
                    </a:p>
                  </a:txBody>
                  <a:tcPr marL="9525" marR="9525" marT="9525" marB="0" anchor="b"/>
                </a:tc>
              </a:tr>
              <a:tr h="504432">
                <a:tc>
                  <a:txBody>
                    <a:bodyPr/>
                    <a:lstStyle/>
                    <a:p>
                      <a:pPr algn="l" rtl="0" fontAlgn="b"/>
                      <a:r>
                        <a:rPr lang="en-US" sz="1800" b="0" i="0" u="none" strike="noStrike">
                          <a:solidFill>
                            <a:srgbClr val="595959"/>
                          </a:solidFill>
                          <a:effectLst/>
                          <a:latin typeface="Calibri"/>
                        </a:rPr>
                        <a:t>Percent</a:t>
                      </a:r>
                    </a:p>
                  </a:txBody>
                  <a:tcPr marL="9525" marR="9525" marT="9525" marB="0" anchor="b"/>
                </a:tc>
                <a:tc>
                  <a:txBody>
                    <a:bodyPr/>
                    <a:lstStyle/>
                    <a:p>
                      <a:pPr algn="r" rtl="0" fontAlgn="b"/>
                      <a:r>
                        <a:rPr lang="en-US" sz="1800" b="0" i="0" u="none" strike="noStrike">
                          <a:solidFill>
                            <a:srgbClr val="595959"/>
                          </a:solidFill>
                          <a:effectLst/>
                          <a:latin typeface="Calibri"/>
                        </a:rPr>
                        <a:t> </a:t>
                      </a:r>
                    </a:p>
                  </a:txBody>
                  <a:tcPr marL="9525" marR="9525" marT="9525" marB="0" anchor="b"/>
                </a:tc>
                <a:tc>
                  <a:txBody>
                    <a:bodyPr/>
                    <a:lstStyle/>
                    <a:p>
                      <a:pPr algn="r" rtl="0" fontAlgn="b"/>
                      <a:r>
                        <a:rPr lang="en-US" sz="1800" b="0" i="0" u="none" strike="noStrike">
                          <a:solidFill>
                            <a:srgbClr val="595959"/>
                          </a:solidFill>
                          <a:effectLst/>
                          <a:latin typeface="Calibri"/>
                        </a:rPr>
                        <a:t>39%</a:t>
                      </a:r>
                    </a:p>
                  </a:txBody>
                  <a:tcPr marL="9525" marR="9525" marT="9525" marB="0" anchor="b"/>
                </a:tc>
                <a:tc>
                  <a:txBody>
                    <a:bodyPr/>
                    <a:lstStyle/>
                    <a:p>
                      <a:pPr algn="r" rtl="0" fontAlgn="b"/>
                      <a:r>
                        <a:rPr lang="en-US" sz="1800" b="0" i="0" u="none" strike="noStrike">
                          <a:solidFill>
                            <a:srgbClr val="595959"/>
                          </a:solidFill>
                          <a:effectLst/>
                          <a:latin typeface="Calibri"/>
                        </a:rPr>
                        <a:t> </a:t>
                      </a:r>
                    </a:p>
                  </a:txBody>
                  <a:tcPr marL="9525" marR="9525" marT="9525" marB="0" anchor="b"/>
                </a:tc>
                <a:tc>
                  <a:txBody>
                    <a:bodyPr/>
                    <a:lstStyle/>
                    <a:p>
                      <a:pPr algn="r" rtl="0" fontAlgn="b"/>
                      <a:r>
                        <a:rPr lang="en-US" sz="1800" b="0" i="0" u="none" strike="noStrike" dirty="0">
                          <a:solidFill>
                            <a:srgbClr val="595959"/>
                          </a:solidFill>
                          <a:effectLst/>
                          <a:latin typeface="Calibri"/>
                        </a:rPr>
                        <a:t> </a:t>
                      </a:r>
                    </a:p>
                  </a:txBody>
                  <a:tcPr marL="9525" marR="9525" marT="9525" marB="0" anchor="b"/>
                </a:tc>
              </a:tr>
            </a:tbl>
          </a:graphicData>
        </a:graphic>
      </p:graphicFrame>
      <p:sp>
        <p:nvSpPr>
          <p:cNvPr id="4" name="Slide Number Placeholder 3"/>
          <p:cNvSpPr>
            <a:spLocks noGrp="1"/>
          </p:cNvSpPr>
          <p:nvPr>
            <p:ph type="sldNum" sz="quarter" idx="4"/>
          </p:nvPr>
        </p:nvSpPr>
        <p:spPr/>
        <p:txBody>
          <a:bodyPr/>
          <a:lstStyle/>
          <a:p>
            <a:fld id="{FF445594-FFE8-4E90-934C-EFF530110A38}" type="slidenum">
              <a:rPr lang="en-US" smtClean="0"/>
              <a:t>18</a:t>
            </a:fld>
            <a:endParaRPr lang="en-US" dirty="0"/>
          </a:p>
        </p:txBody>
      </p:sp>
      <p:sp>
        <p:nvSpPr>
          <p:cNvPr id="5" name="Footer Placeholder 4"/>
          <p:cNvSpPr>
            <a:spLocks noGrp="1"/>
          </p:cNvSpPr>
          <p:nvPr>
            <p:ph type="ftr" sz="quarter" idx="3"/>
          </p:nvPr>
        </p:nvSpPr>
        <p:spPr/>
        <p:txBody>
          <a:bodyPr/>
          <a:lstStyle/>
          <a:p>
            <a:r>
              <a:rPr lang="en-US" smtClean="0"/>
              <a:t>Reaching across Arizona to provide comprehensive </a:t>
            </a:r>
            <a:br>
              <a:rPr lang="en-US" smtClean="0"/>
            </a:br>
            <a:r>
              <a:rPr lang="en-US" smtClean="0"/>
              <a:t>quality health care for those in need</a:t>
            </a:r>
            <a:endParaRPr lang="en-US" dirty="0"/>
          </a:p>
        </p:txBody>
      </p:sp>
    </p:spTree>
    <p:extLst>
      <p:ext uri="{BB962C8B-B14F-4D97-AF65-F5344CB8AC3E}">
        <p14:creationId xmlns:p14="http://schemas.microsoft.com/office/powerpoint/2010/main" val="20128894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Heroism of Incremental Care (</a:t>
            </a:r>
            <a:r>
              <a:rPr lang="en-US" dirty="0" err="1" smtClean="0"/>
              <a:t>Gawande</a:t>
            </a:r>
            <a:r>
              <a:rPr lang="en-US" dirty="0" smtClean="0"/>
              <a:t>)</a:t>
            </a:r>
            <a:endParaRPr lang="en-US" dirty="0"/>
          </a:p>
        </p:txBody>
      </p:sp>
      <p:sp>
        <p:nvSpPr>
          <p:cNvPr id="3" name="Content Placeholder 2"/>
          <p:cNvSpPr>
            <a:spLocks noGrp="1"/>
          </p:cNvSpPr>
          <p:nvPr>
            <p:ph idx="1"/>
          </p:nvPr>
        </p:nvSpPr>
        <p:spPr/>
        <p:txBody>
          <a:bodyPr/>
          <a:lstStyle/>
          <a:p>
            <a:r>
              <a:rPr lang="en-US" sz="2200" dirty="0" smtClean="0"/>
              <a:t>Cites study that those who have primary care physician as their usual source of care had lower subsequent 5-year mortality rate</a:t>
            </a:r>
          </a:p>
          <a:p>
            <a:r>
              <a:rPr lang="en-US" sz="2200" dirty="0" smtClean="0"/>
              <a:t>In UK a 10% increase in primary care supply was shown to improve health so much that you could add 10 years to </a:t>
            </a:r>
            <a:r>
              <a:rPr lang="en-US" sz="2200" dirty="0" err="1" smtClean="0"/>
              <a:t>everyones</a:t>
            </a:r>
            <a:r>
              <a:rPr lang="en-US" sz="2200" dirty="0" smtClean="0"/>
              <a:t> life and still not match benefit</a:t>
            </a:r>
          </a:p>
          <a:p>
            <a:r>
              <a:rPr lang="en-US" sz="2200" dirty="0" smtClean="0"/>
              <a:t>In California that provided all Medicaid recipients with primary care physician saw reduced hospital rates – Medicare plans that increased copays for primary care visits saw increased hospital</a:t>
            </a:r>
          </a:p>
          <a:p>
            <a:r>
              <a:rPr lang="en-US" sz="2200" i="1" dirty="0" smtClean="0"/>
              <a:t>“Governments everywhere tend to drastically undervalue </a:t>
            </a:r>
            <a:r>
              <a:rPr lang="en-US" sz="2200" i="1" dirty="0" err="1" smtClean="0"/>
              <a:t>incrementalism</a:t>
            </a:r>
            <a:r>
              <a:rPr lang="en-US" sz="2200" i="1" dirty="0" smtClean="0"/>
              <a:t> and overvalue heroism”</a:t>
            </a:r>
            <a:endParaRPr lang="en-US" sz="2200" i="1" dirty="0"/>
          </a:p>
        </p:txBody>
      </p:sp>
      <p:sp>
        <p:nvSpPr>
          <p:cNvPr id="4" name="Slide Number Placeholder 3"/>
          <p:cNvSpPr>
            <a:spLocks noGrp="1"/>
          </p:cNvSpPr>
          <p:nvPr>
            <p:ph type="sldNum" sz="quarter" idx="4"/>
          </p:nvPr>
        </p:nvSpPr>
        <p:spPr/>
        <p:txBody>
          <a:bodyPr/>
          <a:lstStyle/>
          <a:p>
            <a:fld id="{FF445594-FFE8-4E90-934C-EFF530110A38}" type="slidenum">
              <a:rPr lang="en-US" smtClean="0"/>
              <a:t>19</a:t>
            </a:fld>
            <a:endParaRPr lang="en-US" dirty="0"/>
          </a:p>
        </p:txBody>
      </p:sp>
      <p:sp>
        <p:nvSpPr>
          <p:cNvPr id="5" name="Footer Placeholder 4"/>
          <p:cNvSpPr>
            <a:spLocks noGrp="1"/>
          </p:cNvSpPr>
          <p:nvPr>
            <p:ph type="ftr" sz="quarter" idx="3"/>
          </p:nvPr>
        </p:nvSpPr>
        <p:spPr/>
        <p:txBody>
          <a:bodyPr/>
          <a:lstStyle/>
          <a:p>
            <a:r>
              <a:rPr lang="en-US" smtClean="0"/>
              <a:t>Reaching across Arizona to provide comprehensive </a:t>
            </a:r>
            <a:br>
              <a:rPr lang="en-US" smtClean="0"/>
            </a:br>
            <a:r>
              <a:rPr lang="en-US" smtClean="0"/>
              <a:t>quality health care for those in need</a:t>
            </a:r>
            <a:endParaRPr lang="en-US" dirty="0"/>
          </a:p>
        </p:txBody>
      </p:sp>
    </p:spTree>
    <p:extLst>
      <p:ext uri="{BB962C8B-B14F-4D97-AF65-F5344CB8AC3E}">
        <p14:creationId xmlns:p14="http://schemas.microsoft.com/office/powerpoint/2010/main" val="5880246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Ohio Medicaid Expansion data</a:t>
            </a:r>
            <a:endParaRPr lang="en-US" dirty="0"/>
          </a:p>
        </p:txBody>
      </p:sp>
      <p:sp>
        <p:nvSpPr>
          <p:cNvPr id="3" name="Content Placeholder 2"/>
          <p:cNvSpPr>
            <a:spLocks noGrp="1"/>
          </p:cNvSpPr>
          <p:nvPr>
            <p:ph idx="1"/>
          </p:nvPr>
        </p:nvSpPr>
        <p:spPr/>
        <p:txBody>
          <a:bodyPr/>
          <a:lstStyle/>
          <a:p>
            <a:r>
              <a:rPr lang="en-US" sz="2400" dirty="0" smtClean="0"/>
              <a:t>Uninsured rate for adults below 138% went from 32.4% to 14%</a:t>
            </a:r>
          </a:p>
          <a:p>
            <a:r>
              <a:rPr lang="en-US" sz="2400" dirty="0" smtClean="0"/>
              <a:t>88% of 700,000 were uninsured</a:t>
            </a:r>
          </a:p>
          <a:p>
            <a:r>
              <a:rPr lang="en-US" sz="2400" dirty="0" smtClean="0"/>
              <a:t>51% age 45 and older</a:t>
            </a:r>
          </a:p>
          <a:p>
            <a:r>
              <a:rPr lang="en-US" sz="2400" dirty="0" smtClean="0"/>
              <a:t>27% diagnosed with chronic condition after eligibility</a:t>
            </a:r>
          </a:p>
          <a:p>
            <a:r>
              <a:rPr lang="en-US" sz="2400" dirty="0" smtClean="0"/>
              <a:t>38.8% had a chronic condition and 59.1% reported easier to manage </a:t>
            </a:r>
          </a:p>
          <a:p>
            <a:r>
              <a:rPr lang="en-US" sz="2400" dirty="0" smtClean="0"/>
              <a:t>32% screened positive for depression or anxiety – 32.3% had substance use disorder</a:t>
            </a:r>
          </a:p>
        </p:txBody>
      </p:sp>
      <p:sp>
        <p:nvSpPr>
          <p:cNvPr id="4" name="Slide Number Placeholder 3"/>
          <p:cNvSpPr>
            <a:spLocks noGrp="1"/>
          </p:cNvSpPr>
          <p:nvPr>
            <p:ph type="sldNum" sz="quarter" idx="4"/>
          </p:nvPr>
        </p:nvSpPr>
        <p:spPr/>
        <p:txBody>
          <a:bodyPr/>
          <a:lstStyle/>
          <a:p>
            <a:fld id="{FF445594-FFE8-4E90-934C-EFF530110A38}" type="slidenum">
              <a:rPr lang="en-US" smtClean="0"/>
              <a:t>2</a:t>
            </a:fld>
            <a:endParaRPr lang="en-US" dirty="0"/>
          </a:p>
        </p:txBody>
      </p:sp>
      <p:sp>
        <p:nvSpPr>
          <p:cNvPr id="5" name="Footer Placeholder 4"/>
          <p:cNvSpPr>
            <a:spLocks noGrp="1"/>
          </p:cNvSpPr>
          <p:nvPr>
            <p:ph type="ftr" sz="quarter" idx="3"/>
          </p:nvPr>
        </p:nvSpPr>
        <p:spPr/>
        <p:txBody>
          <a:bodyPr/>
          <a:lstStyle/>
          <a:p>
            <a:r>
              <a:rPr lang="en-US" smtClean="0"/>
              <a:t>Reaching across Arizona to provide comprehensive </a:t>
            </a:r>
            <a:br>
              <a:rPr lang="en-US" smtClean="0"/>
            </a:br>
            <a:r>
              <a:rPr lang="en-US" smtClean="0"/>
              <a:t>quality health care for those in need</a:t>
            </a:r>
            <a:endParaRPr lang="en-US" dirty="0"/>
          </a:p>
        </p:txBody>
      </p:sp>
    </p:spTree>
    <p:extLst>
      <p:ext uri="{BB962C8B-B14F-4D97-AF65-F5344CB8AC3E}">
        <p14:creationId xmlns:p14="http://schemas.microsoft.com/office/powerpoint/2010/main" val="34767239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Incrementalism</a:t>
            </a:r>
            <a:r>
              <a:rPr lang="en-US" dirty="0" smtClean="0"/>
              <a:t> continued</a:t>
            </a:r>
            <a:endParaRPr lang="en-US" dirty="0"/>
          </a:p>
        </p:txBody>
      </p:sp>
      <p:sp>
        <p:nvSpPr>
          <p:cNvPr id="3" name="Content Placeholder 2"/>
          <p:cNvSpPr>
            <a:spLocks noGrp="1"/>
          </p:cNvSpPr>
          <p:nvPr>
            <p:ph idx="1"/>
          </p:nvPr>
        </p:nvSpPr>
        <p:spPr>
          <a:xfrm>
            <a:off x="457200" y="1447800"/>
            <a:ext cx="8382000" cy="4525963"/>
          </a:xfrm>
        </p:spPr>
        <p:txBody>
          <a:bodyPr/>
          <a:lstStyle/>
          <a:p>
            <a:pPr marL="0" indent="0">
              <a:buNone/>
            </a:pPr>
            <a:r>
              <a:rPr lang="en-US" sz="1900" dirty="0" smtClean="0"/>
              <a:t>Ability to use and understand information is accelerating</a:t>
            </a:r>
          </a:p>
          <a:p>
            <a:pPr marL="457200" indent="-457200">
              <a:buFont typeface="+mj-lt"/>
              <a:buAutoNum type="arabicPeriod"/>
            </a:pPr>
            <a:r>
              <a:rPr lang="en-US" sz="1900" dirty="0" smtClean="0"/>
              <a:t>Internal systems – imaging &amp; labs</a:t>
            </a:r>
          </a:p>
          <a:p>
            <a:pPr marL="457200" indent="-457200">
              <a:buFont typeface="+mj-lt"/>
              <a:buAutoNum type="arabicPeriod"/>
            </a:pPr>
            <a:r>
              <a:rPr lang="en-US" sz="1900" dirty="0" smtClean="0"/>
              <a:t>Living conditions – housing </a:t>
            </a:r>
          </a:p>
          <a:p>
            <a:pPr marL="457200" indent="-457200">
              <a:buFont typeface="+mj-lt"/>
              <a:buAutoNum type="arabicPeriod"/>
            </a:pPr>
            <a:r>
              <a:rPr lang="en-US" sz="1900" dirty="0" smtClean="0"/>
              <a:t>State of care – what treatments and meds</a:t>
            </a:r>
          </a:p>
          <a:p>
            <a:pPr marL="457200" indent="-457200">
              <a:buFont typeface="+mj-lt"/>
              <a:buAutoNum type="arabicPeriod"/>
            </a:pPr>
            <a:r>
              <a:rPr lang="en-US" sz="1900" dirty="0" smtClean="0"/>
              <a:t>Your behaviors – sleep – exercise</a:t>
            </a:r>
          </a:p>
          <a:p>
            <a:pPr marL="0" indent="0">
              <a:buNone/>
            </a:pPr>
            <a:r>
              <a:rPr lang="en-US" sz="1900" dirty="0" smtClean="0"/>
              <a:t>Top Doc $ - Orthopedics – Cardiology – Dermatology –</a:t>
            </a:r>
          </a:p>
          <a:p>
            <a:pPr marL="0" indent="0">
              <a:buNone/>
            </a:pPr>
            <a:r>
              <a:rPr lang="en-US" sz="1900" dirty="0" smtClean="0"/>
              <a:t>Bottom Doc $ – Pediatrics – </a:t>
            </a:r>
            <a:r>
              <a:rPr lang="en-US" sz="1900" dirty="0" err="1" smtClean="0"/>
              <a:t>Endroconology</a:t>
            </a:r>
            <a:r>
              <a:rPr lang="en-US" sz="1900" dirty="0" smtClean="0"/>
              <a:t> – Family Med</a:t>
            </a:r>
          </a:p>
          <a:p>
            <a:pPr marL="0" indent="0">
              <a:buNone/>
            </a:pPr>
            <a:r>
              <a:rPr lang="en-US" sz="1900" dirty="0" smtClean="0"/>
              <a:t>30% of Americans have high blood pressure – 50% get treatment</a:t>
            </a:r>
          </a:p>
          <a:p>
            <a:pPr marL="0" indent="0">
              <a:buNone/>
            </a:pPr>
            <a:r>
              <a:rPr lang="en-US" sz="1900" dirty="0" smtClean="0"/>
              <a:t>25% those who die before 75 do not need to with appropriate treatment</a:t>
            </a:r>
          </a:p>
          <a:p>
            <a:pPr marL="0" indent="0">
              <a:buNone/>
            </a:pPr>
            <a:r>
              <a:rPr lang="en-US" sz="1900" dirty="0" smtClean="0"/>
              <a:t>27% of adults are not insurable due to pre-existing conditions</a:t>
            </a:r>
          </a:p>
          <a:p>
            <a:pPr marL="0" indent="0">
              <a:buNone/>
            </a:pPr>
            <a:r>
              <a:rPr lang="en-US" sz="1900" dirty="0" smtClean="0"/>
              <a:t>Resources made to surgeon and what’s available to pediatrician ..is immoral</a:t>
            </a:r>
          </a:p>
          <a:p>
            <a:pPr marL="0" indent="0">
              <a:buNone/>
            </a:pPr>
            <a:endParaRPr lang="en-US" sz="2200" dirty="0"/>
          </a:p>
        </p:txBody>
      </p:sp>
      <p:sp>
        <p:nvSpPr>
          <p:cNvPr id="4" name="Slide Number Placeholder 3"/>
          <p:cNvSpPr>
            <a:spLocks noGrp="1"/>
          </p:cNvSpPr>
          <p:nvPr>
            <p:ph type="sldNum" sz="quarter" idx="4"/>
          </p:nvPr>
        </p:nvSpPr>
        <p:spPr/>
        <p:txBody>
          <a:bodyPr/>
          <a:lstStyle/>
          <a:p>
            <a:fld id="{FF445594-FFE8-4E90-934C-EFF530110A38}" type="slidenum">
              <a:rPr lang="en-US" smtClean="0"/>
              <a:t>20</a:t>
            </a:fld>
            <a:endParaRPr lang="en-US" dirty="0"/>
          </a:p>
        </p:txBody>
      </p:sp>
      <p:sp>
        <p:nvSpPr>
          <p:cNvPr id="5" name="Footer Placeholder 4"/>
          <p:cNvSpPr>
            <a:spLocks noGrp="1"/>
          </p:cNvSpPr>
          <p:nvPr>
            <p:ph type="ftr" sz="quarter" idx="3"/>
          </p:nvPr>
        </p:nvSpPr>
        <p:spPr/>
        <p:txBody>
          <a:bodyPr/>
          <a:lstStyle/>
          <a:p>
            <a:r>
              <a:rPr lang="en-US" smtClean="0"/>
              <a:t>Reaching across Arizona to provide comprehensive </a:t>
            </a:r>
            <a:br>
              <a:rPr lang="en-US" smtClean="0"/>
            </a:br>
            <a:r>
              <a:rPr lang="en-US" smtClean="0"/>
              <a:t>quality health care for those in need</a:t>
            </a:r>
            <a:endParaRPr lang="en-US" dirty="0"/>
          </a:p>
        </p:txBody>
      </p:sp>
    </p:spTree>
    <p:extLst>
      <p:ext uri="{BB962C8B-B14F-4D97-AF65-F5344CB8AC3E}">
        <p14:creationId xmlns:p14="http://schemas.microsoft.com/office/powerpoint/2010/main" val="32148953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Ohio Summary</a:t>
            </a:r>
            <a:endParaRPr lang="en-US" dirty="0"/>
          </a:p>
        </p:txBody>
      </p:sp>
      <p:sp>
        <p:nvSpPr>
          <p:cNvPr id="3" name="Content Placeholder 2"/>
          <p:cNvSpPr>
            <a:spLocks noGrp="1"/>
          </p:cNvSpPr>
          <p:nvPr>
            <p:ph idx="1"/>
          </p:nvPr>
        </p:nvSpPr>
        <p:spPr/>
        <p:txBody>
          <a:bodyPr/>
          <a:lstStyle/>
          <a:p>
            <a:r>
              <a:rPr lang="en-US" sz="2200" dirty="0" smtClean="0"/>
              <a:t>Reduced uninsured rate to lowest ever – </a:t>
            </a:r>
          </a:p>
          <a:p>
            <a:r>
              <a:rPr lang="en-US" sz="2200" dirty="0" smtClean="0"/>
              <a:t>Improved access to care  - </a:t>
            </a:r>
            <a:r>
              <a:rPr lang="en-US" sz="2200" dirty="0" err="1" smtClean="0"/>
              <a:t>innappropriate</a:t>
            </a:r>
            <a:r>
              <a:rPr lang="en-US" sz="2200" dirty="0" smtClean="0"/>
              <a:t> use shifted – new diagnosis of chronic issues</a:t>
            </a:r>
          </a:p>
          <a:p>
            <a:r>
              <a:rPr lang="en-US" sz="2200" dirty="0" smtClean="0"/>
              <a:t>Nearly half reported improved health and only 3.5% reported worsening</a:t>
            </a:r>
          </a:p>
          <a:p>
            <a:r>
              <a:rPr lang="en-US" sz="2200" dirty="0" smtClean="0"/>
              <a:t>One third met screening criterial for depression or anxiety and they reported higher level of improvement</a:t>
            </a:r>
          </a:p>
          <a:p>
            <a:r>
              <a:rPr lang="en-US" sz="2200" dirty="0" smtClean="0"/>
              <a:t>Coverage has allowed participants to better pay for other necessities</a:t>
            </a:r>
          </a:p>
          <a:p>
            <a:r>
              <a:rPr lang="en-US" sz="2200" dirty="0" smtClean="0"/>
              <a:t>Supported employment and job seeking</a:t>
            </a:r>
            <a:endParaRPr lang="en-US" sz="2200" dirty="0"/>
          </a:p>
        </p:txBody>
      </p:sp>
      <p:sp>
        <p:nvSpPr>
          <p:cNvPr id="4" name="Slide Number Placeholder 3"/>
          <p:cNvSpPr>
            <a:spLocks noGrp="1"/>
          </p:cNvSpPr>
          <p:nvPr>
            <p:ph type="sldNum" sz="quarter" idx="4"/>
          </p:nvPr>
        </p:nvSpPr>
        <p:spPr/>
        <p:txBody>
          <a:bodyPr/>
          <a:lstStyle/>
          <a:p>
            <a:fld id="{FF445594-FFE8-4E90-934C-EFF530110A38}" type="slidenum">
              <a:rPr lang="en-US" smtClean="0"/>
              <a:t>3</a:t>
            </a:fld>
            <a:endParaRPr lang="en-US" dirty="0"/>
          </a:p>
        </p:txBody>
      </p:sp>
      <p:sp>
        <p:nvSpPr>
          <p:cNvPr id="5" name="Footer Placeholder 4"/>
          <p:cNvSpPr>
            <a:spLocks noGrp="1"/>
          </p:cNvSpPr>
          <p:nvPr>
            <p:ph type="ftr" sz="quarter" idx="3"/>
          </p:nvPr>
        </p:nvSpPr>
        <p:spPr/>
        <p:txBody>
          <a:bodyPr/>
          <a:lstStyle/>
          <a:p>
            <a:r>
              <a:rPr lang="en-US" smtClean="0"/>
              <a:t>Reaching across Arizona to provide comprehensive </a:t>
            </a:r>
            <a:br>
              <a:rPr lang="en-US" smtClean="0"/>
            </a:br>
            <a:r>
              <a:rPr lang="en-US" smtClean="0"/>
              <a:t>quality health care for those in need</a:t>
            </a:r>
            <a:endParaRPr lang="en-US" dirty="0"/>
          </a:p>
        </p:txBody>
      </p:sp>
    </p:spTree>
    <p:extLst>
      <p:ext uri="{BB962C8B-B14F-4D97-AF65-F5344CB8AC3E}">
        <p14:creationId xmlns:p14="http://schemas.microsoft.com/office/powerpoint/2010/main" val="40154304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Speaker Ryan – A Better Way</a:t>
            </a:r>
            <a:endParaRPr lang="en-US" dirty="0"/>
          </a:p>
        </p:txBody>
      </p:sp>
      <p:sp>
        <p:nvSpPr>
          <p:cNvPr id="3" name="Content Placeholder 2"/>
          <p:cNvSpPr>
            <a:spLocks noGrp="1"/>
          </p:cNvSpPr>
          <p:nvPr>
            <p:ph idx="1"/>
          </p:nvPr>
        </p:nvSpPr>
        <p:spPr/>
        <p:txBody>
          <a:bodyPr/>
          <a:lstStyle/>
          <a:p>
            <a:r>
              <a:rPr lang="en-US" sz="2400" dirty="0" smtClean="0"/>
              <a:t>Federal/State </a:t>
            </a:r>
            <a:r>
              <a:rPr lang="en-US" sz="2400" dirty="0"/>
              <a:t>balance </a:t>
            </a:r>
            <a:r>
              <a:rPr lang="en-US" sz="2400" dirty="0" smtClean="0"/>
              <a:t>has shifted </a:t>
            </a:r>
            <a:r>
              <a:rPr lang="en-US" sz="2400" dirty="0"/>
              <a:t>strongly to feds</a:t>
            </a:r>
          </a:p>
          <a:p>
            <a:r>
              <a:rPr lang="en-US" sz="2400" dirty="0" smtClean="0"/>
              <a:t>Federal </a:t>
            </a:r>
            <a:r>
              <a:rPr lang="en-US" sz="2400" dirty="0"/>
              <a:t>spending </a:t>
            </a:r>
            <a:r>
              <a:rPr lang="en-US" sz="2400" dirty="0" smtClean="0"/>
              <a:t>is unsustainable:</a:t>
            </a:r>
          </a:p>
          <a:p>
            <a:pPr lvl="1"/>
            <a:r>
              <a:rPr lang="en-US" sz="2000" dirty="0" smtClean="0"/>
              <a:t>Growth from $350 billion </a:t>
            </a:r>
            <a:r>
              <a:rPr lang="en-US" sz="2000" dirty="0"/>
              <a:t>in 2015 to </a:t>
            </a:r>
            <a:r>
              <a:rPr lang="en-US" sz="2000" dirty="0" smtClean="0"/>
              <a:t>an est. $624 billion </a:t>
            </a:r>
            <a:r>
              <a:rPr lang="en-US" sz="2000" dirty="0"/>
              <a:t>in 2026</a:t>
            </a:r>
          </a:p>
          <a:p>
            <a:r>
              <a:rPr lang="en-US" sz="2400" dirty="0" smtClean="0"/>
              <a:t>Better Way:</a:t>
            </a:r>
          </a:p>
          <a:p>
            <a:pPr lvl="1"/>
            <a:r>
              <a:rPr lang="en-US" sz="2000" dirty="0" smtClean="0"/>
              <a:t>Choice </a:t>
            </a:r>
            <a:r>
              <a:rPr lang="en-US" sz="2000" dirty="0"/>
              <a:t>of per capita </a:t>
            </a:r>
            <a:r>
              <a:rPr lang="en-US" sz="2000" dirty="0" smtClean="0"/>
              <a:t>allotment or </a:t>
            </a:r>
            <a:r>
              <a:rPr lang="en-US" sz="2000" dirty="0"/>
              <a:t>block </a:t>
            </a:r>
            <a:r>
              <a:rPr lang="en-US" sz="2000" dirty="0" smtClean="0"/>
              <a:t>grant</a:t>
            </a:r>
          </a:p>
          <a:p>
            <a:pPr lvl="2"/>
            <a:r>
              <a:rPr lang="en-US" sz="1800" dirty="0" smtClean="0"/>
              <a:t>Phases down enhanced FMAP to regular FMAP – significant state fiscal impact</a:t>
            </a:r>
            <a:endParaRPr lang="en-US" sz="1800" dirty="0"/>
          </a:p>
          <a:p>
            <a:pPr lvl="1"/>
            <a:r>
              <a:rPr lang="en-US" sz="2000" dirty="0" smtClean="0"/>
              <a:t>CHIP </a:t>
            </a:r>
            <a:r>
              <a:rPr lang="en-US" sz="2000" dirty="0"/>
              <a:t>back to original </a:t>
            </a:r>
            <a:r>
              <a:rPr lang="en-US" sz="2000" dirty="0" smtClean="0"/>
              <a:t>match</a:t>
            </a:r>
          </a:p>
          <a:p>
            <a:pPr lvl="1"/>
            <a:r>
              <a:rPr lang="en-US" sz="2000" dirty="0" smtClean="0"/>
              <a:t>Limits CNOM </a:t>
            </a:r>
            <a:r>
              <a:rPr lang="en-US" sz="2000" dirty="0"/>
              <a:t>authority to just M</a:t>
            </a:r>
            <a:r>
              <a:rPr lang="en-US" sz="2000" dirty="0" smtClean="0"/>
              <a:t>edicaid </a:t>
            </a:r>
            <a:r>
              <a:rPr lang="en-US" sz="2000" dirty="0"/>
              <a:t>population</a:t>
            </a:r>
          </a:p>
          <a:p>
            <a:pPr lvl="1"/>
            <a:r>
              <a:rPr lang="en-US" sz="2000" dirty="0" smtClean="0"/>
              <a:t>Grandfathers </a:t>
            </a:r>
            <a:r>
              <a:rPr lang="en-US" sz="2000" dirty="0"/>
              <a:t>successful </a:t>
            </a:r>
            <a:r>
              <a:rPr lang="en-US" sz="2000" dirty="0" smtClean="0"/>
              <a:t>waivers</a:t>
            </a:r>
          </a:p>
          <a:p>
            <a:pPr lvl="1"/>
            <a:r>
              <a:rPr lang="en-US" sz="2000" dirty="0" smtClean="0"/>
              <a:t>Does not </a:t>
            </a:r>
            <a:r>
              <a:rPr lang="en-US" sz="2000" dirty="0"/>
              <a:t>cut </a:t>
            </a:r>
            <a:r>
              <a:rPr lang="en-US" sz="2000" dirty="0" smtClean="0"/>
              <a:t>DSH </a:t>
            </a:r>
            <a:r>
              <a:rPr lang="en-US" sz="2000" dirty="0"/>
              <a:t>in 18 or </a:t>
            </a:r>
            <a:r>
              <a:rPr lang="en-US" sz="2000" dirty="0" smtClean="0"/>
              <a:t>19 - Creates </a:t>
            </a:r>
            <a:r>
              <a:rPr lang="en-US" sz="2000" dirty="0"/>
              <a:t>single </a:t>
            </a:r>
            <a:r>
              <a:rPr lang="en-US" sz="2000" dirty="0" err="1"/>
              <a:t>uncomp</a:t>
            </a:r>
            <a:r>
              <a:rPr lang="en-US" sz="2000" dirty="0"/>
              <a:t> care pool at fed level </a:t>
            </a:r>
          </a:p>
          <a:p>
            <a:endParaRPr lang="en-US" sz="2400" dirty="0"/>
          </a:p>
          <a:p>
            <a:endParaRPr lang="en-US" dirty="0"/>
          </a:p>
          <a:p>
            <a:pPr marL="0" indent="0">
              <a:buNone/>
            </a:pPr>
            <a:endParaRPr lang="en-US" dirty="0"/>
          </a:p>
        </p:txBody>
      </p:sp>
      <p:sp>
        <p:nvSpPr>
          <p:cNvPr id="4" name="Slide Number Placeholder 3"/>
          <p:cNvSpPr>
            <a:spLocks noGrp="1"/>
          </p:cNvSpPr>
          <p:nvPr>
            <p:ph type="sldNum" sz="quarter" idx="4"/>
          </p:nvPr>
        </p:nvSpPr>
        <p:spPr/>
        <p:txBody>
          <a:bodyPr/>
          <a:lstStyle/>
          <a:p>
            <a:fld id="{FF445594-FFE8-4E90-934C-EFF530110A38}" type="slidenum">
              <a:rPr lang="en-US" smtClean="0"/>
              <a:t>4</a:t>
            </a:fld>
            <a:endParaRPr lang="en-US" dirty="0"/>
          </a:p>
        </p:txBody>
      </p:sp>
      <p:sp>
        <p:nvSpPr>
          <p:cNvPr id="5" name="Footer Placeholder 4"/>
          <p:cNvSpPr>
            <a:spLocks noGrp="1"/>
          </p:cNvSpPr>
          <p:nvPr>
            <p:ph type="ftr" sz="quarter" idx="3"/>
          </p:nvPr>
        </p:nvSpPr>
        <p:spPr/>
        <p:txBody>
          <a:bodyPr/>
          <a:lstStyle/>
          <a:p>
            <a:r>
              <a:rPr lang="en-US" smtClean="0"/>
              <a:t>Reaching across Arizona to provide comprehensive </a:t>
            </a:r>
            <a:br>
              <a:rPr lang="en-US" smtClean="0"/>
            </a:br>
            <a:r>
              <a:rPr lang="en-US" smtClean="0"/>
              <a:t>quality health care for those in need</a:t>
            </a:r>
            <a:endParaRPr lang="en-US" dirty="0"/>
          </a:p>
        </p:txBody>
      </p:sp>
    </p:spTree>
    <p:extLst>
      <p:ext uri="{BB962C8B-B14F-4D97-AF65-F5344CB8AC3E}">
        <p14:creationId xmlns:p14="http://schemas.microsoft.com/office/powerpoint/2010/main" val="25708470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Better Way – Per Capita</a:t>
            </a:r>
            <a:endParaRPr lang="en-US" dirty="0"/>
          </a:p>
        </p:txBody>
      </p:sp>
      <p:sp>
        <p:nvSpPr>
          <p:cNvPr id="3" name="Content Placeholder 2"/>
          <p:cNvSpPr>
            <a:spLocks noGrp="1"/>
          </p:cNvSpPr>
          <p:nvPr>
            <p:ph idx="1"/>
          </p:nvPr>
        </p:nvSpPr>
        <p:spPr>
          <a:xfrm>
            <a:off x="457200" y="1524000"/>
            <a:ext cx="8382000" cy="4373563"/>
          </a:xfrm>
        </p:spPr>
        <p:txBody>
          <a:bodyPr/>
          <a:lstStyle/>
          <a:p>
            <a:r>
              <a:rPr lang="en-US" sz="2000" dirty="0" smtClean="0"/>
              <a:t>Average expense for individual populations:</a:t>
            </a:r>
          </a:p>
          <a:p>
            <a:pPr lvl="1"/>
            <a:r>
              <a:rPr lang="en-US" sz="1600" dirty="0" smtClean="0"/>
              <a:t>Aged, Blind </a:t>
            </a:r>
            <a:r>
              <a:rPr lang="en-US" sz="1600" dirty="0"/>
              <a:t>and </a:t>
            </a:r>
            <a:r>
              <a:rPr lang="en-US" sz="1600" dirty="0" smtClean="0"/>
              <a:t>Disabled </a:t>
            </a:r>
          </a:p>
          <a:p>
            <a:pPr lvl="1"/>
            <a:r>
              <a:rPr lang="en-US" sz="1600" dirty="0" smtClean="0"/>
              <a:t>Children</a:t>
            </a:r>
          </a:p>
          <a:p>
            <a:pPr lvl="1"/>
            <a:r>
              <a:rPr lang="en-US" sz="1600" dirty="0" smtClean="0"/>
              <a:t>Adults</a:t>
            </a:r>
            <a:endParaRPr lang="en-US" sz="1600" dirty="0"/>
          </a:p>
          <a:p>
            <a:r>
              <a:rPr lang="en-US" sz="2000" dirty="0" smtClean="0"/>
              <a:t>2016 </a:t>
            </a:r>
            <a:r>
              <a:rPr lang="en-US" sz="2000" dirty="0"/>
              <a:t>base trended to 2019 by inflation</a:t>
            </a:r>
          </a:p>
          <a:p>
            <a:r>
              <a:rPr lang="en-US" sz="2000" dirty="0" smtClean="0"/>
              <a:t>DSH </a:t>
            </a:r>
            <a:r>
              <a:rPr lang="en-US" sz="2000" dirty="0"/>
              <a:t>and </a:t>
            </a:r>
            <a:r>
              <a:rPr lang="en-US" sz="2000" dirty="0" smtClean="0"/>
              <a:t>GME separate</a:t>
            </a:r>
            <a:endParaRPr lang="en-US" sz="2000" dirty="0"/>
          </a:p>
          <a:p>
            <a:r>
              <a:rPr lang="en-US" sz="2000" dirty="0" smtClean="0"/>
              <a:t>States would </a:t>
            </a:r>
            <a:r>
              <a:rPr lang="en-US" sz="2000" dirty="0"/>
              <a:t>be given authority to better </a:t>
            </a:r>
            <a:r>
              <a:rPr lang="en-US" sz="2000" dirty="0" smtClean="0"/>
              <a:t>manage for non-disabled adults</a:t>
            </a:r>
          </a:p>
          <a:p>
            <a:pPr lvl="1"/>
            <a:r>
              <a:rPr lang="en-US" sz="1600" dirty="0" smtClean="0"/>
              <a:t>Can </a:t>
            </a:r>
            <a:r>
              <a:rPr lang="en-US" sz="1600" dirty="0"/>
              <a:t>require job search</a:t>
            </a:r>
          </a:p>
          <a:p>
            <a:pPr lvl="1"/>
            <a:r>
              <a:rPr lang="en-US" sz="1600" dirty="0" smtClean="0"/>
              <a:t>Enforceable </a:t>
            </a:r>
            <a:r>
              <a:rPr lang="en-US" sz="1600" dirty="0"/>
              <a:t>reasonable </a:t>
            </a:r>
            <a:r>
              <a:rPr lang="en-US" sz="1600" dirty="0" smtClean="0"/>
              <a:t>premiums</a:t>
            </a:r>
          </a:p>
          <a:p>
            <a:pPr lvl="1"/>
            <a:r>
              <a:rPr lang="en-US" sz="1600" dirty="0" smtClean="0"/>
              <a:t>Can offer limited benefit package for optional population</a:t>
            </a:r>
            <a:endParaRPr lang="en-US" sz="1600" dirty="0"/>
          </a:p>
          <a:p>
            <a:pPr lvl="1"/>
            <a:r>
              <a:rPr lang="en-US" sz="1600" dirty="0" smtClean="0"/>
              <a:t>Can </a:t>
            </a:r>
            <a:r>
              <a:rPr lang="en-US" sz="1600" dirty="0"/>
              <a:t>do premium assistance without </a:t>
            </a:r>
            <a:r>
              <a:rPr lang="en-US" sz="1600" dirty="0" smtClean="0"/>
              <a:t>wrap-around of other services</a:t>
            </a:r>
            <a:endParaRPr lang="en-US" sz="1600" dirty="0"/>
          </a:p>
          <a:p>
            <a:pPr lvl="1"/>
            <a:r>
              <a:rPr lang="en-US" sz="1600" dirty="0" smtClean="0"/>
              <a:t>States </a:t>
            </a:r>
            <a:r>
              <a:rPr lang="en-US" sz="1600" dirty="0"/>
              <a:t>can </a:t>
            </a:r>
            <a:r>
              <a:rPr lang="en-US" sz="1600" dirty="0" smtClean="0"/>
              <a:t>use freezes </a:t>
            </a:r>
            <a:r>
              <a:rPr lang="en-US" sz="1600" dirty="0"/>
              <a:t>and </a:t>
            </a:r>
            <a:r>
              <a:rPr lang="en-US" sz="1600" dirty="0" smtClean="0"/>
              <a:t>caps for non-mandatory populations; expansion states can reduce eligibility thresholds</a:t>
            </a:r>
            <a:endParaRPr lang="en-US" sz="1600" dirty="0"/>
          </a:p>
          <a:p>
            <a:endParaRPr lang="en-US" sz="2400" dirty="0"/>
          </a:p>
          <a:p>
            <a:endParaRPr lang="en-US" dirty="0"/>
          </a:p>
        </p:txBody>
      </p:sp>
      <p:sp>
        <p:nvSpPr>
          <p:cNvPr id="4" name="Slide Number Placeholder 3"/>
          <p:cNvSpPr>
            <a:spLocks noGrp="1"/>
          </p:cNvSpPr>
          <p:nvPr>
            <p:ph type="sldNum" sz="quarter" idx="4"/>
          </p:nvPr>
        </p:nvSpPr>
        <p:spPr/>
        <p:txBody>
          <a:bodyPr/>
          <a:lstStyle/>
          <a:p>
            <a:fld id="{FF445594-FFE8-4E90-934C-EFF530110A38}" type="slidenum">
              <a:rPr lang="en-US" smtClean="0"/>
              <a:t>5</a:t>
            </a:fld>
            <a:endParaRPr lang="en-US" dirty="0"/>
          </a:p>
        </p:txBody>
      </p:sp>
      <p:sp>
        <p:nvSpPr>
          <p:cNvPr id="5" name="Footer Placeholder 4"/>
          <p:cNvSpPr>
            <a:spLocks noGrp="1"/>
          </p:cNvSpPr>
          <p:nvPr>
            <p:ph type="ftr" sz="quarter" idx="3"/>
          </p:nvPr>
        </p:nvSpPr>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21075922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Better Way – Block Grant</a:t>
            </a:r>
            <a:endParaRPr lang="en-US" dirty="0"/>
          </a:p>
        </p:txBody>
      </p:sp>
      <p:sp>
        <p:nvSpPr>
          <p:cNvPr id="3" name="Content Placeholder 2"/>
          <p:cNvSpPr>
            <a:spLocks noGrp="1"/>
          </p:cNvSpPr>
          <p:nvPr>
            <p:ph idx="1"/>
          </p:nvPr>
        </p:nvSpPr>
        <p:spPr/>
        <p:txBody>
          <a:bodyPr/>
          <a:lstStyle/>
          <a:p>
            <a:pPr marL="0" indent="0">
              <a:buNone/>
            </a:pPr>
            <a:r>
              <a:rPr lang="en-US" sz="2600" dirty="0" smtClean="0"/>
              <a:t>More flexibility in state management of program</a:t>
            </a:r>
            <a:endParaRPr lang="en-US" sz="2600" dirty="0"/>
          </a:p>
          <a:p>
            <a:r>
              <a:rPr lang="en-US" sz="2400" dirty="0" smtClean="0"/>
              <a:t>Required </a:t>
            </a:r>
            <a:r>
              <a:rPr lang="en-US" sz="2400" dirty="0"/>
              <a:t>to serve </a:t>
            </a:r>
            <a:r>
              <a:rPr lang="en-US" sz="2400" dirty="0" smtClean="0"/>
              <a:t>elderly and disabled</a:t>
            </a:r>
          </a:p>
          <a:p>
            <a:r>
              <a:rPr lang="en-US" sz="2400" dirty="0" smtClean="0"/>
              <a:t>Base assumes “expansion” population transitions to other sources of coverage (Prop 204 </a:t>
            </a:r>
            <a:r>
              <a:rPr lang="en-US" sz="2400" smtClean="0"/>
              <a:t>implications unclear)</a:t>
            </a:r>
            <a:endParaRPr lang="en-US" sz="2400" dirty="0"/>
          </a:p>
          <a:p>
            <a:r>
              <a:rPr lang="en-US" sz="2400" dirty="0" smtClean="0"/>
              <a:t>States </a:t>
            </a:r>
            <a:r>
              <a:rPr lang="en-US" sz="2400" dirty="0"/>
              <a:t>can keep savings</a:t>
            </a:r>
          </a:p>
          <a:p>
            <a:r>
              <a:rPr lang="en-US" sz="2400" dirty="0" smtClean="0"/>
              <a:t>Still </a:t>
            </a:r>
            <a:r>
              <a:rPr lang="en-US" sz="2400" dirty="0"/>
              <a:t>require stringent </a:t>
            </a:r>
            <a:r>
              <a:rPr lang="en-US" sz="2400" dirty="0" smtClean="0"/>
              <a:t>eligibility</a:t>
            </a:r>
          </a:p>
          <a:p>
            <a:r>
              <a:rPr lang="en-US" sz="2400" dirty="0" smtClean="0"/>
              <a:t>Can require job search for “able bodied”</a:t>
            </a:r>
            <a:endParaRPr lang="en-US" sz="2400" dirty="0"/>
          </a:p>
          <a:p>
            <a:r>
              <a:rPr lang="en-US" sz="2400" dirty="0" smtClean="0"/>
              <a:t>Can </a:t>
            </a:r>
            <a:r>
              <a:rPr lang="en-US" sz="2400" dirty="0"/>
              <a:t>exclude </a:t>
            </a:r>
            <a:r>
              <a:rPr lang="en-US" sz="2400" dirty="0" smtClean="0"/>
              <a:t>undocumented individuals</a:t>
            </a:r>
            <a:endParaRPr lang="en-US" sz="2400" dirty="0"/>
          </a:p>
          <a:p>
            <a:pPr marL="0" indent="0">
              <a:buNone/>
            </a:pPr>
            <a:endParaRPr lang="en-US" dirty="0"/>
          </a:p>
        </p:txBody>
      </p:sp>
      <p:sp>
        <p:nvSpPr>
          <p:cNvPr id="4" name="Slide Number Placeholder 3"/>
          <p:cNvSpPr>
            <a:spLocks noGrp="1"/>
          </p:cNvSpPr>
          <p:nvPr>
            <p:ph type="sldNum" sz="quarter" idx="4"/>
          </p:nvPr>
        </p:nvSpPr>
        <p:spPr/>
        <p:txBody>
          <a:bodyPr/>
          <a:lstStyle/>
          <a:p>
            <a:fld id="{FF445594-FFE8-4E90-934C-EFF530110A38}" type="slidenum">
              <a:rPr lang="en-US" smtClean="0"/>
              <a:t>6</a:t>
            </a:fld>
            <a:endParaRPr lang="en-US" dirty="0"/>
          </a:p>
        </p:txBody>
      </p:sp>
      <p:sp>
        <p:nvSpPr>
          <p:cNvPr id="5" name="Footer Placeholder 4"/>
          <p:cNvSpPr>
            <a:spLocks noGrp="1"/>
          </p:cNvSpPr>
          <p:nvPr>
            <p:ph type="ftr" sz="quarter" idx="3"/>
          </p:nvPr>
        </p:nvSpPr>
        <p:spPr/>
        <p:txBody>
          <a:bodyPr/>
          <a:lstStyle/>
          <a:p>
            <a:r>
              <a:rPr lang="en-US" smtClean="0"/>
              <a:t>Reaching across Arizona to provide comprehensive </a:t>
            </a:r>
            <a:br>
              <a:rPr lang="en-US" smtClean="0"/>
            </a:br>
            <a:r>
              <a:rPr lang="en-US" smtClean="0"/>
              <a:t>quality health care for those in need</a:t>
            </a:r>
            <a:endParaRPr lang="en-US" dirty="0"/>
          </a:p>
        </p:txBody>
      </p:sp>
    </p:spTree>
    <p:extLst>
      <p:ext uri="{BB962C8B-B14F-4D97-AF65-F5344CB8AC3E}">
        <p14:creationId xmlns:p14="http://schemas.microsoft.com/office/powerpoint/2010/main" val="31964832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Risk Transfer Challenges</a:t>
            </a:r>
            <a:endParaRPr lang="en-US" dirty="0"/>
          </a:p>
        </p:txBody>
      </p:sp>
      <p:sp>
        <p:nvSpPr>
          <p:cNvPr id="3" name="Content Placeholder 2"/>
          <p:cNvSpPr>
            <a:spLocks noGrp="1"/>
          </p:cNvSpPr>
          <p:nvPr>
            <p:ph idx="1"/>
          </p:nvPr>
        </p:nvSpPr>
        <p:spPr/>
        <p:txBody>
          <a:bodyPr/>
          <a:lstStyle/>
          <a:p>
            <a:r>
              <a:rPr lang="en-US" sz="3000" dirty="0" smtClean="0"/>
              <a:t>Transfer of risk to States is particularly challenging for Arizona</a:t>
            </a:r>
          </a:p>
          <a:p>
            <a:pPr lvl="1"/>
            <a:r>
              <a:rPr lang="en-US" sz="2100" dirty="0" smtClean="0"/>
              <a:t>Previously expanded – loss of federal funds (See A Better Way)</a:t>
            </a:r>
          </a:p>
          <a:p>
            <a:pPr lvl="1"/>
            <a:r>
              <a:rPr lang="en-US" sz="2100" dirty="0" smtClean="0"/>
              <a:t>Voter-Protected coverage requirements (will not be able to avoid “available funding” in perpetuity)</a:t>
            </a:r>
          </a:p>
          <a:p>
            <a:pPr lvl="1"/>
            <a:r>
              <a:rPr lang="en-US" sz="2100" dirty="0" smtClean="0"/>
              <a:t>Overall lower per capita income to support programs and risk</a:t>
            </a:r>
          </a:p>
          <a:p>
            <a:pPr lvl="1"/>
            <a:r>
              <a:rPr lang="en-US" sz="2100" dirty="0" smtClean="0"/>
              <a:t>Large American Indian population – fed $</a:t>
            </a:r>
          </a:p>
          <a:p>
            <a:pPr lvl="1"/>
            <a:r>
              <a:rPr lang="en-US" sz="2100" dirty="0" smtClean="0"/>
              <a:t>Particularly vulnerable in recessions (see Great Rec.)</a:t>
            </a:r>
          </a:p>
          <a:p>
            <a:pPr lvl="1"/>
            <a:r>
              <a:rPr lang="en-US" sz="2100" dirty="0" smtClean="0"/>
              <a:t>Ongoing instability due to funding pressure will undermine managed care delivery system</a:t>
            </a:r>
          </a:p>
          <a:p>
            <a:pPr lvl="1"/>
            <a:endParaRPr lang="en-US" dirty="0" smtClean="0"/>
          </a:p>
          <a:p>
            <a:endParaRPr lang="en-US" dirty="0"/>
          </a:p>
        </p:txBody>
      </p:sp>
      <p:sp>
        <p:nvSpPr>
          <p:cNvPr id="4" name="Slide Number Placeholder 3"/>
          <p:cNvSpPr>
            <a:spLocks noGrp="1"/>
          </p:cNvSpPr>
          <p:nvPr>
            <p:ph type="sldNum" sz="quarter" idx="4"/>
          </p:nvPr>
        </p:nvSpPr>
        <p:spPr/>
        <p:txBody>
          <a:bodyPr/>
          <a:lstStyle/>
          <a:p>
            <a:fld id="{FF445594-FFE8-4E90-934C-EFF530110A38}" type="slidenum">
              <a:rPr lang="en-US" smtClean="0"/>
              <a:t>7</a:t>
            </a:fld>
            <a:endParaRPr lang="en-US" dirty="0"/>
          </a:p>
        </p:txBody>
      </p:sp>
      <p:sp>
        <p:nvSpPr>
          <p:cNvPr id="5" name="Footer Placeholder 4"/>
          <p:cNvSpPr>
            <a:spLocks noGrp="1"/>
          </p:cNvSpPr>
          <p:nvPr>
            <p:ph type="ftr" sz="quarter" idx="3"/>
          </p:nvPr>
        </p:nvSpPr>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25693088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Risk Transfer Challenges (ctd.)</a:t>
            </a:r>
            <a:endParaRPr lang="en-US" dirty="0"/>
          </a:p>
        </p:txBody>
      </p:sp>
      <p:sp>
        <p:nvSpPr>
          <p:cNvPr id="3" name="Content Placeholder 2"/>
          <p:cNvSpPr>
            <a:spLocks noGrp="1"/>
          </p:cNvSpPr>
          <p:nvPr>
            <p:ph idx="1"/>
          </p:nvPr>
        </p:nvSpPr>
        <p:spPr/>
        <p:txBody>
          <a:bodyPr/>
          <a:lstStyle/>
          <a:p>
            <a:r>
              <a:rPr lang="en-US" dirty="0" smtClean="0"/>
              <a:t>Lower-cost more efficient state</a:t>
            </a:r>
          </a:p>
          <a:p>
            <a:pPr lvl="1"/>
            <a:r>
              <a:rPr lang="en-US" sz="2700" dirty="0" smtClean="0"/>
              <a:t>Fewer optional benefits (e.g., no dental)</a:t>
            </a:r>
          </a:p>
          <a:p>
            <a:pPr lvl="1"/>
            <a:r>
              <a:rPr lang="en-US" sz="2700" dirty="0" smtClean="0"/>
              <a:t>High rates of HCBS</a:t>
            </a:r>
          </a:p>
          <a:p>
            <a:pPr lvl="1"/>
            <a:r>
              <a:rPr lang="en-US" sz="2700" dirty="0" smtClean="0"/>
              <a:t>Aligned Duals</a:t>
            </a:r>
          </a:p>
          <a:p>
            <a:pPr lvl="1"/>
            <a:r>
              <a:rPr lang="en-US" sz="2700" dirty="0" smtClean="0"/>
              <a:t>Low pharmacy spend</a:t>
            </a:r>
          </a:p>
          <a:p>
            <a:pPr lvl="1"/>
            <a:r>
              <a:rPr lang="en-US" sz="2700" dirty="0" smtClean="0"/>
              <a:t>Mature managed care – for almost all populations</a:t>
            </a:r>
          </a:p>
          <a:p>
            <a:pPr lvl="1"/>
            <a:r>
              <a:rPr lang="en-US" sz="2700" dirty="0" smtClean="0"/>
              <a:t>Delivery system performs well</a:t>
            </a:r>
          </a:p>
          <a:p>
            <a:pPr lvl="1"/>
            <a:r>
              <a:rPr lang="en-US" sz="2700" dirty="0" smtClean="0"/>
              <a:t>Few special payments funded with non-state $</a:t>
            </a:r>
          </a:p>
          <a:p>
            <a:pPr lvl="1"/>
            <a:endParaRPr lang="en-US" dirty="0"/>
          </a:p>
        </p:txBody>
      </p:sp>
      <p:sp>
        <p:nvSpPr>
          <p:cNvPr id="4" name="Slide Number Placeholder 3"/>
          <p:cNvSpPr>
            <a:spLocks noGrp="1"/>
          </p:cNvSpPr>
          <p:nvPr>
            <p:ph type="sldNum" sz="quarter" idx="4"/>
          </p:nvPr>
        </p:nvSpPr>
        <p:spPr/>
        <p:txBody>
          <a:bodyPr/>
          <a:lstStyle/>
          <a:p>
            <a:fld id="{FF445594-FFE8-4E90-934C-EFF530110A38}" type="slidenum">
              <a:rPr lang="en-US" smtClean="0"/>
              <a:t>8</a:t>
            </a:fld>
            <a:endParaRPr lang="en-US" dirty="0"/>
          </a:p>
        </p:txBody>
      </p:sp>
      <p:sp>
        <p:nvSpPr>
          <p:cNvPr id="5" name="Footer Placeholder 4"/>
          <p:cNvSpPr>
            <a:spLocks noGrp="1"/>
          </p:cNvSpPr>
          <p:nvPr>
            <p:ph type="ftr" sz="quarter" idx="3"/>
          </p:nvPr>
        </p:nvSpPr>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39515261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Will AZ Manage Risk?</a:t>
            </a:r>
            <a:endParaRPr lang="en-US" dirty="0"/>
          </a:p>
        </p:txBody>
      </p:sp>
      <p:sp>
        <p:nvSpPr>
          <p:cNvPr id="3" name="Content Placeholder 2"/>
          <p:cNvSpPr>
            <a:spLocks noGrp="1"/>
          </p:cNvSpPr>
          <p:nvPr>
            <p:ph idx="1"/>
          </p:nvPr>
        </p:nvSpPr>
        <p:spPr/>
        <p:txBody>
          <a:bodyPr/>
          <a:lstStyle/>
          <a:p>
            <a:r>
              <a:rPr lang="en-US" sz="3000" dirty="0" smtClean="0"/>
              <a:t>Changes will be states’ responsibility and many will be very politically challenging:</a:t>
            </a:r>
          </a:p>
          <a:p>
            <a:pPr lvl="1"/>
            <a:r>
              <a:rPr lang="en-US" sz="2600" dirty="0" smtClean="0"/>
              <a:t>Reducing Benefits</a:t>
            </a:r>
          </a:p>
          <a:p>
            <a:pPr lvl="1"/>
            <a:r>
              <a:rPr lang="en-US" sz="2600" dirty="0" smtClean="0"/>
              <a:t>Reducing Eligibility</a:t>
            </a:r>
          </a:p>
          <a:p>
            <a:pPr lvl="1"/>
            <a:r>
              <a:rPr lang="en-US" sz="2600" dirty="0" smtClean="0"/>
              <a:t>Reducing Payments</a:t>
            </a:r>
          </a:p>
          <a:p>
            <a:pPr lvl="1"/>
            <a:r>
              <a:rPr lang="en-US" sz="2600" dirty="0" smtClean="0"/>
              <a:t>Increasing Cost Sharing</a:t>
            </a:r>
          </a:p>
          <a:p>
            <a:pPr lvl="1"/>
            <a:r>
              <a:rPr lang="en-US" sz="2600" dirty="0" smtClean="0"/>
              <a:t>Program Administration</a:t>
            </a:r>
          </a:p>
          <a:p>
            <a:r>
              <a:rPr lang="en-US" sz="3000" dirty="0" smtClean="0"/>
              <a:t>Will likely be </a:t>
            </a:r>
            <a:r>
              <a:rPr lang="en-US" sz="3000" b="1" i="1" dirty="0" smtClean="0"/>
              <a:t>annual</a:t>
            </a:r>
            <a:r>
              <a:rPr lang="en-US" sz="3000" dirty="0" smtClean="0"/>
              <a:t> discussion as part of state budget negotiations </a:t>
            </a:r>
          </a:p>
          <a:p>
            <a:pPr marL="457200" lvl="1" indent="0">
              <a:buNone/>
            </a:pPr>
            <a:endParaRPr lang="en-US" dirty="0"/>
          </a:p>
        </p:txBody>
      </p:sp>
      <p:sp>
        <p:nvSpPr>
          <p:cNvPr id="4" name="Slide Number Placeholder 3"/>
          <p:cNvSpPr>
            <a:spLocks noGrp="1"/>
          </p:cNvSpPr>
          <p:nvPr>
            <p:ph type="sldNum" sz="quarter" idx="4"/>
          </p:nvPr>
        </p:nvSpPr>
        <p:spPr/>
        <p:txBody>
          <a:bodyPr/>
          <a:lstStyle/>
          <a:p>
            <a:fld id="{FF445594-FFE8-4E90-934C-EFF530110A38}" type="slidenum">
              <a:rPr lang="en-US" smtClean="0"/>
              <a:t>9</a:t>
            </a:fld>
            <a:endParaRPr lang="en-US" dirty="0"/>
          </a:p>
        </p:txBody>
      </p:sp>
      <p:sp>
        <p:nvSpPr>
          <p:cNvPr id="5" name="Footer Placeholder 4"/>
          <p:cNvSpPr>
            <a:spLocks noGrp="1"/>
          </p:cNvSpPr>
          <p:nvPr>
            <p:ph type="ftr" sz="quarter" idx="3"/>
          </p:nvPr>
        </p:nvSpPr>
        <p:spPr/>
        <p:txBody>
          <a:bodyPr/>
          <a:lstStyle/>
          <a:p>
            <a:r>
              <a:rPr lang="en-US" dirty="0" smtClean="0"/>
              <a:t>Reaching across Arizona to provide comprehensive </a:t>
            </a:r>
            <a:br>
              <a:rPr lang="en-US" dirty="0" smtClean="0"/>
            </a:br>
            <a:r>
              <a:rPr lang="en-US" dirty="0" smtClean="0"/>
              <a:t>quality health care for those in need</a:t>
            </a:r>
            <a:endParaRPr lang="en-US" dirty="0"/>
          </a:p>
        </p:txBody>
      </p:sp>
    </p:spTree>
    <p:extLst>
      <p:ext uri="{BB962C8B-B14F-4D97-AF65-F5344CB8AC3E}">
        <p14:creationId xmlns:p14="http://schemas.microsoft.com/office/powerpoint/2010/main" val="447870373"/>
      </p:ext>
    </p:extLst>
  </p:cSld>
  <p:clrMapOvr>
    <a:masterClrMapping/>
  </p:clrMapOvr>
</p:sld>
</file>

<file path=ppt/theme/theme1.xml><?xml version="1.0" encoding="utf-8"?>
<a:theme xmlns:a="http://schemas.openxmlformats.org/drawingml/2006/main" name="3_2014 AHCCCS">
  <a:themeElements>
    <a:clrScheme name="AHCCCS 1">
      <a:dk1>
        <a:srgbClr val="595959"/>
      </a:dk1>
      <a:lt1>
        <a:sysClr val="window" lastClr="FFFFFF"/>
      </a:lt1>
      <a:dk2>
        <a:srgbClr val="1F497D"/>
      </a:dk2>
      <a:lt2>
        <a:srgbClr val="FFFFFF"/>
      </a:lt2>
      <a:accent1>
        <a:srgbClr val="318DCC"/>
      </a:accent1>
      <a:accent2>
        <a:srgbClr val="FFCB08"/>
      </a:accent2>
      <a:accent3>
        <a:srgbClr val="702339"/>
      </a:accent3>
      <a:accent4>
        <a:srgbClr val="6E9282"/>
      </a:accent4>
      <a:accent5>
        <a:srgbClr val="A0CEEC"/>
      </a:accent5>
      <a:accent6>
        <a:srgbClr val="FAE69C"/>
      </a:accent6>
      <a:hlink>
        <a:srgbClr val="318DCC"/>
      </a:hlink>
      <a:folHlink>
        <a:srgbClr val="70233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18CA5A3BC7C3A45A7DF571A25E273CD" ma:contentTypeVersion="0" ma:contentTypeDescription="Create a new document." ma:contentTypeScope="" ma:versionID="5589fa26cd31f093e6817e0116009b82">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4778DE3-1BB4-46D7-ADBB-119184F23F63}">
  <ds:schemaRefs>
    <ds:schemaRef ds:uri="http://schemas.microsoft.com/sharepoint/v3/contenttype/forms"/>
  </ds:schemaRefs>
</ds:datastoreItem>
</file>

<file path=customXml/itemProps2.xml><?xml version="1.0" encoding="utf-8"?>
<ds:datastoreItem xmlns:ds="http://schemas.openxmlformats.org/officeDocument/2006/customXml" ds:itemID="{9F48B145-882E-42BE-B2DB-79040E82866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5B5734FB-75F0-48A5-A4EB-69DDB64B4804}">
  <ds:schemaRefs>
    <ds:schemaRef ds:uri="http://schemas.microsoft.com/office/2006/documentManagement/types"/>
    <ds:schemaRef ds:uri="http://schemas.openxmlformats.org/package/2006/metadata/core-properties"/>
    <ds:schemaRef ds:uri="http://www.w3.org/XML/1998/namespace"/>
    <ds:schemaRef ds:uri="http://schemas.microsoft.com/office/2006/metadata/properties"/>
    <ds:schemaRef ds:uri="http://purl.org/dc/terms/"/>
    <ds:schemaRef ds:uri="http://purl.org/dc/dcmitype/"/>
    <ds:schemaRef ds:uri="http://purl.org/dc/elements/1.1/"/>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
  <TotalTime>34298</TotalTime>
  <Words>1369</Words>
  <Application>Microsoft Office PowerPoint</Application>
  <PresentationFormat>On-screen Show (4:3)</PresentationFormat>
  <Paragraphs>213</Paragraphs>
  <Slides>20</Slides>
  <Notes>2</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3_2014 AHCCCS</vt:lpstr>
      <vt:lpstr>AHCCCS Update</vt:lpstr>
      <vt:lpstr>Ohio Medicaid Expansion data</vt:lpstr>
      <vt:lpstr>Ohio Summary</vt:lpstr>
      <vt:lpstr>Speaker Ryan – A Better Way</vt:lpstr>
      <vt:lpstr>A Better Way – Per Capita</vt:lpstr>
      <vt:lpstr>A Better Way – Block Grant</vt:lpstr>
      <vt:lpstr>Risk Transfer Challenges</vt:lpstr>
      <vt:lpstr>Risk Transfer Challenges (ctd.)</vt:lpstr>
      <vt:lpstr>How Will AZ Manage Risk?</vt:lpstr>
      <vt:lpstr>Examples of Flexibility – McCarthy Letter</vt:lpstr>
      <vt:lpstr>Age Distribution of ACA members</vt:lpstr>
      <vt:lpstr>PowerPoint Presentation</vt:lpstr>
      <vt:lpstr>Annual Waiver Submittal</vt:lpstr>
      <vt:lpstr>Targeted Investment</vt:lpstr>
      <vt:lpstr>Arizona Management System</vt:lpstr>
      <vt:lpstr>AMS Results</vt:lpstr>
      <vt:lpstr>Other</vt:lpstr>
      <vt:lpstr>Justice Involved and Recidivism </vt:lpstr>
      <vt:lpstr>The Heroism of Incremental Care (Gawande)</vt:lpstr>
      <vt:lpstr>Incrementalism continued</vt:lpstr>
    </vt:vector>
  </TitlesOfParts>
  <Company>AHCCCS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MS presentation</dc:title>
  <dc:creator>Lcraymon</dc:creator>
  <cp:lastModifiedBy>Betlach, Tom</cp:lastModifiedBy>
  <cp:revision>472</cp:revision>
  <cp:lastPrinted>2017-01-25T14:22:21Z</cp:lastPrinted>
  <dcterms:created xsi:type="dcterms:W3CDTF">2011-11-23T15:17:49Z</dcterms:created>
  <dcterms:modified xsi:type="dcterms:W3CDTF">2017-01-25T14:49:22Z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0x010100218CA5A3BC7C3A45A7DF571A25E273CD</vt:lpwstr>
  </property>
</Properties>
</file>