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92" r:id="rId4"/>
  </p:sldMasterIdLst>
  <p:notesMasterIdLst>
    <p:notesMasterId r:id="rId28"/>
  </p:notesMasterIdLst>
  <p:sldIdLst>
    <p:sldId id="257" r:id="rId5"/>
    <p:sldId id="258" r:id="rId6"/>
    <p:sldId id="363" r:id="rId7"/>
    <p:sldId id="369" r:id="rId8"/>
    <p:sldId id="368" r:id="rId9"/>
    <p:sldId id="370" r:id="rId10"/>
    <p:sldId id="306" r:id="rId11"/>
    <p:sldId id="354" r:id="rId12"/>
    <p:sldId id="334" r:id="rId13"/>
    <p:sldId id="355" r:id="rId14"/>
    <p:sldId id="259" r:id="rId15"/>
    <p:sldId id="373" r:id="rId16"/>
    <p:sldId id="375" r:id="rId17"/>
    <p:sldId id="374" r:id="rId18"/>
    <p:sldId id="260" r:id="rId19"/>
    <p:sldId id="261" r:id="rId20"/>
    <p:sldId id="357" r:id="rId21"/>
    <p:sldId id="358" r:id="rId22"/>
    <p:sldId id="359" r:id="rId23"/>
    <p:sldId id="262" r:id="rId24"/>
    <p:sldId id="263" r:id="rId25"/>
    <p:sldId id="365" r:id="rId26"/>
    <p:sldId id="3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betlac\AppData\Local\Microsoft\Windows\Temporary%20Internet%20Files\Content.Outlook\2DG6F91F\FY17%20Integrated%20Produc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'INT Sq'!$C$3</c:f>
              <c:strCache>
                <c:ptCount val="1"/>
                <c:pt idx="0">
                  <c:v>ALTCS EPD</c:v>
                </c:pt>
              </c:strCache>
            </c:strRef>
          </c:tx>
          <c:invertIfNegative val="0"/>
          <c:cat>
            <c:strRef>
              <c:f>'INT Sq'!$A$3:$A$11</c:f>
              <c:strCache>
                <c:ptCount val="9"/>
                <c:pt idx="0">
                  <c:v>10/1/2012</c:v>
                </c:pt>
                <c:pt idx="1">
                  <c:v>10/1/2013</c:v>
                </c:pt>
                <c:pt idx="2">
                  <c:v>4/1/2014</c:v>
                </c:pt>
                <c:pt idx="3">
                  <c:v>10/1/2015</c:v>
                </c:pt>
                <c:pt idx="4">
                  <c:v>10/1/2015</c:v>
                </c:pt>
                <c:pt idx="5">
                  <c:v>7/1/2016</c:v>
                </c:pt>
                <c:pt idx="6">
                  <c:v>10/1/2017</c:v>
                </c:pt>
                <c:pt idx="7">
                  <c:v>10/1/2018</c:v>
                </c:pt>
                <c:pt idx="8">
                  <c:v>4/1/2019</c:v>
                </c:pt>
              </c:strCache>
            </c:strRef>
          </c:cat>
          <c:val>
            <c:numRef>
              <c:f>'INT Sq'!$F$3:$N$3</c:f>
              <c:numCache>
                <c:formatCode>0.0%</c:formatCode>
                <c:ptCount val="9"/>
                <c:pt idx="0">
                  <c:v>0.13078757262786117</c:v>
                </c:pt>
                <c:pt idx="1">
                  <c:v>0.13078757262786117</c:v>
                </c:pt>
                <c:pt idx="2">
                  <c:v>0.13078757262786117</c:v>
                </c:pt>
                <c:pt idx="3">
                  <c:v>0.13078757262786117</c:v>
                </c:pt>
                <c:pt idx="4">
                  <c:v>0.13078757262786117</c:v>
                </c:pt>
                <c:pt idx="5">
                  <c:v>0.13078757262786117</c:v>
                </c:pt>
                <c:pt idx="6">
                  <c:v>0.13078757262786117</c:v>
                </c:pt>
                <c:pt idx="7">
                  <c:v>0.13078757262786117</c:v>
                </c:pt>
                <c:pt idx="8">
                  <c:v>0.13078757262786117</c:v>
                </c:pt>
              </c:numCache>
            </c:numRef>
          </c:val>
        </c:ser>
        <c:ser>
          <c:idx val="1"/>
          <c:order val="1"/>
          <c:tx>
            <c:strRef>
              <c:f>'INT Sq'!$C$4</c:f>
              <c:strCache>
                <c:ptCount val="1"/>
                <c:pt idx="0">
                  <c:v>CRS</c:v>
                </c:pt>
              </c:strCache>
            </c:strRef>
          </c:tx>
          <c:invertIfNegative val="0"/>
          <c:cat>
            <c:strRef>
              <c:f>'INT Sq'!$A$3:$A$11</c:f>
              <c:strCache>
                <c:ptCount val="9"/>
                <c:pt idx="0">
                  <c:v>10/1/2012</c:v>
                </c:pt>
                <c:pt idx="1">
                  <c:v>10/1/2013</c:v>
                </c:pt>
                <c:pt idx="2">
                  <c:v>4/1/2014</c:v>
                </c:pt>
                <c:pt idx="3">
                  <c:v>10/1/2015</c:v>
                </c:pt>
                <c:pt idx="4">
                  <c:v>10/1/2015</c:v>
                </c:pt>
                <c:pt idx="5">
                  <c:v>7/1/2016</c:v>
                </c:pt>
                <c:pt idx="6">
                  <c:v>10/1/2017</c:v>
                </c:pt>
                <c:pt idx="7">
                  <c:v>10/1/2018</c:v>
                </c:pt>
                <c:pt idx="8">
                  <c:v>4/1/2019</c:v>
                </c:pt>
              </c:strCache>
            </c:strRef>
          </c:cat>
          <c:val>
            <c:numRef>
              <c:f>'INT Sq'!$F$4:$N$4</c:f>
              <c:numCache>
                <c:formatCode>0.0%</c:formatCode>
                <c:ptCount val="9"/>
                <c:pt idx="0">
                  <c:v>0</c:v>
                </c:pt>
                <c:pt idx="1">
                  <c:v>3.4254222009311698E-2</c:v>
                </c:pt>
                <c:pt idx="2">
                  <c:v>3.4254222009311698E-2</c:v>
                </c:pt>
                <c:pt idx="3">
                  <c:v>3.4254222009311698E-2</c:v>
                </c:pt>
                <c:pt idx="4">
                  <c:v>3.4254222009311698E-2</c:v>
                </c:pt>
                <c:pt idx="5">
                  <c:v>3.4254222009311698E-2</c:v>
                </c:pt>
                <c:pt idx="6">
                  <c:v>3.4254222009311698E-2</c:v>
                </c:pt>
                <c:pt idx="7">
                  <c:v>3.4254222009311698E-2</c:v>
                </c:pt>
                <c:pt idx="8">
                  <c:v>3.4254222009311698E-2</c:v>
                </c:pt>
              </c:numCache>
            </c:numRef>
          </c:val>
        </c:ser>
        <c:ser>
          <c:idx val="2"/>
          <c:order val="2"/>
          <c:tx>
            <c:strRef>
              <c:f>'INT Sq'!$C$5</c:f>
              <c:strCache>
                <c:ptCount val="1"/>
                <c:pt idx="0">
                  <c:v>SMI - MMIC</c:v>
                </c:pt>
              </c:strCache>
            </c:strRef>
          </c:tx>
          <c:invertIfNegative val="0"/>
          <c:cat>
            <c:strRef>
              <c:f>'INT Sq'!$A$3:$A$11</c:f>
              <c:strCache>
                <c:ptCount val="9"/>
                <c:pt idx="0">
                  <c:v>10/1/2012</c:v>
                </c:pt>
                <c:pt idx="1">
                  <c:v>10/1/2013</c:v>
                </c:pt>
                <c:pt idx="2">
                  <c:v>4/1/2014</c:v>
                </c:pt>
                <c:pt idx="3">
                  <c:v>10/1/2015</c:v>
                </c:pt>
                <c:pt idx="4">
                  <c:v>10/1/2015</c:v>
                </c:pt>
                <c:pt idx="5">
                  <c:v>7/1/2016</c:v>
                </c:pt>
                <c:pt idx="6">
                  <c:v>10/1/2017</c:v>
                </c:pt>
                <c:pt idx="7">
                  <c:v>10/1/2018</c:v>
                </c:pt>
                <c:pt idx="8">
                  <c:v>4/1/2019</c:v>
                </c:pt>
              </c:strCache>
            </c:strRef>
          </c:cat>
          <c:val>
            <c:numRef>
              <c:f>'INT Sq'!$F$5:$N$5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5.5078578155499699E-2</c:v>
                </c:pt>
                <c:pt idx="3">
                  <c:v>5.5078578155499699E-2</c:v>
                </c:pt>
                <c:pt idx="4">
                  <c:v>5.5078578155499699E-2</c:v>
                </c:pt>
                <c:pt idx="5">
                  <c:v>5.5078578155499699E-2</c:v>
                </c:pt>
                <c:pt idx="6">
                  <c:v>5.5078578155499699E-2</c:v>
                </c:pt>
                <c:pt idx="7">
                  <c:v>5.5078578155499699E-2</c:v>
                </c:pt>
                <c:pt idx="8">
                  <c:v>5.5078578155499699E-2</c:v>
                </c:pt>
              </c:numCache>
            </c:numRef>
          </c:val>
        </c:ser>
        <c:ser>
          <c:idx val="3"/>
          <c:order val="3"/>
          <c:tx>
            <c:strRef>
              <c:f>'INT Sq'!$C$6</c:f>
              <c:strCache>
                <c:ptCount val="1"/>
                <c:pt idx="0">
                  <c:v>SMI - GAZ</c:v>
                </c:pt>
              </c:strCache>
            </c:strRef>
          </c:tx>
          <c:invertIfNegative val="0"/>
          <c:cat>
            <c:strRef>
              <c:f>'INT Sq'!$A$3:$A$11</c:f>
              <c:strCache>
                <c:ptCount val="9"/>
                <c:pt idx="0">
                  <c:v>10/1/2012</c:v>
                </c:pt>
                <c:pt idx="1">
                  <c:v>10/1/2013</c:v>
                </c:pt>
                <c:pt idx="2">
                  <c:v>4/1/2014</c:v>
                </c:pt>
                <c:pt idx="3">
                  <c:v>10/1/2015</c:v>
                </c:pt>
                <c:pt idx="4">
                  <c:v>10/1/2015</c:v>
                </c:pt>
                <c:pt idx="5">
                  <c:v>7/1/2016</c:v>
                </c:pt>
                <c:pt idx="6">
                  <c:v>10/1/2017</c:v>
                </c:pt>
                <c:pt idx="7">
                  <c:v>10/1/2018</c:v>
                </c:pt>
                <c:pt idx="8">
                  <c:v>4/1/2019</c:v>
                </c:pt>
              </c:strCache>
            </c:strRef>
          </c:cat>
          <c:val>
            <c:numRef>
              <c:f>'INT Sq'!$F$6:$N$6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5.0983636706700718E-2</c:v>
                </c:pt>
                <c:pt idx="4">
                  <c:v>5.0983636706700718E-2</c:v>
                </c:pt>
                <c:pt idx="5">
                  <c:v>5.0983636706700718E-2</c:v>
                </c:pt>
                <c:pt idx="6">
                  <c:v>5.0983636706700718E-2</c:v>
                </c:pt>
                <c:pt idx="7">
                  <c:v>5.0983636706700718E-2</c:v>
                </c:pt>
                <c:pt idx="8">
                  <c:v>5.0983636706700718E-2</c:v>
                </c:pt>
              </c:numCache>
            </c:numRef>
          </c:val>
        </c:ser>
        <c:ser>
          <c:idx val="4"/>
          <c:order val="4"/>
          <c:tx>
            <c:strRef>
              <c:f>'INT Sq'!$C$7</c:f>
              <c:strCache>
                <c:ptCount val="1"/>
                <c:pt idx="0">
                  <c:v>GMH/SA Duals</c:v>
                </c:pt>
              </c:strCache>
            </c:strRef>
          </c:tx>
          <c:invertIfNegative val="0"/>
          <c:cat>
            <c:strRef>
              <c:f>'INT Sq'!$A$3:$A$11</c:f>
              <c:strCache>
                <c:ptCount val="9"/>
                <c:pt idx="0">
                  <c:v>10/1/2012</c:v>
                </c:pt>
                <c:pt idx="1">
                  <c:v>10/1/2013</c:v>
                </c:pt>
                <c:pt idx="2">
                  <c:v>4/1/2014</c:v>
                </c:pt>
                <c:pt idx="3">
                  <c:v>10/1/2015</c:v>
                </c:pt>
                <c:pt idx="4">
                  <c:v>10/1/2015</c:v>
                </c:pt>
                <c:pt idx="5">
                  <c:v>7/1/2016</c:v>
                </c:pt>
                <c:pt idx="6">
                  <c:v>10/1/2017</c:v>
                </c:pt>
                <c:pt idx="7">
                  <c:v>10/1/2018</c:v>
                </c:pt>
                <c:pt idx="8">
                  <c:v>4/1/2019</c:v>
                </c:pt>
              </c:strCache>
            </c:strRef>
          </c:cat>
          <c:val>
            <c:numRef>
              <c:f>'INT Sq'!$F$7:$N$7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2.4505351489828273E-2</c:v>
                </c:pt>
                <c:pt idx="5">
                  <c:v>2.4505351489828273E-2</c:v>
                </c:pt>
                <c:pt idx="6">
                  <c:v>2.4505351489828273E-2</c:v>
                </c:pt>
                <c:pt idx="7">
                  <c:v>2.4505351489828273E-2</c:v>
                </c:pt>
                <c:pt idx="8">
                  <c:v>2.4505351489828273E-2</c:v>
                </c:pt>
              </c:numCache>
            </c:numRef>
          </c:val>
        </c:ser>
        <c:ser>
          <c:idx val="5"/>
          <c:order val="5"/>
          <c:tx>
            <c:strRef>
              <c:f>'INT Sq'!$C$8</c:f>
              <c:strCache>
                <c:ptCount val="1"/>
                <c:pt idx="0">
                  <c:v>AIHP FFS</c:v>
                </c:pt>
              </c:strCache>
            </c:strRef>
          </c:tx>
          <c:invertIfNegative val="0"/>
          <c:cat>
            <c:strRef>
              <c:f>'INT Sq'!$A$3:$A$11</c:f>
              <c:strCache>
                <c:ptCount val="9"/>
                <c:pt idx="0">
                  <c:v>10/1/2012</c:v>
                </c:pt>
                <c:pt idx="1">
                  <c:v>10/1/2013</c:v>
                </c:pt>
                <c:pt idx="2">
                  <c:v>4/1/2014</c:v>
                </c:pt>
                <c:pt idx="3">
                  <c:v>10/1/2015</c:v>
                </c:pt>
                <c:pt idx="4">
                  <c:v>10/1/2015</c:v>
                </c:pt>
                <c:pt idx="5">
                  <c:v>7/1/2016</c:v>
                </c:pt>
                <c:pt idx="6">
                  <c:v>10/1/2017</c:v>
                </c:pt>
                <c:pt idx="7">
                  <c:v>10/1/2018</c:v>
                </c:pt>
                <c:pt idx="8">
                  <c:v>4/1/2019</c:v>
                </c:pt>
              </c:strCache>
            </c:strRef>
          </c:cat>
          <c:val>
            <c:numRef>
              <c:f>'INT Sq'!$F$8:$N$8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0.1043040882186092</c:v>
                </c:pt>
                <c:pt idx="6">
                  <c:v>0.1043040882186092</c:v>
                </c:pt>
                <c:pt idx="7">
                  <c:v>0.1043040882186092</c:v>
                </c:pt>
                <c:pt idx="8">
                  <c:v>0.1043040882186092</c:v>
                </c:pt>
              </c:numCache>
            </c:numRef>
          </c:val>
        </c:ser>
        <c:ser>
          <c:idx val="6"/>
          <c:order val="6"/>
          <c:tx>
            <c:strRef>
              <c:f>'INT Sq'!$C$9</c:f>
              <c:strCache>
                <c:ptCount val="1"/>
                <c:pt idx="0">
                  <c:v>ALTCS DD</c:v>
                </c:pt>
              </c:strCache>
            </c:strRef>
          </c:tx>
          <c:invertIfNegative val="0"/>
          <c:cat>
            <c:strRef>
              <c:f>'INT Sq'!$A$3:$A$11</c:f>
              <c:strCache>
                <c:ptCount val="9"/>
                <c:pt idx="0">
                  <c:v>10/1/2012</c:v>
                </c:pt>
                <c:pt idx="1">
                  <c:v>10/1/2013</c:v>
                </c:pt>
                <c:pt idx="2">
                  <c:v>4/1/2014</c:v>
                </c:pt>
                <c:pt idx="3">
                  <c:v>10/1/2015</c:v>
                </c:pt>
                <c:pt idx="4">
                  <c:v>10/1/2015</c:v>
                </c:pt>
                <c:pt idx="5">
                  <c:v>7/1/2016</c:v>
                </c:pt>
                <c:pt idx="6">
                  <c:v>10/1/2017</c:v>
                </c:pt>
                <c:pt idx="7">
                  <c:v>10/1/2018</c:v>
                </c:pt>
                <c:pt idx="8">
                  <c:v>4/1/2019</c:v>
                </c:pt>
              </c:strCache>
            </c:strRef>
          </c:cat>
          <c:val>
            <c:numRef>
              <c:f>'INT Sq'!$F$9:$N$9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0.14814649107969408</c:v>
                </c:pt>
                <c:pt idx="7">
                  <c:v>0.14814649107969408</c:v>
                </c:pt>
                <c:pt idx="8">
                  <c:v>0.14814649107969408</c:v>
                </c:pt>
              </c:numCache>
            </c:numRef>
          </c:val>
        </c:ser>
        <c:ser>
          <c:idx val="7"/>
          <c:order val="7"/>
          <c:tx>
            <c:strRef>
              <c:f>'INT Sq'!$C$10</c:f>
              <c:strCache>
                <c:ptCount val="1"/>
                <c:pt idx="0">
                  <c:v>GMH/SA Adults</c:v>
                </c:pt>
              </c:strCache>
            </c:strRef>
          </c:tx>
          <c:invertIfNegative val="0"/>
          <c:cat>
            <c:strRef>
              <c:f>'INT Sq'!$A$3:$A$11</c:f>
              <c:strCache>
                <c:ptCount val="9"/>
                <c:pt idx="0">
                  <c:v>10/1/2012</c:v>
                </c:pt>
                <c:pt idx="1">
                  <c:v>10/1/2013</c:v>
                </c:pt>
                <c:pt idx="2">
                  <c:v>4/1/2014</c:v>
                </c:pt>
                <c:pt idx="3">
                  <c:v>10/1/2015</c:v>
                </c:pt>
                <c:pt idx="4">
                  <c:v>10/1/2015</c:v>
                </c:pt>
                <c:pt idx="5">
                  <c:v>7/1/2016</c:v>
                </c:pt>
                <c:pt idx="6">
                  <c:v>10/1/2017</c:v>
                </c:pt>
                <c:pt idx="7">
                  <c:v>10/1/2018</c:v>
                </c:pt>
                <c:pt idx="8">
                  <c:v>4/1/2019</c:v>
                </c:pt>
              </c:strCache>
            </c:strRef>
          </c:cat>
          <c:val>
            <c:numRef>
              <c:f>'INT Sq'!$F$10:$N$10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0.20307665172441841</c:v>
                </c:pt>
                <c:pt idx="8">
                  <c:v>0.20307665172441841</c:v>
                </c:pt>
              </c:numCache>
            </c:numRef>
          </c:val>
        </c:ser>
        <c:ser>
          <c:idx val="8"/>
          <c:order val="8"/>
          <c:tx>
            <c:strRef>
              <c:f>'INT Sq'!$C$11</c:f>
              <c:strCache>
                <c:ptCount val="1"/>
                <c:pt idx="0">
                  <c:v>Children</c:v>
                </c:pt>
              </c:strCache>
            </c:strRef>
          </c:tx>
          <c:invertIfNegative val="0"/>
          <c:cat>
            <c:strRef>
              <c:f>'INT Sq'!$A$3:$A$11</c:f>
              <c:strCache>
                <c:ptCount val="9"/>
                <c:pt idx="0">
                  <c:v>10/1/2012</c:v>
                </c:pt>
                <c:pt idx="1">
                  <c:v>10/1/2013</c:v>
                </c:pt>
                <c:pt idx="2">
                  <c:v>4/1/2014</c:v>
                </c:pt>
                <c:pt idx="3">
                  <c:v>10/1/2015</c:v>
                </c:pt>
                <c:pt idx="4">
                  <c:v>10/1/2015</c:v>
                </c:pt>
                <c:pt idx="5">
                  <c:v>7/1/2016</c:v>
                </c:pt>
                <c:pt idx="6">
                  <c:v>10/1/2017</c:v>
                </c:pt>
                <c:pt idx="7">
                  <c:v>10/1/2018</c:v>
                </c:pt>
                <c:pt idx="8">
                  <c:v>4/1/2019</c:v>
                </c:pt>
              </c:strCache>
            </c:strRef>
          </c:cat>
          <c:val>
            <c:numRef>
              <c:f>'INT Sq'!$F$11:$N$11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0.20035110530012776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757504"/>
        <c:axId val="42763392"/>
      </c:barChart>
      <c:catAx>
        <c:axId val="427575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42763392"/>
        <c:crosses val="autoZero"/>
        <c:auto val="1"/>
        <c:lblAlgn val="ctr"/>
        <c:lblOffset val="100"/>
        <c:noMultiLvlLbl val="0"/>
      </c:catAx>
      <c:valAx>
        <c:axId val="427633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275750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5E398-78B7-41FC-ADD1-60521E5235B8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B8748-220D-47BA-940E-47C98A321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1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Shelli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Shelli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 double-checked</a:t>
            </a:r>
            <a:r>
              <a:rPr lang="en-US" baseline="0" dirty="0" smtClean="0"/>
              <a:t> and LTSS does include HCBS but does not include Case Management.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12-08-2015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3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0308D-3FD2-4AE5-AAD5-E729C39F5302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 double-checked</a:t>
            </a:r>
            <a:r>
              <a:rPr lang="en-US" baseline="0" dirty="0" smtClean="0"/>
              <a:t> and LTSS does include HCBS but does not include Case Management.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12-08-2015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3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0308D-3FD2-4AE5-AAD5-E729C39F5302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0308D-3FD2-4AE5-AAD5-E729C39F530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510C-907E-4436-BF29-9CE7FB9CAD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9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7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7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4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5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2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2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7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24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7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1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17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5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51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36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9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11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4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2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2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7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2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24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7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1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54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51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36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93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11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2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20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7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25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24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7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1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54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51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36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93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1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9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4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1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8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8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BE1CC-7FB5-4E79-9EC3-EABDE48D80EA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5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E1DEED-64A6-4545-AF12-AA15ADF8E1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49072" y="1428750"/>
            <a:ext cx="6789928" cy="41338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Integrated Contractors RFI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dirty="0" smtClean="0"/>
              <a:t>for members in </a:t>
            </a:r>
            <a:br>
              <a:rPr lang="en-US" sz="2700" dirty="0" smtClean="0"/>
            </a:br>
            <a:r>
              <a:rPr lang="en-US" sz="2700" dirty="0" smtClean="0"/>
              <a:t> Acute and CRS Program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smtClean="0"/>
              <a:t>AHCCCS Update </a:t>
            </a:r>
            <a:r>
              <a:rPr lang="en-US" sz="2700" dirty="0" smtClean="0"/>
              <a:t>Meeting</a:t>
            </a:r>
            <a:br>
              <a:rPr lang="en-US" sz="2700" dirty="0" smtClean="0"/>
            </a:br>
            <a:r>
              <a:rPr lang="en-US" sz="2200" smtClean="0"/>
              <a:t>January </a:t>
            </a:r>
            <a:r>
              <a:rPr lang="en-US" sz="2200" smtClean="0"/>
              <a:t>25, </a:t>
            </a:r>
            <a:r>
              <a:rPr lang="en-US" sz="2200" dirty="0" smtClean="0"/>
              <a:t>2017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96070"/>
            <a:ext cx="6781800" cy="5008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/>
              <a:t>CRS - Fully Integrated Enrollment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800" dirty="0" smtClean="0"/>
              <a:t>As </a:t>
            </a:r>
            <a:r>
              <a:rPr lang="en-US" altLang="en-US" sz="2800" dirty="0"/>
              <a:t>of January 1, 2017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grpSp>
        <p:nvGrpSpPr>
          <p:cNvPr id="89095" name="Group 7"/>
          <p:cNvGrpSpPr>
            <a:grpSpLocks/>
          </p:cNvGrpSpPr>
          <p:nvPr/>
        </p:nvGrpSpPr>
        <p:grpSpPr bwMode="auto">
          <a:xfrm>
            <a:off x="-76200" y="0"/>
            <a:ext cx="990600" cy="796925"/>
            <a:chOff x="-48" y="0"/>
            <a:chExt cx="624" cy="502"/>
          </a:xfrm>
        </p:grpSpPr>
        <p:pic>
          <p:nvPicPr>
            <p:cNvPr id="89096" name="Picture 8" descr="AHCCCSlogo100_Aonly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4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097" name="Text Box 9"/>
            <p:cNvSpPr txBox="1">
              <a:spLocks noChangeArrowheads="1"/>
            </p:cNvSpPr>
            <p:nvPr/>
          </p:nvSpPr>
          <p:spPr bwMode="auto">
            <a:xfrm>
              <a:off x="-48" y="348"/>
              <a:ext cx="6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000" b="1" dirty="0">
                  <a:solidFill>
                    <a:schemeClr val="bg1"/>
                  </a:solidFill>
                  <a:latin typeface="Arial Unicode MS" pitchFamily="34" charset="-128"/>
                </a:rPr>
                <a:t>AHCCCS</a:t>
              </a:r>
            </a:p>
          </p:txBody>
        </p:sp>
      </p:grp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fld id="{D17D8C29-89EB-45CD-A853-DC5DAED31623}" type="slidenum">
              <a:rPr lang="en-US" altLang="en-US" sz="1400"/>
              <a:pPr algn="r" eaLnBrk="1" hangingPunct="1"/>
              <a:t>10</a:t>
            </a:fld>
            <a:endParaRPr lang="en-US" altLang="en-US" sz="1400" dirty="0"/>
          </a:p>
        </p:txBody>
      </p:sp>
      <p:sp>
        <p:nvSpPr>
          <p:cNvPr id="89103" name="AutoShape 15"/>
          <p:cNvSpPr>
            <a:spLocks noChangeAspect="1" noChangeArrowheads="1"/>
          </p:cNvSpPr>
          <p:nvPr/>
        </p:nvSpPr>
        <p:spPr bwMode="auto">
          <a:xfrm>
            <a:off x="304800" y="1622425"/>
            <a:ext cx="3732213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304800" y="5618163"/>
            <a:ext cx="3719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419100" y="5636925"/>
            <a:ext cx="3955198" cy="4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 smtClean="0"/>
              <a:t>Total Integrated Enrollment </a:t>
            </a:r>
            <a:r>
              <a:rPr lang="en-US" altLang="en-US" sz="1300" b="1" dirty="0"/>
              <a:t>= </a:t>
            </a:r>
            <a:r>
              <a:rPr lang="en-US" altLang="en-US" sz="1300" b="1" dirty="0" smtClean="0"/>
              <a:t>16,771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Total  Enrollment/Assignment = 24,700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9270" name="Group 182"/>
          <p:cNvGrpSpPr>
            <a:grpSpLocks/>
          </p:cNvGrpSpPr>
          <p:nvPr/>
        </p:nvGrpSpPr>
        <p:grpSpPr bwMode="auto">
          <a:xfrm>
            <a:off x="1658938" y="2582864"/>
            <a:ext cx="511175" cy="525462"/>
            <a:chOff x="1045" y="1643"/>
            <a:chExt cx="322" cy="331"/>
          </a:xfrm>
        </p:grpSpPr>
        <p:sp>
          <p:nvSpPr>
            <p:cNvPr id="89108" name="Rectangle 20"/>
            <p:cNvSpPr>
              <a:spLocks noChangeArrowheads="1"/>
            </p:cNvSpPr>
            <p:nvPr/>
          </p:nvSpPr>
          <p:spPr bwMode="auto">
            <a:xfrm>
              <a:off x="1045" y="1643"/>
              <a:ext cx="322" cy="241"/>
            </a:xfrm>
            <a:prstGeom prst="rect">
              <a:avLst/>
            </a:prstGeom>
            <a:solidFill>
              <a:srgbClr val="66CCFF"/>
            </a:solidFill>
            <a:ln w="13970">
              <a:solidFill>
                <a:srgbClr val="402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09" name="Rectangle 21"/>
            <p:cNvSpPr>
              <a:spLocks noChangeArrowheads="1"/>
            </p:cNvSpPr>
            <p:nvPr/>
          </p:nvSpPr>
          <p:spPr bwMode="auto">
            <a:xfrm>
              <a:off x="1127" y="1697"/>
              <a:ext cx="1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 smtClean="0"/>
                <a:t>904</a:t>
              </a:r>
              <a:endParaRPr lang="en-US" altLang="en-US" sz="1300" b="1" dirty="0"/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71" name="Group 183"/>
          <p:cNvGrpSpPr>
            <a:grpSpLocks/>
          </p:cNvGrpSpPr>
          <p:nvPr/>
        </p:nvGrpSpPr>
        <p:grpSpPr bwMode="auto">
          <a:xfrm>
            <a:off x="1658938" y="3049591"/>
            <a:ext cx="511175" cy="525463"/>
            <a:chOff x="1045" y="1943"/>
            <a:chExt cx="322" cy="331"/>
          </a:xfrm>
        </p:grpSpPr>
        <p:sp>
          <p:nvSpPr>
            <p:cNvPr id="89110" name="Rectangle 22"/>
            <p:cNvSpPr>
              <a:spLocks noChangeArrowheads="1"/>
            </p:cNvSpPr>
            <p:nvPr/>
          </p:nvSpPr>
          <p:spPr bwMode="auto">
            <a:xfrm>
              <a:off x="1045" y="1943"/>
              <a:ext cx="322" cy="240"/>
            </a:xfrm>
            <a:prstGeom prst="rect">
              <a:avLst/>
            </a:prstGeom>
            <a:solidFill>
              <a:srgbClr val="FFFF00"/>
            </a:solidFill>
            <a:ln w="13970">
              <a:solidFill>
                <a:srgbClr val="402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1" name="Rectangle 23"/>
            <p:cNvSpPr>
              <a:spLocks noChangeArrowheads="1"/>
            </p:cNvSpPr>
            <p:nvPr/>
          </p:nvSpPr>
          <p:spPr bwMode="auto">
            <a:xfrm>
              <a:off x="1127" y="1997"/>
              <a:ext cx="1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 smtClean="0"/>
                <a:t>401</a:t>
              </a:r>
              <a:endParaRPr lang="en-US" altLang="en-US" sz="1300" b="1" dirty="0"/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69" name="Group 181"/>
          <p:cNvGrpSpPr>
            <a:grpSpLocks/>
          </p:cNvGrpSpPr>
          <p:nvPr/>
        </p:nvGrpSpPr>
        <p:grpSpPr bwMode="auto">
          <a:xfrm>
            <a:off x="1658937" y="2095293"/>
            <a:ext cx="511175" cy="598125"/>
            <a:chOff x="1045" y="1366"/>
            <a:chExt cx="322" cy="307"/>
          </a:xfrm>
        </p:grpSpPr>
        <p:sp>
          <p:nvSpPr>
            <p:cNvPr id="89112" name="Rectangle 24"/>
            <p:cNvSpPr>
              <a:spLocks noChangeArrowheads="1"/>
            </p:cNvSpPr>
            <p:nvPr/>
          </p:nvSpPr>
          <p:spPr bwMode="auto">
            <a:xfrm>
              <a:off x="1045" y="1366"/>
              <a:ext cx="322" cy="219"/>
            </a:xfrm>
            <a:prstGeom prst="rect">
              <a:avLst/>
            </a:prstGeom>
            <a:solidFill>
              <a:schemeClr val="accent1"/>
            </a:solidFill>
            <a:ln w="1397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3" name="Rectangle 25"/>
            <p:cNvSpPr>
              <a:spLocks noChangeArrowheads="1"/>
            </p:cNvSpPr>
            <p:nvPr/>
          </p:nvSpPr>
          <p:spPr bwMode="auto">
            <a:xfrm>
              <a:off x="1127" y="1396"/>
              <a:ext cx="1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 smtClean="0"/>
                <a:t>837</a:t>
              </a:r>
              <a:endParaRPr lang="en-US" altLang="en-US" sz="1300" b="1" dirty="0"/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74" name="Group 186"/>
          <p:cNvGrpSpPr>
            <a:grpSpLocks/>
          </p:cNvGrpSpPr>
          <p:nvPr/>
        </p:nvGrpSpPr>
        <p:grpSpPr bwMode="auto">
          <a:xfrm>
            <a:off x="1580777" y="4591600"/>
            <a:ext cx="611188" cy="527051"/>
            <a:chOff x="1032" y="2840"/>
            <a:chExt cx="385" cy="332"/>
          </a:xfrm>
        </p:grpSpPr>
        <p:sp>
          <p:nvSpPr>
            <p:cNvPr id="89114" name="Rectangle 26"/>
            <p:cNvSpPr>
              <a:spLocks noChangeArrowheads="1"/>
            </p:cNvSpPr>
            <p:nvPr/>
          </p:nvSpPr>
          <p:spPr bwMode="auto">
            <a:xfrm>
              <a:off x="1045" y="2840"/>
              <a:ext cx="372" cy="257"/>
            </a:xfrm>
            <a:prstGeom prst="rect">
              <a:avLst/>
            </a:prstGeom>
            <a:solidFill>
              <a:srgbClr val="FF99FF"/>
            </a:solidFill>
            <a:ln w="13970">
              <a:solidFill>
                <a:srgbClr val="402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5" name="Rectangle 27"/>
            <p:cNvSpPr>
              <a:spLocks noChangeArrowheads="1"/>
            </p:cNvSpPr>
            <p:nvPr/>
          </p:nvSpPr>
          <p:spPr bwMode="auto">
            <a:xfrm>
              <a:off x="1032" y="2895"/>
              <a:ext cx="38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 smtClean="0"/>
                <a:t> 10,323</a:t>
              </a:r>
              <a:endParaRPr lang="en-US" altLang="en-US" sz="1300" b="1" dirty="0"/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73" name="Group 185"/>
          <p:cNvGrpSpPr>
            <a:grpSpLocks/>
          </p:cNvGrpSpPr>
          <p:nvPr/>
        </p:nvGrpSpPr>
        <p:grpSpPr bwMode="auto">
          <a:xfrm>
            <a:off x="1658937" y="4005264"/>
            <a:ext cx="511175" cy="519112"/>
            <a:chOff x="1045" y="2544"/>
            <a:chExt cx="322" cy="327"/>
          </a:xfrm>
        </p:grpSpPr>
        <p:sp>
          <p:nvSpPr>
            <p:cNvPr id="89116" name="Rectangle 28"/>
            <p:cNvSpPr>
              <a:spLocks noChangeArrowheads="1"/>
            </p:cNvSpPr>
            <p:nvPr/>
          </p:nvSpPr>
          <p:spPr bwMode="auto">
            <a:xfrm>
              <a:off x="1045" y="2544"/>
              <a:ext cx="322" cy="241"/>
            </a:xfrm>
            <a:prstGeom prst="rect">
              <a:avLst/>
            </a:prstGeom>
            <a:solidFill>
              <a:srgbClr val="CCFFCC"/>
            </a:solidFill>
            <a:ln w="1397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7" name="Rectangle 29"/>
            <p:cNvSpPr>
              <a:spLocks noChangeArrowheads="1"/>
            </p:cNvSpPr>
            <p:nvPr/>
          </p:nvSpPr>
          <p:spPr bwMode="auto">
            <a:xfrm>
              <a:off x="1095" y="2594"/>
              <a:ext cx="26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 smtClean="0"/>
                <a:t>3,186</a:t>
              </a:r>
              <a:endParaRPr lang="en-US" altLang="en-US" sz="1300" b="1" dirty="0"/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dirty="0"/>
            </a:p>
          </p:txBody>
        </p:sp>
      </p:grpSp>
      <p:grpSp>
        <p:nvGrpSpPr>
          <p:cNvPr id="89272" name="Group 184"/>
          <p:cNvGrpSpPr>
            <a:grpSpLocks/>
          </p:cNvGrpSpPr>
          <p:nvPr/>
        </p:nvGrpSpPr>
        <p:grpSpPr bwMode="auto">
          <a:xfrm>
            <a:off x="1658938" y="3516316"/>
            <a:ext cx="511175" cy="525463"/>
            <a:chOff x="1045" y="2242"/>
            <a:chExt cx="322" cy="331"/>
          </a:xfrm>
        </p:grpSpPr>
        <p:sp>
          <p:nvSpPr>
            <p:cNvPr id="89118" name="Rectangle 30"/>
            <p:cNvSpPr>
              <a:spLocks noChangeArrowheads="1"/>
            </p:cNvSpPr>
            <p:nvPr/>
          </p:nvSpPr>
          <p:spPr bwMode="auto">
            <a:xfrm>
              <a:off x="1045" y="2242"/>
              <a:ext cx="322" cy="240"/>
            </a:xfrm>
            <a:prstGeom prst="rect">
              <a:avLst/>
            </a:prstGeom>
            <a:solidFill>
              <a:srgbClr val="FF9966"/>
            </a:solidFill>
            <a:ln w="13970">
              <a:solidFill>
                <a:srgbClr val="402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9" name="Rectangle 31"/>
            <p:cNvSpPr>
              <a:spLocks noChangeArrowheads="1"/>
            </p:cNvSpPr>
            <p:nvPr/>
          </p:nvSpPr>
          <p:spPr bwMode="auto">
            <a:xfrm>
              <a:off x="1127" y="2296"/>
              <a:ext cx="1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 smtClean="0"/>
                <a:t>665</a:t>
              </a:r>
              <a:endParaRPr lang="en-US" altLang="en-US" sz="1300" b="1" dirty="0"/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75" name="Group 187"/>
          <p:cNvGrpSpPr>
            <a:grpSpLocks/>
          </p:cNvGrpSpPr>
          <p:nvPr/>
        </p:nvGrpSpPr>
        <p:grpSpPr bwMode="auto">
          <a:xfrm>
            <a:off x="1580636" y="5187036"/>
            <a:ext cx="590550" cy="695326"/>
            <a:chOff x="1034" y="3183"/>
            <a:chExt cx="372" cy="438"/>
          </a:xfrm>
        </p:grpSpPr>
        <p:sp>
          <p:nvSpPr>
            <p:cNvPr id="89120" name="Rectangle 32"/>
            <p:cNvSpPr>
              <a:spLocks noChangeArrowheads="1"/>
            </p:cNvSpPr>
            <p:nvPr/>
          </p:nvSpPr>
          <p:spPr bwMode="auto">
            <a:xfrm>
              <a:off x="1034" y="3183"/>
              <a:ext cx="372" cy="241"/>
            </a:xfrm>
            <a:prstGeom prst="rect">
              <a:avLst/>
            </a:prstGeom>
            <a:solidFill>
              <a:srgbClr val="FF6699"/>
            </a:solidFill>
            <a:ln w="13970">
              <a:solidFill>
                <a:srgbClr val="402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21" name="Rectangle 33"/>
            <p:cNvSpPr>
              <a:spLocks noChangeArrowheads="1"/>
            </p:cNvSpPr>
            <p:nvPr/>
          </p:nvSpPr>
          <p:spPr bwMode="auto">
            <a:xfrm>
              <a:off x="1127" y="3193"/>
              <a:ext cx="176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 smtClean="0"/>
                <a:t>455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endParaRPr lang="en-US" altLang="en-US" sz="1300" b="1" dirty="0"/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1518082" y="1622425"/>
            <a:ext cx="20589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123" name="Rectangle 35"/>
          <p:cNvSpPr>
            <a:spLocks noChangeArrowheads="1"/>
          </p:cNvSpPr>
          <p:nvPr/>
        </p:nvSpPr>
        <p:spPr bwMode="auto">
          <a:xfrm>
            <a:off x="1582425" y="1698609"/>
            <a:ext cx="872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 smtClean="0"/>
              <a:t>Enrollment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24" name="Rectangle 36"/>
          <p:cNvSpPr>
            <a:spLocks noChangeArrowheads="1"/>
          </p:cNvSpPr>
          <p:nvPr/>
        </p:nvSpPr>
        <p:spPr bwMode="auto">
          <a:xfrm>
            <a:off x="304800" y="1625600"/>
            <a:ext cx="13541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875987" y="1694641"/>
            <a:ext cx="36067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 smtClean="0"/>
              <a:t>GSA</a:t>
            </a:r>
            <a:endParaRPr lang="en-US" altLang="en-US" sz="1300" b="1" dirty="0"/>
          </a:p>
        </p:txBody>
      </p:sp>
      <p:sp>
        <p:nvSpPr>
          <p:cNvPr id="89126" name="Rectangle 38"/>
          <p:cNvSpPr>
            <a:spLocks noChangeArrowheads="1"/>
          </p:cNvSpPr>
          <p:nvPr/>
        </p:nvSpPr>
        <p:spPr bwMode="auto">
          <a:xfrm>
            <a:off x="896938" y="2576513"/>
            <a:ext cx="339725" cy="382587"/>
          </a:xfrm>
          <a:prstGeom prst="rect">
            <a:avLst/>
          </a:prstGeom>
          <a:solidFill>
            <a:srgbClr val="CE9964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896938" y="2582863"/>
            <a:ext cx="339725" cy="382587"/>
          </a:xfrm>
          <a:prstGeom prst="rect">
            <a:avLst/>
          </a:prstGeom>
          <a:solidFill>
            <a:srgbClr val="66CCFF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28" name="Rectangle 40"/>
          <p:cNvSpPr>
            <a:spLocks noChangeArrowheads="1"/>
          </p:cNvSpPr>
          <p:nvPr/>
        </p:nvSpPr>
        <p:spPr bwMode="auto">
          <a:xfrm>
            <a:off x="1016000" y="266223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4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29" name="Rectangle 41"/>
          <p:cNvSpPr>
            <a:spLocks noChangeArrowheads="1"/>
          </p:cNvSpPr>
          <p:nvPr/>
        </p:nvSpPr>
        <p:spPr bwMode="auto">
          <a:xfrm>
            <a:off x="896938" y="3051175"/>
            <a:ext cx="339725" cy="381000"/>
          </a:xfrm>
          <a:prstGeom prst="rect">
            <a:avLst/>
          </a:prstGeom>
          <a:solidFill>
            <a:srgbClr val="FFFF00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0" name="Rectangle 42"/>
          <p:cNvSpPr>
            <a:spLocks noChangeArrowheads="1"/>
          </p:cNvSpPr>
          <p:nvPr/>
        </p:nvSpPr>
        <p:spPr bwMode="auto">
          <a:xfrm>
            <a:off x="1016000" y="313848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6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31" name="Rectangle 43"/>
          <p:cNvSpPr>
            <a:spLocks noChangeArrowheads="1"/>
          </p:cNvSpPr>
          <p:nvPr/>
        </p:nvSpPr>
        <p:spPr bwMode="auto">
          <a:xfrm>
            <a:off x="896938" y="2116138"/>
            <a:ext cx="339725" cy="382587"/>
          </a:xfrm>
          <a:prstGeom prst="rect">
            <a:avLst/>
          </a:prstGeom>
          <a:solidFill>
            <a:schemeClr val="accent1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1016000" y="218440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2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33" name="Rectangle 45"/>
          <p:cNvSpPr>
            <a:spLocks noChangeArrowheads="1"/>
          </p:cNvSpPr>
          <p:nvPr/>
        </p:nvSpPr>
        <p:spPr bwMode="auto">
          <a:xfrm>
            <a:off x="896938" y="4619625"/>
            <a:ext cx="339725" cy="382588"/>
          </a:xfrm>
          <a:prstGeom prst="rect">
            <a:avLst/>
          </a:prstGeom>
          <a:solidFill>
            <a:srgbClr val="FF99FF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4" name="Rectangle 46"/>
          <p:cNvSpPr>
            <a:spLocks noChangeArrowheads="1"/>
          </p:cNvSpPr>
          <p:nvPr/>
        </p:nvSpPr>
        <p:spPr bwMode="auto">
          <a:xfrm>
            <a:off x="971550" y="467836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12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35" name="Rectangle 47"/>
          <p:cNvSpPr>
            <a:spLocks noChangeArrowheads="1"/>
          </p:cNvSpPr>
          <p:nvPr/>
        </p:nvSpPr>
        <p:spPr bwMode="auto">
          <a:xfrm>
            <a:off x="896938" y="4003675"/>
            <a:ext cx="339725" cy="382588"/>
          </a:xfrm>
          <a:prstGeom prst="rect">
            <a:avLst/>
          </a:prstGeom>
          <a:solidFill>
            <a:srgbClr val="CCFFCC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6" name="Rectangle 48"/>
          <p:cNvSpPr>
            <a:spLocks noChangeArrowheads="1"/>
          </p:cNvSpPr>
          <p:nvPr/>
        </p:nvSpPr>
        <p:spPr bwMode="auto">
          <a:xfrm>
            <a:off x="971550" y="4086225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10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37" name="Rectangle 49"/>
          <p:cNvSpPr>
            <a:spLocks noChangeArrowheads="1"/>
          </p:cNvSpPr>
          <p:nvPr/>
        </p:nvSpPr>
        <p:spPr bwMode="auto">
          <a:xfrm>
            <a:off x="896938" y="3516313"/>
            <a:ext cx="339725" cy="381000"/>
          </a:xfrm>
          <a:prstGeom prst="rect">
            <a:avLst/>
          </a:prstGeom>
          <a:solidFill>
            <a:srgbClr val="FF9966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8" name="Rectangle 50"/>
          <p:cNvSpPr>
            <a:spLocks noChangeArrowheads="1"/>
          </p:cNvSpPr>
          <p:nvPr/>
        </p:nvSpPr>
        <p:spPr bwMode="auto">
          <a:xfrm>
            <a:off x="1016000" y="361315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8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39" name="Rectangle 51"/>
          <p:cNvSpPr>
            <a:spLocks noChangeArrowheads="1"/>
          </p:cNvSpPr>
          <p:nvPr/>
        </p:nvSpPr>
        <p:spPr bwMode="auto">
          <a:xfrm>
            <a:off x="914400" y="5181600"/>
            <a:ext cx="339725" cy="382588"/>
          </a:xfrm>
          <a:prstGeom prst="rect">
            <a:avLst/>
          </a:prstGeom>
          <a:solidFill>
            <a:srgbClr val="FF6699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0" name="Rectangle 52"/>
          <p:cNvSpPr>
            <a:spLocks noChangeArrowheads="1"/>
          </p:cNvSpPr>
          <p:nvPr/>
        </p:nvSpPr>
        <p:spPr bwMode="auto">
          <a:xfrm>
            <a:off x="971550" y="528796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14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9141" name="Group 53"/>
          <p:cNvGrpSpPr>
            <a:grpSpLocks/>
          </p:cNvGrpSpPr>
          <p:nvPr/>
        </p:nvGrpSpPr>
        <p:grpSpPr bwMode="auto">
          <a:xfrm>
            <a:off x="3657600" y="1371600"/>
            <a:ext cx="5405438" cy="4921250"/>
            <a:chOff x="2592" y="1536"/>
            <a:chExt cx="2832" cy="2716"/>
          </a:xfrm>
        </p:grpSpPr>
        <p:sp>
          <p:nvSpPr>
            <p:cNvPr id="89142" name="Text Box 54"/>
            <p:cNvSpPr txBox="1">
              <a:spLocks noChangeArrowheads="1"/>
            </p:cNvSpPr>
            <p:nvPr/>
          </p:nvSpPr>
          <p:spPr bwMode="auto">
            <a:xfrm>
              <a:off x="3023" y="3504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43" name="AutoShape 55"/>
            <p:cNvSpPr>
              <a:spLocks noChangeAspect="1" noChangeArrowheads="1"/>
            </p:cNvSpPr>
            <p:nvPr/>
          </p:nvSpPr>
          <p:spPr bwMode="auto">
            <a:xfrm>
              <a:off x="2592" y="1536"/>
              <a:ext cx="2784" cy="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9144" name="Group 56"/>
            <p:cNvGrpSpPr>
              <a:grpSpLocks/>
            </p:cNvGrpSpPr>
            <p:nvPr/>
          </p:nvGrpSpPr>
          <p:grpSpPr bwMode="auto">
            <a:xfrm>
              <a:off x="2599" y="1668"/>
              <a:ext cx="2352" cy="2356"/>
              <a:chOff x="1809" y="1449"/>
              <a:chExt cx="5413" cy="5887"/>
            </a:xfrm>
          </p:grpSpPr>
          <p:sp>
            <p:nvSpPr>
              <p:cNvPr id="89145" name="Freeform 57"/>
              <p:cNvSpPr>
                <a:spLocks/>
              </p:cNvSpPr>
              <p:nvPr/>
            </p:nvSpPr>
            <p:spPr bwMode="auto">
              <a:xfrm>
                <a:off x="1809" y="1449"/>
                <a:ext cx="5413" cy="5887"/>
              </a:xfrm>
              <a:custGeom>
                <a:avLst/>
                <a:gdLst>
                  <a:gd name="T0" fmla="*/ 5236 w 5413"/>
                  <a:gd name="T1" fmla="*/ 2504 h 5887"/>
                  <a:gd name="T2" fmla="*/ 5406 w 5413"/>
                  <a:gd name="T3" fmla="*/ 5548 h 5887"/>
                  <a:gd name="T4" fmla="*/ 5382 w 5413"/>
                  <a:gd name="T5" fmla="*/ 5835 h 5887"/>
                  <a:gd name="T6" fmla="*/ 3563 w 5413"/>
                  <a:gd name="T7" fmla="*/ 5879 h 5887"/>
                  <a:gd name="T8" fmla="*/ 3513 w 5413"/>
                  <a:gd name="T9" fmla="*/ 5887 h 5887"/>
                  <a:gd name="T10" fmla="*/ 17 w 5413"/>
                  <a:gd name="T11" fmla="*/ 4714 h 5887"/>
                  <a:gd name="T12" fmla="*/ 0 w 5413"/>
                  <a:gd name="T13" fmla="*/ 4640 h 5887"/>
                  <a:gd name="T14" fmla="*/ 54 w 5413"/>
                  <a:gd name="T15" fmla="*/ 4561 h 5887"/>
                  <a:gd name="T16" fmla="*/ 122 w 5413"/>
                  <a:gd name="T17" fmla="*/ 4437 h 5887"/>
                  <a:gd name="T18" fmla="*/ 266 w 5413"/>
                  <a:gd name="T19" fmla="*/ 4433 h 5887"/>
                  <a:gd name="T20" fmla="*/ 327 w 5413"/>
                  <a:gd name="T21" fmla="*/ 4241 h 5887"/>
                  <a:gd name="T22" fmla="*/ 250 w 5413"/>
                  <a:gd name="T23" fmla="*/ 4146 h 5887"/>
                  <a:gd name="T24" fmla="*/ 107 w 5413"/>
                  <a:gd name="T25" fmla="*/ 4109 h 5887"/>
                  <a:gd name="T26" fmla="*/ 119 w 5413"/>
                  <a:gd name="T27" fmla="*/ 3949 h 5887"/>
                  <a:gd name="T28" fmla="*/ 135 w 5413"/>
                  <a:gd name="T29" fmla="*/ 3873 h 5887"/>
                  <a:gd name="T30" fmla="*/ 104 w 5413"/>
                  <a:gd name="T31" fmla="*/ 3821 h 5887"/>
                  <a:gd name="T32" fmla="*/ 215 w 5413"/>
                  <a:gd name="T33" fmla="*/ 3677 h 5887"/>
                  <a:gd name="T34" fmla="*/ 302 w 5413"/>
                  <a:gd name="T35" fmla="*/ 3575 h 5887"/>
                  <a:gd name="T36" fmla="*/ 290 w 5413"/>
                  <a:gd name="T37" fmla="*/ 3462 h 5887"/>
                  <a:gd name="T38" fmla="*/ 290 w 5413"/>
                  <a:gd name="T39" fmla="*/ 3272 h 5887"/>
                  <a:gd name="T40" fmla="*/ 359 w 5413"/>
                  <a:gd name="T41" fmla="*/ 3148 h 5887"/>
                  <a:gd name="T42" fmla="*/ 409 w 5413"/>
                  <a:gd name="T43" fmla="*/ 3042 h 5887"/>
                  <a:gd name="T44" fmla="*/ 535 w 5413"/>
                  <a:gd name="T45" fmla="*/ 2970 h 5887"/>
                  <a:gd name="T46" fmla="*/ 649 w 5413"/>
                  <a:gd name="T47" fmla="*/ 2893 h 5887"/>
                  <a:gd name="T48" fmla="*/ 658 w 5413"/>
                  <a:gd name="T49" fmla="*/ 2850 h 5887"/>
                  <a:gd name="T50" fmla="*/ 466 w 5413"/>
                  <a:gd name="T51" fmla="*/ 2734 h 5887"/>
                  <a:gd name="T52" fmla="*/ 424 w 5413"/>
                  <a:gd name="T53" fmla="*/ 2663 h 5887"/>
                  <a:gd name="T54" fmla="*/ 348 w 5413"/>
                  <a:gd name="T55" fmla="*/ 2388 h 5887"/>
                  <a:gd name="T56" fmla="*/ 254 w 5413"/>
                  <a:gd name="T57" fmla="*/ 2303 h 5887"/>
                  <a:gd name="T58" fmla="*/ 200 w 5413"/>
                  <a:gd name="T59" fmla="*/ 2188 h 5887"/>
                  <a:gd name="T60" fmla="*/ 209 w 5413"/>
                  <a:gd name="T61" fmla="*/ 2092 h 5887"/>
                  <a:gd name="T62" fmla="*/ 220 w 5413"/>
                  <a:gd name="T63" fmla="*/ 1998 h 5887"/>
                  <a:gd name="T64" fmla="*/ 259 w 5413"/>
                  <a:gd name="T65" fmla="*/ 1888 h 5887"/>
                  <a:gd name="T66" fmla="*/ 172 w 5413"/>
                  <a:gd name="T67" fmla="*/ 1539 h 5887"/>
                  <a:gd name="T68" fmla="*/ 161 w 5413"/>
                  <a:gd name="T69" fmla="*/ 1224 h 5887"/>
                  <a:gd name="T70" fmla="*/ 111 w 5413"/>
                  <a:gd name="T71" fmla="*/ 1065 h 5887"/>
                  <a:gd name="T72" fmla="*/ 161 w 5413"/>
                  <a:gd name="T73" fmla="*/ 990 h 5887"/>
                  <a:gd name="T74" fmla="*/ 229 w 5413"/>
                  <a:gd name="T75" fmla="*/ 936 h 5887"/>
                  <a:gd name="T76" fmla="*/ 401 w 5413"/>
                  <a:gd name="T77" fmla="*/ 932 h 5887"/>
                  <a:gd name="T78" fmla="*/ 501 w 5413"/>
                  <a:gd name="T79" fmla="*/ 1010 h 5887"/>
                  <a:gd name="T80" fmla="*/ 575 w 5413"/>
                  <a:gd name="T81" fmla="*/ 1065 h 5887"/>
                  <a:gd name="T82" fmla="*/ 636 w 5413"/>
                  <a:gd name="T83" fmla="*/ 1064 h 5887"/>
                  <a:gd name="T84" fmla="*/ 714 w 5413"/>
                  <a:gd name="T85" fmla="*/ 910 h 5887"/>
                  <a:gd name="T86" fmla="*/ 764 w 5413"/>
                  <a:gd name="T87" fmla="*/ 41 h 5887"/>
                  <a:gd name="T88" fmla="*/ 2466 w 5413"/>
                  <a:gd name="T89" fmla="*/ 71 h 5887"/>
                  <a:gd name="T90" fmla="*/ 5060 w 5413"/>
                  <a:gd name="T91" fmla="*/ 0 h 5887"/>
                  <a:gd name="T92" fmla="*/ 5127 w 5413"/>
                  <a:gd name="T93" fmla="*/ 635 h 5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13" h="5887">
                    <a:moveTo>
                      <a:pt x="5127" y="635"/>
                    </a:moveTo>
                    <a:lnTo>
                      <a:pt x="5236" y="2504"/>
                    </a:lnTo>
                    <a:lnTo>
                      <a:pt x="5332" y="4294"/>
                    </a:lnTo>
                    <a:lnTo>
                      <a:pt x="5406" y="5548"/>
                    </a:lnTo>
                    <a:lnTo>
                      <a:pt x="5413" y="5833"/>
                    </a:lnTo>
                    <a:lnTo>
                      <a:pt x="5382" y="5835"/>
                    </a:lnTo>
                    <a:lnTo>
                      <a:pt x="5352" y="5835"/>
                    </a:lnTo>
                    <a:lnTo>
                      <a:pt x="3563" y="5879"/>
                    </a:lnTo>
                    <a:lnTo>
                      <a:pt x="3533" y="5879"/>
                    </a:lnTo>
                    <a:lnTo>
                      <a:pt x="3513" y="5887"/>
                    </a:lnTo>
                    <a:lnTo>
                      <a:pt x="3487" y="5877"/>
                    </a:lnTo>
                    <a:lnTo>
                      <a:pt x="17" y="4714"/>
                    </a:lnTo>
                    <a:lnTo>
                      <a:pt x="22" y="4673"/>
                    </a:lnTo>
                    <a:lnTo>
                      <a:pt x="0" y="4640"/>
                    </a:lnTo>
                    <a:lnTo>
                      <a:pt x="8" y="4612"/>
                    </a:lnTo>
                    <a:lnTo>
                      <a:pt x="54" y="4561"/>
                    </a:lnTo>
                    <a:lnTo>
                      <a:pt x="104" y="4450"/>
                    </a:lnTo>
                    <a:lnTo>
                      <a:pt x="122" y="4437"/>
                    </a:lnTo>
                    <a:lnTo>
                      <a:pt x="241" y="4450"/>
                    </a:lnTo>
                    <a:lnTo>
                      <a:pt x="266" y="4433"/>
                    </a:lnTo>
                    <a:lnTo>
                      <a:pt x="327" y="4294"/>
                    </a:lnTo>
                    <a:lnTo>
                      <a:pt x="327" y="4241"/>
                    </a:lnTo>
                    <a:lnTo>
                      <a:pt x="298" y="4182"/>
                    </a:lnTo>
                    <a:lnTo>
                      <a:pt x="250" y="4146"/>
                    </a:lnTo>
                    <a:lnTo>
                      <a:pt x="135" y="4135"/>
                    </a:lnTo>
                    <a:lnTo>
                      <a:pt x="107" y="4109"/>
                    </a:lnTo>
                    <a:lnTo>
                      <a:pt x="122" y="4032"/>
                    </a:lnTo>
                    <a:lnTo>
                      <a:pt x="119" y="3949"/>
                    </a:lnTo>
                    <a:lnTo>
                      <a:pt x="143" y="3910"/>
                    </a:lnTo>
                    <a:lnTo>
                      <a:pt x="135" y="3873"/>
                    </a:lnTo>
                    <a:lnTo>
                      <a:pt x="111" y="3849"/>
                    </a:lnTo>
                    <a:lnTo>
                      <a:pt x="104" y="3821"/>
                    </a:lnTo>
                    <a:lnTo>
                      <a:pt x="131" y="3730"/>
                    </a:lnTo>
                    <a:lnTo>
                      <a:pt x="215" y="3677"/>
                    </a:lnTo>
                    <a:lnTo>
                      <a:pt x="278" y="3608"/>
                    </a:lnTo>
                    <a:lnTo>
                      <a:pt x="302" y="3575"/>
                    </a:lnTo>
                    <a:lnTo>
                      <a:pt x="302" y="3519"/>
                    </a:lnTo>
                    <a:lnTo>
                      <a:pt x="290" y="3462"/>
                    </a:lnTo>
                    <a:lnTo>
                      <a:pt x="305" y="3373"/>
                    </a:lnTo>
                    <a:lnTo>
                      <a:pt x="290" y="3272"/>
                    </a:lnTo>
                    <a:lnTo>
                      <a:pt x="290" y="3201"/>
                    </a:lnTo>
                    <a:lnTo>
                      <a:pt x="359" y="3148"/>
                    </a:lnTo>
                    <a:lnTo>
                      <a:pt x="376" y="3098"/>
                    </a:lnTo>
                    <a:lnTo>
                      <a:pt x="409" y="3042"/>
                    </a:lnTo>
                    <a:lnTo>
                      <a:pt x="470" y="3011"/>
                    </a:lnTo>
                    <a:lnTo>
                      <a:pt x="535" y="2970"/>
                    </a:lnTo>
                    <a:lnTo>
                      <a:pt x="621" y="2904"/>
                    </a:lnTo>
                    <a:lnTo>
                      <a:pt x="649" y="2893"/>
                    </a:lnTo>
                    <a:lnTo>
                      <a:pt x="664" y="2867"/>
                    </a:lnTo>
                    <a:lnTo>
                      <a:pt x="658" y="2850"/>
                    </a:lnTo>
                    <a:lnTo>
                      <a:pt x="555" y="2745"/>
                    </a:lnTo>
                    <a:lnTo>
                      <a:pt x="466" y="2734"/>
                    </a:lnTo>
                    <a:lnTo>
                      <a:pt x="440" y="2700"/>
                    </a:lnTo>
                    <a:lnTo>
                      <a:pt x="424" y="2663"/>
                    </a:lnTo>
                    <a:lnTo>
                      <a:pt x="392" y="2462"/>
                    </a:lnTo>
                    <a:lnTo>
                      <a:pt x="348" y="2388"/>
                    </a:lnTo>
                    <a:lnTo>
                      <a:pt x="278" y="2347"/>
                    </a:lnTo>
                    <a:lnTo>
                      <a:pt x="254" y="2303"/>
                    </a:lnTo>
                    <a:lnTo>
                      <a:pt x="200" y="2223"/>
                    </a:lnTo>
                    <a:lnTo>
                      <a:pt x="200" y="2188"/>
                    </a:lnTo>
                    <a:lnTo>
                      <a:pt x="215" y="2140"/>
                    </a:lnTo>
                    <a:lnTo>
                      <a:pt x="209" y="2092"/>
                    </a:lnTo>
                    <a:lnTo>
                      <a:pt x="211" y="2020"/>
                    </a:lnTo>
                    <a:lnTo>
                      <a:pt x="220" y="1998"/>
                    </a:lnTo>
                    <a:lnTo>
                      <a:pt x="270" y="1951"/>
                    </a:lnTo>
                    <a:lnTo>
                      <a:pt x="259" y="1888"/>
                    </a:lnTo>
                    <a:lnTo>
                      <a:pt x="193" y="1720"/>
                    </a:lnTo>
                    <a:lnTo>
                      <a:pt x="172" y="1539"/>
                    </a:lnTo>
                    <a:lnTo>
                      <a:pt x="135" y="1404"/>
                    </a:lnTo>
                    <a:lnTo>
                      <a:pt x="161" y="1224"/>
                    </a:lnTo>
                    <a:lnTo>
                      <a:pt x="131" y="1125"/>
                    </a:lnTo>
                    <a:lnTo>
                      <a:pt x="111" y="1065"/>
                    </a:lnTo>
                    <a:lnTo>
                      <a:pt x="119" y="1021"/>
                    </a:lnTo>
                    <a:lnTo>
                      <a:pt x="161" y="990"/>
                    </a:lnTo>
                    <a:lnTo>
                      <a:pt x="200" y="945"/>
                    </a:lnTo>
                    <a:lnTo>
                      <a:pt x="229" y="936"/>
                    </a:lnTo>
                    <a:lnTo>
                      <a:pt x="366" y="943"/>
                    </a:lnTo>
                    <a:lnTo>
                      <a:pt x="401" y="932"/>
                    </a:lnTo>
                    <a:lnTo>
                      <a:pt x="466" y="943"/>
                    </a:lnTo>
                    <a:lnTo>
                      <a:pt x="501" y="1010"/>
                    </a:lnTo>
                    <a:lnTo>
                      <a:pt x="559" y="1036"/>
                    </a:lnTo>
                    <a:lnTo>
                      <a:pt x="575" y="1065"/>
                    </a:lnTo>
                    <a:lnTo>
                      <a:pt x="607" y="1073"/>
                    </a:lnTo>
                    <a:lnTo>
                      <a:pt x="636" y="1064"/>
                    </a:lnTo>
                    <a:lnTo>
                      <a:pt x="690" y="993"/>
                    </a:lnTo>
                    <a:lnTo>
                      <a:pt x="714" y="910"/>
                    </a:lnTo>
                    <a:lnTo>
                      <a:pt x="740" y="873"/>
                    </a:lnTo>
                    <a:lnTo>
                      <a:pt x="764" y="41"/>
                    </a:lnTo>
                    <a:lnTo>
                      <a:pt x="791" y="45"/>
                    </a:lnTo>
                    <a:lnTo>
                      <a:pt x="2466" y="71"/>
                    </a:lnTo>
                    <a:lnTo>
                      <a:pt x="3601" y="46"/>
                    </a:lnTo>
                    <a:lnTo>
                      <a:pt x="5060" y="0"/>
                    </a:lnTo>
                    <a:lnTo>
                      <a:pt x="5093" y="8"/>
                    </a:lnTo>
                    <a:lnTo>
                      <a:pt x="5127" y="6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46" name="Freeform 58"/>
              <p:cNvSpPr>
                <a:spLocks/>
              </p:cNvSpPr>
              <p:nvPr/>
            </p:nvSpPr>
            <p:spPr bwMode="auto">
              <a:xfrm>
                <a:off x="1809" y="1449"/>
                <a:ext cx="5413" cy="5887"/>
              </a:xfrm>
              <a:custGeom>
                <a:avLst/>
                <a:gdLst>
                  <a:gd name="T0" fmla="*/ 5236 w 5413"/>
                  <a:gd name="T1" fmla="*/ 2504 h 5887"/>
                  <a:gd name="T2" fmla="*/ 5406 w 5413"/>
                  <a:gd name="T3" fmla="*/ 5548 h 5887"/>
                  <a:gd name="T4" fmla="*/ 5382 w 5413"/>
                  <a:gd name="T5" fmla="*/ 5835 h 5887"/>
                  <a:gd name="T6" fmla="*/ 3563 w 5413"/>
                  <a:gd name="T7" fmla="*/ 5879 h 5887"/>
                  <a:gd name="T8" fmla="*/ 3513 w 5413"/>
                  <a:gd name="T9" fmla="*/ 5887 h 5887"/>
                  <a:gd name="T10" fmla="*/ 17 w 5413"/>
                  <a:gd name="T11" fmla="*/ 4714 h 5887"/>
                  <a:gd name="T12" fmla="*/ 0 w 5413"/>
                  <a:gd name="T13" fmla="*/ 4640 h 5887"/>
                  <a:gd name="T14" fmla="*/ 54 w 5413"/>
                  <a:gd name="T15" fmla="*/ 4561 h 5887"/>
                  <a:gd name="T16" fmla="*/ 122 w 5413"/>
                  <a:gd name="T17" fmla="*/ 4437 h 5887"/>
                  <a:gd name="T18" fmla="*/ 266 w 5413"/>
                  <a:gd name="T19" fmla="*/ 4433 h 5887"/>
                  <a:gd name="T20" fmla="*/ 327 w 5413"/>
                  <a:gd name="T21" fmla="*/ 4241 h 5887"/>
                  <a:gd name="T22" fmla="*/ 250 w 5413"/>
                  <a:gd name="T23" fmla="*/ 4146 h 5887"/>
                  <a:gd name="T24" fmla="*/ 107 w 5413"/>
                  <a:gd name="T25" fmla="*/ 4109 h 5887"/>
                  <a:gd name="T26" fmla="*/ 119 w 5413"/>
                  <a:gd name="T27" fmla="*/ 3949 h 5887"/>
                  <a:gd name="T28" fmla="*/ 135 w 5413"/>
                  <a:gd name="T29" fmla="*/ 3873 h 5887"/>
                  <a:gd name="T30" fmla="*/ 104 w 5413"/>
                  <a:gd name="T31" fmla="*/ 3821 h 5887"/>
                  <a:gd name="T32" fmla="*/ 215 w 5413"/>
                  <a:gd name="T33" fmla="*/ 3677 h 5887"/>
                  <a:gd name="T34" fmla="*/ 302 w 5413"/>
                  <a:gd name="T35" fmla="*/ 3575 h 5887"/>
                  <a:gd name="T36" fmla="*/ 290 w 5413"/>
                  <a:gd name="T37" fmla="*/ 3462 h 5887"/>
                  <a:gd name="T38" fmla="*/ 290 w 5413"/>
                  <a:gd name="T39" fmla="*/ 3272 h 5887"/>
                  <a:gd name="T40" fmla="*/ 359 w 5413"/>
                  <a:gd name="T41" fmla="*/ 3148 h 5887"/>
                  <a:gd name="T42" fmla="*/ 409 w 5413"/>
                  <a:gd name="T43" fmla="*/ 3042 h 5887"/>
                  <a:gd name="T44" fmla="*/ 535 w 5413"/>
                  <a:gd name="T45" fmla="*/ 2970 h 5887"/>
                  <a:gd name="T46" fmla="*/ 649 w 5413"/>
                  <a:gd name="T47" fmla="*/ 2893 h 5887"/>
                  <a:gd name="T48" fmla="*/ 658 w 5413"/>
                  <a:gd name="T49" fmla="*/ 2850 h 5887"/>
                  <a:gd name="T50" fmla="*/ 466 w 5413"/>
                  <a:gd name="T51" fmla="*/ 2734 h 5887"/>
                  <a:gd name="T52" fmla="*/ 424 w 5413"/>
                  <a:gd name="T53" fmla="*/ 2663 h 5887"/>
                  <a:gd name="T54" fmla="*/ 348 w 5413"/>
                  <a:gd name="T55" fmla="*/ 2388 h 5887"/>
                  <a:gd name="T56" fmla="*/ 254 w 5413"/>
                  <a:gd name="T57" fmla="*/ 2303 h 5887"/>
                  <a:gd name="T58" fmla="*/ 200 w 5413"/>
                  <a:gd name="T59" fmla="*/ 2188 h 5887"/>
                  <a:gd name="T60" fmla="*/ 209 w 5413"/>
                  <a:gd name="T61" fmla="*/ 2092 h 5887"/>
                  <a:gd name="T62" fmla="*/ 220 w 5413"/>
                  <a:gd name="T63" fmla="*/ 1998 h 5887"/>
                  <a:gd name="T64" fmla="*/ 259 w 5413"/>
                  <a:gd name="T65" fmla="*/ 1888 h 5887"/>
                  <a:gd name="T66" fmla="*/ 172 w 5413"/>
                  <a:gd name="T67" fmla="*/ 1539 h 5887"/>
                  <a:gd name="T68" fmla="*/ 161 w 5413"/>
                  <a:gd name="T69" fmla="*/ 1224 h 5887"/>
                  <a:gd name="T70" fmla="*/ 111 w 5413"/>
                  <a:gd name="T71" fmla="*/ 1065 h 5887"/>
                  <a:gd name="T72" fmla="*/ 161 w 5413"/>
                  <a:gd name="T73" fmla="*/ 990 h 5887"/>
                  <a:gd name="T74" fmla="*/ 229 w 5413"/>
                  <a:gd name="T75" fmla="*/ 936 h 5887"/>
                  <a:gd name="T76" fmla="*/ 401 w 5413"/>
                  <a:gd name="T77" fmla="*/ 932 h 5887"/>
                  <a:gd name="T78" fmla="*/ 501 w 5413"/>
                  <a:gd name="T79" fmla="*/ 1010 h 5887"/>
                  <a:gd name="T80" fmla="*/ 575 w 5413"/>
                  <a:gd name="T81" fmla="*/ 1065 h 5887"/>
                  <a:gd name="T82" fmla="*/ 636 w 5413"/>
                  <a:gd name="T83" fmla="*/ 1064 h 5887"/>
                  <a:gd name="T84" fmla="*/ 714 w 5413"/>
                  <a:gd name="T85" fmla="*/ 910 h 5887"/>
                  <a:gd name="T86" fmla="*/ 764 w 5413"/>
                  <a:gd name="T87" fmla="*/ 41 h 5887"/>
                  <a:gd name="T88" fmla="*/ 2466 w 5413"/>
                  <a:gd name="T89" fmla="*/ 71 h 5887"/>
                  <a:gd name="T90" fmla="*/ 5060 w 5413"/>
                  <a:gd name="T91" fmla="*/ 0 h 5887"/>
                  <a:gd name="T92" fmla="*/ 5127 w 5413"/>
                  <a:gd name="T93" fmla="*/ 635 h 5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13" h="5887">
                    <a:moveTo>
                      <a:pt x="5127" y="635"/>
                    </a:moveTo>
                    <a:lnTo>
                      <a:pt x="5236" y="2504"/>
                    </a:lnTo>
                    <a:lnTo>
                      <a:pt x="5332" y="4294"/>
                    </a:lnTo>
                    <a:lnTo>
                      <a:pt x="5406" y="5548"/>
                    </a:lnTo>
                    <a:lnTo>
                      <a:pt x="5413" y="5833"/>
                    </a:lnTo>
                    <a:lnTo>
                      <a:pt x="5382" y="5835"/>
                    </a:lnTo>
                    <a:lnTo>
                      <a:pt x="5352" y="5835"/>
                    </a:lnTo>
                    <a:lnTo>
                      <a:pt x="3563" y="5879"/>
                    </a:lnTo>
                    <a:lnTo>
                      <a:pt x="3533" y="5879"/>
                    </a:lnTo>
                    <a:lnTo>
                      <a:pt x="3513" y="5887"/>
                    </a:lnTo>
                    <a:lnTo>
                      <a:pt x="3487" y="5877"/>
                    </a:lnTo>
                    <a:lnTo>
                      <a:pt x="17" y="4714"/>
                    </a:lnTo>
                    <a:lnTo>
                      <a:pt x="22" y="4673"/>
                    </a:lnTo>
                    <a:lnTo>
                      <a:pt x="0" y="4640"/>
                    </a:lnTo>
                    <a:lnTo>
                      <a:pt x="8" y="4612"/>
                    </a:lnTo>
                    <a:lnTo>
                      <a:pt x="54" y="4561"/>
                    </a:lnTo>
                    <a:lnTo>
                      <a:pt x="104" y="4450"/>
                    </a:lnTo>
                    <a:lnTo>
                      <a:pt x="122" y="4437"/>
                    </a:lnTo>
                    <a:lnTo>
                      <a:pt x="241" y="4450"/>
                    </a:lnTo>
                    <a:lnTo>
                      <a:pt x="266" y="4433"/>
                    </a:lnTo>
                    <a:lnTo>
                      <a:pt x="327" y="4294"/>
                    </a:lnTo>
                    <a:lnTo>
                      <a:pt x="327" y="4241"/>
                    </a:lnTo>
                    <a:lnTo>
                      <a:pt x="298" y="4182"/>
                    </a:lnTo>
                    <a:lnTo>
                      <a:pt x="250" y="4146"/>
                    </a:lnTo>
                    <a:lnTo>
                      <a:pt x="135" y="4135"/>
                    </a:lnTo>
                    <a:lnTo>
                      <a:pt x="107" y="4109"/>
                    </a:lnTo>
                    <a:lnTo>
                      <a:pt x="122" y="4032"/>
                    </a:lnTo>
                    <a:lnTo>
                      <a:pt x="119" y="3949"/>
                    </a:lnTo>
                    <a:lnTo>
                      <a:pt x="143" y="3910"/>
                    </a:lnTo>
                    <a:lnTo>
                      <a:pt x="135" y="3873"/>
                    </a:lnTo>
                    <a:lnTo>
                      <a:pt x="111" y="3849"/>
                    </a:lnTo>
                    <a:lnTo>
                      <a:pt x="104" y="3821"/>
                    </a:lnTo>
                    <a:lnTo>
                      <a:pt x="131" y="3730"/>
                    </a:lnTo>
                    <a:lnTo>
                      <a:pt x="215" y="3677"/>
                    </a:lnTo>
                    <a:lnTo>
                      <a:pt x="278" y="3608"/>
                    </a:lnTo>
                    <a:lnTo>
                      <a:pt x="302" y="3575"/>
                    </a:lnTo>
                    <a:lnTo>
                      <a:pt x="302" y="3519"/>
                    </a:lnTo>
                    <a:lnTo>
                      <a:pt x="290" y="3462"/>
                    </a:lnTo>
                    <a:lnTo>
                      <a:pt x="305" y="3373"/>
                    </a:lnTo>
                    <a:lnTo>
                      <a:pt x="290" y="3272"/>
                    </a:lnTo>
                    <a:lnTo>
                      <a:pt x="290" y="3201"/>
                    </a:lnTo>
                    <a:lnTo>
                      <a:pt x="359" y="3148"/>
                    </a:lnTo>
                    <a:lnTo>
                      <a:pt x="376" y="3098"/>
                    </a:lnTo>
                    <a:lnTo>
                      <a:pt x="409" y="3042"/>
                    </a:lnTo>
                    <a:lnTo>
                      <a:pt x="470" y="3011"/>
                    </a:lnTo>
                    <a:lnTo>
                      <a:pt x="535" y="2970"/>
                    </a:lnTo>
                    <a:lnTo>
                      <a:pt x="621" y="2904"/>
                    </a:lnTo>
                    <a:lnTo>
                      <a:pt x="649" y="2893"/>
                    </a:lnTo>
                    <a:lnTo>
                      <a:pt x="664" y="2867"/>
                    </a:lnTo>
                    <a:lnTo>
                      <a:pt x="658" y="2850"/>
                    </a:lnTo>
                    <a:lnTo>
                      <a:pt x="555" y="2745"/>
                    </a:lnTo>
                    <a:lnTo>
                      <a:pt x="466" y="2734"/>
                    </a:lnTo>
                    <a:lnTo>
                      <a:pt x="440" y="2700"/>
                    </a:lnTo>
                    <a:lnTo>
                      <a:pt x="424" y="2663"/>
                    </a:lnTo>
                    <a:lnTo>
                      <a:pt x="392" y="2462"/>
                    </a:lnTo>
                    <a:lnTo>
                      <a:pt x="348" y="2388"/>
                    </a:lnTo>
                    <a:lnTo>
                      <a:pt x="278" y="2347"/>
                    </a:lnTo>
                    <a:lnTo>
                      <a:pt x="254" y="2303"/>
                    </a:lnTo>
                    <a:lnTo>
                      <a:pt x="200" y="2223"/>
                    </a:lnTo>
                    <a:lnTo>
                      <a:pt x="200" y="2188"/>
                    </a:lnTo>
                    <a:lnTo>
                      <a:pt x="215" y="2140"/>
                    </a:lnTo>
                    <a:lnTo>
                      <a:pt x="209" y="2092"/>
                    </a:lnTo>
                    <a:lnTo>
                      <a:pt x="211" y="2020"/>
                    </a:lnTo>
                    <a:lnTo>
                      <a:pt x="220" y="1998"/>
                    </a:lnTo>
                    <a:lnTo>
                      <a:pt x="270" y="1951"/>
                    </a:lnTo>
                    <a:lnTo>
                      <a:pt x="259" y="1888"/>
                    </a:lnTo>
                    <a:lnTo>
                      <a:pt x="193" y="1720"/>
                    </a:lnTo>
                    <a:lnTo>
                      <a:pt x="172" y="1539"/>
                    </a:lnTo>
                    <a:lnTo>
                      <a:pt x="135" y="1404"/>
                    </a:lnTo>
                    <a:lnTo>
                      <a:pt x="161" y="1224"/>
                    </a:lnTo>
                    <a:lnTo>
                      <a:pt x="131" y="1125"/>
                    </a:lnTo>
                    <a:lnTo>
                      <a:pt x="111" y="1065"/>
                    </a:lnTo>
                    <a:lnTo>
                      <a:pt x="119" y="1021"/>
                    </a:lnTo>
                    <a:lnTo>
                      <a:pt x="161" y="990"/>
                    </a:lnTo>
                    <a:lnTo>
                      <a:pt x="200" y="945"/>
                    </a:lnTo>
                    <a:lnTo>
                      <a:pt x="229" y="936"/>
                    </a:lnTo>
                    <a:lnTo>
                      <a:pt x="366" y="943"/>
                    </a:lnTo>
                    <a:lnTo>
                      <a:pt x="401" y="932"/>
                    </a:lnTo>
                    <a:lnTo>
                      <a:pt x="466" y="943"/>
                    </a:lnTo>
                    <a:lnTo>
                      <a:pt x="501" y="1010"/>
                    </a:lnTo>
                    <a:lnTo>
                      <a:pt x="559" y="1036"/>
                    </a:lnTo>
                    <a:lnTo>
                      <a:pt x="575" y="1065"/>
                    </a:lnTo>
                    <a:lnTo>
                      <a:pt x="607" y="1073"/>
                    </a:lnTo>
                    <a:lnTo>
                      <a:pt x="636" y="1064"/>
                    </a:lnTo>
                    <a:lnTo>
                      <a:pt x="690" y="993"/>
                    </a:lnTo>
                    <a:lnTo>
                      <a:pt x="714" y="910"/>
                    </a:lnTo>
                    <a:lnTo>
                      <a:pt x="740" y="873"/>
                    </a:lnTo>
                    <a:lnTo>
                      <a:pt x="764" y="41"/>
                    </a:lnTo>
                    <a:lnTo>
                      <a:pt x="791" y="45"/>
                    </a:lnTo>
                    <a:lnTo>
                      <a:pt x="2466" y="71"/>
                    </a:lnTo>
                    <a:lnTo>
                      <a:pt x="3601" y="46"/>
                    </a:lnTo>
                    <a:lnTo>
                      <a:pt x="5060" y="0"/>
                    </a:lnTo>
                    <a:lnTo>
                      <a:pt x="5093" y="8"/>
                    </a:lnTo>
                    <a:lnTo>
                      <a:pt x="5127" y="6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47" name="Group 59"/>
            <p:cNvGrpSpPr>
              <a:grpSpLocks/>
            </p:cNvGrpSpPr>
            <p:nvPr/>
          </p:nvGrpSpPr>
          <p:grpSpPr bwMode="auto">
            <a:xfrm>
              <a:off x="4450" y="1692"/>
              <a:ext cx="425" cy="1430"/>
              <a:chOff x="6069" y="1507"/>
              <a:chExt cx="977" cy="3576"/>
            </a:xfrm>
          </p:grpSpPr>
          <p:sp>
            <p:nvSpPr>
              <p:cNvPr id="89148" name="Freeform 60"/>
              <p:cNvSpPr>
                <a:spLocks/>
              </p:cNvSpPr>
              <p:nvPr/>
            </p:nvSpPr>
            <p:spPr bwMode="auto">
              <a:xfrm>
                <a:off x="6069" y="1507"/>
                <a:ext cx="977" cy="3576"/>
              </a:xfrm>
              <a:custGeom>
                <a:avLst/>
                <a:gdLst>
                  <a:gd name="T0" fmla="*/ 804 w 977"/>
                  <a:gd name="T1" fmla="*/ 203 h 3576"/>
                  <a:gd name="T2" fmla="*/ 850 w 977"/>
                  <a:gd name="T3" fmla="*/ 1046 h 3576"/>
                  <a:gd name="T4" fmla="*/ 977 w 977"/>
                  <a:gd name="T5" fmla="*/ 3267 h 3576"/>
                  <a:gd name="T6" fmla="*/ 778 w 977"/>
                  <a:gd name="T7" fmla="*/ 3282 h 3576"/>
                  <a:gd name="T8" fmla="*/ 754 w 977"/>
                  <a:gd name="T9" fmla="*/ 3275 h 3576"/>
                  <a:gd name="T10" fmla="*/ 754 w 977"/>
                  <a:gd name="T11" fmla="*/ 3326 h 3576"/>
                  <a:gd name="T12" fmla="*/ 704 w 977"/>
                  <a:gd name="T13" fmla="*/ 3319 h 3576"/>
                  <a:gd name="T14" fmla="*/ 674 w 977"/>
                  <a:gd name="T15" fmla="*/ 3347 h 3576"/>
                  <a:gd name="T16" fmla="*/ 635 w 977"/>
                  <a:gd name="T17" fmla="*/ 3376 h 3576"/>
                  <a:gd name="T18" fmla="*/ 611 w 977"/>
                  <a:gd name="T19" fmla="*/ 3386 h 3576"/>
                  <a:gd name="T20" fmla="*/ 608 w 977"/>
                  <a:gd name="T21" fmla="*/ 3436 h 3576"/>
                  <a:gd name="T22" fmla="*/ 565 w 977"/>
                  <a:gd name="T23" fmla="*/ 3449 h 3576"/>
                  <a:gd name="T24" fmla="*/ 477 w 977"/>
                  <a:gd name="T25" fmla="*/ 3491 h 3576"/>
                  <a:gd name="T26" fmla="*/ 449 w 977"/>
                  <a:gd name="T27" fmla="*/ 3491 h 3576"/>
                  <a:gd name="T28" fmla="*/ 427 w 977"/>
                  <a:gd name="T29" fmla="*/ 3532 h 3576"/>
                  <a:gd name="T30" fmla="*/ 406 w 977"/>
                  <a:gd name="T31" fmla="*/ 3545 h 3576"/>
                  <a:gd name="T32" fmla="*/ 379 w 977"/>
                  <a:gd name="T33" fmla="*/ 3572 h 3576"/>
                  <a:gd name="T34" fmla="*/ 314 w 977"/>
                  <a:gd name="T35" fmla="*/ 3576 h 3576"/>
                  <a:gd name="T36" fmla="*/ 269 w 977"/>
                  <a:gd name="T37" fmla="*/ 3545 h 3576"/>
                  <a:gd name="T38" fmla="*/ 253 w 977"/>
                  <a:gd name="T39" fmla="*/ 2984 h 3576"/>
                  <a:gd name="T40" fmla="*/ 253 w 977"/>
                  <a:gd name="T41" fmla="*/ 2605 h 3576"/>
                  <a:gd name="T42" fmla="*/ 238 w 977"/>
                  <a:gd name="T43" fmla="*/ 2546 h 3576"/>
                  <a:gd name="T44" fmla="*/ 220 w 977"/>
                  <a:gd name="T45" fmla="*/ 2518 h 3576"/>
                  <a:gd name="T46" fmla="*/ 225 w 977"/>
                  <a:gd name="T47" fmla="*/ 2487 h 3576"/>
                  <a:gd name="T48" fmla="*/ 242 w 977"/>
                  <a:gd name="T49" fmla="*/ 2448 h 3576"/>
                  <a:gd name="T50" fmla="*/ 199 w 977"/>
                  <a:gd name="T51" fmla="*/ 1516 h 3576"/>
                  <a:gd name="T52" fmla="*/ 220 w 977"/>
                  <a:gd name="T53" fmla="*/ 1509 h 3576"/>
                  <a:gd name="T54" fmla="*/ 223 w 977"/>
                  <a:gd name="T55" fmla="*/ 1481 h 3576"/>
                  <a:gd name="T56" fmla="*/ 220 w 977"/>
                  <a:gd name="T57" fmla="*/ 1374 h 3576"/>
                  <a:gd name="T58" fmla="*/ 88 w 977"/>
                  <a:gd name="T59" fmla="*/ 1366 h 3576"/>
                  <a:gd name="T60" fmla="*/ 68 w 977"/>
                  <a:gd name="T61" fmla="*/ 1338 h 3576"/>
                  <a:gd name="T62" fmla="*/ 0 w 977"/>
                  <a:gd name="T63" fmla="*/ 25 h 3576"/>
                  <a:gd name="T64" fmla="*/ 269 w 977"/>
                  <a:gd name="T65" fmla="*/ 14 h 3576"/>
                  <a:gd name="T66" fmla="*/ 704 w 977"/>
                  <a:gd name="T67" fmla="*/ 0 h 3576"/>
                  <a:gd name="T68" fmla="*/ 785 w 977"/>
                  <a:gd name="T69" fmla="*/ 0 h 3576"/>
                  <a:gd name="T70" fmla="*/ 804 w 977"/>
                  <a:gd name="T71" fmla="*/ 203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7" h="3576">
                    <a:moveTo>
                      <a:pt x="804" y="203"/>
                    </a:moveTo>
                    <a:lnTo>
                      <a:pt x="850" y="1046"/>
                    </a:lnTo>
                    <a:lnTo>
                      <a:pt x="977" y="3267"/>
                    </a:lnTo>
                    <a:lnTo>
                      <a:pt x="778" y="3282"/>
                    </a:lnTo>
                    <a:lnTo>
                      <a:pt x="754" y="3275"/>
                    </a:lnTo>
                    <a:lnTo>
                      <a:pt x="754" y="3326"/>
                    </a:lnTo>
                    <a:lnTo>
                      <a:pt x="704" y="3319"/>
                    </a:lnTo>
                    <a:lnTo>
                      <a:pt x="674" y="3347"/>
                    </a:lnTo>
                    <a:lnTo>
                      <a:pt x="635" y="3376"/>
                    </a:lnTo>
                    <a:lnTo>
                      <a:pt x="611" y="3386"/>
                    </a:lnTo>
                    <a:lnTo>
                      <a:pt x="608" y="3436"/>
                    </a:lnTo>
                    <a:lnTo>
                      <a:pt x="565" y="3449"/>
                    </a:lnTo>
                    <a:lnTo>
                      <a:pt x="477" y="3491"/>
                    </a:lnTo>
                    <a:lnTo>
                      <a:pt x="449" y="3491"/>
                    </a:lnTo>
                    <a:lnTo>
                      <a:pt x="427" y="3532"/>
                    </a:lnTo>
                    <a:lnTo>
                      <a:pt x="406" y="3545"/>
                    </a:lnTo>
                    <a:lnTo>
                      <a:pt x="379" y="3572"/>
                    </a:lnTo>
                    <a:lnTo>
                      <a:pt x="314" y="3576"/>
                    </a:lnTo>
                    <a:lnTo>
                      <a:pt x="269" y="3545"/>
                    </a:lnTo>
                    <a:lnTo>
                      <a:pt x="253" y="2984"/>
                    </a:lnTo>
                    <a:lnTo>
                      <a:pt x="253" y="2605"/>
                    </a:lnTo>
                    <a:lnTo>
                      <a:pt x="238" y="2546"/>
                    </a:lnTo>
                    <a:lnTo>
                      <a:pt x="220" y="2518"/>
                    </a:lnTo>
                    <a:lnTo>
                      <a:pt x="225" y="2487"/>
                    </a:lnTo>
                    <a:lnTo>
                      <a:pt x="242" y="2448"/>
                    </a:lnTo>
                    <a:lnTo>
                      <a:pt x="199" y="1516"/>
                    </a:lnTo>
                    <a:lnTo>
                      <a:pt x="220" y="1509"/>
                    </a:lnTo>
                    <a:lnTo>
                      <a:pt x="223" y="1481"/>
                    </a:lnTo>
                    <a:lnTo>
                      <a:pt x="220" y="1374"/>
                    </a:lnTo>
                    <a:lnTo>
                      <a:pt x="88" y="1366"/>
                    </a:lnTo>
                    <a:lnTo>
                      <a:pt x="68" y="1338"/>
                    </a:lnTo>
                    <a:lnTo>
                      <a:pt x="0" y="25"/>
                    </a:lnTo>
                    <a:lnTo>
                      <a:pt x="269" y="14"/>
                    </a:lnTo>
                    <a:lnTo>
                      <a:pt x="704" y="0"/>
                    </a:lnTo>
                    <a:lnTo>
                      <a:pt x="785" y="0"/>
                    </a:lnTo>
                    <a:lnTo>
                      <a:pt x="804" y="203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49" name="Freeform 61"/>
              <p:cNvSpPr>
                <a:spLocks/>
              </p:cNvSpPr>
              <p:nvPr/>
            </p:nvSpPr>
            <p:spPr bwMode="auto">
              <a:xfrm>
                <a:off x="6069" y="1507"/>
                <a:ext cx="977" cy="3576"/>
              </a:xfrm>
              <a:custGeom>
                <a:avLst/>
                <a:gdLst>
                  <a:gd name="T0" fmla="*/ 804 w 977"/>
                  <a:gd name="T1" fmla="*/ 203 h 3576"/>
                  <a:gd name="T2" fmla="*/ 850 w 977"/>
                  <a:gd name="T3" fmla="*/ 1046 h 3576"/>
                  <a:gd name="T4" fmla="*/ 977 w 977"/>
                  <a:gd name="T5" fmla="*/ 3267 h 3576"/>
                  <a:gd name="T6" fmla="*/ 778 w 977"/>
                  <a:gd name="T7" fmla="*/ 3282 h 3576"/>
                  <a:gd name="T8" fmla="*/ 754 w 977"/>
                  <a:gd name="T9" fmla="*/ 3275 h 3576"/>
                  <a:gd name="T10" fmla="*/ 754 w 977"/>
                  <a:gd name="T11" fmla="*/ 3326 h 3576"/>
                  <a:gd name="T12" fmla="*/ 704 w 977"/>
                  <a:gd name="T13" fmla="*/ 3319 h 3576"/>
                  <a:gd name="T14" fmla="*/ 674 w 977"/>
                  <a:gd name="T15" fmla="*/ 3347 h 3576"/>
                  <a:gd name="T16" fmla="*/ 635 w 977"/>
                  <a:gd name="T17" fmla="*/ 3376 h 3576"/>
                  <a:gd name="T18" fmla="*/ 611 w 977"/>
                  <a:gd name="T19" fmla="*/ 3386 h 3576"/>
                  <a:gd name="T20" fmla="*/ 608 w 977"/>
                  <a:gd name="T21" fmla="*/ 3436 h 3576"/>
                  <a:gd name="T22" fmla="*/ 565 w 977"/>
                  <a:gd name="T23" fmla="*/ 3449 h 3576"/>
                  <a:gd name="T24" fmla="*/ 477 w 977"/>
                  <a:gd name="T25" fmla="*/ 3491 h 3576"/>
                  <a:gd name="T26" fmla="*/ 449 w 977"/>
                  <a:gd name="T27" fmla="*/ 3491 h 3576"/>
                  <a:gd name="T28" fmla="*/ 427 w 977"/>
                  <a:gd name="T29" fmla="*/ 3532 h 3576"/>
                  <a:gd name="T30" fmla="*/ 406 w 977"/>
                  <a:gd name="T31" fmla="*/ 3545 h 3576"/>
                  <a:gd name="T32" fmla="*/ 379 w 977"/>
                  <a:gd name="T33" fmla="*/ 3572 h 3576"/>
                  <a:gd name="T34" fmla="*/ 314 w 977"/>
                  <a:gd name="T35" fmla="*/ 3576 h 3576"/>
                  <a:gd name="T36" fmla="*/ 269 w 977"/>
                  <a:gd name="T37" fmla="*/ 3545 h 3576"/>
                  <a:gd name="T38" fmla="*/ 253 w 977"/>
                  <a:gd name="T39" fmla="*/ 2984 h 3576"/>
                  <a:gd name="T40" fmla="*/ 253 w 977"/>
                  <a:gd name="T41" fmla="*/ 2605 h 3576"/>
                  <a:gd name="T42" fmla="*/ 238 w 977"/>
                  <a:gd name="T43" fmla="*/ 2546 h 3576"/>
                  <a:gd name="T44" fmla="*/ 220 w 977"/>
                  <a:gd name="T45" fmla="*/ 2518 h 3576"/>
                  <a:gd name="T46" fmla="*/ 225 w 977"/>
                  <a:gd name="T47" fmla="*/ 2487 h 3576"/>
                  <a:gd name="T48" fmla="*/ 242 w 977"/>
                  <a:gd name="T49" fmla="*/ 2448 h 3576"/>
                  <a:gd name="T50" fmla="*/ 199 w 977"/>
                  <a:gd name="T51" fmla="*/ 1516 h 3576"/>
                  <a:gd name="T52" fmla="*/ 220 w 977"/>
                  <a:gd name="T53" fmla="*/ 1509 h 3576"/>
                  <a:gd name="T54" fmla="*/ 223 w 977"/>
                  <a:gd name="T55" fmla="*/ 1481 h 3576"/>
                  <a:gd name="T56" fmla="*/ 220 w 977"/>
                  <a:gd name="T57" fmla="*/ 1374 h 3576"/>
                  <a:gd name="T58" fmla="*/ 88 w 977"/>
                  <a:gd name="T59" fmla="*/ 1366 h 3576"/>
                  <a:gd name="T60" fmla="*/ 68 w 977"/>
                  <a:gd name="T61" fmla="*/ 1338 h 3576"/>
                  <a:gd name="T62" fmla="*/ 0 w 977"/>
                  <a:gd name="T63" fmla="*/ 25 h 3576"/>
                  <a:gd name="T64" fmla="*/ 269 w 977"/>
                  <a:gd name="T65" fmla="*/ 14 h 3576"/>
                  <a:gd name="T66" fmla="*/ 704 w 977"/>
                  <a:gd name="T67" fmla="*/ 0 h 3576"/>
                  <a:gd name="T68" fmla="*/ 785 w 977"/>
                  <a:gd name="T69" fmla="*/ 0 h 3576"/>
                  <a:gd name="T70" fmla="*/ 804 w 977"/>
                  <a:gd name="T71" fmla="*/ 203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7" h="3576">
                    <a:moveTo>
                      <a:pt x="804" y="203"/>
                    </a:moveTo>
                    <a:lnTo>
                      <a:pt x="850" y="1046"/>
                    </a:lnTo>
                    <a:lnTo>
                      <a:pt x="977" y="3267"/>
                    </a:lnTo>
                    <a:lnTo>
                      <a:pt x="778" y="3282"/>
                    </a:lnTo>
                    <a:lnTo>
                      <a:pt x="754" y="3275"/>
                    </a:lnTo>
                    <a:lnTo>
                      <a:pt x="754" y="3326"/>
                    </a:lnTo>
                    <a:lnTo>
                      <a:pt x="704" y="3319"/>
                    </a:lnTo>
                    <a:lnTo>
                      <a:pt x="674" y="3347"/>
                    </a:lnTo>
                    <a:lnTo>
                      <a:pt x="635" y="3376"/>
                    </a:lnTo>
                    <a:lnTo>
                      <a:pt x="611" y="3386"/>
                    </a:lnTo>
                    <a:lnTo>
                      <a:pt x="608" y="3436"/>
                    </a:lnTo>
                    <a:lnTo>
                      <a:pt x="565" y="3449"/>
                    </a:lnTo>
                    <a:lnTo>
                      <a:pt x="477" y="3491"/>
                    </a:lnTo>
                    <a:lnTo>
                      <a:pt x="449" y="3491"/>
                    </a:lnTo>
                    <a:lnTo>
                      <a:pt x="427" y="3532"/>
                    </a:lnTo>
                    <a:lnTo>
                      <a:pt x="406" y="3545"/>
                    </a:lnTo>
                    <a:lnTo>
                      <a:pt x="379" y="3572"/>
                    </a:lnTo>
                    <a:lnTo>
                      <a:pt x="314" y="3576"/>
                    </a:lnTo>
                    <a:lnTo>
                      <a:pt x="269" y="3545"/>
                    </a:lnTo>
                    <a:lnTo>
                      <a:pt x="253" y="2984"/>
                    </a:lnTo>
                    <a:lnTo>
                      <a:pt x="253" y="2605"/>
                    </a:lnTo>
                    <a:lnTo>
                      <a:pt x="238" y="2546"/>
                    </a:lnTo>
                    <a:lnTo>
                      <a:pt x="220" y="2518"/>
                    </a:lnTo>
                    <a:lnTo>
                      <a:pt x="225" y="2487"/>
                    </a:lnTo>
                    <a:lnTo>
                      <a:pt x="242" y="2448"/>
                    </a:lnTo>
                    <a:lnTo>
                      <a:pt x="199" y="1516"/>
                    </a:lnTo>
                    <a:lnTo>
                      <a:pt x="220" y="1509"/>
                    </a:lnTo>
                    <a:lnTo>
                      <a:pt x="223" y="1481"/>
                    </a:lnTo>
                    <a:lnTo>
                      <a:pt x="220" y="1374"/>
                    </a:lnTo>
                    <a:lnTo>
                      <a:pt x="88" y="1366"/>
                    </a:lnTo>
                    <a:lnTo>
                      <a:pt x="68" y="1338"/>
                    </a:lnTo>
                    <a:lnTo>
                      <a:pt x="0" y="25"/>
                    </a:lnTo>
                    <a:lnTo>
                      <a:pt x="269" y="14"/>
                    </a:lnTo>
                    <a:lnTo>
                      <a:pt x="704" y="0"/>
                    </a:lnTo>
                    <a:lnTo>
                      <a:pt x="785" y="0"/>
                    </a:lnTo>
                    <a:lnTo>
                      <a:pt x="804" y="203"/>
                    </a:lnTo>
                  </a:path>
                </a:pathLst>
              </a:custGeom>
              <a:noFill/>
              <a:ln w="9525">
                <a:solidFill>
                  <a:srgbClr val="402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50" name="Group 62"/>
            <p:cNvGrpSpPr>
              <a:grpSpLocks/>
            </p:cNvGrpSpPr>
            <p:nvPr/>
          </p:nvGrpSpPr>
          <p:grpSpPr bwMode="auto">
            <a:xfrm>
              <a:off x="4178" y="1687"/>
              <a:ext cx="384" cy="1396"/>
              <a:chOff x="5444" y="1495"/>
              <a:chExt cx="883" cy="3490"/>
            </a:xfrm>
          </p:grpSpPr>
          <p:sp>
            <p:nvSpPr>
              <p:cNvPr id="89151" name="Freeform 63"/>
              <p:cNvSpPr>
                <a:spLocks/>
              </p:cNvSpPr>
              <p:nvPr/>
            </p:nvSpPr>
            <p:spPr bwMode="auto">
              <a:xfrm>
                <a:off x="5444" y="1495"/>
                <a:ext cx="883" cy="3490"/>
              </a:xfrm>
              <a:custGeom>
                <a:avLst/>
                <a:gdLst>
                  <a:gd name="T0" fmla="*/ 641 w 883"/>
                  <a:gd name="T1" fmla="*/ 487 h 3490"/>
                  <a:gd name="T2" fmla="*/ 684 w 883"/>
                  <a:gd name="T3" fmla="*/ 1365 h 3490"/>
                  <a:gd name="T4" fmla="*/ 700 w 883"/>
                  <a:gd name="T5" fmla="*/ 1380 h 3490"/>
                  <a:gd name="T6" fmla="*/ 813 w 883"/>
                  <a:gd name="T7" fmla="*/ 1378 h 3490"/>
                  <a:gd name="T8" fmla="*/ 833 w 883"/>
                  <a:gd name="T9" fmla="*/ 1454 h 3490"/>
                  <a:gd name="T10" fmla="*/ 806 w 883"/>
                  <a:gd name="T11" fmla="*/ 1474 h 3490"/>
                  <a:gd name="T12" fmla="*/ 846 w 883"/>
                  <a:gd name="T13" fmla="*/ 2181 h 3490"/>
                  <a:gd name="T14" fmla="*/ 854 w 883"/>
                  <a:gd name="T15" fmla="*/ 2436 h 3490"/>
                  <a:gd name="T16" fmla="*/ 830 w 883"/>
                  <a:gd name="T17" fmla="*/ 2475 h 3490"/>
                  <a:gd name="T18" fmla="*/ 835 w 883"/>
                  <a:gd name="T19" fmla="*/ 2514 h 3490"/>
                  <a:gd name="T20" fmla="*/ 857 w 883"/>
                  <a:gd name="T21" fmla="*/ 2545 h 3490"/>
                  <a:gd name="T22" fmla="*/ 878 w 883"/>
                  <a:gd name="T23" fmla="*/ 2930 h 3490"/>
                  <a:gd name="T24" fmla="*/ 857 w 883"/>
                  <a:gd name="T25" fmla="*/ 2954 h 3490"/>
                  <a:gd name="T26" fmla="*/ 883 w 883"/>
                  <a:gd name="T27" fmla="*/ 3363 h 3490"/>
                  <a:gd name="T28" fmla="*/ 876 w 883"/>
                  <a:gd name="T29" fmla="*/ 3437 h 3490"/>
                  <a:gd name="T30" fmla="*/ 878 w 883"/>
                  <a:gd name="T31" fmla="*/ 3490 h 3490"/>
                  <a:gd name="T32" fmla="*/ 791 w 883"/>
                  <a:gd name="T33" fmla="*/ 3472 h 3490"/>
                  <a:gd name="T34" fmla="*/ 767 w 883"/>
                  <a:gd name="T35" fmla="*/ 3074 h 3490"/>
                  <a:gd name="T36" fmla="*/ 713 w 883"/>
                  <a:gd name="T37" fmla="*/ 3065 h 3490"/>
                  <a:gd name="T38" fmla="*/ 125 w 883"/>
                  <a:gd name="T39" fmla="*/ 3074 h 3490"/>
                  <a:gd name="T40" fmla="*/ 98 w 883"/>
                  <a:gd name="T41" fmla="*/ 2983 h 3490"/>
                  <a:gd name="T42" fmla="*/ 0 w 883"/>
                  <a:gd name="T43" fmla="*/ 32 h 3490"/>
                  <a:gd name="T44" fmla="*/ 541 w 883"/>
                  <a:gd name="T45" fmla="*/ 0 h 3490"/>
                  <a:gd name="T46" fmla="*/ 602 w 883"/>
                  <a:gd name="T47" fmla="*/ 0 h 3490"/>
                  <a:gd name="T48" fmla="*/ 641 w 883"/>
                  <a:gd name="T49" fmla="*/ 487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3" h="3490">
                    <a:moveTo>
                      <a:pt x="641" y="487"/>
                    </a:moveTo>
                    <a:lnTo>
                      <a:pt x="684" y="1365"/>
                    </a:lnTo>
                    <a:lnTo>
                      <a:pt x="700" y="1380"/>
                    </a:lnTo>
                    <a:lnTo>
                      <a:pt x="813" y="1378"/>
                    </a:lnTo>
                    <a:lnTo>
                      <a:pt x="833" y="1454"/>
                    </a:lnTo>
                    <a:lnTo>
                      <a:pt x="806" y="1474"/>
                    </a:lnTo>
                    <a:lnTo>
                      <a:pt x="846" y="2181"/>
                    </a:lnTo>
                    <a:lnTo>
                      <a:pt x="854" y="2436"/>
                    </a:lnTo>
                    <a:lnTo>
                      <a:pt x="830" y="2475"/>
                    </a:lnTo>
                    <a:lnTo>
                      <a:pt x="835" y="2514"/>
                    </a:lnTo>
                    <a:lnTo>
                      <a:pt x="857" y="2545"/>
                    </a:lnTo>
                    <a:lnTo>
                      <a:pt x="878" y="2930"/>
                    </a:lnTo>
                    <a:lnTo>
                      <a:pt x="857" y="2954"/>
                    </a:lnTo>
                    <a:lnTo>
                      <a:pt x="883" y="3363"/>
                    </a:lnTo>
                    <a:lnTo>
                      <a:pt x="876" y="3437"/>
                    </a:lnTo>
                    <a:lnTo>
                      <a:pt x="878" y="3490"/>
                    </a:lnTo>
                    <a:lnTo>
                      <a:pt x="791" y="3472"/>
                    </a:lnTo>
                    <a:lnTo>
                      <a:pt x="767" y="3074"/>
                    </a:lnTo>
                    <a:lnTo>
                      <a:pt x="713" y="3065"/>
                    </a:lnTo>
                    <a:lnTo>
                      <a:pt x="125" y="3074"/>
                    </a:lnTo>
                    <a:lnTo>
                      <a:pt x="98" y="2983"/>
                    </a:lnTo>
                    <a:lnTo>
                      <a:pt x="0" y="32"/>
                    </a:lnTo>
                    <a:lnTo>
                      <a:pt x="541" y="0"/>
                    </a:lnTo>
                    <a:lnTo>
                      <a:pt x="602" y="0"/>
                    </a:lnTo>
                    <a:lnTo>
                      <a:pt x="641" y="48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52" name="Freeform 64"/>
              <p:cNvSpPr>
                <a:spLocks/>
              </p:cNvSpPr>
              <p:nvPr/>
            </p:nvSpPr>
            <p:spPr bwMode="auto">
              <a:xfrm>
                <a:off x="5444" y="1495"/>
                <a:ext cx="883" cy="3490"/>
              </a:xfrm>
              <a:custGeom>
                <a:avLst/>
                <a:gdLst>
                  <a:gd name="T0" fmla="*/ 641 w 883"/>
                  <a:gd name="T1" fmla="*/ 487 h 3490"/>
                  <a:gd name="T2" fmla="*/ 684 w 883"/>
                  <a:gd name="T3" fmla="*/ 1365 h 3490"/>
                  <a:gd name="T4" fmla="*/ 700 w 883"/>
                  <a:gd name="T5" fmla="*/ 1380 h 3490"/>
                  <a:gd name="T6" fmla="*/ 813 w 883"/>
                  <a:gd name="T7" fmla="*/ 1378 h 3490"/>
                  <a:gd name="T8" fmla="*/ 833 w 883"/>
                  <a:gd name="T9" fmla="*/ 1454 h 3490"/>
                  <a:gd name="T10" fmla="*/ 806 w 883"/>
                  <a:gd name="T11" fmla="*/ 1474 h 3490"/>
                  <a:gd name="T12" fmla="*/ 846 w 883"/>
                  <a:gd name="T13" fmla="*/ 2181 h 3490"/>
                  <a:gd name="T14" fmla="*/ 854 w 883"/>
                  <a:gd name="T15" fmla="*/ 2436 h 3490"/>
                  <a:gd name="T16" fmla="*/ 830 w 883"/>
                  <a:gd name="T17" fmla="*/ 2475 h 3490"/>
                  <a:gd name="T18" fmla="*/ 835 w 883"/>
                  <a:gd name="T19" fmla="*/ 2514 h 3490"/>
                  <a:gd name="T20" fmla="*/ 857 w 883"/>
                  <a:gd name="T21" fmla="*/ 2545 h 3490"/>
                  <a:gd name="T22" fmla="*/ 878 w 883"/>
                  <a:gd name="T23" fmla="*/ 2930 h 3490"/>
                  <a:gd name="T24" fmla="*/ 857 w 883"/>
                  <a:gd name="T25" fmla="*/ 2954 h 3490"/>
                  <a:gd name="T26" fmla="*/ 883 w 883"/>
                  <a:gd name="T27" fmla="*/ 3363 h 3490"/>
                  <a:gd name="T28" fmla="*/ 876 w 883"/>
                  <a:gd name="T29" fmla="*/ 3437 h 3490"/>
                  <a:gd name="T30" fmla="*/ 878 w 883"/>
                  <a:gd name="T31" fmla="*/ 3490 h 3490"/>
                  <a:gd name="T32" fmla="*/ 791 w 883"/>
                  <a:gd name="T33" fmla="*/ 3472 h 3490"/>
                  <a:gd name="T34" fmla="*/ 767 w 883"/>
                  <a:gd name="T35" fmla="*/ 3074 h 3490"/>
                  <a:gd name="T36" fmla="*/ 713 w 883"/>
                  <a:gd name="T37" fmla="*/ 3065 h 3490"/>
                  <a:gd name="T38" fmla="*/ 125 w 883"/>
                  <a:gd name="T39" fmla="*/ 3074 h 3490"/>
                  <a:gd name="T40" fmla="*/ 98 w 883"/>
                  <a:gd name="T41" fmla="*/ 2983 h 3490"/>
                  <a:gd name="T42" fmla="*/ 0 w 883"/>
                  <a:gd name="T43" fmla="*/ 32 h 3490"/>
                  <a:gd name="T44" fmla="*/ 541 w 883"/>
                  <a:gd name="T45" fmla="*/ 0 h 3490"/>
                  <a:gd name="T46" fmla="*/ 602 w 883"/>
                  <a:gd name="T47" fmla="*/ 0 h 3490"/>
                  <a:gd name="T48" fmla="*/ 641 w 883"/>
                  <a:gd name="T49" fmla="*/ 487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3" h="3490">
                    <a:moveTo>
                      <a:pt x="641" y="487"/>
                    </a:moveTo>
                    <a:lnTo>
                      <a:pt x="684" y="1365"/>
                    </a:lnTo>
                    <a:lnTo>
                      <a:pt x="700" y="1380"/>
                    </a:lnTo>
                    <a:lnTo>
                      <a:pt x="813" y="1378"/>
                    </a:lnTo>
                    <a:lnTo>
                      <a:pt x="833" y="1454"/>
                    </a:lnTo>
                    <a:lnTo>
                      <a:pt x="806" y="1474"/>
                    </a:lnTo>
                    <a:lnTo>
                      <a:pt x="846" y="2181"/>
                    </a:lnTo>
                    <a:lnTo>
                      <a:pt x="854" y="2436"/>
                    </a:lnTo>
                    <a:lnTo>
                      <a:pt x="830" y="2475"/>
                    </a:lnTo>
                    <a:lnTo>
                      <a:pt x="835" y="2514"/>
                    </a:lnTo>
                    <a:lnTo>
                      <a:pt x="857" y="2545"/>
                    </a:lnTo>
                    <a:lnTo>
                      <a:pt x="878" y="2930"/>
                    </a:lnTo>
                    <a:lnTo>
                      <a:pt x="857" y="2954"/>
                    </a:lnTo>
                    <a:lnTo>
                      <a:pt x="883" y="3363"/>
                    </a:lnTo>
                    <a:lnTo>
                      <a:pt x="876" y="3437"/>
                    </a:lnTo>
                    <a:lnTo>
                      <a:pt x="878" y="3490"/>
                    </a:lnTo>
                    <a:lnTo>
                      <a:pt x="791" y="3472"/>
                    </a:lnTo>
                    <a:lnTo>
                      <a:pt x="767" y="3074"/>
                    </a:lnTo>
                    <a:lnTo>
                      <a:pt x="713" y="3065"/>
                    </a:lnTo>
                    <a:lnTo>
                      <a:pt x="125" y="3074"/>
                    </a:lnTo>
                    <a:lnTo>
                      <a:pt x="98" y="2983"/>
                    </a:lnTo>
                    <a:lnTo>
                      <a:pt x="0" y="32"/>
                    </a:lnTo>
                    <a:lnTo>
                      <a:pt x="541" y="0"/>
                    </a:lnTo>
                    <a:lnTo>
                      <a:pt x="602" y="0"/>
                    </a:lnTo>
                    <a:lnTo>
                      <a:pt x="641" y="487"/>
                    </a:lnTo>
                  </a:path>
                </a:pathLst>
              </a:custGeom>
              <a:noFill/>
              <a:ln w="9525">
                <a:solidFill>
                  <a:srgbClr val="402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53" name="Group 65"/>
            <p:cNvGrpSpPr>
              <a:grpSpLocks/>
            </p:cNvGrpSpPr>
            <p:nvPr/>
          </p:nvGrpSpPr>
          <p:grpSpPr bwMode="auto">
            <a:xfrm>
              <a:off x="2658" y="1696"/>
              <a:ext cx="839" cy="1139"/>
              <a:chOff x="1946" y="1518"/>
              <a:chExt cx="1930" cy="2846"/>
            </a:xfrm>
          </p:grpSpPr>
          <p:sp>
            <p:nvSpPr>
              <p:cNvPr id="89154" name="Freeform 66"/>
              <p:cNvSpPr>
                <a:spLocks/>
              </p:cNvSpPr>
              <p:nvPr/>
            </p:nvSpPr>
            <p:spPr bwMode="auto">
              <a:xfrm>
                <a:off x="1946" y="1518"/>
                <a:ext cx="1930" cy="2846"/>
              </a:xfrm>
              <a:custGeom>
                <a:avLst/>
                <a:gdLst>
                  <a:gd name="T0" fmla="*/ 1858 w 1930"/>
                  <a:gd name="T1" fmla="*/ 255 h 2846"/>
                  <a:gd name="T2" fmla="*/ 1851 w 1930"/>
                  <a:gd name="T3" fmla="*/ 444 h 2846"/>
                  <a:gd name="T4" fmla="*/ 1823 w 1930"/>
                  <a:gd name="T5" fmla="*/ 556 h 2846"/>
                  <a:gd name="T6" fmla="*/ 1847 w 1930"/>
                  <a:gd name="T7" fmla="*/ 654 h 2846"/>
                  <a:gd name="T8" fmla="*/ 1793 w 1930"/>
                  <a:gd name="T9" fmla="*/ 662 h 2846"/>
                  <a:gd name="T10" fmla="*/ 1756 w 1930"/>
                  <a:gd name="T11" fmla="*/ 702 h 2846"/>
                  <a:gd name="T12" fmla="*/ 1623 w 1930"/>
                  <a:gd name="T13" fmla="*/ 747 h 2846"/>
                  <a:gd name="T14" fmla="*/ 1542 w 1930"/>
                  <a:gd name="T15" fmla="*/ 756 h 2846"/>
                  <a:gd name="T16" fmla="*/ 1372 w 1930"/>
                  <a:gd name="T17" fmla="*/ 845 h 2846"/>
                  <a:gd name="T18" fmla="*/ 1342 w 1930"/>
                  <a:gd name="T19" fmla="*/ 913 h 2846"/>
                  <a:gd name="T20" fmla="*/ 1242 w 1930"/>
                  <a:gd name="T21" fmla="*/ 947 h 2846"/>
                  <a:gd name="T22" fmla="*/ 1244 w 1930"/>
                  <a:gd name="T23" fmla="*/ 1056 h 2846"/>
                  <a:gd name="T24" fmla="*/ 1226 w 1930"/>
                  <a:gd name="T25" fmla="*/ 1128 h 2846"/>
                  <a:gd name="T26" fmla="*/ 1265 w 1930"/>
                  <a:gd name="T27" fmla="*/ 1187 h 2846"/>
                  <a:gd name="T28" fmla="*/ 1244 w 1930"/>
                  <a:gd name="T29" fmla="*/ 1481 h 2846"/>
                  <a:gd name="T30" fmla="*/ 1237 w 1930"/>
                  <a:gd name="T31" fmla="*/ 2722 h 2846"/>
                  <a:gd name="T32" fmla="*/ 1082 w 1930"/>
                  <a:gd name="T33" fmla="*/ 2742 h 2846"/>
                  <a:gd name="T34" fmla="*/ 1041 w 1930"/>
                  <a:gd name="T35" fmla="*/ 2824 h 2846"/>
                  <a:gd name="T36" fmla="*/ 980 w 1930"/>
                  <a:gd name="T37" fmla="*/ 2838 h 2846"/>
                  <a:gd name="T38" fmla="*/ 926 w 1930"/>
                  <a:gd name="T39" fmla="*/ 2829 h 2846"/>
                  <a:gd name="T40" fmla="*/ 860 w 1930"/>
                  <a:gd name="T41" fmla="*/ 2816 h 2846"/>
                  <a:gd name="T42" fmla="*/ 778 w 1930"/>
                  <a:gd name="T43" fmla="*/ 2812 h 2846"/>
                  <a:gd name="T44" fmla="*/ 666 w 1930"/>
                  <a:gd name="T45" fmla="*/ 2787 h 2846"/>
                  <a:gd name="T46" fmla="*/ 586 w 1930"/>
                  <a:gd name="T47" fmla="*/ 2766 h 2846"/>
                  <a:gd name="T48" fmla="*/ 453 w 1930"/>
                  <a:gd name="T49" fmla="*/ 2668 h 2846"/>
                  <a:gd name="T50" fmla="*/ 342 w 1930"/>
                  <a:gd name="T51" fmla="*/ 2639 h 2846"/>
                  <a:gd name="T52" fmla="*/ 311 w 1930"/>
                  <a:gd name="T53" fmla="*/ 2474 h 2846"/>
                  <a:gd name="T54" fmla="*/ 220 w 1930"/>
                  <a:gd name="T55" fmla="*/ 2295 h 2846"/>
                  <a:gd name="T56" fmla="*/ 135 w 1930"/>
                  <a:gd name="T57" fmla="*/ 2210 h 2846"/>
                  <a:gd name="T58" fmla="*/ 107 w 1930"/>
                  <a:gd name="T59" fmla="*/ 2052 h 2846"/>
                  <a:gd name="T60" fmla="*/ 115 w 1930"/>
                  <a:gd name="T61" fmla="*/ 1940 h 2846"/>
                  <a:gd name="T62" fmla="*/ 150 w 1930"/>
                  <a:gd name="T63" fmla="*/ 1819 h 2846"/>
                  <a:gd name="T64" fmla="*/ 57 w 1930"/>
                  <a:gd name="T65" fmla="*/ 1464 h 2846"/>
                  <a:gd name="T66" fmla="*/ 54 w 1930"/>
                  <a:gd name="T67" fmla="*/ 1191 h 2846"/>
                  <a:gd name="T68" fmla="*/ 0 w 1930"/>
                  <a:gd name="T69" fmla="*/ 1004 h 2846"/>
                  <a:gd name="T70" fmla="*/ 92 w 1930"/>
                  <a:gd name="T71" fmla="*/ 891 h 2846"/>
                  <a:gd name="T72" fmla="*/ 298 w 1930"/>
                  <a:gd name="T73" fmla="*/ 887 h 2846"/>
                  <a:gd name="T74" fmla="*/ 375 w 1930"/>
                  <a:gd name="T75" fmla="*/ 967 h 2846"/>
                  <a:gd name="T76" fmla="*/ 412 w 1930"/>
                  <a:gd name="T77" fmla="*/ 1004 h 2846"/>
                  <a:gd name="T78" fmla="*/ 503 w 1930"/>
                  <a:gd name="T79" fmla="*/ 1026 h 2846"/>
                  <a:gd name="T80" fmla="*/ 590 w 1930"/>
                  <a:gd name="T81" fmla="*/ 910 h 2846"/>
                  <a:gd name="T82" fmla="*/ 632 w 1930"/>
                  <a:gd name="T83" fmla="*/ 819 h 2846"/>
                  <a:gd name="T84" fmla="*/ 1924 w 1930"/>
                  <a:gd name="T85" fmla="*/ 26 h 2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0" h="2846">
                    <a:moveTo>
                      <a:pt x="1930" y="55"/>
                    </a:moveTo>
                    <a:lnTo>
                      <a:pt x="1858" y="255"/>
                    </a:lnTo>
                    <a:lnTo>
                      <a:pt x="1854" y="340"/>
                    </a:lnTo>
                    <a:lnTo>
                      <a:pt x="1851" y="444"/>
                    </a:lnTo>
                    <a:lnTo>
                      <a:pt x="1821" y="495"/>
                    </a:lnTo>
                    <a:lnTo>
                      <a:pt x="1823" y="556"/>
                    </a:lnTo>
                    <a:lnTo>
                      <a:pt x="1854" y="593"/>
                    </a:lnTo>
                    <a:lnTo>
                      <a:pt x="1847" y="654"/>
                    </a:lnTo>
                    <a:lnTo>
                      <a:pt x="1814" y="654"/>
                    </a:lnTo>
                    <a:lnTo>
                      <a:pt x="1793" y="662"/>
                    </a:lnTo>
                    <a:lnTo>
                      <a:pt x="1782" y="684"/>
                    </a:lnTo>
                    <a:lnTo>
                      <a:pt x="1756" y="702"/>
                    </a:lnTo>
                    <a:lnTo>
                      <a:pt x="1699" y="734"/>
                    </a:lnTo>
                    <a:lnTo>
                      <a:pt x="1623" y="747"/>
                    </a:lnTo>
                    <a:lnTo>
                      <a:pt x="1599" y="760"/>
                    </a:lnTo>
                    <a:lnTo>
                      <a:pt x="1542" y="756"/>
                    </a:lnTo>
                    <a:lnTo>
                      <a:pt x="1435" y="845"/>
                    </a:lnTo>
                    <a:lnTo>
                      <a:pt x="1372" y="845"/>
                    </a:lnTo>
                    <a:lnTo>
                      <a:pt x="1351" y="863"/>
                    </a:lnTo>
                    <a:lnTo>
                      <a:pt x="1342" y="913"/>
                    </a:lnTo>
                    <a:lnTo>
                      <a:pt x="1292" y="902"/>
                    </a:lnTo>
                    <a:lnTo>
                      <a:pt x="1242" y="947"/>
                    </a:lnTo>
                    <a:lnTo>
                      <a:pt x="1231" y="996"/>
                    </a:lnTo>
                    <a:lnTo>
                      <a:pt x="1244" y="1056"/>
                    </a:lnTo>
                    <a:lnTo>
                      <a:pt x="1216" y="1106"/>
                    </a:lnTo>
                    <a:lnTo>
                      <a:pt x="1226" y="1128"/>
                    </a:lnTo>
                    <a:lnTo>
                      <a:pt x="1265" y="1154"/>
                    </a:lnTo>
                    <a:lnTo>
                      <a:pt x="1265" y="1187"/>
                    </a:lnTo>
                    <a:lnTo>
                      <a:pt x="1244" y="1211"/>
                    </a:lnTo>
                    <a:lnTo>
                      <a:pt x="1244" y="1481"/>
                    </a:lnTo>
                    <a:lnTo>
                      <a:pt x="1250" y="2702"/>
                    </a:lnTo>
                    <a:lnTo>
                      <a:pt x="1237" y="2722"/>
                    </a:lnTo>
                    <a:lnTo>
                      <a:pt x="1126" y="2742"/>
                    </a:lnTo>
                    <a:lnTo>
                      <a:pt x="1082" y="2742"/>
                    </a:lnTo>
                    <a:lnTo>
                      <a:pt x="1048" y="2790"/>
                    </a:lnTo>
                    <a:lnTo>
                      <a:pt x="1041" y="2824"/>
                    </a:lnTo>
                    <a:lnTo>
                      <a:pt x="1013" y="2846"/>
                    </a:lnTo>
                    <a:lnTo>
                      <a:pt x="980" y="2838"/>
                    </a:lnTo>
                    <a:lnTo>
                      <a:pt x="956" y="2829"/>
                    </a:lnTo>
                    <a:lnTo>
                      <a:pt x="926" y="2829"/>
                    </a:lnTo>
                    <a:lnTo>
                      <a:pt x="898" y="2811"/>
                    </a:lnTo>
                    <a:lnTo>
                      <a:pt x="860" y="2816"/>
                    </a:lnTo>
                    <a:lnTo>
                      <a:pt x="828" y="2805"/>
                    </a:lnTo>
                    <a:lnTo>
                      <a:pt x="778" y="2812"/>
                    </a:lnTo>
                    <a:lnTo>
                      <a:pt x="732" y="2794"/>
                    </a:lnTo>
                    <a:lnTo>
                      <a:pt x="666" y="2787"/>
                    </a:lnTo>
                    <a:lnTo>
                      <a:pt x="643" y="2774"/>
                    </a:lnTo>
                    <a:lnTo>
                      <a:pt x="586" y="2766"/>
                    </a:lnTo>
                    <a:lnTo>
                      <a:pt x="556" y="2779"/>
                    </a:lnTo>
                    <a:lnTo>
                      <a:pt x="453" y="2668"/>
                    </a:lnTo>
                    <a:lnTo>
                      <a:pt x="412" y="2640"/>
                    </a:lnTo>
                    <a:lnTo>
                      <a:pt x="342" y="2639"/>
                    </a:lnTo>
                    <a:lnTo>
                      <a:pt x="325" y="2613"/>
                    </a:lnTo>
                    <a:lnTo>
                      <a:pt x="311" y="2474"/>
                    </a:lnTo>
                    <a:lnTo>
                      <a:pt x="277" y="2376"/>
                    </a:lnTo>
                    <a:lnTo>
                      <a:pt x="220" y="2295"/>
                    </a:lnTo>
                    <a:lnTo>
                      <a:pt x="153" y="2260"/>
                    </a:lnTo>
                    <a:lnTo>
                      <a:pt x="135" y="2210"/>
                    </a:lnTo>
                    <a:lnTo>
                      <a:pt x="87" y="2150"/>
                    </a:lnTo>
                    <a:lnTo>
                      <a:pt x="107" y="2052"/>
                    </a:lnTo>
                    <a:lnTo>
                      <a:pt x="92" y="2015"/>
                    </a:lnTo>
                    <a:lnTo>
                      <a:pt x="115" y="1940"/>
                    </a:lnTo>
                    <a:lnTo>
                      <a:pt x="153" y="1904"/>
                    </a:lnTo>
                    <a:lnTo>
                      <a:pt x="150" y="1819"/>
                    </a:lnTo>
                    <a:lnTo>
                      <a:pt x="87" y="1683"/>
                    </a:lnTo>
                    <a:lnTo>
                      <a:pt x="57" y="1464"/>
                    </a:lnTo>
                    <a:lnTo>
                      <a:pt x="22" y="1346"/>
                    </a:lnTo>
                    <a:lnTo>
                      <a:pt x="54" y="1191"/>
                    </a:lnTo>
                    <a:lnTo>
                      <a:pt x="35" y="1093"/>
                    </a:lnTo>
                    <a:lnTo>
                      <a:pt x="0" y="1004"/>
                    </a:lnTo>
                    <a:lnTo>
                      <a:pt x="2" y="972"/>
                    </a:lnTo>
                    <a:lnTo>
                      <a:pt x="92" y="891"/>
                    </a:lnTo>
                    <a:lnTo>
                      <a:pt x="253" y="891"/>
                    </a:lnTo>
                    <a:lnTo>
                      <a:pt x="298" y="887"/>
                    </a:lnTo>
                    <a:lnTo>
                      <a:pt x="335" y="941"/>
                    </a:lnTo>
                    <a:lnTo>
                      <a:pt x="375" y="967"/>
                    </a:lnTo>
                    <a:lnTo>
                      <a:pt x="401" y="978"/>
                    </a:lnTo>
                    <a:lnTo>
                      <a:pt x="412" y="1004"/>
                    </a:lnTo>
                    <a:lnTo>
                      <a:pt x="460" y="1030"/>
                    </a:lnTo>
                    <a:lnTo>
                      <a:pt x="503" y="1026"/>
                    </a:lnTo>
                    <a:lnTo>
                      <a:pt x="562" y="972"/>
                    </a:lnTo>
                    <a:lnTo>
                      <a:pt x="590" y="910"/>
                    </a:lnTo>
                    <a:lnTo>
                      <a:pt x="608" y="849"/>
                    </a:lnTo>
                    <a:lnTo>
                      <a:pt x="632" y="819"/>
                    </a:lnTo>
                    <a:lnTo>
                      <a:pt x="656" y="0"/>
                    </a:lnTo>
                    <a:lnTo>
                      <a:pt x="1924" y="26"/>
                    </a:lnTo>
                    <a:lnTo>
                      <a:pt x="1930" y="55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55" name="Freeform 67"/>
              <p:cNvSpPr>
                <a:spLocks/>
              </p:cNvSpPr>
              <p:nvPr/>
            </p:nvSpPr>
            <p:spPr bwMode="auto">
              <a:xfrm>
                <a:off x="1946" y="1518"/>
                <a:ext cx="1930" cy="2846"/>
              </a:xfrm>
              <a:custGeom>
                <a:avLst/>
                <a:gdLst>
                  <a:gd name="T0" fmla="*/ 1858 w 1930"/>
                  <a:gd name="T1" fmla="*/ 255 h 2846"/>
                  <a:gd name="T2" fmla="*/ 1851 w 1930"/>
                  <a:gd name="T3" fmla="*/ 444 h 2846"/>
                  <a:gd name="T4" fmla="*/ 1823 w 1930"/>
                  <a:gd name="T5" fmla="*/ 556 h 2846"/>
                  <a:gd name="T6" fmla="*/ 1847 w 1930"/>
                  <a:gd name="T7" fmla="*/ 654 h 2846"/>
                  <a:gd name="T8" fmla="*/ 1793 w 1930"/>
                  <a:gd name="T9" fmla="*/ 662 h 2846"/>
                  <a:gd name="T10" fmla="*/ 1756 w 1930"/>
                  <a:gd name="T11" fmla="*/ 702 h 2846"/>
                  <a:gd name="T12" fmla="*/ 1623 w 1930"/>
                  <a:gd name="T13" fmla="*/ 747 h 2846"/>
                  <a:gd name="T14" fmla="*/ 1542 w 1930"/>
                  <a:gd name="T15" fmla="*/ 756 h 2846"/>
                  <a:gd name="T16" fmla="*/ 1372 w 1930"/>
                  <a:gd name="T17" fmla="*/ 845 h 2846"/>
                  <a:gd name="T18" fmla="*/ 1342 w 1930"/>
                  <a:gd name="T19" fmla="*/ 913 h 2846"/>
                  <a:gd name="T20" fmla="*/ 1242 w 1930"/>
                  <a:gd name="T21" fmla="*/ 947 h 2846"/>
                  <a:gd name="T22" fmla="*/ 1244 w 1930"/>
                  <a:gd name="T23" fmla="*/ 1056 h 2846"/>
                  <a:gd name="T24" fmla="*/ 1226 w 1930"/>
                  <a:gd name="T25" fmla="*/ 1128 h 2846"/>
                  <a:gd name="T26" fmla="*/ 1265 w 1930"/>
                  <a:gd name="T27" fmla="*/ 1187 h 2846"/>
                  <a:gd name="T28" fmla="*/ 1244 w 1930"/>
                  <a:gd name="T29" fmla="*/ 1481 h 2846"/>
                  <a:gd name="T30" fmla="*/ 1237 w 1930"/>
                  <a:gd name="T31" fmla="*/ 2722 h 2846"/>
                  <a:gd name="T32" fmla="*/ 1082 w 1930"/>
                  <a:gd name="T33" fmla="*/ 2742 h 2846"/>
                  <a:gd name="T34" fmla="*/ 1041 w 1930"/>
                  <a:gd name="T35" fmla="*/ 2824 h 2846"/>
                  <a:gd name="T36" fmla="*/ 980 w 1930"/>
                  <a:gd name="T37" fmla="*/ 2838 h 2846"/>
                  <a:gd name="T38" fmla="*/ 926 w 1930"/>
                  <a:gd name="T39" fmla="*/ 2829 h 2846"/>
                  <a:gd name="T40" fmla="*/ 860 w 1930"/>
                  <a:gd name="T41" fmla="*/ 2816 h 2846"/>
                  <a:gd name="T42" fmla="*/ 778 w 1930"/>
                  <a:gd name="T43" fmla="*/ 2812 h 2846"/>
                  <a:gd name="T44" fmla="*/ 666 w 1930"/>
                  <a:gd name="T45" fmla="*/ 2787 h 2846"/>
                  <a:gd name="T46" fmla="*/ 586 w 1930"/>
                  <a:gd name="T47" fmla="*/ 2766 h 2846"/>
                  <a:gd name="T48" fmla="*/ 453 w 1930"/>
                  <a:gd name="T49" fmla="*/ 2668 h 2846"/>
                  <a:gd name="T50" fmla="*/ 342 w 1930"/>
                  <a:gd name="T51" fmla="*/ 2639 h 2846"/>
                  <a:gd name="T52" fmla="*/ 311 w 1930"/>
                  <a:gd name="T53" fmla="*/ 2474 h 2846"/>
                  <a:gd name="T54" fmla="*/ 220 w 1930"/>
                  <a:gd name="T55" fmla="*/ 2295 h 2846"/>
                  <a:gd name="T56" fmla="*/ 135 w 1930"/>
                  <a:gd name="T57" fmla="*/ 2210 h 2846"/>
                  <a:gd name="T58" fmla="*/ 107 w 1930"/>
                  <a:gd name="T59" fmla="*/ 2052 h 2846"/>
                  <a:gd name="T60" fmla="*/ 115 w 1930"/>
                  <a:gd name="T61" fmla="*/ 1940 h 2846"/>
                  <a:gd name="T62" fmla="*/ 150 w 1930"/>
                  <a:gd name="T63" fmla="*/ 1819 h 2846"/>
                  <a:gd name="T64" fmla="*/ 57 w 1930"/>
                  <a:gd name="T65" fmla="*/ 1464 h 2846"/>
                  <a:gd name="T66" fmla="*/ 54 w 1930"/>
                  <a:gd name="T67" fmla="*/ 1191 h 2846"/>
                  <a:gd name="T68" fmla="*/ 0 w 1930"/>
                  <a:gd name="T69" fmla="*/ 1004 h 2846"/>
                  <a:gd name="T70" fmla="*/ 92 w 1930"/>
                  <a:gd name="T71" fmla="*/ 891 h 2846"/>
                  <a:gd name="T72" fmla="*/ 298 w 1930"/>
                  <a:gd name="T73" fmla="*/ 887 h 2846"/>
                  <a:gd name="T74" fmla="*/ 375 w 1930"/>
                  <a:gd name="T75" fmla="*/ 967 h 2846"/>
                  <a:gd name="T76" fmla="*/ 412 w 1930"/>
                  <a:gd name="T77" fmla="*/ 1004 h 2846"/>
                  <a:gd name="T78" fmla="*/ 503 w 1930"/>
                  <a:gd name="T79" fmla="*/ 1026 h 2846"/>
                  <a:gd name="T80" fmla="*/ 590 w 1930"/>
                  <a:gd name="T81" fmla="*/ 910 h 2846"/>
                  <a:gd name="T82" fmla="*/ 632 w 1930"/>
                  <a:gd name="T83" fmla="*/ 819 h 2846"/>
                  <a:gd name="T84" fmla="*/ 1924 w 1930"/>
                  <a:gd name="T85" fmla="*/ 26 h 2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0" h="2846">
                    <a:moveTo>
                      <a:pt x="1930" y="55"/>
                    </a:moveTo>
                    <a:lnTo>
                      <a:pt x="1858" y="255"/>
                    </a:lnTo>
                    <a:lnTo>
                      <a:pt x="1854" y="340"/>
                    </a:lnTo>
                    <a:lnTo>
                      <a:pt x="1851" y="444"/>
                    </a:lnTo>
                    <a:lnTo>
                      <a:pt x="1821" y="495"/>
                    </a:lnTo>
                    <a:lnTo>
                      <a:pt x="1823" y="556"/>
                    </a:lnTo>
                    <a:lnTo>
                      <a:pt x="1854" y="593"/>
                    </a:lnTo>
                    <a:lnTo>
                      <a:pt x="1847" y="654"/>
                    </a:lnTo>
                    <a:lnTo>
                      <a:pt x="1814" y="654"/>
                    </a:lnTo>
                    <a:lnTo>
                      <a:pt x="1793" y="662"/>
                    </a:lnTo>
                    <a:lnTo>
                      <a:pt x="1782" y="684"/>
                    </a:lnTo>
                    <a:lnTo>
                      <a:pt x="1756" y="702"/>
                    </a:lnTo>
                    <a:lnTo>
                      <a:pt x="1699" y="734"/>
                    </a:lnTo>
                    <a:lnTo>
                      <a:pt x="1623" y="747"/>
                    </a:lnTo>
                    <a:lnTo>
                      <a:pt x="1599" y="760"/>
                    </a:lnTo>
                    <a:lnTo>
                      <a:pt x="1542" y="756"/>
                    </a:lnTo>
                    <a:lnTo>
                      <a:pt x="1435" y="845"/>
                    </a:lnTo>
                    <a:lnTo>
                      <a:pt x="1372" y="845"/>
                    </a:lnTo>
                    <a:lnTo>
                      <a:pt x="1351" y="863"/>
                    </a:lnTo>
                    <a:lnTo>
                      <a:pt x="1342" y="913"/>
                    </a:lnTo>
                    <a:lnTo>
                      <a:pt x="1292" y="902"/>
                    </a:lnTo>
                    <a:lnTo>
                      <a:pt x="1242" y="947"/>
                    </a:lnTo>
                    <a:lnTo>
                      <a:pt x="1231" y="996"/>
                    </a:lnTo>
                    <a:lnTo>
                      <a:pt x="1244" y="1056"/>
                    </a:lnTo>
                    <a:lnTo>
                      <a:pt x="1216" y="1106"/>
                    </a:lnTo>
                    <a:lnTo>
                      <a:pt x="1226" y="1128"/>
                    </a:lnTo>
                    <a:lnTo>
                      <a:pt x="1265" y="1154"/>
                    </a:lnTo>
                    <a:lnTo>
                      <a:pt x="1265" y="1187"/>
                    </a:lnTo>
                    <a:lnTo>
                      <a:pt x="1244" y="1211"/>
                    </a:lnTo>
                    <a:lnTo>
                      <a:pt x="1244" y="1481"/>
                    </a:lnTo>
                    <a:lnTo>
                      <a:pt x="1250" y="2702"/>
                    </a:lnTo>
                    <a:lnTo>
                      <a:pt x="1237" y="2722"/>
                    </a:lnTo>
                    <a:lnTo>
                      <a:pt x="1126" y="2742"/>
                    </a:lnTo>
                    <a:lnTo>
                      <a:pt x="1082" y="2742"/>
                    </a:lnTo>
                    <a:lnTo>
                      <a:pt x="1048" y="2790"/>
                    </a:lnTo>
                    <a:lnTo>
                      <a:pt x="1041" y="2824"/>
                    </a:lnTo>
                    <a:lnTo>
                      <a:pt x="1013" y="2846"/>
                    </a:lnTo>
                    <a:lnTo>
                      <a:pt x="980" y="2838"/>
                    </a:lnTo>
                    <a:lnTo>
                      <a:pt x="956" y="2829"/>
                    </a:lnTo>
                    <a:lnTo>
                      <a:pt x="926" y="2829"/>
                    </a:lnTo>
                    <a:lnTo>
                      <a:pt x="898" y="2811"/>
                    </a:lnTo>
                    <a:lnTo>
                      <a:pt x="860" y="2816"/>
                    </a:lnTo>
                    <a:lnTo>
                      <a:pt x="828" y="2805"/>
                    </a:lnTo>
                    <a:lnTo>
                      <a:pt x="778" y="2812"/>
                    </a:lnTo>
                    <a:lnTo>
                      <a:pt x="732" y="2794"/>
                    </a:lnTo>
                    <a:lnTo>
                      <a:pt x="666" y="2787"/>
                    </a:lnTo>
                    <a:lnTo>
                      <a:pt x="643" y="2774"/>
                    </a:lnTo>
                    <a:lnTo>
                      <a:pt x="586" y="2766"/>
                    </a:lnTo>
                    <a:lnTo>
                      <a:pt x="556" y="2779"/>
                    </a:lnTo>
                    <a:lnTo>
                      <a:pt x="453" y="2668"/>
                    </a:lnTo>
                    <a:lnTo>
                      <a:pt x="412" y="2640"/>
                    </a:lnTo>
                    <a:lnTo>
                      <a:pt x="342" y="2639"/>
                    </a:lnTo>
                    <a:lnTo>
                      <a:pt x="325" y="2613"/>
                    </a:lnTo>
                    <a:lnTo>
                      <a:pt x="311" y="2474"/>
                    </a:lnTo>
                    <a:lnTo>
                      <a:pt x="277" y="2376"/>
                    </a:lnTo>
                    <a:lnTo>
                      <a:pt x="220" y="2295"/>
                    </a:lnTo>
                    <a:lnTo>
                      <a:pt x="153" y="2260"/>
                    </a:lnTo>
                    <a:lnTo>
                      <a:pt x="135" y="2210"/>
                    </a:lnTo>
                    <a:lnTo>
                      <a:pt x="87" y="2150"/>
                    </a:lnTo>
                    <a:lnTo>
                      <a:pt x="107" y="2052"/>
                    </a:lnTo>
                    <a:lnTo>
                      <a:pt x="92" y="2015"/>
                    </a:lnTo>
                    <a:lnTo>
                      <a:pt x="115" y="1940"/>
                    </a:lnTo>
                    <a:lnTo>
                      <a:pt x="153" y="1904"/>
                    </a:lnTo>
                    <a:lnTo>
                      <a:pt x="150" y="1819"/>
                    </a:lnTo>
                    <a:lnTo>
                      <a:pt x="87" y="1683"/>
                    </a:lnTo>
                    <a:lnTo>
                      <a:pt x="57" y="1464"/>
                    </a:lnTo>
                    <a:lnTo>
                      <a:pt x="22" y="1346"/>
                    </a:lnTo>
                    <a:lnTo>
                      <a:pt x="54" y="1191"/>
                    </a:lnTo>
                    <a:lnTo>
                      <a:pt x="35" y="1093"/>
                    </a:lnTo>
                    <a:lnTo>
                      <a:pt x="0" y="1004"/>
                    </a:lnTo>
                    <a:lnTo>
                      <a:pt x="2" y="972"/>
                    </a:lnTo>
                    <a:lnTo>
                      <a:pt x="92" y="891"/>
                    </a:lnTo>
                    <a:lnTo>
                      <a:pt x="253" y="891"/>
                    </a:lnTo>
                    <a:lnTo>
                      <a:pt x="298" y="887"/>
                    </a:lnTo>
                    <a:lnTo>
                      <a:pt x="335" y="941"/>
                    </a:lnTo>
                    <a:lnTo>
                      <a:pt x="375" y="967"/>
                    </a:lnTo>
                    <a:lnTo>
                      <a:pt x="401" y="978"/>
                    </a:lnTo>
                    <a:lnTo>
                      <a:pt x="412" y="1004"/>
                    </a:lnTo>
                    <a:lnTo>
                      <a:pt x="460" y="1030"/>
                    </a:lnTo>
                    <a:lnTo>
                      <a:pt x="503" y="1026"/>
                    </a:lnTo>
                    <a:lnTo>
                      <a:pt x="562" y="972"/>
                    </a:lnTo>
                    <a:lnTo>
                      <a:pt x="590" y="910"/>
                    </a:lnTo>
                    <a:lnTo>
                      <a:pt x="608" y="849"/>
                    </a:lnTo>
                    <a:lnTo>
                      <a:pt x="632" y="819"/>
                    </a:lnTo>
                    <a:lnTo>
                      <a:pt x="656" y="0"/>
                    </a:lnTo>
                    <a:lnTo>
                      <a:pt x="1924" y="26"/>
                    </a:lnTo>
                    <a:lnTo>
                      <a:pt x="1930" y="55"/>
                    </a:lnTo>
                  </a:path>
                </a:pathLst>
              </a:custGeom>
              <a:noFill/>
              <a:ln w="9525">
                <a:solidFill>
                  <a:srgbClr val="402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56" name="Group 68"/>
            <p:cNvGrpSpPr>
              <a:grpSpLocks/>
            </p:cNvGrpSpPr>
            <p:nvPr/>
          </p:nvGrpSpPr>
          <p:grpSpPr bwMode="auto">
            <a:xfrm>
              <a:off x="3216" y="1692"/>
              <a:ext cx="1004" cy="1103"/>
              <a:chOff x="3229" y="1507"/>
              <a:chExt cx="2311" cy="2759"/>
            </a:xfrm>
          </p:grpSpPr>
          <p:sp>
            <p:nvSpPr>
              <p:cNvPr id="89157" name="Freeform 69"/>
              <p:cNvSpPr>
                <a:spLocks/>
              </p:cNvSpPr>
              <p:nvPr/>
            </p:nvSpPr>
            <p:spPr bwMode="auto">
              <a:xfrm>
                <a:off x="3229" y="1507"/>
                <a:ext cx="2311" cy="2759"/>
              </a:xfrm>
              <a:custGeom>
                <a:avLst/>
                <a:gdLst>
                  <a:gd name="T0" fmla="*/ 2311 w 2311"/>
                  <a:gd name="T1" fmla="*/ 2748 h 2759"/>
                  <a:gd name="T2" fmla="*/ 2248 w 2311"/>
                  <a:gd name="T3" fmla="*/ 2735 h 2759"/>
                  <a:gd name="T4" fmla="*/ 2161 w 2311"/>
                  <a:gd name="T5" fmla="*/ 2724 h 2759"/>
                  <a:gd name="T6" fmla="*/ 2052 w 2311"/>
                  <a:gd name="T7" fmla="*/ 2668 h 2759"/>
                  <a:gd name="T8" fmla="*/ 1971 w 2311"/>
                  <a:gd name="T9" fmla="*/ 2653 h 2759"/>
                  <a:gd name="T10" fmla="*/ 1843 w 2311"/>
                  <a:gd name="T11" fmla="*/ 2616 h 2759"/>
                  <a:gd name="T12" fmla="*/ 1734 w 2311"/>
                  <a:gd name="T13" fmla="*/ 2633 h 2759"/>
                  <a:gd name="T14" fmla="*/ 1668 w 2311"/>
                  <a:gd name="T15" fmla="*/ 2616 h 2759"/>
                  <a:gd name="T16" fmla="*/ 1619 w 2311"/>
                  <a:gd name="T17" fmla="*/ 2585 h 2759"/>
                  <a:gd name="T18" fmla="*/ 1484 w 2311"/>
                  <a:gd name="T19" fmla="*/ 2235 h 2759"/>
                  <a:gd name="T20" fmla="*/ 1411 w 2311"/>
                  <a:gd name="T21" fmla="*/ 2071 h 2759"/>
                  <a:gd name="T22" fmla="*/ 1342 w 2311"/>
                  <a:gd name="T23" fmla="*/ 2038 h 2759"/>
                  <a:gd name="T24" fmla="*/ 928 w 2311"/>
                  <a:gd name="T25" fmla="*/ 2063 h 2759"/>
                  <a:gd name="T26" fmla="*/ 819 w 2311"/>
                  <a:gd name="T27" fmla="*/ 1878 h 2759"/>
                  <a:gd name="T28" fmla="*/ 776 w 2311"/>
                  <a:gd name="T29" fmla="*/ 1788 h 2759"/>
                  <a:gd name="T30" fmla="*/ 708 w 2311"/>
                  <a:gd name="T31" fmla="*/ 1782 h 2759"/>
                  <a:gd name="T32" fmla="*/ 654 w 2311"/>
                  <a:gd name="T33" fmla="*/ 1747 h 2759"/>
                  <a:gd name="T34" fmla="*/ 577 w 2311"/>
                  <a:gd name="T35" fmla="*/ 1718 h 2759"/>
                  <a:gd name="T36" fmla="*/ 414 w 2311"/>
                  <a:gd name="T37" fmla="*/ 1705 h 2759"/>
                  <a:gd name="T38" fmla="*/ 283 w 2311"/>
                  <a:gd name="T39" fmla="*/ 1614 h 2759"/>
                  <a:gd name="T40" fmla="*/ 120 w 2311"/>
                  <a:gd name="T41" fmla="*/ 1522 h 2759"/>
                  <a:gd name="T42" fmla="*/ 22 w 2311"/>
                  <a:gd name="T43" fmla="*/ 1498 h 2759"/>
                  <a:gd name="T44" fmla="*/ 48 w 2311"/>
                  <a:gd name="T45" fmla="*/ 1191 h 2759"/>
                  <a:gd name="T46" fmla="*/ 0 w 2311"/>
                  <a:gd name="T47" fmla="*/ 1115 h 2759"/>
                  <a:gd name="T48" fmla="*/ 9 w 2311"/>
                  <a:gd name="T49" fmla="*/ 1013 h 2759"/>
                  <a:gd name="T50" fmla="*/ 87 w 2311"/>
                  <a:gd name="T51" fmla="*/ 946 h 2759"/>
                  <a:gd name="T52" fmla="*/ 129 w 2311"/>
                  <a:gd name="T53" fmla="*/ 909 h 2759"/>
                  <a:gd name="T54" fmla="*/ 170 w 2311"/>
                  <a:gd name="T55" fmla="*/ 878 h 2759"/>
                  <a:gd name="T56" fmla="*/ 311 w 2311"/>
                  <a:gd name="T57" fmla="*/ 791 h 2759"/>
                  <a:gd name="T58" fmla="*/ 410 w 2311"/>
                  <a:gd name="T59" fmla="*/ 773 h 2759"/>
                  <a:gd name="T60" fmla="*/ 542 w 2311"/>
                  <a:gd name="T61" fmla="*/ 726 h 2759"/>
                  <a:gd name="T62" fmla="*/ 597 w 2311"/>
                  <a:gd name="T63" fmla="*/ 691 h 2759"/>
                  <a:gd name="T64" fmla="*/ 638 w 2311"/>
                  <a:gd name="T65" fmla="*/ 593 h 2759"/>
                  <a:gd name="T66" fmla="*/ 603 w 2311"/>
                  <a:gd name="T67" fmla="*/ 508 h 2759"/>
                  <a:gd name="T68" fmla="*/ 638 w 2311"/>
                  <a:gd name="T69" fmla="*/ 281 h 2759"/>
                  <a:gd name="T70" fmla="*/ 715 w 2311"/>
                  <a:gd name="T71" fmla="*/ 50 h 2759"/>
                  <a:gd name="T72" fmla="*/ 1581 w 2311"/>
                  <a:gd name="T73" fmla="*/ 16 h 2759"/>
                  <a:gd name="T74" fmla="*/ 2194 w 2311"/>
                  <a:gd name="T75" fmla="*/ 0 h 2759"/>
                  <a:gd name="T76" fmla="*/ 2254 w 2311"/>
                  <a:gd name="T77" fmla="*/ 961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11" h="2759">
                    <a:moveTo>
                      <a:pt x="2254" y="961"/>
                    </a:moveTo>
                    <a:lnTo>
                      <a:pt x="2311" y="2748"/>
                    </a:lnTo>
                    <a:lnTo>
                      <a:pt x="2279" y="2735"/>
                    </a:lnTo>
                    <a:lnTo>
                      <a:pt x="2248" y="2735"/>
                    </a:lnTo>
                    <a:lnTo>
                      <a:pt x="2237" y="2759"/>
                    </a:lnTo>
                    <a:lnTo>
                      <a:pt x="2161" y="2724"/>
                    </a:lnTo>
                    <a:lnTo>
                      <a:pt x="2102" y="2679"/>
                    </a:lnTo>
                    <a:lnTo>
                      <a:pt x="2052" y="2668"/>
                    </a:lnTo>
                    <a:lnTo>
                      <a:pt x="2013" y="2644"/>
                    </a:lnTo>
                    <a:lnTo>
                      <a:pt x="1971" y="2653"/>
                    </a:lnTo>
                    <a:lnTo>
                      <a:pt x="1891" y="2598"/>
                    </a:lnTo>
                    <a:lnTo>
                      <a:pt x="1843" y="2616"/>
                    </a:lnTo>
                    <a:lnTo>
                      <a:pt x="1773" y="2613"/>
                    </a:lnTo>
                    <a:lnTo>
                      <a:pt x="1734" y="2633"/>
                    </a:lnTo>
                    <a:lnTo>
                      <a:pt x="1712" y="2613"/>
                    </a:lnTo>
                    <a:lnTo>
                      <a:pt x="1668" y="2616"/>
                    </a:lnTo>
                    <a:lnTo>
                      <a:pt x="1660" y="2581"/>
                    </a:lnTo>
                    <a:lnTo>
                      <a:pt x="1619" y="2585"/>
                    </a:lnTo>
                    <a:lnTo>
                      <a:pt x="1608" y="2237"/>
                    </a:lnTo>
                    <a:lnTo>
                      <a:pt x="1484" y="2235"/>
                    </a:lnTo>
                    <a:lnTo>
                      <a:pt x="1420" y="2232"/>
                    </a:lnTo>
                    <a:lnTo>
                      <a:pt x="1411" y="2071"/>
                    </a:lnTo>
                    <a:lnTo>
                      <a:pt x="1420" y="2052"/>
                    </a:lnTo>
                    <a:lnTo>
                      <a:pt x="1342" y="2038"/>
                    </a:lnTo>
                    <a:lnTo>
                      <a:pt x="1327" y="2056"/>
                    </a:lnTo>
                    <a:lnTo>
                      <a:pt x="928" y="2063"/>
                    </a:lnTo>
                    <a:lnTo>
                      <a:pt x="904" y="1888"/>
                    </a:lnTo>
                    <a:lnTo>
                      <a:pt x="819" y="1878"/>
                    </a:lnTo>
                    <a:lnTo>
                      <a:pt x="815" y="1788"/>
                    </a:lnTo>
                    <a:lnTo>
                      <a:pt x="776" y="1788"/>
                    </a:lnTo>
                    <a:lnTo>
                      <a:pt x="751" y="1773"/>
                    </a:lnTo>
                    <a:lnTo>
                      <a:pt x="708" y="1782"/>
                    </a:lnTo>
                    <a:lnTo>
                      <a:pt x="666" y="1769"/>
                    </a:lnTo>
                    <a:lnTo>
                      <a:pt x="654" y="1747"/>
                    </a:lnTo>
                    <a:lnTo>
                      <a:pt x="599" y="1716"/>
                    </a:lnTo>
                    <a:lnTo>
                      <a:pt x="577" y="1718"/>
                    </a:lnTo>
                    <a:lnTo>
                      <a:pt x="512" y="1729"/>
                    </a:lnTo>
                    <a:lnTo>
                      <a:pt x="414" y="1705"/>
                    </a:lnTo>
                    <a:lnTo>
                      <a:pt x="349" y="1642"/>
                    </a:lnTo>
                    <a:lnTo>
                      <a:pt x="283" y="1614"/>
                    </a:lnTo>
                    <a:lnTo>
                      <a:pt x="190" y="1547"/>
                    </a:lnTo>
                    <a:lnTo>
                      <a:pt x="120" y="1522"/>
                    </a:lnTo>
                    <a:lnTo>
                      <a:pt x="55" y="1498"/>
                    </a:lnTo>
                    <a:lnTo>
                      <a:pt x="22" y="1498"/>
                    </a:lnTo>
                    <a:lnTo>
                      <a:pt x="24" y="1224"/>
                    </a:lnTo>
                    <a:lnTo>
                      <a:pt x="48" y="1191"/>
                    </a:lnTo>
                    <a:lnTo>
                      <a:pt x="37" y="1142"/>
                    </a:lnTo>
                    <a:lnTo>
                      <a:pt x="0" y="1115"/>
                    </a:lnTo>
                    <a:lnTo>
                      <a:pt x="28" y="1059"/>
                    </a:lnTo>
                    <a:lnTo>
                      <a:pt x="9" y="1013"/>
                    </a:lnTo>
                    <a:lnTo>
                      <a:pt x="28" y="945"/>
                    </a:lnTo>
                    <a:lnTo>
                      <a:pt x="87" y="946"/>
                    </a:lnTo>
                    <a:lnTo>
                      <a:pt x="109" y="945"/>
                    </a:lnTo>
                    <a:lnTo>
                      <a:pt x="129" y="909"/>
                    </a:lnTo>
                    <a:lnTo>
                      <a:pt x="133" y="878"/>
                    </a:lnTo>
                    <a:lnTo>
                      <a:pt x="170" y="878"/>
                    </a:lnTo>
                    <a:lnTo>
                      <a:pt x="198" y="878"/>
                    </a:lnTo>
                    <a:lnTo>
                      <a:pt x="311" y="791"/>
                    </a:lnTo>
                    <a:lnTo>
                      <a:pt x="349" y="798"/>
                    </a:lnTo>
                    <a:lnTo>
                      <a:pt x="410" y="773"/>
                    </a:lnTo>
                    <a:lnTo>
                      <a:pt x="484" y="761"/>
                    </a:lnTo>
                    <a:lnTo>
                      <a:pt x="542" y="726"/>
                    </a:lnTo>
                    <a:lnTo>
                      <a:pt x="571" y="688"/>
                    </a:lnTo>
                    <a:lnTo>
                      <a:pt x="597" y="691"/>
                    </a:lnTo>
                    <a:lnTo>
                      <a:pt x="634" y="656"/>
                    </a:lnTo>
                    <a:lnTo>
                      <a:pt x="638" y="593"/>
                    </a:lnTo>
                    <a:lnTo>
                      <a:pt x="603" y="554"/>
                    </a:lnTo>
                    <a:lnTo>
                      <a:pt x="603" y="508"/>
                    </a:lnTo>
                    <a:lnTo>
                      <a:pt x="634" y="456"/>
                    </a:lnTo>
                    <a:lnTo>
                      <a:pt x="638" y="281"/>
                    </a:lnTo>
                    <a:lnTo>
                      <a:pt x="666" y="196"/>
                    </a:lnTo>
                    <a:lnTo>
                      <a:pt x="715" y="50"/>
                    </a:lnTo>
                    <a:lnTo>
                      <a:pt x="715" y="31"/>
                    </a:lnTo>
                    <a:lnTo>
                      <a:pt x="1581" y="16"/>
                    </a:lnTo>
                    <a:lnTo>
                      <a:pt x="1616" y="24"/>
                    </a:lnTo>
                    <a:lnTo>
                      <a:pt x="2194" y="0"/>
                    </a:lnTo>
                    <a:lnTo>
                      <a:pt x="2213" y="0"/>
                    </a:lnTo>
                    <a:lnTo>
                      <a:pt x="2254" y="961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58" name="Freeform 70"/>
              <p:cNvSpPr>
                <a:spLocks/>
              </p:cNvSpPr>
              <p:nvPr/>
            </p:nvSpPr>
            <p:spPr bwMode="auto">
              <a:xfrm>
                <a:off x="3229" y="1507"/>
                <a:ext cx="2311" cy="2759"/>
              </a:xfrm>
              <a:custGeom>
                <a:avLst/>
                <a:gdLst>
                  <a:gd name="T0" fmla="*/ 2311 w 2311"/>
                  <a:gd name="T1" fmla="*/ 2748 h 2759"/>
                  <a:gd name="T2" fmla="*/ 2248 w 2311"/>
                  <a:gd name="T3" fmla="*/ 2735 h 2759"/>
                  <a:gd name="T4" fmla="*/ 2161 w 2311"/>
                  <a:gd name="T5" fmla="*/ 2724 h 2759"/>
                  <a:gd name="T6" fmla="*/ 2052 w 2311"/>
                  <a:gd name="T7" fmla="*/ 2668 h 2759"/>
                  <a:gd name="T8" fmla="*/ 1971 w 2311"/>
                  <a:gd name="T9" fmla="*/ 2653 h 2759"/>
                  <a:gd name="T10" fmla="*/ 1843 w 2311"/>
                  <a:gd name="T11" fmla="*/ 2616 h 2759"/>
                  <a:gd name="T12" fmla="*/ 1734 w 2311"/>
                  <a:gd name="T13" fmla="*/ 2633 h 2759"/>
                  <a:gd name="T14" fmla="*/ 1668 w 2311"/>
                  <a:gd name="T15" fmla="*/ 2616 h 2759"/>
                  <a:gd name="T16" fmla="*/ 1619 w 2311"/>
                  <a:gd name="T17" fmla="*/ 2585 h 2759"/>
                  <a:gd name="T18" fmla="*/ 1484 w 2311"/>
                  <a:gd name="T19" fmla="*/ 2235 h 2759"/>
                  <a:gd name="T20" fmla="*/ 1411 w 2311"/>
                  <a:gd name="T21" fmla="*/ 2071 h 2759"/>
                  <a:gd name="T22" fmla="*/ 1342 w 2311"/>
                  <a:gd name="T23" fmla="*/ 2038 h 2759"/>
                  <a:gd name="T24" fmla="*/ 928 w 2311"/>
                  <a:gd name="T25" fmla="*/ 2063 h 2759"/>
                  <a:gd name="T26" fmla="*/ 819 w 2311"/>
                  <a:gd name="T27" fmla="*/ 1878 h 2759"/>
                  <a:gd name="T28" fmla="*/ 776 w 2311"/>
                  <a:gd name="T29" fmla="*/ 1788 h 2759"/>
                  <a:gd name="T30" fmla="*/ 708 w 2311"/>
                  <a:gd name="T31" fmla="*/ 1782 h 2759"/>
                  <a:gd name="T32" fmla="*/ 654 w 2311"/>
                  <a:gd name="T33" fmla="*/ 1747 h 2759"/>
                  <a:gd name="T34" fmla="*/ 577 w 2311"/>
                  <a:gd name="T35" fmla="*/ 1718 h 2759"/>
                  <a:gd name="T36" fmla="*/ 414 w 2311"/>
                  <a:gd name="T37" fmla="*/ 1705 h 2759"/>
                  <a:gd name="T38" fmla="*/ 283 w 2311"/>
                  <a:gd name="T39" fmla="*/ 1614 h 2759"/>
                  <a:gd name="T40" fmla="*/ 120 w 2311"/>
                  <a:gd name="T41" fmla="*/ 1522 h 2759"/>
                  <a:gd name="T42" fmla="*/ 22 w 2311"/>
                  <a:gd name="T43" fmla="*/ 1498 h 2759"/>
                  <a:gd name="T44" fmla="*/ 48 w 2311"/>
                  <a:gd name="T45" fmla="*/ 1191 h 2759"/>
                  <a:gd name="T46" fmla="*/ 0 w 2311"/>
                  <a:gd name="T47" fmla="*/ 1115 h 2759"/>
                  <a:gd name="T48" fmla="*/ 9 w 2311"/>
                  <a:gd name="T49" fmla="*/ 1013 h 2759"/>
                  <a:gd name="T50" fmla="*/ 87 w 2311"/>
                  <a:gd name="T51" fmla="*/ 946 h 2759"/>
                  <a:gd name="T52" fmla="*/ 129 w 2311"/>
                  <a:gd name="T53" fmla="*/ 909 h 2759"/>
                  <a:gd name="T54" fmla="*/ 170 w 2311"/>
                  <a:gd name="T55" fmla="*/ 878 h 2759"/>
                  <a:gd name="T56" fmla="*/ 311 w 2311"/>
                  <a:gd name="T57" fmla="*/ 791 h 2759"/>
                  <a:gd name="T58" fmla="*/ 410 w 2311"/>
                  <a:gd name="T59" fmla="*/ 773 h 2759"/>
                  <a:gd name="T60" fmla="*/ 542 w 2311"/>
                  <a:gd name="T61" fmla="*/ 726 h 2759"/>
                  <a:gd name="T62" fmla="*/ 597 w 2311"/>
                  <a:gd name="T63" fmla="*/ 691 h 2759"/>
                  <a:gd name="T64" fmla="*/ 638 w 2311"/>
                  <a:gd name="T65" fmla="*/ 593 h 2759"/>
                  <a:gd name="T66" fmla="*/ 603 w 2311"/>
                  <a:gd name="T67" fmla="*/ 508 h 2759"/>
                  <a:gd name="T68" fmla="*/ 638 w 2311"/>
                  <a:gd name="T69" fmla="*/ 281 h 2759"/>
                  <a:gd name="T70" fmla="*/ 715 w 2311"/>
                  <a:gd name="T71" fmla="*/ 50 h 2759"/>
                  <a:gd name="T72" fmla="*/ 1581 w 2311"/>
                  <a:gd name="T73" fmla="*/ 16 h 2759"/>
                  <a:gd name="T74" fmla="*/ 2194 w 2311"/>
                  <a:gd name="T75" fmla="*/ 0 h 2759"/>
                  <a:gd name="T76" fmla="*/ 2254 w 2311"/>
                  <a:gd name="T77" fmla="*/ 961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11" h="2759">
                    <a:moveTo>
                      <a:pt x="2254" y="961"/>
                    </a:moveTo>
                    <a:lnTo>
                      <a:pt x="2311" y="2748"/>
                    </a:lnTo>
                    <a:lnTo>
                      <a:pt x="2279" y="2735"/>
                    </a:lnTo>
                    <a:lnTo>
                      <a:pt x="2248" y="2735"/>
                    </a:lnTo>
                    <a:lnTo>
                      <a:pt x="2237" y="2759"/>
                    </a:lnTo>
                    <a:lnTo>
                      <a:pt x="2161" y="2724"/>
                    </a:lnTo>
                    <a:lnTo>
                      <a:pt x="2102" y="2679"/>
                    </a:lnTo>
                    <a:lnTo>
                      <a:pt x="2052" y="2668"/>
                    </a:lnTo>
                    <a:lnTo>
                      <a:pt x="2013" y="2644"/>
                    </a:lnTo>
                    <a:lnTo>
                      <a:pt x="1971" y="2653"/>
                    </a:lnTo>
                    <a:lnTo>
                      <a:pt x="1891" y="2598"/>
                    </a:lnTo>
                    <a:lnTo>
                      <a:pt x="1843" y="2616"/>
                    </a:lnTo>
                    <a:lnTo>
                      <a:pt x="1773" y="2613"/>
                    </a:lnTo>
                    <a:lnTo>
                      <a:pt x="1734" y="2633"/>
                    </a:lnTo>
                    <a:lnTo>
                      <a:pt x="1712" y="2613"/>
                    </a:lnTo>
                    <a:lnTo>
                      <a:pt x="1668" y="2616"/>
                    </a:lnTo>
                    <a:lnTo>
                      <a:pt x="1660" y="2581"/>
                    </a:lnTo>
                    <a:lnTo>
                      <a:pt x="1619" y="2585"/>
                    </a:lnTo>
                    <a:lnTo>
                      <a:pt x="1608" y="2237"/>
                    </a:lnTo>
                    <a:lnTo>
                      <a:pt x="1484" y="2235"/>
                    </a:lnTo>
                    <a:lnTo>
                      <a:pt x="1420" y="2232"/>
                    </a:lnTo>
                    <a:lnTo>
                      <a:pt x="1411" y="2071"/>
                    </a:lnTo>
                    <a:lnTo>
                      <a:pt x="1420" y="2052"/>
                    </a:lnTo>
                    <a:lnTo>
                      <a:pt x="1342" y="2038"/>
                    </a:lnTo>
                    <a:lnTo>
                      <a:pt x="1327" y="2056"/>
                    </a:lnTo>
                    <a:lnTo>
                      <a:pt x="928" y="2063"/>
                    </a:lnTo>
                    <a:lnTo>
                      <a:pt x="904" y="1888"/>
                    </a:lnTo>
                    <a:lnTo>
                      <a:pt x="819" y="1878"/>
                    </a:lnTo>
                    <a:lnTo>
                      <a:pt x="815" y="1788"/>
                    </a:lnTo>
                    <a:lnTo>
                      <a:pt x="776" y="1788"/>
                    </a:lnTo>
                    <a:lnTo>
                      <a:pt x="751" y="1773"/>
                    </a:lnTo>
                    <a:lnTo>
                      <a:pt x="708" y="1782"/>
                    </a:lnTo>
                    <a:lnTo>
                      <a:pt x="666" y="1769"/>
                    </a:lnTo>
                    <a:lnTo>
                      <a:pt x="654" y="1747"/>
                    </a:lnTo>
                    <a:lnTo>
                      <a:pt x="599" y="1716"/>
                    </a:lnTo>
                    <a:lnTo>
                      <a:pt x="577" y="1718"/>
                    </a:lnTo>
                    <a:lnTo>
                      <a:pt x="512" y="1729"/>
                    </a:lnTo>
                    <a:lnTo>
                      <a:pt x="414" y="1705"/>
                    </a:lnTo>
                    <a:lnTo>
                      <a:pt x="349" y="1642"/>
                    </a:lnTo>
                    <a:lnTo>
                      <a:pt x="283" y="1614"/>
                    </a:lnTo>
                    <a:lnTo>
                      <a:pt x="190" y="1547"/>
                    </a:lnTo>
                    <a:lnTo>
                      <a:pt x="120" y="1522"/>
                    </a:lnTo>
                    <a:lnTo>
                      <a:pt x="55" y="1498"/>
                    </a:lnTo>
                    <a:lnTo>
                      <a:pt x="22" y="1498"/>
                    </a:lnTo>
                    <a:lnTo>
                      <a:pt x="24" y="1224"/>
                    </a:lnTo>
                    <a:lnTo>
                      <a:pt x="48" y="1191"/>
                    </a:lnTo>
                    <a:lnTo>
                      <a:pt x="37" y="1142"/>
                    </a:lnTo>
                    <a:lnTo>
                      <a:pt x="0" y="1115"/>
                    </a:lnTo>
                    <a:lnTo>
                      <a:pt x="28" y="1059"/>
                    </a:lnTo>
                    <a:lnTo>
                      <a:pt x="9" y="1013"/>
                    </a:lnTo>
                    <a:lnTo>
                      <a:pt x="28" y="945"/>
                    </a:lnTo>
                    <a:lnTo>
                      <a:pt x="87" y="946"/>
                    </a:lnTo>
                    <a:lnTo>
                      <a:pt x="109" y="945"/>
                    </a:lnTo>
                    <a:lnTo>
                      <a:pt x="129" y="909"/>
                    </a:lnTo>
                    <a:lnTo>
                      <a:pt x="133" y="878"/>
                    </a:lnTo>
                    <a:lnTo>
                      <a:pt x="170" y="878"/>
                    </a:lnTo>
                    <a:lnTo>
                      <a:pt x="198" y="878"/>
                    </a:lnTo>
                    <a:lnTo>
                      <a:pt x="311" y="791"/>
                    </a:lnTo>
                    <a:lnTo>
                      <a:pt x="349" y="798"/>
                    </a:lnTo>
                    <a:lnTo>
                      <a:pt x="410" y="773"/>
                    </a:lnTo>
                    <a:lnTo>
                      <a:pt x="484" y="761"/>
                    </a:lnTo>
                    <a:lnTo>
                      <a:pt x="542" y="726"/>
                    </a:lnTo>
                    <a:lnTo>
                      <a:pt x="571" y="688"/>
                    </a:lnTo>
                    <a:lnTo>
                      <a:pt x="597" y="691"/>
                    </a:lnTo>
                    <a:lnTo>
                      <a:pt x="634" y="656"/>
                    </a:lnTo>
                    <a:lnTo>
                      <a:pt x="638" y="593"/>
                    </a:lnTo>
                    <a:lnTo>
                      <a:pt x="603" y="554"/>
                    </a:lnTo>
                    <a:lnTo>
                      <a:pt x="603" y="508"/>
                    </a:lnTo>
                    <a:lnTo>
                      <a:pt x="634" y="456"/>
                    </a:lnTo>
                    <a:lnTo>
                      <a:pt x="638" y="281"/>
                    </a:lnTo>
                    <a:lnTo>
                      <a:pt x="666" y="196"/>
                    </a:lnTo>
                    <a:lnTo>
                      <a:pt x="715" y="50"/>
                    </a:lnTo>
                    <a:lnTo>
                      <a:pt x="715" y="31"/>
                    </a:lnTo>
                    <a:lnTo>
                      <a:pt x="1581" y="16"/>
                    </a:lnTo>
                    <a:lnTo>
                      <a:pt x="1616" y="24"/>
                    </a:lnTo>
                    <a:lnTo>
                      <a:pt x="2194" y="0"/>
                    </a:lnTo>
                    <a:lnTo>
                      <a:pt x="2213" y="0"/>
                    </a:lnTo>
                    <a:lnTo>
                      <a:pt x="2254" y="961"/>
                    </a:lnTo>
                  </a:path>
                </a:pathLst>
              </a:custGeom>
              <a:noFill/>
              <a:ln w="9525">
                <a:solidFill>
                  <a:srgbClr val="402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59" name="Group 71"/>
            <p:cNvGrpSpPr>
              <a:grpSpLocks/>
            </p:cNvGrpSpPr>
            <p:nvPr/>
          </p:nvGrpSpPr>
          <p:grpSpPr bwMode="auto">
            <a:xfrm>
              <a:off x="3211" y="2304"/>
              <a:ext cx="728" cy="661"/>
              <a:chOff x="3218" y="3038"/>
              <a:chExt cx="1675" cy="1653"/>
            </a:xfrm>
          </p:grpSpPr>
          <p:sp>
            <p:nvSpPr>
              <p:cNvPr id="89160" name="Freeform 72"/>
              <p:cNvSpPr>
                <a:spLocks/>
              </p:cNvSpPr>
              <p:nvPr/>
            </p:nvSpPr>
            <p:spPr bwMode="auto">
              <a:xfrm>
                <a:off x="3218" y="3038"/>
                <a:ext cx="1675" cy="1653"/>
              </a:xfrm>
              <a:custGeom>
                <a:avLst/>
                <a:gdLst>
                  <a:gd name="T0" fmla="*/ 131 w 1675"/>
                  <a:gd name="T1" fmla="*/ 40 h 1653"/>
                  <a:gd name="T2" fmla="*/ 200 w 1675"/>
                  <a:gd name="T3" fmla="*/ 70 h 1653"/>
                  <a:gd name="T4" fmla="*/ 277 w 1675"/>
                  <a:gd name="T5" fmla="*/ 127 h 1653"/>
                  <a:gd name="T6" fmla="*/ 323 w 1675"/>
                  <a:gd name="T7" fmla="*/ 146 h 1653"/>
                  <a:gd name="T8" fmla="*/ 368 w 1675"/>
                  <a:gd name="T9" fmla="*/ 198 h 1653"/>
                  <a:gd name="T10" fmla="*/ 536 w 1675"/>
                  <a:gd name="T11" fmla="*/ 240 h 1653"/>
                  <a:gd name="T12" fmla="*/ 556 w 1675"/>
                  <a:gd name="T13" fmla="*/ 237 h 1653"/>
                  <a:gd name="T14" fmla="*/ 575 w 1675"/>
                  <a:gd name="T15" fmla="*/ 218 h 1653"/>
                  <a:gd name="T16" fmla="*/ 599 w 1675"/>
                  <a:gd name="T17" fmla="*/ 235 h 1653"/>
                  <a:gd name="T18" fmla="*/ 616 w 1675"/>
                  <a:gd name="T19" fmla="*/ 264 h 1653"/>
                  <a:gd name="T20" fmla="*/ 677 w 1675"/>
                  <a:gd name="T21" fmla="*/ 288 h 1653"/>
                  <a:gd name="T22" fmla="*/ 728 w 1675"/>
                  <a:gd name="T23" fmla="*/ 277 h 1653"/>
                  <a:gd name="T24" fmla="*/ 752 w 1675"/>
                  <a:gd name="T25" fmla="*/ 292 h 1653"/>
                  <a:gd name="T26" fmla="*/ 765 w 1675"/>
                  <a:gd name="T27" fmla="*/ 373 h 1653"/>
                  <a:gd name="T28" fmla="*/ 848 w 1675"/>
                  <a:gd name="T29" fmla="*/ 383 h 1653"/>
                  <a:gd name="T30" fmla="*/ 858 w 1675"/>
                  <a:gd name="T31" fmla="*/ 521 h 1653"/>
                  <a:gd name="T32" fmla="*/ 858 w 1675"/>
                  <a:gd name="T33" fmla="*/ 549 h 1653"/>
                  <a:gd name="T34" fmla="*/ 882 w 1675"/>
                  <a:gd name="T35" fmla="*/ 568 h 1653"/>
                  <a:gd name="T36" fmla="*/ 1327 w 1675"/>
                  <a:gd name="T37" fmla="*/ 562 h 1653"/>
                  <a:gd name="T38" fmla="*/ 1357 w 1675"/>
                  <a:gd name="T39" fmla="*/ 545 h 1653"/>
                  <a:gd name="T40" fmla="*/ 1366 w 1675"/>
                  <a:gd name="T41" fmla="*/ 721 h 1653"/>
                  <a:gd name="T42" fmla="*/ 1394 w 1675"/>
                  <a:gd name="T43" fmla="*/ 743 h 1653"/>
                  <a:gd name="T44" fmla="*/ 1551 w 1675"/>
                  <a:gd name="T45" fmla="*/ 740 h 1653"/>
                  <a:gd name="T46" fmla="*/ 1558 w 1675"/>
                  <a:gd name="T47" fmla="*/ 767 h 1653"/>
                  <a:gd name="T48" fmla="*/ 1558 w 1675"/>
                  <a:gd name="T49" fmla="*/ 1106 h 1653"/>
                  <a:gd name="T50" fmla="*/ 1527 w 1675"/>
                  <a:gd name="T51" fmla="*/ 1122 h 1653"/>
                  <a:gd name="T52" fmla="*/ 1501 w 1675"/>
                  <a:gd name="T53" fmla="*/ 1178 h 1653"/>
                  <a:gd name="T54" fmla="*/ 1477 w 1675"/>
                  <a:gd name="T55" fmla="*/ 1206 h 1653"/>
                  <a:gd name="T56" fmla="*/ 1477 w 1675"/>
                  <a:gd name="T57" fmla="*/ 1261 h 1653"/>
                  <a:gd name="T58" fmla="*/ 1449 w 1675"/>
                  <a:gd name="T59" fmla="*/ 1298 h 1653"/>
                  <a:gd name="T60" fmla="*/ 1460 w 1675"/>
                  <a:gd name="T61" fmla="*/ 1328 h 1653"/>
                  <a:gd name="T62" fmla="*/ 1433 w 1675"/>
                  <a:gd name="T63" fmla="*/ 1346 h 1653"/>
                  <a:gd name="T64" fmla="*/ 1422 w 1675"/>
                  <a:gd name="T65" fmla="*/ 1387 h 1653"/>
                  <a:gd name="T66" fmla="*/ 1412 w 1675"/>
                  <a:gd name="T67" fmla="*/ 1411 h 1653"/>
                  <a:gd name="T68" fmla="*/ 1459 w 1675"/>
                  <a:gd name="T69" fmla="*/ 1418 h 1653"/>
                  <a:gd name="T70" fmla="*/ 1653 w 1675"/>
                  <a:gd name="T71" fmla="*/ 1418 h 1653"/>
                  <a:gd name="T72" fmla="*/ 1653 w 1675"/>
                  <a:gd name="T73" fmla="*/ 1461 h 1653"/>
                  <a:gd name="T74" fmla="*/ 1675 w 1675"/>
                  <a:gd name="T75" fmla="*/ 1496 h 1653"/>
                  <a:gd name="T76" fmla="*/ 1666 w 1675"/>
                  <a:gd name="T77" fmla="*/ 1520 h 1653"/>
                  <a:gd name="T78" fmla="*/ 1335 w 1675"/>
                  <a:gd name="T79" fmla="*/ 1516 h 1653"/>
                  <a:gd name="T80" fmla="*/ 1068 w 1675"/>
                  <a:gd name="T81" fmla="*/ 1490 h 1653"/>
                  <a:gd name="T82" fmla="*/ 1028 w 1675"/>
                  <a:gd name="T83" fmla="*/ 1533 h 1653"/>
                  <a:gd name="T84" fmla="*/ 1024 w 1675"/>
                  <a:gd name="T85" fmla="*/ 1570 h 1653"/>
                  <a:gd name="T86" fmla="*/ 989 w 1675"/>
                  <a:gd name="T87" fmla="*/ 1581 h 1653"/>
                  <a:gd name="T88" fmla="*/ 954 w 1675"/>
                  <a:gd name="T89" fmla="*/ 1646 h 1653"/>
                  <a:gd name="T90" fmla="*/ 933 w 1675"/>
                  <a:gd name="T91" fmla="*/ 1653 h 1653"/>
                  <a:gd name="T92" fmla="*/ 530 w 1675"/>
                  <a:gd name="T93" fmla="*/ 1544 h 1653"/>
                  <a:gd name="T94" fmla="*/ 9 w 1675"/>
                  <a:gd name="T95" fmla="*/ 1544 h 1653"/>
                  <a:gd name="T96" fmla="*/ 0 w 1675"/>
                  <a:gd name="T97" fmla="*/ 0 h 1653"/>
                  <a:gd name="T98" fmla="*/ 66 w 1675"/>
                  <a:gd name="T99" fmla="*/ 9 h 1653"/>
                  <a:gd name="T100" fmla="*/ 131 w 1675"/>
                  <a:gd name="T101" fmla="*/ 40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5" h="1653">
                    <a:moveTo>
                      <a:pt x="131" y="40"/>
                    </a:moveTo>
                    <a:lnTo>
                      <a:pt x="200" y="70"/>
                    </a:lnTo>
                    <a:lnTo>
                      <a:pt x="277" y="127"/>
                    </a:lnTo>
                    <a:lnTo>
                      <a:pt x="323" y="146"/>
                    </a:lnTo>
                    <a:lnTo>
                      <a:pt x="368" y="198"/>
                    </a:lnTo>
                    <a:lnTo>
                      <a:pt x="536" y="240"/>
                    </a:lnTo>
                    <a:lnTo>
                      <a:pt x="556" y="237"/>
                    </a:lnTo>
                    <a:lnTo>
                      <a:pt x="575" y="218"/>
                    </a:lnTo>
                    <a:lnTo>
                      <a:pt x="599" y="235"/>
                    </a:lnTo>
                    <a:lnTo>
                      <a:pt x="616" y="264"/>
                    </a:lnTo>
                    <a:lnTo>
                      <a:pt x="677" y="288"/>
                    </a:lnTo>
                    <a:lnTo>
                      <a:pt x="728" y="277"/>
                    </a:lnTo>
                    <a:lnTo>
                      <a:pt x="752" y="292"/>
                    </a:lnTo>
                    <a:lnTo>
                      <a:pt x="765" y="373"/>
                    </a:lnTo>
                    <a:lnTo>
                      <a:pt x="848" y="383"/>
                    </a:lnTo>
                    <a:lnTo>
                      <a:pt x="858" y="521"/>
                    </a:lnTo>
                    <a:lnTo>
                      <a:pt x="858" y="549"/>
                    </a:lnTo>
                    <a:lnTo>
                      <a:pt x="882" y="568"/>
                    </a:lnTo>
                    <a:lnTo>
                      <a:pt x="1327" y="562"/>
                    </a:lnTo>
                    <a:lnTo>
                      <a:pt x="1357" y="545"/>
                    </a:lnTo>
                    <a:lnTo>
                      <a:pt x="1366" y="721"/>
                    </a:lnTo>
                    <a:lnTo>
                      <a:pt x="1394" y="743"/>
                    </a:lnTo>
                    <a:lnTo>
                      <a:pt x="1551" y="740"/>
                    </a:lnTo>
                    <a:lnTo>
                      <a:pt x="1558" y="767"/>
                    </a:lnTo>
                    <a:lnTo>
                      <a:pt x="1558" y="1106"/>
                    </a:lnTo>
                    <a:lnTo>
                      <a:pt x="1527" y="1122"/>
                    </a:lnTo>
                    <a:lnTo>
                      <a:pt x="1501" y="1178"/>
                    </a:lnTo>
                    <a:lnTo>
                      <a:pt x="1477" y="1206"/>
                    </a:lnTo>
                    <a:lnTo>
                      <a:pt x="1477" y="1261"/>
                    </a:lnTo>
                    <a:lnTo>
                      <a:pt x="1449" y="1298"/>
                    </a:lnTo>
                    <a:lnTo>
                      <a:pt x="1460" y="1328"/>
                    </a:lnTo>
                    <a:lnTo>
                      <a:pt x="1433" y="1346"/>
                    </a:lnTo>
                    <a:lnTo>
                      <a:pt x="1422" y="1387"/>
                    </a:lnTo>
                    <a:lnTo>
                      <a:pt x="1412" y="1411"/>
                    </a:lnTo>
                    <a:lnTo>
                      <a:pt x="1459" y="1418"/>
                    </a:lnTo>
                    <a:lnTo>
                      <a:pt x="1653" y="1418"/>
                    </a:lnTo>
                    <a:lnTo>
                      <a:pt x="1653" y="1461"/>
                    </a:lnTo>
                    <a:lnTo>
                      <a:pt x="1675" y="1496"/>
                    </a:lnTo>
                    <a:lnTo>
                      <a:pt x="1666" y="1520"/>
                    </a:lnTo>
                    <a:lnTo>
                      <a:pt x="1335" y="1516"/>
                    </a:lnTo>
                    <a:lnTo>
                      <a:pt x="1068" y="1490"/>
                    </a:lnTo>
                    <a:lnTo>
                      <a:pt x="1028" y="1533"/>
                    </a:lnTo>
                    <a:lnTo>
                      <a:pt x="1024" y="1570"/>
                    </a:lnTo>
                    <a:lnTo>
                      <a:pt x="989" y="1581"/>
                    </a:lnTo>
                    <a:lnTo>
                      <a:pt x="954" y="1646"/>
                    </a:lnTo>
                    <a:lnTo>
                      <a:pt x="933" y="1653"/>
                    </a:lnTo>
                    <a:lnTo>
                      <a:pt x="530" y="1544"/>
                    </a:lnTo>
                    <a:lnTo>
                      <a:pt x="9" y="1544"/>
                    </a:lnTo>
                    <a:lnTo>
                      <a:pt x="0" y="0"/>
                    </a:lnTo>
                    <a:lnTo>
                      <a:pt x="66" y="9"/>
                    </a:lnTo>
                    <a:lnTo>
                      <a:pt x="131" y="4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61" name="Freeform 73"/>
              <p:cNvSpPr>
                <a:spLocks/>
              </p:cNvSpPr>
              <p:nvPr/>
            </p:nvSpPr>
            <p:spPr bwMode="auto">
              <a:xfrm>
                <a:off x="3218" y="3038"/>
                <a:ext cx="1675" cy="1653"/>
              </a:xfrm>
              <a:custGeom>
                <a:avLst/>
                <a:gdLst>
                  <a:gd name="T0" fmla="*/ 131 w 1675"/>
                  <a:gd name="T1" fmla="*/ 40 h 1653"/>
                  <a:gd name="T2" fmla="*/ 200 w 1675"/>
                  <a:gd name="T3" fmla="*/ 70 h 1653"/>
                  <a:gd name="T4" fmla="*/ 277 w 1675"/>
                  <a:gd name="T5" fmla="*/ 127 h 1653"/>
                  <a:gd name="T6" fmla="*/ 323 w 1675"/>
                  <a:gd name="T7" fmla="*/ 146 h 1653"/>
                  <a:gd name="T8" fmla="*/ 368 w 1675"/>
                  <a:gd name="T9" fmla="*/ 198 h 1653"/>
                  <a:gd name="T10" fmla="*/ 536 w 1675"/>
                  <a:gd name="T11" fmla="*/ 240 h 1653"/>
                  <a:gd name="T12" fmla="*/ 556 w 1675"/>
                  <a:gd name="T13" fmla="*/ 237 h 1653"/>
                  <a:gd name="T14" fmla="*/ 575 w 1675"/>
                  <a:gd name="T15" fmla="*/ 218 h 1653"/>
                  <a:gd name="T16" fmla="*/ 599 w 1675"/>
                  <a:gd name="T17" fmla="*/ 235 h 1653"/>
                  <a:gd name="T18" fmla="*/ 616 w 1675"/>
                  <a:gd name="T19" fmla="*/ 264 h 1653"/>
                  <a:gd name="T20" fmla="*/ 677 w 1675"/>
                  <a:gd name="T21" fmla="*/ 288 h 1653"/>
                  <a:gd name="T22" fmla="*/ 728 w 1675"/>
                  <a:gd name="T23" fmla="*/ 277 h 1653"/>
                  <a:gd name="T24" fmla="*/ 752 w 1675"/>
                  <a:gd name="T25" fmla="*/ 292 h 1653"/>
                  <a:gd name="T26" fmla="*/ 765 w 1675"/>
                  <a:gd name="T27" fmla="*/ 373 h 1653"/>
                  <a:gd name="T28" fmla="*/ 848 w 1675"/>
                  <a:gd name="T29" fmla="*/ 383 h 1653"/>
                  <a:gd name="T30" fmla="*/ 858 w 1675"/>
                  <a:gd name="T31" fmla="*/ 521 h 1653"/>
                  <a:gd name="T32" fmla="*/ 858 w 1675"/>
                  <a:gd name="T33" fmla="*/ 549 h 1653"/>
                  <a:gd name="T34" fmla="*/ 882 w 1675"/>
                  <a:gd name="T35" fmla="*/ 568 h 1653"/>
                  <a:gd name="T36" fmla="*/ 1327 w 1675"/>
                  <a:gd name="T37" fmla="*/ 562 h 1653"/>
                  <a:gd name="T38" fmla="*/ 1357 w 1675"/>
                  <a:gd name="T39" fmla="*/ 545 h 1653"/>
                  <a:gd name="T40" fmla="*/ 1366 w 1675"/>
                  <a:gd name="T41" fmla="*/ 721 h 1653"/>
                  <a:gd name="T42" fmla="*/ 1394 w 1675"/>
                  <a:gd name="T43" fmla="*/ 743 h 1653"/>
                  <a:gd name="T44" fmla="*/ 1551 w 1675"/>
                  <a:gd name="T45" fmla="*/ 740 h 1653"/>
                  <a:gd name="T46" fmla="*/ 1558 w 1675"/>
                  <a:gd name="T47" fmla="*/ 767 h 1653"/>
                  <a:gd name="T48" fmla="*/ 1558 w 1675"/>
                  <a:gd name="T49" fmla="*/ 1106 h 1653"/>
                  <a:gd name="T50" fmla="*/ 1527 w 1675"/>
                  <a:gd name="T51" fmla="*/ 1122 h 1653"/>
                  <a:gd name="T52" fmla="*/ 1501 w 1675"/>
                  <a:gd name="T53" fmla="*/ 1178 h 1653"/>
                  <a:gd name="T54" fmla="*/ 1477 w 1675"/>
                  <a:gd name="T55" fmla="*/ 1206 h 1653"/>
                  <a:gd name="T56" fmla="*/ 1477 w 1675"/>
                  <a:gd name="T57" fmla="*/ 1261 h 1653"/>
                  <a:gd name="T58" fmla="*/ 1449 w 1675"/>
                  <a:gd name="T59" fmla="*/ 1298 h 1653"/>
                  <a:gd name="T60" fmla="*/ 1460 w 1675"/>
                  <a:gd name="T61" fmla="*/ 1328 h 1653"/>
                  <a:gd name="T62" fmla="*/ 1433 w 1675"/>
                  <a:gd name="T63" fmla="*/ 1346 h 1653"/>
                  <a:gd name="T64" fmla="*/ 1422 w 1675"/>
                  <a:gd name="T65" fmla="*/ 1387 h 1653"/>
                  <a:gd name="T66" fmla="*/ 1412 w 1675"/>
                  <a:gd name="T67" fmla="*/ 1411 h 1653"/>
                  <a:gd name="T68" fmla="*/ 1459 w 1675"/>
                  <a:gd name="T69" fmla="*/ 1418 h 1653"/>
                  <a:gd name="T70" fmla="*/ 1653 w 1675"/>
                  <a:gd name="T71" fmla="*/ 1418 h 1653"/>
                  <a:gd name="T72" fmla="*/ 1653 w 1675"/>
                  <a:gd name="T73" fmla="*/ 1461 h 1653"/>
                  <a:gd name="T74" fmla="*/ 1675 w 1675"/>
                  <a:gd name="T75" fmla="*/ 1496 h 1653"/>
                  <a:gd name="T76" fmla="*/ 1666 w 1675"/>
                  <a:gd name="T77" fmla="*/ 1520 h 1653"/>
                  <a:gd name="T78" fmla="*/ 1335 w 1675"/>
                  <a:gd name="T79" fmla="*/ 1516 h 1653"/>
                  <a:gd name="T80" fmla="*/ 1068 w 1675"/>
                  <a:gd name="T81" fmla="*/ 1490 h 1653"/>
                  <a:gd name="T82" fmla="*/ 1028 w 1675"/>
                  <a:gd name="T83" fmla="*/ 1533 h 1653"/>
                  <a:gd name="T84" fmla="*/ 1024 w 1675"/>
                  <a:gd name="T85" fmla="*/ 1570 h 1653"/>
                  <a:gd name="T86" fmla="*/ 989 w 1675"/>
                  <a:gd name="T87" fmla="*/ 1581 h 1653"/>
                  <a:gd name="T88" fmla="*/ 954 w 1675"/>
                  <a:gd name="T89" fmla="*/ 1646 h 1653"/>
                  <a:gd name="T90" fmla="*/ 933 w 1675"/>
                  <a:gd name="T91" fmla="*/ 1653 h 1653"/>
                  <a:gd name="T92" fmla="*/ 530 w 1675"/>
                  <a:gd name="T93" fmla="*/ 1544 h 1653"/>
                  <a:gd name="T94" fmla="*/ 9 w 1675"/>
                  <a:gd name="T95" fmla="*/ 1544 h 1653"/>
                  <a:gd name="T96" fmla="*/ 0 w 1675"/>
                  <a:gd name="T97" fmla="*/ 0 h 1653"/>
                  <a:gd name="T98" fmla="*/ 66 w 1675"/>
                  <a:gd name="T99" fmla="*/ 9 h 1653"/>
                  <a:gd name="T100" fmla="*/ 131 w 1675"/>
                  <a:gd name="T101" fmla="*/ 40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5" h="1653">
                    <a:moveTo>
                      <a:pt x="131" y="40"/>
                    </a:moveTo>
                    <a:lnTo>
                      <a:pt x="200" y="70"/>
                    </a:lnTo>
                    <a:lnTo>
                      <a:pt x="277" y="127"/>
                    </a:lnTo>
                    <a:lnTo>
                      <a:pt x="323" y="146"/>
                    </a:lnTo>
                    <a:lnTo>
                      <a:pt x="368" y="198"/>
                    </a:lnTo>
                    <a:lnTo>
                      <a:pt x="536" y="240"/>
                    </a:lnTo>
                    <a:lnTo>
                      <a:pt x="556" y="237"/>
                    </a:lnTo>
                    <a:lnTo>
                      <a:pt x="575" y="218"/>
                    </a:lnTo>
                    <a:lnTo>
                      <a:pt x="599" y="235"/>
                    </a:lnTo>
                    <a:lnTo>
                      <a:pt x="616" y="264"/>
                    </a:lnTo>
                    <a:lnTo>
                      <a:pt x="677" y="288"/>
                    </a:lnTo>
                    <a:lnTo>
                      <a:pt x="728" y="277"/>
                    </a:lnTo>
                    <a:lnTo>
                      <a:pt x="752" y="292"/>
                    </a:lnTo>
                    <a:lnTo>
                      <a:pt x="765" y="373"/>
                    </a:lnTo>
                    <a:lnTo>
                      <a:pt x="848" y="383"/>
                    </a:lnTo>
                    <a:lnTo>
                      <a:pt x="858" y="521"/>
                    </a:lnTo>
                    <a:lnTo>
                      <a:pt x="858" y="549"/>
                    </a:lnTo>
                    <a:lnTo>
                      <a:pt x="882" y="568"/>
                    </a:lnTo>
                    <a:lnTo>
                      <a:pt x="1327" y="562"/>
                    </a:lnTo>
                    <a:lnTo>
                      <a:pt x="1357" y="545"/>
                    </a:lnTo>
                    <a:lnTo>
                      <a:pt x="1366" y="721"/>
                    </a:lnTo>
                    <a:lnTo>
                      <a:pt x="1394" y="743"/>
                    </a:lnTo>
                    <a:lnTo>
                      <a:pt x="1551" y="740"/>
                    </a:lnTo>
                    <a:lnTo>
                      <a:pt x="1558" y="767"/>
                    </a:lnTo>
                    <a:lnTo>
                      <a:pt x="1558" y="1106"/>
                    </a:lnTo>
                    <a:lnTo>
                      <a:pt x="1527" y="1122"/>
                    </a:lnTo>
                    <a:lnTo>
                      <a:pt x="1501" y="1178"/>
                    </a:lnTo>
                    <a:lnTo>
                      <a:pt x="1477" y="1206"/>
                    </a:lnTo>
                    <a:lnTo>
                      <a:pt x="1477" y="1261"/>
                    </a:lnTo>
                    <a:lnTo>
                      <a:pt x="1449" y="1298"/>
                    </a:lnTo>
                    <a:lnTo>
                      <a:pt x="1460" y="1328"/>
                    </a:lnTo>
                    <a:lnTo>
                      <a:pt x="1433" y="1346"/>
                    </a:lnTo>
                    <a:lnTo>
                      <a:pt x="1422" y="1387"/>
                    </a:lnTo>
                    <a:lnTo>
                      <a:pt x="1412" y="1411"/>
                    </a:lnTo>
                    <a:lnTo>
                      <a:pt x="1459" y="1418"/>
                    </a:lnTo>
                    <a:lnTo>
                      <a:pt x="1653" y="1418"/>
                    </a:lnTo>
                    <a:lnTo>
                      <a:pt x="1653" y="1461"/>
                    </a:lnTo>
                    <a:lnTo>
                      <a:pt x="1675" y="1496"/>
                    </a:lnTo>
                    <a:lnTo>
                      <a:pt x="1666" y="1520"/>
                    </a:lnTo>
                    <a:lnTo>
                      <a:pt x="1335" y="1516"/>
                    </a:lnTo>
                    <a:lnTo>
                      <a:pt x="1068" y="1490"/>
                    </a:lnTo>
                    <a:lnTo>
                      <a:pt x="1028" y="1533"/>
                    </a:lnTo>
                    <a:lnTo>
                      <a:pt x="1024" y="1570"/>
                    </a:lnTo>
                    <a:lnTo>
                      <a:pt x="989" y="1581"/>
                    </a:lnTo>
                    <a:lnTo>
                      <a:pt x="954" y="1646"/>
                    </a:lnTo>
                    <a:lnTo>
                      <a:pt x="933" y="1653"/>
                    </a:lnTo>
                    <a:lnTo>
                      <a:pt x="530" y="1544"/>
                    </a:lnTo>
                    <a:lnTo>
                      <a:pt x="9" y="1544"/>
                    </a:lnTo>
                    <a:lnTo>
                      <a:pt x="0" y="0"/>
                    </a:lnTo>
                    <a:lnTo>
                      <a:pt x="66" y="9"/>
                    </a:lnTo>
                    <a:lnTo>
                      <a:pt x="131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62" name="Group 74"/>
            <p:cNvGrpSpPr>
              <a:grpSpLocks/>
            </p:cNvGrpSpPr>
            <p:nvPr/>
          </p:nvGrpSpPr>
          <p:grpSpPr bwMode="auto">
            <a:xfrm>
              <a:off x="3833" y="2757"/>
              <a:ext cx="660" cy="578"/>
              <a:chOff x="4649" y="4170"/>
              <a:chExt cx="1519" cy="1444"/>
            </a:xfrm>
          </p:grpSpPr>
          <p:sp>
            <p:nvSpPr>
              <p:cNvPr id="89163" name="Freeform 75"/>
              <p:cNvSpPr>
                <a:spLocks/>
              </p:cNvSpPr>
              <p:nvPr/>
            </p:nvSpPr>
            <p:spPr bwMode="auto">
              <a:xfrm>
                <a:off x="4649" y="4170"/>
                <a:ext cx="1519" cy="1444"/>
              </a:xfrm>
              <a:custGeom>
                <a:avLst/>
                <a:gdLst>
                  <a:gd name="T0" fmla="*/ 259 w 1519"/>
                  <a:gd name="T1" fmla="*/ 46 h 1444"/>
                  <a:gd name="T2" fmla="*/ 294 w 1519"/>
                  <a:gd name="T3" fmla="*/ 16 h 1444"/>
                  <a:gd name="T4" fmla="*/ 408 w 1519"/>
                  <a:gd name="T5" fmla="*/ 5 h 1444"/>
                  <a:gd name="T6" fmla="*/ 486 w 1519"/>
                  <a:gd name="T7" fmla="*/ 53 h 1444"/>
                  <a:gd name="T8" fmla="*/ 604 w 1519"/>
                  <a:gd name="T9" fmla="*/ 79 h 1444"/>
                  <a:gd name="T10" fmla="*/ 712 w 1519"/>
                  <a:gd name="T11" fmla="*/ 144 h 1444"/>
                  <a:gd name="T12" fmla="*/ 798 w 1519"/>
                  <a:gd name="T13" fmla="*/ 144 h 1444"/>
                  <a:gd name="T14" fmla="*/ 841 w 1519"/>
                  <a:gd name="T15" fmla="*/ 449 h 1444"/>
                  <a:gd name="T16" fmla="*/ 1503 w 1519"/>
                  <a:gd name="T17" fmla="*/ 443 h 1444"/>
                  <a:gd name="T18" fmla="*/ 1519 w 1519"/>
                  <a:gd name="T19" fmla="*/ 943 h 1444"/>
                  <a:gd name="T20" fmla="*/ 1320 w 1519"/>
                  <a:gd name="T21" fmla="*/ 963 h 1444"/>
                  <a:gd name="T22" fmla="*/ 1238 w 1519"/>
                  <a:gd name="T23" fmla="*/ 1022 h 1444"/>
                  <a:gd name="T24" fmla="*/ 1157 w 1519"/>
                  <a:gd name="T25" fmla="*/ 1054 h 1444"/>
                  <a:gd name="T26" fmla="*/ 1146 w 1519"/>
                  <a:gd name="T27" fmla="*/ 1192 h 1444"/>
                  <a:gd name="T28" fmla="*/ 1157 w 1519"/>
                  <a:gd name="T29" fmla="*/ 1240 h 1444"/>
                  <a:gd name="T30" fmla="*/ 1092 w 1519"/>
                  <a:gd name="T31" fmla="*/ 1277 h 1444"/>
                  <a:gd name="T32" fmla="*/ 1000 w 1519"/>
                  <a:gd name="T33" fmla="*/ 1296 h 1444"/>
                  <a:gd name="T34" fmla="*/ 956 w 1519"/>
                  <a:gd name="T35" fmla="*/ 1368 h 1444"/>
                  <a:gd name="T36" fmla="*/ 906 w 1519"/>
                  <a:gd name="T37" fmla="*/ 1444 h 1444"/>
                  <a:gd name="T38" fmla="*/ 717 w 1519"/>
                  <a:gd name="T39" fmla="*/ 1170 h 1444"/>
                  <a:gd name="T40" fmla="*/ 695 w 1519"/>
                  <a:gd name="T41" fmla="*/ 1102 h 1444"/>
                  <a:gd name="T42" fmla="*/ 501 w 1519"/>
                  <a:gd name="T43" fmla="*/ 778 h 1444"/>
                  <a:gd name="T44" fmla="*/ 453 w 1519"/>
                  <a:gd name="T45" fmla="*/ 815 h 1444"/>
                  <a:gd name="T46" fmla="*/ 381 w 1519"/>
                  <a:gd name="T47" fmla="*/ 737 h 1444"/>
                  <a:gd name="T48" fmla="*/ 340 w 1519"/>
                  <a:gd name="T49" fmla="*/ 656 h 1444"/>
                  <a:gd name="T50" fmla="*/ 299 w 1519"/>
                  <a:gd name="T51" fmla="*/ 536 h 1444"/>
                  <a:gd name="T52" fmla="*/ 277 w 1519"/>
                  <a:gd name="T53" fmla="*/ 467 h 1444"/>
                  <a:gd name="T54" fmla="*/ 242 w 1519"/>
                  <a:gd name="T55" fmla="*/ 419 h 1444"/>
                  <a:gd name="T56" fmla="*/ 227 w 1519"/>
                  <a:gd name="T57" fmla="*/ 347 h 1444"/>
                  <a:gd name="T58" fmla="*/ 212 w 1519"/>
                  <a:gd name="T59" fmla="*/ 281 h 1444"/>
                  <a:gd name="T60" fmla="*/ 0 w 1519"/>
                  <a:gd name="T61" fmla="*/ 258 h 1444"/>
                  <a:gd name="T62" fmla="*/ 39 w 1519"/>
                  <a:gd name="T63" fmla="*/ 227 h 1444"/>
                  <a:gd name="T64" fmla="*/ 50 w 1519"/>
                  <a:gd name="T65" fmla="*/ 155 h 1444"/>
                  <a:gd name="T66" fmla="*/ 89 w 1519"/>
                  <a:gd name="T67" fmla="*/ 57 h 1444"/>
                  <a:gd name="T68" fmla="*/ 127 w 1519"/>
                  <a:gd name="T69" fmla="*/ 20 h 1444"/>
                  <a:gd name="T70" fmla="*/ 170 w 1519"/>
                  <a:gd name="T71" fmla="*/ 20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9" h="1444">
                    <a:moveTo>
                      <a:pt x="233" y="14"/>
                    </a:moveTo>
                    <a:lnTo>
                      <a:pt x="259" y="46"/>
                    </a:lnTo>
                    <a:lnTo>
                      <a:pt x="286" y="50"/>
                    </a:lnTo>
                    <a:lnTo>
                      <a:pt x="294" y="16"/>
                    </a:lnTo>
                    <a:lnTo>
                      <a:pt x="362" y="27"/>
                    </a:lnTo>
                    <a:lnTo>
                      <a:pt x="408" y="5"/>
                    </a:lnTo>
                    <a:lnTo>
                      <a:pt x="449" y="20"/>
                    </a:lnTo>
                    <a:lnTo>
                      <a:pt x="486" y="53"/>
                    </a:lnTo>
                    <a:lnTo>
                      <a:pt x="525" y="50"/>
                    </a:lnTo>
                    <a:lnTo>
                      <a:pt x="604" y="79"/>
                    </a:lnTo>
                    <a:lnTo>
                      <a:pt x="636" y="90"/>
                    </a:lnTo>
                    <a:lnTo>
                      <a:pt x="712" y="144"/>
                    </a:lnTo>
                    <a:lnTo>
                      <a:pt x="769" y="170"/>
                    </a:lnTo>
                    <a:lnTo>
                      <a:pt x="798" y="144"/>
                    </a:lnTo>
                    <a:lnTo>
                      <a:pt x="837" y="173"/>
                    </a:lnTo>
                    <a:lnTo>
                      <a:pt x="841" y="449"/>
                    </a:lnTo>
                    <a:lnTo>
                      <a:pt x="872" y="456"/>
                    </a:lnTo>
                    <a:lnTo>
                      <a:pt x="1503" y="443"/>
                    </a:lnTo>
                    <a:lnTo>
                      <a:pt x="1519" y="704"/>
                    </a:lnTo>
                    <a:lnTo>
                      <a:pt x="1519" y="943"/>
                    </a:lnTo>
                    <a:lnTo>
                      <a:pt x="1347" y="945"/>
                    </a:lnTo>
                    <a:lnTo>
                      <a:pt x="1320" y="963"/>
                    </a:lnTo>
                    <a:lnTo>
                      <a:pt x="1270" y="974"/>
                    </a:lnTo>
                    <a:lnTo>
                      <a:pt x="1238" y="1022"/>
                    </a:lnTo>
                    <a:lnTo>
                      <a:pt x="1192" y="1046"/>
                    </a:lnTo>
                    <a:lnTo>
                      <a:pt x="1157" y="1054"/>
                    </a:lnTo>
                    <a:lnTo>
                      <a:pt x="1142" y="1076"/>
                    </a:lnTo>
                    <a:lnTo>
                      <a:pt x="1146" y="1192"/>
                    </a:lnTo>
                    <a:lnTo>
                      <a:pt x="1176" y="1229"/>
                    </a:lnTo>
                    <a:lnTo>
                      <a:pt x="1157" y="1240"/>
                    </a:lnTo>
                    <a:lnTo>
                      <a:pt x="1118" y="1244"/>
                    </a:lnTo>
                    <a:lnTo>
                      <a:pt x="1092" y="1277"/>
                    </a:lnTo>
                    <a:lnTo>
                      <a:pt x="1059" y="1290"/>
                    </a:lnTo>
                    <a:lnTo>
                      <a:pt x="1000" y="1296"/>
                    </a:lnTo>
                    <a:lnTo>
                      <a:pt x="972" y="1326"/>
                    </a:lnTo>
                    <a:lnTo>
                      <a:pt x="956" y="1368"/>
                    </a:lnTo>
                    <a:lnTo>
                      <a:pt x="930" y="1392"/>
                    </a:lnTo>
                    <a:lnTo>
                      <a:pt x="906" y="1444"/>
                    </a:lnTo>
                    <a:lnTo>
                      <a:pt x="787" y="1316"/>
                    </a:lnTo>
                    <a:lnTo>
                      <a:pt x="717" y="1170"/>
                    </a:lnTo>
                    <a:lnTo>
                      <a:pt x="700" y="1142"/>
                    </a:lnTo>
                    <a:lnTo>
                      <a:pt x="695" y="1102"/>
                    </a:lnTo>
                    <a:lnTo>
                      <a:pt x="532" y="782"/>
                    </a:lnTo>
                    <a:lnTo>
                      <a:pt x="501" y="778"/>
                    </a:lnTo>
                    <a:lnTo>
                      <a:pt x="473" y="782"/>
                    </a:lnTo>
                    <a:lnTo>
                      <a:pt x="453" y="815"/>
                    </a:lnTo>
                    <a:lnTo>
                      <a:pt x="405" y="789"/>
                    </a:lnTo>
                    <a:lnTo>
                      <a:pt x="381" y="737"/>
                    </a:lnTo>
                    <a:lnTo>
                      <a:pt x="320" y="680"/>
                    </a:lnTo>
                    <a:lnTo>
                      <a:pt x="340" y="656"/>
                    </a:lnTo>
                    <a:lnTo>
                      <a:pt x="316" y="590"/>
                    </a:lnTo>
                    <a:lnTo>
                      <a:pt x="299" y="536"/>
                    </a:lnTo>
                    <a:lnTo>
                      <a:pt x="262" y="506"/>
                    </a:lnTo>
                    <a:lnTo>
                      <a:pt x="277" y="467"/>
                    </a:lnTo>
                    <a:lnTo>
                      <a:pt x="273" y="442"/>
                    </a:lnTo>
                    <a:lnTo>
                      <a:pt x="242" y="419"/>
                    </a:lnTo>
                    <a:lnTo>
                      <a:pt x="249" y="384"/>
                    </a:lnTo>
                    <a:lnTo>
                      <a:pt x="227" y="347"/>
                    </a:lnTo>
                    <a:lnTo>
                      <a:pt x="227" y="303"/>
                    </a:lnTo>
                    <a:lnTo>
                      <a:pt x="212" y="281"/>
                    </a:lnTo>
                    <a:lnTo>
                      <a:pt x="7" y="281"/>
                    </a:lnTo>
                    <a:lnTo>
                      <a:pt x="0" y="258"/>
                    </a:lnTo>
                    <a:lnTo>
                      <a:pt x="29" y="246"/>
                    </a:lnTo>
                    <a:lnTo>
                      <a:pt x="39" y="227"/>
                    </a:lnTo>
                    <a:lnTo>
                      <a:pt x="28" y="197"/>
                    </a:lnTo>
                    <a:lnTo>
                      <a:pt x="50" y="155"/>
                    </a:lnTo>
                    <a:lnTo>
                      <a:pt x="57" y="99"/>
                    </a:lnTo>
                    <a:lnTo>
                      <a:pt x="89" y="57"/>
                    </a:lnTo>
                    <a:lnTo>
                      <a:pt x="98" y="35"/>
                    </a:lnTo>
                    <a:lnTo>
                      <a:pt x="127" y="20"/>
                    </a:lnTo>
                    <a:lnTo>
                      <a:pt x="146" y="0"/>
                    </a:lnTo>
                    <a:lnTo>
                      <a:pt x="170" y="20"/>
                    </a:lnTo>
                    <a:lnTo>
                      <a:pt x="233" y="14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64" name="Freeform 76"/>
              <p:cNvSpPr>
                <a:spLocks/>
              </p:cNvSpPr>
              <p:nvPr/>
            </p:nvSpPr>
            <p:spPr bwMode="auto">
              <a:xfrm>
                <a:off x="4649" y="4170"/>
                <a:ext cx="1519" cy="1444"/>
              </a:xfrm>
              <a:custGeom>
                <a:avLst/>
                <a:gdLst>
                  <a:gd name="T0" fmla="*/ 259 w 1519"/>
                  <a:gd name="T1" fmla="*/ 46 h 1444"/>
                  <a:gd name="T2" fmla="*/ 294 w 1519"/>
                  <a:gd name="T3" fmla="*/ 16 h 1444"/>
                  <a:gd name="T4" fmla="*/ 408 w 1519"/>
                  <a:gd name="T5" fmla="*/ 5 h 1444"/>
                  <a:gd name="T6" fmla="*/ 486 w 1519"/>
                  <a:gd name="T7" fmla="*/ 53 h 1444"/>
                  <a:gd name="T8" fmla="*/ 604 w 1519"/>
                  <a:gd name="T9" fmla="*/ 79 h 1444"/>
                  <a:gd name="T10" fmla="*/ 712 w 1519"/>
                  <a:gd name="T11" fmla="*/ 144 h 1444"/>
                  <a:gd name="T12" fmla="*/ 798 w 1519"/>
                  <a:gd name="T13" fmla="*/ 144 h 1444"/>
                  <a:gd name="T14" fmla="*/ 841 w 1519"/>
                  <a:gd name="T15" fmla="*/ 449 h 1444"/>
                  <a:gd name="T16" fmla="*/ 1503 w 1519"/>
                  <a:gd name="T17" fmla="*/ 443 h 1444"/>
                  <a:gd name="T18" fmla="*/ 1519 w 1519"/>
                  <a:gd name="T19" fmla="*/ 943 h 1444"/>
                  <a:gd name="T20" fmla="*/ 1320 w 1519"/>
                  <a:gd name="T21" fmla="*/ 963 h 1444"/>
                  <a:gd name="T22" fmla="*/ 1238 w 1519"/>
                  <a:gd name="T23" fmla="*/ 1022 h 1444"/>
                  <a:gd name="T24" fmla="*/ 1157 w 1519"/>
                  <a:gd name="T25" fmla="*/ 1054 h 1444"/>
                  <a:gd name="T26" fmla="*/ 1146 w 1519"/>
                  <a:gd name="T27" fmla="*/ 1192 h 1444"/>
                  <a:gd name="T28" fmla="*/ 1157 w 1519"/>
                  <a:gd name="T29" fmla="*/ 1240 h 1444"/>
                  <a:gd name="T30" fmla="*/ 1092 w 1519"/>
                  <a:gd name="T31" fmla="*/ 1277 h 1444"/>
                  <a:gd name="T32" fmla="*/ 1000 w 1519"/>
                  <a:gd name="T33" fmla="*/ 1296 h 1444"/>
                  <a:gd name="T34" fmla="*/ 956 w 1519"/>
                  <a:gd name="T35" fmla="*/ 1368 h 1444"/>
                  <a:gd name="T36" fmla="*/ 906 w 1519"/>
                  <a:gd name="T37" fmla="*/ 1444 h 1444"/>
                  <a:gd name="T38" fmla="*/ 717 w 1519"/>
                  <a:gd name="T39" fmla="*/ 1170 h 1444"/>
                  <a:gd name="T40" fmla="*/ 695 w 1519"/>
                  <a:gd name="T41" fmla="*/ 1102 h 1444"/>
                  <a:gd name="T42" fmla="*/ 501 w 1519"/>
                  <a:gd name="T43" fmla="*/ 778 h 1444"/>
                  <a:gd name="T44" fmla="*/ 453 w 1519"/>
                  <a:gd name="T45" fmla="*/ 815 h 1444"/>
                  <a:gd name="T46" fmla="*/ 381 w 1519"/>
                  <a:gd name="T47" fmla="*/ 737 h 1444"/>
                  <a:gd name="T48" fmla="*/ 340 w 1519"/>
                  <a:gd name="T49" fmla="*/ 656 h 1444"/>
                  <a:gd name="T50" fmla="*/ 299 w 1519"/>
                  <a:gd name="T51" fmla="*/ 536 h 1444"/>
                  <a:gd name="T52" fmla="*/ 277 w 1519"/>
                  <a:gd name="T53" fmla="*/ 467 h 1444"/>
                  <a:gd name="T54" fmla="*/ 242 w 1519"/>
                  <a:gd name="T55" fmla="*/ 419 h 1444"/>
                  <a:gd name="T56" fmla="*/ 227 w 1519"/>
                  <a:gd name="T57" fmla="*/ 347 h 1444"/>
                  <a:gd name="T58" fmla="*/ 212 w 1519"/>
                  <a:gd name="T59" fmla="*/ 281 h 1444"/>
                  <a:gd name="T60" fmla="*/ 0 w 1519"/>
                  <a:gd name="T61" fmla="*/ 258 h 1444"/>
                  <a:gd name="T62" fmla="*/ 39 w 1519"/>
                  <a:gd name="T63" fmla="*/ 227 h 1444"/>
                  <a:gd name="T64" fmla="*/ 50 w 1519"/>
                  <a:gd name="T65" fmla="*/ 155 h 1444"/>
                  <a:gd name="T66" fmla="*/ 89 w 1519"/>
                  <a:gd name="T67" fmla="*/ 57 h 1444"/>
                  <a:gd name="T68" fmla="*/ 127 w 1519"/>
                  <a:gd name="T69" fmla="*/ 20 h 1444"/>
                  <a:gd name="T70" fmla="*/ 170 w 1519"/>
                  <a:gd name="T71" fmla="*/ 20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9" h="1444">
                    <a:moveTo>
                      <a:pt x="233" y="14"/>
                    </a:moveTo>
                    <a:lnTo>
                      <a:pt x="259" y="46"/>
                    </a:lnTo>
                    <a:lnTo>
                      <a:pt x="286" y="50"/>
                    </a:lnTo>
                    <a:lnTo>
                      <a:pt x="294" y="16"/>
                    </a:lnTo>
                    <a:lnTo>
                      <a:pt x="362" y="27"/>
                    </a:lnTo>
                    <a:lnTo>
                      <a:pt x="408" y="5"/>
                    </a:lnTo>
                    <a:lnTo>
                      <a:pt x="449" y="20"/>
                    </a:lnTo>
                    <a:lnTo>
                      <a:pt x="486" y="53"/>
                    </a:lnTo>
                    <a:lnTo>
                      <a:pt x="525" y="50"/>
                    </a:lnTo>
                    <a:lnTo>
                      <a:pt x="604" y="79"/>
                    </a:lnTo>
                    <a:lnTo>
                      <a:pt x="636" y="90"/>
                    </a:lnTo>
                    <a:lnTo>
                      <a:pt x="712" y="144"/>
                    </a:lnTo>
                    <a:lnTo>
                      <a:pt x="769" y="170"/>
                    </a:lnTo>
                    <a:lnTo>
                      <a:pt x="798" y="144"/>
                    </a:lnTo>
                    <a:lnTo>
                      <a:pt x="837" y="173"/>
                    </a:lnTo>
                    <a:lnTo>
                      <a:pt x="841" y="449"/>
                    </a:lnTo>
                    <a:lnTo>
                      <a:pt x="872" y="456"/>
                    </a:lnTo>
                    <a:lnTo>
                      <a:pt x="1503" y="443"/>
                    </a:lnTo>
                    <a:lnTo>
                      <a:pt x="1519" y="704"/>
                    </a:lnTo>
                    <a:lnTo>
                      <a:pt x="1519" y="943"/>
                    </a:lnTo>
                    <a:lnTo>
                      <a:pt x="1347" y="945"/>
                    </a:lnTo>
                    <a:lnTo>
                      <a:pt x="1320" y="963"/>
                    </a:lnTo>
                    <a:lnTo>
                      <a:pt x="1270" y="974"/>
                    </a:lnTo>
                    <a:lnTo>
                      <a:pt x="1238" y="1022"/>
                    </a:lnTo>
                    <a:lnTo>
                      <a:pt x="1192" y="1046"/>
                    </a:lnTo>
                    <a:lnTo>
                      <a:pt x="1157" y="1054"/>
                    </a:lnTo>
                    <a:lnTo>
                      <a:pt x="1142" y="1076"/>
                    </a:lnTo>
                    <a:lnTo>
                      <a:pt x="1146" y="1192"/>
                    </a:lnTo>
                    <a:lnTo>
                      <a:pt x="1176" y="1229"/>
                    </a:lnTo>
                    <a:lnTo>
                      <a:pt x="1157" y="1240"/>
                    </a:lnTo>
                    <a:lnTo>
                      <a:pt x="1118" y="1244"/>
                    </a:lnTo>
                    <a:lnTo>
                      <a:pt x="1092" y="1277"/>
                    </a:lnTo>
                    <a:lnTo>
                      <a:pt x="1059" y="1290"/>
                    </a:lnTo>
                    <a:lnTo>
                      <a:pt x="1000" y="1296"/>
                    </a:lnTo>
                    <a:lnTo>
                      <a:pt x="972" y="1326"/>
                    </a:lnTo>
                    <a:lnTo>
                      <a:pt x="956" y="1368"/>
                    </a:lnTo>
                    <a:lnTo>
                      <a:pt x="930" y="1392"/>
                    </a:lnTo>
                    <a:lnTo>
                      <a:pt x="906" y="1444"/>
                    </a:lnTo>
                    <a:lnTo>
                      <a:pt x="787" y="1316"/>
                    </a:lnTo>
                    <a:lnTo>
                      <a:pt x="717" y="1170"/>
                    </a:lnTo>
                    <a:lnTo>
                      <a:pt x="700" y="1142"/>
                    </a:lnTo>
                    <a:lnTo>
                      <a:pt x="695" y="1102"/>
                    </a:lnTo>
                    <a:lnTo>
                      <a:pt x="532" y="782"/>
                    </a:lnTo>
                    <a:lnTo>
                      <a:pt x="501" y="778"/>
                    </a:lnTo>
                    <a:lnTo>
                      <a:pt x="473" y="782"/>
                    </a:lnTo>
                    <a:lnTo>
                      <a:pt x="453" y="815"/>
                    </a:lnTo>
                    <a:lnTo>
                      <a:pt x="405" y="789"/>
                    </a:lnTo>
                    <a:lnTo>
                      <a:pt x="381" y="737"/>
                    </a:lnTo>
                    <a:lnTo>
                      <a:pt x="320" y="680"/>
                    </a:lnTo>
                    <a:lnTo>
                      <a:pt x="340" y="656"/>
                    </a:lnTo>
                    <a:lnTo>
                      <a:pt x="316" y="590"/>
                    </a:lnTo>
                    <a:lnTo>
                      <a:pt x="299" y="536"/>
                    </a:lnTo>
                    <a:lnTo>
                      <a:pt x="262" y="506"/>
                    </a:lnTo>
                    <a:lnTo>
                      <a:pt x="277" y="467"/>
                    </a:lnTo>
                    <a:lnTo>
                      <a:pt x="273" y="442"/>
                    </a:lnTo>
                    <a:lnTo>
                      <a:pt x="242" y="419"/>
                    </a:lnTo>
                    <a:lnTo>
                      <a:pt x="249" y="384"/>
                    </a:lnTo>
                    <a:lnTo>
                      <a:pt x="227" y="347"/>
                    </a:lnTo>
                    <a:lnTo>
                      <a:pt x="227" y="303"/>
                    </a:lnTo>
                    <a:lnTo>
                      <a:pt x="212" y="281"/>
                    </a:lnTo>
                    <a:lnTo>
                      <a:pt x="7" y="281"/>
                    </a:lnTo>
                    <a:lnTo>
                      <a:pt x="0" y="258"/>
                    </a:lnTo>
                    <a:lnTo>
                      <a:pt x="29" y="246"/>
                    </a:lnTo>
                    <a:lnTo>
                      <a:pt x="39" y="227"/>
                    </a:lnTo>
                    <a:lnTo>
                      <a:pt x="28" y="197"/>
                    </a:lnTo>
                    <a:lnTo>
                      <a:pt x="50" y="155"/>
                    </a:lnTo>
                    <a:lnTo>
                      <a:pt x="57" y="99"/>
                    </a:lnTo>
                    <a:lnTo>
                      <a:pt x="89" y="57"/>
                    </a:lnTo>
                    <a:lnTo>
                      <a:pt x="98" y="35"/>
                    </a:lnTo>
                    <a:lnTo>
                      <a:pt x="127" y="20"/>
                    </a:lnTo>
                    <a:lnTo>
                      <a:pt x="146" y="0"/>
                    </a:lnTo>
                    <a:lnTo>
                      <a:pt x="170" y="20"/>
                    </a:lnTo>
                    <a:lnTo>
                      <a:pt x="233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65" name="Group 77"/>
            <p:cNvGrpSpPr>
              <a:grpSpLocks/>
            </p:cNvGrpSpPr>
            <p:nvPr/>
          </p:nvGrpSpPr>
          <p:grpSpPr bwMode="auto">
            <a:xfrm>
              <a:off x="2676" y="2792"/>
              <a:ext cx="543" cy="562"/>
              <a:chOff x="1987" y="4258"/>
              <a:chExt cx="1249" cy="1404"/>
            </a:xfrm>
          </p:grpSpPr>
          <p:sp>
            <p:nvSpPr>
              <p:cNvPr id="89166" name="Freeform 78"/>
              <p:cNvSpPr>
                <a:spLocks/>
              </p:cNvSpPr>
              <p:nvPr/>
            </p:nvSpPr>
            <p:spPr bwMode="auto">
              <a:xfrm>
                <a:off x="1987" y="4258"/>
                <a:ext cx="1249" cy="1404"/>
              </a:xfrm>
              <a:custGeom>
                <a:avLst/>
                <a:gdLst>
                  <a:gd name="T0" fmla="*/ 1249 w 1249"/>
                  <a:gd name="T1" fmla="*/ 979 h 1404"/>
                  <a:gd name="T2" fmla="*/ 613 w 1249"/>
                  <a:gd name="T3" fmla="*/ 986 h 1404"/>
                  <a:gd name="T4" fmla="*/ 604 w 1249"/>
                  <a:gd name="T5" fmla="*/ 831 h 1404"/>
                  <a:gd name="T6" fmla="*/ 604 w 1249"/>
                  <a:gd name="T7" fmla="*/ 799 h 1404"/>
                  <a:gd name="T8" fmla="*/ 556 w 1249"/>
                  <a:gd name="T9" fmla="*/ 797 h 1404"/>
                  <a:gd name="T10" fmla="*/ 268 w 1249"/>
                  <a:gd name="T11" fmla="*/ 805 h 1404"/>
                  <a:gd name="T12" fmla="*/ 257 w 1249"/>
                  <a:gd name="T13" fmla="*/ 1404 h 1404"/>
                  <a:gd name="T14" fmla="*/ 209 w 1249"/>
                  <a:gd name="T15" fmla="*/ 1400 h 1404"/>
                  <a:gd name="T16" fmla="*/ 192 w 1249"/>
                  <a:gd name="T17" fmla="*/ 1361 h 1404"/>
                  <a:gd name="T18" fmla="*/ 120 w 1249"/>
                  <a:gd name="T19" fmla="*/ 1299 h 1404"/>
                  <a:gd name="T20" fmla="*/ 3 w 1249"/>
                  <a:gd name="T21" fmla="*/ 1289 h 1404"/>
                  <a:gd name="T22" fmla="*/ 11 w 1249"/>
                  <a:gd name="T23" fmla="*/ 1178 h 1404"/>
                  <a:gd name="T24" fmla="*/ 11 w 1249"/>
                  <a:gd name="T25" fmla="*/ 1125 h 1404"/>
                  <a:gd name="T26" fmla="*/ 35 w 1249"/>
                  <a:gd name="T27" fmla="*/ 1088 h 1404"/>
                  <a:gd name="T28" fmla="*/ 24 w 1249"/>
                  <a:gd name="T29" fmla="*/ 1043 h 1404"/>
                  <a:gd name="T30" fmla="*/ 0 w 1249"/>
                  <a:gd name="T31" fmla="*/ 1019 h 1404"/>
                  <a:gd name="T32" fmla="*/ 11 w 1249"/>
                  <a:gd name="T33" fmla="*/ 977 h 1404"/>
                  <a:gd name="T34" fmla="*/ 7 w 1249"/>
                  <a:gd name="T35" fmla="*/ 958 h 1404"/>
                  <a:gd name="T36" fmla="*/ 11 w 1249"/>
                  <a:gd name="T37" fmla="*/ 932 h 1404"/>
                  <a:gd name="T38" fmla="*/ 111 w 1249"/>
                  <a:gd name="T39" fmla="*/ 864 h 1404"/>
                  <a:gd name="T40" fmla="*/ 186 w 1249"/>
                  <a:gd name="T41" fmla="*/ 768 h 1404"/>
                  <a:gd name="T42" fmla="*/ 188 w 1249"/>
                  <a:gd name="T43" fmla="*/ 722 h 1404"/>
                  <a:gd name="T44" fmla="*/ 177 w 1249"/>
                  <a:gd name="T45" fmla="*/ 622 h 1404"/>
                  <a:gd name="T46" fmla="*/ 192 w 1249"/>
                  <a:gd name="T47" fmla="*/ 564 h 1404"/>
                  <a:gd name="T48" fmla="*/ 170 w 1249"/>
                  <a:gd name="T49" fmla="*/ 404 h 1404"/>
                  <a:gd name="T50" fmla="*/ 205 w 1249"/>
                  <a:gd name="T51" fmla="*/ 370 h 1404"/>
                  <a:gd name="T52" fmla="*/ 234 w 1249"/>
                  <a:gd name="T53" fmla="*/ 352 h 1404"/>
                  <a:gd name="T54" fmla="*/ 255 w 1249"/>
                  <a:gd name="T55" fmla="*/ 313 h 1404"/>
                  <a:gd name="T56" fmla="*/ 283 w 1249"/>
                  <a:gd name="T57" fmla="*/ 250 h 1404"/>
                  <a:gd name="T58" fmla="*/ 334 w 1249"/>
                  <a:gd name="T59" fmla="*/ 219 h 1404"/>
                  <a:gd name="T60" fmla="*/ 381 w 1249"/>
                  <a:gd name="T61" fmla="*/ 195 h 1404"/>
                  <a:gd name="T62" fmla="*/ 501 w 1249"/>
                  <a:gd name="T63" fmla="*/ 104 h 1404"/>
                  <a:gd name="T64" fmla="*/ 519 w 1249"/>
                  <a:gd name="T65" fmla="*/ 98 h 1404"/>
                  <a:gd name="T66" fmla="*/ 558 w 1249"/>
                  <a:gd name="T67" fmla="*/ 56 h 1404"/>
                  <a:gd name="T68" fmla="*/ 586 w 1249"/>
                  <a:gd name="T69" fmla="*/ 45 h 1404"/>
                  <a:gd name="T70" fmla="*/ 643 w 1249"/>
                  <a:gd name="T71" fmla="*/ 50 h 1404"/>
                  <a:gd name="T72" fmla="*/ 689 w 1249"/>
                  <a:gd name="T73" fmla="*/ 74 h 1404"/>
                  <a:gd name="T74" fmla="*/ 760 w 1249"/>
                  <a:gd name="T75" fmla="*/ 80 h 1404"/>
                  <a:gd name="T76" fmla="*/ 795 w 1249"/>
                  <a:gd name="T77" fmla="*/ 87 h 1404"/>
                  <a:gd name="T78" fmla="*/ 824 w 1249"/>
                  <a:gd name="T79" fmla="*/ 84 h 1404"/>
                  <a:gd name="T80" fmla="*/ 882 w 1249"/>
                  <a:gd name="T81" fmla="*/ 97 h 1404"/>
                  <a:gd name="T82" fmla="*/ 928 w 1249"/>
                  <a:gd name="T83" fmla="*/ 111 h 1404"/>
                  <a:gd name="T84" fmla="*/ 961 w 1249"/>
                  <a:gd name="T85" fmla="*/ 111 h 1404"/>
                  <a:gd name="T86" fmla="*/ 998 w 1249"/>
                  <a:gd name="T87" fmla="*/ 122 h 1404"/>
                  <a:gd name="T88" fmla="*/ 1035 w 1249"/>
                  <a:gd name="T89" fmla="*/ 115 h 1404"/>
                  <a:gd name="T90" fmla="*/ 1070 w 1249"/>
                  <a:gd name="T91" fmla="*/ 74 h 1404"/>
                  <a:gd name="T92" fmla="*/ 1094 w 1249"/>
                  <a:gd name="T93" fmla="*/ 23 h 1404"/>
                  <a:gd name="T94" fmla="*/ 1199 w 1249"/>
                  <a:gd name="T95" fmla="*/ 8 h 1404"/>
                  <a:gd name="T96" fmla="*/ 1248 w 1249"/>
                  <a:gd name="T97" fmla="*/ 0 h 1404"/>
                  <a:gd name="T98" fmla="*/ 1249 w 1249"/>
                  <a:gd name="T99" fmla="*/ 979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9" h="1404">
                    <a:moveTo>
                      <a:pt x="1249" y="979"/>
                    </a:moveTo>
                    <a:lnTo>
                      <a:pt x="613" y="986"/>
                    </a:lnTo>
                    <a:lnTo>
                      <a:pt x="604" y="831"/>
                    </a:lnTo>
                    <a:lnTo>
                      <a:pt x="604" y="799"/>
                    </a:lnTo>
                    <a:lnTo>
                      <a:pt x="556" y="797"/>
                    </a:lnTo>
                    <a:lnTo>
                      <a:pt x="268" y="805"/>
                    </a:lnTo>
                    <a:lnTo>
                      <a:pt x="257" y="1404"/>
                    </a:lnTo>
                    <a:lnTo>
                      <a:pt x="209" y="1400"/>
                    </a:lnTo>
                    <a:lnTo>
                      <a:pt x="192" y="1361"/>
                    </a:lnTo>
                    <a:lnTo>
                      <a:pt x="120" y="1299"/>
                    </a:lnTo>
                    <a:lnTo>
                      <a:pt x="3" y="1289"/>
                    </a:lnTo>
                    <a:lnTo>
                      <a:pt x="11" y="1178"/>
                    </a:lnTo>
                    <a:lnTo>
                      <a:pt x="11" y="1125"/>
                    </a:lnTo>
                    <a:lnTo>
                      <a:pt x="35" y="1088"/>
                    </a:lnTo>
                    <a:lnTo>
                      <a:pt x="24" y="1043"/>
                    </a:lnTo>
                    <a:lnTo>
                      <a:pt x="0" y="1019"/>
                    </a:lnTo>
                    <a:lnTo>
                      <a:pt x="11" y="977"/>
                    </a:lnTo>
                    <a:lnTo>
                      <a:pt x="7" y="958"/>
                    </a:lnTo>
                    <a:lnTo>
                      <a:pt x="11" y="932"/>
                    </a:lnTo>
                    <a:lnTo>
                      <a:pt x="111" y="864"/>
                    </a:lnTo>
                    <a:lnTo>
                      <a:pt x="186" y="768"/>
                    </a:lnTo>
                    <a:lnTo>
                      <a:pt x="188" y="722"/>
                    </a:lnTo>
                    <a:lnTo>
                      <a:pt x="177" y="622"/>
                    </a:lnTo>
                    <a:lnTo>
                      <a:pt x="192" y="564"/>
                    </a:lnTo>
                    <a:lnTo>
                      <a:pt x="170" y="404"/>
                    </a:lnTo>
                    <a:lnTo>
                      <a:pt x="205" y="370"/>
                    </a:lnTo>
                    <a:lnTo>
                      <a:pt x="234" y="352"/>
                    </a:lnTo>
                    <a:lnTo>
                      <a:pt x="255" y="313"/>
                    </a:lnTo>
                    <a:lnTo>
                      <a:pt x="283" y="250"/>
                    </a:lnTo>
                    <a:lnTo>
                      <a:pt x="334" y="219"/>
                    </a:lnTo>
                    <a:lnTo>
                      <a:pt x="381" y="195"/>
                    </a:lnTo>
                    <a:lnTo>
                      <a:pt x="501" y="104"/>
                    </a:lnTo>
                    <a:lnTo>
                      <a:pt x="519" y="98"/>
                    </a:lnTo>
                    <a:lnTo>
                      <a:pt x="558" y="56"/>
                    </a:lnTo>
                    <a:lnTo>
                      <a:pt x="586" y="45"/>
                    </a:lnTo>
                    <a:lnTo>
                      <a:pt x="643" y="50"/>
                    </a:lnTo>
                    <a:lnTo>
                      <a:pt x="689" y="74"/>
                    </a:lnTo>
                    <a:lnTo>
                      <a:pt x="760" y="80"/>
                    </a:lnTo>
                    <a:lnTo>
                      <a:pt x="795" y="87"/>
                    </a:lnTo>
                    <a:lnTo>
                      <a:pt x="824" y="84"/>
                    </a:lnTo>
                    <a:lnTo>
                      <a:pt x="882" y="97"/>
                    </a:lnTo>
                    <a:lnTo>
                      <a:pt x="928" y="111"/>
                    </a:lnTo>
                    <a:lnTo>
                      <a:pt x="961" y="111"/>
                    </a:lnTo>
                    <a:lnTo>
                      <a:pt x="998" y="122"/>
                    </a:lnTo>
                    <a:lnTo>
                      <a:pt x="1035" y="115"/>
                    </a:lnTo>
                    <a:lnTo>
                      <a:pt x="1070" y="74"/>
                    </a:lnTo>
                    <a:lnTo>
                      <a:pt x="1094" y="23"/>
                    </a:lnTo>
                    <a:lnTo>
                      <a:pt x="1199" y="8"/>
                    </a:lnTo>
                    <a:lnTo>
                      <a:pt x="1248" y="0"/>
                    </a:lnTo>
                    <a:lnTo>
                      <a:pt x="1249" y="9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67" name="Freeform 79"/>
              <p:cNvSpPr>
                <a:spLocks/>
              </p:cNvSpPr>
              <p:nvPr/>
            </p:nvSpPr>
            <p:spPr bwMode="auto">
              <a:xfrm>
                <a:off x="1987" y="4258"/>
                <a:ext cx="1249" cy="1404"/>
              </a:xfrm>
              <a:custGeom>
                <a:avLst/>
                <a:gdLst>
                  <a:gd name="T0" fmla="*/ 1249 w 1249"/>
                  <a:gd name="T1" fmla="*/ 979 h 1404"/>
                  <a:gd name="T2" fmla="*/ 613 w 1249"/>
                  <a:gd name="T3" fmla="*/ 986 h 1404"/>
                  <a:gd name="T4" fmla="*/ 604 w 1249"/>
                  <a:gd name="T5" fmla="*/ 831 h 1404"/>
                  <a:gd name="T6" fmla="*/ 604 w 1249"/>
                  <a:gd name="T7" fmla="*/ 799 h 1404"/>
                  <a:gd name="T8" fmla="*/ 556 w 1249"/>
                  <a:gd name="T9" fmla="*/ 797 h 1404"/>
                  <a:gd name="T10" fmla="*/ 268 w 1249"/>
                  <a:gd name="T11" fmla="*/ 805 h 1404"/>
                  <a:gd name="T12" fmla="*/ 257 w 1249"/>
                  <a:gd name="T13" fmla="*/ 1404 h 1404"/>
                  <a:gd name="T14" fmla="*/ 209 w 1249"/>
                  <a:gd name="T15" fmla="*/ 1400 h 1404"/>
                  <a:gd name="T16" fmla="*/ 192 w 1249"/>
                  <a:gd name="T17" fmla="*/ 1361 h 1404"/>
                  <a:gd name="T18" fmla="*/ 120 w 1249"/>
                  <a:gd name="T19" fmla="*/ 1299 h 1404"/>
                  <a:gd name="T20" fmla="*/ 3 w 1249"/>
                  <a:gd name="T21" fmla="*/ 1289 h 1404"/>
                  <a:gd name="T22" fmla="*/ 11 w 1249"/>
                  <a:gd name="T23" fmla="*/ 1178 h 1404"/>
                  <a:gd name="T24" fmla="*/ 11 w 1249"/>
                  <a:gd name="T25" fmla="*/ 1125 h 1404"/>
                  <a:gd name="T26" fmla="*/ 35 w 1249"/>
                  <a:gd name="T27" fmla="*/ 1088 h 1404"/>
                  <a:gd name="T28" fmla="*/ 24 w 1249"/>
                  <a:gd name="T29" fmla="*/ 1043 h 1404"/>
                  <a:gd name="T30" fmla="*/ 0 w 1249"/>
                  <a:gd name="T31" fmla="*/ 1019 h 1404"/>
                  <a:gd name="T32" fmla="*/ 11 w 1249"/>
                  <a:gd name="T33" fmla="*/ 977 h 1404"/>
                  <a:gd name="T34" fmla="*/ 7 w 1249"/>
                  <a:gd name="T35" fmla="*/ 958 h 1404"/>
                  <a:gd name="T36" fmla="*/ 11 w 1249"/>
                  <a:gd name="T37" fmla="*/ 932 h 1404"/>
                  <a:gd name="T38" fmla="*/ 111 w 1249"/>
                  <a:gd name="T39" fmla="*/ 864 h 1404"/>
                  <a:gd name="T40" fmla="*/ 186 w 1249"/>
                  <a:gd name="T41" fmla="*/ 768 h 1404"/>
                  <a:gd name="T42" fmla="*/ 188 w 1249"/>
                  <a:gd name="T43" fmla="*/ 722 h 1404"/>
                  <a:gd name="T44" fmla="*/ 177 w 1249"/>
                  <a:gd name="T45" fmla="*/ 622 h 1404"/>
                  <a:gd name="T46" fmla="*/ 192 w 1249"/>
                  <a:gd name="T47" fmla="*/ 564 h 1404"/>
                  <a:gd name="T48" fmla="*/ 170 w 1249"/>
                  <a:gd name="T49" fmla="*/ 404 h 1404"/>
                  <a:gd name="T50" fmla="*/ 205 w 1249"/>
                  <a:gd name="T51" fmla="*/ 370 h 1404"/>
                  <a:gd name="T52" fmla="*/ 234 w 1249"/>
                  <a:gd name="T53" fmla="*/ 352 h 1404"/>
                  <a:gd name="T54" fmla="*/ 255 w 1249"/>
                  <a:gd name="T55" fmla="*/ 313 h 1404"/>
                  <a:gd name="T56" fmla="*/ 283 w 1249"/>
                  <a:gd name="T57" fmla="*/ 250 h 1404"/>
                  <a:gd name="T58" fmla="*/ 334 w 1249"/>
                  <a:gd name="T59" fmla="*/ 219 h 1404"/>
                  <a:gd name="T60" fmla="*/ 381 w 1249"/>
                  <a:gd name="T61" fmla="*/ 195 h 1404"/>
                  <a:gd name="T62" fmla="*/ 501 w 1249"/>
                  <a:gd name="T63" fmla="*/ 104 h 1404"/>
                  <a:gd name="T64" fmla="*/ 519 w 1249"/>
                  <a:gd name="T65" fmla="*/ 98 h 1404"/>
                  <a:gd name="T66" fmla="*/ 558 w 1249"/>
                  <a:gd name="T67" fmla="*/ 56 h 1404"/>
                  <a:gd name="T68" fmla="*/ 586 w 1249"/>
                  <a:gd name="T69" fmla="*/ 45 h 1404"/>
                  <a:gd name="T70" fmla="*/ 643 w 1249"/>
                  <a:gd name="T71" fmla="*/ 50 h 1404"/>
                  <a:gd name="T72" fmla="*/ 689 w 1249"/>
                  <a:gd name="T73" fmla="*/ 74 h 1404"/>
                  <a:gd name="T74" fmla="*/ 760 w 1249"/>
                  <a:gd name="T75" fmla="*/ 80 h 1404"/>
                  <a:gd name="T76" fmla="*/ 795 w 1249"/>
                  <a:gd name="T77" fmla="*/ 87 h 1404"/>
                  <a:gd name="T78" fmla="*/ 824 w 1249"/>
                  <a:gd name="T79" fmla="*/ 84 h 1404"/>
                  <a:gd name="T80" fmla="*/ 882 w 1249"/>
                  <a:gd name="T81" fmla="*/ 97 h 1404"/>
                  <a:gd name="T82" fmla="*/ 928 w 1249"/>
                  <a:gd name="T83" fmla="*/ 111 h 1404"/>
                  <a:gd name="T84" fmla="*/ 961 w 1249"/>
                  <a:gd name="T85" fmla="*/ 111 h 1404"/>
                  <a:gd name="T86" fmla="*/ 998 w 1249"/>
                  <a:gd name="T87" fmla="*/ 122 h 1404"/>
                  <a:gd name="T88" fmla="*/ 1035 w 1249"/>
                  <a:gd name="T89" fmla="*/ 115 h 1404"/>
                  <a:gd name="T90" fmla="*/ 1070 w 1249"/>
                  <a:gd name="T91" fmla="*/ 74 h 1404"/>
                  <a:gd name="T92" fmla="*/ 1094 w 1249"/>
                  <a:gd name="T93" fmla="*/ 23 h 1404"/>
                  <a:gd name="T94" fmla="*/ 1199 w 1249"/>
                  <a:gd name="T95" fmla="*/ 8 h 1404"/>
                  <a:gd name="T96" fmla="*/ 1248 w 1249"/>
                  <a:gd name="T97" fmla="*/ 0 h 1404"/>
                  <a:gd name="T98" fmla="*/ 1249 w 1249"/>
                  <a:gd name="T99" fmla="*/ 979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9" h="1404">
                    <a:moveTo>
                      <a:pt x="1249" y="979"/>
                    </a:moveTo>
                    <a:lnTo>
                      <a:pt x="613" y="986"/>
                    </a:lnTo>
                    <a:lnTo>
                      <a:pt x="604" y="831"/>
                    </a:lnTo>
                    <a:lnTo>
                      <a:pt x="604" y="799"/>
                    </a:lnTo>
                    <a:lnTo>
                      <a:pt x="556" y="797"/>
                    </a:lnTo>
                    <a:lnTo>
                      <a:pt x="268" y="805"/>
                    </a:lnTo>
                    <a:lnTo>
                      <a:pt x="257" y="1404"/>
                    </a:lnTo>
                    <a:lnTo>
                      <a:pt x="209" y="1400"/>
                    </a:lnTo>
                    <a:lnTo>
                      <a:pt x="192" y="1361"/>
                    </a:lnTo>
                    <a:lnTo>
                      <a:pt x="120" y="1299"/>
                    </a:lnTo>
                    <a:lnTo>
                      <a:pt x="3" y="1289"/>
                    </a:lnTo>
                    <a:lnTo>
                      <a:pt x="11" y="1178"/>
                    </a:lnTo>
                    <a:lnTo>
                      <a:pt x="11" y="1125"/>
                    </a:lnTo>
                    <a:lnTo>
                      <a:pt x="35" y="1088"/>
                    </a:lnTo>
                    <a:lnTo>
                      <a:pt x="24" y="1043"/>
                    </a:lnTo>
                    <a:lnTo>
                      <a:pt x="0" y="1019"/>
                    </a:lnTo>
                    <a:lnTo>
                      <a:pt x="11" y="977"/>
                    </a:lnTo>
                    <a:lnTo>
                      <a:pt x="7" y="958"/>
                    </a:lnTo>
                    <a:lnTo>
                      <a:pt x="11" y="932"/>
                    </a:lnTo>
                    <a:lnTo>
                      <a:pt x="111" y="864"/>
                    </a:lnTo>
                    <a:lnTo>
                      <a:pt x="186" y="768"/>
                    </a:lnTo>
                    <a:lnTo>
                      <a:pt x="188" y="722"/>
                    </a:lnTo>
                    <a:lnTo>
                      <a:pt x="177" y="622"/>
                    </a:lnTo>
                    <a:lnTo>
                      <a:pt x="192" y="564"/>
                    </a:lnTo>
                    <a:lnTo>
                      <a:pt x="170" y="404"/>
                    </a:lnTo>
                    <a:lnTo>
                      <a:pt x="205" y="370"/>
                    </a:lnTo>
                    <a:lnTo>
                      <a:pt x="234" y="352"/>
                    </a:lnTo>
                    <a:lnTo>
                      <a:pt x="255" y="313"/>
                    </a:lnTo>
                    <a:lnTo>
                      <a:pt x="283" y="250"/>
                    </a:lnTo>
                    <a:lnTo>
                      <a:pt x="334" y="219"/>
                    </a:lnTo>
                    <a:lnTo>
                      <a:pt x="381" y="195"/>
                    </a:lnTo>
                    <a:lnTo>
                      <a:pt x="501" y="104"/>
                    </a:lnTo>
                    <a:lnTo>
                      <a:pt x="519" y="98"/>
                    </a:lnTo>
                    <a:lnTo>
                      <a:pt x="558" y="56"/>
                    </a:lnTo>
                    <a:lnTo>
                      <a:pt x="586" y="45"/>
                    </a:lnTo>
                    <a:lnTo>
                      <a:pt x="643" y="50"/>
                    </a:lnTo>
                    <a:lnTo>
                      <a:pt x="689" y="74"/>
                    </a:lnTo>
                    <a:lnTo>
                      <a:pt x="760" y="80"/>
                    </a:lnTo>
                    <a:lnTo>
                      <a:pt x="795" y="87"/>
                    </a:lnTo>
                    <a:lnTo>
                      <a:pt x="824" y="84"/>
                    </a:lnTo>
                    <a:lnTo>
                      <a:pt x="882" y="97"/>
                    </a:lnTo>
                    <a:lnTo>
                      <a:pt x="928" y="111"/>
                    </a:lnTo>
                    <a:lnTo>
                      <a:pt x="961" y="111"/>
                    </a:lnTo>
                    <a:lnTo>
                      <a:pt x="998" y="122"/>
                    </a:lnTo>
                    <a:lnTo>
                      <a:pt x="1035" y="115"/>
                    </a:lnTo>
                    <a:lnTo>
                      <a:pt x="1070" y="74"/>
                    </a:lnTo>
                    <a:lnTo>
                      <a:pt x="1094" y="23"/>
                    </a:lnTo>
                    <a:lnTo>
                      <a:pt x="1199" y="8"/>
                    </a:lnTo>
                    <a:lnTo>
                      <a:pt x="1248" y="0"/>
                    </a:lnTo>
                    <a:lnTo>
                      <a:pt x="1249" y="97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68" name="Group 80"/>
            <p:cNvGrpSpPr>
              <a:grpSpLocks/>
            </p:cNvGrpSpPr>
            <p:nvPr/>
          </p:nvGrpSpPr>
          <p:grpSpPr bwMode="auto">
            <a:xfrm>
              <a:off x="3216" y="2899"/>
              <a:ext cx="885" cy="626"/>
              <a:chOff x="3229" y="4525"/>
              <a:chExt cx="2037" cy="1564"/>
            </a:xfrm>
          </p:grpSpPr>
          <p:sp>
            <p:nvSpPr>
              <p:cNvPr id="89169" name="Freeform 81"/>
              <p:cNvSpPr>
                <a:spLocks/>
              </p:cNvSpPr>
              <p:nvPr/>
            </p:nvSpPr>
            <p:spPr bwMode="auto">
              <a:xfrm>
                <a:off x="3229" y="4525"/>
                <a:ext cx="2037" cy="1564"/>
              </a:xfrm>
              <a:custGeom>
                <a:avLst/>
                <a:gdLst>
                  <a:gd name="T0" fmla="*/ 1514 w 2037"/>
                  <a:gd name="T1" fmla="*/ 29 h 1564"/>
                  <a:gd name="T2" fmla="*/ 1684 w 2037"/>
                  <a:gd name="T3" fmla="*/ 35 h 1564"/>
                  <a:gd name="T4" fmla="*/ 1688 w 2037"/>
                  <a:gd name="T5" fmla="*/ 64 h 1564"/>
                  <a:gd name="T6" fmla="*/ 1677 w 2037"/>
                  <a:gd name="T7" fmla="*/ 88 h 1564"/>
                  <a:gd name="T8" fmla="*/ 1680 w 2037"/>
                  <a:gd name="T9" fmla="*/ 109 h 1564"/>
                  <a:gd name="T10" fmla="*/ 1699 w 2037"/>
                  <a:gd name="T11" fmla="*/ 124 h 1564"/>
                  <a:gd name="T12" fmla="*/ 1717 w 2037"/>
                  <a:gd name="T13" fmla="*/ 124 h 1564"/>
                  <a:gd name="T14" fmla="*/ 1727 w 2037"/>
                  <a:gd name="T15" fmla="*/ 172 h 1564"/>
                  <a:gd name="T16" fmla="*/ 1747 w 2037"/>
                  <a:gd name="T17" fmla="*/ 205 h 1564"/>
                  <a:gd name="T18" fmla="*/ 1753 w 2037"/>
                  <a:gd name="T19" fmla="*/ 233 h 1564"/>
                  <a:gd name="T20" fmla="*/ 1738 w 2037"/>
                  <a:gd name="T21" fmla="*/ 251 h 1564"/>
                  <a:gd name="T22" fmla="*/ 1738 w 2037"/>
                  <a:gd name="T23" fmla="*/ 277 h 1564"/>
                  <a:gd name="T24" fmla="*/ 1784 w 2037"/>
                  <a:gd name="T25" fmla="*/ 314 h 1564"/>
                  <a:gd name="T26" fmla="*/ 1814 w 2037"/>
                  <a:gd name="T27" fmla="*/ 351 h 1564"/>
                  <a:gd name="T28" fmla="*/ 1825 w 2037"/>
                  <a:gd name="T29" fmla="*/ 382 h 1564"/>
                  <a:gd name="T30" fmla="*/ 1871 w 2037"/>
                  <a:gd name="T31" fmla="*/ 410 h 1564"/>
                  <a:gd name="T32" fmla="*/ 1887 w 2037"/>
                  <a:gd name="T33" fmla="*/ 432 h 1564"/>
                  <a:gd name="T34" fmla="*/ 1910 w 2037"/>
                  <a:gd name="T35" fmla="*/ 440 h 1564"/>
                  <a:gd name="T36" fmla="*/ 1947 w 2037"/>
                  <a:gd name="T37" fmla="*/ 392 h 1564"/>
                  <a:gd name="T38" fmla="*/ 1965 w 2037"/>
                  <a:gd name="T39" fmla="*/ 397 h 1564"/>
                  <a:gd name="T40" fmla="*/ 2037 w 2037"/>
                  <a:gd name="T41" fmla="*/ 542 h 1564"/>
                  <a:gd name="T42" fmla="*/ 2008 w 2037"/>
                  <a:gd name="T43" fmla="*/ 549 h 1564"/>
                  <a:gd name="T44" fmla="*/ 1592 w 2037"/>
                  <a:gd name="T45" fmla="*/ 562 h 1564"/>
                  <a:gd name="T46" fmla="*/ 1573 w 2037"/>
                  <a:gd name="T47" fmla="*/ 580 h 1564"/>
                  <a:gd name="T48" fmla="*/ 1579 w 2037"/>
                  <a:gd name="T49" fmla="*/ 654 h 1564"/>
                  <a:gd name="T50" fmla="*/ 1557 w 2037"/>
                  <a:gd name="T51" fmla="*/ 658 h 1564"/>
                  <a:gd name="T52" fmla="*/ 1557 w 2037"/>
                  <a:gd name="T53" fmla="*/ 810 h 1564"/>
                  <a:gd name="T54" fmla="*/ 1159 w 2037"/>
                  <a:gd name="T55" fmla="*/ 828 h 1564"/>
                  <a:gd name="T56" fmla="*/ 1113 w 2037"/>
                  <a:gd name="T57" fmla="*/ 802 h 1564"/>
                  <a:gd name="T58" fmla="*/ 1070 w 2037"/>
                  <a:gd name="T59" fmla="*/ 806 h 1564"/>
                  <a:gd name="T60" fmla="*/ 1056 w 2037"/>
                  <a:gd name="T61" fmla="*/ 771 h 1564"/>
                  <a:gd name="T62" fmla="*/ 1011 w 2037"/>
                  <a:gd name="T63" fmla="*/ 743 h 1564"/>
                  <a:gd name="T64" fmla="*/ 995 w 2037"/>
                  <a:gd name="T65" fmla="*/ 760 h 1564"/>
                  <a:gd name="T66" fmla="*/ 1019 w 2037"/>
                  <a:gd name="T67" fmla="*/ 1549 h 1564"/>
                  <a:gd name="T68" fmla="*/ 11 w 2037"/>
                  <a:gd name="T69" fmla="*/ 1564 h 1564"/>
                  <a:gd name="T70" fmla="*/ 0 w 2037"/>
                  <a:gd name="T71" fmla="*/ 74 h 1564"/>
                  <a:gd name="T72" fmla="*/ 501 w 2037"/>
                  <a:gd name="T73" fmla="*/ 51 h 1564"/>
                  <a:gd name="T74" fmla="*/ 531 w 2037"/>
                  <a:gd name="T75" fmla="*/ 64 h 1564"/>
                  <a:gd name="T76" fmla="*/ 601 w 2037"/>
                  <a:gd name="T77" fmla="*/ 70 h 1564"/>
                  <a:gd name="T78" fmla="*/ 948 w 2037"/>
                  <a:gd name="T79" fmla="*/ 162 h 1564"/>
                  <a:gd name="T80" fmla="*/ 985 w 2037"/>
                  <a:gd name="T81" fmla="*/ 131 h 1564"/>
                  <a:gd name="T82" fmla="*/ 1002 w 2037"/>
                  <a:gd name="T83" fmla="*/ 83 h 1564"/>
                  <a:gd name="T84" fmla="*/ 1035 w 2037"/>
                  <a:gd name="T85" fmla="*/ 77 h 1564"/>
                  <a:gd name="T86" fmla="*/ 1052 w 2037"/>
                  <a:gd name="T87" fmla="*/ 55 h 1564"/>
                  <a:gd name="T88" fmla="*/ 1052 w 2037"/>
                  <a:gd name="T89" fmla="*/ 24 h 1564"/>
                  <a:gd name="T90" fmla="*/ 1083 w 2037"/>
                  <a:gd name="T91" fmla="*/ 0 h 1564"/>
                  <a:gd name="T92" fmla="*/ 1351 w 2037"/>
                  <a:gd name="T93" fmla="*/ 16 h 1564"/>
                  <a:gd name="T94" fmla="*/ 1514 w 2037"/>
                  <a:gd name="T95" fmla="*/ 29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37" h="1564">
                    <a:moveTo>
                      <a:pt x="1514" y="29"/>
                    </a:moveTo>
                    <a:lnTo>
                      <a:pt x="1684" y="35"/>
                    </a:lnTo>
                    <a:lnTo>
                      <a:pt x="1688" y="64"/>
                    </a:lnTo>
                    <a:lnTo>
                      <a:pt x="1677" y="88"/>
                    </a:lnTo>
                    <a:lnTo>
                      <a:pt x="1680" y="109"/>
                    </a:lnTo>
                    <a:lnTo>
                      <a:pt x="1699" y="124"/>
                    </a:lnTo>
                    <a:lnTo>
                      <a:pt x="1717" y="124"/>
                    </a:lnTo>
                    <a:lnTo>
                      <a:pt x="1727" y="172"/>
                    </a:lnTo>
                    <a:lnTo>
                      <a:pt x="1747" y="205"/>
                    </a:lnTo>
                    <a:lnTo>
                      <a:pt x="1753" y="233"/>
                    </a:lnTo>
                    <a:lnTo>
                      <a:pt x="1738" y="251"/>
                    </a:lnTo>
                    <a:lnTo>
                      <a:pt x="1738" y="277"/>
                    </a:lnTo>
                    <a:lnTo>
                      <a:pt x="1784" y="314"/>
                    </a:lnTo>
                    <a:lnTo>
                      <a:pt x="1814" y="351"/>
                    </a:lnTo>
                    <a:lnTo>
                      <a:pt x="1825" y="382"/>
                    </a:lnTo>
                    <a:lnTo>
                      <a:pt x="1871" y="410"/>
                    </a:lnTo>
                    <a:lnTo>
                      <a:pt x="1887" y="432"/>
                    </a:lnTo>
                    <a:lnTo>
                      <a:pt x="1910" y="440"/>
                    </a:lnTo>
                    <a:lnTo>
                      <a:pt x="1947" y="392"/>
                    </a:lnTo>
                    <a:lnTo>
                      <a:pt x="1965" y="397"/>
                    </a:lnTo>
                    <a:lnTo>
                      <a:pt x="2037" y="542"/>
                    </a:lnTo>
                    <a:lnTo>
                      <a:pt x="2008" y="549"/>
                    </a:lnTo>
                    <a:lnTo>
                      <a:pt x="1592" y="562"/>
                    </a:lnTo>
                    <a:lnTo>
                      <a:pt x="1573" y="580"/>
                    </a:lnTo>
                    <a:lnTo>
                      <a:pt x="1579" y="654"/>
                    </a:lnTo>
                    <a:lnTo>
                      <a:pt x="1557" y="658"/>
                    </a:lnTo>
                    <a:lnTo>
                      <a:pt x="1557" y="810"/>
                    </a:lnTo>
                    <a:lnTo>
                      <a:pt x="1159" y="828"/>
                    </a:lnTo>
                    <a:lnTo>
                      <a:pt x="1113" y="802"/>
                    </a:lnTo>
                    <a:lnTo>
                      <a:pt x="1070" y="806"/>
                    </a:lnTo>
                    <a:lnTo>
                      <a:pt x="1056" y="771"/>
                    </a:lnTo>
                    <a:lnTo>
                      <a:pt x="1011" y="743"/>
                    </a:lnTo>
                    <a:lnTo>
                      <a:pt x="995" y="760"/>
                    </a:lnTo>
                    <a:lnTo>
                      <a:pt x="1019" y="1549"/>
                    </a:lnTo>
                    <a:lnTo>
                      <a:pt x="11" y="1564"/>
                    </a:lnTo>
                    <a:lnTo>
                      <a:pt x="0" y="74"/>
                    </a:lnTo>
                    <a:lnTo>
                      <a:pt x="501" y="51"/>
                    </a:lnTo>
                    <a:lnTo>
                      <a:pt x="531" y="64"/>
                    </a:lnTo>
                    <a:lnTo>
                      <a:pt x="601" y="70"/>
                    </a:lnTo>
                    <a:lnTo>
                      <a:pt x="948" y="162"/>
                    </a:lnTo>
                    <a:lnTo>
                      <a:pt x="985" y="131"/>
                    </a:lnTo>
                    <a:lnTo>
                      <a:pt x="1002" y="83"/>
                    </a:lnTo>
                    <a:lnTo>
                      <a:pt x="1035" y="77"/>
                    </a:lnTo>
                    <a:lnTo>
                      <a:pt x="1052" y="55"/>
                    </a:lnTo>
                    <a:lnTo>
                      <a:pt x="1052" y="24"/>
                    </a:lnTo>
                    <a:lnTo>
                      <a:pt x="1083" y="0"/>
                    </a:lnTo>
                    <a:lnTo>
                      <a:pt x="1351" y="16"/>
                    </a:lnTo>
                    <a:lnTo>
                      <a:pt x="1514" y="29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70" name="Freeform 82"/>
              <p:cNvSpPr>
                <a:spLocks/>
              </p:cNvSpPr>
              <p:nvPr/>
            </p:nvSpPr>
            <p:spPr bwMode="auto">
              <a:xfrm>
                <a:off x="3229" y="4525"/>
                <a:ext cx="2037" cy="1564"/>
              </a:xfrm>
              <a:custGeom>
                <a:avLst/>
                <a:gdLst>
                  <a:gd name="T0" fmla="*/ 1514 w 2037"/>
                  <a:gd name="T1" fmla="*/ 29 h 1564"/>
                  <a:gd name="T2" fmla="*/ 1684 w 2037"/>
                  <a:gd name="T3" fmla="*/ 35 h 1564"/>
                  <a:gd name="T4" fmla="*/ 1688 w 2037"/>
                  <a:gd name="T5" fmla="*/ 64 h 1564"/>
                  <a:gd name="T6" fmla="*/ 1677 w 2037"/>
                  <a:gd name="T7" fmla="*/ 88 h 1564"/>
                  <a:gd name="T8" fmla="*/ 1680 w 2037"/>
                  <a:gd name="T9" fmla="*/ 109 h 1564"/>
                  <a:gd name="T10" fmla="*/ 1699 w 2037"/>
                  <a:gd name="T11" fmla="*/ 124 h 1564"/>
                  <a:gd name="T12" fmla="*/ 1717 w 2037"/>
                  <a:gd name="T13" fmla="*/ 124 h 1564"/>
                  <a:gd name="T14" fmla="*/ 1727 w 2037"/>
                  <a:gd name="T15" fmla="*/ 172 h 1564"/>
                  <a:gd name="T16" fmla="*/ 1747 w 2037"/>
                  <a:gd name="T17" fmla="*/ 205 h 1564"/>
                  <a:gd name="T18" fmla="*/ 1753 w 2037"/>
                  <a:gd name="T19" fmla="*/ 233 h 1564"/>
                  <a:gd name="T20" fmla="*/ 1738 w 2037"/>
                  <a:gd name="T21" fmla="*/ 251 h 1564"/>
                  <a:gd name="T22" fmla="*/ 1738 w 2037"/>
                  <a:gd name="T23" fmla="*/ 277 h 1564"/>
                  <a:gd name="T24" fmla="*/ 1784 w 2037"/>
                  <a:gd name="T25" fmla="*/ 314 h 1564"/>
                  <a:gd name="T26" fmla="*/ 1814 w 2037"/>
                  <a:gd name="T27" fmla="*/ 351 h 1564"/>
                  <a:gd name="T28" fmla="*/ 1825 w 2037"/>
                  <a:gd name="T29" fmla="*/ 382 h 1564"/>
                  <a:gd name="T30" fmla="*/ 1871 w 2037"/>
                  <a:gd name="T31" fmla="*/ 410 h 1564"/>
                  <a:gd name="T32" fmla="*/ 1887 w 2037"/>
                  <a:gd name="T33" fmla="*/ 432 h 1564"/>
                  <a:gd name="T34" fmla="*/ 1910 w 2037"/>
                  <a:gd name="T35" fmla="*/ 440 h 1564"/>
                  <a:gd name="T36" fmla="*/ 1947 w 2037"/>
                  <a:gd name="T37" fmla="*/ 392 h 1564"/>
                  <a:gd name="T38" fmla="*/ 1965 w 2037"/>
                  <a:gd name="T39" fmla="*/ 397 h 1564"/>
                  <a:gd name="T40" fmla="*/ 2037 w 2037"/>
                  <a:gd name="T41" fmla="*/ 542 h 1564"/>
                  <a:gd name="T42" fmla="*/ 2008 w 2037"/>
                  <a:gd name="T43" fmla="*/ 549 h 1564"/>
                  <a:gd name="T44" fmla="*/ 1592 w 2037"/>
                  <a:gd name="T45" fmla="*/ 562 h 1564"/>
                  <a:gd name="T46" fmla="*/ 1573 w 2037"/>
                  <a:gd name="T47" fmla="*/ 580 h 1564"/>
                  <a:gd name="T48" fmla="*/ 1579 w 2037"/>
                  <a:gd name="T49" fmla="*/ 654 h 1564"/>
                  <a:gd name="T50" fmla="*/ 1557 w 2037"/>
                  <a:gd name="T51" fmla="*/ 658 h 1564"/>
                  <a:gd name="T52" fmla="*/ 1557 w 2037"/>
                  <a:gd name="T53" fmla="*/ 810 h 1564"/>
                  <a:gd name="T54" fmla="*/ 1159 w 2037"/>
                  <a:gd name="T55" fmla="*/ 828 h 1564"/>
                  <a:gd name="T56" fmla="*/ 1113 w 2037"/>
                  <a:gd name="T57" fmla="*/ 802 h 1564"/>
                  <a:gd name="T58" fmla="*/ 1070 w 2037"/>
                  <a:gd name="T59" fmla="*/ 806 h 1564"/>
                  <a:gd name="T60" fmla="*/ 1056 w 2037"/>
                  <a:gd name="T61" fmla="*/ 771 h 1564"/>
                  <a:gd name="T62" fmla="*/ 1011 w 2037"/>
                  <a:gd name="T63" fmla="*/ 743 h 1564"/>
                  <a:gd name="T64" fmla="*/ 995 w 2037"/>
                  <a:gd name="T65" fmla="*/ 760 h 1564"/>
                  <a:gd name="T66" fmla="*/ 1019 w 2037"/>
                  <a:gd name="T67" fmla="*/ 1549 h 1564"/>
                  <a:gd name="T68" fmla="*/ 11 w 2037"/>
                  <a:gd name="T69" fmla="*/ 1564 h 1564"/>
                  <a:gd name="T70" fmla="*/ 0 w 2037"/>
                  <a:gd name="T71" fmla="*/ 74 h 1564"/>
                  <a:gd name="T72" fmla="*/ 501 w 2037"/>
                  <a:gd name="T73" fmla="*/ 51 h 1564"/>
                  <a:gd name="T74" fmla="*/ 531 w 2037"/>
                  <a:gd name="T75" fmla="*/ 64 h 1564"/>
                  <a:gd name="T76" fmla="*/ 601 w 2037"/>
                  <a:gd name="T77" fmla="*/ 70 h 1564"/>
                  <a:gd name="T78" fmla="*/ 948 w 2037"/>
                  <a:gd name="T79" fmla="*/ 162 h 1564"/>
                  <a:gd name="T80" fmla="*/ 985 w 2037"/>
                  <a:gd name="T81" fmla="*/ 131 h 1564"/>
                  <a:gd name="T82" fmla="*/ 1002 w 2037"/>
                  <a:gd name="T83" fmla="*/ 83 h 1564"/>
                  <a:gd name="T84" fmla="*/ 1035 w 2037"/>
                  <a:gd name="T85" fmla="*/ 77 h 1564"/>
                  <a:gd name="T86" fmla="*/ 1052 w 2037"/>
                  <a:gd name="T87" fmla="*/ 55 h 1564"/>
                  <a:gd name="T88" fmla="*/ 1052 w 2037"/>
                  <a:gd name="T89" fmla="*/ 24 h 1564"/>
                  <a:gd name="T90" fmla="*/ 1083 w 2037"/>
                  <a:gd name="T91" fmla="*/ 0 h 1564"/>
                  <a:gd name="T92" fmla="*/ 1351 w 2037"/>
                  <a:gd name="T93" fmla="*/ 16 h 1564"/>
                  <a:gd name="T94" fmla="*/ 1514 w 2037"/>
                  <a:gd name="T95" fmla="*/ 29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37" h="1564">
                    <a:moveTo>
                      <a:pt x="1514" y="29"/>
                    </a:moveTo>
                    <a:lnTo>
                      <a:pt x="1684" y="35"/>
                    </a:lnTo>
                    <a:lnTo>
                      <a:pt x="1688" y="64"/>
                    </a:lnTo>
                    <a:lnTo>
                      <a:pt x="1677" y="88"/>
                    </a:lnTo>
                    <a:lnTo>
                      <a:pt x="1680" y="109"/>
                    </a:lnTo>
                    <a:lnTo>
                      <a:pt x="1699" y="124"/>
                    </a:lnTo>
                    <a:lnTo>
                      <a:pt x="1717" y="124"/>
                    </a:lnTo>
                    <a:lnTo>
                      <a:pt x="1727" y="172"/>
                    </a:lnTo>
                    <a:lnTo>
                      <a:pt x="1747" y="205"/>
                    </a:lnTo>
                    <a:lnTo>
                      <a:pt x="1753" y="233"/>
                    </a:lnTo>
                    <a:lnTo>
                      <a:pt x="1738" y="251"/>
                    </a:lnTo>
                    <a:lnTo>
                      <a:pt x="1738" y="277"/>
                    </a:lnTo>
                    <a:lnTo>
                      <a:pt x="1784" y="314"/>
                    </a:lnTo>
                    <a:lnTo>
                      <a:pt x="1814" y="351"/>
                    </a:lnTo>
                    <a:lnTo>
                      <a:pt x="1825" y="382"/>
                    </a:lnTo>
                    <a:lnTo>
                      <a:pt x="1871" y="410"/>
                    </a:lnTo>
                    <a:lnTo>
                      <a:pt x="1887" y="432"/>
                    </a:lnTo>
                    <a:lnTo>
                      <a:pt x="1910" y="440"/>
                    </a:lnTo>
                    <a:lnTo>
                      <a:pt x="1947" y="392"/>
                    </a:lnTo>
                    <a:lnTo>
                      <a:pt x="1965" y="397"/>
                    </a:lnTo>
                    <a:lnTo>
                      <a:pt x="2037" y="542"/>
                    </a:lnTo>
                    <a:lnTo>
                      <a:pt x="2008" y="549"/>
                    </a:lnTo>
                    <a:lnTo>
                      <a:pt x="1592" y="562"/>
                    </a:lnTo>
                    <a:lnTo>
                      <a:pt x="1573" y="580"/>
                    </a:lnTo>
                    <a:lnTo>
                      <a:pt x="1579" y="654"/>
                    </a:lnTo>
                    <a:lnTo>
                      <a:pt x="1557" y="658"/>
                    </a:lnTo>
                    <a:lnTo>
                      <a:pt x="1557" y="810"/>
                    </a:lnTo>
                    <a:lnTo>
                      <a:pt x="1159" y="828"/>
                    </a:lnTo>
                    <a:lnTo>
                      <a:pt x="1113" y="802"/>
                    </a:lnTo>
                    <a:lnTo>
                      <a:pt x="1070" y="806"/>
                    </a:lnTo>
                    <a:lnTo>
                      <a:pt x="1056" y="771"/>
                    </a:lnTo>
                    <a:lnTo>
                      <a:pt x="1011" y="743"/>
                    </a:lnTo>
                    <a:lnTo>
                      <a:pt x="995" y="760"/>
                    </a:lnTo>
                    <a:lnTo>
                      <a:pt x="1019" y="1549"/>
                    </a:lnTo>
                    <a:lnTo>
                      <a:pt x="11" y="1564"/>
                    </a:lnTo>
                    <a:lnTo>
                      <a:pt x="0" y="74"/>
                    </a:lnTo>
                    <a:lnTo>
                      <a:pt x="501" y="51"/>
                    </a:lnTo>
                    <a:lnTo>
                      <a:pt x="531" y="64"/>
                    </a:lnTo>
                    <a:lnTo>
                      <a:pt x="601" y="70"/>
                    </a:lnTo>
                    <a:lnTo>
                      <a:pt x="948" y="162"/>
                    </a:lnTo>
                    <a:lnTo>
                      <a:pt x="985" y="131"/>
                    </a:lnTo>
                    <a:lnTo>
                      <a:pt x="1002" y="83"/>
                    </a:lnTo>
                    <a:lnTo>
                      <a:pt x="1035" y="77"/>
                    </a:lnTo>
                    <a:lnTo>
                      <a:pt x="1052" y="55"/>
                    </a:lnTo>
                    <a:lnTo>
                      <a:pt x="1052" y="24"/>
                    </a:lnTo>
                    <a:lnTo>
                      <a:pt x="1083" y="0"/>
                    </a:lnTo>
                    <a:lnTo>
                      <a:pt x="1351" y="16"/>
                    </a:lnTo>
                    <a:lnTo>
                      <a:pt x="1514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71" name="Group 83"/>
            <p:cNvGrpSpPr>
              <a:grpSpLocks/>
            </p:cNvGrpSpPr>
            <p:nvPr/>
          </p:nvGrpSpPr>
          <p:grpSpPr bwMode="auto">
            <a:xfrm>
              <a:off x="4721" y="3004"/>
              <a:ext cx="196" cy="538"/>
              <a:chOff x="6693" y="4787"/>
              <a:chExt cx="451" cy="1345"/>
            </a:xfrm>
          </p:grpSpPr>
          <p:sp>
            <p:nvSpPr>
              <p:cNvPr id="89172" name="Freeform 84"/>
              <p:cNvSpPr>
                <a:spLocks/>
              </p:cNvSpPr>
              <p:nvPr/>
            </p:nvSpPr>
            <p:spPr bwMode="auto">
              <a:xfrm>
                <a:off x="6693" y="4787"/>
                <a:ext cx="451" cy="1345"/>
              </a:xfrm>
              <a:custGeom>
                <a:avLst/>
                <a:gdLst>
                  <a:gd name="T0" fmla="*/ 370 w 451"/>
                  <a:gd name="T1" fmla="*/ 2 h 1345"/>
                  <a:gd name="T2" fmla="*/ 451 w 451"/>
                  <a:gd name="T3" fmla="*/ 1341 h 1345"/>
                  <a:gd name="T4" fmla="*/ 363 w 451"/>
                  <a:gd name="T5" fmla="*/ 1345 h 1345"/>
                  <a:gd name="T6" fmla="*/ 322 w 451"/>
                  <a:gd name="T7" fmla="*/ 1269 h 1345"/>
                  <a:gd name="T8" fmla="*/ 342 w 451"/>
                  <a:gd name="T9" fmla="*/ 1112 h 1345"/>
                  <a:gd name="T10" fmla="*/ 318 w 451"/>
                  <a:gd name="T11" fmla="*/ 1080 h 1345"/>
                  <a:gd name="T12" fmla="*/ 281 w 451"/>
                  <a:gd name="T13" fmla="*/ 1043 h 1345"/>
                  <a:gd name="T14" fmla="*/ 263 w 451"/>
                  <a:gd name="T15" fmla="*/ 1006 h 1345"/>
                  <a:gd name="T16" fmla="*/ 252 w 451"/>
                  <a:gd name="T17" fmla="*/ 971 h 1345"/>
                  <a:gd name="T18" fmla="*/ 220 w 451"/>
                  <a:gd name="T19" fmla="*/ 947 h 1345"/>
                  <a:gd name="T20" fmla="*/ 97 w 451"/>
                  <a:gd name="T21" fmla="*/ 799 h 1345"/>
                  <a:gd name="T22" fmla="*/ 32 w 451"/>
                  <a:gd name="T23" fmla="*/ 683 h 1345"/>
                  <a:gd name="T24" fmla="*/ 0 w 451"/>
                  <a:gd name="T25" fmla="*/ 170 h 1345"/>
                  <a:gd name="T26" fmla="*/ 32 w 451"/>
                  <a:gd name="T27" fmla="*/ 137 h 1345"/>
                  <a:gd name="T28" fmla="*/ 28 w 451"/>
                  <a:gd name="T29" fmla="*/ 96 h 1345"/>
                  <a:gd name="T30" fmla="*/ 61 w 451"/>
                  <a:gd name="T31" fmla="*/ 82 h 1345"/>
                  <a:gd name="T32" fmla="*/ 106 w 451"/>
                  <a:gd name="T33" fmla="*/ 37 h 1345"/>
                  <a:gd name="T34" fmla="*/ 139 w 451"/>
                  <a:gd name="T35" fmla="*/ 54 h 1345"/>
                  <a:gd name="T36" fmla="*/ 163 w 451"/>
                  <a:gd name="T37" fmla="*/ 43 h 1345"/>
                  <a:gd name="T38" fmla="*/ 182 w 451"/>
                  <a:gd name="T39" fmla="*/ 2 h 1345"/>
                  <a:gd name="T40" fmla="*/ 281 w 451"/>
                  <a:gd name="T41" fmla="*/ 0 h 1345"/>
                  <a:gd name="T42" fmla="*/ 363 w 451"/>
                  <a:gd name="T43" fmla="*/ 2 h 1345"/>
                  <a:gd name="T44" fmla="*/ 370 w 451"/>
                  <a:gd name="T45" fmla="*/ 2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1" h="1345">
                    <a:moveTo>
                      <a:pt x="370" y="2"/>
                    </a:moveTo>
                    <a:lnTo>
                      <a:pt x="451" y="1341"/>
                    </a:lnTo>
                    <a:lnTo>
                      <a:pt x="363" y="1345"/>
                    </a:lnTo>
                    <a:lnTo>
                      <a:pt x="322" y="1269"/>
                    </a:lnTo>
                    <a:lnTo>
                      <a:pt x="342" y="1112"/>
                    </a:lnTo>
                    <a:lnTo>
                      <a:pt x="318" y="1080"/>
                    </a:lnTo>
                    <a:lnTo>
                      <a:pt x="281" y="1043"/>
                    </a:lnTo>
                    <a:lnTo>
                      <a:pt x="263" y="1006"/>
                    </a:lnTo>
                    <a:lnTo>
                      <a:pt x="252" y="971"/>
                    </a:lnTo>
                    <a:lnTo>
                      <a:pt x="220" y="947"/>
                    </a:lnTo>
                    <a:lnTo>
                      <a:pt x="97" y="799"/>
                    </a:lnTo>
                    <a:lnTo>
                      <a:pt x="32" y="683"/>
                    </a:lnTo>
                    <a:lnTo>
                      <a:pt x="0" y="170"/>
                    </a:lnTo>
                    <a:lnTo>
                      <a:pt x="32" y="137"/>
                    </a:lnTo>
                    <a:lnTo>
                      <a:pt x="28" y="96"/>
                    </a:lnTo>
                    <a:lnTo>
                      <a:pt x="61" y="82"/>
                    </a:lnTo>
                    <a:lnTo>
                      <a:pt x="106" y="37"/>
                    </a:lnTo>
                    <a:lnTo>
                      <a:pt x="139" y="54"/>
                    </a:lnTo>
                    <a:lnTo>
                      <a:pt x="163" y="43"/>
                    </a:lnTo>
                    <a:lnTo>
                      <a:pt x="182" y="2"/>
                    </a:lnTo>
                    <a:lnTo>
                      <a:pt x="281" y="0"/>
                    </a:lnTo>
                    <a:lnTo>
                      <a:pt x="363" y="2"/>
                    </a:lnTo>
                    <a:lnTo>
                      <a:pt x="370" y="2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73" name="Freeform 85"/>
              <p:cNvSpPr>
                <a:spLocks/>
              </p:cNvSpPr>
              <p:nvPr/>
            </p:nvSpPr>
            <p:spPr bwMode="auto">
              <a:xfrm>
                <a:off x="6693" y="4787"/>
                <a:ext cx="451" cy="1345"/>
              </a:xfrm>
              <a:custGeom>
                <a:avLst/>
                <a:gdLst>
                  <a:gd name="T0" fmla="*/ 370 w 451"/>
                  <a:gd name="T1" fmla="*/ 2 h 1345"/>
                  <a:gd name="T2" fmla="*/ 451 w 451"/>
                  <a:gd name="T3" fmla="*/ 1341 h 1345"/>
                  <a:gd name="T4" fmla="*/ 363 w 451"/>
                  <a:gd name="T5" fmla="*/ 1345 h 1345"/>
                  <a:gd name="T6" fmla="*/ 322 w 451"/>
                  <a:gd name="T7" fmla="*/ 1269 h 1345"/>
                  <a:gd name="T8" fmla="*/ 342 w 451"/>
                  <a:gd name="T9" fmla="*/ 1112 h 1345"/>
                  <a:gd name="T10" fmla="*/ 318 w 451"/>
                  <a:gd name="T11" fmla="*/ 1080 h 1345"/>
                  <a:gd name="T12" fmla="*/ 281 w 451"/>
                  <a:gd name="T13" fmla="*/ 1043 h 1345"/>
                  <a:gd name="T14" fmla="*/ 263 w 451"/>
                  <a:gd name="T15" fmla="*/ 1006 h 1345"/>
                  <a:gd name="T16" fmla="*/ 252 w 451"/>
                  <a:gd name="T17" fmla="*/ 971 h 1345"/>
                  <a:gd name="T18" fmla="*/ 220 w 451"/>
                  <a:gd name="T19" fmla="*/ 947 h 1345"/>
                  <a:gd name="T20" fmla="*/ 97 w 451"/>
                  <a:gd name="T21" fmla="*/ 799 h 1345"/>
                  <a:gd name="T22" fmla="*/ 32 w 451"/>
                  <a:gd name="T23" fmla="*/ 683 h 1345"/>
                  <a:gd name="T24" fmla="*/ 0 w 451"/>
                  <a:gd name="T25" fmla="*/ 170 h 1345"/>
                  <a:gd name="T26" fmla="*/ 32 w 451"/>
                  <a:gd name="T27" fmla="*/ 137 h 1345"/>
                  <a:gd name="T28" fmla="*/ 28 w 451"/>
                  <a:gd name="T29" fmla="*/ 96 h 1345"/>
                  <a:gd name="T30" fmla="*/ 61 w 451"/>
                  <a:gd name="T31" fmla="*/ 82 h 1345"/>
                  <a:gd name="T32" fmla="*/ 106 w 451"/>
                  <a:gd name="T33" fmla="*/ 37 h 1345"/>
                  <a:gd name="T34" fmla="*/ 139 w 451"/>
                  <a:gd name="T35" fmla="*/ 54 h 1345"/>
                  <a:gd name="T36" fmla="*/ 163 w 451"/>
                  <a:gd name="T37" fmla="*/ 43 h 1345"/>
                  <a:gd name="T38" fmla="*/ 182 w 451"/>
                  <a:gd name="T39" fmla="*/ 2 h 1345"/>
                  <a:gd name="T40" fmla="*/ 281 w 451"/>
                  <a:gd name="T41" fmla="*/ 0 h 1345"/>
                  <a:gd name="T42" fmla="*/ 363 w 451"/>
                  <a:gd name="T43" fmla="*/ 2 h 1345"/>
                  <a:gd name="T44" fmla="*/ 370 w 451"/>
                  <a:gd name="T45" fmla="*/ 2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1" h="1345">
                    <a:moveTo>
                      <a:pt x="370" y="2"/>
                    </a:moveTo>
                    <a:lnTo>
                      <a:pt x="451" y="1341"/>
                    </a:lnTo>
                    <a:lnTo>
                      <a:pt x="363" y="1345"/>
                    </a:lnTo>
                    <a:lnTo>
                      <a:pt x="322" y="1269"/>
                    </a:lnTo>
                    <a:lnTo>
                      <a:pt x="342" y="1112"/>
                    </a:lnTo>
                    <a:lnTo>
                      <a:pt x="318" y="1080"/>
                    </a:lnTo>
                    <a:lnTo>
                      <a:pt x="281" y="1043"/>
                    </a:lnTo>
                    <a:lnTo>
                      <a:pt x="263" y="1006"/>
                    </a:lnTo>
                    <a:lnTo>
                      <a:pt x="252" y="971"/>
                    </a:lnTo>
                    <a:lnTo>
                      <a:pt x="220" y="947"/>
                    </a:lnTo>
                    <a:lnTo>
                      <a:pt x="97" y="799"/>
                    </a:lnTo>
                    <a:lnTo>
                      <a:pt x="32" y="683"/>
                    </a:lnTo>
                    <a:lnTo>
                      <a:pt x="0" y="170"/>
                    </a:lnTo>
                    <a:lnTo>
                      <a:pt x="32" y="137"/>
                    </a:lnTo>
                    <a:lnTo>
                      <a:pt x="28" y="96"/>
                    </a:lnTo>
                    <a:lnTo>
                      <a:pt x="61" y="82"/>
                    </a:lnTo>
                    <a:lnTo>
                      <a:pt x="106" y="37"/>
                    </a:lnTo>
                    <a:lnTo>
                      <a:pt x="139" y="54"/>
                    </a:lnTo>
                    <a:lnTo>
                      <a:pt x="163" y="43"/>
                    </a:lnTo>
                    <a:lnTo>
                      <a:pt x="182" y="2"/>
                    </a:lnTo>
                    <a:lnTo>
                      <a:pt x="281" y="0"/>
                    </a:lnTo>
                    <a:lnTo>
                      <a:pt x="363" y="2"/>
                    </a:lnTo>
                    <a:lnTo>
                      <a:pt x="37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74" name="Group 86"/>
            <p:cNvGrpSpPr>
              <a:grpSpLocks/>
            </p:cNvGrpSpPr>
            <p:nvPr/>
          </p:nvGrpSpPr>
          <p:grpSpPr bwMode="auto">
            <a:xfrm>
              <a:off x="4352" y="3073"/>
              <a:ext cx="512" cy="486"/>
              <a:chOff x="5843" y="4961"/>
              <a:chExt cx="1178" cy="1215"/>
            </a:xfrm>
          </p:grpSpPr>
          <p:sp>
            <p:nvSpPr>
              <p:cNvPr id="89175" name="Freeform 87"/>
              <p:cNvSpPr>
                <a:spLocks/>
              </p:cNvSpPr>
              <p:nvPr/>
            </p:nvSpPr>
            <p:spPr bwMode="auto">
              <a:xfrm>
                <a:off x="5843" y="4961"/>
                <a:ext cx="1178" cy="1215"/>
              </a:xfrm>
              <a:custGeom>
                <a:avLst/>
                <a:gdLst>
                  <a:gd name="T0" fmla="*/ 854 w 1178"/>
                  <a:gd name="T1" fmla="*/ 501 h 1215"/>
                  <a:gd name="T2" fmla="*/ 854 w 1178"/>
                  <a:gd name="T3" fmla="*/ 546 h 1215"/>
                  <a:gd name="T4" fmla="*/ 1033 w 1178"/>
                  <a:gd name="T5" fmla="*/ 797 h 1215"/>
                  <a:gd name="T6" fmla="*/ 1065 w 1178"/>
                  <a:gd name="T7" fmla="*/ 808 h 1215"/>
                  <a:gd name="T8" fmla="*/ 1113 w 1178"/>
                  <a:gd name="T9" fmla="*/ 899 h 1215"/>
                  <a:gd name="T10" fmla="*/ 1157 w 1178"/>
                  <a:gd name="T11" fmla="*/ 943 h 1215"/>
                  <a:gd name="T12" fmla="*/ 1141 w 1178"/>
                  <a:gd name="T13" fmla="*/ 1110 h 1215"/>
                  <a:gd name="T14" fmla="*/ 1178 w 1178"/>
                  <a:gd name="T15" fmla="*/ 1169 h 1215"/>
                  <a:gd name="T16" fmla="*/ 33 w 1178"/>
                  <a:gd name="T17" fmla="*/ 1215 h 1215"/>
                  <a:gd name="T18" fmla="*/ 28 w 1178"/>
                  <a:gd name="T19" fmla="*/ 1147 h 1215"/>
                  <a:gd name="T20" fmla="*/ 48 w 1178"/>
                  <a:gd name="T21" fmla="*/ 1132 h 1215"/>
                  <a:gd name="T22" fmla="*/ 24 w 1178"/>
                  <a:gd name="T23" fmla="*/ 461 h 1215"/>
                  <a:gd name="T24" fmla="*/ 33 w 1178"/>
                  <a:gd name="T25" fmla="*/ 414 h 1215"/>
                  <a:gd name="T26" fmla="*/ 4 w 1178"/>
                  <a:gd name="T27" fmla="*/ 379 h 1215"/>
                  <a:gd name="T28" fmla="*/ 0 w 1178"/>
                  <a:gd name="T29" fmla="*/ 266 h 1215"/>
                  <a:gd name="T30" fmla="*/ 85 w 1178"/>
                  <a:gd name="T31" fmla="*/ 229 h 1215"/>
                  <a:gd name="T32" fmla="*/ 124 w 1178"/>
                  <a:gd name="T33" fmla="*/ 174 h 1215"/>
                  <a:gd name="T34" fmla="*/ 168 w 1178"/>
                  <a:gd name="T35" fmla="*/ 172 h 1215"/>
                  <a:gd name="T36" fmla="*/ 200 w 1178"/>
                  <a:gd name="T37" fmla="*/ 157 h 1215"/>
                  <a:gd name="T38" fmla="*/ 375 w 1178"/>
                  <a:gd name="T39" fmla="*/ 154 h 1215"/>
                  <a:gd name="T40" fmla="*/ 381 w 1178"/>
                  <a:gd name="T41" fmla="*/ 124 h 1215"/>
                  <a:gd name="T42" fmla="*/ 379 w 1178"/>
                  <a:gd name="T43" fmla="*/ 44 h 1215"/>
                  <a:gd name="T44" fmla="*/ 473 w 1178"/>
                  <a:gd name="T45" fmla="*/ 63 h 1215"/>
                  <a:gd name="T46" fmla="*/ 562 w 1178"/>
                  <a:gd name="T47" fmla="*/ 128 h 1215"/>
                  <a:gd name="T48" fmla="*/ 619 w 1178"/>
                  <a:gd name="T49" fmla="*/ 128 h 1215"/>
                  <a:gd name="T50" fmla="*/ 671 w 1178"/>
                  <a:gd name="T51" fmla="*/ 78 h 1215"/>
                  <a:gd name="T52" fmla="*/ 691 w 1178"/>
                  <a:gd name="T53" fmla="*/ 70 h 1215"/>
                  <a:gd name="T54" fmla="*/ 715 w 1178"/>
                  <a:gd name="T55" fmla="*/ 33 h 1215"/>
                  <a:gd name="T56" fmla="*/ 776 w 1178"/>
                  <a:gd name="T57" fmla="*/ 17 h 1215"/>
                  <a:gd name="T58" fmla="*/ 804 w 1178"/>
                  <a:gd name="T59" fmla="*/ 0 h 1215"/>
                  <a:gd name="T60" fmla="*/ 854 w 1178"/>
                  <a:gd name="T61" fmla="*/ 501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8" h="1215">
                    <a:moveTo>
                      <a:pt x="854" y="501"/>
                    </a:moveTo>
                    <a:lnTo>
                      <a:pt x="854" y="546"/>
                    </a:lnTo>
                    <a:lnTo>
                      <a:pt x="1033" y="797"/>
                    </a:lnTo>
                    <a:lnTo>
                      <a:pt x="1065" y="808"/>
                    </a:lnTo>
                    <a:lnTo>
                      <a:pt x="1113" y="899"/>
                    </a:lnTo>
                    <a:lnTo>
                      <a:pt x="1157" y="943"/>
                    </a:lnTo>
                    <a:lnTo>
                      <a:pt x="1141" y="1110"/>
                    </a:lnTo>
                    <a:lnTo>
                      <a:pt x="1178" y="1169"/>
                    </a:lnTo>
                    <a:lnTo>
                      <a:pt x="33" y="1215"/>
                    </a:lnTo>
                    <a:lnTo>
                      <a:pt x="28" y="1147"/>
                    </a:lnTo>
                    <a:lnTo>
                      <a:pt x="48" y="1132"/>
                    </a:lnTo>
                    <a:lnTo>
                      <a:pt x="24" y="461"/>
                    </a:lnTo>
                    <a:lnTo>
                      <a:pt x="33" y="414"/>
                    </a:lnTo>
                    <a:lnTo>
                      <a:pt x="4" y="379"/>
                    </a:lnTo>
                    <a:lnTo>
                      <a:pt x="0" y="266"/>
                    </a:lnTo>
                    <a:lnTo>
                      <a:pt x="85" y="229"/>
                    </a:lnTo>
                    <a:lnTo>
                      <a:pt x="124" y="174"/>
                    </a:lnTo>
                    <a:lnTo>
                      <a:pt x="168" y="172"/>
                    </a:lnTo>
                    <a:lnTo>
                      <a:pt x="200" y="157"/>
                    </a:lnTo>
                    <a:lnTo>
                      <a:pt x="375" y="154"/>
                    </a:lnTo>
                    <a:lnTo>
                      <a:pt x="381" y="124"/>
                    </a:lnTo>
                    <a:lnTo>
                      <a:pt x="379" y="44"/>
                    </a:lnTo>
                    <a:lnTo>
                      <a:pt x="473" y="63"/>
                    </a:lnTo>
                    <a:lnTo>
                      <a:pt x="562" y="128"/>
                    </a:lnTo>
                    <a:lnTo>
                      <a:pt x="619" y="128"/>
                    </a:lnTo>
                    <a:lnTo>
                      <a:pt x="671" y="78"/>
                    </a:lnTo>
                    <a:lnTo>
                      <a:pt x="691" y="70"/>
                    </a:lnTo>
                    <a:lnTo>
                      <a:pt x="715" y="33"/>
                    </a:lnTo>
                    <a:lnTo>
                      <a:pt x="776" y="17"/>
                    </a:lnTo>
                    <a:lnTo>
                      <a:pt x="804" y="0"/>
                    </a:lnTo>
                    <a:lnTo>
                      <a:pt x="854" y="501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76" name="Freeform 88"/>
              <p:cNvSpPr>
                <a:spLocks/>
              </p:cNvSpPr>
              <p:nvPr/>
            </p:nvSpPr>
            <p:spPr bwMode="auto">
              <a:xfrm>
                <a:off x="5843" y="4961"/>
                <a:ext cx="1178" cy="1215"/>
              </a:xfrm>
              <a:custGeom>
                <a:avLst/>
                <a:gdLst>
                  <a:gd name="T0" fmla="*/ 854 w 1178"/>
                  <a:gd name="T1" fmla="*/ 501 h 1215"/>
                  <a:gd name="T2" fmla="*/ 854 w 1178"/>
                  <a:gd name="T3" fmla="*/ 546 h 1215"/>
                  <a:gd name="T4" fmla="*/ 1033 w 1178"/>
                  <a:gd name="T5" fmla="*/ 797 h 1215"/>
                  <a:gd name="T6" fmla="*/ 1065 w 1178"/>
                  <a:gd name="T7" fmla="*/ 808 h 1215"/>
                  <a:gd name="T8" fmla="*/ 1113 w 1178"/>
                  <a:gd name="T9" fmla="*/ 899 h 1215"/>
                  <a:gd name="T10" fmla="*/ 1157 w 1178"/>
                  <a:gd name="T11" fmla="*/ 943 h 1215"/>
                  <a:gd name="T12" fmla="*/ 1141 w 1178"/>
                  <a:gd name="T13" fmla="*/ 1110 h 1215"/>
                  <a:gd name="T14" fmla="*/ 1178 w 1178"/>
                  <a:gd name="T15" fmla="*/ 1169 h 1215"/>
                  <a:gd name="T16" fmla="*/ 33 w 1178"/>
                  <a:gd name="T17" fmla="*/ 1215 h 1215"/>
                  <a:gd name="T18" fmla="*/ 28 w 1178"/>
                  <a:gd name="T19" fmla="*/ 1147 h 1215"/>
                  <a:gd name="T20" fmla="*/ 48 w 1178"/>
                  <a:gd name="T21" fmla="*/ 1132 h 1215"/>
                  <a:gd name="T22" fmla="*/ 24 w 1178"/>
                  <a:gd name="T23" fmla="*/ 461 h 1215"/>
                  <a:gd name="T24" fmla="*/ 33 w 1178"/>
                  <a:gd name="T25" fmla="*/ 414 h 1215"/>
                  <a:gd name="T26" fmla="*/ 4 w 1178"/>
                  <a:gd name="T27" fmla="*/ 379 h 1215"/>
                  <a:gd name="T28" fmla="*/ 0 w 1178"/>
                  <a:gd name="T29" fmla="*/ 266 h 1215"/>
                  <a:gd name="T30" fmla="*/ 85 w 1178"/>
                  <a:gd name="T31" fmla="*/ 229 h 1215"/>
                  <a:gd name="T32" fmla="*/ 124 w 1178"/>
                  <a:gd name="T33" fmla="*/ 174 h 1215"/>
                  <a:gd name="T34" fmla="*/ 168 w 1178"/>
                  <a:gd name="T35" fmla="*/ 172 h 1215"/>
                  <a:gd name="T36" fmla="*/ 200 w 1178"/>
                  <a:gd name="T37" fmla="*/ 157 h 1215"/>
                  <a:gd name="T38" fmla="*/ 375 w 1178"/>
                  <a:gd name="T39" fmla="*/ 154 h 1215"/>
                  <a:gd name="T40" fmla="*/ 381 w 1178"/>
                  <a:gd name="T41" fmla="*/ 124 h 1215"/>
                  <a:gd name="T42" fmla="*/ 379 w 1178"/>
                  <a:gd name="T43" fmla="*/ 44 h 1215"/>
                  <a:gd name="T44" fmla="*/ 473 w 1178"/>
                  <a:gd name="T45" fmla="*/ 63 h 1215"/>
                  <a:gd name="T46" fmla="*/ 562 w 1178"/>
                  <a:gd name="T47" fmla="*/ 128 h 1215"/>
                  <a:gd name="T48" fmla="*/ 619 w 1178"/>
                  <a:gd name="T49" fmla="*/ 128 h 1215"/>
                  <a:gd name="T50" fmla="*/ 671 w 1178"/>
                  <a:gd name="T51" fmla="*/ 78 h 1215"/>
                  <a:gd name="T52" fmla="*/ 691 w 1178"/>
                  <a:gd name="T53" fmla="*/ 70 h 1215"/>
                  <a:gd name="T54" fmla="*/ 715 w 1178"/>
                  <a:gd name="T55" fmla="*/ 33 h 1215"/>
                  <a:gd name="T56" fmla="*/ 776 w 1178"/>
                  <a:gd name="T57" fmla="*/ 17 h 1215"/>
                  <a:gd name="T58" fmla="*/ 804 w 1178"/>
                  <a:gd name="T59" fmla="*/ 0 h 1215"/>
                  <a:gd name="T60" fmla="*/ 854 w 1178"/>
                  <a:gd name="T61" fmla="*/ 501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8" h="1215">
                    <a:moveTo>
                      <a:pt x="854" y="501"/>
                    </a:moveTo>
                    <a:lnTo>
                      <a:pt x="854" y="546"/>
                    </a:lnTo>
                    <a:lnTo>
                      <a:pt x="1033" y="797"/>
                    </a:lnTo>
                    <a:lnTo>
                      <a:pt x="1065" y="808"/>
                    </a:lnTo>
                    <a:lnTo>
                      <a:pt x="1113" y="899"/>
                    </a:lnTo>
                    <a:lnTo>
                      <a:pt x="1157" y="943"/>
                    </a:lnTo>
                    <a:lnTo>
                      <a:pt x="1141" y="1110"/>
                    </a:lnTo>
                    <a:lnTo>
                      <a:pt x="1178" y="1169"/>
                    </a:lnTo>
                    <a:lnTo>
                      <a:pt x="33" y="1215"/>
                    </a:lnTo>
                    <a:lnTo>
                      <a:pt x="28" y="1147"/>
                    </a:lnTo>
                    <a:lnTo>
                      <a:pt x="48" y="1132"/>
                    </a:lnTo>
                    <a:lnTo>
                      <a:pt x="24" y="461"/>
                    </a:lnTo>
                    <a:lnTo>
                      <a:pt x="33" y="414"/>
                    </a:lnTo>
                    <a:lnTo>
                      <a:pt x="4" y="379"/>
                    </a:lnTo>
                    <a:lnTo>
                      <a:pt x="0" y="266"/>
                    </a:lnTo>
                    <a:lnTo>
                      <a:pt x="85" y="229"/>
                    </a:lnTo>
                    <a:lnTo>
                      <a:pt x="124" y="174"/>
                    </a:lnTo>
                    <a:lnTo>
                      <a:pt x="168" y="172"/>
                    </a:lnTo>
                    <a:lnTo>
                      <a:pt x="200" y="157"/>
                    </a:lnTo>
                    <a:lnTo>
                      <a:pt x="375" y="154"/>
                    </a:lnTo>
                    <a:lnTo>
                      <a:pt x="381" y="124"/>
                    </a:lnTo>
                    <a:lnTo>
                      <a:pt x="379" y="44"/>
                    </a:lnTo>
                    <a:lnTo>
                      <a:pt x="473" y="63"/>
                    </a:lnTo>
                    <a:lnTo>
                      <a:pt x="562" y="128"/>
                    </a:lnTo>
                    <a:lnTo>
                      <a:pt x="619" y="128"/>
                    </a:lnTo>
                    <a:lnTo>
                      <a:pt x="671" y="78"/>
                    </a:lnTo>
                    <a:lnTo>
                      <a:pt x="691" y="70"/>
                    </a:lnTo>
                    <a:lnTo>
                      <a:pt x="715" y="33"/>
                    </a:lnTo>
                    <a:lnTo>
                      <a:pt x="776" y="17"/>
                    </a:lnTo>
                    <a:lnTo>
                      <a:pt x="804" y="0"/>
                    </a:lnTo>
                    <a:lnTo>
                      <a:pt x="854" y="50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77" name="Group 89"/>
            <p:cNvGrpSpPr>
              <a:grpSpLocks/>
            </p:cNvGrpSpPr>
            <p:nvPr/>
          </p:nvGrpSpPr>
          <p:grpSpPr bwMode="auto">
            <a:xfrm>
              <a:off x="2613" y="3128"/>
              <a:ext cx="593" cy="595"/>
              <a:chOff x="1841" y="5098"/>
              <a:chExt cx="1364" cy="1487"/>
            </a:xfrm>
          </p:grpSpPr>
          <p:sp>
            <p:nvSpPr>
              <p:cNvPr id="89178" name="Freeform 90"/>
              <p:cNvSpPr>
                <a:spLocks/>
              </p:cNvSpPr>
              <p:nvPr/>
            </p:nvSpPr>
            <p:spPr bwMode="auto">
              <a:xfrm>
                <a:off x="1841" y="5098"/>
                <a:ext cx="1364" cy="1487"/>
              </a:xfrm>
              <a:custGeom>
                <a:avLst/>
                <a:gdLst>
                  <a:gd name="T0" fmla="*/ 678 w 1364"/>
                  <a:gd name="T1" fmla="*/ 170 h 1487"/>
                  <a:gd name="T2" fmla="*/ 702 w 1364"/>
                  <a:gd name="T3" fmla="*/ 190 h 1487"/>
                  <a:gd name="T4" fmla="*/ 1358 w 1364"/>
                  <a:gd name="T5" fmla="*/ 187 h 1487"/>
                  <a:gd name="T6" fmla="*/ 1364 w 1364"/>
                  <a:gd name="T7" fmla="*/ 1487 h 1487"/>
                  <a:gd name="T8" fmla="*/ 29 w 1364"/>
                  <a:gd name="T9" fmla="*/ 1056 h 1487"/>
                  <a:gd name="T10" fmla="*/ 29 w 1364"/>
                  <a:gd name="T11" fmla="*/ 1028 h 1487"/>
                  <a:gd name="T12" fmla="*/ 24 w 1364"/>
                  <a:gd name="T13" fmla="*/ 1010 h 1487"/>
                  <a:gd name="T14" fmla="*/ 0 w 1364"/>
                  <a:gd name="T15" fmla="*/ 997 h 1487"/>
                  <a:gd name="T16" fmla="*/ 57 w 1364"/>
                  <a:gd name="T17" fmla="*/ 904 h 1487"/>
                  <a:gd name="T18" fmla="*/ 92 w 1364"/>
                  <a:gd name="T19" fmla="*/ 825 h 1487"/>
                  <a:gd name="T20" fmla="*/ 203 w 1364"/>
                  <a:gd name="T21" fmla="*/ 827 h 1487"/>
                  <a:gd name="T22" fmla="*/ 242 w 1364"/>
                  <a:gd name="T23" fmla="*/ 817 h 1487"/>
                  <a:gd name="T24" fmla="*/ 270 w 1364"/>
                  <a:gd name="T25" fmla="*/ 780 h 1487"/>
                  <a:gd name="T26" fmla="*/ 327 w 1364"/>
                  <a:gd name="T27" fmla="*/ 642 h 1487"/>
                  <a:gd name="T28" fmla="*/ 332 w 1364"/>
                  <a:gd name="T29" fmla="*/ 614 h 1487"/>
                  <a:gd name="T30" fmla="*/ 399 w 1364"/>
                  <a:gd name="T31" fmla="*/ 610 h 1487"/>
                  <a:gd name="T32" fmla="*/ 401 w 1364"/>
                  <a:gd name="T33" fmla="*/ 553 h 1487"/>
                  <a:gd name="T34" fmla="*/ 405 w 1364"/>
                  <a:gd name="T35" fmla="*/ 26 h 1487"/>
                  <a:gd name="T36" fmla="*/ 401 w 1364"/>
                  <a:gd name="T37" fmla="*/ 9 h 1487"/>
                  <a:gd name="T38" fmla="*/ 674 w 1364"/>
                  <a:gd name="T39" fmla="*/ 0 h 1487"/>
                  <a:gd name="T40" fmla="*/ 686 w 1364"/>
                  <a:gd name="T41" fmla="*/ 177 h 1487"/>
                  <a:gd name="T42" fmla="*/ 678 w 1364"/>
                  <a:gd name="T43" fmla="*/ 170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4" h="1487">
                    <a:moveTo>
                      <a:pt x="678" y="170"/>
                    </a:moveTo>
                    <a:lnTo>
                      <a:pt x="702" y="190"/>
                    </a:lnTo>
                    <a:lnTo>
                      <a:pt x="1358" y="187"/>
                    </a:lnTo>
                    <a:lnTo>
                      <a:pt x="1364" y="1487"/>
                    </a:lnTo>
                    <a:lnTo>
                      <a:pt x="29" y="1056"/>
                    </a:lnTo>
                    <a:lnTo>
                      <a:pt x="29" y="1028"/>
                    </a:lnTo>
                    <a:lnTo>
                      <a:pt x="24" y="1010"/>
                    </a:lnTo>
                    <a:lnTo>
                      <a:pt x="0" y="997"/>
                    </a:lnTo>
                    <a:lnTo>
                      <a:pt x="57" y="904"/>
                    </a:lnTo>
                    <a:lnTo>
                      <a:pt x="92" y="825"/>
                    </a:lnTo>
                    <a:lnTo>
                      <a:pt x="203" y="827"/>
                    </a:lnTo>
                    <a:lnTo>
                      <a:pt x="242" y="817"/>
                    </a:lnTo>
                    <a:lnTo>
                      <a:pt x="270" y="780"/>
                    </a:lnTo>
                    <a:lnTo>
                      <a:pt x="327" y="642"/>
                    </a:lnTo>
                    <a:lnTo>
                      <a:pt x="332" y="614"/>
                    </a:lnTo>
                    <a:lnTo>
                      <a:pt x="399" y="610"/>
                    </a:lnTo>
                    <a:lnTo>
                      <a:pt x="401" y="553"/>
                    </a:lnTo>
                    <a:lnTo>
                      <a:pt x="405" y="26"/>
                    </a:lnTo>
                    <a:lnTo>
                      <a:pt x="401" y="9"/>
                    </a:lnTo>
                    <a:lnTo>
                      <a:pt x="674" y="0"/>
                    </a:lnTo>
                    <a:lnTo>
                      <a:pt x="686" y="177"/>
                    </a:lnTo>
                    <a:lnTo>
                      <a:pt x="678" y="17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79" name="Freeform 91"/>
              <p:cNvSpPr>
                <a:spLocks/>
              </p:cNvSpPr>
              <p:nvPr/>
            </p:nvSpPr>
            <p:spPr bwMode="auto">
              <a:xfrm>
                <a:off x="1841" y="5098"/>
                <a:ext cx="1364" cy="1487"/>
              </a:xfrm>
              <a:custGeom>
                <a:avLst/>
                <a:gdLst>
                  <a:gd name="T0" fmla="*/ 678 w 1364"/>
                  <a:gd name="T1" fmla="*/ 170 h 1487"/>
                  <a:gd name="T2" fmla="*/ 702 w 1364"/>
                  <a:gd name="T3" fmla="*/ 190 h 1487"/>
                  <a:gd name="T4" fmla="*/ 1358 w 1364"/>
                  <a:gd name="T5" fmla="*/ 187 h 1487"/>
                  <a:gd name="T6" fmla="*/ 1364 w 1364"/>
                  <a:gd name="T7" fmla="*/ 1487 h 1487"/>
                  <a:gd name="T8" fmla="*/ 29 w 1364"/>
                  <a:gd name="T9" fmla="*/ 1056 h 1487"/>
                  <a:gd name="T10" fmla="*/ 29 w 1364"/>
                  <a:gd name="T11" fmla="*/ 1028 h 1487"/>
                  <a:gd name="T12" fmla="*/ 24 w 1364"/>
                  <a:gd name="T13" fmla="*/ 1010 h 1487"/>
                  <a:gd name="T14" fmla="*/ 0 w 1364"/>
                  <a:gd name="T15" fmla="*/ 997 h 1487"/>
                  <a:gd name="T16" fmla="*/ 57 w 1364"/>
                  <a:gd name="T17" fmla="*/ 904 h 1487"/>
                  <a:gd name="T18" fmla="*/ 92 w 1364"/>
                  <a:gd name="T19" fmla="*/ 825 h 1487"/>
                  <a:gd name="T20" fmla="*/ 203 w 1364"/>
                  <a:gd name="T21" fmla="*/ 827 h 1487"/>
                  <a:gd name="T22" fmla="*/ 242 w 1364"/>
                  <a:gd name="T23" fmla="*/ 817 h 1487"/>
                  <a:gd name="T24" fmla="*/ 270 w 1364"/>
                  <a:gd name="T25" fmla="*/ 780 h 1487"/>
                  <a:gd name="T26" fmla="*/ 327 w 1364"/>
                  <a:gd name="T27" fmla="*/ 642 h 1487"/>
                  <a:gd name="T28" fmla="*/ 332 w 1364"/>
                  <a:gd name="T29" fmla="*/ 614 h 1487"/>
                  <a:gd name="T30" fmla="*/ 399 w 1364"/>
                  <a:gd name="T31" fmla="*/ 610 h 1487"/>
                  <a:gd name="T32" fmla="*/ 401 w 1364"/>
                  <a:gd name="T33" fmla="*/ 553 h 1487"/>
                  <a:gd name="T34" fmla="*/ 405 w 1364"/>
                  <a:gd name="T35" fmla="*/ 26 h 1487"/>
                  <a:gd name="T36" fmla="*/ 401 w 1364"/>
                  <a:gd name="T37" fmla="*/ 9 h 1487"/>
                  <a:gd name="T38" fmla="*/ 674 w 1364"/>
                  <a:gd name="T39" fmla="*/ 0 h 1487"/>
                  <a:gd name="T40" fmla="*/ 686 w 1364"/>
                  <a:gd name="T41" fmla="*/ 177 h 1487"/>
                  <a:gd name="T42" fmla="*/ 678 w 1364"/>
                  <a:gd name="T43" fmla="*/ 170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4" h="1487">
                    <a:moveTo>
                      <a:pt x="678" y="170"/>
                    </a:moveTo>
                    <a:lnTo>
                      <a:pt x="702" y="190"/>
                    </a:lnTo>
                    <a:lnTo>
                      <a:pt x="1358" y="187"/>
                    </a:lnTo>
                    <a:lnTo>
                      <a:pt x="1364" y="1487"/>
                    </a:lnTo>
                    <a:lnTo>
                      <a:pt x="29" y="1056"/>
                    </a:lnTo>
                    <a:lnTo>
                      <a:pt x="29" y="1028"/>
                    </a:lnTo>
                    <a:lnTo>
                      <a:pt x="24" y="1010"/>
                    </a:lnTo>
                    <a:lnTo>
                      <a:pt x="0" y="997"/>
                    </a:lnTo>
                    <a:lnTo>
                      <a:pt x="57" y="904"/>
                    </a:lnTo>
                    <a:lnTo>
                      <a:pt x="92" y="825"/>
                    </a:lnTo>
                    <a:lnTo>
                      <a:pt x="203" y="827"/>
                    </a:lnTo>
                    <a:lnTo>
                      <a:pt x="242" y="817"/>
                    </a:lnTo>
                    <a:lnTo>
                      <a:pt x="270" y="780"/>
                    </a:lnTo>
                    <a:lnTo>
                      <a:pt x="327" y="642"/>
                    </a:lnTo>
                    <a:lnTo>
                      <a:pt x="332" y="614"/>
                    </a:lnTo>
                    <a:lnTo>
                      <a:pt x="399" y="610"/>
                    </a:lnTo>
                    <a:lnTo>
                      <a:pt x="401" y="553"/>
                    </a:lnTo>
                    <a:lnTo>
                      <a:pt x="405" y="26"/>
                    </a:lnTo>
                    <a:lnTo>
                      <a:pt x="401" y="9"/>
                    </a:lnTo>
                    <a:lnTo>
                      <a:pt x="674" y="0"/>
                    </a:lnTo>
                    <a:lnTo>
                      <a:pt x="686" y="177"/>
                    </a:lnTo>
                    <a:lnTo>
                      <a:pt x="678" y="17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80" name="Group 92"/>
            <p:cNvGrpSpPr>
              <a:grpSpLocks/>
            </p:cNvGrpSpPr>
            <p:nvPr/>
          </p:nvGrpSpPr>
          <p:grpSpPr bwMode="auto">
            <a:xfrm>
              <a:off x="3662" y="3144"/>
              <a:ext cx="719" cy="394"/>
              <a:chOff x="4253" y="5137"/>
              <a:chExt cx="1655" cy="985"/>
            </a:xfrm>
          </p:grpSpPr>
          <p:sp>
            <p:nvSpPr>
              <p:cNvPr id="89181" name="Freeform 93"/>
              <p:cNvSpPr>
                <a:spLocks/>
              </p:cNvSpPr>
              <p:nvPr/>
            </p:nvSpPr>
            <p:spPr bwMode="auto">
              <a:xfrm>
                <a:off x="4305" y="5137"/>
                <a:ext cx="1603" cy="985"/>
              </a:xfrm>
              <a:custGeom>
                <a:avLst/>
                <a:gdLst>
                  <a:gd name="T0" fmla="*/ 1085 w 1603"/>
                  <a:gd name="T1" fmla="*/ 122 h 985"/>
                  <a:gd name="T2" fmla="*/ 1102 w 1603"/>
                  <a:gd name="T3" fmla="*/ 179 h 985"/>
                  <a:gd name="T4" fmla="*/ 1148 w 1603"/>
                  <a:gd name="T5" fmla="*/ 275 h 985"/>
                  <a:gd name="T6" fmla="*/ 1183 w 1603"/>
                  <a:gd name="T7" fmla="*/ 340 h 985"/>
                  <a:gd name="T8" fmla="*/ 1241 w 1603"/>
                  <a:gd name="T9" fmla="*/ 403 h 985"/>
                  <a:gd name="T10" fmla="*/ 1278 w 1603"/>
                  <a:gd name="T11" fmla="*/ 447 h 985"/>
                  <a:gd name="T12" fmla="*/ 1281 w 1603"/>
                  <a:gd name="T13" fmla="*/ 468 h 985"/>
                  <a:gd name="T14" fmla="*/ 1313 w 1603"/>
                  <a:gd name="T15" fmla="*/ 494 h 985"/>
                  <a:gd name="T16" fmla="*/ 1376 w 1603"/>
                  <a:gd name="T17" fmla="*/ 421 h 985"/>
                  <a:gd name="T18" fmla="*/ 1403 w 1603"/>
                  <a:gd name="T19" fmla="*/ 392 h 985"/>
                  <a:gd name="T20" fmla="*/ 1427 w 1603"/>
                  <a:gd name="T21" fmla="*/ 338 h 985"/>
                  <a:gd name="T22" fmla="*/ 1444 w 1603"/>
                  <a:gd name="T23" fmla="*/ 325 h 985"/>
                  <a:gd name="T24" fmla="*/ 1511 w 1603"/>
                  <a:gd name="T25" fmla="*/ 318 h 985"/>
                  <a:gd name="T26" fmla="*/ 1568 w 1603"/>
                  <a:gd name="T27" fmla="*/ 272 h 985"/>
                  <a:gd name="T28" fmla="*/ 1603 w 1603"/>
                  <a:gd name="T29" fmla="*/ 930 h 985"/>
                  <a:gd name="T30" fmla="*/ 1568 w 1603"/>
                  <a:gd name="T31" fmla="*/ 956 h 985"/>
                  <a:gd name="T32" fmla="*/ 21 w 1603"/>
                  <a:gd name="T33" fmla="*/ 985 h 985"/>
                  <a:gd name="T34" fmla="*/ 0 w 1603"/>
                  <a:gd name="T35" fmla="*/ 227 h 985"/>
                  <a:gd name="T36" fmla="*/ 2 w 1603"/>
                  <a:gd name="T37" fmla="*/ 211 h 985"/>
                  <a:gd name="T38" fmla="*/ 15 w 1603"/>
                  <a:gd name="T39" fmla="*/ 246 h 985"/>
                  <a:gd name="T40" fmla="*/ 43 w 1603"/>
                  <a:gd name="T41" fmla="*/ 257 h 985"/>
                  <a:gd name="T42" fmla="*/ 80 w 1603"/>
                  <a:gd name="T43" fmla="*/ 257 h 985"/>
                  <a:gd name="T44" fmla="*/ 98 w 1603"/>
                  <a:gd name="T45" fmla="*/ 279 h 985"/>
                  <a:gd name="T46" fmla="*/ 529 w 1603"/>
                  <a:gd name="T47" fmla="*/ 268 h 985"/>
                  <a:gd name="T48" fmla="*/ 549 w 1603"/>
                  <a:gd name="T49" fmla="*/ 275 h 985"/>
                  <a:gd name="T50" fmla="*/ 562 w 1603"/>
                  <a:gd name="T51" fmla="*/ 113 h 985"/>
                  <a:gd name="T52" fmla="*/ 581 w 1603"/>
                  <a:gd name="T53" fmla="*/ 79 h 985"/>
                  <a:gd name="T54" fmla="*/ 581 w 1603"/>
                  <a:gd name="T55" fmla="*/ 16 h 985"/>
                  <a:gd name="T56" fmla="*/ 1008 w 1603"/>
                  <a:gd name="T57" fmla="*/ 0 h 985"/>
                  <a:gd name="T58" fmla="*/ 1085 w 1603"/>
                  <a:gd name="T59" fmla="*/ 122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3" h="985">
                    <a:moveTo>
                      <a:pt x="1085" y="122"/>
                    </a:moveTo>
                    <a:lnTo>
                      <a:pt x="1102" y="179"/>
                    </a:lnTo>
                    <a:lnTo>
                      <a:pt x="1148" y="275"/>
                    </a:lnTo>
                    <a:lnTo>
                      <a:pt x="1183" y="340"/>
                    </a:lnTo>
                    <a:lnTo>
                      <a:pt x="1241" y="403"/>
                    </a:lnTo>
                    <a:lnTo>
                      <a:pt x="1278" y="447"/>
                    </a:lnTo>
                    <a:lnTo>
                      <a:pt x="1281" y="468"/>
                    </a:lnTo>
                    <a:lnTo>
                      <a:pt x="1313" y="494"/>
                    </a:lnTo>
                    <a:lnTo>
                      <a:pt x="1376" y="421"/>
                    </a:lnTo>
                    <a:lnTo>
                      <a:pt x="1403" y="392"/>
                    </a:lnTo>
                    <a:lnTo>
                      <a:pt x="1427" y="338"/>
                    </a:lnTo>
                    <a:lnTo>
                      <a:pt x="1444" y="325"/>
                    </a:lnTo>
                    <a:lnTo>
                      <a:pt x="1511" y="318"/>
                    </a:lnTo>
                    <a:lnTo>
                      <a:pt x="1568" y="272"/>
                    </a:lnTo>
                    <a:lnTo>
                      <a:pt x="1603" y="930"/>
                    </a:lnTo>
                    <a:lnTo>
                      <a:pt x="1568" y="956"/>
                    </a:lnTo>
                    <a:lnTo>
                      <a:pt x="21" y="985"/>
                    </a:lnTo>
                    <a:lnTo>
                      <a:pt x="0" y="227"/>
                    </a:lnTo>
                    <a:lnTo>
                      <a:pt x="2" y="211"/>
                    </a:lnTo>
                    <a:lnTo>
                      <a:pt x="15" y="246"/>
                    </a:lnTo>
                    <a:lnTo>
                      <a:pt x="43" y="257"/>
                    </a:lnTo>
                    <a:lnTo>
                      <a:pt x="80" y="257"/>
                    </a:lnTo>
                    <a:lnTo>
                      <a:pt x="98" y="279"/>
                    </a:lnTo>
                    <a:lnTo>
                      <a:pt x="529" y="268"/>
                    </a:lnTo>
                    <a:lnTo>
                      <a:pt x="549" y="275"/>
                    </a:lnTo>
                    <a:lnTo>
                      <a:pt x="562" y="113"/>
                    </a:lnTo>
                    <a:lnTo>
                      <a:pt x="581" y="79"/>
                    </a:lnTo>
                    <a:lnTo>
                      <a:pt x="581" y="16"/>
                    </a:lnTo>
                    <a:lnTo>
                      <a:pt x="1008" y="0"/>
                    </a:lnTo>
                    <a:lnTo>
                      <a:pt x="1085" y="122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82" name="Freeform 94"/>
              <p:cNvSpPr>
                <a:spLocks/>
              </p:cNvSpPr>
              <p:nvPr/>
            </p:nvSpPr>
            <p:spPr bwMode="auto">
              <a:xfrm>
                <a:off x="4253" y="5137"/>
                <a:ext cx="1603" cy="985"/>
              </a:xfrm>
              <a:custGeom>
                <a:avLst/>
                <a:gdLst>
                  <a:gd name="T0" fmla="*/ 1085 w 1603"/>
                  <a:gd name="T1" fmla="*/ 122 h 985"/>
                  <a:gd name="T2" fmla="*/ 1102 w 1603"/>
                  <a:gd name="T3" fmla="*/ 179 h 985"/>
                  <a:gd name="T4" fmla="*/ 1148 w 1603"/>
                  <a:gd name="T5" fmla="*/ 275 h 985"/>
                  <a:gd name="T6" fmla="*/ 1183 w 1603"/>
                  <a:gd name="T7" fmla="*/ 340 h 985"/>
                  <a:gd name="T8" fmla="*/ 1241 w 1603"/>
                  <a:gd name="T9" fmla="*/ 403 h 985"/>
                  <a:gd name="T10" fmla="*/ 1278 w 1603"/>
                  <a:gd name="T11" fmla="*/ 447 h 985"/>
                  <a:gd name="T12" fmla="*/ 1281 w 1603"/>
                  <a:gd name="T13" fmla="*/ 468 h 985"/>
                  <a:gd name="T14" fmla="*/ 1313 w 1603"/>
                  <a:gd name="T15" fmla="*/ 494 h 985"/>
                  <a:gd name="T16" fmla="*/ 1376 w 1603"/>
                  <a:gd name="T17" fmla="*/ 421 h 985"/>
                  <a:gd name="T18" fmla="*/ 1403 w 1603"/>
                  <a:gd name="T19" fmla="*/ 392 h 985"/>
                  <a:gd name="T20" fmla="*/ 1427 w 1603"/>
                  <a:gd name="T21" fmla="*/ 338 h 985"/>
                  <a:gd name="T22" fmla="*/ 1444 w 1603"/>
                  <a:gd name="T23" fmla="*/ 325 h 985"/>
                  <a:gd name="T24" fmla="*/ 1511 w 1603"/>
                  <a:gd name="T25" fmla="*/ 318 h 985"/>
                  <a:gd name="T26" fmla="*/ 1568 w 1603"/>
                  <a:gd name="T27" fmla="*/ 272 h 985"/>
                  <a:gd name="T28" fmla="*/ 1603 w 1603"/>
                  <a:gd name="T29" fmla="*/ 930 h 985"/>
                  <a:gd name="T30" fmla="*/ 1568 w 1603"/>
                  <a:gd name="T31" fmla="*/ 956 h 985"/>
                  <a:gd name="T32" fmla="*/ 21 w 1603"/>
                  <a:gd name="T33" fmla="*/ 985 h 985"/>
                  <a:gd name="T34" fmla="*/ 0 w 1603"/>
                  <a:gd name="T35" fmla="*/ 227 h 985"/>
                  <a:gd name="T36" fmla="*/ 2 w 1603"/>
                  <a:gd name="T37" fmla="*/ 211 h 985"/>
                  <a:gd name="T38" fmla="*/ 15 w 1603"/>
                  <a:gd name="T39" fmla="*/ 246 h 985"/>
                  <a:gd name="T40" fmla="*/ 43 w 1603"/>
                  <a:gd name="T41" fmla="*/ 257 h 985"/>
                  <a:gd name="T42" fmla="*/ 80 w 1603"/>
                  <a:gd name="T43" fmla="*/ 257 h 985"/>
                  <a:gd name="T44" fmla="*/ 98 w 1603"/>
                  <a:gd name="T45" fmla="*/ 279 h 985"/>
                  <a:gd name="T46" fmla="*/ 529 w 1603"/>
                  <a:gd name="T47" fmla="*/ 268 h 985"/>
                  <a:gd name="T48" fmla="*/ 549 w 1603"/>
                  <a:gd name="T49" fmla="*/ 275 h 985"/>
                  <a:gd name="T50" fmla="*/ 562 w 1603"/>
                  <a:gd name="T51" fmla="*/ 113 h 985"/>
                  <a:gd name="T52" fmla="*/ 581 w 1603"/>
                  <a:gd name="T53" fmla="*/ 79 h 985"/>
                  <a:gd name="T54" fmla="*/ 581 w 1603"/>
                  <a:gd name="T55" fmla="*/ 16 h 985"/>
                  <a:gd name="T56" fmla="*/ 1008 w 1603"/>
                  <a:gd name="T57" fmla="*/ 0 h 985"/>
                  <a:gd name="T58" fmla="*/ 1085 w 1603"/>
                  <a:gd name="T59" fmla="*/ 122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3" h="985">
                    <a:moveTo>
                      <a:pt x="1085" y="122"/>
                    </a:moveTo>
                    <a:lnTo>
                      <a:pt x="1102" y="179"/>
                    </a:lnTo>
                    <a:lnTo>
                      <a:pt x="1148" y="275"/>
                    </a:lnTo>
                    <a:lnTo>
                      <a:pt x="1183" y="340"/>
                    </a:lnTo>
                    <a:lnTo>
                      <a:pt x="1241" y="403"/>
                    </a:lnTo>
                    <a:lnTo>
                      <a:pt x="1278" y="447"/>
                    </a:lnTo>
                    <a:lnTo>
                      <a:pt x="1281" y="468"/>
                    </a:lnTo>
                    <a:lnTo>
                      <a:pt x="1313" y="494"/>
                    </a:lnTo>
                    <a:lnTo>
                      <a:pt x="1376" y="421"/>
                    </a:lnTo>
                    <a:lnTo>
                      <a:pt x="1403" y="392"/>
                    </a:lnTo>
                    <a:lnTo>
                      <a:pt x="1427" y="338"/>
                    </a:lnTo>
                    <a:lnTo>
                      <a:pt x="1444" y="325"/>
                    </a:lnTo>
                    <a:lnTo>
                      <a:pt x="1511" y="318"/>
                    </a:lnTo>
                    <a:lnTo>
                      <a:pt x="1568" y="272"/>
                    </a:lnTo>
                    <a:lnTo>
                      <a:pt x="1603" y="930"/>
                    </a:lnTo>
                    <a:lnTo>
                      <a:pt x="1568" y="956"/>
                    </a:lnTo>
                    <a:lnTo>
                      <a:pt x="21" y="985"/>
                    </a:lnTo>
                    <a:lnTo>
                      <a:pt x="0" y="227"/>
                    </a:lnTo>
                    <a:lnTo>
                      <a:pt x="2" y="211"/>
                    </a:lnTo>
                    <a:lnTo>
                      <a:pt x="15" y="246"/>
                    </a:lnTo>
                    <a:lnTo>
                      <a:pt x="43" y="257"/>
                    </a:lnTo>
                    <a:lnTo>
                      <a:pt x="80" y="257"/>
                    </a:lnTo>
                    <a:lnTo>
                      <a:pt x="98" y="279"/>
                    </a:lnTo>
                    <a:lnTo>
                      <a:pt x="529" y="268"/>
                    </a:lnTo>
                    <a:lnTo>
                      <a:pt x="549" y="275"/>
                    </a:lnTo>
                    <a:lnTo>
                      <a:pt x="562" y="113"/>
                    </a:lnTo>
                    <a:lnTo>
                      <a:pt x="581" y="79"/>
                    </a:lnTo>
                    <a:lnTo>
                      <a:pt x="581" y="16"/>
                    </a:lnTo>
                    <a:lnTo>
                      <a:pt x="1008" y="0"/>
                    </a:lnTo>
                    <a:lnTo>
                      <a:pt x="1085" y="1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83" name="Group 95"/>
            <p:cNvGrpSpPr>
              <a:grpSpLocks/>
            </p:cNvGrpSpPr>
            <p:nvPr/>
          </p:nvGrpSpPr>
          <p:grpSpPr bwMode="auto">
            <a:xfrm>
              <a:off x="3205" y="3539"/>
              <a:ext cx="1159" cy="442"/>
              <a:chOff x="3204" y="6126"/>
              <a:chExt cx="2667" cy="1103"/>
            </a:xfrm>
          </p:grpSpPr>
          <p:sp>
            <p:nvSpPr>
              <p:cNvPr id="89184" name="Freeform 96"/>
              <p:cNvSpPr>
                <a:spLocks/>
              </p:cNvSpPr>
              <p:nvPr/>
            </p:nvSpPr>
            <p:spPr bwMode="auto">
              <a:xfrm>
                <a:off x="3204" y="6156"/>
                <a:ext cx="2635" cy="1073"/>
              </a:xfrm>
              <a:custGeom>
                <a:avLst/>
                <a:gdLst>
                  <a:gd name="T0" fmla="*/ 2609 w 2635"/>
                  <a:gd name="T1" fmla="*/ 200 h 1073"/>
                  <a:gd name="T2" fmla="*/ 2627 w 2635"/>
                  <a:gd name="T3" fmla="*/ 213 h 1073"/>
                  <a:gd name="T4" fmla="*/ 2635 w 2635"/>
                  <a:gd name="T5" fmla="*/ 348 h 1073"/>
                  <a:gd name="T6" fmla="*/ 2618 w 2635"/>
                  <a:gd name="T7" fmla="*/ 368 h 1073"/>
                  <a:gd name="T8" fmla="*/ 2627 w 2635"/>
                  <a:gd name="T9" fmla="*/ 697 h 1073"/>
                  <a:gd name="T10" fmla="*/ 2614 w 2635"/>
                  <a:gd name="T11" fmla="*/ 723 h 1073"/>
                  <a:gd name="T12" fmla="*/ 2611 w 2635"/>
                  <a:gd name="T13" fmla="*/ 749 h 1073"/>
                  <a:gd name="T14" fmla="*/ 2274 w 2635"/>
                  <a:gd name="T15" fmla="*/ 760 h 1073"/>
                  <a:gd name="T16" fmla="*/ 1973 w 2635"/>
                  <a:gd name="T17" fmla="*/ 779 h 1073"/>
                  <a:gd name="T18" fmla="*/ 1966 w 2635"/>
                  <a:gd name="T19" fmla="*/ 806 h 1073"/>
                  <a:gd name="T20" fmla="*/ 1967 w 2635"/>
                  <a:gd name="T21" fmla="*/ 969 h 1073"/>
                  <a:gd name="T22" fmla="*/ 1794 w 2635"/>
                  <a:gd name="T23" fmla="*/ 986 h 1073"/>
                  <a:gd name="T24" fmla="*/ 1792 w 2635"/>
                  <a:gd name="T25" fmla="*/ 1002 h 1073"/>
                  <a:gd name="T26" fmla="*/ 1792 w 2635"/>
                  <a:gd name="T27" fmla="*/ 1073 h 1073"/>
                  <a:gd name="T28" fmla="*/ 357 w 2635"/>
                  <a:gd name="T29" fmla="*/ 607 h 1073"/>
                  <a:gd name="T30" fmla="*/ 2 w 2635"/>
                  <a:gd name="T31" fmla="*/ 483 h 1073"/>
                  <a:gd name="T32" fmla="*/ 0 w 2635"/>
                  <a:gd name="T33" fmla="*/ 26 h 1073"/>
                  <a:gd name="T34" fmla="*/ 2442 w 2635"/>
                  <a:gd name="T35" fmla="*/ 4 h 1073"/>
                  <a:gd name="T36" fmla="*/ 2600 w 2635"/>
                  <a:gd name="T37" fmla="*/ 0 h 1073"/>
                  <a:gd name="T38" fmla="*/ 2609 w 2635"/>
                  <a:gd name="T39" fmla="*/ 20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35" h="1073">
                    <a:moveTo>
                      <a:pt x="2609" y="200"/>
                    </a:moveTo>
                    <a:lnTo>
                      <a:pt x="2627" y="213"/>
                    </a:lnTo>
                    <a:lnTo>
                      <a:pt x="2635" y="348"/>
                    </a:lnTo>
                    <a:lnTo>
                      <a:pt x="2618" y="368"/>
                    </a:lnTo>
                    <a:lnTo>
                      <a:pt x="2627" y="697"/>
                    </a:lnTo>
                    <a:lnTo>
                      <a:pt x="2614" y="723"/>
                    </a:lnTo>
                    <a:lnTo>
                      <a:pt x="2611" y="749"/>
                    </a:lnTo>
                    <a:lnTo>
                      <a:pt x="2274" y="760"/>
                    </a:lnTo>
                    <a:lnTo>
                      <a:pt x="1973" y="779"/>
                    </a:lnTo>
                    <a:lnTo>
                      <a:pt x="1966" y="806"/>
                    </a:lnTo>
                    <a:lnTo>
                      <a:pt x="1967" y="969"/>
                    </a:lnTo>
                    <a:lnTo>
                      <a:pt x="1794" y="986"/>
                    </a:lnTo>
                    <a:lnTo>
                      <a:pt x="1792" y="1002"/>
                    </a:lnTo>
                    <a:lnTo>
                      <a:pt x="1792" y="1073"/>
                    </a:lnTo>
                    <a:lnTo>
                      <a:pt x="357" y="607"/>
                    </a:lnTo>
                    <a:lnTo>
                      <a:pt x="2" y="483"/>
                    </a:lnTo>
                    <a:lnTo>
                      <a:pt x="0" y="26"/>
                    </a:lnTo>
                    <a:lnTo>
                      <a:pt x="2442" y="4"/>
                    </a:lnTo>
                    <a:lnTo>
                      <a:pt x="2600" y="0"/>
                    </a:lnTo>
                    <a:lnTo>
                      <a:pt x="2609" y="20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85" name="Freeform 97"/>
              <p:cNvSpPr>
                <a:spLocks/>
              </p:cNvSpPr>
              <p:nvPr/>
            </p:nvSpPr>
            <p:spPr bwMode="auto">
              <a:xfrm>
                <a:off x="3236" y="6126"/>
                <a:ext cx="2635" cy="1073"/>
              </a:xfrm>
              <a:custGeom>
                <a:avLst/>
                <a:gdLst>
                  <a:gd name="T0" fmla="*/ 2609 w 2635"/>
                  <a:gd name="T1" fmla="*/ 200 h 1073"/>
                  <a:gd name="T2" fmla="*/ 2627 w 2635"/>
                  <a:gd name="T3" fmla="*/ 213 h 1073"/>
                  <a:gd name="T4" fmla="*/ 2635 w 2635"/>
                  <a:gd name="T5" fmla="*/ 348 h 1073"/>
                  <a:gd name="T6" fmla="*/ 2618 w 2635"/>
                  <a:gd name="T7" fmla="*/ 368 h 1073"/>
                  <a:gd name="T8" fmla="*/ 2627 w 2635"/>
                  <a:gd name="T9" fmla="*/ 697 h 1073"/>
                  <a:gd name="T10" fmla="*/ 2614 w 2635"/>
                  <a:gd name="T11" fmla="*/ 723 h 1073"/>
                  <a:gd name="T12" fmla="*/ 2611 w 2635"/>
                  <a:gd name="T13" fmla="*/ 749 h 1073"/>
                  <a:gd name="T14" fmla="*/ 2274 w 2635"/>
                  <a:gd name="T15" fmla="*/ 760 h 1073"/>
                  <a:gd name="T16" fmla="*/ 1973 w 2635"/>
                  <a:gd name="T17" fmla="*/ 779 h 1073"/>
                  <a:gd name="T18" fmla="*/ 1966 w 2635"/>
                  <a:gd name="T19" fmla="*/ 806 h 1073"/>
                  <a:gd name="T20" fmla="*/ 1967 w 2635"/>
                  <a:gd name="T21" fmla="*/ 969 h 1073"/>
                  <a:gd name="T22" fmla="*/ 1794 w 2635"/>
                  <a:gd name="T23" fmla="*/ 986 h 1073"/>
                  <a:gd name="T24" fmla="*/ 1792 w 2635"/>
                  <a:gd name="T25" fmla="*/ 1002 h 1073"/>
                  <a:gd name="T26" fmla="*/ 1792 w 2635"/>
                  <a:gd name="T27" fmla="*/ 1073 h 1073"/>
                  <a:gd name="T28" fmla="*/ 357 w 2635"/>
                  <a:gd name="T29" fmla="*/ 607 h 1073"/>
                  <a:gd name="T30" fmla="*/ 2 w 2635"/>
                  <a:gd name="T31" fmla="*/ 483 h 1073"/>
                  <a:gd name="T32" fmla="*/ 0 w 2635"/>
                  <a:gd name="T33" fmla="*/ 26 h 1073"/>
                  <a:gd name="T34" fmla="*/ 2442 w 2635"/>
                  <a:gd name="T35" fmla="*/ 4 h 1073"/>
                  <a:gd name="T36" fmla="*/ 2600 w 2635"/>
                  <a:gd name="T37" fmla="*/ 0 h 1073"/>
                  <a:gd name="T38" fmla="*/ 2609 w 2635"/>
                  <a:gd name="T39" fmla="*/ 20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35" h="1073">
                    <a:moveTo>
                      <a:pt x="2609" y="200"/>
                    </a:moveTo>
                    <a:lnTo>
                      <a:pt x="2627" y="213"/>
                    </a:lnTo>
                    <a:lnTo>
                      <a:pt x="2635" y="348"/>
                    </a:lnTo>
                    <a:lnTo>
                      <a:pt x="2618" y="368"/>
                    </a:lnTo>
                    <a:lnTo>
                      <a:pt x="2627" y="697"/>
                    </a:lnTo>
                    <a:lnTo>
                      <a:pt x="2614" y="723"/>
                    </a:lnTo>
                    <a:lnTo>
                      <a:pt x="2611" y="749"/>
                    </a:lnTo>
                    <a:lnTo>
                      <a:pt x="2274" y="760"/>
                    </a:lnTo>
                    <a:lnTo>
                      <a:pt x="1973" y="779"/>
                    </a:lnTo>
                    <a:lnTo>
                      <a:pt x="1966" y="806"/>
                    </a:lnTo>
                    <a:lnTo>
                      <a:pt x="1967" y="969"/>
                    </a:lnTo>
                    <a:lnTo>
                      <a:pt x="1794" y="986"/>
                    </a:lnTo>
                    <a:lnTo>
                      <a:pt x="1792" y="1002"/>
                    </a:lnTo>
                    <a:lnTo>
                      <a:pt x="1792" y="1073"/>
                    </a:lnTo>
                    <a:lnTo>
                      <a:pt x="357" y="607"/>
                    </a:lnTo>
                    <a:lnTo>
                      <a:pt x="2" y="483"/>
                    </a:lnTo>
                    <a:lnTo>
                      <a:pt x="0" y="26"/>
                    </a:lnTo>
                    <a:lnTo>
                      <a:pt x="2442" y="4"/>
                    </a:lnTo>
                    <a:lnTo>
                      <a:pt x="2600" y="0"/>
                    </a:lnTo>
                    <a:lnTo>
                      <a:pt x="2609" y="2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86" name="Group 98"/>
            <p:cNvGrpSpPr>
              <a:grpSpLocks/>
            </p:cNvGrpSpPr>
            <p:nvPr/>
          </p:nvGrpSpPr>
          <p:grpSpPr bwMode="auto">
            <a:xfrm>
              <a:off x="4365" y="3552"/>
              <a:ext cx="575" cy="459"/>
              <a:chOff x="5874" y="6158"/>
              <a:chExt cx="1322" cy="1146"/>
            </a:xfrm>
          </p:grpSpPr>
          <p:sp>
            <p:nvSpPr>
              <p:cNvPr id="89187" name="Freeform 99"/>
              <p:cNvSpPr>
                <a:spLocks/>
              </p:cNvSpPr>
              <p:nvPr/>
            </p:nvSpPr>
            <p:spPr bwMode="auto">
              <a:xfrm>
                <a:off x="5874" y="6158"/>
                <a:ext cx="1322" cy="1146"/>
              </a:xfrm>
              <a:custGeom>
                <a:avLst/>
                <a:gdLst>
                  <a:gd name="T0" fmla="*/ 1322 w 1322"/>
                  <a:gd name="T1" fmla="*/ 1078 h 1146"/>
                  <a:gd name="T2" fmla="*/ 1309 w 1322"/>
                  <a:gd name="T3" fmla="*/ 1098 h 1146"/>
                  <a:gd name="T4" fmla="*/ 10 w 1322"/>
                  <a:gd name="T5" fmla="*/ 1146 h 1146"/>
                  <a:gd name="T6" fmla="*/ 2 w 1322"/>
                  <a:gd name="T7" fmla="*/ 848 h 1146"/>
                  <a:gd name="T8" fmla="*/ 13 w 1322"/>
                  <a:gd name="T9" fmla="*/ 830 h 1146"/>
                  <a:gd name="T10" fmla="*/ 10 w 1322"/>
                  <a:gd name="T11" fmla="*/ 700 h 1146"/>
                  <a:gd name="T12" fmla="*/ 26 w 1322"/>
                  <a:gd name="T13" fmla="*/ 669 h 1146"/>
                  <a:gd name="T14" fmla="*/ 13 w 1322"/>
                  <a:gd name="T15" fmla="*/ 368 h 1146"/>
                  <a:gd name="T16" fmla="*/ 37 w 1322"/>
                  <a:gd name="T17" fmla="*/ 349 h 1146"/>
                  <a:gd name="T18" fmla="*/ 19 w 1322"/>
                  <a:gd name="T19" fmla="*/ 172 h 1146"/>
                  <a:gd name="T20" fmla="*/ 2 w 1322"/>
                  <a:gd name="T21" fmla="*/ 155 h 1146"/>
                  <a:gd name="T22" fmla="*/ 0 w 1322"/>
                  <a:gd name="T23" fmla="*/ 48 h 1146"/>
                  <a:gd name="T24" fmla="*/ 1202 w 1322"/>
                  <a:gd name="T25" fmla="*/ 0 h 1146"/>
                  <a:gd name="T26" fmla="*/ 1272 w 1322"/>
                  <a:gd name="T27" fmla="*/ 3 h 1146"/>
                  <a:gd name="T28" fmla="*/ 1322 w 1322"/>
                  <a:gd name="T29" fmla="*/ 1078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22" h="1146">
                    <a:moveTo>
                      <a:pt x="1322" y="1078"/>
                    </a:moveTo>
                    <a:lnTo>
                      <a:pt x="1309" y="1098"/>
                    </a:lnTo>
                    <a:lnTo>
                      <a:pt x="10" y="1146"/>
                    </a:lnTo>
                    <a:lnTo>
                      <a:pt x="2" y="848"/>
                    </a:lnTo>
                    <a:lnTo>
                      <a:pt x="13" y="830"/>
                    </a:lnTo>
                    <a:lnTo>
                      <a:pt x="10" y="700"/>
                    </a:lnTo>
                    <a:lnTo>
                      <a:pt x="26" y="669"/>
                    </a:lnTo>
                    <a:lnTo>
                      <a:pt x="13" y="368"/>
                    </a:lnTo>
                    <a:lnTo>
                      <a:pt x="37" y="349"/>
                    </a:lnTo>
                    <a:lnTo>
                      <a:pt x="19" y="172"/>
                    </a:lnTo>
                    <a:lnTo>
                      <a:pt x="2" y="155"/>
                    </a:lnTo>
                    <a:lnTo>
                      <a:pt x="0" y="48"/>
                    </a:lnTo>
                    <a:lnTo>
                      <a:pt x="1202" y="0"/>
                    </a:lnTo>
                    <a:lnTo>
                      <a:pt x="1272" y="3"/>
                    </a:lnTo>
                    <a:lnTo>
                      <a:pt x="1322" y="1078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88" name="Freeform 100"/>
              <p:cNvSpPr>
                <a:spLocks/>
              </p:cNvSpPr>
              <p:nvPr/>
            </p:nvSpPr>
            <p:spPr bwMode="auto">
              <a:xfrm>
                <a:off x="5874" y="6158"/>
                <a:ext cx="1322" cy="1146"/>
              </a:xfrm>
              <a:custGeom>
                <a:avLst/>
                <a:gdLst>
                  <a:gd name="T0" fmla="*/ 1322 w 1322"/>
                  <a:gd name="T1" fmla="*/ 1078 h 1146"/>
                  <a:gd name="T2" fmla="*/ 1309 w 1322"/>
                  <a:gd name="T3" fmla="*/ 1098 h 1146"/>
                  <a:gd name="T4" fmla="*/ 10 w 1322"/>
                  <a:gd name="T5" fmla="*/ 1146 h 1146"/>
                  <a:gd name="T6" fmla="*/ 2 w 1322"/>
                  <a:gd name="T7" fmla="*/ 848 h 1146"/>
                  <a:gd name="T8" fmla="*/ 13 w 1322"/>
                  <a:gd name="T9" fmla="*/ 830 h 1146"/>
                  <a:gd name="T10" fmla="*/ 10 w 1322"/>
                  <a:gd name="T11" fmla="*/ 700 h 1146"/>
                  <a:gd name="T12" fmla="*/ 26 w 1322"/>
                  <a:gd name="T13" fmla="*/ 669 h 1146"/>
                  <a:gd name="T14" fmla="*/ 13 w 1322"/>
                  <a:gd name="T15" fmla="*/ 368 h 1146"/>
                  <a:gd name="T16" fmla="*/ 37 w 1322"/>
                  <a:gd name="T17" fmla="*/ 349 h 1146"/>
                  <a:gd name="T18" fmla="*/ 19 w 1322"/>
                  <a:gd name="T19" fmla="*/ 172 h 1146"/>
                  <a:gd name="T20" fmla="*/ 2 w 1322"/>
                  <a:gd name="T21" fmla="*/ 155 h 1146"/>
                  <a:gd name="T22" fmla="*/ 0 w 1322"/>
                  <a:gd name="T23" fmla="*/ 48 h 1146"/>
                  <a:gd name="T24" fmla="*/ 1202 w 1322"/>
                  <a:gd name="T25" fmla="*/ 0 h 1146"/>
                  <a:gd name="T26" fmla="*/ 1272 w 1322"/>
                  <a:gd name="T27" fmla="*/ 3 h 1146"/>
                  <a:gd name="T28" fmla="*/ 1322 w 1322"/>
                  <a:gd name="T29" fmla="*/ 1078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22" h="1146">
                    <a:moveTo>
                      <a:pt x="1322" y="1078"/>
                    </a:moveTo>
                    <a:lnTo>
                      <a:pt x="1309" y="1098"/>
                    </a:lnTo>
                    <a:lnTo>
                      <a:pt x="10" y="1146"/>
                    </a:lnTo>
                    <a:lnTo>
                      <a:pt x="2" y="848"/>
                    </a:lnTo>
                    <a:lnTo>
                      <a:pt x="13" y="830"/>
                    </a:lnTo>
                    <a:lnTo>
                      <a:pt x="10" y="700"/>
                    </a:lnTo>
                    <a:lnTo>
                      <a:pt x="26" y="669"/>
                    </a:lnTo>
                    <a:lnTo>
                      <a:pt x="13" y="368"/>
                    </a:lnTo>
                    <a:lnTo>
                      <a:pt x="37" y="349"/>
                    </a:lnTo>
                    <a:lnTo>
                      <a:pt x="19" y="172"/>
                    </a:lnTo>
                    <a:lnTo>
                      <a:pt x="2" y="155"/>
                    </a:lnTo>
                    <a:lnTo>
                      <a:pt x="0" y="48"/>
                    </a:lnTo>
                    <a:lnTo>
                      <a:pt x="1202" y="0"/>
                    </a:lnTo>
                    <a:lnTo>
                      <a:pt x="1272" y="3"/>
                    </a:lnTo>
                    <a:lnTo>
                      <a:pt x="1322" y="10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89" name="Group 101"/>
            <p:cNvGrpSpPr>
              <a:grpSpLocks/>
            </p:cNvGrpSpPr>
            <p:nvPr/>
          </p:nvGrpSpPr>
          <p:grpSpPr bwMode="auto">
            <a:xfrm>
              <a:off x="4010" y="3852"/>
              <a:ext cx="346" cy="162"/>
              <a:chOff x="5057" y="6908"/>
              <a:chExt cx="795" cy="405"/>
            </a:xfrm>
          </p:grpSpPr>
          <p:sp>
            <p:nvSpPr>
              <p:cNvPr id="89190" name="Freeform 102"/>
              <p:cNvSpPr>
                <a:spLocks/>
              </p:cNvSpPr>
              <p:nvPr/>
            </p:nvSpPr>
            <p:spPr bwMode="auto">
              <a:xfrm>
                <a:off x="5057" y="6908"/>
                <a:ext cx="795" cy="405"/>
              </a:xfrm>
              <a:custGeom>
                <a:avLst/>
                <a:gdLst>
                  <a:gd name="T0" fmla="*/ 795 w 795"/>
                  <a:gd name="T1" fmla="*/ 73 h 405"/>
                  <a:gd name="T2" fmla="*/ 782 w 795"/>
                  <a:gd name="T3" fmla="*/ 106 h 405"/>
                  <a:gd name="T4" fmla="*/ 792 w 795"/>
                  <a:gd name="T5" fmla="*/ 389 h 405"/>
                  <a:gd name="T6" fmla="*/ 263 w 795"/>
                  <a:gd name="T7" fmla="*/ 405 h 405"/>
                  <a:gd name="T8" fmla="*/ 0 w 795"/>
                  <a:gd name="T9" fmla="*/ 311 h 405"/>
                  <a:gd name="T10" fmla="*/ 0 w 795"/>
                  <a:gd name="T11" fmla="*/ 232 h 405"/>
                  <a:gd name="T12" fmla="*/ 145 w 795"/>
                  <a:gd name="T13" fmla="*/ 228 h 405"/>
                  <a:gd name="T14" fmla="*/ 182 w 795"/>
                  <a:gd name="T15" fmla="*/ 230 h 405"/>
                  <a:gd name="T16" fmla="*/ 176 w 795"/>
                  <a:gd name="T17" fmla="*/ 26 h 405"/>
                  <a:gd name="T18" fmla="*/ 466 w 795"/>
                  <a:gd name="T19" fmla="*/ 21 h 405"/>
                  <a:gd name="T20" fmla="*/ 707 w 795"/>
                  <a:gd name="T21" fmla="*/ 0 h 405"/>
                  <a:gd name="T22" fmla="*/ 792 w 795"/>
                  <a:gd name="T23" fmla="*/ 0 h 405"/>
                  <a:gd name="T24" fmla="*/ 795 w 795"/>
                  <a:gd name="T25" fmla="*/ 73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5" h="405">
                    <a:moveTo>
                      <a:pt x="795" y="73"/>
                    </a:moveTo>
                    <a:lnTo>
                      <a:pt x="782" y="106"/>
                    </a:lnTo>
                    <a:lnTo>
                      <a:pt x="792" y="389"/>
                    </a:lnTo>
                    <a:lnTo>
                      <a:pt x="263" y="405"/>
                    </a:lnTo>
                    <a:lnTo>
                      <a:pt x="0" y="311"/>
                    </a:lnTo>
                    <a:lnTo>
                      <a:pt x="0" y="232"/>
                    </a:lnTo>
                    <a:lnTo>
                      <a:pt x="145" y="228"/>
                    </a:lnTo>
                    <a:lnTo>
                      <a:pt x="182" y="230"/>
                    </a:lnTo>
                    <a:lnTo>
                      <a:pt x="176" y="26"/>
                    </a:lnTo>
                    <a:lnTo>
                      <a:pt x="466" y="21"/>
                    </a:lnTo>
                    <a:lnTo>
                      <a:pt x="707" y="0"/>
                    </a:lnTo>
                    <a:lnTo>
                      <a:pt x="792" y="0"/>
                    </a:lnTo>
                    <a:lnTo>
                      <a:pt x="795" y="73"/>
                    </a:lnTo>
                    <a:close/>
                  </a:path>
                </a:pathLst>
              </a:custGeom>
              <a:solidFill>
                <a:srgbClr val="33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91" name="Freeform 103"/>
              <p:cNvSpPr>
                <a:spLocks/>
              </p:cNvSpPr>
              <p:nvPr/>
            </p:nvSpPr>
            <p:spPr bwMode="auto">
              <a:xfrm>
                <a:off x="5057" y="6908"/>
                <a:ext cx="795" cy="405"/>
              </a:xfrm>
              <a:custGeom>
                <a:avLst/>
                <a:gdLst>
                  <a:gd name="T0" fmla="*/ 795 w 795"/>
                  <a:gd name="T1" fmla="*/ 73 h 405"/>
                  <a:gd name="T2" fmla="*/ 782 w 795"/>
                  <a:gd name="T3" fmla="*/ 106 h 405"/>
                  <a:gd name="T4" fmla="*/ 792 w 795"/>
                  <a:gd name="T5" fmla="*/ 389 h 405"/>
                  <a:gd name="T6" fmla="*/ 263 w 795"/>
                  <a:gd name="T7" fmla="*/ 405 h 405"/>
                  <a:gd name="T8" fmla="*/ 0 w 795"/>
                  <a:gd name="T9" fmla="*/ 311 h 405"/>
                  <a:gd name="T10" fmla="*/ 0 w 795"/>
                  <a:gd name="T11" fmla="*/ 232 h 405"/>
                  <a:gd name="T12" fmla="*/ 145 w 795"/>
                  <a:gd name="T13" fmla="*/ 228 h 405"/>
                  <a:gd name="T14" fmla="*/ 182 w 795"/>
                  <a:gd name="T15" fmla="*/ 230 h 405"/>
                  <a:gd name="T16" fmla="*/ 176 w 795"/>
                  <a:gd name="T17" fmla="*/ 26 h 405"/>
                  <a:gd name="T18" fmla="*/ 466 w 795"/>
                  <a:gd name="T19" fmla="*/ 21 h 405"/>
                  <a:gd name="T20" fmla="*/ 707 w 795"/>
                  <a:gd name="T21" fmla="*/ 0 h 405"/>
                  <a:gd name="T22" fmla="*/ 792 w 795"/>
                  <a:gd name="T23" fmla="*/ 0 h 405"/>
                  <a:gd name="T24" fmla="*/ 795 w 795"/>
                  <a:gd name="T25" fmla="*/ 73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5" h="405">
                    <a:moveTo>
                      <a:pt x="795" y="73"/>
                    </a:moveTo>
                    <a:lnTo>
                      <a:pt x="782" y="106"/>
                    </a:lnTo>
                    <a:lnTo>
                      <a:pt x="792" y="389"/>
                    </a:lnTo>
                    <a:lnTo>
                      <a:pt x="263" y="405"/>
                    </a:lnTo>
                    <a:lnTo>
                      <a:pt x="0" y="311"/>
                    </a:lnTo>
                    <a:lnTo>
                      <a:pt x="0" y="232"/>
                    </a:lnTo>
                    <a:lnTo>
                      <a:pt x="145" y="228"/>
                    </a:lnTo>
                    <a:lnTo>
                      <a:pt x="182" y="230"/>
                    </a:lnTo>
                    <a:lnTo>
                      <a:pt x="176" y="26"/>
                    </a:lnTo>
                    <a:lnTo>
                      <a:pt x="466" y="21"/>
                    </a:lnTo>
                    <a:lnTo>
                      <a:pt x="707" y="0"/>
                    </a:lnTo>
                    <a:lnTo>
                      <a:pt x="792" y="0"/>
                    </a:lnTo>
                    <a:lnTo>
                      <a:pt x="795" y="73"/>
                    </a:lnTo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9192" name="Rectangle 104"/>
            <p:cNvSpPr>
              <a:spLocks noChangeArrowheads="1"/>
            </p:cNvSpPr>
            <p:nvPr/>
          </p:nvSpPr>
          <p:spPr bwMode="auto">
            <a:xfrm>
              <a:off x="3563" y="1869"/>
              <a:ext cx="50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93" name="Rectangle 105"/>
            <p:cNvSpPr>
              <a:spLocks noChangeArrowheads="1"/>
            </p:cNvSpPr>
            <p:nvPr/>
          </p:nvSpPr>
          <p:spPr bwMode="auto">
            <a:xfrm>
              <a:off x="3621" y="1892"/>
              <a:ext cx="34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COCONINO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94" name="Rectangle 106"/>
            <p:cNvSpPr>
              <a:spLocks noChangeArrowheads="1"/>
            </p:cNvSpPr>
            <p:nvPr/>
          </p:nvSpPr>
          <p:spPr bwMode="auto">
            <a:xfrm>
              <a:off x="3772" y="1971"/>
              <a:ext cx="7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(4)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95" name="Rectangle 107"/>
            <p:cNvSpPr>
              <a:spLocks noChangeArrowheads="1"/>
            </p:cNvSpPr>
            <p:nvPr/>
          </p:nvSpPr>
          <p:spPr bwMode="auto">
            <a:xfrm>
              <a:off x="3707" y="2049"/>
              <a:ext cx="9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239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96" name="Rectangle 108"/>
            <p:cNvSpPr>
              <a:spLocks noChangeArrowheads="1"/>
            </p:cNvSpPr>
            <p:nvPr/>
          </p:nvSpPr>
          <p:spPr bwMode="auto">
            <a:xfrm>
              <a:off x="4190" y="2389"/>
              <a:ext cx="38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97" name="Rectangle 109"/>
            <p:cNvSpPr>
              <a:spLocks noChangeArrowheads="1"/>
            </p:cNvSpPr>
            <p:nvPr/>
          </p:nvSpPr>
          <p:spPr bwMode="auto">
            <a:xfrm>
              <a:off x="4237" y="2412"/>
              <a:ext cx="26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NAVAJO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98" name="Rectangle 110"/>
            <p:cNvSpPr>
              <a:spLocks noChangeArrowheads="1"/>
            </p:cNvSpPr>
            <p:nvPr/>
          </p:nvSpPr>
          <p:spPr bwMode="auto">
            <a:xfrm>
              <a:off x="4341" y="2490"/>
              <a:ext cx="7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(4)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99" name="Rectangle 111"/>
            <p:cNvSpPr>
              <a:spLocks noChangeArrowheads="1"/>
            </p:cNvSpPr>
            <p:nvPr/>
          </p:nvSpPr>
          <p:spPr bwMode="auto">
            <a:xfrm>
              <a:off x="4274" y="2569"/>
              <a:ext cx="9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dirty="0" smtClean="0"/>
                <a:t>183</a:t>
              </a:r>
              <a:endParaRPr lang="en-US" altLang="en-US" sz="800" dirty="0"/>
            </a:p>
          </p:txBody>
        </p:sp>
        <p:sp>
          <p:nvSpPr>
            <p:cNvPr id="89200" name="Rectangle 112"/>
            <p:cNvSpPr>
              <a:spLocks noChangeArrowheads="1"/>
            </p:cNvSpPr>
            <p:nvPr/>
          </p:nvSpPr>
          <p:spPr bwMode="auto">
            <a:xfrm>
              <a:off x="4458" y="1834"/>
              <a:ext cx="39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1" name="Rectangle 113"/>
            <p:cNvSpPr>
              <a:spLocks noChangeArrowheads="1"/>
            </p:cNvSpPr>
            <p:nvPr/>
          </p:nvSpPr>
          <p:spPr bwMode="auto">
            <a:xfrm>
              <a:off x="4504" y="1857"/>
              <a:ext cx="265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APACHE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02" name="Rectangle 114"/>
            <p:cNvSpPr>
              <a:spLocks noChangeArrowheads="1"/>
            </p:cNvSpPr>
            <p:nvPr/>
          </p:nvSpPr>
          <p:spPr bwMode="auto">
            <a:xfrm>
              <a:off x="4610" y="1935"/>
              <a:ext cx="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(4)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03" name="Rectangle 115"/>
            <p:cNvSpPr>
              <a:spLocks noChangeArrowheads="1"/>
            </p:cNvSpPr>
            <p:nvPr/>
          </p:nvSpPr>
          <p:spPr bwMode="auto">
            <a:xfrm>
              <a:off x="4566" y="2014"/>
              <a:ext cx="6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dirty="0" smtClean="0"/>
                <a:t>49</a:t>
              </a:r>
              <a:endParaRPr lang="en-US" altLang="en-US" sz="800" dirty="0"/>
            </a:p>
          </p:txBody>
        </p:sp>
        <p:sp>
          <p:nvSpPr>
            <p:cNvPr id="89204" name="Rectangle 116"/>
            <p:cNvSpPr>
              <a:spLocks noChangeArrowheads="1"/>
            </p:cNvSpPr>
            <p:nvPr/>
          </p:nvSpPr>
          <p:spPr bwMode="auto">
            <a:xfrm>
              <a:off x="2676" y="2153"/>
              <a:ext cx="46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5" name="Rectangle 117"/>
            <p:cNvSpPr>
              <a:spLocks noChangeArrowheads="1"/>
            </p:cNvSpPr>
            <p:nvPr/>
          </p:nvSpPr>
          <p:spPr bwMode="auto">
            <a:xfrm>
              <a:off x="2754" y="2176"/>
              <a:ext cx="2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MOHAVE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06" name="Rectangle 118"/>
            <p:cNvSpPr>
              <a:spLocks noChangeArrowheads="1"/>
            </p:cNvSpPr>
            <p:nvPr/>
          </p:nvSpPr>
          <p:spPr bwMode="auto">
            <a:xfrm>
              <a:off x="2863" y="2255"/>
              <a:ext cx="7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(4)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07" name="Rectangle 119"/>
            <p:cNvSpPr>
              <a:spLocks noChangeArrowheads="1"/>
            </p:cNvSpPr>
            <p:nvPr/>
          </p:nvSpPr>
          <p:spPr bwMode="auto">
            <a:xfrm>
              <a:off x="2798" y="2333"/>
              <a:ext cx="9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433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08" name="Rectangle 120"/>
            <p:cNvSpPr>
              <a:spLocks noChangeArrowheads="1"/>
            </p:cNvSpPr>
            <p:nvPr/>
          </p:nvSpPr>
          <p:spPr bwMode="auto">
            <a:xfrm>
              <a:off x="2831" y="2828"/>
              <a:ext cx="38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9" name="Rectangle 121"/>
            <p:cNvSpPr>
              <a:spLocks noChangeArrowheads="1"/>
            </p:cNvSpPr>
            <p:nvPr/>
          </p:nvSpPr>
          <p:spPr bwMode="auto">
            <a:xfrm>
              <a:off x="2878" y="2851"/>
              <a:ext cx="26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LA PAZ  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0" name="Rectangle 122"/>
            <p:cNvSpPr>
              <a:spLocks noChangeArrowheads="1"/>
            </p:cNvSpPr>
            <p:nvPr/>
          </p:nvSpPr>
          <p:spPr bwMode="auto">
            <a:xfrm>
              <a:off x="2980" y="2930"/>
              <a:ext cx="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(2)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1" name="Rectangle 123"/>
            <p:cNvSpPr>
              <a:spLocks noChangeArrowheads="1"/>
            </p:cNvSpPr>
            <p:nvPr/>
          </p:nvSpPr>
          <p:spPr bwMode="auto">
            <a:xfrm>
              <a:off x="2935" y="3008"/>
              <a:ext cx="6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32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2" name="Rectangle 124"/>
            <p:cNvSpPr>
              <a:spLocks noChangeArrowheads="1"/>
            </p:cNvSpPr>
            <p:nvPr/>
          </p:nvSpPr>
          <p:spPr bwMode="auto">
            <a:xfrm>
              <a:off x="2792" y="3289"/>
              <a:ext cx="42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3" name="Rectangle 125"/>
            <p:cNvSpPr>
              <a:spLocks noChangeArrowheads="1"/>
            </p:cNvSpPr>
            <p:nvPr/>
          </p:nvSpPr>
          <p:spPr bwMode="auto">
            <a:xfrm>
              <a:off x="2901" y="3313"/>
              <a:ext cx="185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YUMA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4" name="Rectangle 126"/>
            <p:cNvSpPr>
              <a:spLocks noChangeArrowheads="1"/>
            </p:cNvSpPr>
            <p:nvPr/>
          </p:nvSpPr>
          <p:spPr bwMode="auto">
            <a:xfrm>
              <a:off x="2964" y="3391"/>
              <a:ext cx="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(2)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5" name="Rectangle 127"/>
            <p:cNvSpPr>
              <a:spLocks noChangeArrowheads="1"/>
            </p:cNvSpPr>
            <p:nvPr/>
          </p:nvSpPr>
          <p:spPr bwMode="auto">
            <a:xfrm>
              <a:off x="2899" y="3470"/>
              <a:ext cx="9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805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6" name="Rectangle 128"/>
            <p:cNvSpPr>
              <a:spLocks noChangeArrowheads="1"/>
            </p:cNvSpPr>
            <p:nvPr/>
          </p:nvSpPr>
          <p:spPr bwMode="auto">
            <a:xfrm>
              <a:off x="3216" y="3005"/>
              <a:ext cx="504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7" name="Rectangle 129"/>
            <p:cNvSpPr>
              <a:spLocks noChangeArrowheads="1"/>
            </p:cNvSpPr>
            <p:nvPr/>
          </p:nvSpPr>
          <p:spPr bwMode="auto">
            <a:xfrm>
              <a:off x="3274" y="3029"/>
              <a:ext cx="34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51619"/>
                  </a:solidFill>
                </a:rPr>
                <a:t>MARICOPA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8" name="Rectangle 130"/>
            <p:cNvSpPr>
              <a:spLocks noChangeArrowheads="1"/>
            </p:cNvSpPr>
            <p:nvPr/>
          </p:nvSpPr>
          <p:spPr bwMode="auto">
            <a:xfrm>
              <a:off x="3406" y="3107"/>
              <a:ext cx="11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51619"/>
                  </a:solidFill>
                </a:rPr>
                <a:t>(12)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9" name="Rectangle 131"/>
            <p:cNvSpPr>
              <a:spLocks noChangeArrowheads="1"/>
            </p:cNvSpPr>
            <p:nvPr/>
          </p:nvSpPr>
          <p:spPr bwMode="auto">
            <a:xfrm>
              <a:off x="3339" y="3186"/>
              <a:ext cx="16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/>
                <a:t>10,323</a:t>
              </a:r>
              <a:endParaRPr lang="en-US" altLang="en-US" sz="800" b="1" dirty="0"/>
            </a:p>
          </p:txBody>
        </p:sp>
        <p:sp>
          <p:nvSpPr>
            <p:cNvPr id="89220" name="Rectangle 132"/>
            <p:cNvSpPr>
              <a:spLocks noChangeArrowheads="1"/>
            </p:cNvSpPr>
            <p:nvPr/>
          </p:nvSpPr>
          <p:spPr bwMode="auto">
            <a:xfrm>
              <a:off x="3871" y="3254"/>
              <a:ext cx="30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21" name="Rectangle 133"/>
            <p:cNvSpPr>
              <a:spLocks noChangeArrowheads="1"/>
            </p:cNvSpPr>
            <p:nvPr/>
          </p:nvSpPr>
          <p:spPr bwMode="auto">
            <a:xfrm>
              <a:off x="3919" y="3277"/>
              <a:ext cx="18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PINAL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22" name="Rectangle 134"/>
            <p:cNvSpPr>
              <a:spLocks noChangeArrowheads="1"/>
            </p:cNvSpPr>
            <p:nvPr/>
          </p:nvSpPr>
          <p:spPr bwMode="auto">
            <a:xfrm>
              <a:off x="3981" y="3356"/>
              <a:ext cx="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(8)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23" name="Rectangle 135"/>
            <p:cNvSpPr>
              <a:spLocks noChangeArrowheads="1"/>
            </p:cNvSpPr>
            <p:nvPr/>
          </p:nvSpPr>
          <p:spPr bwMode="auto">
            <a:xfrm>
              <a:off x="3916" y="3434"/>
              <a:ext cx="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dirty="0" smtClean="0"/>
                <a:t>557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800" dirty="0"/>
            </a:p>
          </p:txBody>
        </p:sp>
        <p:sp>
          <p:nvSpPr>
            <p:cNvPr id="89224" name="Rectangle 136"/>
            <p:cNvSpPr>
              <a:spLocks noChangeArrowheads="1"/>
            </p:cNvSpPr>
            <p:nvPr/>
          </p:nvSpPr>
          <p:spPr bwMode="auto">
            <a:xfrm>
              <a:off x="4218" y="3254"/>
              <a:ext cx="69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25" name="Rectangle 137"/>
            <p:cNvSpPr>
              <a:spLocks noChangeArrowheads="1"/>
            </p:cNvSpPr>
            <p:nvPr/>
          </p:nvSpPr>
          <p:spPr bwMode="auto">
            <a:xfrm>
              <a:off x="4407" y="3277"/>
              <a:ext cx="28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GRAHAM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26" name="Rectangle 138"/>
            <p:cNvSpPr>
              <a:spLocks noChangeArrowheads="1"/>
            </p:cNvSpPr>
            <p:nvPr/>
          </p:nvSpPr>
          <p:spPr bwMode="auto">
            <a:xfrm>
              <a:off x="4504" y="3356"/>
              <a:ext cx="18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(14)    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27" name="Rectangle 139"/>
            <p:cNvSpPr>
              <a:spLocks noChangeArrowheads="1"/>
            </p:cNvSpPr>
            <p:nvPr/>
          </p:nvSpPr>
          <p:spPr bwMode="auto">
            <a:xfrm>
              <a:off x="4478" y="3434"/>
              <a:ext cx="6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92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28" name="Rectangle 140"/>
            <p:cNvSpPr>
              <a:spLocks noChangeArrowheads="1"/>
            </p:cNvSpPr>
            <p:nvPr/>
          </p:nvSpPr>
          <p:spPr bwMode="auto">
            <a:xfrm>
              <a:off x="3949" y="2863"/>
              <a:ext cx="617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29" name="Rectangle 141"/>
            <p:cNvSpPr>
              <a:spLocks noChangeArrowheads="1"/>
            </p:cNvSpPr>
            <p:nvPr/>
          </p:nvSpPr>
          <p:spPr bwMode="auto">
            <a:xfrm>
              <a:off x="4172" y="2965"/>
              <a:ext cx="15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51619"/>
                  </a:solidFill>
                </a:rPr>
                <a:t>GILA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0" name="Rectangle 142"/>
            <p:cNvSpPr>
              <a:spLocks noChangeArrowheads="1"/>
            </p:cNvSpPr>
            <p:nvPr/>
          </p:nvSpPr>
          <p:spPr bwMode="auto">
            <a:xfrm>
              <a:off x="4214" y="3044"/>
              <a:ext cx="27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(8)           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1" name="Rectangle 143"/>
            <p:cNvSpPr>
              <a:spLocks noChangeArrowheads="1"/>
            </p:cNvSpPr>
            <p:nvPr/>
          </p:nvSpPr>
          <p:spPr bwMode="auto">
            <a:xfrm>
              <a:off x="4170" y="3122"/>
              <a:ext cx="9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108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2" name="Rectangle 144"/>
            <p:cNvSpPr>
              <a:spLocks noChangeArrowheads="1"/>
            </p:cNvSpPr>
            <p:nvPr/>
          </p:nvSpPr>
          <p:spPr bwMode="auto">
            <a:xfrm>
              <a:off x="3409" y="3573"/>
              <a:ext cx="88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33" name="Rectangle 145"/>
            <p:cNvSpPr>
              <a:spLocks noChangeArrowheads="1"/>
            </p:cNvSpPr>
            <p:nvPr/>
          </p:nvSpPr>
          <p:spPr bwMode="auto">
            <a:xfrm>
              <a:off x="3763" y="3597"/>
              <a:ext cx="15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PIMA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4" name="Rectangle 146"/>
            <p:cNvSpPr>
              <a:spLocks noChangeArrowheads="1"/>
            </p:cNvSpPr>
            <p:nvPr/>
          </p:nvSpPr>
          <p:spPr bwMode="auto">
            <a:xfrm>
              <a:off x="3789" y="3676"/>
              <a:ext cx="11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(10)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5" name="Rectangle 147"/>
            <p:cNvSpPr>
              <a:spLocks noChangeArrowheads="1"/>
            </p:cNvSpPr>
            <p:nvPr/>
          </p:nvSpPr>
          <p:spPr bwMode="auto">
            <a:xfrm>
              <a:off x="3725" y="3754"/>
              <a:ext cx="13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2,944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6" name="Rectangle 148"/>
            <p:cNvSpPr>
              <a:spLocks noChangeArrowheads="1"/>
            </p:cNvSpPr>
            <p:nvPr/>
          </p:nvSpPr>
          <p:spPr bwMode="auto">
            <a:xfrm>
              <a:off x="4450" y="3609"/>
              <a:ext cx="41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37" name="Rectangle 149"/>
            <p:cNvSpPr>
              <a:spLocks noChangeArrowheads="1"/>
            </p:cNvSpPr>
            <p:nvPr/>
          </p:nvSpPr>
          <p:spPr bwMode="auto">
            <a:xfrm>
              <a:off x="4496" y="3633"/>
              <a:ext cx="28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COCHISE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8" name="Rectangle 150"/>
            <p:cNvSpPr>
              <a:spLocks noChangeArrowheads="1"/>
            </p:cNvSpPr>
            <p:nvPr/>
          </p:nvSpPr>
          <p:spPr bwMode="auto">
            <a:xfrm>
              <a:off x="4594" y="3711"/>
              <a:ext cx="11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(14)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9" name="Rectangle 151"/>
            <p:cNvSpPr>
              <a:spLocks noChangeArrowheads="1"/>
            </p:cNvSpPr>
            <p:nvPr/>
          </p:nvSpPr>
          <p:spPr bwMode="auto">
            <a:xfrm>
              <a:off x="4548" y="3790"/>
              <a:ext cx="9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/>
                <a:t>351</a:t>
              </a:r>
              <a:endParaRPr lang="en-US" altLang="en-US" sz="800" b="1" dirty="0"/>
            </a:p>
          </p:txBody>
        </p:sp>
        <p:sp>
          <p:nvSpPr>
            <p:cNvPr id="89240" name="Rectangle 152"/>
            <p:cNvSpPr>
              <a:spLocks noChangeArrowheads="1"/>
            </p:cNvSpPr>
            <p:nvPr/>
          </p:nvSpPr>
          <p:spPr bwMode="auto">
            <a:xfrm>
              <a:off x="3216" y="2544"/>
              <a:ext cx="46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41" name="Rectangle 153"/>
            <p:cNvSpPr>
              <a:spLocks noChangeArrowheads="1"/>
            </p:cNvSpPr>
            <p:nvPr/>
          </p:nvSpPr>
          <p:spPr bwMode="auto">
            <a:xfrm>
              <a:off x="3289" y="2567"/>
              <a:ext cx="28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YAVAPAI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2" name="Rectangle 154"/>
            <p:cNvSpPr>
              <a:spLocks noChangeArrowheads="1"/>
            </p:cNvSpPr>
            <p:nvPr/>
          </p:nvSpPr>
          <p:spPr bwMode="auto">
            <a:xfrm>
              <a:off x="3406" y="2646"/>
              <a:ext cx="7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(6)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3" name="Rectangle 155"/>
            <p:cNvSpPr>
              <a:spLocks noChangeArrowheads="1"/>
            </p:cNvSpPr>
            <p:nvPr/>
          </p:nvSpPr>
          <p:spPr bwMode="auto">
            <a:xfrm>
              <a:off x="3339" y="2724"/>
              <a:ext cx="9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401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4" name="Rectangle 156"/>
            <p:cNvSpPr>
              <a:spLocks noChangeArrowheads="1"/>
            </p:cNvSpPr>
            <p:nvPr/>
          </p:nvSpPr>
          <p:spPr bwMode="auto">
            <a:xfrm>
              <a:off x="4832" y="3041"/>
              <a:ext cx="5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45" name="Rectangle 157"/>
            <p:cNvSpPr>
              <a:spLocks noChangeArrowheads="1"/>
            </p:cNvSpPr>
            <p:nvPr/>
          </p:nvSpPr>
          <p:spPr bwMode="auto">
            <a:xfrm>
              <a:off x="4951" y="3035"/>
              <a:ext cx="41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6" name="Rectangle 158"/>
            <p:cNvSpPr>
              <a:spLocks noChangeArrowheads="1"/>
            </p:cNvSpPr>
            <p:nvPr/>
          </p:nvSpPr>
          <p:spPr bwMode="auto">
            <a:xfrm>
              <a:off x="3987" y="3858"/>
              <a:ext cx="46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47" name="Rectangle 159"/>
            <p:cNvSpPr>
              <a:spLocks noChangeArrowheads="1"/>
            </p:cNvSpPr>
            <p:nvPr/>
          </p:nvSpPr>
          <p:spPr bwMode="auto">
            <a:xfrm>
              <a:off x="4107" y="3880"/>
              <a:ext cx="20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700" b="1" dirty="0">
                  <a:solidFill>
                    <a:srgbClr val="051619"/>
                  </a:solidFill>
                </a:rPr>
                <a:t>SANTA 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8" name="Rectangle 160"/>
            <p:cNvSpPr>
              <a:spLocks noChangeArrowheads="1"/>
            </p:cNvSpPr>
            <p:nvPr/>
          </p:nvSpPr>
          <p:spPr bwMode="auto">
            <a:xfrm>
              <a:off x="4137" y="3952"/>
              <a:ext cx="152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700" b="1" dirty="0">
                  <a:solidFill>
                    <a:srgbClr val="051619"/>
                  </a:solidFill>
                </a:rPr>
                <a:t>CRUZ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9" name="Rectangle 161"/>
            <p:cNvSpPr>
              <a:spLocks noChangeArrowheads="1"/>
            </p:cNvSpPr>
            <p:nvPr/>
          </p:nvSpPr>
          <p:spPr bwMode="auto">
            <a:xfrm>
              <a:off x="4273" y="4091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700" dirty="0">
                  <a:solidFill>
                    <a:schemeClr val="hlink"/>
                  </a:solidFill>
                </a:rPr>
                <a:t> </a:t>
              </a:r>
              <a:r>
                <a:rPr lang="en-US" altLang="en-US" sz="700" dirty="0"/>
                <a:t>(</a:t>
              </a:r>
              <a:r>
                <a:rPr lang="en-US" altLang="en-US" sz="700" b="1" dirty="0"/>
                <a:t>10)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700" b="1" dirty="0" smtClean="0"/>
                <a:t>242</a:t>
              </a:r>
              <a:endPara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89250" name="Group 162"/>
            <p:cNvGrpSpPr>
              <a:grpSpLocks/>
            </p:cNvGrpSpPr>
            <p:nvPr/>
          </p:nvGrpSpPr>
          <p:grpSpPr bwMode="auto">
            <a:xfrm>
              <a:off x="4758" y="3132"/>
              <a:ext cx="193" cy="32"/>
              <a:chOff x="6778" y="5107"/>
              <a:chExt cx="444" cy="80"/>
            </a:xfrm>
          </p:grpSpPr>
          <p:sp>
            <p:nvSpPr>
              <p:cNvPr id="89251" name="Line 163"/>
              <p:cNvSpPr>
                <a:spLocks noChangeShapeType="1"/>
              </p:cNvSpPr>
              <p:nvPr/>
            </p:nvSpPr>
            <p:spPr bwMode="auto">
              <a:xfrm flipH="1">
                <a:off x="6854" y="5146"/>
                <a:ext cx="292" cy="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52" name="Freeform 164"/>
              <p:cNvSpPr>
                <a:spLocks/>
              </p:cNvSpPr>
              <p:nvPr/>
            </p:nvSpPr>
            <p:spPr bwMode="auto">
              <a:xfrm>
                <a:off x="7143" y="5107"/>
                <a:ext cx="79" cy="80"/>
              </a:xfrm>
              <a:custGeom>
                <a:avLst/>
                <a:gdLst>
                  <a:gd name="T0" fmla="*/ 0 w 79"/>
                  <a:gd name="T1" fmla="*/ 80 h 80"/>
                  <a:gd name="T2" fmla="*/ 79 w 79"/>
                  <a:gd name="T3" fmla="*/ 39 h 80"/>
                  <a:gd name="T4" fmla="*/ 0 w 79"/>
                  <a:gd name="T5" fmla="*/ 0 h 80"/>
                  <a:gd name="T6" fmla="*/ 0 w 79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0">
                    <a:moveTo>
                      <a:pt x="0" y="80"/>
                    </a:moveTo>
                    <a:lnTo>
                      <a:pt x="79" y="39"/>
                    </a:lnTo>
                    <a:lnTo>
                      <a:pt x="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53" name="Freeform 165"/>
              <p:cNvSpPr>
                <a:spLocks/>
              </p:cNvSpPr>
              <p:nvPr/>
            </p:nvSpPr>
            <p:spPr bwMode="auto">
              <a:xfrm>
                <a:off x="6778" y="5107"/>
                <a:ext cx="82" cy="80"/>
              </a:xfrm>
              <a:custGeom>
                <a:avLst/>
                <a:gdLst>
                  <a:gd name="T0" fmla="*/ 82 w 82"/>
                  <a:gd name="T1" fmla="*/ 0 h 80"/>
                  <a:gd name="T2" fmla="*/ 0 w 82"/>
                  <a:gd name="T3" fmla="*/ 39 h 80"/>
                  <a:gd name="T4" fmla="*/ 82 w 82"/>
                  <a:gd name="T5" fmla="*/ 80 h 80"/>
                  <a:gd name="T6" fmla="*/ 82 w 82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80">
                    <a:moveTo>
                      <a:pt x="82" y="0"/>
                    </a:moveTo>
                    <a:lnTo>
                      <a:pt x="0" y="39"/>
                    </a:lnTo>
                    <a:lnTo>
                      <a:pt x="82" y="8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254" name="Group 166"/>
            <p:cNvGrpSpPr>
              <a:grpSpLocks/>
            </p:cNvGrpSpPr>
            <p:nvPr/>
          </p:nvGrpSpPr>
          <p:grpSpPr bwMode="auto">
            <a:xfrm>
              <a:off x="4325" y="3995"/>
              <a:ext cx="34" cy="107"/>
              <a:chOff x="5764" y="7276"/>
              <a:chExt cx="79" cy="267"/>
            </a:xfrm>
          </p:grpSpPr>
          <p:sp>
            <p:nvSpPr>
              <p:cNvPr id="89255" name="Line 167"/>
              <p:cNvSpPr>
                <a:spLocks noChangeShapeType="1"/>
              </p:cNvSpPr>
              <p:nvPr/>
            </p:nvSpPr>
            <p:spPr bwMode="auto">
              <a:xfrm>
                <a:off x="5802" y="7352"/>
                <a:ext cx="0" cy="115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56" name="Freeform 168"/>
              <p:cNvSpPr>
                <a:spLocks/>
              </p:cNvSpPr>
              <p:nvPr/>
            </p:nvSpPr>
            <p:spPr bwMode="auto">
              <a:xfrm>
                <a:off x="5764" y="7276"/>
                <a:ext cx="79" cy="82"/>
              </a:xfrm>
              <a:custGeom>
                <a:avLst/>
                <a:gdLst>
                  <a:gd name="T0" fmla="*/ 79 w 79"/>
                  <a:gd name="T1" fmla="*/ 82 h 82"/>
                  <a:gd name="T2" fmla="*/ 38 w 79"/>
                  <a:gd name="T3" fmla="*/ 0 h 82"/>
                  <a:gd name="T4" fmla="*/ 0 w 79"/>
                  <a:gd name="T5" fmla="*/ 82 h 82"/>
                  <a:gd name="T6" fmla="*/ 79 w 79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2">
                    <a:moveTo>
                      <a:pt x="79" y="82"/>
                    </a:moveTo>
                    <a:lnTo>
                      <a:pt x="38" y="0"/>
                    </a:lnTo>
                    <a:lnTo>
                      <a:pt x="0" y="82"/>
                    </a:lnTo>
                    <a:lnTo>
                      <a:pt x="79" y="82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57" name="Freeform 169"/>
              <p:cNvSpPr>
                <a:spLocks/>
              </p:cNvSpPr>
              <p:nvPr/>
            </p:nvSpPr>
            <p:spPr bwMode="auto">
              <a:xfrm>
                <a:off x="5764" y="7463"/>
                <a:ext cx="79" cy="80"/>
              </a:xfrm>
              <a:custGeom>
                <a:avLst/>
                <a:gdLst>
                  <a:gd name="T0" fmla="*/ 0 w 79"/>
                  <a:gd name="T1" fmla="*/ 0 h 80"/>
                  <a:gd name="T2" fmla="*/ 38 w 79"/>
                  <a:gd name="T3" fmla="*/ 80 h 80"/>
                  <a:gd name="T4" fmla="*/ 79 w 79"/>
                  <a:gd name="T5" fmla="*/ 0 h 80"/>
                  <a:gd name="T6" fmla="*/ 0 w 79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0">
                    <a:moveTo>
                      <a:pt x="0" y="0"/>
                    </a:moveTo>
                    <a:lnTo>
                      <a:pt x="38" y="80"/>
                    </a:ln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9258" name="Rectangle 170"/>
            <p:cNvSpPr>
              <a:spLocks noChangeArrowheads="1"/>
            </p:cNvSpPr>
            <p:nvPr/>
          </p:nvSpPr>
          <p:spPr bwMode="auto">
            <a:xfrm>
              <a:off x="5051" y="3131"/>
              <a:ext cx="37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/>
                <a:t>GREENLEE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/>
                <a:t>      (14)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/>
                <a:t>      </a:t>
              </a:r>
              <a:r>
                <a:rPr lang="en-US" altLang="en-US" sz="800" b="1" dirty="0" smtClean="0"/>
                <a:t>12</a:t>
              </a:r>
              <a:endParaRPr lang="en-US" altLang="en-US" sz="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4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3735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RFI puts forth for consideration …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2060"/>
                </a:solidFill>
              </a:rPr>
              <a:t>Integration of Acute, CRS, and behavioral health  programs in new Integrated Contractors (IC)</a:t>
            </a:r>
          </a:p>
          <a:p>
            <a:pPr lvl="2"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Including BH for GMH/SA Adults, Non-CMDP Children</a:t>
            </a:r>
          </a:p>
          <a:p>
            <a:pPr lvl="2"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Excluding Individuals with SMI</a:t>
            </a:r>
          </a:p>
          <a:p>
            <a:pPr lvl="2"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Excluding Foster Children - CMDP </a:t>
            </a:r>
          </a:p>
          <a:p>
            <a:pPr lvl="2"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Excluding Crisis Services provided by RBHAs </a:t>
            </a:r>
          </a:p>
          <a:p>
            <a:pPr lvl="2"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Grant Funded Services - TBD</a:t>
            </a:r>
            <a:r>
              <a:rPr lang="en-US" i="1" dirty="0" smtClean="0">
                <a:solidFill>
                  <a:srgbClr val="002060"/>
                </a:solidFill>
              </a:rPr>
              <a:t/>
            </a:r>
            <a:br>
              <a:rPr lang="en-US" i="1" dirty="0" smtClean="0">
                <a:solidFill>
                  <a:srgbClr val="002060"/>
                </a:solidFill>
              </a:rPr>
            </a:br>
            <a:endParaRPr lang="en-US" i="1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GSA </a:t>
            </a:r>
            <a:r>
              <a:rPr lang="en-US" dirty="0">
                <a:solidFill>
                  <a:srgbClr val="002060"/>
                </a:solidFill>
              </a:rPr>
              <a:t>Alignment </a:t>
            </a:r>
            <a:r>
              <a:rPr lang="en-US" dirty="0" smtClean="0">
                <a:solidFill>
                  <a:srgbClr val="002060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ALTCS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EPD GSAs effective Oct 1, 2017 (North, South, Central)</a:t>
            </a:r>
            <a:endParaRPr lang="en-US" dirty="0">
              <a:solidFill>
                <a:srgbClr val="00206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600" dirty="0" smtClean="0">
              <a:solidFill>
                <a:srgbClr val="002060"/>
              </a:solidFill>
            </a:endParaRPr>
          </a:p>
          <a:p>
            <a:pPr lvl="1"/>
            <a:endParaRPr lang="en-US" sz="2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Acute Geographic Service Areas</a:t>
            </a:r>
            <a:endParaRPr lang="en-US" altLang="en-US" dirty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fld id="{D17D8C29-89EB-45CD-A853-DC5DAED31623}" type="slidenum">
              <a:rPr lang="en-US" altLang="en-US" sz="1400"/>
              <a:pPr algn="r" eaLnBrk="1" hangingPunct="1"/>
              <a:t>12</a:t>
            </a:fld>
            <a:endParaRPr lang="en-US" altLang="en-US" sz="1400"/>
          </a:p>
        </p:txBody>
      </p:sp>
      <p:sp>
        <p:nvSpPr>
          <p:cNvPr id="89103" name="AutoShape 15"/>
          <p:cNvSpPr>
            <a:spLocks noChangeAspect="1" noChangeArrowheads="1"/>
          </p:cNvSpPr>
          <p:nvPr/>
        </p:nvSpPr>
        <p:spPr bwMode="auto">
          <a:xfrm>
            <a:off x="304800" y="1622425"/>
            <a:ext cx="3732213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304800" y="5618163"/>
            <a:ext cx="3719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1487488" y="1622425"/>
            <a:ext cx="20589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4" name="Rectangle 36"/>
          <p:cNvSpPr>
            <a:spLocks noChangeArrowheads="1"/>
          </p:cNvSpPr>
          <p:nvPr/>
        </p:nvSpPr>
        <p:spPr bwMode="auto">
          <a:xfrm>
            <a:off x="304800" y="1625600"/>
            <a:ext cx="13541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9" name="Text Box 171"/>
          <p:cNvSpPr txBox="1">
            <a:spLocks noChangeArrowheads="1"/>
          </p:cNvSpPr>
          <p:nvPr/>
        </p:nvSpPr>
        <p:spPr bwMode="auto">
          <a:xfrm>
            <a:off x="459811" y="1713801"/>
            <a:ext cx="2514600" cy="64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 smtClean="0"/>
              <a:t>As of January 1, 2017</a:t>
            </a:r>
            <a:endParaRPr lang="en-US" altLang="en-US" b="1" dirty="0"/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02" y="1392381"/>
            <a:ext cx="4669998" cy="53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415698"/>
            <a:ext cx="4712794" cy="54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RBHA GSAs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10600" cy="1219200"/>
          </a:xfrm>
        </p:spPr>
        <p:txBody>
          <a:bodyPr/>
          <a:lstStyle/>
          <a:p>
            <a:r>
              <a:rPr lang="en-US" dirty="0" smtClean="0"/>
              <a:t>ALTCS-EPD Geographic Service Areas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6809" y="1752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Preferred GSA Structure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04" y="1392381"/>
            <a:ext cx="4678996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 </a:t>
            </a:r>
            <a:r>
              <a:rPr lang="en-US" dirty="0" smtClean="0"/>
              <a:t>HIGHLIGHTS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19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Recognizing complexities of Affiliated Organizations that exist with our Contractors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RFI defines an </a:t>
            </a:r>
            <a:r>
              <a:rPr lang="en-US" sz="2800" i="1" dirty="0">
                <a:solidFill>
                  <a:srgbClr val="002060"/>
                </a:solidFill>
              </a:rPr>
              <a:t>Affiliated Organization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as: 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An entity bidding on the Integrated Contract which also has 50% or more ownership or control interest of a current RBHA, or is a current RBHA in Arizona</a:t>
            </a: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Potential for merging of </a:t>
            </a:r>
            <a:r>
              <a:rPr lang="en-US" sz="2800" dirty="0" smtClean="0">
                <a:solidFill>
                  <a:srgbClr val="002060"/>
                </a:solidFill>
              </a:rPr>
              <a:t>Integrated Contractor and RBHA with awards to Affiliated Organizations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 HIGHLIGHTS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rgbClr val="002060"/>
                </a:solidFill>
              </a:rPr>
              <a:t>Awards to Affiliated Organizations with a RBHA and an incumbent Acute Contractor in same GSA (or county within GSA)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Organization and branding (IC and RBHA) may be </a:t>
            </a:r>
            <a:r>
              <a:rPr lang="en-US" sz="2400" dirty="0">
                <a:solidFill>
                  <a:srgbClr val="002060"/>
                </a:solidFill>
              </a:rPr>
              <a:t>consolidated under </a:t>
            </a:r>
            <a:r>
              <a:rPr lang="en-US" sz="2400" dirty="0" smtClean="0">
                <a:solidFill>
                  <a:srgbClr val="002060"/>
                </a:solidFill>
              </a:rPr>
              <a:t>single corporate entity and contract</a:t>
            </a:r>
          </a:p>
          <a:p>
            <a:pPr lvl="1">
              <a:spcBef>
                <a:spcPts val="0"/>
              </a:spcBef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Incumbent Acute membership is </a:t>
            </a:r>
            <a:r>
              <a:rPr lang="en-US" sz="2400" dirty="0">
                <a:solidFill>
                  <a:srgbClr val="002060"/>
                </a:solidFill>
              </a:rPr>
              <a:t>moved under </a:t>
            </a:r>
            <a:r>
              <a:rPr lang="en-US" sz="2400" dirty="0" smtClean="0">
                <a:solidFill>
                  <a:srgbClr val="002060"/>
                </a:solidFill>
              </a:rPr>
              <a:t>consolidated Integrated </a:t>
            </a:r>
            <a:r>
              <a:rPr lang="en-US" sz="2400" dirty="0">
                <a:solidFill>
                  <a:srgbClr val="002060"/>
                </a:solidFill>
              </a:rPr>
              <a:t>Contractor</a:t>
            </a:r>
          </a:p>
          <a:p>
            <a:pPr lvl="1">
              <a:spcBef>
                <a:spcPts val="0"/>
              </a:spcBef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</a:rPr>
              <a:t>Unique RBHA </a:t>
            </a:r>
            <a:r>
              <a:rPr lang="en-US" sz="2400" dirty="0" smtClean="0">
                <a:solidFill>
                  <a:srgbClr val="002060"/>
                </a:solidFill>
              </a:rPr>
              <a:t>functions retained by RBHA </a:t>
            </a:r>
            <a:r>
              <a:rPr lang="en-US" sz="2400" dirty="0">
                <a:solidFill>
                  <a:srgbClr val="002060"/>
                </a:solidFill>
              </a:rPr>
              <a:t>under </a:t>
            </a:r>
            <a:r>
              <a:rPr lang="en-US" sz="2400" dirty="0" smtClean="0">
                <a:solidFill>
                  <a:srgbClr val="002060"/>
                </a:solidFill>
              </a:rPr>
              <a:t>consolidated Integrated </a:t>
            </a:r>
            <a:r>
              <a:rPr lang="en-US" sz="2400" dirty="0">
                <a:solidFill>
                  <a:srgbClr val="002060"/>
                </a:solidFill>
              </a:rPr>
              <a:t>Contractor (SMI, </a:t>
            </a:r>
            <a:r>
              <a:rPr lang="en-US" sz="2400" dirty="0" smtClean="0">
                <a:solidFill>
                  <a:srgbClr val="002060"/>
                </a:solidFill>
              </a:rPr>
              <a:t>CMDP BH, Crisis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Affiliated Organizations - North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125297"/>
              </p:ext>
            </p:extLst>
          </p:nvPr>
        </p:nvGraphicFramePr>
        <p:xfrm>
          <a:off x="838200" y="2057400"/>
          <a:ext cx="6400800" cy="2943921"/>
        </p:xfrm>
        <a:graphic>
          <a:graphicData uri="http://schemas.openxmlformats.org/drawingml/2006/table">
            <a:tbl>
              <a:tblPr/>
              <a:tblGrid>
                <a:gridCol w="1998576"/>
                <a:gridCol w="1292010"/>
                <a:gridCol w="1427604"/>
                <a:gridCol w="1682610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62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Proposed North GSA: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Acute Plan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Acute Plan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RBHA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Mohave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1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Coconino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1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Apache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1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Navajo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0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Yavapai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0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Affiliated Organizations - Central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825345"/>
              </p:ext>
            </p:extLst>
          </p:nvPr>
        </p:nvGraphicFramePr>
        <p:xfrm>
          <a:off x="533398" y="2286002"/>
          <a:ext cx="7239001" cy="211707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36030"/>
                <a:gridCol w="1000495"/>
                <a:gridCol w="1000495"/>
                <a:gridCol w="1107693"/>
                <a:gridCol w="1059452"/>
                <a:gridCol w="971165"/>
                <a:gridCol w="863671"/>
              </a:tblGrid>
              <a:tr h="41403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Current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Proposed Central GSA: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Acute Plan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Acute Plan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Acute Plan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Acute Plan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Acute Plan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RBHA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Maricopa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Care 1st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HCA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HNA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MCP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United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MMIC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4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HCA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UFC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HCIC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HCA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UFC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CIC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063" y="4824147"/>
            <a:ext cx="792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 Due to movement of Gila and Pinal, need to put RBHAs on notice that they will be losing these counties and associated members/services effective 10/1/18.</a:t>
            </a:r>
          </a:p>
        </p:txBody>
      </p:sp>
    </p:spTree>
    <p:extLst>
      <p:ext uri="{BB962C8B-B14F-4D97-AF65-F5344CB8AC3E}">
        <p14:creationId xmlns:p14="http://schemas.microsoft.com/office/powerpoint/2010/main" val="39294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Affiliated Organizations - South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395021"/>
              </p:ext>
            </p:extLst>
          </p:nvPr>
        </p:nvGraphicFramePr>
        <p:xfrm>
          <a:off x="457200" y="1905000"/>
          <a:ext cx="7696199" cy="312420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94623"/>
                <a:gridCol w="983596"/>
                <a:gridCol w="983596"/>
                <a:gridCol w="983596"/>
                <a:gridCol w="983596"/>
                <a:gridCol w="983596"/>
                <a:gridCol w="983596"/>
              </a:tblGrid>
              <a:tr h="32319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Current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0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Proposed South GSA: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Acute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Acute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Acute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Acute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Acute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RBHA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7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Care 1st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7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Cochise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7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Graham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7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Greenlee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7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LaPaz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7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Santa Cruz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3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Yuma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UFC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232068"/>
            <a:ext cx="7924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 Centene is defined as an Affiliated Organization, UFC is not due to less than 50% ownership in CIC.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Centene </a:t>
            </a:r>
            <a:r>
              <a:rPr lang="en-US" sz="1100" dirty="0"/>
              <a:t>does not also have an incumbent Acute plan in the South so would not take any membership.</a:t>
            </a:r>
            <a:br>
              <a:rPr lang="en-US" sz="1100" dirty="0"/>
            </a:br>
            <a:r>
              <a:rPr lang="en-US" sz="1100" dirty="0"/>
              <a:t>Centene or Affiliated Organization owned by Centene could consolidate with CIC if awarded in this GSA.</a:t>
            </a:r>
          </a:p>
        </p:txBody>
      </p:sp>
    </p:spTree>
    <p:extLst>
      <p:ext uri="{BB962C8B-B14F-4D97-AF65-F5344CB8AC3E}">
        <p14:creationId xmlns:p14="http://schemas.microsoft.com/office/powerpoint/2010/main" val="24919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381000" y="1828800"/>
            <a:ext cx="8305800" cy="3886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Published to AHCCCS website on January </a:t>
            </a:r>
            <a:r>
              <a:rPr lang="en-US" sz="2800" dirty="0" smtClean="0">
                <a:solidFill>
                  <a:srgbClr val="002060"/>
                </a:solidFill>
              </a:rPr>
              <a:t>25</a:t>
            </a:r>
            <a:r>
              <a:rPr lang="en-US" sz="2800" baseline="30000" dirty="0" smtClean="0">
                <a:solidFill>
                  <a:srgbClr val="002060"/>
                </a:solidFill>
              </a:rPr>
              <a:t>th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Questions due February 6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Responses due February 27th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https://</a:t>
            </a:r>
            <a:r>
              <a:rPr lang="en-US" sz="2400" dirty="0" smtClean="0">
                <a:solidFill>
                  <a:srgbClr val="002060"/>
                </a:solidFill>
              </a:rPr>
              <a:t>www.azahcccs.gov/Resources/OversightOfHealthPlans/SolicitationsAndContracts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 INFORMATION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 HIGHLIGHTS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rgbClr val="002060"/>
                </a:solidFill>
              </a:rPr>
              <a:t>Affiliated Organization not awarded contract:</a:t>
            </a:r>
          </a:p>
          <a:p>
            <a:pPr>
              <a:spcBef>
                <a:spcPts val="0"/>
              </a:spcBef>
            </a:pPr>
            <a:endParaRPr lang="en-US" sz="3000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</a:rPr>
              <a:t>Current RBHA remains until RBHA contract </a:t>
            </a:r>
            <a:r>
              <a:rPr lang="en-US" sz="2400" dirty="0" smtClean="0">
                <a:solidFill>
                  <a:srgbClr val="002060"/>
                </a:solidFill>
              </a:rPr>
              <a:t>expiration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Unique </a:t>
            </a:r>
            <a:r>
              <a:rPr lang="en-US" sz="2400" dirty="0">
                <a:solidFill>
                  <a:srgbClr val="002060"/>
                </a:solidFill>
              </a:rPr>
              <a:t>RBHA contract requirements remain with RBHA (SMI, </a:t>
            </a:r>
            <a:r>
              <a:rPr lang="en-US" sz="2400" dirty="0" smtClean="0">
                <a:solidFill>
                  <a:schemeClr val="tx1"/>
                </a:solidFill>
              </a:rPr>
              <a:t>CMDP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BH, Crisis)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RBHA </a:t>
            </a:r>
            <a:r>
              <a:rPr lang="en-US" sz="2400" dirty="0">
                <a:solidFill>
                  <a:srgbClr val="002060"/>
                </a:solidFill>
              </a:rPr>
              <a:t>may be available for choice to members for remaining RBHA contract term for integrated services for all </a:t>
            </a:r>
            <a:r>
              <a:rPr lang="en-US" sz="2400" dirty="0" smtClean="0">
                <a:solidFill>
                  <a:srgbClr val="002060"/>
                </a:solidFill>
              </a:rPr>
              <a:t>populations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</a:rPr>
              <a:t>Expansion of RBHA services to include physical health for </a:t>
            </a:r>
            <a:r>
              <a:rPr lang="en-US" sz="2400" dirty="0" smtClean="0">
                <a:solidFill>
                  <a:srgbClr val="002060"/>
                </a:solidFill>
              </a:rPr>
              <a:t>non-dual, GMH/SA adults and </a:t>
            </a:r>
            <a:r>
              <a:rPr lang="en-US" sz="2400" dirty="0">
                <a:solidFill>
                  <a:srgbClr val="002060"/>
                </a:solidFill>
              </a:rPr>
              <a:t>non-CMDP children</a:t>
            </a:r>
          </a:p>
          <a:p>
            <a:pPr lvl="1">
              <a:spcBef>
                <a:spcPts val="1200"/>
              </a:spcBef>
            </a:pPr>
            <a:endParaRPr lang="en-US" sz="2400" dirty="0">
              <a:solidFill>
                <a:srgbClr val="002060"/>
              </a:solidFill>
            </a:endParaRPr>
          </a:p>
          <a:p>
            <a:pPr lvl="2"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 HIGHLIGHTS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Additionally, soliciting feedback on: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GSAs:</a:t>
            </a:r>
          </a:p>
          <a:p>
            <a:pPr lvl="3">
              <a:spcBef>
                <a:spcPts val="12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Number </a:t>
            </a:r>
            <a:r>
              <a:rPr lang="en-US" sz="1600" dirty="0">
                <a:solidFill>
                  <a:srgbClr val="002060"/>
                </a:solidFill>
              </a:rPr>
              <a:t>of plans by </a:t>
            </a:r>
            <a:r>
              <a:rPr lang="en-US" sz="1600" dirty="0" smtClean="0">
                <a:solidFill>
                  <a:srgbClr val="002060"/>
                </a:solidFill>
              </a:rPr>
              <a:t>GSA</a:t>
            </a:r>
          </a:p>
          <a:p>
            <a:pPr lvl="3">
              <a:spcBef>
                <a:spcPts val="12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Plan limit on # of GSAs awarded</a:t>
            </a:r>
          </a:p>
          <a:p>
            <a:pPr lvl="3">
              <a:spcBef>
                <a:spcPts val="12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Pima County differentiation</a:t>
            </a:r>
            <a:endParaRPr lang="en-US" sz="1600" dirty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Crisis System</a:t>
            </a:r>
          </a:p>
          <a:p>
            <a:pPr lvl="3">
              <a:spcBef>
                <a:spcPts val="1200"/>
              </a:spcBef>
            </a:pPr>
            <a:r>
              <a:rPr lang="en-US" sz="1600" dirty="0">
                <a:solidFill>
                  <a:srgbClr val="002060"/>
                </a:solidFill>
              </a:rPr>
              <a:t>S</a:t>
            </a:r>
            <a:r>
              <a:rPr lang="en-US" sz="1600" dirty="0" smtClean="0">
                <a:solidFill>
                  <a:srgbClr val="002060"/>
                </a:solidFill>
              </a:rPr>
              <a:t>tatewide crisis vendor for system coordination</a:t>
            </a:r>
          </a:p>
          <a:p>
            <a:pPr lvl="3">
              <a:spcBef>
                <a:spcPts val="12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Single statewide crisis line vendor</a:t>
            </a:r>
          </a:p>
          <a:p>
            <a:pPr lvl="3">
              <a:spcBef>
                <a:spcPts val="12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Single statewide crisis phone number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Timing of integrated services implementation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</a:rPr>
              <a:t>Administration of grant funding</a:t>
            </a:r>
          </a:p>
          <a:p>
            <a:pPr lvl="2">
              <a:spcBef>
                <a:spcPts val="1200"/>
              </a:spcBef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90600"/>
          </a:xfrm>
        </p:spPr>
        <p:txBody>
          <a:bodyPr/>
          <a:lstStyle/>
          <a:p>
            <a:r>
              <a:rPr lang="en-US" dirty="0"/>
              <a:t>RFI HIGHLIGHTS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RBHA RFP or expansion of IC scope of services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Plan choice for individuals with SMI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CRS</a:t>
            </a:r>
          </a:p>
          <a:p>
            <a:pPr lvl="3">
              <a:spcBef>
                <a:spcPts val="12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Integration </a:t>
            </a:r>
          </a:p>
          <a:p>
            <a:pPr lvl="3">
              <a:spcBef>
                <a:spcPts val="12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Designation</a:t>
            </a:r>
          </a:p>
          <a:p>
            <a:pPr lvl="3">
              <a:spcBef>
                <a:spcPts val="12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MSICs</a:t>
            </a:r>
          </a:p>
          <a:p>
            <a:pPr lvl="3">
              <a:spcBef>
                <a:spcPts val="12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American Indian choices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ASD Advisory Committee recommendations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Engaging community in development of </a:t>
            </a:r>
            <a:r>
              <a:rPr lang="en-US" sz="2000" dirty="0">
                <a:solidFill>
                  <a:srgbClr val="002060"/>
                </a:solidFill>
              </a:rPr>
              <a:t>RFP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Length </a:t>
            </a:r>
            <a:r>
              <a:rPr lang="en-US" sz="2000" dirty="0">
                <a:solidFill>
                  <a:srgbClr val="002060"/>
                </a:solidFill>
              </a:rPr>
              <a:t>of contract term – 5 or 7 years</a:t>
            </a:r>
          </a:p>
          <a:p>
            <a:pPr lvl="2">
              <a:spcBef>
                <a:spcPts val="1200"/>
              </a:spcBef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2"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4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Contractor</a:t>
            </a:r>
            <a:br>
              <a:rPr lang="en-US" dirty="0" smtClean="0"/>
            </a:br>
            <a:r>
              <a:rPr lang="en-US" dirty="0" smtClean="0"/>
              <a:t>Anticipated Procurement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0400" y="4876800"/>
            <a:ext cx="22901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76200" algn="l"/>
                <a:tab pos="533400" algn="l"/>
                <a:tab pos="838200" algn="l"/>
                <a:tab pos="1143000" algn="l"/>
                <a:tab pos="1447800" algn="l"/>
                <a:tab pos="1752600" algn="l"/>
                <a:tab pos="2057400" algn="l"/>
                <a:tab pos="236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-76200" algn="l"/>
                <a:tab pos="533400" algn="l"/>
                <a:tab pos="838200" algn="l"/>
                <a:tab pos="1143000" algn="l"/>
                <a:tab pos="1447800" algn="l"/>
                <a:tab pos="1752600" algn="l"/>
                <a:tab pos="2057400" algn="l"/>
                <a:tab pos="236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-76200" algn="l"/>
                <a:tab pos="533400" algn="l"/>
                <a:tab pos="838200" algn="l"/>
                <a:tab pos="1143000" algn="l"/>
                <a:tab pos="1447800" algn="l"/>
                <a:tab pos="1752600" algn="l"/>
                <a:tab pos="2057400" algn="l"/>
                <a:tab pos="236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-76200" algn="l"/>
                <a:tab pos="533400" algn="l"/>
                <a:tab pos="838200" algn="l"/>
                <a:tab pos="1143000" algn="l"/>
                <a:tab pos="1447800" algn="l"/>
                <a:tab pos="1752600" algn="l"/>
                <a:tab pos="2057400" algn="l"/>
                <a:tab pos="236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-76200" algn="l"/>
                <a:tab pos="533400" algn="l"/>
                <a:tab pos="838200" algn="l"/>
                <a:tab pos="1143000" algn="l"/>
                <a:tab pos="1447800" algn="l"/>
                <a:tab pos="1752600" algn="l"/>
                <a:tab pos="2057400" algn="l"/>
                <a:tab pos="236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-76200" algn="l"/>
                <a:tab pos="533400" algn="l"/>
                <a:tab pos="838200" algn="l"/>
                <a:tab pos="1143000" algn="l"/>
                <a:tab pos="1447800" algn="l"/>
                <a:tab pos="1752600" algn="l"/>
                <a:tab pos="2057400" algn="l"/>
                <a:tab pos="236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-76200" algn="l"/>
                <a:tab pos="533400" algn="l"/>
                <a:tab pos="838200" algn="l"/>
                <a:tab pos="1143000" algn="l"/>
                <a:tab pos="1447800" algn="l"/>
                <a:tab pos="1752600" algn="l"/>
                <a:tab pos="2057400" algn="l"/>
                <a:tab pos="236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-76200" algn="l"/>
                <a:tab pos="533400" algn="l"/>
                <a:tab pos="838200" algn="l"/>
                <a:tab pos="1143000" algn="l"/>
                <a:tab pos="1447800" algn="l"/>
                <a:tab pos="1752600" algn="l"/>
                <a:tab pos="2057400" algn="l"/>
                <a:tab pos="236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-76200" algn="l"/>
                <a:tab pos="533400" algn="l"/>
                <a:tab pos="838200" algn="l"/>
                <a:tab pos="1143000" algn="l"/>
                <a:tab pos="1447800" algn="l"/>
                <a:tab pos="1752600" algn="l"/>
                <a:tab pos="2057400" algn="l"/>
                <a:tab pos="2362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6200" algn="l"/>
                <a:tab pos="533400" algn="l"/>
                <a:tab pos="838200" algn="l"/>
                <a:tab pos="1143000" algn="l"/>
                <a:tab pos="1447800" algn="l"/>
                <a:tab pos="1752600" algn="l"/>
                <a:tab pos="2057400" algn="l"/>
                <a:tab pos="2362200" algn="l"/>
              </a:tabLst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Dates are subject to change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74999"/>
              </p:ext>
            </p:extLst>
          </p:nvPr>
        </p:nvGraphicFramePr>
        <p:xfrm>
          <a:off x="1600200" y="1981200"/>
          <a:ext cx="5872162" cy="271889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757696"/>
                <a:gridCol w="3114466"/>
              </a:tblGrid>
              <a:tr h="38100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Activity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Date and Time</a:t>
                      </a:r>
                    </a:p>
                  </a:txBody>
                  <a:tcPr marL="68580" marR="68580" marT="0" marB="0" anchor="ctr"/>
                </a:tc>
              </a:tr>
              <a:tr h="43289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Issue </a:t>
                      </a:r>
                      <a:r>
                        <a:rPr lang="en-US" sz="1400" dirty="0">
                          <a:effectLst/>
                        </a:rPr>
                        <a:t>Request for Proposal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November 1, </a:t>
                      </a:r>
                      <a:r>
                        <a:rPr lang="en-US" sz="1400" kern="1200" dirty="0" smtClean="0">
                          <a:effectLst/>
                        </a:rPr>
                        <a:t>2017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228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Prospective </a:t>
                      </a:r>
                      <a:r>
                        <a:rPr lang="en-US" sz="1400" dirty="0">
                          <a:effectLst/>
                        </a:rPr>
                        <a:t>Offerors’ Conference and Technical Interface Meeting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November 8, </a:t>
                      </a:r>
                      <a:r>
                        <a:rPr lang="en-US" sz="1400" kern="1200" dirty="0" smtClean="0">
                          <a:effectLst/>
                        </a:rPr>
                        <a:t>2017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424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Proposals </a:t>
                      </a:r>
                      <a:r>
                        <a:rPr lang="en-US" sz="1400" dirty="0">
                          <a:effectLst/>
                        </a:rPr>
                        <a:t>Due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January </a:t>
                      </a:r>
                      <a:r>
                        <a:rPr lang="en-US" sz="1400" kern="1200" dirty="0" smtClean="0">
                          <a:effectLst/>
                        </a:rPr>
                        <a:t>25, 2018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8234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Contracts </a:t>
                      </a:r>
                      <a:r>
                        <a:rPr lang="en-US" sz="1400" dirty="0">
                          <a:effectLst/>
                        </a:rPr>
                        <a:t>Awarded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By March 8, 2018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Transition </a:t>
                      </a:r>
                      <a:r>
                        <a:rPr lang="en-US" sz="1400" dirty="0">
                          <a:effectLst/>
                        </a:rPr>
                        <a:t>Activities Begin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March </a:t>
                      </a:r>
                      <a:r>
                        <a:rPr lang="en-US" sz="1400" kern="1200" dirty="0" smtClean="0">
                          <a:effectLst/>
                        </a:rPr>
                        <a:t>9, 2018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Contract </a:t>
                      </a:r>
                      <a:r>
                        <a:rPr lang="en-US" sz="1400" dirty="0">
                          <a:effectLst/>
                        </a:rPr>
                        <a:t>Start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October 1, </a:t>
                      </a:r>
                      <a:r>
                        <a:rPr lang="en-US" sz="1400" kern="1200" dirty="0" smtClean="0">
                          <a:effectLst/>
                        </a:rPr>
                        <a:t>2018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Contract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540867"/>
            <a:ext cx="8278693" cy="41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Contract Terms</a:t>
            </a:r>
            <a:br>
              <a:rPr lang="en-US" dirty="0" smtClean="0"/>
            </a:br>
            <a:r>
              <a:rPr lang="en-US" dirty="0" smtClean="0"/>
              <a:t>RBHA, CRS, Acute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68603"/>
              </p:ext>
            </p:extLst>
          </p:nvPr>
        </p:nvGraphicFramePr>
        <p:xfrm>
          <a:off x="1905000" y="1752600"/>
          <a:ext cx="4114800" cy="33528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83449"/>
                <a:gridCol w="1021551"/>
                <a:gridCol w="1143000"/>
                <a:gridCol w="1066800"/>
              </a:tblGrid>
              <a:tr h="11430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+mn-lt"/>
                          <a:ea typeface="+mn-ea"/>
                        </a:rPr>
                        <a:t>Contract</a:t>
                      </a:r>
                      <a:r>
                        <a:rPr lang="en-US" sz="1400" kern="1200" baseline="0" dirty="0" smtClean="0">
                          <a:effectLst/>
                          <a:latin typeface="+mn-lt"/>
                          <a:ea typeface="+mn-ea"/>
                        </a:rPr>
                        <a:t> Year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Maricopa</a:t>
                      </a:r>
                      <a:r>
                        <a:rPr lang="en-US" sz="1400" kern="1200" baseline="0" dirty="0" smtClean="0">
                          <a:effectLst/>
                        </a:rPr>
                        <a:t> RBHA</a:t>
                      </a:r>
                      <a:endParaRPr lang="en-US" sz="1400" kern="12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Greater AZ RBHAs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Acute/CRS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4/14-3/15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10/15-9/16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10/13-9/14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4/15-3/16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10/16-9/17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10/14-9/15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4/16-3/17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10/17-9/18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10/15-9/16*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4/17-3/18*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10/18-9/19*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10/16-9/17*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4/18-3/19*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10/19-9/20*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10/17-9/18*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10/20-9/21*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10/21-9/22*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1164" y="5486400"/>
            <a:ext cx="440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r>
              <a:rPr lang="en-US" sz="1400" dirty="0" smtClean="0"/>
              <a:t>Extension Year (CYE 9/16 applicable to CRS only)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810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Integrated Contractor Term:</a:t>
            </a:r>
          </a:p>
          <a:p>
            <a:r>
              <a:rPr lang="en-US" dirty="0" smtClean="0"/>
              <a:t>10/18-9/23 (5yr)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774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/>
              <a:t>– Current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/>
              <a:t>Acute Program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Acute Plans provide physical health services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Regional Behavioral Health Authorities (RBHAs)  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BH services for Children </a:t>
            </a:r>
            <a:r>
              <a:rPr lang="en-US" dirty="0" smtClean="0">
                <a:solidFill>
                  <a:schemeClr val="tx1"/>
                </a:solidFill>
              </a:rPr>
              <a:t>(CMDP &amp; non-CMDP)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GMH/SUD services for adults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I</a:t>
            </a:r>
            <a:r>
              <a:rPr lang="en-US" dirty="0" smtClean="0"/>
              <a:t>ntegrated services for individuals with SMI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Crisis services all populations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Grant/other non-TXIX funding coordination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Member </a:t>
            </a:r>
            <a:r>
              <a:rPr lang="en-US" altLang="en-US" dirty="0"/>
              <a:t>choice of health plans </a:t>
            </a:r>
            <a:r>
              <a:rPr lang="en-US" altLang="en-US" dirty="0" smtClean="0"/>
              <a:t>statewide </a:t>
            </a:r>
            <a:endParaRPr lang="en-US" alt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 </a:t>
            </a:r>
          </a:p>
          <a:p>
            <a:pPr lvl="2">
              <a:spcBef>
                <a:spcPts val="600"/>
              </a:spcBef>
            </a:pPr>
            <a:endParaRPr lang="en-US" dirty="0" smtClean="0"/>
          </a:p>
          <a:p>
            <a:pPr lvl="2">
              <a:spcBef>
                <a:spcPts val="600"/>
              </a:spcBef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67818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/>
              <a:t>Acute Enrollment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800" dirty="0" smtClean="0"/>
              <a:t>As </a:t>
            </a:r>
            <a:r>
              <a:rPr lang="en-US" altLang="en-US" sz="2800" dirty="0"/>
              <a:t>of January 1, 2017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grpSp>
        <p:nvGrpSpPr>
          <p:cNvPr id="89095" name="Group 7"/>
          <p:cNvGrpSpPr>
            <a:grpSpLocks/>
          </p:cNvGrpSpPr>
          <p:nvPr/>
        </p:nvGrpSpPr>
        <p:grpSpPr bwMode="auto">
          <a:xfrm>
            <a:off x="-76200" y="0"/>
            <a:ext cx="990600" cy="796925"/>
            <a:chOff x="-48" y="0"/>
            <a:chExt cx="624" cy="502"/>
          </a:xfrm>
        </p:grpSpPr>
        <p:pic>
          <p:nvPicPr>
            <p:cNvPr id="89096" name="Picture 8" descr="AHCCCSlogo100_Aonly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4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097" name="Text Box 9"/>
            <p:cNvSpPr txBox="1">
              <a:spLocks noChangeArrowheads="1"/>
            </p:cNvSpPr>
            <p:nvPr/>
          </p:nvSpPr>
          <p:spPr bwMode="auto">
            <a:xfrm>
              <a:off x="-48" y="348"/>
              <a:ext cx="6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000" b="1" dirty="0">
                  <a:solidFill>
                    <a:schemeClr val="bg1"/>
                  </a:solidFill>
                  <a:latin typeface="Arial Unicode MS" pitchFamily="34" charset="-128"/>
                </a:rPr>
                <a:t>AHCCCS</a:t>
              </a:r>
            </a:p>
          </p:txBody>
        </p:sp>
      </p:grp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fld id="{D17D8C29-89EB-45CD-A853-DC5DAED31623}" type="slidenum">
              <a:rPr lang="en-US" altLang="en-US" sz="1400"/>
              <a:pPr algn="r" eaLnBrk="1" hangingPunct="1"/>
              <a:t>8</a:t>
            </a:fld>
            <a:endParaRPr lang="en-US" altLang="en-US" sz="1400" dirty="0"/>
          </a:p>
        </p:txBody>
      </p:sp>
      <p:sp>
        <p:nvSpPr>
          <p:cNvPr id="89103" name="AutoShape 15"/>
          <p:cNvSpPr>
            <a:spLocks noChangeAspect="1" noChangeArrowheads="1"/>
          </p:cNvSpPr>
          <p:nvPr/>
        </p:nvSpPr>
        <p:spPr bwMode="auto">
          <a:xfrm>
            <a:off x="304800" y="1622425"/>
            <a:ext cx="3732213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304800" y="5618163"/>
            <a:ext cx="3719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404813" y="5897563"/>
            <a:ext cx="319844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/>
              <a:t>Total Health Plan Enrollment = </a:t>
            </a:r>
            <a:r>
              <a:rPr lang="en-US" altLang="en-US" sz="1300" b="1" dirty="0" smtClean="0"/>
              <a:t>1,483,289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9270" name="Group 182"/>
          <p:cNvGrpSpPr>
            <a:grpSpLocks/>
          </p:cNvGrpSpPr>
          <p:nvPr/>
        </p:nvGrpSpPr>
        <p:grpSpPr bwMode="auto">
          <a:xfrm>
            <a:off x="1538288" y="2582864"/>
            <a:ext cx="1016000" cy="525462"/>
            <a:chOff x="969" y="1643"/>
            <a:chExt cx="640" cy="331"/>
          </a:xfrm>
        </p:grpSpPr>
        <p:sp>
          <p:nvSpPr>
            <p:cNvPr id="89108" name="Rectangle 20"/>
            <p:cNvSpPr>
              <a:spLocks noChangeArrowheads="1"/>
            </p:cNvSpPr>
            <p:nvPr/>
          </p:nvSpPr>
          <p:spPr bwMode="auto">
            <a:xfrm>
              <a:off x="969" y="1643"/>
              <a:ext cx="640" cy="241"/>
            </a:xfrm>
            <a:prstGeom prst="rect">
              <a:avLst/>
            </a:prstGeom>
            <a:solidFill>
              <a:srgbClr val="66CCFF"/>
            </a:solidFill>
            <a:ln w="13970">
              <a:solidFill>
                <a:srgbClr val="402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09" name="Rectangle 21"/>
            <p:cNvSpPr>
              <a:spLocks noChangeArrowheads="1"/>
            </p:cNvSpPr>
            <p:nvPr/>
          </p:nvSpPr>
          <p:spPr bwMode="auto">
            <a:xfrm>
              <a:off x="1127" y="1697"/>
              <a:ext cx="38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/>
                <a:t>106,546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71" name="Group 183"/>
          <p:cNvGrpSpPr>
            <a:grpSpLocks/>
          </p:cNvGrpSpPr>
          <p:nvPr/>
        </p:nvGrpSpPr>
        <p:grpSpPr bwMode="auto">
          <a:xfrm>
            <a:off x="1538288" y="3049591"/>
            <a:ext cx="1016000" cy="525463"/>
            <a:chOff x="969" y="1943"/>
            <a:chExt cx="640" cy="331"/>
          </a:xfrm>
        </p:grpSpPr>
        <p:sp>
          <p:nvSpPr>
            <p:cNvPr id="89110" name="Rectangle 22"/>
            <p:cNvSpPr>
              <a:spLocks noChangeArrowheads="1"/>
            </p:cNvSpPr>
            <p:nvPr/>
          </p:nvSpPr>
          <p:spPr bwMode="auto">
            <a:xfrm>
              <a:off x="969" y="1943"/>
              <a:ext cx="640" cy="240"/>
            </a:xfrm>
            <a:prstGeom prst="rect">
              <a:avLst/>
            </a:prstGeom>
            <a:solidFill>
              <a:srgbClr val="FFFF00"/>
            </a:solidFill>
            <a:ln w="13970">
              <a:solidFill>
                <a:srgbClr val="402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1" name="Rectangle 23"/>
            <p:cNvSpPr>
              <a:spLocks noChangeArrowheads="1"/>
            </p:cNvSpPr>
            <p:nvPr/>
          </p:nvSpPr>
          <p:spPr bwMode="auto">
            <a:xfrm>
              <a:off x="1127" y="1997"/>
              <a:ext cx="3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/>
                <a:t>44,067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69" name="Group 181"/>
          <p:cNvGrpSpPr>
            <a:grpSpLocks/>
          </p:cNvGrpSpPr>
          <p:nvPr/>
        </p:nvGrpSpPr>
        <p:grpSpPr bwMode="auto">
          <a:xfrm>
            <a:off x="1524000" y="2117724"/>
            <a:ext cx="1016000" cy="522288"/>
            <a:chOff x="960" y="1344"/>
            <a:chExt cx="640" cy="329"/>
          </a:xfrm>
        </p:grpSpPr>
        <p:sp>
          <p:nvSpPr>
            <p:cNvPr id="89112" name="Rectangle 24"/>
            <p:cNvSpPr>
              <a:spLocks noChangeArrowheads="1"/>
            </p:cNvSpPr>
            <p:nvPr/>
          </p:nvSpPr>
          <p:spPr bwMode="auto">
            <a:xfrm>
              <a:off x="960" y="1344"/>
              <a:ext cx="640" cy="241"/>
            </a:xfrm>
            <a:prstGeom prst="rect">
              <a:avLst/>
            </a:prstGeom>
            <a:solidFill>
              <a:schemeClr val="accent1"/>
            </a:solidFill>
            <a:ln w="1397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3" name="Rectangle 25"/>
            <p:cNvSpPr>
              <a:spLocks noChangeArrowheads="1"/>
            </p:cNvSpPr>
            <p:nvPr/>
          </p:nvSpPr>
          <p:spPr bwMode="auto">
            <a:xfrm>
              <a:off x="1127" y="1396"/>
              <a:ext cx="3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/>
                <a:t>74,220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74" name="Group 186"/>
          <p:cNvGrpSpPr>
            <a:grpSpLocks/>
          </p:cNvGrpSpPr>
          <p:nvPr/>
        </p:nvGrpSpPr>
        <p:grpSpPr bwMode="auto">
          <a:xfrm>
            <a:off x="1538288" y="4619628"/>
            <a:ext cx="1016000" cy="527051"/>
            <a:chOff x="969" y="2840"/>
            <a:chExt cx="640" cy="332"/>
          </a:xfrm>
        </p:grpSpPr>
        <p:sp>
          <p:nvSpPr>
            <p:cNvPr id="89114" name="Rectangle 26"/>
            <p:cNvSpPr>
              <a:spLocks noChangeArrowheads="1"/>
            </p:cNvSpPr>
            <p:nvPr/>
          </p:nvSpPr>
          <p:spPr bwMode="auto">
            <a:xfrm>
              <a:off x="969" y="2840"/>
              <a:ext cx="640" cy="241"/>
            </a:xfrm>
            <a:prstGeom prst="rect">
              <a:avLst/>
            </a:prstGeom>
            <a:solidFill>
              <a:srgbClr val="FF99FF"/>
            </a:solidFill>
            <a:ln w="13970">
              <a:solidFill>
                <a:srgbClr val="402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5" name="Rectangle 27"/>
            <p:cNvSpPr>
              <a:spLocks noChangeArrowheads="1"/>
            </p:cNvSpPr>
            <p:nvPr/>
          </p:nvSpPr>
          <p:spPr bwMode="auto">
            <a:xfrm>
              <a:off x="1095" y="2895"/>
              <a:ext cx="38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/>
                <a:t>892,744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73" name="Group 185"/>
          <p:cNvGrpSpPr>
            <a:grpSpLocks/>
          </p:cNvGrpSpPr>
          <p:nvPr/>
        </p:nvGrpSpPr>
        <p:grpSpPr bwMode="auto">
          <a:xfrm>
            <a:off x="1524000" y="4005264"/>
            <a:ext cx="1016000" cy="519112"/>
            <a:chOff x="960" y="2544"/>
            <a:chExt cx="640" cy="327"/>
          </a:xfrm>
        </p:grpSpPr>
        <p:sp>
          <p:nvSpPr>
            <p:cNvPr id="89116" name="Rectangle 28"/>
            <p:cNvSpPr>
              <a:spLocks noChangeArrowheads="1"/>
            </p:cNvSpPr>
            <p:nvPr/>
          </p:nvSpPr>
          <p:spPr bwMode="auto">
            <a:xfrm>
              <a:off x="960" y="2544"/>
              <a:ext cx="640" cy="241"/>
            </a:xfrm>
            <a:prstGeom prst="rect">
              <a:avLst/>
            </a:prstGeom>
            <a:solidFill>
              <a:srgbClr val="CCFFCC"/>
            </a:solidFill>
            <a:ln w="1397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7" name="Rectangle 29"/>
            <p:cNvSpPr>
              <a:spLocks noChangeArrowheads="1"/>
            </p:cNvSpPr>
            <p:nvPr/>
          </p:nvSpPr>
          <p:spPr bwMode="auto">
            <a:xfrm>
              <a:off x="1095" y="2594"/>
              <a:ext cx="38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/>
                <a:t>252,614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72" name="Group 184"/>
          <p:cNvGrpSpPr>
            <a:grpSpLocks/>
          </p:cNvGrpSpPr>
          <p:nvPr/>
        </p:nvGrpSpPr>
        <p:grpSpPr bwMode="auto">
          <a:xfrm>
            <a:off x="1538288" y="3516316"/>
            <a:ext cx="1016000" cy="525463"/>
            <a:chOff x="969" y="2242"/>
            <a:chExt cx="640" cy="331"/>
          </a:xfrm>
        </p:grpSpPr>
        <p:sp>
          <p:nvSpPr>
            <p:cNvPr id="89118" name="Rectangle 30"/>
            <p:cNvSpPr>
              <a:spLocks noChangeArrowheads="1"/>
            </p:cNvSpPr>
            <p:nvPr/>
          </p:nvSpPr>
          <p:spPr bwMode="auto">
            <a:xfrm>
              <a:off x="969" y="2242"/>
              <a:ext cx="640" cy="240"/>
            </a:xfrm>
            <a:prstGeom prst="rect">
              <a:avLst/>
            </a:prstGeom>
            <a:solidFill>
              <a:srgbClr val="FF9966"/>
            </a:solidFill>
            <a:ln w="13970">
              <a:solidFill>
                <a:srgbClr val="402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9" name="Rectangle 31"/>
            <p:cNvSpPr>
              <a:spLocks noChangeArrowheads="1"/>
            </p:cNvSpPr>
            <p:nvPr/>
          </p:nvSpPr>
          <p:spPr bwMode="auto">
            <a:xfrm>
              <a:off x="1127" y="2296"/>
              <a:ext cx="3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/>
                <a:t>67,248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grpSp>
        <p:nvGrpSpPr>
          <p:cNvPr id="89275" name="Group 187"/>
          <p:cNvGrpSpPr>
            <a:grpSpLocks/>
          </p:cNvGrpSpPr>
          <p:nvPr/>
        </p:nvGrpSpPr>
        <p:grpSpPr bwMode="auto">
          <a:xfrm>
            <a:off x="1541463" y="5181603"/>
            <a:ext cx="1016000" cy="523876"/>
            <a:chOff x="969" y="3140"/>
            <a:chExt cx="640" cy="330"/>
          </a:xfrm>
        </p:grpSpPr>
        <p:sp>
          <p:nvSpPr>
            <p:cNvPr id="89120" name="Rectangle 32"/>
            <p:cNvSpPr>
              <a:spLocks noChangeArrowheads="1"/>
            </p:cNvSpPr>
            <p:nvPr/>
          </p:nvSpPr>
          <p:spPr bwMode="auto">
            <a:xfrm>
              <a:off x="969" y="3140"/>
              <a:ext cx="640" cy="241"/>
            </a:xfrm>
            <a:prstGeom prst="rect">
              <a:avLst/>
            </a:prstGeom>
            <a:solidFill>
              <a:srgbClr val="FF6699"/>
            </a:solidFill>
            <a:ln w="13970">
              <a:solidFill>
                <a:srgbClr val="402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21" name="Rectangle 33"/>
            <p:cNvSpPr>
              <a:spLocks noChangeArrowheads="1"/>
            </p:cNvSpPr>
            <p:nvPr/>
          </p:nvSpPr>
          <p:spPr bwMode="auto">
            <a:xfrm>
              <a:off x="1127" y="3193"/>
              <a:ext cx="3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altLang="en-US" sz="1300" b="1" dirty="0"/>
                <a:t>45,850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1300" b="1" dirty="0"/>
            </a:p>
          </p:txBody>
        </p:sp>
      </p:grpSp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1487488" y="1622425"/>
            <a:ext cx="20589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123" name="Rectangle 35"/>
          <p:cNvSpPr>
            <a:spLocks noChangeArrowheads="1"/>
          </p:cNvSpPr>
          <p:nvPr/>
        </p:nvSpPr>
        <p:spPr bwMode="auto">
          <a:xfrm>
            <a:off x="1981200" y="1676400"/>
            <a:ext cx="18097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/>
              <a:t>Health Plan Enrollment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24" name="Rectangle 36"/>
          <p:cNvSpPr>
            <a:spLocks noChangeArrowheads="1"/>
          </p:cNvSpPr>
          <p:nvPr/>
        </p:nvSpPr>
        <p:spPr bwMode="auto">
          <a:xfrm>
            <a:off x="304800" y="1625600"/>
            <a:ext cx="13541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407988" y="1693863"/>
            <a:ext cx="15335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/>
              <a:t>GSA Number Acute</a:t>
            </a:r>
          </a:p>
        </p:txBody>
      </p:sp>
      <p:sp>
        <p:nvSpPr>
          <p:cNvPr id="89126" name="Rectangle 38"/>
          <p:cNvSpPr>
            <a:spLocks noChangeArrowheads="1"/>
          </p:cNvSpPr>
          <p:nvPr/>
        </p:nvSpPr>
        <p:spPr bwMode="auto">
          <a:xfrm>
            <a:off x="896938" y="2576513"/>
            <a:ext cx="339725" cy="382587"/>
          </a:xfrm>
          <a:prstGeom prst="rect">
            <a:avLst/>
          </a:prstGeom>
          <a:solidFill>
            <a:srgbClr val="CE9964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896938" y="2582863"/>
            <a:ext cx="339725" cy="382587"/>
          </a:xfrm>
          <a:prstGeom prst="rect">
            <a:avLst/>
          </a:prstGeom>
          <a:solidFill>
            <a:srgbClr val="66CCFF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28" name="Rectangle 40"/>
          <p:cNvSpPr>
            <a:spLocks noChangeArrowheads="1"/>
          </p:cNvSpPr>
          <p:nvPr/>
        </p:nvSpPr>
        <p:spPr bwMode="auto">
          <a:xfrm>
            <a:off x="1016000" y="266223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4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29" name="Rectangle 41"/>
          <p:cNvSpPr>
            <a:spLocks noChangeArrowheads="1"/>
          </p:cNvSpPr>
          <p:nvPr/>
        </p:nvSpPr>
        <p:spPr bwMode="auto">
          <a:xfrm>
            <a:off x="896938" y="3051175"/>
            <a:ext cx="339725" cy="381000"/>
          </a:xfrm>
          <a:prstGeom prst="rect">
            <a:avLst/>
          </a:prstGeom>
          <a:solidFill>
            <a:srgbClr val="FFFF00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0" name="Rectangle 42"/>
          <p:cNvSpPr>
            <a:spLocks noChangeArrowheads="1"/>
          </p:cNvSpPr>
          <p:nvPr/>
        </p:nvSpPr>
        <p:spPr bwMode="auto">
          <a:xfrm>
            <a:off x="1016000" y="313848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6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31" name="Rectangle 43"/>
          <p:cNvSpPr>
            <a:spLocks noChangeArrowheads="1"/>
          </p:cNvSpPr>
          <p:nvPr/>
        </p:nvSpPr>
        <p:spPr bwMode="auto">
          <a:xfrm>
            <a:off x="896938" y="2116138"/>
            <a:ext cx="339725" cy="382587"/>
          </a:xfrm>
          <a:prstGeom prst="rect">
            <a:avLst/>
          </a:prstGeom>
          <a:solidFill>
            <a:schemeClr val="accent1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1016000" y="218440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2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33" name="Rectangle 45"/>
          <p:cNvSpPr>
            <a:spLocks noChangeArrowheads="1"/>
          </p:cNvSpPr>
          <p:nvPr/>
        </p:nvSpPr>
        <p:spPr bwMode="auto">
          <a:xfrm>
            <a:off x="896938" y="4619625"/>
            <a:ext cx="339725" cy="382588"/>
          </a:xfrm>
          <a:prstGeom prst="rect">
            <a:avLst/>
          </a:prstGeom>
          <a:solidFill>
            <a:srgbClr val="FF99FF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4" name="Rectangle 46"/>
          <p:cNvSpPr>
            <a:spLocks noChangeArrowheads="1"/>
          </p:cNvSpPr>
          <p:nvPr/>
        </p:nvSpPr>
        <p:spPr bwMode="auto">
          <a:xfrm>
            <a:off x="971550" y="467836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12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35" name="Rectangle 47"/>
          <p:cNvSpPr>
            <a:spLocks noChangeArrowheads="1"/>
          </p:cNvSpPr>
          <p:nvPr/>
        </p:nvSpPr>
        <p:spPr bwMode="auto">
          <a:xfrm>
            <a:off x="896938" y="4003675"/>
            <a:ext cx="339725" cy="382588"/>
          </a:xfrm>
          <a:prstGeom prst="rect">
            <a:avLst/>
          </a:prstGeom>
          <a:solidFill>
            <a:srgbClr val="CCFFCC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6" name="Rectangle 48"/>
          <p:cNvSpPr>
            <a:spLocks noChangeArrowheads="1"/>
          </p:cNvSpPr>
          <p:nvPr/>
        </p:nvSpPr>
        <p:spPr bwMode="auto">
          <a:xfrm>
            <a:off x="971550" y="4086225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10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37" name="Rectangle 49"/>
          <p:cNvSpPr>
            <a:spLocks noChangeArrowheads="1"/>
          </p:cNvSpPr>
          <p:nvPr/>
        </p:nvSpPr>
        <p:spPr bwMode="auto">
          <a:xfrm>
            <a:off x="896938" y="3516313"/>
            <a:ext cx="339725" cy="381000"/>
          </a:xfrm>
          <a:prstGeom prst="rect">
            <a:avLst/>
          </a:prstGeom>
          <a:solidFill>
            <a:srgbClr val="FF9966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38" name="Rectangle 50"/>
          <p:cNvSpPr>
            <a:spLocks noChangeArrowheads="1"/>
          </p:cNvSpPr>
          <p:nvPr/>
        </p:nvSpPr>
        <p:spPr bwMode="auto">
          <a:xfrm>
            <a:off x="1016000" y="361315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8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139" name="Rectangle 51"/>
          <p:cNvSpPr>
            <a:spLocks noChangeArrowheads="1"/>
          </p:cNvSpPr>
          <p:nvPr/>
        </p:nvSpPr>
        <p:spPr bwMode="auto">
          <a:xfrm>
            <a:off x="914400" y="5181600"/>
            <a:ext cx="339725" cy="382588"/>
          </a:xfrm>
          <a:prstGeom prst="rect">
            <a:avLst/>
          </a:prstGeom>
          <a:solidFill>
            <a:srgbClr val="FF6699"/>
          </a:solidFill>
          <a:ln w="13970">
            <a:solidFill>
              <a:srgbClr val="402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9140" name="Rectangle 52"/>
          <p:cNvSpPr>
            <a:spLocks noChangeArrowheads="1"/>
          </p:cNvSpPr>
          <p:nvPr/>
        </p:nvSpPr>
        <p:spPr bwMode="auto">
          <a:xfrm>
            <a:off x="971550" y="528796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300" b="1" dirty="0">
                <a:solidFill>
                  <a:srgbClr val="402000"/>
                </a:solidFill>
              </a:rPr>
              <a:t>14</a:t>
            </a:r>
            <a:endParaRPr lang="en-US" altLang="en-US" sz="20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9141" name="Group 53"/>
          <p:cNvGrpSpPr>
            <a:grpSpLocks/>
          </p:cNvGrpSpPr>
          <p:nvPr/>
        </p:nvGrpSpPr>
        <p:grpSpPr bwMode="auto">
          <a:xfrm>
            <a:off x="4495800" y="1371600"/>
            <a:ext cx="4567238" cy="4921250"/>
            <a:chOff x="2592" y="1536"/>
            <a:chExt cx="2832" cy="2716"/>
          </a:xfrm>
        </p:grpSpPr>
        <p:sp>
          <p:nvSpPr>
            <p:cNvPr id="89142" name="Text Box 54"/>
            <p:cNvSpPr txBox="1">
              <a:spLocks noChangeArrowheads="1"/>
            </p:cNvSpPr>
            <p:nvPr/>
          </p:nvSpPr>
          <p:spPr bwMode="auto">
            <a:xfrm>
              <a:off x="3023" y="3504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43" name="AutoShape 55"/>
            <p:cNvSpPr>
              <a:spLocks noChangeAspect="1" noChangeArrowheads="1"/>
            </p:cNvSpPr>
            <p:nvPr/>
          </p:nvSpPr>
          <p:spPr bwMode="auto">
            <a:xfrm>
              <a:off x="2592" y="1536"/>
              <a:ext cx="2784" cy="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9144" name="Group 56"/>
            <p:cNvGrpSpPr>
              <a:grpSpLocks/>
            </p:cNvGrpSpPr>
            <p:nvPr/>
          </p:nvGrpSpPr>
          <p:grpSpPr bwMode="auto">
            <a:xfrm>
              <a:off x="2599" y="1668"/>
              <a:ext cx="2352" cy="2356"/>
              <a:chOff x="1809" y="1449"/>
              <a:chExt cx="5413" cy="5887"/>
            </a:xfrm>
          </p:grpSpPr>
          <p:sp>
            <p:nvSpPr>
              <p:cNvPr id="89145" name="Freeform 57"/>
              <p:cNvSpPr>
                <a:spLocks/>
              </p:cNvSpPr>
              <p:nvPr/>
            </p:nvSpPr>
            <p:spPr bwMode="auto">
              <a:xfrm>
                <a:off x="1809" y="1449"/>
                <a:ext cx="5413" cy="5887"/>
              </a:xfrm>
              <a:custGeom>
                <a:avLst/>
                <a:gdLst>
                  <a:gd name="T0" fmla="*/ 5236 w 5413"/>
                  <a:gd name="T1" fmla="*/ 2504 h 5887"/>
                  <a:gd name="T2" fmla="*/ 5406 w 5413"/>
                  <a:gd name="T3" fmla="*/ 5548 h 5887"/>
                  <a:gd name="T4" fmla="*/ 5382 w 5413"/>
                  <a:gd name="T5" fmla="*/ 5835 h 5887"/>
                  <a:gd name="T6" fmla="*/ 3563 w 5413"/>
                  <a:gd name="T7" fmla="*/ 5879 h 5887"/>
                  <a:gd name="T8" fmla="*/ 3513 w 5413"/>
                  <a:gd name="T9" fmla="*/ 5887 h 5887"/>
                  <a:gd name="T10" fmla="*/ 17 w 5413"/>
                  <a:gd name="T11" fmla="*/ 4714 h 5887"/>
                  <a:gd name="T12" fmla="*/ 0 w 5413"/>
                  <a:gd name="T13" fmla="*/ 4640 h 5887"/>
                  <a:gd name="T14" fmla="*/ 54 w 5413"/>
                  <a:gd name="T15" fmla="*/ 4561 h 5887"/>
                  <a:gd name="T16" fmla="*/ 122 w 5413"/>
                  <a:gd name="T17" fmla="*/ 4437 h 5887"/>
                  <a:gd name="T18" fmla="*/ 266 w 5413"/>
                  <a:gd name="T19" fmla="*/ 4433 h 5887"/>
                  <a:gd name="T20" fmla="*/ 327 w 5413"/>
                  <a:gd name="T21" fmla="*/ 4241 h 5887"/>
                  <a:gd name="T22" fmla="*/ 250 w 5413"/>
                  <a:gd name="T23" fmla="*/ 4146 h 5887"/>
                  <a:gd name="T24" fmla="*/ 107 w 5413"/>
                  <a:gd name="T25" fmla="*/ 4109 h 5887"/>
                  <a:gd name="T26" fmla="*/ 119 w 5413"/>
                  <a:gd name="T27" fmla="*/ 3949 h 5887"/>
                  <a:gd name="T28" fmla="*/ 135 w 5413"/>
                  <a:gd name="T29" fmla="*/ 3873 h 5887"/>
                  <a:gd name="T30" fmla="*/ 104 w 5413"/>
                  <a:gd name="T31" fmla="*/ 3821 h 5887"/>
                  <a:gd name="T32" fmla="*/ 215 w 5413"/>
                  <a:gd name="T33" fmla="*/ 3677 h 5887"/>
                  <a:gd name="T34" fmla="*/ 302 w 5413"/>
                  <a:gd name="T35" fmla="*/ 3575 h 5887"/>
                  <a:gd name="T36" fmla="*/ 290 w 5413"/>
                  <a:gd name="T37" fmla="*/ 3462 h 5887"/>
                  <a:gd name="T38" fmla="*/ 290 w 5413"/>
                  <a:gd name="T39" fmla="*/ 3272 h 5887"/>
                  <a:gd name="T40" fmla="*/ 359 w 5413"/>
                  <a:gd name="T41" fmla="*/ 3148 h 5887"/>
                  <a:gd name="T42" fmla="*/ 409 w 5413"/>
                  <a:gd name="T43" fmla="*/ 3042 h 5887"/>
                  <a:gd name="T44" fmla="*/ 535 w 5413"/>
                  <a:gd name="T45" fmla="*/ 2970 h 5887"/>
                  <a:gd name="T46" fmla="*/ 649 w 5413"/>
                  <a:gd name="T47" fmla="*/ 2893 h 5887"/>
                  <a:gd name="T48" fmla="*/ 658 w 5413"/>
                  <a:gd name="T49" fmla="*/ 2850 h 5887"/>
                  <a:gd name="T50" fmla="*/ 466 w 5413"/>
                  <a:gd name="T51" fmla="*/ 2734 h 5887"/>
                  <a:gd name="T52" fmla="*/ 424 w 5413"/>
                  <a:gd name="T53" fmla="*/ 2663 h 5887"/>
                  <a:gd name="T54" fmla="*/ 348 w 5413"/>
                  <a:gd name="T55" fmla="*/ 2388 h 5887"/>
                  <a:gd name="T56" fmla="*/ 254 w 5413"/>
                  <a:gd name="T57" fmla="*/ 2303 h 5887"/>
                  <a:gd name="T58" fmla="*/ 200 w 5413"/>
                  <a:gd name="T59" fmla="*/ 2188 h 5887"/>
                  <a:gd name="T60" fmla="*/ 209 w 5413"/>
                  <a:gd name="T61" fmla="*/ 2092 h 5887"/>
                  <a:gd name="T62" fmla="*/ 220 w 5413"/>
                  <a:gd name="T63" fmla="*/ 1998 h 5887"/>
                  <a:gd name="T64" fmla="*/ 259 w 5413"/>
                  <a:gd name="T65" fmla="*/ 1888 h 5887"/>
                  <a:gd name="T66" fmla="*/ 172 w 5413"/>
                  <a:gd name="T67" fmla="*/ 1539 h 5887"/>
                  <a:gd name="T68" fmla="*/ 161 w 5413"/>
                  <a:gd name="T69" fmla="*/ 1224 h 5887"/>
                  <a:gd name="T70" fmla="*/ 111 w 5413"/>
                  <a:gd name="T71" fmla="*/ 1065 h 5887"/>
                  <a:gd name="T72" fmla="*/ 161 w 5413"/>
                  <a:gd name="T73" fmla="*/ 990 h 5887"/>
                  <a:gd name="T74" fmla="*/ 229 w 5413"/>
                  <a:gd name="T75" fmla="*/ 936 h 5887"/>
                  <a:gd name="T76" fmla="*/ 401 w 5413"/>
                  <a:gd name="T77" fmla="*/ 932 h 5887"/>
                  <a:gd name="T78" fmla="*/ 501 w 5413"/>
                  <a:gd name="T79" fmla="*/ 1010 h 5887"/>
                  <a:gd name="T80" fmla="*/ 575 w 5413"/>
                  <a:gd name="T81" fmla="*/ 1065 h 5887"/>
                  <a:gd name="T82" fmla="*/ 636 w 5413"/>
                  <a:gd name="T83" fmla="*/ 1064 h 5887"/>
                  <a:gd name="T84" fmla="*/ 714 w 5413"/>
                  <a:gd name="T85" fmla="*/ 910 h 5887"/>
                  <a:gd name="T86" fmla="*/ 764 w 5413"/>
                  <a:gd name="T87" fmla="*/ 41 h 5887"/>
                  <a:gd name="T88" fmla="*/ 2466 w 5413"/>
                  <a:gd name="T89" fmla="*/ 71 h 5887"/>
                  <a:gd name="T90" fmla="*/ 5060 w 5413"/>
                  <a:gd name="T91" fmla="*/ 0 h 5887"/>
                  <a:gd name="T92" fmla="*/ 5127 w 5413"/>
                  <a:gd name="T93" fmla="*/ 635 h 5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13" h="5887">
                    <a:moveTo>
                      <a:pt x="5127" y="635"/>
                    </a:moveTo>
                    <a:lnTo>
                      <a:pt x="5236" y="2504"/>
                    </a:lnTo>
                    <a:lnTo>
                      <a:pt x="5332" y="4294"/>
                    </a:lnTo>
                    <a:lnTo>
                      <a:pt x="5406" y="5548"/>
                    </a:lnTo>
                    <a:lnTo>
                      <a:pt x="5413" y="5833"/>
                    </a:lnTo>
                    <a:lnTo>
                      <a:pt x="5382" y="5835"/>
                    </a:lnTo>
                    <a:lnTo>
                      <a:pt x="5352" y="5835"/>
                    </a:lnTo>
                    <a:lnTo>
                      <a:pt x="3563" y="5879"/>
                    </a:lnTo>
                    <a:lnTo>
                      <a:pt x="3533" y="5879"/>
                    </a:lnTo>
                    <a:lnTo>
                      <a:pt x="3513" y="5887"/>
                    </a:lnTo>
                    <a:lnTo>
                      <a:pt x="3487" y="5877"/>
                    </a:lnTo>
                    <a:lnTo>
                      <a:pt x="17" y="4714"/>
                    </a:lnTo>
                    <a:lnTo>
                      <a:pt x="22" y="4673"/>
                    </a:lnTo>
                    <a:lnTo>
                      <a:pt x="0" y="4640"/>
                    </a:lnTo>
                    <a:lnTo>
                      <a:pt x="8" y="4612"/>
                    </a:lnTo>
                    <a:lnTo>
                      <a:pt x="54" y="4561"/>
                    </a:lnTo>
                    <a:lnTo>
                      <a:pt x="104" y="4450"/>
                    </a:lnTo>
                    <a:lnTo>
                      <a:pt x="122" y="4437"/>
                    </a:lnTo>
                    <a:lnTo>
                      <a:pt x="241" y="4450"/>
                    </a:lnTo>
                    <a:lnTo>
                      <a:pt x="266" y="4433"/>
                    </a:lnTo>
                    <a:lnTo>
                      <a:pt x="327" y="4294"/>
                    </a:lnTo>
                    <a:lnTo>
                      <a:pt x="327" y="4241"/>
                    </a:lnTo>
                    <a:lnTo>
                      <a:pt x="298" y="4182"/>
                    </a:lnTo>
                    <a:lnTo>
                      <a:pt x="250" y="4146"/>
                    </a:lnTo>
                    <a:lnTo>
                      <a:pt x="135" y="4135"/>
                    </a:lnTo>
                    <a:lnTo>
                      <a:pt x="107" y="4109"/>
                    </a:lnTo>
                    <a:lnTo>
                      <a:pt x="122" y="4032"/>
                    </a:lnTo>
                    <a:lnTo>
                      <a:pt x="119" y="3949"/>
                    </a:lnTo>
                    <a:lnTo>
                      <a:pt x="143" y="3910"/>
                    </a:lnTo>
                    <a:lnTo>
                      <a:pt x="135" y="3873"/>
                    </a:lnTo>
                    <a:lnTo>
                      <a:pt x="111" y="3849"/>
                    </a:lnTo>
                    <a:lnTo>
                      <a:pt x="104" y="3821"/>
                    </a:lnTo>
                    <a:lnTo>
                      <a:pt x="131" y="3730"/>
                    </a:lnTo>
                    <a:lnTo>
                      <a:pt x="215" y="3677"/>
                    </a:lnTo>
                    <a:lnTo>
                      <a:pt x="278" y="3608"/>
                    </a:lnTo>
                    <a:lnTo>
                      <a:pt x="302" y="3575"/>
                    </a:lnTo>
                    <a:lnTo>
                      <a:pt x="302" y="3519"/>
                    </a:lnTo>
                    <a:lnTo>
                      <a:pt x="290" y="3462"/>
                    </a:lnTo>
                    <a:lnTo>
                      <a:pt x="305" y="3373"/>
                    </a:lnTo>
                    <a:lnTo>
                      <a:pt x="290" y="3272"/>
                    </a:lnTo>
                    <a:lnTo>
                      <a:pt x="290" y="3201"/>
                    </a:lnTo>
                    <a:lnTo>
                      <a:pt x="359" y="3148"/>
                    </a:lnTo>
                    <a:lnTo>
                      <a:pt x="376" y="3098"/>
                    </a:lnTo>
                    <a:lnTo>
                      <a:pt x="409" y="3042"/>
                    </a:lnTo>
                    <a:lnTo>
                      <a:pt x="470" y="3011"/>
                    </a:lnTo>
                    <a:lnTo>
                      <a:pt x="535" y="2970"/>
                    </a:lnTo>
                    <a:lnTo>
                      <a:pt x="621" y="2904"/>
                    </a:lnTo>
                    <a:lnTo>
                      <a:pt x="649" y="2893"/>
                    </a:lnTo>
                    <a:lnTo>
                      <a:pt x="664" y="2867"/>
                    </a:lnTo>
                    <a:lnTo>
                      <a:pt x="658" y="2850"/>
                    </a:lnTo>
                    <a:lnTo>
                      <a:pt x="555" y="2745"/>
                    </a:lnTo>
                    <a:lnTo>
                      <a:pt x="466" y="2734"/>
                    </a:lnTo>
                    <a:lnTo>
                      <a:pt x="440" y="2700"/>
                    </a:lnTo>
                    <a:lnTo>
                      <a:pt x="424" y="2663"/>
                    </a:lnTo>
                    <a:lnTo>
                      <a:pt x="392" y="2462"/>
                    </a:lnTo>
                    <a:lnTo>
                      <a:pt x="348" y="2388"/>
                    </a:lnTo>
                    <a:lnTo>
                      <a:pt x="278" y="2347"/>
                    </a:lnTo>
                    <a:lnTo>
                      <a:pt x="254" y="2303"/>
                    </a:lnTo>
                    <a:lnTo>
                      <a:pt x="200" y="2223"/>
                    </a:lnTo>
                    <a:lnTo>
                      <a:pt x="200" y="2188"/>
                    </a:lnTo>
                    <a:lnTo>
                      <a:pt x="215" y="2140"/>
                    </a:lnTo>
                    <a:lnTo>
                      <a:pt x="209" y="2092"/>
                    </a:lnTo>
                    <a:lnTo>
                      <a:pt x="211" y="2020"/>
                    </a:lnTo>
                    <a:lnTo>
                      <a:pt x="220" y="1998"/>
                    </a:lnTo>
                    <a:lnTo>
                      <a:pt x="270" y="1951"/>
                    </a:lnTo>
                    <a:lnTo>
                      <a:pt x="259" y="1888"/>
                    </a:lnTo>
                    <a:lnTo>
                      <a:pt x="193" y="1720"/>
                    </a:lnTo>
                    <a:lnTo>
                      <a:pt x="172" y="1539"/>
                    </a:lnTo>
                    <a:lnTo>
                      <a:pt x="135" y="1404"/>
                    </a:lnTo>
                    <a:lnTo>
                      <a:pt x="161" y="1224"/>
                    </a:lnTo>
                    <a:lnTo>
                      <a:pt x="131" y="1125"/>
                    </a:lnTo>
                    <a:lnTo>
                      <a:pt x="111" y="1065"/>
                    </a:lnTo>
                    <a:lnTo>
                      <a:pt x="119" y="1021"/>
                    </a:lnTo>
                    <a:lnTo>
                      <a:pt x="161" y="990"/>
                    </a:lnTo>
                    <a:lnTo>
                      <a:pt x="200" y="945"/>
                    </a:lnTo>
                    <a:lnTo>
                      <a:pt x="229" y="936"/>
                    </a:lnTo>
                    <a:lnTo>
                      <a:pt x="366" y="943"/>
                    </a:lnTo>
                    <a:lnTo>
                      <a:pt x="401" y="932"/>
                    </a:lnTo>
                    <a:lnTo>
                      <a:pt x="466" y="943"/>
                    </a:lnTo>
                    <a:lnTo>
                      <a:pt x="501" y="1010"/>
                    </a:lnTo>
                    <a:lnTo>
                      <a:pt x="559" y="1036"/>
                    </a:lnTo>
                    <a:lnTo>
                      <a:pt x="575" y="1065"/>
                    </a:lnTo>
                    <a:lnTo>
                      <a:pt x="607" y="1073"/>
                    </a:lnTo>
                    <a:lnTo>
                      <a:pt x="636" y="1064"/>
                    </a:lnTo>
                    <a:lnTo>
                      <a:pt x="690" y="993"/>
                    </a:lnTo>
                    <a:lnTo>
                      <a:pt x="714" y="910"/>
                    </a:lnTo>
                    <a:lnTo>
                      <a:pt x="740" y="873"/>
                    </a:lnTo>
                    <a:lnTo>
                      <a:pt x="764" y="41"/>
                    </a:lnTo>
                    <a:lnTo>
                      <a:pt x="791" y="45"/>
                    </a:lnTo>
                    <a:lnTo>
                      <a:pt x="2466" y="71"/>
                    </a:lnTo>
                    <a:lnTo>
                      <a:pt x="3601" y="46"/>
                    </a:lnTo>
                    <a:lnTo>
                      <a:pt x="5060" y="0"/>
                    </a:lnTo>
                    <a:lnTo>
                      <a:pt x="5093" y="8"/>
                    </a:lnTo>
                    <a:lnTo>
                      <a:pt x="5127" y="6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46" name="Freeform 58"/>
              <p:cNvSpPr>
                <a:spLocks/>
              </p:cNvSpPr>
              <p:nvPr/>
            </p:nvSpPr>
            <p:spPr bwMode="auto">
              <a:xfrm>
                <a:off x="1809" y="1449"/>
                <a:ext cx="5413" cy="5887"/>
              </a:xfrm>
              <a:custGeom>
                <a:avLst/>
                <a:gdLst>
                  <a:gd name="T0" fmla="*/ 5236 w 5413"/>
                  <a:gd name="T1" fmla="*/ 2504 h 5887"/>
                  <a:gd name="T2" fmla="*/ 5406 w 5413"/>
                  <a:gd name="T3" fmla="*/ 5548 h 5887"/>
                  <a:gd name="T4" fmla="*/ 5382 w 5413"/>
                  <a:gd name="T5" fmla="*/ 5835 h 5887"/>
                  <a:gd name="T6" fmla="*/ 3563 w 5413"/>
                  <a:gd name="T7" fmla="*/ 5879 h 5887"/>
                  <a:gd name="T8" fmla="*/ 3513 w 5413"/>
                  <a:gd name="T9" fmla="*/ 5887 h 5887"/>
                  <a:gd name="T10" fmla="*/ 17 w 5413"/>
                  <a:gd name="T11" fmla="*/ 4714 h 5887"/>
                  <a:gd name="T12" fmla="*/ 0 w 5413"/>
                  <a:gd name="T13" fmla="*/ 4640 h 5887"/>
                  <a:gd name="T14" fmla="*/ 54 w 5413"/>
                  <a:gd name="T15" fmla="*/ 4561 h 5887"/>
                  <a:gd name="T16" fmla="*/ 122 w 5413"/>
                  <a:gd name="T17" fmla="*/ 4437 h 5887"/>
                  <a:gd name="T18" fmla="*/ 266 w 5413"/>
                  <a:gd name="T19" fmla="*/ 4433 h 5887"/>
                  <a:gd name="T20" fmla="*/ 327 w 5413"/>
                  <a:gd name="T21" fmla="*/ 4241 h 5887"/>
                  <a:gd name="T22" fmla="*/ 250 w 5413"/>
                  <a:gd name="T23" fmla="*/ 4146 h 5887"/>
                  <a:gd name="T24" fmla="*/ 107 w 5413"/>
                  <a:gd name="T25" fmla="*/ 4109 h 5887"/>
                  <a:gd name="T26" fmla="*/ 119 w 5413"/>
                  <a:gd name="T27" fmla="*/ 3949 h 5887"/>
                  <a:gd name="T28" fmla="*/ 135 w 5413"/>
                  <a:gd name="T29" fmla="*/ 3873 h 5887"/>
                  <a:gd name="T30" fmla="*/ 104 w 5413"/>
                  <a:gd name="T31" fmla="*/ 3821 h 5887"/>
                  <a:gd name="T32" fmla="*/ 215 w 5413"/>
                  <a:gd name="T33" fmla="*/ 3677 h 5887"/>
                  <a:gd name="T34" fmla="*/ 302 w 5413"/>
                  <a:gd name="T35" fmla="*/ 3575 h 5887"/>
                  <a:gd name="T36" fmla="*/ 290 w 5413"/>
                  <a:gd name="T37" fmla="*/ 3462 h 5887"/>
                  <a:gd name="T38" fmla="*/ 290 w 5413"/>
                  <a:gd name="T39" fmla="*/ 3272 h 5887"/>
                  <a:gd name="T40" fmla="*/ 359 w 5413"/>
                  <a:gd name="T41" fmla="*/ 3148 h 5887"/>
                  <a:gd name="T42" fmla="*/ 409 w 5413"/>
                  <a:gd name="T43" fmla="*/ 3042 h 5887"/>
                  <a:gd name="T44" fmla="*/ 535 w 5413"/>
                  <a:gd name="T45" fmla="*/ 2970 h 5887"/>
                  <a:gd name="T46" fmla="*/ 649 w 5413"/>
                  <a:gd name="T47" fmla="*/ 2893 h 5887"/>
                  <a:gd name="T48" fmla="*/ 658 w 5413"/>
                  <a:gd name="T49" fmla="*/ 2850 h 5887"/>
                  <a:gd name="T50" fmla="*/ 466 w 5413"/>
                  <a:gd name="T51" fmla="*/ 2734 h 5887"/>
                  <a:gd name="T52" fmla="*/ 424 w 5413"/>
                  <a:gd name="T53" fmla="*/ 2663 h 5887"/>
                  <a:gd name="T54" fmla="*/ 348 w 5413"/>
                  <a:gd name="T55" fmla="*/ 2388 h 5887"/>
                  <a:gd name="T56" fmla="*/ 254 w 5413"/>
                  <a:gd name="T57" fmla="*/ 2303 h 5887"/>
                  <a:gd name="T58" fmla="*/ 200 w 5413"/>
                  <a:gd name="T59" fmla="*/ 2188 h 5887"/>
                  <a:gd name="T60" fmla="*/ 209 w 5413"/>
                  <a:gd name="T61" fmla="*/ 2092 h 5887"/>
                  <a:gd name="T62" fmla="*/ 220 w 5413"/>
                  <a:gd name="T63" fmla="*/ 1998 h 5887"/>
                  <a:gd name="T64" fmla="*/ 259 w 5413"/>
                  <a:gd name="T65" fmla="*/ 1888 h 5887"/>
                  <a:gd name="T66" fmla="*/ 172 w 5413"/>
                  <a:gd name="T67" fmla="*/ 1539 h 5887"/>
                  <a:gd name="T68" fmla="*/ 161 w 5413"/>
                  <a:gd name="T69" fmla="*/ 1224 h 5887"/>
                  <a:gd name="T70" fmla="*/ 111 w 5413"/>
                  <a:gd name="T71" fmla="*/ 1065 h 5887"/>
                  <a:gd name="T72" fmla="*/ 161 w 5413"/>
                  <a:gd name="T73" fmla="*/ 990 h 5887"/>
                  <a:gd name="T74" fmla="*/ 229 w 5413"/>
                  <a:gd name="T75" fmla="*/ 936 h 5887"/>
                  <a:gd name="T76" fmla="*/ 401 w 5413"/>
                  <a:gd name="T77" fmla="*/ 932 h 5887"/>
                  <a:gd name="T78" fmla="*/ 501 w 5413"/>
                  <a:gd name="T79" fmla="*/ 1010 h 5887"/>
                  <a:gd name="T80" fmla="*/ 575 w 5413"/>
                  <a:gd name="T81" fmla="*/ 1065 h 5887"/>
                  <a:gd name="T82" fmla="*/ 636 w 5413"/>
                  <a:gd name="T83" fmla="*/ 1064 h 5887"/>
                  <a:gd name="T84" fmla="*/ 714 w 5413"/>
                  <a:gd name="T85" fmla="*/ 910 h 5887"/>
                  <a:gd name="T86" fmla="*/ 764 w 5413"/>
                  <a:gd name="T87" fmla="*/ 41 h 5887"/>
                  <a:gd name="T88" fmla="*/ 2466 w 5413"/>
                  <a:gd name="T89" fmla="*/ 71 h 5887"/>
                  <a:gd name="T90" fmla="*/ 5060 w 5413"/>
                  <a:gd name="T91" fmla="*/ 0 h 5887"/>
                  <a:gd name="T92" fmla="*/ 5127 w 5413"/>
                  <a:gd name="T93" fmla="*/ 635 h 5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13" h="5887">
                    <a:moveTo>
                      <a:pt x="5127" y="635"/>
                    </a:moveTo>
                    <a:lnTo>
                      <a:pt x="5236" y="2504"/>
                    </a:lnTo>
                    <a:lnTo>
                      <a:pt x="5332" y="4294"/>
                    </a:lnTo>
                    <a:lnTo>
                      <a:pt x="5406" y="5548"/>
                    </a:lnTo>
                    <a:lnTo>
                      <a:pt x="5413" y="5833"/>
                    </a:lnTo>
                    <a:lnTo>
                      <a:pt x="5382" y="5835"/>
                    </a:lnTo>
                    <a:lnTo>
                      <a:pt x="5352" y="5835"/>
                    </a:lnTo>
                    <a:lnTo>
                      <a:pt x="3563" y="5879"/>
                    </a:lnTo>
                    <a:lnTo>
                      <a:pt x="3533" y="5879"/>
                    </a:lnTo>
                    <a:lnTo>
                      <a:pt x="3513" y="5887"/>
                    </a:lnTo>
                    <a:lnTo>
                      <a:pt x="3487" y="5877"/>
                    </a:lnTo>
                    <a:lnTo>
                      <a:pt x="17" y="4714"/>
                    </a:lnTo>
                    <a:lnTo>
                      <a:pt x="22" y="4673"/>
                    </a:lnTo>
                    <a:lnTo>
                      <a:pt x="0" y="4640"/>
                    </a:lnTo>
                    <a:lnTo>
                      <a:pt x="8" y="4612"/>
                    </a:lnTo>
                    <a:lnTo>
                      <a:pt x="54" y="4561"/>
                    </a:lnTo>
                    <a:lnTo>
                      <a:pt x="104" y="4450"/>
                    </a:lnTo>
                    <a:lnTo>
                      <a:pt x="122" y="4437"/>
                    </a:lnTo>
                    <a:lnTo>
                      <a:pt x="241" y="4450"/>
                    </a:lnTo>
                    <a:lnTo>
                      <a:pt x="266" y="4433"/>
                    </a:lnTo>
                    <a:lnTo>
                      <a:pt x="327" y="4294"/>
                    </a:lnTo>
                    <a:lnTo>
                      <a:pt x="327" y="4241"/>
                    </a:lnTo>
                    <a:lnTo>
                      <a:pt x="298" y="4182"/>
                    </a:lnTo>
                    <a:lnTo>
                      <a:pt x="250" y="4146"/>
                    </a:lnTo>
                    <a:lnTo>
                      <a:pt x="135" y="4135"/>
                    </a:lnTo>
                    <a:lnTo>
                      <a:pt x="107" y="4109"/>
                    </a:lnTo>
                    <a:lnTo>
                      <a:pt x="122" y="4032"/>
                    </a:lnTo>
                    <a:lnTo>
                      <a:pt x="119" y="3949"/>
                    </a:lnTo>
                    <a:lnTo>
                      <a:pt x="143" y="3910"/>
                    </a:lnTo>
                    <a:lnTo>
                      <a:pt x="135" y="3873"/>
                    </a:lnTo>
                    <a:lnTo>
                      <a:pt x="111" y="3849"/>
                    </a:lnTo>
                    <a:lnTo>
                      <a:pt x="104" y="3821"/>
                    </a:lnTo>
                    <a:lnTo>
                      <a:pt x="131" y="3730"/>
                    </a:lnTo>
                    <a:lnTo>
                      <a:pt x="215" y="3677"/>
                    </a:lnTo>
                    <a:lnTo>
                      <a:pt x="278" y="3608"/>
                    </a:lnTo>
                    <a:lnTo>
                      <a:pt x="302" y="3575"/>
                    </a:lnTo>
                    <a:lnTo>
                      <a:pt x="302" y="3519"/>
                    </a:lnTo>
                    <a:lnTo>
                      <a:pt x="290" y="3462"/>
                    </a:lnTo>
                    <a:lnTo>
                      <a:pt x="305" y="3373"/>
                    </a:lnTo>
                    <a:lnTo>
                      <a:pt x="290" y="3272"/>
                    </a:lnTo>
                    <a:lnTo>
                      <a:pt x="290" y="3201"/>
                    </a:lnTo>
                    <a:lnTo>
                      <a:pt x="359" y="3148"/>
                    </a:lnTo>
                    <a:lnTo>
                      <a:pt x="376" y="3098"/>
                    </a:lnTo>
                    <a:lnTo>
                      <a:pt x="409" y="3042"/>
                    </a:lnTo>
                    <a:lnTo>
                      <a:pt x="470" y="3011"/>
                    </a:lnTo>
                    <a:lnTo>
                      <a:pt x="535" y="2970"/>
                    </a:lnTo>
                    <a:lnTo>
                      <a:pt x="621" y="2904"/>
                    </a:lnTo>
                    <a:lnTo>
                      <a:pt x="649" y="2893"/>
                    </a:lnTo>
                    <a:lnTo>
                      <a:pt x="664" y="2867"/>
                    </a:lnTo>
                    <a:lnTo>
                      <a:pt x="658" y="2850"/>
                    </a:lnTo>
                    <a:lnTo>
                      <a:pt x="555" y="2745"/>
                    </a:lnTo>
                    <a:lnTo>
                      <a:pt x="466" y="2734"/>
                    </a:lnTo>
                    <a:lnTo>
                      <a:pt x="440" y="2700"/>
                    </a:lnTo>
                    <a:lnTo>
                      <a:pt x="424" y="2663"/>
                    </a:lnTo>
                    <a:lnTo>
                      <a:pt x="392" y="2462"/>
                    </a:lnTo>
                    <a:lnTo>
                      <a:pt x="348" y="2388"/>
                    </a:lnTo>
                    <a:lnTo>
                      <a:pt x="278" y="2347"/>
                    </a:lnTo>
                    <a:lnTo>
                      <a:pt x="254" y="2303"/>
                    </a:lnTo>
                    <a:lnTo>
                      <a:pt x="200" y="2223"/>
                    </a:lnTo>
                    <a:lnTo>
                      <a:pt x="200" y="2188"/>
                    </a:lnTo>
                    <a:lnTo>
                      <a:pt x="215" y="2140"/>
                    </a:lnTo>
                    <a:lnTo>
                      <a:pt x="209" y="2092"/>
                    </a:lnTo>
                    <a:lnTo>
                      <a:pt x="211" y="2020"/>
                    </a:lnTo>
                    <a:lnTo>
                      <a:pt x="220" y="1998"/>
                    </a:lnTo>
                    <a:lnTo>
                      <a:pt x="270" y="1951"/>
                    </a:lnTo>
                    <a:lnTo>
                      <a:pt x="259" y="1888"/>
                    </a:lnTo>
                    <a:lnTo>
                      <a:pt x="193" y="1720"/>
                    </a:lnTo>
                    <a:lnTo>
                      <a:pt x="172" y="1539"/>
                    </a:lnTo>
                    <a:lnTo>
                      <a:pt x="135" y="1404"/>
                    </a:lnTo>
                    <a:lnTo>
                      <a:pt x="161" y="1224"/>
                    </a:lnTo>
                    <a:lnTo>
                      <a:pt x="131" y="1125"/>
                    </a:lnTo>
                    <a:lnTo>
                      <a:pt x="111" y="1065"/>
                    </a:lnTo>
                    <a:lnTo>
                      <a:pt x="119" y="1021"/>
                    </a:lnTo>
                    <a:lnTo>
                      <a:pt x="161" y="990"/>
                    </a:lnTo>
                    <a:lnTo>
                      <a:pt x="200" y="945"/>
                    </a:lnTo>
                    <a:lnTo>
                      <a:pt x="229" y="936"/>
                    </a:lnTo>
                    <a:lnTo>
                      <a:pt x="366" y="943"/>
                    </a:lnTo>
                    <a:lnTo>
                      <a:pt x="401" y="932"/>
                    </a:lnTo>
                    <a:lnTo>
                      <a:pt x="466" y="943"/>
                    </a:lnTo>
                    <a:lnTo>
                      <a:pt x="501" y="1010"/>
                    </a:lnTo>
                    <a:lnTo>
                      <a:pt x="559" y="1036"/>
                    </a:lnTo>
                    <a:lnTo>
                      <a:pt x="575" y="1065"/>
                    </a:lnTo>
                    <a:lnTo>
                      <a:pt x="607" y="1073"/>
                    </a:lnTo>
                    <a:lnTo>
                      <a:pt x="636" y="1064"/>
                    </a:lnTo>
                    <a:lnTo>
                      <a:pt x="690" y="993"/>
                    </a:lnTo>
                    <a:lnTo>
                      <a:pt x="714" y="910"/>
                    </a:lnTo>
                    <a:lnTo>
                      <a:pt x="740" y="873"/>
                    </a:lnTo>
                    <a:lnTo>
                      <a:pt x="764" y="41"/>
                    </a:lnTo>
                    <a:lnTo>
                      <a:pt x="791" y="45"/>
                    </a:lnTo>
                    <a:lnTo>
                      <a:pt x="2466" y="71"/>
                    </a:lnTo>
                    <a:lnTo>
                      <a:pt x="3601" y="46"/>
                    </a:lnTo>
                    <a:lnTo>
                      <a:pt x="5060" y="0"/>
                    </a:lnTo>
                    <a:lnTo>
                      <a:pt x="5093" y="8"/>
                    </a:lnTo>
                    <a:lnTo>
                      <a:pt x="5127" y="6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47" name="Group 59"/>
            <p:cNvGrpSpPr>
              <a:grpSpLocks/>
            </p:cNvGrpSpPr>
            <p:nvPr/>
          </p:nvGrpSpPr>
          <p:grpSpPr bwMode="auto">
            <a:xfrm>
              <a:off x="4450" y="1692"/>
              <a:ext cx="425" cy="1430"/>
              <a:chOff x="6069" y="1507"/>
              <a:chExt cx="977" cy="3576"/>
            </a:xfrm>
          </p:grpSpPr>
          <p:sp>
            <p:nvSpPr>
              <p:cNvPr id="89148" name="Freeform 60"/>
              <p:cNvSpPr>
                <a:spLocks/>
              </p:cNvSpPr>
              <p:nvPr/>
            </p:nvSpPr>
            <p:spPr bwMode="auto">
              <a:xfrm>
                <a:off x="6069" y="1507"/>
                <a:ext cx="977" cy="3576"/>
              </a:xfrm>
              <a:custGeom>
                <a:avLst/>
                <a:gdLst>
                  <a:gd name="T0" fmla="*/ 804 w 977"/>
                  <a:gd name="T1" fmla="*/ 203 h 3576"/>
                  <a:gd name="T2" fmla="*/ 850 w 977"/>
                  <a:gd name="T3" fmla="*/ 1046 h 3576"/>
                  <a:gd name="T4" fmla="*/ 977 w 977"/>
                  <a:gd name="T5" fmla="*/ 3267 h 3576"/>
                  <a:gd name="T6" fmla="*/ 778 w 977"/>
                  <a:gd name="T7" fmla="*/ 3282 h 3576"/>
                  <a:gd name="T8" fmla="*/ 754 w 977"/>
                  <a:gd name="T9" fmla="*/ 3275 h 3576"/>
                  <a:gd name="T10" fmla="*/ 754 w 977"/>
                  <a:gd name="T11" fmla="*/ 3326 h 3576"/>
                  <a:gd name="T12" fmla="*/ 704 w 977"/>
                  <a:gd name="T13" fmla="*/ 3319 h 3576"/>
                  <a:gd name="T14" fmla="*/ 674 w 977"/>
                  <a:gd name="T15" fmla="*/ 3347 h 3576"/>
                  <a:gd name="T16" fmla="*/ 635 w 977"/>
                  <a:gd name="T17" fmla="*/ 3376 h 3576"/>
                  <a:gd name="T18" fmla="*/ 611 w 977"/>
                  <a:gd name="T19" fmla="*/ 3386 h 3576"/>
                  <a:gd name="T20" fmla="*/ 608 w 977"/>
                  <a:gd name="T21" fmla="*/ 3436 h 3576"/>
                  <a:gd name="T22" fmla="*/ 565 w 977"/>
                  <a:gd name="T23" fmla="*/ 3449 h 3576"/>
                  <a:gd name="T24" fmla="*/ 477 w 977"/>
                  <a:gd name="T25" fmla="*/ 3491 h 3576"/>
                  <a:gd name="T26" fmla="*/ 449 w 977"/>
                  <a:gd name="T27" fmla="*/ 3491 h 3576"/>
                  <a:gd name="T28" fmla="*/ 427 w 977"/>
                  <a:gd name="T29" fmla="*/ 3532 h 3576"/>
                  <a:gd name="T30" fmla="*/ 406 w 977"/>
                  <a:gd name="T31" fmla="*/ 3545 h 3576"/>
                  <a:gd name="T32" fmla="*/ 379 w 977"/>
                  <a:gd name="T33" fmla="*/ 3572 h 3576"/>
                  <a:gd name="T34" fmla="*/ 314 w 977"/>
                  <a:gd name="T35" fmla="*/ 3576 h 3576"/>
                  <a:gd name="T36" fmla="*/ 269 w 977"/>
                  <a:gd name="T37" fmla="*/ 3545 h 3576"/>
                  <a:gd name="T38" fmla="*/ 253 w 977"/>
                  <a:gd name="T39" fmla="*/ 2984 h 3576"/>
                  <a:gd name="T40" fmla="*/ 253 w 977"/>
                  <a:gd name="T41" fmla="*/ 2605 h 3576"/>
                  <a:gd name="T42" fmla="*/ 238 w 977"/>
                  <a:gd name="T43" fmla="*/ 2546 h 3576"/>
                  <a:gd name="T44" fmla="*/ 220 w 977"/>
                  <a:gd name="T45" fmla="*/ 2518 h 3576"/>
                  <a:gd name="T46" fmla="*/ 225 w 977"/>
                  <a:gd name="T47" fmla="*/ 2487 h 3576"/>
                  <a:gd name="T48" fmla="*/ 242 w 977"/>
                  <a:gd name="T49" fmla="*/ 2448 h 3576"/>
                  <a:gd name="T50" fmla="*/ 199 w 977"/>
                  <a:gd name="T51" fmla="*/ 1516 h 3576"/>
                  <a:gd name="T52" fmla="*/ 220 w 977"/>
                  <a:gd name="T53" fmla="*/ 1509 h 3576"/>
                  <a:gd name="T54" fmla="*/ 223 w 977"/>
                  <a:gd name="T55" fmla="*/ 1481 h 3576"/>
                  <a:gd name="T56" fmla="*/ 220 w 977"/>
                  <a:gd name="T57" fmla="*/ 1374 h 3576"/>
                  <a:gd name="T58" fmla="*/ 88 w 977"/>
                  <a:gd name="T59" fmla="*/ 1366 h 3576"/>
                  <a:gd name="T60" fmla="*/ 68 w 977"/>
                  <a:gd name="T61" fmla="*/ 1338 h 3576"/>
                  <a:gd name="T62" fmla="*/ 0 w 977"/>
                  <a:gd name="T63" fmla="*/ 25 h 3576"/>
                  <a:gd name="T64" fmla="*/ 269 w 977"/>
                  <a:gd name="T65" fmla="*/ 14 h 3576"/>
                  <a:gd name="T66" fmla="*/ 704 w 977"/>
                  <a:gd name="T67" fmla="*/ 0 h 3576"/>
                  <a:gd name="T68" fmla="*/ 785 w 977"/>
                  <a:gd name="T69" fmla="*/ 0 h 3576"/>
                  <a:gd name="T70" fmla="*/ 804 w 977"/>
                  <a:gd name="T71" fmla="*/ 203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7" h="3576">
                    <a:moveTo>
                      <a:pt x="804" y="203"/>
                    </a:moveTo>
                    <a:lnTo>
                      <a:pt x="850" y="1046"/>
                    </a:lnTo>
                    <a:lnTo>
                      <a:pt x="977" y="3267"/>
                    </a:lnTo>
                    <a:lnTo>
                      <a:pt x="778" y="3282"/>
                    </a:lnTo>
                    <a:lnTo>
                      <a:pt x="754" y="3275"/>
                    </a:lnTo>
                    <a:lnTo>
                      <a:pt x="754" y="3326"/>
                    </a:lnTo>
                    <a:lnTo>
                      <a:pt x="704" y="3319"/>
                    </a:lnTo>
                    <a:lnTo>
                      <a:pt x="674" y="3347"/>
                    </a:lnTo>
                    <a:lnTo>
                      <a:pt x="635" y="3376"/>
                    </a:lnTo>
                    <a:lnTo>
                      <a:pt x="611" y="3386"/>
                    </a:lnTo>
                    <a:lnTo>
                      <a:pt x="608" y="3436"/>
                    </a:lnTo>
                    <a:lnTo>
                      <a:pt x="565" y="3449"/>
                    </a:lnTo>
                    <a:lnTo>
                      <a:pt x="477" y="3491"/>
                    </a:lnTo>
                    <a:lnTo>
                      <a:pt x="449" y="3491"/>
                    </a:lnTo>
                    <a:lnTo>
                      <a:pt x="427" y="3532"/>
                    </a:lnTo>
                    <a:lnTo>
                      <a:pt x="406" y="3545"/>
                    </a:lnTo>
                    <a:lnTo>
                      <a:pt x="379" y="3572"/>
                    </a:lnTo>
                    <a:lnTo>
                      <a:pt x="314" y="3576"/>
                    </a:lnTo>
                    <a:lnTo>
                      <a:pt x="269" y="3545"/>
                    </a:lnTo>
                    <a:lnTo>
                      <a:pt x="253" y="2984"/>
                    </a:lnTo>
                    <a:lnTo>
                      <a:pt x="253" y="2605"/>
                    </a:lnTo>
                    <a:lnTo>
                      <a:pt x="238" y="2546"/>
                    </a:lnTo>
                    <a:lnTo>
                      <a:pt x="220" y="2518"/>
                    </a:lnTo>
                    <a:lnTo>
                      <a:pt x="225" y="2487"/>
                    </a:lnTo>
                    <a:lnTo>
                      <a:pt x="242" y="2448"/>
                    </a:lnTo>
                    <a:lnTo>
                      <a:pt x="199" y="1516"/>
                    </a:lnTo>
                    <a:lnTo>
                      <a:pt x="220" y="1509"/>
                    </a:lnTo>
                    <a:lnTo>
                      <a:pt x="223" y="1481"/>
                    </a:lnTo>
                    <a:lnTo>
                      <a:pt x="220" y="1374"/>
                    </a:lnTo>
                    <a:lnTo>
                      <a:pt x="88" y="1366"/>
                    </a:lnTo>
                    <a:lnTo>
                      <a:pt x="68" y="1338"/>
                    </a:lnTo>
                    <a:lnTo>
                      <a:pt x="0" y="25"/>
                    </a:lnTo>
                    <a:lnTo>
                      <a:pt x="269" y="14"/>
                    </a:lnTo>
                    <a:lnTo>
                      <a:pt x="704" y="0"/>
                    </a:lnTo>
                    <a:lnTo>
                      <a:pt x="785" y="0"/>
                    </a:lnTo>
                    <a:lnTo>
                      <a:pt x="804" y="203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49" name="Freeform 61"/>
              <p:cNvSpPr>
                <a:spLocks/>
              </p:cNvSpPr>
              <p:nvPr/>
            </p:nvSpPr>
            <p:spPr bwMode="auto">
              <a:xfrm>
                <a:off x="6069" y="1507"/>
                <a:ext cx="977" cy="3576"/>
              </a:xfrm>
              <a:custGeom>
                <a:avLst/>
                <a:gdLst>
                  <a:gd name="T0" fmla="*/ 804 w 977"/>
                  <a:gd name="T1" fmla="*/ 203 h 3576"/>
                  <a:gd name="T2" fmla="*/ 850 w 977"/>
                  <a:gd name="T3" fmla="*/ 1046 h 3576"/>
                  <a:gd name="T4" fmla="*/ 977 w 977"/>
                  <a:gd name="T5" fmla="*/ 3267 h 3576"/>
                  <a:gd name="T6" fmla="*/ 778 w 977"/>
                  <a:gd name="T7" fmla="*/ 3282 h 3576"/>
                  <a:gd name="T8" fmla="*/ 754 w 977"/>
                  <a:gd name="T9" fmla="*/ 3275 h 3576"/>
                  <a:gd name="T10" fmla="*/ 754 w 977"/>
                  <a:gd name="T11" fmla="*/ 3326 h 3576"/>
                  <a:gd name="T12" fmla="*/ 704 w 977"/>
                  <a:gd name="T13" fmla="*/ 3319 h 3576"/>
                  <a:gd name="T14" fmla="*/ 674 w 977"/>
                  <a:gd name="T15" fmla="*/ 3347 h 3576"/>
                  <a:gd name="T16" fmla="*/ 635 w 977"/>
                  <a:gd name="T17" fmla="*/ 3376 h 3576"/>
                  <a:gd name="T18" fmla="*/ 611 w 977"/>
                  <a:gd name="T19" fmla="*/ 3386 h 3576"/>
                  <a:gd name="T20" fmla="*/ 608 w 977"/>
                  <a:gd name="T21" fmla="*/ 3436 h 3576"/>
                  <a:gd name="T22" fmla="*/ 565 w 977"/>
                  <a:gd name="T23" fmla="*/ 3449 h 3576"/>
                  <a:gd name="T24" fmla="*/ 477 w 977"/>
                  <a:gd name="T25" fmla="*/ 3491 h 3576"/>
                  <a:gd name="T26" fmla="*/ 449 w 977"/>
                  <a:gd name="T27" fmla="*/ 3491 h 3576"/>
                  <a:gd name="T28" fmla="*/ 427 w 977"/>
                  <a:gd name="T29" fmla="*/ 3532 h 3576"/>
                  <a:gd name="T30" fmla="*/ 406 w 977"/>
                  <a:gd name="T31" fmla="*/ 3545 h 3576"/>
                  <a:gd name="T32" fmla="*/ 379 w 977"/>
                  <a:gd name="T33" fmla="*/ 3572 h 3576"/>
                  <a:gd name="T34" fmla="*/ 314 w 977"/>
                  <a:gd name="T35" fmla="*/ 3576 h 3576"/>
                  <a:gd name="T36" fmla="*/ 269 w 977"/>
                  <a:gd name="T37" fmla="*/ 3545 h 3576"/>
                  <a:gd name="T38" fmla="*/ 253 w 977"/>
                  <a:gd name="T39" fmla="*/ 2984 h 3576"/>
                  <a:gd name="T40" fmla="*/ 253 w 977"/>
                  <a:gd name="T41" fmla="*/ 2605 h 3576"/>
                  <a:gd name="T42" fmla="*/ 238 w 977"/>
                  <a:gd name="T43" fmla="*/ 2546 h 3576"/>
                  <a:gd name="T44" fmla="*/ 220 w 977"/>
                  <a:gd name="T45" fmla="*/ 2518 h 3576"/>
                  <a:gd name="T46" fmla="*/ 225 w 977"/>
                  <a:gd name="T47" fmla="*/ 2487 h 3576"/>
                  <a:gd name="T48" fmla="*/ 242 w 977"/>
                  <a:gd name="T49" fmla="*/ 2448 h 3576"/>
                  <a:gd name="T50" fmla="*/ 199 w 977"/>
                  <a:gd name="T51" fmla="*/ 1516 h 3576"/>
                  <a:gd name="T52" fmla="*/ 220 w 977"/>
                  <a:gd name="T53" fmla="*/ 1509 h 3576"/>
                  <a:gd name="T54" fmla="*/ 223 w 977"/>
                  <a:gd name="T55" fmla="*/ 1481 h 3576"/>
                  <a:gd name="T56" fmla="*/ 220 w 977"/>
                  <a:gd name="T57" fmla="*/ 1374 h 3576"/>
                  <a:gd name="T58" fmla="*/ 88 w 977"/>
                  <a:gd name="T59" fmla="*/ 1366 h 3576"/>
                  <a:gd name="T60" fmla="*/ 68 w 977"/>
                  <a:gd name="T61" fmla="*/ 1338 h 3576"/>
                  <a:gd name="T62" fmla="*/ 0 w 977"/>
                  <a:gd name="T63" fmla="*/ 25 h 3576"/>
                  <a:gd name="T64" fmla="*/ 269 w 977"/>
                  <a:gd name="T65" fmla="*/ 14 h 3576"/>
                  <a:gd name="T66" fmla="*/ 704 w 977"/>
                  <a:gd name="T67" fmla="*/ 0 h 3576"/>
                  <a:gd name="T68" fmla="*/ 785 w 977"/>
                  <a:gd name="T69" fmla="*/ 0 h 3576"/>
                  <a:gd name="T70" fmla="*/ 804 w 977"/>
                  <a:gd name="T71" fmla="*/ 203 h 3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7" h="3576">
                    <a:moveTo>
                      <a:pt x="804" y="203"/>
                    </a:moveTo>
                    <a:lnTo>
                      <a:pt x="850" y="1046"/>
                    </a:lnTo>
                    <a:lnTo>
                      <a:pt x="977" y="3267"/>
                    </a:lnTo>
                    <a:lnTo>
                      <a:pt x="778" y="3282"/>
                    </a:lnTo>
                    <a:lnTo>
                      <a:pt x="754" y="3275"/>
                    </a:lnTo>
                    <a:lnTo>
                      <a:pt x="754" y="3326"/>
                    </a:lnTo>
                    <a:lnTo>
                      <a:pt x="704" y="3319"/>
                    </a:lnTo>
                    <a:lnTo>
                      <a:pt x="674" y="3347"/>
                    </a:lnTo>
                    <a:lnTo>
                      <a:pt x="635" y="3376"/>
                    </a:lnTo>
                    <a:lnTo>
                      <a:pt x="611" y="3386"/>
                    </a:lnTo>
                    <a:lnTo>
                      <a:pt x="608" y="3436"/>
                    </a:lnTo>
                    <a:lnTo>
                      <a:pt x="565" y="3449"/>
                    </a:lnTo>
                    <a:lnTo>
                      <a:pt x="477" y="3491"/>
                    </a:lnTo>
                    <a:lnTo>
                      <a:pt x="449" y="3491"/>
                    </a:lnTo>
                    <a:lnTo>
                      <a:pt x="427" y="3532"/>
                    </a:lnTo>
                    <a:lnTo>
                      <a:pt x="406" y="3545"/>
                    </a:lnTo>
                    <a:lnTo>
                      <a:pt x="379" y="3572"/>
                    </a:lnTo>
                    <a:lnTo>
                      <a:pt x="314" y="3576"/>
                    </a:lnTo>
                    <a:lnTo>
                      <a:pt x="269" y="3545"/>
                    </a:lnTo>
                    <a:lnTo>
                      <a:pt x="253" y="2984"/>
                    </a:lnTo>
                    <a:lnTo>
                      <a:pt x="253" y="2605"/>
                    </a:lnTo>
                    <a:lnTo>
                      <a:pt x="238" y="2546"/>
                    </a:lnTo>
                    <a:lnTo>
                      <a:pt x="220" y="2518"/>
                    </a:lnTo>
                    <a:lnTo>
                      <a:pt x="225" y="2487"/>
                    </a:lnTo>
                    <a:lnTo>
                      <a:pt x="242" y="2448"/>
                    </a:lnTo>
                    <a:lnTo>
                      <a:pt x="199" y="1516"/>
                    </a:lnTo>
                    <a:lnTo>
                      <a:pt x="220" y="1509"/>
                    </a:lnTo>
                    <a:lnTo>
                      <a:pt x="223" y="1481"/>
                    </a:lnTo>
                    <a:lnTo>
                      <a:pt x="220" y="1374"/>
                    </a:lnTo>
                    <a:lnTo>
                      <a:pt x="88" y="1366"/>
                    </a:lnTo>
                    <a:lnTo>
                      <a:pt x="68" y="1338"/>
                    </a:lnTo>
                    <a:lnTo>
                      <a:pt x="0" y="25"/>
                    </a:lnTo>
                    <a:lnTo>
                      <a:pt x="269" y="14"/>
                    </a:lnTo>
                    <a:lnTo>
                      <a:pt x="704" y="0"/>
                    </a:lnTo>
                    <a:lnTo>
                      <a:pt x="785" y="0"/>
                    </a:lnTo>
                    <a:lnTo>
                      <a:pt x="804" y="203"/>
                    </a:lnTo>
                  </a:path>
                </a:pathLst>
              </a:custGeom>
              <a:noFill/>
              <a:ln w="9525">
                <a:solidFill>
                  <a:srgbClr val="402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50" name="Group 62"/>
            <p:cNvGrpSpPr>
              <a:grpSpLocks/>
            </p:cNvGrpSpPr>
            <p:nvPr/>
          </p:nvGrpSpPr>
          <p:grpSpPr bwMode="auto">
            <a:xfrm>
              <a:off x="4178" y="1687"/>
              <a:ext cx="384" cy="1396"/>
              <a:chOff x="5444" y="1495"/>
              <a:chExt cx="883" cy="3490"/>
            </a:xfrm>
          </p:grpSpPr>
          <p:sp>
            <p:nvSpPr>
              <p:cNvPr id="89151" name="Freeform 63"/>
              <p:cNvSpPr>
                <a:spLocks/>
              </p:cNvSpPr>
              <p:nvPr/>
            </p:nvSpPr>
            <p:spPr bwMode="auto">
              <a:xfrm>
                <a:off x="5444" y="1495"/>
                <a:ext cx="883" cy="3490"/>
              </a:xfrm>
              <a:custGeom>
                <a:avLst/>
                <a:gdLst>
                  <a:gd name="T0" fmla="*/ 641 w 883"/>
                  <a:gd name="T1" fmla="*/ 487 h 3490"/>
                  <a:gd name="T2" fmla="*/ 684 w 883"/>
                  <a:gd name="T3" fmla="*/ 1365 h 3490"/>
                  <a:gd name="T4" fmla="*/ 700 w 883"/>
                  <a:gd name="T5" fmla="*/ 1380 h 3490"/>
                  <a:gd name="T6" fmla="*/ 813 w 883"/>
                  <a:gd name="T7" fmla="*/ 1378 h 3490"/>
                  <a:gd name="T8" fmla="*/ 833 w 883"/>
                  <a:gd name="T9" fmla="*/ 1454 h 3490"/>
                  <a:gd name="T10" fmla="*/ 806 w 883"/>
                  <a:gd name="T11" fmla="*/ 1474 h 3490"/>
                  <a:gd name="T12" fmla="*/ 846 w 883"/>
                  <a:gd name="T13" fmla="*/ 2181 h 3490"/>
                  <a:gd name="T14" fmla="*/ 854 w 883"/>
                  <a:gd name="T15" fmla="*/ 2436 h 3490"/>
                  <a:gd name="T16" fmla="*/ 830 w 883"/>
                  <a:gd name="T17" fmla="*/ 2475 h 3490"/>
                  <a:gd name="T18" fmla="*/ 835 w 883"/>
                  <a:gd name="T19" fmla="*/ 2514 h 3490"/>
                  <a:gd name="T20" fmla="*/ 857 w 883"/>
                  <a:gd name="T21" fmla="*/ 2545 h 3490"/>
                  <a:gd name="T22" fmla="*/ 878 w 883"/>
                  <a:gd name="T23" fmla="*/ 2930 h 3490"/>
                  <a:gd name="T24" fmla="*/ 857 w 883"/>
                  <a:gd name="T25" fmla="*/ 2954 h 3490"/>
                  <a:gd name="T26" fmla="*/ 883 w 883"/>
                  <a:gd name="T27" fmla="*/ 3363 h 3490"/>
                  <a:gd name="T28" fmla="*/ 876 w 883"/>
                  <a:gd name="T29" fmla="*/ 3437 h 3490"/>
                  <a:gd name="T30" fmla="*/ 878 w 883"/>
                  <a:gd name="T31" fmla="*/ 3490 h 3490"/>
                  <a:gd name="T32" fmla="*/ 791 w 883"/>
                  <a:gd name="T33" fmla="*/ 3472 h 3490"/>
                  <a:gd name="T34" fmla="*/ 767 w 883"/>
                  <a:gd name="T35" fmla="*/ 3074 h 3490"/>
                  <a:gd name="T36" fmla="*/ 713 w 883"/>
                  <a:gd name="T37" fmla="*/ 3065 h 3490"/>
                  <a:gd name="T38" fmla="*/ 125 w 883"/>
                  <a:gd name="T39" fmla="*/ 3074 h 3490"/>
                  <a:gd name="T40" fmla="*/ 98 w 883"/>
                  <a:gd name="T41" fmla="*/ 2983 h 3490"/>
                  <a:gd name="T42" fmla="*/ 0 w 883"/>
                  <a:gd name="T43" fmla="*/ 32 h 3490"/>
                  <a:gd name="T44" fmla="*/ 541 w 883"/>
                  <a:gd name="T45" fmla="*/ 0 h 3490"/>
                  <a:gd name="T46" fmla="*/ 602 w 883"/>
                  <a:gd name="T47" fmla="*/ 0 h 3490"/>
                  <a:gd name="T48" fmla="*/ 641 w 883"/>
                  <a:gd name="T49" fmla="*/ 487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3" h="3490">
                    <a:moveTo>
                      <a:pt x="641" y="487"/>
                    </a:moveTo>
                    <a:lnTo>
                      <a:pt x="684" y="1365"/>
                    </a:lnTo>
                    <a:lnTo>
                      <a:pt x="700" y="1380"/>
                    </a:lnTo>
                    <a:lnTo>
                      <a:pt x="813" y="1378"/>
                    </a:lnTo>
                    <a:lnTo>
                      <a:pt x="833" y="1454"/>
                    </a:lnTo>
                    <a:lnTo>
                      <a:pt x="806" y="1474"/>
                    </a:lnTo>
                    <a:lnTo>
                      <a:pt x="846" y="2181"/>
                    </a:lnTo>
                    <a:lnTo>
                      <a:pt x="854" y="2436"/>
                    </a:lnTo>
                    <a:lnTo>
                      <a:pt x="830" y="2475"/>
                    </a:lnTo>
                    <a:lnTo>
                      <a:pt x="835" y="2514"/>
                    </a:lnTo>
                    <a:lnTo>
                      <a:pt x="857" y="2545"/>
                    </a:lnTo>
                    <a:lnTo>
                      <a:pt x="878" y="2930"/>
                    </a:lnTo>
                    <a:lnTo>
                      <a:pt x="857" y="2954"/>
                    </a:lnTo>
                    <a:lnTo>
                      <a:pt x="883" y="3363"/>
                    </a:lnTo>
                    <a:lnTo>
                      <a:pt x="876" y="3437"/>
                    </a:lnTo>
                    <a:lnTo>
                      <a:pt x="878" y="3490"/>
                    </a:lnTo>
                    <a:lnTo>
                      <a:pt x="791" y="3472"/>
                    </a:lnTo>
                    <a:lnTo>
                      <a:pt x="767" y="3074"/>
                    </a:lnTo>
                    <a:lnTo>
                      <a:pt x="713" y="3065"/>
                    </a:lnTo>
                    <a:lnTo>
                      <a:pt x="125" y="3074"/>
                    </a:lnTo>
                    <a:lnTo>
                      <a:pt x="98" y="2983"/>
                    </a:lnTo>
                    <a:lnTo>
                      <a:pt x="0" y="32"/>
                    </a:lnTo>
                    <a:lnTo>
                      <a:pt x="541" y="0"/>
                    </a:lnTo>
                    <a:lnTo>
                      <a:pt x="602" y="0"/>
                    </a:lnTo>
                    <a:lnTo>
                      <a:pt x="641" y="48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52" name="Freeform 64"/>
              <p:cNvSpPr>
                <a:spLocks/>
              </p:cNvSpPr>
              <p:nvPr/>
            </p:nvSpPr>
            <p:spPr bwMode="auto">
              <a:xfrm>
                <a:off x="5444" y="1495"/>
                <a:ext cx="883" cy="3490"/>
              </a:xfrm>
              <a:custGeom>
                <a:avLst/>
                <a:gdLst>
                  <a:gd name="T0" fmla="*/ 641 w 883"/>
                  <a:gd name="T1" fmla="*/ 487 h 3490"/>
                  <a:gd name="T2" fmla="*/ 684 w 883"/>
                  <a:gd name="T3" fmla="*/ 1365 h 3490"/>
                  <a:gd name="T4" fmla="*/ 700 w 883"/>
                  <a:gd name="T5" fmla="*/ 1380 h 3490"/>
                  <a:gd name="T6" fmla="*/ 813 w 883"/>
                  <a:gd name="T7" fmla="*/ 1378 h 3490"/>
                  <a:gd name="T8" fmla="*/ 833 w 883"/>
                  <a:gd name="T9" fmla="*/ 1454 h 3490"/>
                  <a:gd name="T10" fmla="*/ 806 w 883"/>
                  <a:gd name="T11" fmla="*/ 1474 h 3490"/>
                  <a:gd name="T12" fmla="*/ 846 w 883"/>
                  <a:gd name="T13" fmla="*/ 2181 h 3490"/>
                  <a:gd name="T14" fmla="*/ 854 w 883"/>
                  <a:gd name="T15" fmla="*/ 2436 h 3490"/>
                  <a:gd name="T16" fmla="*/ 830 w 883"/>
                  <a:gd name="T17" fmla="*/ 2475 h 3490"/>
                  <a:gd name="T18" fmla="*/ 835 w 883"/>
                  <a:gd name="T19" fmla="*/ 2514 h 3490"/>
                  <a:gd name="T20" fmla="*/ 857 w 883"/>
                  <a:gd name="T21" fmla="*/ 2545 h 3490"/>
                  <a:gd name="T22" fmla="*/ 878 w 883"/>
                  <a:gd name="T23" fmla="*/ 2930 h 3490"/>
                  <a:gd name="T24" fmla="*/ 857 w 883"/>
                  <a:gd name="T25" fmla="*/ 2954 h 3490"/>
                  <a:gd name="T26" fmla="*/ 883 w 883"/>
                  <a:gd name="T27" fmla="*/ 3363 h 3490"/>
                  <a:gd name="T28" fmla="*/ 876 w 883"/>
                  <a:gd name="T29" fmla="*/ 3437 h 3490"/>
                  <a:gd name="T30" fmla="*/ 878 w 883"/>
                  <a:gd name="T31" fmla="*/ 3490 h 3490"/>
                  <a:gd name="T32" fmla="*/ 791 w 883"/>
                  <a:gd name="T33" fmla="*/ 3472 h 3490"/>
                  <a:gd name="T34" fmla="*/ 767 w 883"/>
                  <a:gd name="T35" fmla="*/ 3074 h 3490"/>
                  <a:gd name="T36" fmla="*/ 713 w 883"/>
                  <a:gd name="T37" fmla="*/ 3065 h 3490"/>
                  <a:gd name="T38" fmla="*/ 125 w 883"/>
                  <a:gd name="T39" fmla="*/ 3074 h 3490"/>
                  <a:gd name="T40" fmla="*/ 98 w 883"/>
                  <a:gd name="T41" fmla="*/ 2983 h 3490"/>
                  <a:gd name="T42" fmla="*/ 0 w 883"/>
                  <a:gd name="T43" fmla="*/ 32 h 3490"/>
                  <a:gd name="T44" fmla="*/ 541 w 883"/>
                  <a:gd name="T45" fmla="*/ 0 h 3490"/>
                  <a:gd name="T46" fmla="*/ 602 w 883"/>
                  <a:gd name="T47" fmla="*/ 0 h 3490"/>
                  <a:gd name="T48" fmla="*/ 641 w 883"/>
                  <a:gd name="T49" fmla="*/ 487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3" h="3490">
                    <a:moveTo>
                      <a:pt x="641" y="487"/>
                    </a:moveTo>
                    <a:lnTo>
                      <a:pt x="684" y="1365"/>
                    </a:lnTo>
                    <a:lnTo>
                      <a:pt x="700" y="1380"/>
                    </a:lnTo>
                    <a:lnTo>
                      <a:pt x="813" y="1378"/>
                    </a:lnTo>
                    <a:lnTo>
                      <a:pt x="833" y="1454"/>
                    </a:lnTo>
                    <a:lnTo>
                      <a:pt x="806" y="1474"/>
                    </a:lnTo>
                    <a:lnTo>
                      <a:pt x="846" y="2181"/>
                    </a:lnTo>
                    <a:lnTo>
                      <a:pt x="854" y="2436"/>
                    </a:lnTo>
                    <a:lnTo>
                      <a:pt x="830" y="2475"/>
                    </a:lnTo>
                    <a:lnTo>
                      <a:pt x="835" y="2514"/>
                    </a:lnTo>
                    <a:lnTo>
                      <a:pt x="857" y="2545"/>
                    </a:lnTo>
                    <a:lnTo>
                      <a:pt x="878" y="2930"/>
                    </a:lnTo>
                    <a:lnTo>
                      <a:pt x="857" y="2954"/>
                    </a:lnTo>
                    <a:lnTo>
                      <a:pt x="883" y="3363"/>
                    </a:lnTo>
                    <a:lnTo>
                      <a:pt x="876" y="3437"/>
                    </a:lnTo>
                    <a:lnTo>
                      <a:pt x="878" y="3490"/>
                    </a:lnTo>
                    <a:lnTo>
                      <a:pt x="791" y="3472"/>
                    </a:lnTo>
                    <a:lnTo>
                      <a:pt x="767" y="3074"/>
                    </a:lnTo>
                    <a:lnTo>
                      <a:pt x="713" y="3065"/>
                    </a:lnTo>
                    <a:lnTo>
                      <a:pt x="125" y="3074"/>
                    </a:lnTo>
                    <a:lnTo>
                      <a:pt x="98" y="2983"/>
                    </a:lnTo>
                    <a:lnTo>
                      <a:pt x="0" y="32"/>
                    </a:lnTo>
                    <a:lnTo>
                      <a:pt x="541" y="0"/>
                    </a:lnTo>
                    <a:lnTo>
                      <a:pt x="602" y="0"/>
                    </a:lnTo>
                    <a:lnTo>
                      <a:pt x="641" y="487"/>
                    </a:lnTo>
                  </a:path>
                </a:pathLst>
              </a:custGeom>
              <a:noFill/>
              <a:ln w="9525">
                <a:solidFill>
                  <a:srgbClr val="402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53" name="Group 65"/>
            <p:cNvGrpSpPr>
              <a:grpSpLocks/>
            </p:cNvGrpSpPr>
            <p:nvPr/>
          </p:nvGrpSpPr>
          <p:grpSpPr bwMode="auto">
            <a:xfrm>
              <a:off x="2658" y="1696"/>
              <a:ext cx="839" cy="1139"/>
              <a:chOff x="1946" y="1518"/>
              <a:chExt cx="1930" cy="2846"/>
            </a:xfrm>
          </p:grpSpPr>
          <p:sp>
            <p:nvSpPr>
              <p:cNvPr id="89154" name="Freeform 66"/>
              <p:cNvSpPr>
                <a:spLocks/>
              </p:cNvSpPr>
              <p:nvPr/>
            </p:nvSpPr>
            <p:spPr bwMode="auto">
              <a:xfrm>
                <a:off x="1946" y="1518"/>
                <a:ext cx="1930" cy="2846"/>
              </a:xfrm>
              <a:custGeom>
                <a:avLst/>
                <a:gdLst>
                  <a:gd name="T0" fmla="*/ 1858 w 1930"/>
                  <a:gd name="T1" fmla="*/ 255 h 2846"/>
                  <a:gd name="T2" fmla="*/ 1851 w 1930"/>
                  <a:gd name="T3" fmla="*/ 444 h 2846"/>
                  <a:gd name="T4" fmla="*/ 1823 w 1930"/>
                  <a:gd name="T5" fmla="*/ 556 h 2846"/>
                  <a:gd name="T6" fmla="*/ 1847 w 1930"/>
                  <a:gd name="T7" fmla="*/ 654 h 2846"/>
                  <a:gd name="T8" fmla="*/ 1793 w 1930"/>
                  <a:gd name="T9" fmla="*/ 662 h 2846"/>
                  <a:gd name="T10" fmla="*/ 1756 w 1930"/>
                  <a:gd name="T11" fmla="*/ 702 h 2846"/>
                  <a:gd name="T12" fmla="*/ 1623 w 1930"/>
                  <a:gd name="T13" fmla="*/ 747 h 2846"/>
                  <a:gd name="T14" fmla="*/ 1542 w 1930"/>
                  <a:gd name="T15" fmla="*/ 756 h 2846"/>
                  <a:gd name="T16" fmla="*/ 1372 w 1930"/>
                  <a:gd name="T17" fmla="*/ 845 h 2846"/>
                  <a:gd name="T18" fmla="*/ 1342 w 1930"/>
                  <a:gd name="T19" fmla="*/ 913 h 2846"/>
                  <a:gd name="T20" fmla="*/ 1242 w 1930"/>
                  <a:gd name="T21" fmla="*/ 947 h 2846"/>
                  <a:gd name="T22" fmla="*/ 1244 w 1930"/>
                  <a:gd name="T23" fmla="*/ 1056 h 2846"/>
                  <a:gd name="T24" fmla="*/ 1226 w 1930"/>
                  <a:gd name="T25" fmla="*/ 1128 h 2846"/>
                  <a:gd name="T26" fmla="*/ 1265 w 1930"/>
                  <a:gd name="T27" fmla="*/ 1187 h 2846"/>
                  <a:gd name="T28" fmla="*/ 1244 w 1930"/>
                  <a:gd name="T29" fmla="*/ 1481 h 2846"/>
                  <a:gd name="T30" fmla="*/ 1237 w 1930"/>
                  <a:gd name="T31" fmla="*/ 2722 h 2846"/>
                  <a:gd name="T32" fmla="*/ 1082 w 1930"/>
                  <a:gd name="T33" fmla="*/ 2742 h 2846"/>
                  <a:gd name="T34" fmla="*/ 1041 w 1930"/>
                  <a:gd name="T35" fmla="*/ 2824 h 2846"/>
                  <a:gd name="T36" fmla="*/ 980 w 1930"/>
                  <a:gd name="T37" fmla="*/ 2838 h 2846"/>
                  <a:gd name="T38" fmla="*/ 926 w 1930"/>
                  <a:gd name="T39" fmla="*/ 2829 h 2846"/>
                  <a:gd name="T40" fmla="*/ 860 w 1930"/>
                  <a:gd name="T41" fmla="*/ 2816 h 2846"/>
                  <a:gd name="T42" fmla="*/ 778 w 1930"/>
                  <a:gd name="T43" fmla="*/ 2812 h 2846"/>
                  <a:gd name="T44" fmla="*/ 666 w 1930"/>
                  <a:gd name="T45" fmla="*/ 2787 h 2846"/>
                  <a:gd name="T46" fmla="*/ 586 w 1930"/>
                  <a:gd name="T47" fmla="*/ 2766 h 2846"/>
                  <a:gd name="T48" fmla="*/ 453 w 1930"/>
                  <a:gd name="T49" fmla="*/ 2668 h 2846"/>
                  <a:gd name="T50" fmla="*/ 342 w 1930"/>
                  <a:gd name="T51" fmla="*/ 2639 h 2846"/>
                  <a:gd name="T52" fmla="*/ 311 w 1930"/>
                  <a:gd name="T53" fmla="*/ 2474 h 2846"/>
                  <a:gd name="T54" fmla="*/ 220 w 1930"/>
                  <a:gd name="T55" fmla="*/ 2295 h 2846"/>
                  <a:gd name="T56" fmla="*/ 135 w 1930"/>
                  <a:gd name="T57" fmla="*/ 2210 h 2846"/>
                  <a:gd name="T58" fmla="*/ 107 w 1930"/>
                  <a:gd name="T59" fmla="*/ 2052 h 2846"/>
                  <a:gd name="T60" fmla="*/ 115 w 1930"/>
                  <a:gd name="T61" fmla="*/ 1940 h 2846"/>
                  <a:gd name="T62" fmla="*/ 150 w 1930"/>
                  <a:gd name="T63" fmla="*/ 1819 h 2846"/>
                  <a:gd name="T64" fmla="*/ 57 w 1930"/>
                  <a:gd name="T65" fmla="*/ 1464 h 2846"/>
                  <a:gd name="T66" fmla="*/ 54 w 1930"/>
                  <a:gd name="T67" fmla="*/ 1191 h 2846"/>
                  <a:gd name="T68" fmla="*/ 0 w 1930"/>
                  <a:gd name="T69" fmla="*/ 1004 h 2846"/>
                  <a:gd name="T70" fmla="*/ 92 w 1930"/>
                  <a:gd name="T71" fmla="*/ 891 h 2846"/>
                  <a:gd name="T72" fmla="*/ 298 w 1930"/>
                  <a:gd name="T73" fmla="*/ 887 h 2846"/>
                  <a:gd name="T74" fmla="*/ 375 w 1930"/>
                  <a:gd name="T75" fmla="*/ 967 h 2846"/>
                  <a:gd name="T76" fmla="*/ 412 w 1930"/>
                  <a:gd name="T77" fmla="*/ 1004 h 2846"/>
                  <a:gd name="T78" fmla="*/ 503 w 1930"/>
                  <a:gd name="T79" fmla="*/ 1026 h 2846"/>
                  <a:gd name="T80" fmla="*/ 590 w 1930"/>
                  <a:gd name="T81" fmla="*/ 910 h 2846"/>
                  <a:gd name="T82" fmla="*/ 632 w 1930"/>
                  <a:gd name="T83" fmla="*/ 819 h 2846"/>
                  <a:gd name="T84" fmla="*/ 1924 w 1930"/>
                  <a:gd name="T85" fmla="*/ 26 h 2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0" h="2846">
                    <a:moveTo>
                      <a:pt x="1930" y="55"/>
                    </a:moveTo>
                    <a:lnTo>
                      <a:pt x="1858" y="255"/>
                    </a:lnTo>
                    <a:lnTo>
                      <a:pt x="1854" y="340"/>
                    </a:lnTo>
                    <a:lnTo>
                      <a:pt x="1851" y="444"/>
                    </a:lnTo>
                    <a:lnTo>
                      <a:pt x="1821" y="495"/>
                    </a:lnTo>
                    <a:lnTo>
                      <a:pt x="1823" y="556"/>
                    </a:lnTo>
                    <a:lnTo>
                      <a:pt x="1854" y="593"/>
                    </a:lnTo>
                    <a:lnTo>
                      <a:pt x="1847" y="654"/>
                    </a:lnTo>
                    <a:lnTo>
                      <a:pt x="1814" y="654"/>
                    </a:lnTo>
                    <a:lnTo>
                      <a:pt x="1793" y="662"/>
                    </a:lnTo>
                    <a:lnTo>
                      <a:pt x="1782" y="684"/>
                    </a:lnTo>
                    <a:lnTo>
                      <a:pt x="1756" y="702"/>
                    </a:lnTo>
                    <a:lnTo>
                      <a:pt x="1699" y="734"/>
                    </a:lnTo>
                    <a:lnTo>
                      <a:pt x="1623" y="747"/>
                    </a:lnTo>
                    <a:lnTo>
                      <a:pt x="1599" y="760"/>
                    </a:lnTo>
                    <a:lnTo>
                      <a:pt x="1542" y="756"/>
                    </a:lnTo>
                    <a:lnTo>
                      <a:pt x="1435" y="845"/>
                    </a:lnTo>
                    <a:lnTo>
                      <a:pt x="1372" y="845"/>
                    </a:lnTo>
                    <a:lnTo>
                      <a:pt x="1351" y="863"/>
                    </a:lnTo>
                    <a:lnTo>
                      <a:pt x="1342" y="913"/>
                    </a:lnTo>
                    <a:lnTo>
                      <a:pt x="1292" y="902"/>
                    </a:lnTo>
                    <a:lnTo>
                      <a:pt x="1242" y="947"/>
                    </a:lnTo>
                    <a:lnTo>
                      <a:pt x="1231" y="996"/>
                    </a:lnTo>
                    <a:lnTo>
                      <a:pt x="1244" y="1056"/>
                    </a:lnTo>
                    <a:lnTo>
                      <a:pt x="1216" y="1106"/>
                    </a:lnTo>
                    <a:lnTo>
                      <a:pt x="1226" y="1128"/>
                    </a:lnTo>
                    <a:lnTo>
                      <a:pt x="1265" y="1154"/>
                    </a:lnTo>
                    <a:lnTo>
                      <a:pt x="1265" y="1187"/>
                    </a:lnTo>
                    <a:lnTo>
                      <a:pt x="1244" y="1211"/>
                    </a:lnTo>
                    <a:lnTo>
                      <a:pt x="1244" y="1481"/>
                    </a:lnTo>
                    <a:lnTo>
                      <a:pt x="1250" y="2702"/>
                    </a:lnTo>
                    <a:lnTo>
                      <a:pt x="1237" y="2722"/>
                    </a:lnTo>
                    <a:lnTo>
                      <a:pt x="1126" y="2742"/>
                    </a:lnTo>
                    <a:lnTo>
                      <a:pt x="1082" y="2742"/>
                    </a:lnTo>
                    <a:lnTo>
                      <a:pt x="1048" y="2790"/>
                    </a:lnTo>
                    <a:lnTo>
                      <a:pt x="1041" y="2824"/>
                    </a:lnTo>
                    <a:lnTo>
                      <a:pt x="1013" y="2846"/>
                    </a:lnTo>
                    <a:lnTo>
                      <a:pt x="980" y="2838"/>
                    </a:lnTo>
                    <a:lnTo>
                      <a:pt x="956" y="2829"/>
                    </a:lnTo>
                    <a:lnTo>
                      <a:pt x="926" y="2829"/>
                    </a:lnTo>
                    <a:lnTo>
                      <a:pt x="898" y="2811"/>
                    </a:lnTo>
                    <a:lnTo>
                      <a:pt x="860" y="2816"/>
                    </a:lnTo>
                    <a:lnTo>
                      <a:pt x="828" y="2805"/>
                    </a:lnTo>
                    <a:lnTo>
                      <a:pt x="778" y="2812"/>
                    </a:lnTo>
                    <a:lnTo>
                      <a:pt x="732" y="2794"/>
                    </a:lnTo>
                    <a:lnTo>
                      <a:pt x="666" y="2787"/>
                    </a:lnTo>
                    <a:lnTo>
                      <a:pt x="643" y="2774"/>
                    </a:lnTo>
                    <a:lnTo>
                      <a:pt x="586" y="2766"/>
                    </a:lnTo>
                    <a:lnTo>
                      <a:pt x="556" y="2779"/>
                    </a:lnTo>
                    <a:lnTo>
                      <a:pt x="453" y="2668"/>
                    </a:lnTo>
                    <a:lnTo>
                      <a:pt x="412" y="2640"/>
                    </a:lnTo>
                    <a:lnTo>
                      <a:pt x="342" y="2639"/>
                    </a:lnTo>
                    <a:lnTo>
                      <a:pt x="325" y="2613"/>
                    </a:lnTo>
                    <a:lnTo>
                      <a:pt x="311" y="2474"/>
                    </a:lnTo>
                    <a:lnTo>
                      <a:pt x="277" y="2376"/>
                    </a:lnTo>
                    <a:lnTo>
                      <a:pt x="220" y="2295"/>
                    </a:lnTo>
                    <a:lnTo>
                      <a:pt x="153" y="2260"/>
                    </a:lnTo>
                    <a:lnTo>
                      <a:pt x="135" y="2210"/>
                    </a:lnTo>
                    <a:lnTo>
                      <a:pt x="87" y="2150"/>
                    </a:lnTo>
                    <a:lnTo>
                      <a:pt x="107" y="2052"/>
                    </a:lnTo>
                    <a:lnTo>
                      <a:pt x="92" y="2015"/>
                    </a:lnTo>
                    <a:lnTo>
                      <a:pt x="115" y="1940"/>
                    </a:lnTo>
                    <a:lnTo>
                      <a:pt x="153" y="1904"/>
                    </a:lnTo>
                    <a:lnTo>
                      <a:pt x="150" y="1819"/>
                    </a:lnTo>
                    <a:lnTo>
                      <a:pt x="87" y="1683"/>
                    </a:lnTo>
                    <a:lnTo>
                      <a:pt x="57" y="1464"/>
                    </a:lnTo>
                    <a:lnTo>
                      <a:pt x="22" y="1346"/>
                    </a:lnTo>
                    <a:lnTo>
                      <a:pt x="54" y="1191"/>
                    </a:lnTo>
                    <a:lnTo>
                      <a:pt x="35" y="1093"/>
                    </a:lnTo>
                    <a:lnTo>
                      <a:pt x="0" y="1004"/>
                    </a:lnTo>
                    <a:lnTo>
                      <a:pt x="2" y="972"/>
                    </a:lnTo>
                    <a:lnTo>
                      <a:pt x="92" y="891"/>
                    </a:lnTo>
                    <a:lnTo>
                      <a:pt x="253" y="891"/>
                    </a:lnTo>
                    <a:lnTo>
                      <a:pt x="298" y="887"/>
                    </a:lnTo>
                    <a:lnTo>
                      <a:pt x="335" y="941"/>
                    </a:lnTo>
                    <a:lnTo>
                      <a:pt x="375" y="967"/>
                    </a:lnTo>
                    <a:lnTo>
                      <a:pt x="401" y="978"/>
                    </a:lnTo>
                    <a:lnTo>
                      <a:pt x="412" y="1004"/>
                    </a:lnTo>
                    <a:lnTo>
                      <a:pt x="460" y="1030"/>
                    </a:lnTo>
                    <a:lnTo>
                      <a:pt x="503" y="1026"/>
                    </a:lnTo>
                    <a:lnTo>
                      <a:pt x="562" y="972"/>
                    </a:lnTo>
                    <a:lnTo>
                      <a:pt x="590" y="910"/>
                    </a:lnTo>
                    <a:lnTo>
                      <a:pt x="608" y="849"/>
                    </a:lnTo>
                    <a:lnTo>
                      <a:pt x="632" y="819"/>
                    </a:lnTo>
                    <a:lnTo>
                      <a:pt x="656" y="0"/>
                    </a:lnTo>
                    <a:lnTo>
                      <a:pt x="1924" y="26"/>
                    </a:lnTo>
                    <a:lnTo>
                      <a:pt x="1930" y="55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55" name="Freeform 67"/>
              <p:cNvSpPr>
                <a:spLocks/>
              </p:cNvSpPr>
              <p:nvPr/>
            </p:nvSpPr>
            <p:spPr bwMode="auto">
              <a:xfrm>
                <a:off x="1946" y="1518"/>
                <a:ext cx="1930" cy="2846"/>
              </a:xfrm>
              <a:custGeom>
                <a:avLst/>
                <a:gdLst>
                  <a:gd name="T0" fmla="*/ 1858 w 1930"/>
                  <a:gd name="T1" fmla="*/ 255 h 2846"/>
                  <a:gd name="T2" fmla="*/ 1851 w 1930"/>
                  <a:gd name="T3" fmla="*/ 444 h 2846"/>
                  <a:gd name="T4" fmla="*/ 1823 w 1930"/>
                  <a:gd name="T5" fmla="*/ 556 h 2846"/>
                  <a:gd name="T6" fmla="*/ 1847 w 1930"/>
                  <a:gd name="T7" fmla="*/ 654 h 2846"/>
                  <a:gd name="T8" fmla="*/ 1793 w 1930"/>
                  <a:gd name="T9" fmla="*/ 662 h 2846"/>
                  <a:gd name="T10" fmla="*/ 1756 w 1930"/>
                  <a:gd name="T11" fmla="*/ 702 h 2846"/>
                  <a:gd name="T12" fmla="*/ 1623 w 1930"/>
                  <a:gd name="T13" fmla="*/ 747 h 2846"/>
                  <a:gd name="T14" fmla="*/ 1542 w 1930"/>
                  <a:gd name="T15" fmla="*/ 756 h 2846"/>
                  <a:gd name="T16" fmla="*/ 1372 w 1930"/>
                  <a:gd name="T17" fmla="*/ 845 h 2846"/>
                  <a:gd name="T18" fmla="*/ 1342 w 1930"/>
                  <a:gd name="T19" fmla="*/ 913 h 2846"/>
                  <a:gd name="T20" fmla="*/ 1242 w 1930"/>
                  <a:gd name="T21" fmla="*/ 947 h 2846"/>
                  <a:gd name="T22" fmla="*/ 1244 w 1930"/>
                  <a:gd name="T23" fmla="*/ 1056 h 2846"/>
                  <a:gd name="T24" fmla="*/ 1226 w 1930"/>
                  <a:gd name="T25" fmla="*/ 1128 h 2846"/>
                  <a:gd name="T26" fmla="*/ 1265 w 1930"/>
                  <a:gd name="T27" fmla="*/ 1187 h 2846"/>
                  <a:gd name="T28" fmla="*/ 1244 w 1930"/>
                  <a:gd name="T29" fmla="*/ 1481 h 2846"/>
                  <a:gd name="T30" fmla="*/ 1237 w 1930"/>
                  <a:gd name="T31" fmla="*/ 2722 h 2846"/>
                  <a:gd name="T32" fmla="*/ 1082 w 1930"/>
                  <a:gd name="T33" fmla="*/ 2742 h 2846"/>
                  <a:gd name="T34" fmla="*/ 1041 w 1930"/>
                  <a:gd name="T35" fmla="*/ 2824 h 2846"/>
                  <a:gd name="T36" fmla="*/ 980 w 1930"/>
                  <a:gd name="T37" fmla="*/ 2838 h 2846"/>
                  <a:gd name="T38" fmla="*/ 926 w 1930"/>
                  <a:gd name="T39" fmla="*/ 2829 h 2846"/>
                  <a:gd name="T40" fmla="*/ 860 w 1930"/>
                  <a:gd name="T41" fmla="*/ 2816 h 2846"/>
                  <a:gd name="T42" fmla="*/ 778 w 1930"/>
                  <a:gd name="T43" fmla="*/ 2812 h 2846"/>
                  <a:gd name="T44" fmla="*/ 666 w 1930"/>
                  <a:gd name="T45" fmla="*/ 2787 h 2846"/>
                  <a:gd name="T46" fmla="*/ 586 w 1930"/>
                  <a:gd name="T47" fmla="*/ 2766 h 2846"/>
                  <a:gd name="T48" fmla="*/ 453 w 1930"/>
                  <a:gd name="T49" fmla="*/ 2668 h 2846"/>
                  <a:gd name="T50" fmla="*/ 342 w 1930"/>
                  <a:gd name="T51" fmla="*/ 2639 h 2846"/>
                  <a:gd name="T52" fmla="*/ 311 w 1930"/>
                  <a:gd name="T53" fmla="*/ 2474 h 2846"/>
                  <a:gd name="T54" fmla="*/ 220 w 1930"/>
                  <a:gd name="T55" fmla="*/ 2295 h 2846"/>
                  <a:gd name="T56" fmla="*/ 135 w 1930"/>
                  <a:gd name="T57" fmla="*/ 2210 h 2846"/>
                  <a:gd name="T58" fmla="*/ 107 w 1930"/>
                  <a:gd name="T59" fmla="*/ 2052 h 2846"/>
                  <a:gd name="T60" fmla="*/ 115 w 1930"/>
                  <a:gd name="T61" fmla="*/ 1940 h 2846"/>
                  <a:gd name="T62" fmla="*/ 150 w 1930"/>
                  <a:gd name="T63" fmla="*/ 1819 h 2846"/>
                  <a:gd name="T64" fmla="*/ 57 w 1930"/>
                  <a:gd name="T65" fmla="*/ 1464 h 2846"/>
                  <a:gd name="T66" fmla="*/ 54 w 1930"/>
                  <a:gd name="T67" fmla="*/ 1191 h 2846"/>
                  <a:gd name="T68" fmla="*/ 0 w 1930"/>
                  <a:gd name="T69" fmla="*/ 1004 h 2846"/>
                  <a:gd name="T70" fmla="*/ 92 w 1930"/>
                  <a:gd name="T71" fmla="*/ 891 h 2846"/>
                  <a:gd name="T72" fmla="*/ 298 w 1930"/>
                  <a:gd name="T73" fmla="*/ 887 h 2846"/>
                  <a:gd name="T74" fmla="*/ 375 w 1930"/>
                  <a:gd name="T75" fmla="*/ 967 h 2846"/>
                  <a:gd name="T76" fmla="*/ 412 w 1930"/>
                  <a:gd name="T77" fmla="*/ 1004 h 2846"/>
                  <a:gd name="T78" fmla="*/ 503 w 1930"/>
                  <a:gd name="T79" fmla="*/ 1026 h 2846"/>
                  <a:gd name="T80" fmla="*/ 590 w 1930"/>
                  <a:gd name="T81" fmla="*/ 910 h 2846"/>
                  <a:gd name="T82" fmla="*/ 632 w 1930"/>
                  <a:gd name="T83" fmla="*/ 819 h 2846"/>
                  <a:gd name="T84" fmla="*/ 1924 w 1930"/>
                  <a:gd name="T85" fmla="*/ 26 h 2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30" h="2846">
                    <a:moveTo>
                      <a:pt x="1930" y="55"/>
                    </a:moveTo>
                    <a:lnTo>
                      <a:pt x="1858" y="255"/>
                    </a:lnTo>
                    <a:lnTo>
                      <a:pt x="1854" y="340"/>
                    </a:lnTo>
                    <a:lnTo>
                      <a:pt x="1851" y="444"/>
                    </a:lnTo>
                    <a:lnTo>
                      <a:pt x="1821" y="495"/>
                    </a:lnTo>
                    <a:lnTo>
                      <a:pt x="1823" y="556"/>
                    </a:lnTo>
                    <a:lnTo>
                      <a:pt x="1854" y="593"/>
                    </a:lnTo>
                    <a:lnTo>
                      <a:pt x="1847" y="654"/>
                    </a:lnTo>
                    <a:lnTo>
                      <a:pt x="1814" y="654"/>
                    </a:lnTo>
                    <a:lnTo>
                      <a:pt x="1793" y="662"/>
                    </a:lnTo>
                    <a:lnTo>
                      <a:pt x="1782" y="684"/>
                    </a:lnTo>
                    <a:lnTo>
                      <a:pt x="1756" y="702"/>
                    </a:lnTo>
                    <a:lnTo>
                      <a:pt x="1699" y="734"/>
                    </a:lnTo>
                    <a:lnTo>
                      <a:pt x="1623" y="747"/>
                    </a:lnTo>
                    <a:lnTo>
                      <a:pt x="1599" y="760"/>
                    </a:lnTo>
                    <a:lnTo>
                      <a:pt x="1542" y="756"/>
                    </a:lnTo>
                    <a:lnTo>
                      <a:pt x="1435" y="845"/>
                    </a:lnTo>
                    <a:lnTo>
                      <a:pt x="1372" y="845"/>
                    </a:lnTo>
                    <a:lnTo>
                      <a:pt x="1351" y="863"/>
                    </a:lnTo>
                    <a:lnTo>
                      <a:pt x="1342" y="913"/>
                    </a:lnTo>
                    <a:lnTo>
                      <a:pt x="1292" y="902"/>
                    </a:lnTo>
                    <a:lnTo>
                      <a:pt x="1242" y="947"/>
                    </a:lnTo>
                    <a:lnTo>
                      <a:pt x="1231" y="996"/>
                    </a:lnTo>
                    <a:lnTo>
                      <a:pt x="1244" y="1056"/>
                    </a:lnTo>
                    <a:lnTo>
                      <a:pt x="1216" y="1106"/>
                    </a:lnTo>
                    <a:lnTo>
                      <a:pt x="1226" y="1128"/>
                    </a:lnTo>
                    <a:lnTo>
                      <a:pt x="1265" y="1154"/>
                    </a:lnTo>
                    <a:lnTo>
                      <a:pt x="1265" y="1187"/>
                    </a:lnTo>
                    <a:lnTo>
                      <a:pt x="1244" y="1211"/>
                    </a:lnTo>
                    <a:lnTo>
                      <a:pt x="1244" y="1481"/>
                    </a:lnTo>
                    <a:lnTo>
                      <a:pt x="1250" y="2702"/>
                    </a:lnTo>
                    <a:lnTo>
                      <a:pt x="1237" y="2722"/>
                    </a:lnTo>
                    <a:lnTo>
                      <a:pt x="1126" y="2742"/>
                    </a:lnTo>
                    <a:lnTo>
                      <a:pt x="1082" y="2742"/>
                    </a:lnTo>
                    <a:lnTo>
                      <a:pt x="1048" y="2790"/>
                    </a:lnTo>
                    <a:lnTo>
                      <a:pt x="1041" y="2824"/>
                    </a:lnTo>
                    <a:lnTo>
                      <a:pt x="1013" y="2846"/>
                    </a:lnTo>
                    <a:lnTo>
                      <a:pt x="980" y="2838"/>
                    </a:lnTo>
                    <a:lnTo>
                      <a:pt x="956" y="2829"/>
                    </a:lnTo>
                    <a:lnTo>
                      <a:pt x="926" y="2829"/>
                    </a:lnTo>
                    <a:lnTo>
                      <a:pt x="898" y="2811"/>
                    </a:lnTo>
                    <a:lnTo>
                      <a:pt x="860" y="2816"/>
                    </a:lnTo>
                    <a:lnTo>
                      <a:pt x="828" y="2805"/>
                    </a:lnTo>
                    <a:lnTo>
                      <a:pt x="778" y="2812"/>
                    </a:lnTo>
                    <a:lnTo>
                      <a:pt x="732" y="2794"/>
                    </a:lnTo>
                    <a:lnTo>
                      <a:pt x="666" y="2787"/>
                    </a:lnTo>
                    <a:lnTo>
                      <a:pt x="643" y="2774"/>
                    </a:lnTo>
                    <a:lnTo>
                      <a:pt x="586" y="2766"/>
                    </a:lnTo>
                    <a:lnTo>
                      <a:pt x="556" y="2779"/>
                    </a:lnTo>
                    <a:lnTo>
                      <a:pt x="453" y="2668"/>
                    </a:lnTo>
                    <a:lnTo>
                      <a:pt x="412" y="2640"/>
                    </a:lnTo>
                    <a:lnTo>
                      <a:pt x="342" y="2639"/>
                    </a:lnTo>
                    <a:lnTo>
                      <a:pt x="325" y="2613"/>
                    </a:lnTo>
                    <a:lnTo>
                      <a:pt x="311" y="2474"/>
                    </a:lnTo>
                    <a:lnTo>
                      <a:pt x="277" y="2376"/>
                    </a:lnTo>
                    <a:lnTo>
                      <a:pt x="220" y="2295"/>
                    </a:lnTo>
                    <a:lnTo>
                      <a:pt x="153" y="2260"/>
                    </a:lnTo>
                    <a:lnTo>
                      <a:pt x="135" y="2210"/>
                    </a:lnTo>
                    <a:lnTo>
                      <a:pt x="87" y="2150"/>
                    </a:lnTo>
                    <a:lnTo>
                      <a:pt x="107" y="2052"/>
                    </a:lnTo>
                    <a:lnTo>
                      <a:pt x="92" y="2015"/>
                    </a:lnTo>
                    <a:lnTo>
                      <a:pt x="115" y="1940"/>
                    </a:lnTo>
                    <a:lnTo>
                      <a:pt x="153" y="1904"/>
                    </a:lnTo>
                    <a:lnTo>
                      <a:pt x="150" y="1819"/>
                    </a:lnTo>
                    <a:lnTo>
                      <a:pt x="87" y="1683"/>
                    </a:lnTo>
                    <a:lnTo>
                      <a:pt x="57" y="1464"/>
                    </a:lnTo>
                    <a:lnTo>
                      <a:pt x="22" y="1346"/>
                    </a:lnTo>
                    <a:lnTo>
                      <a:pt x="54" y="1191"/>
                    </a:lnTo>
                    <a:lnTo>
                      <a:pt x="35" y="1093"/>
                    </a:lnTo>
                    <a:lnTo>
                      <a:pt x="0" y="1004"/>
                    </a:lnTo>
                    <a:lnTo>
                      <a:pt x="2" y="972"/>
                    </a:lnTo>
                    <a:lnTo>
                      <a:pt x="92" y="891"/>
                    </a:lnTo>
                    <a:lnTo>
                      <a:pt x="253" y="891"/>
                    </a:lnTo>
                    <a:lnTo>
                      <a:pt x="298" y="887"/>
                    </a:lnTo>
                    <a:lnTo>
                      <a:pt x="335" y="941"/>
                    </a:lnTo>
                    <a:lnTo>
                      <a:pt x="375" y="967"/>
                    </a:lnTo>
                    <a:lnTo>
                      <a:pt x="401" y="978"/>
                    </a:lnTo>
                    <a:lnTo>
                      <a:pt x="412" y="1004"/>
                    </a:lnTo>
                    <a:lnTo>
                      <a:pt x="460" y="1030"/>
                    </a:lnTo>
                    <a:lnTo>
                      <a:pt x="503" y="1026"/>
                    </a:lnTo>
                    <a:lnTo>
                      <a:pt x="562" y="972"/>
                    </a:lnTo>
                    <a:lnTo>
                      <a:pt x="590" y="910"/>
                    </a:lnTo>
                    <a:lnTo>
                      <a:pt x="608" y="849"/>
                    </a:lnTo>
                    <a:lnTo>
                      <a:pt x="632" y="819"/>
                    </a:lnTo>
                    <a:lnTo>
                      <a:pt x="656" y="0"/>
                    </a:lnTo>
                    <a:lnTo>
                      <a:pt x="1924" y="26"/>
                    </a:lnTo>
                    <a:lnTo>
                      <a:pt x="1930" y="55"/>
                    </a:lnTo>
                  </a:path>
                </a:pathLst>
              </a:custGeom>
              <a:noFill/>
              <a:ln w="9525">
                <a:solidFill>
                  <a:srgbClr val="402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56" name="Group 68"/>
            <p:cNvGrpSpPr>
              <a:grpSpLocks/>
            </p:cNvGrpSpPr>
            <p:nvPr/>
          </p:nvGrpSpPr>
          <p:grpSpPr bwMode="auto">
            <a:xfrm>
              <a:off x="3216" y="1692"/>
              <a:ext cx="1004" cy="1103"/>
              <a:chOff x="3229" y="1507"/>
              <a:chExt cx="2311" cy="2759"/>
            </a:xfrm>
          </p:grpSpPr>
          <p:sp>
            <p:nvSpPr>
              <p:cNvPr id="89157" name="Freeform 69"/>
              <p:cNvSpPr>
                <a:spLocks/>
              </p:cNvSpPr>
              <p:nvPr/>
            </p:nvSpPr>
            <p:spPr bwMode="auto">
              <a:xfrm>
                <a:off x="3229" y="1507"/>
                <a:ext cx="2311" cy="2759"/>
              </a:xfrm>
              <a:custGeom>
                <a:avLst/>
                <a:gdLst>
                  <a:gd name="T0" fmla="*/ 2311 w 2311"/>
                  <a:gd name="T1" fmla="*/ 2748 h 2759"/>
                  <a:gd name="T2" fmla="*/ 2248 w 2311"/>
                  <a:gd name="T3" fmla="*/ 2735 h 2759"/>
                  <a:gd name="T4" fmla="*/ 2161 w 2311"/>
                  <a:gd name="T5" fmla="*/ 2724 h 2759"/>
                  <a:gd name="T6" fmla="*/ 2052 w 2311"/>
                  <a:gd name="T7" fmla="*/ 2668 h 2759"/>
                  <a:gd name="T8" fmla="*/ 1971 w 2311"/>
                  <a:gd name="T9" fmla="*/ 2653 h 2759"/>
                  <a:gd name="T10" fmla="*/ 1843 w 2311"/>
                  <a:gd name="T11" fmla="*/ 2616 h 2759"/>
                  <a:gd name="T12" fmla="*/ 1734 w 2311"/>
                  <a:gd name="T13" fmla="*/ 2633 h 2759"/>
                  <a:gd name="T14" fmla="*/ 1668 w 2311"/>
                  <a:gd name="T15" fmla="*/ 2616 h 2759"/>
                  <a:gd name="T16" fmla="*/ 1619 w 2311"/>
                  <a:gd name="T17" fmla="*/ 2585 h 2759"/>
                  <a:gd name="T18" fmla="*/ 1484 w 2311"/>
                  <a:gd name="T19" fmla="*/ 2235 h 2759"/>
                  <a:gd name="T20" fmla="*/ 1411 w 2311"/>
                  <a:gd name="T21" fmla="*/ 2071 h 2759"/>
                  <a:gd name="T22" fmla="*/ 1342 w 2311"/>
                  <a:gd name="T23" fmla="*/ 2038 h 2759"/>
                  <a:gd name="T24" fmla="*/ 928 w 2311"/>
                  <a:gd name="T25" fmla="*/ 2063 h 2759"/>
                  <a:gd name="T26" fmla="*/ 819 w 2311"/>
                  <a:gd name="T27" fmla="*/ 1878 h 2759"/>
                  <a:gd name="T28" fmla="*/ 776 w 2311"/>
                  <a:gd name="T29" fmla="*/ 1788 h 2759"/>
                  <a:gd name="T30" fmla="*/ 708 w 2311"/>
                  <a:gd name="T31" fmla="*/ 1782 h 2759"/>
                  <a:gd name="T32" fmla="*/ 654 w 2311"/>
                  <a:gd name="T33" fmla="*/ 1747 h 2759"/>
                  <a:gd name="T34" fmla="*/ 577 w 2311"/>
                  <a:gd name="T35" fmla="*/ 1718 h 2759"/>
                  <a:gd name="T36" fmla="*/ 414 w 2311"/>
                  <a:gd name="T37" fmla="*/ 1705 h 2759"/>
                  <a:gd name="T38" fmla="*/ 283 w 2311"/>
                  <a:gd name="T39" fmla="*/ 1614 h 2759"/>
                  <a:gd name="T40" fmla="*/ 120 w 2311"/>
                  <a:gd name="T41" fmla="*/ 1522 h 2759"/>
                  <a:gd name="T42" fmla="*/ 22 w 2311"/>
                  <a:gd name="T43" fmla="*/ 1498 h 2759"/>
                  <a:gd name="T44" fmla="*/ 48 w 2311"/>
                  <a:gd name="T45" fmla="*/ 1191 h 2759"/>
                  <a:gd name="T46" fmla="*/ 0 w 2311"/>
                  <a:gd name="T47" fmla="*/ 1115 h 2759"/>
                  <a:gd name="T48" fmla="*/ 9 w 2311"/>
                  <a:gd name="T49" fmla="*/ 1013 h 2759"/>
                  <a:gd name="T50" fmla="*/ 87 w 2311"/>
                  <a:gd name="T51" fmla="*/ 946 h 2759"/>
                  <a:gd name="T52" fmla="*/ 129 w 2311"/>
                  <a:gd name="T53" fmla="*/ 909 h 2759"/>
                  <a:gd name="T54" fmla="*/ 170 w 2311"/>
                  <a:gd name="T55" fmla="*/ 878 h 2759"/>
                  <a:gd name="T56" fmla="*/ 311 w 2311"/>
                  <a:gd name="T57" fmla="*/ 791 h 2759"/>
                  <a:gd name="T58" fmla="*/ 410 w 2311"/>
                  <a:gd name="T59" fmla="*/ 773 h 2759"/>
                  <a:gd name="T60" fmla="*/ 542 w 2311"/>
                  <a:gd name="T61" fmla="*/ 726 h 2759"/>
                  <a:gd name="T62" fmla="*/ 597 w 2311"/>
                  <a:gd name="T63" fmla="*/ 691 h 2759"/>
                  <a:gd name="T64" fmla="*/ 638 w 2311"/>
                  <a:gd name="T65" fmla="*/ 593 h 2759"/>
                  <a:gd name="T66" fmla="*/ 603 w 2311"/>
                  <a:gd name="T67" fmla="*/ 508 h 2759"/>
                  <a:gd name="T68" fmla="*/ 638 w 2311"/>
                  <a:gd name="T69" fmla="*/ 281 h 2759"/>
                  <a:gd name="T70" fmla="*/ 715 w 2311"/>
                  <a:gd name="T71" fmla="*/ 50 h 2759"/>
                  <a:gd name="T72" fmla="*/ 1581 w 2311"/>
                  <a:gd name="T73" fmla="*/ 16 h 2759"/>
                  <a:gd name="T74" fmla="*/ 2194 w 2311"/>
                  <a:gd name="T75" fmla="*/ 0 h 2759"/>
                  <a:gd name="T76" fmla="*/ 2254 w 2311"/>
                  <a:gd name="T77" fmla="*/ 961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11" h="2759">
                    <a:moveTo>
                      <a:pt x="2254" y="961"/>
                    </a:moveTo>
                    <a:lnTo>
                      <a:pt x="2311" y="2748"/>
                    </a:lnTo>
                    <a:lnTo>
                      <a:pt x="2279" y="2735"/>
                    </a:lnTo>
                    <a:lnTo>
                      <a:pt x="2248" y="2735"/>
                    </a:lnTo>
                    <a:lnTo>
                      <a:pt x="2237" y="2759"/>
                    </a:lnTo>
                    <a:lnTo>
                      <a:pt x="2161" y="2724"/>
                    </a:lnTo>
                    <a:lnTo>
                      <a:pt x="2102" y="2679"/>
                    </a:lnTo>
                    <a:lnTo>
                      <a:pt x="2052" y="2668"/>
                    </a:lnTo>
                    <a:lnTo>
                      <a:pt x="2013" y="2644"/>
                    </a:lnTo>
                    <a:lnTo>
                      <a:pt x="1971" y="2653"/>
                    </a:lnTo>
                    <a:lnTo>
                      <a:pt x="1891" y="2598"/>
                    </a:lnTo>
                    <a:lnTo>
                      <a:pt x="1843" y="2616"/>
                    </a:lnTo>
                    <a:lnTo>
                      <a:pt x="1773" y="2613"/>
                    </a:lnTo>
                    <a:lnTo>
                      <a:pt x="1734" y="2633"/>
                    </a:lnTo>
                    <a:lnTo>
                      <a:pt x="1712" y="2613"/>
                    </a:lnTo>
                    <a:lnTo>
                      <a:pt x="1668" y="2616"/>
                    </a:lnTo>
                    <a:lnTo>
                      <a:pt x="1660" y="2581"/>
                    </a:lnTo>
                    <a:lnTo>
                      <a:pt x="1619" y="2585"/>
                    </a:lnTo>
                    <a:lnTo>
                      <a:pt x="1608" y="2237"/>
                    </a:lnTo>
                    <a:lnTo>
                      <a:pt x="1484" y="2235"/>
                    </a:lnTo>
                    <a:lnTo>
                      <a:pt x="1420" y="2232"/>
                    </a:lnTo>
                    <a:lnTo>
                      <a:pt x="1411" y="2071"/>
                    </a:lnTo>
                    <a:lnTo>
                      <a:pt x="1420" y="2052"/>
                    </a:lnTo>
                    <a:lnTo>
                      <a:pt x="1342" y="2038"/>
                    </a:lnTo>
                    <a:lnTo>
                      <a:pt x="1327" y="2056"/>
                    </a:lnTo>
                    <a:lnTo>
                      <a:pt x="928" y="2063"/>
                    </a:lnTo>
                    <a:lnTo>
                      <a:pt x="904" y="1888"/>
                    </a:lnTo>
                    <a:lnTo>
                      <a:pt x="819" y="1878"/>
                    </a:lnTo>
                    <a:lnTo>
                      <a:pt x="815" y="1788"/>
                    </a:lnTo>
                    <a:lnTo>
                      <a:pt x="776" y="1788"/>
                    </a:lnTo>
                    <a:lnTo>
                      <a:pt x="751" y="1773"/>
                    </a:lnTo>
                    <a:lnTo>
                      <a:pt x="708" y="1782"/>
                    </a:lnTo>
                    <a:lnTo>
                      <a:pt x="666" y="1769"/>
                    </a:lnTo>
                    <a:lnTo>
                      <a:pt x="654" y="1747"/>
                    </a:lnTo>
                    <a:lnTo>
                      <a:pt x="599" y="1716"/>
                    </a:lnTo>
                    <a:lnTo>
                      <a:pt x="577" y="1718"/>
                    </a:lnTo>
                    <a:lnTo>
                      <a:pt x="512" y="1729"/>
                    </a:lnTo>
                    <a:lnTo>
                      <a:pt x="414" y="1705"/>
                    </a:lnTo>
                    <a:lnTo>
                      <a:pt x="349" y="1642"/>
                    </a:lnTo>
                    <a:lnTo>
                      <a:pt x="283" y="1614"/>
                    </a:lnTo>
                    <a:lnTo>
                      <a:pt x="190" y="1547"/>
                    </a:lnTo>
                    <a:lnTo>
                      <a:pt x="120" y="1522"/>
                    </a:lnTo>
                    <a:lnTo>
                      <a:pt x="55" y="1498"/>
                    </a:lnTo>
                    <a:lnTo>
                      <a:pt x="22" y="1498"/>
                    </a:lnTo>
                    <a:lnTo>
                      <a:pt x="24" y="1224"/>
                    </a:lnTo>
                    <a:lnTo>
                      <a:pt x="48" y="1191"/>
                    </a:lnTo>
                    <a:lnTo>
                      <a:pt x="37" y="1142"/>
                    </a:lnTo>
                    <a:lnTo>
                      <a:pt x="0" y="1115"/>
                    </a:lnTo>
                    <a:lnTo>
                      <a:pt x="28" y="1059"/>
                    </a:lnTo>
                    <a:lnTo>
                      <a:pt x="9" y="1013"/>
                    </a:lnTo>
                    <a:lnTo>
                      <a:pt x="28" y="945"/>
                    </a:lnTo>
                    <a:lnTo>
                      <a:pt x="87" y="946"/>
                    </a:lnTo>
                    <a:lnTo>
                      <a:pt x="109" y="945"/>
                    </a:lnTo>
                    <a:lnTo>
                      <a:pt x="129" y="909"/>
                    </a:lnTo>
                    <a:lnTo>
                      <a:pt x="133" y="878"/>
                    </a:lnTo>
                    <a:lnTo>
                      <a:pt x="170" y="878"/>
                    </a:lnTo>
                    <a:lnTo>
                      <a:pt x="198" y="878"/>
                    </a:lnTo>
                    <a:lnTo>
                      <a:pt x="311" y="791"/>
                    </a:lnTo>
                    <a:lnTo>
                      <a:pt x="349" y="798"/>
                    </a:lnTo>
                    <a:lnTo>
                      <a:pt x="410" y="773"/>
                    </a:lnTo>
                    <a:lnTo>
                      <a:pt x="484" y="761"/>
                    </a:lnTo>
                    <a:lnTo>
                      <a:pt x="542" y="726"/>
                    </a:lnTo>
                    <a:lnTo>
                      <a:pt x="571" y="688"/>
                    </a:lnTo>
                    <a:lnTo>
                      <a:pt x="597" y="691"/>
                    </a:lnTo>
                    <a:lnTo>
                      <a:pt x="634" y="656"/>
                    </a:lnTo>
                    <a:lnTo>
                      <a:pt x="638" y="593"/>
                    </a:lnTo>
                    <a:lnTo>
                      <a:pt x="603" y="554"/>
                    </a:lnTo>
                    <a:lnTo>
                      <a:pt x="603" y="508"/>
                    </a:lnTo>
                    <a:lnTo>
                      <a:pt x="634" y="456"/>
                    </a:lnTo>
                    <a:lnTo>
                      <a:pt x="638" y="281"/>
                    </a:lnTo>
                    <a:lnTo>
                      <a:pt x="666" y="196"/>
                    </a:lnTo>
                    <a:lnTo>
                      <a:pt x="715" y="50"/>
                    </a:lnTo>
                    <a:lnTo>
                      <a:pt x="715" y="31"/>
                    </a:lnTo>
                    <a:lnTo>
                      <a:pt x="1581" y="16"/>
                    </a:lnTo>
                    <a:lnTo>
                      <a:pt x="1616" y="24"/>
                    </a:lnTo>
                    <a:lnTo>
                      <a:pt x="2194" y="0"/>
                    </a:lnTo>
                    <a:lnTo>
                      <a:pt x="2213" y="0"/>
                    </a:lnTo>
                    <a:lnTo>
                      <a:pt x="2254" y="961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58" name="Freeform 70"/>
              <p:cNvSpPr>
                <a:spLocks/>
              </p:cNvSpPr>
              <p:nvPr/>
            </p:nvSpPr>
            <p:spPr bwMode="auto">
              <a:xfrm>
                <a:off x="3229" y="1507"/>
                <a:ext cx="2311" cy="2759"/>
              </a:xfrm>
              <a:custGeom>
                <a:avLst/>
                <a:gdLst>
                  <a:gd name="T0" fmla="*/ 2311 w 2311"/>
                  <a:gd name="T1" fmla="*/ 2748 h 2759"/>
                  <a:gd name="T2" fmla="*/ 2248 w 2311"/>
                  <a:gd name="T3" fmla="*/ 2735 h 2759"/>
                  <a:gd name="T4" fmla="*/ 2161 w 2311"/>
                  <a:gd name="T5" fmla="*/ 2724 h 2759"/>
                  <a:gd name="T6" fmla="*/ 2052 w 2311"/>
                  <a:gd name="T7" fmla="*/ 2668 h 2759"/>
                  <a:gd name="T8" fmla="*/ 1971 w 2311"/>
                  <a:gd name="T9" fmla="*/ 2653 h 2759"/>
                  <a:gd name="T10" fmla="*/ 1843 w 2311"/>
                  <a:gd name="T11" fmla="*/ 2616 h 2759"/>
                  <a:gd name="T12" fmla="*/ 1734 w 2311"/>
                  <a:gd name="T13" fmla="*/ 2633 h 2759"/>
                  <a:gd name="T14" fmla="*/ 1668 w 2311"/>
                  <a:gd name="T15" fmla="*/ 2616 h 2759"/>
                  <a:gd name="T16" fmla="*/ 1619 w 2311"/>
                  <a:gd name="T17" fmla="*/ 2585 h 2759"/>
                  <a:gd name="T18" fmla="*/ 1484 w 2311"/>
                  <a:gd name="T19" fmla="*/ 2235 h 2759"/>
                  <a:gd name="T20" fmla="*/ 1411 w 2311"/>
                  <a:gd name="T21" fmla="*/ 2071 h 2759"/>
                  <a:gd name="T22" fmla="*/ 1342 w 2311"/>
                  <a:gd name="T23" fmla="*/ 2038 h 2759"/>
                  <a:gd name="T24" fmla="*/ 928 w 2311"/>
                  <a:gd name="T25" fmla="*/ 2063 h 2759"/>
                  <a:gd name="T26" fmla="*/ 819 w 2311"/>
                  <a:gd name="T27" fmla="*/ 1878 h 2759"/>
                  <a:gd name="T28" fmla="*/ 776 w 2311"/>
                  <a:gd name="T29" fmla="*/ 1788 h 2759"/>
                  <a:gd name="T30" fmla="*/ 708 w 2311"/>
                  <a:gd name="T31" fmla="*/ 1782 h 2759"/>
                  <a:gd name="T32" fmla="*/ 654 w 2311"/>
                  <a:gd name="T33" fmla="*/ 1747 h 2759"/>
                  <a:gd name="T34" fmla="*/ 577 w 2311"/>
                  <a:gd name="T35" fmla="*/ 1718 h 2759"/>
                  <a:gd name="T36" fmla="*/ 414 w 2311"/>
                  <a:gd name="T37" fmla="*/ 1705 h 2759"/>
                  <a:gd name="T38" fmla="*/ 283 w 2311"/>
                  <a:gd name="T39" fmla="*/ 1614 h 2759"/>
                  <a:gd name="T40" fmla="*/ 120 w 2311"/>
                  <a:gd name="T41" fmla="*/ 1522 h 2759"/>
                  <a:gd name="T42" fmla="*/ 22 w 2311"/>
                  <a:gd name="T43" fmla="*/ 1498 h 2759"/>
                  <a:gd name="T44" fmla="*/ 48 w 2311"/>
                  <a:gd name="T45" fmla="*/ 1191 h 2759"/>
                  <a:gd name="T46" fmla="*/ 0 w 2311"/>
                  <a:gd name="T47" fmla="*/ 1115 h 2759"/>
                  <a:gd name="T48" fmla="*/ 9 w 2311"/>
                  <a:gd name="T49" fmla="*/ 1013 h 2759"/>
                  <a:gd name="T50" fmla="*/ 87 w 2311"/>
                  <a:gd name="T51" fmla="*/ 946 h 2759"/>
                  <a:gd name="T52" fmla="*/ 129 w 2311"/>
                  <a:gd name="T53" fmla="*/ 909 h 2759"/>
                  <a:gd name="T54" fmla="*/ 170 w 2311"/>
                  <a:gd name="T55" fmla="*/ 878 h 2759"/>
                  <a:gd name="T56" fmla="*/ 311 w 2311"/>
                  <a:gd name="T57" fmla="*/ 791 h 2759"/>
                  <a:gd name="T58" fmla="*/ 410 w 2311"/>
                  <a:gd name="T59" fmla="*/ 773 h 2759"/>
                  <a:gd name="T60" fmla="*/ 542 w 2311"/>
                  <a:gd name="T61" fmla="*/ 726 h 2759"/>
                  <a:gd name="T62" fmla="*/ 597 w 2311"/>
                  <a:gd name="T63" fmla="*/ 691 h 2759"/>
                  <a:gd name="T64" fmla="*/ 638 w 2311"/>
                  <a:gd name="T65" fmla="*/ 593 h 2759"/>
                  <a:gd name="T66" fmla="*/ 603 w 2311"/>
                  <a:gd name="T67" fmla="*/ 508 h 2759"/>
                  <a:gd name="T68" fmla="*/ 638 w 2311"/>
                  <a:gd name="T69" fmla="*/ 281 h 2759"/>
                  <a:gd name="T70" fmla="*/ 715 w 2311"/>
                  <a:gd name="T71" fmla="*/ 50 h 2759"/>
                  <a:gd name="T72" fmla="*/ 1581 w 2311"/>
                  <a:gd name="T73" fmla="*/ 16 h 2759"/>
                  <a:gd name="T74" fmla="*/ 2194 w 2311"/>
                  <a:gd name="T75" fmla="*/ 0 h 2759"/>
                  <a:gd name="T76" fmla="*/ 2254 w 2311"/>
                  <a:gd name="T77" fmla="*/ 961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11" h="2759">
                    <a:moveTo>
                      <a:pt x="2254" y="961"/>
                    </a:moveTo>
                    <a:lnTo>
                      <a:pt x="2311" y="2748"/>
                    </a:lnTo>
                    <a:lnTo>
                      <a:pt x="2279" y="2735"/>
                    </a:lnTo>
                    <a:lnTo>
                      <a:pt x="2248" y="2735"/>
                    </a:lnTo>
                    <a:lnTo>
                      <a:pt x="2237" y="2759"/>
                    </a:lnTo>
                    <a:lnTo>
                      <a:pt x="2161" y="2724"/>
                    </a:lnTo>
                    <a:lnTo>
                      <a:pt x="2102" y="2679"/>
                    </a:lnTo>
                    <a:lnTo>
                      <a:pt x="2052" y="2668"/>
                    </a:lnTo>
                    <a:lnTo>
                      <a:pt x="2013" y="2644"/>
                    </a:lnTo>
                    <a:lnTo>
                      <a:pt x="1971" y="2653"/>
                    </a:lnTo>
                    <a:lnTo>
                      <a:pt x="1891" y="2598"/>
                    </a:lnTo>
                    <a:lnTo>
                      <a:pt x="1843" y="2616"/>
                    </a:lnTo>
                    <a:lnTo>
                      <a:pt x="1773" y="2613"/>
                    </a:lnTo>
                    <a:lnTo>
                      <a:pt x="1734" y="2633"/>
                    </a:lnTo>
                    <a:lnTo>
                      <a:pt x="1712" y="2613"/>
                    </a:lnTo>
                    <a:lnTo>
                      <a:pt x="1668" y="2616"/>
                    </a:lnTo>
                    <a:lnTo>
                      <a:pt x="1660" y="2581"/>
                    </a:lnTo>
                    <a:lnTo>
                      <a:pt x="1619" y="2585"/>
                    </a:lnTo>
                    <a:lnTo>
                      <a:pt x="1608" y="2237"/>
                    </a:lnTo>
                    <a:lnTo>
                      <a:pt x="1484" y="2235"/>
                    </a:lnTo>
                    <a:lnTo>
                      <a:pt x="1420" y="2232"/>
                    </a:lnTo>
                    <a:lnTo>
                      <a:pt x="1411" y="2071"/>
                    </a:lnTo>
                    <a:lnTo>
                      <a:pt x="1420" y="2052"/>
                    </a:lnTo>
                    <a:lnTo>
                      <a:pt x="1342" y="2038"/>
                    </a:lnTo>
                    <a:lnTo>
                      <a:pt x="1327" y="2056"/>
                    </a:lnTo>
                    <a:lnTo>
                      <a:pt x="928" y="2063"/>
                    </a:lnTo>
                    <a:lnTo>
                      <a:pt x="904" y="1888"/>
                    </a:lnTo>
                    <a:lnTo>
                      <a:pt x="819" y="1878"/>
                    </a:lnTo>
                    <a:lnTo>
                      <a:pt x="815" y="1788"/>
                    </a:lnTo>
                    <a:lnTo>
                      <a:pt x="776" y="1788"/>
                    </a:lnTo>
                    <a:lnTo>
                      <a:pt x="751" y="1773"/>
                    </a:lnTo>
                    <a:lnTo>
                      <a:pt x="708" y="1782"/>
                    </a:lnTo>
                    <a:lnTo>
                      <a:pt x="666" y="1769"/>
                    </a:lnTo>
                    <a:lnTo>
                      <a:pt x="654" y="1747"/>
                    </a:lnTo>
                    <a:lnTo>
                      <a:pt x="599" y="1716"/>
                    </a:lnTo>
                    <a:lnTo>
                      <a:pt x="577" y="1718"/>
                    </a:lnTo>
                    <a:lnTo>
                      <a:pt x="512" y="1729"/>
                    </a:lnTo>
                    <a:lnTo>
                      <a:pt x="414" y="1705"/>
                    </a:lnTo>
                    <a:lnTo>
                      <a:pt x="349" y="1642"/>
                    </a:lnTo>
                    <a:lnTo>
                      <a:pt x="283" y="1614"/>
                    </a:lnTo>
                    <a:lnTo>
                      <a:pt x="190" y="1547"/>
                    </a:lnTo>
                    <a:lnTo>
                      <a:pt x="120" y="1522"/>
                    </a:lnTo>
                    <a:lnTo>
                      <a:pt x="55" y="1498"/>
                    </a:lnTo>
                    <a:lnTo>
                      <a:pt x="22" y="1498"/>
                    </a:lnTo>
                    <a:lnTo>
                      <a:pt x="24" y="1224"/>
                    </a:lnTo>
                    <a:lnTo>
                      <a:pt x="48" y="1191"/>
                    </a:lnTo>
                    <a:lnTo>
                      <a:pt x="37" y="1142"/>
                    </a:lnTo>
                    <a:lnTo>
                      <a:pt x="0" y="1115"/>
                    </a:lnTo>
                    <a:lnTo>
                      <a:pt x="28" y="1059"/>
                    </a:lnTo>
                    <a:lnTo>
                      <a:pt x="9" y="1013"/>
                    </a:lnTo>
                    <a:lnTo>
                      <a:pt x="28" y="945"/>
                    </a:lnTo>
                    <a:lnTo>
                      <a:pt x="87" y="946"/>
                    </a:lnTo>
                    <a:lnTo>
                      <a:pt x="109" y="945"/>
                    </a:lnTo>
                    <a:lnTo>
                      <a:pt x="129" y="909"/>
                    </a:lnTo>
                    <a:lnTo>
                      <a:pt x="133" y="878"/>
                    </a:lnTo>
                    <a:lnTo>
                      <a:pt x="170" y="878"/>
                    </a:lnTo>
                    <a:lnTo>
                      <a:pt x="198" y="878"/>
                    </a:lnTo>
                    <a:lnTo>
                      <a:pt x="311" y="791"/>
                    </a:lnTo>
                    <a:lnTo>
                      <a:pt x="349" y="798"/>
                    </a:lnTo>
                    <a:lnTo>
                      <a:pt x="410" y="773"/>
                    </a:lnTo>
                    <a:lnTo>
                      <a:pt x="484" y="761"/>
                    </a:lnTo>
                    <a:lnTo>
                      <a:pt x="542" y="726"/>
                    </a:lnTo>
                    <a:lnTo>
                      <a:pt x="571" y="688"/>
                    </a:lnTo>
                    <a:lnTo>
                      <a:pt x="597" y="691"/>
                    </a:lnTo>
                    <a:lnTo>
                      <a:pt x="634" y="656"/>
                    </a:lnTo>
                    <a:lnTo>
                      <a:pt x="638" y="593"/>
                    </a:lnTo>
                    <a:lnTo>
                      <a:pt x="603" y="554"/>
                    </a:lnTo>
                    <a:lnTo>
                      <a:pt x="603" y="508"/>
                    </a:lnTo>
                    <a:lnTo>
                      <a:pt x="634" y="456"/>
                    </a:lnTo>
                    <a:lnTo>
                      <a:pt x="638" y="281"/>
                    </a:lnTo>
                    <a:lnTo>
                      <a:pt x="666" y="196"/>
                    </a:lnTo>
                    <a:lnTo>
                      <a:pt x="715" y="50"/>
                    </a:lnTo>
                    <a:lnTo>
                      <a:pt x="715" y="31"/>
                    </a:lnTo>
                    <a:lnTo>
                      <a:pt x="1581" y="16"/>
                    </a:lnTo>
                    <a:lnTo>
                      <a:pt x="1616" y="24"/>
                    </a:lnTo>
                    <a:lnTo>
                      <a:pt x="2194" y="0"/>
                    </a:lnTo>
                    <a:lnTo>
                      <a:pt x="2213" y="0"/>
                    </a:lnTo>
                    <a:lnTo>
                      <a:pt x="2254" y="961"/>
                    </a:lnTo>
                  </a:path>
                </a:pathLst>
              </a:custGeom>
              <a:noFill/>
              <a:ln w="9525">
                <a:solidFill>
                  <a:srgbClr val="402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59" name="Group 71"/>
            <p:cNvGrpSpPr>
              <a:grpSpLocks/>
            </p:cNvGrpSpPr>
            <p:nvPr/>
          </p:nvGrpSpPr>
          <p:grpSpPr bwMode="auto">
            <a:xfrm>
              <a:off x="3211" y="2304"/>
              <a:ext cx="728" cy="661"/>
              <a:chOff x="3218" y="3038"/>
              <a:chExt cx="1675" cy="1653"/>
            </a:xfrm>
          </p:grpSpPr>
          <p:sp>
            <p:nvSpPr>
              <p:cNvPr id="89160" name="Freeform 72"/>
              <p:cNvSpPr>
                <a:spLocks/>
              </p:cNvSpPr>
              <p:nvPr/>
            </p:nvSpPr>
            <p:spPr bwMode="auto">
              <a:xfrm>
                <a:off x="3218" y="3038"/>
                <a:ext cx="1675" cy="1653"/>
              </a:xfrm>
              <a:custGeom>
                <a:avLst/>
                <a:gdLst>
                  <a:gd name="T0" fmla="*/ 131 w 1675"/>
                  <a:gd name="T1" fmla="*/ 40 h 1653"/>
                  <a:gd name="T2" fmla="*/ 200 w 1675"/>
                  <a:gd name="T3" fmla="*/ 70 h 1653"/>
                  <a:gd name="T4" fmla="*/ 277 w 1675"/>
                  <a:gd name="T5" fmla="*/ 127 h 1653"/>
                  <a:gd name="T6" fmla="*/ 323 w 1675"/>
                  <a:gd name="T7" fmla="*/ 146 h 1653"/>
                  <a:gd name="T8" fmla="*/ 368 w 1675"/>
                  <a:gd name="T9" fmla="*/ 198 h 1653"/>
                  <a:gd name="T10" fmla="*/ 536 w 1675"/>
                  <a:gd name="T11" fmla="*/ 240 h 1653"/>
                  <a:gd name="T12" fmla="*/ 556 w 1675"/>
                  <a:gd name="T13" fmla="*/ 237 h 1653"/>
                  <a:gd name="T14" fmla="*/ 575 w 1675"/>
                  <a:gd name="T15" fmla="*/ 218 h 1653"/>
                  <a:gd name="T16" fmla="*/ 599 w 1675"/>
                  <a:gd name="T17" fmla="*/ 235 h 1653"/>
                  <a:gd name="T18" fmla="*/ 616 w 1675"/>
                  <a:gd name="T19" fmla="*/ 264 h 1653"/>
                  <a:gd name="T20" fmla="*/ 677 w 1675"/>
                  <a:gd name="T21" fmla="*/ 288 h 1653"/>
                  <a:gd name="T22" fmla="*/ 728 w 1675"/>
                  <a:gd name="T23" fmla="*/ 277 h 1653"/>
                  <a:gd name="T24" fmla="*/ 752 w 1675"/>
                  <a:gd name="T25" fmla="*/ 292 h 1653"/>
                  <a:gd name="T26" fmla="*/ 765 w 1675"/>
                  <a:gd name="T27" fmla="*/ 373 h 1653"/>
                  <a:gd name="T28" fmla="*/ 848 w 1675"/>
                  <a:gd name="T29" fmla="*/ 383 h 1653"/>
                  <a:gd name="T30" fmla="*/ 858 w 1675"/>
                  <a:gd name="T31" fmla="*/ 521 h 1653"/>
                  <a:gd name="T32" fmla="*/ 858 w 1675"/>
                  <a:gd name="T33" fmla="*/ 549 h 1653"/>
                  <a:gd name="T34" fmla="*/ 882 w 1675"/>
                  <a:gd name="T35" fmla="*/ 568 h 1653"/>
                  <a:gd name="T36" fmla="*/ 1327 w 1675"/>
                  <a:gd name="T37" fmla="*/ 562 h 1653"/>
                  <a:gd name="T38" fmla="*/ 1357 w 1675"/>
                  <a:gd name="T39" fmla="*/ 545 h 1653"/>
                  <a:gd name="T40" fmla="*/ 1366 w 1675"/>
                  <a:gd name="T41" fmla="*/ 721 h 1653"/>
                  <a:gd name="T42" fmla="*/ 1394 w 1675"/>
                  <a:gd name="T43" fmla="*/ 743 h 1653"/>
                  <a:gd name="T44" fmla="*/ 1551 w 1675"/>
                  <a:gd name="T45" fmla="*/ 740 h 1653"/>
                  <a:gd name="T46" fmla="*/ 1558 w 1675"/>
                  <a:gd name="T47" fmla="*/ 767 h 1653"/>
                  <a:gd name="T48" fmla="*/ 1558 w 1675"/>
                  <a:gd name="T49" fmla="*/ 1106 h 1653"/>
                  <a:gd name="T50" fmla="*/ 1527 w 1675"/>
                  <a:gd name="T51" fmla="*/ 1122 h 1653"/>
                  <a:gd name="T52" fmla="*/ 1501 w 1675"/>
                  <a:gd name="T53" fmla="*/ 1178 h 1653"/>
                  <a:gd name="T54" fmla="*/ 1477 w 1675"/>
                  <a:gd name="T55" fmla="*/ 1206 h 1653"/>
                  <a:gd name="T56" fmla="*/ 1477 w 1675"/>
                  <a:gd name="T57" fmla="*/ 1261 h 1653"/>
                  <a:gd name="T58" fmla="*/ 1449 w 1675"/>
                  <a:gd name="T59" fmla="*/ 1298 h 1653"/>
                  <a:gd name="T60" fmla="*/ 1460 w 1675"/>
                  <a:gd name="T61" fmla="*/ 1328 h 1653"/>
                  <a:gd name="T62" fmla="*/ 1433 w 1675"/>
                  <a:gd name="T63" fmla="*/ 1346 h 1653"/>
                  <a:gd name="T64" fmla="*/ 1422 w 1675"/>
                  <a:gd name="T65" fmla="*/ 1387 h 1653"/>
                  <a:gd name="T66" fmla="*/ 1412 w 1675"/>
                  <a:gd name="T67" fmla="*/ 1411 h 1653"/>
                  <a:gd name="T68" fmla="*/ 1459 w 1675"/>
                  <a:gd name="T69" fmla="*/ 1418 h 1653"/>
                  <a:gd name="T70" fmla="*/ 1653 w 1675"/>
                  <a:gd name="T71" fmla="*/ 1418 h 1653"/>
                  <a:gd name="T72" fmla="*/ 1653 w 1675"/>
                  <a:gd name="T73" fmla="*/ 1461 h 1653"/>
                  <a:gd name="T74" fmla="*/ 1675 w 1675"/>
                  <a:gd name="T75" fmla="*/ 1496 h 1653"/>
                  <a:gd name="T76" fmla="*/ 1666 w 1675"/>
                  <a:gd name="T77" fmla="*/ 1520 h 1653"/>
                  <a:gd name="T78" fmla="*/ 1335 w 1675"/>
                  <a:gd name="T79" fmla="*/ 1516 h 1653"/>
                  <a:gd name="T80" fmla="*/ 1068 w 1675"/>
                  <a:gd name="T81" fmla="*/ 1490 h 1653"/>
                  <a:gd name="T82" fmla="*/ 1028 w 1675"/>
                  <a:gd name="T83" fmla="*/ 1533 h 1653"/>
                  <a:gd name="T84" fmla="*/ 1024 w 1675"/>
                  <a:gd name="T85" fmla="*/ 1570 h 1653"/>
                  <a:gd name="T86" fmla="*/ 989 w 1675"/>
                  <a:gd name="T87" fmla="*/ 1581 h 1653"/>
                  <a:gd name="T88" fmla="*/ 954 w 1675"/>
                  <a:gd name="T89" fmla="*/ 1646 h 1653"/>
                  <a:gd name="T90" fmla="*/ 933 w 1675"/>
                  <a:gd name="T91" fmla="*/ 1653 h 1653"/>
                  <a:gd name="T92" fmla="*/ 530 w 1675"/>
                  <a:gd name="T93" fmla="*/ 1544 h 1653"/>
                  <a:gd name="T94" fmla="*/ 9 w 1675"/>
                  <a:gd name="T95" fmla="*/ 1544 h 1653"/>
                  <a:gd name="T96" fmla="*/ 0 w 1675"/>
                  <a:gd name="T97" fmla="*/ 0 h 1653"/>
                  <a:gd name="T98" fmla="*/ 66 w 1675"/>
                  <a:gd name="T99" fmla="*/ 9 h 1653"/>
                  <a:gd name="T100" fmla="*/ 131 w 1675"/>
                  <a:gd name="T101" fmla="*/ 40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5" h="1653">
                    <a:moveTo>
                      <a:pt x="131" y="40"/>
                    </a:moveTo>
                    <a:lnTo>
                      <a:pt x="200" y="70"/>
                    </a:lnTo>
                    <a:lnTo>
                      <a:pt x="277" y="127"/>
                    </a:lnTo>
                    <a:lnTo>
                      <a:pt x="323" y="146"/>
                    </a:lnTo>
                    <a:lnTo>
                      <a:pt x="368" y="198"/>
                    </a:lnTo>
                    <a:lnTo>
                      <a:pt x="536" y="240"/>
                    </a:lnTo>
                    <a:lnTo>
                      <a:pt x="556" y="237"/>
                    </a:lnTo>
                    <a:lnTo>
                      <a:pt x="575" y="218"/>
                    </a:lnTo>
                    <a:lnTo>
                      <a:pt x="599" y="235"/>
                    </a:lnTo>
                    <a:lnTo>
                      <a:pt x="616" y="264"/>
                    </a:lnTo>
                    <a:lnTo>
                      <a:pt x="677" y="288"/>
                    </a:lnTo>
                    <a:lnTo>
                      <a:pt x="728" y="277"/>
                    </a:lnTo>
                    <a:lnTo>
                      <a:pt x="752" y="292"/>
                    </a:lnTo>
                    <a:lnTo>
                      <a:pt x="765" y="373"/>
                    </a:lnTo>
                    <a:lnTo>
                      <a:pt x="848" y="383"/>
                    </a:lnTo>
                    <a:lnTo>
                      <a:pt x="858" y="521"/>
                    </a:lnTo>
                    <a:lnTo>
                      <a:pt x="858" y="549"/>
                    </a:lnTo>
                    <a:lnTo>
                      <a:pt x="882" y="568"/>
                    </a:lnTo>
                    <a:lnTo>
                      <a:pt x="1327" y="562"/>
                    </a:lnTo>
                    <a:lnTo>
                      <a:pt x="1357" y="545"/>
                    </a:lnTo>
                    <a:lnTo>
                      <a:pt x="1366" y="721"/>
                    </a:lnTo>
                    <a:lnTo>
                      <a:pt x="1394" y="743"/>
                    </a:lnTo>
                    <a:lnTo>
                      <a:pt x="1551" y="740"/>
                    </a:lnTo>
                    <a:lnTo>
                      <a:pt x="1558" y="767"/>
                    </a:lnTo>
                    <a:lnTo>
                      <a:pt x="1558" y="1106"/>
                    </a:lnTo>
                    <a:lnTo>
                      <a:pt x="1527" y="1122"/>
                    </a:lnTo>
                    <a:lnTo>
                      <a:pt x="1501" y="1178"/>
                    </a:lnTo>
                    <a:lnTo>
                      <a:pt x="1477" y="1206"/>
                    </a:lnTo>
                    <a:lnTo>
                      <a:pt x="1477" y="1261"/>
                    </a:lnTo>
                    <a:lnTo>
                      <a:pt x="1449" y="1298"/>
                    </a:lnTo>
                    <a:lnTo>
                      <a:pt x="1460" y="1328"/>
                    </a:lnTo>
                    <a:lnTo>
                      <a:pt x="1433" y="1346"/>
                    </a:lnTo>
                    <a:lnTo>
                      <a:pt x="1422" y="1387"/>
                    </a:lnTo>
                    <a:lnTo>
                      <a:pt x="1412" y="1411"/>
                    </a:lnTo>
                    <a:lnTo>
                      <a:pt x="1459" y="1418"/>
                    </a:lnTo>
                    <a:lnTo>
                      <a:pt x="1653" y="1418"/>
                    </a:lnTo>
                    <a:lnTo>
                      <a:pt x="1653" y="1461"/>
                    </a:lnTo>
                    <a:lnTo>
                      <a:pt x="1675" y="1496"/>
                    </a:lnTo>
                    <a:lnTo>
                      <a:pt x="1666" y="1520"/>
                    </a:lnTo>
                    <a:lnTo>
                      <a:pt x="1335" y="1516"/>
                    </a:lnTo>
                    <a:lnTo>
                      <a:pt x="1068" y="1490"/>
                    </a:lnTo>
                    <a:lnTo>
                      <a:pt x="1028" y="1533"/>
                    </a:lnTo>
                    <a:lnTo>
                      <a:pt x="1024" y="1570"/>
                    </a:lnTo>
                    <a:lnTo>
                      <a:pt x="989" y="1581"/>
                    </a:lnTo>
                    <a:lnTo>
                      <a:pt x="954" y="1646"/>
                    </a:lnTo>
                    <a:lnTo>
                      <a:pt x="933" y="1653"/>
                    </a:lnTo>
                    <a:lnTo>
                      <a:pt x="530" y="1544"/>
                    </a:lnTo>
                    <a:lnTo>
                      <a:pt x="9" y="1544"/>
                    </a:lnTo>
                    <a:lnTo>
                      <a:pt x="0" y="0"/>
                    </a:lnTo>
                    <a:lnTo>
                      <a:pt x="66" y="9"/>
                    </a:lnTo>
                    <a:lnTo>
                      <a:pt x="131" y="4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61" name="Freeform 73"/>
              <p:cNvSpPr>
                <a:spLocks/>
              </p:cNvSpPr>
              <p:nvPr/>
            </p:nvSpPr>
            <p:spPr bwMode="auto">
              <a:xfrm>
                <a:off x="3218" y="3038"/>
                <a:ext cx="1675" cy="1653"/>
              </a:xfrm>
              <a:custGeom>
                <a:avLst/>
                <a:gdLst>
                  <a:gd name="T0" fmla="*/ 131 w 1675"/>
                  <a:gd name="T1" fmla="*/ 40 h 1653"/>
                  <a:gd name="T2" fmla="*/ 200 w 1675"/>
                  <a:gd name="T3" fmla="*/ 70 h 1653"/>
                  <a:gd name="T4" fmla="*/ 277 w 1675"/>
                  <a:gd name="T5" fmla="*/ 127 h 1653"/>
                  <a:gd name="T6" fmla="*/ 323 w 1675"/>
                  <a:gd name="T7" fmla="*/ 146 h 1653"/>
                  <a:gd name="T8" fmla="*/ 368 w 1675"/>
                  <a:gd name="T9" fmla="*/ 198 h 1653"/>
                  <a:gd name="T10" fmla="*/ 536 w 1675"/>
                  <a:gd name="T11" fmla="*/ 240 h 1653"/>
                  <a:gd name="T12" fmla="*/ 556 w 1675"/>
                  <a:gd name="T13" fmla="*/ 237 h 1653"/>
                  <a:gd name="T14" fmla="*/ 575 w 1675"/>
                  <a:gd name="T15" fmla="*/ 218 h 1653"/>
                  <a:gd name="T16" fmla="*/ 599 w 1675"/>
                  <a:gd name="T17" fmla="*/ 235 h 1653"/>
                  <a:gd name="T18" fmla="*/ 616 w 1675"/>
                  <a:gd name="T19" fmla="*/ 264 h 1653"/>
                  <a:gd name="T20" fmla="*/ 677 w 1675"/>
                  <a:gd name="T21" fmla="*/ 288 h 1653"/>
                  <a:gd name="T22" fmla="*/ 728 w 1675"/>
                  <a:gd name="T23" fmla="*/ 277 h 1653"/>
                  <a:gd name="T24" fmla="*/ 752 w 1675"/>
                  <a:gd name="T25" fmla="*/ 292 h 1653"/>
                  <a:gd name="T26" fmla="*/ 765 w 1675"/>
                  <a:gd name="T27" fmla="*/ 373 h 1653"/>
                  <a:gd name="T28" fmla="*/ 848 w 1675"/>
                  <a:gd name="T29" fmla="*/ 383 h 1653"/>
                  <a:gd name="T30" fmla="*/ 858 w 1675"/>
                  <a:gd name="T31" fmla="*/ 521 h 1653"/>
                  <a:gd name="T32" fmla="*/ 858 w 1675"/>
                  <a:gd name="T33" fmla="*/ 549 h 1653"/>
                  <a:gd name="T34" fmla="*/ 882 w 1675"/>
                  <a:gd name="T35" fmla="*/ 568 h 1653"/>
                  <a:gd name="T36" fmla="*/ 1327 w 1675"/>
                  <a:gd name="T37" fmla="*/ 562 h 1653"/>
                  <a:gd name="T38" fmla="*/ 1357 w 1675"/>
                  <a:gd name="T39" fmla="*/ 545 h 1653"/>
                  <a:gd name="T40" fmla="*/ 1366 w 1675"/>
                  <a:gd name="T41" fmla="*/ 721 h 1653"/>
                  <a:gd name="T42" fmla="*/ 1394 w 1675"/>
                  <a:gd name="T43" fmla="*/ 743 h 1653"/>
                  <a:gd name="T44" fmla="*/ 1551 w 1675"/>
                  <a:gd name="T45" fmla="*/ 740 h 1653"/>
                  <a:gd name="T46" fmla="*/ 1558 w 1675"/>
                  <a:gd name="T47" fmla="*/ 767 h 1653"/>
                  <a:gd name="T48" fmla="*/ 1558 w 1675"/>
                  <a:gd name="T49" fmla="*/ 1106 h 1653"/>
                  <a:gd name="T50" fmla="*/ 1527 w 1675"/>
                  <a:gd name="T51" fmla="*/ 1122 h 1653"/>
                  <a:gd name="T52" fmla="*/ 1501 w 1675"/>
                  <a:gd name="T53" fmla="*/ 1178 h 1653"/>
                  <a:gd name="T54" fmla="*/ 1477 w 1675"/>
                  <a:gd name="T55" fmla="*/ 1206 h 1653"/>
                  <a:gd name="T56" fmla="*/ 1477 w 1675"/>
                  <a:gd name="T57" fmla="*/ 1261 h 1653"/>
                  <a:gd name="T58" fmla="*/ 1449 w 1675"/>
                  <a:gd name="T59" fmla="*/ 1298 h 1653"/>
                  <a:gd name="T60" fmla="*/ 1460 w 1675"/>
                  <a:gd name="T61" fmla="*/ 1328 h 1653"/>
                  <a:gd name="T62" fmla="*/ 1433 w 1675"/>
                  <a:gd name="T63" fmla="*/ 1346 h 1653"/>
                  <a:gd name="T64" fmla="*/ 1422 w 1675"/>
                  <a:gd name="T65" fmla="*/ 1387 h 1653"/>
                  <a:gd name="T66" fmla="*/ 1412 w 1675"/>
                  <a:gd name="T67" fmla="*/ 1411 h 1653"/>
                  <a:gd name="T68" fmla="*/ 1459 w 1675"/>
                  <a:gd name="T69" fmla="*/ 1418 h 1653"/>
                  <a:gd name="T70" fmla="*/ 1653 w 1675"/>
                  <a:gd name="T71" fmla="*/ 1418 h 1653"/>
                  <a:gd name="T72" fmla="*/ 1653 w 1675"/>
                  <a:gd name="T73" fmla="*/ 1461 h 1653"/>
                  <a:gd name="T74" fmla="*/ 1675 w 1675"/>
                  <a:gd name="T75" fmla="*/ 1496 h 1653"/>
                  <a:gd name="T76" fmla="*/ 1666 w 1675"/>
                  <a:gd name="T77" fmla="*/ 1520 h 1653"/>
                  <a:gd name="T78" fmla="*/ 1335 w 1675"/>
                  <a:gd name="T79" fmla="*/ 1516 h 1653"/>
                  <a:gd name="T80" fmla="*/ 1068 w 1675"/>
                  <a:gd name="T81" fmla="*/ 1490 h 1653"/>
                  <a:gd name="T82" fmla="*/ 1028 w 1675"/>
                  <a:gd name="T83" fmla="*/ 1533 h 1653"/>
                  <a:gd name="T84" fmla="*/ 1024 w 1675"/>
                  <a:gd name="T85" fmla="*/ 1570 h 1653"/>
                  <a:gd name="T86" fmla="*/ 989 w 1675"/>
                  <a:gd name="T87" fmla="*/ 1581 h 1653"/>
                  <a:gd name="T88" fmla="*/ 954 w 1675"/>
                  <a:gd name="T89" fmla="*/ 1646 h 1653"/>
                  <a:gd name="T90" fmla="*/ 933 w 1675"/>
                  <a:gd name="T91" fmla="*/ 1653 h 1653"/>
                  <a:gd name="T92" fmla="*/ 530 w 1675"/>
                  <a:gd name="T93" fmla="*/ 1544 h 1653"/>
                  <a:gd name="T94" fmla="*/ 9 w 1675"/>
                  <a:gd name="T95" fmla="*/ 1544 h 1653"/>
                  <a:gd name="T96" fmla="*/ 0 w 1675"/>
                  <a:gd name="T97" fmla="*/ 0 h 1653"/>
                  <a:gd name="T98" fmla="*/ 66 w 1675"/>
                  <a:gd name="T99" fmla="*/ 9 h 1653"/>
                  <a:gd name="T100" fmla="*/ 131 w 1675"/>
                  <a:gd name="T101" fmla="*/ 40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5" h="1653">
                    <a:moveTo>
                      <a:pt x="131" y="40"/>
                    </a:moveTo>
                    <a:lnTo>
                      <a:pt x="200" y="70"/>
                    </a:lnTo>
                    <a:lnTo>
                      <a:pt x="277" y="127"/>
                    </a:lnTo>
                    <a:lnTo>
                      <a:pt x="323" y="146"/>
                    </a:lnTo>
                    <a:lnTo>
                      <a:pt x="368" y="198"/>
                    </a:lnTo>
                    <a:lnTo>
                      <a:pt x="536" y="240"/>
                    </a:lnTo>
                    <a:lnTo>
                      <a:pt x="556" y="237"/>
                    </a:lnTo>
                    <a:lnTo>
                      <a:pt x="575" y="218"/>
                    </a:lnTo>
                    <a:lnTo>
                      <a:pt x="599" y="235"/>
                    </a:lnTo>
                    <a:lnTo>
                      <a:pt x="616" y="264"/>
                    </a:lnTo>
                    <a:lnTo>
                      <a:pt x="677" y="288"/>
                    </a:lnTo>
                    <a:lnTo>
                      <a:pt x="728" y="277"/>
                    </a:lnTo>
                    <a:lnTo>
                      <a:pt x="752" y="292"/>
                    </a:lnTo>
                    <a:lnTo>
                      <a:pt x="765" y="373"/>
                    </a:lnTo>
                    <a:lnTo>
                      <a:pt x="848" y="383"/>
                    </a:lnTo>
                    <a:lnTo>
                      <a:pt x="858" y="521"/>
                    </a:lnTo>
                    <a:lnTo>
                      <a:pt x="858" y="549"/>
                    </a:lnTo>
                    <a:lnTo>
                      <a:pt x="882" y="568"/>
                    </a:lnTo>
                    <a:lnTo>
                      <a:pt x="1327" y="562"/>
                    </a:lnTo>
                    <a:lnTo>
                      <a:pt x="1357" y="545"/>
                    </a:lnTo>
                    <a:lnTo>
                      <a:pt x="1366" y="721"/>
                    </a:lnTo>
                    <a:lnTo>
                      <a:pt x="1394" y="743"/>
                    </a:lnTo>
                    <a:lnTo>
                      <a:pt x="1551" y="740"/>
                    </a:lnTo>
                    <a:lnTo>
                      <a:pt x="1558" y="767"/>
                    </a:lnTo>
                    <a:lnTo>
                      <a:pt x="1558" y="1106"/>
                    </a:lnTo>
                    <a:lnTo>
                      <a:pt x="1527" y="1122"/>
                    </a:lnTo>
                    <a:lnTo>
                      <a:pt x="1501" y="1178"/>
                    </a:lnTo>
                    <a:lnTo>
                      <a:pt x="1477" y="1206"/>
                    </a:lnTo>
                    <a:lnTo>
                      <a:pt x="1477" y="1261"/>
                    </a:lnTo>
                    <a:lnTo>
                      <a:pt x="1449" y="1298"/>
                    </a:lnTo>
                    <a:lnTo>
                      <a:pt x="1460" y="1328"/>
                    </a:lnTo>
                    <a:lnTo>
                      <a:pt x="1433" y="1346"/>
                    </a:lnTo>
                    <a:lnTo>
                      <a:pt x="1422" y="1387"/>
                    </a:lnTo>
                    <a:lnTo>
                      <a:pt x="1412" y="1411"/>
                    </a:lnTo>
                    <a:lnTo>
                      <a:pt x="1459" y="1418"/>
                    </a:lnTo>
                    <a:lnTo>
                      <a:pt x="1653" y="1418"/>
                    </a:lnTo>
                    <a:lnTo>
                      <a:pt x="1653" y="1461"/>
                    </a:lnTo>
                    <a:lnTo>
                      <a:pt x="1675" y="1496"/>
                    </a:lnTo>
                    <a:lnTo>
                      <a:pt x="1666" y="1520"/>
                    </a:lnTo>
                    <a:lnTo>
                      <a:pt x="1335" y="1516"/>
                    </a:lnTo>
                    <a:lnTo>
                      <a:pt x="1068" y="1490"/>
                    </a:lnTo>
                    <a:lnTo>
                      <a:pt x="1028" y="1533"/>
                    </a:lnTo>
                    <a:lnTo>
                      <a:pt x="1024" y="1570"/>
                    </a:lnTo>
                    <a:lnTo>
                      <a:pt x="989" y="1581"/>
                    </a:lnTo>
                    <a:lnTo>
                      <a:pt x="954" y="1646"/>
                    </a:lnTo>
                    <a:lnTo>
                      <a:pt x="933" y="1653"/>
                    </a:lnTo>
                    <a:lnTo>
                      <a:pt x="530" y="1544"/>
                    </a:lnTo>
                    <a:lnTo>
                      <a:pt x="9" y="1544"/>
                    </a:lnTo>
                    <a:lnTo>
                      <a:pt x="0" y="0"/>
                    </a:lnTo>
                    <a:lnTo>
                      <a:pt x="66" y="9"/>
                    </a:lnTo>
                    <a:lnTo>
                      <a:pt x="131" y="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62" name="Group 74"/>
            <p:cNvGrpSpPr>
              <a:grpSpLocks/>
            </p:cNvGrpSpPr>
            <p:nvPr/>
          </p:nvGrpSpPr>
          <p:grpSpPr bwMode="auto">
            <a:xfrm>
              <a:off x="3833" y="2757"/>
              <a:ext cx="660" cy="578"/>
              <a:chOff x="4649" y="4170"/>
              <a:chExt cx="1519" cy="1444"/>
            </a:xfrm>
          </p:grpSpPr>
          <p:sp>
            <p:nvSpPr>
              <p:cNvPr id="89163" name="Freeform 75"/>
              <p:cNvSpPr>
                <a:spLocks/>
              </p:cNvSpPr>
              <p:nvPr/>
            </p:nvSpPr>
            <p:spPr bwMode="auto">
              <a:xfrm>
                <a:off x="4649" y="4170"/>
                <a:ext cx="1519" cy="1444"/>
              </a:xfrm>
              <a:custGeom>
                <a:avLst/>
                <a:gdLst>
                  <a:gd name="T0" fmla="*/ 259 w 1519"/>
                  <a:gd name="T1" fmla="*/ 46 h 1444"/>
                  <a:gd name="T2" fmla="*/ 294 w 1519"/>
                  <a:gd name="T3" fmla="*/ 16 h 1444"/>
                  <a:gd name="T4" fmla="*/ 408 w 1519"/>
                  <a:gd name="T5" fmla="*/ 5 h 1444"/>
                  <a:gd name="T6" fmla="*/ 486 w 1519"/>
                  <a:gd name="T7" fmla="*/ 53 h 1444"/>
                  <a:gd name="T8" fmla="*/ 604 w 1519"/>
                  <a:gd name="T9" fmla="*/ 79 h 1444"/>
                  <a:gd name="T10" fmla="*/ 712 w 1519"/>
                  <a:gd name="T11" fmla="*/ 144 h 1444"/>
                  <a:gd name="T12" fmla="*/ 798 w 1519"/>
                  <a:gd name="T13" fmla="*/ 144 h 1444"/>
                  <a:gd name="T14" fmla="*/ 841 w 1519"/>
                  <a:gd name="T15" fmla="*/ 449 h 1444"/>
                  <a:gd name="T16" fmla="*/ 1503 w 1519"/>
                  <a:gd name="T17" fmla="*/ 443 h 1444"/>
                  <a:gd name="T18" fmla="*/ 1519 w 1519"/>
                  <a:gd name="T19" fmla="*/ 943 h 1444"/>
                  <a:gd name="T20" fmla="*/ 1320 w 1519"/>
                  <a:gd name="T21" fmla="*/ 963 h 1444"/>
                  <a:gd name="T22" fmla="*/ 1238 w 1519"/>
                  <a:gd name="T23" fmla="*/ 1022 h 1444"/>
                  <a:gd name="T24" fmla="*/ 1157 w 1519"/>
                  <a:gd name="T25" fmla="*/ 1054 h 1444"/>
                  <a:gd name="T26" fmla="*/ 1146 w 1519"/>
                  <a:gd name="T27" fmla="*/ 1192 h 1444"/>
                  <a:gd name="T28" fmla="*/ 1157 w 1519"/>
                  <a:gd name="T29" fmla="*/ 1240 h 1444"/>
                  <a:gd name="T30" fmla="*/ 1092 w 1519"/>
                  <a:gd name="T31" fmla="*/ 1277 h 1444"/>
                  <a:gd name="T32" fmla="*/ 1000 w 1519"/>
                  <a:gd name="T33" fmla="*/ 1296 h 1444"/>
                  <a:gd name="T34" fmla="*/ 956 w 1519"/>
                  <a:gd name="T35" fmla="*/ 1368 h 1444"/>
                  <a:gd name="T36" fmla="*/ 906 w 1519"/>
                  <a:gd name="T37" fmla="*/ 1444 h 1444"/>
                  <a:gd name="T38" fmla="*/ 717 w 1519"/>
                  <a:gd name="T39" fmla="*/ 1170 h 1444"/>
                  <a:gd name="T40" fmla="*/ 695 w 1519"/>
                  <a:gd name="T41" fmla="*/ 1102 h 1444"/>
                  <a:gd name="T42" fmla="*/ 501 w 1519"/>
                  <a:gd name="T43" fmla="*/ 778 h 1444"/>
                  <a:gd name="T44" fmla="*/ 453 w 1519"/>
                  <a:gd name="T45" fmla="*/ 815 h 1444"/>
                  <a:gd name="T46" fmla="*/ 381 w 1519"/>
                  <a:gd name="T47" fmla="*/ 737 h 1444"/>
                  <a:gd name="T48" fmla="*/ 340 w 1519"/>
                  <a:gd name="T49" fmla="*/ 656 h 1444"/>
                  <a:gd name="T50" fmla="*/ 299 w 1519"/>
                  <a:gd name="T51" fmla="*/ 536 h 1444"/>
                  <a:gd name="T52" fmla="*/ 277 w 1519"/>
                  <a:gd name="T53" fmla="*/ 467 h 1444"/>
                  <a:gd name="T54" fmla="*/ 242 w 1519"/>
                  <a:gd name="T55" fmla="*/ 419 h 1444"/>
                  <a:gd name="T56" fmla="*/ 227 w 1519"/>
                  <a:gd name="T57" fmla="*/ 347 h 1444"/>
                  <a:gd name="T58" fmla="*/ 212 w 1519"/>
                  <a:gd name="T59" fmla="*/ 281 h 1444"/>
                  <a:gd name="T60" fmla="*/ 0 w 1519"/>
                  <a:gd name="T61" fmla="*/ 258 h 1444"/>
                  <a:gd name="T62" fmla="*/ 39 w 1519"/>
                  <a:gd name="T63" fmla="*/ 227 h 1444"/>
                  <a:gd name="T64" fmla="*/ 50 w 1519"/>
                  <a:gd name="T65" fmla="*/ 155 h 1444"/>
                  <a:gd name="T66" fmla="*/ 89 w 1519"/>
                  <a:gd name="T67" fmla="*/ 57 h 1444"/>
                  <a:gd name="T68" fmla="*/ 127 w 1519"/>
                  <a:gd name="T69" fmla="*/ 20 h 1444"/>
                  <a:gd name="T70" fmla="*/ 170 w 1519"/>
                  <a:gd name="T71" fmla="*/ 20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9" h="1444">
                    <a:moveTo>
                      <a:pt x="233" y="14"/>
                    </a:moveTo>
                    <a:lnTo>
                      <a:pt x="259" y="46"/>
                    </a:lnTo>
                    <a:lnTo>
                      <a:pt x="286" y="50"/>
                    </a:lnTo>
                    <a:lnTo>
                      <a:pt x="294" y="16"/>
                    </a:lnTo>
                    <a:lnTo>
                      <a:pt x="362" y="27"/>
                    </a:lnTo>
                    <a:lnTo>
                      <a:pt x="408" y="5"/>
                    </a:lnTo>
                    <a:lnTo>
                      <a:pt x="449" y="20"/>
                    </a:lnTo>
                    <a:lnTo>
                      <a:pt x="486" y="53"/>
                    </a:lnTo>
                    <a:lnTo>
                      <a:pt x="525" y="50"/>
                    </a:lnTo>
                    <a:lnTo>
                      <a:pt x="604" y="79"/>
                    </a:lnTo>
                    <a:lnTo>
                      <a:pt x="636" y="90"/>
                    </a:lnTo>
                    <a:lnTo>
                      <a:pt x="712" y="144"/>
                    </a:lnTo>
                    <a:lnTo>
                      <a:pt x="769" y="170"/>
                    </a:lnTo>
                    <a:lnTo>
                      <a:pt x="798" y="144"/>
                    </a:lnTo>
                    <a:lnTo>
                      <a:pt x="837" y="173"/>
                    </a:lnTo>
                    <a:lnTo>
                      <a:pt x="841" y="449"/>
                    </a:lnTo>
                    <a:lnTo>
                      <a:pt x="872" y="456"/>
                    </a:lnTo>
                    <a:lnTo>
                      <a:pt x="1503" y="443"/>
                    </a:lnTo>
                    <a:lnTo>
                      <a:pt x="1519" y="704"/>
                    </a:lnTo>
                    <a:lnTo>
                      <a:pt x="1519" y="943"/>
                    </a:lnTo>
                    <a:lnTo>
                      <a:pt x="1347" y="945"/>
                    </a:lnTo>
                    <a:lnTo>
                      <a:pt x="1320" y="963"/>
                    </a:lnTo>
                    <a:lnTo>
                      <a:pt x="1270" y="974"/>
                    </a:lnTo>
                    <a:lnTo>
                      <a:pt x="1238" y="1022"/>
                    </a:lnTo>
                    <a:lnTo>
                      <a:pt x="1192" y="1046"/>
                    </a:lnTo>
                    <a:lnTo>
                      <a:pt x="1157" y="1054"/>
                    </a:lnTo>
                    <a:lnTo>
                      <a:pt x="1142" y="1076"/>
                    </a:lnTo>
                    <a:lnTo>
                      <a:pt x="1146" y="1192"/>
                    </a:lnTo>
                    <a:lnTo>
                      <a:pt x="1176" y="1229"/>
                    </a:lnTo>
                    <a:lnTo>
                      <a:pt x="1157" y="1240"/>
                    </a:lnTo>
                    <a:lnTo>
                      <a:pt x="1118" y="1244"/>
                    </a:lnTo>
                    <a:lnTo>
                      <a:pt x="1092" y="1277"/>
                    </a:lnTo>
                    <a:lnTo>
                      <a:pt x="1059" y="1290"/>
                    </a:lnTo>
                    <a:lnTo>
                      <a:pt x="1000" y="1296"/>
                    </a:lnTo>
                    <a:lnTo>
                      <a:pt x="972" y="1326"/>
                    </a:lnTo>
                    <a:lnTo>
                      <a:pt x="956" y="1368"/>
                    </a:lnTo>
                    <a:lnTo>
                      <a:pt x="930" y="1392"/>
                    </a:lnTo>
                    <a:lnTo>
                      <a:pt x="906" y="1444"/>
                    </a:lnTo>
                    <a:lnTo>
                      <a:pt x="787" y="1316"/>
                    </a:lnTo>
                    <a:lnTo>
                      <a:pt x="717" y="1170"/>
                    </a:lnTo>
                    <a:lnTo>
                      <a:pt x="700" y="1142"/>
                    </a:lnTo>
                    <a:lnTo>
                      <a:pt x="695" y="1102"/>
                    </a:lnTo>
                    <a:lnTo>
                      <a:pt x="532" y="782"/>
                    </a:lnTo>
                    <a:lnTo>
                      <a:pt x="501" y="778"/>
                    </a:lnTo>
                    <a:lnTo>
                      <a:pt x="473" y="782"/>
                    </a:lnTo>
                    <a:lnTo>
                      <a:pt x="453" y="815"/>
                    </a:lnTo>
                    <a:lnTo>
                      <a:pt x="405" y="789"/>
                    </a:lnTo>
                    <a:lnTo>
                      <a:pt x="381" y="737"/>
                    </a:lnTo>
                    <a:lnTo>
                      <a:pt x="320" y="680"/>
                    </a:lnTo>
                    <a:lnTo>
                      <a:pt x="340" y="656"/>
                    </a:lnTo>
                    <a:lnTo>
                      <a:pt x="316" y="590"/>
                    </a:lnTo>
                    <a:lnTo>
                      <a:pt x="299" y="536"/>
                    </a:lnTo>
                    <a:lnTo>
                      <a:pt x="262" y="506"/>
                    </a:lnTo>
                    <a:lnTo>
                      <a:pt x="277" y="467"/>
                    </a:lnTo>
                    <a:lnTo>
                      <a:pt x="273" y="442"/>
                    </a:lnTo>
                    <a:lnTo>
                      <a:pt x="242" y="419"/>
                    </a:lnTo>
                    <a:lnTo>
                      <a:pt x="249" y="384"/>
                    </a:lnTo>
                    <a:lnTo>
                      <a:pt x="227" y="347"/>
                    </a:lnTo>
                    <a:lnTo>
                      <a:pt x="227" y="303"/>
                    </a:lnTo>
                    <a:lnTo>
                      <a:pt x="212" y="281"/>
                    </a:lnTo>
                    <a:lnTo>
                      <a:pt x="7" y="281"/>
                    </a:lnTo>
                    <a:lnTo>
                      <a:pt x="0" y="258"/>
                    </a:lnTo>
                    <a:lnTo>
                      <a:pt x="29" y="246"/>
                    </a:lnTo>
                    <a:lnTo>
                      <a:pt x="39" y="227"/>
                    </a:lnTo>
                    <a:lnTo>
                      <a:pt x="28" y="197"/>
                    </a:lnTo>
                    <a:lnTo>
                      <a:pt x="50" y="155"/>
                    </a:lnTo>
                    <a:lnTo>
                      <a:pt x="57" y="99"/>
                    </a:lnTo>
                    <a:lnTo>
                      <a:pt x="89" y="57"/>
                    </a:lnTo>
                    <a:lnTo>
                      <a:pt x="98" y="35"/>
                    </a:lnTo>
                    <a:lnTo>
                      <a:pt x="127" y="20"/>
                    </a:lnTo>
                    <a:lnTo>
                      <a:pt x="146" y="0"/>
                    </a:lnTo>
                    <a:lnTo>
                      <a:pt x="170" y="20"/>
                    </a:lnTo>
                    <a:lnTo>
                      <a:pt x="233" y="14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64" name="Freeform 76"/>
              <p:cNvSpPr>
                <a:spLocks/>
              </p:cNvSpPr>
              <p:nvPr/>
            </p:nvSpPr>
            <p:spPr bwMode="auto">
              <a:xfrm>
                <a:off x="4649" y="4170"/>
                <a:ext cx="1519" cy="1444"/>
              </a:xfrm>
              <a:custGeom>
                <a:avLst/>
                <a:gdLst>
                  <a:gd name="T0" fmla="*/ 259 w 1519"/>
                  <a:gd name="T1" fmla="*/ 46 h 1444"/>
                  <a:gd name="T2" fmla="*/ 294 w 1519"/>
                  <a:gd name="T3" fmla="*/ 16 h 1444"/>
                  <a:gd name="T4" fmla="*/ 408 w 1519"/>
                  <a:gd name="T5" fmla="*/ 5 h 1444"/>
                  <a:gd name="T6" fmla="*/ 486 w 1519"/>
                  <a:gd name="T7" fmla="*/ 53 h 1444"/>
                  <a:gd name="T8" fmla="*/ 604 w 1519"/>
                  <a:gd name="T9" fmla="*/ 79 h 1444"/>
                  <a:gd name="T10" fmla="*/ 712 w 1519"/>
                  <a:gd name="T11" fmla="*/ 144 h 1444"/>
                  <a:gd name="T12" fmla="*/ 798 w 1519"/>
                  <a:gd name="T13" fmla="*/ 144 h 1444"/>
                  <a:gd name="T14" fmla="*/ 841 w 1519"/>
                  <a:gd name="T15" fmla="*/ 449 h 1444"/>
                  <a:gd name="T16" fmla="*/ 1503 w 1519"/>
                  <a:gd name="T17" fmla="*/ 443 h 1444"/>
                  <a:gd name="T18" fmla="*/ 1519 w 1519"/>
                  <a:gd name="T19" fmla="*/ 943 h 1444"/>
                  <a:gd name="T20" fmla="*/ 1320 w 1519"/>
                  <a:gd name="T21" fmla="*/ 963 h 1444"/>
                  <a:gd name="T22" fmla="*/ 1238 w 1519"/>
                  <a:gd name="T23" fmla="*/ 1022 h 1444"/>
                  <a:gd name="T24" fmla="*/ 1157 w 1519"/>
                  <a:gd name="T25" fmla="*/ 1054 h 1444"/>
                  <a:gd name="T26" fmla="*/ 1146 w 1519"/>
                  <a:gd name="T27" fmla="*/ 1192 h 1444"/>
                  <a:gd name="T28" fmla="*/ 1157 w 1519"/>
                  <a:gd name="T29" fmla="*/ 1240 h 1444"/>
                  <a:gd name="T30" fmla="*/ 1092 w 1519"/>
                  <a:gd name="T31" fmla="*/ 1277 h 1444"/>
                  <a:gd name="T32" fmla="*/ 1000 w 1519"/>
                  <a:gd name="T33" fmla="*/ 1296 h 1444"/>
                  <a:gd name="T34" fmla="*/ 956 w 1519"/>
                  <a:gd name="T35" fmla="*/ 1368 h 1444"/>
                  <a:gd name="T36" fmla="*/ 906 w 1519"/>
                  <a:gd name="T37" fmla="*/ 1444 h 1444"/>
                  <a:gd name="T38" fmla="*/ 717 w 1519"/>
                  <a:gd name="T39" fmla="*/ 1170 h 1444"/>
                  <a:gd name="T40" fmla="*/ 695 w 1519"/>
                  <a:gd name="T41" fmla="*/ 1102 h 1444"/>
                  <a:gd name="T42" fmla="*/ 501 w 1519"/>
                  <a:gd name="T43" fmla="*/ 778 h 1444"/>
                  <a:gd name="T44" fmla="*/ 453 w 1519"/>
                  <a:gd name="T45" fmla="*/ 815 h 1444"/>
                  <a:gd name="T46" fmla="*/ 381 w 1519"/>
                  <a:gd name="T47" fmla="*/ 737 h 1444"/>
                  <a:gd name="T48" fmla="*/ 340 w 1519"/>
                  <a:gd name="T49" fmla="*/ 656 h 1444"/>
                  <a:gd name="T50" fmla="*/ 299 w 1519"/>
                  <a:gd name="T51" fmla="*/ 536 h 1444"/>
                  <a:gd name="T52" fmla="*/ 277 w 1519"/>
                  <a:gd name="T53" fmla="*/ 467 h 1444"/>
                  <a:gd name="T54" fmla="*/ 242 w 1519"/>
                  <a:gd name="T55" fmla="*/ 419 h 1444"/>
                  <a:gd name="T56" fmla="*/ 227 w 1519"/>
                  <a:gd name="T57" fmla="*/ 347 h 1444"/>
                  <a:gd name="T58" fmla="*/ 212 w 1519"/>
                  <a:gd name="T59" fmla="*/ 281 h 1444"/>
                  <a:gd name="T60" fmla="*/ 0 w 1519"/>
                  <a:gd name="T61" fmla="*/ 258 h 1444"/>
                  <a:gd name="T62" fmla="*/ 39 w 1519"/>
                  <a:gd name="T63" fmla="*/ 227 h 1444"/>
                  <a:gd name="T64" fmla="*/ 50 w 1519"/>
                  <a:gd name="T65" fmla="*/ 155 h 1444"/>
                  <a:gd name="T66" fmla="*/ 89 w 1519"/>
                  <a:gd name="T67" fmla="*/ 57 h 1444"/>
                  <a:gd name="T68" fmla="*/ 127 w 1519"/>
                  <a:gd name="T69" fmla="*/ 20 h 1444"/>
                  <a:gd name="T70" fmla="*/ 170 w 1519"/>
                  <a:gd name="T71" fmla="*/ 20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9" h="1444">
                    <a:moveTo>
                      <a:pt x="233" y="14"/>
                    </a:moveTo>
                    <a:lnTo>
                      <a:pt x="259" y="46"/>
                    </a:lnTo>
                    <a:lnTo>
                      <a:pt x="286" y="50"/>
                    </a:lnTo>
                    <a:lnTo>
                      <a:pt x="294" y="16"/>
                    </a:lnTo>
                    <a:lnTo>
                      <a:pt x="362" y="27"/>
                    </a:lnTo>
                    <a:lnTo>
                      <a:pt x="408" y="5"/>
                    </a:lnTo>
                    <a:lnTo>
                      <a:pt x="449" y="20"/>
                    </a:lnTo>
                    <a:lnTo>
                      <a:pt x="486" y="53"/>
                    </a:lnTo>
                    <a:lnTo>
                      <a:pt x="525" y="50"/>
                    </a:lnTo>
                    <a:lnTo>
                      <a:pt x="604" y="79"/>
                    </a:lnTo>
                    <a:lnTo>
                      <a:pt x="636" y="90"/>
                    </a:lnTo>
                    <a:lnTo>
                      <a:pt x="712" y="144"/>
                    </a:lnTo>
                    <a:lnTo>
                      <a:pt x="769" y="170"/>
                    </a:lnTo>
                    <a:lnTo>
                      <a:pt x="798" y="144"/>
                    </a:lnTo>
                    <a:lnTo>
                      <a:pt x="837" y="173"/>
                    </a:lnTo>
                    <a:lnTo>
                      <a:pt x="841" y="449"/>
                    </a:lnTo>
                    <a:lnTo>
                      <a:pt x="872" y="456"/>
                    </a:lnTo>
                    <a:lnTo>
                      <a:pt x="1503" y="443"/>
                    </a:lnTo>
                    <a:lnTo>
                      <a:pt x="1519" y="704"/>
                    </a:lnTo>
                    <a:lnTo>
                      <a:pt x="1519" y="943"/>
                    </a:lnTo>
                    <a:lnTo>
                      <a:pt x="1347" y="945"/>
                    </a:lnTo>
                    <a:lnTo>
                      <a:pt x="1320" y="963"/>
                    </a:lnTo>
                    <a:lnTo>
                      <a:pt x="1270" y="974"/>
                    </a:lnTo>
                    <a:lnTo>
                      <a:pt x="1238" y="1022"/>
                    </a:lnTo>
                    <a:lnTo>
                      <a:pt x="1192" y="1046"/>
                    </a:lnTo>
                    <a:lnTo>
                      <a:pt x="1157" y="1054"/>
                    </a:lnTo>
                    <a:lnTo>
                      <a:pt x="1142" y="1076"/>
                    </a:lnTo>
                    <a:lnTo>
                      <a:pt x="1146" y="1192"/>
                    </a:lnTo>
                    <a:lnTo>
                      <a:pt x="1176" y="1229"/>
                    </a:lnTo>
                    <a:lnTo>
                      <a:pt x="1157" y="1240"/>
                    </a:lnTo>
                    <a:lnTo>
                      <a:pt x="1118" y="1244"/>
                    </a:lnTo>
                    <a:lnTo>
                      <a:pt x="1092" y="1277"/>
                    </a:lnTo>
                    <a:lnTo>
                      <a:pt x="1059" y="1290"/>
                    </a:lnTo>
                    <a:lnTo>
                      <a:pt x="1000" y="1296"/>
                    </a:lnTo>
                    <a:lnTo>
                      <a:pt x="972" y="1326"/>
                    </a:lnTo>
                    <a:lnTo>
                      <a:pt x="956" y="1368"/>
                    </a:lnTo>
                    <a:lnTo>
                      <a:pt x="930" y="1392"/>
                    </a:lnTo>
                    <a:lnTo>
                      <a:pt x="906" y="1444"/>
                    </a:lnTo>
                    <a:lnTo>
                      <a:pt x="787" y="1316"/>
                    </a:lnTo>
                    <a:lnTo>
                      <a:pt x="717" y="1170"/>
                    </a:lnTo>
                    <a:lnTo>
                      <a:pt x="700" y="1142"/>
                    </a:lnTo>
                    <a:lnTo>
                      <a:pt x="695" y="1102"/>
                    </a:lnTo>
                    <a:lnTo>
                      <a:pt x="532" y="782"/>
                    </a:lnTo>
                    <a:lnTo>
                      <a:pt x="501" y="778"/>
                    </a:lnTo>
                    <a:lnTo>
                      <a:pt x="473" y="782"/>
                    </a:lnTo>
                    <a:lnTo>
                      <a:pt x="453" y="815"/>
                    </a:lnTo>
                    <a:lnTo>
                      <a:pt x="405" y="789"/>
                    </a:lnTo>
                    <a:lnTo>
                      <a:pt x="381" y="737"/>
                    </a:lnTo>
                    <a:lnTo>
                      <a:pt x="320" y="680"/>
                    </a:lnTo>
                    <a:lnTo>
                      <a:pt x="340" y="656"/>
                    </a:lnTo>
                    <a:lnTo>
                      <a:pt x="316" y="590"/>
                    </a:lnTo>
                    <a:lnTo>
                      <a:pt x="299" y="536"/>
                    </a:lnTo>
                    <a:lnTo>
                      <a:pt x="262" y="506"/>
                    </a:lnTo>
                    <a:lnTo>
                      <a:pt x="277" y="467"/>
                    </a:lnTo>
                    <a:lnTo>
                      <a:pt x="273" y="442"/>
                    </a:lnTo>
                    <a:lnTo>
                      <a:pt x="242" y="419"/>
                    </a:lnTo>
                    <a:lnTo>
                      <a:pt x="249" y="384"/>
                    </a:lnTo>
                    <a:lnTo>
                      <a:pt x="227" y="347"/>
                    </a:lnTo>
                    <a:lnTo>
                      <a:pt x="227" y="303"/>
                    </a:lnTo>
                    <a:lnTo>
                      <a:pt x="212" y="281"/>
                    </a:lnTo>
                    <a:lnTo>
                      <a:pt x="7" y="281"/>
                    </a:lnTo>
                    <a:lnTo>
                      <a:pt x="0" y="258"/>
                    </a:lnTo>
                    <a:lnTo>
                      <a:pt x="29" y="246"/>
                    </a:lnTo>
                    <a:lnTo>
                      <a:pt x="39" y="227"/>
                    </a:lnTo>
                    <a:lnTo>
                      <a:pt x="28" y="197"/>
                    </a:lnTo>
                    <a:lnTo>
                      <a:pt x="50" y="155"/>
                    </a:lnTo>
                    <a:lnTo>
                      <a:pt x="57" y="99"/>
                    </a:lnTo>
                    <a:lnTo>
                      <a:pt x="89" y="57"/>
                    </a:lnTo>
                    <a:lnTo>
                      <a:pt x="98" y="35"/>
                    </a:lnTo>
                    <a:lnTo>
                      <a:pt x="127" y="20"/>
                    </a:lnTo>
                    <a:lnTo>
                      <a:pt x="146" y="0"/>
                    </a:lnTo>
                    <a:lnTo>
                      <a:pt x="170" y="20"/>
                    </a:lnTo>
                    <a:lnTo>
                      <a:pt x="233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65" name="Group 77"/>
            <p:cNvGrpSpPr>
              <a:grpSpLocks/>
            </p:cNvGrpSpPr>
            <p:nvPr/>
          </p:nvGrpSpPr>
          <p:grpSpPr bwMode="auto">
            <a:xfrm>
              <a:off x="2676" y="2792"/>
              <a:ext cx="543" cy="562"/>
              <a:chOff x="1987" y="4258"/>
              <a:chExt cx="1249" cy="1404"/>
            </a:xfrm>
          </p:grpSpPr>
          <p:sp>
            <p:nvSpPr>
              <p:cNvPr id="89166" name="Freeform 78"/>
              <p:cNvSpPr>
                <a:spLocks/>
              </p:cNvSpPr>
              <p:nvPr/>
            </p:nvSpPr>
            <p:spPr bwMode="auto">
              <a:xfrm>
                <a:off x="1987" y="4258"/>
                <a:ext cx="1249" cy="1404"/>
              </a:xfrm>
              <a:custGeom>
                <a:avLst/>
                <a:gdLst>
                  <a:gd name="T0" fmla="*/ 1249 w 1249"/>
                  <a:gd name="T1" fmla="*/ 979 h 1404"/>
                  <a:gd name="T2" fmla="*/ 613 w 1249"/>
                  <a:gd name="T3" fmla="*/ 986 h 1404"/>
                  <a:gd name="T4" fmla="*/ 604 w 1249"/>
                  <a:gd name="T5" fmla="*/ 831 h 1404"/>
                  <a:gd name="T6" fmla="*/ 604 w 1249"/>
                  <a:gd name="T7" fmla="*/ 799 h 1404"/>
                  <a:gd name="T8" fmla="*/ 556 w 1249"/>
                  <a:gd name="T9" fmla="*/ 797 h 1404"/>
                  <a:gd name="T10" fmla="*/ 268 w 1249"/>
                  <a:gd name="T11" fmla="*/ 805 h 1404"/>
                  <a:gd name="T12" fmla="*/ 257 w 1249"/>
                  <a:gd name="T13" fmla="*/ 1404 h 1404"/>
                  <a:gd name="T14" fmla="*/ 209 w 1249"/>
                  <a:gd name="T15" fmla="*/ 1400 h 1404"/>
                  <a:gd name="T16" fmla="*/ 192 w 1249"/>
                  <a:gd name="T17" fmla="*/ 1361 h 1404"/>
                  <a:gd name="T18" fmla="*/ 120 w 1249"/>
                  <a:gd name="T19" fmla="*/ 1299 h 1404"/>
                  <a:gd name="T20" fmla="*/ 3 w 1249"/>
                  <a:gd name="T21" fmla="*/ 1289 h 1404"/>
                  <a:gd name="T22" fmla="*/ 11 w 1249"/>
                  <a:gd name="T23" fmla="*/ 1178 h 1404"/>
                  <a:gd name="T24" fmla="*/ 11 w 1249"/>
                  <a:gd name="T25" fmla="*/ 1125 h 1404"/>
                  <a:gd name="T26" fmla="*/ 35 w 1249"/>
                  <a:gd name="T27" fmla="*/ 1088 h 1404"/>
                  <a:gd name="T28" fmla="*/ 24 w 1249"/>
                  <a:gd name="T29" fmla="*/ 1043 h 1404"/>
                  <a:gd name="T30" fmla="*/ 0 w 1249"/>
                  <a:gd name="T31" fmla="*/ 1019 h 1404"/>
                  <a:gd name="T32" fmla="*/ 11 w 1249"/>
                  <a:gd name="T33" fmla="*/ 977 h 1404"/>
                  <a:gd name="T34" fmla="*/ 7 w 1249"/>
                  <a:gd name="T35" fmla="*/ 958 h 1404"/>
                  <a:gd name="T36" fmla="*/ 11 w 1249"/>
                  <a:gd name="T37" fmla="*/ 932 h 1404"/>
                  <a:gd name="T38" fmla="*/ 111 w 1249"/>
                  <a:gd name="T39" fmla="*/ 864 h 1404"/>
                  <a:gd name="T40" fmla="*/ 186 w 1249"/>
                  <a:gd name="T41" fmla="*/ 768 h 1404"/>
                  <a:gd name="T42" fmla="*/ 188 w 1249"/>
                  <a:gd name="T43" fmla="*/ 722 h 1404"/>
                  <a:gd name="T44" fmla="*/ 177 w 1249"/>
                  <a:gd name="T45" fmla="*/ 622 h 1404"/>
                  <a:gd name="T46" fmla="*/ 192 w 1249"/>
                  <a:gd name="T47" fmla="*/ 564 h 1404"/>
                  <a:gd name="T48" fmla="*/ 170 w 1249"/>
                  <a:gd name="T49" fmla="*/ 404 h 1404"/>
                  <a:gd name="T50" fmla="*/ 205 w 1249"/>
                  <a:gd name="T51" fmla="*/ 370 h 1404"/>
                  <a:gd name="T52" fmla="*/ 234 w 1249"/>
                  <a:gd name="T53" fmla="*/ 352 h 1404"/>
                  <a:gd name="T54" fmla="*/ 255 w 1249"/>
                  <a:gd name="T55" fmla="*/ 313 h 1404"/>
                  <a:gd name="T56" fmla="*/ 283 w 1249"/>
                  <a:gd name="T57" fmla="*/ 250 h 1404"/>
                  <a:gd name="T58" fmla="*/ 334 w 1249"/>
                  <a:gd name="T59" fmla="*/ 219 h 1404"/>
                  <a:gd name="T60" fmla="*/ 381 w 1249"/>
                  <a:gd name="T61" fmla="*/ 195 h 1404"/>
                  <a:gd name="T62" fmla="*/ 501 w 1249"/>
                  <a:gd name="T63" fmla="*/ 104 h 1404"/>
                  <a:gd name="T64" fmla="*/ 519 w 1249"/>
                  <a:gd name="T65" fmla="*/ 98 h 1404"/>
                  <a:gd name="T66" fmla="*/ 558 w 1249"/>
                  <a:gd name="T67" fmla="*/ 56 h 1404"/>
                  <a:gd name="T68" fmla="*/ 586 w 1249"/>
                  <a:gd name="T69" fmla="*/ 45 h 1404"/>
                  <a:gd name="T70" fmla="*/ 643 w 1249"/>
                  <a:gd name="T71" fmla="*/ 50 h 1404"/>
                  <a:gd name="T72" fmla="*/ 689 w 1249"/>
                  <a:gd name="T73" fmla="*/ 74 h 1404"/>
                  <a:gd name="T74" fmla="*/ 760 w 1249"/>
                  <a:gd name="T75" fmla="*/ 80 h 1404"/>
                  <a:gd name="T76" fmla="*/ 795 w 1249"/>
                  <a:gd name="T77" fmla="*/ 87 h 1404"/>
                  <a:gd name="T78" fmla="*/ 824 w 1249"/>
                  <a:gd name="T79" fmla="*/ 84 h 1404"/>
                  <a:gd name="T80" fmla="*/ 882 w 1249"/>
                  <a:gd name="T81" fmla="*/ 97 h 1404"/>
                  <a:gd name="T82" fmla="*/ 928 w 1249"/>
                  <a:gd name="T83" fmla="*/ 111 h 1404"/>
                  <a:gd name="T84" fmla="*/ 961 w 1249"/>
                  <a:gd name="T85" fmla="*/ 111 h 1404"/>
                  <a:gd name="T86" fmla="*/ 998 w 1249"/>
                  <a:gd name="T87" fmla="*/ 122 h 1404"/>
                  <a:gd name="T88" fmla="*/ 1035 w 1249"/>
                  <a:gd name="T89" fmla="*/ 115 h 1404"/>
                  <a:gd name="T90" fmla="*/ 1070 w 1249"/>
                  <a:gd name="T91" fmla="*/ 74 h 1404"/>
                  <a:gd name="T92" fmla="*/ 1094 w 1249"/>
                  <a:gd name="T93" fmla="*/ 23 h 1404"/>
                  <a:gd name="T94" fmla="*/ 1199 w 1249"/>
                  <a:gd name="T95" fmla="*/ 8 h 1404"/>
                  <a:gd name="T96" fmla="*/ 1248 w 1249"/>
                  <a:gd name="T97" fmla="*/ 0 h 1404"/>
                  <a:gd name="T98" fmla="*/ 1249 w 1249"/>
                  <a:gd name="T99" fmla="*/ 979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9" h="1404">
                    <a:moveTo>
                      <a:pt x="1249" y="979"/>
                    </a:moveTo>
                    <a:lnTo>
                      <a:pt x="613" y="986"/>
                    </a:lnTo>
                    <a:lnTo>
                      <a:pt x="604" y="831"/>
                    </a:lnTo>
                    <a:lnTo>
                      <a:pt x="604" y="799"/>
                    </a:lnTo>
                    <a:lnTo>
                      <a:pt x="556" y="797"/>
                    </a:lnTo>
                    <a:lnTo>
                      <a:pt x="268" y="805"/>
                    </a:lnTo>
                    <a:lnTo>
                      <a:pt x="257" y="1404"/>
                    </a:lnTo>
                    <a:lnTo>
                      <a:pt x="209" y="1400"/>
                    </a:lnTo>
                    <a:lnTo>
                      <a:pt x="192" y="1361"/>
                    </a:lnTo>
                    <a:lnTo>
                      <a:pt x="120" y="1299"/>
                    </a:lnTo>
                    <a:lnTo>
                      <a:pt x="3" y="1289"/>
                    </a:lnTo>
                    <a:lnTo>
                      <a:pt x="11" y="1178"/>
                    </a:lnTo>
                    <a:lnTo>
                      <a:pt x="11" y="1125"/>
                    </a:lnTo>
                    <a:lnTo>
                      <a:pt x="35" y="1088"/>
                    </a:lnTo>
                    <a:lnTo>
                      <a:pt x="24" y="1043"/>
                    </a:lnTo>
                    <a:lnTo>
                      <a:pt x="0" y="1019"/>
                    </a:lnTo>
                    <a:lnTo>
                      <a:pt x="11" y="977"/>
                    </a:lnTo>
                    <a:lnTo>
                      <a:pt x="7" y="958"/>
                    </a:lnTo>
                    <a:lnTo>
                      <a:pt x="11" y="932"/>
                    </a:lnTo>
                    <a:lnTo>
                      <a:pt x="111" y="864"/>
                    </a:lnTo>
                    <a:lnTo>
                      <a:pt x="186" y="768"/>
                    </a:lnTo>
                    <a:lnTo>
                      <a:pt x="188" y="722"/>
                    </a:lnTo>
                    <a:lnTo>
                      <a:pt x="177" y="622"/>
                    </a:lnTo>
                    <a:lnTo>
                      <a:pt x="192" y="564"/>
                    </a:lnTo>
                    <a:lnTo>
                      <a:pt x="170" y="404"/>
                    </a:lnTo>
                    <a:lnTo>
                      <a:pt x="205" y="370"/>
                    </a:lnTo>
                    <a:lnTo>
                      <a:pt x="234" y="352"/>
                    </a:lnTo>
                    <a:lnTo>
                      <a:pt x="255" y="313"/>
                    </a:lnTo>
                    <a:lnTo>
                      <a:pt x="283" y="250"/>
                    </a:lnTo>
                    <a:lnTo>
                      <a:pt x="334" y="219"/>
                    </a:lnTo>
                    <a:lnTo>
                      <a:pt x="381" y="195"/>
                    </a:lnTo>
                    <a:lnTo>
                      <a:pt x="501" y="104"/>
                    </a:lnTo>
                    <a:lnTo>
                      <a:pt x="519" y="98"/>
                    </a:lnTo>
                    <a:lnTo>
                      <a:pt x="558" y="56"/>
                    </a:lnTo>
                    <a:lnTo>
                      <a:pt x="586" y="45"/>
                    </a:lnTo>
                    <a:lnTo>
                      <a:pt x="643" y="50"/>
                    </a:lnTo>
                    <a:lnTo>
                      <a:pt x="689" y="74"/>
                    </a:lnTo>
                    <a:lnTo>
                      <a:pt x="760" y="80"/>
                    </a:lnTo>
                    <a:lnTo>
                      <a:pt x="795" y="87"/>
                    </a:lnTo>
                    <a:lnTo>
                      <a:pt x="824" y="84"/>
                    </a:lnTo>
                    <a:lnTo>
                      <a:pt x="882" y="97"/>
                    </a:lnTo>
                    <a:lnTo>
                      <a:pt x="928" y="111"/>
                    </a:lnTo>
                    <a:lnTo>
                      <a:pt x="961" y="111"/>
                    </a:lnTo>
                    <a:lnTo>
                      <a:pt x="998" y="122"/>
                    </a:lnTo>
                    <a:lnTo>
                      <a:pt x="1035" y="115"/>
                    </a:lnTo>
                    <a:lnTo>
                      <a:pt x="1070" y="74"/>
                    </a:lnTo>
                    <a:lnTo>
                      <a:pt x="1094" y="23"/>
                    </a:lnTo>
                    <a:lnTo>
                      <a:pt x="1199" y="8"/>
                    </a:lnTo>
                    <a:lnTo>
                      <a:pt x="1248" y="0"/>
                    </a:lnTo>
                    <a:lnTo>
                      <a:pt x="1249" y="9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67" name="Freeform 79"/>
              <p:cNvSpPr>
                <a:spLocks/>
              </p:cNvSpPr>
              <p:nvPr/>
            </p:nvSpPr>
            <p:spPr bwMode="auto">
              <a:xfrm>
                <a:off x="1987" y="4258"/>
                <a:ext cx="1249" cy="1404"/>
              </a:xfrm>
              <a:custGeom>
                <a:avLst/>
                <a:gdLst>
                  <a:gd name="T0" fmla="*/ 1249 w 1249"/>
                  <a:gd name="T1" fmla="*/ 979 h 1404"/>
                  <a:gd name="T2" fmla="*/ 613 w 1249"/>
                  <a:gd name="T3" fmla="*/ 986 h 1404"/>
                  <a:gd name="T4" fmla="*/ 604 w 1249"/>
                  <a:gd name="T5" fmla="*/ 831 h 1404"/>
                  <a:gd name="T6" fmla="*/ 604 w 1249"/>
                  <a:gd name="T7" fmla="*/ 799 h 1404"/>
                  <a:gd name="T8" fmla="*/ 556 w 1249"/>
                  <a:gd name="T9" fmla="*/ 797 h 1404"/>
                  <a:gd name="T10" fmla="*/ 268 w 1249"/>
                  <a:gd name="T11" fmla="*/ 805 h 1404"/>
                  <a:gd name="T12" fmla="*/ 257 w 1249"/>
                  <a:gd name="T13" fmla="*/ 1404 h 1404"/>
                  <a:gd name="T14" fmla="*/ 209 w 1249"/>
                  <a:gd name="T15" fmla="*/ 1400 h 1404"/>
                  <a:gd name="T16" fmla="*/ 192 w 1249"/>
                  <a:gd name="T17" fmla="*/ 1361 h 1404"/>
                  <a:gd name="T18" fmla="*/ 120 w 1249"/>
                  <a:gd name="T19" fmla="*/ 1299 h 1404"/>
                  <a:gd name="T20" fmla="*/ 3 w 1249"/>
                  <a:gd name="T21" fmla="*/ 1289 h 1404"/>
                  <a:gd name="T22" fmla="*/ 11 w 1249"/>
                  <a:gd name="T23" fmla="*/ 1178 h 1404"/>
                  <a:gd name="T24" fmla="*/ 11 w 1249"/>
                  <a:gd name="T25" fmla="*/ 1125 h 1404"/>
                  <a:gd name="T26" fmla="*/ 35 w 1249"/>
                  <a:gd name="T27" fmla="*/ 1088 h 1404"/>
                  <a:gd name="T28" fmla="*/ 24 w 1249"/>
                  <a:gd name="T29" fmla="*/ 1043 h 1404"/>
                  <a:gd name="T30" fmla="*/ 0 w 1249"/>
                  <a:gd name="T31" fmla="*/ 1019 h 1404"/>
                  <a:gd name="T32" fmla="*/ 11 w 1249"/>
                  <a:gd name="T33" fmla="*/ 977 h 1404"/>
                  <a:gd name="T34" fmla="*/ 7 w 1249"/>
                  <a:gd name="T35" fmla="*/ 958 h 1404"/>
                  <a:gd name="T36" fmla="*/ 11 w 1249"/>
                  <a:gd name="T37" fmla="*/ 932 h 1404"/>
                  <a:gd name="T38" fmla="*/ 111 w 1249"/>
                  <a:gd name="T39" fmla="*/ 864 h 1404"/>
                  <a:gd name="T40" fmla="*/ 186 w 1249"/>
                  <a:gd name="T41" fmla="*/ 768 h 1404"/>
                  <a:gd name="T42" fmla="*/ 188 w 1249"/>
                  <a:gd name="T43" fmla="*/ 722 h 1404"/>
                  <a:gd name="T44" fmla="*/ 177 w 1249"/>
                  <a:gd name="T45" fmla="*/ 622 h 1404"/>
                  <a:gd name="T46" fmla="*/ 192 w 1249"/>
                  <a:gd name="T47" fmla="*/ 564 h 1404"/>
                  <a:gd name="T48" fmla="*/ 170 w 1249"/>
                  <a:gd name="T49" fmla="*/ 404 h 1404"/>
                  <a:gd name="T50" fmla="*/ 205 w 1249"/>
                  <a:gd name="T51" fmla="*/ 370 h 1404"/>
                  <a:gd name="T52" fmla="*/ 234 w 1249"/>
                  <a:gd name="T53" fmla="*/ 352 h 1404"/>
                  <a:gd name="T54" fmla="*/ 255 w 1249"/>
                  <a:gd name="T55" fmla="*/ 313 h 1404"/>
                  <a:gd name="T56" fmla="*/ 283 w 1249"/>
                  <a:gd name="T57" fmla="*/ 250 h 1404"/>
                  <a:gd name="T58" fmla="*/ 334 w 1249"/>
                  <a:gd name="T59" fmla="*/ 219 h 1404"/>
                  <a:gd name="T60" fmla="*/ 381 w 1249"/>
                  <a:gd name="T61" fmla="*/ 195 h 1404"/>
                  <a:gd name="T62" fmla="*/ 501 w 1249"/>
                  <a:gd name="T63" fmla="*/ 104 h 1404"/>
                  <a:gd name="T64" fmla="*/ 519 w 1249"/>
                  <a:gd name="T65" fmla="*/ 98 h 1404"/>
                  <a:gd name="T66" fmla="*/ 558 w 1249"/>
                  <a:gd name="T67" fmla="*/ 56 h 1404"/>
                  <a:gd name="T68" fmla="*/ 586 w 1249"/>
                  <a:gd name="T69" fmla="*/ 45 h 1404"/>
                  <a:gd name="T70" fmla="*/ 643 w 1249"/>
                  <a:gd name="T71" fmla="*/ 50 h 1404"/>
                  <a:gd name="T72" fmla="*/ 689 w 1249"/>
                  <a:gd name="T73" fmla="*/ 74 h 1404"/>
                  <a:gd name="T74" fmla="*/ 760 w 1249"/>
                  <a:gd name="T75" fmla="*/ 80 h 1404"/>
                  <a:gd name="T76" fmla="*/ 795 w 1249"/>
                  <a:gd name="T77" fmla="*/ 87 h 1404"/>
                  <a:gd name="T78" fmla="*/ 824 w 1249"/>
                  <a:gd name="T79" fmla="*/ 84 h 1404"/>
                  <a:gd name="T80" fmla="*/ 882 w 1249"/>
                  <a:gd name="T81" fmla="*/ 97 h 1404"/>
                  <a:gd name="T82" fmla="*/ 928 w 1249"/>
                  <a:gd name="T83" fmla="*/ 111 h 1404"/>
                  <a:gd name="T84" fmla="*/ 961 w 1249"/>
                  <a:gd name="T85" fmla="*/ 111 h 1404"/>
                  <a:gd name="T86" fmla="*/ 998 w 1249"/>
                  <a:gd name="T87" fmla="*/ 122 h 1404"/>
                  <a:gd name="T88" fmla="*/ 1035 w 1249"/>
                  <a:gd name="T89" fmla="*/ 115 h 1404"/>
                  <a:gd name="T90" fmla="*/ 1070 w 1249"/>
                  <a:gd name="T91" fmla="*/ 74 h 1404"/>
                  <a:gd name="T92" fmla="*/ 1094 w 1249"/>
                  <a:gd name="T93" fmla="*/ 23 h 1404"/>
                  <a:gd name="T94" fmla="*/ 1199 w 1249"/>
                  <a:gd name="T95" fmla="*/ 8 h 1404"/>
                  <a:gd name="T96" fmla="*/ 1248 w 1249"/>
                  <a:gd name="T97" fmla="*/ 0 h 1404"/>
                  <a:gd name="T98" fmla="*/ 1249 w 1249"/>
                  <a:gd name="T99" fmla="*/ 979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9" h="1404">
                    <a:moveTo>
                      <a:pt x="1249" y="979"/>
                    </a:moveTo>
                    <a:lnTo>
                      <a:pt x="613" y="986"/>
                    </a:lnTo>
                    <a:lnTo>
                      <a:pt x="604" y="831"/>
                    </a:lnTo>
                    <a:lnTo>
                      <a:pt x="604" y="799"/>
                    </a:lnTo>
                    <a:lnTo>
                      <a:pt x="556" y="797"/>
                    </a:lnTo>
                    <a:lnTo>
                      <a:pt x="268" y="805"/>
                    </a:lnTo>
                    <a:lnTo>
                      <a:pt x="257" y="1404"/>
                    </a:lnTo>
                    <a:lnTo>
                      <a:pt x="209" y="1400"/>
                    </a:lnTo>
                    <a:lnTo>
                      <a:pt x="192" y="1361"/>
                    </a:lnTo>
                    <a:lnTo>
                      <a:pt x="120" y="1299"/>
                    </a:lnTo>
                    <a:lnTo>
                      <a:pt x="3" y="1289"/>
                    </a:lnTo>
                    <a:lnTo>
                      <a:pt x="11" y="1178"/>
                    </a:lnTo>
                    <a:lnTo>
                      <a:pt x="11" y="1125"/>
                    </a:lnTo>
                    <a:lnTo>
                      <a:pt x="35" y="1088"/>
                    </a:lnTo>
                    <a:lnTo>
                      <a:pt x="24" y="1043"/>
                    </a:lnTo>
                    <a:lnTo>
                      <a:pt x="0" y="1019"/>
                    </a:lnTo>
                    <a:lnTo>
                      <a:pt x="11" y="977"/>
                    </a:lnTo>
                    <a:lnTo>
                      <a:pt x="7" y="958"/>
                    </a:lnTo>
                    <a:lnTo>
                      <a:pt x="11" y="932"/>
                    </a:lnTo>
                    <a:lnTo>
                      <a:pt x="111" y="864"/>
                    </a:lnTo>
                    <a:lnTo>
                      <a:pt x="186" y="768"/>
                    </a:lnTo>
                    <a:lnTo>
                      <a:pt x="188" y="722"/>
                    </a:lnTo>
                    <a:lnTo>
                      <a:pt x="177" y="622"/>
                    </a:lnTo>
                    <a:lnTo>
                      <a:pt x="192" y="564"/>
                    </a:lnTo>
                    <a:lnTo>
                      <a:pt x="170" y="404"/>
                    </a:lnTo>
                    <a:lnTo>
                      <a:pt x="205" y="370"/>
                    </a:lnTo>
                    <a:lnTo>
                      <a:pt x="234" y="352"/>
                    </a:lnTo>
                    <a:lnTo>
                      <a:pt x="255" y="313"/>
                    </a:lnTo>
                    <a:lnTo>
                      <a:pt x="283" y="250"/>
                    </a:lnTo>
                    <a:lnTo>
                      <a:pt x="334" y="219"/>
                    </a:lnTo>
                    <a:lnTo>
                      <a:pt x="381" y="195"/>
                    </a:lnTo>
                    <a:lnTo>
                      <a:pt x="501" y="104"/>
                    </a:lnTo>
                    <a:lnTo>
                      <a:pt x="519" y="98"/>
                    </a:lnTo>
                    <a:lnTo>
                      <a:pt x="558" y="56"/>
                    </a:lnTo>
                    <a:lnTo>
                      <a:pt x="586" y="45"/>
                    </a:lnTo>
                    <a:lnTo>
                      <a:pt x="643" y="50"/>
                    </a:lnTo>
                    <a:lnTo>
                      <a:pt x="689" y="74"/>
                    </a:lnTo>
                    <a:lnTo>
                      <a:pt x="760" y="80"/>
                    </a:lnTo>
                    <a:lnTo>
                      <a:pt x="795" y="87"/>
                    </a:lnTo>
                    <a:lnTo>
                      <a:pt x="824" y="84"/>
                    </a:lnTo>
                    <a:lnTo>
                      <a:pt x="882" y="97"/>
                    </a:lnTo>
                    <a:lnTo>
                      <a:pt x="928" y="111"/>
                    </a:lnTo>
                    <a:lnTo>
                      <a:pt x="961" y="111"/>
                    </a:lnTo>
                    <a:lnTo>
                      <a:pt x="998" y="122"/>
                    </a:lnTo>
                    <a:lnTo>
                      <a:pt x="1035" y="115"/>
                    </a:lnTo>
                    <a:lnTo>
                      <a:pt x="1070" y="74"/>
                    </a:lnTo>
                    <a:lnTo>
                      <a:pt x="1094" y="23"/>
                    </a:lnTo>
                    <a:lnTo>
                      <a:pt x="1199" y="8"/>
                    </a:lnTo>
                    <a:lnTo>
                      <a:pt x="1248" y="0"/>
                    </a:lnTo>
                    <a:lnTo>
                      <a:pt x="1249" y="97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68" name="Group 80"/>
            <p:cNvGrpSpPr>
              <a:grpSpLocks/>
            </p:cNvGrpSpPr>
            <p:nvPr/>
          </p:nvGrpSpPr>
          <p:grpSpPr bwMode="auto">
            <a:xfrm>
              <a:off x="3216" y="2899"/>
              <a:ext cx="885" cy="626"/>
              <a:chOff x="3229" y="4525"/>
              <a:chExt cx="2037" cy="1564"/>
            </a:xfrm>
          </p:grpSpPr>
          <p:sp>
            <p:nvSpPr>
              <p:cNvPr id="89169" name="Freeform 81"/>
              <p:cNvSpPr>
                <a:spLocks/>
              </p:cNvSpPr>
              <p:nvPr/>
            </p:nvSpPr>
            <p:spPr bwMode="auto">
              <a:xfrm>
                <a:off x="3229" y="4525"/>
                <a:ext cx="2037" cy="1564"/>
              </a:xfrm>
              <a:custGeom>
                <a:avLst/>
                <a:gdLst>
                  <a:gd name="T0" fmla="*/ 1514 w 2037"/>
                  <a:gd name="T1" fmla="*/ 29 h 1564"/>
                  <a:gd name="T2" fmla="*/ 1684 w 2037"/>
                  <a:gd name="T3" fmla="*/ 35 h 1564"/>
                  <a:gd name="T4" fmla="*/ 1688 w 2037"/>
                  <a:gd name="T5" fmla="*/ 64 h 1564"/>
                  <a:gd name="T6" fmla="*/ 1677 w 2037"/>
                  <a:gd name="T7" fmla="*/ 88 h 1564"/>
                  <a:gd name="T8" fmla="*/ 1680 w 2037"/>
                  <a:gd name="T9" fmla="*/ 109 h 1564"/>
                  <a:gd name="T10" fmla="*/ 1699 w 2037"/>
                  <a:gd name="T11" fmla="*/ 124 h 1564"/>
                  <a:gd name="T12" fmla="*/ 1717 w 2037"/>
                  <a:gd name="T13" fmla="*/ 124 h 1564"/>
                  <a:gd name="T14" fmla="*/ 1727 w 2037"/>
                  <a:gd name="T15" fmla="*/ 172 h 1564"/>
                  <a:gd name="T16" fmla="*/ 1747 w 2037"/>
                  <a:gd name="T17" fmla="*/ 205 h 1564"/>
                  <a:gd name="T18" fmla="*/ 1753 w 2037"/>
                  <a:gd name="T19" fmla="*/ 233 h 1564"/>
                  <a:gd name="T20" fmla="*/ 1738 w 2037"/>
                  <a:gd name="T21" fmla="*/ 251 h 1564"/>
                  <a:gd name="T22" fmla="*/ 1738 w 2037"/>
                  <a:gd name="T23" fmla="*/ 277 h 1564"/>
                  <a:gd name="T24" fmla="*/ 1784 w 2037"/>
                  <a:gd name="T25" fmla="*/ 314 h 1564"/>
                  <a:gd name="T26" fmla="*/ 1814 w 2037"/>
                  <a:gd name="T27" fmla="*/ 351 h 1564"/>
                  <a:gd name="T28" fmla="*/ 1825 w 2037"/>
                  <a:gd name="T29" fmla="*/ 382 h 1564"/>
                  <a:gd name="T30" fmla="*/ 1871 w 2037"/>
                  <a:gd name="T31" fmla="*/ 410 h 1564"/>
                  <a:gd name="T32" fmla="*/ 1887 w 2037"/>
                  <a:gd name="T33" fmla="*/ 432 h 1564"/>
                  <a:gd name="T34" fmla="*/ 1910 w 2037"/>
                  <a:gd name="T35" fmla="*/ 440 h 1564"/>
                  <a:gd name="T36" fmla="*/ 1947 w 2037"/>
                  <a:gd name="T37" fmla="*/ 392 h 1564"/>
                  <a:gd name="T38" fmla="*/ 1965 w 2037"/>
                  <a:gd name="T39" fmla="*/ 397 h 1564"/>
                  <a:gd name="T40" fmla="*/ 2037 w 2037"/>
                  <a:gd name="T41" fmla="*/ 542 h 1564"/>
                  <a:gd name="T42" fmla="*/ 2008 w 2037"/>
                  <a:gd name="T43" fmla="*/ 549 h 1564"/>
                  <a:gd name="T44" fmla="*/ 1592 w 2037"/>
                  <a:gd name="T45" fmla="*/ 562 h 1564"/>
                  <a:gd name="T46" fmla="*/ 1573 w 2037"/>
                  <a:gd name="T47" fmla="*/ 580 h 1564"/>
                  <a:gd name="T48" fmla="*/ 1579 w 2037"/>
                  <a:gd name="T49" fmla="*/ 654 h 1564"/>
                  <a:gd name="T50" fmla="*/ 1557 w 2037"/>
                  <a:gd name="T51" fmla="*/ 658 h 1564"/>
                  <a:gd name="T52" fmla="*/ 1557 w 2037"/>
                  <a:gd name="T53" fmla="*/ 810 h 1564"/>
                  <a:gd name="T54" fmla="*/ 1159 w 2037"/>
                  <a:gd name="T55" fmla="*/ 828 h 1564"/>
                  <a:gd name="T56" fmla="*/ 1113 w 2037"/>
                  <a:gd name="T57" fmla="*/ 802 h 1564"/>
                  <a:gd name="T58" fmla="*/ 1070 w 2037"/>
                  <a:gd name="T59" fmla="*/ 806 h 1564"/>
                  <a:gd name="T60" fmla="*/ 1056 w 2037"/>
                  <a:gd name="T61" fmla="*/ 771 h 1564"/>
                  <a:gd name="T62" fmla="*/ 1011 w 2037"/>
                  <a:gd name="T63" fmla="*/ 743 h 1564"/>
                  <a:gd name="T64" fmla="*/ 995 w 2037"/>
                  <a:gd name="T65" fmla="*/ 760 h 1564"/>
                  <a:gd name="T66" fmla="*/ 1019 w 2037"/>
                  <a:gd name="T67" fmla="*/ 1549 h 1564"/>
                  <a:gd name="T68" fmla="*/ 11 w 2037"/>
                  <a:gd name="T69" fmla="*/ 1564 h 1564"/>
                  <a:gd name="T70" fmla="*/ 0 w 2037"/>
                  <a:gd name="T71" fmla="*/ 74 h 1564"/>
                  <a:gd name="T72" fmla="*/ 501 w 2037"/>
                  <a:gd name="T73" fmla="*/ 51 h 1564"/>
                  <a:gd name="T74" fmla="*/ 531 w 2037"/>
                  <a:gd name="T75" fmla="*/ 64 h 1564"/>
                  <a:gd name="T76" fmla="*/ 601 w 2037"/>
                  <a:gd name="T77" fmla="*/ 70 h 1564"/>
                  <a:gd name="T78" fmla="*/ 948 w 2037"/>
                  <a:gd name="T79" fmla="*/ 162 h 1564"/>
                  <a:gd name="T80" fmla="*/ 985 w 2037"/>
                  <a:gd name="T81" fmla="*/ 131 h 1564"/>
                  <a:gd name="T82" fmla="*/ 1002 w 2037"/>
                  <a:gd name="T83" fmla="*/ 83 h 1564"/>
                  <a:gd name="T84" fmla="*/ 1035 w 2037"/>
                  <a:gd name="T85" fmla="*/ 77 h 1564"/>
                  <a:gd name="T86" fmla="*/ 1052 w 2037"/>
                  <a:gd name="T87" fmla="*/ 55 h 1564"/>
                  <a:gd name="T88" fmla="*/ 1052 w 2037"/>
                  <a:gd name="T89" fmla="*/ 24 h 1564"/>
                  <a:gd name="T90" fmla="*/ 1083 w 2037"/>
                  <a:gd name="T91" fmla="*/ 0 h 1564"/>
                  <a:gd name="T92" fmla="*/ 1351 w 2037"/>
                  <a:gd name="T93" fmla="*/ 16 h 1564"/>
                  <a:gd name="T94" fmla="*/ 1514 w 2037"/>
                  <a:gd name="T95" fmla="*/ 29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37" h="1564">
                    <a:moveTo>
                      <a:pt x="1514" y="29"/>
                    </a:moveTo>
                    <a:lnTo>
                      <a:pt x="1684" y="35"/>
                    </a:lnTo>
                    <a:lnTo>
                      <a:pt x="1688" y="64"/>
                    </a:lnTo>
                    <a:lnTo>
                      <a:pt x="1677" y="88"/>
                    </a:lnTo>
                    <a:lnTo>
                      <a:pt x="1680" y="109"/>
                    </a:lnTo>
                    <a:lnTo>
                      <a:pt x="1699" y="124"/>
                    </a:lnTo>
                    <a:lnTo>
                      <a:pt x="1717" y="124"/>
                    </a:lnTo>
                    <a:lnTo>
                      <a:pt x="1727" y="172"/>
                    </a:lnTo>
                    <a:lnTo>
                      <a:pt x="1747" y="205"/>
                    </a:lnTo>
                    <a:lnTo>
                      <a:pt x="1753" y="233"/>
                    </a:lnTo>
                    <a:lnTo>
                      <a:pt x="1738" y="251"/>
                    </a:lnTo>
                    <a:lnTo>
                      <a:pt x="1738" y="277"/>
                    </a:lnTo>
                    <a:lnTo>
                      <a:pt x="1784" y="314"/>
                    </a:lnTo>
                    <a:lnTo>
                      <a:pt x="1814" y="351"/>
                    </a:lnTo>
                    <a:lnTo>
                      <a:pt x="1825" y="382"/>
                    </a:lnTo>
                    <a:lnTo>
                      <a:pt x="1871" y="410"/>
                    </a:lnTo>
                    <a:lnTo>
                      <a:pt x="1887" y="432"/>
                    </a:lnTo>
                    <a:lnTo>
                      <a:pt x="1910" y="440"/>
                    </a:lnTo>
                    <a:lnTo>
                      <a:pt x="1947" y="392"/>
                    </a:lnTo>
                    <a:lnTo>
                      <a:pt x="1965" y="397"/>
                    </a:lnTo>
                    <a:lnTo>
                      <a:pt x="2037" y="542"/>
                    </a:lnTo>
                    <a:lnTo>
                      <a:pt x="2008" y="549"/>
                    </a:lnTo>
                    <a:lnTo>
                      <a:pt x="1592" y="562"/>
                    </a:lnTo>
                    <a:lnTo>
                      <a:pt x="1573" y="580"/>
                    </a:lnTo>
                    <a:lnTo>
                      <a:pt x="1579" y="654"/>
                    </a:lnTo>
                    <a:lnTo>
                      <a:pt x="1557" y="658"/>
                    </a:lnTo>
                    <a:lnTo>
                      <a:pt x="1557" y="810"/>
                    </a:lnTo>
                    <a:lnTo>
                      <a:pt x="1159" y="828"/>
                    </a:lnTo>
                    <a:lnTo>
                      <a:pt x="1113" y="802"/>
                    </a:lnTo>
                    <a:lnTo>
                      <a:pt x="1070" y="806"/>
                    </a:lnTo>
                    <a:lnTo>
                      <a:pt x="1056" y="771"/>
                    </a:lnTo>
                    <a:lnTo>
                      <a:pt x="1011" y="743"/>
                    </a:lnTo>
                    <a:lnTo>
                      <a:pt x="995" y="760"/>
                    </a:lnTo>
                    <a:lnTo>
                      <a:pt x="1019" y="1549"/>
                    </a:lnTo>
                    <a:lnTo>
                      <a:pt x="11" y="1564"/>
                    </a:lnTo>
                    <a:lnTo>
                      <a:pt x="0" y="74"/>
                    </a:lnTo>
                    <a:lnTo>
                      <a:pt x="501" y="51"/>
                    </a:lnTo>
                    <a:lnTo>
                      <a:pt x="531" y="64"/>
                    </a:lnTo>
                    <a:lnTo>
                      <a:pt x="601" y="70"/>
                    </a:lnTo>
                    <a:lnTo>
                      <a:pt x="948" y="162"/>
                    </a:lnTo>
                    <a:lnTo>
                      <a:pt x="985" y="131"/>
                    </a:lnTo>
                    <a:lnTo>
                      <a:pt x="1002" y="83"/>
                    </a:lnTo>
                    <a:lnTo>
                      <a:pt x="1035" y="77"/>
                    </a:lnTo>
                    <a:lnTo>
                      <a:pt x="1052" y="55"/>
                    </a:lnTo>
                    <a:lnTo>
                      <a:pt x="1052" y="24"/>
                    </a:lnTo>
                    <a:lnTo>
                      <a:pt x="1083" y="0"/>
                    </a:lnTo>
                    <a:lnTo>
                      <a:pt x="1351" y="16"/>
                    </a:lnTo>
                    <a:lnTo>
                      <a:pt x="1514" y="29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70" name="Freeform 82"/>
              <p:cNvSpPr>
                <a:spLocks/>
              </p:cNvSpPr>
              <p:nvPr/>
            </p:nvSpPr>
            <p:spPr bwMode="auto">
              <a:xfrm>
                <a:off x="3229" y="4525"/>
                <a:ext cx="2037" cy="1564"/>
              </a:xfrm>
              <a:custGeom>
                <a:avLst/>
                <a:gdLst>
                  <a:gd name="T0" fmla="*/ 1514 w 2037"/>
                  <a:gd name="T1" fmla="*/ 29 h 1564"/>
                  <a:gd name="T2" fmla="*/ 1684 w 2037"/>
                  <a:gd name="T3" fmla="*/ 35 h 1564"/>
                  <a:gd name="T4" fmla="*/ 1688 w 2037"/>
                  <a:gd name="T5" fmla="*/ 64 h 1564"/>
                  <a:gd name="T6" fmla="*/ 1677 w 2037"/>
                  <a:gd name="T7" fmla="*/ 88 h 1564"/>
                  <a:gd name="T8" fmla="*/ 1680 w 2037"/>
                  <a:gd name="T9" fmla="*/ 109 h 1564"/>
                  <a:gd name="T10" fmla="*/ 1699 w 2037"/>
                  <a:gd name="T11" fmla="*/ 124 h 1564"/>
                  <a:gd name="T12" fmla="*/ 1717 w 2037"/>
                  <a:gd name="T13" fmla="*/ 124 h 1564"/>
                  <a:gd name="T14" fmla="*/ 1727 w 2037"/>
                  <a:gd name="T15" fmla="*/ 172 h 1564"/>
                  <a:gd name="T16" fmla="*/ 1747 w 2037"/>
                  <a:gd name="T17" fmla="*/ 205 h 1564"/>
                  <a:gd name="T18" fmla="*/ 1753 w 2037"/>
                  <a:gd name="T19" fmla="*/ 233 h 1564"/>
                  <a:gd name="T20" fmla="*/ 1738 w 2037"/>
                  <a:gd name="T21" fmla="*/ 251 h 1564"/>
                  <a:gd name="T22" fmla="*/ 1738 w 2037"/>
                  <a:gd name="T23" fmla="*/ 277 h 1564"/>
                  <a:gd name="T24" fmla="*/ 1784 w 2037"/>
                  <a:gd name="T25" fmla="*/ 314 h 1564"/>
                  <a:gd name="T26" fmla="*/ 1814 w 2037"/>
                  <a:gd name="T27" fmla="*/ 351 h 1564"/>
                  <a:gd name="T28" fmla="*/ 1825 w 2037"/>
                  <a:gd name="T29" fmla="*/ 382 h 1564"/>
                  <a:gd name="T30" fmla="*/ 1871 w 2037"/>
                  <a:gd name="T31" fmla="*/ 410 h 1564"/>
                  <a:gd name="T32" fmla="*/ 1887 w 2037"/>
                  <a:gd name="T33" fmla="*/ 432 h 1564"/>
                  <a:gd name="T34" fmla="*/ 1910 w 2037"/>
                  <a:gd name="T35" fmla="*/ 440 h 1564"/>
                  <a:gd name="T36" fmla="*/ 1947 w 2037"/>
                  <a:gd name="T37" fmla="*/ 392 h 1564"/>
                  <a:gd name="T38" fmla="*/ 1965 w 2037"/>
                  <a:gd name="T39" fmla="*/ 397 h 1564"/>
                  <a:gd name="T40" fmla="*/ 2037 w 2037"/>
                  <a:gd name="T41" fmla="*/ 542 h 1564"/>
                  <a:gd name="T42" fmla="*/ 2008 w 2037"/>
                  <a:gd name="T43" fmla="*/ 549 h 1564"/>
                  <a:gd name="T44" fmla="*/ 1592 w 2037"/>
                  <a:gd name="T45" fmla="*/ 562 h 1564"/>
                  <a:gd name="T46" fmla="*/ 1573 w 2037"/>
                  <a:gd name="T47" fmla="*/ 580 h 1564"/>
                  <a:gd name="T48" fmla="*/ 1579 w 2037"/>
                  <a:gd name="T49" fmla="*/ 654 h 1564"/>
                  <a:gd name="T50" fmla="*/ 1557 w 2037"/>
                  <a:gd name="T51" fmla="*/ 658 h 1564"/>
                  <a:gd name="T52" fmla="*/ 1557 w 2037"/>
                  <a:gd name="T53" fmla="*/ 810 h 1564"/>
                  <a:gd name="T54" fmla="*/ 1159 w 2037"/>
                  <a:gd name="T55" fmla="*/ 828 h 1564"/>
                  <a:gd name="T56" fmla="*/ 1113 w 2037"/>
                  <a:gd name="T57" fmla="*/ 802 h 1564"/>
                  <a:gd name="T58" fmla="*/ 1070 w 2037"/>
                  <a:gd name="T59" fmla="*/ 806 h 1564"/>
                  <a:gd name="T60" fmla="*/ 1056 w 2037"/>
                  <a:gd name="T61" fmla="*/ 771 h 1564"/>
                  <a:gd name="T62" fmla="*/ 1011 w 2037"/>
                  <a:gd name="T63" fmla="*/ 743 h 1564"/>
                  <a:gd name="T64" fmla="*/ 995 w 2037"/>
                  <a:gd name="T65" fmla="*/ 760 h 1564"/>
                  <a:gd name="T66" fmla="*/ 1019 w 2037"/>
                  <a:gd name="T67" fmla="*/ 1549 h 1564"/>
                  <a:gd name="T68" fmla="*/ 11 w 2037"/>
                  <a:gd name="T69" fmla="*/ 1564 h 1564"/>
                  <a:gd name="T70" fmla="*/ 0 w 2037"/>
                  <a:gd name="T71" fmla="*/ 74 h 1564"/>
                  <a:gd name="T72" fmla="*/ 501 w 2037"/>
                  <a:gd name="T73" fmla="*/ 51 h 1564"/>
                  <a:gd name="T74" fmla="*/ 531 w 2037"/>
                  <a:gd name="T75" fmla="*/ 64 h 1564"/>
                  <a:gd name="T76" fmla="*/ 601 w 2037"/>
                  <a:gd name="T77" fmla="*/ 70 h 1564"/>
                  <a:gd name="T78" fmla="*/ 948 w 2037"/>
                  <a:gd name="T79" fmla="*/ 162 h 1564"/>
                  <a:gd name="T80" fmla="*/ 985 w 2037"/>
                  <a:gd name="T81" fmla="*/ 131 h 1564"/>
                  <a:gd name="T82" fmla="*/ 1002 w 2037"/>
                  <a:gd name="T83" fmla="*/ 83 h 1564"/>
                  <a:gd name="T84" fmla="*/ 1035 w 2037"/>
                  <a:gd name="T85" fmla="*/ 77 h 1564"/>
                  <a:gd name="T86" fmla="*/ 1052 w 2037"/>
                  <a:gd name="T87" fmla="*/ 55 h 1564"/>
                  <a:gd name="T88" fmla="*/ 1052 w 2037"/>
                  <a:gd name="T89" fmla="*/ 24 h 1564"/>
                  <a:gd name="T90" fmla="*/ 1083 w 2037"/>
                  <a:gd name="T91" fmla="*/ 0 h 1564"/>
                  <a:gd name="T92" fmla="*/ 1351 w 2037"/>
                  <a:gd name="T93" fmla="*/ 16 h 1564"/>
                  <a:gd name="T94" fmla="*/ 1514 w 2037"/>
                  <a:gd name="T95" fmla="*/ 29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37" h="1564">
                    <a:moveTo>
                      <a:pt x="1514" y="29"/>
                    </a:moveTo>
                    <a:lnTo>
                      <a:pt x="1684" y="35"/>
                    </a:lnTo>
                    <a:lnTo>
                      <a:pt x="1688" y="64"/>
                    </a:lnTo>
                    <a:lnTo>
                      <a:pt x="1677" y="88"/>
                    </a:lnTo>
                    <a:lnTo>
                      <a:pt x="1680" y="109"/>
                    </a:lnTo>
                    <a:lnTo>
                      <a:pt x="1699" y="124"/>
                    </a:lnTo>
                    <a:lnTo>
                      <a:pt x="1717" y="124"/>
                    </a:lnTo>
                    <a:lnTo>
                      <a:pt x="1727" y="172"/>
                    </a:lnTo>
                    <a:lnTo>
                      <a:pt x="1747" y="205"/>
                    </a:lnTo>
                    <a:lnTo>
                      <a:pt x="1753" y="233"/>
                    </a:lnTo>
                    <a:lnTo>
                      <a:pt x="1738" y="251"/>
                    </a:lnTo>
                    <a:lnTo>
                      <a:pt x="1738" y="277"/>
                    </a:lnTo>
                    <a:lnTo>
                      <a:pt x="1784" y="314"/>
                    </a:lnTo>
                    <a:lnTo>
                      <a:pt x="1814" y="351"/>
                    </a:lnTo>
                    <a:lnTo>
                      <a:pt x="1825" y="382"/>
                    </a:lnTo>
                    <a:lnTo>
                      <a:pt x="1871" y="410"/>
                    </a:lnTo>
                    <a:lnTo>
                      <a:pt x="1887" y="432"/>
                    </a:lnTo>
                    <a:lnTo>
                      <a:pt x="1910" y="440"/>
                    </a:lnTo>
                    <a:lnTo>
                      <a:pt x="1947" y="392"/>
                    </a:lnTo>
                    <a:lnTo>
                      <a:pt x="1965" y="397"/>
                    </a:lnTo>
                    <a:lnTo>
                      <a:pt x="2037" y="542"/>
                    </a:lnTo>
                    <a:lnTo>
                      <a:pt x="2008" y="549"/>
                    </a:lnTo>
                    <a:lnTo>
                      <a:pt x="1592" y="562"/>
                    </a:lnTo>
                    <a:lnTo>
                      <a:pt x="1573" y="580"/>
                    </a:lnTo>
                    <a:lnTo>
                      <a:pt x="1579" y="654"/>
                    </a:lnTo>
                    <a:lnTo>
                      <a:pt x="1557" y="658"/>
                    </a:lnTo>
                    <a:lnTo>
                      <a:pt x="1557" y="810"/>
                    </a:lnTo>
                    <a:lnTo>
                      <a:pt x="1159" y="828"/>
                    </a:lnTo>
                    <a:lnTo>
                      <a:pt x="1113" y="802"/>
                    </a:lnTo>
                    <a:lnTo>
                      <a:pt x="1070" y="806"/>
                    </a:lnTo>
                    <a:lnTo>
                      <a:pt x="1056" y="771"/>
                    </a:lnTo>
                    <a:lnTo>
                      <a:pt x="1011" y="743"/>
                    </a:lnTo>
                    <a:lnTo>
                      <a:pt x="995" y="760"/>
                    </a:lnTo>
                    <a:lnTo>
                      <a:pt x="1019" y="1549"/>
                    </a:lnTo>
                    <a:lnTo>
                      <a:pt x="11" y="1564"/>
                    </a:lnTo>
                    <a:lnTo>
                      <a:pt x="0" y="74"/>
                    </a:lnTo>
                    <a:lnTo>
                      <a:pt x="501" y="51"/>
                    </a:lnTo>
                    <a:lnTo>
                      <a:pt x="531" y="64"/>
                    </a:lnTo>
                    <a:lnTo>
                      <a:pt x="601" y="70"/>
                    </a:lnTo>
                    <a:lnTo>
                      <a:pt x="948" y="162"/>
                    </a:lnTo>
                    <a:lnTo>
                      <a:pt x="985" y="131"/>
                    </a:lnTo>
                    <a:lnTo>
                      <a:pt x="1002" y="83"/>
                    </a:lnTo>
                    <a:lnTo>
                      <a:pt x="1035" y="77"/>
                    </a:lnTo>
                    <a:lnTo>
                      <a:pt x="1052" y="55"/>
                    </a:lnTo>
                    <a:lnTo>
                      <a:pt x="1052" y="24"/>
                    </a:lnTo>
                    <a:lnTo>
                      <a:pt x="1083" y="0"/>
                    </a:lnTo>
                    <a:lnTo>
                      <a:pt x="1351" y="16"/>
                    </a:lnTo>
                    <a:lnTo>
                      <a:pt x="1514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71" name="Group 83"/>
            <p:cNvGrpSpPr>
              <a:grpSpLocks/>
            </p:cNvGrpSpPr>
            <p:nvPr/>
          </p:nvGrpSpPr>
          <p:grpSpPr bwMode="auto">
            <a:xfrm>
              <a:off x="4721" y="3004"/>
              <a:ext cx="196" cy="538"/>
              <a:chOff x="6693" y="4787"/>
              <a:chExt cx="451" cy="1345"/>
            </a:xfrm>
          </p:grpSpPr>
          <p:sp>
            <p:nvSpPr>
              <p:cNvPr id="89172" name="Freeform 84"/>
              <p:cNvSpPr>
                <a:spLocks/>
              </p:cNvSpPr>
              <p:nvPr/>
            </p:nvSpPr>
            <p:spPr bwMode="auto">
              <a:xfrm>
                <a:off x="6693" y="4787"/>
                <a:ext cx="451" cy="1345"/>
              </a:xfrm>
              <a:custGeom>
                <a:avLst/>
                <a:gdLst>
                  <a:gd name="T0" fmla="*/ 370 w 451"/>
                  <a:gd name="T1" fmla="*/ 2 h 1345"/>
                  <a:gd name="T2" fmla="*/ 451 w 451"/>
                  <a:gd name="T3" fmla="*/ 1341 h 1345"/>
                  <a:gd name="T4" fmla="*/ 363 w 451"/>
                  <a:gd name="T5" fmla="*/ 1345 h 1345"/>
                  <a:gd name="T6" fmla="*/ 322 w 451"/>
                  <a:gd name="T7" fmla="*/ 1269 h 1345"/>
                  <a:gd name="T8" fmla="*/ 342 w 451"/>
                  <a:gd name="T9" fmla="*/ 1112 h 1345"/>
                  <a:gd name="T10" fmla="*/ 318 w 451"/>
                  <a:gd name="T11" fmla="*/ 1080 h 1345"/>
                  <a:gd name="T12" fmla="*/ 281 w 451"/>
                  <a:gd name="T13" fmla="*/ 1043 h 1345"/>
                  <a:gd name="T14" fmla="*/ 263 w 451"/>
                  <a:gd name="T15" fmla="*/ 1006 h 1345"/>
                  <a:gd name="T16" fmla="*/ 252 w 451"/>
                  <a:gd name="T17" fmla="*/ 971 h 1345"/>
                  <a:gd name="T18" fmla="*/ 220 w 451"/>
                  <a:gd name="T19" fmla="*/ 947 h 1345"/>
                  <a:gd name="T20" fmla="*/ 97 w 451"/>
                  <a:gd name="T21" fmla="*/ 799 h 1345"/>
                  <a:gd name="T22" fmla="*/ 32 w 451"/>
                  <a:gd name="T23" fmla="*/ 683 h 1345"/>
                  <a:gd name="T24" fmla="*/ 0 w 451"/>
                  <a:gd name="T25" fmla="*/ 170 h 1345"/>
                  <a:gd name="T26" fmla="*/ 32 w 451"/>
                  <a:gd name="T27" fmla="*/ 137 h 1345"/>
                  <a:gd name="T28" fmla="*/ 28 w 451"/>
                  <a:gd name="T29" fmla="*/ 96 h 1345"/>
                  <a:gd name="T30" fmla="*/ 61 w 451"/>
                  <a:gd name="T31" fmla="*/ 82 h 1345"/>
                  <a:gd name="T32" fmla="*/ 106 w 451"/>
                  <a:gd name="T33" fmla="*/ 37 h 1345"/>
                  <a:gd name="T34" fmla="*/ 139 w 451"/>
                  <a:gd name="T35" fmla="*/ 54 h 1345"/>
                  <a:gd name="T36" fmla="*/ 163 w 451"/>
                  <a:gd name="T37" fmla="*/ 43 h 1345"/>
                  <a:gd name="T38" fmla="*/ 182 w 451"/>
                  <a:gd name="T39" fmla="*/ 2 h 1345"/>
                  <a:gd name="T40" fmla="*/ 281 w 451"/>
                  <a:gd name="T41" fmla="*/ 0 h 1345"/>
                  <a:gd name="T42" fmla="*/ 363 w 451"/>
                  <a:gd name="T43" fmla="*/ 2 h 1345"/>
                  <a:gd name="T44" fmla="*/ 370 w 451"/>
                  <a:gd name="T45" fmla="*/ 2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1" h="1345">
                    <a:moveTo>
                      <a:pt x="370" y="2"/>
                    </a:moveTo>
                    <a:lnTo>
                      <a:pt x="451" y="1341"/>
                    </a:lnTo>
                    <a:lnTo>
                      <a:pt x="363" y="1345"/>
                    </a:lnTo>
                    <a:lnTo>
                      <a:pt x="322" y="1269"/>
                    </a:lnTo>
                    <a:lnTo>
                      <a:pt x="342" y="1112"/>
                    </a:lnTo>
                    <a:lnTo>
                      <a:pt x="318" y="1080"/>
                    </a:lnTo>
                    <a:lnTo>
                      <a:pt x="281" y="1043"/>
                    </a:lnTo>
                    <a:lnTo>
                      <a:pt x="263" y="1006"/>
                    </a:lnTo>
                    <a:lnTo>
                      <a:pt x="252" y="971"/>
                    </a:lnTo>
                    <a:lnTo>
                      <a:pt x="220" y="947"/>
                    </a:lnTo>
                    <a:lnTo>
                      <a:pt x="97" y="799"/>
                    </a:lnTo>
                    <a:lnTo>
                      <a:pt x="32" y="683"/>
                    </a:lnTo>
                    <a:lnTo>
                      <a:pt x="0" y="170"/>
                    </a:lnTo>
                    <a:lnTo>
                      <a:pt x="32" y="137"/>
                    </a:lnTo>
                    <a:lnTo>
                      <a:pt x="28" y="96"/>
                    </a:lnTo>
                    <a:lnTo>
                      <a:pt x="61" y="82"/>
                    </a:lnTo>
                    <a:lnTo>
                      <a:pt x="106" y="37"/>
                    </a:lnTo>
                    <a:lnTo>
                      <a:pt x="139" y="54"/>
                    </a:lnTo>
                    <a:lnTo>
                      <a:pt x="163" y="43"/>
                    </a:lnTo>
                    <a:lnTo>
                      <a:pt x="182" y="2"/>
                    </a:lnTo>
                    <a:lnTo>
                      <a:pt x="281" y="0"/>
                    </a:lnTo>
                    <a:lnTo>
                      <a:pt x="363" y="2"/>
                    </a:lnTo>
                    <a:lnTo>
                      <a:pt x="370" y="2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73" name="Freeform 85"/>
              <p:cNvSpPr>
                <a:spLocks/>
              </p:cNvSpPr>
              <p:nvPr/>
            </p:nvSpPr>
            <p:spPr bwMode="auto">
              <a:xfrm>
                <a:off x="6693" y="4787"/>
                <a:ext cx="451" cy="1345"/>
              </a:xfrm>
              <a:custGeom>
                <a:avLst/>
                <a:gdLst>
                  <a:gd name="T0" fmla="*/ 370 w 451"/>
                  <a:gd name="T1" fmla="*/ 2 h 1345"/>
                  <a:gd name="T2" fmla="*/ 451 w 451"/>
                  <a:gd name="T3" fmla="*/ 1341 h 1345"/>
                  <a:gd name="T4" fmla="*/ 363 w 451"/>
                  <a:gd name="T5" fmla="*/ 1345 h 1345"/>
                  <a:gd name="T6" fmla="*/ 322 w 451"/>
                  <a:gd name="T7" fmla="*/ 1269 h 1345"/>
                  <a:gd name="T8" fmla="*/ 342 w 451"/>
                  <a:gd name="T9" fmla="*/ 1112 h 1345"/>
                  <a:gd name="T10" fmla="*/ 318 w 451"/>
                  <a:gd name="T11" fmla="*/ 1080 h 1345"/>
                  <a:gd name="T12" fmla="*/ 281 w 451"/>
                  <a:gd name="T13" fmla="*/ 1043 h 1345"/>
                  <a:gd name="T14" fmla="*/ 263 w 451"/>
                  <a:gd name="T15" fmla="*/ 1006 h 1345"/>
                  <a:gd name="T16" fmla="*/ 252 w 451"/>
                  <a:gd name="T17" fmla="*/ 971 h 1345"/>
                  <a:gd name="T18" fmla="*/ 220 w 451"/>
                  <a:gd name="T19" fmla="*/ 947 h 1345"/>
                  <a:gd name="T20" fmla="*/ 97 w 451"/>
                  <a:gd name="T21" fmla="*/ 799 h 1345"/>
                  <a:gd name="T22" fmla="*/ 32 w 451"/>
                  <a:gd name="T23" fmla="*/ 683 h 1345"/>
                  <a:gd name="T24" fmla="*/ 0 w 451"/>
                  <a:gd name="T25" fmla="*/ 170 h 1345"/>
                  <a:gd name="T26" fmla="*/ 32 w 451"/>
                  <a:gd name="T27" fmla="*/ 137 h 1345"/>
                  <a:gd name="T28" fmla="*/ 28 w 451"/>
                  <a:gd name="T29" fmla="*/ 96 h 1345"/>
                  <a:gd name="T30" fmla="*/ 61 w 451"/>
                  <a:gd name="T31" fmla="*/ 82 h 1345"/>
                  <a:gd name="T32" fmla="*/ 106 w 451"/>
                  <a:gd name="T33" fmla="*/ 37 h 1345"/>
                  <a:gd name="T34" fmla="*/ 139 w 451"/>
                  <a:gd name="T35" fmla="*/ 54 h 1345"/>
                  <a:gd name="T36" fmla="*/ 163 w 451"/>
                  <a:gd name="T37" fmla="*/ 43 h 1345"/>
                  <a:gd name="T38" fmla="*/ 182 w 451"/>
                  <a:gd name="T39" fmla="*/ 2 h 1345"/>
                  <a:gd name="T40" fmla="*/ 281 w 451"/>
                  <a:gd name="T41" fmla="*/ 0 h 1345"/>
                  <a:gd name="T42" fmla="*/ 363 w 451"/>
                  <a:gd name="T43" fmla="*/ 2 h 1345"/>
                  <a:gd name="T44" fmla="*/ 370 w 451"/>
                  <a:gd name="T45" fmla="*/ 2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1" h="1345">
                    <a:moveTo>
                      <a:pt x="370" y="2"/>
                    </a:moveTo>
                    <a:lnTo>
                      <a:pt x="451" y="1341"/>
                    </a:lnTo>
                    <a:lnTo>
                      <a:pt x="363" y="1345"/>
                    </a:lnTo>
                    <a:lnTo>
                      <a:pt x="322" y="1269"/>
                    </a:lnTo>
                    <a:lnTo>
                      <a:pt x="342" y="1112"/>
                    </a:lnTo>
                    <a:lnTo>
                      <a:pt x="318" y="1080"/>
                    </a:lnTo>
                    <a:lnTo>
                      <a:pt x="281" y="1043"/>
                    </a:lnTo>
                    <a:lnTo>
                      <a:pt x="263" y="1006"/>
                    </a:lnTo>
                    <a:lnTo>
                      <a:pt x="252" y="971"/>
                    </a:lnTo>
                    <a:lnTo>
                      <a:pt x="220" y="947"/>
                    </a:lnTo>
                    <a:lnTo>
                      <a:pt x="97" y="799"/>
                    </a:lnTo>
                    <a:lnTo>
                      <a:pt x="32" y="683"/>
                    </a:lnTo>
                    <a:lnTo>
                      <a:pt x="0" y="170"/>
                    </a:lnTo>
                    <a:lnTo>
                      <a:pt x="32" y="137"/>
                    </a:lnTo>
                    <a:lnTo>
                      <a:pt x="28" y="96"/>
                    </a:lnTo>
                    <a:lnTo>
                      <a:pt x="61" y="82"/>
                    </a:lnTo>
                    <a:lnTo>
                      <a:pt x="106" y="37"/>
                    </a:lnTo>
                    <a:lnTo>
                      <a:pt x="139" y="54"/>
                    </a:lnTo>
                    <a:lnTo>
                      <a:pt x="163" y="43"/>
                    </a:lnTo>
                    <a:lnTo>
                      <a:pt x="182" y="2"/>
                    </a:lnTo>
                    <a:lnTo>
                      <a:pt x="281" y="0"/>
                    </a:lnTo>
                    <a:lnTo>
                      <a:pt x="363" y="2"/>
                    </a:lnTo>
                    <a:lnTo>
                      <a:pt x="37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74" name="Group 86"/>
            <p:cNvGrpSpPr>
              <a:grpSpLocks/>
            </p:cNvGrpSpPr>
            <p:nvPr/>
          </p:nvGrpSpPr>
          <p:grpSpPr bwMode="auto">
            <a:xfrm>
              <a:off x="4352" y="3073"/>
              <a:ext cx="512" cy="486"/>
              <a:chOff x="5843" y="4961"/>
              <a:chExt cx="1178" cy="1215"/>
            </a:xfrm>
          </p:grpSpPr>
          <p:sp>
            <p:nvSpPr>
              <p:cNvPr id="89175" name="Freeform 87"/>
              <p:cNvSpPr>
                <a:spLocks/>
              </p:cNvSpPr>
              <p:nvPr/>
            </p:nvSpPr>
            <p:spPr bwMode="auto">
              <a:xfrm>
                <a:off x="5843" y="4961"/>
                <a:ext cx="1178" cy="1215"/>
              </a:xfrm>
              <a:custGeom>
                <a:avLst/>
                <a:gdLst>
                  <a:gd name="T0" fmla="*/ 854 w 1178"/>
                  <a:gd name="T1" fmla="*/ 501 h 1215"/>
                  <a:gd name="T2" fmla="*/ 854 w 1178"/>
                  <a:gd name="T3" fmla="*/ 546 h 1215"/>
                  <a:gd name="T4" fmla="*/ 1033 w 1178"/>
                  <a:gd name="T5" fmla="*/ 797 h 1215"/>
                  <a:gd name="T6" fmla="*/ 1065 w 1178"/>
                  <a:gd name="T7" fmla="*/ 808 h 1215"/>
                  <a:gd name="T8" fmla="*/ 1113 w 1178"/>
                  <a:gd name="T9" fmla="*/ 899 h 1215"/>
                  <a:gd name="T10" fmla="*/ 1157 w 1178"/>
                  <a:gd name="T11" fmla="*/ 943 h 1215"/>
                  <a:gd name="T12" fmla="*/ 1141 w 1178"/>
                  <a:gd name="T13" fmla="*/ 1110 h 1215"/>
                  <a:gd name="T14" fmla="*/ 1178 w 1178"/>
                  <a:gd name="T15" fmla="*/ 1169 h 1215"/>
                  <a:gd name="T16" fmla="*/ 33 w 1178"/>
                  <a:gd name="T17" fmla="*/ 1215 h 1215"/>
                  <a:gd name="T18" fmla="*/ 28 w 1178"/>
                  <a:gd name="T19" fmla="*/ 1147 h 1215"/>
                  <a:gd name="T20" fmla="*/ 48 w 1178"/>
                  <a:gd name="T21" fmla="*/ 1132 h 1215"/>
                  <a:gd name="T22" fmla="*/ 24 w 1178"/>
                  <a:gd name="T23" fmla="*/ 461 h 1215"/>
                  <a:gd name="T24" fmla="*/ 33 w 1178"/>
                  <a:gd name="T25" fmla="*/ 414 h 1215"/>
                  <a:gd name="T26" fmla="*/ 4 w 1178"/>
                  <a:gd name="T27" fmla="*/ 379 h 1215"/>
                  <a:gd name="T28" fmla="*/ 0 w 1178"/>
                  <a:gd name="T29" fmla="*/ 266 h 1215"/>
                  <a:gd name="T30" fmla="*/ 85 w 1178"/>
                  <a:gd name="T31" fmla="*/ 229 h 1215"/>
                  <a:gd name="T32" fmla="*/ 124 w 1178"/>
                  <a:gd name="T33" fmla="*/ 174 h 1215"/>
                  <a:gd name="T34" fmla="*/ 168 w 1178"/>
                  <a:gd name="T35" fmla="*/ 172 h 1215"/>
                  <a:gd name="T36" fmla="*/ 200 w 1178"/>
                  <a:gd name="T37" fmla="*/ 157 h 1215"/>
                  <a:gd name="T38" fmla="*/ 375 w 1178"/>
                  <a:gd name="T39" fmla="*/ 154 h 1215"/>
                  <a:gd name="T40" fmla="*/ 381 w 1178"/>
                  <a:gd name="T41" fmla="*/ 124 h 1215"/>
                  <a:gd name="T42" fmla="*/ 379 w 1178"/>
                  <a:gd name="T43" fmla="*/ 44 h 1215"/>
                  <a:gd name="T44" fmla="*/ 473 w 1178"/>
                  <a:gd name="T45" fmla="*/ 63 h 1215"/>
                  <a:gd name="T46" fmla="*/ 562 w 1178"/>
                  <a:gd name="T47" fmla="*/ 128 h 1215"/>
                  <a:gd name="T48" fmla="*/ 619 w 1178"/>
                  <a:gd name="T49" fmla="*/ 128 h 1215"/>
                  <a:gd name="T50" fmla="*/ 671 w 1178"/>
                  <a:gd name="T51" fmla="*/ 78 h 1215"/>
                  <a:gd name="T52" fmla="*/ 691 w 1178"/>
                  <a:gd name="T53" fmla="*/ 70 h 1215"/>
                  <a:gd name="T54" fmla="*/ 715 w 1178"/>
                  <a:gd name="T55" fmla="*/ 33 h 1215"/>
                  <a:gd name="T56" fmla="*/ 776 w 1178"/>
                  <a:gd name="T57" fmla="*/ 17 h 1215"/>
                  <a:gd name="T58" fmla="*/ 804 w 1178"/>
                  <a:gd name="T59" fmla="*/ 0 h 1215"/>
                  <a:gd name="T60" fmla="*/ 854 w 1178"/>
                  <a:gd name="T61" fmla="*/ 501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8" h="1215">
                    <a:moveTo>
                      <a:pt x="854" y="501"/>
                    </a:moveTo>
                    <a:lnTo>
                      <a:pt x="854" y="546"/>
                    </a:lnTo>
                    <a:lnTo>
                      <a:pt x="1033" y="797"/>
                    </a:lnTo>
                    <a:lnTo>
                      <a:pt x="1065" y="808"/>
                    </a:lnTo>
                    <a:lnTo>
                      <a:pt x="1113" y="899"/>
                    </a:lnTo>
                    <a:lnTo>
                      <a:pt x="1157" y="943"/>
                    </a:lnTo>
                    <a:lnTo>
                      <a:pt x="1141" y="1110"/>
                    </a:lnTo>
                    <a:lnTo>
                      <a:pt x="1178" y="1169"/>
                    </a:lnTo>
                    <a:lnTo>
                      <a:pt x="33" y="1215"/>
                    </a:lnTo>
                    <a:lnTo>
                      <a:pt x="28" y="1147"/>
                    </a:lnTo>
                    <a:lnTo>
                      <a:pt x="48" y="1132"/>
                    </a:lnTo>
                    <a:lnTo>
                      <a:pt x="24" y="461"/>
                    </a:lnTo>
                    <a:lnTo>
                      <a:pt x="33" y="414"/>
                    </a:lnTo>
                    <a:lnTo>
                      <a:pt x="4" y="379"/>
                    </a:lnTo>
                    <a:lnTo>
                      <a:pt x="0" y="266"/>
                    </a:lnTo>
                    <a:lnTo>
                      <a:pt x="85" y="229"/>
                    </a:lnTo>
                    <a:lnTo>
                      <a:pt x="124" y="174"/>
                    </a:lnTo>
                    <a:lnTo>
                      <a:pt x="168" y="172"/>
                    </a:lnTo>
                    <a:lnTo>
                      <a:pt x="200" y="157"/>
                    </a:lnTo>
                    <a:lnTo>
                      <a:pt x="375" y="154"/>
                    </a:lnTo>
                    <a:lnTo>
                      <a:pt x="381" y="124"/>
                    </a:lnTo>
                    <a:lnTo>
                      <a:pt x="379" y="44"/>
                    </a:lnTo>
                    <a:lnTo>
                      <a:pt x="473" y="63"/>
                    </a:lnTo>
                    <a:lnTo>
                      <a:pt x="562" y="128"/>
                    </a:lnTo>
                    <a:lnTo>
                      <a:pt x="619" y="128"/>
                    </a:lnTo>
                    <a:lnTo>
                      <a:pt x="671" y="78"/>
                    </a:lnTo>
                    <a:lnTo>
                      <a:pt x="691" y="70"/>
                    </a:lnTo>
                    <a:lnTo>
                      <a:pt x="715" y="33"/>
                    </a:lnTo>
                    <a:lnTo>
                      <a:pt x="776" y="17"/>
                    </a:lnTo>
                    <a:lnTo>
                      <a:pt x="804" y="0"/>
                    </a:lnTo>
                    <a:lnTo>
                      <a:pt x="854" y="501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76" name="Freeform 88"/>
              <p:cNvSpPr>
                <a:spLocks/>
              </p:cNvSpPr>
              <p:nvPr/>
            </p:nvSpPr>
            <p:spPr bwMode="auto">
              <a:xfrm>
                <a:off x="5843" y="4961"/>
                <a:ext cx="1178" cy="1215"/>
              </a:xfrm>
              <a:custGeom>
                <a:avLst/>
                <a:gdLst>
                  <a:gd name="T0" fmla="*/ 854 w 1178"/>
                  <a:gd name="T1" fmla="*/ 501 h 1215"/>
                  <a:gd name="T2" fmla="*/ 854 w 1178"/>
                  <a:gd name="T3" fmla="*/ 546 h 1215"/>
                  <a:gd name="T4" fmla="*/ 1033 w 1178"/>
                  <a:gd name="T5" fmla="*/ 797 h 1215"/>
                  <a:gd name="T6" fmla="*/ 1065 w 1178"/>
                  <a:gd name="T7" fmla="*/ 808 h 1215"/>
                  <a:gd name="T8" fmla="*/ 1113 w 1178"/>
                  <a:gd name="T9" fmla="*/ 899 h 1215"/>
                  <a:gd name="T10" fmla="*/ 1157 w 1178"/>
                  <a:gd name="T11" fmla="*/ 943 h 1215"/>
                  <a:gd name="T12" fmla="*/ 1141 w 1178"/>
                  <a:gd name="T13" fmla="*/ 1110 h 1215"/>
                  <a:gd name="T14" fmla="*/ 1178 w 1178"/>
                  <a:gd name="T15" fmla="*/ 1169 h 1215"/>
                  <a:gd name="T16" fmla="*/ 33 w 1178"/>
                  <a:gd name="T17" fmla="*/ 1215 h 1215"/>
                  <a:gd name="T18" fmla="*/ 28 w 1178"/>
                  <a:gd name="T19" fmla="*/ 1147 h 1215"/>
                  <a:gd name="T20" fmla="*/ 48 w 1178"/>
                  <a:gd name="T21" fmla="*/ 1132 h 1215"/>
                  <a:gd name="T22" fmla="*/ 24 w 1178"/>
                  <a:gd name="T23" fmla="*/ 461 h 1215"/>
                  <a:gd name="T24" fmla="*/ 33 w 1178"/>
                  <a:gd name="T25" fmla="*/ 414 h 1215"/>
                  <a:gd name="T26" fmla="*/ 4 w 1178"/>
                  <a:gd name="T27" fmla="*/ 379 h 1215"/>
                  <a:gd name="T28" fmla="*/ 0 w 1178"/>
                  <a:gd name="T29" fmla="*/ 266 h 1215"/>
                  <a:gd name="T30" fmla="*/ 85 w 1178"/>
                  <a:gd name="T31" fmla="*/ 229 h 1215"/>
                  <a:gd name="T32" fmla="*/ 124 w 1178"/>
                  <a:gd name="T33" fmla="*/ 174 h 1215"/>
                  <a:gd name="T34" fmla="*/ 168 w 1178"/>
                  <a:gd name="T35" fmla="*/ 172 h 1215"/>
                  <a:gd name="T36" fmla="*/ 200 w 1178"/>
                  <a:gd name="T37" fmla="*/ 157 h 1215"/>
                  <a:gd name="T38" fmla="*/ 375 w 1178"/>
                  <a:gd name="T39" fmla="*/ 154 h 1215"/>
                  <a:gd name="T40" fmla="*/ 381 w 1178"/>
                  <a:gd name="T41" fmla="*/ 124 h 1215"/>
                  <a:gd name="T42" fmla="*/ 379 w 1178"/>
                  <a:gd name="T43" fmla="*/ 44 h 1215"/>
                  <a:gd name="T44" fmla="*/ 473 w 1178"/>
                  <a:gd name="T45" fmla="*/ 63 h 1215"/>
                  <a:gd name="T46" fmla="*/ 562 w 1178"/>
                  <a:gd name="T47" fmla="*/ 128 h 1215"/>
                  <a:gd name="T48" fmla="*/ 619 w 1178"/>
                  <a:gd name="T49" fmla="*/ 128 h 1215"/>
                  <a:gd name="T50" fmla="*/ 671 w 1178"/>
                  <a:gd name="T51" fmla="*/ 78 h 1215"/>
                  <a:gd name="T52" fmla="*/ 691 w 1178"/>
                  <a:gd name="T53" fmla="*/ 70 h 1215"/>
                  <a:gd name="T54" fmla="*/ 715 w 1178"/>
                  <a:gd name="T55" fmla="*/ 33 h 1215"/>
                  <a:gd name="T56" fmla="*/ 776 w 1178"/>
                  <a:gd name="T57" fmla="*/ 17 h 1215"/>
                  <a:gd name="T58" fmla="*/ 804 w 1178"/>
                  <a:gd name="T59" fmla="*/ 0 h 1215"/>
                  <a:gd name="T60" fmla="*/ 854 w 1178"/>
                  <a:gd name="T61" fmla="*/ 501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8" h="1215">
                    <a:moveTo>
                      <a:pt x="854" y="501"/>
                    </a:moveTo>
                    <a:lnTo>
                      <a:pt x="854" y="546"/>
                    </a:lnTo>
                    <a:lnTo>
                      <a:pt x="1033" y="797"/>
                    </a:lnTo>
                    <a:lnTo>
                      <a:pt x="1065" y="808"/>
                    </a:lnTo>
                    <a:lnTo>
                      <a:pt x="1113" y="899"/>
                    </a:lnTo>
                    <a:lnTo>
                      <a:pt x="1157" y="943"/>
                    </a:lnTo>
                    <a:lnTo>
                      <a:pt x="1141" y="1110"/>
                    </a:lnTo>
                    <a:lnTo>
                      <a:pt x="1178" y="1169"/>
                    </a:lnTo>
                    <a:lnTo>
                      <a:pt x="33" y="1215"/>
                    </a:lnTo>
                    <a:lnTo>
                      <a:pt x="28" y="1147"/>
                    </a:lnTo>
                    <a:lnTo>
                      <a:pt x="48" y="1132"/>
                    </a:lnTo>
                    <a:lnTo>
                      <a:pt x="24" y="461"/>
                    </a:lnTo>
                    <a:lnTo>
                      <a:pt x="33" y="414"/>
                    </a:lnTo>
                    <a:lnTo>
                      <a:pt x="4" y="379"/>
                    </a:lnTo>
                    <a:lnTo>
                      <a:pt x="0" y="266"/>
                    </a:lnTo>
                    <a:lnTo>
                      <a:pt x="85" y="229"/>
                    </a:lnTo>
                    <a:lnTo>
                      <a:pt x="124" y="174"/>
                    </a:lnTo>
                    <a:lnTo>
                      <a:pt x="168" y="172"/>
                    </a:lnTo>
                    <a:lnTo>
                      <a:pt x="200" y="157"/>
                    </a:lnTo>
                    <a:lnTo>
                      <a:pt x="375" y="154"/>
                    </a:lnTo>
                    <a:lnTo>
                      <a:pt x="381" y="124"/>
                    </a:lnTo>
                    <a:lnTo>
                      <a:pt x="379" y="44"/>
                    </a:lnTo>
                    <a:lnTo>
                      <a:pt x="473" y="63"/>
                    </a:lnTo>
                    <a:lnTo>
                      <a:pt x="562" y="128"/>
                    </a:lnTo>
                    <a:lnTo>
                      <a:pt x="619" y="128"/>
                    </a:lnTo>
                    <a:lnTo>
                      <a:pt x="671" y="78"/>
                    </a:lnTo>
                    <a:lnTo>
                      <a:pt x="691" y="70"/>
                    </a:lnTo>
                    <a:lnTo>
                      <a:pt x="715" y="33"/>
                    </a:lnTo>
                    <a:lnTo>
                      <a:pt x="776" y="17"/>
                    </a:lnTo>
                    <a:lnTo>
                      <a:pt x="804" y="0"/>
                    </a:lnTo>
                    <a:lnTo>
                      <a:pt x="854" y="50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77" name="Group 89"/>
            <p:cNvGrpSpPr>
              <a:grpSpLocks/>
            </p:cNvGrpSpPr>
            <p:nvPr/>
          </p:nvGrpSpPr>
          <p:grpSpPr bwMode="auto">
            <a:xfrm>
              <a:off x="2613" y="3128"/>
              <a:ext cx="593" cy="595"/>
              <a:chOff x="1841" y="5098"/>
              <a:chExt cx="1364" cy="1487"/>
            </a:xfrm>
          </p:grpSpPr>
          <p:sp>
            <p:nvSpPr>
              <p:cNvPr id="89178" name="Freeform 90"/>
              <p:cNvSpPr>
                <a:spLocks/>
              </p:cNvSpPr>
              <p:nvPr/>
            </p:nvSpPr>
            <p:spPr bwMode="auto">
              <a:xfrm>
                <a:off x="1841" y="5098"/>
                <a:ext cx="1364" cy="1487"/>
              </a:xfrm>
              <a:custGeom>
                <a:avLst/>
                <a:gdLst>
                  <a:gd name="T0" fmla="*/ 678 w 1364"/>
                  <a:gd name="T1" fmla="*/ 170 h 1487"/>
                  <a:gd name="T2" fmla="*/ 702 w 1364"/>
                  <a:gd name="T3" fmla="*/ 190 h 1487"/>
                  <a:gd name="T4" fmla="*/ 1358 w 1364"/>
                  <a:gd name="T5" fmla="*/ 187 h 1487"/>
                  <a:gd name="T6" fmla="*/ 1364 w 1364"/>
                  <a:gd name="T7" fmla="*/ 1487 h 1487"/>
                  <a:gd name="T8" fmla="*/ 29 w 1364"/>
                  <a:gd name="T9" fmla="*/ 1056 h 1487"/>
                  <a:gd name="T10" fmla="*/ 29 w 1364"/>
                  <a:gd name="T11" fmla="*/ 1028 h 1487"/>
                  <a:gd name="T12" fmla="*/ 24 w 1364"/>
                  <a:gd name="T13" fmla="*/ 1010 h 1487"/>
                  <a:gd name="T14" fmla="*/ 0 w 1364"/>
                  <a:gd name="T15" fmla="*/ 997 h 1487"/>
                  <a:gd name="T16" fmla="*/ 57 w 1364"/>
                  <a:gd name="T17" fmla="*/ 904 h 1487"/>
                  <a:gd name="T18" fmla="*/ 92 w 1364"/>
                  <a:gd name="T19" fmla="*/ 825 h 1487"/>
                  <a:gd name="T20" fmla="*/ 203 w 1364"/>
                  <a:gd name="T21" fmla="*/ 827 h 1487"/>
                  <a:gd name="T22" fmla="*/ 242 w 1364"/>
                  <a:gd name="T23" fmla="*/ 817 h 1487"/>
                  <a:gd name="T24" fmla="*/ 270 w 1364"/>
                  <a:gd name="T25" fmla="*/ 780 h 1487"/>
                  <a:gd name="T26" fmla="*/ 327 w 1364"/>
                  <a:gd name="T27" fmla="*/ 642 h 1487"/>
                  <a:gd name="T28" fmla="*/ 332 w 1364"/>
                  <a:gd name="T29" fmla="*/ 614 h 1487"/>
                  <a:gd name="T30" fmla="*/ 399 w 1364"/>
                  <a:gd name="T31" fmla="*/ 610 h 1487"/>
                  <a:gd name="T32" fmla="*/ 401 w 1364"/>
                  <a:gd name="T33" fmla="*/ 553 h 1487"/>
                  <a:gd name="T34" fmla="*/ 405 w 1364"/>
                  <a:gd name="T35" fmla="*/ 26 h 1487"/>
                  <a:gd name="T36" fmla="*/ 401 w 1364"/>
                  <a:gd name="T37" fmla="*/ 9 h 1487"/>
                  <a:gd name="T38" fmla="*/ 674 w 1364"/>
                  <a:gd name="T39" fmla="*/ 0 h 1487"/>
                  <a:gd name="T40" fmla="*/ 686 w 1364"/>
                  <a:gd name="T41" fmla="*/ 177 h 1487"/>
                  <a:gd name="T42" fmla="*/ 678 w 1364"/>
                  <a:gd name="T43" fmla="*/ 170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4" h="1487">
                    <a:moveTo>
                      <a:pt x="678" y="170"/>
                    </a:moveTo>
                    <a:lnTo>
                      <a:pt x="702" y="190"/>
                    </a:lnTo>
                    <a:lnTo>
                      <a:pt x="1358" y="187"/>
                    </a:lnTo>
                    <a:lnTo>
                      <a:pt x="1364" y="1487"/>
                    </a:lnTo>
                    <a:lnTo>
                      <a:pt x="29" y="1056"/>
                    </a:lnTo>
                    <a:lnTo>
                      <a:pt x="29" y="1028"/>
                    </a:lnTo>
                    <a:lnTo>
                      <a:pt x="24" y="1010"/>
                    </a:lnTo>
                    <a:lnTo>
                      <a:pt x="0" y="997"/>
                    </a:lnTo>
                    <a:lnTo>
                      <a:pt x="57" y="904"/>
                    </a:lnTo>
                    <a:lnTo>
                      <a:pt x="92" y="825"/>
                    </a:lnTo>
                    <a:lnTo>
                      <a:pt x="203" y="827"/>
                    </a:lnTo>
                    <a:lnTo>
                      <a:pt x="242" y="817"/>
                    </a:lnTo>
                    <a:lnTo>
                      <a:pt x="270" y="780"/>
                    </a:lnTo>
                    <a:lnTo>
                      <a:pt x="327" y="642"/>
                    </a:lnTo>
                    <a:lnTo>
                      <a:pt x="332" y="614"/>
                    </a:lnTo>
                    <a:lnTo>
                      <a:pt x="399" y="610"/>
                    </a:lnTo>
                    <a:lnTo>
                      <a:pt x="401" y="553"/>
                    </a:lnTo>
                    <a:lnTo>
                      <a:pt x="405" y="26"/>
                    </a:lnTo>
                    <a:lnTo>
                      <a:pt x="401" y="9"/>
                    </a:lnTo>
                    <a:lnTo>
                      <a:pt x="674" y="0"/>
                    </a:lnTo>
                    <a:lnTo>
                      <a:pt x="686" y="177"/>
                    </a:lnTo>
                    <a:lnTo>
                      <a:pt x="678" y="17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79" name="Freeform 91"/>
              <p:cNvSpPr>
                <a:spLocks/>
              </p:cNvSpPr>
              <p:nvPr/>
            </p:nvSpPr>
            <p:spPr bwMode="auto">
              <a:xfrm>
                <a:off x="1841" y="5098"/>
                <a:ext cx="1364" cy="1487"/>
              </a:xfrm>
              <a:custGeom>
                <a:avLst/>
                <a:gdLst>
                  <a:gd name="T0" fmla="*/ 678 w 1364"/>
                  <a:gd name="T1" fmla="*/ 170 h 1487"/>
                  <a:gd name="T2" fmla="*/ 702 w 1364"/>
                  <a:gd name="T3" fmla="*/ 190 h 1487"/>
                  <a:gd name="T4" fmla="*/ 1358 w 1364"/>
                  <a:gd name="T5" fmla="*/ 187 h 1487"/>
                  <a:gd name="T6" fmla="*/ 1364 w 1364"/>
                  <a:gd name="T7" fmla="*/ 1487 h 1487"/>
                  <a:gd name="T8" fmla="*/ 29 w 1364"/>
                  <a:gd name="T9" fmla="*/ 1056 h 1487"/>
                  <a:gd name="T10" fmla="*/ 29 w 1364"/>
                  <a:gd name="T11" fmla="*/ 1028 h 1487"/>
                  <a:gd name="T12" fmla="*/ 24 w 1364"/>
                  <a:gd name="T13" fmla="*/ 1010 h 1487"/>
                  <a:gd name="T14" fmla="*/ 0 w 1364"/>
                  <a:gd name="T15" fmla="*/ 997 h 1487"/>
                  <a:gd name="T16" fmla="*/ 57 w 1364"/>
                  <a:gd name="T17" fmla="*/ 904 h 1487"/>
                  <a:gd name="T18" fmla="*/ 92 w 1364"/>
                  <a:gd name="T19" fmla="*/ 825 h 1487"/>
                  <a:gd name="T20" fmla="*/ 203 w 1364"/>
                  <a:gd name="T21" fmla="*/ 827 h 1487"/>
                  <a:gd name="T22" fmla="*/ 242 w 1364"/>
                  <a:gd name="T23" fmla="*/ 817 h 1487"/>
                  <a:gd name="T24" fmla="*/ 270 w 1364"/>
                  <a:gd name="T25" fmla="*/ 780 h 1487"/>
                  <a:gd name="T26" fmla="*/ 327 w 1364"/>
                  <a:gd name="T27" fmla="*/ 642 h 1487"/>
                  <a:gd name="T28" fmla="*/ 332 w 1364"/>
                  <a:gd name="T29" fmla="*/ 614 h 1487"/>
                  <a:gd name="T30" fmla="*/ 399 w 1364"/>
                  <a:gd name="T31" fmla="*/ 610 h 1487"/>
                  <a:gd name="T32" fmla="*/ 401 w 1364"/>
                  <a:gd name="T33" fmla="*/ 553 h 1487"/>
                  <a:gd name="T34" fmla="*/ 405 w 1364"/>
                  <a:gd name="T35" fmla="*/ 26 h 1487"/>
                  <a:gd name="T36" fmla="*/ 401 w 1364"/>
                  <a:gd name="T37" fmla="*/ 9 h 1487"/>
                  <a:gd name="T38" fmla="*/ 674 w 1364"/>
                  <a:gd name="T39" fmla="*/ 0 h 1487"/>
                  <a:gd name="T40" fmla="*/ 686 w 1364"/>
                  <a:gd name="T41" fmla="*/ 177 h 1487"/>
                  <a:gd name="T42" fmla="*/ 678 w 1364"/>
                  <a:gd name="T43" fmla="*/ 170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4" h="1487">
                    <a:moveTo>
                      <a:pt x="678" y="170"/>
                    </a:moveTo>
                    <a:lnTo>
                      <a:pt x="702" y="190"/>
                    </a:lnTo>
                    <a:lnTo>
                      <a:pt x="1358" y="187"/>
                    </a:lnTo>
                    <a:lnTo>
                      <a:pt x="1364" y="1487"/>
                    </a:lnTo>
                    <a:lnTo>
                      <a:pt x="29" y="1056"/>
                    </a:lnTo>
                    <a:lnTo>
                      <a:pt x="29" y="1028"/>
                    </a:lnTo>
                    <a:lnTo>
                      <a:pt x="24" y="1010"/>
                    </a:lnTo>
                    <a:lnTo>
                      <a:pt x="0" y="997"/>
                    </a:lnTo>
                    <a:lnTo>
                      <a:pt x="57" y="904"/>
                    </a:lnTo>
                    <a:lnTo>
                      <a:pt x="92" y="825"/>
                    </a:lnTo>
                    <a:lnTo>
                      <a:pt x="203" y="827"/>
                    </a:lnTo>
                    <a:lnTo>
                      <a:pt x="242" y="817"/>
                    </a:lnTo>
                    <a:lnTo>
                      <a:pt x="270" y="780"/>
                    </a:lnTo>
                    <a:lnTo>
                      <a:pt x="327" y="642"/>
                    </a:lnTo>
                    <a:lnTo>
                      <a:pt x="332" y="614"/>
                    </a:lnTo>
                    <a:lnTo>
                      <a:pt x="399" y="610"/>
                    </a:lnTo>
                    <a:lnTo>
                      <a:pt x="401" y="553"/>
                    </a:lnTo>
                    <a:lnTo>
                      <a:pt x="405" y="26"/>
                    </a:lnTo>
                    <a:lnTo>
                      <a:pt x="401" y="9"/>
                    </a:lnTo>
                    <a:lnTo>
                      <a:pt x="674" y="0"/>
                    </a:lnTo>
                    <a:lnTo>
                      <a:pt x="686" y="177"/>
                    </a:lnTo>
                    <a:lnTo>
                      <a:pt x="678" y="17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80" name="Group 92"/>
            <p:cNvGrpSpPr>
              <a:grpSpLocks/>
            </p:cNvGrpSpPr>
            <p:nvPr/>
          </p:nvGrpSpPr>
          <p:grpSpPr bwMode="auto">
            <a:xfrm>
              <a:off x="3661" y="3144"/>
              <a:ext cx="696" cy="394"/>
              <a:chOff x="4253" y="5137"/>
              <a:chExt cx="1603" cy="985"/>
            </a:xfrm>
          </p:grpSpPr>
          <p:sp>
            <p:nvSpPr>
              <p:cNvPr id="89181" name="Freeform 93"/>
              <p:cNvSpPr>
                <a:spLocks/>
              </p:cNvSpPr>
              <p:nvPr/>
            </p:nvSpPr>
            <p:spPr bwMode="auto">
              <a:xfrm>
                <a:off x="4253" y="5137"/>
                <a:ext cx="1603" cy="985"/>
              </a:xfrm>
              <a:custGeom>
                <a:avLst/>
                <a:gdLst>
                  <a:gd name="T0" fmla="*/ 1085 w 1603"/>
                  <a:gd name="T1" fmla="*/ 122 h 985"/>
                  <a:gd name="T2" fmla="*/ 1102 w 1603"/>
                  <a:gd name="T3" fmla="*/ 179 h 985"/>
                  <a:gd name="T4" fmla="*/ 1148 w 1603"/>
                  <a:gd name="T5" fmla="*/ 275 h 985"/>
                  <a:gd name="T6" fmla="*/ 1183 w 1603"/>
                  <a:gd name="T7" fmla="*/ 340 h 985"/>
                  <a:gd name="T8" fmla="*/ 1241 w 1603"/>
                  <a:gd name="T9" fmla="*/ 403 h 985"/>
                  <a:gd name="T10" fmla="*/ 1278 w 1603"/>
                  <a:gd name="T11" fmla="*/ 447 h 985"/>
                  <a:gd name="T12" fmla="*/ 1281 w 1603"/>
                  <a:gd name="T13" fmla="*/ 468 h 985"/>
                  <a:gd name="T14" fmla="*/ 1313 w 1603"/>
                  <a:gd name="T15" fmla="*/ 494 h 985"/>
                  <a:gd name="T16" fmla="*/ 1376 w 1603"/>
                  <a:gd name="T17" fmla="*/ 421 h 985"/>
                  <a:gd name="T18" fmla="*/ 1403 w 1603"/>
                  <a:gd name="T19" fmla="*/ 392 h 985"/>
                  <a:gd name="T20" fmla="*/ 1427 w 1603"/>
                  <a:gd name="T21" fmla="*/ 338 h 985"/>
                  <a:gd name="T22" fmla="*/ 1444 w 1603"/>
                  <a:gd name="T23" fmla="*/ 325 h 985"/>
                  <a:gd name="T24" fmla="*/ 1511 w 1603"/>
                  <a:gd name="T25" fmla="*/ 318 h 985"/>
                  <a:gd name="T26" fmla="*/ 1568 w 1603"/>
                  <a:gd name="T27" fmla="*/ 272 h 985"/>
                  <a:gd name="T28" fmla="*/ 1603 w 1603"/>
                  <a:gd name="T29" fmla="*/ 930 h 985"/>
                  <a:gd name="T30" fmla="*/ 1568 w 1603"/>
                  <a:gd name="T31" fmla="*/ 956 h 985"/>
                  <a:gd name="T32" fmla="*/ 21 w 1603"/>
                  <a:gd name="T33" fmla="*/ 985 h 985"/>
                  <a:gd name="T34" fmla="*/ 0 w 1603"/>
                  <a:gd name="T35" fmla="*/ 227 h 985"/>
                  <a:gd name="T36" fmla="*/ 2 w 1603"/>
                  <a:gd name="T37" fmla="*/ 211 h 985"/>
                  <a:gd name="T38" fmla="*/ 15 w 1603"/>
                  <a:gd name="T39" fmla="*/ 246 h 985"/>
                  <a:gd name="T40" fmla="*/ 43 w 1603"/>
                  <a:gd name="T41" fmla="*/ 257 h 985"/>
                  <a:gd name="T42" fmla="*/ 80 w 1603"/>
                  <a:gd name="T43" fmla="*/ 257 h 985"/>
                  <a:gd name="T44" fmla="*/ 98 w 1603"/>
                  <a:gd name="T45" fmla="*/ 279 h 985"/>
                  <a:gd name="T46" fmla="*/ 529 w 1603"/>
                  <a:gd name="T47" fmla="*/ 268 h 985"/>
                  <a:gd name="T48" fmla="*/ 549 w 1603"/>
                  <a:gd name="T49" fmla="*/ 275 h 985"/>
                  <a:gd name="T50" fmla="*/ 562 w 1603"/>
                  <a:gd name="T51" fmla="*/ 113 h 985"/>
                  <a:gd name="T52" fmla="*/ 581 w 1603"/>
                  <a:gd name="T53" fmla="*/ 79 h 985"/>
                  <a:gd name="T54" fmla="*/ 581 w 1603"/>
                  <a:gd name="T55" fmla="*/ 16 h 985"/>
                  <a:gd name="T56" fmla="*/ 1008 w 1603"/>
                  <a:gd name="T57" fmla="*/ 0 h 985"/>
                  <a:gd name="T58" fmla="*/ 1085 w 1603"/>
                  <a:gd name="T59" fmla="*/ 122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3" h="985">
                    <a:moveTo>
                      <a:pt x="1085" y="122"/>
                    </a:moveTo>
                    <a:lnTo>
                      <a:pt x="1102" y="179"/>
                    </a:lnTo>
                    <a:lnTo>
                      <a:pt x="1148" y="275"/>
                    </a:lnTo>
                    <a:lnTo>
                      <a:pt x="1183" y="340"/>
                    </a:lnTo>
                    <a:lnTo>
                      <a:pt x="1241" y="403"/>
                    </a:lnTo>
                    <a:lnTo>
                      <a:pt x="1278" y="447"/>
                    </a:lnTo>
                    <a:lnTo>
                      <a:pt x="1281" y="468"/>
                    </a:lnTo>
                    <a:lnTo>
                      <a:pt x="1313" y="494"/>
                    </a:lnTo>
                    <a:lnTo>
                      <a:pt x="1376" y="421"/>
                    </a:lnTo>
                    <a:lnTo>
                      <a:pt x="1403" y="392"/>
                    </a:lnTo>
                    <a:lnTo>
                      <a:pt x="1427" y="338"/>
                    </a:lnTo>
                    <a:lnTo>
                      <a:pt x="1444" y="325"/>
                    </a:lnTo>
                    <a:lnTo>
                      <a:pt x="1511" y="318"/>
                    </a:lnTo>
                    <a:lnTo>
                      <a:pt x="1568" y="272"/>
                    </a:lnTo>
                    <a:lnTo>
                      <a:pt x="1603" y="930"/>
                    </a:lnTo>
                    <a:lnTo>
                      <a:pt x="1568" y="956"/>
                    </a:lnTo>
                    <a:lnTo>
                      <a:pt x="21" y="985"/>
                    </a:lnTo>
                    <a:lnTo>
                      <a:pt x="0" y="227"/>
                    </a:lnTo>
                    <a:lnTo>
                      <a:pt x="2" y="211"/>
                    </a:lnTo>
                    <a:lnTo>
                      <a:pt x="15" y="246"/>
                    </a:lnTo>
                    <a:lnTo>
                      <a:pt x="43" y="257"/>
                    </a:lnTo>
                    <a:lnTo>
                      <a:pt x="80" y="257"/>
                    </a:lnTo>
                    <a:lnTo>
                      <a:pt x="98" y="279"/>
                    </a:lnTo>
                    <a:lnTo>
                      <a:pt x="529" y="268"/>
                    </a:lnTo>
                    <a:lnTo>
                      <a:pt x="549" y="275"/>
                    </a:lnTo>
                    <a:lnTo>
                      <a:pt x="562" y="113"/>
                    </a:lnTo>
                    <a:lnTo>
                      <a:pt x="581" y="79"/>
                    </a:lnTo>
                    <a:lnTo>
                      <a:pt x="581" y="16"/>
                    </a:lnTo>
                    <a:lnTo>
                      <a:pt x="1008" y="0"/>
                    </a:lnTo>
                    <a:lnTo>
                      <a:pt x="1085" y="122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82" name="Freeform 94"/>
              <p:cNvSpPr>
                <a:spLocks/>
              </p:cNvSpPr>
              <p:nvPr/>
            </p:nvSpPr>
            <p:spPr bwMode="auto">
              <a:xfrm>
                <a:off x="4253" y="5137"/>
                <a:ext cx="1603" cy="985"/>
              </a:xfrm>
              <a:custGeom>
                <a:avLst/>
                <a:gdLst>
                  <a:gd name="T0" fmla="*/ 1085 w 1603"/>
                  <a:gd name="T1" fmla="*/ 122 h 985"/>
                  <a:gd name="T2" fmla="*/ 1102 w 1603"/>
                  <a:gd name="T3" fmla="*/ 179 h 985"/>
                  <a:gd name="T4" fmla="*/ 1148 w 1603"/>
                  <a:gd name="T5" fmla="*/ 275 h 985"/>
                  <a:gd name="T6" fmla="*/ 1183 w 1603"/>
                  <a:gd name="T7" fmla="*/ 340 h 985"/>
                  <a:gd name="T8" fmla="*/ 1241 w 1603"/>
                  <a:gd name="T9" fmla="*/ 403 h 985"/>
                  <a:gd name="T10" fmla="*/ 1278 w 1603"/>
                  <a:gd name="T11" fmla="*/ 447 h 985"/>
                  <a:gd name="T12" fmla="*/ 1281 w 1603"/>
                  <a:gd name="T13" fmla="*/ 468 h 985"/>
                  <a:gd name="T14" fmla="*/ 1313 w 1603"/>
                  <a:gd name="T15" fmla="*/ 494 h 985"/>
                  <a:gd name="T16" fmla="*/ 1376 w 1603"/>
                  <a:gd name="T17" fmla="*/ 421 h 985"/>
                  <a:gd name="T18" fmla="*/ 1403 w 1603"/>
                  <a:gd name="T19" fmla="*/ 392 h 985"/>
                  <a:gd name="T20" fmla="*/ 1427 w 1603"/>
                  <a:gd name="T21" fmla="*/ 338 h 985"/>
                  <a:gd name="T22" fmla="*/ 1444 w 1603"/>
                  <a:gd name="T23" fmla="*/ 325 h 985"/>
                  <a:gd name="T24" fmla="*/ 1511 w 1603"/>
                  <a:gd name="T25" fmla="*/ 318 h 985"/>
                  <a:gd name="T26" fmla="*/ 1568 w 1603"/>
                  <a:gd name="T27" fmla="*/ 272 h 985"/>
                  <a:gd name="T28" fmla="*/ 1603 w 1603"/>
                  <a:gd name="T29" fmla="*/ 930 h 985"/>
                  <a:gd name="T30" fmla="*/ 1568 w 1603"/>
                  <a:gd name="T31" fmla="*/ 956 h 985"/>
                  <a:gd name="T32" fmla="*/ 21 w 1603"/>
                  <a:gd name="T33" fmla="*/ 985 h 985"/>
                  <a:gd name="T34" fmla="*/ 0 w 1603"/>
                  <a:gd name="T35" fmla="*/ 227 h 985"/>
                  <a:gd name="T36" fmla="*/ 2 w 1603"/>
                  <a:gd name="T37" fmla="*/ 211 h 985"/>
                  <a:gd name="T38" fmla="*/ 15 w 1603"/>
                  <a:gd name="T39" fmla="*/ 246 h 985"/>
                  <a:gd name="T40" fmla="*/ 43 w 1603"/>
                  <a:gd name="T41" fmla="*/ 257 h 985"/>
                  <a:gd name="T42" fmla="*/ 80 w 1603"/>
                  <a:gd name="T43" fmla="*/ 257 h 985"/>
                  <a:gd name="T44" fmla="*/ 98 w 1603"/>
                  <a:gd name="T45" fmla="*/ 279 h 985"/>
                  <a:gd name="T46" fmla="*/ 529 w 1603"/>
                  <a:gd name="T47" fmla="*/ 268 h 985"/>
                  <a:gd name="T48" fmla="*/ 549 w 1603"/>
                  <a:gd name="T49" fmla="*/ 275 h 985"/>
                  <a:gd name="T50" fmla="*/ 562 w 1603"/>
                  <a:gd name="T51" fmla="*/ 113 h 985"/>
                  <a:gd name="T52" fmla="*/ 581 w 1603"/>
                  <a:gd name="T53" fmla="*/ 79 h 985"/>
                  <a:gd name="T54" fmla="*/ 581 w 1603"/>
                  <a:gd name="T55" fmla="*/ 16 h 985"/>
                  <a:gd name="T56" fmla="*/ 1008 w 1603"/>
                  <a:gd name="T57" fmla="*/ 0 h 985"/>
                  <a:gd name="T58" fmla="*/ 1085 w 1603"/>
                  <a:gd name="T59" fmla="*/ 122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3" h="985">
                    <a:moveTo>
                      <a:pt x="1085" y="122"/>
                    </a:moveTo>
                    <a:lnTo>
                      <a:pt x="1102" y="179"/>
                    </a:lnTo>
                    <a:lnTo>
                      <a:pt x="1148" y="275"/>
                    </a:lnTo>
                    <a:lnTo>
                      <a:pt x="1183" y="340"/>
                    </a:lnTo>
                    <a:lnTo>
                      <a:pt x="1241" y="403"/>
                    </a:lnTo>
                    <a:lnTo>
                      <a:pt x="1278" y="447"/>
                    </a:lnTo>
                    <a:lnTo>
                      <a:pt x="1281" y="468"/>
                    </a:lnTo>
                    <a:lnTo>
                      <a:pt x="1313" y="494"/>
                    </a:lnTo>
                    <a:lnTo>
                      <a:pt x="1376" y="421"/>
                    </a:lnTo>
                    <a:lnTo>
                      <a:pt x="1403" y="392"/>
                    </a:lnTo>
                    <a:lnTo>
                      <a:pt x="1427" y="338"/>
                    </a:lnTo>
                    <a:lnTo>
                      <a:pt x="1444" y="325"/>
                    </a:lnTo>
                    <a:lnTo>
                      <a:pt x="1511" y="318"/>
                    </a:lnTo>
                    <a:lnTo>
                      <a:pt x="1568" y="272"/>
                    </a:lnTo>
                    <a:lnTo>
                      <a:pt x="1603" y="930"/>
                    </a:lnTo>
                    <a:lnTo>
                      <a:pt x="1568" y="956"/>
                    </a:lnTo>
                    <a:lnTo>
                      <a:pt x="21" y="985"/>
                    </a:lnTo>
                    <a:lnTo>
                      <a:pt x="0" y="227"/>
                    </a:lnTo>
                    <a:lnTo>
                      <a:pt x="2" y="211"/>
                    </a:lnTo>
                    <a:lnTo>
                      <a:pt x="15" y="246"/>
                    </a:lnTo>
                    <a:lnTo>
                      <a:pt x="43" y="257"/>
                    </a:lnTo>
                    <a:lnTo>
                      <a:pt x="80" y="257"/>
                    </a:lnTo>
                    <a:lnTo>
                      <a:pt x="98" y="279"/>
                    </a:lnTo>
                    <a:lnTo>
                      <a:pt x="529" y="268"/>
                    </a:lnTo>
                    <a:lnTo>
                      <a:pt x="549" y="275"/>
                    </a:lnTo>
                    <a:lnTo>
                      <a:pt x="562" y="113"/>
                    </a:lnTo>
                    <a:lnTo>
                      <a:pt x="581" y="79"/>
                    </a:lnTo>
                    <a:lnTo>
                      <a:pt x="581" y="16"/>
                    </a:lnTo>
                    <a:lnTo>
                      <a:pt x="1008" y="0"/>
                    </a:lnTo>
                    <a:lnTo>
                      <a:pt x="1085" y="1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83" name="Group 95"/>
            <p:cNvGrpSpPr>
              <a:grpSpLocks/>
            </p:cNvGrpSpPr>
            <p:nvPr/>
          </p:nvGrpSpPr>
          <p:grpSpPr bwMode="auto">
            <a:xfrm>
              <a:off x="3219" y="3539"/>
              <a:ext cx="1145" cy="430"/>
              <a:chOff x="3236" y="6126"/>
              <a:chExt cx="2635" cy="1073"/>
            </a:xfrm>
          </p:grpSpPr>
          <p:sp>
            <p:nvSpPr>
              <p:cNvPr id="89184" name="Freeform 96"/>
              <p:cNvSpPr>
                <a:spLocks/>
              </p:cNvSpPr>
              <p:nvPr/>
            </p:nvSpPr>
            <p:spPr bwMode="auto">
              <a:xfrm>
                <a:off x="3236" y="6126"/>
                <a:ext cx="2635" cy="1073"/>
              </a:xfrm>
              <a:custGeom>
                <a:avLst/>
                <a:gdLst>
                  <a:gd name="T0" fmla="*/ 2609 w 2635"/>
                  <a:gd name="T1" fmla="*/ 200 h 1073"/>
                  <a:gd name="T2" fmla="*/ 2627 w 2635"/>
                  <a:gd name="T3" fmla="*/ 213 h 1073"/>
                  <a:gd name="T4" fmla="*/ 2635 w 2635"/>
                  <a:gd name="T5" fmla="*/ 348 h 1073"/>
                  <a:gd name="T6" fmla="*/ 2618 w 2635"/>
                  <a:gd name="T7" fmla="*/ 368 h 1073"/>
                  <a:gd name="T8" fmla="*/ 2627 w 2635"/>
                  <a:gd name="T9" fmla="*/ 697 h 1073"/>
                  <a:gd name="T10" fmla="*/ 2614 w 2635"/>
                  <a:gd name="T11" fmla="*/ 723 h 1073"/>
                  <a:gd name="T12" fmla="*/ 2611 w 2635"/>
                  <a:gd name="T13" fmla="*/ 749 h 1073"/>
                  <a:gd name="T14" fmla="*/ 2274 w 2635"/>
                  <a:gd name="T15" fmla="*/ 760 h 1073"/>
                  <a:gd name="T16" fmla="*/ 1973 w 2635"/>
                  <a:gd name="T17" fmla="*/ 779 h 1073"/>
                  <a:gd name="T18" fmla="*/ 1966 w 2635"/>
                  <a:gd name="T19" fmla="*/ 806 h 1073"/>
                  <a:gd name="T20" fmla="*/ 1967 w 2635"/>
                  <a:gd name="T21" fmla="*/ 969 h 1073"/>
                  <a:gd name="T22" fmla="*/ 1794 w 2635"/>
                  <a:gd name="T23" fmla="*/ 986 h 1073"/>
                  <a:gd name="T24" fmla="*/ 1792 w 2635"/>
                  <a:gd name="T25" fmla="*/ 1002 h 1073"/>
                  <a:gd name="T26" fmla="*/ 1792 w 2635"/>
                  <a:gd name="T27" fmla="*/ 1073 h 1073"/>
                  <a:gd name="T28" fmla="*/ 357 w 2635"/>
                  <a:gd name="T29" fmla="*/ 607 h 1073"/>
                  <a:gd name="T30" fmla="*/ 2 w 2635"/>
                  <a:gd name="T31" fmla="*/ 483 h 1073"/>
                  <a:gd name="T32" fmla="*/ 0 w 2635"/>
                  <a:gd name="T33" fmla="*/ 26 h 1073"/>
                  <a:gd name="T34" fmla="*/ 2442 w 2635"/>
                  <a:gd name="T35" fmla="*/ 4 h 1073"/>
                  <a:gd name="T36" fmla="*/ 2600 w 2635"/>
                  <a:gd name="T37" fmla="*/ 0 h 1073"/>
                  <a:gd name="T38" fmla="*/ 2609 w 2635"/>
                  <a:gd name="T39" fmla="*/ 20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35" h="1073">
                    <a:moveTo>
                      <a:pt x="2609" y="200"/>
                    </a:moveTo>
                    <a:lnTo>
                      <a:pt x="2627" y="213"/>
                    </a:lnTo>
                    <a:lnTo>
                      <a:pt x="2635" y="348"/>
                    </a:lnTo>
                    <a:lnTo>
                      <a:pt x="2618" y="368"/>
                    </a:lnTo>
                    <a:lnTo>
                      <a:pt x="2627" y="697"/>
                    </a:lnTo>
                    <a:lnTo>
                      <a:pt x="2614" y="723"/>
                    </a:lnTo>
                    <a:lnTo>
                      <a:pt x="2611" y="749"/>
                    </a:lnTo>
                    <a:lnTo>
                      <a:pt x="2274" y="760"/>
                    </a:lnTo>
                    <a:lnTo>
                      <a:pt x="1973" y="779"/>
                    </a:lnTo>
                    <a:lnTo>
                      <a:pt x="1966" y="806"/>
                    </a:lnTo>
                    <a:lnTo>
                      <a:pt x="1967" y="969"/>
                    </a:lnTo>
                    <a:lnTo>
                      <a:pt x="1794" y="986"/>
                    </a:lnTo>
                    <a:lnTo>
                      <a:pt x="1792" y="1002"/>
                    </a:lnTo>
                    <a:lnTo>
                      <a:pt x="1792" y="1073"/>
                    </a:lnTo>
                    <a:lnTo>
                      <a:pt x="357" y="607"/>
                    </a:lnTo>
                    <a:lnTo>
                      <a:pt x="2" y="483"/>
                    </a:lnTo>
                    <a:lnTo>
                      <a:pt x="0" y="26"/>
                    </a:lnTo>
                    <a:lnTo>
                      <a:pt x="2442" y="4"/>
                    </a:lnTo>
                    <a:lnTo>
                      <a:pt x="2600" y="0"/>
                    </a:lnTo>
                    <a:lnTo>
                      <a:pt x="2609" y="20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85" name="Freeform 97"/>
              <p:cNvSpPr>
                <a:spLocks/>
              </p:cNvSpPr>
              <p:nvPr/>
            </p:nvSpPr>
            <p:spPr bwMode="auto">
              <a:xfrm>
                <a:off x="3236" y="6126"/>
                <a:ext cx="2635" cy="1073"/>
              </a:xfrm>
              <a:custGeom>
                <a:avLst/>
                <a:gdLst>
                  <a:gd name="T0" fmla="*/ 2609 w 2635"/>
                  <a:gd name="T1" fmla="*/ 200 h 1073"/>
                  <a:gd name="T2" fmla="*/ 2627 w 2635"/>
                  <a:gd name="T3" fmla="*/ 213 h 1073"/>
                  <a:gd name="T4" fmla="*/ 2635 w 2635"/>
                  <a:gd name="T5" fmla="*/ 348 h 1073"/>
                  <a:gd name="T6" fmla="*/ 2618 w 2635"/>
                  <a:gd name="T7" fmla="*/ 368 h 1073"/>
                  <a:gd name="T8" fmla="*/ 2627 w 2635"/>
                  <a:gd name="T9" fmla="*/ 697 h 1073"/>
                  <a:gd name="T10" fmla="*/ 2614 w 2635"/>
                  <a:gd name="T11" fmla="*/ 723 h 1073"/>
                  <a:gd name="T12" fmla="*/ 2611 w 2635"/>
                  <a:gd name="T13" fmla="*/ 749 h 1073"/>
                  <a:gd name="T14" fmla="*/ 2274 w 2635"/>
                  <a:gd name="T15" fmla="*/ 760 h 1073"/>
                  <a:gd name="T16" fmla="*/ 1973 w 2635"/>
                  <a:gd name="T17" fmla="*/ 779 h 1073"/>
                  <a:gd name="T18" fmla="*/ 1966 w 2635"/>
                  <a:gd name="T19" fmla="*/ 806 h 1073"/>
                  <a:gd name="T20" fmla="*/ 1967 w 2635"/>
                  <a:gd name="T21" fmla="*/ 969 h 1073"/>
                  <a:gd name="T22" fmla="*/ 1794 w 2635"/>
                  <a:gd name="T23" fmla="*/ 986 h 1073"/>
                  <a:gd name="T24" fmla="*/ 1792 w 2635"/>
                  <a:gd name="T25" fmla="*/ 1002 h 1073"/>
                  <a:gd name="T26" fmla="*/ 1792 w 2635"/>
                  <a:gd name="T27" fmla="*/ 1073 h 1073"/>
                  <a:gd name="T28" fmla="*/ 357 w 2635"/>
                  <a:gd name="T29" fmla="*/ 607 h 1073"/>
                  <a:gd name="T30" fmla="*/ 2 w 2635"/>
                  <a:gd name="T31" fmla="*/ 483 h 1073"/>
                  <a:gd name="T32" fmla="*/ 0 w 2635"/>
                  <a:gd name="T33" fmla="*/ 26 h 1073"/>
                  <a:gd name="T34" fmla="*/ 2442 w 2635"/>
                  <a:gd name="T35" fmla="*/ 4 h 1073"/>
                  <a:gd name="T36" fmla="*/ 2600 w 2635"/>
                  <a:gd name="T37" fmla="*/ 0 h 1073"/>
                  <a:gd name="T38" fmla="*/ 2609 w 2635"/>
                  <a:gd name="T39" fmla="*/ 20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35" h="1073">
                    <a:moveTo>
                      <a:pt x="2609" y="200"/>
                    </a:moveTo>
                    <a:lnTo>
                      <a:pt x="2627" y="213"/>
                    </a:lnTo>
                    <a:lnTo>
                      <a:pt x="2635" y="348"/>
                    </a:lnTo>
                    <a:lnTo>
                      <a:pt x="2618" y="368"/>
                    </a:lnTo>
                    <a:lnTo>
                      <a:pt x="2627" y="697"/>
                    </a:lnTo>
                    <a:lnTo>
                      <a:pt x="2614" y="723"/>
                    </a:lnTo>
                    <a:lnTo>
                      <a:pt x="2611" y="749"/>
                    </a:lnTo>
                    <a:lnTo>
                      <a:pt x="2274" y="760"/>
                    </a:lnTo>
                    <a:lnTo>
                      <a:pt x="1973" y="779"/>
                    </a:lnTo>
                    <a:lnTo>
                      <a:pt x="1966" y="806"/>
                    </a:lnTo>
                    <a:lnTo>
                      <a:pt x="1967" y="969"/>
                    </a:lnTo>
                    <a:lnTo>
                      <a:pt x="1794" y="986"/>
                    </a:lnTo>
                    <a:lnTo>
                      <a:pt x="1792" y="1002"/>
                    </a:lnTo>
                    <a:lnTo>
                      <a:pt x="1792" y="1073"/>
                    </a:lnTo>
                    <a:lnTo>
                      <a:pt x="357" y="607"/>
                    </a:lnTo>
                    <a:lnTo>
                      <a:pt x="2" y="483"/>
                    </a:lnTo>
                    <a:lnTo>
                      <a:pt x="0" y="26"/>
                    </a:lnTo>
                    <a:lnTo>
                      <a:pt x="2442" y="4"/>
                    </a:lnTo>
                    <a:lnTo>
                      <a:pt x="2600" y="0"/>
                    </a:lnTo>
                    <a:lnTo>
                      <a:pt x="2609" y="2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86" name="Group 98"/>
            <p:cNvGrpSpPr>
              <a:grpSpLocks/>
            </p:cNvGrpSpPr>
            <p:nvPr/>
          </p:nvGrpSpPr>
          <p:grpSpPr bwMode="auto">
            <a:xfrm>
              <a:off x="4365" y="3552"/>
              <a:ext cx="575" cy="459"/>
              <a:chOff x="5874" y="6158"/>
              <a:chExt cx="1322" cy="1146"/>
            </a:xfrm>
          </p:grpSpPr>
          <p:sp>
            <p:nvSpPr>
              <p:cNvPr id="89187" name="Freeform 99"/>
              <p:cNvSpPr>
                <a:spLocks/>
              </p:cNvSpPr>
              <p:nvPr/>
            </p:nvSpPr>
            <p:spPr bwMode="auto">
              <a:xfrm>
                <a:off x="5874" y="6158"/>
                <a:ext cx="1322" cy="1146"/>
              </a:xfrm>
              <a:custGeom>
                <a:avLst/>
                <a:gdLst>
                  <a:gd name="T0" fmla="*/ 1322 w 1322"/>
                  <a:gd name="T1" fmla="*/ 1078 h 1146"/>
                  <a:gd name="T2" fmla="*/ 1309 w 1322"/>
                  <a:gd name="T3" fmla="*/ 1098 h 1146"/>
                  <a:gd name="T4" fmla="*/ 10 w 1322"/>
                  <a:gd name="T5" fmla="*/ 1146 h 1146"/>
                  <a:gd name="T6" fmla="*/ 2 w 1322"/>
                  <a:gd name="T7" fmla="*/ 848 h 1146"/>
                  <a:gd name="T8" fmla="*/ 13 w 1322"/>
                  <a:gd name="T9" fmla="*/ 830 h 1146"/>
                  <a:gd name="T10" fmla="*/ 10 w 1322"/>
                  <a:gd name="T11" fmla="*/ 700 h 1146"/>
                  <a:gd name="T12" fmla="*/ 26 w 1322"/>
                  <a:gd name="T13" fmla="*/ 669 h 1146"/>
                  <a:gd name="T14" fmla="*/ 13 w 1322"/>
                  <a:gd name="T15" fmla="*/ 368 h 1146"/>
                  <a:gd name="T16" fmla="*/ 37 w 1322"/>
                  <a:gd name="T17" fmla="*/ 349 h 1146"/>
                  <a:gd name="T18" fmla="*/ 19 w 1322"/>
                  <a:gd name="T19" fmla="*/ 172 h 1146"/>
                  <a:gd name="T20" fmla="*/ 2 w 1322"/>
                  <a:gd name="T21" fmla="*/ 155 h 1146"/>
                  <a:gd name="T22" fmla="*/ 0 w 1322"/>
                  <a:gd name="T23" fmla="*/ 48 h 1146"/>
                  <a:gd name="T24" fmla="*/ 1202 w 1322"/>
                  <a:gd name="T25" fmla="*/ 0 h 1146"/>
                  <a:gd name="T26" fmla="*/ 1272 w 1322"/>
                  <a:gd name="T27" fmla="*/ 3 h 1146"/>
                  <a:gd name="T28" fmla="*/ 1322 w 1322"/>
                  <a:gd name="T29" fmla="*/ 1078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22" h="1146">
                    <a:moveTo>
                      <a:pt x="1322" y="1078"/>
                    </a:moveTo>
                    <a:lnTo>
                      <a:pt x="1309" y="1098"/>
                    </a:lnTo>
                    <a:lnTo>
                      <a:pt x="10" y="1146"/>
                    </a:lnTo>
                    <a:lnTo>
                      <a:pt x="2" y="848"/>
                    </a:lnTo>
                    <a:lnTo>
                      <a:pt x="13" y="830"/>
                    </a:lnTo>
                    <a:lnTo>
                      <a:pt x="10" y="700"/>
                    </a:lnTo>
                    <a:lnTo>
                      <a:pt x="26" y="669"/>
                    </a:lnTo>
                    <a:lnTo>
                      <a:pt x="13" y="368"/>
                    </a:lnTo>
                    <a:lnTo>
                      <a:pt x="37" y="349"/>
                    </a:lnTo>
                    <a:lnTo>
                      <a:pt x="19" y="172"/>
                    </a:lnTo>
                    <a:lnTo>
                      <a:pt x="2" y="155"/>
                    </a:lnTo>
                    <a:lnTo>
                      <a:pt x="0" y="48"/>
                    </a:lnTo>
                    <a:lnTo>
                      <a:pt x="1202" y="0"/>
                    </a:lnTo>
                    <a:lnTo>
                      <a:pt x="1272" y="3"/>
                    </a:lnTo>
                    <a:lnTo>
                      <a:pt x="1322" y="1078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88" name="Freeform 100"/>
              <p:cNvSpPr>
                <a:spLocks/>
              </p:cNvSpPr>
              <p:nvPr/>
            </p:nvSpPr>
            <p:spPr bwMode="auto">
              <a:xfrm>
                <a:off x="5874" y="6158"/>
                <a:ext cx="1322" cy="1146"/>
              </a:xfrm>
              <a:custGeom>
                <a:avLst/>
                <a:gdLst>
                  <a:gd name="T0" fmla="*/ 1322 w 1322"/>
                  <a:gd name="T1" fmla="*/ 1078 h 1146"/>
                  <a:gd name="T2" fmla="*/ 1309 w 1322"/>
                  <a:gd name="T3" fmla="*/ 1098 h 1146"/>
                  <a:gd name="T4" fmla="*/ 10 w 1322"/>
                  <a:gd name="T5" fmla="*/ 1146 h 1146"/>
                  <a:gd name="T6" fmla="*/ 2 w 1322"/>
                  <a:gd name="T7" fmla="*/ 848 h 1146"/>
                  <a:gd name="T8" fmla="*/ 13 w 1322"/>
                  <a:gd name="T9" fmla="*/ 830 h 1146"/>
                  <a:gd name="T10" fmla="*/ 10 w 1322"/>
                  <a:gd name="T11" fmla="*/ 700 h 1146"/>
                  <a:gd name="T12" fmla="*/ 26 w 1322"/>
                  <a:gd name="T13" fmla="*/ 669 h 1146"/>
                  <a:gd name="T14" fmla="*/ 13 w 1322"/>
                  <a:gd name="T15" fmla="*/ 368 h 1146"/>
                  <a:gd name="T16" fmla="*/ 37 w 1322"/>
                  <a:gd name="T17" fmla="*/ 349 h 1146"/>
                  <a:gd name="T18" fmla="*/ 19 w 1322"/>
                  <a:gd name="T19" fmla="*/ 172 h 1146"/>
                  <a:gd name="T20" fmla="*/ 2 w 1322"/>
                  <a:gd name="T21" fmla="*/ 155 h 1146"/>
                  <a:gd name="T22" fmla="*/ 0 w 1322"/>
                  <a:gd name="T23" fmla="*/ 48 h 1146"/>
                  <a:gd name="T24" fmla="*/ 1202 w 1322"/>
                  <a:gd name="T25" fmla="*/ 0 h 1146"/>
                  <a:gd name="T26" fmla="*/ 1272 w 1322"/>
                  <a:gd name="T27" fmla="*/ 3 h 1146"/>
                  <a:gd name="T28" fmla="*/ 1322 w 1322"/>
                  <a:gd name="T29" fmla="*/ 1078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22" h="1146">
                    <a:moveTo>
                      <a:pt x="1322" y="1078"/>
                    </a:moveTo>
                    <a:lnTo>
                      <a:pt x="1309" y="1098"/>
                    </a:lnTo>
                    <a:lnTo>
                      <a:pt x="10" y="1146"/>
                    </a:lnTo>
                    <a:lnTo>
                      <a:pt x="2" y="848"/>
                    </a:lnTo>
                    <a:lnTo>
                      <a:pt x="13" y="830"/>
                    </a:lnTo>
                    <a:lnTo>
                      <a:pt x="10" y="700"/>
                    </a:lnTo>
                    <a:lnTo>
                      <a:pt x="26" y="669"/>
                    </a:lnTo>
                    <a:lnTo>
                      <a:pt x="13" y="368"/>
                    </a:lnTo>
                    <a:lnTo>
                      <a:pt x="37" y="349"/>
                    </a:lnTo>
                    <a:lnTo>
                      <a:pt x="19" y="172"/>
                    </a:lnTo>
                    <a:lnTo>
                      <a:pt x="2" y="155"/>
                    </a:lnTo>
                    <a:lnTo>
                      <a:pt x="0" y="48"/>
                    </a:lnTo>
                    <a:lnTo>
                      <a:pt x="1202" y="0"/>
                    </a:lnTo>
                    <a:lnTo>
                      <a:pt x="1272" y="3"/>
                    </a:lnTo>
                    <a:lnTo>
                      <a:pt x="1322" y="10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189" name="Group 101"/>
            <p:cNvGrpSpPr>
              <a:grpSpLocks/>
            </p:cNvGrpSpPr>
            <p:nvPr/>
          </p:nvGrpSpPr>
          <p:grpSpPr bwMode="auto">
            <a:xfrm>
              <a:off x="4010" y="3852"/>
              <a:ext cx="346" cy="162"/>
              <a:chOff x="5057" y="6908"/>
              <a:chExt cx="795" cy="405"/>
            </a:xfrm>
          </p:grpSpPr>
          <p:sp>
            <p:nvSpPr>
              <p:cNvPr id="89190" name="Freeform 102"/>
              <p:cNvSpPr>
                <a:spLocks/>
              </p:cNvSpPr>
              <p:nvPr/>
            </p:nvSpPr>
            <p:spPr bwMode="auto">
              <a:xfrm>
                <a:off x="5057" y="6908"/>
                <a:ext cx="795" cy="405"/>
              </a:xfrm>
              <a:custGeom>
                <a:avLst/>
                <a:gdLst>
                  <a:gd name="T0" fmla="*/ 795 w 795"/>
                  <a:gd name="T1" fmla="*/ 73 h 405"/>
                  <a:gd name="T2" fmla="*/ 782 w 795"/>
                  <a:gd name="T3" fmla="*/ 106 h 405"/>
                  <a:gd name="T4" fmla="*/ 792 w 795"/>
                  <a:gd name="T5" fmla="*/ 389 h 405"/>
                  <a:gd name="T6" fmla="*/ 263 w 795"/>
                  <a:gd name="T7" fmla="*/ 405 h 405"/>
                  <a:gd name="T8" fmla="*/ 0 w 795"/>
                  <a:gd name="T9" fmla="*/ 311 h 405"/>
                  <a:gd name="T10" fmla="*/ 0 w 795"/>
                  <a:gd name="T11" fmla="*/ 232 h 405"/>
                  <a:gd name="T12" fmla="*/ 145 w 795"/>
                  <a:gd name="T13" fmla="*/ 228 h 405"/>
                  <a:gd name="T14" fmla="*/ 182 w 795"/>
                  <a:gd name="T15" fmla="*/ 230 h 405"/>
                  <a:gd name="T16" fmla="*/ 176 w 795"/>
                  <a:gd name="T17" fmla="*/ 26 h 405"/>
                  <a:gd name="T18" fmla="*/ 466 w 795"/>
                  <a:gd name="T19" fmla="*/ 21 h 405"/>
                  <a:gd name="T20" fmla="*/ 707 w 795"/>
                  <a:gd name="T21" fmla="*/ 0 h 405"/>
                  <a:gd name="T22" fmla="*/ 792 w 795"/>
                  <a:gd name="T23" fmla="*/ 0 h 405"/>
                  <a:gd name="T24" fmla="*/ 795 w 795"/>
                  <a:gd name="T25" fmla="*/ 73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5" h="405">
                    <a:moveTo>
                      <a:pt x="795" y="73"/>
                    </a:moveTo>
                    <a:lnTo>
                      <a:pt x="782" y="106"/>
                    </a:lnTo>
                    <a:lnTo>
                      <a:pt x="792" y="389"/>
                    </a:lnTo>
                    <a:lnTo>
                      <a:pt x="263" y="405"/>
                    </a:lnTo>
                    <a:lnTo>
                      <a:pt x="0" y="311"/>
                    </a:lnTo>
                    <a:lnTo>
                      <a:pt x="0" y="232"/>
                    </a:lnTo>
                    <a:lnTo>
                      <a:pt x="145" y="228"/>
                    </a:lnTo>
                    <a:lnTo>
                      <a:pt x="182" y="230"/>
                    </a:lnTo>
                    <a:lnTo>
                      <a:pt x="176" y="26"/>
                    </a:lnTo>
                    <a:lnTo>
                      <a:pt x="466" y="21"/>
                    </a:lnTo>
                    <a:lnTo>
                      <a:pt x="707" y="0"/>
                    </a:lnTo>
                    <a:lnTo>
                      <a:pt x="792" y="0"/>
                    </a:lnTo>
                    <a:lnTo>
                      <a:pt x="795" y="73"/>
                    </a:lnTo>
                    <a:close/>
                  </a:path>
                </a:pathLst>
              </a:custGeom>
              <a:solidFill>
                <a:srgbClr val="33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91" name="Freeform 103"/>
              <p:cNvSpPr>
                <a:spLocks/>
              </p:cNvSpPr>
              <p:nvPr/>
            </p:nvSpPr>
            <p:spPr bwMode="auto">
              <a:xfrm>
                <a:off x="5057" y="6908"/>
                <a:ext cx="795" cy="405"/>
              </a:xfrm>
              <a:custGeom>
                <a:avLst/>
                <a:gdLst>
                  <a:gd name="T0" fmla="*/ 795 w 795"/>
                  <a:gd name="T1" fmla="*/ 73 h 405"/>
                  <a:gd name="T2" fmla="*/ 782 w 795"/>
                  <a:gd name="T3" fmla="*/ 106 h 405"/>
                  <a:gd name="T4" fmla="*/ 792 w 795"/>
                  <a:gd name="T5" fmla="*/ 389 h 405"/>
                  <a:gd name="T6" fmla="*/ 263 w 795"/>
                  <a:gd name="T7" fmla="*/ 405 h 405"/>
                  <a:gd name="T8" fmla="*/ 0 w 795"/>
                  <a:gd name="T9" fmla="*/ 311 h 405"/>
                  <a:gd name="T10" fmla="*/ 0 w 795"/>
                  <a:gd name="T11" fmla="*/ 232 h 405"/>
                  <a:gd name="T12" fmla="*/ 145 w 795"/>
                  <a:gd name="T13" fmla="*/ 228 h 405"/>
                  <a:gd name="T14" fmla="*/ 182 w 795"/>
                  <a:gd name="T15" fmla="*/ 230 h 405"/>
                  <a:gd name="T16" fmla="*/ 176 w 795"/>
                  <a:gd name="T17" fmla="*/ 26 h 405"/>
                  <a:gd name="T18" fmla="*/ 466 w 795"/>
                  <a:gd name="T19" fmla="*/ 21 h 405"/>
                  <a:gd name="T20" fmla="*/ 707 w 795"/>
                  <a:gd name="T21" fmla="*/ 0 h 405"/>
                  <a:gd name="T22" fmla="*/ 792 w 795"/>
                  <a:gd name="T23" fmla="*/ 0 h 405"/>
                  <a:gd name="T24" fmla="*/ 795 w 795"/>
                  <a:gd name="T25" fmla="*/ 73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5" h="405">
                    <a:moveTo>
                      <a:pt x="795" y="73"/>
                    </a:moveTo>
                    <a:lnTo>
                      <a:pt x="782" y="106"/>
                    </a:lnTo>
                    <a:lnTo>
                      <a:pt x="792" y="389"/>
                    </a:lnTo>
                    <a:lnTo>
                      <a:pt x="263" y="405"/>
                    </a:lnTo>
                    <a:lnTo>
                      <a:pt x="0" y="311"/>
                    </a:lnTo>
                    <a:lnTo>
                      <a:pt x="0" y="232"/>
                    </a:lnTo>
                    <a:lnTo>
                      <a:pt x="145" y="228"/>
                    </a:lnTo>
                    <a:lnTo>
                      <a:pt x="182" y="230"/>
                    </a:lnTo>
                    <a:lnTo>
                      <a:pt x="176" y="26"/>
                    </a:lnTo>
                    <a:lnTo>
                      <a:pt x="466" y="21"/>
                    </a:lnTo>
                    <a:lnTo>
                      <a:pt x="707" y="0"/>
                    </a:lnTo>
                    <a:lnTo>
                      <a:pt x="792" y="0"/>
                    </a:lnTo>
                    <a:lnTo>
                      <a:pt x="795" y="73"/>
                    </a:lnTo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9192" name="Rectangle 104"/>
            <p:cNvSpPr>
              <a:spLocks noChangeArrowheads="1"/>
            </p:cNvSpPr>
            <p:nvPr/>
          </p:nvSpPr>
          <p:spPr bwMode="auto">
            <a:xfrm>
              <a:off x="3563" y="1869"/>
              <a:ext cx="50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93" name="Rectangle 105"/>
            <p:cNvSpPr>
              <a:spLocks noChangeArrowheads="1"/>
            </p:cNvSpPr>
            <p:nvPr/>
          </p:nvSpPr>
          <p:spPr bwMode="auto">
            <a:xfrm>
              <a:off x="3621" y="1892"/>
              <a:ext cx="34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COCONINO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94" name="Rectangle 106"/>
            <p:cNvSpPr>
              <a:spLocks noChangeArrowheads="1"/>
            </p:cNvSpPr>
            <p:nvPr/>
          </p:nvSpPr>
          <p:spPr bwMode="auto">
            <a:xfrm>
              <a:off x="3772" y="1971"/>
              <a:ext cx="7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(4)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95" name="Rectangle 107"/>
            <p:cNvSpPr>
              <a:spLocks noChangeArrowheads="1"/>
            </p:cNvSpPr>
            <p:nvPr/>
          </p:nvSpPr>
          <p:spPr bwMode="auto">
            <a:xfrm>
              <a:off x="3707" y="2049"/>
              <a:ext cx="19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21,000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96" name="Rectangle 108"/>
            <p:cNvSpPr>
              <a:spLocks noChangeArrowheads="1"/>
            </p:cNvSpPr>
            <p:nvPr/>
          </p:nvSpPr>
          <p:spPr bwMode="auto">
            <a:xfrm>
              <a:off x="4190" y="2389"/>
              <a:ext cx="38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97" name="Rectangle 109"/>
            <p:cNvSpPr>
              <a:spLocks noChangeArrowheads="1"/>
            </p:cNvSpPr>
            <p:nvPr/>
          </p:nvSpPr>
          <p:spPr bwMode="auto">
            <a:xfrm>
              <a:off x="4237" y="2412"/>
              <a:ext cx="26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NAVAJO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98" name="Rectangle 110"/>
            <p:cNvSpPr>
              <a:spLocks noChangeArrowheads="1"/>
            </p:cNvSpPr>
            <p:nvPr/>
          </p:nvSpPr>
          <p:spPr bwMode="auto">
            <a:xfrm>
              <a:off x="4341" y="2490"/>
              <a:ext cx="7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(4)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99" name="Rectangle 111"/>
            <p:cNvSpPr>
              <a:spLocks noChangeArrowheads="1"/>
            </p:cNvSpPr>
            <p:nvPr/>
          </p:nvSpPr>
          <p:spPr bwMode="auto">
            <a:xfrm>
              <a:off x="4274" y="2569"/>
              <a:ext cx="19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dirty="0" smtClean="0"/>
                <a:t>19,789</a:t>
              </a:r>
              <a:endParaRPr lang="en-US" altLang="en-US" sz="800" dirty="0"/>
            </a:p>
          </p:txBody>
        </p:sp>
        <p:sp>
          <p:nvSpPr>
            <p:cNvPr id="89200" name="Rectangle 112"/>
            <p:cNvSpPr>
              <a:spLocks noChangeArrowheads="1"/>
            </p:cNvSpPr>
            <p:nvPr/>
          </p:nvSpPr>
          <p:spPr bwMode="auto">
            <a:xfrm>
              <a:off x="4458" y="1834"/>
              <a:ext cx="39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1" name="Rectangle 113"/>
            <p:cNvSpPr>
              <a:spLocks noChangeArrowheads="1"/>
            </p:cNvSpPr>
            <p:nvPr/>
          </p:nvSpPr>
          <p:spPr bwMode="auto">
            <a:xfrm>
              <a:off x="4504" y="1857"/>
              <a:ext cx="265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APACHE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02" name="Rectangle 114"/>
            <p:cNvSpPr>
              <a:spLocks noChangeArrowheads="1"/>
            </p:cNvSpPr>
            <p:nvPr/>
          </p:nvSpPr>
          <p:spPr bwMode="auto">
            <a:xfrm>
              <a:off x="4610" y="1935"/>
              <a:ext cx="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(4)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03" name="Rectangle 115"/>
            <p:cNvSpPr>
              <a:spLocks noChangeArrowheads="1"/>
            </p:cNvSpPr>
            <p:nvPr/>
          </p:nvSpPr>
          <p:spPr bwMode="auto">
            <a:xfrm>
              <a:off x="4566" y="2014"/>
              <a:ext cx="16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dirty="0" smtClean="0"/>
                <a:t>6,125</a:t>
              </a:r>
              <a:endParaRPr lang="en-US" altLang="en-US" sz="800" dirty="0"/>
            </a:p>
          </p:txBody>
        </p:sp>
        <p:sp>
          <p:nvSpPr>
            <p:cNvPr id="89204" name="Rectangle 116"/>
            <p:cNvSpPr>
              <a:spLocks noChangeArrowheads="1"/>
            </p:cNvSpPr>
            <p:nvPr/>
          </p:nvSpPr>
          <p:spPr bwMode="auto">
            <a:xfrm>
              <a:off x="2676" y="2153"/>
              <a:ext cx="46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5" name="Rectangle 117"/>
            <p:cNvSpPr>
              <a:spLocks noChangeArrowheads="1"/>
            </p:cNvSpPr>
            <p:nvPr/>
          </p:nvSpPr>
          <p:spPr bwMode="auto">
            <a:xfrm>
              <a:off x="2754" y="2176"/>
              <a:ext cx="2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MOHAVE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06" name="Rectangle 118"/>
            <p:cNvSpPr>
              <a:spLocks noChangeArrowheads="1"/>
            </p:cNvSpPr>
            <p:nvPr/>
          </p:nvSpPr>
          <p:spPr bwMode="auto">
            <a:xfrm>
              <a:off x="2863" y="2255"/>
              <a:ext cx="7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(4)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07" name="Rectangle 119"/>
            <p:cNvSpPr>
              <a:spLocks noChangeArrowheads="1"/>
            </p:cNvSpPr>
            <p:nvPr/>
          </p:nvSpPr>
          <p:spPr bwMode="auto">
            <a:xfrm>
              <a:off x="2798" y="2333"/>
              <a:ext cx="19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59,632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08" name="Rectangle 120"/>
            <p:cNvSpPr>
              <a:spLocks noChangeArrowheads="1"/>
            </p:cNvSpPr>
            <p:nvPr/>
          </p:nvSpPr>
          <p:spPr bwMode="auto">
            <a:xfrm>
              <a:off x="2831" y="2828"/>
              <a:ext cx="38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9" name="Rectangle 121"/>
            <p:cNvSpPr>
              <a:spLocks noChangeArrowheads="1"/>
            </p:cNvSpPr>
            <p:nvPr/>
          </p:nvSpPr>
          <p:spPr bwMode="auto">
            <a:xfrm>
              <a:off x="2878" y="2851"/>
              <a:ext cx="26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LA PAZ  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0" name="Rectangle 122"/>
            <p:cNvSpPr>
              <a:spLocks noChangeArrowheads="1"/>
            </p:cNvSpPr>
            <p:nvPr/>
          </p:nvSpPr>
          <p:spPr bwMode="auto">
            <a:xfrm>
              <a:off x="2980" y="2930"/>
              <a:ext cx="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(2)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1" name="Rectangle 123"/>
            <p:cNvSpPr>
              <a:spLocks noChangeArrowheads="1"/>
            </p:cNvSpPr>
            <p:nvPr/>
          </p:nvSpPr>
          <p:spPr bwMode="auto">
            <a:xfrm>
              <a:off x="2935" y="3008"/>
              <a:ext cx="16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4,222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2" name="Rectangle 124"/>
            <p:cNvSpPr>
              <a:spLocks noChangeArrowheads="1"/>
            </p:cNvSpPr>
            <p:nvPr/>
          </p:nvSpPr>
          <p:spPr bwMode="auto">
            <a:xfrm>
              <a:off x="2792" y="3289"/>
              <a:ext cx="42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3" name="Rectangle 125"/>
            <p:cNvSpPr>
              <a:spLocks noChangeArrowheads="1"/>
            </p:cNvSpPr>
            <p:nvPr/>
          </p:nvSpPr>
          <p:spPr bwMode="auto">
            <a:xfrm>
              <a:off x="2901" y="3313"/>
              <a:ext cx="185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YUMA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4" name="Rectangle 126"/>
            <p:cNvSpPr>
              <a:spLocks noChangeArrowheads="1"/>
            </p:cNvSpPr>
            <p:nvPr/>
          </p:nvSpPr>
          <p:spPr bwMode="auto">
            <a:xfrm>
              <a:off x="2964" y="3391"/>
              <a:ext cx="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(2)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5" name="Rectangle 127"/>
            <p:cNvSpPr>
              <a:spLocks noChangeArrowheads="1"/>
            </p:cNvSpPr>
            <p:nvPr/>
          </p:nvSpPr>
          <p:spPr bwMode="auto">
            <a:xfrm>
              <a:off x="2899" y="3470"/>
              <a:ext cx="19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69,998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6" name="Rectangle 128"/>
            <p:cNvSpPr>
              <a:spLocks noChangeArrowheads="1"/>
            </p:cNvSpPr>
            <p:nvPr/>
          </p:nvSpPr>
          <p:spPr bwMode="auto">
            <a:xfrm>
              <a:off x="3216" y="3005"/>
              <a:ext cx="504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7" name="Rectangle 129"/>
            <p:cNvSpPr>
              <a:spLocks noChangeArrowheads="1"/>
            </p:cNvSpPr>
            <p:nvPr/>
          </p:nvSpPr>
          <p:spPr bwMode="auto">
            <a:xfrm>
              <a:off x="3274" y="3029"/>
              <a:ext cx="34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51619"/>
                  </a:solidFill>
                </a:rPr>
                <a:t>MARICOPA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8" name="Rectangle 130"/>
            <p:cNvSpPr>
              <a:spLocks noChangeArrowheads="1"/>
            </p:cNvSpPr>
            <p:nvPr/>
          </p:nvSpPr>
          <p:spPr bwMode="auto">
            <a:xfrm>
              <a:off x="3406" y="3107"/>
              <a:ext cx="11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51619"/>
                  </a:solidFill>
                </a:rPr>
                <a:t>(12)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19" name="Rectangle 131"/>
            <p:cNvSpPr>
              <a:spLocks noChangeArrowheads="1"/>
            </p:cNvSpPr>
            <p:nvPr/>
          </p:nvSpPr>
          <p:spPr bwMode="auto">
            <a:xfrm>
              <a:off x="3339" y="3186"/>
              <a:ext cx="2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/>
                <a:t>892,744</a:t>
              </a:r>
              <a:endParaRPr lang="en-US" altLang="en-US" sz="800" b="1" dirty="0"/>
            </a:p>
          </p:txBody>
        </p:sp>
        <p:sp>
          <p:nvSpPr>
            <p:cNvPr id="89220" name="Rectangle 132"/>
            <p:cNvSpPr>
              <a:spLocks noChangeArrowheads="1"/>
            </p:cNvSpPr>
            <p:nvPr/>
          </p:nvSpPr>
          <p:spPr bwMode="auto">
            <a:xfrm>
              <a:off x="3871" y="3254"/>
              <a:ext cx="30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21" name="Rectangle 133"/>
            <p:cNvSpPr>
              <a:spLocks noChangeArrowheads="1"/>
            </p:cNvSpPr>
            <p:nvPr/>
          </p:nvSpPr>
          <p:spPr bwMode="auto">
            <a:xfrm>
              <a:off x="3919" y="3277"/>
              <a:ext cx="18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PINAL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22" name="Rectangle 134"/>
            <p:cNvSpPr>
              <a:spLocks noChangeArrowheads="1"/>
            </p:cNvSpPr>
            <p:nvPr/>
          </p:nvSpPr>
          <p:spPr bwMode="auto">
            <a:xfrm>
              <a:off x="3981" y="3356"/>
              <a:ext cx="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(8)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23" name="Rectangle 135"/>
            <p:cNvSpPr>
              <a:spLocks noChangeArrowheads="1"/>
            </p:cNvSpPr>
            <p:nvPr/>
          </p:nvSpPr>
          <p:spPr bwMode="auto">
            <a:xfrm>
              <a:off x="3916" y="3434"/>
              <a:ext cx="19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dirty="0" smtClean="0"/>
                <a:t>56,185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800" dirty="0"/>
            </a:p>
          </p:txBody>
        </p:sp>
        <p:sp>
          <p:nvSpPr>
            <p:cNvPr id="89224" name="Rectangle 136"/>
            <p:cNvSpPr>
              <a:spLocks noChangeArrowheads="1"/>
            </p:cNvSpPr>
            <p:nvPr/>
          </p:nvSpPr>
          <p:spPr bwMode="auto">
            <a:xfrm>
              <a:off x="4218" y="3254"/>
              <a:ext cx="69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25" name="Rectangle 137"/>
            <p:cNvSpPr>
              <a:spLocks noChangeArrowheads="1"/>
            </p:cNvSpPr>
            <p:nvPr/>
          </p:nvSpPr>
          <p:spPr bwMode="auto">
            <a:xfrm>
              <a:off x="4407" y="3277"/>
              <a:ext cx="28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GRAHAM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26" name="Rectangle 138"/>
            <p:cNvSpPr>
              <a:spLocks noChangeArrowheads="1"/>
            </p:cNvSpPr>
            <p:nvPr/>
          </p:nvSpPr>
          <p:spPr bwMode="auto">
            <a:xfrm>
              <a:off x="4504" y="3356"/>
              <a:ext cx="18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(14)    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27" name="Rectangle 139"/>
            <p:cNvSpPr>
              <a:spLocks noChangeArrowheads="1"/>
            </p:cNvSpPr>
            <p:nvPr/>
          </p:nvSpPr>
          <p:spPr bwMode="auto">
            <a:xfrm>
              <a:off x="4478" y="3434"/>
              <a:ext cx="16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9,516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28" name="Rectangle 140"/>
            <p:cNvSpPr>
              <a:spLocks noChangeArrowheads="1"/>
            </p:cNvSpPr>
            <p:nvPr/>
          </p:nvSpPr>
          <p:spPr bwMode="auto">
            <a:xfrm>
              <a:off x="3949" y="2863"/>
              <a:ext cx="617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29" name="Rectangle 141"/>
            <p:cNvSpPr>
              <a:spLocks noChangeArrowheads="1"/>
            </p:cNvSpPr>
            <p:nvPr/>
          </p:nvSpPr>
          <p:spPr bwMode="auto">
            <a:xfrm>
              <a:off x="4172" y="2965"/>
              <a:ext cx="15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51619"/>
                  </a:solidFill>
                </a:rPr>
                <a:t>GILA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0" name="Rectangle 142"/>
            <p:cNvSpPr>
              <a:spLocks noChangeArrowheads="1"/>
            </p:cNvSpPr>
            <p:nvPr/>
          </p:nvSpPr>
          <p:spPr bwMode="auto">
            <a:xfrm>
              <a:off x="4214" y="3044"/>
              <a:ext cx="27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(8)           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1" name="Rectangle 143"/>
            <p:cNvSpPr>
              <a:spLocks noChangeArrowheads="1"/>
            </p:cNvSpPr>
            <p:nvPr/>
          </p:nvSpPr>
          <p:spPr bwMode="auto">
            <a:xfrm>
              <a:off x="4170" y="3122"/>
              <a:ext cx="19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11,063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2" name="Rectangle 144"/>
            <p:cNvSpPr>
              <a:spLocks noChangeArrowheads="1"/>
            </p:cNvSpPr>
            <p:nvPr/>
          </p:nvSpPr>
          <p:spPr bwMode="auto">
            <a:xfrm>
              <a:off x="3409" y="3573"/>
              <a:ext cx="88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33" name="Rectangle 145"/>
            <p:cNvSpPr>
              <a:spLocks noChangeArrowheads="1"/>
            </p:cNvSpPr>
            <p:nvPr/>
          </p:nvSpPr>
          <p:spPr bwMode="auto">
            <a:xfrm>
              <a:off x="3763" y="3597"/>
              <a:ext cx="15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PIMA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4" name="Rectangle 146"/>
            <p:cNvSpPr>
              <a:spLocks noChangeArrowheads="1"/>
            </p:cNvSpPr>
            <p:nvPr/>
          </p:nvSpPr>
          <p:spPr bwMode="auto">
            <a:xfrm>
              <a:off x="3789" y="3676"/>
              <a:ext cx="11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(10)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5" name="Rectangle 147"/>
            <p:cNvSpPr>
              <a:spLocks noChangeArrowheads="1"/>
            </p:cNvSpPr>
            <p:nvPr/>
          </p:nvSpPr>
          <p:spPr bwMode="auto">
            <a:xfrm>
              <a:off x="3725" y="3754"/>
              <a:ext cx="2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232,416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6" name="Rectangle 148"/>
            <p:cNvSpPr>
              <a:spLocks noChangeArrowheads="1"/>
            </p:cNvSpPr>
            <p:nvPr/>
          </p:nvSpPr>
          <p:spPr bwMode="auto">
            <a:xfrm>
              <a:off x="4450" y="3609"/>
              <a:ext cx="41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37" name="Rectangle 149"/>
            <p:cNvSpPr>
              <a:spLocks noChangeArrowheads="1"/>
            </p:cNvSpPr>
            <p:nvPr/>
          </p:nvSpPr>
          <p:spPr bwMode="auto">
            <a:xfrm>
              <a:off x="4496" y="3633"/>
              <a:ext cx="28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COCHISE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8" name="Rectangle 150"/>
            <p:cNvSpPr>
              <a:spLocks noChangeArrowheads="1"/>
            </p:cNvSpPr>
            <p:nvPr/>
          </p:nvSpPr>
          <p:spPr bwMode="auto">
            <a:xfrm>
              <a:off x="4594" y="3711"/>
              <a:ext cx="11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(14)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39" name="Rectangle 151"/>
            <p:cNvSpPr>
              <a:spLocks noChangeArrowheads="1"/>
            </p:cNvSpPr>
            <p:nvPr/>
          </p:nvSpPr>
          <p:spPr bwMode="auto">
            <a:xfrm>
              <a:off x="4548" y="3790"/>
              <a:ext cx="19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/>
                <a:t>34,748</a:t>
              </a:r>
              <a:endParaRPr lang="en-US" altLang="en-US" sz="800" b="1" dirty="0"/>
            </a:p>
          </p:txBody>
        </p:sp>
        <p:sp>
          <p:nvSpPr>
            <p:cNvPr id="89240" name="Rectangle 152"/>
            <p:cNvSpPr>
              <a:spLocks noChangeArrowheads="1"/>
            </p:cNvSpPr>
            <p:nvPr/>
          </p:nvSpPr>
          <p:spPr bwMode="auto">
            <a:xfrm>
              <a:off x="3216" y="2544"/>
              <a:ext cx="46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41" name="Rectangle 153"/>
            <p:cNvSpPr>
              <a:spLocks noChangeArrowheads="1"/>
            </p:cNvSpPr>
            <p:nvPr/>
          </p:nvSpPr>
          <p:spPr bwMode="auto">
            <a:xfrm>
              <a:off x="3289" y="2567"/>
              <a:ext cx="28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YAVAPAI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2" name="Rectangle 154"/>
            <p:cNvSpPr>
              <a:spLocks noChangeArrowheads="1"/>
            </p:cNvSpPr>
            <p:nvPr/>
          </p:nvSpPr>
          <p:spPr bwMode="auto">
            <a:xfrm>
              <a:off x="3406" y="2646"/>
              <a:ext cx="7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>
                  <a:solidFill>
                    <a:srgbClr val="000000"/>
                  </a:solidFill>
                </a:rPr>
                <a:t>(6)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3" name="Rectangle 155"/>
            <p:cNvSpPr>
              <a:spLocks noChangeArrowheads="1"/>
            </p:cNvSpPr>
            <p:nvPr/>
          </p:nvSpPr>
          <p:spPr bwMode="auto">
            <a:xfrm>
              <a:off x="3339" y="2724"/>
              <a:ext cx="19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 smtClean="0">
                  <a:solidFill>
                    <a:srgbClr val="000000"/>
                  </a:solidFill>
                </a:rPr>
                <a:t>44,067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4" name="Rectangle 156"/>
            <p:cNvSpPr>
              <a:spLocks noChangeArrowheads="1"/>
            </p:cNvSpPr>
            <p:nvPr/>
          </p:nvSpPr>
          <p:spPr bwMode="auto">
            <a:xfrm>
              <a:off x="4832" y="3041"/>
              <a:ext cx="5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45" name="Rectangle 157"/>
            <p:cNvSpPr>
              <a:spLocks noChangeArrowheads="1"/>
            </p:cNvSpPr>
            <p:nvPr/>
          </p:nvSpPr>
          <p:spPr bwMode="auto">
            <a:xfrm>
              <a:off x="4951" y="3035"/>
              <a:ext cx="41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endPara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6" name="Rectangle 158"/>
            <p:cNvSpPr>
              <a:spLocks noChangeArrowheads="1"/>
            </p:cNvSpPr>
            <p:nvPr/>
          </p:nvSpPr>
          <p:spPr bwMode="auto">
            <a:xfrm>
              <a:off x="3987" y="3858"/>
              <a:ext cx="46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47" name="Rectangle 159"/>
            <p:cNvSpPr>
              <a:spLocks noChangeArrowheads="1"/>
            </p:cNvSpPr>
            <p:nvPr/>
          </p:nvSpPr>
          <p:spPr bwMode="auto">
            <a:xfrm>
              <a:off x="4107" y="3880"/>
              <a:ext cx="20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700" b="1" dirty="0">
                  <a:solidFill>
                    <a:srgbClr val="051619"/>
                  </a:solidFill>
                </a:rPr>
                <a:t>SANTA 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8" name="Rectangle 160"/>
            <p:cNvSpPr>
              <a:spLocks noChangeArrowheads="1"/>
            </p:cNvSpPr>
            <p:nvPr/>
          </p:nvSpPr>
          <p:spPr bwMode="auto">
            <a:xfrm>
              <a:off x="4137" y="3952"/>
              <a:ext cx="152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700" b="1" dirty="0">
                  <a:solidFill>
                    <a:srgbClr val="051619"/>
                  </a:solidFill>
                </a:rPr>
                <a:t>CRUZ</a:t>
              </a:r>
              <a:endParaRPr lang="en-US" alt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249" name="Rectangle 161"/>
            <p:cNvSpPr>
              <a:spLocks noChangeArrowheads="1"/>
            </p:cNvSpPr>
            <p:nvPr/>
          </p:nvSpPr>
          <p:spPr bwMode="auto">
            <a:xfrm>
              <a:off x="4273" y="4091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700" dirty="0">
                  <a:solidFill>
                    <a:schemeClr val="hlink"/>
                  </a:solidFill>
                </a:rPr>
                <a:t> </a:t>
              </a:r>
              <a:r>
                <a:rPr lang="en-US" altLang="en-US" sz="700" dirty="0"/>
                <a:t>(</a:t>
              </a:r>
              <a:r>
                <a:rPr lang="en-US" altLang="en-US" sz="700" b="1" dirty="0"/>
                <a:t>10)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700" b="1" dirty="0" smtClean="0"/>
                <a:t>20,198</a:t>
              </a:r>
              <a:endPara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89250" name="Group 162"/>
            <p:cNvGrpSpPr>
              <a:grpSpLocks/>
            </p:cNvGrpSpPr>
            <p:nvPr/>
          </p:nvGrpSpPr>
          <p:grpSpPr bwMode="auto">
            <a:xfrm>
              <a:off x="4758" y="3132"/>
              <a:ext cx="193" cy="32"/>
              <a:chOff x="6778" y="5107"/>
              <a:chExt cx="444" cy="80"/>
            </a:xfrm>
          </p:grpSpPr>
          <p:sp>
            <p:nvSpPr>
              <p:cNvPr id="89251" name="Line 163"/>
              <p:cNvSpPr>
                <a:spLocks noChangeShapeType="1"/>
              </p:cNvSpPr>
              <p:nvPr/>
            </p:nvSpPr>
            <p:spPr bwMode="auto">
              <a:xfrm flipH="1">
                <a:off x="6854" y="5146"/>
                <a:ext cx="292" cy="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52" name="Freeform 164"/>
              <p:cNvSpPr>
                <a:spLocks/>
              </p:cNvSpPr>
              <p:nvPr/>
            </p:nvSpPr>
            <p:spPr bwMode="auto">
              <a:xfrm>
                <a:off x="7143" y="5107"/>
                <a:ext cx="79" cy="80"/>
              </a:xfrm>
              <a:custGeom>
                <a:avLst/>
                <a:gdLst>
                  <a:gd name="T0" fmla="*/ 0 w 79"/>
                  <a:gd name="T1" fmla="*/ 80 h 80"/>
                  <a:gd name="T2" fmla="*/ 79 w 79"/>
                  <a:gd name="T3" fmla="*/ 39 h 80"/>
                  <a:gd name="T4" fmla="*/ 0 w 79"/>
                  <a:gd name="T5" fmla="*/ 0 h 80"/>
                  <a:gd name="T6" fmla="*/ 0 w 79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0">
                    <a:moveTo>
                      <a:pt x="0" y="80"/>
                    </a:moveTo>
                    <a:lnTo>
                      <a:pt x="79" y="39"/>
                    </a:lnTo>
                    <a:lnTo>
                      <a:pt x="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53" name="Freeform 165"/>
              <p:cNvSpPr>
                <a:spLocks/>
              </p:cNvSpPr>
              <p:nvPr/>
            </p:nvSpPr>
            <p:spPr bwMode="auto">
              <a:xfrm>
                <a:off x="6778" y="5107"/>
                <a:ext cx="82" cy="80"/>
              </a:xfrm>
              <a:custGeom>
                <a:avLst/>
                <a:gdLst>
                  <a:gd name="T0" fmla="*/ 82 w 82"/>
                  <a:gd name="T1" fmla="*/ 0 h 80"/>
                  <a:gd name="T2" fmla="*/ 0 w 82"/>
                  <a:gd name="T3" fmla="*/ 39 h 80"/>
                  <a:gd name="T4" fmla="*/ 82 w 82"/>
                  <a:gd name="T5" fmla="*/ 80 h 80"/>
                  <a:gd name="T6" fmla="*/ 82 w 82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80">
                    <a:moveTo>
                      <a:pt x="82" y="0"/>
                    </a:moveTo>
                    <a:lnTo>
                      <a:pt x="0" y="39"/>
                    </a:lnTo>
                    <a:lnTo>
                      <a:pt x="82" y="8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9254" name="Group 166"/>
            <p:cNvGrpSpPr>
              <a:grpSpLocks/>
            </p:cNvGrpSpPr>
            <p:nvPr/>
          </p:nvGrpSpPr>
          <p:grpSpPr bwMode="auto">
            <a:xfrm>
              <a:off x="4325" y="3995"/>
              <a:ext cx="34" cy="107"/>
              <a:chOff x="5764" y="7276"/>
              <a:chExt cx="79" cy="267"/>
            </a:xfrm>
          </p:grpSpPr>
          <p:sp>
            <p:nvSpPr>
              <p:cNvPr id="89255" name="Line 167"/>
              <p:cNvSpPr>
                <a:spLocks noChangeShapeType="1"/>
              </p:cNvSpPr>
              <p:nvPr/>
            </p:nvSpPr>
            <p:spPr bwMode="auto">
              <a:xfrm>
                <a:off x="5802" y="7352"/>
                <a:ext cx="0" cy="115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56" name="Freeform 168"/>
              <p:cNvSpPr>
                <a:spLocks/>
              </p:cNvSpPr>
              <p:nvPr/>
            </p:nvSpPr>
            <p:spPr bwMode="auto">
              <a:xfrm>
                <a:off x="5764" y="7276"/>
                <a:ext cx="79" cy="82"/>
              </a:xfrm>
              <a:custGeom>
                <a:avLst/>
                <a:gdLst>
                  <a:gd name="T0" fmla="*/ 79 w 79"/>
                  <a:gd name="T1" fmla="*/ 82 h 82"/>
                  <a:gd name="T2" fmla="*/ 38 w 79"/>
                  <a:gd name="T3" fmla="*/ 0 h 82"/>
                  <a:gd name="T4" fmla="*/ 0 w 79"/>
                  <a:gd name="T5" fmla="*/ 82 h 82"/>
                  <a:gd name="T6" fmla="*/ 79 w 79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2">
                    <a:moveTo>
                      <a:pt x="79" y="82"/>
                    </a:moveTo>
                    <a:lnTo>
                      <a:pt x="38" y="0"/>
                    </a:lnTo>
                    <a:lnTo>
                      <a:pt x="0" y="82"/>
                    </a:lnTo>
                    <a:lnTo>
                      <a:pt x="79" y="82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57" name="Freeform 169"/>
              <p:cNvSpPr>
                <a:spLocks/>
              </p:cNvSpPr>
              <p:nvPr/>
            </p:nvSpPr>
            <p:spPr bwMode="auto">
              <a:xfrm>
                <a:off x="5764" y="7463"/>
                <a:ext cx="79" cy="80"/>
              </a:xfrm>
              <a:custGeom>
                <a:avLst/>
                <a:gdLst>
                  <a:gd name="T0" fmla="*/ 0 w 79"/>
                  <a:gd name="T1" fmla="*/ 0 h 80"/>
                  <a:gd name="T2" fmla="*/ 38 w 79"/>
                  <a:gd name="T3" fmla="*/ 80 h 80"/>
                  <a:gd name="T4" fmla="*/ 79 w 79"/>
                  <a:gd name="T5" fmla="*/ 0 h 80"/>
                  <a:gd name="T6" fmla="*/ 0 w 79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0">
                    <a:moveTo>
                      <a:pt x="0" y="0"/>
                    </a:moveTo>
                    <a:lnTo>
                      <a:pt x="38" y="80"/>
                    </a:ln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9258" name="Rectangle 170"/>
            <p:cNvSpPr>
              <a:spLocks noChangeArrowheads="1"/>
            </p:cNvSpPr>
            <p:nvPr/>
          </p:nvSpPr>
          <p:spPr bwMode="auto">
            <a:xfrm>
              <a:off x="5051" y="3131"/>
              <a:ext cx="37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/>
                <a:t>GREENLEE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/>
                <a:t>      (14)</a:t>
              </a:r>
            </a:p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altLang="en-US" sz="800" b="1" dirty="0"/>
                <a:t>      </a:t>
              </a:r>
              <a:r>
                <a:rPr lang="en-US" altLang="en-US" sz="800" b="1" dirty="0" smtClean="0"/>
                <a:t>1,586</a:t>
              </a:r>
              <a:endParaRPr lang="en-US" altLang="en-US" sz="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89262" name="Text Box 174"/>
          <p:cNvSpPr txBox="1">
            <a:spLocks noChangeArrowheads="1"/>
          </p:cNvSpPr>
          <p:nvPr/>
        </p:nvSpPr>
        <p:spPr bwMode="auto">
          <a:xfrm>
            <a:off x="2819400" y="2165350"/>
            <a:ext cx="12192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/>
              <a:t>UHC, UFC </a:t>
            </a:r>
            <a:endParaRPr lang="en-US" altLang="en-US" sz="1200" b="1" dirty="0"/>
          </a:p>
        </p:txBody>
      </p:sp>
      <p:sp>
        <p:nvSpPr>
          <p:cNvPr id="89263" name="Text Box 175"/>
          <p:cNvSpPr txBox="1">
            <a:spLocks noChangeArrowheads="1"/>
          </p:cNvSpPr>
          <p:nvPr/>
        </p:nvSpPr>
        <p:spPr bwMode="auto">
          <a:xfrm>
            <a:off x="2819400" y="2632075"/>
            <a:ext cx="1219200" cy="28416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/>
              <a:t>UHC, </a:t>
            </a:r>
            <a:r>
              <a:rPr lang="en-US" altLang="en-US" sz="1200" b="1" dirty="0"/>
              <a:t>HCA</a:t>
            </a:r>
          </a:p>
        </p:txBody>
      </p:sp>
      <p:sp>
        <p:nvSpPr>
          <p:cNvPr id="89264" name="Text Box 176"/>
          <p:cNvSpPr txBox="1">
            <a:spLocks noChangeArrowheads="1"/>
          </p:cNvSpPr>
          <p:nvPr/>
        </p:nvSpPr>
        <p:spPr bwMode="auto">
          <a:xfrm>
            <a:off x="2819400" y="3098800"/>
            <a:ext cx="1219200" cy="284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/>
              <a:t>UHC, UFC</a:t>
            </a:r>
            <a:endParaRPr lang="en-US" altLang="en-US" sz="1200" b="1" dirty="0"/>
          </a:p>
        </p:txBody>
      </p:sp>
      <p:sp>
        <p:nvSpPr>
          <p:cNvPr id="89265" name="Text Box 177"/>
          <p:cNvSpPr txBox="1">
            <a:spLocks noChangeArrowheads="1"/>
          </p:cNvSpPr>
          <p:nvPr/>
        </p:nvSpPr>
        <p:spPr bwMode="auto">
          <a:xfrm>
            <a:off x="2819400" y="3565525"/>
            <a:ext cx="1219200" cy="2841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/>
              <a:t>HCA, </a:t>
            </a:r>
            <a:r>
              <a:rPr lang="en-US" altLang="en-US" sz="1200" b="1" dirty="0"/>
              <a:t>UFC</a:t>
            </a:r>
          </a:p>
        </p:txBody>
      </p:sp>
      <p:sp>
        <p:nvSpPr>
          <p:cNvPr id="89266" name="Text Box 178"/>
          <p:cNvSpPr txBox="1">
            <a:spLocks noChangeArrowheads="1"/>
          </p:cNvSpPr>
          <p:nvPr/>
        </p:nvSpPr>
        <p:spPr bwMode="auto">
          <a:xfrm>
            <a:off x="2819400" y="3962400"/>
            <a:ext cx="1524000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/>
              <a:t>UHC, </a:t>
            </a:r>
            <a:r>
              <a:rPr lang="en-US" altLang="en-US" sz="1200" b="1" dirty="0"/>
              <a:t>HCA, UFC, </a:t>
            </a:r>
            <a:r>
              <a:rPr lang="en-US" altLang="en-US" sz="1200" b="1" dirty="0" smtClean="0"/>
              <a:t>Care1st</a:t>
            </a:r>
            <a:r>
              <a:rPr lang="en-US" altLang="en-US" sz="1200" b="1" dirty="0"/>
              <a:t>, </a:t>
            </a:r>
            <a:r>
              <a:rPr lang="en-US" altLang="en-US" sz="1200" b="1" dirty="0" smtClean="0"/>
              <a:t> MCP</a:t>
            </a:r>
            <a:endParaRPr lang="en-US" altLang="en-US" sz="1200" b="1" dirty="0"/>
          </a:p>
        </p:txBody>
      </p:sp>
      <p:sp>
        <p:nvSpPr>
          <p:cNvPr id="89267" name="Text Box 179"/>
          <p:cNvSpPr txBox="1">
            <a:spLocks noChangeArrowheads="1"/>
          </p:cNvSpPr>
          <p:nvPr/>
        </p:nvSpPr>
        <p:spPr bwMode="auto">
          <a:xfrm>
            <a:off x="2819400" y="4532313"/>
            <a:ext cx="1524000" cy="46166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/>
              <a:t>UHC, </a:t>
            </a:r>
            <a:r>
              <a:rPr lang="en-US" altLang="en-US" sz="1200" b="1" dirty="0"/>
              <a:t>Care 1</a:t>
            </a:r>
            <a:r>
              <a:rPr lang="en-US" altLang="en-US" sz="1200" b="1" baseline="30000" dirty="0"/>
              <a:t>st</a:t>
            </a:r>
            <a:r>
              <a:rPr lang="en-US" altLang="en-US" sz="1200" b="1" dirty="0"/>
              <a:t>, HCA, MHP, MCP, </a:t>
            </a:r>
            <a:r>
              <a:rPr lang="en-US" altLang="en-US" sz="1200" b="1" dirty="0" smtClean="0"/>
              <a:t>PHP, HNA</a:t>
            </a:r>
            <a:endParaRPr lang="en-US" altLang="en-US" sz="1200" b="1" dirty="0"/>
          </a:p>
        </p:txBody>
      </p:sp>
      <p:sp>
        <p:nvSpPr>
          <p:cNvPr id="89268" name="Text Box 180"/>
          <p:cNvSpPr txBox="1">
            <a:spLocks noChangeArrowheads="1"/>
          </p:cNvSpPr>
          <p:nvPr/>
        </p:nvSpPr>
        <p:spPr bwMode="auto">
          <a:xfrm>
            <a:off x="2819400" y="5278438"/>
            <a:ext cx="1219200" cy="284162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/>
              <a:t>UHC, </a:t>
            </a:r>
            <a:r>
              <a:rPr lang="en-US" altLang="en-US" sz="1200" b="1" dirty="0"/>
              <a:t>UFC</a:t>
            </a:r>
          </a:p>
        </p:txBody>
      </p:sp>
    </p:spTree>
    <p:extLst>
      <p:ext uri="{BB962C8B-B14F-4D97-AF65-F5344CB8AC3E}">
        <p14:creationId xmlns:p14="http://schemas.microsoft.com/office/powerpoint/2010/main" val="35420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Rehabilitative Services (CRS) – </a:t>
            </a:r>
            <a:r>
              <a:rPr lang="en-US" dirty="0"/>
              <a:t>Current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Program for children with chronic conditions specified in rule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One statewide CRS Contracted Health Plan to provide: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Physical </a:t>
            </a:r>
            <a:r>
              <a:rPr lang="en-US" sz="2400" dirty="0" smtClean="0">
                <a:solidFill>
                  <a:schemeClr val="tx1"/>
                </a:solidFill>
              </a:rPr>
              <a:t>(Acute &amp; CRS) </a:t>
            </a:r>
            <a:r>
              <a:rPr lang="en-US" sz="2400" u="sng" dirty="0" smtClean="0"/>
              <a:t>and</a:t>
            </a:r>
            <a:r>
              <a:rPr lang="en-US" sz="2400" dirty="0" smtClean="0"/>
              <a:t> BH services for most CRS members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CRS and BH services to children in Foster Care and children determined Developmentally Disabled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Various service options for American Indians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Required to have MSICs in network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spcBef>
                <a:spcPts val="600"/>
              </a:spcBef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HCCCS Powerpoint">
  <a:themeElements>
    <a:clrScheme name="AHCCCS Colors">
      <a:dk1>
        <a:srgbClr val="595959"/>
      </a:dk1>
      <a:lt1>
        <a:sysClr val="window" lastClr="FFFFFF"/>
      </a:lt1>
      <a:dk2>
        <a:srgbClr val="318DCC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AHCCCS">
      <a:majorFont>
        <a:latin typeface="Tw Cen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HCCCS Powerpoint">
  <a:themeElements>
    <a:clrScheme name="AHCCCS Colors">
      <a:dk1>
        <a:srgbClr val="595959"/>
      </a:dk1>
      <a:lt1>
        <a:sysClr val="window" lastClr="FFFFFF"/>
      </a:lt1>
      <a:dk2>
        <a:srgbClr val="318DCC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AHCCCS">
      <a:majorFont>
        <a:latin typeface="Tw Cen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HCCCS Powerpoint">
  <a:themeElements>
    <a:clrScheme name="AHCCCS Colors">
      <a:dk1>
        <a:srgbClr val="595959"/>
      </a:dk1>
      <a:lt1>
        <a:sysClr val="window" lastClr="FFFFFF"/>
      </a:lt1>
      <a:dk2>
        <a:srgbClr val="318DCC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AHCCCS">
      <a:majorFont>
        <a:latin typeface="Tw Cen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1228</Words>
  <Application>Microsoft Office PowerPoint</Application>
  <PresentationFormat>On-screen Show (4:3)</PresentationFormat>
  <Paragraphs>453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AHCCCS Powerpoint</vt:lpstr>
      <vt:lpstr>1_AHCCCS Powerpoint</vt:lpstr>
      <vt:lpstr>2_AHCCCS Powerpoint</vt:lpstr>
      <vt:lpstr> Integrated Contractors RFI  for members in   Acute and CRS Program  AHCCCS Update Meeting January 25, 2017</vt:lpstr>
      <vt:lpstr>RFI INFORMATION</vt:lpstr>
      <vt:lpstr>Integrated Contractor Anticipated Procurement Timeline</vt:lpstr>
      <vt:lpstr>AHCCCS Contract Timeline</vt:lpstr>
      <vt:lpstr>Current Contract Terms RBHA, CRS, Acute</vt:lpstr>
      <vt:lpstr>Integration Efforts</vt:lpstr>
      <vt:lpstr>Acute – Current Program</vt:lpstr>
      <vt:lpstr>Acute Enrollment  As of January 1, 2017 </vt:lpstr>
      <vt:lpstr>Children’s Rehabilitative Services (CRS) – Current Program</vt:lpstr>
      <vt:lpstr>CRS - Fully Integrated Enrollment  As of January 1, 2017 </vt:lpstr>
      <vt:lpstr>RFI HIGHLIGHTS</vt:lpstr>
      <vt:lpstr>Acute Geographic Service Areas</vt:lpstr>
      <vt:lpstr>Current RBHA GSAs</vt:lpstr>
      <vt:lpstr>ALTCS-EPD Geographic Service Areas</vt:lpstr>
      <vt:lpstr>RFI HIGHLIGHTS continued</vt:lpstr>
      <vt:lpstr>RFI HIGHLIGHTS continued</vt:lpstr>
      <vt:lpstr>Affiliated Organizations - North</vt:lpstr>
      <vt:lpstr>Affiliated Organizations - Central </vt:lpstr>
      <vt:lpstr>Affiliated Organizations - South</vt:lpstr>
      <vt:lpstr>RFI HIGHLIGHTS continued</vt:lpstr>
      <vt:lpstr>RFI HIGHLIGHTS continued</vt:lpstr>
      <vt:lpstr>RFI HIGHLIGHTS continued</vt:lpstr>
      <vt:lpstr>PowerPoint Presentation</vt:lpstr>
    </vt:vector>
  </TitlesOfParts>
  <Company>AHCCCS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Acute/CRS RFP  Stakeholder Forum</dc:title>
  <dc:creator>Price, Kari</dc:creator>
  <cp:lastModifiedBy>Price, Kari</cp:lastModifiedBy>
  <cp:revision>55</cp:revision>
  <dcterms:created xsi:type="dcterms:W3CDTF">2017-01-11T18:12:59Z</dcterms:created>
  <dcterms:modified xsi:type="dcterms:W3CDTF">2017-01-27T02:43:50Z</dcterms:modified>
</cp:coreProperties>
</file>