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4"/>
  </p:sldMasterIdLst>
  <p:notesMasterIdLst>
    <p:notesMasterId r:id="rId9"/>
  </p:notesMasterIdLst>
  <p:sldIdLst>
    <p:sldId id="336" r:id="rId5"/>
    <p:sldId id="337" r:id="rId6"/>
    <p:sldId id="338" r:id="rId7"/>
    <p:sldId id="339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606" y="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46DAAAD-9A8A-4037-9921-B72F2182C2F4}" type="datetimeFigureOut">
              <a:rPr lang="en-US" smtClean="0"/>
              <a:t>5/13/2016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C9C71B4-0BE4-46D8-9A18-4A1D7B2ED1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211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448056" y="2015653"/>
            <a:ext cx="6705600" cy="1905000"/>
          </a:xfrm>
          <a:prstGeom prst="rect">
            <a:avLst/>
          </a:prstGeom>
        </p:spPr>
        <p:txBody>
          <a:bodyPr anchor="b" anchorCtr="0"/>
          <a:lstStyle>
            <a:lvl1pPr algn="l">
              <a:defRPr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57200" y="4114800"/>
            <a:ext cx="4724400" cy="2133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38616"/>
            <a:ext cx="4648200" cy="126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244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749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nsition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42875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Transition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49072" y="4114800"/>
            <a:ext cx="5723128" cy="1676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262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384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ith Titl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073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6474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6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381000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6514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4610101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97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e-Contras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624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57200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8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3"/>
          </p:nvPr>
        </p:nvSpPr>
        <p:spPr>
          <a:xfrm>
            <a:off x="4572000" y="167640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587531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8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14566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634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Question?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420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9632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9632"/>
            <a:ext cx="9144000" cy="381000"/>
          </a:xfrm>
          <a:prstGeom prst="rect">
            <a:avLst/>
          </a:prstGeom>
        </p:spPr>
        <p:txBody>
          <a:bodyPr anchor="b" anchorCtr="0"/>
          <a:lstStyle>
            <a:lvl1pPr algn="ctr">
              <a:lnSpc>
                <a:spcPts val="1200"/>
              </a:lnSpc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 smtClean="0"/>
              <a:t>Reaching across Arizona to provide comprehensive 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155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BRB – 340B provision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000" b="1" dirty="0" smtClean="0"/>
          </a:p>
          <a:p>
            <a:r>
              <a:rPr lang="en-US" sz="2800" dirty="0"/>
              <a:t>Laws 2016, </a:t>
            </a:r>
            <a:r>
              <a:rPr lang="en-US" sz="2800" dirty="0" smtClean="0"/>
              <a:t>Ch. 122 extends existing 340B requirements that apply to FQHCs to other 340B covered entities</a:t>
            </a:r>
          </a:p>
          <a:p>
            <a:r>
              <a:rPr lang="en-US" sz="2800" dirty="0" smtClean="0"/>
              <a:t>Does not apply to licensed hospitals and outpatient facilities owned or operated by a licensed hospital</a:t>
            </a:r>
          </a:p>
          <a:p>
            <a:r>
              <a:rPr lang="en-US" sz="2800" dirty="0" smtClean="0"/>
              <a:t>AHCCCS must report by November 1, 2016 on feasibility and costs of applying to hospitals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179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340B Entities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340B entities submit POS and physician administered drug claims – whether or not drugs purchased under 340B program at lesser of:</a:t>
            </a:r>
            <a:endParaRPr lang="en-US" dirty="0"/>
          </a:p>
          <a:p>
            <a:pPr lvl="1"/>
            <a:r>
              <a:rPr lang="en-US" dirty="0" smtClean="0"/>
              <a:t>AAC</a:t>
            </a:r>
          </a:p>
          <a:p>
            <a:pPr lvl="1"/>
            <a:r>
              <a:rPr lang="en-US" dirty="0" smtClean="0"/>
              <a:t>340B ceiling price</a:t>
            </a:r>
          </a:p>
          <a:p>
            <a:r>
              <a:rPr lang="en-US" dirty="0" smtClean="0"/>
              <a:t>May also include professional (dispensing) fee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433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Contracted Pharmacies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Pharmacies contracted with 340B entities</a:t>
            </a:r>
          </a:p>
          <a:p>
            <a:pPr lvl="1"/>
            <a:r>
              <a:rPr lang="en-US" dirty="0" smtClean="0"/>
              <a:t>May not be paid for drugs dispensed as part of 340B program</a:t>
            </a:r>
          </a:p>
          <a:p>
            <a:pPr lvl="1"/>
            <a:r>
              <a:rPr lang="en-US" dirty="0" smtClean="0"/>
              <a:t>Shall be paid for non-340B drugs at regular contracted amounts</a:t>
            </a:r>
            <a:endParaRPr lang="en-US" dirty="0"/>
          </a:p>
          <a:p>
            <a:r>
              <a:rPr lang="en-US" dirty="0"/>
              <a:t>Necessary to deal with rebate </a:t>
            </a:r>
            <a:r>
              <a:rPr lang="en-US" dirty="0" smtClean="0"/>
              <a:t>issue – state may not “double dip”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355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AHCCCS cross divisional implementation team</a:t>
            </a:r>
          </a:p>
          <a:p>
            <a:r>
              <a:rPr lang="en-US" dirty="0" smtClean="0"/>
              <a:t>MCO workgroup?</a:t>
            </a:r>
          </a:p>
          <a:p>
            <a:r>
              <a:rPr lang="en-US" dirty="0" smtClean="0"/>
              <a:t>Dispensing fee discussions</a:t>
            </a:r>
          </a:p>
          <a:p>
            <a:r>
              <a:rPr lang="en-US" dirty="0" smtClean="0"/>
              <a:t>CMS approval – 1/1/17?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954592"/>
      </p:ext>
    </p:extLst>
  </p:cSld>
  <p:clrMapOvr>
    <a:masterClrMapping/>
  </p:clrMapOvr>
</p:sld>
</file>

<file path=ppt/theme/theme1.xml><?xml version="1.0" encoding="utf-8"?>
<a:theme xmlns:a="http://schemas.openxmlformats.org/drawingml/2006/main" name="AHCCCS template 2014">
  <a:themeElements>
    <a:clrScheme name="AHCCCS 1">
      <a:dk1>
        <a:srgbClr val="595959"/>
      </a:dk1>
      <a:lt1>
        <a:sysClr val="window" lastClr="FFFFFF"/>
      </a:lt1>
      <a:dk2>
        <a:srgbClr val="1F497D"/>
      </a:dk2>
      <a:lt2>
        <a:srgbClr val="FFFFFF"/>
      </a:lt2>
      <a:accent1>
        <a:srgbClr val="318DCC"/>
      </a:accent1>
      <a:accent2>
        <a:srgbClr val="FFCB08"/>
      </a:accent2>
      <a:accent3>
        <a:srgbClr val="702339"/>
      </a:accent3>
      <a:accent4>
        <a:srgbClr val="6E9282"/>
      </a:accent4>
      <a:accent5>
        <a:srgbClr val="A0CEEC"/>
      </a:accent5>
      <a:accent6>
        <a:srgbClr val="FAE69C"/>
      </a:accent6>
      <a:hlink>
        <a:srgbClr val="318DCC"/>
      </a:hlink>
      <a:folHlink>
        <a:srgbClr val="70233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3336302D67D646BD4CAC60635CE07C" ma:contentTypeVersion="0" ma:contentTypeDescription="Create a new document." ma:contentTypeScope="" ma:versionID="4e7c2af3f08bb61efd49e50eaa0219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5F11FE5-0FFB-4223-9E03-E451D040720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E573ED5-147F-468E-AC3C-A8ACE1DAFB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FEE215D-4351-4A2B-B4CB-92C130A55CB1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AHCCCS template 2014</Template>
  <TotalTime>7584</TotalTime>
  <Words>181</Words>
  <Application>Microsoft Office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AHCCCS template 2014</vt:lpstr>
      <vt:lpstr>Budget BRB – 340B provision</vt:lpstr>
      <vt:lpstr>340B Entities</vt:lpstr>
      <vt:lpstr>Contracted Pharmacies</vt:lpstr>
      <vt:lpstr>Next Steps </vt:lpstr>
    </vt:vector>
  </TitlesOfParts>
  <Company>AHCCCS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Mayer, Lorie</dc:creator>
  <cp:lastModifiedBy>Lazare, Beth</cp:lastModifiedBy>
  <cp:revision>118</cp:revision>
  <cp:lastPrinted>2016-05-13T11:58:52Z</cp:lastPrinted>
  <dcterms:created xsi:type="dcterms:W3CDTF">2015-09-17T22:24:40Z</dcterms:created>
  <dcterms:modified xsi:type="dcterms:W3CDTF">2016-05-18T05:18:29Z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0x0101006B3336302D67D646BD4CAC60635CE07C</vt:lpwstr>
  </property>
</Properties>
</file>