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8"/>
  </p:notesMasterIdLst>
  <p:handoutMasterIdLst>
    <p:handoutMasterId r:id="rId9"/>
  </p:handoutMasterIdLst>
  <p:sldIdLst>
    <p:sldId id="407" r:id="rId2"/>
    <p:sldId id="429" r:id="rId3"/>
    <p:sldId id="380" r:id="rId4"/>
    <p:sldId id="445" r:id="rId5"/>
    <p:sldId id="442" r:id="rId6"/>
    <p:sldId id="444" r:id="rId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540A624-2494-4D54-AD6E-23AF21DA9F71}">
          <p14:sldIdLst>
            <p14:sldId id="407"/>
            <p14:sldId id="429"/>
            <p14:sldId id="380"/>
            <p14:sldId id="445"/>
            <p14:sldId id="442"/>
            <p14:sldId id="44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Mori" initials="BM" lastIdx="1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759"/>
    <a:srgbClr val="95D600"/>
    <a:srgbClr val="FFFFFF"/>
    <a:srgbClr val="0093C9"/>
    <a:srgbClr val="E53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9857" autoAdjust="0"/>
  </p:normalViewPr>
  <p:slideViewPr>
    <p:cSldViewPr snapToGrid="0">
      <p:cViewPr varScale="1">
        <p:scale>
          <a:sx n="112" d="100"/>
          <a:sy n="112" d="100"/>
        </p:scale>
        <p:origin x="12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78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F553AD-661D-4233-ACED-FA0F2E130673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9694A82-6E06-4AF1-A79E-89B23F548FBB}">
      <dgm:prSet phldrT="[Text]" custT="1"/>
      <dgm:spPr/>
      <dgm:t>
        <a:bodyPr/>
        <a:lstStyle/>
        <a:p>
          <a:r>
            <a:rPr lang="en-US" sz="1800" dirty="0"/>
            <a:t>Prospective payment rate reduction (max 3%) applied to all services (no claim consolidation or denial)</a:t>
          </a:r>
        </a:p>
      </dgm:t>
    </dgm:pt>
    <dgm:pt modelId="{0B87B3F7-270A-4217-997B-ED4D6C6AF10E}" type="parTrans" cxnId="{EF1C1BE5-5A79-49B7-A280-93AA643706A1}">
      <dgm:prSet/>
      <dgm:spPr/>
      <dgm:t>
        <a:bodyPr/>
        <a:lstStyle/>
        <a:p>
          <a:endParaRPr lang="en-US"/>
        </a:p>
      </dgm:t>
    </dgm:pt>
    <dgm:pt modelId="{7B7DCC5F-1B91-417C-967E-7D62CF2B7A63}" type="sibTrans" cxnId="{EF1C1BE5-5A79-49B7-A280-93AA643706A1}">
      <dgm:prSet/>
      <dgm:spPr/>
      <dgm:t>
        <a:bodyPr/>
        <a:lstStyle/>
        <a:p>
          <a:endParaRPr lang="en-US"/>
        </a:p>
      </dgm:t>
    </dgm:pt>
    <dgm:pt modelId="{A92D37B7-887B-4B63-8CD5-1B4335E46308}">
      <dgm:prSet phldrT="[Text]" custT="1"/>
      <dgm:spPr/>
      <dgm:t>
        <a:bodyPr/>
        <a:lstStyle/>
        <a:p>
          <a:r>
            <a:rPr lang="en-US" sz="2100" dirty="0"/>
            <a:t>Arizona Medicaid</a:t>
          </a:r>
        </a:p>
      </dgm:t>
    </dgm:pt>
    <dgm:pt modelId="{611B0D37-849E-4CE2-B692-3E9D6E6F4C05}" type="parTrans" cxnId="{720D4345-D66F-4EBF-9327-8DEDF652792B}">
      <dgm:prSet/>
      <dgm:spPr/>
      <dgm:t>
        <a:bodyPr/>
        <a:lstStyle/>
        <a:p>
          <a:endParaRPr lang="en-US"/>
        </a:p>
      </dgm:t>
    </dgm:pt>
    <dgm:pt modelId="{036727A8-DE36-4DCF-BF0C-952496DE70DE}" type="sibTrans" cxnId="{720D4345-D66F-4EBF-9327-8DEDF652792B}">
      <dgm:prSet/>
      <dgm:spPr/>
      <dgm:t>
        <a:bodyPr/>
        <a:lstStyle/>
        <a:p>
          <a:endParaRPr lang="en-US"/>
        </a:p>
      </dgm:t>
    </dgm:pt>
    <dgm:pt modelId="{1E426417-86F3-4DB2-A3AE-928E99145E91}">
      <dgm:prSet phldrT="[Text]" custT="1"/>
      <dgm:spPr/>
      <dgm:t>
        <a:bodyPr/>
        <a:lstStyle/>
        <a:p>
          <a:r>
            <a:rPr lang="en-US" sz="1800" dirty="0"/>
            <a:t>Medical review required for 72-hour, same DRG readmissions without prior authorization</a:t>
          </a:r>
        </a:p>
      </dgm:t>
    </dgm:pt>
    <dgm:pt modelId="{50EDACBC-412F-42D1-BB19-3FCEE2D30999}" type="parTrans" cxnId="{95D84D56-A008-490C-B499-547F3E474329}">
      <dgm:prSet/>
      <dgm:spPr/>
      <dgm:t>
        <a:bodyPr/>
        <a:lstStyle/>
        <a:p>
          <a:endParaRPr lang="en-US"/>
        </a:p>
      </dgm:t>
    </dgm:pt>
    <dgm:pt modelId="{BCC1B90C-7B87-42E7-AE89-3146ACEAEB9D}" type="sibTrans" cxnId="{95D84D56-A008-490C-B499-547F3E474329}">
      <dgm:prSet/>
      <dgm:spPr/>
      <dgm:t>
        <a:bodyPr/>
        <a:lstStyle/>
        <a:p>
          <a:endParaRPr lang="en-US"/>
        </a:p>
      </dgm:t>
    </dgm:pt>
    <dgm:pt modelId="{CEAEB982-D0D9-44CC-95EE-DAB933A561A1}">
      <dgm:prSet phldrT="[Text]" custT="1"/>
      <dgm:spPr/>
      <dgm:t>
        <a:bodyPr/>
        <a:lstStyle/>
        <a:p>
          <a:r>
            <a:rPr lang="en-US" sz="1800" dirty="0"/>
            <a:t>Based on 30-day risk-adjusted readmission rates</a:t>
          </a:r>
        </a:p>
      </dgm:t>
    </dgm:pt>
    <dgm:pt modelId="{F35255FF-026E-4A0D-B755-4A5A2702E40E}" type="parTrans" cxnId="{A8515A15-C97D-402C-AF31-72CE303DF1CA}">
      <dgm:prSet/>
      <dgm:spPr/>
      <dgm:t>
        <a:bodyPr/>
        <a:lstStyle/>
        <a:p>
          <a:endParaRPr lang="en-US"/>
        </a:p>
      </dgm:t>
    </dgm:pt>
    <dgm:pt modelId="{195A81A9-DB0C-4102-BBBE-B3A3B3754176}" type="sibTrans" cxnId="{A8515A15-C97D-402C-AF31-72CE303DF1CA}">
      <dgm:prSet/>
      <dgm:spPr/>
      <dgm:t>
        <a:bodyPr/>
        <a:lstStyle/>
        <a:p>
          <a:endParaRPr lang="en-US"/>
        </a:p>
      </dgm:t>
    </dgm:pt>
    <dgm:pt modelId="{67625EE6-34B8-4207-88D9-70C9A70277D3}">
      <dgm:prSet phldrT="[Text]" custT="1"/>
      <dgm:spPr/>
      <dgm:t>
        <a:bodyPr/>
        <a:lstStyle/>
        <a:p>
          <a:r>
            <a:rPr lang="en-US" sz="2100" dirty="0"/>
            <a:t>Medicare</a:t>
          </a:r>
          <a:endParaRPr lang="en-US" dirty="0"/>
        </a:p>
      </dgm:t>
    </dgm:pt>
    <dgm:pt modelId="{7AFD127C-391E-4AAA-8EBC-EC190EAA7C56}" type="parTrans" cxnId="{19443FC0-B904-442A-B6C4-E096DCFD91CF}">
      <dgm:prSet/>
      <dgm:spPr/>
      <dgm:t>
        <a:bodyPr/>
        <a:lstStyle/>
        <a:p>
          <a:endParaRPr lang="en-US"/>
        </a:p>
      </dgm:t>
    </dgm:pt>
    <dgm:pt modelId="{9BE8FD18-820B-4BC1-80CD-A1E245532CD4}" type="sibTrans" cxnId="{19443FC0-B904-442A-B6C4-E096DCFD91CF}">
      <dgm:prSet/>
      <dgm:spPr/>
      <dgm:t>
        <a:bodyPr/>
        <a:lstStyle/>
        <a:p>
          <a:endParaRPr lang="en-US"/>
        </a:p>
      </dgm:t>
    </dgm:pt>
    <dgm:pt modelId="{51FF4071-D998-4EA5-ABAE-8538A04E4940}">
      <dgm:prSet phldrT="[Text]" custT="1"/>
      <dgm:spPr/>
      <dgm:t>
        <a:bodyPr/>
        <a:lstStyle/>
        <a:p>
          <a:r>
            <a:rPr lang="en-US" sz="1800" dirty="0"/>
            <a:t>All-cause readmissions (with limited planned readmission excepts) following AMI, Heart Failure, Pneumonia, COPD, THA/TKA, and CABG</a:t>
          </a:r>
        </a:p>
      </dgm:t>
    </dgm:pt>
    <dgm:pt modelId="{A3F09149-6E67-4BA5-84E3-7B55D3DC77F5}" type="parTrans" cxnId="{F9745813-638A-4693-B5D3-7EA352413C8F}">
      <dgm:prSet/>
      <dgm:spPr/>
      <dgm:t>
        <a:bodyPr/>
        <a:lstStyle/>
        <a:p>
          <a:endParaRPr lang="en-US"/>
        </a:p>
      </dgm:t>
    </dgm:pt>
    <dgm:pt modelId="{18AE0D77-EA6F-4EBF-AD6A-E3B17B1A80ED}" type="sibTrans" cxnId="{F9745813-638A-4693-B5D3-7EA352413C8F}">
      <dgm:prSet/>
      <dgm:spPr/>
      <dgm:t>
        <a:bodyPr/>
        <a:lstStyle/>
        <a:p>
          <a:endParaRPr lang="en-US"/>
        </a:p>
      </dgm:t>
    </dgm:pt>
    <dgm:pt modelId="{F83D2413-6FD7-4D08-91F1-B4651D285AA7}">
      <dgm:prSet phldrT="[Text]" custT="1"/>
      <dgm:spPr/>
      <dgm:t>
        <a:bodyPr/>
        <a:lstStyle/>
        <a:p>
          <a:r>
            <a:rPr lang="en-US" sz="1800" b="1" dirty="0"/>
            <a:t>76 percent </a:t>
          </a:r>
          <a:r>
            <a:rPr lang="en-US" sz="1800" b="0" dirty="0"/>
            <a:t>of </a:t>
          </a:r>
          <a:r>
            <a:rPr lang="en-US" sz="1800" dirty="0"/>
            <a:t>Arizona Medicare IPPS hospitals penalized for excess readmissions (50 out of 66 providers)</a:t>
          </a:r>
        </a:p>
      </dgm:t>
    </dgm:pt>
    <dgm:pt modelId="{F829BBF1-3604-4B7A-AFA3-58D9275BE900}" type="parTrans" cxnId="{D89C76FD-41B4-40DB-A4D1-758D2B7F9A17}">
      <dgm:prSet/>
      <dgm:spPr/>
      <dgm:t>
        <a:bodyPr/>
        <a:lstStyle/>
        <a:p>
          <a:endParaRPr lang="en-US"/>
        </a:p>
      </dgm:t>
    </dgm:pt>
    <dgm:pt modelId="{08E84A9C-BED9-4494-AC28-78FA41199370}" type="sibTrans" cxnId="{D89C76FD-41B4-40DB-A4D1-758D2B7F9A17}">
      <dgm:prSet/>
      <dgm:spPr/>
      <dgm:t>
        <a:bodyPr/>
        <a:lstStyle/>
        <a:p>
          <a:endParaRPr lang="en-US"/>
        </a:p>
      </dgm:t>
    </dgm:pt>
    <dgm:pt modelId="{EC8417C3-E592-4DD6-8EFD-C8E01FB4CA21}">
      <dgm:prSet phldrT="[Text]" custT="1"/>
      <dgm:spPr/>
      <dgm:t>
        <a:bodyPr/>
        <a:lstStyle/>
        <a:p>
          <a:r>
            <a:rPr lang="en-US" sz="1800" dirty="0"/>
            <a:t>Payment associated with the readmission claim is held until the completion of the manual medical review process</a:t>
          </a:r>
        </a:p>
      </dgm:t>
    </dgm:pt>
    <dgm:pt modelId="{0F94F44D-11D3-43C4-B9EF-2978F3AAE4DC}" type="parTrans" cxnId="{C59163B5-750B-47DC-86C0-B93D147D282E}">
      <dgm:prSet/>
      <dgm:spPr/>
      <dgm:t>
        <a:bodyPr/>
        <a:lstStyle/>
        <a:p>
          <a:endParaRPr lang="en-US"/>
        </a:p>
      </dgm:t>
    </dgm:pt>
    <dgm:pt modelId="{F8EB1CDF-CE99-45FB-95EB-C8EEB97AE069}" type="sibTrans" cxnId="{C59163B5-750B-47DC-86C0-B93D147D282E}">
      <dgm:prSet/>
      <dgm:spPr/>
      <dgm:t>
        <a:bodyPr/>
        <a:lstStyle/>
        <a:p>
          <a:endParaRPr lang="en-US"/>
        </a:p>
      </dgm:t>
    </dgm:pt>
    <dgm:pt modelId="{0C5C9435-C24E-43CD-A54E-B34206C80CDE}" type="pres">
      <dgm:prSet presAssocID="{37F553AD-661D-4233-ACED-FA0F2E130673}" presName="Name0" presStyleCnt="0">
        <dgm:presLayoutVars>
          <dgm:dir/>
          <dgm:animLvl val="lvl"/>
          <dgm:resizeHandles val="exact"/>
        </dgm:presLayoutVars>
      </dgm:prSet>
      <dgm:spPr/>
    </dgm:pt>
    <dgm:pt modelId="{2F59CB3E-7A10-4962-BCAD-9800C1CA9787}" type="pres">
      <dgm:prSet presAssocID="{67625EE6-34B8-4207-88D9-70C9A70277D3}" presName="linNode" presStyleCnt="0"/>
      <dgm:spPr/>
    </dgm:pt>
    <dgm:pt modelId="{B1F3CB21-C5FC-4DAF-A5FF-E5614F5F75BC}" type="pres">
      <dgm:prSet presAssocID="{67625EE6-34B8-4207-88D9-70C9A70277D3}" presName="parentText" presStyleLbl="node1" presStyleIdx="0" presStyleCnt="2" custScaleX="65050">
        <dgm:presLayoutVars>
          <dgm:chMax val="1"/>
          <dgm:bulletEnabled val="1"/>
        </dgm:presLayoutVars>
      </dgm:prSet>
      <dgm:spPr/>
    </dgm:pt>
    <dgm:pt modelId="{CA9DCE21-5640-4DA3-B7A2-01719FD41493}" type="pres">
      <dgm:prSet presAssocID="{67625EE6-34B8-4207-88D9-70C9A70277D3}" presName="descendantText" presStyleLbl="alignAccFollowNode1" presStyleIdx="0" presStyleCnt="2" custScaleX="108843" custScaleY="114523">
        <dgm:presLayoutVars>
          <dgm:bulletEnabled val="1"/>
        </dgm:presLayoutVars>
      </dgm:prSet>
      <dgm:spPr/>
    </dgm:pt>
    <dgm:pt modelId="{6AA50A7A-5FEA-4570-959B-71358B2973E8}" type="pres">
      <dgm:prSet presAssocID="{9BE8FD18-820B-4BC1-80CD-A1E245532CD4}" presName="sp" presStyleCnt="0"/>
      <dgm:spPr/>
    </dgm:pt>
    <dgm:pt modelId="{7B9C4051-2AA7-4DB0-8B09-ED30A7E9625D}" type="pres">
      <dgm:prSet presAssocID="{A92D37B7-887B-4B63-8CD5-1B4335E46308}" presName="linNode" presStyleCnt="0"/>
      <dgm:spPr/>
    </dgm:pt>
    <dgm:pt modelId="{F030881F-A952-4C80-8A20-8F54EAF3EBA4}" type="pres">
      <dgm:prSet presAssocID="{A92D37B7-887B-4B63-8CD5-1B4335E46308}" presName="parentText" presStyleLbl="node1" presStyleIdx="1" presStyleCnt="2" custScaleX="64272">
        <dgm:presLayoutVars>
          <dgm:chMax val="1"/>
          <dgm:bulletEnabled val="1"/>
        </dgm:presLayoutVars>
      </dgm:prSet>
      <dgm:spPr/>
    </dgm:pt>
    <dgm:pt modelId="{77384118-2BBB-45BF-81D0-1D52BC390664}" type="pres">
      <dgm:prSet presAssocID="{A92D37B7-887B-4B63-8CD5-1B4335E46308}" presName="descendantText" presStyleLbl="alignAccFollowNode1" presStyleIdx="1" presStyleCnt="2" custScaleX="107860" custScaleY="111603">
        <dgm:presLayoutVars>
          <dgm:bulletEnabled val="1"/>
        </dgm:presLayoutVars>
      </dgm:prSet>
      <dgm:spPr/>
    </dgm:pt>
  </dgm:ptLst>
  <dgm:cxnLst>
    <dgm:cxn modelId="{81B8832F-024E-4A10-A359-0C7DE504BD4B}" type="presOf" srcId="{67625EE6-34B8-4207-88D9-70C9A70277D3}" destId="{B1F3CB21-C5FC-4DAF-A5FF-E5614F5F75BC}" srcOrd="0" destOrd="0" presId="urn:microsoft.com/office/officeart/2005/8/layout/vList5"/>
    <dgm:cxn modelId="{3AA146B5-55E9-4836-966C-00713F7EE88B}" type="presOf" srcId="{EC8417C3-E592-4DD6-8EFD-C8E01FB4CA21}" destId="{77384118-2BBB-45BF-81D0-1D52BC390664}" srcOrd="0" destOrd="1" presId="urn:microsoft.com/office/officeart/2005/8/layout/vList5"/>
    <dgm:cxn modelId="{EF1C1BE5-5A79-49B7-A280-93AA643706A1}" srcId="{67625EE6-34B8-4207-88D9-70C9A70277D3}" destId="{19694A82-6E06-4AF1-A79E-89B23F548FBB}" srcOrd="0" destOrd="0" parTransId="{0B87B3F7-270A-4217-997B-ED4D6C6AF10E}" sibTransId="{7B7DCC5F-1B91-417C-967E-7D62CF2B7A63}"/>
    <dgm:cxn modelId="{19443FC0-B904-442A-B6C4-E096DCFD91CF}" srcId="{37F553AD-661D-4233-ACED-FA0F2E130673}" destId="{67625EE6-34B8-4207-88D9-70C9A70277D3}" srcOrd="0" destOrd="0" parTransId="{7AFD127C-391E-4AAA-8EBC-EC190EAA7C56}" sibTransId="{9BE8FD18-820B-4BC1-80CD-A1E245532CD4}"/>
    <dgm:cxn modelId="{8A266D69-4BD4-495F-9DA2-28BD7CDB0CDB}" type="presOf" srcId="{A92D37B7-887B-4B63-8CD5-1B4335E46308}" destId="{F030881F-A952-4C80-8A20-8F54EAF3EBA4}" srcOrd="0" destOrd="0" presId="urn:microsoft.com/office/officeart/2005/8/layout/vList5"/>
    <dgm:cxn modelId="{C59163B5-750B-47DC-86C0-B93D147D282E}" srcId="{A92D37B7-887B-4B63-8CD5-1B4335E46308}" destId="{EC8417C3-E592-4DD6-8EFD-C8E01FB4CA21}" srcOrd="1" destOrd="0" parTransId="{0F94F44D-11D3-43C4-B9EF-2978F3AAE4DC}" sibTransId="{F8EB1CDF-CE99-45FB-95EB-C8EEB97AE069}"/>
    <dgm:cxn modelId="{04BED818-DB78-48BB-AC74-8077C0ADF28B}" type="presOf" srcId="{1E426417-86F3-4DB2-A3AE-928E99145E91}" destId="{77384118-2BBB-45BF-81D0-1D52BC390664}" srcOrd="0" destOrd="0" presId="urn:microsoft.com/office/officeart/2005/8/layout/vList5"/>
    <dgm:cxn modelId="{720D4345-D66F-4EBF-9327-8DEDF652792B}" srcId="{37F553AD-661D-4233-ACED-FA0F2E130673}" destId="{A92D37B7-887B-4B63-8CD5-1B4335E46308}" srcOrd="1" destOrd="0" parTransId="{611B0D37-849E-4CE2-B692-3E9D6E6F4C05}" sibTransId="{036727A8-DE36-4DCF-BF0C-952496DE70DE}"/>
    <dgm:cxn modelId="{485EB442-8C37-46D7-9213-3F14EC1D5AA1}" type="presOf" srcId="{CEAEB982-D0D9-44CC-95EE-DAB933A561A1}" destId="{CA9DCE21-5640-4DA3-B7A2-01719FD41493}" srcOrd="0" destOrd="1" presId="urn:microsoft.com/office/officeart/2005/8/layout/vList5"/>
    <dgm:cxn modelId="{A8515A15-C97D-402C-AF31-72CE303DF1CA}" srcId="{67625EE6-34B8-4207-88D9-70C9A70277D3}" destId="{CEAEB982-D0D9-44CC-95EE-DAB933A561A1}" srcOrd="1" destOrd="0" parTransId="{F35255FF-026E-4A0D-B755-4A5A2702E40E}" sibTransId="{195A81A9-DB0C-4102-BBBE-B3A3B3754176}"/>
    <dgm:cxn modelId="{EE98F78F-5D35-4A3B-96B6-CFB93A64FF41}" type="presOf" srcId="{19694A82-6E06-4AF1-A79E-89B23F548FBB}" destId="{CA9DCE21-5640-4DA3-B7A2-01719FD41493}" srcOrd="0" destOrd="0" presId="urn:microsoft.com/office/officeart/2005/8/layout/vList5"/>
    <dgm:cxn modelId="{D89C76FD-41B4-40DB-A4D1-758D2B7F9A17}" srcId="{67625EE6-34B8-4207-88D9-70C9A70277D3}" destId="{F83D2413-6FD7-4D08-91F1-B4651D285AA7}" srcOrd="3" destOrd="0" parTransId="{F829BBF1-3604-4B7A-AFA3-58D9275BE900}" sibTransId="{08E84A9C-BED9-4494-AC28-78FA41199370}"/>
    <dgm:cxn modelId="{3B79DC4A-616B-4F9A-A577-929E539660BB}" type="presOf" srcId="{51FF4071-D998-4EA5-ABAE-8538A04E4940}" destId="{CA9DCE21-5640-4DA3-B7A2-01719FD41493}" srcOrd="0" destOrd="2" presId="urn:microsoft.com/office/officeart/2005/8/layout/vList5"/>
    <dgm:cxn modelId="{63BC5069-FA10-4BFE-97D9-603BC7813E3F}" type="presOf" srcId="{F83D2413-6FD7-4D08-91F1-B4651D285AA7}" destId="{CA9DCE21-5640-4DA3-B7A2-01719FD41493}" srcOrd="0" destOrd="3" presId="urn:microsoft.com/office/officeart/2005/8/layout/vList5"/>
    <dgm:cxn modelId="{95D84D56-A008-490C-B499-547F3E474329}" srcId="{A92D37B7-887B-4B63-8CD5-1B4335E46308}" destId="{1E426417-86F3-4DB2-A3AE-928E99145E91}" srcOrd="0" destOrd="0" parTransId="{50EDACBC-412F-42D1-BB19-3FCEE2D30999}" sibTransId="{BCC1B90C-7B87-42E7-AE89-3146ACEAEB9D}"/>
    <dgm:cxn modelId="{F9745813-638A-4693-B5D3-7EA352413C8F}" srcId="{67625EE6-34B8-4207-88D9-70C9A70277D3}" destId="{51FF4071-D998-4EA5-ABAE-8538A04E4940}" srcOrd="2" destOrd="0" parTransId="{A3F09149-6E67-4BA5-84E3-7B55D3DC77F5}" sibTransId="{18AE0D77-EA6F-4EBF-AD6A-E3B17B1A80ED}"/>
    <dgm:cxn modelId="{0B485865-685D-4A1F-B9E4-3EB62D26B8B7}" type="presOf" srcId="{37F553AD-661D-4233-ACED-FA0F2E130673}" destId="{0C5C9435-C24E-43CD-A54E-B34206C80CDE}" srcOrd="0" destOrd="0" presId="urn:microsoft.com/office/officeart/2005/8/layout/vList5"/>
    <dgm:cxn modelId="{6FA753DD-0480-4FBC-A834-413837CE4F17}" type="presParOf" srcId="{0C5C9435-C24E-43CD-A54E-B34206C80CDE}" destId="{2F59CB3E-7A10-4962-BCAD-9800C1CA9787}" srcOrd="0" destOrd="0" presId="urn:microsoft.com/office/officeart/2005/8/layout/vList5"/>
    <dgm:cxn modelId="{E7D87F38-F7CB-4C28-B4CA-C829A5FA4FD2}" type="presParOf" srcId="{2F59CB3E-7A10-4962-BCAD-9800C1CA9787}" destId="{B1F3CB21-C5FC-4DAF-A5FF-E5614F5F75BC}" srcOrd="0" destOrd="0" presId="urn:microsoft.com/office/officeart/2005/8/layout/vList5"/>
    <dgm:cxn modelId="{4F36EC79-ED58-49C0-BE7B-AC7236E59C46}" type="presParOf" srcId="{2F59CB3E-7A10-4962-BCAD-9800C1CA9787}" destId="{CA9DCE21-5640-4DA3-B7A2-01719FD41493}" srcOrd="1" destOrd="0" presId="urn:microsoft.com/office/officeart/2005/8/layout/vList5"/>
    <dgm:cxn modelId="{B2454053-0BBA-437E-ABF6-472AF470BC0D}" type="presParOf" srcId="{0C5C9435-C24E-43CD-A54E-B34206C80CDE}" destId="{6AA50A7A-5FEA-4570-959B-71358B2973E8}" srcOrd="1" destOrd="0" presId="urn:microsoft.com/office/officeart/2005/8/layout/vList5"/>
    <dgm:cxn modelId="{BE3250DB-5B08-4D57-954C-83CC0F40FCCD}" type="presParOf" srcId="{0C5C9435-C24E-43CD-A54E-B34206C80CDE}" destId="{7B9C4051-2AA7-4DB0-8B09-ED30A7E9625D}" srcOrd="2" destOrd="0" presId="urn:microsoft.com/office/officeart/2005/8/layout/vList5"/>
    <dgm:cxn modelId="{4A60DDCD-6424-40CE-819F-B9A9382805ED}" type="presParOf" srcId="{7B9C4051-2AA7-4DB0-8B09-ED30A7E9625D}" destId="{F030881F-A952-4C80-8A20-8F54EAF3EBA4}" srcOrd="0" destOrd="0" presId="urn:microsoft.com/office/officeart/2005/8/layout/vList5"/>
    <dgm:cxn modelId="{F81BD5A6-961B-4ADF-B82F-8C582028E861}" type="presParOf" srcId="{7B9C4051-2AA7-4DB0-8B09-ED30A7E9625D}" destId="{77384118-2BBB-45BF-81D0-1D52BC39066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1D63EA-DDB3-4713-8033-5530868625D7}" type="doc">
      <dgm:prSet loTypeId="urn:microsoft.com/office/officeart/2005/8/layout/hList1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29BFF772-8C3B-42F2-89D8-2EF484C9F8FD}">
      <dgm:prSet phldrT="[Text]"/>
      <dgm:spPr/>
      <dgm:t>
        <a:bodyPr/>
        <a:lstStyle/>
        <a:p>
          <a:r>
            <a:rPr lang="en-US" dirty="0"/>
            <a:t>Financial Incentive Mechanism</a:t>
          </a:r>
        </a:p>
      </dgm:t>
    </dgm:pt>
    <dgm:pt modelId="{77DAA6DD-C4DA-4F78-858D-3913952DC3CC}" type="parTrans" cxnId="{CF3CD068-0634-4421-9A32-86906BA9021F}">
      <dgm:prSet/>
      <dgm:spPr/>
      <dgm:t>
        <a:bodyPr/>
        <a:lstStyle/>
        <a:p>
          <a:endParaRPr lang="en-US"/>
        </a:p>
      </dgm:t>
    </dgm:pt>
    <dgm:pt modelId="{54560274-63D3-4432-A103-F48F36E55E5C}" type="sibTrans" cxnId="{CF3CD068-0634-4421-9A32-86906BA9021F}">
      <dgm:prSet/>
      <dgm:spPr/>
      <dgm:t>
        <a:bodyPr/>
        <a:lstStyle/>
        <a:p>
          <a:endParaRPr lang="en-US"/>
        </a:p>
      </dgm:t>
    </dgm:pt>
    <dgm:pt modelId="{F242C87E-516D-4F18-91CF-79AEE9440EF2}">
      <dgm:prSet phldrT="[Text]"/>
      <dgm:spPr/>
      <dgm:t>
        <a:bodyPr/>
        <a:lstStyle/>
        <a:p>
          <a:r>
            <a:rPr lang="en-US" dirty="0"/>
            <a:t>Among </a:t>
          </a:r>
          <a:r>
            <a:rPr lang="en-US" b="1" dirty="0"/>
            <a:t>32</a:t>
          </a:r>
          <a:r>
            <a:rPr lang="en-US" dirty="0"/>
            <a:t> denial and consolidation policies:</a:t>
          </a:r>
        </a:p>
      </dgm:t>
    </dgm:pt>
    <dgm:pt modelId="{7589F412-270B-42CF-B457-603AE02E4D98}" type="parTrans" cxnId="{42E89B5C-81E6-4EC5-B39B-9A1065C5DB47}">
      <dgm:prSet/>
      <dgm:spPr/>
      <dgm:t>
        <a:bodyPr/>
        <a:lstStyle/>
        <a:p>
          <a:endParaRPr lang="en-US"/>
        </a:p>
      </dgm:t>
    </dgm:pt>
    <dgm:pt modelId="{1D891F61-D0B4-449B-9208-20C4D6DE8861}" type="sibTrans" cxnId="{42E89B5C-81E6-4EC5-B39B-9A1065C5DB47}">
      <dgm:prSet/>
      <dgm:spPr/>
      <dgm:t>
        <a:bodyPr/>
        <a:lstStyle/>
        <a:p>
          <a:endParaRPr lang="en-US"/>
        </a:p>
      </dgm:t>
    </dgm:pt>
    <dgm:pt modelId="{2897A383-0234-430A-A945-D9E2F6AA3770}">
      <dgm:prSet phldrT="[Text]"/>
      <dgm:spPr/>
      <dgm:t>
        <a:bodyPr/>
        <a:lstStyle/>
        <a:p>
          <a:r>
            <a:rPr lang="en-US" dirty="0"/>
            <a:t>Relatedness or Preventability Test</a:t>
          </a:r>
        </a:p>
      </dgm:t>
    </dgm:pt>
    <dgm:pt modelId="{0089C721-FF58-4E7C-BCEF-B4CA492E95C3}" type="parTrans" cxnId="{BB25EF4A-76CC-4936-AB3C-14D1BE9D6D79}">
      <dgm:prSet/>
      <dgm:spPr/>
      <dgm:t>
        <a:bodyPr/>
        <a:lstStyle/>
        <a:p>
          <a:endParaRPr lang="en-US"/>
        </a:p>
      </dgm:t>
    </dgm:pt>
    <dgm:pt modelId="{C15B28EF-5F84-471B-9A05-B07E1A4BDE51}" type="sibTrans" cxnId="{BB25EF4A-76CC-4936-AB3C-14D1BE9D6D79}">
      <dgm:prSet/>
      <dgm:spPr/>
      <dgm:t>
        <a:bodyPr/>
        <a:lstStyle/>
        <a:p>
          <a:endParaRPr lang="en-US"/>
        </a:p>
      </dgm:t>
    </dgm:pt>
    <dgm:pt modelId="{D28639EF-0749-445B-AC1C-0204B29BA98D}">
      <dgm:prSet phldrT="[Text]"/>
      <dgm:spPr/>
      <dgm:t>
        <a:bodyPr/>
        <a:lstStyle/>
        <a:p>
          <a:r>
            <a:rPr lang="en-US" sz="1600" dirty="0"/>
            <a:t>Among </a:t>
          </a:r>
          <a:r>
            <a:rPr lang="en-US" sz="1600" b="1" dirty="0"/>
            <a:t>32</a:t>
          </a:r>
          <a:r>
            <a:rPr lang="en-US" sz="1600" dirty="0"/>
            <a:t> denial and consolidation policies:</a:t>
          </a:r>
        </a:p>
      </dgm:t>
    </dgm:pt>
    <dgm:pt modelId="{5C10DCA9-DEC5-4869-9E16-675C29616ED9}" type="parTrans" cxnId="{B11CAAB0-C432-483A-A284-5218BEADC581}">
      <dgm:prSet/>
      <dgm:spPr/>
      <dgm:t>
        <a:bodyPr/>
        <a:lstStyle/>
        <a:p>
          <a:endParaRPr lang="en-US"/>
        </a:p>
      </dgm:t>
    </dgm:pt>
    <dgm:pt modelId="{4CE89D8D-7CCF-4B92-9C66-5D8284C86252}" type="sibTrans" cxnId="{B11CAAB0-C432-483A-A284-5218BEADC581}">
      <dgm:prSet/>
      <dgm:spPr/>
      <dgm:t>
        <a:bodyPr/>
        <a:lstStyle/>
        <a:p>
          <a:endParaRPr lang="en-US"/>
        </a:p>
      </dgm:t>
    </dgm:pt>
    <dgm:pt modelId="{DE2F37A0-DD11-4028-8444-42811E1E0DC4}">
      <dgm:prSet phldrT="[Text]"/>
      <dgm:spPr/>
      <dgm:t>
        <a:bodyPr/>
        <a:lstStyle/>
        <a:p>
          <a:r>
            <a:rPr lang="en-US" dirty="0"/>
            <a:t>Among </a:t>
          </a:r>
          <a:r>
            <a:rPr lang="en-US" b="1" dirty="0"/>
            <a:t>10</a:t>
          </a:r>
          <a:r>
            <a:rPr lang="en-US" dirty="0"/>
            <a:t> prospective payment adjustment policies:</a:t>
          </a:r>
        </a:p>
      </dgm:t>
    </dgm:pt>
    <dgm:pt modelId="{40D1E309-13C5-4AA7-B1F7-05EB2551C36F}" type="parTrans" cxnId="{702DD020-14A5-4C96-AED4-FF48D5BE1782}">
      <dgm:prSet/>
      <dgm:spPr/>
      <dgm:t>
        <a:bodyPr/>
        <a:lstStyle/>
        <a:p>
          <a:endParaRPr lang="en-US"/>
        </a:p>
      </dgm:t>
    </dgm:pt>
    <dgm:pt modelId="{AE3C07D0-97F7-49D4-8DD4-ED1639F04243}" type="sibTrans" cxnId="{702DD020-14A5-4C96-AED4-FF48D5BE1782}">
      <dgm:prSet/>
      <dgm:spPr/>
      <dgm:t>
        <a:bodyPr/>
        <a:lstStyle/>
        <a:p>
          <a:endParaRPr lang="en-US"/>
        </a:p>
      </dgm:t>
    </dgm:pt>
    <dgm:pt modelId="{D0D7A11D-1549-469E-BB4B-81ACEC9862E5}">
      <dgm:prSet phldrT="[Text]"/>
      <dgm:spPr/>
      <dgm:t>
        <a:bodyPr/>
        <a:lstStyle/>
        <a:p>
          <a:endParaRPr lang="en-US" dirty="0"/>
        </a:p>
      </dgm:t>
    </dgm:pt>
    <dgm:pt modelId="{EF4F29C4-1B0D-4335-B2FE-47EF4B6686C6}" type="parTrans" cxnId="{D1ED8BB2-7F31-4125-8905-CC4B2A5789EB}">
      <dgm:prSet/>
      <dgm:spPr/>
      <dgm:t>
        <a:bodyPr/>
        <a:lstStyle/>
        <a:p>
          <a:endParaRPr lang="en-US"/>
        </a:p>
      </dgm:t>
    </dgm:pt>
    <dgm:pt modelId="{0E501D78-319B-4D8C-A6C9-B60ADD20499E}" type="sibTrans" cxnId="{D1ED8BB2-7F31-4125-8905-CC4B2A5789EB}">
      <dgm:prSet/>
      <dgm:spPr/>
      <dgm:t>
        <a:bodyPr/>
        <a:lstStyle/>
        <a:p>
          <a:endParaRPr lang="en-US"/>
        </a:p>
      </dgm:t>
    </dgm:pt>
    <dgm:pt modelId="{E0B7F069-D790-4B00-918D-FCEA24667F71}">
      <dgm:prSet phldrT="[Text]"/>
      <dgm:spPr/>
      <dgm:t>
        <a:bodyPr/>
        <a:lstStyle/>
        <a:p>
          <a:r>
            <a:rPr lang="en-US" sz="1600" dirty="0"/>
            <a:t>Among </a:t>
          </a:r>
          <a:r>
            <a:rPr lang="en-US" sz="1600" b="1" dirty="0"/>
            <a:t>10</a:t>
          </a:r>
          <a:r>
            <a:rPr lang="en-US" sz="1600" dirty="0"/>
            <a:t> prospective payment adjustment policies:</a:t>
          </a:r>
        </a:p>
      </dgm:t>
    </dgm:pt>
    <dgm:pt modelId="{1DC24CD4-E0E2-445A-881C-F643A60E1931}" type="parTrans" cxnId="{4C4BA27F-54CA-4C64-B730-1D8854BDB25F}">
      <dgm:prSet/>
      <dgm:spPr/>
      <dgm:t>
        <a:bodyPr/>
        <a:lstStyle/>
        <a:p>
          <a:endParaRPr lang="en-US"/>
        </a:p>
      </dgm:t>
    </dgm:pt>
    <dgm:pt modelId="{F08F3BA4-0B9D-40AF-8038-AD16C86862FE}" type="sibTrans" cxnId="{4C4BA27F-54CA-4C64-B730-1D8854BDB25F}">
      <dgm:prSet/>
      <dgm:spPr/>
      <dgm:t>
        <a:bodyPr/>
        <a:lstStyle/>
        <a:p>
          <a:endParaRPr lang="en-US"/>
        </a:p>
      </dgm:t>
    </dgm:pt>
    <dgm:pt modelId="{25E61D1F-58A7-4F39-8F6A-EE8D752C784F}">
      <dgm:prSet phldrT="[Text]"/>
      <dgm:spPr/>
      <dgm:t>
        <a:bodyPr/>
        <a:lstStyle/>
        <a:p>
          <a:endParaRPr lang="en-US" sz="1600" dirty="0"/>
        </a:p>
      </dgm:t>
    </dgm:pt>
    <dgm:pt modelId="{6D99C2EA-4621-45AC-B894-1DBDB8E85671}" type="parTrans" cxnId="{EB557CC1-7CE9-45EA-BBBF-3437F6FDF192}">
      <dgm:prSet/>
      <dgm:spPr/>
      <dgm:t>
        <a:bodyPr/>
        <a:lstStyle/>
        <a:p>
          <a:endParaRPr lang="en-US"/>
        </a:p>
      </dgm:t>
    </dgm:pt>
    <dgm:pt modelId="{D8E0B756-10AB-49FB-8DA9-54E9B9E2A012}" type="sibTrans" cxnId="{EB557CC1-7CE9-45EA-BBBF-3437F6FDF192}">
      <dgm:prSet/>
      <dgm:spPr/>
      <dgm:t>
        <a:bodyPr/>
        <a:lstStyle/>
        <a:p>
          <a:endParaRPr lang="en-US"/>
        </a:p>
      </dgm:t>
    </dgm:pt>
    <dgm:pt modelId="{9DAC9C52-29AB-446A-BBDD-F9C5F46251FD}">
      <dgm:prSet phldrT="[Text]"/>
      <dgm:spPr/>
      <dgm:t>
        <a:bodyPr/>
        <a:lstStyle/>
        <a:p>
          <a:r>
            <a:rPr lang="en-US" b="1" dirty="0"/>
            <a:t>12</a:t>
          </a:r>
          <a:r>
            <a:rPr lang="en-US" dirty="0"/>
            <a:t> are 1- to 3-day</a:t>
          </a:r>
        </a:p>
      </dgm:t>
    </dgm:pt>
    <dgm:pt modelId="{C0C6E184-5BC4-4C42-B81A-066054D3AAB5}" type="parTrans" cxnId="{DF65075E-53FC-4287-9C86-3768B247A5C8}">
      <dgm:prSet/>
      <dgm:spPr/>
      <dgm:t>
        <a:bodyPr/>
        <a:lstStyle/>
        <a:p>
          <a:endParaRPr lang="en-US"/>
        </a:p>
      </dgm:t>
    </dgm:pt>
    <dgm:pt modelId="{81F140D9-0DE3-4B1E-954B-7BB0D03818DF}" type="sibTrans" cxnId="{DF65075E-53FC-4287-9C86-3768B247A5C8}">
      <dgm:prSet/>
      <dgm:spPr/>
      <dgm:t>
        <a:bodyPr/>
        <a:lstStyle/>
        <a:p>
          <a:endParaRPr lang="en-US"/>
        </a:p>
      </dgm:t>
    </dgm:pt>
    <dgm:pt modelId="{0F3E8D94-9300-447A-9764-DBA8D1F972D7}">
      <dgm:prSet phldrT="[Text]"/>
      <dgm:spPr/>
      <dgm:t>
        <a:bodyPr/>
        <a:lstStyle/>
        <a:p>
          <a:r>
            <a:rPr lang="en-US" b="1" dirty="0"/>
            <a:t>6</a:t>
          </a:r>
          <a:r>
            <a:rPr lang="en-US" dirty="0"/>
            <a:t> are 30-day</a:t>
          </a:r>
        </a:p>
      </dgm:t>
    </dgm:pt>
    <dgm:pt modelId="{C4CE5E52-9536-457B-BAC5-CBA680EAE8C5}" type="parTrans" cxnId="{79CEE379-5467-462A-9750-3A9C23A4EBAE}">
      <dgm:prSet/>
      <dgm:spPr/>
      <dgm:t>
        <a:bodyPr/>
        <a:lstStyle/>
        <a:p>
          <a:endParaRPr lang="en-US"/>
        </a:p>
      </dgm:t>
    </dgm:pt>
    <dgm:pt modelId="{5C50ABFE-10B3-4465-BFDD-54A130C04F05}" type="sibTrans" cxnId="{79CEE379-5467-462A-9750-3A9C23A4EBAE}">
      <dgm:prSet/>
      <dgm:spPr/>
      <dgm:t>
        <a:bodyPr/>
        <a:lstStyle/>
        <a:p>
          <a:endParaRPr lang="en-US"/>
        </a:p>
      </dgm:t>
    </dgm:pt>
    <dgm:pt modelId="{C3B4F5DF-559E-45A6-AE39-9C21B49402C1}">
      <dgm:prSet phldrT="[Text]"/>
      <dgm:spPr/>
      <dgm:t>
        <a:bodyPr/>
        <a:lstStyle/>
        <a:p>
          <a:r>
            <a:rPr lang="en-US" b="1" dirty="0"/>
            <a:t>5</a:t>
          </a:r>
          <a:r>
            <a:rPr lang="en-US" dirty="0"/>
            <a:t> are 14- to 15-day</a:t>
          </a:r>
        </a:p>
      </dgm:t>
    </dgm:pt>
    <dgm:pt modelId="{0C3D3914-01E6-451C-B268-705E9112CF7A}" type="parTrans" cxnId="{B95EF465-5725-4184-AD88-BDBAFC96EFC7}">
      <dgm:prSet/>
      <dgm:spPr/>
      <dgm:t>
        <a:bodyPr/>
        <a:lstStyle/>
        <a:p>
          <a:endParaRPr lang="en-US"/>
        </a:p>
      </dgm:t>
    </dgm:pt>
    <dgm:pt modelId="{AC60FCAF-EA9C-4C2B-BE34-F5D6B96DA2C5}" type="sibTrans" cxnId="{B95EF465-5725-4184-AD88-BDBAFC96EFC7}">
      <dgm:prSet/>
      <dgm:spPr/>
      <dgm:t>
        <a:bodyPr/>
        <a:lstStyle/>
        <a:p>
          <a:endParaRPr lang="en-US"/>
        </a:p>
      </dgm:t>
    </dgm:pt>
    <dgm:pt modelId="{924620DC-54B1-49E2-B61F-86C4D96F6573}">
      <dgm:prSet phldrT="[Text]"/>
      <dgm:spPr/>
      <dgm:t>
        <a:bodyPr/>
        <a:lstStyle/>
        <a:p>
          <a:r>
            <a:rPr lang="en-US" b="1" dirty="0"/>
            <a:t>5</a:t>
          </a:r>
          <a:r>
            <a:rPr lang="en-US" dirty="0"/>
            <a:t> have no specified window</a:t>
          </a:r>
        </a:p>
      </dgm:t>
    </dgm:pt>
    <dgm:pt modelId="{37AE7852-D5DC-45F3-8557-E42928C6F133}" type="parTrans" cxnId="{715097A9-11AC-4E89-847F-947903659684}">
      <dgm:prSet/>
      <dgm:spPr/>
      <dgm:t>
        <a:bodyPr/>
        <a:lstStyle/>
        <a:p>
          <a:endParaRPr lang="en-US"/>
        </a:p>
      </dgm:t>
    </dgm:pt>
    <dgm:pt modelId="{EB0BF1D3-C4E2-4308-99C6-B9707C4AB0EA}" type="sibTrans" cxnId="{715097A9-11AC-4E89-847F-947903659684}">
      <dgm:prSet/>
      <dgm:spPr/>
      <dgm:t>
        <a:bodyPr/>
        <a:lstStyle/>
        <a:p>
          <a:endParaRPr lang="en-US"/>
        </a:p>
      </dgm:t>
    </dgm:pt>
    <dgm:pt modelId="{72572D42-F381-4437-BE37-3290B45FF411}">
      <dgm:prSet phldrT="[Text]"/>
      <dgm:spPr/>
      <dgm:t>
        <a:bodyPr/>
        <a:lstStyle/>
        <a:p>
          <a:r>
            <a:rPr lang="en-US" sz="1600" b="1" dirty="0"/>
            <a:t>22</a:t>
          </a:r>
          <a:r>
            <a:rPr lang="en-US" sz="1600" dirty="0"/>
            <a:t> w/ relatedness test</a:t>
          </a:r>
        </a:p>
      </dgm:t>
    </dgm:pt>
    <dgm:pt modelId="{96863622-D0D9-4AB4-847B-E9545205BD1A}" type="parTrans" cxnId="{E6757636-2CE0-4D3C-8472-1738347D33E4}">
      <dgm:prSet/>
      <dgm:spPr/>
      <dgm:t>
        <a:bodyPr/>
        <a:lstStyle/>
        <a:p>
          <a:endParaRPr lang="en-US"/>
        </a:p>
      </dgm:t>
    </dgm:pt>
    <dgm:pt modelId="{AFC7EC55-5282-4F17-82A7-236B4A21F291}" type="sibTrans" cxnId="{E6757636-2CE0-4D3C-8472-1738347D33E4}">
      <dgm:prSet/>
      <dgm:spPr/>
      <dgm:t>
        <a:bodyPr/>
        <a:lstStyle/>
        <a:p>
          <a:endParaRPr lang="en-US"/>
        </a:p>
      </dgm:t>
    </dgm:pt>
    <dgm:pt modelId="{BB12057B-2F20-433A-B850-F04AB79C2F1B}">
      <dgm:prSet phldrT="[Text]"/>
      <dgm:spPr/>
      <dgm:t>
        <a:bodyPr/>
        <a:lstStyle/>
        <a:p>
          <a:r>
            <a:rPr lang="en-US" sz="1600" b="1" dirty="0"/>
            <a:t>8</a:t>
          </a:r>
          <a:r>
            <a:rPr lang="en-US" sz="1600" dirty="0"/>
            <a:t> w/ preventability test</a:t>
          </a:r>
        </a:p>
      </dgm:t>
    </dgm:pt>
    <dgm:pt modelId="{F49286F7-390F-4919-BFBF-D91997AF7BD1}" type="parTrans" cxnId="{A3505983-4C92-4DE0-840F-124E97EDAD01}">
      <dgm:prSet/>
      <dgm:spPr/>
      <dgm:t>
        <a:bodyPr/>
        <a:lstStyle/>
        <a:p>
          <a:endParaRPr lang="en-US"/>
        </a:p>
      </dgm:t>
    </dgm:pt>
    <dgm:pt modelId="{1A77A113-6AED-4BC0-BC06-B005ACEEB320}" type="sibTrans" cxnId="{A3505983-4C92-4DE0-840F-124E97EDAD01}">
      <dgm:prSet/>
      <dgm:spPr/>
      <dgm:t>
        <a:bodyPr/>
        <a:lstStyle/>
        <a:p>
          <a:endParaRPr lang="en-US"/>
        </a:p>
      </dgm:t>
    </dgm:pt>
    <dgm:pt modelId="{B4234D35-BC99-405F-B8E0-FDCA62B1C2F1}">
      <dgm:prSet phldrT="[Text]"/>
      <dgm:spPr/>
      <dgm:t>
        <a:bodyPr/>
        <a:lstStyle/>
        <a:p>
          <a:r>
            <a:rPr lang="en-US" sz="1600" b="1" dirty="0"/>
            <a:t>2</a:t>
          </a:r>
          <a:r>
            <a:rPr lang="en-US" sz="1600" dirty="0"/>
            <a:t> are all-cause</a:t>
          </a:r>
        </a:p>
      </dgm:t>
    </dgm:pt>
    <dgm:pt modelId="{9C11528C-8535-4F0D-9C42-CB5E1CC33577}" type="parTrans" cxnId="{2E83C5AC-5C9C-45CC-A7AD-B1080E741ABE}">
      <dgm:prSet/>
      <dgm:spPr/>
      <dgm:t>
        <a:bodyPr/>
        <a:lstStyle/>
        <a:p>
          <a:endParaRPr lang="en-US"/>
        </a:p>
      </dgm:t>
    </dgm:pt>
    <dgm:pt modelId="{C6258276-2553-4E93-A902-0748524110B0}" type="sibTrans" cxnId="{2E83C5AC-5C9C-45CC-A7AD-B1080E741ABE}">
      <dgm:prSet/>
      <dgm:spPr/>
      <dgm:t>
        <a:bodyPr/>
        <a:lstStyle/>
        <a:p>
          <a:endParaRPr lang="en-US"/>
        </a:p>
      </dgm:t>
    </dgm:pt>
    <dgm:pt modelId="{7D522228-A312-494A-A4EC-5E2DCB9347F0}">
      <dgm:prSet phldrT="[Text]"/>
      <dgm:spPr/>
      <dgm:t>
        <a:bodyPr/>
        <a:lstStyle/>
        <a:p>
          <a:r>
            <a:rPr lang="en-US" b="1" dirty="0"/>
            <a:t>10</a:t>
          </a:r>
          <a:r>
            <a:rPr lang="en-US" dirty="0"/>
            <a:t> are 30-day</a:t>
          </a:r>
        </a:p>
      </dgm:t>
    </dgm:pt>
    <dgm:pt modelId="{3DDC5DA3-4FCF-4B90-B89B-13F48B2AA356}" type="parTrans" cxnId="{9B2C1249-A2DD-4FEF-8244-6AFCA87FB216}">
      <dgm:prSet/>
      <dgm:spPr/>
      <dgm:t>
        <a:bodyPr/>
        <a:lstStyle/>
        <a:p>
          <a:endParaRPr lang="en-US"/>
        </a:p>
      </dgm:t>
    </dgm:pt>
    <dgm:pt modelId="{720B96EC-3D07-4FC6-AED3-B7E940588A3E}" type="sibTrans" cxnId="{9B2C1249-A2DD-4FEF-8244-6AFCA87FB216}">
      <dgm:prSet/>
      <dgm:spPr/>
      <dgm:t>
        <a:bodyPr/>
        <a:lstStyle/>
        <a:p>
          <a:endParaRPr lang="en-US"/>
        </a:p>
      </dgm:t>
    </dgm:pt>
    <dgm:pt modelId="{845C11C7-BD00-49D2-9C85-0049E0D407B5}">
      <dgm:prSet phldrT="[Text]" custT="1"/>
      <dgm:spPr/>
      <dgm:t>
        <a:bodyPr/>
        <a:lstStyle/>
        <a:p>
          <a:r>
            <a:rPr lang="en-US" sz="1500" b="1" u="none" dirty="0"/>
            <a:t>7 </a:t>
          </a:r>
          <a:r>
            <a:rPr lang="en-US" sz="1500" b="0" u="none" dirty="0"/>
            <a:t>use 3M’s Potentially Preventable Readmissions (PPRs) software</a:t>
          </a:r>
          <a:endParaRPr lang="en-US" sz="1500" dirty="0"/>
        </a:p>
      </dgm:t>
    </dgm:pt>
    <dgm:pt modelId="{4B7B3099-7FB9-4AF7-A952-0ED37E049016}" type="parTrans" cxnId="{E0552D38-D8AE-4D5E-B469-2E16384CF53A}">
      <dgm:prSet/>
      <dgm:spPr/>
      <dgm:t>
        <a:bodyPr/>
        <a:lstStyle/>
        <a:p>
          <a:endParaRPr lang="en-US"/>
        </a:p>
      </dgm:t>
    </dgm:pt>
    <dgm:pt modelId="{569FB6B5-7A71-412E-86D9-3EBF47BBEE1D}" type="sibTrans" cxnId="{E0552D38-D8AE-4D5E-B469-2E16384CF53A}">
      <dgm:prSet/>
      <dgm:spPr/>
      <dgm:t>
        <a:bodyPr/>
        <a:lstStyle/>
        <a:p>
          <a:endParaRPr lang="en-US"/>
        </a:p>
      </dgm:t>
    </dgm:pt>
    <dgm:pt modelId="{4BA7C3E4-C1DE-4BA1-A6CA-EDACE6685EA8}">
      <dgm:prSet phldrT="[Text]"/>
      <dgm:spPr/>
      <dgm:t>
        <a:bodyPr/>
        <a:lstStyle/>
        <a:p>
          <a:r>
            <a:rPr lang="en-US" b="1" dirty="0"/>
            <a:t>32</a:t>
          </a:r>
          <a:r>
            <a:rPr lang="en-US" dirty="0"/>
            <a:t> claim denial or claim consolidation policies</a:t>
          </a:r>
        </a:p>
      </dgm:t>
    </dgm:pt>
    <dgm:pt modelId="{8720671C-8D9D-4034-9177-7390FFACFD9E}" type="parTrans" cxnId="{9DCC8230-90AF-4AC4-8E4E-6025FFCDD341}">
      <dgm:prSet/>
      <dgm:spPr/>
      <dgm:t>
        <a:bodyPr/>
        <a:lstStyle/>
        <a:p>
          <a:endParaRPr lang="en-US"/>
        </a:p>
      </dgm:t>
    </dgm:pt>
    <dgm:pt modelId="{E23E6E14-4299-4A5C-8605-26550C3AE7A1}" type="sibTrans" cxnId="{9DCC8230-90AF-4AC4-8E4E-6025FFCDD341}">
      <dgm:prSet/>
      <dgm:spPr/>
      <dgm:t>
        <a:bodyPr/>
        <a:lstStyle/>
        <a:p>
          <a:endParaRPr lang="en-US"/>
        </a:p>
      </dgm:t>
    </dgm:pt>
    <dgm:pt modelId="{8116B196-2CFF-4E79-B826-AD37BB98DDA8}">
      <dgm:prSet phldrT="[Text]"/>
      <dgm:spPr/>
      <dgm:t>
        <a:bodyPr/>
        <a:lstStyle/>
        <a:p>
          <a:endParaRPr lang="en-US" dirty="0"/>
        </a:p>
      </dgm:t>
    </dgm:pt>
    <dgm:pt modelId="{48174535-743F-46C1-B795-992CE21E39AB}" type="parTrans" cxnId="{E7E3DCF8-3202-4E34-B0F7-395B98A4E92C}">
      <dgm:prSet/>
      <dgm:spPr/>
      <dgm:t>
        <a:bodyPr/>
        <a:lstStyle/>
        <a:p>
          <a:endParaRPr lang="en-US"/>
        </a:p>
      </dgm:t>
    </dgm:pt>
    <dgm:pt modelId="{CE7D654A-28B7-4064-A1BA-F85246077FDB}" type="sibTrans" cxnId="{E7E3DCF8-3202-4E34-B0F7-395B98A4E92C}">
      <dgm:prSet/>
      <dgm:spPr/>
      <dgm:t>
        <a:bodyPr/>
        <a:lstStyle/>
        <a:p>
          <a:endParaRPr lang="en-US"/>
        </a:p>
      </dgm:t>
    </dgm:pt>
    <dgm:pt modelId="{707F9BEE-5F55-49FE-8BF5-E64E156BAE39}">
      <dgm:prSet phldrT="[Text]"/>
      <dgm:spPr/>
      <dgm:t>
        <a:bodyPr/>
        <a:lstStyle/>
        <a:p>
          <a:r>
            <a:rPr lang="en-US" b="1" dirty="0"/>
            <a:t>10</a:t>
          </a:r>
          <a:r>
            <a:rPr lang="en-US" dirty="0"/>
            <a:t> prospective payment adjustment policies</a:t>
          </a:r>
        </a:p>
      </dgm:t>
    </dgm:pt>
    <dgm:pt modelId="{91AF2AC3-36DE-483B-8CDC-94D42D209145}" type="parTrans" cxnId="{C531473F-83CF-442B-AE23-81DC68E6C8B9}">
      <dgm:prSet/>
      <dgm:spPr/>
      <dgm:t>
        <a:bodyPr/>
        <a:lstStyle/>
        <a:p>
          <a:endParaRPr lang="en-US"/>
        </a:p>
      </dgm:t>
    </dgm:pt>
    <dgm:pt modelId="{D320AE50-662C-450E-80C2-198B370B38F4}" type="sibTrans" cxnId="{C531473F-83CF-442B-AE23-81DC68E6C8B9}">
      <dgm:prSet/>
      <dgm:spPr/>
      <dgm:t>
        <a:bodyPr/>
        <a:lstStyle/>
        <a:p>
          <a:endParaRPr lang="en-US"/>
        </a:p>
      </dgm:t>
    </dgm:pt>
    <dgm:pt modelId="{A70E4172-12B0-4390-9259-8884253BF365}">
      <dgm:prSet phldrT="[Text]" custT="1"/>
      <dgm:spPr/>
      <dgm:t>
        <a:bodyPr/>
        <a:lstStyle/>
        <a:p>
          <a:r>
            <a:rPr lang="en-US" sz="1600" dirty="0"/>
            <a:t>Readmission Window </a:t>
          </a:r>
          <a:r>
            <a:rPr lang="en-US" sz="1400" dirty="0"/>
            <a:t>(Days Following Discharge)</a:t>
          </a:r>
        </a:p>
      </dgm:t>
    </dgm:pt>
    <dgm:pt modelId="{7AD02A53-7320-4644-8BEA-24DCA8FA0BDE}" type="parTrans" cxnId="{FD2A7CA6-A40B-4581-B2C2-CB6CC773ABCE}">
      <dgm:prSet/>
      <dgm:spPr/>
      <dgm:t>
        <a:bodyPr/>
        <a:lstStyle/>
        <a:p>
          <a:endParaRPr lang="en-US"/>
        </a:p>
      </dgm:t>
    </dgm:pt>
    <dgm:pt modelId="{D9962D08-0BCF-4FCE-8E0D-29E24F786363}" type="sibTrans" cxnId="{FD2A7CA6-A40B-4581-B2C2-CB6CC773ABCE}">
      <dgm:prSet/>
      <dgm:spPr/>
      <dgm:t>
        <a:bodyPr/>
        <a:lstStyle/>
        <a:p>
          <a:endParaRPr lang="en-US"/>
        </a:p>
      </dgm:t>
    </dgm:pt>
    <dgm:pt modelId="{57BF9A12-1471-4DA1-B75C-265CD65865E9}">
      <dgm:prSet phldrT="[Text]"/>
      <dgm:spPr/>
      <dgm:t>
        <a:bodyPr/>
        <a:lstStyle/>
        <a:p>
          <a:endParaRPr lang="en-US" b="0" u="none" dirty="0"/>
        </a:p>
      </dgm:t>
    </dgm:pt>
    <dgm:pt modelId="{4EB5476C-CBD4-4845-908D-12EC8E5AF2B1}" type="parTrans" cxnId="{99219B26-C941-4BAB-A5F8-8EAD1F155C82}">
      <dgm:prSet/>
      <dgm:spPr/>
      <dgm:t>
        <a:bodyPr/>
        <a:lstStyle/>
        <a:p>
          <a:endParaRPr lang="en-US"/>
        </a:p>
      </dgm:t>
    </dgm:pt>
    <dgm:pt modelId="{B84DC92B-0CB9-4C54-9895-BBE99D649991}" type="sibTrans" cxnId="{99219B26-C941-4BAB-A5F8-8EAD1F155C82}">
      <dgm:prSet/>
      <dgm:spPr/>
      <dgm:t>
        <a:bodyPr/>
        <a:lstStyle/>
        <a:p>
          <a:endParaRPr lang="en-US"/>
        </a:p>
      </dgm:t>
    </dgm:pt>
    <dgm:pt modelId="{4DB08452-293B-4E9A-BD96-F87964B7BF53}">
      <dgm:prSet custT="1"/>
      <dgm:spPr/>
      <dgm:t>
        <a:bodyPr/>
        <a:lstStyle/>
        <a:p>
          <a:r>
            <a:rPr lang="en-US" sz="1500" b="1" u="none" dirty="0"/>
            <a:t>2</a:t>
          </a:r>
          <a:r>
            <a:rPr lang="en-US" sz="1500" b="0" u="none" dirty="0"/>
            <a:t> use CMS Planned Readmission Algorithm</a:t>
          </a:r>
        </a:p>
      </dgm:t>
    </dgm:pt>
    <dgm:pt modelId="{CFEF3E0D-37BA-4BD4-9BE4-1C3E270838FF}" type="parTrans" cxnId="{8A642FE4-E8DB-4C6D-ABDF-784A2BBF68B8}">
      <dgm:prSet/>
      <dgm:spPr/>
      <dgm:t>
        <a:bodyPr/>
        <a:lstStyle/>
        <a:p>
          <a:endParaRPr lang="en-US"/>
        </a:p>
      </dgm:t>
    </dgm:pt>
    <dgm:pt modelId="{4841F939-7037-4FCC-8280-3BC67926379B}" type="sibTrans" cxnId="{8A642FE4-E8DB-4C6D-ABDF-784A2BBF68B8}">
      <dgm:prSet/>
      <dgm:spPr/>
      <dgm:t>
        <a:bodyPr/>
        <a:lstStyle/>
        <a:p>
          <a:endParaRPr lang="en-US"/>
        </a:p>
      </dgm:t>
    </dgm:pt>
    <dgm:pt modelId="{A3A60A17-1F88-4F42-921E-AD17CEEE6442}">
      <dgm:prSet custT="1"/>
      <dgm:spPr/>
      <dgm:t>
        <a:bodyPr/>
        <a:lstStyle/>
        <a:p>
          <a:r>
            <a:rPr lang="en-US" sz="1500" b="1" u="none" dirty="0"/>
            <a:t>1</a:t>
          </a:r>
          <a:r>
            <a:rPr lang="en-US" sz="1500" b="0" u="none" dirty="0"/>
            <a:t> is all-cause</a:t>
          </a:r>
          <a:endParaRPr lang="en-US" sz="1500" b="1" u="none" dirty="0"/>
        </a:p>
      </dgm:t>
    </dgm:pt>
    <dgm:pt modelId="{F0B45085-77D8-4E29-88E8-17A60846D8B1}" type="parTrans" cxnId="{3CAA33E2-E84C-4E2A-80D6-95588C932F29}">
      <dgm:prSet/>
      <dgm:spPr/>
      <dgm:t>
        <a:bodyPr/>
        <a:lstStyle/>
        <a:p>
          <a:endParaRPr lang="en-US"/>
        </a:p>
      </dgm:t>
    </dgm:pt>
    <dgm:pt modelId="{12F311EB-7990-41E1-AC55-D45FA5D81068}" type="sibTrans" cxnId="{3CAA33E2-E84C-4E2A-80D6-95588C932F29}">
      <dgm:prSet/>
      <dgm:spPr/>
      <dgm:t>
        <a:bodyPr/>
        <a:lstStyle/>
        <a:p>
          <a:endParaRPr lang="en-US"/>
        </a:p>
      </dgm:t>
    </dgm:pt>
    <dgm:pt modelId="{C3827523-9931-4F18-9D09-9A7E37D7C064}">
      <dgm:prSet phldrT="[Text]"/>
      <dgm:spPr/>
      <dgm:t>
        <a:bodyPr/>
        <a:lstStyle/>
        <a:p>
          <a:r>
            <a:rPr lang="en-US" b="1" dirty="0"/>
            <a:t>9 </a:t>
          </a:r>
          <a:r>
            <a:rPr lang="en-US" b="0" dirty="0"/>
            <a:t>provide only for payment reductions</a:t>
          </a:r>
          <a:endParaRPr lang="en-US" b="1" dirty="0"/>
        </a:p>
      </dgm:t>
    </dgm:pt>
    <dgm:pt modelId="{E0AA63FD-540D-4A51-ABD0-1733643A331C}" type="parTrans" cxnId="{9BC80D60-46CE-4475-8B65-21C7A6EFD6C3}">
      <dgm:prSet/>
      <dgm:spPr/>
      <dgm:t>
        <a:bodyPr/>
        <a:lstStyle/>
        <a:p>
          <a:endParaRPr lang="en-US"/>
        </a:p>
      </dgm:t>
    </dgm:pt>
    <dgm:pt modelId="{D6354019-D7F2-4B98-A4B8-CB833CE25012}" type="sibTrans" cxnId="{9BC80D60-46CE-4475-8B65-21C7A6EFD6C3}">
      <dgm:prSet/>
      <dgm:spPr/>
      <dgm:t>
        <a:bodyPr/>
        <a:lstStyle/>
        <a:p>
          <a:endParaRPr lang="en-US"/>
        </a:p>
      </dgm:t>
    </dgm:pt>
    <dgm:pt modelId="{E27E7995-A85A-4799-A5C7-C31590E61D67}">
      <dgm:prSet phldrT="[Text]"/>
      <dgm:spPr/>
      <dgm:t>
        <a:bodyPr/>
        <a:lstStyle/>
        <a:p>
          <a:r>
            <a:rPr lang="en-US" b="1" dirty="0"/>
            <a:t>9</a:t>
          </a:r>
          <a:r>
            <a:rPr lang="en-US" b="0" dirty="0"/>
            <a:t> cap payment reductions: 1% to 4.4%</a:t>
          </a:r>
          <a:endParaRPr lang="en-US" b="1" dirty="0"/>
        </a:p>
      </dgm:t>
    </dgm:pt>
    <dgm:pt modelId="{A315E9E5-70E8-45BB-97E4-1F09A45EDD7D}" type="parTrans" cxnId="{99707BC0-B98A-4D29-B5AB-472C5EFDE581}">
      <dgm:prSet/>
      <dgm:spPr/>
      <dgm:t>
        <a:bodyPr/>
        <a:lstStyle/>
        <a:p>
          <a:endParaRPr lang="en-US"/>
        </a:p>
      </dgm:t>
    </dgm:pt>
    <dgm:pt modelId="{5A9F39A6-9BCB-4159-9A74-BD4C2DF8C7E8}" type="sibTrans" cxnId="{99707BC0-B98A-4D29-B5AB-472C5EFDE581}">
      <dgm:prSet/>
      <dgm:spPr/>
      <dgm:t>
        <a:bodyPr/>
        <a:lstStyle/>
        <a:p>
          <a:endParaRPr lang="en-US"/>
        </a:p>
      </dgm:t>
    </dgm:pt>
    <dgm:pt modelId="{6FD69FD4-7B85-432C-B538-8ACD2510D8D9}">
      <dgm:prSet phldrT="[Text]"/>
      <dgm:spPr/>
      <dgm:t>
        <a:bodyPr/>
        <a:lstStyle/>
        <a:p>
          <a:r>
            <a:rPr lang="en-US" b="1" dirty="0"/>
            <a:t>1 </a:t>
          </a:r>
          <a:r>
            <a:rPr lang="en-US" b="0" dirty="0"/>
            <a:t>provides for up to a 1% payment increase (MD)</a:t>
          </a:r>
          <a:endParaRPr lang="en-US" b="1" dirty="0"/>
        </a:p>
      </dgm:t>
    </dgm:pt>
    <dgm:pt modelId="{B53F0D9F-24E2-47FE-B1C2-EF99EF58CAF8}" type="parTrans" cxnId="{40C6A961-715E-4A25-BE42-6A172C7873C4}">
      <dgm:prSet/>
      <dgm:spPr/>
      <dgm:t>
        <a:bodyPr/>
        <a:lstStyle/>
        <a:p>
          <a:endParaRPr lang="en-US"/>
        </a:p>
      </dgm:t>
    </dgm:pt>
    <dgm:pt modelId="{540FC69B-A701-4794-B14D-C86BBA610F67}" type="sibTrans" cxnId="{40C6A961-715E-4A25-BE42-6A172C7873C4}">
      <dgm:prSet/>
      <dgm:spPr/>
      <dgm:t>
        <a:bodyPr/>
        <a:lstStyle/>
        <a:p>
          <a:endParaRPr lang="en-US"/>
        </a:p>
      </dgm:t>
    </dgm:pt>
    <dgm:pt modelId="{835A64E8-6D9A-49EE-9AF9-DDBE46DDA0E0}">
      <dgm:prSet phldrT="[Text]"/>
      <dgm:spPr/>
      <dgm:t>
        <a:bodyPr/>
        <a:lstStyle/>
        <a:p>
          <a:endParaRPr lang="en-US" b="1" dirty="0"/>
        </a:p>
      </dgm:t>
    </dgm:pt>
    <dgm:pt modelId="{CC4A496A-5CE4-460B-A887-D011CBF9A77E}" type="parTrans" cxnId="{C64010A4-EB29-4B57-B9D4-274C03EBFFCF}">
      <dgm:prSet/>
      <dgm:spPr/>
      <dgm:t>
        <a:bodyPr/>
        <a:lstStyle/>
        <a:p>
          <a:endParaRPr lang="en-US"/>
        </a:p>
      </dgm:t>
    </dgm:pt>
    <dgm:pt modelId="{21C8672A-83A7-4422-8424-7626F8952915}" type="sibTrans" cxnId="{C64010A4-EB29-4B57-B9D4-274C03EBFFCF}">
      <dgm:prSet/>
      <dgm:spPr/>
      <dgm:t>
        <a:bodyPr/>
        <a:lstStyle/>
        <a:p>
          <a:endParaRPr lang="en-US"/>
        </a:p>
      </dgm:t>
    </dgm:pt>
    <dgm:pt modelId="{62E07616-9F78-4E6B-A425-B91B15E3FD69}" type="pres">
      <dgm:prSet presAssocID="{AF1D63EA-DDB3-4713-8033-5530868625D7}" presName="Name0" presStyleCnt="0">
        <dgm:presLayoutVars>
          <dgm:dir/>
          <dgm:animLvl val="lvl"/>
          <dgm:resizeHandles val="exact"/>
        </dgm:presLayoutVars>
      </dgm:prSet>
      <dgm:spPr/>
    </dgm:pt>
    <dgm:pt modelId="{5C623C3F-358B-416C-9D00-996DBBDEF489}" type="pres">
      <dgm:prSet presAssocID="{29BFF772-8C3B-42F2-89D8-2EF484C9F8FD}" presName="composite" presStyleCnt="0"/>
      <dgm:spPr/>
    </dgm:pt>
    <dgm:pt modelId="{EDF4DA63-3309-4DB1-8168-67DF09CEB27C}" type="pres">
      <dgm:prSet presAssocID="{29BFF772-8C3B-42F2-89D8-2EF484C9F8F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002A5397-4712-4FFF-AB1D-1FE8E9890C0F}" type="pres">
      <dgm:prSet presAssocID="{29BFF772-8C3B-42F2-89D8-2EF484C9F8FD}" presName="desTx" presStyleLbl="alignAccFollowNode1" presStyleIdx="0" presStyleCnt="3">
        <dgm:presLayoutVars>
          <dgm:bulletEnabled val="1"/>
        </dgm:presLayoutVars>
      </dgm:prSet>
      <dgm:spPr/>
    </dgm:pt>
    <dgm:pt modelId="{6D13B97A-1B49-4092-9370-175686142CAA}" type="pres">
      <dgm:prSet presAssocID="{54560274-63D3-4432-A103-F48F36E55E5C}" presName="space" presStyleCnt="0"/>
      <dgm:spPr/>
    </dgm:pt>
    <dgm:pt modelId="{5A0DB2B4-21F3-4719-9D18-D51674CA4EB9}" type="pres">
      <dgm:prSet presAssocID="{A70E4172-12B0-4390-9259-8884253BF365}" presName="composite" presStyleCnt="0"/>
      <dgm:spPr/>
    </dgm:pt>
    <dgm:pt modelId="{D347E21C-458B-4B53-B3A0-053277B8F76A}" type="pres">
      <dgm:prSet presAssocID="{A70E4172-12B0-4390-9259-8884253BF36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1DE1B546-A7E4-4E6B-998A-61DA97D59999}" type="pres">
      <dgm:prSet presAssocID="{A70E4172-12B0-4390-9259-8884253BF365}" presName="desTx" presStyleLbl="alignAccFollowNode1" presStyleIdx="1" presStyleCnt="3">
        <dgm:presLayoutVars>
          <dgm:bulletEnabled val="1"/>
        </dgm:presLayoutVars>
      </dgm:prSet>
      <dgm:spPr/>
    </dgm:pt>
    <dgm:pt modelId="{A6E2026A-B814-4007-B65F-FCE32D2D1B49}" type="pres">
      <dgm:prSet presAssocID="{D9962D08-0BCF-4FCE-8E0D-29E24F786363}" presName="space" presStyleCnt="0"/>
      <dgm:spPr/>
    </dgm:pt>
    <dgm:pt modelId="{008F8118-ACE4-4F53-BAAB-E4755888D95E}" type="pres">
      <dgm:prSet presAssocID="{2897A383-0234-430A-A945-D9E2F6AA3770}" presName="composite" presStyleCnt="0"/>
      <dgm:spPr/>
    </dgm:pt>
    <dgm:pt modelId="{E43DEDD8-AF57-4088-91A8-46BFA6D66E0A}" type="pres">
      <dgm:prSet presAssocID="{2897A383-0234-430A-A945-D9E2F6AA377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BAD56BF1-B242-4FFB-8219-44ED7646DD84}" type="pres">
      <dgm:prSet presAssocID="{2897A383-0234-430A-A945-D9E2F6AA3770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EB557CC1-7CE9-45EA-BBBF-3437F6FDF192}" srcId="{2897A383-0234-430A-A945-D9E2F6AA3770}" destId="{25E61D1F-58A7-4F39-8F6A-EE8D752C784F}" srcOrd="1" destOrd="0" parTransId="{6D99C2EA-4621-45AC-B894-1DBDB8E85671}" sibTransId="{D8E0B756-10AB-49FB-8DA9-54E9B9E2A012}"/>
    <dgm:cxn modelId="{3D862E9B-8283-4228-99D7-6F6F1DC4ED72}" type="presOf" srcId="{707F9BEE-5F55-49FE-8BF5-E64E156BAE39}" destId="{002A5397-4712-4FFF-AB1D-1FE8E9890C0F}" srcOrd="0" destOrd="2" presId="urn:microsoft.com/office/officeart/2005/8/layout/hList1"/>
    <dgm:cxn modelId="{80167BF4-6761-4649-B26C-079A4A75C5E4}" type="presOf" srcId="{DE2F37A0-DD11-4028-8444-42811E1E0DC4}" destId="{1DE1B546-A7E4-4E6B-998A-61DA97D59999}" srcOrd="0" destOrd="6" presId="urn:microsoft.com/office/officeart/2005/8/layout/hList1"/>
    <dgm:cxn modelId="{99AE10AA-0C62-4F08-B955-45114E6C29B3}" type="presOf" srcId="{E27E7995-A85A-4799-A5C7-C31590E61D67}" destId="{002A5397-4712-4FFF-AB1D-1FE8E9890C0F}" srcOrd="0" destOrd="6" presId="urn:microsoft.com/office/officeart/2005/8/layout/hList1"/>
    <dgm:cxn modelId="{890179AD-49F1-45AB-BFD2-073C7F3E70EB}" type="presOf" srcId="{A3A60A17-1F88-4F42-921E-AD17CEEE6442}" destId="{BAD56BF1-B242-4FFB-8219-44ED7646DD84}" srcOrd="0" destOrd="8" presId="urn:microsoft.com/office/officeart/2005/8/layout/hList1"/>
    <dgm:cxn modelId="{99D619B0-965F-431A-801E-A7BD25F4BE07}" type="presOf" srcId="{72572D42-F381-4437-BE37-3290B45FF411}" destId="{BAD56BF1-B242-4FFB-8219-44ED7646DD84}" srcOrd="0" destOrd="1" presId="urn:microsoft.com/office/officeart/2005/8/layout/hList1"/>
    <dgm:cxn modelId="{D1ED8BB2-7F31-4125-8905-CC4B2A5789EB}" srcId="{A70E4172-12B0-4390-9259-8884253BF365}" destId="{D0D7A11D-1549-469E-BB4B-81ACEC9862E5}" srcOrd="1" destOrd="0" parTransId="{EF4F29C4-1B0D-4335-B2FE-47EF4B6686C6}" sibTransId="{0E501D78-319B-4D8C-A6C9-B60ADD20499E}"/>
    <dgm:cxn modelId="{232B920A-DF6A-4E17-A6B5-49F75A4A0071}" type="presOf" srcId="{2897A383-0234-430A-A945-D9E2F6AA3770}" destId="{E43DEDD8-AF57-4088-91A8-46BFA6D66E0A}" srcOrd="0" destOrd="0" presId="urn:microsoft.com/office/officeart/2005/8/layout/hList1"/>
    <dgm:cxn modelId="{C64010A4-EB29-4B57-B9D4-274C03EBFFCF}" srcId="{707F9BEE-5F55-49FE-8BF5-E64E156BAE39}" destId="{835A64E8-6D9A-49EE-9AF9-DDBE46DDA0E0}" srcOrd="2" destOrd="0" parTransId="{CC4A496A-5CE4-460B-A887-D011CBF9A77E}" sibTransId="{21C8672A-83A7-4422-8424-7626F8952915}"/>
    <dgm:cxn modelId="{CF3CD068-0634-4421-9A32-86906BA9021F}" srcId="{AF1D63EA-DDB3-4713-8033-5530868625D7}" destId="{29BFF772-8C3B-42F2-89D8-2EF484C9F8FD}" srcOrd="0" destOrd="0" parTransId="{77DAA6DD-C4DA-4F78-858D-3913952DC3CC}" sibTransId="{54560274-63D3-4432-A103-F48F36E55E5C}"/>
    <dgm:cxn modelId="{E38163AF-088A-4E16-B38A-B6E4ED012752}" type="presOf" srcId="{9DAC9C52-29AB-446A-BBDD-F9C5F46251FD}" destId="{1DE1B546-A7E4-4E6B-998A-61DA97D59999}" srcOrd="0" destOrd="1" presId="urn:microsoft.com/office/officeart/2005/8/layout/hList1"/>
    <dgm:cxn modelId="{BB25EF4A-76CC-4936-AB3C-14D1BE9D6D79}" srcId="{AF1D63EA-DDB3-4713-8033-5530868625D7}" destId="{2897A383-0234-430A-A945-D9E2F6AA3770}" srcOrd="2" destOrd="0" parTransId="{0089C721-FF58-4E7C-BCEF-B4CA492E95C3}" sibTransId="{C15B28EF-5F84-471B-9A05-B07E1A4BDE51}"/>
    <dgm:cxn modelId="{53F0DD85-8304-4BBA-965D-FE839A004C9B}" type="presOf" srcId="{0F3E8D94-9300-447A-9764-DBA8D1F972D7}" destId="{1DE1B546-A7E4-4E6B-998A-61DA97D59999}" srcOrd="0" destOrd="2" presId="urn:microsoft.com/office/officeart/2005/8/layout/hList1"/>
    <dgm:cxn modelId="{FD2A7CA6-A40B-4581-B2C2-CB6CC773ABCE}" srcId="{AF1D63EA-DDB3-4713-8033-5530868625D7}" destId="{A70E4172-12B0-4390-9259-8884253BF365}" srcOrd="1" destOrd="0" parTransId="{7AD02A53-7320-4644-8BEA-24DCA8FA0BDE}" sibTransId="{D9962D08-0BCF-4FCE-8E0D-29E24F786363}"/>
    <dgm:cxn modelId="{68504200-40B0-4A6D-8C8C-7AF8776A70D4}" type="presOf" srcId="{A70E4172-12B0-4390-9259-8884253BF365}" destId="{D347E21C-458B-4B53-B3A0-053277B8F76A}" srcOrd="0" destOrd="0" presId="urn:microsoft.com/office/officeart/2005/8/layout/hList1"/>
    <dgm:cxn modelId="{E7E3DCF8-3202-4E34-B0F7-395B98A4E92C}" srcId="{29BFF772-8C3B-42F2-89D8-2EF484C9F8FD}" destId="{8116B196-2CFF-4E79-B826-AD37BB98DDA8}" srcOrd="1" destOrd="0" parTransId="{48174535-743F-46C1-B795-992CE21E39AB}" sibTransId="{CE7D654A-28B7-4064-A1BA-F85246077FDB}"/>
    <dgm:cxn modelId="{9B2C1249-A2DD-4FEF-8244-6AFCA87FB216}" srcId="{DE2F37A0-DD11-4028-8444-42811E1E0DC4}" destId="{7D522228-A312-494A-A4EC-5E2DCB9347F0}" srcOrd="0" destOrd="0" parTransId="{3DDC5DA3-4FCF-4B90-B89B-13F48B2AA356}" sibTransId="{720B96EC-3D07-4FC6-AED3-B7E940588A3E}"/>
    <dgm:cxn modelId="{DF65075E-53FC-4287-9C86-3768B247A5C8}" srcId="{F242C87E-516D-4F18-91CF-79AEE9440EF2}" destId="{9DAC9C52-29AB-446A-BBDD-F9C5F46251FD}" srcOrd="0" destOrd="0" parTransId="{C0C6E184-5BC4-4C42-B81A-066054D3AAB5}" sibTransId="{81F140D9-0DE3-4B1E-954B-7BB0D03818DF}"/>
    <dgm:cxn modelId="{2E83C5AC-5C9C-45CC-A7AD-B1080E741ABE}" srcId="{D28639EF-0749-445B-AC1C-0204B29BA98D}" destId="{B4234D35-BC99-405F-B8E0-FDCA62B1C2F1}" srcOrd="2" destOrd="0" parTransId="{9C11528C-8535-4F0D-9C42-CB5E1CC33577}" sibTransId="{C6258276-2553-4E93-A902-0748524110B0}"/>
    <dgm:cxn modelId="{01EFD8AF-B840-4676-B41F-5369A4194BA7}" type="presOf" srcId="{D0D7A11D-1549-469E-BB4B-81ACEC9862E5}" destId="{1DE1B546-A7E4-4E6B-998A-61DA97D59999}" srcOrd="0" destOrd="5" presId="urn:microsoft.com/office/officeart/2005/8/layout/hList1"/>
    <dgm:cxn modelId="{8A642FE4-E8DB-4C6D-ABDF-784A2BBF68B8}" srcId="{E0B7F069-D790-4B00-918D-FCEA24667F71}" destId="{4DB08452-293B-4E9A-BD96-F87964B7BF53}" srcOrd="1" destOrd="0" parTransId="{CFEF3E0D-37BA-4BD4-9BE4-1C3E270838FF}" sibTransId="{4841F939-7037-4FCC-8280-3BC67926379B}"/>
    <dgm:cxn modelId="{E6757636-2CE0-4D3C-8472-1738347D33E4}" srcId="{D28639EF-0749-445B-AC1C-0204B29BA98D}" destId="{72572D42-F381-4437-BE37-3290B45FF411}" srcOrd="0" destOrd="0" parTransId="{96863622-D0D9-4AB4-847B-E9545205BD1A}" sibTransId="{AFC7EC55-5282-4F17-82A7-236B4A21F291}"/>
    <dgm:cxn modelId="{8F981826-B2D7-4902-941B-84CC80C940F4}" type="presOf" srcId="{BB12057B-2F20-433A-B850-F04AB79C2F1B}" destId="{BAD56BF1-B242-4FFB-8219-44ED7646DD84}" srcOrd="0" destOrd="2" presId="urn:microsoft.com/office/officeart/2005/8/layout/hList1"/>
    <dgm:cxn modelId="{C531473F-83CF-442B-AE23-81DC68E6C8B9}" srcId="{29BFF772-8C3B-42F2-89D8-2EF484C9F8FD}" destId="{707F9BEE-5F55-49FE-8BF5-E64E156BAE39}" srcOrd="2" destOrd="0" parTransId="{91AF2AC3-36DE-483B-8CDC-94D42D209145}" sibTransId="{D320AE50-662C-450E-80C2-198B370B38F4}"/>
    <dgm:cxn modelId="{45640175-813D-4EDC-82B7-561A48362EA6}" type="presOf" srcId="{924620DC-54B1-49E2-B61F-86C4D96F6573}" destId="{1DE1B546-A7E4-4E6B-998A-61DA97D59999}" srcOrd="0" destOrd="4" presId="urn:microsoft.com/office/officeart/2005/8/layout/hList1"/>
    <dgm:cxn modelId="{1A732281-9481-4C18-8315-B11712B572CD}" type="presOf" srcId="{845C11C7-BD00-49D2-9C85-0049E0D407B5}" destId="{BAD56BF1-B242-4FFB-8219-44ED7646DD84}" srcOrd="0" destOrd="6" presId="urn:microsoft.com/office/officeart/2005/8/layout/hList1"/>
    <dgm:cxn modelId="{79CEE379-5467-462A-9750-3A9C23A4EBAE}" srcId="{F242C87E-516D-4F18-91CF-79AEE9440EF2}" destId="{0F3E8D94-9300-447A-9764-DBA8D1F972D7}" srcOrd="1" destOrd="0" parTransId="{C4CE5E52-9536-457B-BAC5-CBA680EAE8C5}" sibTransId="{5C50ABFE-10B3-4465-BFDD-54A130C04F05}"/>
    <dgm:cxn modelId="{E0552D38-D8AE-4D5E-B469-2E16384CF53A}" srcId="{E0B7F069-D790-4B00-918D-FCEA24667F71}" destId="{845C11C7-BD00-49D2-9C85-0049E0D407B5}" srcOrd="0" destOrd="0" parTransId="{4B7B3099-7FB9-4AF7-A952-0ED37E049016}" sibTransId="{569FB6B5-7A71-412E-86D9-3EBF47BBEE1D}"/>
    <dgm:cxn modelId="{D7636705-9998-4412-9D1A-C0BB750800A7}" type="presOf" srcId="{57BF9A12-1471-4DA1-B75C-265CD65865E9}" destId="{002A5397-4712-4FFF-AB1D-1FE8E9890C0F}" srcOrd="0" destOrd="7" presId="urn:microsoft.com/office/officeart/2005/8/layout/hList1"/>
    <dgm:cxn modelId="{DD1A59B3-AA15-46DC-A92C-3EBDA736110C}" type="presOf" srcId="{F242C87E-516D-4F18-91CF-79AEE9440EF2}" destId="{1DE1B546-A7E4-4E6B-998A-61DA97D59999}" srcOrd="0" destOrd="0" presId="urn:microsoft.com/office/officeart/2005/8/layout/hList1"/>
    <dgm:cxn modelId="{FC014B27-6664-4E72-A7A5-AB8256599114}" type="presOf" srcId="{D28639EF-0749-445B-AC1C-0204B29BA98D}" destId="{BAD56BF1-B242-4FFB-8219-44ED7646DD84}" srcOrd="0" destOrd="0" presId="urn:microsoft.com/office/officeart/2005/8/layout/hList1"/>
    <dgm:cxn modelId="{9BC80D60-46CE-4475-8B65-21C7A6EFD6C3}" srcId="{707F9BEE-5F55-49FE-8BF5-E64E156BAE39}" destId="{C3827523-9931-4F18-9D09-9A7E37D7C064}" srcOrd="0" destOrd="0" parTransId="{E0AA63FD-540D-4A51-ABD0-1733643A331C}" sibTransId="{D6354019-D7F2-4B98-A4B8-CB833CE25012}"/>
    <dgm:cxn modelId="{4CC5D556-8D81-4776-B3FE-56C4CF354749}" type="presOf" srcId="{E0B7F069-D790-4B00-918D-FCEA24667F71}" destId="{BAD56BF1-B242-4FFB-8219-44ED7646DD84}" srcOrd="0" destOrd="5" presId="urn:microsoft.com/office/officeart/2005/8/layout/hList1"/>
    <dgm:cxn modelId="{1DE0D399-EA04-4B2E-930F-2C325A00BA23}" type="presOf" srcId="{7D522228-A312-494A-A4EC-5E2DCB9347F0}" destId="{1DE1B546-A7E4-4E6B-998A-61DA97D59999}" srcOrd="0" destOrd="7" presId="urn:microsoft.com/office/officeart/2005/8/layout/hList1"/>
    <dgm:cxn modelId="{1CF3936D-8E15-49A1-8859-4331AEE3C4E6}" type="presOf" srcId="{AF1D63EA-DDB3-4713-8033-5530868625D7}" destId="{62E07616-9F78-4E6B-A425-B91B15E3FD69}" srcOrd="0" destOrd="0" presId="urn:microsoft.com/office/officeart/2005/8/layout/hList1"/>
    <dgm:cxn modelId="{42E89B5C-81E6-4EC5-B39B-9A1065C5DB47}" srcId="{A70E4172-12B0-4390-9259-8884253BF365}" destId="{F242C87E-516D-4F18-91CF-79AEE9440EF2}" srcOrd="0" destOrd="0" parTransId="{7589F412-270B-42CF-B457-603AE02E4D98}" sibTransId="{1D891F61-D0B4-449B-9208-20C4D6DE8861}"/>
    <dgm:cxn modelId="{B11CAAB0-C432-483A-A284-5218BEADC581}" srcId="{2897A383-0234-430A-A945-D9E2F6AA3770}" destId="{D28639EF-0749-445B-AC1C-0204B29BA98D}" srcOrd="0" destOrd="0" parTransId="{5C10DCA9-DEC5-4869-9E16-675C29616ED9}" sibTransId="{4CE89D8D-7CCF-4B92-9C66-5D8284C86252}"/>
    <dgm:cxn modelId="{715097A9-11AC-4E89-847F-947903659684}" srcId="{F242C87E-516D-4F18-91CF-79AEE9440EF2}" destId="{924620DC-54B1-49E2-B61F-86C4D96F6573}" srcOrd="3" destOrd="0" parTransId="{37AE7852-D5DC-45F3-8557-E42928C6F133}" sibTransId="{EB0BF1D3-C4E2-4308-99C6-B9707C4AB0EA}"/>
    <dgm:cxn modelId="{F7750B1F-B8FA-4FAA-A178-A9438B916203}" type="presOf" srcId="{8116B196-2CFF-4E79-B826-AD37BB98DDA8}" destId="{002A5397-4712-4FFF-AB1D-1FE8E9890C0F}" srcOrd="0" destOrd="1" presId="urn:microsoft.com/office/officeart/2005/8/layout/hList1"/>
    <dgm:cxn modelId="{647DA29A-76A6-4ABA-8A46-703A3A9943D3}" type="presOf" srcId="{C3827523-9931-4F18-9D09-9A7E37D7C064}" destId="{002A5397-4712-4FFF-AB1D-1FE8E9890C0F}" srcOrd="0" destOrd="3" presId="urn:microsoft.com/office/officeart/2005/8/layout/hList1"/>
    <dgm:cxn modelId="{40C6A961-715E-4A25-BE42-6A172C7873C4}" srcId="{707F9BEE-5F55-49FE-8BF5-E64E156BAE39}" destId="{6FD69FD4-7B85-432C-B538-8ACD2510D8D9}" srcOrd="1" destOrd="0" parTransId="{B53F0D9F-24E2-47FE-B1C2-EF99EF58CAF8}" sibTransId="{540FC69B-A701-4794-B14D-C86BBA610F67}"/>
    <dgm:cxn modelId="{48F71F54-A8D1-441A-9CE3-86E92F5DB76E}" type="presOf" srcId="{4DB08452-293B-4E9A-BD96-F87964B7BF53}" destId="{BAD56BF1-B242-4FFB-8219-44ED7646DD84}" srcOrd="0" destOrd="7" presId="urn:microsoft.com/office/officeart/2005/8/layout/hList1"/>
    <dgm:cxn modelId="{3C099A68-BEFB-4F18-9C34-BCAF309494B0}" type="presOf" srcId="{6FD69FD4-7B85-432C-B538-8ACD2510D8D9}" destId="{002A5397-4712-4FFF-AB1D-1FE8E9890C0F}" srcOrd="0" destOrd="4" presId="urn:microsoft.com/office/officeart/2005/8/layout/hList1"/>
    <dgm:cxn modelId="{4C4BA27F-54CA-4C64-B730-1D8854BDB25F}" srcId="{2897A383-0234-430A-A945-D9E2F6AA3770}" destId="{E0B7F069-D790-4B00-918D-FCEA24667F71}" srcOrd="2" destOrd="0" parTransId="{1DC24CD4-E0E2-445A-881C-F643A60E1931}" sibTransId="{F08F3BA4-0B9D-40AF-8038-AD16C86862FE}"/>
    <dgm:cxn modelId="{DE3D695D-EB68-401C-B865-6447ECA77DB9}" type="presOf" srcId="{25E61D1F-58A7-4F39-8F6A-EE8D752C784F}" destId="{BAD56BF1-B242-4FFB-8219-44ED7646DD84}" srcOrd="0" destOrd="4" presId="urn:microsoft.com/office/officeart/2005/8/layout/hList1"/>
    <dgm:cxn modelId="{3CAA33E2-E84C-4E2A-80D6-95588C932F29}" srcId="{E0B7F069-D790-4B00-918D-FCEA24667F71}" destId="{A3A60A17-1F88-4F42-921E-AD17CEEE6442}" srcOrd="2" destOrd="0" parTransId="{F0B45085-77D8-4E29-88E8-17A60846D8B1}" sibTransId="{12F311EB-7990-41E1-AC55-D45FA5D81068}"/>
    <dgm:cxn modelId="{DD67A609-6DC9-414A-896A-409B753089D8}" type="presOf" srcId="{4BA7C3E4-C1DE-4BA1-A6CA-EDACE6685EA8}" destId="{002A5397-4712-4FFF-AB1D-1FE8E9890C0F}" srcOrd="0" destOrd="0" presId="urn:microsoft.com/office/officeart/2005/8/layout/hList1"/>
    <dgm:cxn modelId="{99219B26-C941-4BAB-A5F8-8EAD1F155C82}" srcId="{707F9BEE-5F55-49FE-8BF5-E64E156BAE39}" destId="{57BF9A12-1471-4DA1-B75C-265CD65865E9}" srcOrd="4" destOrd="0" parTransId="{4EB5476C-CBD4-4845-908D-12EC8E5AF2B1}" sibTransId="{B84DC92B-0CB9-4C54-9895-BBE99D649991}"/>
    <dgm:cxn modelId="{A3505983-4C92-4DE0-840F-124E97EDAD01}" srcId="{D28639EF-0749-445B-AC1C-0204B29BA98D}" destId="{BB12057B-2F20-433A-B850-F04AB79C2F1B}" srcOrd="1" destOrd="0" parTransId="{F49286F7-390F-4919-BFBF-D91997AF7BD1}" sibTransId="{1A77A113-6AED-4BC0-BC06-B005ACEEB320}"/>
    <dgm:cxn modelId="{B5AB2AE2-AA6D-4BC3-94A5-FD1CCEDC21A3}" type="presOf" srcId="{29BFF772-8C3B-42F2-89D8-2EF484C9F8FD}" destId="{EDF4DA63-3309-4DB1-8168-67DF09CEB27C}" srcOrd="0" destOrd="0" presId="urn:microsoft.com/office/officeart/2005/8/layout/hList1"/>
    <dgm:cxn modelId="{B95EF465-5725-4184-AD88-BDBAFC96EFC7}" srcId="{F242C87E-516D-4F18-91CF-79AEE9440EF2}" destId="{C3B4F5DF-559E-45A6-AE39-9C21B49402C1}" srcOrd="2" destOrd="0" parTransId="{0C3D3914-01E6-451C-B268-705E9112CF7A}" sibTransId="{AC60FCAF-EA9C-4C2B-BE34-F5D6B96DA2C5}"/>
    <dgm:cxn modelId="{99707BC0-B98A-4D29-B5AB-472C5EFDE581}" srcId="{707F9BEE-5F55-49FE-8BF5-E64E156BAE39}" destId="{E27E7995-A85A-4799-A5C7-C31590E61D67}" srcOrd="3" destOrd="0" parTransId="{A315E9E5-70E8-45BB-97E4-1F09A45EDD7D}" sibTransId="{5A9F39A6-9BCB-4159-9A74-BD4C2DF8C7E8}"/>
    <dgm:cxn modelId="{164A4A91-7604-4C19-8517-025BD3F4EC7C}" type="presOf" srcId="{835A64E8-6D9A-49EE-9AF9-DDBE46DDA0E0}" destId="{002A5397-4712-4FFF-AB1D-1FE8E9890C0F}" srcOrd="0" destOrd="5" presId="urn:microsoft.com/office/officeart/2005/8/layout/hList1"/>
    <dgm:cxn modelId="{702DD020-14A5-4C96-AED4-FF48D5BE1782}" srcId="{A70E4172-12B0-4390-9259-8884253BF365}" destId="{DE2F37A0-DD11-4028-8444-42811E1E0DC4}" srcOrd="2" destOrd="0" parTransId="{40D1E309-13C5-4AA7-B1F7-05EB2551C36F}" sibTransId="{AE3C07D0-97F7-49D4-8DD4-ED1639F04243}"/>
    <dgm:cxn modelId="{7521637D-4564-48BF-B8EA-F082EF8E7E84}" type="presOf" srcId="{C3B4F5DF-559E-45A6-AE39-9C21B49402C1}" destId="{1DE1B546-A7E4-4E6B-998A-61DA97D59999}" srcOrd="0" destOrd="3" presId="urn:microsoft.com/office/officeart/2005/8/layout/hList1"/>
    <dgm:cxn modelId="{9DCC8230-90AF-4AC4-8E4E-6025FFCDD341}" srcId="{29BFF772-8C3B-42F2-89D8-2EF484C9F8FD}" destId="{4BA7C3E4-C1DE-4BA1-A6CA-EDACE6685EA8}" srcOrd="0" destOrd="0" parTransId="{8720671C-8D9D-4034-9177-7390FFACFD9E}" sibTransId="{E23E6E14-4299-4A5C-8605-26550C3AE7A1}"/>
    <dgm:cxn modelId="{714A27FF-7502-4404-B6DF-C794AEE158A0}" type="presOf" srcId="{B4234D35-BC99-405F-B8E0-FDCA62B1C2F1}" destId="{BAD56BF1-B242-4FFB-8219-44ED7646DD84}" srcOrd="0" destOrd="3" presId="urn:microsoft.com/office/officeart/2005/8/layout/hList1"/>
    <dgm:cxn modelId="{9185962A-8CD6-4AAC-902E-06EAEC506DC0}" type="presParOf" srcId="{62E07616-9F78-4E6B-A425-B91B15E3FD69}" destId="{5C623C3F-358B-416C-9D00-996DBBDEF489}" srcOrd="0" destOrd="0" presId="urn:microsoft.com/office/officeart/2005/8/layout/hList1"/>
    <dgm:cxn modelId="{A0523E82-516D-4BB9-BB15-86B1E144EFB9}" type="presParOf" srcId="{5C623C3F-358B-416C-9D00-996DBBDEF489}" destId="{EDF4DA63-3309-4DB1-8168-67DF09CEB27C}" srcOrd="0" destOrd="0" presId="urn:microsoft.com/office/officeart/2005/8/layout/hList1"/>
    <dgm:cxn modelId="{29CF2C7B-8B3E-4733-8C84-3322523017A1}" type="presParOf" srcId="{5C623C3F-358B-416C-9D00-996DBBDEF489}" destId="{002A5397-4712-4FFF-AB1D-1FE8E9890C0F}" srcOrd="1" destOrd="0" presId="urn:microsoft.com/office/officeart/2005/8/layout/hList1"/>
    <dgm:cxn modelId="{2A548EBF-B0BB-4E28-94E3-C6FA8CDB047D}" type="presParOf" srcId="{62E07616-9F78-4E6B-A425-B91B15E3FD69}" destId="{6D13B97A-1B49-4092-9370-175686142CAA}" srcOrd="1" destOrd="0" presId="urn:microsoft.com/office/officeart/2005/8/layout/hList1"/>
    <dgm:cxn modelId="{849E240C-6DEB-4E0D-A20A-6A8169529646}" type="presParOf" srcId="{62E07616-9F78-4E6B-A425-B91B15E3FD69}" destId="{5A0DB2B4-21F3-4719-9D18-D51674CA4EB9}" srcOrd="2" destOrd="0" presId="urn:microsoft.com/office/officeart/2005/8/layout/hList1"/>
    <dgm:cxn modelId="{7BA5485A-EC52-4D71-9453-03F47972FFDB}" type="presParOf" srcId="{5A0DB2B4-21F3-4719-9D18-D51674CA4EB9}" destId="{D347E21C-458B-4B53-B3A0-053277B8F76A}" srcOrd="0" destOrd="0" presId="urn:microsoft.com/office/officeart/2005/8/layout/hList1"/>
    <dgm:cxn modelId="{9E015D26-3274-49EA-9783-DA99E61A6D02}" type="presParOf" srcId="{5A0DB2B4-21F3-4719-9D18-D51674CA4EB9}" destId="{1DE1B546-A7E4-4E6B-998A-61DA97D59999}" srcOrd="1" destOrd="0" presId="urn:microsoft.com/office/officeart/2005/8/layout/hList1"/>
    <dgm:cxn modelId="{B7BF49EA-5B29-4E13-967C-29F014BA33B5}" type="presParOf" srcId="{62E07616-9F78-4E6B-A425-B91B15E3FD69}" destId="{A6E2026A-B814-4007-B65F-FCE32D2D1B49}" srcOrd="3" destOrd="0" presId="urn:microsoft.com/office/officeart/2005/8/layout/hList1"/>
    <dgm:cxn modelId="{D7D620D5-6452-470E-ABEC-D11364E91293}" type="presParOf" srcId="{62E07616-9F78-4E6B-A425-B91B15E3FD69}" destId="{008F8118-ACE4-4F53-BAAB-E4755888D95E}" srcOrd="4" destOrd="0" presId="urn:microsoft.com/office/officeart/2005/8/layout/hList1"/>
    <dgm:cxn modelId="{49DF6447-1F12-4912-ADCB-2E6C197360EC}" type="presParOf" srcId="{008F8118-ACE4-4F53-BAAB-E4755888D95E}" destId="{E43DEDD8-AF57-4088-91A8-46BFA6D66E0A}" srcOrd="0" destOrd="0" presId="urn:microsoft.com/office/officeart/2005/8/layout/hList1"/>
    <dgm:cxn modelId="{7C830397-23E0-4563-8610-FCD34BC659D3}" type="presParOf" srcId="{008F8118-ACE4-4F53-BAAB-E4755888D95E}" destId="{BAD56BF1-B242-4FFB-8219-44ED7646DD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9DCE21-5640-4DA3-B7A2-01719FD41493}">
      <dsp:nvSpPr>
        <dsp:cNvPr id="0" name=""/>
        <dsp:cNvSpPr/>
      </dsp:nvSpPr>
      <dsp:spPr>
        <a:xfrm rot="5400000">
          <a:off x="4781665" y="-2120080"/>
          <a:ext cx="2196031" cy="6637213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Prospective payment rate reduction (max 3%) applied to all services (no claim consolidation or denial)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Based on 30-day risk-adjusted readmission rates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All-cause readmissions (with limited planned readmission excepts) following AMI, Heart Failure, Pneumonia, COPD, THA/TKA, and CABG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/>
            <a:t>76 percent </a:t>
          </a:r>
          <a:r>
            <a:rPr lang="en-US" sz="1800" b="0" kern="1200" dirty="0"/>
            <a:t>of </a:t>
          </a:r>
          <a:r>
            <a:rPr lang="en-US" sz="1800" kern="1200" dirty="0"/>
            <a:t>Arizona Medicare IPPS hospitals penalized for excess readmissions (50 out of 66 providers)</a:t>
          </a:r>
        </a:p>
      </dsp:txBody>
      <dsp:txXfrm rot="-5400000">
        <a:off x="2561075" y="207711"/>
        <a:ext cx="6530012" cy="1981629"/>
      </dsp:txXfrm>
    </dsp:sp>
    <dsp:sp modelId="{B1F3CB21-C5FC-4DAF-A5FF-E5614F5F75BC}">
      <dsp:nvSpPr>
        <dsp:cNvPr id="0" name=""/>
        <dsp:cNvSpPr/>
      </dsp:nvSpPr>
      <dsp:spPr>
        <a:xfrm>
          <a:off x="329789" y="59"/>
          <a:ext cx="2231285" cy="239693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Medicare</a:t>
          </a:r>
          <a:endParaRPr lang="en-US" kern="1200" dirty="0"/>
        </a:p>
      </dsp:txBody>
      <dsp:txXfrm>
        <a:off x="438711" y="108981"/>
        <a:ext cx="2013441" cy="2179088"/>
      </dsp:txXfrm>
    </dsp:sp>
    <dsp:sp modelId="{77384118-2BBB-45BF-81D0-1D52BC390664}">
      <dsp:nvSpPr>
        <dsp:cNvPr id="0" name=""/>
        <dsp:cNvSpPr/>
      </dsp:nvSpPr>
      <dsp:spPr>
        <a:xfrm rot="5400000">
          <a:off x="4753004" y="426670"/>
          <a:ext cx="2140039" cy="6577270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Medical review required for 72-hour, same DRG readmissions without prior authorization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Payment associated with the readmission claim is held until the completion of the manual medical review process</a:t>
          </a:r>
        </a:p>
      </dsp:txBody>
      <dsp:txXfrm rot="-5400000">
        <a:off x="2534389" y="2749753"/>
        <a:ext cx="6472802" cy="1931103"/>
      </dsp:txXfrm>
    </dsp:sp>
    <dsp:sp modelId="{F030881F-A952-4C80-8A20-8F54EAF3EBA4}">
      <dsp:nvSpPr>
        <dsp:cNvPr id="0" name=""/>
        <dsp:cNvSpPr/>
      </dsp:nvSpPr>
      <dsp:spPr>
        <a:xfrm>
          <a:off x="329789" y="2516839"/>
          <a:ext cx="2204599" cy="239693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Arizona Medicaid</a:t>
          </a:r>
        </a:p>
      </dsp:txBody>
      <dsp:txXfrm>
        <a:off x="437409" y="2624459"/>
        <a:ext cx="1989359" cy="21816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F4DA63-3309-4DB1-8168-67DF09CEB27C}">
      <dsp:nvSpPr>
        <dsp:cNvPr id="0" name=""/>
        <dsp:cNvSpPr/>
      </dsp:nvSpPr>
      <dsp:spPr>
        <a:xfrm>
          <a:off x="2765" y="80594"/>
          <a:ext cx="2695950" cy="557296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Financial Incentive Mechanism</a:t>
          </a:r>
        </a:p>
      </dsp:txBody>
      <dsp:txXfrm>
        <a:off x="2765" y="80594"/>
        <a:ext cx="2695950" cy="557296"/>
      </dsp:txXfrm>
    </dsp:sp>
    <dsp:sp modelId="{002A5397-4712-4FFF-AB1D-1FE8E9890C0F}">
      <dsp:nvSpPr>
        <dsp:cNvPr id="0" name=""/>
        <dsp:cNvSpPr/>
      </dsp:nvSpPr>
      <dsp:spPr>
        <a:xfrm>
          <a:off x="2765" y="637890"/>
          <a:ext cx="2695950" cy="363987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32</a:t>
          </a:r>
          <a:r>
            <a:rPr lang="en-US" sz="1600" kern="1200" dirty="0"/>
            <a:t> claim denial or claim consolidation policies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10</a:t>
          </a:r>
          <a:r>
            <a:rPr lang="en-US" sz="1600" kern="1200" dirty="0"/>
            <a:t> prospective payment adjustment policies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9 </a:t>
          </a:r>
          <a:r>
            <a:rPr lang="en-US" sz="1600" b="0" kern="1200" dirty="0"/>
            <a:t>provide only for payment reductions</a:t>
          </a:r>
          <a:endParaRPr lang="en-US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1 </a:t>
          </a:r>
          <a:r>
            <a:rPr lang="en-US" sz="1600" b="0" kern="1200" dirty="0"/>
            <a:t>provides for up to a 1% payment increase (MD)</a:t>
          </a:r>
          <a:endParaRPr lang="en-US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9</a:t>
          </a:r>
          <a:r>
            <a:rPr lang="en-US" sz="1600" b="0" kern="1200" dirty="0"/>
            <a:t> cap payment reductions: 1% to 4.4%</a:t>
          </a:r>
          <a:endParaRPr lang="en-US" sz="1600" b="1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b="0" u="none" kern="1200" dirty="0"/>
        </a:p>
      </dsp:txBody>
      <dsp:txXfrm>
        <a:off x="2765" y="637890"/>
        <a:ext cx="2695950" cy="3639870"/>
      </dsp:txXfrm>
    </dsp:sp>
    <dsp:sp modelId="{D347E21C-458B-4B53-B3A0-053277B8F76A}">
      <dsp:nvSpPr>
        <dsp:cNvPr id="0" name=""/>
        <dsp:cNvSpPr/>
      </dsp:nvSpPr>
      <dsp:spPr>
        <a:xfrm>
          <a:off x="3076149" y="80594"/>
          <a:ext cx="2695950" cy="557296"/>
        </a:xfrm>
        <a:prstGeom prst="rect">
          <a:avLst/>
        </a:prstGeom>
        <a:solidFill>
          <a:schemeClr val="accent3">
            <a:shade val="80000"/>
            <a:hueOff val="304009"/>
            <a:satOff val="-25296"/>
            <a:lumOff val="18239"/>
            <a:alphaOff val="0"/>
          </a:schemeClr>
        </a:solidFill>
        <a:ln w="25400" cap="flat" cmpd="sng" algn="ctr">
          <a:solidFill>
            <a:schemeClr val="accent3">
              <a:shade val="80000"/>
              <a:hueOff val="304009"/>
              <a:satOff val="-25296"/>
              <a:lumOff val="182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Readmission Window </a:t>
          </a:r>
          <a:r>
            <a:rPr lang="en-US" sz="1400" kern="1200" dirty="0"/>
            <a:t>(Days Following Discharge)</a:t>
          </a:r>
        </a:p>
      </dsp:txBody>
      <dsp:txXfrm>
        <a:off x="3076149" y="80594"/>
        <a:ext cx="2695950" cy="557296"/>
      </dsp:txXfrm>
    </dsp:sp>
    <dsp:sp modelId="{1DE1B546-A7E4-4E6B-998A-61DA97D59999}">
      <dsp:nvSpPr>
        <dsp:cNvPr id="0" name=""/>
        <dsp:cNvSpPr/>
      </dsp:nvSpPr>
      <dsp:spPr>
        <a:xfrm>
          <a:off x="3076149" y="637890"/>
          <a:ext cx="2695950" cy="363987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Among </a:t>
          </a:r>
          <a:r>
            <a:rPr lang="en-US" sz="1600" b="1" kern="1200" dirty="0"/>
            <a:t>32</a:t>
          </a:r>
          <a:r>
            <a:rPr lang="en-US" sz="1600" kern="1200" dirty="0"/>
            <a:t> denial and consolidation policies: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12</a:t>
          </a:r>
          <a:r>
            <a:rPr lang="en-US" sz="1600" kern="1200" dirty="0"/>
            <a:t> are 1- to 3-day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6</a:t>
          </a:r>
          <a:r>
            <a:rPr lang="en-US" sz="1600" kern="1200" dirty="0"/>
            <a:t> are 30-day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5</a:t>
          </a:r>
          <a:r>
            <a:rPr lang="en-US" sz="1600" kern="1200" dirty="0"/>
            <a:t> are 14- to 15-day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5</a:t>
          </a:r>
          <a:r>
            <a:rPr lang="en-US" sz="1600" kern="1200" dirty="0"/>
            <a:t> have no specified window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Among </a:t>
          </a:r>
          <a:r>
            <a:rPr lang="en-US" sz="1600" b="1" kern="1200" dirty="0"/>
            <a:t>10</a:t>
          </a:r>
          <a:r>
            <a:rPr lang="en-US" sz="1600" kern="1200" dirty="0"/>
            <a:t> prospective payment adjustment policies: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10</a:t>
          </a:r>
          <a:r>
            <a:rPr lang="en-US" sz="1600" kern="1200" dirty="0"/>
            <a:t> are 30-day</a:t>
          </a:r>
        </a:p>
      </dsp:txBody>
      <dsp:txXfrm>
        <a:off x="3076149" y="637890"/>
        <a:ext cx="2695950" cy="3639870"/>
      </dsp:txXfrm>
    </dsp:sp>
    <dsp:sp modelId="{E43DEDD8-AF57-4088-91A8-46BFA6D66E0A}">
      <dsp:nvSpPr>
        <dsp:cNvPr id="0" name=""/>
        <dsp:cNvSpPr/>
      </dsp:nvSpPr>
      <dsp:spPr>
        <a:xfrm>
          <a:off x="6149533" y="80594"/>
          <a:ext cx="2695950" cy="557296"/>
        </a:xfrm>
        <a:prstGeom prst="rect">
          <a:avLst/>
        </a:prstGeom>
        <a:solidFill>
          <a:schemeClr val="accent3">
            <a:shade val="80000"/>
            <a:hueOff val="608017"/>
            <a:satOff val="-50591"/>
            <a:lumOff val="36478"/>
            <a:alphaOff val="0"/>
          </a:schemeClr>
        </a:solidFill>
        <a:ln w="25400" cap="flat" cmpd="sng" algn="ctr">
          <a:solidFill>
            <a:schemeClr val="accent3">
              <a:shade val="80000"/>
              <a:hueOff val="608017"/>
              <a:satOff val="-50591"/>
              <a:lumOff val="364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Relatedness or Preventability Test</a:t>
          </a:r>
        </a:p>
      </dsp:txBody>
      <dsp:txXfrm>
        <a:off x="6149533" y="80594"/>
        <a:ext cx="2695950" cy="557296"/>
      </dsp:txXfrm>
    </dsp:sp>
    <dsp:sp modelId="{BAD56BF1-B242-4FFB-8219-44ED7646DD84}">
      <dsp:nvSpPr>
        <dsp:cNvPr id="0" name=""/>
        <dsp:cNvSpPr/>
      </dsp:nvSpPr>
      <dsp:spPr>
        <a:xfrm>
          <a:off x="6149533" y="637890"/>
          <a:ext cx="2695950" cy="363987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Among </a:t>
          </a:r>
          <a:r>
            <a:rPr lang="en-US" sz="1600" b="1" kern="1200" dirty="0"/>
            <a:t>32</a:t>
          </a:r>
          <a:r>
            <a:rPr lang="en-US" sz="1600" kern="1200" dirty="0"/>
            <a:t> denial and consolidation policies: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22</a:t>
          </a:r>
          <a:r>
            <a:rPr lang="en-US" sz="1600" kern="1200" dirty="0"/>
            <a:t> w/ relatedness test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8</a:t>
          </a:r>
          <a:r>
            <a:rPr lang="en-US" sz="1600" kern="1200" dirty="0"/>
            <a:t> w/ preventability test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2</a:t>
          </a:r>
          <a:r>
            <a:rPr lang="en-US" sz="1600" kern="1200" dirty="0"/>
            <a:t> are all-cause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Among </a:t>
          </a:r>
          <a:r>
            <a:rPr lang="en-US" sz="1600" b="1" kern="1200" dirty="0"/>
            <a:t>10</a:t>
          </a:r>
          <a:r>
            <a:rPr lang="en-US" sz="1600" kern="1200" dirty="0"/>
            <a:t> prospective payment adjustment policies: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1" u="none" kern="1200" dirty="0"/>
            <a:t>7 </a:t>
          </a:r>
          <a:r>
            <a:rPr lang="en-US" sz="1500" b="0" u="none" kern="1200" dirty="0"/>
            <a:t>use 3M’s Potentially Preventable Readmissions (PPRs) software</a:t>
          </a:r>
          <a:endParaRPr lang="en-US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1" u="none" kern="1200" dirty="0"/>
            <a:t>2</a:t>
          </a:r>
          <a:r>
            <a:rPr lang="en-US" sz="1500" b="0" u="none" kern="1200" dirty="0"/>
            <a:t> use CMS Planned Readmission Algorithm</a:t>
          </a: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b="1" u="none" kern="1200" dirty="0"/>
            <a:t>1</a:t>
          </a:r>
          <a:r>
            <a:rPr lang="en-US" sz="1500" b="0" u="none" kern="1200" dirty="0"/>
            <a:t> is all-cause</a:t>
          </a:r>
          <a:endParaRPr lang="en-US" sz="1500" b="1" u="none" kern="1200" dirty="0"/>
        </a:p>
      </dsp:txBody>
      <dsp:txXfrm>
        <a:off x="6149533" y="637890"/>
        <a:ext cx="2695950" cy="3639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379CC-6012-4231-9F91-02AFD90AFBC1}" type="datetimeFigureOut">
              <a:rPr lang="en-US" smtClean="0"/>
              <a:t>5/3/2017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3BF62-0E37-4988-8D3A-577E188730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87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94DED98-E567-438D-96DF-4EB07A6E34C6}" type="datetimeFigureOut">
              <a:rPr lang="en-US" smtClean="0"/>
              <a:t>5/3/2017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7ECE620-7DEA-4BE7-9842-F66899B987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6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CE620-7DEA-4BE7-9842-F66899B9877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798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CE620-7DEA-4BE7-9842-F66899B9877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10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CE620-7DEA-4BE7-9842-F66899B9877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877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CE620-7DEA-4BE7-9842-F66899B9877B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244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CE620-7DEA-4BE7-9842-F66899B9877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990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3699C-6A97-4F12-BD68-FC681873654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54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_Green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1" y="6250077"/>
            <a:ext cx="8694739" cy="0"/>
          </a:xfrm>
          <a:prstGeom prst="line">
            <a:avLst/>
          </a:prstGeom>
          <a:ln w="9525">
            <a:solidFill>
              <a:srgbClr val="5557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 bwMode="auto">
          <a:xfrm flipH="1">
            <a:off x="0" y="6302465"/>
            <a:ext cx="9144000" cy="0"/>
          </a:xfrm>
          <a:prstGeom prst="line">
            <a:avLst/>
          </a:prstGeom>
          <a:solidFill>
            <a:schemeClr val="accent1"/>
          </a:solidFill>
          <a:ln w="19050" cap="flat" cmpd="dbl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 userDrawn="1"/>
        </p:nvSpPr>
        <p:spPr bwMode="auto">
          <a:xfrm>
            <a:off x="0" y="0"/>
            <a:ext cx="9144000" cy="107439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48C1A"/>
              </a:gs>
            </a:gsLst>
            <a:lin ang="108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5590" y="1"/>
            <a:ext cx="8717276" cy="101142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8"/>
          <p:cNvSpPr txBox="1">
            <a:spLocks/>
          </p:cNvSpPr>
          <p:nvPr userDrawn="1"/>
        </p:nvSpPr>
        <p:spPr>
          <a:xfrm>
            <a:off x="356403" y="6370116"/>
            <a:ext cx="5827876" cy="205345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 </a:t>
            </a:r>
            <a:r>
              <a:rPr lang="en-US" sz="900" kern="1200" cap="all" normalizeH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rPr>
              <a:t>©2016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Navigant Consulting,</a:t>
            </a:r>
            <a:r>
              <a:rPr lang="en-US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Inc. All rights Reserved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 Placeholder 18"/>
          <p:cNvSpPr txBox="1">
            <a:spLocks/>
          </p:cNvSpPr>
          <p:nvPr userDrawn="1"/>
        </p:nvSpPr>
        <p:spPr>
          <a:xfrm>
            <a:off x="136515" y="6365442"/>
            <a:ext cx="618228" cy="210020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fld id="{C0D4A90D-707C-4CFA-8F87-17CF45DE2B45}" type="slidenum">
              <a:rPr lang="en-US" sz="900" smtClean="0">
                <a:solidFill>
                  <a:srgbClr val="95D600"/>
                </a:solidFill>
              </a:rPr>
              <a:pPr algn="l"/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59" y="6396705"/>
            <a:ext cx="977407" cy="1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27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een Ba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sp>
        <p:nvSpPr>
          <p:cNvPr id="4" name="Text Placeholder 18"/>
          <p:cNvSpPr txBox="1">
            <a:spLocks/>
          </p:cNvSpPr>
          <p:nvPr userDrawn="1"/>
        </p:nvSpPr>
        <p:spPr>
          <a:xfrm>
            <a:off x="309511" y="6370116"/>
            <a:ext cx="5827876" cy="205345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 </a:t>
            </a:r>
            <a:r>
              <a:rPr lang="en-US" sz="900" kern="1200" cap="all" normalizeH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rPr>
              <a:t>©2016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Navigant Consulting,</a:t>
            </a:r>
            <a:r>
              <a:rPr lang="en-US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Inc. All rights Reserved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1" y="6250077"/>
            <a:ext cx="8694739" cy="0"/>
          </a:xfrm>
          <a:prstGeom prst="line">
            <a:avLst/>
          </a:prstGeom>
          <a:ln w="9525">
            <a:solidFill>
              <a:srgbClr val="5557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8"/>
          <p:cNvSpPr txBox="1">
            <a:spLocks/>
          </p:cNvSpPr>
          <p:nvPr userDrawn="1"/>
        </p:nvSpPr>
        <p:spPr>
          <a:xfrm>
            <a:off x="136515" y="6365441"/>
            <a:ext cx="358736" cy="231169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fld id="{C0D4A90D-707C-4CFA-8F87-17CF45DE2B45}" type="slidenum">
              <a:rPr lang="en-US" sz="900" smtClean="0">
                <a:solidFill>
                  <a:srgbClr val="95D600"/>
                </a:solidFill>
              </a:rPr>
              <a:pPr algn="l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 bwMode="auto">
          <a:xfrm flipH="1">
            <a:off x="0" y="6302465"/>
            <a:ext cx="9144000" cy="0"/>
          </a:xfrm>
          <a:prstGeom prst="line">
            <a:avLst/>
          </a:prstGeom>
          <a:solidFill>
            <a:schemeClr val="accent1"/>
          </a:solidFill>
          <a:ln w="19050" cap="flat" cmpd="dbl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59" y="6400190"/>
            <a:ext cx="977407" cy="168518"/>
          </a:xfrm>
          <a:prstGeom prst="rect">
            <a:avLst/>
          </a:prstGeom>
        </p:spPr>
      </p:pic>
      <p:sp>
        <p:nvSpPr>
          <p:cNvPr id="10" name="Rectangle 14"/>
          <p:cNvSpPr>
            <a:spLocks noGrp="1" noChangeArrowheads="1"/>
          </p:cNvSpPr>
          <p:nvPr>
            <p:ph idx="1"/>
          </p:nvPr>
        </p:nvSpPr>
        <p:spPr bwMode="auto">
          <a:xfrm>
            <a:off x="215590" y="1262358"/>
            <a:ext cx="8717276" cy="490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0" y="0"/>
            <a:ext cx="9144000" cy="107439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48C1A"/>
              </a:gs>
            </a:gsLst>
            <a:lin ang="108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5590" y="1"/>
            <a:ext cx="8717276" cy="101142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129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Yellow White BG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28600" y="237067"/>
            <a:ext cx="8686800" cy="914400"/>
          </a:xfrm>
          <a:prstGeom prst="rect">
            <a:avLst/>
          </a:prstGeom>
          <a:solidFill>
            <a:srgbClr val="6F67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81902" y="237067"/>
            <a:ext cx="8180195" cy="9144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902" y="1470362"/>
            <a:ext cx="8180195" cy="4781381"/>
          </a:xfrm>
        </p:spPr>
        <p:txBody>
          <a:bodyPr/>
          <a:lstStyle>
            <a:lvl1pPr>
              <a:buClr>
                <a:srgbClr val="6F6754"/>
              </a:buClr>
              <a:defRPr>
                <a:solidFill>
                  <a:srgbClr val="6F6754"/>
                </a:solidFill>
              </a:defRPr>
            </a:lvl1pPr>
            <a:lvl2pPr>
              <a:buClr>
                <a:srgbClr val="6F6754"/>
              </a:buClr>
              <a:defRPr>
                <a:solidFill>
                  <a:srgbClr val="6F6754"/>
                </a:solidFill>
              </a:defRPr>
            </a:lvl2pPr>
            <a:lvl3pPr>
              <a:buClr>
                <a:srgbClr val="6F6754"/>
              </a:buClr>
              <a:defRPr>
                <a:solidFill>
                  <a:srgbClr val="6F6754"/>
                </a:solidFill>
              </a:defRPr>
            </a:lvl3pPr>
            <a:lvl4pPr>
              <a:buClr>
                <a:srgbClr val="6F6754"/>
              </a:buClr>
              <a:defRPr>
                <a:solidFill>
                  <a:srgbClr val="6F6754"/>
                </a:solidFill>
              </a:defRPr>
            </a:lvl4pPr>
            <a:lvl5pPr>
              <a:buClr>
                <a:srgbClr val="6F6754"/>
              </a:buClr>
              <a:defRPr>
                <a:solidFill>
                  <a:srgbClr val="6F6754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09350"/>
            <a:ext cx="9143999" cy="2438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F6754"/>
                </a:solidFill>
              </a:defRPr>
            </a:lvl1pPr>
          </a:lstStyle>
          <a:p>
            <a:r>
              <a:rPr lang="en-US" dirty="0"/>
              <a:t>Page </a:t>
            </a:r>
            <a:fld id="{41AC91BC-8CD9-4936-90AF-51ED26E6B54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927" y="6116634"/>
            <a:ext cx="1098626" cy="36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66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gal_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047" y="3692"/>
            <a:ext cx="9151264" cy="6854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 userDrawn="1"/>
        </p:nvSpPr>
        <p:spPr>
          <a:xfrm>
            <a:off x="-8952" y="-3148"/>
            <a:ext cx="8948339" cy="6867762"/>
          </a:xfrm>
          <a:custGeom>
            <a:avLst/>
            <a:gdLst>
              <a:gd name="connsiteX0" fmla="*/ 1643975 w 8501975"/>
              <a:gd name="connsiteY0" fmla="*/ 0 h 5175115"/>
              <a:gd name="connsiteX1" fmla="*/ 8501975 w 8501975"/>
              <a:gd name="connsiteY1" fmla="*/ 19455 h 5175115"/>
              <a:gd name="connsiteX2" fmla="*/ 4289898 w 8501975"/>
              <a:gd name="connsiteY2" fmla="*/ 5175115 h 5175115"/>
              <a:gd name="connsiteX3" fmla="*/ 0 w 8501975"/>
              <a:gd name="connsiteY3" fmla="*/ 5175115 h 5175115"/>
              <a:gd name="connsiteX4" fmla="*/ 0 w 8501975"/>
              <a:gd name="connsiteY4" fmla="*/ 4027251 h 5175115"/>
              <a:gd name="connsiteX5" fmla="*/ 1643975 w 8501975"/>
              <a:gd name="connsiteY5" fmla="*/ 0 h 5175115"/>
              <a:gd name="connsiteX0" fmla="*/ 1649126 w 8507126"/>
              <a:gd name="connsiteY0" fmla="*/ 0 h 5175115"/>
              <a:gd name="connsiteX1" fmla="*/ 8507126 w 8507126"/>
              <a:gd name="connsiteY1" fmla="*/ 19455 h 5175115"/>
              <a:gd name="connsiteX2" fmla="*/ 4295049 w 8507126"/>
              <a:gd name="connsiteY2" fmla="*/ 5175115 h 5175115"/>
              <a:gd name="connsiteX3" fmla="*/ 5151 w 8507126"/>
              <a:gd name="connsiteY3" fmla="*/ 5175115 h 5175115"/>
              <a:gd name="connsiteX4" fmla="*/ 0 w 8507126"/>
              <a:gd name="connsiteY4" fmla="*/ 4037554 h 5175115"/>
              <a:gd name="connsiteX5" fmla="*/ 1649126 w 8507126"/>
              <a:gd name="connsiteY5" fmla="*/ 0 h 5175115"/>
              <a:gd name="connsiteX0" fmla="*/ 1649127 w 8507127"/>
              <a:gd name="connsiteY0" fmla="*/ 0 h 5175115"/>
              <a:gd name="connsiteX1" fmla="*/ 8507127 w 8507127"/>
              <a:gd name="connsiteY1" fmla="*/ 19455 h 5175115"/>
              <a:gd name="connsiteX2" fmla="*/ 4295050 w 8507127"/>
              <a:gd name="connsiteY2" fmla="*/ 5175115 h 5175115"/>
              <a:gd name="connsiteX3" fmla="*/ 0 w 8507127"/>
              <a:gd name="connsiteY3" fmla="*/ 5175115 h 5175115"/>
              <a:gd name="connsiteX4" fmla="*/ 1 w 8507127"/>
              <a:gd name="connsiteY4" fmla="*/ 4037554 h 5175115"/>
              <a:gd name="connsiteX5" fmla="*/ 1649127 w 8507127"/>
              <a:gd name="connsiteY5" fmla="*/ 0 h 5175115"/>
              <a:gd name="connsiteX0" fmla="*/ 1690339 w 8507127"/>
              <a:gd name="connsiteY0" fmla="*/ 34637 h 5155660"/>
              <a:gd name="connsiteX1" fmla="*/ 8507127 w 8507127"/>
              <a:gd name="connsiteY1" fmla="*/ 0 h 5155660"/>
              <a:gd name="connsiteX2" fmla="*/ 4295050 w 8507127"/>
              <a:gd name="connsiteY2" fmla="*/ 5155660 h 5155660"/>
              <a:gd name="connsiteX3" fmla="*/ 0 w 8507127"/>
              <a:gd name="connsiteY3" fmla="*/ 5155660 h 5155660"/>
              <a:gd name="connsiteX4" fmla="*/ 1 w 8507127"/>
              <a:gd name="connsiteY4" fmla="*/ 4018099 h 5155660"/>
              <a:gd name="connsiteX5" fmla="*/ 1690339 w 8507127"/>
              <a:gd name="connsiteY5" fmla="*/ 34637 h 5155660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1 w 8507127"/>
              <a:gd name="connsiteY4" fmla="*/ 4019523 h 5157084"/>
              <a:gd name="connsiteX5" fmla="*/ 1651702 w 8507127"/>
              <a:gd name="connsiteY5" fmla="*/ 0 h 5157084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46365 w 8507127"/>
              <a:gd name="connsiteY4" fmla="*/ 4006644 h 5157084"/>
              <a:gd name="connsiteX5" fmla="*/ 1651702 w 8507127"/>
              <a:gd name="connsiteY5" fmla="*/ 0 h 5157084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15455 w 8507127"/>
              <a:gd name="connsiteY4" fmla="*/ 3973159 h 5157084"/>
              <a:gd name="connsiteX5" fmla="*/ 1651702 w 8507127"/>
              <a:gd name="connsiteY5" fmla="*/ 0 h 5157084"/>
              <a:gd name="connsiteX0" fmla="*/ 1636247 w 8491672"/>
              <a:gd name="connsiteY0" fmla="*/ 0 h 5157084"/>
              <a:gd name="connsiteX1" fmla="*/ 8491672 w 8491672"/>
              <a:gd name="connsiteY1" fmla="*/ 1424 h 5157084"/>
              <a:gd name="connsiteX2" fmla="*/ 4279595 w 8491672"/>
              <a:gd name="connsiteY2" fmla="*/ 5157084 h 5157084"/>
              <a:gd name="connsiteX3" fmla="*/ 64394 w 8491672"/>
              <a:gd name="connsiteY3" fmla="*/ 5157084 h 5157084"/>
              <a:gd name="connsiteX4" fmla="*/ 0 w 8491672"/>
              <a:gd name="connsiteY4" fmla="*/ 3973159 h 5157084"/>
              <a:gd name="connsiteX5" fmla="*/ 1636247 w 8491672"/>
              <a:gd name="connsiteY5" fmla="*/ 0 h 5157084"/>
              <a:gd name="connsiteX0" fmla="*/ 1638823 w 8494248"/>
              <a:gd name="connsiteY0" fmla="*/ 0 h 5157084"/>
              <a:gd name="connsiteX1" fmla="*/ 8494248 w 8494248"/>
              <a:gd name="connsiteY1" fmla="*/ 1424 h 5157084"/>
              <a:gd name="connsiteX2" fmla="*/ 4282171 w 8494248"/>
              <a:gd name="connsiteY2" fmla="*/ 5157084 h 5157084"/>
              <a:gd name="connsiteX3" fmla="*/ 0 w 8494248"/>
              <a:gd name="connsiteY3" fmla="*/ 5157084 h 5157084"/>
              <a:gd name="connsiteX4" fmla="*/ 2576 w 8494248"/>
              <a:gd name="connsiteY4" fmla="*/ 3973159 h 5157084"/>
              <a:gd name="connsiteX5" fmla="*/ 1638823 w 8494248"/>
              <a:gd name="connsiteY5" fmla="*/ 0 h 5157084"/>
              <a:gd name="connsiteX0" fmla="*/ 1638823 w 8494248"/>
              <a:gd name="connsiteY0" fmla="*/ 0 h 5157084"/>
              <a:gd name="connsiteX1" fmla="*/ 8494248 w 8494248"/>
              <a:gd name="connsiteY1" fmla="*/ 1424 h 5157084"/>
              <a:gd name="connsiteX2" fmla="*/ 4282171 w 8494248"/>
              <a:gd name="connsiteY2" fmla="*/ 5157084 h 5157084"/>
              <a:gd name="connsiteX3" fmla="*/ 0 w 8494248"/>
              <a:gd name="connsiteY3" fmla="*/ 5157084 h 5157084"/>
              <a:gd name="connsiteX4" fmla="*/ 38637 w 8494248"/>
              <a:gd name="connsiteY4" fmla="*/ 4029826 h 5157084"/>
              <a:gd name="connsiteX5" fmla="*/ 1638823 w 8494248"/>
              <a:gd name="connsiteY5" fmla="*/ 0 h 5157084"/>
              <a:gd name="connsiteX0" fmla="*/ 1641398 w 8496823"/>
              <a:gd name="connsiteY0" fmla="*/ 0 h 5157084"/>
              <a:gd name="connsiteX1" fmla="*/ 8496823 w 8496823"/>
              <a:gd name="connsiteY1" fmla="*/ 1424 h 5157084"/>
              <a:gd name="connsiteX2" fmla="*/ 4284746 w 8496823"/>
              <a:gd name="connsiteY2" fmla="*/ 5157084 h 5157084"/>
              <a:gd name="connsiteX3" fmla="*/ 2575 w 8496823"/>
              <a:gd name="connsiteY3" fmla="*/ 5157084 h 5157084"/>
              <a:gd name="connsiteX4" fmla="*/ 0 w 8496823"/>
              <a:gd name="connsiteY4" fmla="*/ 3983462 h 5157084"/>
              <a:gd name="connsiteX5" fmla="*/ 1641398 w 8496823"/>
              <a:gd name="connsiteY5" fmla="*/ 0 h 5157084"/>
              <a:gd name="connsiteX0" fmla="*/ 1638256 w 8496823"/>
              <a:gd name="connsiteY0" fmla="*/ 0 h 5157084"/>
              <a:gd name="connsiteX1" fmla="*/ 8496823 w 8496823"/>
              <a:gd name="connsiteY1" fmla="*/ 1424 h 5157084"/>
              <a:gd name="connsiteX2" fmla="*/ 4284746 w 8496823"/>
              <a:gd name="connsiteY2" fmla="*/ 5157084 h 5157084"/>
              <a:gd name="connsiteX3" fmla="*/ 2575 w 8496823"/>
              <a:gd name="connsiteY3" fmla="*/ 5157084 h 5157084"/>
              <a:gd name="connsiteX4" fmla="*/ 0 w 8496823"/>
              <a:gd name="connsiteY4" fmla="*/ 3983462 h 5157084"/>
              <a:gd name="connsiteX5" fmla="*/ 1638256 w 8496823"/>
              <a:gd name="connsiteY5" fmla="*/ 0 h 5157084"/>
              <a:gd name="connsiteX0" fmla="*/ 1638256 w 8496823"/>
              <a:gd name="connsiteY0" fmla="*/ 0 h 6846184"/>
              <a:gd name="connsiteX1" fmla="*/ 8496823 w 8496823"/>
              <a:gd name="connsiteY1" fmla="*/ 1424 h 6846184"/>
              <a:gd name="connsiteX2" fmla="*/ 2900446 w 8496823"/>
              <a:gd name="connsiteY2" fmla="*/ 6846184 h 6846184"/>
              <a:gd name="connsiteX3" fmla="*/ 2575 w 8496823"/>
              <a:gd name="connsiteY3" fmla="*/ 5157084 h 6846184"/>
              <a:gd name="connsiteX4" fmla="*/ 0 w 8496823"/>
              <a:gd name="connsiteY4" fmla="*/ 3983462 h 6846184"/>
              <a:gd name="connsiteX5" fmla="*/ 1638256 w 8496823"/>
              <a:gd name="connsiteY5" fmla="*/ 0 h 6846184"/>
              <a:gd name="connsiteX0" fmla="*/ 1648381 w 8506948"/>
              <a:gd name="connsiteY0" fmla="*/ 0 h 6858884"/>
              <a:gd name="connsiteX1" fmla="*/ 8506948 w 8506948"/>
              <a:gd name="connsiteY1" fmla="*/ 1424 h 6858884"/>
              <a:gd name="connsiteX2" fmla="*/ 2910571 w 8506948"/>
              <a:gd name="connsiteY2" fmla="*/ 6846184 h 6858884"/>
              <a:gd name="connsiteX3" fmla="*/ 0 w 8506948"/>
              <a:gd name="connsiteY3" fmla="*/ 6858884 h 6858884"/>
              <a:gd name="connsiteX4" fmla="*/ 10125 w 8506948"/>
              <a:gd name="connsiteY4" fmla="*/ 3983462 h 6858884"/>
              <a:gd name="connsiteX5" fmla="*/ 1648381 w 8506948"/>
              <a:gd name="connsiteY5" fmla="*/ 0 h 6858884"/>
              <a:gd name="connsiteX0" fmla="*/ 1597581 w 8506948"/>
              <a:gd name="connsiteY0" fmla="*/ 0 h 6858884"/>
              <a:gd name="connsiteX1" fmla="*/ 8506948 w 8506948"/>
              <a:gd name="connsiteY1" fmla="*/ 1424 h 6858884"/>
              <a:gd name="connsiteX2" fmla="*/ 2910571 w 8506948"/>
              <a:gd name="connsiteY2" fmla="*/ 6846184 h 6858884"/>
              <a:gd name="connsiteX3" fmla="*/ 0 w 8506948"/>
              <a:gd name="connsiteY3" fmla="*/ 6858884 h 6858884"/>
              <a:gd name="connsiteX4" fmla="*/ 10125 w 8506948"/>
              <a:gd name="connsiteY4" fmla="*/ 3983462 h 6858884"/>
              <a:gd name="connsiteX5" fmla="*/ 1597581 w 8506948"/>
              <a:gd name="connsiteY5" fmla="*/ 0 h 6858884"/>
              <a:gd name="connsiteX0" fmla="*/ 2083733 w 8993100"/>
              <a:gd name="connsiteY0" fmla="*/ 0 h 6858884"/>
              <a:gd name="connsiteX1" fmla="*/ 8993100 w 8993100"/>
              <a:gd name="connsiteY1" fmla="*/ 1424 h 6858884"/>
              <a:gd name="connsiteX2" fmla="*/ 3396723 w 8993100"/>
              <a:gd name="connsiteY2" fmla="*/ 6846184 h 6858884"/>
              <a:gd name="connsiteX3" fmla="*/ 486152 w 8993100"/>
              <a:gd name="connsiteY3" fmla="*/ 6858884 h 6858884"/>
              <a:gd name="connsiteX4" fmla="*/ 0 w 8993100"/>
              <a:gd name="connsiteY4" fmla="*/ 5136231 h 6858884"/>
              <a:gd name="connsiteX5" fmla="*/ 2083733 w 8993100"/>
              <a:gd name="connsiteY5" fmla="*/ 0 h 6858884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96723 w 8993100"/>
              <a:gd name="connsiteY2" fmla="*/ 6846184 h 6862792"/>
              <a:gd name="connsiteX3" fmla="*/ 9413 w 8993100"/>
              <a:gd name="connsiteY3" fmla="*/ 6862792 h 6862792"/>
              <a:gd name="connsiteX4" fmla="*/ 0 w 8993100"/>
              <a:gd name="connsiteY4" fmla="*/ 5136231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96723 w 8993100"/>
              <a:gd name="connsiteY2" fmla="*/ 6846184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57907"/>
              <a:gd name="connsiteX1" fmla="*/ 8993100 w 8993100"/>
              <a:gd name="connsiteY1" fmla="*/ 1424 h 6857907"/>
              <a:gd name="connsiteX2" fmla="*/ 3388908 w 8993100"/>
              <a:gd name="connsiteY2" fmla="*/ 6857907 h 6857907"/>
              <a:gd name="connsiteX3" fmla="*/ 99290 w 8993100"/>
              <a:gd name="connsiteY3" fmla="*/ 6851069 h 6857907"/>
              <a:gd name="connsiteX4" fmla="*/ 0 w 8993100"/>
              <a:gd name="connsiteY4" fmla="*/ 5124508 h 6857907"/>
              <a:gd name="connsiteX5" fmla="*/ 2083733 w 8993100"/>
              <a:gd name="connsiteY5" fmla="*/ 0 h 6857907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5505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7554"/>
              <a:gd name="connsiteX1" fmla="*/ 8993100 w 8993100"/>
              <a:gd name="connsiteY1" fmla="*/ 6186 h 6867554"/>
              <a:gd name="connsiteX2" fmla="*/ 3388908 w 8993100"/>
              <a:gd name="connsiteY2" fmla="*/ 6862669 h 6867554"/>
              <a:gd name="connsiteX3" fmla="*/ 5505 w 8993100"/>
              <a:gd name="connsiteY3" fmla="*/ 6867554 h 6867554"/>
              <a:gd name="connsiteX4" fmla="*/ 0 w 8993100"/>
              <a:gd name="connsiteY4" fmla="*/ 5129270 h 6867554"/>
              <a:gd name="connsiteX5" fmla="*/ 2083733 w 8993100"/>
              <a:gd name="connsiteY5" fmla="*/ 0 h 6867554"/>
              <a:gd name="connsiteX0" fmla="*/ 2083733 w 8791676"/>
              <a:gd name="connsiteY0" fmla="*/ 0 h 6867554"/>
              <a:gd name="connsiteX1" fmla="*/ 8791676 w 8791676"/>
              <a:gd name="connsiteY1" fmla="*/ 22172 h 6867554"/>
              <a:gd name="connsiteX2" fmla="*/ 3388908 w 8791676"/>
              <a:gd name="connsiteY2" fmla="*/ 6862669 h 6867554"/>
              <a:gd name="connsiteX3" fmla="*/ 5505 w 8791676"/>
              <a:gd name="connsiteY3" fmla="*/ 6867554 h 6867554"/>
              <a:gd name="connsiteX4" fmla="*/ 0 w 8791676"/>
              <a:gd name="connsiteY4" fmla="*/ 5129270 h 6867554"/>
              <a:gd name="connsiteX5" fmla="*/ 2083733 w 8791676"/>
              <a:gd name="connsiteY5" fmla="*/ 0 h 6867554"/>
              <a:gd name="connsiteX0" fmla="*/ 2083733 w 8948339"/>
              <a:gd name="connsiteY0" fmla="*/ 208 h 6867762"/>
              <a:gd name="connsiteX1" fmla="*/ 8948339 w 8948339"/>
              <a:gd name="connsiteY1" fmla="*/ 0 h 6867762"/>
              <a:gd name="connsiteX2" fmla="*/ 3388908 w 8948339"/>
              <a:gd name="connsiteY2" fmla="*/ 6862877 h 6867762"/>
              <a:gd name="connsiteX3" fmla="*/ 5505 w 8948339"/>
              <a:gd name="connsiteY3" fmla="*/ 6867762 h 6867762"/>
              <a:gd name="connsiteX4" fmla="*/ 0 w 8948339"/>
              <a:gd name="connsiteY4" fmla="*/ 5129478 h 6867762"/>
              <a:gd name="connsiteX5" fmla="*/ 2083733 w 8948339"/>
              <a:gd name="connsiteY5" fmla="*/ 208 h 686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8339" h="6867762">
                <a:moveTo>
                  <a:pt x="2083733" y="208"/>
                </a:moveTo>
                <a:lnTo>
                  <a:pt x="8948339" y="0"/>
                </a:lnTo>
                <a:lnTo>
                  <a:pt x="3388908" y="6862877"/>
                </a:lnTo>
                <a:lnTo>
                  <a:pt x="5505" y="6867762"/>
                </a:lnTo>
                <a:cubicBezTo>
                  <a:pt x="5505" y="6488575"/>
                  <a:pt x="0" y="5508665"/>
                  <a:pt x="0" y="5129478"/>
                </a:cubicBezTo>
                <a:lnTo>
                  <a:pt x="2083733" y="208"/>
                </a:lnTo>
                <a:close/>
              </a:path>
            </a:pathLst>
          </a:custGeom>
          <a:solidFill>
            <a:srgbClr val="5557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400053" y="3588760"/>
            <a:ext cx="4953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9"/>
          <p:cNvSpPr>
            <a:spLocks noGrp="1"/>
          </p:cNvSpPr>
          <p:nvPr>
            <p:ph type="body" sz="quarter" idx="18" hasCustomPrompt="1"/>
          </p:nvPr>
        </p:nvSpPr>
        <p:spPr>
          <a:xfrm>
            <a:off x="1400054" y="3692359"/>
            <a:ext cx="4182599" cy="343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FontTx/>
              <a:buNone/>
              <a:defRPr sz="1600" cap="all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sz="1600" dirty="0"/>
              <a:t>Click to edit SUB TITLE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9"/>
          </p:nvPr>
        </p:nvSpPr>
        <p:spPr>
          <a:xfrm>
            <a:off x="1400054" y="3059448"/>
            <a:ext cx="4615735" cy="452437"/>
          </a:xfrm>
          <a:prstGeom prst="rect">
            <a:avLst/>
          </a:prstGeom>
        </p:spPr>
        <p:txBody>
          <a:bodyPr vert="horz" lIns="0" rIns="0" bIns="0" anchor="b"/>
          <a:lstStyle>
            <a:lvl1pPr marL="0" indent="0">
              <a:buFontTx/>
              <a:buNone/>
              <a:defRPr sz="2500" cap="all" baseline="0">
                <a:solidFill>
                  <a:schemeClr val="bg1"/>
                </a:solidFill>
                <a:latin typeface="+mj-lt"/>
              </a:defRPr>
            </a:lvl1pPr>
            <a:lvl2pPr marL="457178" indent="0">
              <a:buFontTx/>
              <a:buNone/>
              <a:defRPr sz="2400" cap="all" baseline="0">
                <a:solidFill>
                  <a:schemeClr val="bg1"/>
                </a:solidFill>
              </a:defRPr>
            </a:lvl2pPr>
            <a:lvl3pPr marL="914354" indent="0">
              <a:buFontTx/>
              <a:buNone/>
              <a:defRPr sz="2400" cap="all" baseline="0">
                <a:solidFill>
                  <a:schemeClr val="bg1"/>
                </a:solidFill>
              </a:defRPr>
            </a:lvl3pPr>
            <a:lvl4pPr marL="1371532" indent="0">
              <a:buFontTx/>
              <a:buNone/>
              <a:defRPr sz="2400" cap="all" baseline="0">
                <a:solidFill>
                  <a:schemeClr val="bg1"/>
                </a:solidFill>
              </a:defRPr>
            </a:lvl4pPr>
            <a:lvl5pPr marL="1828709" indent="0">
              <a:buFontTx/>
              <a:buNone/>
              <a:defRPr sz="24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981" y="6197562"/>
            <a:ext cx="1994246" cy="3438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duotone>
              <a:prstClr val="black"/>
              <a:srgbClr val="95D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52" y="-3992"/>
            <a:ext cx="2107275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85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y Ba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15590" y="1"/>
            <a:ext cx="8717276" cy="1011420"/>
          </a:xfrm>
          <a:prstGeom prst="rect">
            <a:avLst/>
          </a:prstGeom>
        </p:spPr>
        <p:txBody>
          <a:bodyPr lIns="0" rIns="0"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Rectangle 14"/>
          <p:cNvSpPr>
            <a:spLocks noGrp="1" noChangeArrowheads="1"/>
          </p:cNvSpPr>
          <p:nvPr>
            <p:ph idx="1"/>
          </p:nvPr>
        </p:nvSpPr>
        <p:spPr bwMode="auto">
          <a:xfrm>
            <a:off x="215590" y="1403684"/>
            <a:ext cx="8717276" cy="476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86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228601" y="6250077"/>
            <a:ext cx="8694739" cy="0"/>
          </a:xfrm>
          <a:prstGeom prst="line">
            <a:avLst/>
          </a:prstGeom>
          <a:ln w="9525">
            <a:solidFill>
              <a:srgbClr val="5557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7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79560" y="1262358"/>
            <a:ext cx="6856622" cy="490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0" y="6302465"/>
            <a:ext cx="9144000" cy="0"/>
          </a:xfrm>
          <a:prstGeom prst="line">
            <a:avLst/>
          </a:prstGeom>
          <a:solidFill>
            <a:schemeClr val="accent1"/>
          </a:solidFill>
          <a:ln w="19050" cap="flat" cmpd="dbl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2079560" y="1022438"/>
            <a:ext cx="70644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>
          <a:xfrm>
            <a:off x="0" y="1"/>
            <a:ext cx="2086007" cy="5136220"/>
          </a:xfrm>
          <a:custGeom>
            <a:avLst/>
            <a:gdLst>
              <a:gd name="connsiteX0" fmla="*/ 0 w 1661746"/>
              <a:gd name="connsiteY0" fmla="*/ 0 h 4044462"/>
              <a:gd name="connsiteX1" fmla="*/ 1661746 w 1661746"/>
              <a:gd name="connsiteY1" fmla="*/ 0 h 4044462"/>
              <a:gd name="connsiteX2" fmla="*/ 17585 w 1661746"/>
              <a:gd name="connsiteY2" fmla="*/ 4044462 h 4044462"/>
              <a:gd name="connsiteX3" fmla="*/ 0 w 1661746"/>
              <a:gd name="connsiteY3" fmla="*/ 0 h 4044462"/>
              <a:gd name="connsiteX0" fmla="*/ 0 w 1661746"/>
              <a:gd name="connsiteY0" fmla="*/ 0 h 4039867"/>
              <a:gd name="connsiteX1" fmla="*/ 1661746 w 1661746"/>
              <a:gd name="connsiteY1" fmla="*/ 0 h 4039867"/>
              <a:gd name="connsiteX2" fmla="*/ 12990 w 1661746"/>
              <a:gd name="connsiteY2" fmla="*/ 4039867 h 4039867"/>
              <a:gd name="connsiteX3" fmla="*/ 0 w 1661746"/>
              <a:gd name="connsiteY3" fmla="*/ 0 h 4039867"/>
              <a:gd name="connsiteX0" fmla="*/ 170948 w 1648895"/>
              <a:gd name="connsiteY0" fmla="*/ 284889 h 4039867"/>
              <a:gd name="connsiteX1" fmla="*/ 1648895 w 1648895"/>
              <a:gd name="connsiteY1" fmla="*/ 0 h 4039867"/>
              <a:gd name="connsiteX2" fmla="*/ 139 w 1648895"/>
              <a:gd name="connsiteY2" fmla="*/ 4039867 h 4039867"/>
              <a:gd name="connsiteX3" fmla="*/ 170948 w 1648895"/>
              <a:gd name="connsiteY3" fmla="*/ 284889 h 4039867"/>
              <a:gd name="connsiteX0" fmla="*/ 170948 w 1653490"/>
              <a:gd name="connsiteY0" fmla="*/ 225154 h 3980132"/>
              <a:gd name="connsiteX1" fmla="*/ 1653490 w 1653490"/>
              <a:gd name="connsiteY1" fmla="*/ 0 h 3980132"/>
              <a:gd name="connsiteX2" fmla="*/ 139 w 1653490"/>
              <a:gd name="connsiteY2" fmla="*/ 3980132 h 3980132"/>
              <a:gd name="connsiteX3" fmla="*/ 170948 w 1653490"/>
              <a:gd name="connsiteY3" fmla="*/ 225154 h 3980132"/>
              <a:gd name="connsiteX0" fmla="*/ 170948 w 1658085"/>
              <a:gd name="connsiteY0" fmla="*/ 284889 h 4039867"/>
              <a:gd name="connsiteX1" fmla="*/ 1658085 w 1658085"/>
              <a:gd name="connsiteY1" fmla="*/ 0 h 4039867"/>
              <a:gd name="connsiteX2" fmla="*/ 139 w 1658085"/>
              <a:gd name="connsiteY2" fmla="*/ 4039867 h 4039867"/>
              <a:gd name="connsiteX3" fmla="*/ 170948 w 1658085"/>
              <a:gd name="connsiteY3" fmla="*/ 284889 h 4039867"/>
              <a:gd name="connsiteX0" fmla="*/ 0 w 1666341"/>
              <a:gd name="connsiteY0" fmla="*/ 4595 h 4039867"/>
              <a:gd name="connsiteX1" fmla="*/ 1666341 w 1666341"/>
              <a:gd name="connsiteY1" fmla="*/ 0 h 4039867"/>
              <a:gd name="connsiteX2" fmla="*/ 8395 w 1666341"/>
              <a:gd name="connsiteY2" fmla="*/ 4039867 h 4039867"/>
              <a:gd name="connsiteX3" fmla="*/ 0 w 1666341"/>
              <a:gd name="connsiteY3" fmla="*/ 4595 h 4039867"/>
              <a:gd name="connsiteX0" fmla="*/ 0 w 1666341"/>
              <a:gd name="connsiteY0" fmla="*/ 4595 h 4035272"/>
              <a:gd name="connsiteX1" fmla="*/ 1666341 w 1666341"/>
              <a:gd name="connsiteY1" fmla="*/ 0 h 4035272"/>
              <a:gd name="connsiteX2" fmla="*/ 8395 w 1666341"/>
              <a:gd name="connsiteY2" fmla="*/ 4035272 h 4035272"/>
              <a:gd name="connsiteX3" fmla="*/ 0 w 1666341"/>
              <a:gd name="connsiteY3" fmla="*/ 4595 h 4035272"/>
              <a:gd name="connsiteX0" fmla="*/ 56296 w 1658307"/>
              <a:gd name="connsiteY0" fmla="*/ 114874 h 4035272"/>
              <a:gd name="connsiteX1" fmla="*/ 1658307 w 1658307"/>
              <a:gd name="connsiteY1" fmla="*/ 0 h 4035272"/>
              <a:gd name="connsiteX2" fmla="*/ 361 w 1658307"/>
              <a:gd name="connsiteY2" fmla="*/ 4035272 h 4035272"/>
              <a:gd name="connsiteX3" fmla="*/ 56296 w 1658307"/>
              <a:gd name="connsiteY3" fmla="*/ 114874 h 4035272"/>
              <a:gd name="connsiteX0" fmla="*/ 2400 w 1659551"/>
              <a:gd name="connsiteY0" fmla="*/ 9190 h 4035272"/>
              <a:gd name="connsiteX1" fmla="*/ 1659551 w 1659551"/>
              <a:gd name="connsiteY1" fmla="*/ 0 h 4035272"/>
              <a:gd name="connsiteX2" fmla="*/ 1605 w 1659551"/>
              <a:gd name="connsiteY2" fmla="*/ 4035272 h 4035272"/>
              <a:gd name="connsiteX3" fmla="*/ 2400 w 1659551"/>
              <a:gd name="connsiteY3" fmla="*/ 9190 h 4035272"/>
              <a:gd name="connsiteX0" fmla="*/ 146 w 1659873"/>
              <a:gd name="connsiteY0" fmla="*/ 6614 h 4035272"/>
              <a:gd name="connsiteX1" fmla="*/ 1659873 w 1659873"/>
              <a:gd name="connsiteY1" fmla="*/ 0 h 4035272"/>
              <a:gd name="connsiteX2" fmla="*/ 1927 w 1659873"/>
              <a:gd name="connsiteY2" fmla="*/ 4035272 h 4035272"/>
              <a:gd name="connsiteX3" fmla="*/ 146 w 1659873"/>
              <a:gd name="connsiteY3" fmla="*/ 6614 h 4035272"/>
              <a:gd name="connsiteX0" fmla="*/ 146 w 1649570"/>
              <a:gd name="connsiteY0" fmla="*/ 0 h 4028658"/>
              <a:gd name="connsiteX1" fmla="*/ 1649570 w 1649570"/>
              <a:gd name="connsiteY1" fmla="*/ 11416 h 4028658"/>
              <a:gd name="connsiteX2" fmla="*/ 1927 w 1649570"/>
              <a:gd name="connsiteY2" fmla="*/ 4028658 h 4028658"/>
              <a:gd name="connsiteX3" fmla="*/ 146 w 1649570"/>
              <a:gd name="connsiteY3" fmla="*/ 0 h 4028658"/>
              <a:gd name="connsiteX0" fmla="*/ 57814 w 1647996"/>
              <a:gd name="connsiteY0" fmla="*/ 109645 h 4017242"/>
              <a:gd name="connsiteX1" fmla="*/ 1647996 w 1647996"/>
              <a:gd name="connsiteY1" fmla="*/ 0 h 4017242"/>
              <a:gd name="connsiteX2" fmla="*/ 353 w 1647996"/>
              <a:gd name="connsiteY2" fmla="*/ 4017242 h 4017242"/>
              <a:gd name="connsiteX3" fmla="*/ 57814 w 1647996"/>
              <a:gd name="connsiteY3" fmla="*/ 109645 h 4017242"/>
              <a:gd name="connsiteX0" fmla="*/ 52689 w 1648022"/>
              <a:gd name="connsiteY0" fmla="*/ 65857 h 4017242"/>
              <a:gd name="connsiteX1" fmla="*/ 1648022 w 1648022"/>
              <a:gd name="connsiteY1" fmla="*/ 0 h 4017242"/>
              <a:gd name="connsiteX2" fmla="*/ 379 w 1648022"/>
              <a:gd name="connsiteY2" fmla="*/ 4017242 h 4017242"/>
              <a:gd name="connsiteX3" fmla="*/ 52689 w 1648022"/>
              <a:gd name="connsiteY3" fmla="*/ 65857 h 4017242"/>
              <a:gd name="connsiteX0" fmla="*/ 9598 w 1648720"/>
              <a:gd name="connsiteY0" fmla="*/ 0 h 4020931"/>
              <a:gd name="connsiteX1" fmla="*/ 1648720 w 1648720"/>
              <a:gd name="connsiteY1" fmla="*/ 3689 h 4020931"/>
              <a:gd name="connsiteX2" fmla="*/ 1077 w 1648720"/>
              <a:gd name="connsiteY2" fmla="*/ 4020931 h 4020931"/>
              <a:gd name="connsiteX3" fmla="*/ 9598 w 1648720"/>
              <a:gd name="connsiteY3" fmla="*/ 0 h 4020931"/>
              <a:gd name="connsiteX0" fmla="*/ 12067 w 1651189"/>
              <a:gd name="connsiteY0" fmla="*/ 0 h 4023507"/>
              <a:gd name="connsiteX1" fmla="*/ 1651189 w 1651189"/>
              <a:gd name="connsiteY1" fmla="*/ 3689 h 4023507"/>
              <a:gd name="connsiteX2" fmla="*/ 971 w 1651189"/>
              <a:gd name="connsiteY2" fmla="*/ 4023507 h 4023507"/>
              <a:gd name="connsiteX3" fmla="*/ 12067 w 1651189"/>
              <a:gd name="connsiteY3" fmla="*/ 0 h 4023507"/>
              <a:gd name="connsiteX0" fmla="*/ 0 w 1639122"/>
              <a:gd name="connsiteY0" fmla="*/ 0 h 4023507"/>
              <a:gd name="connsiteX1" fmla="*/ 1639122 w 1639122"/>
              <a:gd name="connsiteY1" fmla="*/ 3689 h 4023507"/>
              <a:gd name="connsiteX2" fmla="*/ 6935 w 1639122"/>
              <a:gd name="connsiteY2" fmla="*/ 4023507 h 4023507"/>
              <a:gd name="connsiteX3" fmla="*/ 0 w 1639122"/>
              <a:gd name="connsiteY3" fmla="*/ 0 h 4023507"/>
              <a:gd name="connsiteX0" fmla="*/ 17059 w 1656181"/>
              <a:gd name="connsiteY0" fmla="*/ 0 h 4015780"/>
              <a:gd name="connsiteX1" fmla="*/ 1656181 w 1656181"/>
              <a:gd name="connsiteY1" fmla="*/ 3689 h 4015780"/>
              <a:gd name="connsiteX2" fmla="*/ 812 w 1656181"/>
              <a:gd name="connsiteY2" fmla="*/ 4015780 h 4015780"/>
              <a:gd name="connsiteX3" fmla="*/ 17059 w 1656181"/>
              <a:gd name="connsiteY3" fmla="*/ 0 h 4015780"/>
              <a:gd name="connsiteX0" fmla="*/ 0 w 1639122"/>
              <a:gd name="connsiteY0" fmla="*/ 0 h 3899870"/>
              <a:gd name="connsiteX1" fmla="*/ 1639122 w 1639122"/>
              <a:gd name="connsiteY1" fmla="*/ 3689 h 3899870"/>
              <a:gd name="connsiteX2" fmla="*/ 73905 w 1639122"/>
              <a:gd name="connsiteY2" fmla="*/ 3899870 h 3899870"/>
              <a:gd name="connsiteX3" fmla="*/ 0 w 1639122"/>
              <a:gd name="connsiteY3" fmla="*/ 0 h 3899870"/>
              <a:gd name="connsiteX0" fmla="*/ 0 w 1639122"/>
              <a:gd name="connsiteY0" fmla="*/ 0 h 3987447"/>
              <a:gd name="connsiteX1" fmla="*/ 1639122 w 1639122"/>
              <a:gd name="connsiteY1" fmla="*/ 3689 h 3987447"/>
              <a:gd name="connsiteX2" fmla="*/ 6935 w 1639122"/>
              <a:gd name="connsiteY2" fmla="*/ 3987447 h 3987447"/>
              <a:gd name="connsiteX3" fmla="*/ 0 w 1639122"/>
              <a:gd name="connsiteY3" fmla="*/ 0 h 3987447"/>
              <a:gd name="connsiteX0" fmla="*/ 144 w 1639266"/>
              <a:gd name="connsiteY0" fmla="*/ 0 h 3987447"/>
              <a:gd name="connsiteX1" fmla="*/ 1639266 w 1639266"/>
              <a:gd name="connsiteY1" fmla="*/ 3689 h 3987447"/>
              <a:gd name="connsiteX2" fmla="*/ 1927 w 1639266"/>
              <a:gd name="connsiteY2" fmla="*/ 3987447 h 3987447"/>
              <a:gd name="connsiteX3" fmla="*/ 144 w 1639266"/>
              <a:gd name="connsiteY3" fmla="*/ 0 h 3987447"/>
              <a:gd name="connsiteX0" fmla="*/ 2397 w 1641519"/>
              <a:gd name="connsiteY0" fmla="*/ 0 h 3995174"/>
              <a:gd name="connsiteX1" fmla="*/ 1641519 w 1641519"/>
              <a:gd name="connsiteY1" fmla="*/ 3689 h 3995174"/>
              <a:gd name="connsiteX2" fmla="*/ 1605 w 1641519"/>
              <a:gd name="connsiteY2" fmla="*/ 3995174 h 3995174"/>
              <a:gd name="connsiteX3" fmla="*/ 2397 w 1641519"/>
              <a:gd name="connsiteY3" fmla="*/ 0 h 3995174"/>
              <a:gd name="connsiteX0" fmla="*/ 9681 w 1648803"/>
              <a:gd name="connsiteY0" fmla="*/ 0 h 5116681"/>
              <a:gd name="connsiteX1" fmla="*/ 1648803 w 1648803"/>
              <a:gd name="connsiteY1" fmla="*/ 3689 h 5116681"/>
              <a:gd name="connsiteX2" fmla="*/ 1073 w 1648803"/>
              <a:gd name="connsiteY2" fmla="*/ 5116681 h 5116681"/>
              <a:gd name="connsiteX3" fmla="*/ 9681 w 1648803"/>
              <a:gd name="connsiteY3" fmla="*/ 0 h 5116681"/>
              <a:gd name="connsiteX0" fmla="*/ 9681 w 2078650"/>
              <a:gd name="connsiteY0" fmla="*/ 0 h 5116681"/>
              <a:gd name="connsiteX1" fmla="*/ 2078650 w 2078650"/>
              <a:gd name="connsiteY1" fmla="*/ 3689 h 5116681"/>
              <a:gd name="connsiteX2" fmla="*/ 1073 w 2078650"/>
              <a:gd name="connsiteY2" fmla="*/ 5116681 h 5116681"/>
              <a:gd name="connsiteX3" fmla="*/ 9681 w 2078650"/>
              <a:gd name="connsiteY3" fmla="*/ 0 h 5116681"/>
              <a:gd name="connsiteX0" fmla="*/ 5986 w 2078862"/>
              <a:gd name="connsiteY0" fmla="*/ 0 h 5120589"/>
              <a:gd name="connsiteX1" fmla="*/ 2078862 w 2078862"/>
              <a:gd name="connsiteY1" fmla="*/ 7597 h 5120589"/>
              <a:gd name="connsiteX2" fmla="*/ 1285 w 2078862"/>
              <a:gd name="connsiteY2" fmla="*/ 5120589 h 5120589"/>
              <a:gd name="connsiteX3" fmla="*/ 5986 w 2078862"/>
              <a:gd name="connsiteY3" fmla="*/ 0 h 5120589"/>
              <a:gd name="connsiteX0" fmla="*/ 2400 w 2075276"/>
              <a:gd name="connsiteY0" fmla="*/ 0 h 5108866"/>
              <a:gd name="connsiteX1" fmla="*/ 2075276 w 2075276"/>
              <a:gd name="connsiteY1" fmla="*/ 7597 h 5108866"/>
              <a:gd name="connsiteX2" fmla="*/ 1606 w 2075276"/>
              <a:gd name="connsiteY2" fmla="*/ 5108866 h 5108866"/>
              <a:gd name="connsiteX3" fmla="*/ 2400 w 2075276"/>
              <a:gd name="connsiteY3" fmla="*/ 0 h 5108866"/>
              <a:gd name="connsiteX0" fmla="*/ 5987 w 2078863"/>
              <a:gd name="connsiteY0" fmla="*/ 0 h 5136220"/>
              <a:gd name="connsiteX1" fmla="*/ 2078863 w 2078863"/>
              <a:gd name="connsiteY1" fmla="*/ 7597 h 5136220"/>
              <a:gd name="connsiteX2" fmla="*/ 1285 w 2078863"/>
              <a:gd name="connsiteY2" fmla="*/ 5136220 h 5136220"/>
              <a:gd name="connsiteX3" fmla="*/ 5987 w 2078863"/>
              <a:gd name="connsiteY3" fmla="*/ 0 h 5136220"/>
              <a:gd name="connsiteX0" fmla="*/ 5987 w 2086007"/>
              <a:gd name="connsiteY0" fmla="*/ 0 h 5136220"/>
              <a:gd name="connsiteX1" fmla="*/ 2086007 w 2086007"/>
              <a:gd name="connsiteY1" fmla="*/ 2835 h 5136220"/>
              <a:gd name="connsiteX2" fmla="*/ 1285 w 2086007"/>
              <a:gd name="connsiteY2" fmla="*/ 5136220 h 5136220"/>
              <a:gd name="connsiteX3" fmla="*/ 5987 w 2086007"/>
              <a:gd name="connsiteY3" fmla="*/ 0 h 513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6007" h="5136220">
                <a:moveTo>
                  <a:pt x="5987" y="0"/>
                </a:moveTo>
                <a:lnTo>
                  <a:pt x="2086007" y="2835"/>
                </a:lnTo>
                <a:cubicBezTo>
                  <a:pt x="1539369" y="1333330"/>
                  <a:pt x="547923" y="3805725"/>
                  <a:pt x="1285" y="5136220"/>
                </a:cubicBezTo>
                <a:cubicBezTo>
                  <a:pt x="-4577" y="3790997"/>
                  <a:pt x="11849" y="1354016"/>
                  <a:pt x="5987" y="0"/>
                </a:cubicBezTo>
                <a:close/>
              </a:path>
            </a:pathLst>
          </a:custGeom>
          <a:gradFill>
            <a:gsLst>
              <a:gs pos="0">
                <a:srgbClr val="648C1A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ext Placeholder 18"/>
          <p:cNvSpPr txBox="1">
            <a:spLocks/>
          </p:cNvSpPr>
          <p:nvPr/>
        </p:nvSpPr>
        <p:spPr>
          <a:xfrm>
            <a:off x="356403" y="6370116"/>
            <a:ext cx="5827876" cy="205345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 </a:t>
            </a:r>
            <a:r>
              <a:rPr lang="en-US" sz="900" kern="1200" cap="all" normalizeH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rPr>
              <a:t>©2016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Navigant Consulting,</a:t>
            </a:r>
            <a:r>
              <a:rPr lang="en-US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Inc. All rights Reserved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 Placeholder 18"/>
          <p:cNvSpPr txBox="1">
            <a:spLocks/>
          </p:cNvSpPr>
          <p:nvPr/>
        </p:nvSpPr>
        <p:spPr>
          <a:xfrm>
            <a:off x="136515" y="6365442"/>
            <a:ext cx="618228" cy="210020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fld id="{C0D4A90D-707C-4CFA-8F87-17CF45DE2B45}" type="slidenum">
              <a:rPr lang="en-US" sz="900" smtClean="0">
                <a:solidFill>
                  <a:srgbClr val="95D600"/>
                </a:solidFill>
              </a:rPr>
              <a:pPr algn="l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59" y="6396705"/>
            <a:ext cx="977407" cy="1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4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7" r:id="rId3"/>
    <p:sldLayoutId id="2147483741" r:id="rId4"/>
    <p:sldLayoutId id="2147483744" r:id="rId5"/>
  </p:sldLayoutIdLst>
  <p:txStyles>
    <p:titleStyle>
      <a:lvl1pPr marL="0" indent="0" algn="l" rtl="0" eaLnBrk="1" fontAlgn="base" hangingPunct="1">
        <a:spcBef>
          <a:spcPct val="0"/>
        </a:spcBef>
        <a:spcAft>
          <a:spcPct val="0"/>
        </a:spcAft>
        <a:defRPr lang="en-US" sz="2200" b="0" kern="1200" cap="all" baseline="0" dirty="0">
          <a:solidFill>
            <a:schemeClr val="accent1"/>
          </a:solidFill>
          <a:effectLst/>
          <a:latin typeface="+mn-lt"/>
          <a:ea typeface="+mj-ea"/>
          <a:cs typeface="+mj-cs"/>
        </a:defRPr>
      </a:lvl1pPr>
      <a:lvl2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2pPr>
      <a:lvl3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3pPr>
      <a:lvl4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4pPr>
      <a:lvl5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5pPr>
      <a:lvl6pPr marL="10350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6pPr>
      <a:lvl7pPr marL="14922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7pPr>
      <a:lvl8pPr marL="19494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8pPr>
      <a:lvl9pPr marL="24066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9pPr>
    </p:titleStyle>
    <p:bodyStyle>
      <a:lvl1pPr marL="230188" indent="-2301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lang="en-US" sz="1800" kern="1200" dirty="0">
          <a:solidFill>
            <a:schemeClr val="accent1"/>
          </a:solidFill>
          <a:latin typeface="+mj-lt"/>
          <a:ea typeface="+mn-ea"/>
          <a:cs typeface="+mn-cs"/>
        </a:defRPr>
      </a:lvl1pPr>
      <a:lvl2pPr marL="460375" indent="-223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-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2pPr>
      <a:lvl3pPr marL="1027113" indent="-3444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3pPr>
      <a:lvl4pPr marL="1373188" indent="-3444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Palatino Linotype" pitchFamily="18" charset="0"/>
        <a:buChar char="◦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4pPr>
      <a:lvl5pPr marL="1717675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Palatino Linotype" pitchFamily="18" charset="0"/>
        <a:buChar char="▫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5pPr>
      <a:lvl6pPr marL="21748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6pPr>
      <a:lvl7pPr marL="26320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7pPr>
      <a:lvl8pPr marL="30892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8pPr>
      <a:lvl9pPr marL="35464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>
          <a:xfrm>
            <a:off x="1394719" y="4504224"/>
            <a:ext cx="4182599" cy="3434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mAY 4, 2017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Readmission Payment Policy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024" y="3505534"/>
            <a:ext cx="2571429" cy="1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100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Readmissions policy overview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06240" y="1316738"/>
            <a:ext cx="864435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buSzPct val="125000"/>
            </a:pPr>
            <a:r>
              <a:rPr lang="en-US" sz="2800" b="1" dirty="0">
                <a:solidFill>
                  <a:schemeClr val="tx2"/>
                </a:solidFill>
                <a:latin typeface="+mn-lt"/>
              </a:rPr>
              <a:t>Purpose of Readmission Policies:</a:t>
            </a:r>
          </a:p>
          <a:p>
            <a:pPr marL="342900" indent="-342900">
              <a:buFont typeface="Arial" panose="020B0604020202020204" pitchFamily="34" charset="0"/>
              <a:buChar char="»"/>
            </a:pPr>
            <a:r>
              <a:rPr lang="en-US" sz="2000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Readmissions are an important indicator of quality of care</a:t>
            </a:r>
          </a:p>
          <a:p>
            <a:pPr marL="800100" lvl="1" indent="-342900">
              <a:buFont typeface="Arial Narrow" panose="020B0606020202030204" pitchFamily="34" charset="0"/>
              <a:buChar char="›"/>
            </a:pPr>
            <a:r>
              <a:rPr lang="en-US" sz="2000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Excess readmissions suggest opportunity for quality improvement and cost savings</a:t>
            </a:r>
          </a:p>
          <a:p>
            <a:pPr marL="800100" lvl="1" indent="-342900">
              <a:buFont typeface="Arial Narrow" panose="020B0606020202030204" pitchFamily="34" charset="0"/>
              <a:buChar char="›"/>
            </a:pPr>
            <a:r>
              <a:rPr lang="en-US" sz="2000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Potential for care improvement before and after discharge, particularly in coordination or transition of care between the hospital and outpatient setting</a:t>
            </a:r>
          </a:p>
          <a:p>
            <a:pPr marL="342900" indent="-342900">
              <a:buFont typeface="Arial Narrow" panose="020B0606020202030204" pitchFamily="34" charset="0"/>
              <a:buChar char="›"/>
            </a:pPr>
            <a:endParaRPr lang="en-US" sz="2000" dirty="0">
              <a:solidFill>
                <a:srgbClr val="444444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»"/>
            </a:pPr>
            <a:r>
              <a:rPr lang="en-US" sz="2000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Linking payment to quality and efficiency is an equitable and effective means to control healthcare cost trends</a:t>
            </a:r>
          </a:p>
          <a:p>
            <a:pPr marL="342900" indent="-342900">
              <a:buFont typeface="Arial" panose="020B0604020202020204" pitchFamily="34" charset="0"/>
              <a:buChar char="»"/>
            </a:pPr>
            <a:endParaRPr lang="en-US" sz="2000" dirty="0">
              <a:solidFill>
                <a:srgbClr val="444444"/>
              </a:solidFill>
              <a:latin typeface="+mn-lt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»"/>
            </a:pPr>
            <a:r>
              <a:rPr lang="en-US" sz="2000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Reducing readmissions is consistent with AHCCCS’ goal to </a:t>
            </a:r>
            <a:r>
              <a:rPr lang="en-US" sz="2000" i="1" dirty="0">
                <a:solidFill>
                  <a:srgbClr val="444444"/>
                </a:solidFill>
                <a:latin typeface="+mn-lt"/>
                <a:cs typeface="Arial" panose="020B0604020202020204" pitchFamily="34" charset="0"/>
              </a:rPr>
              <a:t>“pursue and implement long-term strategies that bend the cost curve while improving member health outcomes”</a:t>
            </a:r>
          </a:p>
          <a:p>
            <a:pPr>
              <a:spcBef>
                <a:spcPts val="0"/>
              </a:spcBef>
              <a:spcAft>
                <a:spcPts val="1200"/>
              </a:spcAft>
              <a:buSzPct val="125000"/>
            </a:pPr>
            <a:endParaRPr lang="en-US" sz="2800" b="1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8410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PAYER READMISSIONS POLICIES in Arizona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28220325"/>
              </p:ext>
            </p:extLst>
          </p:nvPr>
        </p:nvGraphicFramePr>
        <p:xfrm>
          <a:off x="-257469" y="1213503"/>
          <a:ext cx="9528078" cy="49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73690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</a:t>
            </a:r>
            <a:r>
              <a:rPr lang="en-US" b="1" dirty="0"/>
              <a:t>42 readmission-based hospital payment policies </a:t>
            </a:r>
            <a:r>
              <a:rPr lang="en-US" dirty="0"/>
              <a:t>in use by </a:t>
            </a:r>
            <a:r>
              <a:rPr lang="en-US" b="1" dirty="0"/>
              <a:t>34 Medicaid programs and Medicare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Landscape in National Public Policy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78622541"/>
              </p:ext>
            </p:extLst>
          </p:nvPr>
        </p:nvGraphicFramePr>
        <p:xfrm>
          <a:off x="150471" y="1897166"/>
          <a:ext cx="8848249" cy="4358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9635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Landscape in National Public Policy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8195" t="12254" r="10417" b="12317"/>
          <a:stretch/>
        </p:blipFill>
        <p:spPr>
          <a:xfrm>
            <a:off x="215590" y="1530989"/>
            <a:ext cx="8743950" cy="443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66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/>
              <a:t>Ahcccs readmissions policy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4609" y="1282554"/>
            <a:ext cx="8148996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buSzPct val="125000"/>
            </a:pPr>
            <a:r>
              <a:rPr lang="en-US" sz="2000" b="1" dirty="0">
                <a:solidFill>
                  <a:schemeClr val="tx2"/>
                </a:solidFill>
                <a:latin typeface="+mn-lt"/>
              </a:rPr>
              <a:t>New Arizona Readmissions Policy</a:t>
            </a:r>
          </a:p>
          <a:p>
            <a:pPr marL="342900" indent="-342900">
              <a:spcAft>
                <a:spcPts val="1800"/>
              </a:spcAft>
              <a:buFont typeface="Arial Narrow" pitchFamily="34" charset="0"/>
              <a:buChar char="»"/>
            </a:pPr>
            <a:r>
              <a:rPr lang="en-US" sz="2000" dirty="0">
                <a:solidFill>
                  <a:schemeClr val="tx2"/>
                </a:solidFill>
                <a:latin typeface="+mn-lt"/>
                <a:ea typeface="ＭＳ Ｐゴシック" pitchFamily="34" charset="-128"/>
              </a:rPr>
              <a:t>AHCCCS is considering the development of a new readmissions policy with a performance measurement that is consistent with AHCCCS’ Value-Based Purchasing differential adjusted payments</a:t>
            </a:r>
          </a:p>
          <a:p>
            <a:pPr marL="342900" indent="-342900">
              <a:spcAft>
                <a:spcPts val="1800"/>
              </a:spcAft>
              <a:buFont typeface="Arial Narrow" pitchFamily="34" charset="0"/>
              <a:buChar char="»"/>
            </a:pPr>
            <a:r>
              <a:rPr lang="en-US" sz="2000" dirty="0">
                <a:solidFill>
                  <a:schemeClr val="tx2"/>
                </a:solidFill>
                <a:latin typeface="+mn-lt"/>
                <a:ea typeface="ＭＳ Ｐゴシック" pitchFamily="34" charset="-128"/>
              </a:rPr>
              <a:t>AHCCCS will be providing information to the hospital community and MCOs on the potential new readmissions measurement and policy</a:t>
            </a:r>
          </a:p>
          <a:p>
            <a:pPr marL="342900" indent="-342900">
              <a:spcAft>
                <a:spcPts val="1800"/>
              </a:spcAft>
              <a:buFont typeface="Arial Narrow" pitchFamily="34" charset="0"/>
              <a:buChar char="»"/>
            </a:pPr>
            <a:r>
              <a:rPr lang="en-US" sz="2000" dirty="0">
                <a:solidFill>
                  <a:schemeClr val="tx2"/>
                </a:solidFill>
                <a:latin typeface="+mn-lt"/>
                <a:ea typeface="ＭＳ Ｐゴシック" pitchFamily="34" charset="-128"/>
              </a:rPr>
              <a:t>No changes to the existing readmissions policy prior to implementation of the new policy (no sooner than October 1, 2018)</a:t>
            </a:r>
          </a:p>
          <a:p>
            <a:pPr marL="800100" lvl="1" indent="-342900">
              <a:spcAft>
                <a:spcPts val="1800"/>
              </a:spcAft>
              <a:buFont typeface="Arial Narrow" pitchFamily="34" charset="0"/>
              <a:buChar char="»"/>
            </a:pPr>
            <a:endParaRPr lang="en-US" sz="2000" dirty="0">
              <a:solidFill>
                <a:schemeClr val="tx2"/>
              </a:solidFill>
              <a:latin typeface="+mn-lt"/>
              <a:ea typeface="ＭＳ Ｐゴシック" pitchFamily="34" charset="-128"/>
            </a:endParaRPr>
          </a:p>
          <a:p>
            <a:pPr marL="800100" lvl="1" indent="-342900">
              <a:spcAft>
                <a:spcPts val="1800"/>
              </a:spcAft>
              <a:buFont typeface="Arial Narrow" pitchFamily="34" charset="0"/>
              <a:buChar char="»"/>
            </a:pPr>
            <a:endParaRPr lang="en-US" sz="2000" dirty="0">
              <a:solidFill>
                <a:schemeClr val="tx2"/>
              </a:solidFill>
              <a:latin typeface="+mn-lt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11145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Refresh 4:3">
  <a:themeElements>
    <a:clrScheme name="Custom 5">
      <a:dk1>
        <a:srgbClr val="555759"/>
      </a:dk1>
      <a:lt1>
        <a:sysClr val="window" lastClr="FFFFFF"/>
      </a:lt1>
      <a:dk2>
        <a:srgbClr val="555759"/>
      </a:dk2>
      <a:lt2>
        <a:srgbClr val="FFFFFF"/>
      </a:lt2>
      <a:accent1>
        <a:srgbClr val="555759"/>
      </a:accent1>
      <a:accent2>
        <a:srgbClr val="95D600"/>
      </a:accent2>
      <a:accent3>
        <a:srgbClr val="0093C9"/>
      </a:accent3>
      <a:accent4>
        <a:srgbClr val="FFB718"/>
      </a:accent4>
      <a:accent5>
        <a:srgbClr val="E53C2E"/>
      </a:accent5>
      <a:accent6>
        <a:srgbClr val="8B189B"/>
      </a:accent6>
      <a:hlink>
        <a:srgbClr val="85D206"/>
      </a:hlink>
      <a:folHlink>
        <a:srgbClr val="648C1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Palatino Linotyp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Palatino Linotype" pitchFamily="18" charset="0"/>
          </a:defRPr>
        </a:defPPr>
      </a:lstStyle>
    </a:lnDef>
  </a:objectDefaults>
  <a:extraClrSchemeLst>
    <a:extraClrScheme>
      <a:clrScheme name="NCI Powerpoint 1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B88740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D8C3AF"/>
        </a:accent5>
        <a:accent6>
          <a:srgbClr val="384210"/>
        </a:accent6>
        <a:hlink>
          <a:srgbClr val="093678"/>
        </a:hlink>
        <a:folHlink>
          <a:srgbClr val="A15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2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AB6240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D2B7AF"/>
        </a:accent5>
        <a:accent6>
          <a:srgbClr val="384210"/>
        </a:accent6>
        <a:hlink>
          <a:srgbClr val="093678"/>
        </a:hlink>
        <a:folHlink>
          <a:srgbClr val="8F2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3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855576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C2B4BD"/>
        </a:accent5>
        <a:accent6>
          <a:srgbClr val="384210"/>
        </a:accent6>
        <a:hlink>
          <a:srgbClr val="A15F00"/>
        </a:hlink>
        <a:folHlink>
          <a:srgbClr val="5C1C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4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46689A"/>
        </a:accent1>
        <a:accent2>
          <a:srgbClr val="5C2801"/>
        </a:accent2>
        <a:accent3>
          <a:srgbClr val="FFFFFF"/>
        </a:accent3>
        <a:accent4>
          <a:srgbClr val="000000"/>
        </a:accent4>
        <a:accent5>
          <a:srgbClr val="B0B9CA"/>
        </a:accent5>
        <a:accent6>
          <a:srgbClr val="532301"/>
        </a:accent6>
        <a:hlink>
          <a:srgbClr val="17524E"/>
        </a:hlink>
        <a:folHlink>
          <a:srgbClr val="093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5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517D7A"/>
        </a:accent1>
        <a:accent2>
          <a:srgbClr val="A15F00"/>
        </a:accent2>
        <a:accent3>
          <a:srgbClr val="FFFFFF"/>
        </a:accent3>
        <a:accent4>
          <a:srgbClr val="000000"/>
        </a:accent4>
        <a:accent5>
          <a:srgbClr val="B3BFBE"/>
        </a:accent5>
        <a:accent6>
          <a:srgbClr val="915500"/>
        </a:accent6>
        <a:hlink>
          <a:srgbClr val="5C1C49"/>
        </a:hlink>
        <a:folHlink>
          <a:srgbClr val="1752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6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6F774E"/>
        </a:accent1>
        <a:accent2>
          <a:srgbClr val="093678"/>
        </a:accent2>
        <a:accent3>
          <a:srgbClr val="FFFFFF"/>
        </a:accent3>
        <a:accent4>
          <a:srgbClr val="000000"/>
        </a:accent4>
        <a:accent5>
          <a:srgbClr val="BBBDB2"/>
        </a:accent5>
        <a:accent6>
          <a:srgbClr val="07306C"/>
        </a:accent6>
        <a:hlink>
          <a:srgbClr val="8F2E00"/>
        </a:hlink>
        <a:folHlink>
          <a:srgbClr val="3F4A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7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855E40"/>
        </a:accent1>
        <a:accent2>
          <a:srgbClr val="17524E"/>
        </a:accent2>
        <a:accent3>
          <a:srgbClr val="FFFFFF"/>
        </a:accent3>
        <a:accent4>
          <a:srgbClr val="000000"/>
        </a:accent4>
        <a:accent5>
          <a:srgbClr val="C2B6AF"/>
        </a:accent5>
        <a:accent6>
          <a:srgbClr val="144946"/>
        </a:accent6>
        <a:hlink>
          <a:srgbClr val="8F2E00"/>
        </a:hlink>
        <a:folHlink>
          <a:srgbClr val="5C28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RP_BrandRefreshNavigantTemplate4x3_IMAGESLIDES_PPT_FINAL_012416" id="{7495E881-CDA2-4CB2-8127-5A1AED716792}" vid="{E8151209-D2DE-4B66-A3C6-C4A24F2D2A8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NavigantTemplate4x3_IMAGESLIDES_PPT_FINAL</Template>
  <TotalTime>19885</TotalTime>
  <Words>446</Words>
  <Application>Microsoft Office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Arial Narrow</vt:lpstr>
      <vt:lpstr>Calibri</vt:lpstr>
      <vt:lpstr>Palatino Linotype</vt:lpstr>
      <vt:lpstr>Presentation_Refresh 4:3</vt:lpstr>
      <vt:lpstr>PowerPoint Presentation</vt:lpstr>
      <vt:lpstr>Readmissions policy overview</vt:lpstr>
      <vt:lpstr>PUBLIC PAYER READMISSIONS POLICIES in Arizona</vt:lpstr>
      <vt:lpstr>Current Landscape in National Public Policy</vt:lpstr>
      <vt:lpstr>Current Landscape in National Public Policy</vt:lpstr>
      <vt:lpstr>Ahcccs readmissions policy</vt:lpstr>
    </vt:vector>
  </TitlesOfParts>
  <Company>Navigant Consulting,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Chern</dc:creator>
  <cp:lastModifiedBy>Benjamin Mori</cp:lastModifiedBy>
  <cp:revision>245</cp:revision>
  <cp:lastPrinted>2017-04-17T17:17:53Z</cp:lastPrinted>
  <dcterms:created xsi:type="dcterms:W3CDTF">2016-04-22T20:30:53Z</dcterms:created>
  <dcterms:modified xsi:type="dcterms:W3CDTF">2017-05-03T22:40:41Z</dcterms:modified>
</cp:coreProperties>
</file>