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3" r:id="rId1"/>
  </p:sldMasterIdLst>
  <p:notesMasterIdLst>
    <p:notesMasterId r:id="rId14"/>
  </p:notesMasterIdLst>
  <p:handoutMasterIdLst>
    <p:handoutMasterId r:id="rId15"/>
  </p:handoutMasterIdLst>
  <p:sldIdLst>
    <p:sldId id="298" r:id="rId2"/>
    <p:sldId id="407" r:id="rId3"/>
    <p:sldId id="557" r:id="rId4"/>
    <p:sldId id="558" r:id="rId5"/>
    <p:sldId id="564" r:id="rId6"/>
    <p:sldId id="560" r:id="rId7"/>
    <p:sldId id="569" r:id="rId8"/>
    <p:sldId id="561" r:id="rId9"/>
    <p:sldId id="565" r:id="rId10"/>
    <p:sldId id="562" r:id="rId11"/>
    <p:sldId id="563" r:id="rId12"/>
    <p:sldId id="568" r:id="rId1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CC01FD8-2859-4515-9B6A-7C18679F8069}">
          <p14:sldIdLst>
            <p14:sldId id="298"/>
            <p14:sldId id="407"/>
            <p14:sldId id="557"/>
            <p14:sldId id="558"/>
            <p14:sldId id="564"/>
            <p14:sldId id="560"/>
            <p14:sldId id="569"/>
            <p14:sldId id="561"/>
            <p14:sldId id="565"/>
            <p14:sldId id="562"/>
            <p14:sldId id="563"/>
            <p14:sldId id="56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Catherine Sreckovich" initials="CS" lastIdx="26" clrIdx="6">
    <p:extLst>
      <p:ext uri="{19B8F6BF-5375-455C-9EA6-DF929625EA0E}">
        <p15:presenceInfo xmlns:p15="http://schemas.microsoft.com/office/powerpoint/2012/main" userId="S-1-5-21-861567501-2052111302-725345543-8358" providerId="AD"/>
      </p:ext>
    </p:extLst>
  </p:cmAuthor>
  <p:cmAuthor id="1" name="Navigant" initials="N" lastIdx="5" clrIdx="0">
    <p:extLst>
      <p:ext uri="{19B8F6BF-5375-455C-9EA6-DF929625EA0E}">
        <p15:presenceInfo xmlns:p15="http://schemas.microsoft.com/office/powerpoint/2012/main" userId="Navigant" providerId="None"/>
      </p:ext>
    </p:extLst>
  </p:cmAuthor>
  <p:cmAuthor id="8" name="Steve Rebarcak" initials="SR" lastIdx="3" clrIdx="7">
    <p:extLst>
      <p:ext uri="{19B8F6BF-5375-455C-9EA6-DF929625EA0E}">
        <p15:presenceInfo xmlns:p15="http://schemas.microsoft.com/office/powerpoint/2012/main" userId="S-1-5-21-861567501-2052111302-725345543-70345" providerId="AD"/>
      </p:ext>
    </p:extLst>
  </p:cmAuthor>
  <p:cmAuthor id="2" name="Lindsey Schilling" initials="LS" lastIdx="4" clrIdx="1">
    <p:extLst>
      <p:ext uri="{19B8F6BF-5375-455C-9EA6-DF929625EA0E}">
        <p15:presenceInfo xmlns:p15="http://schemas.microsoft.com/office/powerpoint/2012/main" userId="S-1-5-21-320525181-1064506334-1441440523-84031" providerId="AD"/>
      </p:ext>
    </p:extLst>
  </p:cmAuthor>
  <p:cmAuthor id="9" name="Andrew Vidikan" initials="AV" lastIdx="6" clrIdx="8">
    <p:extLst>
      <p:ext uri="{19B8F6BF-5375-455C-9EA6-DF929625EA0E}">
        <p15:presenceInfo xmlns:p15="http://schemas.microsoft.com/office/powerpoint/2012/main" userId="S-1-5-21-861567501-2052111302-725345543-165569" providerId="AD"/>
      </p:ext>
    </p:extLst>
  </p:cmAuthor>
  <p:cmAuthor id="3" name="Holly Bertoli Brown" initials="HBB" lastIdx="51" clrIdx="2">
    <p:extLst>
      <p:ext uri="{19B8F6BF-5375-455C-9EA6-DF929625EA0E}">
        <p15:presenceInfo xmlns:p15="http://schemas.microsoft.com/office/powerpoint/2012/main" userId="S-1-5-21-861567501-2052111302-725345543-8362" providerId="AD"/>
      </p:ext>
    </p:extLst>
  </p:cmAuthor>
  <p:cmAuthor id="10" name="Gwyn Volk" initials="GV [2]" lastIdx="22" clrIdx="9">
    <p:extLst>
      <p:ext uri="{19B8F6BF-5375-455C-9EA6-DF929625EA0E}">
        <p15:presenceInfo xmlns:p15="http://schemas.microsoft.com/office/powerpoint/2012/main" userId="Gwyn Volk" providerId="None"/>
      </p:ext>
    </p:extLst>
  </p:cmAuthor>
  <p:cmAuthor id="4" name="Gwyn Volk" initials="GV" lastIdx="115" clrIdx="3">
    <p:extLst>
      <p:ext uri="{19B8F6BF-5375-455C-9EA6-DF929625EA0E}">
        <p15:presenceInfo xmlns:p15="http://schemas.microsoft.com/office/powerpoint/2012/main" userId="S-1-5-21-861567501-2052111302-725345543-159659" providerId="AD"/>
      </p:ext>
    </p:extLst>
  </p:cmAuthor>
  <p:cmAuthor id="5" name="Ilana Price" initials="IP" lastIdx="1" clrIdx="4">
    <p:extLst>
      <p:ext uri="{19B8F6BF-5375-455C-9EA6-DF929625EA0E}">
        <p15:presenceInfo xmlns:p15="http://schemas.microsoft.com/office/powerpoint/2012/main" userId="S-1-5-21-861567501-2052111302-725345543-188673" providerId="AD"/>
      </p:ext>
    </p:extLst>
  </p:cmAuthor>
  <p:cmAuthor id="6" name="Finnegan, Dennis" initials="DF" lastIdx="29" clrIdx="5">
    <p:extLst>
      <p:ext uri="{19B8F6BF-5375-455C-9EA6-DF929625EA0E}">
        <p15:presenceInfo xmlns:p15="http://schemas.microsoft.com/office/powerpoint/2012/main" userId="Finnegan, Denni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AEA"/>
    <a:srgbClr val="70A200"/>
    <a:srgbClr val="ABD83C"/>
    <a:srgbClr val="D9F4FF"/>
    <a:srgbClr val="AFEB29"/>
    <a:srgbClr val="A4EE00"/>
    <a:srgbClr val="85C000"/>
    <a:srgbClr val="5A8200"/>
    <a:srgbClr val="547A00"/>
    <a:srgbClr val="989A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11" autoAdjust="0"/>
    <p:restoredTop sz="89493" autoAdjust="0"/>
  </p:normalViewPr>
  <p:slideViewPr>
    <p:cSldViewPr snapToGrid="0">
      <p:cViewPr varScale="1">
        <p:scale>
          <a:sx n="100" d="100"/>
          <a:sy n="100" d="100"/>
        </p:scale>
        <p:origin x="2118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16" d="100"/>
        <a:sy n="116" d="100"/>
      </p:scale>
      <p:origin x="0" y="-15576"/>
    </p:cViewPr>
  </p:sorterViewPr>
  <p:notesViewPr>
    <p:cSldViewPr snapToGrid="0">
      <p:cViewPr varScale="1">
        <p:scale>
          <a:sx n="59" d="100"/>
          <a:sy n="59" d="100"/>
        </p:scale>
        <p:origin x="804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D89AE9-9F0C-4DE8-A3A1-FDC8A897DE4A}" type="datetimeFigureOut">
              <a:rPr lang="en-US" smtClean="0"/>
              <a:t>5/3/2017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8D30E-15DD-4B06-A286-23499E8293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33514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E47736-19C0-4EA6-83E7-8259616D4B22}" type="datetimeFigureOut">
              <a:rPr lang="en-US" smtClean="0"/>
              <a:t>5/3/2017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F58F4D-7710-4F49-98F3-F3868F4EEC6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214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58F4D-7710-4F49-98F3-F3868F4EEC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7560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58F4D-7710-4F49-98F3-F3868F4EEC6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7577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58F4D-7710-4F49-98F3-F3868F4EEC6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1505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58F4D-7710-4F49-98F3-F3868F4EEC6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347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58F4D-7710-4F49-98F3-F3868F4EEC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8028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58F4D-7710-4F49-98F3-F3868F4EEC6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481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58F4D-7710-4F49-98F3-F3868F4EEC6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182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58F4D-7710-4F49-98F3-F3868F4EEC6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674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58F4D-7710-4F49-98F3-F3868F4EEC6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9825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58F4D-7710-4F49-98F3-F3868F4EEC6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7518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58F4D-7710-4F49-98F3-F3868F4EEC6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231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58F4D-7710-4F49-98F3-F3868F4EEC6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848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reen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047" y="3692"/>
            <a:ext cx="9151264" cy="6854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Freeform 8"/>
          <p:cNvSpPr/>
          <p:nvPr userDrawn="1"/>
        </p:nvSpPr>
        <p:spPr>
          <a:xfrm>
            <a:off x="-8952" y="-3148"/>
            <a:ext cx="8948339" cy="6867762"/>
          </a:xfrm>
          <a:custGeom>
            <a:avLst/>
            <a:gdLst>
              <a:gd name="connsiteX0" fmla="*/ 1643975 w 8501975"/>
              <a:gd name="connsiteY0" fmla="*/ 0 h 5175115"/>
              <a:gd name="connsiteX1" fmla="*/ 8501975 w 8501975"/>
              <a:gd name="connsiteY1" fmla="*/ 19455 h 5175115"/>
              <a:gd name="connsiteX2" fmla="*/ 4289898 w 8501975"/>
              <a:gd name="connsiteY2" fmla="*/ 5175115 h 5175115"/>
              <a:gd name="connsiteX3" fmla="*/ 0 w 8501975"/>
              <a:gd name="connsiteY3" fmla="*/ 5175115 h 5175115"/>
              <a:gd name="connsiteX4" fmla="*/ 0 w 8501975"/>
              <a:gd name="connsiteY4" fmla="*/ 4027251 h 5175115"/>
              <a:gd name="connsiteX5" fmla="*/ 1643975 w 8501975"/>
              <a:gd name="connsiteY5" fmla="*/ 0 h 5175115"/>
              <a:gd name="connsiteX0" fmla="*/ 1649126 w 8507126"/>
              <a:gd name="connsiteY0" fmla="*/ 0 h 5175115"/>
              <a:gd name="connsiteX1" fmla="*/ 8507126 w 8507126"/>
              <a:gd name="connsiteY1" fmla="*/ 19455 h 5175115"/>
              <a:gd name="connsiteX2" fmla="*/ 4295049 w 8507126"/>
              <a:gd name="connsiteY2" fmla="*/ 5175115 h 5175115"/>
              <a:gd name="connsiteX3" fmla="*/ 5151 w 8507126"/>
              <a:gd name="connsiteY3" fmla="*/ 5175115 h 5175115"/>
              <a:gd name="connsiteX4" fmla="*/ 0 w 8507126"/>
              <a:gd name="connsiteY4" fmla="*/ 4037554 h 5175115"/>
              <a:gd name="connsiteX5" fmla="*/ 1649126 w 8507126"/>
              <a:gd name="connsiteY5" fmla="*/ 0 h 5175115"/>
              <a:gd name="connsiteX0" fmla="*/ 1649127 w 8507127"/>
              <a:gd name="connsiteY0" fmla="*/ 0 h 5175115"/>
              <a:gd name="connsiteX1" fmla="*/ 8507127 w 8507127"/>
              <a:gd name="connsiteY1" fmla="*/ 19455 h 5175115"/>
              <a:gd name="connsiteX2" fmla="*/ 4295050 w 8507127"/>
              <a:gd name="connsiteY2" fmla="*/ 5175115 h 5175115"/>
              <a:gd name="connsiteX3" fmla="*/ 0 w 8507127"/>
              <a:gd name="connsiteY3" fmla="*/ 5175115 h 5175115"/>
              <a:gd name="connsiteX4" fmla="*/ 1 w 8507127"/>
              <a:gd name="connsiteY4" fmla="*/ 4037554 h 5175115"/>
              <a:gd name="connsiteX5" fmla="*/ 1649127 w 8507127"/>
              <a:gd name="connsiteY5" fmla="*/ 0 h 5175115"/>
              <a:gd name="connsiteX0" fmla="*/ 1690339 w 8507127"/>
              <a:gd name="connsiteY0" fmla="*/ 34637 h 5155660"/>
              <a:gd name="connsiteX1" fmla="*/ 8507127 w 8507127"/>
              <a:gd name="connsiteY1" fmla="*/ 0 h 5155660"/>
              <a:gd name="connsiteX2" fmla="*/ 4295050 w 8507127"/>
              <a:gd name="connsiteY2" fmla="*/ 5155660 h 5155660"/>
              <a:gd name="connsiteX3" fmla="*/ 0 w 8507127"/>
              <a:gd name="connsiteY3" fmla="*/ 5155660 h 5155660"/>
              <a:gd name="connsiteX4" fmla="*/ 1 w 8507127"/>
              <a:gd name="connsiteY4" fmla="*/ 4018099 h 5155660"/>
              <a:gd name="connsiteX5" fmla="*/ 1690339 w 8507127"/>
              <a:gd name="connsiteY5" fmla="*/ 34637 h 5155660"/>
              <a:gd name="connsiteX0" fmla="*/ 1651702 w 8507127"/>
              <a:gd name="connsiteY0" fmla="*/ 0 h 5157084"/>
              <a:gd name="connsiteX1" fmla="*/ 8507127 w 8507127"/>
              <a:gd name="connsiteY1" fmla="*/ 1424 h 5157084"/>
              <a:gd name="connsiteX2" fmla="*/ 4295050 w 8507127"/>
              <a:gd name="connsiteY2" fmla="*/ 5157084 h 5157084"/>
              <a:gd name="connsiteX3" fmla="*/ 0 w 8507127"/>
              <a:gd name="connsiteY3" fmla="*/ 5157084 h 5157084"/>
              <a:gd name="connsiteX4" fmla="*/ 1 w 8507127"/>
              <a:gd name="connsiteY4" fmla="*/ 4019523 h 5157084"/>
              <a:gd name="connsiteX5" fmla="*/ 1651702 w 8507127"/>
              <a:gd name="connsiteY5" fmla="*/ 0 h 5157084"/>
              <a:gd name="connsiteX0" fmla="*/ 1651702 w 8507127"/>
              <a:gd name="connsiteY0" fmla="*/ 0 h 5157084"/>
              <a:gd name="connsiteX1" fmla="*/ 8507127 w 8507127"/>
              <a:gd name="connsiteY1" fmla="*/ 1424 h 5157084"/>
              <a:gd name="connsiteX2" fmla="*/ 4295050 w 8507127"/>
              <a:gd name="connsiteY2" fmla="*/ 5157084 h 5157084"/>
              <a:gd name="connsiteX3" fmla="*/ 0 w 8507127"/>
              <a:gd name="connsiteY3" fmla="*/ 5157084 h 5157084"/>
              <a:gd name="connsiteX4" fmla="*/ 46365 w 8507127"/>
              <a:gd name="connsiteY4" fmla="*/ 4006644 h 5157084"/>
              <a:gd name="connsiteX5" fmla="*/ 1651702 w 8507127"/>
              <a:gd name="connsiteY5" fmla="*/ 0 h 5157084"/>
              <a:gd name="connsiteX0" fmla="*/ 1651702 w 8507127"/>
              <a:gd name="connsiteY0" fmla="*/ 0 h 5157084"/>
              <a:gd name="connsiteX1" fmla="*/ 8507127 w 8507127"/>
              <a:gd name="connsiteY1" fmla="*/ 1424 h 5157084"/>
              <a:gd name="connsiteX2" fmla="*/ 4295050 w 8507127"/>
              <a:gd name="connsiteY2" fmla="*/ 5157084 h 5157084"/>
              <a:gd name="connsiteX3" fmla="*/ 0 w 8507127"/>
              <a:gd name="connsiteY3" fmla="*/ 5157084 h 5157084"/>
              <a:gd name="connsiteX4" fmla="*/ 15455 w 8507127"/>
              <a:gd name="connsiteY4" fmla="*/ 3973159 h 5157084"/>
              <a:gd name="connsiteX5" fmla="*/ 1651702 w 8507127"/>
              <a:gd name="connsiteY5" fmla="*/ 0 h 5157084"/>
              <a:gd name="connsiteX0" fmla="*/ 1636247 w 8491672"/>
              <a:gd name="connsiteY0" fmla="*/ 0 h 5157084"/>
              <a:gd name="connsiteX1" fmla="*/ 8491672 w 8491672"/>
              <a:gd name="connsiteY1" fmla="*/ 1424 h 5157084"/>
              <a:gd name="connsiteX2" fmla="*/ 4279595 w 8491672"/>
              <a:gd name="connsiteY2" fmla="*/ 5157084 h 5157084"/>
              <a:gd name="connsiteX3" fmla="*/ 64394 w 8491672"/>
              <a:gd name="connsiteY3" fmla="*/ 5157084 h 5157084"/>
              <a:gd name="connsiteX4" fmla="*/ 0 w 8491672"/>
              <a:gd name="connsiteY4" fmla="*/ 3973159 h 5157084"/>
              <a:gd name="connsiteX5" fmla="*/ 1636247 w 8491672"/>
              <a:gd name="connsiteY5" fmla="*/ 0 h 5157084"/>
              <a:gd name="connsiteX0" fmla="*/ 1638823 w 8494248"/>
              <a:gd name="connsiteY0" fmla="*/ 0 h 5157084"/>
              <a:gd name="connsiteX1" fmla="*/ 8494248 w 8494248"/>
              <a:gd name="connsiteY1" fmla="*/ 1424 h 5157084"/>
              <a:gd name="connsiteX2" fmla="*/ 4282171 w 8494248"/>
              <a:gd name="connsiteY2" fmla="*/ 5157084 h 5157084"/>
              <a:gd name="connsiteX3" fmla="*/ 0 w 8494248"/>
              <a:gd name="connsiteY3" fmla="*/ 5157084 h 5157084"/>
              <a:gd name="connsiteX4" fmla="*/ 2576 w 8494248"/>
              <a:gd name="connsiteY4" fmla="*/ 3973159 h 5157084"/>
              <a:gd name="connsiteX5" fmla="*/ 1638823 w 8494248"/>
              <a:gd name="connsiteY5" fmla="*/ 0 h 5157084"/>
              <a:gd name="connsiteX0" fmla="*/ 1638823 w 8494248"/>
              <a:gd name="connsiteY0" fmla="*/ 0 h 5157084"/>
              <a:gd name="connsiteX1" fmla="*/ 8494248 w 8494248"/>
              <a:gd name="connsiteY1" fmla="*/ 1424 h 5157084"/>
              <a:gd name="connsiteX2" fmla="*/ 4282171 w 8494248"/>
              <a:gd name="connsiteY2" fmla="*/ 5157084 h 5157084"/>
              <a:gd name="connsiteX3" fmla="*/ 0 w 8494248"/>
              <a:gd name="connsiteY3" fmla="*/ 5157084 h 5157084"/>
              <a:gd name="connsiteX4" fmla="*/ 38637 w 8494248"/>
              <a:gd name="connsiteY4" fmla="*/ 4029826 h 5157084"/>
              <a:gd name="connsiteX5" fmla="*/ 1638823 w 8494248"/>
              <a:gd name="connsiteY5" fmla="*/ 0 h 5157084"/>
              <a:gd name="connsiteX0" fmla="*/ 1641398 w 8496823"/>
              <a:gd name="connsiteY0" fmla="*/ 0 h 5157084"/>
              <a:gd name="connsiteX1" fmla="*/ 8496823 w 8496823"/>
              <a:gd name="connsiteY1" fmla="*/ 1424 h 5157084"/>
              <a:gd name="connsiteX2" fmla="*/ 4284746 w 8496823"/>
              <a:gd name="connsiteY2" fmla="*/ 5157084 h 5157084"/>
              <a:gd name="connsiteX3" fmla="*/ 2575 w 8496823"/>
              <a:gd name="connsiteY3" fmla="*/ 5157084 h 5157084"/>
              <a:gd name="connsiteX4" fmla="*/ 0 w 8496823"/>
              <a:gd name="connsiteY4" fmla="*/ 3983462 h 5157084"/>
              <a:gd name="connsiteX5" fmla="*/ 1641398 w 8496823"/>
              <a:gd name="connsiteY5" fmla="*/ 0 h 5157084"/>
              <a:gd name="connsiteX0" fmla="*/ 1638256 w 8496823"/>
              <a:gd name="connsiteY0" fmla="*/ 0 h 5157084"/>
              <a:gd name="connsiteX1" fmla="*/ 8496823 w 8496823"/>
              <a:gd name="connsiteY1" fmla="*/ 1424 h 5157084"/>
              <a:gd name="connsiteX2" fmla="*/ 4284746 w 8496823"/>
              <a:gd name="connsiteY2" fmla="*/ 5157084 h 5157084"/>
              <a:gd name="connsiteX3" fmla="*/ 2575 w 8496823"/>
              <a:gd name="connsiteY3" fmla="*/ 5157084 h 5157084"/>
              <a:gd name="connsiteX4" fmla="*/ 0 w 8496823"/>
              <a:gd name="connsiteY4" fmla="*/ 3983462 h 5157084"/>
              <a:gd name="connsiteX5" fmla="*/ 1638256 w 8496823"/>
              <a:gd name="connsiteY5" fmla="*/ 0 h 5157084"/>
              <a:gd name="connsiteX0" fmla="*/ 1638256 w 8496823"/>
              <a:gd name="connsiteY0" fmla="*/ 0 h 6846184"/>
              <a:gd name="connsiteX1" fmla="*/ 8496823 w 8496823"/>
              <a:gd name="connsiteY1" fmla="*/ 1424 h 6846184"/>
              <a:gd name="connsiteX2" fmla="*/ 2900446 w 8496823"/>
              <a:gd name="connsiteY2" fmla="*/ 6846184 h 6846184"/>
              <a:gd name="connsiteX3" fmla="*/ 2575 w 8496823"/>
              <a:gd name="connsiteY3" fmla="*/ 5157084 h 6846184"/>
              <a:gd name="connsiteX4" fmla="*/ 0 w 8496823"/>
              <a:gd name="connsiteY4" fmla="*/ 3983462 h 6846184"/>
              <a:gd name="connsiteX5" fmla="*/ 1638256 w 8496823"/>
              <a:gd name="connsiteY5" fmla="*/ 0 h 6846184"/>
              <a:gd name="connsiteX0" fmla="*/ 1648381 w 8506948"/>
              <a:gd name="connsiteY0" fmla="*/ 0 h 6858884"/>
              <a:gd name="connsiteX1" fmla="*/ 8506948 w 8506948"/>
              <a:gd name="connsiteY1" fmla="*/ 1424 h 6858884"/>
              <a:gd name="connsiteX2" fmla="*/ 2910571 w 8506948"/>
              <a:gd name="connsiteY2" fmla="*/ 6846184 h 6858884"/>
              <a:gd name="connsiteX3" fmla="*/ 0 w 8506948"/>
              <a:gd name="connsiteY3" fmla="*/ 6858884 h 6858884"/>
              <a:gd name="connsiteX4" fmla="*/ 10125 w 8506948"/>
              <a:gd name="connsiteY4" fmla="*/ 3983462 h 6858884"/>
              <a:gd name="connsiteX5" fmla="*/ 1648381 w 8506948"/>
              <a:gd name="connsiteY5" fmla="*/ 0 h 6858884"/>
              <a:gd name="connsiteX0" fmla="*/ 1597581 w 8506948"/>
              <a:gd name="connsiteY0" fmla="*/ 0 h 6858884"/>
              <a:gd name="connsiteX1" fmla="*/ 8506948 w 8506948"/>
              <a:gd name="connsiteY1" fmla="*/ 1424 h 6858884"/>
              <a:gd name="connsiteX2" fmla="*/ 2910571 w 8506948"/>
              <a:gd name="connsiteY2" fmla="*/ 6846184 h 6858884"/>
              <a:gd name="connsiteX3" fmla="*/ 0 w 8506948"/>
              <a:gd name="connsiteY3" fmla="*/ 6858884 h 6858884"/>
              <a:gd name="connsiteX4" fmla="*/ 10125 w 8506948"/>
              <a:gd name="connsiteY4" fmla="*/ 3983462 h 6858884"/>
              <a:gd name="connsiteX5" fmla="*/ 1597581 w 8506948"/>
              <a:gd name="connsiteY5" fmla="*/ 0 h 6858884"/>
              <a:gd name="connsiteX0" fmla="*/ 2083733 w 8993100"/>
              <a:gd name="connsiteY0" fmla="*/ 0 h 6858884"/>
              <a:gd name="connsiteX1" fmla="*/ 8993100 w 8993100"/>
              <a:gd name="connsiteY1" fmla="*/ 1424 h 6858884"/>
              <a:gd name="connsiteX2" fmla="*/ 3396723 w 8993100"/>
              <a:gd name="connsiteY2" fmla="*/ 6846184 h 6858884"/>
              <a:gd name="connsiteX3" fmla="*/ 486152 w 8993100"/>
              <a:gd name="connsiteY3" fmla="*/ 6858884 h 6858884"/>
              <a:gd name="connsiteX4" fmla="*/ 0 w 8993100"/>
              <a:gd name="connsiteY4" fmla="*/ 5136231 h 6858884"/>
              <a:gd name="connsiteX5" fmla="*/ 2083733 w 8993100"/>
              <a:gd name="connsiteY5" fmla="*/ 0 h 6858884"/>
              <a:gd name="connsiteX0" fmla="*/ 2083733 w 8993100"/>
              <a:gd name="connsiteY0" fmla="*/ 0 h 6862792"/>
              <a:gd name="connsiteX1" fmla="*/ 8993100 w 8993100"/>
              <a:gd name="connsiteY1" fmla="*/ 1424 h 6862792"/>
              <a:gd name="connsiteX2" fmla="*/ 3396723 w 8993100"/>
              <a:gd name="connsiteY2" fmla="*/ 6846184 h 6862792"/>
              <a:gd name="connsiteX3" fmla="*/ 9413 w 8993100"/>
              <a:gd name="connsiteY3" fmla="*/ 6862792 h 6862792"/>
              <a:gd name="connsiteX4" fmla="*/ 0 w 8993100"/>
              <a:gd name="connsiteY4" fmla="*/ 5136231 h 6862792"/>
              <a:gd name="connsiteX5" fmla="*/ 2083733 w 8993100"/>
              <a:gd name="connsiteY5" fmla="*/ 0 h 6862792"/>
              <a:gd name="connsiteX0" fmla="*/ 2083733 w 8993100"/>
              <a:gd name="connsiteY0" fmla="*/ 0 h 6862792"/>
              <a:gd name="connsiteX1" fmla="*/ 8993100 w 8993100"/>
              <a:gd name="connsiteY1" fmla="*/ 1424 h 6862792"/>
              <a:gd name="connsiteX2" fmla="*/ 3396723 w 8993100"/>
              <a:gd name="connsiteY2" fmla="*/ 6846184 h 6862792"/>
              <a:gd name="connsiteX3" fmla="*/ 9413 w 8993100"/>
              <a:gd name="connsiteY3" fmla="*/ 6862792 h 6862792"/>
              <a:gd name="connsiteX4" fmla="*/ 0 w 8993100"/>
              <a:gd name="connsiteY4" fmla="*/ 5124508 h 6862792"/>
              <a:gd name="connsiteX5" fmla="*/ 2083733 w 8993100"/>
              <a:gd name="connsiteY5" fmla="*/ 0 h 6862792"/>
              <a:gd name="connsiteX0" fmla="*/ 2083733 w 8993100"/>
              <a:gd name="connsiteY0" fmla="*/ 0 h 6862792"/>
              <a:gd name="connsiteX1" fmla="*/ 8993100 w 8993100"/>
              <a:gd name="connsiteY1" fmla="*/ 1424 h 6862792"/>
              <a:gd name="connsiteX2" fmla="*/ 3388908 w 8993100"/>
              <a:gd name="connsiteY2" fmla="*/ 6857907 h 6862792"/>
              <a:gd name="connsiteX3" fmla="*/ 9413 w 8993100"/>
              <a:gd name="connsiteY3" fmla="*/ 6862792 h 6862792"/>
              <a:gd name="connsiteX4" fmla="*/ 0 w 8993100"/>
              <a:gd name="connsiteY4" fmla="*/ 5124508 h 6862792"/>
              <a:gd name="connsiteX5" fmla="*/ 2083733 w 8993100"/>
              <a:gd name="connsiteY5" fmla="*/ 0 h 6862792"/>
              <a:gd name="connsiteX0" fmla="*/ 2083733 w 8993100"/>
              <a:gd name="connsiteY0" fmla="*/ 0 h 6862792"/>
              <a:gd name="connsiteX1" fmla="*/ 8993100 w 8993100"/>
              <a:gd name="connsiteY1" fmla="*/ 1424 h 6862792"/>
              <a:gd name="connsiteX2" fmla="*/ 3388908 w 8993100"/>
              <a:gd name="connsiteY2" fmla="*/ 6857907 h 6862792"/>
              <a:gd name="connsiteX3" fmla="*/ 9413 w 8993100"/>
              <a:gd name="connsiteY3" fmla="*/ 6862792 h 6862792"/>
              <a:gd name="connsiteX4" fmla="*/ 0 w 8993100"/>
              <a:gd name="connsiteY4" fmla="*/ 5124508 h 6862792"/>
              <a:gd name="connsiteX5" fmla="*/ 2083733 w 8993100"/>
              <a:gd name="connsiteY5" fmla="*/ 0 h 6862792"/>
              <a:gd name="connsiteX0" fmla="*/ 2083733 w 8993100"/>
              <a:gd name="connsiteY0" fmla="*/ 0 h 6857907"/>
              <a:gd name="connsiteX1" fmla="*/ 8993100 w 8993100"/>
              <a:gd name="connsiteY1" fmla="*/ 1424 h 6857907"/>
              <a:gd name="connsiteX2" fmla="*/ 3388908 w 8993100"/>
              <a:gd name="connsiteY2" fmla="*/ 6857907 h 6857907"/>
              <a:gd name="connsiteX3" fmla="*/ 99290 w 8993100"/>
              <a:gd name="connsiteY3" fmla="*/ 6851069 h 6857907"/>
              <a:gd name="connsiteX4" fmla="*/ 0 w 8993100"/>
              <a:gd name="connsiteY4" fmla="*/ 5124508 h 6857907"/>
              <a:gd name="connsiteX5" fmla="*/ 2083733 w 8993100"/>
              <a:gd name="connsiteY5" fmla="*/ 0 h 6857907"/>
              <a:gd name="connsiteX0" fmla="*/ 2083733 w 8993100"/>
              <a:gd name="connsiteY0" fmla="*/ 0 h 6862792"/>
              <a:gd name="connsiteX1" fmla="*/ 8993100 w 8993100"/>
              <a:gd name="connsiteY1" fmla="*/ 1424 h 6862792"/>
              <a:gd name="connsiteX2" fmla="*/ 3388908 w 8993100"/>
              <a:gd name="connsiteY2" fmla="*/ 6857907 h 6862792"/>
              <a:gd name="connsiteX3" fmla="*/ 5505 w 8993100"/>
              <a:gd name="connsiteY3" fmla="*/ 6862792 h 6862792"/>
              <a:gd name="connsiteX4" fmla="*/ 0 w 8993100"/>
              <a:gd name="connsiteY4" fmla="*/ 5124508 h 6862792"/>
              <a:gd name="connsiteX5" fmla="*/ 2083733 w 8993100"/>
              <a:gd name="connsiteY5" fmla="*/ 0 h 6862792"/>
              <a:gd name="connsiteX0" fmla="*/ 2083733 w 8993100"/>
              <a:gd name="connsiteY0" fmla="*/ 0 h 6867554"/>
              <a:gd name="connsiteX1" fmla="*/ 8993100 w 8993100"/>
              <a:gd name="connsiteY1" fmla="*/ 6186 h 6867554"/>
              <a:gd name="connsiteX2" fmla="*/ 3388908 w 8993100"/>
              <a:gd name="connsiteY2" fmla="*/ 6862669 h 6867554"/>
              <a:gd name="connsiteX3" fmla="*/ 5505 w 8993100"/>
              <a:gd name="connsiteY3" fmla="*/ 6867554 h 6867554"/>
              <a:gd name="connsiteX4" fmla="*/ 0 w 8993100"/>
              <a:gd name="connsiteY4" fmla="*/ 5129270 h 6867554"/>
              <a:gd name="connsiteX5" fmla="*/ 2083733 w 8993100"/>
              <a:gd name="connsiteY5" fmla="*/ 0 h 6867554"/>
              <a:gd name="connsiteX0" fmla="*/ 2083733 w 8791676"/>
              <a:gd name="connsiteY0" fmla="*/ 0 h 6867554"/>
              <a:gd name="connsiteX1" fmla="*/ 8791676 w 8791676"/>
              <a:gd name="connsiteY1" fmla="*/ 22172 h 6867554"/>
              <a:gd name="connsiteX2" fmla="*/ 3388908 w 8791676"/>
              <a:gd name="connsiteY2" fmla="*/ 6862669 h 6867554"/>
              <a:gd name="connsiteX3" fmla="*/ 5505 w 8791676"/>
              <a:gd name="connsiteY3" fmla="*/ 6867554 h 6867554"/>
              <a:gd name="connsiteX4" fmla="*/ 0 w 8791676"/>
              <a:gd name="connsiteY4" fmla="*/ 5129270 h 6867554"/>
              <a:gd name="connsiteX5" fmla="*/ 2083733 w 8791676"/>
              <a:gd name="connsiteY5" fmla="*/ 0 h 6867554"/>
              <a:gd name="connsiteX0" fmla="*/ 2083733 w 8948339"/>
              <a:gd name="connsiteY0" fmla="*/ 208 h 6867762"/>
              <a:gd name="connsiteX1" fmla="*/ 8948339 w 8948339"/>
              <a:gd name="connsiteY1" fmla="*/ 0 h 6867762"/>
              <a:gd name="connsiteX2" fmla="*/ 3388908 w 8948339"/>
              <a:gd name="connsiteY2" fmla="*/ 6862877 h 6867762"/>
              <a:gd name="connsiteX3" fmla="*/ 5505 w 8948339"/>
              <a:gd name="connsiteY3" fmla="*/ 6867762 h 6867762"/>
              <a:gd name="connsiteX4" fmla="*/ 0 w 8948339"/>
              <a:gd name="connsiteY4" fmla="*/ 5129478 h 6867762"/>
              <a:gd name="connsiteX5" fmla="*/ 2083733 w 8948339"/>
              <a:gd name="connsiteY5" fmla="*/ 208 h 6867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48339" h="6867762">
                <a:moveTo>
                  <a:pt x="2083733" y="208"/>
                </a:moveTo>
                <a:lnTo>
                  <a:pt x="8948339" y="0"/>
                </a:lnTo>
                <a:lnTo>
                  <a:pt x="3388908" y="6862877"/>
                </a:lnTo>
                <a:lnTo>
                  <a:pt x="5505" y="6867762"/>
                </a:lnTo>
                <a:cubicBezTo>
                  <a:pt x="5505" y="6488575"/>
                  <a:pt x="0" y="5508665"/>
                  <a:pt x="0" y="5129478"/>
                </a:cubicBezTo>
                <a:lnTo>
                  <a:pt x="2083733" y="208"/>
                </a:lnTo>
                <a:close/>
              </a:path>
            </a:pathLst>
          </a:custGeom>
          <a:solidFill>
            <a:srgbClr val="5557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400053" y="3588760"/>
            <a:ext cx="4953000" cy="0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9"/>
          <p:cNvSpPr>
            <a:spLocks noGrp="1"/>
          </p:cNvSpPr>
          <p:nvPr>
            <p:ph type="body" sz="quarter" idx="18" hasCustomPrompt="1"/>
          </p:nvPr>
        </p:nvSpPr>
        <p:spPr>
          <a:xfrm>
            <a:off x="1400054" y="3692359"/>
            <a:ext cx="4182599" cy="3434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FontTx/>
              <a:buNone/>
              <a:defRPr sz="1600" cap="all">
                <a:solidFill>
                  <a:schemeClr val="accent2"/>
                </a:solidFill>
                <a:latin typeface="+mn-lt"/>
              </a:defRPr>
            </a:lvl1pPr>
          </a:lstStyle>
          <a:p>
            <a:r>
              <a:rPr lang="en-US" sz="1600" dirty="0"/>
              <a:t>Click to edit SUB TITLE</a:t>
            </a:r>
          </a:p>
        </p:txBody>
      </p:sp>
      <p:sp>
        <p:nvSpPr>
          <p:cNvPr id="13" name="Text Placeholder 23"/>
          <p:cNvSpPr>
            <a:spLocks noGrp="1"/>
          </p:cNvSpPr>
          <p:nvPr>
            <p:ph type="body" sz="quarter" idx="19"/>
          </p:nvPr>
        </p:nvSpPr>
        <p:spPr>
          <a:xfrm>
            <a:off x="1400054" y="3059448"/>
            <a:ext cx="4615735" cy="452437"/>
          </a:xfrm>
          <a:prstGeom prst="rect">
            <a:avLst/>
          </a:prstGeom>
        </p:spPr>
        <p:txBody>
          <a:bodyPr vert="horz" lIns="0" rIns="0" bIns="0" anchor="b"/>
          <a:lstStyle>
            <a:lvl1pPr marL="0" indent="0">
              <a:buFontTx/>
              <a:buNone/>
              <a:defRPr sz="2500" cap="all" baseline="0">
                <a:solidFill>
                  <a:schemeClr val="bg1"/>
                </a:solidFill>
                <a:latin typeface="+mj-lt"/>
              </a:defRPr>
            </a:lvl1pPr>
            <a:lvl2pPr marL="457178" indent="0">
              <a:buFontTx/>
              <a:buNone/>
              <a:defRPr sz="2400" cap="all" baseline="0">
                <a:solidFill>
                  <a:schemeClr val="bg1"/>
                </a:solidFill>
              </a:defRPr>
            </a:lvl2pPr>
            <a:lvl3pPr marL="914354" indent="0">
              <a:buFontTx/>
              <a:buNone/>
              <a:defRPr sz="2400" cap="all" baseline="0">
                <a:solidFill>
                  <a:schemeClr val="bg1"/>
                </a:solidFill>
              </a:defRPr>
            </a:lvl3pPr>
            <a:lvl4pPr marL="1371532" indent="0">
              <a:buFontTx/>
              <a:buNone/>
              <a:defRPr sz="2400" cap="all" baseline="0">
                <a:solidFill>
                  <a:schemeClr val="bg1"/>
                </a:solidFill>
              </a:defRPr>
            </a:lvl4pPr>
            <a:lvl5pPr marL="1828709" indent="0">
              <a:buFontTx/>
              <a:buNone/>
              <a:defRPr sz="2400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Freeform 14"/>
          <p:cNvSpPr/>
          <p:nvPr userDrawn="1"/>
        </p:nvSpPr>
        <p:spPr>
          <a:xfrm>
            <a:off x="-6447" y="-3908"/>
            <a:ext cx="2086007" cy="5136220"/>
          </a:xfrm>
          <a:custGeom>
            <a:avLst/>
            <a:gdLst>
              <a:gd name="connsiteX0" fmla="*/ 0 w 1661746"/>
              <a:gd name="connsiteY0" fmla="*/ 0 h 4044462"/>
              <a:gd name="connsiteX1" fmla="*/ 1661746 w 1661746"/>
              <a:gd name="connsiteY1" fmla="*/ 0 h 4044462"/>
              <a:gd name="connsiteX2" fmla="*/ 17585 w 1661746"/>
              <a:gd name="connsiteY2" fmla="*/ 4044462 h 4044462"/>
              <a:gd name="connsiteX3" fmla="*/ 0 w 1661746"/>
              <a:gd name="connsiteY3" fmla="*/ 0 h 4044462"/>
              <a:gd name="connsiteX0" fmla="*/ 0 w 1661746"/>
              <a:gd name="connsiteY0" fmla="*/ 0 h 4039867"/>
              <a:gd name="connsiteX1" fmla="*/ 1661746 w 1661746"/>
              <a:gd name="connsiteY1" fmla="*/ 0 h 4039867"/>
              <a:gd name="connsiteX2" fmla="*/ 12990 w 1661746"/>
              <a:gd name="connsiteY2" fmla="*/ 4039867 h 4039867"/>
              <a:gd name="connsiteX3" fmla="*/ 0 w 1661746"/>
              <a:gd name="connsiteY3" fmla="*/ 0 h 4039867"/>
              <a:gd name="connsiteX0" fmla="*/ 170948 w 1648895"/>
              <a:gd name="connsiteY0" fmla="*/ 284889 h 4039867"/>
              <a:gd name="connsiteX1" fmla="*/ 1648895 w 1648895"/>
              <a:gd name="connsiteY1" fmla="*/ 0 h 4039867"/>
              <a:gd name="connsiteX2" fmla="*/ 139 w 1648895"/>
              <a:gd name="connsiteY2" fmla="*/ 4039867 h 4039867"/>
              <a:gd name="connsiteX3" fmla="*/ 170948 w 1648895"/>
              <a:gd name="connsiteY3" fmla="*/ 284889 h 4039867"/>
              <a:gd name="connsiteX0" fmla="*/ 170948 w 1653490"/>
              <a:gd name="connsiteY0" fmla="*/ 225154 h 3980132"/>
              <a:gd name="connsiteX1" fmla="*/ 1653490 w 1653490"/>
              <a:gd name="connsiteY1" fmla="*/ 0 h 3980132"/>
              <a:gd name="connsiteX2" fmla="*/ 139 w 1653490"/>
              <a:gd name="connsiteY2" fmla="*/ 3980132 h 3980132"/>
              <a:gd name="connsiteX3" fmla="*/ 170948 w 1653490"/>
              <a:gd name="connsiteY3" fmla="*/ 225154 h 3980132"/>
              <a:gd name="connsiteX0" fmla="*/ 170948 w 1658085"/>
              <a:gd name="connsiteY0" fmla="*/ 284889 h 4039867"/>
              <a:gd name="connsiteX1" fmla="*/ 1658085 w 1658085"/>
              <a:gd name="connsiteY1" fmla="*/ 0 h 4039867"/>
              <a:gd name="connsiteX2" fmla="*/ 139 w 1658085"/>
              <a:gd name="connsiteY2" fmla="*/ 4039867 h 4039867"/>
              <a:gd name="connsiteX3" fmla="*/ 170948 w 1658085"/>
              <a:gd name="connsiteY3" fmla="*/ 284889 h 4039867"/>
              <a:gd name="connsiteX0" fmla="*/ 0 w 1666341"/>
              <a:gd name="connsiteY0" fmla="*/ 4595 h 4039867"/>
              <a:gd name="connsiteX1" fmla="*/ 1666341 w 1666341"/>
              <a:gd name="connsiteY1" fmla="*/ 0 h 4039867"/>
              <a:gd name="connsiteX2" fmla="*/ 8395 w 1666341"/>
              <a:gd name="connsiteY2" fmla="*/ 4039867 h 4039867"/>
              <a:gd name="connsiteX3" fmla="*/ 0 w 1666341"/>
              <a:gd name="connsiteY3" fmla="*/ 4595 h 4039867"/>
              <a:gd name="connsiteX0" fmla="*/ 0 w 1666341"/>
              <a:gd name="connsiteY0" fmla="*/ 4595 h 4035272"/>
              <a:gd name="connsiteX1" fmla="*/ 1666341 w 1666341"/>
              <a:gd name="connsiteY1" fmla="*/ 0 h 4035272"/>
              <a:gd name="connsiteX2" fmla="*/ 8395 w 1666341"/>
              <a:gd name="connsiteY2" fmla="*/ 4035272 h 4035272"/>
              <a:gd name="connsiteX3" fmla="*/ 0 w 1666341"/>
              <a:gd name="connsiteY3" fmla="*/ 4595 h 4035272"/>
              <a:gd name="connsiteX0" fmla="*/ 56296 w 1658307"/>
              <a:gd name="connsiteY0" fmla="*/ 114874 h 4035272"/>
              <a:gd name="connsiteX1" fmla="*/ 1658307 w 1658307"/>
              <a:gd name="connsiteY1" fmla="*/ 0 h 4035272"/>
              <a:gd name="connsiteX2" fmla="*/ 361 w 1658307"/>
              <a:gd name="connsiteY2" fmla="*/ 4035272 h 4035272"/>
              <a:gd name="connsiteX3" fmla="*/ 56296 w 1658307"/>
              <a:gd name="connsiteY3" fmla="*/ 114874 h 4035272"/>
              <a:gd name="connsiteX0" fmla="*/ 2400 w 1659551"/>
              <a:gd name="connsiteY0" fmla="*/ 9190 h 4035272"/>
              <a:gd name="connsiteX1" fmla="*/ 1659551 w 1659551"/>
              <a:gd name="connsiteY1" fmla="*/ 0 h 4035272"/>
              <a:gd name="connsiteX2" fmla="*/ 1605 w 1659551"/>
              <a:gd name="connsiteY2" fmla="*/ 4035272 h 4035272"/>
              <a:gd name="connsiteX3" fmla="*/ 2400 w 1659551"/>
              <a:gd name="connsiteY3" fmla="*/ 9190 h 4035272"/>
              <a:gd name="connsiteX0" fmla="*/ 146 w 1659873"/>
              <a:gd name="connsiteY0" fmla="*/ 6614 h 4035272"/>
              <a:gd name="connsiteX1" fmla="*/ 1659873 w 1659873"/>
              <a:gd name="connsiteY1" fmla="*/ 0 h 4035272"/>
              <a:gd name="connsiteX2" fmla="*/ 1927 w 1659873"/>
              <a:gd name="connsiteY2" fmla="*/ 4035272 h 4035272"/>
              <a:gd name="connsiteX3" fmla="*/ 146 w 1659873"/>
              <a:gd name="connsiteY3" fmla="*/ 6614 h 4035272"/>
              <a:gd name="connsiteX0" fmla="*/ 146 w 1649570"/>
              <a:gd name="connsiteY0" fmla="*/ 0 h 4028658"/>
              <a:gd name="connsiteX1" fmla="*/ 1649570 w 1649570"/>
              <a:gd name="connsiteY1" fmla="*/ 11416 h 4028658"/>
              <a:gd name="connsiteX2" fmla="*/ 1927 w 1649570"/>
              <a:gd name="connsiteY2" fmla="*/ 4028658 h 4028658"/>
              <a:gd name="connsiteX3" fmla="*/ 146 w 1649570"/>
              <a:gd name="connsiteY3" fmla="*/ 0 h 4028658"/>
              <a:gd name="connsiteX0" fmla="*/ 57814 w 1647996"/>
              <a:gd name="connsiteY0" fmla="*/ 109645 h 4017242"/>
              <a:gd name="connsiteX1" fmla="*/ 1647996 w 1647996"/>
              <a:gd name="connsiteY1" fmla="*/ 0 h 4017242"/>
              <a:gd name="connsiteX2" fmla="*/ 353 w 1647996"/>
              <a:gd name="connsiteY2" fmla="*/ 4017242 h 4017242"/>
              <a:gd name="connsiteX3" fmla="*/ 57814 w 1647996"/>
              <a:gd name="connsiteY3" fmla="*/ 109645 h 4017242"/>
              <a:gd name="connsiteX0" fmla="*/ 52689 w 1648022"/>
              <a:gd name="connsiteY0" fmla="*/ 65857 h 4017242"/>
              <a:gd name="connsiteX1" fmla="*/ 1648022 w 1648022"/>
              <a:gd name="connsiteY1" fmla="*/ 0 h 4017242"/>
              <a:gd name="connsiteX2" fmla="*/ 379 w 1648022"/>
              <a:gd name="connsiteY2" fmla="*/ 4017242 h 4017242"/>
              <a:gd name="connsiteX3" fmla="*/ 52689 w 1648022"/>
              <a:gd name="connsiteY3" fmla="*/ 65857 h 4017242"/>
              <a:gd name="connsiteX0" fmla="*/ 9598 w 1648720"/>
              <a:gd name="connsiteY0" fmla="*/ 0 h 4020931"/>
              <a:gd name="connsiteX1" fmla="*/ 1648720 w 1648720"/>
              <a:gd name="connsiteY1" fmla="*/ 3689 h 4020931"/>
              <a:gd name="connsiteX2" fmla="*/ 1077 w 1648720"/>
              <a:gd name="connsiteY2" fmla="*/ 4020931 h 4020931"/>
              <a:gd name="connsiteX3" fmla="*/ 9598 w 1648720"/>
              <a:gd name="connsiteY3" fmla="*/ 0 h 4020931"/>
              <a:gd name="connsiteX0" fmla="*/ 12067 w 1651189"/>
              <a:gd name="connsiteY0" fmla="*/ 0 h 4023507"/>
              <a:gd name="connsiteX1" fmla="*/ 1651189 w 1651189"/>
              <a:gd name="connsiteY1" fmla="*/ 3689 h 4023507"/>
              <a:gd name="connsiteX2" fmla="*/ 971 w 1651189"/>
              <a:gd name="connsiteY2" fmla="*/ 4023507 h 4023507"/>
              <a:gd name="connsiteX3" fmla="*/ 12067 w 1651189"/>
              <a:gd name="connsiteY3" fmla="*/ 0 h 4023507"/>
              <a:gd name="connsiteX0" fmla="*/ 0 w 1639122"/>
              <a:gd name="connsiteY0" fmla="*/ 0 h 4023507"/>
              <a:gd name="connsiteX1" fmla="*/ 1639122 w 1639122"/>
              <a:gd name="connsiteY1" fmla="*/ 3689 h 4023507"/>
              <a:gd name="connsiteX2" fmla="*/ 6935 w 1639122"/>
              <a:gd name="connsiteY2" fmla="*/ 4023507 h 4023507"/>
              <a:gd name="connsiteX3" fmla="*/ 0 w 1639122"/>
              <a:gd name="connsiteY3" fmla="*/ 0 h 4023507"/>
              <a:gd name="connsiteX0" fmla="*/ 17059 w 1656181"/>
              <a:gd name="connsiteY0" fmla="*/ 0 h 4015780"/>
              <a:gd name="connsiteX1" fmla="*/ 1656181 w 1656181"/>
              <a:gd name="connsiteY1" fmla="*/ 3689 h 4015780"/>
              <a:gd name="connsiteX2" fmla="*/ 812 w 1656181"/>
              <a:gd name="connsiteY2" fmla="*/ 4015780 h 4015780"/>
              <a:gd name="connsiteX3" fmla="*/ 17059 w 1656181"/>
              <a:gd name="connsiteY3" fmla="*/ 0 h 4015780"/>
              <a:gd name="connsiteX0" fmla="*/ 0 w 1639122"/>
              <a:gd name="connsiteY0" fmla="*/ 0 h 3899870"/>
              <a:gd name="connsiteX1" fmla="*/ 1639122 w 1639122"/>
              <a:gd name="connsiteY1" fmla="*/ 3689 h 3899870"/>
              <a:gd name="connsiteX2" fmla="*/ 73905 w 1639122"/>
              <a:gd name="connsiteY2" fmla="*/ 3899870 h 3899870"/>
              <a:gd name="connsiteX3" fmla="*/ 0 w 1639122"/>
              <a:gd name="connsiteY3" fmla="*/ 0 h 3899870"/>
              <a:gd name="connsiteX0" fmla="*/ 0 w 1639122"/>
              <a:gd name="connsiteY0" fmla="*/ 0 h 3987447"/>
              <a:gd name="connsiteX1" fmla="*/ 1639122 w 1639122"/>
              <a:gd name="connsiteY1" fmla="*/ 3689 h 3987447"/>
              <a:gd name="connsiteX2" fmla="*/ 6935 w 1639122"/>
              <a:gd name="connsiteY2" fmla="*/ 3987447 h 3987447"/>
              <a:gd name="connsiteX3" fmla="*/ 0 w 1639122"/>
              <a:gd name="connsiteY3" fmla="*/ 0 h 3987447"/>
              <a:gd name="connsiteX0" fmla="*/ 144 w 1639266"/>
              <a:gd name="connsiteY0" fmla="*/ 0 h 3987447"/>
              <a:gd name="connsiteX1" fmla="*/ 1639266 w 1639266"/>
              <a:gd name="connsiteY1" fmla="*/ 3689 h 3987447"/>
              <a:gd name="connsiteX2" fmla="*/ 1927 w 1639266"/>
              <a:gd name="connsiteY2" fmla="*/ 3987447 h 3987447"/>
              <a:gd name="connsiteX3" fmla="*/ 144 w 1639266"/>
              <a:gd name="connsiteY3" fmla="*/ 0 h 3987447"/>
              <a:gd name="connsiteX0" fmla="*/ 2397 w 1641519"/>
              <a:gd name="connsiteY0" fmla="*/ 0 h 3995174"/>
              <a:gd name="connsiteX1" fmla="*/ 1641519 w 1641519"/>
              <a:gd name="connsiteY1" fmla="*/ 3689 h 3995174"/>
              <a:gd name="connsiteX2" fmla="*/ 1605 w 1641519"/>
              <a:gd name="connsiteY2" fmla="*/ 3995174 h 3995174"/>
              <a:gd name="connsiteX3" fmla="*/ 2397 w 1641519"/>
              <a:gd name="connsiteY3" fmla="*/ 0 h 3995174"/>
              <a:gd name="connsiteX0" fmla="*/ 9681 w 1648803"/>
              <a:gd name="connsiteY0" fmla="*/ 0 h 5116681"/>
              <a:gd name="connsiteX1" fmla="*/ 1648803 w 1648803"/>
              <a:gd name="connsiteY1" fmla="*/ 3689 h 5116681"/>
              <a:gd name="connsiteX2" fmla="*/ 1073 w 1648803"/>
              <a:gd name="connsiteY2" fmla="*/ 5116681 h 5116681"/>
              <a:gd name="connsiteX3" fmla="*/ 9681 w 1648803"/>
              <a:gd name="connsiteY3" fmla="*/ 0 h 5116681"/>
              <a:gd name="connsiteX0" fmla="*/ 9681 w 2078650"/>
              <a:gd name="connsiteY0" fmla="*/ 0 h 5116681"/>
              <a:gd name="connsiteX1" fmla="*/ 2078650 w 2078650"/>
              <a:gd name="connsiteY1" fmla="*/ 3689 h 5116681"/>
              <a:gd name="connsiteX2" fmla="*/ 1073 w 2078650"/>
              <a:gd name="connsiteY2" fmla="*/ 5116681 h 5116681"/>
              <a:gd name="connsiteX3" fmla="*/ 9681 w 2078650"/>
              <a:gd name="connsiteY3" fmla="*/ 0 h 5116681"/>
              <a:gd name="connsiteX0" fmla="*/ 5986 w 2078862"/>
              <a:gd name="connsiteY0" fmla="*/ 0 h 5120589"/>
              <a:gd name="connsiteX1" fmla="*/ 2078862 w 2078862"/>
              <a:gd name="connsiteY1" fmla="*/ 7597 h 5120589"/>
              <a:gd name="connsiteX2" fmla="*/ 1285 w 2078862"/>
              <a:gd name="connsiteY2" fmla="*/ 5120589 h 5120589"/>
              <a:gd name="connsiteX3" fmla="*/ 5986 w 2078862"/>
              <a:gd name="connsiteY3" fmla="*/ 0 h 5120589"/>
              <a:gd name="connsiteX0" fmla="*/ 2400 w 2075276"/>
              <a:gd name="connsiteY0" fmla="*/ 0 h 5108866"/>
              <a:gd name="connsiteX1" fmla="*/ 2075276 w 2075276"/>
              <a:gd name="connsiteY1" fmla="*/ 7597 h 5108866"/>
              <a:gd name="connsiteX2" fmla="*/ 1606 w 2075276"/>
              <a:gd name="connsiteY2" fmla="*/ 5108866 h 5108866"/>
              <a:gd name="connsiteX3" fmla="*/ 2400 w 2075276"/>
              <a:gd name="connsiteY3" fmla="*/ 0 h 5108866"/>
              <a:gd name="connsiteX0" fmla="*/ 5987 w 2078863"/>
              <a:gd name="connsiteY0" fmla="*/ 0 h 5136220"/>
              <a:gd name="connsiteX1" fmla="*/ 2078863 w 2078863"/>
              <a:gd name="connsiteY1" fmla="*/ 7597 h 5136220"/>
              <a:gd name="connsiteX2" fmla="*/ 1285 w 2078863"/>
              <a:gd name="connsiteY2" fmla="*/ 5136220 h 5136220"/>
              <a:gd name="connsiteX3" fmla="*/ 5987 w 2078863"/>
              <a:gd name="connsiteY3" fmla="*/ 0 h 5136220"/>
              <a:gd name="connsiteX0" fmla="*/ 5987 w 2086007"/>
              <a:gd name="connsiteY0" fmla="*/ 0 h 5136220"/>
              <a:gd name="connsiteX1" fmla="*/ 2086007 w 2086007"/>
              <a:gd name="connsiteY1" fmla="*/ 2835 h 5136220"/>
              <a:gd name="connsiteX2" fmla="*/ 1285 w 2086007"/>
              <a:gd name="connsiteY2" fmla="*/ 5136220 h 5136220"/>
              <a:gd name="connsiteX3" fmla="*/ 5987 w 2086007"/>
              <a:gd name="connsiteY3" fmla="*/ 0 h 513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6007" h="5136220">
                <a:moveTo>
                  <a:pt x="5987" y="0"/>
                </a:moveTo>
                <a:lnTo>
                  <a:pt x="2086007" y="2835"/>
                </a:lnTo>
                <a:cubicBezTo>
                  <a:pt x="1539369" y="1333330"/>
                  <a:pt x="547923" y="3805725"/>
                  <a:pt x="1285" y="5136220"/>
                </a:cubicBezTo>
                <a:cubicBezTo>
                  <a:pt x="-4577" y="3790997"/>
                  <a:pt x="11849" y="1354016"/>
                  <a:pt x="5987" y="0"/>
                </a:cubicBezTo>
                <a:close/>
              </a:path>
            </a:pathLst>
          </a:custGeom>
          <a:gradFill>
            <a:gsLst>
              <a:gs pos="0">
                <a:srgbClr val="648C1A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925" y="6197562"/>
            <a:ext cx="1992358" cy="343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897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reen Ba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28601" y="6250077"/>
            <a:ext cx="8694739" cy="0"/>
          </a:xfrm>
          <a:prstGeom prst="line">
            <a:avLst/>
          </a:prstGeom>
          <a:ln w="9525">
            <a:solidFill>
              <a:srgbClr val="5557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 bwMode="auto">
          <a:xfrm flipH="1">
            <a:off x="0" y="6302465"/>
            <a:ext cx="9144000" cy="0"/>
          </a:xfrm>
          <a:prstGeom prst="line">
            <a:avLst/>
          </a:prstGeom>
          <a:solidFill>
            <a:schemeClr val="accent1"/>
          </a:solidFill>
          <a:ln w="19050" cap="flat" cmpd="dbl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Rectangle 14"/>
          <p:cNvSpPr>
            <a:spLocks noGrp="1" noChangeArrowheads="1"/>
          </p:cNvSpPr>
          <p:nvPr>
            <p:ph idx="1"/>
          </p:nvPr>
        </p:nvSpPr>
        <p:spPr bwMode="auto">
          <a:xfrm>
            <a:off x="215590" y="1262358"/>
            <a:ext cx="8717276" cy="4906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/>
          <p:cNvSpPr/>
          <p:nvPr userDrawn="1"/>
        </p:nvSpPr>
        <p:spPr bwMode="auto">
          <a:xfrm>
            <a:off x="0" y="0"/>
            <a:ext cx="9144000" cy="107439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648C1A"/>
              </a:gs>
            </a:gsLst>
            <a:lin ang="10800000" scaled="0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15590" y="25168"/>
            <a:ext cx="8717276" cy="1011420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8"/>
          <p:cNvSpPr txBox="1">
            <a:spLocks/>
          </p:cNvSpPr>
          <p:nvPr userDrawn="1"/>
        </p:nvSpPr>
        <p:spPr>
          <a:xfrm>
            <a:off x="356403" y="6370116"/>
            <a:ext cx="5827876" cy="205345"/>
          </a:xfrm>
          <a:prstGeom prst="rect">
            <a:avLst/>
          </a:prstGeom>
        </p:spPr>
        <p:txBody>
          <a:bodyPr vert="horz"/>
          <a:lstStyle>
            <a:lvl1pPr marL="0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 baseline="0">
                <a:solidFill>
                  <a:srgbClr val="898C8F"/>
                </a:solidFill>
                <a:latin typeface="+mj-lt"/>
                <a:ea typeface="+mn-ea"/>
                <a:cs typeface="+mn-cs"/>
              </a:defRPr>
            </a:lvl1pPr>
            <a:lvl2pPr marL="457178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2pPr>
            <a:lvl3pPr marL="914354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3pPr>
            <a:lvl4pPr marL="1371532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4pPr>
            <a:lvl5pPr marL="1828709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5pPr>
            <a:lvl6pPr marL="21748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6pPr>
            <a:lvl7pPr marL="26320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7pPr>
            <a:lvl8pPr marL="30892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8pPr>
            <a:lvl9pPr marL="35464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/ </a:t>
            </a:r>
            <a:r>
              <a:rPr lang="en-US" sz="900" kern="1200" cap="all" normalizeH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n-ea"/>
                <a:cs typeface="+mn-cs"/>
              </a:rPr>
              <a:t>©2017 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Navigant Consulting,</a:t>
            </a:r>
            <a:r>
              <a:rPr lang="en-US" baseline="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Inc. All rights Reserved</a:t>
            </a:r>
          </a:p>
          <a:p>
            <a:r>
              <a:rPr lang="en-US" i="1" baseline="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draft and preliminary – 5/4/2017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Text Placeholder 18"/>
          <p:cNvSpPr txBox="1">
            <a:spLocks/>
          </p:cNvSpPr>
          <p:nvPr userDrawn="1"/>
        </p:nvSpPr>
        <p:spPr>
          <a:xfrm>
            <a:off x="136515" y="6365442"/>
            <a:ext cx="618228" cy="210020"/>
          </a:xfrm>
          <a:prstGeom prst="rect">
            <a:avLst/>
          </a:prstGeom>
        </p:spPr>
        <p:txBody>
          <a:bodyPr vert="horz"/>
          <a:lstStyle>
            <a:lvl1pPr marL="0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 baseline="0">
                <a:solidFill>
                  <a:srgbClr val="898C8F"/>
                </a:solidFill>
                <a:latin typeface="+mj-lt"/>
                <a:ea typeface="+mn-ea"/>
                <a:cs typeface="+mn-cs"/>
              </a:defRPr>
            </a:lvl1pPr>
            <a:lvl2pPr marL="457178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2pPr>
            <a:lvl3pPr marL="914354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3pPr>
            <a:lvl4pPr marL="1371532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4pPr>
            <a:lvl5pPr marL="1828709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5pPr>
            <a:lvl6pPr marL="21748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6pPr>
            <a:lvl7pPr marL="26320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7pPr>
            <a:lvl8pPr marL="30892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8pPr>
            <a:lvl9pPr marL="35464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l"/>
            <a:fld id="{C0D4A90D-707C-4CFA-8F87-17CF45DE2B45}" type="slidenum">
              <a:rPr lang="en-US" sz="900" smtClean="0">
                <a:solidFill>
                  <a:srgbClr val="95D600"/>
                </a:solidFill>
              </a:rPr>
              <a:pPr algn="l"/>
              <a:t>‹#›</a:t>
            </a:fld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459" y="6396705"/>
            <a:ext cx="977407" cy="16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400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/>
          <p:cNvCxnSpPr/>
          <p:nvPr/>
        </p:nvCxnSpPr>
        <p:spPr>
          <a:xfrm>
            <a:off x="228601" y="6250077"/>
            <a:ext cx="8694739" cy="0"/>
          </a:xfrm>
          <a:prstGeom prst="line">
            <a:avLst/>
          </a:prstGeom>
          <a:ln w="9525">
            <a:solidFill>
              <a:srgbClr val="5557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7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79560" y="1262358"/>
            <a:ext cx="6856622" cy="4906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 bwMode="auto">
          <a:xfrm flipH="1">
            <a:off x="0" y="6302465"/>
            <a:ext cx="9144000" cy="0"/>
          </a:xfrm>
          <a:prstGeom prst="line">
            <a:avLst/>
          </a:prstGeom>
          <a:solidFill>
            <a:schemeClr val="accent1"/>
          </a:solidFill>
          <a:ln w="19050" cap="flat" cmpd="dbl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/>
          <p:cNvCxnSpPr/>
          <p:nvPr/>
        </p:nvCxnSpPr>
        <p:spPr bwMode="auto">
          <a:xfrm>
            <a:off x="2079560" y="1022438"/>
            <a:ext cx="706444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Freeform 10"/>
          <p:cNvSpPr/>
          <p:nvPr/>
        </p:nvSpPr>
        <p:spPr>
          <a:xfrm>
            <a:off x="0" y="1"/>
            <a:ext cx="2086007" cy="5136220"/>
          </a:xfrm>
          <a:custGeom>
            <a:avLst/>
            <a:gdLst>
              <a:gd name="connsiteX0" fmla="*/ 0 w 1661746"/>
              <a:gd name="connsiteY0" fmla="*/ 0 h 4044462"/>
              <a:gd name="connsiteX1" fmla="*/ 1661746 w 1661746"/>
              <a:gd name="connsiteY1" fmla="*/ 0 h 4044462"/>
              <a:gd name="connsiteX2" fmla="*/ 17585 w 1661746"/>
              <a:gd name="connsiteY2" fmla="*/ 4044462 h 4044462"/>
              <a:gd name="connsiteX3" fmla="*/ 0 w 1661746"/>
              <a:gd name="connsiteY3" fmla="*/ 0 h 4044462"/>
              <a:gd name="connsiteX0" fmla="*/ 0 w 1661746"/>
              <a:gd name="connsiteY0" fmla="*/ 0 h 4039867"/>
              <a:gd name="connsiteX1" fmla="*/ 1661746 w 1661746"/>
              <a:gd name="connsiteY1" fmla="*/ 0 h 4039867"/>
              <a:gd name="connsiteX2" fmla="*/ 12990 w 1661746"/>
              <a:gd name="connsiteY2" fmla="*/ 4039867 h 4039867"/>
              <a:gd name="connsiteX3" fmla="*/ 0 w 1661746"/>
              <a:gd name="connsiteY3" fmla="*/ 0 h 4039867"/>
              <a:gd name="connsiteX0" fmla="*/ 170948 w 1648895"/>
              <a:gd name="connsiteY0" fmla="*/ 284889 h 4039867"/>
              <a:gd name="connsiteX1" fmla="*/ 1648895 w 1648895"/>
              <a:gd name="connsiteY1" fmla="*/ 0 h 4039867"/>
              <a:gd name="connsiteX2" fmla="*/ 139 w 1648895"/>
              <a:gd name="connsiteY2" fmla="*/ 4039867 h 4039867"/>
              <a:gd name="connsiteX3" fmla="*/ 170948 w 1648895"/>
              <a:gd name="connsiteY3" fmla="*/ 284889 h 4039867"/>
              <a:gd name="connsiteX0" fmla="*/ 170948 w 1653490"/>
              <a:gd name="connsiteY0" fmla="*/ 225154 h 3980132"/>
              <a:gd name="connsiteX1" fmla="*/ 1653490 w 1653490"/>
              <a:gd name="connsiteY1" fmla="*/ 0 h 3980132"/>
              <a:gd name="connsiteX2" fmla="*/ 139 w 1653490"/>
              <a:gd name="connsiteY2" fmla="*/ 3980132 h 3980132"/>
              <a:gd name="connsiteX3" fmla="*/ 170948 w 1653490"/>
              <a:gd name="connsiteY3" fmla="*/ 225154 h 3980132"/>
              <a:gd name="connsiteX0" fmla="*/ 170948 w 1658085"/>
              <a:gd name="connsiteY0" fmla="*/ 284889 h 4039867"/>
              <a:gd name="connsiteX1" fmla="*/ 1658085 w 1658085"/>
              <a:gd name="connsiteY1" fmla="*/ 0 h 4039867"/>
              <a:gd name="connsiteX2" fmla="*/ 139 w 1658085"/>
              <a:gd name="connsiteY2" fmla="*/ 4039867 h 4039867"/>
              <a:gd name="connsiteX3" fmla="*/ 170948 w 1658085"/>
              <a:gd name="connsiteY3" fmla="*/ 284889 h 4039867"/>
              <a:gd name="connsiteX0" fmla="*/ 0 w 1666341"/>
              <a:gd name="connsiteY0" fmla="*/ 4595 h 4039867"/>
              <a:gd name="connsiteX1" fmla="*/ 1666341 w 1666341"/>
              <a:gd name="connsiteY1" fmla="*/ 0 h 4039867"/>
              <a:gd name="connsiteX2" fmla="*/ 8395 w 1666341"/>
              <a:gd name="connsiteY2" fmla="*/ 4039867 h 4039867"/>
              <a:gd name="connsiteX3" fmla="*/ 0 w 1666341"/>
              <a:gd name="connsiteY3" fmla="*/ 4595 h 4039867"/>
              <a:gd name="connsiteX0" fmla="*/ 0 w 1666341"/>
              <a:gd name="connsiteY0" fmla="*/ 4595 h 4035272"/>
              <a:gd name="connsiteX1" fmla="*/ 1666341 w 1666341"/>
              <a:gd name="connsiteY1" fmla="*/ 0 h 4035272"/>
              <a:gd name="connsiteX2" fmla="*/ 8395 w 1666341"/>
              <a:gd name="connsiteY2" fmla="*/ 4035272 h 4035272"/>
              <a:gd name="connsiteX3" fmla="*/ 0 w 1666341"/>
              <a:gd name="connsiteY3" fmla="*/ 4595 h 4035272"/>
              <a:gd name="connsiteX0" fmla="*/ 56296 w 1658307"/>
              <a:gd name="connsiteY0" fmla="*/ 114874 h 4035272"/>
              <a:gd name="connsiteX1" fmla="*/ 1658307 w 1658307"/>
              <a:gd name="connsiteY1" fmla="*/ 0 h 4035272"/>
              <a:gd name="connsiteX2" fmla="*/ 361 w 1658307"/>
              <a:gd name="connsiteY2" fmla="*/ 4035272 h 4035272"/>
              <a:gd name="connsiteX3" fmla="*/ 56296 w 1658307"/>
              <a:gd name="connsiteY3" fmla="*/ 114874 h 4035272"/>
              <a:gd name="connsiteX0" fmla="*/ 2400 w 1659551"/>
              <a:gd name="connsiteY0" fmla="*/ 9190 h 4035272"/>
              <a:gd name="connsiteX1" fmla="*/ 1659551 w 1659551"/>
              <a:gd name="connsiteY1" fmla="*/ 0 h 4035272"/>
              <a:gd name="connsiteX2" fmla="*/ 1605 w 1659551"/>
              <a:gd name="connsiteY2" fmla="*/ 4035272 h 4035272"/>
              <a:gd name="connsiteX3" fmla="*/ 2400 w 1659551"/>
              <a:gd name="connsiteY3" fmla="*/ 9190 h 4035272"/>
              <a:gd name="connsiteX0" fmla="*/ 146 w 1659873"/>
              <a:gd name="connsiteY0" fmla="*/ 6614 h 4035272"/>
              <a:gd name="connsiteX1" fmla="*/ 1659873 w 1659873"/>
              <a:gd name="connsiteY1" fmla="*/ 0 h 4035272"/>
              <a:gd name="connsiteX2" fmla="*/ 1927 w 1659873"/>
              <a:gd name="connsiteY2" fmla="*/ 4035272 h 4035272"/>
              <a:gd name="connsiteX3" fmla="*/ 146 w 1659873"/>
              <a:gd name="connsiteY3" fmla="*/ 6614 h 4035272"/>
              <a:gd name="connsiteX0" fmla="*/ 146 w 1649570"/>
              <a:gd name="connsiteY0" fmla="*/ 0 h 4028658"/>
              <a:gd name="connsiteX1" fmla="*/ 1649570 w 1649570"/>
              <a:gd name="connsiteY1" fmla="*/ 11416 h 4028658"/>
              <a:gd name="connsiteX2" fmla="*/ 1927 w 1649570"/>
              <a:gd name="connsiteY2" fmla="*/ 4028658 h 4028658"/>
              <a:gd name="connsiteX3" fmla="*/ 146 w 1649570"/>
              <a:gd name="connsiteY3" fmla="*/ 0 h 4028658"/>
              <a:gd name="connsiteX0" fmla="*/ 57814 w 1647996"/>
              <a:gd name="connsiteY0" fmla="*/ 109645 h 4017242"/>
              <a:gd name="connsiteX1" fmla="*/ 1647996 w 1647996"/>
              <a:gd name="connsiteY1" fmla="*/ 0 h 4017242"/>
              <a:gd name="connsiteX2" fmla="*/ 353 w 1647996"/>
              <a:gd name="connsiteY2" fmla="*/ 4017242 h 4017242"/>
              <a:gd name="connsiteX3" fmla="*/ 57814 w 1647996"/>
              <a:gd name="connsiteY3" fmla="*/ 109645 h 4017242"/>
              <a:gd name="connsiteX0" fmla="*/ 52689 w 1648022"/>
              <a:gd name="connsiteY0" fmla="*/ 65857 h 4017242"/>
              <a:gd name="connsiteX1" fmla="*/ 1648022 w 1648022"/>
              <a:gd name="connsiteY1" fmla="*/ 0 h 4017242"/>
              <a:gd name="connsiteX2" fmla="*/ 379 w 1648022"/>
              <a:gd name="connsiteY2" fmla="*/ 4017242 h 4017242"/>
              <a:gd name="connsiteX3" fmla="*/ 52689 w 1648022"/>
              <a:gd name="connsiteY3" fmla="*/ 65857 h 4017242"/>
              <a:gd name="connsiteX0" fmla="*/ 9598 w 1648720"/>
              <a:gd name="connsiteY0" fmla="*/ 0 h 4020931"/>
              <a:gd name="connsiteX1" fmla="*/ 1648720 w 1648720"/>
              <a:gd name="connsiteY1" fmla="*/ 3689 h 4020931"/>
              <a:gd name="connsiteX2" fmla="*/ 1077 w 1648720"/>
              <a:gd name="connsiteY2" fmla="*/ 4020931 h 4020931"/>
              <a:gd name="connsiteX3" fmla="*/ 9598 w 1648720"/>
              <a:gd name="connsiteY3" fmla="*/ 0 h 4020931"/>
              <a:gd name="connsiteX0" fmla="*/ 12067 w 1651189"/>
              <a:gd name="connsiteY0" fmla="*/ 0 h 4023507"/>
              <a:gd name="connsiteX1" fmla="*/ 1651189 w 1651189"/>
              <a:gd name="connsiteY1" fmla="*/ 3689 h 4023507"/>
              <a:gd name="connsiteX2" fmla="*/ 971 w 1651189"/>
              <a:gd name="connsiteY2" fmla="*/ 4023507 h 4023507"/>
              <a:gd name="connsiteX3" fmla="*/ 12067 w 1651189"/>
              <a:gd name="connsiteY3" fmla="*/ 0 h 4023507"/>
              <a:gd name="connsiteX0" fmla="*/ 0 w 1639122"/>
              <a:gd name="connsiteY0" fmla="*/ 0 h 4023507"/>
              <a:gd name="connsiteX1" fmla="*/ 1639122 w 1639122"/>
              <a:gd name="connsiteY1" fmla="*/ 3689 h 4023507"/>
              <a:gd name="connsiteX2" fmla="*/ 6935 w 1639122"/>
              <a:gd name="connsiteY2" fmla="*/ 4023507 h 4023507"/>
              <a:gd name="connsiteX3" fmla="*/ 0 w 1639122"/>
              <a:gd name="connsiteY3" fmla="*/ 0 h 4023507"/>
              <a:gd name="connsiteX0" fmla="*/ 17059 w 1656181"/>
              <a:gd name="connsiteY0" fmla="*/ 0 h 4015780"/>
              <a:gd name="connsiteX1" fmla="*/ 1656181 w 1656181"/>
              <a:gd name="connsiteY1" fmla="*/ 3689 h 4015780"/>
              <a:gd name="connsiteX2" fmla="*/ 812 w 1656181"/>
              <a:gd name="connsiteY2" fmla="*/ 4015780 h 4015780"/>
              <a:gd name="connsiteX3" fmla="*/ 17059 w 1656181"/>
              <a:gd name="connsiteY3" fmla="*/ 0 h 4015780"/>
              <a:gd name="connsiteX0" fmla="*/ 0 w 1639122"/>
              <a:gd name="connsiteY0" fmla="*/ 0 h 3899870"/>
              <a:gd name="connsiteX1" fmla="*/ 1639122 w 1639122"/>
              <a:gd name="connsiteY1" fmla="*/ 3689 h 3899870"/>
              <a:gd name="connsiteX2" fmla="*/ 73905 w 1639122"/>
              <a:gd name="connsiteY2" fmla="*/ 3899870 h 3899870"/>
              <a:gd name="connsiteX3" fmla="*/ 0 w 1639122"/>
              <a:gd name="connsiteY3" fmla="*/ 0 h 3899870"/>
              <a:gd name="connsiteX0" fmla="*/ 0 w 1639122"/>
              <a:gd name="connsiteY0" fmla="*/ 0 h 3987447"/>
              <a:gd name="connsiteX1" fmla="*/ 1639122 w 1639122"/>
              <a:gd name="connsiteY1" fmla="*/ 3689 h 3987447"/>
              <a:gd name="connsiteX2" fmla="*/ 6935 w 1639122"/>
              <a:gd name="connsiteY2" fmla="*/ 3987447 h 3987447"/>
              <a:gd name="connsiteX3" fmla="*/ 0 w 1639122"/>
              <a:gd name="connsiteY3" fmla="*/ 0 h 3987447"/>
              <a:gd name="connsiteX0" fmla="*/ 144 w 1639266"/>
              <a:gd name="connsiteY0" fmla="*/ 0 h 3987447"/>
              <a:gd name="connsiteX1" fmla="*/ 1639266 w 1639266"/>
              <a:gd name="connsiteY1" fmla="*/ 3689 h 3987447"/>
              <a:gd name="connsiteX2" fmla="*/ 1927 w 1639266"/>
              <a:gd name="connsiteY2" fmla="*/ 3987447 h 3987447"/>
              <a:gd name="connsiteX3" fmla="*/ 144 w 1639266"/>
              <a:gd name="connsiteY3" fmla="*/ 0 h 3987447"/>
              <a:gd name="connsiteX0" fmla="*/ 2397 w 1641519"/>
              <a:gd name="connsiteY0" fmla="*/ 0 h 3995174"/>
              <a:gd name="connsiteX1" fmla="*/ 1641519 w 1641519"/>
              <a:gd name="connsiteY1" fmla="*/ 3689 h 3995174"/>
              <a:gd name="connsiteX2" fmla="*/ 1605 w 1641519"/>
              <a:gd name="connsiteY2" fmla="*/ 3995174 h 3995174"/>
              <a:gd name="connsiteX3" fmla="*/ 2397 w 1641519"/>
              <a:gd name="connsiteY3" fmla="*/ 0 h 3995174"/>
              <a:gd name="connsiteX0" fmla="*/ 9681 w 1648803"/>
              <a:gd name="connsiteY0" fmla="*/ 0 h 5116681"/>
              <a:gd name="connsiteX1" fmla="*/ 1648803 w 1648803"/>
              <a:gd name="connsiteY1" fmla="*/ 3689 h 5116681"/>
              <a:gd name="connsiteX2" fmla="*/ 1073 w 1648803"/>
              <a:gd name="connsiteY2" fmla="*/ 5116681 h 5116681"/>
              <a:gd name="connsiteX3" fmla="*/ 9681 w 1648803"/>
              <a:gd name="connsiteY3" fmla="*/ 0 h 5116681"/>
              <a:gd name="connsiteX0" fmla="*/ 9681 w 2078650"/>
              <a:gd name="connsiteY0" fmla="*/ 0 h 5116681"/>
              <a:gd name="connsiteX1" fmla="*/ 2078650 w 2078650"/>
              <a:gd name="connsiteY1" fmla="*/ 3689 h 5116681"/>
              <a:gd name="connsiteX2" fmla="*/ 1073 w 2078650"/>
              <a:gd name="connsiteY2" fmla="*/ 5116681 h 5116681"/>
              <a:gd name="connsiteX3" fmla="*/ 9681 w 2078650"/>
              <a:gd name="connsiteY3" fmla="*/ 0 h 5116681"/>
              <a:gd name="connsiteX0" fmla="*/ 5986 w 2078862"/>
              <a:gd name="connsiteY0" fmla="*/ 0 h 5120589"/>
              <a:gd name="connsiteX1" fmla="*/ 2078862 w 2078862"/>
              <a:gd name="connsiteY1" fmla="*/ 7597 h 5120589"/>
              <a:gd name="connsiteX2" fmla="*/ 1285 w 2078862"/>
              <a:gd name="connsiteY2" fmla="*/ 5120589 h 5120589"/>
              <a:gd name="connsiteX3" fmla="*/ 5986 w 2078862"/>
              <a:gd name="connsiteY3" fmla="*/ 0 h 5120589"/>
              <a:gd name="connsiteX0" fmla="*/ 2400 w 2075276"/>
              <a:gd name="connsiteY0" fmla="*/ 0 h 5108866"/>
              <a:gd name="connsiteX1" fmla="*/ 2075276 w 2075276"/>
              <a:gd name="connsiteY1" fmla="*/ 7597 h 5108866"/>
              <a:gd name="connsiteX2" fmla="*/ 1606 w 2075276"/>
              <a:gd name="connsiteY2" fmla="*/ 5108866 h 5108866"/>
              <a:gd name="connsiteX3" fmla="*/ 2400 w 2075276"/>
              <a:gd name="connsiteY3" fmla="*/ 0 h 5108866"/>
              <a:gd name="connsiteX0" fmla="*/ 5987 w 2078863"/>
              <a:gd name="connsiteY0" fmla="*/ 0 h 5136220"/>
              <a:gd name="connsiteX1" fmla="*/ 2078863 w 2078863"/>
              <a:gd name="connsiteY1" fmla="*/ 7597 h 5136220"/>
              <a:gd name="connsiteX2" fmla="*/ 1285 w 2078863"/>
              <a:gd name="connsiteY2" fmla="*/ 5136220 h 5136220"/>
              <a:gd name="connsiteX3" fmla="*/ 5987 w 2078863"/>
              <a:gd name="connsiteY3" fmla="*/ 0 h 5136220"/>
              <a:gd name="connsiteX0" fmla="*/ 5987 w 2086007"/>
              <a:gd name="connsiteY0" fmla="*/ 0 h 5136220"/>
              <a:gd name="connsiteX1" fmla="*/ 2086007 w 2086007"/>
              <a:gd name="connsiteY1" fmla="*/ 2835 h 5136220"/>
              <a:gd name="connsiteX2" fmla="*/ 1285 w 2086007"/>
              <a:gd name="connsiteY2" fmla="*/ 5136220 h 5136220"/>
              <a:gd name="connsiteX3" fmla="*/ 5987 w 2086007"/>
              <a:gd name="connsiteY3" fmla="*/ 0 h 513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6007" h="5136220">
                <a:moveTo>
                  <a:pt x="5987" y="0"/>
                </a:moveTo>
                <a:lnTo>
                  <a:pt x="2086007" y="2835"/>
                </a:lnTo>
                <a:cubicBezTo>
                  <a:pt x="1539369" y="1333330"/>
                  <a:pt x="547923" y="3805725"/>
                  <a:pt x="1285" y="5136220"/>
                </a:cubicBezTo>
                <a:cubicBezTo>
                  <a:pt x="-4577" y="3790997"/>
                  <a:pt x="11849" y="1354016"/>
                  <a:pt x="5987" y="0"/>
                </a:cubicBezTo>
                <a:close/>
              </a:path>
            </a:pathLst>
          </a:custGeom>
          <a:gradFill>
            <a:gsLst>
              <a:gs pos="0">
                <a:srgbClr val="648C1A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Text Placeholder 18"/>
          <p:cNvSpPr txBox="1">
            <a:spLocks/>
          </p:cNvSpPr>
          <p:nvPr/>
        </p:nvSpPr>
        <p:spPr>
          <a:xfrm>
            <a:off x="356403" y="6370116"/>
            <a:ext cx="5827876" cy="205345"/>
          </a:xfrm>
          <a:prstGeom prst="rect">
            <a:avLst/>
          </a:prstGeom>
        </p:spPr>
        <p:txBody>
          <a:bodyPr vert="horz"/>
          <a:lstStyle>
            <a:lvl1pPr marL="0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 baseline="0">
                <a:solidFill>
                  <a:srgbClr val="898C8F"/>
                </a:solidFill>
                <a:latin typeface="+mj-lt"/>
                <a:ea typeface="+mn-ea"/>
                <a:cs typeface="+mn-cs"/>
              </a:defRPr>
            </a:lvl1pPr>
            <a:lvl2pPr marL="457178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2pPr>
            <a:lvl3pPr marL="914354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3pPr>
            <a:lvl4pPr marL="1371532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4pPr>
            <a:lvl5pPr marL="1828709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5pPr>
            <a:lvl6pPr marL="21748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6pPr>
            <a:lvl7pPr marL="26320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7pPr>
            <a:lvl8pPr marL="30892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8pPr>
            <a:lvl9pPr marL="35464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/ </a:t>
            </a:r>
            <a:r>
              <a:rPr lang="en-US" sz="900" kern="1200" cap="all" normalizeH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n-ea"/>
                <a:cs typeface="+mn-cs"/>
              </a:rPr>
              <a:t>©2017 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Navigant Consulting,</a:t>
            </a:r>
            <a:r>
              <a:rPr lang="en-US" baseline="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Inc. All rights Reserved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Text Placeholder 18"/>
          <p:cNvSpPr txBox="1">
            <a:spLocks/>
          </p:cNvSpPr>
          <p:nvPr/>
        </p:nvSpPr>
        <p:spPr>
          <a:xfrm>
            <a:off x="136515" y="6365442"/>
            <a:ext cx="618228" cy="210020"/>
          </a:xfrm>
          <a:prstGeom prst="rect">
            <a:avLst/>
          </a:prstGeom>
        </p:spPr>
        <p:txBody>
          <a:bodyPr vert="horz"/>
          <a:lstStyle>
            <a:lvl1pPr marL="0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 baseline="0">
                <a:solidFill>
                  <a:srgbClr val="898C8F"/>
                </a:solidFill>
                <a:latin typeface="+mj-lt"/>
                <a:ea typeface="+mn-ea"/>
                <a:cs typeface="+mn-cs"/>
              </a:defRPr>
            </a:lvl1pPr>
            <a:lvl2pPr marL="457178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2pPr>
            <a:lvl3pPr marL="914354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3pPr>
            <a:lvl4pPr marL="1371532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4pPr>
            <a:lvl5pPr marL="1828709" indent="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Tx/>
              <a:buNone/>
              <a:defRPr lang="en-US" sz="900" kern="1200" cap="all" normalizeH="0">
                <a:solidFill>
                  <a:srgbClr val="9CA1A4"/>
                </a:solidFill>
                <a:latin typeface="+mj-lt"/>
                <a:ea typeface="+mn-ea"/>
                <a:cs typeface="+mn-cs"/>
              </a:defRPr>
            </a:lvl5pPr>
            <a:lvl6pPr marL="21748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6pPr>
            <a:lvl7pPr marL="26320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7pPr>
            <a:lvl8pPr marL="30892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8pPr>
            <a:lvl9pPr marL="3546475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25000"/>
              <a:buFont typeface="Palatino Linotype" pitchFamily="18" charset="0"/>
              <a:buChar char="▫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algn="l"/>
            <a:fld id="{C0D4A90D-707C-4CFA-8F87-17CF45DE2B45}" type="slidenum">
              <a:rPr lang="en-US" sz="900" smtClean="0">
                <a:solidFill>
                  <a:srgbClr val="95D600"/>
                </a:solidFill>
              </a:rPr>
              <a:pPr algn="l"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459" y="6396705"/>
            <a:ext cx="977407" cy="16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440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23" r:id="rId2"/>
  </p:sldLayoutIdLst>
  <p:txStyles>
    <p:titleStyle>
      <a:lvl1pPr marL="0" indent="0" algn="l" rtl="0" eaLnBrk="1" fontAlgn="base" hangingPunct="1">
        <a:spcBef>
          <a:spcPct val="0"/>
        </a:spcBef>
        <a:spcAft>
          <a:spcPct val="0"/>
        </a:spcAft>
        <a:defRPr lang="en-US" sz="2200" b="0" kern="1200" cap="all" baseline="0" dirty="0">
          <a:solidFill>
            <a:schemeClr val="accent1"/>
          </a:solidFill>
          <a:effectLst/>
          <a:latin typeface="+mn-lt"/>
          <a:ea typeface="+mj-ea"/>
          <a:cs typeface="+mj-cs"/>
        </a:defRPr>
      </a:lvl1pPr>
      <a:lvl2pPr marL="455613" indent="-455613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34" charset="0"/>
        </a:defRPr>
      </a:lvl2pPr>
      <a:lvl3pPr marL="455613" indent="-455613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34" charset="0"/>
        </a:defRPr>
      </a:lvl3pPr>
      <a:lvl4pPr marL="455613" indent="-455613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34" charset="0"/>
        </a:defRPr>
      </a:lvl4pPr>
      <a:lvl5pPr marL="455613" indent="-455613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Narrow" pitchFamily="34" charset="0"/>
        </a:defRPr>
      </a:lvl5pPr>
      <a:lvl6pPr marL="103505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Palatino Linotype" pitchFamily="18" charset="0"/>
        </a:defRPr>
      </a:lvl6pPr>
      <a:lvl7pPr marL="149225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Palatino Linotype" pitchFamily="18" charset="0"/>
        </a:defRPr>
      </a:lvl7pPr>
      <a:lvl8pPr marL="194945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Palatino Linotype" pitchFamily="18" charset="0"/>
        </a:defRPr>
      </a:lvl8pPr>
      <a:lvl9pPr marL="240665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Palatino Linotype" pitchFamily="18" charset="0"/>
        </a:defRPr>
      </a:lvl9pPr>
    </p:titleStyle>
    <p:bodyStyle>
      <a:lvl1pPr marL="230188" indent="-2301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lang="en-US" sz="1800" kern="1200" dirty="0">
          <a:solidFill>
            <a:schemeClr val="accent1"/>
          </a:solidFill>
          <a:latin typeface="+mj-lt"/>
          <a:ea typeface="+mn-ea"/>
          <a:cs typeface="+mn-cs"/>
        </a:defRPr>
      </a:lvl1pPr>
      <a:lvl2pPr marL="460375" indent="-22383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-"/>
        <a:defRPr lang="en-US" sz="1600" kern="1200" dirty="0">
          <a:solidFill>
            <a:schemeClr val="accent1"/>
          </a:solidFill>
          <a:latin typeface="+mj-lt"/>
          <a:ea typeface="+mn-ea"/>
          <a:cs typeface="+mn-cs"/>
        </a:defRPr>
      </a:lvl2pPr>
      <a:lvl3pPr marL="1027113" indent="-3444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lang="en-US" sz="1600" kern="1200" dirty="0">
          <a:solidFill>
            <a:schemeClr val="accent1"/>
          </a:solidFill>
          <a:latin typeface="+mj-lt"/>
          <a:ea typeface="+mn-ea"/>
          <a:cs typeface="+mn-cs"/>
        </a:defRPr>
      </a:lvl3pPr>
      <a:lvl4pPr marL="1373188" indent="-3444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Palatino Linotype" pitchFamily="18" charset="0"/>
        <a:buChar char="◦"/>
        <a:defRPr lang="en-US" sz="1600" kern="1200" dirty="0">
          <a:solidFill>
            <a:schemeClr val="accent1"/>
          </a:solidFill>
          <a:latin typeface="+mj-lt"/>
          <a:ea typeface="+mn-ea"/>
          <a:cs typeface="+mn-cs"/>
        </a:defRPr>
      </a:lvl4pPr>
      <a:lvl5pPr marL="1717675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Palatino Linotype" pitchFamily="18" charset="0"/>
        <a:buChar char="▫"/>
        <a:defRPr lang="en-US" sz="1600" kern="1200" dirty="0">
          <a:solidFill>
            <a:schemeClr val="accent1"/>
          </a:solidFill>
          <a:latin typeface="+mj-lt"/>
          <a:ea typeface="+mn-ea"/>
          <a:cs typeface="+mn-cs"/>
        </a:defRPr>
      </a:lvl5pPr>
      <a:lvl6pPr marL="2174875" indent="-342900" algn="l" rtl="0" eaLnBrk="1" fontAlgn="base" hangingPunct="1">
        <a:spcBef>
          <a:spcPct val="20000"/>
        </a:spcBef>
        <a:spcAft>
          <a:spcPct val="0"/>
        </a:spcAft>
        <a:buSzPct val="125000"/>
        <a:buFont typeface="Palatino Linotype" pitchFamily="18" charset="0"/>
        <a:buChar char="▫"/>
        <a:defRPr>
          <a:solidFill>
            <a:schemeClr val="tx1"/>
          </a:solidFill>
          <a:latin typeface="+mn-lt"/>
        </a:defRPr>
      </a:lvl6pPr>
      <a:lvl7pPr marL="2632075" indent="-342900" algn="l" rtl="0" eaLnBrk="1" fontAlgn="base" hangingPunct="1">
        <a:spcBef>
          <a:spcPct val="20000"/>
        </a:spcBef>
        <a:spcAft>
          <a:spcPct val="0"/>
        </a:spcAft>
        <a:buSzPct val="125000"/>
        <a:buFont typeface="Palatino Linotype" pitchFamily="18" charset="0"/>
        <a:buChar char="▫"/>
        <a:defRPr>
          <a:solidFill>
            <a:schemeClr val="tx1"/>
          </a:solidFill>
          <a:latin typeface="+mn-lt"/>
        </a:defRPr>
      </a:lvl7pPr>
      <a:lvl8pPr marL="3089275" indent="-342900" algn="l" rtl="0" eaLnBrk="1" fontAlgn="base" hangingPunct="1">
        <a:spcBef>
          <a:spcPct val="20000"/>
        </a:spcBef>
        <a:spcAft>
          <a:spcPct val="0"/>
        </a:spcAft>
        <a:buSzPct val="125000"/>
        <a:buFont typeface="Palatino Linotype" pitchFamily="18" charset="0"/>
        <a:buChar char="▫"/>
        <a:defRPr>
          <a:solidFill>
            <a:schemeClr val="tx1"/>
          </a:solidFill>
          <a:latin typeface="+mn-lt"/>
        </a:defRPr>
      </a:lvl8pPr>
      <a:lvl9pPr marL="3546475" indent="-342900" algn="l" rtl="0" eaLnBrk="1" fontAlgn="base" hangingPunct="1">
        <a:spcBef>
          <a:spcPct val="20000"/>
        </a:spcBef>
        <a:spcAft>
          <a:spcPct val="0"/>
        </a:spcAft>
        <a:buSzPct val="125000"/>
        <a:buFont typeface="Palatino Linotype" pitchFamily="18" charset="0"/>
        <a:buChar char="▫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1400054" y="3692359"/>
            <a:ext cx="4182599" cy="57819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May 4, 2017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>
          <a:xfrm>
            <a:off x="1400054" y="3059448"/>
            <a:ext cx="4182599" cy="452437"/>
          </a:xfrm>
        </p:spPr>
        <p:txBody>
          <a:bodyPr/>
          <a:lstStyle/>
          <a:p>
            <a:r>
              <a:rPr lang="en-US" dirty="0"/>
              <a:t>State of Arizona</a:t>
            </a:r>
          </a:p>
          <a:p>
            <a:endParaRPr lang="en-US" sz="1500" dirty="0"/>
          </a:p>
          <a:p>
            <a:r>
              <a:rPr lang="en-US" dirty="0"/>
              <a:t>Inpatient Apr-drg REBASING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024" y="3505534"/>
            <a:ext cx="2571429" cy="1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0356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Inpatient apr-drg rebasing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76518" y="1262358"/>
            <a:ext cx="8108576" cy="4906668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Rebasing Model – Outlier Parameters</a:t>
            </a:r>
          </a:p>
          <a:p>
            <a:pPr marL="0" indent="0">
              <a:buNone/>
            </a:pPr>
            <a:endParaRPr lang="en-US" i="1" dirty="0"/>
          </a:p>
          <a:p>
            <a:r>
              <a:rPr lang="en-US" dirty="0"/>
              <a:t>Baseline Rebasing Model uses same outlier parameters as current system</a:t>
            </a:r>
          </a:p>
          <a:p>
            <a:pPr lvl="1"/>
            <a:r>
              <a:rPr lang="en-US" dirty="0"/>
              <a:t>Simulated outlier payments under rebased FFS rates are approximately 5.7 percent of total simulated inpatient payments under current FFS rates</a:t>
            </a:r>
          </a:p>
          <a:p>
            <a:endParaRPr lang="en-US" dirty="0"/>
          </a:p>
          <a:p>
            <a:r>
              <a:rPr lang="en-US" dirty="0"/>
              <a:t>Current cost-based outlier payment parameters were set to achieve approximately 5-6 percent outlier payment as a percent of total inpatient payments (consistent with the Medicare IPPS)</a:t>
            </a:r>
          </a:p>
          <a:p>
            <a:pPr lvl="1"/>
            <a:r>
              <a:rPr lang="en-US" dirty="0"/>
              <a:t>Claim outlier threshold equals base DRG payment plus $65,000 fixed loss amount ($5,000 fixed loss amount for CAHs/small rural hospitals)</a:t>
            </a:r>
          </a:p>
          <a:p>
            <a:pPr lvl="1"/>
            <a:r>
              <a:rPr lang="en-US" dirty="0"/>
              <a:t>Claim outlier payment calculated based on 90% of outlier costs exceeding outlier threshold for burn DRGs and 80% for all other cases</a:t>
            </a:r>
          </a:p>
          <a:p>
            <a:pPr lvl="1"/>
            <a:r>
              <a:rPr lang="en-US" dirty="0"/>
              <a:t>Provider-specific outlier CCRs based on Medicare IPPS, updated annually</a:t>
            </a:r>
          </a:p>
          <a:p>
            <a:pPr lvl="1"/>
            <a:r>
              <a:rPr lang="en-US" dirty="0"/>
              <a:t>In 2016 rebasing model data, outlier payments were approximately 5.5 percent of total simulated inpatient payments under current FFS rates</a:t>
            </a:r>
          </a:p>
          <a:p>
            <a:pPr marL="236537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02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Inpatient apr-drg rebasing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76518" y="1262358"/>
            <a:ext cx="8108576" cy="4906668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Rebasing Model – Other Considerations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Modeled pro-rated transfer payment methodology, consistent with the Medicare IPPS, remains the same as current system</a:t>
            </a:r>
          </a:p>
          <a:p>
            <a:pPr lvl="1"/>
            <a:r>
              <a:rPr lang="en-US" sz="1800" dirty="0"/>
              <a:t>Modeled rebased payments using new APR-DRG national average lengths of stay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No Documentation &amp; Coding Improvement (DCI) adjustment applied</a:t>
            </a:r>
          </a:p>
          <a:p>
            <a:endParaRPr lang="en-US" dirty="0"/>
          </a:p>
          <a:p>
            <a:r>
              <a:rPr lang="en-US" dirty="0"/>
              <a:t>No provider transitional adjustments applied</a:t>
            </a:r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14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 sz="1500" dirty="0"/>
          </a:p>
          <a:p>
            <a:r>
              <a:rPr lang="en-US" dirty="0"/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4167104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Inpatient apr-drg rebasing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76518" y="1262358"/>
            <a:ext cx="8405532" cy="4906668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Overview</a:t>
            </a:r>
          </a:p>
          <a:p>
            <a:endParaRPr lang="en-US" dirty="0"/>
          </a:p>
          <a:p>
            <a:r>
              <a:rPr lang="en-US" dirty="0"/>
              <a:t>AHCCCS’ current APR-DRG-based inpatient prospective payment system was implemented on October 1, 2014 and uses APR-DRG version 31</a:t>
            </a:r>
          </a:p>
          <a:p>
            <a:endParaRPr lang="en-US" dirty="0"/>
          </a:p>
          <a:p>
            <a:r>
              <a:rPr lang="en-US" dirty="0"/>
              <a:t>AHCCCS is rebasing its inpatient PPS hospital payment system and will adopt APR-DRG grouper </a:t>
            </a:r>
            <a:r>
              <a:rPr lang="en-US" b="1" dirty="0"/>
              <a:t>version 34</a:t>
            </a:r>
            <a:r>
              <a:rPr lang="en-US" dirty="0"/>
              <a:t> effective </a:t>
            </a:r>
            <a:r>
              <a:rPr lang="en-US" b="1" dirty="0"/>
              <a:t>January 1, 2018</a:t>
            </a:r>
            <a:r>
              <a:rPr lang="en-US" dirty="0"/>
              <a:t> </a:t>
            </a:r>
          </a:p>
          <a:p>
            <a:pPr marL="514350" lvl="1" indent="-285750">
              <a:buFont typeface="Symbol" panose="05050102010706020507" pitchFamily="18" charset="2"/>
              <a:buChar char="-"/>
            </a:pPr>
            <a:r>
              <a:rPr lang="en-US" sz="1800" dirty="0"/>
              <a:t>Version 34 is the </a:t>
            </a:r>
            <a:r>
              <a:rPr lang="en-US" sz="1800" dirty="0">
                <a:solidFill>
                  <a:srgbClr val="555759"/>
                </a:solidFill>
                <a:latin typeface="Arial" panose="020B0604020202020204" pitchFamily="34" charset="0"/>
              </a:rPr>
              <a:t>most currently available fully ICD-10 compliant grouper version</a:t>
            </a:r>
            <a:endParaRPr lang="en-US" sz="1800" dirty="0"/>
          </a:p>
          <a:p>
            <a:pPr marL="514350" lvl="1" indent="-285750">
              <a:buFont typeface="Symbol" panose="05050102010706020507" pitchFamily="18" charset="2"/>
              <a:buChar char="-"/>
            </a:pPr>
            <a:r>
              <a:rPr lang="en-US" sz="1800" dirty="0"/>
              <a:t>“Rebasing” involves updating the APR-DRG grouper version, associated relative weights, DRG base rates and other payment parameters based on a payment simulation modeling using recent claims data</a:t>
            </a:r>
          </a:p>
          <a:p>
            <a:pPr marL="514350" lvl="1" indent="-285750">
              <a:buFont typeface="Symbol" panose="05050102010706020507" pitchFamily="18" charset="2"/>
              <a:buChar char="-"/>
            </a:pPr>
            <a:r>
              <a:rPr lang="en-US" sz="1800" dirty="0"/>
              <a:t>Rebasing does not typically involve major system or payment parameter changes or redesign</a:t>
            </a:r>
          </a:p>
          <a:p>
            <a:pPr marL="457200" lvl="1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91958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215591" y="5057775"/>
            <a:ext cx="8717276" cy="10731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Inpatient apr-drg REBASING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76517" y="1262358"/>
            <a:ext cx="8556349" cy="4906668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APR-DRG System Timeline</a:t>
            </a:r>
          </a:p>
          <a:p>
            <a:pPr marL="0" indent="0">
              <a:buNone/>
            </a:pPr>
            <a:endParaRPr lang="en-US" b="1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b="1" dirty="0"/>
              <a:t>October 1, 2014</a:t>
            </a:r>
            <a:r>
              <a:rPr lang="en-US" dirty="0"/>
              <a:t>: Initial APR-DRG system implementation (version 31)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b="1" dirty="0"/>
              <a:t>October 1, 2015</a:t>
            </a:r>
            <a:r>
              <a:rPr lang="en-US" dirty="0"/>
              <a:t>: Updated outlier CCRs, reduced transitional factor and ICD-10 code implementation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b="1" dirty="0"/>
              <a:t>January 1, 2016: </a:t>
            </a:r>
            <a:r>
              <a:rPr lang="en-US" dirty="0"/>
              <a:t>Added high-acuity pediatric policy adjuster of 1.600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b="1" dirty="0"/>
              <a:t>October 1, 2016: </a:t>
            </a:r>
            <a:r>
              <a:rPr lang="en-US" dirty="0"/>
              <a:t>Updated outlier CCRs and transitional factor removed</a:t>
            </a:r>
            <a:endParaRPr lang="en-US" b="1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b="1" dirty="0"/>
              <a:t>January 1, 2017: </a:t>
            </a:r>
            <a:r>
              <a:rPr lang="en-US" dirty="0"/>
              <a:t>Increased high-acuity pediatric policy adjuster to 1.945</a:t>
            </a:r>
            <a:endParaRPr lang="en-US" b="1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b="1" dirty="0"/>
              <a:t>October 1, 2017: </a:t>
            </a:r>
            <a:r>
              <a:rPr lang="en-US" dirty="0"/>
              <a:t>Proposed outlier CCRs update	</a:t>
            </a:r>
            <a:endParaRPr lang="en-US" b="1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b="1" dirty="0"/>
              <a:t>January 1, 2018: </a:t>
            </a:r>
            <a:r>
              <a:rPr lang="en-US" dirty="0"/>
              <a:t>Proposed APR-DRG rebasing implementation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765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Inpatient apr-drg rebasing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7468" y="1271883"/>
            <a:ext cx="8575398" cy="4906668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Rebasing Approach</a:t>
            </a:r>
          </a:p>
          <a:p>
            <a:pPr>
              <a:spcBef>
                <a:spcPts val="600"/>
              </a:spcBef>
            </a:pPr>
            <a:r>
              <a:rPr lang="en-US" dirty="0"/>
              <a:t>The APR-DRG Rebasing Model simulates inpatient payments under the proposed rebased system using one year of inpatient claims data, as follows: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Version 34 APR-DRG grouper assignments and associated national weights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Wage indices and labor portion updated for Medicare FFY 2017 IPPS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New base rates to achieve AHCCCS’ targeted model expenditures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Policy adjuster factor updates</a:t>
            </a:r>
          </a:p>
          <a:p>
            <a:pPr>
              <a:spcBef>
                <a:spcPts val="600"/>
              </a:spcBef>
            </a:pPr>
            <a:r>
              <a:rPr lang="en-US" dirty="0"/>
              <a:t>Rebasing Model allows for comparison of simulated rebased payments to payments under current rates</a:t>
            </a:r>
          </a:p>
          <a:p>
            <a:pPr>
              <a:spcBef>
                <a:spcPts val="600"/>
              </a:spcBef>
            </a:pPr>
            <a:r>
              <a:rPr lang="en-US" dirty="0"/>
              <a:t>Rebasing Model estimated fiscal impact provides basis for evaluation of: 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Newer grouper version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Policy adjusters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Outlier payment parameters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Other provider adjustments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308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Inpatient apr-drg rebasing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76518" y="1262358"/>
            <a:ext cx="8348382" cy="4906668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Rebasing Model Data Sources</a:t>
            </a:r>
          </a:p>
          <a:p>
            <a:pPr marL="0" indent="0">
              <a:buNone/>
            </a:pPr>
            <a:endParaRPr lang="en-US" b="1" dirty="0"/>
          </a:p>
          <a:p>
            <a:pPr>
              <a:spcAft>
                <a:spcPts val="600"/>
              </a:spcAft>
            </a:pPr>
            <a:r>
              <a:rPr lang="en-US" dirty="0"/>
              <a:t>FFY 2016 (10/1/2015 - 9/30/2016) Arizona Medicaid inpatient DRG FFS claims and MCO encounter data from in-state and select out-of-state hospitals </a:t>
            </a:r>
          </a:p>
          <a:p>
            <a:pPr>
              <a:spcAft>
                <a:spcPts val="600"/>
              </a:spcAft>
            </a:pPr>
            <a:r>
              <a:rPr lang="en-US" dirty="0"/>
              <a:t>Simulated </a:t>
            </a:r>
            <a:r>
              <a:rPr lang="en-US" i="1" dirty="0"/>
              <a:t>current</a:t>
            </a:r>
            <a:r>
              <a:rPr lang="en-US" dirty="0"/>
              <a:t> system payments under FFS rates: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Version 31 APR-DRGs and national weights 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Current FFS system rates (with transition removed) and policy adjusters (including high-intensity pediatric adjuster)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Outlier CCRs effective during claims data period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Current system DCI adjustment factor</a:t>
            </a:r>
          </a:p>
          <a:p>
            <a:pPr>
              <a:spcAft>
                <a:spcPts val="600"/>
              </a:spcAft>
            </a:pPr>
            <a:r>
              <a:rPr lang="en-US" dirty="0"/>
              <a:t>Simulated </a:t>
            </a:r>
            <a:r>
              <a:rPr lang="en-US" i="1" dirty="0"/>
              <a:t>rebased</a:t>
            </a:r>
            <a:r>
              <a:rPr lang="en-US" dirty="0"/>
              <a:t> system payments under FFS rates: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APR-DRG version 34 DRGs and national weights 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FFY 2017 Medicare IPPS wage indices and labor portion (excluding “Rural Floor” adjustments)</a:t>
            </a:r>
          </a:p>
          <a:p>
            <a:pPr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215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Inpatient apr-drg rebasing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76518" y="1262358"/>
            <a:ext cx="8367432" cy="4906668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Rebasing Model Budget Neutrality</a:t>
            </a:r>
          </a:p>
          <a:p>
            <a:pPr marL="0" indent="0">
              <a:buNone/>
            </a:pPr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Modeled rebased payment rates set to achieve target expenditures in two steps: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Step 1: DRG base rates “solved for” using current policy adjusters to achieve budget neutrality in aggregate</a:t>
            </a:r>
          </a:p>
          <a:p>
            <a:pPr marL="236537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/>
              <a:t>    </a:t>
            </a:r>
            <a:r>
              <a:rPr lang="en-US" i="1" dirty="0"/>
              <a:t>Simulated FFS rebased system payments = Simulated FFS current system payments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Step 2: Policy adjusters changes made, </a:t>
            </a:r>
            <a:r>
              <a:rPr lang="en-US" sz="2000" b="1" dirty="0"/>
              <a:t>resulting in $35M in modeled aggregate payment increase above current system payments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08540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Inpatient apr-drg rebasing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76518" y="1262358"/>
            <a:ext cx="8367432" cy="4906668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Rebasing Model Relative Weights</a:t>
            </a:r>
          </a:p>
          <a:p>
            <a:pPr marL="0" indent="0">
              <a:buNone/>
            </a:pPr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Rebasing model uses APR-DRG version 34 classifications and associated national weights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APR DRG version 34 changes: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7 new DRGs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3 deleted DRGs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318 total valid APR-DRGs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APR DRG version 34 national weights designed by 3M to minimize aggregate case mix changes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Modeled </a:t>
            </a:r>
            <a:r>
              <a:rPr lang="en-US" sz="1800" i="1" dirty="0">
                <a:latin typeface="Arial" panose="020B0604020202020204" pitchFamily="34" charset="0"/>
              </a:rPr>
              <a:t>v31 </a:t>
            </a:r>
            <a:r>
              <a:rPr lang="en-US" sz="1800" dirty="0">
                <a:latin typeface="Arial" panose="020B0604020202020204" pitchFamily="34" charset="0"/>
              </a:rPr>
              <a:t>case mix:</a:t>
            </a:r>
            <a:r>
              <a:rPr lang="en-US" sz="1800" b="1" dirty="0">
                <a:latin typeface="Arial" panose="020B0604020202020204" pitchFamily="34" charset="0"/>
              </a:rPr>
              <a:t> 0.889 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Modeled </a:t>
            </a:r>
            <a:r>
              <a:rPr lang="en-US" sz="1800" i="1" dirty="0">
                <a:latin typeface="Arial" panose="020B0604020202020204" pitchFamily="34" charset="0"/>
              </a:rPr>
              <a:t>v34</a:t>
            </a:r>
            <a:r>
              <a:rPr lang="en-US" sz="1800" dirty="0">
                <a:latin typeface="Arial" panose="020B0604020202020204" pitchFamily="34" charset="0"/>
              </a:rPr>
              <a:t> case mix:</a:t>
            </a:r>
            <a:r>
              <a:rPr lang="en-US" sz="1800" b="1" dirty="0">
                <a:latin typeface="Arial" panose="020B0604020202020204" pitchFamily="34" charset="0"/>
              </a:rPr>
              <a:t> 0.884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591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Inpatient apr-drg rebasing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76518" y="1262358"/>
            <a:ext cx="8367432" cy="4906668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Rebasing Model Policy Adjusters </a:t>
            </a:r>
          </a:p>
          <a:p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/>
              <a:t>Rebasing Model includes the following policy adjuster factors that are the same as the current system: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Normal newborn DRGs: 1.55 factor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Neonate DRGs: 1.10 factor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Obstetric DRGs: 1.55 factor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Other pediatric cases for age 18 and under, SOI levels 1/2: 1.25 factor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Psychiatric/Rehabilitation DRGs: 1.65 factor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522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Inpatient apr-drg rebasing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76518" y="1262358"/>
            <a:ext cx="8108576" cy="4906668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Rebasing Model Policy Adjusters - Continued</a:t>
            </a:r>
          </a:p>
          <a:p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Rebasing Model includes the following policy adjuster changes: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New Burn DRG policy </a:t>
            </a:r>
            <a:r>
              <a:rPr lang="en-US" sz="1800" dirty="0">
                <a:solidFill>
                  <a:schemeClr val="tx1"/>
                </a:solidFill>
              </a:rPr>
              <a:t>adjuster of </a:t>
            </a:r>
            <a:r>
              <a:rPr lang="en-US" sz="1800" b="1" dirty="0">
                <a:solidFill>
                  <a:schemeClr val="tx1"/>
                </a:solidFill>
              </a:rPr>
              <a:t>2.700</a:t>
            </a:r>
            <a:r>
              <a:rPr lang="en-US" sz="1800" dirty="0">
                <a:solidFill>
                  <a:schemeClr val="tx1"/>
                </a:solidFill>
              </a:rPr>
              <a:t>, resulting in modeled payment increase of approximately $5M</a:t>
            </a:r>
            <a:r>
              <a:rPr lang="en-US" sz="1800" dirty="0"/>
              <a:t>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New “Other Adult” policy adjuster of </a:t>
            </a:r>
            <a:r>
              <a:rPr lang="en-US" sz="1800" b="1" dirty="0"/>
              <a:t>1.025</a:t>
            </a:r>
            <a:r>
              <a:rPr lang="en-US" sz="1800" dirty="0"/>
              <a:t>, resulting in modeled rebased payments consistent with current system payments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High-acuity pediatrics policy adjuster for SOI levels 3/4 increased to </a:t>
            </a:r>
            <a:r>
              <a:rPr lang="en-US" sz="1800" b="1" dirty="0"/>
              <a:t>2.300</a:t>
            </a:r>
            <a:r>
              <a:rPr lang="en-US" sz="1800" dirty="0">
                <a:solidFill>
                  <a:schemeClr val="tx1"/>
                </a:solidFill>
              </a:rPr>
              <a:t>, resulting in modeled payment increase of approximately $17M</a:t>
            </a:r>
            <a:r>
              <a:rPr lang="en-US" sz="1800" dirty="0"/>
              <a:t>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DRG base rates were not reduced to offset payment increases from policy adjuster changes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Policy adjuster changes resulted in approximately </a:t>
            </a:r>
            <a:r>
              <a:rPr lang="en-US" sz="1800" b="1" dirty="0">
                <a:solidFill>
                  <a:schemeClr val="tx1"/>
                </a:solidFill>
              </a:rPr>
              <a:t>$35M</a:t>
            </a:r>
            <a:r>
              <a:rPr lang="en-US" sz="1800" dirty="0"/>
              <a:t> in modeled new inpatient system funding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934372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_Refresh 4:3">
  <a:themeElements>
    <a:clrScheme name="Custom 5">
      <a:dk1>
        <a:srgbClr val="555759"/>
      </a:dk1>
      <a:lt1>
        <a:sysClr val="window" lastClr="FFFFFF"/>
      </a:lt1>
      <a:dk2>
        <a:srgbClr val="555759"/>
      </a:dk2>
      <a:lt2>
        <a:srgbClr val="FFFFFF"/>
      </a:lt2>
      <a:accent1>
        <a:srgbClr val="555759"/>
      </a:accent1>
      <a:accent2>
        <a:srgbClr val="95D600"/>
      </a:accent2>
      <a:accent3>
        <a:srgbClr val="0093C9"/>
      </a:accent3>
      <a:accent4>
        <a:srgbClr val="FFB718"/>
      </a:accent4>
      <a:accent5>
        <a:srgbClr val="E53C2E"/>
      </a:accent5>
      <a:accent6>
        <a:srgbClr val="8B189B"/>
      </a:accent6>
      <a:hlink>
        <a:srgbClr val="85D206"/>
      </a:hlink>
      <a:folHlink>
        <a:srgbClr val="648C1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Palatino Linotype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Palatino Linotype" pitchFamily="18" charset="0"/>
          </a:defRPr>
        </a:defPPr>
      </a:lstStyle>
    </a:lnDef>
  </a:objectDefaults>
  <a:extraClrSchemeLst>
    <a:extraClrScheme>
      <a:clrScheme name="NCI Powerpoint 1">
        <a:dk1>
          <a:srgbClr val="000000"/>
        </a:dk1>
        <a:lt1>
          <a:srgbClr val="FFFFFF"/>
        </a:lt1>
        <a:dk2>
          <a:srgbClr val="6F6754"/>
        </a:dk2>
        <a:lt2>
          <a:srgbClr val="D8D6D2"/>
        </a:lt2>
        <a:accent1>
          <a:srgbClr val="B88740"/>
        </a:accent1>
        <a:accent2>
          <a:srgbClr val="3F4A13"/>
        </a:accent2>
        <a:accent3>
          <a:srgbClr val="FFFFFF"/>
        </a:accent3>
        <a:accent4>
          <a:srgbClr val="000000"/>
        </a:accent4>
        <a:accent5>
          <a:srgbClr val="D8C3AF"/>
        </a:accent5>
        <a:accent6>
          <a:srgbClr val="384210"/>
        </a:accent6>
        <a:hlink>
          <a:srgbClr val="093678"/>
        </a:hlink>
        <a:folHlink>
          <a:srgbClr val="A15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I Powerpoint 2">
        <a:dk1>
          <a:srgbClr val="000000"/>
        </a:dk1>
        <a:lt1>
          <a:srgbClr val="FFFFFF"/>
        </a:lt1>
        <a:dk2>
          <a:srgbClr val="6F6754"/>
        </a:dk2>
        <a:lt2>
          <a:srgbClr val="D8D6D2"/>
        </a:lt2>
        <a:accent1>
          <a:srgbClr val="AB6240"/>
        </a:accent1>
        <a:accent2>
          <a:srgbClr val="3F4A13"/>
        </a:accent2>
        <a:accent3>
          <a:srgbClr val="FFFFFF"/>
        </a:accent3>
        <a:accent4>
          <a:srgbClr val="000000"/>
        </a:accent4>
        <a:accent5>
          <a:srgbClr val="D2B7AF"/>
        </a:accent5>
        <a:accent6>
          <a:srgbClr val="384210"/>
        </a:accent6>
        <a:hlink>
          <a:srgbClr val="093678"/>
        </a:hlink>
        <a:folHlink>
          <a:srgbClr val="8F2E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I Powerpoint 3">
        <a:dk1>
          <a:srgbClr val="000000"/>
        </a:dk1>
        <a:lt1>
          <a:srgbClr val="FFFFFF"/>
        </a:lt1>
        <a:dk2>
          <a:srgbClr val="6F6754"/>
        </a:dk2>
        <a:lt2>
          <a:srgbClr val="D8D6D2"/>
        </a:lt2>
        <a:accent1>
          <a:srgbClr val="855576"/>
        </a:accent1>
        <a:accent2>
          <a:srgbClr val="3F4A13"/>
        </a:accent2>
        <a:accent3>
          <a:srgbClr val="FFFFFF"/>
        </a:accent3>
        <a:accent4>
          <a:srgbClr val="000000"/>
        </a:accent4>
        <a:accent5>
          <a:srgbClr val="C2B4BD"/>
        </a:accent5>
        <a:accent6>
          <a:srgbClr val="384210"/>
        </a:accent6>
        <a:hlink>
          <a:srgbClr val="A15F00"/>
        </a:hlink>
        <a:folHlink>
          <a:srgbClr val="5C1C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I Powerpoint 4">
        <a:dk1>
          <a:srgbClr val="000000"/>
        </a:dk1>
        <a:lt1>
          <a:srgbClr val="FFFFFF"/>
        </a:lt1>
        <a:dk2>
          <a:srgbClr val="6F6754"/>
        </a:dk2>
        <a:lt2>
          <a:srgbClr val="D8D6D2"/>
        </a:lt2>
        <a:accent1>
          <a:srgbClr val="46689A"/>
        </a:accent1>
        <a:accent2>
          <a:srgbClr val="5C2801"/>
        </a:accent2>
        <a:accent3>
          <a:srgbClr val="FFFFFF"/>
        </a:accent3>
        <a:accent4>
          <a:srgbClr val="000000"/>
        </a:accent4>
        <a:accent5>
          <a:srgbClr val="B0B9CA"/>
        </a:accent5>
        <a:accent6>
          <a:srgbClr val="532301"/>
        </a:accent6>
        <a:hlink>
          <a:srgbClr val="17524E"/>
        </a:hlink>
        <a:folHlink>
          <a:srgbClr val="093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I Powerpoint 5">
        <a:dk1>
          <a:srgbClr val="000000"/>
        </a:dk1>
        <a:lt1>
          <a:srgbClr val="FFFFFF"/>
        </a:lt1>
        <a:dk2>
          <a:srgbClr val="6F6754"/>
        </a:dk2>
        <a:lt2>
          <a:srgbClr val="D8D6D2"/>
        </a:lt2>
        <a:accent1>
          <a:srgbClr val="517D7A"/>
        </a:accent1>
        <a:accent2>
          <a:srgbClr val="A15F00"/>
        </a:accent2>
        <a:accent3>
          <a:srgbClr val="FFFFFF"/>
        </a:accent3>
        <a:accent4>
          <a:srgbClr val="000000"/>
        </a:accent4>
        <a:accent5>
          <a:srgbClr val="B3BFBE"/>
        </a:accent5>
        <a:accent6>
          <a:srgbClr val="915500"/>
        </a:accent6>
        <a:hlink>
          <a:srgbClr val="5C1C49"/>
        </a:hlink>
        <a:folHlink>
          <a:srgbClr val="17524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I Powerpoint 6">
        <a:dk1>
          <a:srgbClr val="000000"/>
        </a:dk1>
        <a:lt1>
          <a:srgbClr val="FFFFFF"/>
        </a:lt1>
        <a:dk2>
          <a:srgbClr val="6F6754"/>
        </a:dk2>
        <a:lt2>
          <a:srgbClr val="D8D6D2"/>
        </a:lt2>
        <a:accent1>
          <a:srgbClr val="6F774E"/>
        </a:accent1>
        <a:accent2>
          <a:srgbClr val="093678"/>
        </a:accent2>
        <a:accent3>
          <a:srgbClr val="FFFFFF"/>
        </a:accent3>
        <a:accent4>
          <a:srgbClr val="000000"/>
        </a:accent4>
        <a:accent5>
          <a:srgbClr val="BBBDB2"/>
        </a:accent5>
        <a:accent6>
          <a:srgbClr val="07306C"/>
        </a:accent6>
        <a:hlink>
          <a:srgbClr val="8F2E00"/>
        </a:hlink>
        <a:folHlink>
          <a:srgbClr val="3F4A1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I Powerpoint 7">
        <a:dk1>
          <a:srgbClr val="000000"/>
        </a:dk1>
        <a:lt1>
          <a:srgbClr val="FFFFFF"/>
        </a:lt1>
        <a:dk2>
          <a:srgbClr val="6F6754"/>
        </a:dk2>
        <a:lt2>
          <a:srgbClr val="D8D6D2"/>
        </a:lt2>
        <a:accent1>
          <a:srgbClr val="855E40"/>
        </a:accent1>
        <a:accent2>
          <a:srgbClr val="17524E"/>
        </a:accent2>
        <a:accent3>
          <a:srgbClr val="FFFFFF"/>
        </a:accent3>
        <a:accent4>
          <a:srgbClr val="000000"/>
        </a:accent4>
        <a:accent5>
          <a:srgbClr val="C2B6AF"/>
        </a:accent5>
        <a:accent6>
          <a:srgbClr val="144946"/>
        </a:accent6>
        <a:hlink>
          <a:srgbClr val="8F2E00"/>
        </a:hlink>
        <a:folHlink>
          <a:srgbClr val="5C280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CORP_BrandRefreshNavigantTemplate4x3_GENERAL_PPT_FINAL" id="{16054F4B-10F3-43F3-8F72-DAFDE48216FA}" vid="{9D95547C-8E3A-4E42-9BC3-506234438A2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NavigantTemplate4x3_GENERAL_PPT_FINAL</Template>
  <TotalTime>41642</TotalTime>
  <Words>902</Words>
  <Application>Microsoft Office PowerPoint</Application>
  <PresentationFormat>On-screen Show (4:3)</PresentationFormat>
  <Paragraphs>127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Arial Narrow</vt:lpstr>
      <vt:lpstr>Calibri</vt:lpstr>
      <vt:lpstr>Palatino Linotype</vt:lpstr>
      <vt:lpstr>Symbol</vt:lpstr>
      <vt:lpstr>Presentation_Refresh 4:3</vt:lpstr>
      <vt:lpstr>PowerPoint Presentation</vt:lpstr>
      <vt:lpstr>Inpatient apr-drg rebasing</vt:lpstr>
      <vt:lpstr>Inpatient apr-drg REBASING</vt:lpstr>
      <vt:lpstr>Inpatient apr-drg rebasing</vt:lpstr>
      <vt:lpstr>Inpatient apr-drg rebasing</vt:lpstr>
      <vt:lpstr>Inpatient apr-drg rebasing</vt:lpstr>
      <vt:lpstr>Inpatient apr-drg rebasing</vt:lpstr>
      <vt:lpstr>Inpatient apr-drg rebasing</vt:lpstr>
      <vt:lpstr>Inpatient apr-drg rebasing</vt:lpstr>
      <vt:lpstr>Inpatient apr-drg rebasing</vt:lpstr>
      <vt:lpstr>Inpatient apr-drg rebasing</vt:lpstr>
      <vt:lpstr>PowerPoint Presentation</vt:lpstr>
    </vt:vector>
  </TitlesOfParts>
  <Company>Navigant Consulting,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Notes to user</dc:title>
  <dc:creator>Navigant</dc:creator>
  <cp:lastModifiedBy>Benjamin Mori</cp:lastModifiedBy>
  <cp:revision>860</cp:revision>
  <cp:lastPrinted>2016-10-28T03:41:50Z</cp:lastPrinted>
  <dcterms:created xsi:type="dcterms:W3CDTF">2016-03-03T10:27:18Z</dcterms:created>
  <dcterms:modified xsi:type="dcterms:W3CDTF">2017-05-03T23:06:52Z</dcterms:modified>
</cp:coreProperties>
</file>