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63" r:id="rId5"/>
    <p:sldId id="264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craym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4" autoAdjust="0"/>
    <p:restoredTop sz="93677" autoAdjust="0"/>
  </p:normalViewPr>
  <p:slideViewPr>
    <p:cSldViewPr>
      <p:cViewPr>
        <p:scale>
          <a:sx n="80" d="100"/>
          <a:sy n="80" d="100"/>
        </p:scale>
        <p:origin x="-972" y="-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382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1252DCD-3C3E-4613-BD1A-F58C433EE2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44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95C5EAF-3FB3-4F4B-A726-BBF373448C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60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DA4643-3481-43A0-84D8-409BA707872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6336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81F9E-70A2-428B-B5BD-0F344978B4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7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D719E-835F-4940-B6A1-2B91304F59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66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62400" y="6172200"/>
            <a:ext cx="381000" cy="476250"/>
          </a:xfrm>
        </p:spPr>
        <p:txBody>
          <a:bodyPr/>
          <a:lstStyle>
            <a:lvl1pPr>
              <a:defRPr/>
            </a:lvl1pPr>
          </a:lstStyle>
          <a:p>
            <a:fld id="{D91A44DE-B025-4F0C-B11D-EF8926EB47C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25184-AFAC-4863-A95A-356CA87DB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6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cs typeface="+mn-cs"/>
              </a:endParaRPr>
            </a:p>
          </p:txBody>
        </p:sp>
      </p:grp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867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 sz="900" dirty="0">
              <a:latin typeface="Arial" charset="0"/>
              <a:cs typeface="+mn-cs"/>
            </a:endParaRPr>
          </a:p>
        </p:txBody>
      </p:sp>
      <p:sp>
        <p:nvSpPr>
          <p:cNvPr id="17432" name="Text Box 24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  <a:cs typeface="+mn-cs"/>
              </a:rPr>
              <a:t>“Reaching across Arizona to provide comprehensive quality health care for those in need”</a:t>
            </a:r>
          </a:p>
        </p:txBody>
      </p:sp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172200"/>
            <a:ext cx="990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2DA4643-3481-43A0-84D8-409BA70787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96" y="6107598"/>
            <a:ext cx="406400" cy="526077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762000" y="6209161"/>
            <a:ext cx="2576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Our first care is your health care</a:t>
            </a:r>
          </a:p>
          <a:p>
            <a:pPr>
              <a:defRPr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Arizona Health Care Cost Containment System</a:t>
            </a:r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45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7" r:id="rId2"/>
    <p:sldLayoutId id="2147483678" r:id="rId3"/>
    <p:sldLayoutId id="2147483679" r:id="rId4"/>
    <p:sldLayoutId id="2147483681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hcqcc.hcf.state.ma.u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zdhs.gov/plan/crr/cr/documents/cost-reporting-review/hospital-overview-form.xls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hpd.ca.gov/chargemaste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althcarereportcard.illinois.gov/hospitals/view/10127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hi.org/health_care_prices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DA4643-3481-43A0-84D8-409BA707872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276600"/>
            <a:ext cx="7696200" cy="2133600"/>
          </a:xfrm>
        </p:spPr>
        <p:txBody>
          <a:bodyPr/>
          <a:lstStyle/>
          <a:p>
            <a:pPr algn="l"/>
            <a:r>
              <a:rPr lang="en-US" sz="2800" dirty="0"/>
              <a:t>“…there seems to be no process, or rationale, behind the core document that is the basis for hundreds of billions of dollars in health care bills.”</a:t>
            </a:r>
          </a:p>
          <a:p>
            <a:endParaRPr lang="en-US" baseline="30000" dirty="0"/>
          </a:p>
          <a:p>
            <a:pPr algn="r"/>
            <a:r>
              <a:rPr lang="en-US" baseline="30000" dirty="0"/>
              <a:t>Steven Brill, Time Magazine Feb. 22, 2013</a:t>
            </a:r>
          </a:p>
          <a:p>
            <a:pPr algn="r"/>
            <a:r>
              <a:rPr lang="en-US" baseline="30000" dirty="0"/>
              <a:t> 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841375"/>
          </a:xfrm>
        </p:spPr>
        <p:txBody>
          <a:bodyPr/>
          <a:lstStyle/>
          <a:p>
            <a:r>
              <a:rPr lang="en-US" dirty="0" smtClean="0"/>
              <a:t>Hospital </a:t>
            </a:r>
            <a:r>
              <a:rPr lang="en-US" dirty="0" err="1" smtClean="0"/>
              <a:t>Chargemaster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70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Massachusetts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Massachusetts</a:t>
            </a:r>
            <a:r>
              <a:rPr lang="en-US" dirty="0"/>
              <a:t> has a searchable public website with charges and paid amounts for hospitals and providers for most common inpatient and outpatient procedures. A subset of information is also available upon request in a public report. Website also includes quality measures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://hcqcc.hcf.state.ma.us/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5D719E-835F-4940-B6A1-2B91304F59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12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1972 Arizona hospitals have been required to submit their </a:t>
            </a:r>
            <a:r>
              <a:rPr lang="en-US" dirty="0" err="1"/>
              <a:t>Chargemaster</a:t>
            </a:r>
            <a:r>
              <a:rPr lang="en-US" dirty="0"/>
              <a:t> to ADHS at least quarterly</a:t>
            </a:r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281F9E-70A2-428B-B5BD-0F344978B4D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3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A.R.S. § 36-436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1A44DE-B025-4F0C-B11D-EF8926EB47CA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247552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958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Public Access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r>
              <a:rPr lang="en-US" dirty="0" err="1"/>
              <a:t>Chargemaster</a:t>
            </a:r>
            <a:r>
              <a:rPr lang="en-US" dirty="0"/>
              <a:t> detail information is not available to the public except by special request.</a:t>
            </a:r>
          </a:p>
          <a:p>
            <a:r>
              <a:rPr lang="en-US" dirty="0" smtClean="0"/>
              <a:t>Posting </a:t>
            </a:r>
            <a:r>
              <a:rPr lang="en-US" dirty="0"/>
              <a:t>is limited to information on the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Rates </a:t>
            </a:r>
            <a:r>
              <a:rPr lang="en-US" dirty="0">
                <a:hlinkClick r:id="rId2"/>
              </a:rPr>
              <a:t>and Charges Overview Form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5D719E-835F-4940-B6A1-2B91304F59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639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Arizona </a:t>
            </a:r>
            <a:r>
              <a:rPr lang="en-US" dirty="0"/>
              <a:t>Hospital Compare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i="1" dirty="0" err="1"/>
              <a:t>Chargemaster</a:t>
            </a:r>
            <a:r>
              <a:rPr lang="en-US" sz="2800" dirty="0"/>
              <a:t> information submitted to ADHS has no relationship to hospital cost information provided by </a:t>
            </a:r>
            <a:r>
              <a:rPr lang="en-US" sz="2800" b="1" i="1" dirty="0"/>
              <a:t>Arizona Hospital Compare </a:t>
            </a:r>
            <a:endParaRPr lang="en-US" sz="2800" b="1" i="1" dirty="0" smtClean="0"/>
          </a:p>
          <a:p>
            <a:r>
              <a:rPr lang="en-US" sz="2800" dirty="0"/>
              <a:t>The </a:t>
            </a:r>
            <a:r>
              <a:rPr lang="en-US" sz="2800" dirty="0" err="1"/>
              <a:t>Chargemaster</a:t>
            </a:r>
            <a:r>
              <a:rPr lang="en-US" sz="2800" dirty="0"/>
              <a:t> is not used to create hospitals’ AHRQ cost to charge </a:t>
            </a:r>
            <a:r>
              <a:rPr lang="en-US" sz="2800" dirty="0" smtClean="0"/>
              <a:t>ratio</a:t>
            </a:r>
          </a:p>
          <a:p>
            <a:r>
              <a:rPr lang="en-US" sz="2800" dirty="0" err="1"/>
              <a:t>Chargemaster</a:t>
            </a:r>
            <a:r>
              <a:rPr lang="en-US" sz="2800" dirty="0"/>
              <a:t> line items have no association with the financial information disclosed in the Medicare Cost Report, Audited Financial Statements, and Uniform Accounting Report. </a:t>
            </a:r>
          </a:p>
          <a:p>
            <a:endParaRPr lang="en-US" sz="2800" dirty="0" smtClean="0"/>
          </a:p>
          <a:p>
            <a:endParaRPr lang="en-US" sz="2800" b="1" i="1" dirty="0"/>
          </a:p>
          <a:p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5D719E-835F-4940-B6A1-2B91304F59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466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5D719E-835F-4940-B6A1-2B91304F59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/>
          <a:lstStyle/>
          <a:p>
            <a:r>
              <a:rPr lang="en-US" dirty="0"/>
              <a:t>Examples of How Charge Masters/Hospital Prices are Reported in Other </a:t>
            </a:r>
            <a:r>
              <a:rPr lang="en-US" dirty="0" smtClean="0"/>
              <a:t>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732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California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California</a:t>
            </a:r>
            <a:r>
              <a:rPr lang="en-US" dirty="0"/>
              <a:t> has a public website with hospital charge data only for the most common procedures. Charge data on a </a:t>
            </a:r>
            <a:r>
              <a:rPr lang="en-US" dirty="0" smtClean="0"/>
              <a:t>wider array of procedures is available by request. No reporting format consistency.</a:t>
            </a:r>
            <a:br>
              <a:rPr lang="en-US" dirty="0" smtClean="0"/>
            </a:br>
            <a:r>
              <a:rPr lang="en-US" u="sng" dirty="0" smtClean="0">
                <a:hlinkClick r:id="rId2"/>
              </a:rPr>
              <a:t>http://www.oshpd.ca.gov/chargemaster/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5D719E-835F-4940-B6A1-2B91304F59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836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Illinois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Illinois</a:t>
            </a:r>
            <a:r>
              <a:rPr lang="en-US" dirty="0"/>
              <a:t> has hospital and provider charges online, but only for the most common inpatient and outpatient procedures. The state also makes the same information, for all procedures-- publicly available in a </a:t>
            </a:r>
            <a:r>
              <a:rPr lang="en-US" dirty="0" smtClean="0"/>
              <a:t>report.</a:t>
            </a:r>
            <a:br>
              <a:rPr lang="en-US" dirty="0" smtClean="0"/>
            </a:b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://www.healthcarereportcard.illinois.gov/hospitals/view/101276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5D719E-835F-4940-B6A1-2B91304F59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56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Virginia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Virginia</a:t>
            </a:r>
            <a:r>
              <a:rPr lang="en-US" dirty="0"/>
              <a:t> has charge data for hospitals and providers, for most inpatient and outpatient procedures, publicly available on a website.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public report contains charge data and paid amounts for providers and hospitals for all </a:t>
            </a:r>
            <a:r>
              <a:rPr lang="en-US" dirty="0" smtClean="0"/>
              <a:t>procedures.</a:t>
            </a:r>
            <a:br>
              <a:rPr lang="en-US" dirty="0" smtClean="0"/>
            </a:b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://www.vhi.org/health_care_prices.asp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5D719E-835F-4940-B6A1-2B91304F59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996625"/>
      </p:ext>
    </p:extLst>
  </p:cSld>
  <p:clrMapOvr>
    <a:masterClrMapping/>
  </p:clrMapOvr>
</p:sld>
</file>

<file path=ppt/theme/theme1.xml><?xml version="1.0" encoding="utf-8"?>
<a:theme xmlns:a="http://schemas.openxmlformats.org/drawingml/2006/main" name="1_Quadrant">
  <a:themeElements>
    <a:clrScheme name="Quadrant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15765</TotalTime>
  <Words>309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1_Quadrant</vt:lpstr>
      <vt:lpstr>Hospital Chargemaster</vt:lpstr>
      <vt:lpstr> </vt:lpstr>
      <vt:lpstr>A.R.S. § 36-436</vt:lpstr>
      <vt:lpstr>Public Access</vt:lpstr>
      <vt:lpstr>Arizona Hospital Compare </vt:lpstr>
      <vt:lpstr>Examples of How Charge Masters/Hospital Prices are Reported in Other States</vt:lpstr>
      <vt:lpstr>California</vt:lpstr>
      <vt:lpstr>Illinois</vt:lpstr>
      <vt:lpstr>Virginia</vt:lpstr>
      <vt:lpstr>Massachusetts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Lcraymon</dc:creator>
  <cp:lastModifiedBy>Upston, Amy</cp:lastModifiedBy>
  <cp:revision>207</cp:revision>
  <cp:lastPrinted>2014-01-27T15:21:13Z</cp:lastPrinted>
  <dcterms:created xsi:type="dcterms:W3CDTF">2011-11-23T15:17:49Z</dcterms:created>
  <dcterms:modified xsi:type="dcterms:W3CDTF">2014-05-20T20:18:08Z</dcterms:modified>
</cp:coreProperties>
</file>