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3"/>
  </p:notesMasterIdLst>
  <p:handoutMasterIdLst>
    <p:handoutMasterId r:id="rId24"/>
  </p:handoutMasterIdLst>
  <p:sldIdLst>
    <p:sldId id="447" r:id="rId5"/>
    <p:sldId id="463" r:id="rId6"/>
    <p:sldId id="454" r:id="rId7"/>
    <p:sldId id="476" r:id="rId8"/>
    <p:sldId id="477" r:id="rId9"/>
    <p:sldId id="478" r:id="rId10"/>
    <p:sldId id="479" r:id="rId11"/>
    <p:sldId id="453" r:id="rId12"/>
    <p:sldId id="482" r:id="rId13"/>
    <p:sldId id="493" r:id="rId14"/>
    <p:sldId id="494" r:id="rId15"/>
    <p:sldId id="481" r:id="rId16"/>
    <p:sldId id="488" r:id="rId17"/>
    <p:sldId id="491" r:id="rId18"/>
    <p:sldId id="490" r:id="rId19"/>
    <p:sldId id="492" r:id="rId20"/>
    <p:sldId id="464" r:id="rId21"/>
    <p:sldId id="465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F6754"/>
    <a:srgbClr val="FFFCD6"/>
    <a:srgbClr val="94BFE2"/>
    <a:srgbClr val="93A446"/>
    <a:srgbClr val="850C70"/>
    <a:srgbClr val="566C11"/>
    <a:srgbClr val="7E4300"/>
    <a:srgbClr val="00539B"/>
    <a:srgbClr val="007F7B"/>
    <a:srgbClr val="A84D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1" autoAdjust="0"/>
    <p:restoredTop sz="94269" autoAdjust="0"/>
  </p:normalViewPr>
  <p:slideViewPr>
    <p:cSldViewPr snapToGrid="0" snapToObjects="1">
      <p:cViewPr>
        <p:scale>
          <a:sx n="80" d="100"/>
          <a:sy n="80" d="100"/>
        </p:scale>
        <p:origin x="-1086" y="654"/>
      </p:cViewPr>
      <p:guideLst>
        <p:guide orient="horz" pos="4129"/>
        <p:guide orient="horz" pos="1282"/>
        <p:guide pos="2912"/>
        <p:guide pos="362"/>
        <p:guide pos="3281"/>
        <p:guide pos="2706"/>
        <p:guide pos="3063"/>
        <p:guide pos="1396"/>
        <p:guide pos="5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75" d="100"/>
          <a:sy n="75" d="100"/>
        </p:scale>
        <p:origin x="-2532" y="-4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3037840" cy="464820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2"/>
            <a:ext cx="3037840" cy="464820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B660BE02-3B81-4CB5-A3AE-FBDD48F330D5}" type="datetimeFigureOut">
              <a:rPr lang="en-US" smtClean="0"/>
              <a:pPr/>
              <a:t>12/17/2013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829967"/>
            <a:ext cx="3037840" cy="464820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FB98660B-3FB5-491A-85B5-8029808D94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389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3037840" cy="464820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2"/>
            <a:ext cx="3037840" cy="464820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3EE418EA-B1EA-4C6B-B640-F346089FB5CC}" type="datetimeFigureOut">
              <a:rPr lang="en-US" smtClean="0"/>
              <a:pPr/>
              <a:t>12/17/2013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35" tIns="46567" rIns="93135" bIns="46567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29967"/>
            <a:ext cx="3037840" cy="464820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A023699C-6A97-4F12-BD68-FC68187365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701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 baseline="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7477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391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391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391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391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391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391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8302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586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926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E4274B-87D8-43EB-9123-E62D041BCC6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6056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E4274B-87D8-43EB-9123-E62D041BCC6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E4274B-87D8-43EB-9123-E62D041BCC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E4274B-87D8-43EB-9123-E62D041BCC6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8302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391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830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ellow - 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28600" y="237066"/>
            <a:ext cx="8686800" cy="6392333"/>
          </a:xfrm>
          <a:prstGeom prst="rect">
            <a:avLst/>
          </a:prstGeom>
          <a:solidFill>
            <a:srgbClr val="FFF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228600" y="237066"/>
            <a:ext cx="8686800" cy="3590655"/>
          </a:xfrm>
          <a:prstGeom prst="rect">
            <a:avLst/>
          </a:prstGeom>
          <a:solidFill>
            <a:srgbClr val="93A4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170" y="4180445"/>
            <a:ext cx="8237800" cy="345642"/>
          </a:xfrm>
        </p:spPr>
        <p:txBody>
          <a:bodyPr/>
          <a:lstStyle>
            <a:lvl1pPr>
              <a:defRPr b="0" cap="none" baseline="0">
                <a:solidFill>
                  <a:srgbClr val="6F6754"/>
                </a:solidFill>
                <a:latin typeface="+mj-lt"/>
              </a:defRPr>
            </a:lvl1pPr>
          </a:lstStyle>
          <a:p>
            <a:r>
              <a:rPr lang="en-US" dirty="0" smtClean="0"/>
              <a:t>Client Name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03169" y="4579252"/>
            <a:ext cx="8237800" cy="345642"/>
          </a:xfrm>
        </p:spPr>
        <p:txBody>
          <a:bodyPr anchor="ctr" anchorCtr="0"/>
          <a:lstStyle>
            <a:lvl1pPr>
              <a:buNone/>
              <a:defRPr sz="1600" baseline="0">
                <a:solidFill>
                  <a:srgbClr val="6F6754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January 1, 2012</a:t>
            </a:r>
            <a:endParaRPr lang="en-US" dirty="0"/>
          </a:p>
        </p:txBody>
      </p:sp>
      <p:pic>
        <p:nvPicPr>
          <p:cNvPr id="14" name="Picture 13" descr="SeeHowFar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81903" y="491043"/>
            <a:ext cx="4475289" cy="2665747"/>
          </a:xfrm>
          <a:prstGeom prst="rect">
            <a:avLst/>
          </a:prstGeom>
        </p:spPr>
      </p:pic>
      <p:pic>
        <p:nvPicPr>
          <p:cNvPr id="9" name="Picture 8" descr="Stairstack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752210" y="491042"/>
            <a:ext cx="2541180" cy="4397486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251475" y="5272424"/>
            <a:ext cx="8686800" cy="1356976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pic>
        <p:nvPicPr>
          <p:cNvPr id="15" name="Picture 14"/>
          <p:cNvPicPr/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4778" y="6309350"/>
            <a:ext cx="8180194" cy="108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6708" y="5504823"/>
            <a:ext cx="1555389" cy="516491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Yellow White BG - Profession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28600" y="237067"/>
            <a:ext cx="8686800" cy="914400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922078" y="1470361"/>
            <a:ext cx="6740018" cy="4781382"/>
          </a:xfrm>
        </p:spPr>
        <p:txBody>
          <a:bodyPr/>
          <a:lstStyle>
            <a:lvl1pPr marL="0" indent="0" algn="l" rtl="0" fontAlgn="base">
              <a:spcBef>
                <a:spcPct val="40000"/>
              </a:spcBef>
              <a:spcAft>
                <a:spcPct val="0"/>
              </a:spcAft>
              <a:buSzPct val="125000"/>
              <a:buFont typeface="Palatino LT Std" pitchFamily="18" charset="0"/>
              <a:buNone/>
              <a:defRPr lang="en-US" sz="2400" dirty="0">
                <a:solidFill>
                  <a:srgbClr val="6F6754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>paragraph</a:t>
            </a: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81903" y="237067"/>
            <a:ext cx="8180194" cy="914400"/>
          </a:xfrm>
        </p:spPr>
        <p:txBody>
          <a:bodyPr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400" b="1" spc="150" baseline="0" dirty="0" smtClean="0">
                <a:solidFill>
                  <a:srgbClr val="FFFFFF"/>
                </a:solidFill>
                <a:latin typeface="Arial Narrow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105" name="Freeform 9"/>
          <p:cNvSpPr>
            <a:spLocks/>
          </p:cNvSpPr>
          <p:nvPr userDrawn="1"/>
        </p:nvSpPr>
        <p:spPr bwMode="auto">
          <a:xfrm>
            <a:off x="268289" y="4913770"/>
            <a:ext cx="5980112" cy="1819275"/>
          </a:xfrm>
          <a:custGeom>
            <a:avLst/>
            <a:gdLst/>
            <a:ahLst/>
            <a:cxnLst>
              <a:cxn ang="0">
                <a:pos x="19442" y="51"/>
              </a:cxn>
              <a:cxn ang="0">
                <a:pos x="19111" y="61"/>
              </a:cxn>
              <a:cxn ang="0">
                <a:pos x="18944" y="62"/>
              </a:cxn>
              <a:cxn ang="0">
                <a:pos x="16321" y="46"/>
              </a:cxn>
              <a:cxn ang="0">
                <a:pos x="14340" y="33"/>
              </a:cxn>
              <a:cxn ang="0">
                <a:pos x="12406" y="19"/>
              </a:cxn>
              <a:cxn ang="0">
                <a:pos x="12146" y="15"/>
              </a:cxn>
              <a:cxn ang="0">
                <a:pos x="12072" y="14"/>
              </a:cxn>
              <a:cxn ang="0">
                <a:pos x="11709" y="15"/>
              </a:cxn>
              <a:cxn ang="0">
                <a:pos x="11041" y="24"/>
              </a:cxn>
              <a:cxn ang="0">
                <a:pos x="10504" y="32"/>
              </a:cxn>
              <a:cxn ang="0">
                <a:pos x="10146" y="34"/>
              </a:cxn>
              <a:cxn ang="0">
                <a:pos x="9988" y="33"/>
              </a:cxn>
              <a:cxn ang="0">
                <a:pos x="9219" y="20"/>
              </a:cxn>
              <a:cxn ang="0">
                <a:pos x="8658" y="15"/>
              </a:cxn>
              <a:cxn ang="0">
                <a:pos x="8424" y="16"/>
              </a:cxn>
              <a:cxn ang="0">
                <a:pos x="8247" y="21"/>
              </a:cxn>
              <a:cxn ang="0">
                <a:pos x="8193" y="22"/>
              </a:cxn>
              <a:cxn ang="0">
                <a:pos x="7822" y="25"/>
              </a:cxn>
              <a:cxn ang="0">
                <a:pos x="6938" y="25"/>
              </a:cxn>
              <a:cxn ang="0">
                <a:pos x="4426" y="16"/>
              </a:cxn>
              <a:cxn ang="0">
                <a:pos x="888" y="0"/>
              </a:cxn>
              <a:cxn ang="0">
                <a:pos x="574" y="1705"/>
              </a:cxn>
              <a:cxn ang="0">
                <a:pos x="446" y="2311"/>
              </a:cxn>
              <a:cxn ang="0">
                <a:pos x="341" y="2812"/>
              </a:cxn>
              <a:cxn ang="0">
                <a:pos x="261" y="3221"/>
              </a:cxn>
              <a:cxn ang="0">
                <a:pos x="247" y="3297"/>
              </a:cxn>
              <a:cxn ang="0">
                <a:pos x="196" y="3540"/>
              </a:cxn>
              <a:cxn ang="0">
                <a:pos x="122" y="3864"/>
              </a:cxn>
              <a:cxn ang="0">
                <a:pos x="23" y="4294"/>
              </a:cxn>
              <a:cxn ang="0">
                <a:pos x="0" y="4404"/>
              </a:cxn>
              <a:cxn ang="0">
                <a:pos x="99" y="4409"/>
              </a:cxn>
              <a:cxn ang="0">
                <a:pos x="683" y="4419"/>
              </a:cxn>
              <a:cxn ang="0">
                <a:pos x="2226" y="4436"/>
              </a:cxn>
              <a:cxn ang="0">
                <a:pos x="4716" y="4457"/>
              </a:cxn>
              <a:cxn ang="0">
                <a:pos x="6847" y="4471"/>
              </a:cxn>
              <a:cxn ang="0">
                <a:pos x="7307" y="4479"/>
              </a:cxn>
              <a:cxn ang="0">
                <a:pos x="7820" y="4485"/>
              </a:cxn>
              <a:cxn ang="0">
                <a:pos x="7928" y="4485"/>
              </a:cxn>
              <a:cxn ang="0">
                <a:pos x="9905" y="4458"/>
              </a:cxn>
              <a:cxn ang="0">
                <a:pos x="10448" y="4452"/>
              </a:cxn>
              <a:cxn ang="0">
                <a:pos x="11118" y="4449"/>
              </a:cxn>
              <a:cxn ang="0">
                <a:pos x="11294" y="4451"/>
              </a:cxn>
              <a:cxn ang="0">
                <a:pos x="11649" y="4458"/>
              </a:cxn>
              <a:cxn ang="0">
                <a:pos x="12504" y="4487"/>
              </a:cxn>
              <a:cxn ang="0">
                <a:pos x="12907" y="4501"/>
              </a:cxn>
              <a:cxn ang="0">
                <a:pos x="13329" y="4509"/>
              </a:cxn>
              <a:cxn ang="0">
                <a:pos x="15239" y="4536"/>
              </a:cxn>
              <a:cxn ang="0">
                <a:pos x="17651" y="4566"/>
              </a:cxn>
              <a:cxn ang="0">
                <a:pos x="19127" y="4580"/>
              </a:cxn>
              <a:cxn ang="0">
                <a:pos x="19694" y="4583"/>
              </a:cxn>
              <a:cxn ang="0">
                <a:pos x="19800" y="4581"/>
              </a:cxn>
              <a:cxn ang="0">
                <a:pos x="19930" y="4575"/>
              </a:cxn>
              <a:cxn ang="0">
                <a:pos x="20046" y="4567"/>
              </a:cxn>
              <a:cxn ang="0">
                <a:pos x="20159" y="4555"/>
              </a:cxn>
              <a:cxn ang="0">
                <a:pos x="20282" y="4537"/>
              </a:cxn>
            </a:cxnLst>
            <a:rect l="0" t="0" r="r" b="b"/>
            <a:pathLst>
              <a:path w="20282" h="4583">
                <a:moveTo>
                  <a:pt x="19442" y="51"/>
                </a:moveTo>
                <a:lnTo>
                  <a:pt x="19442" y="51"/>
                </a:lnTo>
                <a:lnTo>
                  <a:pt x="19273" y="57"/>
                </a:lnTo>
                <a:lnTo>
                  <a:pt x="19111" y="61"/>
                </a:lnTo>
                <a:lnTo>
                  <a:pt x="19027" y="62"/>
                </a:lnTo>
                <a:lnTo>
                  <a:pt x="18944" y="62"/>
                </a:lnTo>
                <a:lnTo>
                  <a:pt x="18907" y="63"/>
                </a:lnTo>
                <a:lnTo>
                  <a:pt x="16321" y="46"/>
                </a:lnTo>
                <a:lnTo>
                  <a:pt x="16321" y="46"/>
                </a:lnTo>
                <a:lnTo>
                  <a:pt x="14340" y="33"/>
                </a:lnTo>
                <a:lnTo>
                  <a:pt x="12916" y="24"/>
                </a:lnTo>
                <a:lnTo>
                  <a:pt x="12406" y="19"/>
                </a:lnTo>
                <a:lnTo>
                  <a:pt x="12238" y="16"/>
                </a:lnTo>
                <a:lnTo>
                  <a:pt x="12146" y="15"/>
                </a:lnTo>
                <a:lnTo>
                  <a:pt x="12146" y="15"/>
                </a:lnTo>
                <a:lnTo>
                  <a:pt x="12072" y="14"/>
                </a:lnTo>
                <a:lnTo>
                  <a:pt x="11973" y="14"/>
                </a:lnTo>
                <a:lnTo>
                  <a:pt x="11709" y="15"/>
                </a:lnTo>
                <a:lnTo>
                  <a:pt x="11388" y="19"/>
                </a:lnTo>
                <a:lnTo>
                  <a:pt x="11041" y="24"/>
                </a:lnTo>
                <a:lnTo>
                  <a:pt x="11041" y="24"/>
                </a:lnTo>
                <a:lnTo>
                  <a:pt x="10504" y="32"/>
                </a:lnTo>
                <a:lnTo>
                  <a:pt x="10292" y="34"/>
                </a:lnTo>
                <a:lnTo>
                  <a:pt x="10146" y="34"/>
                </a:lnTo>
                <a:lnTo>
                  <a:pt x="10146" y="34"/>
                </a:lnTo>
                <a:lnTo>
                  <a:pt x="9988" y="33"/>
                </a:lnTo>
                <a:lnTo>
                  <a:pt x="9767" y="30"/>
                </a:lnTo>
                <a:lnTo>
                  <a:pt x="9219" y="20"/>
                </a:lnTo>
                <a:lnTo>
                  <a:pt x="8930" y="18"/>
                </a:lnTo>
                <a:lnTo>
                  <a:pt x="8658" y="15"/>
                </a:lnTo>
                <a:lnTo>
                  <a:pt x="8536" y="15"/>
                </a:lnTo>
                <a:lnTo>
                  <a:pt x="8424" y="16"/>
                </a:lnTo>
                <a:lnTo>
                  <a:pt x="8327" y="18"/>
                </a:lnTo>
                <a:lnTo>
                  <a:pt x="8247" y="21"/>
                </a:lnTo>
                <a:lnTo>
                  <a:pt x="8247" y="21"/>
                </a:lnTo>
                <a:lnTo>
                  <a:pt x="8193" y="22"/>
                </a:lnTo>
                <a:lnTo>
                  <a:pt x="8102" y="24"/>
                </a:lnTo>
                <a:lnTo>
                  <a:pt x="7822" y="25"/>
                </a:lnTo>
                <a:lnTo>
                  <a:pt x="7428" y="25"/>
                </a:lnTo>
                <a:lnTo>
                  <a:pt x="6938" y="25"/>
                </a:lnTo>
                <a:lnTo>
                  <a:pt x="5753" y="22"/>
                </a:lnTo>
                <a:lnTo>
                  <a:pt x="4426" y="16"/>
                </a:lnTo>
                <a:lnTo>
                  <a:pt x="1985" y="6"/>
                </a:lnTo>
                <a:lnTo>
                  <a:pt x="888" y="0"/>
                </a:lnTo>
                <a:lnTo>
                  <a:pt x="574" y="1705"/>
                </a:lnTo>
                <a:lnTo>
                  <a:pt x="574" y="1705"/>
                </a:lnTo>
                <a:lnTo>
                  <a:pt x="536" y="1885"/>
                </a:lnTo>
                <a:lnTo>
                  <a:pt x="446" y="2311"/>
                </a:lnTo>
                <a:lnTo>
                  <a:pt x="393" y="2563"/>
                </a:lnTo>
                <a:lnTo>
                  <a:pt x="341" y="2812"/>
                </a:lnTo>
                <a:lnTo>
                  <a:pt x="296" y="3039"/>
                </a:lnTo>
                <a:lnTo>
                  <a:pt x="261" y="3221"/>
                </a:lnTo>
                <a:lnTo>
                  <a:pt x="261" y="3221"/>
                </a:lnTo>
                <a:lnTo>
                  <a:pt x="247" y="3297"/>
                </a:lnTo>
                <a:lnTo>
                  <a:pt x="231" y="3377"/>
                </a:lnTo>
                <a:lnTo>
                  <a:pt x="196" y="3540"/>
                </a:lnTo>
                <a:lnTo>
                  <a:pt x="159" y="3703"/>
                </a:lnTo>
                <a:lnTo>
                  <a:pt x="122" y="3864"/>
                </a:lnTo>
                <a:lnTo>
                  <a:pt x="53" y="4163"/>
                </a:lnTo>
                <a:lnTo>
                  <a:pt x="23" y="4294"/>
                </a:lnTo>
                <a:lnTo>
                  <a:pt x="0" y="4404"/>
                </a:lnTo>
                <a:lnTo>
                  <a:pt x="0" y="4404"/>
                </a:lnTo>
                <a:lnTo>
                  <a:pt x="32" y="4406"/>
                </a:lnTo>
                <a:lnTo>
                  <a:pt x="99" y="4409"/>
                </a:lnTo>
                <a:lnTo>
                  <a:pt x="333" y="4415"/>
                </a:lnTo>
                <a:lnTo>
                  <a:pt x="683" y="4419"/>
                </a:lnTo>
                <a:lnTo>
                  <a:pt x="1128" y="4425"/>
                </a:lnTo>
                <a:lnTo>
                  <a:pt x="2226" y="4436"/>
                </a:lnTo>
                <a:lnTo>
                  <a:pt x="3474" y="4447"/>
                </a:lnTo>
                <a:lnTo>
                  <a:pt x="4716" y="4457"/>
                </a:lnTo>
                <a:lnTo>
                  <a:pt x="5796" y="4464"/>
                </a:lnTo>
                <a:lnTo>
                  <a:pt x="6847" y="4471"/>
                </a:lnTo>
                <a:lnTo>
                  <a:pt x="6847" y="4471"/>
                </a:lnTo>
                <a:lnTo>
                  <a:pt x="7307" y="4479"/>
                </a:lnTo>
                <a:lnTo>
                  <a:pt x="7669" y="4484"/>
                </a:lnTo>
                <a:lnTo>
                  <a:pt x="7820" y="4485"/>
                </a:lnTo>
                <a:lnTo>
                  <a:pt x="7928" y="4485"/>
                </a:lnTo>
                <a:lnTo>
                  <a:pt x="7928" y="4485"/>
                </a:lnTo>
                <a:lnTo>
                  <a:pt x="9905" y="4458"/>
                </a:lnTo>
                <a:lnTo>
                  <a:pt x="9905" y="4458"/>
                </a:lnTo>
                <a:lnTo>
                  <a:pt x="10066" y="4455"/>
                </a:lnTo>
                <a:lnTo>
                  <a:pt x="10448" y="4452"/>
                </a:lnTo>
                <a:lnTo>
                  <a:pt x="10906" y="4449"/>
                </a:lnTo>
                <a:lnTo>
                  <a:pt x="11118" y="4449"/>
                </a:lnTo>
                <a:lnTo>
                  <a:pt x="11294" y="4451"/>
                </a:lnTo>
                <a:lnTo>
                  <a:pt x="11294" y="4451"/>
                </a:lnTo>
                <a:lnTo>
                  <a:pt x="11461" y="4453"/>
                </a:lnTo>
                <a:lnTo>
                  <a:pt x="11649" y="4458"/>
                </a:lnTo>
                <a:lnTo>
                  <a:pt x="12069" y="4471"/>
                </a:lnTo>
                <a:lnTo>
                  <a:pt x="12504" y="4487"/>
                </a:lnTo>
                <a:lnTo>
                  <a:pt x="12907" y="4501"/>
                </a:lnTo>
                <a:lnTo>
                  <a:pt x="12907" y="4501"/>
                </a:lnTo>
                <a:lnTo>
                  <a:pt x="13059" y="4505"/>
                </a:lnTo>
                <a:lnTo>
                  <a:pt x="13329" y="4509"/>
                </a:lnTo>
                <a:lnTo>
                  <a:pt x="14152" y="4521"/>
                </a:lnTo>
                <a:lnTo>
                  <a:pt x="15239" y="4536"/>
                </a:lnTo>
                <a:lnTo>
                  <a:pt x="16451" y="4551"/>
                </a:lnTo>
                <a:lnTo>
                  <a:pt x="17651" y="4566"/>
                </a:lnTo>
                <a:lnTo>
                  <a:pt x="18701" y="4577"/>
                </a:lnTo>
                <a:lnTo>
                  <a:pt x="19127" y="4580"/>
                </a:lnTo>
                <a:lnTo>
                  <a:pt x="19464" y="4583"/>
                </a:lnTo>
                <a:lnTo>
                  <a:pt x="19694" y="4583"/>
                </a:lnTo>
                <a:lnTo>
                  <a:pt x="19763" y="4583"/>
                </a:lnTo>
                <a:lnTo>
                  <a:pt x="19800" y="4581"/>
                </a:lnTo>
                <a:lnTo>
                  <a:pt x="19800" y="4581"/>
                </a:lnTo>
                <a:lnTo>
                  <a:pt x="19930" y="4575"/>
                </a:lnTo>
                <a:lnTo>
                  <a:pt x="19989" y="4572"/>
                </a:lnTo>
                <a:lnTo>
                  <a:pt x="20046" y="4567"/>
                </a:lnTo>
                <a:lnTo>
                  <a:pt x="20103" y="4562"/>
                </a:lnTo>
                <a:lnTo>
                  <a:pt x="20159" y="4555"/>
                </a:lnTo>
                <a:lnTo>
                  <a:pt x="20219" y="4547"/>
                </a:lnTo>
                <a:lnTo>
                  <a:pt x="20282" y="4537"/>
                </a:lnTo>
                <a:lnTo>
                  <a:pt x="19442" y="51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09350"/>
            <a:ext cx="9143999" cy="24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lang="en-US" sz="1000" kern="1200" smtClean="0">
                <a:solidFill>
                  <a:srgbClr val="6F6754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Page </a:t>
            </a:r>
            <a:fld id="{796A3E7B-4902-4996-B6E7-88CEE4C426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7" y="6116634"/>
            <a:ext cx="1098626" cy="36620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Yellow - Profession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28600" y="237066"/>
            <a:ext cx="8686800" cy="6392333"/>
          </a:xfrm>
          <a:prstGeom prst="rect">
            <a:avLst/>
          </a:prstGeom>
          <a:solidFill>
            <a:srgbClr val="FFF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28600" y="237067"/>
            <a:ext cx="8686800" cy="914400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922078" y="1470361"/>
            <a:ext cx="6740018" cy="4781382"/>
          </a:xfrm>
        </p:spPr>
        <p:txBody>
          <a:bodyPr/>
          <a:lstStyle>
            <a:lvl1pPr marL="0" indent="0" algn="l" rtl="0" fontAlgn="base">
              <a:spcBef>
                <a:spcPct val="40000"/>
              </a:spcBef>
              <a:spcAft>
                <a:spcPct val="0"/>
              </a:spcAft>
              <a:buSzPct val="125000"/>
              <a:buFont typeface="Palatino LT Std" pitchFamily="18" charset="0"/>
              <a:buNone/>
              <a:defRPr lang="en-US" sz="2400" dirty="0">
                <a:solidFill>
                  <a:srgbClr val="6F6754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>paragraph</a:t>
            </a: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81903" y="237067"/>
            <a:ext cx="8180194" cy="914400"/>
          </a:xfrm>
        </p:spPr>
        <p:txBody>
          <a:bodyPr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400" b="1" spc="150" baseline="0" dirty="0" smtClean="0">
                <a:solidFill>
                  <a:srgbClr val="FFFFFF"/>
                </a:solidFill>
                <a:latin typeface="Arial Narrow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105" name="Freeform 9"/>
          <p:cNvSpPr>
            <a:spLocks/>
          </p:cNvSpPr>
          <p:nvPr userDrawn="1"/>
        </p:nvSpPr>
        <p:spPr bwMode="auto">
          <a:xfrm>
            <a:off x="268289" y="4913770"/>
            <a:ext cx="5980112" cy="1819275"/>
          </a:xfrm>
          <a:custGeom>
            <a:avLst/>
            <a:gdLst/>
            <a:ahLst/>
            <a:cxnLst>
              <a:cxn ang="0">
                <a:pos x="19442" y="51"/>
              </a:cxn>
              <a:cxn ang="0">
                <a:pos x="19111" y="61"/>
              </a:cxn>
              <a:cxn ang="0">
                <a:pos x="18944" y="62"/>
              </a:cxn>
              <a:cxn ang="0">
                <a:pos x="16321" y="46"/>
              </a:cxn>
              <a:cxn ang="0">
                <a:pos x="14340" y="33"/>
              </a:cxn>
              <a:cxn ang="0">
                <a:pos x="12406" y="19"/>
              </a:cxn>
              <a:cxn ang="0">
                <a:pos x="12146" y="15"/>
              </a:cxn>
              <a:cxn ang="0">
                <a:pos x="12072" y="14"/>
              </a:cxn>
              <a:cxn ang="0">
                <a:pos x="11709" y="15"/>
              </a:cxn>
              <a:cxn ang="0">
                <a:pos x="11041" y="24"/>
              </a:cxn>
              <a:cxn ang="0">
                <a:pos x="10504" y="32"/>
              </a:cxn>
              <a:cxn ang="0">
                <a:pos x="10146" y="34"/>
              </a:cxn>
              <a:cxn ang="0">
                <a:pos x="9988" y="33"/>
              </a:cxn>
              <a:cxn ang="0">
                <a:pos x="9219" y="20"/>
              </a:cxn>
              <a:cxn ang="0">
                <a:pos x="8658" y="15"/>
              </a:cxn>
              <a:cxn ang="0">
                <a:pos x="8424" y="16"/>
              </a:cxn>
              <a:cxn ang="0">
                <a:pos x="8247" y="21"/>
              </a:cxn>
              <a:cxn ang="0">
                <a:pos x="8193" y="22"/>
              </a:cxn>
              <a:cxn ang="0">
                <a:pos x="7822" y="25"/>
              </a:cxn>
              <a:cxn ang="0">
                <a:pos x="6938" y="25"/>
              </a:cxn>
              <a:cxn ang="0">
                <a:pos x="4426" y="16"/>
              </a:cxn>
              <a:cxn ang="0">
                <a:pos x="888" y="0"/>
              </a:cxn>
              <a:cxn ang="0">
                <a:pos x="574" y="1705"/>
              </a:cxn>
              <a:cxn ang="0">
                <a:pos x="446" y="2311"/>
              </a:cxn>
              <a:cxn ang="0">
                <a:pos x="341" y="2812"/>
              </a:cxn>
              <a:cxn ang="0">
                <a:pos x="261" y="3221"/>
              </a:cxn>
              <a:cxn ang="0">
                <a:pos x="247" y="3297"/>
              </a:cxn>
              <a:cxn ang="0">
                <a:pos x="196" y="3540"/>
              </a:cxn>
              <a:cxn ang="0">
                <a:pos x="122" y="3864"/>
              </a:cxn>
              <a:cxn ang="0">
                <a:pos x="23" y="4294"/>
              </a:cxn>
              <a:cxn ang="0">
                <a:pos x="0" y="4404"/>
              </a:cxn>
              <a:cxn ang="0">
                <a:pos x="99" y="4409"/>
              </a:cxn>
              <a:cxn ang="0">
                <a:pos x="683" y="4419"/>
              </a:cxn>
              <a:cxn ang="0">
                <a:pos x="2226" y="4436"/>
              </a:cxn>
              <a:cxn ang="0">
                <a:pos x="4716" y="4457"/>
              </a:cxn>
              <a:cxn ang="0">
                <a:pos x="6847" y="4471"/>
              </a:cxn>
              <a:cxn ang="0">
                <a:pos x="7307" y="4479"/>
              </a:cxn>
              <a:cxn ang="0">
                <a:pos x="7820" y="4485"/>
              </a:cxn>
              <a:cxn ang="0">
                <a:pos x="7928" y="4485"/>
              </a:cxn>
              <a:cxn ang="0">
                <a:pos x="9905" y="4458"/>
              </a:cxn>
              <a:cxn ang="0">
                <a:pos x="10448" y="4452"/>
              </a:cxn>
              <a:cxn ang="0">
                <a:pos x="11118" y="4449"/>
              </a:cxn>
              <a:cxn ang="0">
                <a:pos x="11294" y="4451"/>
              </a:cxn>
              <a:cxn ang="0">
                <a:pos x="11649" y="4458"/>
              </a:cxn>
              <a:cxn ang="0">
                <a:pos x="12504" y="4487"/>
              </a:cxn>
              <a:cxn ang="0">
                <a:pos x="12907" y="4501"/>
              </a:cxn>
              <a:cxn ang="0">
                <a:pos x="13329" y="4509"/>
              </a:cxn>
              <a:cxn ang="0">
                <a:pos x="15239" y="4536"/>
              </a:cxn>
              <a:cxn ang="0">
                <a:pos x="17651" y="4566"/>
              </a:cxn>
              <a:cxn ang="0">
                <a:pos x="19127" y="4580"/>
              </a:cxn>
              <a:cxn ang="0">
                <a:pos x="19694" y="4583"/>
              </a:cxn>
              <a:cxn ang="0">
                <a:pos x="19800" y="4581"/>
              </a:cxn>
              <a:cxn ang="0">
                <a:pos x="19930" y="4575"/>
              </a:cxn>
              <a:cxn ang="0">
                <a:pos x="20046" y="4567"/>
              </a:cxn>
              <a:cxn ang="0">
                <a:pos x="20159" y="4555"/>
              </a:cxn>
              <a:cxn ang="0">
                <a:pos x="20282" y="4537"/>
              </a:cxn>
            </a:cxnLst>
            <a:rect l="0" t="0" r="r" b="b"/>
            <a:pathLst>
              <a:path w="20282" h="4583">
                <a:moveTo>
                  <a:pt x="19442" y="51"/>
                </a:moveTo>
                <a:lnTo>
                  <a:pt x="19442" y="51"/>
                </a:lnTo>
                <a:lnTo>
                  <a:pt x="19273" y="57"/>
                </a:lnTo>
                <a:lnTo>
                  <a:pt x="19111" y="61"/>
                </a:lnTo>
                <a:lnTo>
                  <a:pt x="19027" y="62"/>
                </a:lnTo>
                <a:lnTo>
                  <a:pt x="18944" y="62"/>
                </a:lnTo>
                <a:lnTo>
                  <a:pt x="18907" y="63"/>
                </a:lnTo>
                <a:lnTo>
                  <a:pt x="16321" y="46"/>
                </a:lnTo>
                <a:lnTo>
                  <a:pt x="16321" y="46"/>
                </a:lnTo>
                <a:lnTo>
                  <a:pt x="14340" y="33"/>
                </a:lnTo>
                <a:lnTo>
                  <a:pt x="12916" y="24"/>
                </a:lnTo>
                <a:lnTo>
                  <a:pt x="12406" y="19"/>
                </a:lnTo>
                <a:lnTo>
                  <a:pt x="12238" y="16"/>
                </a:lnTo>
                <a:lnTo>
                  <a:pt x="12146" y="15"/>
                </a:lnTo>
                <a:lnTo>
                  <a:pt x="12146" y="15"/>
                </a:lnTo>
                <a:lnTo>
                  <a:pt x="12072" y="14"/>
                </a:lnTo>
                <a:lnTo>
                  <a:pt x="11973" y="14"/>
                </a:lnTo>
                <a:lnTo>
                  <a:pt x="11709" y="15"/>
                </a:lnTo>
                <a:lnTo>
                  <a:pt x="11388" y="19"/>
                </a:lnTo>
                <a:lnTo>
                  <a:pt x="11041" y="24"/>
                </a:lnTo>
                <a:lnTo>
                  <a:pt x="11041" y="24"/>
                </a:lnTo>
                <a:lnTo>
                  <a:pt x="10504" y="32"/>
                </a:lnTo>
                <a:lnTo>
                  <a:pt x="10292" y="34"/>
                </a:lnTo>
                <a:lnTo>
                  <a:pt x="10146" y="34"/>
                </a:lnTo>
                <a:lnTo>
                  <a:pt x="10146" y="34"/>
                </a:lnTo>
                <a:lnTo>
                  <a:pt x="9988" y="33"/>
                </a:lnTo>
                <a:lnTo>
                  <a:pt x="9767" y="30"/>
                </a:lnTo>
                <a:lnTo>
                  <a:pt x="9219" y="20"/>
                </a:lnTo>
                <a:lnTo>
                  <a:pt x="8930" y="18"/>
                </a:lnTo>
                <a:lnTo>
                  <a:pt x="8658" y="15"/>
                </a:lnTo>
                <a:lnTo>
                  <a:pt x="8536" y="15"/>
                </a:lnTo>
                <a:lnTo>
                  <a:pt x="8424" y="16"/>
                </a:lnTo>
                <a:lnTo>
                  <a:pt x="8327" y="18"/>
                </a:lnTo>
                <a:lnTo>
                  <a:pt x="8247" y="21"/>
                </a:lnTo>
                <a:lnTo>
                  <a:pt x="8247" y="21"/>
                </a:lnTo>
                <a:lnTo>
                  <a:pt x="8193" y="22"/>
                </a:lnTo>
                <a:lnTo>
                  <a:pt x="8102" y="24"/>
                </a:lnTo>
                <a:lnTo>
                  <a:pt x="7822" y="25"/>
                </a:lnTo>
                <a:lnTo>
                  <a:pt x="7428" y="25"/>
                </a:lnTo>
                <a:lnTo>
                  <a:pt x="6938" y="25"/>
                </a:lnTo>
                <a:lnTo>
                  <a:pt x="5753" y="22"/>
                </a:lnTo>
                <a:lnTo>
                  <a:pt x="4426" y="16"/>
                </a:lnTo>
                <a:lnTo>
                  <a:pt x="1985" y="6"/>
                </a:lnTo>
                <a:lnTo>
                  <a:pt x="888" y="0"/>
                </a:lnTo>
                <a:lnTo>
                  <a:pt x="574" y="1705"/>
                </a:lnTo>
                <a:lnTo>
                  <a:pt x="574" y="1705"/>
                </a:lnTo>
                <a:lnTo>
                  <a:pt x="536" y="1885"/>
                </a:lnTo>
                <a:lnTo>
                  <a:pt x="446" y="2311"/>
                </a:lnTo>
                <a:lnTo>
                  <a:pt x="393" y="2563"/>
                </a:lnTo>
                <a:lnTo>
                  <a:pt x="341" y="2812"/>
                </a:lnTo>
                <a:lnTo>
                  <a:pt x="296" y="3039"/>
                </a:lnTo>
                <a:lnTo>
                  <a:pt x="261" y="3221"/>
                </a:lnTo>
                <a:lnTo>
                  <a:pt x="261" y="3221"/>
                </a:lnTo>
                <a:lnTo>
                  <a:pt x="247" y="3297"/>
                </a:lnTo>
                <a:lnTo>
                  <a:pt x="231" y="3377"/>
                </a:lnTo>
                <a:lnTo>
                  <a:pt x="196" y="3540"/>
                </a:lnTo>
                <a:lnTo>
                  <a:pt x="159" y="3703"/>
                </a:lnTo>
                <a:lnTo>
                  <a:pt x="122" y="3864"/>
                </a:lnTo>
                <a:lnTo>
                  <a:pt x="53" y="4163"/>
                </a:lnTo>
                <a:lnTo>
                  <a:pt x="23" y="4294"/>
                </a:lnTo>
                <a:lnTo>
                  <a:pt x="0" y="4404"/>
                </a:lnTo>
                <a:lnTo>
                  <a:pt x="0" y="4404"/>
                </a:lnTo>
                <a:lnTo>
                  <a:pt x="32" y="4406"/>
                </a:lnTo>
                <a:lnTo>
                  <a:pt x="99" y="4409"/>
                </a:lnTo>
                <a:lnTo>
                  <a:pt x="333" y="4415"/>
                </a:lnTo>
                <a:lnTo>
                  <a:pt x="683" y="4419"/>
                </a:lnTo>
                <a:lnTo>
                  <a:pt x="1128" y="4425"/>
                </a:lnTo>
                <a:lnTo>
                  <a:pt x="2226" y="4436"/>
                </a:lnTo>
                <a:lnTo>
                  <a:pt x="3474" y="4447"/>
                </a:lnTo>
                <a:lnTo>
                  <a:pt x="4716" y="4457"/>
                </a:lnTo>
                <a:lnTo>
                  <a:pt x="5796" y="4464"/>
                </a:lnTo>
                <a:lnTo>
                  <a:pt x="6847" y="4471"/>
                </a:lnTo>
                <a:lnTo>
                  <a:pt x="6847" y="4471"/>
                </a:lnTo>
                <a:lnTo>
                  <a:pt x="7307" y="4479"/>
                </a:lnTo>
                <a:lnTo>
                  <a:pt x="7669" y="4484"/>
                </a:lnTo>
                <a:lnTo>
                  <a:pt x="7820" y="4485"/>
                </a:lnTo>
                <a:lnTo>
                  <a:pt x="7928" y="4485"/>
                </a:lnTo>
                <a:lnTo>
                  <a:pt x="7928" y="4485"/>
                </a:lnTo>
                <a:lnTo>
                  <a:pt x="9905" y="4458"/>
                </a:lnTo>
                <a:lnTo>
                  <a:pt x="9905" y="4458"/>
                </a:lnTo>
                <a:lnTo>
                  <a:pt x="10066" y="4455"/>
                </a:lnTo>
                <a:lnTo>
                  <a:pt x="10448" y="4452"/>
                </a:lnTo>
                <a:lnTo>
                  <a:pt x="10906" y="4449"/>
                </a:lnTo>
                <a:lnTo>
                  <a:pt x="11118" y="4449"/>
                </a:lnTo>
                <a:lnTo>
                  <a:pt x="11294" y="4451"/>
                </a:lnTo>
                <a:lnTo>
                  <a:pt x="11294" y="4451"/>
                </a:lnTo>
                <a:lnTo>
                  <a:pt x="11461" y="4453"/>
                </a:lnTo>
                <a:lnTo>
                  <a:pt x="11649" y="4458"/>
                </a:lnTo>
                <a:lnTo>
                  <a:pt x="12069" y="4471"/>
                </a:lnTo>
                <a:lnTo>
                  <a:pt x="12504" y="4487"/>
                </a:lnTo>
                <a:lnTo>
                  <a:pt x="12907" y="4501"/>
                </a:lnTo>
                <a:lnTo>
                  <a:pt x="12907" y="4501"/>
                </a:lnTo>
                <a:lnTo>
                  <a:pt x="13059" y="4505"/>
                </a:lnTo>
                <a:lnTo>
                  <a:pt x="13329" y="4509"/>
                </a:lnTo>
                <a:lnTo>
                  <a:pt x="14152" y="4521"/>
                </a:lnTo>
                <a:lnTo>
                  <a:pt x="15239" y="4536"/>
                </a:lnTo>
                <a:lnTo>
                  <a:pt x="16451" y="4551"/>
                </a:lnTo>
                <a:lnTo>
                  <a:pt x="17651" y="4566"/>
                </a:lnTo>
                <a:lnTo>
                  <a:pt x="18701" y="4577"/>
                </a:lnTo>
                <a:lnTo>
                  <a:pt x="19127" y="4580"/>
                </a:lnTo>
                <a:lnTo>
                  <a:pt x="19464" y="4583"/>
                </a:lnTo>
                <a:lnTo>
                  <a:pt x="19694" y="4583"/>
                </a:lnTo>
                <a:lnTo>
                  <a:pt x="19763" y="4583"/>
                </a:lnTo>
                <a:lnTo>
                  <a:pt x="19800" y="4581"/>
                </a:lnTo>
                <a:lnTo>
                  <a:pt x="19800" y="4581"/>
                </a:lnTo>
                <a:lnTo>
                  <a:pt x="19930" y="4575"/>
                </a:lnTo>
                <a:lnTo>
                  <a:pt x="19989" y="4572"/>
                </a:lnTo>
                <a:lnTo>
                  <a:pt x="20046" y="4567"/>
                </a:lnTo>
                <a:lnTo>
                  <a:pt x="20103" y="4562"/>
                </a:lnTo>
                <a:lnTo>
                  <a:pt x="20159" y="4555"/>
                </a:lnTo>
                <a:lnTo>
                  <a:pt x="20219" y="4547"/>
                </a:lnTo>
                <a:lnTo>
                  <a:pt x="20282" y="4537"/>
                </a:lnTo>
                <a:lnTo>
                  <a:pt x="19442" y="51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09350"/>
            <a:ext cx="9143999" cy="24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lang="en-US" sz="1000" kern="1200" smtClean="0">
                <a:solidFill>
                  <a:srgbClr val="6F6754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Page </a:t>
            </a:r>
            <a:fld id="{796A3E7B-4902-4996-B6E7-88CEE4C426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8" y="6120919"/>
            <a:ext cx="1098170" cy="366057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Yellow White BG - Profession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28600" y="237067"/>
            <a:ext cx="8686800" cy="914400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81903" y="237067"/>
            <a:ext cx="8180194" cy="914400"/>
          </a:xfrm>
        </p:spPr>
        <p:txBody>
          <a:bodyPr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400" b="1" spc="150" baseline="0" dirty="0" smtClean="0">
                <a:solidFill>
                  <a:srgbClr val="FFFFFF"/>
                </a:solidFill>
                <a:latin typeface="Arial Narrow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105" name="Freeform 9"/>
          <p:cNvSpPr>
            <a:spLocks/>
          </p:cNvSpPr>
          <p:nvPr userDrawn="1"/>
        </p:nvSpPr>
        <p:spPr bwMode="auto">
          <a:xfrm>
            <a:off x="268289" y="4913770"/>
            <a:ext cx="5980112" cy="1819275"/>
          </a:xfrm>
          <a:custGeom>
            <a:avLst/>
            <a:gdLst/>
            <a:ahLst/>
            <a:cxnLst>
              <a:cxn ang="0">
                <a:pos x="19442" y="51"/>
              </a:cxn>
              <a:cxn ang="0">
                <a:pos x="19111" y="61"/>
              </a:cxn>
              <a:cxn ang="0">
                <a:pos x="18944" y="62"/>
              </a:cxn>
              <a:cxn ang="0">
                <a:pos x="16321" y="46"/>
              </a:cxn>
              <a:cxn ang="0">
                <a:pos x="14340" y="33"/>
              </a:cxn>
              <a:cxn ang="0">
                <a:pos x="12406" y="19"/>
              </a:cxn>
              <a:cxn ang="0">
                <a:pos x="12146" y="15"/>
              </a:cxn>
              <a:cxn ang="0">
                <a:pos x="12072" y="14"/>
              </a:cxn>
              <a:cxn ang="0">
                <a:pos x="11709" y="15"/>
              </a:cxn>
              <a:cxn ang="0">
                <a:pos x="11041" y="24"/>
              </a:cxn>
              <a:cxn ang="0">
                <a:pos x="10504" y="32"/>
              </a:cxn>
              <a:cxn ang="0">
                <a:pos x="10146" y="34"/>
              </a:cxn>
              <a:cxn ang="0">
                <a:pos x="9988" y="33"/>
              </a:cxn>
              <a:cxn ang="0">
                <a:pos x="9219" y="20"/>
              </a:cxn>
              <a:cxn ang="0">
                <a:pos x="8658" y="15"/>
              </a:cxn>
              <a:cxn ang="0">
                <a:pos x="8424" y="16"/>
              </a:cxn>
              <a:cxn ang="0">
                <a:pos x="8247" y="21"/>
              </a:cxn>
              <a:cxn ang="0">
                <a:pos x="8193" y="22"/>
              </a:cxn>
              <a:cxn ang="0">
                <a:pos x="7822" y="25"/>
              </a:cxn>
              <a:cxn ang="0">
                <a:pos x="6938" y="25"/>
              </a:cxn>
              <a:cxn ang="0">
                <a:pos x="4426" y="16"/>
              </a:cxn>
              <a:cxn ang="0">
                <a:pos x="888" y="0"/>
              </a:cxn>
              <a:cxn ang="0">
                <a:pos x="574" y="1705"/>
              </a:cxn>
              <a:cxn ang="0">
                <a:pos x="446" y="2311"/>
              </a:cxn>
              <a:cxn ang="0">
                <a:pos x="341" y="2812"/>
              </a:cxn>
              <a:cxn ang="0">
                <a:pos x="261" y="3221"/>
              </a:cxn>
              <a:cxn ang="0">
                <a:pos x="247" y="3297"/>
              </a:cxn>
              <a:cxn ang="0">
                <a:pos x="196" y="3540"/>
              </a:cxn>
              <a:cxn ang="0">
                <a:pos x="122" y="3864"/>
              </a:cxn>
              <a:cxn ang="0">
                <a:pos x="23" y="4294"/>
              </a:cxn>
              <a:cxn ang="0">
                <a:pos x="0" y="4404"/>
              </a:cxn>
              <a:cxn ang="0">
                <a:pos x="99" y="4409"/>
              </a:cxn>
              <a:cxn ang="0">
                <a:pos x="683" y="4419"/>
              </a:cxn>
              <a:cxn ang="0">
                <a:pos x="2226" y="4436"/>
              </a:cxn>
              <a:cxn ang="0">
                <a:pos x="4716" y="4457"/>
              </a:cxn>
              <a:cxn ang="0">
                <a:pos x="6847" y="4471"/>
              </a:cxn>
              <a:cxn ang="0">
                <a:pos x="7307" y="4479"/>
              </a:cxn>
              <a:cxn ang="0">
                <a:pos x="7820" y="4485"/>
              </a:cxn>
              <a:cxn ang="0">
                <a:pos x="7928" y="4485"/>
              </a:cxn>
              <a:cxn ang="0">
                <a:pos x="9905" y="4458"/>
              </a:cxn>
              <a:cxn ang="0">
                <a:pos x="10448" y="4452"/>
              </a:cxn>
              <a:cxn ang="0">
                <a:pos x="11118" y="4449"/>
              </a:cxn>
              <a:cxn ang="0">
                <a:pos x="11294" y="4451"/>
              </a:cxn>
              <a:cxn ang="0">
                <a:pos x="11649" y="4458"/>
              </a:cxn>
              <a:cxn ang="0">
                <a:pos x="12504" y="4487"/>
              </a:cxn>
              <a:cxn ang="0">
                <a:pos x="12907" y="4501"/>
              </a:cxn>
              <a:cxn ang="0">
                <a:pos x="13329" y="4509"/>
              </a:cxn>
              <a:cxn ang="0">
                <a:pos x="15239" y="4536"/>
              </a:cxn>
              <a:cxn ang="0">
                <a:pos x="17651" y="4566"/>
              </a:cxn>
              <a:cxn ang="0">
                <a:pos x="19127" y="4580"/>
              </a:cxn>
              <a:cxn ang="0">
                <a:pos x="19694" y="4583"/>
              </a:cxn>
              <a:cxn ang="0">
                <a:pos x="19800" y="4581"/>
              </a:cxn>
              <a:cxn ang="0">
                <a:pos x="19930" y="4575"/>
              </a:cxn>
              <a:cxn ang="0">
                <a:pos x="20046" y="4567"/>
              </a:cxn>
              <a:cxn ang="0">
                <a:pos x="20159" y="4555"/>
              </a:cxn>
              <a:cxn ang="0">
                <a:pos x="20282" y="4537"/>
              </a:cxn>
            </a:cxnLst>
            <a:rect l="0" t="0" r="r" b="b"/>
            <a:pathLst>
              <a:path w="20282" h="4583">
                <a:moveTo>
                  <a:pt x="19442" y="51"/>
                </a:moveTo>
                <a:lnTo>
                  <a:pt x="19442" y="51"/>
                </a:lnTo>
                <a:lnTo>
                  <a:pt x="19273" y="57"/>
                </a:lnTo>
                <a:lnTo>
                  <a:pt x="19111" y="61"/>
                </a:lnTo>
                <a:lnTo>
                  <a:pt x="19027" y="62"/>
                </a:lnTo>
                <a:lnTo>
                  <a:pt x="18944" y="62"/>
                </a:lnTo>
                <a:lnTo>
                  <a:pt x="18907" y="63"/>
                </a:lnTo>
                <a:lnTo>
                  <a:pt x="16321" y="46"/>
                </a:lnTo>
                <a:lnTo>
                  <a:pt x="16321" y="46"/>
                </a:lnTo>
                <a:lnTo>
                  <a:pt x="14340" y="33"/>
                </a:lnTo>
                <a:lnTo>
                  <a:pt x="12916" y="24"/>
                </a:lnTo>
                <a:lnTo>
                  <a:pt x="12406" y="19"/>
                </a:lnTo>
                <a:lnTo>
                  <a:pt x="12238" y="16"/>
                </a:lnTo>
                <a:lnTo>
                  <a:pt x="12146" y="15"/>
                </a:lnTo>
                <a:lnTo>
                  <a:pt x="12146" y="15"/>
                </a:lnTo>
                <a:lnTo>
                  <a:pt x="12072" y="14"/>
                </a:lnTo>
                <a:lnTo>
                  <a:pt x="11973" y="14"/>
                </a:lnTo>
                <a:lnTo>
                  <a:pt x="11709" y="15"/>
                </a:lnTo>
                <a:lnTo>
                  <a:pt x="11388" y="19"/>
                </a:lnTo>
                <a:lnTo>
                  <a:pt x="11041" y="24"/>
                </a:lnTo>
                <a:lnTo>
                  <a:pt x="11041" y="24"/>
                </a:lnTo>
                <a:lnTo>
                  <a:pt x="10504" y="32"/>
                </a:lnTo>
                <a:lnTo>
                  <a:pt x="10292" y="34"/>
                </a:lnTo>
                <a:lnTo>
                  <a:pt x="10146" y="34"/>
                </a:lnTo>
                <a:lnTo>
                  <a:pt x="10146" y="34"/>
                </a:lnTo>
                <a:lnTo>
                  <a:pt x="9988" y="33"/>
                </a:lnTo>
                <a:lnTo>
                  <a:pt x="9767" y="30"/>
                </a:lnTo>
                <a:lnTo>
                  <a:pt x="9219" y="20"/>
                </a:lnTo>
                <a:lnTo>
                  <a:pt x="8930" y="18"/>
                </a:lnTo>
                <a:lnTo>
                  <a:pt x="8658" y="15"/>
                </a:lnTo>
                <a:lnTo>
                  <a:pt x="8536" y="15"/>
                </a:lnTo>
                <a:lnTo>
                  <a:pt x="8424" y="16"/>
                </a:lnTo>
                <a:lnTo>
                  <a:pt x="8327" y="18"/>
                </a:lnTo>
                <a:lnTo>
                  <a:pt x="8247" y="21"/>
                </a:lnTo>
                <a:lnTo>
                  <a:pt x="8247" y="21"/>
                </a:lnTo>
                <a:lnTo>
                  <a:pt x="8193" y="22"/>
                </a:lnTo>
                <a:lnTo>
                  <a:pt x="8102" y="24"/>
                </a:lnTo>
                <a:lnTo>
                  <a:pt x="7822" y="25"/>
                </a:lnTo>
                <a:lnTo>
                  <a:pt x="7428" y="25"/>
                </a:lnTo>
                <a:lnTo>
                  <a:pt x="6938" y="25"/>
                </a:lnTo>
                <a:lnTo>
                  <a:pt x="5753" y="22"/>
                </a:lnTo>
                <a:lnTo>
                  <a:pt x="4426" y="16"/>
                </a:lnTo>
                <a:lnTo>
                  <a:pt x="1985" y="6"/>
                </a:lnTo>
                <a:lnTo>
                  <a:pt x="888" y="0"/>
                </a:lnTo>
                <a:lnTo>
                  <a:pt x="574" y="1705"/>
                </a:lnTo>
                <a:lnTo>
                  <a:pt x="574" y="1705"/>
                </a:lnTo>
                <a:lnTo>
                  <a:pt x="536" y="1885"/>
                </a:lnTo>
                <a:lnTo>
                  <a:pt x="446" y="2311"/>
                </a:lnTo>
                <a:lnTo>
                  <a:pt x="393" y="2563"/>
                </a:lnTo>
                <a:lnTo>
                  <a:pt x="341" y="2812"/>
                </a:lnTo>
                <a:lnTo>
                  <a:pt x="296" y="3039"/>
                </a:lnTo>
                <a:lnTo>
                  <a:pt x="261" y="3221"/>
                </a:lnTo>
                <a:lnTo>
                  <a:pt x="261" y="3221"/>
                </a:lnTo>
                <a:lnTo>
                  <a:pt x="247" y="3297"/>
                </a:lnTo>
                <a:lnTo>
                  <a:pt x="231" y="3377"/>
                </a:lnTo>
                <a:lnTo>
                  <a:pt x="196" y="3540"/>
                </a:lnTo>
                <a:lnTo>
                  <a:pt x="159" y="3703"/>
                </a:lnTo>
                <a:lnTo>
                  <a:pt x="122" y="3864"/>
                </a:lnTo>
                <a:lnTo>
                  <a:pt x="53" y="4163"/>
                </a:lnTo>
                <a:lnTo>
                  <a:pt x="23" y="4294"/>
                </a:lnTo>
                <a:lnTo>
                  <a:pt x="0" y="4404"/>
                </a:lnTo>
                <a:lnTo>
                  <a:pt x="0" y="4404"/>
                </a:lnTo>
                <a:lnTo>
                  <a:pt x="32" y="4406"/>
                </a:lnTo>
                <a:lnTo>
                  <a:pt x="99" y="4409"/>
                </a:lnTo>
                <a:lnTo>
                  <a:pt x="333" y="4415"/>
                </a:lnTo>
                <a:lnTo>
                  <a:pt x="683" y="4419"/>
                </a:lnTo>
                <a:lnTo>
                  <a:pt x="1128" y="4425"/>
                </a:lnTo>
                <a:lnTo>
                  <a:pt x="2226" y="4436"/>
                </a:lnTo>
                <a:lnTo>
                  <a:pt x="3474" y="4447"/>
                </a:lnTo>
                <a:lnTo>
                  <a:pt x="4716" y="4457"/>
                </a:lnTo>
                <a:lnTo>
                  <a:pt x="5796" y="4464"/>
                </a:lnTo>
                <a:lnTo>
                  <a:pt x="6847" y="4471"/>
                </a:lnTo>
                <a:lnTo>
                  <a:pt x="6847" y="4471"/>
                </a:lnTo>
                <a:lnTo>
                  <a:pt x="7307" y="4479"/>
                </a:lnTo>
                <a:lnTo>
                  <a:pt x="7669" y="4484"/>
                </a:lnTo>
                <a:lnTo>
                  <a:pt x="7820" y="4485"/>
                </a:lnTo>
                <a:lnTo>
                  <a:pt x="7928" y="4485"/>
                </a:lnTo>
                <a:lnTo>
                  <a:pt x="7928" y="4485"/>
                </a:lnTo>
                <a:lnTo>
                  <a:pt x="9905" y="4458"/>
                </a:lnTo>
                <a:lnTo>
                  <a:pt x="9905" y="4458"/>
                </a:lnTo>
                <a:lnTo>
                  <a:pt x="10066" y="4455"/>
                </a:lnTo>
                <a:lnTo>
                  <a:pt x="10448" y="4452"/>
                </a:lnTo>
                <a:lnTo>
                  <a:pt x="10906" y="4449"/>
                </a:lnTo>
                <a:lnTo>
                  <a:pt x="11118" y="4449"/>
                </a:lnTo>
                <a:lnTo>
                  <a:pt x="11294" y="4451"/>
                </a:lnTo>
                <a:lnTo>
                  <a:pt x="11294" y="4451"/>
                </a:lnTo>
                <a:lnTo>
                  <a:pt x="11461" y="4453"/>
                </a:lnTo>
                <a:lnTo>
                  <a:pt x="11649" y="4458"/>
                </a:lnTo>
                <a:lnTo>
                  <a:pt x="12069" y="4471"/>
                </a:lnTo>
                <a:lnTo>
                  <a:pt x="12504" y="4487"/>
                </a:lnTo>
                <a:lnTo>
                  <a:pt x="12907" y="4501"/>
                </a:lnTo>
                <a:lnTo>
                  <a:pt x="12907" y="4501"/>
                </a:lnTo>
                <a:lnTo>
                  <a:pt x="13059" y="4505"/>
                </a:lnTo>
                <a:lnTo>
                  <a:pt x="13329" y="4509"/>
                </a:lnTo>
                <a:lnTo>
                  <a:pt x="14152" y="4521"/>
                </a:lnTo>
                <a:lnTo>
                  <a:pt x="15239" y="4536"/>
                </a:lnTo>
                <a:lnTo>
                  <a:pt x="16451" y="4551"/>
                </a:lnTo>
                <a:lnTo>
                  <a:pt x="17651" y="4566"/>
                </a:lnTo>
                <a:lnTo>
                  <a:pt x="18701" y="4577"/>
                </a:lnTo>
                <a:lnTo>
                  <a:pt x="19127" y="4580"/>
                </a:lnTo>
                <a:lnTo>
                  <a:pt x="19464" y="4583"/>
                </a:lnTo>
                <a:lnTo>
                  <a:pt x="19694" y="4583"/>
                </a:lnTo>
                <a:lnTo>
                  <a:pt x="19763" y="4583"/>
                </a:lnTo>
                <a:lnTo>
                  <a:pt x="19800" y="4581"/>
                </a:lnTo>
                <a:lnTo>
                  <a:pt x="19800" y="4581"/>
                </a:lnTo>
                <a:lnTo>
                  <a:pt x="19930" y="4575"/>
                </a:lnTo>
                <a:lnTo>
                  <a:pt x="19989" y="4572"/>
                </a:lnTo>
                <a:lnTo>
                  <a:pt x="20046" y="4567"/>
                </a:lnTo>
                <a:lnTo>
                  <a:pt x="20103" y="4562"/>
                </a:lnTo>
                <a:lnTo>
                  <a:pt x="20159" y="4555"/>
                </a:lnTo>
                <a:lnTo>
                  <a:pt x="20219" y="4547"/>
                </a:lnTo>
                <a:lnTo>
                  <a:pt x="20282" y="4537"/>
                </a:lnTo>
                <a:lnTo>
                  <a:pt x="19442" y="51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09350"/>
            <a:ext cx="9143999" cy="24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lang="en-US" sz="1000" kern="1200" smtClean="0">
                <a:solidFill>
                  <a:srgbClr val="6F6754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Page </a:t>
            </a:r>
            <a:fld id="{796A3E7B-4902-4996-B6E7-88CEE4C426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7" y="6116634"/>
            <a:ext cx="1098626" cy="366209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0"/>
          </p:nvPr>
        </p:nvSpPr>
        <p:spPr>
          <a:xfrm>
            <a:off x="4810125" y="1470362"/>
            <a:ext cx="3851972" cy="4781381"/>
          </a:xfrm>
        </p:spPr>
        <p:txBody>
          <a:bodyPr/>
          <a:lstStyle>
            <a:lvl1pPr>
              <a:buClr>
                <a:srgbClr val="6F6754"/>
              </a:buClr>
              <a:defRPr>
                <a:solidFill>
                  <a:srgbClr val="6F6754"/>
                </a:solidFill>
              </a:defRPr>
            </a:lvl1pPr>
            <a:lvl2pPr>
              <a:buClr>
                <a:srgbClr val="6F6754"/>
              </a:buClr>
              <a:defRPr>
                <a:solidFill>
                  <a:srgbClr val="6F6754"/>
                </a:solidFill>
              </a:defRPr>
            </a:lvl2pPr>
            <a:lvl3pPr>
              <a:buClr>
                <a:srgbClr val="6F6754"/>
              </a:buClr>
              <a:defRPr>
                <a:solidFill>
                  <a:srgbClr val="6F6754"/>
                </a:solidFill>
              </a:defRPr>
            </a:lvl3pPr>
            <a:lvl4pPr>
              <a:buClr>
                <a:srgbClr val="6F6754"/>
              </a:buClr>
              <a:defRPr>
                <a:solidFill>
                  <a:srgbClr val="6F6754"/>
                </a:solidFill>
              </a:defRPr>
            </a:lvl4pPr>
            <a:lvl5pPr>
              <a:buClr>
                <a:srgbClr val="6F6754"/>
              </a:buClr>
              <a:defRPr>
                <a:solidFill>
                  <a:srgbClr val="6F6754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81903" y="1470362"/>
            <a:ext cx="3851972" cy="4781381"/>
          </a:xfrm>
        </p:spPr>
        <p:txBody>
          <a:bodyPr/>
          <a:lstStyle>
            <a:lvl1pPr>
              <a:buClr>
                <a:srgbClr val="6F6754"/>
              </a:buClr>
              <a:defRPr>
                <a:solidFill>
                  <a:srgbClr val="6F6754"/>
                </a:solidFill>
              </a:defRPr>
            </a:lvl1pPr>
            <a:lvl2pPr>
              <a:buClr>
                <a:srgbClr val="6F6754"/>
              </a:buClr>
              <a:defRPr>
                <a:solidFill>
                  <a:srgbClr val="6F6754"/>
                </a:solidFill>
              </a:defRPr>
            </a:lvl2pPr>
            <a:lvl3pPr>
              <a:buClr>
                <a:srgbClr val="6F6754"/>
              </a:buClr>
              <a:defRPr>
                <a:solidFill>
                  <a:srgbClr val="6F6754"/>
                </a:solidFill>
              </a:defRPr>
            </a:lvl3pPr>
            <a:lvl4pPr>
              <a:buClr>
                <a:srgbClr val="6F6754"/>
              </a:buClr>
              <a:defRPr>
                <a:solidFill>
                  <a:srgbClr val="6F6754"/>
                </a:solidFill>
              </a:defRPr>
            </a:lvl4pPr>
            <a:lvl5pPr>
              <a:buClr>
                <a:srgbClr val="6F6754"/>
              </a:buClr>
              <a:defRPr>
                <a:solidFill>
                  <a:srgbClr val="6F6754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9455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Yellow - Profession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28600" y="237066"/>
            <a:ext cx="8686800" cy="6392333"/>
          </a:xfrm>
          <a:prstGeom prst="rect">
            <a:avLst/>
          </a:prstGeom>
          <a:solidFill>
            <a:srgbClr val="FFF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28600" y="237067"/>
            <a:ext cx="8686800" cy="914400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81903" y="237067"/>
            <a:ext cx="8180194" cy="914400"/>
          </a:xfrm>
        </p:spPr>
        <p:txBody>
          <a:bodyPr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400" b="1" spc="150" baseline="0" dirty="0" smtClean="0">
                <a:solidFill>
                  <a:srgbClr val="FFFFFF"/>
                </a:solidFill>
                <a:latin typeface="Arial Narrow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105" name="Freeform 9"/>
          <p:cNvSpPr>
            <a:spLocks/>
          </p:cNvSpPr>
          <p:nvPr userDrawn="1"/>
        </p:nvSpPr>
        <p:spPr bwMode="auto">
          <a:xfrm>
            <a:off x="268289" y="4913770"/>
            <a:ext cx="5980112" cy="1819275"/>
          </a:xfrm>
          <a:custGeom>
            <a:avLst/>
            <a:gdLst/>
            <a:ahLst/>
            <a:cxnLst>
              <a:cxn ang="0">
                <a:pos x="19442" y="51"/>
              </a:cxn>
              <a:cxn ang="0">
                <a:pos x="19111" y="61"/>
              </a:cxn>
              <a:cxn ang="0">
                <a:pos x="18944" y="62"/>
              </a:cxn>
              <a:cxn ang="0">
                <a:pos x="16321" y="46"/>
              </a:cxn>
              <a:cxn ang="0">
                <a:pos x="14340" y="33"/>
              </a:cxn>
              <a:cxn ang="0">
                <a:pos x="12406" y="19"/>
              </a:cxn>
              <a:cxn ang="0">
                <a:pos x="12146" y="15"/>
              </a:cxn>
              <a:cxn ang="0">
                <a:pos x="12072" y="14"/>
              </a:cxn>
              <a:cxn ang="0">
                <a:pos x="11709" y="15"/>
              </a:cxn>
              <a:cxn ang="0">
                <a:pos x="11041" y="24"/>
              </a:cxn>
              <a:cxn ang="0">
                <a:pos x="10504" y="32"/>
              </a:cxn>
              <a:cxn ang="0">
                <a:pos x="10146" y="34"/>
              </a:cxn>
              <a:cxn ang="0">
                <a:pos x="9988" y="33"/>
              </a:cxn>
              <a:cxn ang="0">
                <a:pos x="9219" y="20"/>
              </a:cxn>
              <a:cxn ang="0">
                <a:pos x="8658" y="15"/>
              </a:cxn>
              <a:cxn ang="0">
                <a:pos x="8424" y="16"/>
              </a:cxn>
              <a:cxn ang="0">
                <a:pos x="8247" y="21"/>
              </a:cxn>
              <a:cxn ang="0">
                <a:pos x="8193" y="22"/>
              </a:cxn>
              <a:cxn ang="0">
                <a:pos x="7822" y="25"/>
              </a:cxn>
              <a:cxn ang="0">
                <a:pos x="6938" y="25"/>
              </a:cxn>
              <a:cxn ang="0">
                <a:pos x="4426" y="16"/>
              </a:cxn>
              <a:cxn ang="0">
                <a:pos x="888" y="0"/>
              </a:cxn>
              <a:cxn ang="0">
                <a:pos x="574" y="1705"/>
              </a:cxn>
              <a:cxn ang="0">
                <a:pos x="446" y="2311"/>
              </a:cxn>
              <a:cxn ang="0">
                <a:pos x="341" y="2812"/>
              </a:cxn>
              <a:cxn ang="0">
                <a:pos x="261" y="3221"/>
              </a:cxn>
              <a:cxn ang="0">
                <a:pos x="247" y="3297"/>
              </a:cxn>
              <a:cxn ang="0">
                <a:pos x="196" y="3540"/>
              </a:cxn>
              <a:cxn ang="0">
                <a:pos x="122" y="3864"/>
              </a:cxn>
              <a:cxn ang="0">
                <a:pos x="23" y="4294"/>
              </a:cxn>
              <a:cxn ang="0">
                <a:pos x="0" y="4404"/>
              </a:cxn>
              <a:cxn ang="0">
                <a:pos x="99" y="4409"/>
              </a:cxn>
              <a:cxn ang="0">
                <a:pos x="683" y="4419"/>
              </a:cxn>
              <a:cxn ang="0">
                <a:pos x="2226" y="4436"/>
              </a:cxn>
              <a:cxn ang="0">
                <a:pos x="4716" y="4457"/>
              </a:cxn>
              <a:cxn ang="0">
                <a:pos x="6847" y="4471"/>
              </a:cxn>
              <a:cxn ang="0">
                <a:pos x="7307" y="4479"/>
              </a:cxn>
              <a:cxn ang="0">
                <a:pos x="7820" y="4485"/>
              </a:cxn>
              <a:cxn ang="0">
                <a:pos x="7928" y="4485"/>
              </a:cxn>
              <a:cxn ang="0">
                <a:pos x="9905" y="4458"/>
              </a:cxn>
              <a:cxn ang="0">
                <a:pos x="10448" y="4452"/>
              </a:cxn>
              <a:cxn ang="0">
                <a:pos x="11118" y="4449"/>
              </a:cxn>
              <a:cxn ang="0">
                <a:pos x="11294" y="4451"/>
              </a:cxn>
              <a:cxn ang="0">
                <a:pos x="11649" y="4458"/>
              </a:cxn>
              <a:cxn ang="0">
                <a:pos x="12504" y="4487"/>
              </a:cxn>
              <a:cxn ang="0">
                <a:pos x="12907" y="4501"/>
              </a:cxn>
              <a:cxn ang="0">
                <a:pos x="13329" y="4509"/>
              </a:cxn>
              <a:cxn ang="0">
                <a:pos x="15239" y="4536"/>
              </a:cxn>
              <a:cxn ang="0">
                <a:pos x="17651" y="4566"/>
              </a:cxn>
              <a:cxn ang="0">
                <a:pos x="19127" y="4580"/>
              </a:cxn>
              <a:cxn ang="0">
                <a:pos x="19694" y="4583"/>
              </a:cxn>
              <a:cxn ang="0">
                <a:pos x="19800" y="4581"/>
              </a:cxn>
              <a:cxn ang="0">
                <a:pos x="19930" y="4575"/>
              </a:cxn>
              <a:cxn ang="0">
                <a:pos x="20046" y="4567"/>
              </a:cxn>
              <a:cxn ang="0">
                <a:pos x="20159" y="4555"/>
              </a:cxn>
              <a:cxn ang="0">
                <a:pos x="20282" y="4537"/>
              </a:cxn>
            </a:cxnLst>
            <a:rect l="0" t="0" r="r" b="b"/>
            <a:pathLst>
              <a:path w="20282" h="4583">
                <a:moveTo>
                  <a:pt x="19442" y="51"/>
                </a:moveTo>
                <a:lnTo>
                  <a:pt x="19442" y="51"/>
                </a:lnTo>
                <a:lnTo>
                  <a:pt x="19273" y="57"/>
                </a:lnTo>
                <a:lnTo>
                  <a:pt x="19111" y="61"/>
                </a:lnTo>
                <a:lnTo>
                  <a:pt x="19027" y="62"/>
                </a:lnTo>
                <a:lnTo>
                  <a:pt x="18944" y="62"/>
                </a:lnTo>
                <a:lnTo>
                  <a:pt x="18907" y="63"/>
                </a:lnTo>
                <a:lnTo>
                  <a:pt x="16321" y="46"/>
                </a:lnTo>
                <a:lnTo>
                  <a:pt x="16321" y="46"/>
                </a:lnTo>
                <a:lnTo>
                  <a:pt x="14340" y="33"/>
                </a:lnTo>
                <a:lnTo>
                  <a:pt x="12916" y="24"/>
                </a:lnTo>
                <a:lnTo>
                  <a:pt x="12406" y="19"/>
                </a:lnTo>
                <a:lnTo>
                  <a:pt x="12238" y="16"/>
                </a:lnTo>
                <a:lnTo>
                  <a:pt x="12146" y="15"/>
                </a:lnTo>
                <a:lnTo>
                  <a:pt x="12146" y="15"/>
                </a:lnTo>
                <a:lnTo>
                  <a:pt x="12072" y="14"/>
                </a:lnTo>
                <a:lnTo>
                  <a:pt x="11973" y="14"/>
                </a:lnTo>
                <a:lnTo>
                  <a:pt x="11709" y="15"/>
                </a:lnTo>
                <a:lnTo>
                  <a:pt x="11388" y="19"/>
                </a:lnTo>
                <a:lnTo>
                  <a:pt x="11041" y="24"/>
                </a:lnTo>
                <a:lnTo>
                  <a:pt x="11041" y="24"/>
                </a:lnTo>
                <a:lnTo>
                  <a:pt x="10504" y="32"/>
                </a:lnTo>
                <a:lnTo>
                  <a:pt x="10292" y="34"/>
                </a:lnTo>
                <a:lnTo>
                  <a:pt x="10146" y="34"/>
                </a:lnTo>
                <a:lnTo>
                  <a:pt x="10146" y="34"/>
                </a:lnTo>
                <a:lnTo>
                  <a:pt x="9988" y="33"/>
                </a:lnTo>
                <a:lnTo>
                  <a:pt x="9767" y="30"/>
                </a:lnTo>
                <a:lnTo>
                  <a:pt x="9219" y="20"/>
                </a:lnTo>
                <a:lnTo>
                  <a:pt x="8930" y="18"/>
                </a:lnTo>
                <a:lnTo>
                  <a:pt x="8658" y="15"/>
                </a:lnTo>
                <a:lnTo>
                  <a:pt x="8536" y="15"/>
                </a:lnTo>
                <a:lnTo>
                  <a:pt x="8424" y="16"/>
                </a:lnTo>
                <a:lnTo>
                  <a:pt x="8327" y="18"/>
                </a:lnTo>
                <a:lnTo>
                  <a:pt x="8247" y="21"/>
                </a:lnTo>
                <a:lnTo>
                  <a:pt x="8247" y="21"/>
                </a:lnTo>
                <a:lnTo>
                  <a:pt x="8193" y="22"/>
                </a:lnTo>
                <a:lnTo>
                  <a:pt x="8102" y="24"/>
                </a:lnTo>
                <a:lnTo>
                  <a:pt x="7822" y="25"/>
                </a:lnTo>
                <a:lnTo>
                  <a:pt x="7428" y="25"/>
                </a:lnTo>
                <a:lnTo>
                  <a:pt x="6938" y="25"/>
                </a:lnTo>
                <a:lnTo>
                  <a:pt x="5753" y="22"/>
                </a:lnTo>
                <a:lnTo>
                  <a:pt x="4426" y="16"/>
                </a:lnTo>
                <a:lnTo>
                  <a:pt x="1985" y="6"/>
                </a:lnTo>
                <a:lnTo>
                  <a:pt x="888" y="0"/>
                </a:lnTo>
                <a:lnTo>
                  <a:pt x="574" y="1705"/>
                </a:lnTo>
                <a:lnTo>
                  <a:pt x="574" y="1705"/>
                </a:lnTo>
                <a:lnTo>
                  <a:pt x="536" y="1885"/>
                </a:lnTo>
                <a:lnTo>
                  <a:pt x="446" y="2311"/>
                </a:lnTo>
                <a:lnTo>
                  <a:pt x="393" y="2563"/>
                </a:lnTo>
                <a:lnTo>
                  <a:pt x="341" y="2812"/>
                </a:lnTo>
                <a:lnTo>
                  <a:pt x="296" y="3039"/>
                </a:lnTo>
                <a:lnTo>
                  <a:pt x="261" y="3221"/>
                </a:lnTo>
                <a:lnTo>
                  <a:pt x="261" y="3221"/>
                </a:lnTo>
                <a:lnTo>
                  <a:pt x="247" y="3297"/>
                </a:lnTo>
                <a:lnTo>
                  <a:pt x="231" y="3377"/>
                </a:lnTo>
                <a:lnTo>
                  <a:pt x="196" y="3540"/>
                </a:lnTo>
                <a:lnTo>
                  <a:pt x="159" y="3703"/>
                </a:lnTo>
                <a:lnTo>
                  <a:pt x="122" y="3864"/>
                </a:lnTo>
                <a:lnTo>
                  <a:pt x="53" y="4163"/>
                </a:lnTo>
                <a:lnTo>
                  <a:pt x="23" y="4294"/>
                </a:lnTo>
                <a:lnTo>
                  <a:pt x="0" y="4404"/>
                </a:lnTo>
                <a:lnTo>
                  <a:pt x="0" y="4404"/>
                </a:lnTo>
                <a:lnTo>
                  <a:pt x="32" y="4406"/>
                </a:lnTo>
                <a:lnTo>
                  <a:pt x="99" y="4409"/>
                </a:lnTo>
                <a:lnTo>
                  <a:pt x="333" y="4415"/>
                </a:lnTo>
                <a:lnTo>
                  <a:pt x="683" y="4419"/>
                </a:lnTo>
                <a:lnTo>
                  <a:pt x="1128" y="4425"/>
                </a:lnTo>
                <a:lnTo>
                  <a:pt x="2226" y="4436"/>
                </a:lnTo>
                <a:lnTo>
                  <a:pt x="3474" y="4447"/>
                </a:lnTo>
                <a:lnTo>
                  <a:pt x="4716" y="4457"/>
                </a:lnTo>
                <a:lnTo>
                  <a:pt x="5796" y="4464"/>
                </a:lnTo>
                <a:lnTo>
                  <a:pt x="6847" y="4471"/>
                </a:lnTo>
                <a:lnTo>
                  <a:pt x="6847" y="4471"/>
                </a:lnTo>
                <a:lnTo>
                  <a:pt x="7307" y="4479"/>
                </a:lnTo>
                <a:lnTo>
                  <a:pt x="7669" y="4484"/>
                </a:lnTo>
                <a:lnTo>
                  <a:pt x="7820" y="4485"/>
                </a:lnTo>
                <a:lnTo>
                  <a:pt x="7928" y="4485"/>
                </a:lnTo>
                <a:lnTo>
                  <a:pt x="7928" y="4485"/>
                </a:lnTo>
                <a:lnTo>
                  <a:pt x="9905" y="4458"/>
                </a:lnTo>
                <a:lnTo>
                  <a:pt x="9905" y="4458"/>
                </a:lnTo>
                <a:lnTo>
                  <a:pt x="10066" y="4455"/>
                </a:lnTo>
                <a:lnTo>
                  <a:pt x="10448" y="4452"/>
                </a:lnTo>
                <a:lnTo>
                  <a:pt x="10906" y="4449"/>
                </a:lnTo>
                <a:lnTo>
                  <a:pt x="11118" y="4449"/>
                </a:lnTo>
                <a:lnTo>
                  <a:pt x="11294" y="4451"/>
                </a:lnTo>
                <a:lnTo>
                  <a:pt x="11294" y="4451"/>
                </a:lnTo>
                <a:lnTo>
                  <a:pt x="11461" y="4453"/>
                </a:lnTo>
                <a:lnTo>
                  <a:pt x="11649" y="4458"/>
                </a:lnTo>
                <a:lnTo>
                  <a:pt x="12069" y="4471"/>
                </a:lnTo>
                <a:lnTo>
                  <a:pt x="12504" y="4487"/>
                </a:lnTo>
                <a:lnTo>
                  <a:pt x="12907" y="4501"/>
                </a:lnTo>
                <a:lnTo>
                  <a:pt x="12907" y="4501"/>
                </a:lnTo>
                <a:lnTo>
                  <a:pt x="13059" y="4505"/>
                </a:lnTo>
                <a:lnTo>
                  <a:pt x="13329" y="4509"/>
                </a:lnTo>
                <a:lnTo>
                  <a:pt x="14152" y="4521"/>
                </a:lnTo>
                <a:lnTo>
                  <a:pt x="15239" y="4536"/>
                </a:lnTo>
                <a:lnTo>
                  <a:pt x="16451" y="4551"/>
                </a:lnTo>
                <a:lnTo>
                  <a:pt x="17651" y="4566"/>
                </a:lnTo>
                <a:lnTo>
                  <a:pt x="18701" y="4577"/>
                </a:lnTo>
                <a:lnTo>
                  <a:pt x="19127" y="4580"/>
                </a:lnTo>
                <a:lnTo>
                  <a:pt x="19464" y="4583"/>
                </a:lnTo>
                <a:lnTo>
                  <a:pt x="19694" y="4583"/>
                </a:lnTo>
                <a:lnTo>
                  <a:pt x="19763" y="4583"/>
                </a:lnTo>
                <a:lnTo>
                  <a:pt x="19800" y="4581"/>
                </a:lnTo>
                <a:lnTo>
                  <a:pt x="19800" y="4581"/>
                </a:lnTo>
                <a:lnTo>
                  <a:pt x="19930" y="4575"/>
                </a:lnTo>
                <a:lnTo>
                  <a:pt x="19989" y="4572"/>
                </a:lnTo>
                <a:lnTo>
                  <a:pt x="20046" y="4567"/>
                </a:lnTo>
                <a:lnTo>
                  <a:pt x="20103" y="4562"/>
                </a:lnTo>
                <a:lnTo>
                  <a:pt x="20159" y="4555"/>
                </a:lnTo>
                <a:lnTo>
                  <a:pt x="20219" y="4547"/>
                </a:lnTo>
                <a:lnTo>
                  <a:pt x="20282" y="4537"/>
                </a:lnTo>
                <a:lnTo>
                  <a:pt x="19442" y="51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09350"/>
            <a:ext cx="9143999" cy="24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lang="en-US" sz="1000" kern="1200" smtClean="0">
                <a:solidFill>
                  <a:srgbClr val="6F6754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Page </a:t>
            </a:r>
            <a:fld id="{796A3E7B-4902-4996-B6E7-88CEE4C426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8" y="6120919"/>
            <a:ext cx="1098170" cy="366057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4810125" y="1470362"/>
            <a:ext cx="3851972" cy="4781381"/>
          </a:xfrm>
        </p:spPr>
        <p:txBody>
          <a:bodyPr/>
          <a:lstStyle>
            <a:lvl1pPr>
              <a:buClr>
                <a:srgbClr val="6F6754"/>
              </a:buClr>
              <a:defRPr>
                <a:solidFill>
                  <a:srgbClr val="6F6754"/>
                </a:solidFill>
              </a:defRPr>
            </a:lvl1pPr>
            <a:lvl2pPr>
              <a:buClr>
                <a:srgbClr val="6F6754"/>
              </a:buClr>
              <a:defRPr>
                <a:solidFill>
                  <a:srgbClr val="6F6754"/>
                </a:solidFill>
              </a:defRPr>
            </a:lvl2pPr>
            <a:lvl3pPr>
              <a:buClr>
                <a:srgbClr val="6F6754"/>
              </a:buClr>
              <a:defRPr>
                <a:solidFill>
                  <a:srgbClr val="6F6754"/>
                </a:solidFill>
              </a:defRPr>
            </a:lvl3pPr>
            <a:lvl4pPr>
              <a:buClr>
                <a:srgbClr val="6F6754"/>
              </a:buClr>
              <a:defRPr>
                <a:solidFill>
                  <a:srgbClr val="6F6754"/>
                </a:solidFill>
              </a:defRPr>
            </a:lvl4pPr>
            <a:lvl5pPr>
              <a:buClr>
                <a:srgbClr val="6F6754"/>
              </a:buClr>
              <a:defRPr>
                <a:solidFill>
                  <a:srgbClr val="6F6754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1"/>
          </p:nvPr>
        </p:nvSpPr>
        <p:spPr>
          <a:xfrm>
            <a:off x="481903" y="1470362"/>
            <a:ext cx="3851972" cy="4781381"/>
          </a:xfrm>
        </p:spPr>
        <p:txBody>
          <a:bodyPr/>
          <a:lstStyle>
            <a:lvl1pPr>
              <a:buClr>
                <a:srgbClr val="6F6754"/>
              </a:buClr>
              <a:defRPr>
                <a:solidFill>
                  <a:srgbClr val="6F6754"/>
                </a:solidFill>
              </a:defRPr>
            </a:lvl1pPr>
            <a:lvl2pPr>
              <a:buClr>
                <a:srgbClr val="6F6754"/>
              </a:buClr>
              <a:defRPr>
                <a:solidFill>
                  <a:srgbClr val="6F6754"/>
                </a:solidFill>
              </a:defRPr>
            </a:lvl2pPr>
            <a:lvl3pPr>
              <a:buClr>
                <a:srgbClr val="6F6754"/>
              </a:buClr>
              <a:defRPr>
                <a:solidFill>
                  <a:srgbClr val="6F6754"/>
                </a:solidFill>
              </a:defRPr>
            </a:lvl3pPr>
            <a:lvl4pPr>
              <a:buClr>
                <a:srgbClr val="6F6754"/>
              </a:buClr>
              <a:defRPr>
                <a:solidFill>
                  <a:srgbClr val="6F6754"/>
                </a:solidFill>
              </a:defRPr>
            </a:lvl4pPr>
            <a:lvl5pPr>
              <a:buClr>
                <a:srgbClr val="6F6754"/>
              </a:buClr>
              <a:defRPr>
                <a:solidFill>
                  <a:srgbClr val="6F6754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3320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096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3886200" y="0"/>
            <a:ext cx="5257800" cy="46482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0" y="0"/>
            <a:ext cx="54864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7" name="Picture 22" descr="Portmen.silo_art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762000"/>
            <a:ext cx="2057400" cy="440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5105400" cy="5029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2"/>
          <p:cNvSpPr>
            <a:spLocks noGrp="1"/>
          </p:cNvSpPr>
          <p:nvPr userDrawn="1">
            <p:ph type="dt" sz="half" idx="10"/>
          </p:nvPr>
        </p:nvSpPr>
        <p:spPr>
          <a:xfrm>
            <a:off x="457200" y="6096000"/>
            <a:ext cx="7620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Footer Placeholder 3"/>
          <p:cNvSpPr>
            <a:spLocks noGrp="1"/>
          </p:cNvSpPr>
          <p:nvPr userDrawn="1">
            <p:ph type="ftr" sz="quarter" idx="11"/>
          </p:nvPr>
        </p:nvSpPr>
        <p:spPr>
          <a:xfrm>
            <a:off x="457200" y="6048375"/>
            <a:ext cx="5029200" cy="2857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10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1371600" y="6335713"/>
            <a:ext cx="457200" cy="2365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012476D-8827-4C60-A763-FBB18927B05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36488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ellow -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28600" y="237066"/>
            <a:ext cx="8686800" cy="6392333"/>
          </a:xfrm>
          <a:prstGeom prst="rect">
            <a:avLst/>
          </a:prstGeom>
          <a:solidFill>
            <a:srgbClr val="FFF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28600" y="237066"/>
            <a:ext cx="8686800" cy="4246948"/>
          </a:xfrm>
          <a:prstGeom prst="rect">
            <a:avLst/>
          </a:prstGeom>
          <a:solidFill>
            <a:srgbClr val="93A4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Stairstack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528936" y="437876"/>
            <a:ext cx="2902683" cy="5023063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713725" y="2334467"/>
            <a:ext cx="4974694" cy="1036638"/>
          </a:xfrm>
        </p:spPr>
        <p:txBody>
          <a:bodyPr/>
          <a:lstStyle>
            <a:lvl1pPr marL="0" indent="0">
              <a:buNone/>
              <a:defRPr sz="28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section title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690850" y="3504526"/>
            <a:ext cx="4997569" cy="979488"/>
          </a:xfrm>
        </p:spPr>
        <p:txBody>
          <a:bodyPr/>
          <a:lstStyle>
            <a:lvl1pPr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Selection Subtitle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228600" y="5972175"/>
            <a:ext cx="8686800" cy="657224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7" y="6115049"/>
            <a:ext cx="1098626" cy="36620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Yellow -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28600" y="237066"/>
            <a:ext cx="8686800" cy="6392333"/>
          </a:xfrm>
          <a:prstGeom prst="rect">
            <a:avLst/>
          </a:prstGeom>
          <a:solidFill>
            <a:srgbClr val="FFF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Laddertree.gif"/>
          <p:cNvPicPr>
            <a:picLocks noChangeAspect="1"/>
          </p:cNvPicPr>
          <p:nvPr userDrawn="1"/>
        </p:nvPicPr>
        <p:blipFill>
          <a:blip r:embed="rId2" cstate="print"/>
          <a:srcRect r="10039"/>
          <a:stretch>
            <a:fillRect/>
          </a:stretch>
        </p:blipFill>
        <p:spPr>
          <a:xfrm>
            <a:off x="4137072" y="435934"/>
            <a:ext cx="4582632" cy="5066837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713725" y="2334467"/>
            <a:ext cx="5251140" cy="1036638"/>
          </a:xfrm>
        </p:spPr>
        <p:txBody>
          <a:bodyPr/>
          <a:lstStyle>
            <a:lvl1pPr marL="0" indent="0">
              <a:buNone/>
              <a:defRPr sz="2800" b="1" cap="all" baseline="0">
                <a:solidFill>
                  <a:srgbClr val="6F6754"/>
                </a:solidFill>
              </a:defRPr>
            </a:lvl1pPr>
          </a:lstStyle>
          <a:p>
            <a:pPr lvl="0"/>
            <a:r>
              <a:rPr lang="en-US" dirty="0" smtClean="0"/>
              <a:t>Click to edit section title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690850" y="3504526"/>
            <a:ext cx="5274015" cy="979488"/>
          </a:xfrm>
        </p:spPr>
        <p:txBody>
          <a:bodyPr/>
          <a:lstStyle>
            <a:lvl1pPr marL="0" indent="0">
              <a:buNone/>
              <a:tabLst/>
              <a:defRPr sz="1800" baseline="0">
                <a:solidFill>
                  <a:srgbClr val="6F6754"/>
                </a:solidFill>
              </a:defRPr>
            </a:lvl1pPr>
          </a:lstStyle>
          <a:p>
            <a:pPr lvl="0"/>
            <a:r>
              <a:rPr lang="en-US" dirty="0" smtClean="0"/>
              <a:t>Click to Edit Selection Subtitle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28600" y="5972175"/>
            <a:ext cx="8686800" cy="657224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7" y="6115049"/>
            <a:ext cx="1098626" cy="366209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Yellow -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28600" y="237066"/>
            <a:ext cx="8686800" cy="6392333"/>
          </a:xfrm>
          <a:prstGeom prst="rect">
            <a:avLst/>
          </a:prstGeom>
          <a:solidFill>
            <a:srgbClr val="FFF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713725" y="2334467"/>
            <a:ext cx="5676442" cy="1036638"/>
          </a:xfrm>
        </p:spPr>
        <p:txBody>
          <a:bodyPr/>
          <a:lstStyle>
            <a:lvl1pPr marL="0" indent="0">
              <a:buNone/>
              <a:defRPr sz="2800" b="1" cap="all" baseline="0">
                <a:solidFill>
                  <a:srgbClr val="6F6754"/>
                </a:solidFill>
              </a:defRPr>
            </a:lvl1pPr>
          </a:lstStyle>
          <a:p>
            <a:pPr lvl="0"/>
            <a:r>
              <a:rPr lang="en-US" dirty="0" smtClean="0"/>
              <a:t>Click to edit section title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690851" y="3504526"/>
            <a:ext cx="5699316" cy="979488"/>
          </a:xfrm>
        </p:spPr>
        <p:txBody>
          <a:bodyPr/>
          <a:lstStyle>
            <a:lvl1pPr marL="0" indent="0">
              <a:buNone/>
              <a:defRPr sz="1800" baseline="0">
                <a:solidFill>
                  <a:srgbClr val="6F6754"/>
                </a:solidFill>
              </a:defRPr>
            </a:lvl1pPr>
          </a:lstStyle>
          <a:p>
            <a:pPr lvl="0"/>
            <a:r>
              <a:rPr lang="en-US" dirty="0" smtClean="0"/>
              <a:t>Click to Edit Selection Subtitle</a:t>
            </a:r>
            <a:endParaRPr lang="en-US" dirty="0"/>
          </a:p>
        </p:txBody>
      </p:sp>
      <p:pic>
        <p:nvPicPr>
          <p:cNvPr id="9" name="Picture 8" descr="TwoWayWindow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230688" y="467830"/>
            <a:ext cx="1889091" cy="5007229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28600" y="5972175"/>
            <a:ext cx="8686800" cy="657224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7" y="6115049"/>
            <a:ext cx="1098626" cy="36620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Yellow -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28600" y="237066"/>
            <a:ext cx="8686800" cy="6392333"/>
          </a:xfrm>
          <a:prstGeom prst="rect">
            <a:avLst/>
          </a:prstGeom>
          <a:solidFill>
            <a:srgbClr val="FFF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WaterRoll.gif"/>
          <p:cNvPicPr>
            <a:picLocks noChangeAspect="1"/>
          </p:cNvPicPr>
          <p:nvPr userDrawn="1"/>
        </p:nvPicPr>
        <p:blipFill>
          <a:blip r:embed="rId2" cstate="print"/>
          <a:srcRect r="10171"/>
          <a:stretch>
            <a:fillRect/>
          </a:stretch>
        </p:blipFill>
        <p:spPr>
          <a:xfrm>
            <a:off x="4736805" y="1720177"/>
            <a:ext cx="4178595" cy="3441102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228600" y="237066"/>
            <a:ext cx="8686800" cy="1546909"/>
          </a:xfrm>
          <a:prstGeom prst="rect">
            <a:avLst/>
          </a:prstGeom>
          <a:solidFill>
            <a:srgbClr val="94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713724" y="2334467"/>
            <a:ext cx="4538759" cy="1036638"/>
          </a:xfrm>
        </p:spPr>
        <p:txBody>
          <a:bodyPr/>
          <a:lstStyle>
            <a:lvl1pPr marL="0" indent="0">
              <a:buNone/>
              <a:defRPr sz="2800" b="1" cap="all" baseline="0">
                <a:solidFill>
                  <a:srgbClr val="6F6754"/>
                </a:solidFill>
              </a:defRPr>
            </a:lvl1pPr>
          </a:lstStyle>
          <a:p>
            <a:pPr lvl="0"/>
            <a:r>
              <a:rPr lang="en-US" dirty="0" smtClean="0"/>
              <a:t>Click to edit section title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690851" y="3504526"/>
            <a:ext cx="3849251" cy="979488"/>
          </a:xfrm>
        </p:spPr>
        <p:txBody>
          <a:bodyPr/>
          <a:lstStyle>
            <a:lvl1pPr marL="0" indent="0">
              <a:buNone/>
              <a:defRPr sz="1800" baseline="0">
                <a:solidFill>
                  <a:srgbClr val="6F6754"/>
                </a:solidFill>
              </a:defRPr>
            </a:lvl1pPr>
          </a:lstStyle>
          <a:p>
            <a:pPr lvl="0"/>
            <a:r>
              <a:rPr lang="en-US" dirty="0" smtClean="0"/>
              <a:t>Click to Edit Selection Subtitle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228600" y="5972175"/>
            <a:ext cx="8686800" cy="657224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7" y="6115049"/>
            <a:ext cx="1098626" cy="36620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Yellow White BG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28600" y="237067"/>
            <a:ext cx="8686800" cy="914400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4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902" y="1470362"/>
            <a:ext cx="8180195" cy="4781381"/>
          </a:xfrm>
        </p:spPr>
        <p:txBody>
          <a:bodyPr/>
          <a:lstStyle>
            <a:lvl1pPr>
              <a:buClr>
                <a:srgbClr val="6F6754"/>
              </a:buClr>
              <a:defRPr>
                <a:solidFill>
                  <a:srgbClr val="6F6754"/>
                </a:solidFill>
              </a:defRPr>
            </a:lvl1pPr>
            <a:lvl2pPr>
              <a:buClr>
                <a:srgbClr val="6F6754"/>
              </a:buClr>
              <a:defRPr>
                <a:solidFill>
                  <a:srgbClr val="6F6754"/>
                </a:solidFill>
              </a:defRPr>
            </a:lvl2pPr>
            <a:lvl3pPr>
              <a:buClr>
                <a:srgbClr val="6F6754"/>
              </a:buClr>
              <a:defRPr>
                <a:solidFill>
                  <a:srgbClr val="6F6754"/>
                </a:solidFill>
              </a:defRPr>
            </a:lvl3pPr>
            <a:lvl4pPr>
              <a:buClr>
                <a:srgbClr val="6F6754"/>
              </a:buClr>
              <a:defRPr>
                <a:solidFill>
                  <a:srgbClr val="6F6754"/>
                </a:solidFill>
              </a:defRPr>
            </a:lvl4pPr>
            <a:lvl5pPr>
              <a:buClr>
                <a:srgbClr val="6F6754"/>
              </a:buClr>
              <a:defRPr>
                <a:solidFill>
                  <a:srgbClr val="6F6754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6F6754"/>
                </a:solidFill>
              </a:defRPr>
            </a:lvl1pPr>
          </a:lstStyle>
          <a:p>
            <a:r>
              <a:rPr lang="en-US" dirty="0" smtClean="0"/>
              <a:t>Page </a:t>
            </a:r>
            <a:fld id="{41AC91BC-8CD9-4936-90AF-51ED26E6B54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7" y="6116634"/>
            <a:ext cx="1098626" cy="366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9153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Yellow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4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902" y="1470362"/>
            <a:ext cx="8180195" cy="4781381"/>
          </a:xfrm>
        </p:spPr>
        <p:txBody>
          <a:bodyPr/>
          <a:lstStyle>
            <a:lvl1pPr>
              <a:buClr>
                <a:srgbClr val="6F6754"/>
              </a:buClr>
              <a:defRPr/>
            </a:lvl1pPr>
            <a:lvl2pPr>
              <a:buClr>
                <a:srgbClr val="6F6754"/>
              </a:buClr>
              <a:defRPr/>
            </a:lvl2pPr>
            <a:lvl3pPr>
              <a:buClr>
                <a:srgbClr val="6F6754"/>
              </a:buClr>
              <a:defRPr/>
            </a:lvl3pPr>
            <a:lvl4pPr>
              <a:buClr>
                <a:srgbClr val="6F6754"/>
              </a:buClr>
              <a:defRPr/>
            </a:lvl4pPr>
            <a:lvl5pPr>
              <a:buClr>
                <a:srgbClr val="6F6754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6F6754"/>
                </a:solidFill>
              </a:defRPr>
            </a:lvl1pPr>
          </a:lstStyle>
          <a:p>
            <a:r>
              <a:rPr lang="en-US" dirty="0" smtClean="0"/>
              <a:t>Page </a:t>
            </a:r>
            <a:fld id="{41AC91BC-8CD9-4936-90AF-51ED26E6B5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Yellow - Unchanged Ope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81901" y="548651"/>
            <a:ext cx="8180195" cy="5069416"/>
          </a:xfrm>
        </p:spPr>
        <p:txBody>
          <a:bodyPr/>
          <a:lstStyle>
            <a:lvl1pPr marL="342900" indent="-342900" algn="l" rtl="0" fontAlgn="base">
              <a:spcBef>
                <a:spcPts val="1800"/>
              </a:spcBef>
              <a:spcAft>
                <a:spcPct val="0"/>
              </a:spcAft>
              <a:buSzPct val="125000"/>
              <a:buFont typeface="Arial Narrow" pitchFamily="34" charset="0"/>
              <a:buChar char="»"/>
              <a:defRPr lang="en-US" sz="2200" dirty="0">
                <a:solidFill>
                  <a:srgbClr val="6F6754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105" name="Freeform 9"/>
          <p:cNvSpPr>
            <a:spLocks/>
          </p:cNvSpPr>
          <p:nvPr userDrawn="1"/>
        </p:nvSpPr>
        <p:spPr bwMode="auto">
          <a:xfrm>
            <a:off x="268289" y="4913770"/>
            <a:ext cx="5980112" cy="1819275"/>
          </a:xfrm>
          <a:custGeom>
            <a:avLst/>
            <a:gdLst/>
            <a:ahLst/>
            <a:cxnLst>
              <a:cxn ang="0">
                <a:pos x="19442" y="51"/>
              </a:cxn>
              <a:cxn ang="0">
                <a:pos x="19111" y="61"/>
              </a:cxn>
              <a:cxn ang="0">
                <a:pos x="18944" y="62"/>
              </a:cxn>
              <a:cxn ang="0">
                <a:pos x="16321" y="46"/>
              </a:cxn>
              <a:cxn ang="0">
                <a:pos x="14340" y="33"/>
              </a:cxn>
              <a:cxn ang="0">
                <a:pos x="12406" y="19"/>
              </a:cxn>
              <a:cxn ang="0">
                <a:pos x="12146" y="15"/>
              </a:cxn>
              <a:cxn ang="0">
                <a:pos x="12072" y="14"/>
              </a:cxn>
              <a:cxn ang="0">
                <a:pos x="11709" y="15"/>
              </a:cxn>
              <a:cxn ang="0">
                <a:pos x="11041" y="24"/>
              </a:cxn>
              <a:cxn ang="0">
                <a:pos x="10504" y="32"/>
              </a:cxn>
              <a:cxn ang="0">
                <a:pos x="10146" y="34"/>
              </a:cxn>
              <a:cxn ang="0">
                <a:pos x="9988" y="33"/>
              </a:cxn>
              <a:cxn ang="0">
                <a:pos x="9219" y="20"/>
              </a:cxn>
              <a:cxn ang="0">
                <a:pos x="8658" y="15"/>
              </a:cxn>
              <a:cxn ang="0">
                <a:pos x="8424" y="16"/>
              </a:cxn>
              <a:cxn ang="0">
                <a:pos x="8247" y="21"/>
              </a:cxn>
              <a:cxn ang="0">
                <a:pos x="8193" y="22"/>
              </a:cxn>
              <a:cxn ang="0">
                <a:pos x="7822" y="25"/>
              </a:cxn>
              <a:cxn ang="0">
                <a:pos x="6938" y="25"/>
              </a:cxn>
              <a:cxn ang="0">
                <a:pos x="4426" y="16"/>
              </a:cxn>
              <a:cxn ang="0">
                <a:pos x="888" y="0"/>
              </a:cxn>
              <a:cxn ang="0">
                <a:pos x="574" y="1705"/>
              </a:cxn>
              <a:cxn ang="0">
                <a:pos x="446" y="2311"/>
              </a:cxn>
              <a:cxn ang="0">
                <a:pos x="341" y="2812"/>
              </a:cxn>
              <a:cxn ang="0">
                <a:pos x="261" y="3221"/>
              </a:cxn>
              <a:cxn ang="0">
                <a:pos x="247" y="3297"/>
              </a:cxn>
              <a:cxn ang="0">
                <a:pos x="196" y="3540"/>
              </a:cxn>
              <a:cxn ang="0">
                <a:pos x="122" y="3864"/>
              </a:cxn>
              <a:cxn ang="0">
                <a:pos x="23" y="4294"/>
              </a:cxn>
              <a:cxn ang="0">
                <a:pos x="0" y="4404"/>
              </a:cxn>
              <a:cxn ang="0">
                <a:pos x="99" y="4409"/>
              </a:cxn>
              <a:cxn ang="0">
                <a:pos x="683" y="4419"/>
              </a:cxn>
              <a:cxn ang="0">
                <a:pos x="2226" y="4436"/>
              </a:cxn>
              <a:cxn ang="0">
                <a:pos x="4716" y="4457"/>
              </a:cxn>
              <a:cxn ang="0">
                <a:pos x="6847" y="4471"/>
              </a:cxn>
              <a:cxn ang="0">
                <a:pos x="7307" y="4479"/>
              </a:cxn>
              <a:cxn ang="0">
                <a:pos x="7820" y="4485"/>
              </a:cxn>
              <a:cxn ang="0">
                <a:pos x="7928" y="4485"/>
              </a:cxn>
              <a:cxn ang="0">
                <a:pos x="9905" y="4458"/>
              </a:cxn>
              <a:cxn ang="0">
                <a:pos x="10448" y="4452"/>
              </a:cxn>
              <a:cxn ang="0">
                <a:pos x="11118" y="4449"/>
              </a:cxn>
              <a:cxn ang="0">
                <a:pos x="11294" y="4451"/>
              </a:cxn>
              <a:cxn ang="0">
                <a:pos x="11649" y="4458"/>
              </a:cxn>
              <a:cxn ang="0">
                <a:pos x="12504" y="4487"/>
              </a:cxn>
              <a:cxn ang="0">
                <a:pos x="12907" y="4501"/>
              </a:cxn>
              <a:cxn ang="0">
                <a:pos x="13329" y="4509"/>
              </a:cxn>
              <a:cxn ang="0">
                <a:pos x="15239" y="4536"/>
              </a:cxn>
              <a:cxn ang="0">
                <a:pos x="17651" y="4566"/>
              </a:cxn>
              <a:cxn ang="0">
                <a:pos x="19127" y="4580"/>
              </a:cxn>
              <a:cxn ang="0">
                <a:pos x="19694" y="4583"/>
              </a:cxn>
              <a:cxn ang="0">
                <a:pos x="19800" y="4581"/>
              </a:cxn>
              <a:cxn ang="0">
                <a:pos x="19930" y="4575"/>
              </a:cxn>
              <a:cxn ang="0">
                <a:pos x="20046" y="4567"/>
              </a:cxn>
              <a:cxn ang="0">
                <a:pos x="20159" y="4555"/>
              </a:cxn>
              <a:cxn ang="0">
                <a:pos x="20282" y="4537"/>
              </a:cxn>
            </a:cxnLst>
            <a:rect l="0" t="0" r="r" b="b"/>
            <a:pathLst>
              <a:path w="20282" h="4583">
                <a:moveTo>
                  <a:pt x="19442" y="51"/>
                </a:moveTo>
                <a:lnTo>
                  <a:pt x="19442" y="51"/>
                </a:lnTo>
                <a:lnTo>
                  <a:pt x="19273" y="57"/>
                </a:lnTo>
                <a:lnTo>
                  <a:pt x="19111" y="61"/>
                </a:lnTo>
                <a:lnTo>
                  <a:pt x="19027" y="62"/>
                </a:lnTo>
                <a:lnTo>
                  <a:pt x="18944" y="62"/>
                </a:lnTo>
                <a:lnTo>
                  <a:pt x="18907" y="63"/>
                </a:lnTo>
                <a:lnTo>
                  <a:pt x="16321" y="46"/>
                </a:lnTo>
                <a:lnTo>
                  <a:pt x="16321" y="46"/>
                </a:lnTo>
                <a:lnTo>
                  <a:pt x="14340" y="33"/>
                </a:lnTo>
                <a:lnTo>
                  <a:pt x="12916" y="24"/>
                </a:lnTo>
                <a:lnTo>
                  <a:pt x="12406" y="19"/>
                </a:lnTo>
                <a:lnTo>
                  <a:pt x="12238" y="16"/>
                </a:lnTo>
                <a:lnTo>
                  <a:pt x="12146" y="15"/>
                </a:lnTo>
                <a:lnTo>
                  <a:pt x="12146" y="15"/>
                </a:lnTo>
                <a:lnTo>
                  <a:pt x="12072" y="14"/>
                </a:lnTo>
                <a:lnTo>
                  <a:pt x="11973" y="14"/>
                </a:lnTo>
                <a:lnTo>
                  <a:pt x="11709" y="15"/>
                </a:lnTo>
                <a:lnTo>
                  <a:pt x="11388" y="19"/>
                </a:lnTo>
                <a:lnTo>
                  <a:pt x="11041" y="24"/>
                </a:lnTo>
                <a:lnTo>
                  <a:pt x="11041" y="24"/>
                </a:lnTo>
                <a:lnTo>
                  <a:pt x="10504" y="32"/>
                </a:lnTo>
                <a:lnTo>
                  <a:pt x="10292" y="34"/>
                </a:lnTo>
                <a:lnTo>
                  <a:pt x="10146" y="34"/>
                </a:lnTo>
                <a:lnTo>
                  <a:pt x="10146" y="34"/>
                </a:lnTo>
                <a:lnTo>
                  <a:pt x="9988" y="33"/>
                </a:lnTo>
                <a:lnTo>
                  <a:pt x="9767" y="30"/>
                </a:lnTo>
                <a:lnTo>
                  <a:pt x="9219" y="20"/>
                </a:lnTo>
                <a:lnTo>
                  <a:pt x="8930" y="18"/>
                </a:lnTo>
                <a:lnTo>
                  <a:pt x="8658" y="15"/>
                </a:lnTo>
                <a:lnTo>
                  <a:pt x="8536" y="15"/>
                </a:lnTo>
                <a:lnTo>
                  <a:pt x="8424" y="16"/>
                </a:lnTo>
                <a:lnTo>
                  <a:pt x="8327" y="18"/>
                </a:lnTo>
                <a:lnTo>
                  <a:pt x="8247" y="21"/>
                </a:lnTo>
                <a:lnTo>
                  <a:pt x="8247" y="21"/>
                </a:lnTo>
                <a:lnTo>
                  <a:pt x="8193" y="22"/>
                </a:lnTo>
                <a:lnTo>
                  <a:pt x="8102" y="24"/>
                </a:lnTo>
                <a:lnTo>
                  <a:pt x="7822" y="25"/>
                </a:lnTo>
                <a:lnTo>
                  <a:pt x="7428" y="25"/>
                </a:lnTo>
                <a:lnTo>
                  <a:pt x="6938" y="25"/>
                </a:lnTo>
                <a:lnTo>
                  <a:pt x="5753" y="22"/>
                </a:lnTo>
                <a:lnTo>
                  <a:pt x="4426" y="16"/>
                </a:lnTo>
                <a:lnTo>
                  <a:pt x="1985" y="6"/>
                </a:lnTo>
                <a:lnTo>
                  <a:pt x="888" y="0"/>
                </a:lnTo>
                <a:lnTo>
                  <a:pt x="574" y="1705"/>
                </a:lnTo>
                <a:lnTo>
                  <a:pt x="574" y="1705"/>
                </a:lnTo>
                <a:lnTo>
                  <a:pt x="536" y="1885"/>
                </a:lnTo>
                <a:lnTo>
                  <a:pt x="446" y="2311"/>
                </a:lnTo>
                <a:lnTo>
                  <a:pt x="393" y="2563"/>
                </a:lnTo>
                <a:lnTo>
                  <a:pt x="341" y="2812"/>
                </a:lnTo>
                <a:lnTo>
                  <a:pt x="296" y="3039"/>
                </a:lnTo>
                <a:lnTo>
                  <a:pt x="261" y="3221"/>
                </a:lnTo>
                <a:lnTo>
                  <a:pt x="261" y="3221"/>
                </a:lnTo>
                <a:lnTo>
                  <a:pt x="247" y="3297"/>
                </a:lnTo>
                <a:lnTo>
                  <a:pt x="231" y="3377"/>
                </a:lnTo>
                <a:lnTo>
                  <a:pt x="196" y="3540"/>
                </a:lnTo>
                <a:lnTo>
                  <a:pt x="159" y="3703"/>
                </a:lnTo>
                <a:lnTo>
                  <a:pt x="122" y="3864"/>
                </a:lnTo>
                <a:lnTo>
                  <a:pt x="53" y="4163"/>
                </a:lnTo>
                <a:lnTo>
                  <a:pt x="23" y="4294"/>
                </a:lnTo>
                <a:lnTo>
                  <a:pt x="0" y="4404"/>
                </a:lnTo>
                <a:lnTo>
                  <a:pt x="0" y="4404"/>
                </a:lnTo>
                <a:lnTo>
                  <a:pt x="32" y="4406"/>
                </a:lnTo>
                <a:lnTo>
                  <a:pt x="99" y="4409"/>
                </a:lnTo>
                <a:lnTo>
                  <a:pt x="333" y="4415"/>
                </a:lnTo>
                <a:lnTo>
                  <a:pt x="683" y="4419"/>
                </a:lnTo>
                <a:lnTo>
                  <a:pt x="1128" y="4425"/>
                </a:lnTo>
                <a:lnTo>
                  <a:pt x="2226" y="4436"/>
                </a:lnTo>
                <a:lnTo>
                  <a:pt x="3474" y="4447"/>
                </a:lnTo>
                <a:lnTo>
                  <a:pt x="4716" y="4457"/>
                </a:lnTo>
                <a:lnTo>
                  <a:pt x="5796" y="4464"/>
                </a:lnTo>
                <a:lnTo>
                  <a:pt x="6847" y="4471"/>
                </a:lnTo>
                <a:lnTo>
                  <a:pt x="6847" y="4471"/>
                </a:lnTo>
                <a:lnTo>
                  <a:pt x="7307" y="4479"/>
                </a:lnTo>
                <a:lnTo>
                  <a:pt x="7669" y="4484"/>
                </a:lnTo>
                <a:lnTo>
                  <a:pt x="7820" y="4485"/>
                </a:lnTo>
                <a:lnTo>
                  <a:pt x="7928" y="4485"/>
                </a:lnTo>
                <a:lnTo>
                  <a:pt x="7928" y="4485"/>
                </a:lnTo>
                <a:lnTo>
                  <a:pt x="9905" y="4458"/>
                </a:lnTo>
                <a:lnTo>
                  <a:pt x="9905" y="4458"/>
                </a:lnTo>
                <a:lnTo>
                  <a:pt x="10066" y="4455"/>
                </a:lnTo>
                <a:lnTo>
                  <a:pt x="10448" y="4452"/>
                </a:lnTo>
                <a:lnTo>
                  <a:pt x="10906" y="4449"/>
                </a:lnTo>
                <a:lnTo>
                  <a:pt x="11118" y="4449"/>
                </a:lnTo>
                <a:lnTo>
                  <a:pt x="11294" y="4451"/>
                </a:lnTo>
                <a:lnTo>
                  <a:pt x="11294" y="4451"/>
                </a:lnTo>
                <a:lnTo>
                  <a:pt x="11461" y="4453"/>
                </a:lnTo>
                <a:lnTo>
                  <a:pt x="11649" y="4458"/>
                </a:lnTo>
                <a:lnTo>
                  <a:pt x="12069" y="4471"/>
                </a:lnTo>
                <a:lnTo>
                  <a:pt x="12504" y="4487"/>
                </a:lnTo>
                <a:lnTo>
                  <a:pt x="12907" y="4501"/>
                </a:lnTo>
                <a:lnTo>
                  <a:pt x="12907" y="4501"/>
                </a:lnTo>
                <a:lnTo>
                  <a:pt x="13059" y="4505"/>
                </a:lnTo>
                <a:lnTo>
                  <a:pt x="13329" y="4509"/>
                </a:lnTo>
                <a:lnTo>
                  <a:pt x="14152" y="4521"/>
                </a:lnTo>
                <a:lnTo>
                  <a:pt x="15239" y="4536"/>
                </a:lnTo>
                <a:lnTo>
                  <a:pt x="16451" y="4551"/>
                </a:lnTo>
                <a:lnTo>
                  <a:pt x="17651" y="4566"/>
                </a:lnTo>
                <a:lnTo>
                  <a:pt x="18701" y="4577"/>
                </a:lnTo>
                <a:lnTo>
                  <a:pt x="19127" y="4580"/>
                </a:lnTo>
                <a:lnTo>
                  <a:pt x="19464" y="4583"/>
                </a:lnTo>
                <a:lnTo>
                  <a:pt x="19694" y="4583"/>
                </a:lnTo>
                <a:lnTo>
                  <a:pt x="19763" y="4583"/>
                </a:lnTo>
                <a:lnTo>
                  <a:pt x="19800" y="4581"/>
                </a:lnTo>
                <a:lnTo>
                  <a:pt x="19800" y="4581"/>
                </a:lnTo>
                <a:lnTo>
                  <a:pt x="19930" y="4575"/>
                </a:lnTo>
                <a:lnTo>
                  <a:pt x="19989" y="4572"/>
                </a:lnTo>
                <a:lnTo>
                  <a:pt x="20046" y="4567"/>
                </a:lnTo>
                <a:lnTo>
                  <a:pt x="20103" y="4562"/>
                </a:lnTo>
                <a:lnTo>
                  <a:pt x="20159" y="4555"/>
                </a:lnTo>
                <a:lnTo>
                  <a:pt x="20219" y="4547"/>
                </a:lnTo>
                <a:lnTo>
                  <a:pt x="20282" y="4537"/>
                </a:lnTo>
                <a:lnTo>
                  <a:pt x="19442" y="51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28600" y="5972175"/>
            <a:ext cx="8686800" cy="657224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7" y="6115049"/>
            <a:ext cx="1098626" cy="36620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Yellow - Unchanged Ope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228600" y="237066"/>
            <a:ext cx="8686800" cy="6392333"/>
          </a:xfrm>
          <a:prstGeom prst="rect">
            <a:avLst/>
          </a:prstGeom>
          <a:solidFill>
            <a:srgbClr val="FFF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81901" y="548651"/>
            <a:ext cx="8180195" cy="5069416"/>
          </a:xfrm>
        </p:spPr>
        <p:txBody>
          <a:bodyPr/>
          <a:lstStyle>
            <a:lvl1pPr marL="342900" indent="-342900" algn="l" rtl="0" fontAlgn="base">
              <a:spcBef>
                <a:spcPts val="1800"/>
              </a:spcBef>
              <a:spcAft>
                <a:spcPct val="0"/>
              </a:spcAft>
              <a:buSzPct val="125000"/>
              <a:buFont typeface="Arial Narrow" pitchFamily="34" charset="0"/>
              <a:buChar char="»"/>
              <a:defRPr lang="en-US" sz="2200" dirty="0">
                <a:solidFill>
                  <a:srgbClr val="6F6754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105" name="Freeform 9"/>
          <p:cNvSpPr>
            <a:spLocks/>
          </p:cNvSpPr>
          <p:nvPr userDrawn="1"/>
        </p:nvSpPr>
        <p:spPr bwMode="auto">
          <a:xfrm>
            <a:off x="268289" y="4913770"/>
            <a:ext cx="5980112" cy="1819275"/>
          </a:xfrm>
          <a:custGeom>
            <a:avLst/>
            <a:gdLst/>
            <a:ahLst/>
            <a:cxnLst>
              <a:cxn ang="0">
                <a:pos x="19442" y="51"/>
              </a:cxn>
              <a:cxn ang="0">
                <a:pos x="19111" y="61"/>
              </a:cxn>
              <a:cxn ang="0">
                <a:pos x="18944" y="62"/>
              </a:cxn>
              <a:cxn ang="0">
                <a:pos x="16321" y="46"/>
              </a:cxn>
              <a:cxn ang="0">
                <a:pos x="14340" y="33"/>
              </a:cxn>
              <a:cxn ang="0">
                <a:pos x="12406" y="19"/>
              </a:cxn>
              <a:cxn ang="0">
                <a:pos x="12146" y="15"/>
              </a:cxn>
              <a:cxn ang="0">
                <a:pos x="12072" y="14"/>
              </a:cxn>
              <a:cxn ang="0">
                <a:pos x="11709" y="15"/>
              </a:cxn>
              <a:cxn ang="0">
                <a:pos x="11041" y="24"/>
              </a:cxn>
              <a:cxn ang="0">
                <a:pos x="10504" y="32"/>
              </a:cxn>
              <a:cxn ang="0">
                <a:pos x="10146" y="34"/>
              </a:cxn>
              <a:cxn ang="0">
                <a:pos x="9988" y="33"/>
              </a:cxn>
              <a:cxn ang="0">
                <a:pos x="9219" y="20"/>
              </a:cxn>
              <a:cxn ang="0">
                <a:pos x="8658" y="15"/>
              </a:cxn>
              <a:cxn ang="0">
                <a:pos x="8424" y="16"/>
              </a:cxn>
              <a:cxn ang="0">
                <a:pos x="8247" y="21"/>
              </a:cxn>
              <a:cxn ang="0">
                <a:pos x="8193" y="22"/>
              </a:cxn>
              <a:cxn ang="0">
                <a:pos x="7822" y="25"/>
              </a:cxn>
              <a:cxn ang="0">
                <a:pos x="6938" y="25"/>
              </a:cxn>
              <a:cxn ang="0">
                <a:pos x="4426" y="16"/>
              </a:cxn>
              <a:cxn ang="0">
                <a:pos x="888" y="0"/>
              </a:cxn>
              <a:cxn ang="0">
                <a:pos x="574" y="1705"/>
              </a:cxn>
              <a:cxn ang="0">
                <a:pos x="446" y="2311"/>
              </a:cxn>
              <a:cxn ang="0">
                <a:pos x="341" y="2812"/>
              </a:cxn>
              <a:cxn ang="0">
                <a:pos x="261" y="3221"/>
              </a:cxn>
              <a:cxn ang="0">
                <a:pos x="247" y="3297"/>
              </a:cxn>
              <a:cxn ang="0">
                <a:pos x="196" y="3540"/>
              </a:cxn>
              <a:cxn ang="0">
                <a:pos x="122" y="3864"/>
              </a:cxn>
              <a:cxn ang="0">
                <a:pos x="23" y="4294"/>
              </a:cxn>
              <a:cxn ang="0">
                <a:pos x="0" y="4404"/>
              </a:cxn>
              <a:cxn ang="0">
                <a:pos x="99" y="4409"/>
              </a:cxn>
              <a:cxn ang="0">
                <a:pos x="683" y="4419"/>
              </a:cxn>
              <a:cxn ang="0">
                <a:pos x="2226" y="4436"/>
              </a:cxn>
              <a:cxn ang="0">
                <a:pos x="4716" y="4457"/>
              </a:cxn>
              <a:cxn ang="0">
                <a:pos x="6847" y="4471"/>
              </a:cxn>
              <a:cxn ang="0">
                <a:pos x="7307" y="4479"/>
              </a:cxn>
              <a:cxn ang="0">
                <a:pos x="7820" y="4485"/>
              </a:cxn>
              <a:cxn ang="0">
                <a:pos x="7928" y="4485"/>
              </a:cxn>
              <a:cxn ang="0">
                <a:pos x="9905" y="4458"/>
              </a:cxn>
              <a:cxn ang="0">
                <a:pos x="10448" y="4452"/>
              </a:cxn>
              <a:cxn ang="0">
                <a:pos x="11118" y="4449"/>
              </a:cxn>
              <a:cxn ang="0">
                <a:pos x="11294" y="4451"/>
              </a:cxn>
              <a:cxn ang="0">
                <a:pos x="11649" y="4458"/>
              </a:cxn>
              <a:cxn ang="0">
                <a:pos x="12504" y="4487"/>
              </a:cxn>
              <a:cxn ang="0">
                <a:pos x="12907" y="4501"/>
              </a:cxn>
              <a:cxn ang="0">
                <a:pos x="13329" y="4509"/>
              </a:cxn>
              <a:cxn ang="0">
                <a:pos x="15239" y="4536"/>
              </a:cxn>
              <a:cxn ang="0">
                <a:pos x="17651" y="4566"/>
              </a:cxn>
              <a:cxn ang="0">
                <a:pos x="19127" y="4580"/>
              </a:cxn>
              <a:cxn ang="0">
                <a:pos x="19694" y="4583"/>
              </a:cxn>
              <a:cxn ang="0">
                <a:pos x="19800" y="4581"/>
              </a:cxn>
              <a:cxn ang="0">
                <a:pos x="19930" y="4575"/>
              </a:cxn>
              <a:cxn ang="0">
                <a:pos x="20046" y="4567"/>
              </a:cxn>
              <a:cxn ang="0">
                <a:pos x="20159" y="4555"/>
              </a:cxn>
              <a:cxn ang="0">
                <a:pos x="20282" y="4537"/>
              </a:cxn>
            </a:cxnLst>
            <a:rect l="0" t="0" r="r" b="b"/>
            <a:pathLst>
              <a:path w="20282" h="4583">
                <a:moveTo>
                  <a:pt x="19442" y="51"/>
                </a:moveTo>
                <a:lnTo>
                  <a:pt x="19442" y="51"/>
                </a:lnTo>
                <a:lnTo>
                  <a:pt x="19273" y="57"/>
                </a:lnTo>
                <a:lnTo>
                  <a:pt x="19111" y="61"/>
                </a:lnTo>
                <a:lnTo>
                  <a:pt x="19027" y="62"/>
                </a:lnTo>
                <a:lnTo>
                  <a:pt x="18944" y="62"/>
                </a:lnTo>
                <a:lnTo>
                  <a:pt x="18907" y="63"/>
                </a:lnTo>
                <a:lnTo>
                  <a:pt x="16321" y="46"/>
                </a:lnTo>
                <a:lnTo>
                  <a:pt x="16321" y="46"/>
                </a:lnTo>
                <a:lnTo>
                  <a:pt x="14340" y="33"/>
                </a:lnTo>
                <a:lnTo>
                  <a:pt x="12916" y="24"/>
                </a:lnTo>
                <a:lnTo>
                  <a:pt x="12406" y="19"/>
                </a:lnTo>
                <a:lnTo>
                  <a:pt x="12238" y="16"/>
                </a:lnTo>
                <a:lnTo>
                  <a:pt x="12146" y="15"/>
                </a:lnTo>
                <a:lnTo>
                  <a:pt x="12146" y="15"/>
                </a:lnTo>
                <a:lnTo>
                  <a:pt x="12072" y="14"/>
                </a:lnTo>
                <a:lnTo>
                  <a:pt x="11973" y="14"/>
                </a:lnTo>
                <a:lnTo>
                  <a:pt x="11709" y="15"/>
                </a:lnTo>
                <a:lnTo>
                  <a:pt x="11388" y="19"/>
                </a:lnTo>
                <a:lnTo>
                  <a:pt x="11041" y="24"/>
                </a:lnTo>
                <a:lnTo>
                  <a:pt x="11041" y="24"/>
                </a:lnTo>
                <a:lnTo>
                  <a:pt x="10504" y="32"/>
                </a:lnTo>
                <a:lnTo>
                  <a:pt x="10292" y="34"/>
                </a:lnTo>
                <a:lnTo>
                  <a:pt x="10146" y="34"/>
                </a:lnTo>
                <a:lnTo>
                  <a:pt x="10146" y="34"/>
                </a:lnTo>
                <a:lnTo>
                  <a:pt x="9988" y="33"/>
                </a:lnTo>
                <a:lnTo>
                  <a:pt x="9767" y="30"/>
                </a:lnTo>
                <a:lnTo>
                  <a:pt x="9219" y="20"/>
                </a:lnTo>
                <a:lnTo>
                  <a:pt x="8930" y="18"/>
                </a:lnTo>
                <a:lnTo>
                  <a:pt x="8658" y="15"/>
                </a:lnTo>
                <a:lnTo>
                  <a:pt x="8536" y="15"/>
                </a:lnTo>
                <a:lnTo>
                  <a:pt x="8424" y="16"/>
                </a:lnTo>
                <a:lnTo>
                  <a:pt x="8327" y="18"/>
                </a:lnTo>
                <a:lnTo>
                  <a:pt x="8247" y="21"/>
                </a:lnTo>
                <a:lnTo>
                  <a:pt x="8247" y="21"/>
                </a:lnTo>
                <a:lnTo>
                  <a:pt x="8193" y="22"/>
                </a:lnTo>
                <a:lnTo>
                  <a:pt x="8102" y="24"/>
                </a:lnTo>
                <a:lnTo>
                  <a:pt x="7822" y="25"/>
                </a:lnTo>
                <a:lnTo>
                  <a:pt x="7428" y="25"/>
                </a:lnTo>
                <a:lnTo>
                  <a:pt x="6938" y="25"/>
                </a:lnTo>
                <a:lnTo>
                  <a:pt x="5753" y="22"/>
                </a:lnTo>
                <a:lnTo>
                  <a:pt x="4426" y="16"/>
                </a:lnTo>
                <a:lnTo>
                  <a:pt x="1985" y="6"/>
                </a:lnTo>
                <a:lnTo>
                  <a:pt x="888" y="0"/>
                </a:lnTo>
                <a:lnTo>
                  <a:pt x="574" y="1705"/>
                </a:lnTo>
                <a:lnTo>
                  <a:pt x="574" y="1705"/>
                </a:lnTo>
                <a:lnTo>
                  <a:pt x="536" y="1885"/>
                </a:lnTo>
                <a:lnTo>
                  <a:pt x="446" y="2311"/>
                </a:lnTo>
                <a:lnTo>
                  <a:pt x="393" y="2563"/>
                </a:lnTo>
                <a:lnTo>
                  <a:pt x="341" y="2812"/>
                </a:lnTo>
                <a:lnTo>
                  <a:pt x="296" y="3039"/>
                </a:lnTo>
                <a:lnTo>
                  <a:pt x="261" y="3221"/>
                </a:lnTo>
                <a:lnTo>
                  <a:pt x="261" y="3221"/>
                </a:lnTo>
                <a:lnTo>
                  <a:pt x="247" y="3297"/>
                </a:lnTo>
                <a:lnTo>
                  <a:pt x="231" y="3377"/>
                </a:lnTo>
                <a:lnTo>
                  <a:pt x="196" y="3540"/>
                </a:lnTo>
                <a:lnTo>
                  <a:pt x="159" y="3703"/>
                </a:lnTo>
                <a:lnTo>
                  <a:pt x="122" y="3864"/>
                </a:lnTo>
                <a:lnTo>
                  <a:pt x="53" y="4163"/>
                </a:lnTo>
                <a:lnTo>
                  <a:pt x="23" y="4294"/>
                </a:lnTo>
                <a:lnTo>
                  <a:pt x="0" y="4404"/>
                </a:lnTo>
                <a:lnTo>
                  <a:pt x="0" y="4404"/>
                </a:lnTo>
                <a:lnTo>
                  <a:pt x="32" y="4406"/>
                </a:lnTo>
                <a:lnTo>
                  <a:pt x="99" y="4409"/>
                </a:lnTo>
                <a:lnTo>
                  <a:pt x="333" y="4415"/>
                </a:lnTo>
                <a:lnTo>
                  <a:pt x="683" y="4419"/>
                </a:lnTo>
                <a:lnTo>
                  <a:pt x="1128" y="4425"/>
                </a:lnTo>
                <a:lnTo>
                  <a:pt x="2226" y="4436"/>
                </a:lnTo>
                <a:lnTo>
                  <a:pt x="3474" y="4447"/>
                </a:lnTo>
                <a:lnTo>
                  <a:pt x="4716" y="4457"/>
                </a:lnTo>
                <a:lnTo>
                  <a:pt x="5796" y="4464"/>
                </a:lnTo>
                <a:lnTo>
                  <a:pt x="6847" y="4471"/>
                </a:lnTo>
                <a:lnTo>
                  <a:pt x="6847" y="4471"/>
                </a:lnTo>
                <a:lnTo>
                  <a:pt x="7307" y="4479"/>
                </a:lnTo>
                <a:lnTo>
                  <a:pt x="7669" y="4484"/>
                </a:lnTo>
                <a:lnTo>
                  <a:pt x="7820" y="4485"/>
                </a:lnTo>
                <a:lnTo>
                  <a:pt x="7928" y="4485"/>
                </a:lnTo>
                <a:lnTo>
                  <a:pt x="7928" y="4485"/>
                </a:lnTo>
                <a:lnTo>
                  <a:pt x="9905" y="4458"/>
                </a:lnTo>
                <a:lnTo>
                  <a:pt x="9905" y="4458"/>
                </a:lnTo>
                <a:lnTo>
                  <a:pt x="10066" y="4455"/>
                </a:lnTo>
                <a:lnTo>
                  <a:pt x="10448" y="4452"/>
                </a:lnTo>
                <a:lnTo>
                  <a:pt x="10906" y="4449"/>
                </a:lnTo>
                <a:lnTo>
                  <a:pt x="11118" y="4449"/>
                </a:lnTo>
                <a:lnTo>
                  <a:pt x="11294" y="4451"/>
                </a:lnTo>
                <a:lnTo>
                  <a:pt x="11294" y="4451"/>
                </a:lnTo>
                <a:lnTo>
                  <a:pt x="11461" y="4453"/>
                </a:lnTo>
                <a:lnTo>
                  <a:pt x="11649" y="4458"/>
                </a:lnTo>
                <a:lnTo>
                  <a:pt x="12069" y="4471"/>
                </a:lnTo>
                <a:lnTo>
                  <a:pt x="12504" y="4487"/>
                </a:lnTo>
                <a:lnTo>
                  <a:pt x="12907" y="4501"/>
                </a:lnTo>
                <a:lnTo>
                  <a:pt x="12907" y="4501"/>
                </a:lnTo>
                <a:lnTo>
                  <a:pt x="13059" y="4505"/>
                </a:lnTo>
                <a:lnTo>
                  <a:pt x="13329" y="4509"/>
                </a:lnTo>
                <a:lnTo>
                  <a:pt x="14152" y="4521"/>
                </a:lnTo>
                <a:lnTo>
                  <a:pt x="15239" y="4536"/>
                </a:lnTo>
                <a:lnTo>
                  <a:pt x="16451" y="4551"/>
                </a:lnTo>
                <a:lnTo>
                  <a:pt x="17651" y="4566"/>
                </a:lnTo>
                <a:lnTo>
                  <a:pt x="18701" y="4577"/>
                </a:lnTo>
                <a:lnTo>
                  <a:pt x="19127" y="4580"/>
                </a:lnTo>
                <a:lnTo>
                  <a:pt x="19464" y="4583"/>
                </a:lnTo>
                <a:lnTo>
                  <a:pt x="19694" y="4583"/>
                </a:lnTo>
                <a:lnTo>
                  <a:pt x="19763" y="4583"/>
                </a:lnTo>
                <a:lnTo>
                  <a:pt x="19800" y="4581"/>
                </a:lnTo>
                <a:lnTo>
                  <a:pt x="19800" y="4581"/>
                </a:lnTo>
                <a:lnTo>
                  <a:pt x="19930" y="4575"/>
                </a:lnTo>
                <a:lnTo>
                  <a:pt x="19989" y="4572"/>
                </a:lnTo>
                <a:lnTo>
                  <a:pt x="20046" y="4567"/>
                </a:lnTo>
                <a:lnTo>
                  <a:pt x="20103" y="4562"/>
                </a:lnTo>
                <a:lnTo>
                  <a:pt x="20159" y="4555"/>
                </a:lnTo>
                <a:lnTo>
                  <a:pt x="20219" y="4547"/>
                </a:lnTo>
                <a:lnTo>
                  <a:pt x="20282" y="4537"/>
                </a:lnTo>
                <a:lnTo>
                  <a:pt x="19442" y="51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28600" y="5972175"/>
            <a:ext cx="8686800" cy="657224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7" y="6115049"/>
            <a:ext cx="1098626" cy="366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4699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28600" y="237066"/>
            <a:ext cx="8686800" cy="6392333"/>
          </a:xfrm>
          <a:prstGeom prst="rect">
            <a:avLst/>
          </a:prstGeom>
          <a:solidFill>
            <a:srgbClr val="FFF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28600" y="237067"/>
            <a:ext cx="8686800" cy="914400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124200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09350"/>
            <a:ext cx="9143999" cy="24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lang="en-US" sz="1000" kern="1200" smtClean="0">
                <a:solidFill>
                  <a:srgbClr val="6F6754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Page </a:t>
            </a:r>
            <a:fld id="{796A3E7B-4902-4996-B6E7-88CEE4C426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1902" y="1470362"/>
            <a:ext cx="8180195" cy="4781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81902" y="237067"/>
            <a:ext cx="818019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title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8" y="6120919"/>
            <a:ext cx="1098170" cy="3660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15" r:id="rId2"/>
    <p:sldLayoutId id="2147483814" r:id="rId3"/>
    <p:sldLayoutId id="2147483815" r:id="rId4"/>
    <p:sldLayoutId id="2147483816" r:id="rId5"/>
    <p:sldLayoutId id="2147483824" r:id="rId6"/>
    <p:sldLayoutId id="2147483684" r:id="rId7"/>
    <p:sldLayoutId id="2147483673" r:id="rId8"/>
    <p:sldLayoutId id="2147483823" r:id="rId9"/>
    <p:sldLayoutId id="2147483801" r:id="rId10"/>
    <p:sldLayoutId id="2147483763" r:id="rId11"/>
    <p:sldLayoutId id="2147483827" r:id="rId12"/>
    <p:sldLayoutId id="2147483826" r:id="rId13"/>
    <p:sldLayoutId id="2147483828" r:id="rId14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400" b="1" cap="all" spc="150" baseline="0" dirty="0" smtClean="0">
          <a:solidFill>
            <a:schemeClr val="bg1"/>
          </a:solidFill>
          <a:latin typeface="Arial Narrow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Palatino Linotype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Palatino Linotype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Palatino Linotype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Palatino Linotype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Palatino Linotype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Palatino Linotype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Palatino Linotype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40000"/>
        </a:spcBef>
        <a:spcAft>
          <a:spcPct val="0"/>
        </a:spcAft>
        <a:buClr>
          <a:srgbClr val="6F6754"/>
        </a:buClr>
        <a:buSzPct val="125000"/>
        <a:buFont typeface="Arial Narrow" pitchFamily="34" charset="0"/>
        <a:buChar char="»"/>
        <a:defRPr sz="2400">
          <a:solidFill>
            <a:srgbClr val="6F6754"/>
          </a:solidFill>
          <a:latin typeface="Arial Narrow" pitchFamily="34" charset="0"/>
          <a:ea typeface="+mn-ea"/>
          <a:cs typeface="+mn-cs"/>
        </a:defRPr>
      </a:lvl1pPr>
      <a:lvl2pPr marL="625475" indent="-280988" algn="l" rtl="0" eaLnBrk="1" fontAlgn="base" hangingPunct="1">
        <a:spcBef>
          <a:spcPct val="20000"/>
        </a:spcBef>
        <a:spcAft>
          <a:spcPct val="0"/>
        </a:spcAft>
        <a:buClr>
          <a:srgbClr val="6F6754"/>
        </a:buClr>
        <a:buFont typeface="Arial Narrow" pitchFamily="34" charset="0"/>
        <a:buChar char="›"/>
        <a:defRPr sz="2000">
          <a:solidFill>
            <a:srgbClr val="6F6754"/>
          </a:solidFill>
          <a:latin typeface="Arial Narrow" pitchFamily="34" charset="0"/>
        </a:defRPr>
      </a:lvl2pPr>
      <a:lvl3pPr marL="839788" indent="-212725" algn="l" rtl="0" eaLnBrk="1" fontAlgn="base" hangingPunct="1">
        <a:spcBef>
          <a:spcPct val="20000"/>
        </a:spcBef>
        <a:spcAft>
          <a:spcPct val="0"/>
        </a:spcAft>
        <a:buClr>
          <a:srgbClr val="6F6754"/>
        </a:buClr>
        <a:buSzPct val="125000"/>
        <a:buFont typeface="Arial" pitchFamily="34" charset="0"/>
        <a:buChar char="•"/>
        <a:defRPr sz="2000">
          <a:solidFill>
            <a:srgbClr val="6F6754"/>
          </a:solidFill>
          <a:latin typeface="Arial Narrow" pitchFamily="34" charset="0"/>
        </a:defRPr>
      </a:lvl3pPr>
      <a:lvl4pPr marL="1035050" indent="-193675" algn="l" rtl="0" eaLnBrk="1" fontAlgn="base" hangingPunct="1">
        <a:spcBef>
          <a:spcPct val="20000"/>
        </a:spcBef>
        <a:spcAft>
          <a:spcPct val="0"/>
        </a:spcAft>
        <a:buClr>
          <a:srgbClr val="6F6754"/>
        </a:buClr>
        <a:buChar char="–"/>
        <a:defRPr sz="2000">
          <a:solidFill>
            <a:srgbClr val="6F6754"/>
          </a:solidFill>
          <a:latin typeface="Arial Narrow" pitchFamily="34" charset="0"/>
        </a:defRPr>
      </a:lvl4pPr>
      <a:lvl5pPr marL="1244600" indent="-207963" algn="l" rtl="0" eaLnBrk="1" fontAlgn="base" hangingPunct="1">
        <a:spcBef>
          <a:spcPct val="20000"/>
        </a:spcBef>
        <a:spcAft>
          <a:spcPct val="0"/>
        </a:spcAft>
        <a:buClr>
          <a:srgbClr val="6F6754"/>
        </a:buClr>
        <a:buChar char="»"/>
        <a:defRPr sz="2000">
          <a:solidFill>
            <a:srgbClr val="6F6754"/>
          </a:solidFill>
          <a:latin typeface="Arial Narrow" pitchFamily="34" charset="0"/>
        </a:defRPr>
      </a:lvl5pPr>
      <a:lvl6pPr marL="1701800" indent="-20796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159000" indent="-20796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2616200" indent="-20796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073400" indent="-20796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Arizona Health Care Cost Containment System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400" dirty="0" smtClean="0"/>
              <a:t>DRG Workgroup Meeting</a:t>
            </a:r>
          </a:p>
          <a:p>
            <a:r>
              <a:rPr lang="en-US" sz="2400" dirty="0" smtClean="0"/>
              <a:t>December 17, 2013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1719173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3026" y="1367287"/>
            <a:ext cx="8599714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1200"/>
              </a:spcAft>
              <a:buSzPct val="125000"/>
              <a:buFont typeface="Palatino Linotype" pitchFamily="18" charset="0"/>
              <a:buNone/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Proposed Approach</a:t>
            </a:r>
            <a:endParaRPr lang="en-US" sz="2800" b="1" dirty="0">
              <a:solidFill>
                <a:schemeClr val="tx2"/>
              </a:solidFill>
              <a:latin typeface="Arial Narrow" pitchFamily="34" charset="0"/>
            </a:endParaRPr>
          </a:p>
          <a:p>
            <a:pPr marL="342900" indent="-342900">
              <a:spcAft>
                <a:spcPts val="6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Up-front 3 percent adjustment for expected Documentation and Coding Improvement (DCI)</a:t>
            </a:r>
          </a:p>
          <a:p>
            <a:pPr marL="800100" lvl="1" indent="-342900"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Will simulate a 3% casemix increase and determine an adjustment factor (“DCI Factor”) that would be necessary to maintain budget neutrality</a:t>
            </a:r>
          </a:p>
          <a:p>
            <a:pPr marL="800100" lvl="1" indent="-342900"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Claim allowed amounts (including the base DRG payment, outlier payment or transfer payment) will be reduced by the DCI factor</a:t>
            </a:r>
          </a:p>
          <a:p>
            <a:pPr marL="800100" lvl="1" indent="-342900">
              <a:spcAft>
                <a:spcPts val="600"/>
              </a:spcAft>
              <a:buFont typeface="Arial Narrow" pitchFamily="34" charset="0"/>
              <a:buChar char="»"/>
            </a:pPr>
            <a:endParaRPr lang="en-US" sz="24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481902" y="237067"/>
            <a:ext cx="8180195" cy="914400"/>
          </a:xfrm>
        </p:spPr>
        <p:txBody>
          <a:bodyPr/>
          <a:lstStyle/>
          <a:p>
            <a:r>
              <a:rPr lang="en-US" dirty="0"/>
              <a:t>Documentation and coding improvement</a:t>
            </a:r>
          </a:p>
        </p:txBody>
      </p:sp>
    </p:spTree>
    <p:extLst>
      <p:ext uri="{BB962C8B-B14F-4D97-AF65-F5344CB8AC3E}">
        <p14:creationId xmlns:p14="http://schemas.microsoft.com/office/powerpoint/2010/main" val="15042693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3026" y="1367287"/>
            <a:ext cx="8599714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1200"/>
              </a:spcAft>
              <a:buSzPct val="125000"/>
              <a:buFont typeface="Palatino Linotype" pitchFamily="18" charset="0"/>
              <a:buNone/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Proposed Approach (continued)</a:t>
            </a:r>
            <a:endParaRPr lang="en-US" sz="2800" b="1" dirty="0">
              <a:solidFill>
                <a:schemeClr val="tx2"/>
              </a:solidFill>
              <a:latin typeface="Arial Narrow" pitchFamily="34" charset="0"/>
            </a:endParaRPr>
          </a:p>
          <a:p>
            <a:pPr marL="342900" indent="-342900">
              <a:spcAft>
                <a:spcPts val="6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Periodically (and based on the availability and completeness of data) AHCCCS will measure actual increases or decreases in case mix attributable to DCI – or “Casemix Differential”</a:t>
            </a:r>
          </a:p>
          <a:p>
            <a:pPr marL="342900" indent="-342900">
              <a:spcAft>
                <a:spcPts val="6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Based on measurement -</a:t>
            </a:r>
          </a:p>
          <a:p>
            <a:pPr marL="800100" lvl="1" indent="-342900"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AHCCCS intends to set the DCI Factor for the next year based on actual measured Casemix Differential</a:t>
            </a:r>
          </a:p>
          <a:p>
            <a:pPr marL="800100" lvl="1" indent="-342900"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If measured Casemix Differential is significantly different (more than 1 percentage point higher or lower) from the initial 3% assumption, further adjust the DCI Factor for the next year to prospectively correct for the previous year(s)</a:t>
            </a:r>
          </a:p>
          <a:p>
            <a:pPr marL="800100" lvl="1" indent="-342900">
              <a:spcAft>
                <a:spcPts val="600"/>
              </a:spcAft>
              <a:buFont typeface="Arial Narrow" pitchFamily="34" charset="0"/>
              <a:buChar char="»"/>
            </a:pPr>
            <a:endParaRPr lang="en-US" sz="24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481902" y="237067"/>
            <a:ext cx="8180195" cy="914400"/>
          </a:xfrm>
        </p:spPr>
        <p:txBody>
          <a:bodyPr/>
          <a:lstStyle/>
          <a:p>
            <a:r>
              <a:rPr lang="en-US" dirty="0"/>
              <a:t>Documentation and coding improvement</a:t>
            </a:r>
          </a:p>
        </p:txBody>
      </p:sp>
    </p:spTree>
    <p:extLst>
      <p:ext uri="{BB962C8B-B14F-4D97-AF65-F5344CB8AC3E}">
        <p14:creationId xmlns:p14="http://schemas.microsoft.com/office/powerpoint/2010/main" val="4868311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3026" y="1367287"/>
            <a:ext cx="8599714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1200"/>
              </a:spcAft>
              <a:buSzPct val="125000"/>
              <a:buFont typeface="Palatino Linotype" pitchFamily="18" charset="0"/>
              <a:buNone/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Measuring Actual Casemix Differential</a:t>
            </a:r>
            <a:endParaRPr lang="en-US" sz="2800" b="1" dirty="0">
              <a:solidFill>
                <a:schemeClr val="tx2"/>
              </a:solidFill>
              <a:latin typeface="Arial Narrow" pitchFamily="34" charset="0"/>
            </a:endParaRPr>
          </a:p>
          <a:p>
            <a:pPr marL="342900" lvl="0" indent="-342900">
              <a:spcAft>
                <a:spcPts val="600"/>
              </a:spcAft>
              <a:buFont typeface="Arial Narrow" pitchFamily="34" charset="0"/>
              <a:buChar char="»"/>
            </a:pPr>
            <a:r>
              <a:rPr lang="en-US" sz="2000" dirty="0" smtClean="0">
                <a:solidFill>
                  <a:srgbClr val="6F6754"/>
                </a:solidFill>
                <a:latin typeface="Arial Narrow" pitchFamily="34" charset="0"/>
              </a:rPr>
              <a:t>Measure actual increases in acuity using Medicare’s MS-DRG grouper and Medicare relative weights – </a:t>
            </a:r>
          </a:p>
          <a:p>
            <a:pPr marL="800100" lvl="1" indent="-342900" fontAlgn="auto"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Assumes that measuring actual changes in casemix using MS-DRGs is a reasonable proxy for measuring actual </a:t>
            </a:r>
            <a:r>
              <a:rPr lang="en-US" sz="20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change </a:t>
            </a:r>
            <a:r>
              <a:rPr lang="en-US" sz="20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in acuity</a:t>
            </a:r>
          </a:p>
          <a:p>
            <a:pPr marL="800100" lvl="1" indent="-342900" fontAlgn="auto"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Assumes </a:t>
            </a:r>
            <a:r>
              <a:rPr lang="en-US" sz="2000" dirty="0" smtClean="0">
                <a:solidFill>
                  <a:srgbClr val="6F6754"/>
                </a:solidFill>
                <a:latin typeface="Arial Narrow" pitchFamily="34" charset="0"/>
              </a:rPr>
              <a:t>that </a:t>
            </a:r>
            <a:r>
              <a:rPr lang="en-US" sz="2000" dirty="0">
                <a:solidFill>
                  <a:srgbClr val="6F6754"/>
                </a:solidFill>
                <a:latin typeface="Arial Narrow" pitchFamily="34" charset="0"/>
              </a:rPr>
              <a:t>hospitals have already responded to documentation and coding standards needed for payment under </a:t>
            </a:r>
            <a:r>
              <a:rPr lang="en-US" sz="2000" dirty="0" smtClean="0">
                <a:solidFill>
                  <a:srgbClr val="6F6754"/>
                </a:solidFill>
                <a:latin typeface="Arial Narrow" pitchFamily="34" charset="0"/>
              </a:rPr>
              <a:t>MS-DRGs</a:t>
            </a:r>
            <a:endParaRPr lang="en-US" dirty="0">
              <a:solidFill>
                <a:srgbClr val="6F6754"/>
              </a:solidFill>
              <a:latin typeface="Arial Narrow" pitchFamily="34" charset="0"/>
            </a:endParaRPr>
          </a:p>
          <a:p>
            <a:pPr marL="342900" lvl="0" indent="-342900">
              <a:spcAft>
                <a:spcPts val="600"/>
              </a:spcAft>
              <a:buFont typeface="Arial Narrow" pitchFamily="34" charset="0"/>
              <a:buChar char="»"/>
            </a:pPr>
            <a:r>
              <a:rPr lang="en-US" sz="2000" dirty="0" smtClean="0">
                <a:solidFill>
                  <a:srgbClr val="6F6754"/>
                </a:solidFill>
                <a:latin typeface="Arial Narrow" pitchFamily="34" charset="0"/>
              </a:rPr>
              <a:t>Measure increases in acuity using APR-DRG grouper and relative weights using the same encounters</a:t>
            </a:r>
          </a:p>
          <a:p>
            <a:pPr marL="342900" lvl="0" indent="-342900">
              <a:spcAft>
                <a:spcPts val="600"/>
              </a:spcAft>
              <a:buFont typeface="Arial Narrow" pitchFamily="34" charset="0"/>
              <a:buChar char="»"/>
            </a:pPr>
            <a:r>
              <a:rPr lang="en-US" sz="2000" dirty="0" smtClean="0">
                <a:solidFill>
                  <a:srgbClr val="6F6754"/>
                </a:solidFill>
                <a:latin typeface="Arial Narrow" pitchFamily="34" charset="0"/>
              </a:rPr>
              <a:t>The Casemix Differential is the difference between MS-DRG and APR-DRG casemix increases – </a:t>
            </a:r>
          </a:p>
          <a:p>
            <a:pPr marL="800100" lvl="1" indent="-342900" fontAlgn="auto"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rgbClr val="6F6754"/>
                </a:solidFill>
                <a:latin typeface="Arial Narrow" pitchFamily="34" charset="0"/>
              </a:rPr>
              <a:t>For example, for the same 12 month period, if MS-DRG casemix increases 1%, and APR-DRG casemix increases 4%, the Casemix Differential – the amount attributable to DCI – is 3 percentage points </a:t>
            </a:r>
            <a:endParaRPr lang="en-US" sz="20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600"/>
              </a:spcAft>
              <a:buFont typeface="Arial Narrow" pitchFamily="34" charset="0"/>
              <a:buChar char="»"/>
            </a:pPr>
            <a:endParaRPr lang="en-US" sz="24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481902" y="237067"/>
            <a:ext cx="8180195" cy="914400"/>
          </a:xfrm>
        </p:spPr>
        <p:txBody>
          <a:bodyPr/>
          <a:lstStyle/>
          <a:p>
            <a:r>
              <a:rPr lang="en-US" dirty="0"/>
              <a:t>Documentation and coding improvement</a:t>
            </a:r>
          </a:p>
        </p:txBody>
      </p:sp>
    </p:spTree>
    <p:extLst>
      <p:ext uri="{BB962C8B-B14F-4D97-AF65-F5344CB8AC3E}">
        <p14:creationId xmlns:p14="http://schemas.microsoft.com/office/powerpoint/2010/main" val="7259462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57200" y="4628421"/>
            <a:ext cx="1981200" cy="152400"/>
            <a:chOff x="1371600" y="2895600"/>
            <a:chExt cx="1905000" cy="45720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371600" y="3124200"/>
              <a:ext cx="1905000" cy="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371600" y="2895600"/>
              <a:ext cx="0" cy="45720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276600" y="2895600"/>
              <a:ext cx="0" cy="45720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457200" y="3701321"/>
            <a:ext cx="3962400" cy="304800"/>
          </a:xfrm>
          <a:prstGeom prst="rect">
            <a:avLst/>
          </a:prstGeom>
          <a:gradFill flip="none" rotWithShape="1">
            <a:gsLst>
              <a:gs pos="10000">
                <a:srgbClr val="FF0000"/>
              </a:gs>
              <a:gs pos="8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Year 1 Claims (DOS 10/1/14 – 9/30/15)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441740" y="2890150"/>
            <a:ext cx="3962400" cy="304800"/>
          </a:xfrm>
          <a:prstGeom prst="rect">
            <a:avLst/>
          </a:prstGeom>
          <a:gradFill flip="none" rotWithShape="1">
            <a:gsLst>
              <a:gs pos="10000">
                <a:srgbClr val="FF0000"/>
              </a:gs>
              <a:gs pos="8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Year 2 Claims (DOS 10/1/15 – 9/30/16)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81000" y="4092044"/>
            <a:ext cx="2848857" cy="415498"/>
          </a:xfrm>
          <a:prstGeom prst="rect">
            <a:avLst/>
          </a:prstGeom>
          <a:noFill/>
          <a:ln w="15875">
            <a:noFill/>
          </a:ln>
        </p:spPr>
        <p:txBody>
          <a:bodyPr wrap="none" rtlCol="0">
            <a:spAutoFit/>
          </a:bodyPr>
          <a:lstStyle/>
          <a:p>
            <a:r>
              <a:rPr lang="en-US" sz="1050" b="1" i="1" dirty="0" smtClean="0"/>
              <a:t>Apply DCI Factor to Reflect 3% Reduction in CMI</a:t>
            </a:r>
          </a:p>
          <a:p>
            <a:r>
              <a:rPr lang="en-US" sz="1050" b="1" i="1" dirty="0" smtClean="0"/>
              <a:t>Allowable Corridor is from 2% to 4%</a:t>
            </a:r>
            <a:endParaRPr lang="en-US" sz="1050" b="1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2365540" y="3201556"/>
            <a:ext cx="4198585" cy="415498"/>
          </a:xfrm>
          <a:prstGeom prst="rect">
            <a:avLst/>
          </a:prstGeom>
          <a:noFill/>
          <a:ln w="15875">
            <a:noFill/>
          </a:ln>
        </p:spPr>
        <p:txBody>
          <a:bodyPr wrap="none" rtlCol="0">
            <a:spAutoFit/>
          </a:bodyPr>
          <a:lstStyle/>
          <a:p>
            <a:r>
              <a:rPr lang="en-US" sz="1050" b="1" i="1" dirty="0" smtClean="0"/>
              <a:t>Apply DCI Factor –Modify Based on Year 1 Measurement</a:t>
            </a:r>
          </a:p>
          <a:p>
            <a:r>
              <a:rPr lang="en-US" sz="1050" b="1" i="1" dirty="0" smtClean="0"/>
              <a:t>Increase or Decrease Factor to Correct for Year 1 Over or Underpayment</a:t>
            </a:r>
            <a:endParaRPr lang="en-US" sz="1050" b="1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76200" y="4800630"/>
            <a:ext cx="899605" cy="369332"/>
          </a:xfrm>
          <a:prstGeom prst="rect">
            <a:avLst/>
          </a:prstGeom>
          <a:noFill/>
          <a:ln w="15875"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10/1/14</a:t>
            </a:r>
            <a:endParaRPr 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2057400" y="4780821"/>
            <a:ext cx="899605" cy="369332"/>
          </a:xfrm>
          <a:prstGeom prst="rect">
            <a:avLst/>
          </a:prstGeom>
          <a:noFill/>
          <a:ln w="15875"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10/1/15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6019800" y="4794684"/>
            <a:ext cx="899605" cy="369332"/>
          </a:xfrm>
          <a:prstGeom prst="rect">
            <a:avLst/>
          </a:prstGeom>
          <a:noFill/>
          <a:ln w="15875"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10/1/17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4038600" y="4794684"/>
            <a:ext cx="899605" cy="369332"/>
          </a:xfrm>
          <a:prstGeom prst="rect">
            <a:avLst/>
          </a:prstGeom>
          <a:noFill/>
          <a:ln w="15875"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10/1/16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1805428" y="5605366"/>
            <a:ext cx="5866031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Measure CMI Differential</a:t>
            </a:r>
            <a:endParaRPr lang="en-US" sz="2000" b="1" dirty="0"/>
          </a:p>
        </p:txBody>
      </p:sp>
      <p:sp>
        <p:nvSpPr>
          <p:cNvPr id="49" name="Rectangle 48"/>
          <p:cNvSpPr/>
          <p:nvPr/>
        </p:nvSpPr>
        <p:spPr>
          <a:xfrm>
            <a:off x="4495800" y="2032857"/>
            <a:ext cx="3962400" cy="304800"/>
          </a:xfrm>
          <a:prstGeom prst="rect">
            <a:avLst/>
          </a:prstGeom>
          <a:gradFill flip="none" rotWithShape="1">
            <a:gsLst>
              <a:gs pos="10000">
                <a:srgbClr val="FF0000"/>
              </a:gs>
              <a:gs pos="8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Year 3 Claims (DOS 10/1/16 – 9/30/17)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6400800" y="4628421"/>
            <a:ext cx="1981200" cy="152400"/>
            <a:chOff x="1371600" y="2895600"/>
            <a:chExt cx="1905000" cy="457200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1371600" y="3124200"/>
              <a:ext cx="1905000" cy="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371600" y="2895600"/>
              <a:ext cx="0" cy="45720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3276600" y="2895600"/>
              <a:ext cx="0" cy="45720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4419600" y="4628421"/>
            <a:ext cx="1981200" cy="152400"/>
            <a:chOff x="1371600" y="2895600"/>
            <a:chExt cx="1905000" cy="457200"/>
          </a:xfrm>
        </p:grpSpPr>
        <p:cxnSp>
          <p:nvCxnSpPr>
            <p:cNvPr id="60" name="Straight Connector 59"/>
            <p:cNvCxnSpPr/>
            <p:nvPr/>
          </p:nvCxnSpPr>
          <p:spPr>
            <a:xfrm>
              <a:off x="1371600" y="3124200"/>
              <a:ext cx="1905000" cy="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1371600" y="2895600"/>
              <a:ext cx="0" cy="45720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3276600" y="2895600"/>
              <a:ext cx="0" cy="45720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2438400" y="4629909"/>
            <a:ext cx="1981200" cy="152400"/>
            <a:chOff x="1371600" y="2895600"/>
            <a:chExt cx="1905000" cy="457200"/>
          </a:xfrm>
        </p:grpSpPr>
        <p:cxnSp>
          <p:nvCxnSpPr>
            <p:cNvPr id="64" name="Straight Connector 63"/>
            <p:cNvCxnSpPr/>
            <p:nvPr/>
          </p:nvCxnSpPr>
          <p:spPr>
            <a:xfrm>
              <a:off x="1371600" y="3124200"/>
              <a:ext cx="1905000" cy="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1371600" y="2895600"/>
              <a:ext cx="0" cy="45720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3276600" y="2895600"/>
              <a:ext cx="0" cy="45720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7" name="TextBox 66"/>
          <p:cNvSpPr txBox="1"/>
          <p:nvPr/>
        </p:nvSpPr>
        <p:spPr>
          <a:xfrm>
            <a:off x="8001000" y="4777844"/>
            <a:ext cx="899605" cy="369332"/>
          </a:xfrm>
          <a:prstGeom prst="rect">
            <a:avLst/>
          </a:prstGeom>
          <a:noFill/>
          <a:ln w="15875"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10/1/18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4419600" y="2344050"/>
            <a:ext cx="4198585" cy="415498"/>
          </a:xfrm>
          <a:prstGeom prst="rect">
            <a:avLst/>
          </a:prstGeom>
          <a:noFill/>
          <a:ln w="15875">
            <a:noFill/>
          </a:ln>
        </p:spPr>
        <p:txBody>
          <a:bodyPr wrap="none" rtlCol="0">
            <a:spAutoFit/>
          </a:bodyPr>
          <a:lstStyle/>
          <a:p>
            <a:r>
              <a:rPr lang="en-US" sz="1050" b="1" i="1" dirty="0" smtClean="0"/>
              <a:t>Apply DCI Factor –Modify Based on Year 2 Measurement</a:t>
            </a:r>
          </a:p>
          <a:p>
            <a:r>
              <a:rPr lang="en-US" sz="1050" b="1" i="1" dirty="0" smtClean="0"/>
              <a:t>Increase or Decrease Factor to Correct for Year 2 Over or Underpayment</a:t>
            </a:r>
            <a:endParaRPr lang="en-US" sz="1050" b="1" i="1" dirty="0"/>
          </a:p>
        </p:txBody>
      </p:sp>
      <p:sp>
        <p:nvSpPr>
          <p:cNvPr id="44" name="Title 1"/>
          <p:cNvSpPr txBox="1">
            <a:spLocks/>
          </p:cNvSpPr>
          <p:nvPr/>
        </p:nvSpPr>
        <p:spPr bwMode="gray">
          <a:xfrm>
            <a:off x="481902" y="237067"/>
            <a:ext cx="818019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400" b="1" cap="all" spc="150" baseline="0" dirty="0" smtClean="0">
                <a:solidFill>
                  <a:srgbClr val="FFFFFF"/>
                </a:solidFill>
                <a:latin typeface="Arial Narrow" pitchFamily="34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Palatino Linotype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Palatino Linotype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Palatino Linotype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Palatino Linotype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Palatino Linotype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Palatino Linotype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Palatino Linotype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Palatino Linotype" pitchFamily="18" charset="0"/>
              </a:defRPr>
            </a:lvl9pPr>
          </a:lstStyle>
          <a:p>
            <a:r>
              <a:rPr lang="en-US" kern="0" dirty="0" smtClean="0"/>
              <a:t>Documentation and coding improvement</a:t>
            </a:r>
            <a:endParaRPr lang="en-US" kern="0" dirty="0"/>
          </a:p>
        </p:txBody>
      </p:sp>
      <p:sp>
        <p:nvSpPr>
          <p:cNvPr id="42" name="Content Placeholder 2"/>
          <p:cNvSpPr txBox="1">
            <a:spLocks/>
          </p:cNvSpPr>
          <p:nvPr/>
        </p:nvSpPr>
        <p:spPr bwMode="auto">
          <a:xfrm>
            <a:off x="283026" y="1284162"/>
            <a:ext cx="3755574" cy="92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1200"/>
              </a:spcAft>
              <a:buSzPct val="125000"/>
              <a:buFont typeface="Palatino Linotype" pitchFamily="18" charset="0"/>
              <a:buNone/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Example Scenario</a:t>
            </a:r>
            <a:endParaRPr lang="en-US" sz="2800" b="1" dirty="0">
              <a:solidFill>
                <a:schemeClr val="tx2"/>
              </a:solidFill>
              <a:latin typeface="Arial Narrow" pitchFamily="34" charset="0"/>
            </a:endParaRPr>
          </a:p>
          <a:p>
            <a:pPr lvl="1">
              <a:spcAft>
                <a:spcPts val="600"/>
              </a:spcAft>
            </a:pPr>
            <a:endParaRPr lang="en-US" sz="24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309350"/>
            <a:ext cx="9143999" cy="2438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1000" dirty="0" smtClean="0">
                <a:latin typeface="Arial Narrow" panose="020B0606020202030204" pitchFamily="34" charset="0"/>
              </a:rPr>
              <a:t>Page </a:t>
            </a:r>
            <a:fld id="{77A7459A-CA58-4740-B04C-F2F8EEDCF3E8}" type="slidenum">
              <a:rPr lang="en-US" sz="1000" smtClean="0">
                <a:latin typeface="Arial Narrow" panose="020B0606020202030204" pitchFamily="34" charset="0"/>
              </a:rPr>
              <a:pPr algn="ctr">
                <a:defRPr/>
              </a:pPr>
              <a:t>13</a:t>
            </a:fld>
            <a:endParaRPr lang="en-US" sz="1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728775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3026" y="1367287"/>
            <a:ext cx="8599714" cy="4510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  <a:buSzPct val="125000"/>
            </a:pPr>
            <a:r>
              <a:rPr lang="en-US" sz="2800" b="1" dirty="0" smtClean="0">
                <a:solidFill>
                  <a:srgbClr val="6F6754"/>
                </a:solidFill>
                <a:latin typeface="Arial Narrow" panose="020B0606020202030204" pitchFamily="34" charset="0"/>
              </a:rPr>
              <a:t>Example 10/1/15 CMI differential measurement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ct val="125000"/>
              <a:buFont typeface="Arial Narrow" panose="020B0606020202030204" pitchFamily="34" charset="0"/>
              <a:buChar char="»"/>
            </a:pPr>
            <a:r>
              <a:rPr lang="en-US" sz="24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AHCCCS intends to measure </a:t>
            </a:r>
            <a:r>
              <a:rPr lang="en-US" sz="24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CMI Differential using available Year 1 encounters.  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ct val="125000"/>
              <a:buFont typeface="Arial Narrow" panose="020B0606020202030204" pitchFamily="34" charset="0"/>
              <a:buChar char="»"/>
            </a:pPr>
            <a:r>
              <a:rPr lang="en-US" sz="24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Set </a:t>
            </a:r>
            <a:r>
              <a:rPr lang="en-US" sz="24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Year 2 DCI Factor to be equal to measured Year 1 CMI </a:t>
            </a:r>
            <a:r>
              <a:rPr lang="en-US" sz="24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Differential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ct val="125000"/>
              <a:buFont typeface="Arial Narrow" panose="020B0606020202030204" pitchFamily="34" charset="0"/>
              <a:buChar char="»"/>
            </a:pPr>
            <a:r>
              <a:rPr lang="en-US" sz="24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Adjust </a:t>
            </a:r>
            <a:r>
              <a:rPr lang="en-US" sz="24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Year 2 DCI Factor to correct for Year 1 overpayment or underpayment:</a:t>
            </a:r>
          </a:p>
          <a:p>
            <a:pPr marL="571500" lvl="1" indent="-228600"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0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If measured Year 1 CMI Differential is within allowable corridor, make no adjustment</a:t>
            </a:r>
          </a:p>
          <a:p>
            <a:pPr marL="571500" lvl="1" indent="-228600"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0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If measured Year 1 CMI Differential exceeds 4%, increase Year 2 DCI Factor by the difference between actual measured and 4%</a:t>
            </a:r>
          </a:p>
          <a:p>
            <a:pPr marL="571500" lvl="1" indent="-228600"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0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If measured Year 1 CMI Differential is less than 2%, decrease Year 2 DCI Factor by the difference between actual measured and 2%</a:t>
            </a:r>
          </a:p>
          <a:p>
            <a:pPr marL="800100" lvl="1" indent="-342900">
              <a:spcAft>
                <a:spcPts val="600"/>
              </a:spcAft>
              <a:buFont typeface="Arial Narrow" pitchFamily="34" charset="0"/>
              <a:buChar char="»"/>
            </a:pPr>
            <a:endParaRPr lang="en-US" sz="28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481902" y="237067"/>
            <a:ext cx="8180195" cy="914400"/>
          </a:xfrm>
        </p:spPr>
        <p:txBody>
          <a:bodyPr/>
          <a:lstStyle/>
          <a:p>
            <a:r>
              <a:rPr lang="en-US" dirty="0"/>
              <a:t>Documentation and coding improvement</a:t>
            </a:r>
          </a:p>
        </p:txBody>
      </p:sp>
    </p:spTree>
    <p:extLst>
      <p:ext uri="{BB962C8B-B14F-4D97-AF65-F5344CB8AC3E}">
        <p14:creationId xmlns:p14="http://schemas.microsoft.com/office/powerpoint/2010/main" val="42712727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3026" y="1367287"/>
            <a:ext cx="8469088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  <a:buSzPct val="125000"/>
            </a:pPr>
            <a:r>
              <a:rPr lang="en-US" sz="2800" b="1" dirty="0">
                <a:solidFill>
                  <a:srgbClr val="6F6754"/>
                </a:solidFill>
                <a:latin typeface="Arial Narrow" panose="020B0606020202030204" pitchFamily="34" charset="0"/>
              </a:rPr>
              <a:t>Example 10/1/16 CMI differential measurement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ct val="125000"/>
              <a:buFont typeface="Arial Narrow" panose="020B0606020202030204" pitchFamily="34" charset="0"/>
              <a:buChar char="»"/>
            </a:pPr>
            <a:r>
              <a:rPr lang="en-US" sz="22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AHCCCS intends to measure CMI Differential using available Year 2 </a:t>
            </a:r>
            <a:r>
              <a:rPr lang="en-US" sz="22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encounters</a:t>
            </a:r>
          </a:p>
          <a:p>
            <a:pPr marL="800100" lvl="1" indent="-342900">
              <a:spcBef>
                <a:spcPts val="0"/>
              </a:spcBef>
              <a:spcAft>
                <a:spcPts val="1200"/>
              </a:spcAft>
              <a:buSzPct val="125000"/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Alternatively use available </a:t>
            </a:r>
            <a:r>
              <a:rPr lang="en-US" sz="20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encounters with DOS between 10/1/14 and date of </a:t>
            </a:r>
            <a:r>
              <a:rPr lang="en-US" sz="20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measurement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ct val="125000"/>
              <a:buFont typeface="Arial Narrow" panose="020B0606020202030204" pitchFamily="34" charset="0"/>
              <a:buChar char="»"/>
            </a:pPr>
            <a:r>
              <a:rPr lang="en-US" sz="22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Set </a:t>
            </a:r>
            <a:r>
              <a:rPr lang="en-US" sz="22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Year 3 DCI Factor to be equal to measured Year 2 CMI </a:t>
            </a:r>
            <a:r>
              <a:rPr lang="en-US" sz="22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Differential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ct val="125000"/>
              <a:buFont typeface="Arial Narrow" panose="020B0606020202030204" pitchFamily="34" charset="0"/>
              <a:buChar char="»"/>
            </a:pPr>
            <a:r>
              <a:rPr lang="en-US" sz="22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Adjust </a:t>
            </a:r>
            <a:r>
              <a:rPr lang="en-US" sz="22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Year 3 DCI Factor to correct for Year 2 overpayment or underpayment: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SzPct val="125000"/>
              <a:buFont typeface="Arial Narrow" panose="020B0606020202030204" pitchFamily="34" charset="0"/>
              <a:buChar char="›"/>
            </a:pPr>
            <a:r>
              <a:rPr lang="en-US" sz="20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If measured Year 2 CMI Differential is within allowable corridor, make no adjustment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SzPct val="125000"/>
              <a:buFont typeface="Arial Narrow" panose="020B0606020202030204" pitchFamily="34" charset="0"/>
              <a:buChar char="›"/>
            </a:pPr>
            <a:r>
              <a:rPr lang="en-US" sz="20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If measured Year 2 CMI Differential exceeds Year 2 DCI factor by more than </a:t>
            </a:r>
            <a:r>
              <a:rPr lang="en-US" sz="20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1 percentage point, </a:t>
            </a:r>
            <a:r>
              <a:rPr lang="en-US" sz="20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increase Year 3 DCI Factor by the difference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SzPct val="125000"/>
              <a:buFont typeface="Arial Narrow" panose="020B0606020202030204" pitchFamily="34" charset="0"/>
              <a:buChar char="›"/>
            </a:pPr>
            <a:r>
              <a:rPr lang="en-US" sz="20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If measured Year 2 CMI Differential is more than 1 percentage point below the Year 2 DCI factor, decrease Year 2 DCI Factor by the difference</a:t>
            </a:r>
          </a:p>
          <a:p>
            <a:pPr marL="800100" lvl="1" indent="-342900">
              <a:spcAft>
                <a:spcPts val="600"/>
              </a:spcAft>
              <a:buFont typeface="Arial Narrow" pitchFamily="34" charset="0"/>
              <a:buChar char="»"/>
            </a:pPr>
            <a:endParaRPr lang="en-US" sz="2400" b="1" dirty="0">
              <a:solidFill>
                <a:srgbClr val="6F6754"/>
              </a:solidFill>
              <a:latin typeface="Arial Narrow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481902" y="237067"/>
            <a:ext cx="8180195" cy="914400"/>
          </a:xfrm>
        </p:spPr>
        <p:txBody>
          <a:bodyPr/>
          <a:lstStyle/>
          <a:p>
            <a:r>
              <a:rPr lang="en-US" dirty="0"/>
              <a:t>Documentation and coding improvement</a:t>
            </a:r>
          </a:p>
        </p:txBody>
      </p:sp>
    </p:spTree>
    <p:extLst>
      <p:ext uri="{BB962C8B-B14F-4D97-AF65-F5344CB8AC3E}">
        <p14:creationId xmlns:p14="http://schemas.microsoft.com/office/powerpoint/2010/main" val="28420592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3026" y="1367287"/>
            <a:ext cx="8599714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  <a:buSzPct val="125000"/>
            </a:pPr>
            <a:r>
              <a:rPr lang="en-US" sz="2800" b="1" dirty="0">
                <a:solidFill>
                  <a:srgbClr val="6F6754"/>
                </a:solidFill>
                <a:latin typeface="Arial Narrow" panose="020B0606020202030204" pitchFamily="34" charset="0"/>
              </a:rPr>
              <a:t>Example 10/1/17 CMI differential measurement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ct val="125000"/>
              <a:buFont typeface="Arial Narrow" panose="020B0606020202030204" pitchFamily="34" charset="0"/>
              <a:buChar char="»"/>
            </a:pPr>
            <a:r>
              <a:rPr lang="en-US" sz="24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Rebase </a:t>
            </a:r>
            <a:r>
              <a:rPr lang="en-US" sz="24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System Go Live  – new rates become effective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ct val="125000"/>
              <a:buFont typeface="Arial Narrow" panose="020B0606020202030204" pitchFamily="34" charset="0"/>
              <a:buChar char="»"/>
            </a:pPr>
            <a:r>
              <a:rPr lang="en-US" sz="24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Begin rebasing process 9-12 months prior to go live date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ct val="125000"/>
              <a:buFont typeface="Arial Narrow" panose="020B0606020202030204" pitchFamily="34" charset="0"/>
              <a:buChar char="»"/>
            </a:pPr>
            <a:r>
              <a:rPr lang="en-US" sz="24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Use most current 12 months of complete encounter data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ct val="125000"/>
              <a:buFont typeface="Arial Narrow" panose="020B0606020202030204" pitchFamily="34" charset="0"/>
              <a:buChar char="»"/>
            </a:pPr>
            <a:r>
              <a:rPr lang="en-US" sz="24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Based on results of previous analyses, determine need for additional DCI adjustments for 10/1/17, and going forward.</a:t>
            </a:r>
          </a:p>
          <a:p>
            <a:pPr marL="800100" lvl="1" indent="-342900">
              <a:spcAft>
                <a:spcPts val="600"/>
              </a:spcAft>
              <a:buFont typeface="Arial Narrow" pitchFamily="34" charset="0"/>
              <a:buChar char="»"/>
            </a:pPr>
            <a:endParaRPr lang="en-US" sz="2400" b="1" dirty="0">
              <a:solidFill>
                <a:srgbClr val="6F6754"/>
              </a:solidFill>
              <a:latin typeface="Arial Narrow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481902" y="237067"/>
            <a:ext cx="8180195" cy="914400"/>
          </a:xfrm>
        </p:spPr>
        <p:txBody>
          <a:bodyPr/>
          <a:lstStyle/>
          <a:p>
            <a:r>
              <a:rPr lang="en-US" dirty="0"/>
              <a:t>Documentation and coding improvement</a:t>
            </a:r>
          </a:p>
        </p:txBody>
      </p:sp>
    </p:spTree>
    <p:extLst>
      <p:ext uri="{BB962C8B-B14F-4D97-AF65-F5344CB8AC3E}">
        <p14:creationId xmlns:p14="http://schemas.microsoft.com/office/powerpoint/2010/main" val="2743821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6586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19657" y="1630912"/>
            <a:ext cx="8338458" cy="427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0"/>
              </a:spcBef>
              <a:spcAft>
                <a:spcPts val="600"/>
              </a:spcAft>
              <a:buSzPct val="125000"/>
              <a:buFont typeface="Arial Narrow" pitchFamily="34" charset="0"/>
              <a:buChar char="»"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Finalize transition plan 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SzPct val="125000"/>
              <a:buFont typeface="Arial Narrow" pitchFamily="34" charset="0"/>
              <a:buChar char="»"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Finalize 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approach for documentation and coding improvement adjustments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SzPct val="125000"/>
              <a:buFont typeface="Arial Narrow" pitchFamily="34" charset="0"/>
              <a:buChar char="»"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Publish rules for public review/comment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SzPct val="125000"/>
              <a:buFont typeface="Arial Narrow" pitchFamily="34" charset="0"/>
              <a:buChar char="»"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Proposed approach for transplant services (not necessarily on the same timeline as APR-DRG implementation)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SzPct val="125000"/>
              <a:buFont typeface="Arial Narrow" pitchFamily="34" charset="0"/>
              <a:buChar char="»"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Freestanding rehabilitation, psychiatric and LTAC providers to remain on 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current per 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diem 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rates</a:t>
            </a:r>
            <a:endParaRPr lang="en-US" sz="2800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buSzPct val="125000"/>
            </a:pPr>
            <a:endParaRPr lang="en-US" sz="2800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481902" y="237067"/>
            <a:ext cx="8180195" cy="914400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3597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6" name="Text Placeholder 174"/>
          <p:cNvSpPr txBox="1">
            <a:spLocks/>
          </p:cNvSpPr>
          <p:nvPr/>
        </p:nvSpPr>
        <p:spPr>
          <a:xfrm>
            <a:off x="1637414" y="1214371"/>
            <a:ext cx="7239885" cy="5445918"/>
          </a:xfrm>
          <a:prstGeom prst="rect">
            <a:avLst/>
          </a:prstGeom>
        </p:spPr>
        <p:txBody>
          <a:bodyPr lIns="0" anchor="ctr" anchorCtr="0"/>
          <a:lstStyle>
            <a:lvl1pPr>
              <a:lnSpc>
                <a:spcPts val="2900"/>
              </a:lnSpc>
              <a:spcBef>
                <a:spcPts val="5400"/>
              </a:spcBef>
              <a:buNone/>
              <a:defRPr/>
            </a:lvl1pPr>
          </a:lstStyle>
          <a:p>
            <a:pPr marL="1541463" marR="0" lvl="0" indent="-1541463" algn="l" defTabSz="914400" rtl="0" eaLnBrk="1" fontAlgn="auto" latinLnBrk="0" hangingPunct="1">
              <a:lnSpc>
                <a:spcPts val="2800"/>
              </a:lnSpc>
              <a:spcBef>
                <a:spcPts val="0"/>
              </a:spcBef>
              <a:spcAft>
                <a:spcPts val="6000"/>
              </a:spcAft>
              <a:buClr>
                <a:schemeClr val="bg1"/>
              </a:buClr>
              <a:buSzPct val="125000"/>
              <a:buFont typeface="Arial Narrow" pitchFamily="34" charset="0"/>
              <a:buNone/>
              <a:tabLst>
                <a:tab pos="1082675" algn="l"/>
              </a:tabLst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6F6754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Section 1	»	</a:t>
            </a:r>
            <a:r>
              <a:rPr lang="en-US" sz="2400" kern="0" noProof="0" dirty="0" smtClean="0">
                <a:solidFill>
                  <a:srgbClr val="6F6754"/>
                </a:solidFill>
                <a:latin typeface="Arial Narrow" pitchFamily="34" charset="0"/>
              </a:rPr>
              <a:t>Model Update</a:t>
            </a:r>
            <a:endParaRPr kumimoji="0" lang="en-US" sz="2400" b="0" i="0" u="none" strike="noStrike" kern="0" cap="none" spc="0" normalizeH="0" noProof="0" dirty="0" smtClean="0">
              <a:ln>
                <a:noFill/>
              </a:ln>
              <a:solidFill>
                <a:srgbClr val="6F6754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  <a:p>
            <a:pPr marL="1541463" indent="-1541463">
              <a:lnSpc>
                <a:spcPts val="2800"/>
              </a:lnSpc>
              <a:spcBef>
                <a:spcPts val="0"/>
              </a:spcBef>
              <a:spcAft>
                <a:spcPts val="6000"/>
              </a:spcAft>
              <a:buClr>
                <a:schemeClr val="bg1"/>
              </a:buClr>
              <a:buSzPct val="125000"/>
              <a:tabLst>
                <a:tab pos="1082675" algn="l"/>
              </a:tabLst>
              <a:defRPr/>
            </a:pPr>
            <a:r>
              <a:rPr lang="en-US" sz="2400" kern="0" dirty="0">
                <a:solidFill>
                  <a:srgbClr val="6F6754"/>
                </a:solidFill>
                <a:latin typeface="Arial Narrow" pitchFamily="34" charset="0"/>
              </a:rPr>
              <a:t>Section 2	» 	</a:t>
            </a:r>
            <a:r>
              <a:rPr lang="en-US" sz="2400" kern="0" dirty="0" smtClean="0">
                <a:solidFill>
                  <a:srgbClr val="6F6754"/>
                </a:solidFill>
                <a:latin typeface="Arial Narrow" pitchFamily="34" charset="0"/>
              </a:rPr>
              <a:t>Hemophilia blood clotting factors</a:t>
            </a:r>
          </a:p>
          <a:p>
            <a:pPr marL="1541463" indent="-1541463">
              <a:lnSpc>
                <a:spcPts val="2800"/>
              </a:lnSpc>
              <a:spcBef>
                <a:spcPts val="0"/>
              </a:spcBef>
              <a:spcAft>
                <a:spcPts val="6000"/>
              </a:spcAft>
              <a:buClr>
                <a:schemeClr val="bg1"/>
              </a:buClr>
              <a:buSzPct val="125000"/>
              <a:tabLst>
                <a:tab pos="1082675" algn="l"/>
              </a:tabLst>
              <a:defRPr/>
            </a:pPr>
            <a:r>
              <a:rPr lang="en-US" sz="2400" kern="0" dirty="0">
                <a:solidFill>
                  <a:srgbClr val="6F6754"/>
                </a:solidFill>
                <a:latin typeface="Arial Narrow" pitchFamily="34" charset="0"/>
              </a:rPr>
              <a:t>Section </a:t>
            </a:r>
            <a:r>
              <a:rPr lang="en-US" sz="2400" kern="0" dirty="0" smtClean="0">
                <a:solidFill>
                  <a:srgbClr val="6F6754"/>
                </a:solidFill>
                <a:latin typeface="Arial Narrow" pitchFamily="34" charset="0"/>
              </a:rPr>
              <a:t>3</a:t>
            </a:r>
            <a:r>
              <a:rPr lang="en-US" sz="2400" kern="0" dirty="0">
                <a:solidFill>
                  <a:srgbClr val="6F6754"/>
                </a:solidFill>
                <a:latin typeface="Arial Narrow" pitchFamily="34" charset="0"/>
              </a:rPr>
              <a:t>	» 	</a:t>
            </a:r>
            <a:r>
              <a:rPr lang="en-US" sz="2400" kern="0" dirty="0" smtClean="0">
                <a:solidFill>
                  <a:srgbClr val="6F6754"/>
                </a:solidFill>
                <a:latin typeface="Arial Narrow" pitchFamily="34" charset="0"/>
              </a:rPr>
              <a:t>Documentation and Coding Improvement</a:t>
            </a:r>
            <a:endParaRPr lang="en-US" sz="2400" kern="0" dirty="0">
              <a:solidFill>
                <a:srgbClr val="6F6754"/>
              </a:solidFill>
              <a:latin typeface="Arial Narrow" pitchFamily="34" charset="0"/>
            </a:endParaRPr>
          </a:p>
          <a:p>
            <a:pPr marL="1541463" indent="-1541463">
              <a:lnSpc>
                <a:spcPts val="2800"/>
              </a:lnSpc>
              <a:spcBef>
                <a:spcPts val="0"/>
              </a:spcBef>
              <a:spcAft>
                <a:spcPts val="6000"/>
              </a:spcAft>
              <a:buClr>
                <a:schemeClr val="bg1"/>
              </a:buClr>
              <a:buSzPct val="125000"/>
              <a:tabLst>
                <a:tab pos="1082675" algn="l"/>
              </a:tabLst>
              <a:defRPr/>
            </a:pPr>
            <a:r>
              <a:rPr lang="en-US" sz="2400" kern="0" dirty="0" smtClean="0">
                <a:solidFill>
                  <a:srgbClr val="6F6754"/>
                </a:solidFill>
                <a:latin typeface="Arial Narrow" pitchFamily="34" charset="0"/>
              </a:rPr>
              <a:t>Section 4</a:t>
            </a:r>
            <a:r>
              <a:rPr lang="en-US" sz="2400" kern="0" dirty="0">
                <a:solidFill>
                  <a:srgbClr val="6F6754"/>
                </a:solidFill>
                <a:latin typeface="Arial Narrow" pitchFamily="34" charset="0"/>
              </a:rPr>
              <a:t>	» 	</a:t>
            </a:r>
            <a:r>
              <a:rPr lang="en-US" sz="2400" kern="0" dirty="0" smtClean="0">
                <a:solidFill>
                  <a:srgbClr val="6F6754"/>
                </a:solidFill>
                <a:latin typeface="Arial Narrow" pitchFamily="34" charset="0"/>
              </a:rPr>
              <a:t>Next Steps</a:t>
            </a:r>
            <a:endParaRPr lang="en-US" sz="2400" kern="0" dirty="0">
              <a:solidFill>
                <a:srgbClr val="6F6754"/>
              </a:solidFill>
              <a:latin typeface="Arial Narrow" pitchFamily="34" charset="0"/>
            </a:endParaRPr>
          </a:p>
          <a:p>
            <a:pPr marL="1541463" indent="-1541463">
              <a:lnSpc>
                <a:spcPts val="2800"/>
              </a:lnSpc>
              <a:spcBef>
                <a:spcPts val="0"/>
              </a:spcBef>
              <a:spcAft>
                <a:spcPts val="6000"/>
              </a:spcAft>
              <a:buClr>
                <a:schemeClr val="bg1"/>
              </a:buClr>
              <a:buSzPct val="125000"/>
              <a:tabLst>
                <a:tab pos="1082675" algn="l"/>
              </a:tabLst>
              <a:defRPr/>
            </a:pPr>
            <a:endParaRPr lang="en-US" sz="2400" kern="0" dirty="0">
              <a:solidFill>
                <a:srgbClr val="6F6754"/>
              </a:solidFill>
              <a:latin typeface="Arial Narrow" pitchFamily="34" charset="0"/>
            </a:endParaRPr>
          </a:p>
        </p:txBody>
      </p:sp>
      <p:pic>
        <p:nvPicPr>
          <p:cNvPr id="7" name="Picture 6" descr="Laddertree.gif"/>
          <p:cNvPicPr>
            <a:picLocks noChangeAspect="1"/>
          </p:cNvPicPr>
          <p:nvPr/>
        </p:nvPicPr>
        <p:blipFill>
          <a:blip r:embed="rId3" cstate="print"/>
          <a:srcRect r="-3091"/>
          <a:stretch>
            <a:fillRect/>
          </a:stretch>
        </p:blipFill>
        <p:spPr>
          <a:xfrm>
            <a:off x="589046" y="1659820"/>
            <a:ext cx="867382" cy="836885"/>
          </a:xfrm>
          <a:prstGeom prst="rect">
            <a:avLst/>
          </a:prstGeom>
        </p:spPr>
      </p:pic>
      <p:pic>
        <p:nvPicPr>
          <p:cNvPr id="9" name="Picture 8" descr="TwoWayWindow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3039" y="3054384"/>
            <a:ext cx="328932" cy="871868"/>
          </a:xfrm>
          <a:prstGeom prst="rect">
            <a:avLst/>
          </a:prstGeom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1AC91BC-8CD9-4936-90AF-51ED26E6B541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8" name="Picture 7" descr="WaterRoll.gif"/>
          <p:cNvPicPr>
            <a:picLocks noChangeAspect="1"/>
          </p:cNvPicPr>
          <p:nvPr/>
        </p:nvPicPr>
        <p:blipFill>
          <a:blip r:embed="rId5" cstate="print"/>
          <a:srcRect r="-2743"/>
          <a:stretch>
            <a:fillRect/>
          </a:stretch>
        </p:blipFill>
        <p:spPr>
          <a:xfrm>
            <a:off x="676848" y="4765360"/>
            <a:ext cx="910245" cy="655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170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Model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7582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 smtClean="0"/>
              <a:t>Model 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272144" y="1314046"/>
            <a:ext cx="8508999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Updated DRG model – claim/encounter changes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DRG 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model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updated using 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FFY 2011 claims and encounter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data, with the following adjustments since the November model version:</a:t>
            </a: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FFY 2011 AIHP/FES fee-for-service claims added (IHS/638 providers still excluded)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DHS Behavioral Health Plan (ID #079999) cases removed 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Licensed Short Term Specialty Hospitals removed in lieu of excluding “non-contract” providers (to be paid DRGs using different base rate)</a:t>
            </a:r>
            <a:endParaRPr lang="en-US" sz="20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Chandler Regional pediatric cases moved to PCH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itchFamily="34" charset="0"/>
              <a:buChar char="›"/>
            </a:pP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8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97187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 smtClean="0"/>
              <a:t>Model 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272144" y="1314046"/>
            <a:ext cx="8508999" cy="969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Updated DRG </a:t>
            </a:r>
            <a:r>
              <a:rPr lang="en-US" sz="2800" b="1" dirty="0">
                <a:solidFill>
                  <a:schemeClr val="tx2"/>
                </a:solidFill>
                <a:latin typeface="Arial Narrow" panose="020B0606020202030204" pitchFamily="34" charset="0"/>
              </a:rPr>
              <a:t>m</a:t>
            </a: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odel – pricing changes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The following DRG 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model payment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factors were updated:</a:t>
            </a: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Version 31 APR-DRGs and 3M national weights, without case mix adjustment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FFY 2014 Medicare wage indices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Transfer policy narrowed to transfers to 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another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acute care hospital (discharge status codes of 02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, 05,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and 66)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DRG 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base rates and policy adjuster factors modified to achieve model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targets: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Aggregate budget neutrality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Statewide average pay-to-cost ratio for newborn/OB/pediatric services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Current payment levels for psych/rehab</a:t>
            </a:r>
            <a:endParaRPr lang="en-US" sz="20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itchFamily="34" charset="0"/>
              <a:buChar char="›"/>
            </a:pP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8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1917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 smtClean="0"/>
              <a:t>Model 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272144" y="1314046"/>
            <a:ext cx="8508999" cy="7663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Updated DRG </a:t>
            </a:r>
            <a:r>
              <a:rPr lang="en-US" sz="2800" b="1" dirty="0">
                <a:solidFill>
                  <a:schemeClr val="tx2"/>
                </a:solidFill>
                <a:latin typeface="Arial Narrow" panose="020B0606020202030204" pitchFamily="34" charset="0"/>
              </a:rPr>
              <a:t>m</a:t>
            </a: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odel – provider adjustments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“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High Medicaid Volume”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criteria based on FFY 2011 model data and FYE 2011 Medicare cost report data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Thresholds equal to </a:t>
            </a:r>
            <a:r>
              <a:rPr lang="en-US" sz="2400" b="1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400%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of provider simple average 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modeled Medicaid days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and </a:t>
            </a:r>
            <a:r>
              <a:rPr lang="en-US" sz="2400" b="1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30%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MIUR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Four providers met criteria; only one provider required a hold harmless adjustment (other three providers had a projected gain)</a:t>
            </a: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Non-CAH rural adjustment: Non-CAH rural provider group (excluding high outlier providers) had an aggregate projected gain thus no hold harmless adjustment needed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itchFamily="34" charset="0"/>
              <a:buChar char="›"/>
            </a:pP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8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78944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Hemophilia blood clotting factors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9306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3026" y="1367287"/>
            <a:ext cx="8599714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  <a:buSzPct val="125000"/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Model data</a:t>
            </a:r>
            <a:endParaRPr lang="en-US" sz="2800" b="1" dirty="0">
              <a:latin typeface="Arial Narrow" pitchFamily="34" charset="0"/>
            </a:endParaRPr>
          </a:p>
          <a:p>
            <a:pPr marL="342900" indent="-342900">
              <a:spcAft>
                <a:spcPts val="6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accent1"/>
                </a:solidFill>
                <a:latin typeface="Arial Narrow" panose="020B0606020202030204" pitchFamily="34" charset="0"/>
                <a:ea typeface="ＭＳ Ｐゴシック" pitchFamily="34" charset="-128"/>
              </a:rPr>
              <a:t>Currently MCO plans are not required to retain HCPCS codes for all detail lines and AHCCCS does not </a:t>
            </a:r>
            <a:r>
              <a:rPr lang="en-US" sz="2400" dirty="0">
                <a:solidFill>
                  <a:schemeClr val="accent1"/>
                </a:solidFill>
                <a:latin typeface="Arial Narrow" panose="020B0606020202030204" pitchFamily="34" charset="0"/>
                <a:ea typeface="ＭＳ Ｐゴシック" pitchFamily="34" charset="-128"/>
              </a:rPr>
              <a:t>have HCPCS </a:t>
            </a:r>
            <a:r>
              <a:rPr lang="en-US" sz="2400" dirty="0" smtClean="0">
                <a:solidFill>
                  <a:schemeClr val="accent1"/>
                </a:solidFill>
                <a:latin typeface="Arial Narrow" panose="020B0606020202030204" pitchFamily="34" charset="0"/>
                <a:ea typeface="ＭＳ Ｐゴシック" pitchFamily="34" charset="-128"/>
              </a:rPr>
              <a:t>code edits in MMIS </a:t>
            </a:r>
          </a:p>
          <a:p>
            <a:pPr marL="800100" lvl="1" indent="-342900"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accent1"/>
                </a:solidFill>
                <a:latin typeface="Arial Narrow" panose="020B0606020202030204" pitchFamily="34" charset="0"/>
                <a:ea typeface="ＭＳ Ｐゴシック" pitchFamily="34" charset="-128"/>
              </a:rPr>
              <a:t>Drug related J-codes often not included in the model data </a:t>
            </a:r>
          </a:p>
          <a:p>
            <a:pPr marL="800100" lvl="1" indent="-342900"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accent1"/>
                </a:solidFill>
                <a:latin typeface="Arial Narrow" panose="020B0606020202030204" pitchFamily="34" charset="0"/>
                <a:ea typeface="ＭＳ Ｐゴシック" pitchFamily="34" charset="-128"/>
              </a:rPr>
              <a:t>Blood clotting J-codes found on 52 </a:t>
            </a:r>
            <a:r>
              <a:rPr lang="en-US" sz="2000" dirty="0">
                <a:solidFill>
                  <a:schemeClr val="accent1"/>
                </a:solidFill>
                <a:latin typeface="Arial Narrow" panose="020B0606020202030204" pitchFamily="34" charset="0"/>
                <a:ea typeface="ＭＳ Ｐゴシック" pitchFamily="34" charset="-128"/>
              </a:rPr>
              <a:t>detail lines from 4 </a:t>
            </a:r>
            <a:r>
              <a:rPr lang="en-US" sz="2000" dirty="0" smtClean="0">
                <a:solidFill>
                  <a:schemeClr val="accent1"/>
                </a:solidFill>
                <a:latin typeface="Arial Narrow" panose="020B0606020202030204" pitchFamily="34" charset="0"/>
                <a:ea typeface="ＭＳ Ｐゴシック" pitchFamily="34" charset="-128"/>
              </a:rPr>
              <a:t>providers</a:t>
            </a:r>
            <a:endParaRPr lang="en-US" sz="20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6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accent1"/>
                </a:solidFill>
                <a:latin typeface="Arial Narrow" panose="020B0606020202030204" pitchFamily="34" charset="0"/>
                <a:ea typeface="ＭＳ Ｐゴシック" pitchFamily="34" charset="-128"/>
              </a:rPr>
              <a:t>AHCCCS collected FFY 2011 hemophilia blood clotting factor data from 5 providers</a:t>
            </a:r>
            <a:endParaRPr lang="en-US" sz="2400" dirty="0">
              <a:solidFill>
                <a:schemeClr val="accent1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accent1"/>
                </a:solidFill>
                <a:latin typeface="Arial Narrow" panose="020B0606020202030204" pitchFamily="34" charset="0"/>
                <a:ea typeface="ＭＳ Ｐゴシック" pitchFamily="34" charset="-128"/>
              </a:rPr>
              <a:t>136 claim lines for $25.7 million in charges</a:t>
            </a:r>
          </a:p>
          <a:p>
            <a:pPr marL="800100" lvl="1" indent="-342900"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accent1"/>
                </a:solidFill>
                <a:latin typeface="Arial Narrow" panose="020B0606020202030204" pitchFamily="34" charset="0"/>
                <a:ea typeface="ＭＳ Ｐゴシック" pitchFamily="34" charset="-128"/>
              </a:rPr>
              <a:t>Payments under Medicare would equal approximately $2.0 million based on reported units</a:t>
            </a:r>
          </a:p>
          <a:p>
            <a:pPr marL="800100" lvl="1" indent="-342900"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accent1"/>
                </a:solidFill>
                <a:latin typeface="Arial Narrow" panose="020B0606020202030204" pitchFamily="34" charset="0"/>
                <a:ea typeface="ＭＳ Ｐゴシック" pitchFamily="34" charset="-128"/>
              </a:rPr>
              <a:t>Many cases did not have a hemophilia-related diagnosis code in the claim/encounter</a:t>
            </a:r>
          </a:p>
          <a:p>
            <a:pPr marL="800100" lvl="1" indent="-342900">
              <a:spcAft>
                <a:spcPts val="600"/>
              </a:spcAft>
              <a:buFont typeface="Arial Narrow" panose="020B0606020202030204" pitchFamily="34" charset="0"/>
              <a:buChar char="›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600"/>
              </a:spcAft>
              <a:buFont typeface="Arial Narrow" pitchFamily="34" charset="0"/>
              <a:buChar char="»"/>
            </a:pPr>
            <a:endParaRPr lang="en-US" sz="24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481902" y="237067"/>
            <a:ext cx="8180195" cy="914400"/>
          </a:xfrm>
        </p:spPr>
        <p:txBody>
          <a:bodyPr/>
          <a:lstStyle/>
          <a:p>
            <a:r>
              <a:rPr lang="en-US" dirty="0" smtClean="0"/>
              <a:t>Hemophilia blood clotting factors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415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Documentation and coding improvement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059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re_Slides_Template_Illustration">
  <a:themeElements>
    <a:clrScheme name="2_NCI Powerpoint 7">
      <a:dk1>
        <a:srgbClr val="000000"/>
      </a:dk1>
      <a:lt1>
        <a:srgbClr val="FFFFFF"/>
      </a:lt1>
      <a:dk2>
        <a:srgbClr val="6F6754"/>
      </a:dk2>
      <a:lt2>
        <a:srgbClr val="EAEAEA"/>
      </a:lt2>
      <a:accent1>
        <a:srgbClr val="855E40"/>
      </a:accent1>
      <a:accent2>
        <a:srgbClr val="17524E"/>
      </a:accent2>
      <a:accent3>
        <a:srgbClr val="FFFFFF"/>
      </a:accent3>
      <a:accent4>
        <a:srgbClr val="000000"/>
      </a:accent4>
      <a:accent5>
        <a:srgbClr val="C2B6AF"/>
      </a:accent5>
      <a:accent6>
        <a:srgbClr val="144946"/>
      </a:accent6>
      <a:hlink>
        <a:srgbClr val="8F2E00"/>
      </a:hlink>
      <a:folHlink>
        <a:srgbClr val="5C2801"/>
      </a:folHlink>
    </a:clrScheme>
    <a:fontScheme name="2_NCI Powerpoint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NCI Powerpoint 1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B88740"/>
        </a:accent1>
        <a:accent2>
          <a:srgbClr val="3F4A13"/>
        </a:accent2>
        <a:accent3>
          <a:srgbClr val="FFFFFF"/>
        </a:accent3>
        <a:accent4>
          <a:srgbClr val="000000"/>
        </a:accent4>
        <a:accent5>
          <a:srgbClr val="D8C3AF"/>
        </a:accent5>
        <a:accent6>
          <a:srgbClr val="384210"/>
        </a:accent6>
        <a:hlink>
          <a:srgbClr val="093678"/>
        </a:hlink>
        <a:folHlink>
          <a:srgbClr val="A15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CI Powerpoint 2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AB6240"/>
        </a:accent1>
        <a:accent2>
          <a:srgbClr val="3F4A13"/>
        </a:accent2>
        <a:accent3>
          <a:srgbClr val="FFFFFF"/>
        </a:accent3>
        <a:accent4>
          <a:srgbClr val="000000"/>
        </a:accent4>
        <a:accent5>
          <a:srgbClr val="D2B7AF"/>
        </a:accent5>
        <a:accent6>
          <a:srgbClr val="384210"/>
        </a:accent6>
        <a:hlink>
          <a:srgbClr val="093678"/>
        </a:hlink>
        <a:folHlink>
          <a:srgbClr val="8F2E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CI Powerpoint 3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855576"/>
        </a:accent1>
        <a:accent2>
          <a:srgbClr val="3F4A13"/>
        </a:accent2>
        <a:accent3>
          <a:srgbClr val="FFFFFF"/>
        </a:accent3>
        <a:accent4>
          <a:srgbClr val="000000"/>
        </a:accent4>
        <a:accent5>
          <a:srgbClr val="C2B4BD"/>
        </a:accent5>
        <a:accent6>
          <a:srgbClr val="384210"/>
        </a:accent6>
        <a:hlink>
          <a:srgbClr val="A15F00"/>
        </a:hlink>
        <a:folHlink>
          <a:srgbClr val="5C1C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CI Powerpoint 4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46689A"/>
        </a:accent1>
        <a:accent2>
          <a:srgbClr val="5C2801"/>
        </a:accent2>
        <a:accent3>
          <a:srgbClr val="FFFFFF"/>
        </a:accent3>
        <a:accent4>
          <a:srgbClr val="000000"/>
        </a:accent4>
        <a:accent5>
          <a:srgbClr val="B0B9CA"/>
        </a:accent5>
        <a:accent6>
          <a:srgbClr val="532301"/>
        </a:accent6>
        <a:hlink>
          <a:srgbClr val="17524E"/>
        </a:hlink>
        <a:folHlink>
          <a:srgbClr val="0936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CI Powerpoint 5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517D7A"/>
        </a:accent1>
        <a:accent2>
          <a:srgbClr val="A15F00"/>
        </a:accent2>
        <a:accent3>
          <a:srgbClr val="FFFFFF"/>
        </a:accent3>
        <a:accent4>
          <a:srgbClr val="000000"/>
        </a:accent4>
        <a:accent5>
          <a:srgbClr val="B3BFBE"/>
        </a:accent5>
        <a:accent6>
          <a:srgbClr val="915500"/>
        </a:accent6>
        <a:hlink>
          <a:srgbClr val="5C1C49"/>
        </a:hlink>
        <a:folHlink>
          <a:srgbClr val="17524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CI Powerpoint 6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6F774E"/>
        </a:accent1>
        <a:accent2>
          <a:srgbClr val="093678"/>
        </a:accent2>
        <a:accent3>
          <a:srgbClr val="FFFFFF"/>
        </a:accent3>
        <a:accent4>
          <a:srgbClr val="000000"/>
        </a:accent4>
        <a:accent5>
          <a:srgbClr val="BBBDB2"/>
        </a:accent5>
        <a:accent6>
          <a:srgbClr val="07306C"/>
        </a:accent6>
        <a:hlink>
          <a:srgbClr val="8F2E00"/>
        </a:hlink>
        <a:folHlink>
          <a:srgbClr val="3F4A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CI Powerpoint 7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855E40"/>
        </a:accent1>
        <a:accent2>
          <a:srgbClr val="17524E"/>
        </a:accent2>
        <a:accent3>
          <a:srgbClr val="FFFFFF"/>
        </a:accent3>
        <a:accent4>
          <a:srgbClr val="000000"/>
        </a:accent4>
        <a:accent5>
          <a:srgbClr val="C2B6AF"/>
        </a:accent5>
        <a:accent6>
          <a:srgbClr val="144946"/>
        </a:accent6>
        <a:hlink>
          <a:srgbClr val="8F2E00"/>
        </a:hlink>
        <a:folHlink>
          <a:srgbClr val="5C28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CI Powerpoint 8">
        <a:dk1>
          <a:srgbClr val="000000"/>
        </a:dk1>
        <a:lt1>
          <a:srgbClr val="FFFFFF"/>
        </a:lt1>
        <a:dk2>
          <a:srgbClr val="17524E"/>
        </a:dk2>
        <a:lt2>
          <a:srgbClr val="EAEAEA"/>
        </a:lt2>
        <a:accent1>
          <a:srgbClr val="5C1C49"/>
        </a:accent1>
        <a:accent2>
          <a:srgbClr val="3F4A13"/>
        </a:accent2>
        <a:accent3>
          <a:srgbClr val="FFFFFF"/>
        </a:accent3>
        <a:accent4>
          <a:srgbClr val="000000"/>
        </a:accent4>
        <a:accent5>
          <a:srgbClr val="B5ABB1"/>
        </a:accent5>
        <a:accent6>
          <a:srgbClr val="384210"/>
        </a:accent6>
        <a:hlink>
          <a:srgbClr val="093678"/>
        </a:hlink>
        <a:folHlink>
          <a:srgbClr val="A15F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FA6073F6DC254A9065418EA703E40D" ma:contentTypeVersion="0" ma:contentTypeDescription="Create a new document." ma:contentTypeScope="" ma:versionID="4bfe88655213e563418e5fe1370f8673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B8A589AB-157F-4E64-9EA8-864912FE2055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http://www.w3.org/XML/1998/namespace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7C9E2ECE-6822-4483-BA21-8FF7C5C84D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93DAA4-6753-4D00-8C6F-6B3D9DE088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Core_Slides_Template_Illustration</Template>
  <TotalTime>3504</TotalTime>
  <Words>1162</Words>
  <Application>Microsoft Office PowerPoint</Application>
  <PresentationFormat>On-screen Show (4:3)</PresentationFormat>
  <Paragraphs>152</Paragraphs>
  <Slides>18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Core_Slides_Template_Illustration</vt:lpstr>
      <vt:lpstr>PowerPoint Presentation</vt:lpstr>
      <vt:lpstr>Table of contents</vt:lpstr>
      <vt:lpstr>PowerPoint Presentation</vt:lpstr>
      <vt:lpstr>Model update</vt:lpstr>
      <vt:lpstr>Model update</vt:lpstr>
      <vt:lpstr>Model update</vt:lpstr>
      <vt:lpstr>PowerPoint Presentation</vt:lpstr>
      <vt:lpstr>Hemophilia blood clotting factors</vt:lpstr>
      <vt:lpstr>PowerPoint Presentation</vt:lpstr>
      <vt:lpstr>Documentation and coding improvement</vt:lpstr>
      <vt:lpstr>Documentation and coding improvement</vt:lpstr>
      <vt:lpstr>Documentation and coding improvement</vt:lpstr>
      <vt:lpstr>PowerPoint Presentation</vt:lpstr>
      <vt:lpstr>Documentation and coding improvement</vt:lpstr>
      <vt:lpstr>Documentation and coding improvement</vt:lpstr>
      <vt:lpstr>Documentation and coding improvement</vt:lpstr>
      <vt:lpstr>PowerPoint Presentation</vt:lpstr>
      <vt:lpstr>Next steps</vt:lpstr>
    </vt:vector>
  </TitlesOfParts>
  <Company>Navigant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Washington State Health Care Authority</dc:title>
  <dc:creator>Ben Mori</dc:creator>
  <cp:lastModifiedBy>Ben Mori</cp:lastModifiedBy>
  <cp:revision>1004</cp:revision>
  <cp:lastPrinted>2013-12-17T17:36:38Z</cp:lastPrinted>
  <dcterms:created xsi:type="dcterms:W3CDTF">2013-04-08T16:32:29Z</dcterms:created>
  <dcterms:modified xsi:type="dcterms:W3CDTF">2013-12-17T18:55:34Z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0x010100FCFA6073F6DC254A9065418EA703E40D</vt:lpwstr>
  </property>
</Properties>
</file>