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9"/>
  </p:notesMasterIdLst>
  <p:handoutMasterIdLst>
    <p:handoutMasterId r:id="rId30"/>
  </p:handoutMasterIdLst>
  <p:sldIdLst>
    <p:sldId id="447" r:id="rId5"/>
    <p:sldId id="463" r:id="rId6"/>
    <p:sldId id="452" r:id="rId7"/>
    <p:sldId id="455" r:id="rId8"/>
    <p:sldId id="454" r:id="rId9"/>
    <p:sldId id="457" r:id="rId10"/>
    <p:sldId id="459" r:id="rId11"/>
    <p:sldId id="458" r:id="rId12"/>
    <p:sldId id="456" r:id="rId13"/>
    <p:sldId id="474" r:id="rId14"/>
    <p:sldId id="475" r:id="rId15"/>
    <p:sldId id="460" r:id="rId16"/>
    <p:sldId id="449" r:id="rId17"/>
    <p:sldId id="468" r:id="rId18"/>
    <p:sldId id="462" r:id="rId19"/>
    <p:sldId id="453" r:id="rId20"/>
    <p:sldId id="421" r:id="rId21"/>
    <p:sldId id="469" r:id="rId22"/>
    <p:sldId id="471" r:id="rId23"/>
    <p:sldId id="442" r:id="rId24"/>
    <p:sldId id="470" r:id="rId25"/>
    <p:sldId id="473" r:id="rId26"/>
    <p:sldId id="464" r:id="rId27"/>
    <p:sldId id="465" r:id="rId28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CD6"/>
    <a:srgbClr val="6F6754"/>
    <a:srgbClr val="94BFE2"/>
    <a:srgbClr val="93A446"/>
    <a:srgbClr val="850C70"/>
    <a:srgbClr val="566C11"/>
    <a:srgbClr val="7E4300"/>
    <a:srgbClr val="00539B"/>
    <a:srgbClr val="007F7B"/>
    <a:srgbClr val="A84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269" autoAdjust="0"/>
  </p:normalViewPr>
  <p:slideViewPr>
    <p:cSldViewPr snapToGrid="0" snapToObjects="1">
      <p:cViewPr>
        <p:scale>
          <a:sx n="75" d="100"/>
          <a:sy n="75" d="100"/>
        </p:scale>
        <p:origin x="-1098" y="-954"/>
      </p:cViewPr>
      <p:guideLst>
        <p:guide orient="horz" pos="4129"/>
        <p:guide orient="horz" pos="1282"/>
        <p:guide pos="2912"/>
        <p:guide pos="362"/>
        <p:guide pos="3281"/>
        <p:guide pos="2706"/>
        <p:guide pos="3063"/>
        <p:guide pos="1396"/>
        <p:guide pos="5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532" y="150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2337" cy="464185"/>
          </a:xfrm>
          <a:prstGeom prst="rect">
            <a:avLst/>
          </a:prstGeom>
        </p:spPr>
        <p:txBody>
          <a:bodyPr vert="horz" lIns="92996" tIns="46497" rIns="92996" bIns="4649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5" y="1"/>
            <a:ext cx="3032337" cy="464185"/>
          </a:xfrm>
          <a:prstGeom prst="rect">
            <a:avLst/>
          </a:prstGeom>
        </p:spPr>
        <p:txBody>
          <a:bodyPr vert="horz" lIns="92996" tIns="46497" rIns="92996" bIns="46497" rtlCol="0"/>
          <a:lstStyle>
            <a:lvl1pPr algn="r">
              <a:defRPr sz="1200"/>
            </a:lvl1pPr>
          </a:lstStyle>
          <a:p>
            <a:fld id="{B660BE02-3B81-4CB5-A3AE-FBDD48F330D5}" type="datetimeFigureOut">
              <a:rPr lang="en-US" smtClean="0"/>
              <a:pPr/>
              <a:t>11/18/2013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17904"/>
            <a:ext cx="3032337" cy="464185"/>
          </a:xfrm>
          <a:prstGeom prst="rect">
            <a:avLst/>
          </a:prstGeom>
        </p:spPr>
        <p:txBody>
          <a:bodyPr vert="horz" lIns="92996" tIns="46497" rIns="92996" bIns="4649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5" y="8817904"/>
            <a:ext cx="3032337" cy="464185"/>
          </a:xfrm>
          <a:prstGeom prst="rect">
            <a:avLst/>
          </a:prstGeom>
        </p:spPr>
        <p:txBody>
          <a:bodyPr vert="horz" lIns="92996" tIns="46497" rIns="92996" bIns="46497" rtlCol="0" anchor="b"/>
          <a:lstStyle>
            <a:lvl1pPr algn="r">
              <a:defRPr sz="1200"/>
            </a:lvl1pPr>
          </a:lstStyle>
          <a:p>
            <a:fld id="{FB98660B-3FB5-491A-85B5-8029808D94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389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2337" cy="464185"/>
          </a:xfrm>
          <a:prstGeom prst="rect">
            <a:avLst/>
          </a:prstGeom>
        </p:spPr>
        <p:txBody>
          <a:bodyPr vert="horz" lIns="92996" tIns="46497" rIns="92996" bIns="4649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5" y="1"/>
            <a:ext cx="3032337" cy="464185"/>
          </a:xfrm>
          <a:prstGeom prst="rect">
            <a:avLst/>
          </a:prstGeom>
        </p:spPr>
        <p:txBody>
          <a:bodyPr vert="horz" lIns="92996" tIns="46497" rIns="92996" bIns="46497" rtlCol="0"/>
          <a:lstStyle>
            <a:lvl1pPr algn="r">
              <a:defRPr sz="1200"/>
            </a:lvl1pPr>
          </a:lstStyle>
          <a:p>
            <a:fld id="{3EE418EA-B1EA-4C6B-B640-F346089FB5CC}" type="datetimeFigureOut">
              <a:rPr lang="en-US" smtClean="0"/>
              <a:pPr/>
              <a:t>11/18/2013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6" tIns="46497" rIns="92996" bIns="4649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2996" tIns="46497" rIns="92996" bIns="46497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17904"/>
            <a:ext cx="3032337" cy="464185"/>
          </a:xfrm>
          <a:prstGeom prst="rect">
            <a:avLst/>
          </a:prstGeom>
        </p:spPr>
        <p:txBody>
          <a:bodyPr vert="horz" lIns="92996" tIns="46497" rIns="92996" bIns="4649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5" y="8817904"/>
            <a:ext cx="3032337" cy="464185"/>
          </a:xfrm>
          <a:prstGeom prst="rect">
            <a:avLst/>
          </a:prstGeom>
        </p:spPr>
        <p:txBody>
          <a:bodyPr vert="horz" lIns="92996" tIns="46497" rIns="92996" bIns="46497" rtlCol="0" anchor="b"/>
          <a:lstStyle>
            <a:lvl1pPr algn="r">
              <a:defRPr sz="1200"/>
            </a:lvl1pPr>
          </a:lstStyle>
          <a:p>
            <a:fld id="{A023699C-6A97-4F12-BD68-FC68187365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0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26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302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30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05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05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handout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-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237066"/>
            <a:ext cx="8686800" cy="3590655"/>
          </a:xfrm>
          <a:prstGeom prst="rect">
            <a:avLst/>
          </a:prstGeom>
          <a:solidFill>
            <a:srgbClr val="93A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170" y="4180445"/>
            <a:ext cx="8237800" cy="345642"/>
          </a:xfrm>
        </p:spPr>
        <p:txBody>
          <a:bodyPr/>
          <a:lstStyle>
            <a:lvl1pPr>
              <a:defRPr b="0" cap="none" baseline="0">
                <a:solidFill>
                  <a:srgbClr val="6F6754"/>
                </a:solidFill>
                <a:latin typeface="+mj-lt"/>
              </a:defRPr>
            </a:lvl1pPr>
          </a:lstStyle>
          <a:p>
            <a:r>
              <a:rPr lang="en-US" dirty="0" smtClean="0"/>
              <a:t>Client Name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03169" y="4579252"/>
            <a:ext cx="8237800" cy="345642"/>
          </a:xfrm>
        </p:spPr>
        <p:txBody>
          <a:bodyPr anchor="ctr" anchorCtr="0"/>
          <a:lstStyle>
            <a:lvl1pPr>
              <a:buNone/>
              <a:defRPr sz="1600" baseline="0">
                <a:solidFill>
                  <a:srgbClr val="6F6754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January 1, 2012</a:t>
            </a:r>
            <a:endParaRPr lang="en-US" dirty="0"/>
          </a:p>
        </p:txBody>
      </p:sp>
      <p:pic>
        <p:nvPicPr>
          <p:cNvPr id="14" name="Picture 13" descr="SeeHowFar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1903" y="491043"/>
            <a:ext cx="4475289" cy="2665747"/>
          </a:xfrm>
          <a:prstGeom prst="rect">
            <a:avLst/>
          </a:prstGeom>
        </p:spPr>
      </p:pic>
      <p:pic>
        <p:nvPicPr>
          <p:cNvPr id="9" name="Picture 8" descr="Stairstack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752210" y="491042"/>
            <a:ext cx="2541180" cy="439748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51475" y="5272424"/>
            <a:ext cx="8686800" cy="1356976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5" name="Picture 14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778" y="6309350"/>
            <a:ext cx="8180194" cy="10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708" y="5504823"/>
            <a:ext cx="1555389" cy="51649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Yellow White BG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22078" y="1470361"/>
            <a:ext cx="6740018" cy="4781382"/>
          </a:xfrm>
        </p:spPr>
        <p:txBody>
          <a:bodyPr/>
          <a:lstStyle>
            <a:lvl1pPr marL="0" indent="0" algn="l" rtl="0" fontAlgn="base">
              <a:spcBef>
                <a:spcPct val="40000"/>
              </a:spcBef>
              <a:spcAft>
                <a:spcPct val="0"/>
              </a:spcAft>
              <a:buSzPct val="125000"/>
              <a:buFont typeface="Palatino LT Std" pitchFamily="18" charset="0"/>
              <a:buNone/>
              <a:defRPr lang="en-US" sz="24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paragraph</a:t>
            </a: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Yellow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22078" y="1470361"/>
            <a:ext cx="6740018" cy="4781382"/>
          </a:xfrm>
        </p:spPr>
        <p:txBody>
          <a:bodyPr/>
          <a:lstStyle>
            <a:lvl1pPr marL="0" indent="0" algn="l" rtl="0" fontAlgn="base">
              <a:spcBef>
                <a:spcPct val="40000"/>
              </a:spcBef>
              <a:spcAft>
                <a:spcPct val="0"/>
              </a:spcAft>
              <a:buSzPct val="125000"/>
              <a:buFont typeface="Palatino LT Std" pitchFamily="18" charset="0"/>
              <a:buNone/>
              <a:defRPr lang="en-US" sz="24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paragraph</a:t>
            </a: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White BG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4810125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81903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455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810125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81903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32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96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3886200" y="0"/>
            <a:ext cx="5257800" cy="4648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54864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22" descr="Portmen.silo_art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762000"/>
            <a:ext cx="2057400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5105400" cy="5029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 userDrawn="1">
            <p:ph type="dt" sz="half" idx="10"/>
          </p:nvPr>
        </p:nvSpPr>
        <p:spPr>
          <a:xfrm>
            <a:off x="457200" y="6096000"/>
            <a:ext cx="7620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Footer Placeholder 3"/>
          <p:cNvSpPr>
            <a:spLocks noGrp="1"/>
          </p:cNvSpPr>
          <p:nvPr userDrawn="1">
            <p:ph type="ftr" sz="quarter" idx="11"/>
          </p:nvPr>
        </p:nvSpPr>
        <p:spPr>
          <a:xfrm>
            <a:off x="457200" y="6048375"/>
            <a:ext cx="5029200" cy="2857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371600" y="6335713"/>
            <a:ext cx="457200" cy="2365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012476D-8827-4C60-A763-FBB18927B05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648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6"/>
            <a:ext cx="8686800" cy="4246948"/>
          </a:xfrm>
          <a:prstGeom prst="rect">
            <a:avLst/>
          </a:prstGeom>
          <a:solidFill>
            <a:srgbClr val="93A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tairstack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528936" y="437876"/>
            <a:ext cx="2902683" cy="502306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4974694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0" y="3504526"/>
            <a:ext cx="4997569" cy="979488"/>
          </a:xfrm>
        </p:spPr>
        <p:txBody>
          <a:bodyPr/>
          <a:lstStyle>
            <a:lvl1pPr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Laddertree.gif"/>
          <p:cNvPicPr>
            <a:picLocks noChangeAspect="1"/>
          </p:cNvPicPr>
          <p:nvPr userDrawn="1"/>
        </p:nvPicPr>
        <p:blipFill>
          <a:blip r:embed="rId2" cstate="print"/>
          <a:srcRect r="10039"/>
          <a:stretch>
            <a:fillRect/>
          </a:stretch>
        </p:blipFill>
        <p:spPr>
          <a:xfrm>
            <a:off x="4137072" y="435934"/>
            <a:ext cx="4582632" cy="5066837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5251140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0" y="3504526"/>
            <a:ext cx="5274015" cy="979488"/>
          </a:xfrm>
        </p:spPr>
        <p:txBody>
          <a:bodyPr/>
          <a:lstStyle>
            <a:lvl1pPr marL="0" indent="0">
              <a:buNone/>
              <a:tabLst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5676442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1" y="3504526"/>
            <a:ext cx="5699316" cy="979488"/>
          </a:xfrm>
        </p:spPr>
        <p:txBody>
          <a:bodyPr/>
          <a:lstStyle>
            <a:lvl1pPr marL="0" indent="0">
              <a:buNone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pic>
        <p:nvPicPr>
          <p:cNvPr id="9" name="Picture 8" descr="TwoWayWindow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30688" y="467830"/>
            <a:ext cx="1889091" cy="500722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WaterRoll.gif"/>
          <p:cNvPicPr>
            <a:picLocks noChangeAspect="1"/>
          </p:cNvPicPr>
          <p:nvPr userDrawn="1"/>
        </p:nvPicPr>
        <p:blipFill>
          <a:blip r:embed="rId2" cstate="print"/>
          <a:srcRect r="10171"/>
          <a:stretch>
            <a:fillRect/>
          </a:stretch>
        </p:blipFill>
        <p:spPr>
          <a:xfrm>
            <a:off x="4736805" y="1720177"/>
            <a:ext cx="4178595" cy="344110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28600" y="237066"/>
            <a:ext cx="8686800" cy="1546909"/>
          </a:xfrm>
          <a:prstGeom prst="rect">
            <a:avLst/>
          </a:prstGeom>
          <a:solidFill>
            <a:srgbClr val="94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4" y="2334467"/>
            <a:ext cx="4538759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1" y="3504526"/>
            <a:ext cx="3849251" cy="979488"/>
          </a:xfrm>
        </p:spPr>
        <p:txBody>
          <a:bodyPr/>
          <a:lstStyle>
            <a:lvl1pPr marL="0" indent="0">
              <a:buNone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Yellow White BG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902" y="1470362"/>
            <a:ext cx="8180195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F6754"/>
                </a:solidFill>
              </a:defRPr>
            </a:lvl1pPr>
          </a:lstStyle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153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Yellow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902" y="1470362"/>
            <a:ext cx="8180195" cy="4781381"/>
          </a:xfrm>
        </p:spPr>
        <p:txBody>
          <a:bodyPr/>
          <a:lstStyle>
            <a:lvl1pPr>
              <a:buClr>
                <a:srgbClr val="6F6754"/>
              </a:buClr>
              <a:defRPr/>
            </a:lvl1pPr>
            <a:lvl2pPr>
              <a:buClr>
                <a:srgbClr val="6F6754"/>
              </a:buClr>
              <a:defRPr/>
            </a:lvl2pPr>
            <a:lvl3pPr>
              <a:buClr>
                <a:srgbClr val="6F6754"/>
              </a:buClr>
              <a:defRPr/>
            </a:lvl3pPr>
            <a:lvl4pPr>
              <a:buClr>
                <a:srgbClr val="6F6754"/>
              </a:buClr>
              <a:defRPr/>
            </a:lvl4pPr>
            <a:lvl5pPr>
              <a:buClr>
                <a:srgbClr val="6F6754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F6754"/>
                </a:solidFill>
              </a:defRPr>
            </a:lvl1pPr>
          </a:lstStyle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- Unchanged 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1901" y="548651"/>
            <a:ext cx="8180195" cy="5069416"/>
          </a:xfrm>
        </p:spPr>
        <p:txBody>
          <a:bodyPr/>
          <a:lstStyle>
            <a:lvl1pPr marL="342900" indent="-342900" algn="l" rtl="0" fontAlgn="base">
              <a:spcBef>
                <a:spcPts val="1800"/>
              </a:spcBef>
              <a:spcAft>
                <a:spcPct val="0"/>
              </a:spcAft>
              <a:buSzPct val="125000"/>
              <a:buFont typeface="Arial Narrow" pitchFamily="34" charset="0"/>
              <a:buChar char="»"/>
              <a:defRPr lang="en-US" sz="22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- Unchanged 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1901" y="548651"/>
            <a:ext cx="8180195" cy="5069416"/>
          </a:xfrm>
        </p:spPr>
        <p:txBody>
          <a:bodyPr/>
          <a:lstStyle>
            <a:lvl1pPr marL="342900" indent="-342900" algn="l" rtl="0" fontAlgn="base">
              <a:spcBef>
                <a:spcPts val="1800"/>
              </a:spcBef>
              <a:spcAft>
                <a:spcPct val="0"/>
              </a:spcAft>
              <a:buSzPct val="125000"/>
              <a:buFont typeface="Arial Narrow" pitchFamily="34" charset="0"/>
              <a:buChar char="»"/>
              <a:defRPr lang="en-US" sz="22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69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902" y="1470362"/>
            <a:ext cx="8180195" cy="478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81902" y="237067"/>
            <a:ext cx="818019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15" r:id="rId2"/>
    <p:sldLayoutId id="2147483814" r:id="rId3"/>
    <p:sldLayoutId id="2147483815" r:id="rId4"/>
    <p:sldLayoutId id="2147483816" r:id="rId5"/>
    <p:sldLayoutId id="2147483824" r:id="rId6"/>
    <p:sldLayoutId id="2147483684" r:id="rId7"/>
    <p:sldLayoutId id="2147483673" r:id="rId8"/>
    <p:sldLayoutId id="2147483823" r:id="rId9"/>
    <p:sldLayoutId id="2147483801" r:id="rId10"/>
    <p:sldLayoutId id="2147483763" r:id="rId11"/>
    <p:sldLayoutId id="2147483827" r:id="rId12"/>
    <p:sldLayoutId id="2147483826" r:id="rId13"/>
    <p:sldLayoutId id="2147483828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400" b="1" cap="all" spc="150" baseline="0" dirty="0" smtClean="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0"/>
        </a:spcAft>
        <a:buClr>
          <a:srgbClr val="6F6754"/>
        </a:buClr>
        <a:buSzPct val="125000"/>
        <a:buFont typeface="Arial Narrow" pitchFamily="34" charset="0"/>
        <a:buChar char="»"/>
        <a:defRPr sz="2400">
          <a:solidFill>
            <a:srgbClr val="6F6754"/>
          </a:solidFill>
          <a:latin typeface="Arial Narrow" pitchFamily="34" charset="0"/>
          <a:ea typeface="+mn-ea"/>
          <a:cs typeface="+mn-cs"/>
        </a:defRPr>
      </a:lvl1pPr>
      <a:lvl2pPr marL="625475" indent="-280988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Font typeface="Arial Narrow" pitchFamily="34" charset="0"/>
        <a:buChar char="›"/>
        <a:defRPr sz="2000">
          <a:solidFill>
            <a:srgbClr val="6F6754"/>
          </a:solidFill>
          <a:latin typeface="Arial Narrow" pitchFamily="34" charset="0"/>
        </a:defRPr>
      </a:lvl2pPr>
      <a:lvl3pPr marL="839788" indent="-212725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SzPct val="125000"/>
        <a:buFont typeface="Arial" pitchFamily="34" charset="0"/>
        <a:buChar char="•"/>
        <a:defRPr sz="2000">
          <a:solidFill>
            <a:srgbClr val="6F6754"/>
          </a:solidFill>
          <a:latin typeface="Arial Narrow" pitchFamily="34" charset="0"/>
        </a:defRPr>
      </a:lvl3pPr>
      <a:lvl4pPr marL="1035050" indent="-193675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Char char="–"/>
        <a:defRPr sz="2000">
          <a:solidFill>
            <a:srgbClr val="6F6754"/>
          </a:solidFill>
          <a:latin typeface="Arial Narrow" pitchFamily="34" charset="0"/>
        </a:defRPr>
      </a:lvl4pPr>
      <a:lvl5pPr marL="1244600" indent="-207963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Char char="»"/>
        <a:defRPr sz="2000">
          <a:solidFill>
            <a:srgbClr val="6F6754"/>
          </a:solidFill>
          <a:latin typeface="Arial Narrow" pitchFamily="34" charset="0"/>
        </a:defRPr>
      </a:lvl5pPr>
      <a:lvl6pPr marL="17018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1590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6162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0734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Arizona Health Care Cost Containment System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DRG Workgroup Meeting</a:t>
            </a:r>
          </a:p>
          <a:p>
            <a:r>
              <a:rPr lang="en-US" sz="2400" dirty="0" smtClean="0"/>
              <a:t>November 18,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719173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Model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67056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2011 Claim/Encounter Payment Adjustments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2011 model claim/encounter reported payments </a:t>
            </a: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reduced to $835.2 million (84.8% reduction)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Payment reductions applied for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dmits 10/1/10-3/31/11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as follows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:</a:t>
            </a:r>
          </a:p>
          <a:p>
            <a:pPr marL="571500" lvl="1" indent="-2794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Non-outliers: 5% rate reduction X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5% rate reduction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X 7% 25-day limit</a:t>
            </a:r>
            <a:endParaRPr lang="en-US" sz="20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		= 0.95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X 0.95 X 0.93 </a:t>
            </a:r>
            <a:endParaRPr lang="en-US" sz="20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	= </a:t>
            </a:r>
            <a:r>
              <a:rPr lang="en-US" sz="2000" b="1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0.839325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adjustment</a:t>
            </a:r>
          </a:p>
          <a:p>
            <a:pPr marL="571500" lvl="1" indent="-2794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Outliers: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5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%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CCR reduction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X 5% CCR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reduction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X 5%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outlier threshold increase X                	         7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% 25-day limit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X provider CCR changes </a:t>
            </a:r>
          </a:p>
          <a:p>
            <a:pPr lvl="4">
              <a:spcAft>
                <a:spcPts val="1200"/>
              </a:spcAft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= 0.95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X 0.95 X 0.95 X 0.93 X provider CCR change factor </a:t>
            </a:r>
            <a:endParaRPr lang="en-US" sz="20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     	      	= </a:t>
            </a:r>
            <a:r>
              <a:rPr lang="en-US" sz="20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0.79735875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adjustment X provider CCR change factor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88048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Model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871855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2011 Claim/Encounter Payment Adjustments (Continued)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Payment reductions applied for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dmits 4/1/11-9/30/11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as follows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:</a:t>
            </a:r>
          </a:p>
          <a:p>
            <a:pPr marL="571500" lvl="1" indent="-2794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Non-outliers: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5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% rate reduction X 7% 25-day limit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	    = 0.95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X 0.93 </a:t>
            </a:r>
            <a:endParaRPr lang="en-US" sz="20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	    = </a:t>
            </a:r>
            <a:r>
              <a:rPr lang="en-US" sz="2000" b="1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0.8835</a:t>
            </a:r>
            <a:r>
              <a:rPr lang="en-US" sz="20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adjustment</a:t>
            </a:r>
          </a:p>
          <a:p>
            <a:pPr marL="571500" lvl="1" indent="-2794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Outliers: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5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% CCR reduction X 5% outlier threshold increase X                	        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     		         7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% 25-day limit X provider CCR changes </a:t>
            </a:r>
          </a:p>
          <a:p>
            <a:pPr lvl="4">
              <a:spcAft>
                <a:spcPts val="1200"/>
              </a:spcAft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   = 0.95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X 0.95 X 0.93 X provider CCR change factor </a:t>
            </a:r>
            <a:endParaRPr lang="en-US" sz="20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     	      	    = </a:t>
            </a:r>
            <a:r>
              <a:rPr lang="en-US" sz="2000" b="1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0.839325</a:t>
            </a:r>
            <a:r>
              <a:rPr lang="en-US" sz="20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adjustment X provider CCR change factor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endParaRPr lang="en-US" sz="2400" b="1" dirty="0" smtClean="0">
              <a:solidFill>
                <a:srgbClr val="FF0000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endParaRPr lang="en-US" sz="2400" b="1" dirty="0" smtClean="0">
              <a:solidFill>
                <a:srgbClr val="FF0000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249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Model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Model Supplemental Payments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Updated DRG model shows $196.7 million in SFY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2013 supplemental payments for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the purpose of evaluating pay-to-cost ratios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Supplemental payments will </a:t>
            </a:r>
            <a:r>
              <a:rPr lang="en-US" sz="24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not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be used to fund the new DRG system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assumes </a:t>
            </a:r>
            <a:r>
              <a:rPr lang="en-US" sz="24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$0 change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in supplemental payments when comparing the current and new systems</a:t>
            </a:r>
          </a:p>
          <a:p>
            <a:pPr marL="34290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summaries include the following SFY 2013 supplemental payments: Trauma, Emergency, CAH, Rural Inpatient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and GME</a:t>
            </a:r>
          </a:p>
          <a:p>
            <a:pPr marL="34290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summaries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exclude the following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SFY 2013 supplemental payments: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SNCP and DSH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78691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Model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135256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Initial FFY 2011 Model Using FFY 2010 Modeled Rates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Initial 2011 model uses FFY 2010 modeled rates and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methodology applied to FFY 2011 claims/encounter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data: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Uses same DRG base rates, version 30 APR-DRG relative weights, policy adjusters and outlier parameters as prior FFY 2010 model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reflects no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DRG system policy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changes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since 2010 model</a:t>
            </a:r>
          </a:p>
          <a:p>
            <a:pPr marL="34290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8982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Model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173356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Initial FFY 2011 Model Changes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2011 model contains the following changes from the 2010 model: 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MED population and same-day discharges removed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outlier CCRs used for simulated new system payments updated based on Medicare IPPS outlier CCRs effective during FFY 2011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Estimated costs based on Medicare cost report data overlapping FFY 2011, inflated to FFY 2015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Current system claim payments adjusted to reflect payment system changes since FFY 2011, including changes specific to outlier payments</a:t>
            </a:r>
            <a:endParaRPr lang="en-US" sz="2400" dirty="0" smtClean="0">
              <a:solidFill>
                <a:srgbClr val="FF0000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98330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Model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39864" y="1314046"/>
            <a:ext cx="878401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FFY 2011 Model Next Steps</a:t>
            </a:r>
          </a:p>
          <a:p>
            <a:pPr marL="34290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Update APR-DRG version and national weights to version 31</a:t>
            </a:r>
          </a:p>
          <a:p>
            <a:pPr marL="34290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Revise DRG base rates :</a:t>
            </a:r>
          </a:p>
          <a:p>
            <a:pPr lvl="1" indent="-1651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Use FFY 2014 Medicare IPPS wage indices and labor portion percentage</a:t>
            </a:r>
          </a:p>
          <a:p>
            <a:pPr lvl="1" indent="-1651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Set standardized amount to be budget neutral to 2011 data</a:t>
            </a:r>
          </a:p>
          <a:p>
            <a:pPr marL="34290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Update model adjustment factors:</a:t>
            </a:r>
          </a:p>
          <a:p>
            <a:pPr lvl="1" indent="-1651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Update policy adjuster factors to achieve target 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service line </a:t>
            </a: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pay-to-cost ratios</a:t>
            </a:r>
          </a:p>
          <a:p>
            <a:pPr lvl="1" indent="-1651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Update “High Medicaid Volume” thresholds and rate adjustment factors</a:t>
            </a:r>
          </a:p>
          <a:p>
            <a:pPr lvl="1" indent="-1651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Update Non-CAH rural adjustment factors</a:t>
            </a:r>
            <a:endParaRPr lang="en-US" sz="20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lvl="1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Evaluate outlier thresholds based on estimated impact 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179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Other Model Considerations - Hemophilia Blood Clotting Factors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NDC and J-codes (HCPCs) are not required for current Medicaid inpatient claim submission</a:t>
            </a: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In FFY 2011 claims/encounter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data,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we identified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52 detail lines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from 4 providers with blood clotting factor-related HCPCS codes per Medicare designation (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J-codes J7183-95 and J7198)</a:t>
            </a: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2011 blood clotting factor charges were $7.9 million, with $2.3 million in estimated cost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Detail line charges ranged from $2k to $1.5 million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Estimated Medicare blood clotting add-on payments would be approximately $2 million for claims reported J-codes</a:t>
            </a: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Model update</a:t>
            </a:r>
          </a:p>
        </p:txBody>
      </p:sp>
    </p:spTree>
    <p:extLst>
      <p:ext uri="{BB962C8B-B14F-4D97-AF65-F5344CB8AC3E}">
        <p14:creationId xmlns:p14="http://schemas.microsoft.com/office/powerpoint/2010/main" val="1352415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Documentation and coding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1390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9657" y="1300712"/>
            <a:ext cx="833845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Why Do We Need a Strategy?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Documentation and Coding Improvement (DCI) is necessary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and as such are expected to be made by providers as an appropriate response to the coding requirements under the APR-DRG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model</a:t>
            </a:r>
            <a:endParaRPr lang="en-US" sz="22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Because the same level of coding rigor was not required for payment purposes under the legacy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per diem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model,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AHCCCS expects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that case mix will increase as a result of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DCI coding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once the system is implemented – beyond actual increases in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acuity</a:t>
            </a:r>
            <a:endParaRPr lang="en-US" sz="22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To maintain budget neutrality, it will be necessary to incorporate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an adjustment to offset increases in case mix after implementation</a:t>
            </a:r>
            <a:endParaRPr lang="en-US" sz="22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AHCCCS expects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that actual payments, in the aggregate,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will be greater than simulated amounts, and as such, resulting actual payments </a:t>
            </a:r>
            <a:r>
              <a:rPr lang="en-US" sz="220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will </a:t>
            </a:r>
            <a:r>
              <a:rPr lang="en-US" sz="220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not remain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budget neutral</a:t>
            </a:r>
            <a:endParaRPr lang="en-US" sz="22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</a:t>
            </a:r>
            <a:r>
              <a:rPr lang="en-US" dirty="0" smtClean="0"/>
              <a:t>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982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9657" y="1300712"/>
            <a:ext cx="833845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Transition to APR-DRGs - What Have Other States Done?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Florida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Medicaid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(from per diem to APR-DRG): built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5% DCI reduction to its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base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rates; will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measure paid casemix after the first six months to determine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additional adjustments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California Medicaid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(from per diem to APR-DRG):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built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3.5% DCI reduction to its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base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rates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Mississippi Medicaid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(from per diem to APR-DRG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):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built a 3.5% DCI reduction to its base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rates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Pennsylvania Medicaid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(from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CMS-DRG to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APR-DRG):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no DCI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reduction to its base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rates;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made subsequent reductions based on casemix measurements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endParaRPr lang="en-US" sz="2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endParaRPr lang="en-US" sz="28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</a:t>
            </a:r>
            <a:r>
              <a:rPr lang="en-US" dirty="0" smtClean="0"/>
              <a:t>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50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Text Placeholder 174"/>
          <p:cNvSpPr txBox="1">
            <a:spLocks/>
          </p:cNvSpPr>
          <p:nvPr/>
        </p:nvSpPr>
        <p:spPr>
          <a:xfrm>
            <a:off x="1637414" y="1862071"/>
            <a:ext cx="7239885" cy="5445918"/>
          </a:xfrm>
          <a:prstGeom prst="rect">
            <a:avLst/>
          </a:prstGeom>
        </p:spPr>
        <p:txBody>
          <a:bodyPr lIns="0" anchor="ctr" anchorCtr="0"/>
          <a:lstStyle>
            <a:lvl1pPr>
              <a:lnSpc>
                <a:spcPts val="2900"/>
              </a:lnSpc>
              <a:spcBef>
                <a:spcPts val="5400"/>
              </a:spcBef>
              <a:buNone/>
              <a:defRPr/>
            </a:lvl1pPr>
          </a:lstStyle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Section 1	»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Project Overview</a:t>
            </a: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  <a:p>
            <a:pPr marL="1541463" marR="0" lvl="0" indent="-1541463" algn="l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buFont typeface="Arial Narrow" pitchFamily="34" charset="0"/>
              <a:buNone/>
              <a:tabLst>
                <a:tab pos="1082675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F6754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Section 2	»	</a:t>
            </a:r>
            <a:r>
              <a:rPr lang="en-US" sz="2400" kern="0" noProof="0" dirty="0" smtClean="0">
                <a:solidFill>
                  <a:srgbClr val="6F6754"/>
                </a:solidFill>
                <a:latin typeface="Arial Narrow" pitchFamily="34" charset="0"/>
              </a:rPr>
              <a:t>Model Update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6F6754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1541463" lvl="0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F6754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Section 3	» </a:t>
            </a: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Documentation and Coding Improvement</a:t>
            </a: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Section 4</a:t>
            </a: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	» 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Next Steps</a:t>
            </a: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</p:txBody>
      </p:sp>
      <p:pic>
        <p:nvPicPr>
          <p:cNvPr id="7" name="Picture 6" descr="Laddertree.gif"/>
          <p:cNvPicPr>
            <a:picLocks noChangeAspect="1"/>
          </p:cNvPicPr>
          <p:nvPr/>
        </p:nvPicPr>
        <p:blipFill>
          <a:blip r:embed="rId3" cstate="print"/>
          <a:srcRect r="-3091"/>
          <a:stretch>
            <a:fillRect/>
          </a:stretch>
        </p:blipFill>
        <p:spPr>
          <a:xfrm>
            <a:off x="589046" y="1659820"/>
            <a:ext cx="867382" cy="836885"/>
          </a:xfrm>
          <a:prstGeom prst="rect">
            <a:avLst/>
          </a:prstGeom>
        </p:spPr>
      </p:pic>
      <p:pic>
        <p:nvPicPr>
          <p:cNvPr id="9" name="Picture 8" descr="TwoWayWindow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3039" y="3054384"/>
            <a:ext cx="328932" cy="871868"/>
          </a:xfrm>
          <a:prstGeom prst="rect">
            <a:avLst/>
          </a:prstGeom>
        </p:spPr>
      </p:pic>
      <p:pic>
        <p:nvPicPr>
          <p:cNvPr id="10" name="Picture 9" descr="WaterRoll.gif"/>
          <p:cNvPicPr>
            <a:picLocks noChangeAspect="1"/>
          </p:cNvPicPr>
          <p:nvPr/>
        </p:nvPicPr>
        <p:blipFill>
          <a:blip r:embed="rId5" cstate="print"/>
          <a:srcRect r="-2743"/>
          <a:stretch>
            <a:fillRect/>
          </a:stretch>
        </p:blipFill>
        <p:spPr>
          <a:xfrm>
            <a:off x="676848" y="4824735"/>
            <a:ext cx="910245" cy="655373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70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8102" y="1283370"/>
            <a:ext cx="841330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DCI Adjustment Examples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In October 2007, CMS replaced its CMS-DRG grouper with the MS-DRG grouper in its Medicare IPPS</a:t>
            </a:r>
            <a:endParaRPr lang="en-US" sz="22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800100" lvl="3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›"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Medicare preemptively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reduced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rates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by a Documentation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and Coding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Adjustment;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0.6%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in FFY 2008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0.9%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in FFY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2009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800100" lvl="3" indent="-342900" eaLnBrk="1" hangingPunct="1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›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CMS subsequently estimated that case mix increases from coding improvements above real case mix for FFY 2008-2009 exceeded the cumulative 1.5% prospective adjustments by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5.8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%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In July 2010, the Pennsylvania Department of Public Welfare (DPW)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replaced its CMS-DRG grouper with the MS-DRG grouper in its Medicare IPPS</a:t>
            </a:r>
          </a:p>
          <a:p>
            <a:pPr marL="800100" lvl="3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›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Established an “acceptable range” for APR-DRG casemix of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1.02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to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1.04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800100" lvl="3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›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DPW subsequently estimated that casemix for SFY 2011 was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1.121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; as such DPW applied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prospective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0.9277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adjustment factor to weights</a:t>
            </a:r>
          </a:p>
          <a:p>
            <a:pPr marL="800100" lvl="3" indent="-342900" eaLnBrk="1" hangingPunct="1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›"/>
            </a:pPr>
            <a:endParaRPr lang="en-US" sz="20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</a:t>
            </a:r>
            <a:r>
              <a:rPr lang="en-US" dirty="0" smtClean="0"/>
              <a:t>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14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72822" y="1295400"/>
            <a:ext cx="833845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DCI Options - Measurement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lvl="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APR-DRG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c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asemix changes relative to MS-DRGs: calculate casemix change from base year to target year using both APR-DRGs and MS-DRGs – assumes MS-DRG captures real casemix change – differences are attributable to DCI from APR-DRGs</a:t>
            </a:r>
          </a:p>
          <a:p>
            <a:pPr marL="342900" lvl="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Determine the average historical annual trend in casemix under legacy system:  compare to actual annual changes in APR-DRG after implementation.  Differences are attributable to DCI from APR-DRGs.  </a:t>
            </a:r>
            <a:endParaRPr lang="en-US" sz="2400" dirty="0" smtClean="0">
              <a:solidFill>
                <a:srgbClr val="6F6754"/>
              </a:solidFill>
              <a:effectLst/>
              <a:latin typeface="Arial Narrow" pitchFamily="34" charset="0"/>
            </a:endParaRPr>
          </a:p>
          <a:p>
            <a:pPr marL="342900" lvl="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Re-pricing: after implementation, using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claims data paid under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APR-DRGs, analyze by re-pricing under legacy system.  Differences are attributable to DCI from APR-DRGs.</a:t>
            </a:r>
            <a:endParaRPr lang="en-US" sz="2400" dirty="0">
              <a:solidFill>
                <a:schemeClr val="accent5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</a:t>
            </a:r>
            <a:r>
              <a:rPr lang="en-US" dirty="0" smtClean="0"/>
              <a:t>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201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72822" y="1295400"/>
            <a:ext cx="833845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DCI Options - Adjustments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lvl="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Up front with prospective adjustment: Reduce either base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rates or relative weights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to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offset anticipated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DCI, and reduce/increase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prospectively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in the future based on periodic review of actual casemix experience (ex: Florida)</a:t>
            </a:r>
            <a:endParaRPr lang="en-US" sz="2400" dirty="0">
              <a:solidFill>
                <a:srgbClr val="6F6754"/>
              </a:solidFill>
              <a:latin typeface="Arial Narrow" pitchFamily="34" charset="0"/>
            </a:endParaRPr>
          </a:p>
          <a:p>
            <a:pPr marL="342900" lvl="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Up front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without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prospective adjustment: Reduce either base rates or relative weights to offset anticipated DCI, and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make no additional changes based on review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of actual casemix experience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(ex: California and Mississippi)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lvl="0" indent="-342900">
              <a:spcAft>
                <a:spcPts val="1200"/>
              </a:spcAft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No up front, with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prospective adjustment: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Reduce/increase </a:t>
            </a:r>
            <a:r>
              <a:rPr lang="en-US" sz="2400" dirty="0">
                <a:solidFill>
                  <a:srgbClr val="6F6754"/>
                </a:solidFill>
                <a:latin typeface="Arial Narrow" pitchFamily="34" charset="0"/>
              </a:rPr>
              <a:t>prospectively in the future based on periodic review of actual casemix </a:t>
            </a:r>
            <a:r>
              <a:rPr lang="en-US" sz="2400" dirty="0" smtClean="0">
                <a:solidFill>
                  <a:srgbClr val="6F6754"/>
                </a:solidFill>
                <a:latin typeface="Arial Narrow" pitchFamily="34" charset="0"/>
              </a:rPr>
              <a:t>experience, without up front adjustment (ex: Pennsylvania)</a:t>
            </a:r>
            <a:endParaRPr lang="en-US" sz="2400" dirty="0">
              <a:solidFill>
                <a:srgbClr val="6F6754"/>
              </a:solidFill>
              <a:latin typeface="Arial Narrow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</a:t>
            </a:r>
            <a:r>
              <a:rPr lang="en-US" dirty="0" smtClean="0"/>
              <a:t>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41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58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9657" y="1630912"/>
            <a:ext cx="8338458" cy="427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Updated FFY 2011 model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Proposed approach for freestanding psychiatric, rehabilitation and transplant services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Proposed approach for documentation and coding improvement adjustments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SzPct val="125000"/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597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69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Preliminary Revised APR-DRG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Implementation Timeline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January 2014 – Post administrative rules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January 2014 –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Begin internal MMIS testing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January 2014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–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Submit SPA to CMS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June 2014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–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Begin external DRG testing with hospitals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October 1, 2014 - APR-DRG implementation date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8706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58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Updated DRG Model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For the DRG system conceptual design process, AHCCCS has previously relied on FFY 2010 inpatient claims/encounter data and matching cost report data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2010 model data basis for modeled payment rates and estimated system impacts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has committed to refreshing the model with more recent data: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Claims/encounter data 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Cost report data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APR-DRG grouper version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Wage indices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00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Updated Model Claims/Encounter Data Basis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has reviewed reported claim/encounter payments from FFY 2010, 2011 and 2012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Population changes occurred since FFY 2010: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MED population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phased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out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Childless adult population frozen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Inpatient payment methodologies occurred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 since FFY 2010:</a:t>
            </a: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Per diem rate reductions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25-day benefit limit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Outlier changes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6104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Model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2011 Model Data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Due to population changes between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2011 and 2012, AHCCCS believes the FFY 2011 claims data and encounter data is the best proxy for the post-expansion Medicaid population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Compared to FFY 2011, FFY 2012 data has lower volume, case mix, average length of stay and outlier funding pool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proposes to use FFY 2011 claims/encounter data as basis for the new DRG system funding pool, with adjustments to reported claim/encounter payments to reflect inpatient payment methodology changes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173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Model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871855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2011 Claim/Encounter Payment Adjustments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2011 model claim/encounter total reported payments </a:t>
            </a: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were $984.9 million, but do not reflect payment rate/methodology changes since 2011</a:t>
            </a:r>
            <a:endParaRPr lang="en-US" sz="2400" dirty="0">
              <a:solidFill>
                <a:schemeClr val="accent1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The following AHCCCS inpatient payment methodology changes occurred since the start of FFY 2011: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endParaRPr lang="en-US" sz="2400" b="1" dirty="0" smtClean="0">
              <a:solidFill>
                <a:srgbClr val="FF0000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endParaRPr lang="en-US" sz="2400" b="1" dirty="0" smtClean="0">
              <a:solidFill>
                <a:srgbClr val="FF0000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7" y="3668286"/>
            <a:ext cx="8660510" cy="337015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9144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Effective 4/1/11:</a:t>
            </a:r>
          </a:p>
          <a:p>
            <a:pPr lvl="3" indent="-342900">
              <a:spcAft>
                <a:spcPts val="600"/>
              </a:spcAft>
              <a:buFont typeface="Courier New" panose="02070309020205020404" pitchFamily="49" charset="0"/>
              <a:buChar char="­"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5% per diem rate reduction</a:t>
            </a:r>
          </a:p>
          <a:p>
            <a:pPr lvl="3" indent="-342900">
              <a:spcAft>
                <a:spcPts val="600"/>
              </a:spcAft>
              <a:buFont typeface="Courier New" panose="02070309020205020404" pitchFamily="49" charset="0"/>
              <a:buChar char="­"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5% outlier CCR reduction 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Effective 10/1/11:</a:t>
            </a:r>
          </a:p>
          <a:p>
            <a:pPr marL="685800" lvl="2" indent="-342900">
              <a:spcAft>
                <a:spcPts val="600"/>
              </a:spcAft>
              <a:buFont typeface="Courier New" panose="02070309020205020404" pitchFamily="49" charset="0"/>
              <a:buChar char="­"/>
            </a:pPr>
            <a:r>
              <a:rPr lang="en-US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5% per diem rate reduction</a:t>
            </a:r>
          </a:p>
          <a:p>
            <a:pPr marL="685800" lvl="2" indent="-342900">
              <a:spcAft>
                <a:spcPts val="600"/>
              </a:spcAft>
              <a:buFont typeface="Courier New" panose="02070309020205020404" pitchFamily="49" charset="0"/>
              <a:buChar char="­"/>
            </a:pPr>
            <a:r>
              <a:rPr lang="en-US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5% outlier CCR reduction </a:t>
            </a:r>
          </a:p>
          <a:p>
            <a:pPr marL="685800" lvl="2" indent="-342900">
              <a:spcAft>
                <a:spcPts val="600"/>
              </a:spcAft>
              <a:buFont typeface="Courier New" panose="02070309020205020404" pitchFamily="49" charset="0"/>
              <a:buChar char="­"/>
            </a:pPr>
            <a:r>
              <a:rPr lang="en-US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5% outlier threshold increase</a:t>
            </a:r>
          </a:p>
          <a:p>
            <a:pPr marL="685800" lvl="2" indent="-342900">
              <a:spcAft>
                <a:spcPts val="600"/>
              </a:spcAft>
              <a:buFont typeface="Courier New" panose="02070309020205020404" pitchFamily="49" charset="0"/>
              <a:buChar char="­"/>
            </a:pPr>
            <a:r>
              <a:rPr lang="en-US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Provider-specific outlier CCR changes for charge master increases </a:t>
            </a:r>
          </a:p>
          <a:p>
            <a:pPr marL="685800" lvl="2" indent="-342900">
              <a:spcAft>
                <a:spcPts val="600"/>
              </a:spcAft>
              <a:buFont typeface="Courier New" panose="02070309020205020404" pitchFamily="49" charset="0"/>
              <a:buChar char="­"/>
            </a:pPr>
            <a:r>
              <a:rPr lang="en-US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25-day limit (7% payment reduction)</a:t>
            </a:r>
            <a:endParaRPr lang="en-US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5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e_Slides_Template_Illustration">
  <a:themeElements>
    <a:clrScheme name="2_NCI Powerpoint 7">
      <a:dk1>
        <a:srgbClr val="000000"/>
      </a:dk1>
      <a:lt1>
        <a:srgbClr val="FFFFFF"/>
      </a:lt1>
      <a:dk2>
        <a:srgbClr val="6F6754"/>
      </a:dk2>
      <a:lt2>
        <a:srgbClr val="EAEAEA"/>
      </a:lt2>
      <a:accent1>
        <a:srgbClr val="855E40"/>
      </a:accent1>
      <a:accent2>
        <a:srgbClr val="17524E"/>
      </a:accent2>
      <a:accent3>
        <a:srgbClr val="FFFFFF"/>
      </a:accent3>
      <a:accent4>
        <a:srgbClr val="000000"/>
      </a:accent4>
      <a:accent5>
        <a:srgbClr val="C2B6AF"/>
      </a:accent5>
      <a:accent6>
        <a:srgbClr val="144946"/>
      </a:accent6>
      <a:hlink>
        <a:srgbClr val="8F2E00"/>
      </a:hlink>
      <a:folHlink>
        <a:srgbClr val="5C2801"/>
      </a:folHlink>
    </a:clrScheme>
    <a:fontScheme name="2_NCI Powerpoint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NCI Powerpoint 1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B887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8C3AF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2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AB62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2B7AF"/>
        </a:accent5>
        <a:accent6>
          <a:srgbClr val="384210"/>
        </a:accent6>
        <a:hlink>
          <a:srgbClr val="093678"/>
        </a:hlink>
        <a:folHlink>
          <a:srgbClr val="8F2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3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855576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C2B4BD"/>
        </a:accent5>
        <a:accent6>
          <a:srgbClr val="384210"/>
        </a:accent6>
        <a:hlink>
          <a:srgbClr val="A15F00"/>
        </a:hlink>
        <a:folHlink>
          <a:srgbClr val="5C1C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4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46689A"/>
        </a:accent1>
        <a:accent2>
          <a:srgbClr val="5C2801"/>
        </a:accent2>
        <a:accent3>
          <a:srgbClr val="FFFFFF"/>
        </a:accent3>
        <a:accent4>
          <a:srgbClr val="000000"/>
        </a:accent4>
        <a:accent5>
          <a:srgbClr val="B0B9CA"/>
        </a:accent5>
        <a:accent6>
          <a:srgbClr val="532301"/>
        </a:accent6>
        <a:hlink>
          <a:srgbClr val="17524E"/>
        </a:hlink>
        <a:folHlink>
          <a:srgbClr val="093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5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517D7A"/>
        </a:accent1>
        <a:accent2>
          <a:srgbClr val="A15F00"/>
        </a:accent2>
        <a:accent3>
          <a:srgbClr val="FFFFFF"/>
        </a:accent3>
        <a:accent4>
          <a:srgbClr val="000000"/>
        </a:accent4>
        <a:accent5>
          <a:srgbClr val="B3BFBE"/>
        </a:accent5>
        <a:accent6>
          <a:srgbClr val="915500"/>
        </a:accent6>
        <a:hlink>
          <a:srgbClr val="5C1C49"/>
        </a:hlink>
        <a:folHlink>
          <a:srgbClr val="1752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6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6F774E"/>
        </a:accent1>
        <a:accent2>
          <a:srgbClr val="093678"/>
        </a:accent2>
        <a:accent3>
          <a:srgbClr val="FFFFFF"/>
        </a:accent3>
        <a:accent4>
          <a:srgbClr val="000000"/>
        </a:accent4>
        <a:accent5>
          <a:srgbClr val="BBBDB2"/>
        </a:accent5>
        <a:accent6>
          <a:srgbClr val="07306C"/>
        </a:accent6>
        <a:hlink>
          <a:srgbClr val="8F2E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7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855E40"/>
        </a:accent1>
        <a:accent2>
          <a:srgbClr val="17524E"/>
        </a:accent2>
        <a:accent3>
          <a:srgbClr val="FFFFFF"/>
        </a:accent3>
        <a:accent4>
          <a:srgbClr val="000000"/>
        </a:accent4>
        <a:accent5>
          <a:srgbClr val="C2B6AF"/>
        </a:accent5>
        <a:accent6>
          <a:srgbClr val="144946"/>
        </a:accent6>
        <a:hlink>
          <a:srgbClr val="8F2E00"/>
        </a:hlink>
        <a:folHlink>
          <a:srgbClr val="5C28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8">
        <a:dk1>
          <a:srgbClr val="000000"/>
        </a:dk1>
        <a:lt1>
          <a:srgbClr val="FFFFFF"/>
        </a:lt1>
        <a:dk2>
          <a:srgbClr val="17524E"/>
        </a:dk2>
        <a:lt2>
          <a:srgbClr val="EAEAEA"/>
        </a:lt2>
        <a:accent1>
          <a:srgbClr val="5C1C49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B5ABB1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A6073F6DC254A9065418EA703E40D" ma:contentTypeVersion="0" ma:contentTypeDescription="Create a new document." ma:contentTypeScope="" ma:versionID="4bfe88655213e563418e5fe1370f867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8A589AB-157F-4E64-9EA8-864912FE2055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C9E2ECE-6822-4483-BA21-8FF7C5C84D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93DAA4-6753-4D00-8C6F-6B3D9DE088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Core_Slides_Template_Illustration</Template>
  <TotalTime>3198</TotalTime>
  <Words>1547</Words>
  <Application>Microsoft Office PowerPoint</Application>
  <PresentationFormat>On-screen Show (4:3)</PresentationFormat>
  <Paragraphs>207</Paragraphs>
  <Slides>24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Core_Slides_Template_Illustration</vt:lpstr>
      <vt:lpstr>PowerPoint Presentation</vt:lpstr>
      <vt:lpstr>Table of contents</vt:lpstr>
      <vt:lpstr>PowerPoint Presentation</vt:lpstr>
      <vt:lpstr>Preliminary Revised APR-DRG Model</vt:lpstr>
      <vt:lpstr>PowerPoint Presentation</vt:lpstr>
      <vt:lpstr>Model update</vt:lpstr>
      <vt:lpstr>Model update</vt:lpstr>
      <vt:lpstr>Model update</vt:lpstr>
      <vt:lpstr>Model update</vt:lpstr>
      <vt:lpstr>Model update</vt:lpstr>
      <vt:lpstr>Model update</vt:lpstr>
      <vt:lpstr>Model update</vt:lpstr>
      <vt:lpstr>Model update</vt:lpstr>
      <vt:lpstr>Model update</vt:lpstr>
      <vt:lpstr>Model update</vt:lpstr>
      <vt:lpstr>Model update</vt:lpstr>
      <vt:lpstr>PowerPoint Presentation</vt:lpstr>
      <vt:lpstr>Documentation and coding improvement</vt:lpstr>
      <vt:lpstr>Documentation and coding improvement</vt:lpstr>
      <vt:lpstr>Documentation and coding improvement</vt:lpstr>
      <vt:lpstr>Documentation and coding improvement</vt:lpstr>
      <vt:lpstr>Documentation and coding improvement</vt:lpstr>
      <vt:lpstr>PowerPoint Presentation</vt:lpstr>
      <vt:lpstr>Next steps</vt:lpstr>
    </vt:vector>
  </TitlesOfParts>
  <Company>Navigant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State Health Care Authority</dc:title>
  <dc:creator>Ben Mori</dc:creator>
  <cp:lastModifiedBy>Haugse, Rebeca</cp:lastModifiedBy>
  <cp:revision>872</cp:revision>
  <cp:lastPrinted>2013-10-02T15:06:43Z</cp:lastPrinted>
  <dcterms:created xsi:type="dcterms:W3CDTF">2013-04-08T16:32:29Z</dcterms:created>
  <dcterms:modified xsi:type="dcterms:W3CDTF">2013-11-18T18:23:37Z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0x010100FCFA6073F6DC254A9065418EA703E40D</vt:lpwstr>
  </property>
</Properties>
</file>