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50"/>
  </p:notesMasterIdLst>
  <p:handoutMasterIdLst>
    <p:handoutMasterId r:id="rId51"/>
  </p:handoutMasterIdLst>
  <p:sldIdLst>
    <p:sldId id="262" r:id="rId2"/>
    <p:sldId id="263" r:id="rId3"/>
    <p:sldId id="267" r:id="rId4"/>
    <p:sldId id="264" r:id="rId5"/>
    <p:sldId id="310" r:id="rId6"/>
    <p:sldId id="269" r:id="rId7"/>
    <p:sldId id="272" r:id="rId8"/>
    <p:sldId id="273" r:id="rId9"/>
    <p:sldId id="288" r:id="rId10"/>
    <p:sldId id="314" r:id="rId11"/>
    <p:sldId id="301" r:id="rId12"/>
    <p:sldId id="311" r:id="rId13"/>
    <p:sldId id="315" r:id="rId14"/>
    <p:sldId id="275" r:id="rId15"/>
    <p:sldId id="278" r:id="rId16"/>
    <p:sldId id="277" r:id="rId17"/>
    <p:sldId id="279" r:id="rId18"/>
    <p:sldId id="276" r:id="rId19"/>
    <p:sldId id="280" r:id="rId20"/>
    <p:sldId id="281" r:id="rId21"/>
    <p:sldId id="282" r:id="rId22"/>
    <p:sldId id="283" r:id="rId23"/>
    <p:sldId id="286" r:id="rId24"/>
    <p:sldId id="284" r:id="rId25"/>
    <p:sldId id="287" r:id="rId26"/>
    <p:sldId id="292" r:id="rId27"/>
    <p:sldId id="291" r:id="rId28"/>
    <p:sldId id="290" r:id="rId29"/>
    <p:sldId id="293" r:id="rId30"/>
    <p:sldId id="294" r:id="rId31"/>
    <p:sldId id="313" r:id="rId32"/>
    <p:sldId id="306" r:id="rId33"/>
    <p:sldId id="296" r:id="rId34"/>
    <p:sldId id="297" r:id="rId35"/>
    <p:sldId id="298" r:id="rId36"/>
    <p:sldId id="299" r:id="rId37"/>
    <p:sldId id="303" r:id="rId38"/>
    <p:sldId id="300" r:id="rId39"/>
    <p:sldId id="302" r:id="rId40"/>
    <p:sldId id="304" r:id="rId41"/>
    <p:sldId id="305" r:id="rId42"/>
    <p:sldId id="307" r:id="rId43"/>
    <p:sldId id="289" r:id="rId44"/>
    <p:sldId id="308" r:id="rId45"/>
    <p:sldId id="285" r:id="rId46"/>
    <p:sldId id="274" r:id="rId47"/>
    <p:sldId id="312" r:id="rId48"/>
    <p:sldId id="309"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p:scale>
          <a:sx n="74" d="100"/>
          <a:sy n="74" d="100"/>
        </p:scale>
        <p:origin x="-120"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50"/>
    </p:cViewPr>
  </p:sorterViewPr>
  <p:notesViewPr>
    <p:cSldViewPr>
      <p:cViewPr varScale="1">
        <p:scale>
          <a:sx n="53" d="100"/>
          <a:sy n="53" d="100"/>
        </p:scale>
        <p:origin x="-192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5123" name="Rectangle 3"/>
          <p:cNvSpPr>
            <a:spLocks noGrp="1" noChangeArrowheads="1"/>
          </p:cNvSpPr>
          <p:nvPr>
            <p:ph type="dt" sz="quarter"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dirty="0">
                <a:latin typeface="Arial" charset="0"/>
              </a:defRPr>
            </a:lvl1pPr>
          </a:lstStyle>
          <a:p>
            <a:pPr>
              <a:defRPr/>
            </a:pPr>
            <a:endParaRPr lang="en-US" dirty="0"/>
          </a:p>
        </p:txBody>
      </p:sp>
      <p:sp>
        <p:nvSpPr>
          <p:cNvPr id="5124" name="Rectangle 4"/>
          <p:cNvSpPr>
            <a:spLocks noGrp="1" noChangeArrowheads="1"/>
          </p:cNvSpPr>
          <p:nvPr>
            <p:ph type="ftr" sz="quarter" idx="2"/>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5125" name="Rectangle 5"/>
          <p:cNvSpPr>
            <a:spLocks noGrp="1" noChangeArrowheads="1"/>
          </p:cNvSpPr>
          <p:nvPr>
            <p:ph type="sldNum" sz="quarter" idx="3"/>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7036D790-3AE5-4F43-BF2B-31FA453A8094}" type="slidenum">
              <a:rPr lang="en-US"/>
              <a:pPr>
                <a:defRPr/>
              </a:pPr>
              <a:t>‹#›</a:t>
            </a:fld>
            <a:endParaRPr lang="en-US" dirty="0"/>
          </a:p>
        </p:txBody>
      </p:sp>
    </p:spTree>
    <p:extLst>
      <p:ext uri="{BB962C8B-B14F-4D97-AF65-F5344CB8AC3E}">
        <p14:creationId xmlns:p14="http://schemas.microsoft.com/office/powerpoint/2010/main" val="1594260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eaLnBrk="1" hangingPunct="1">
              <a:defRPr sz="1200" dirty="0">
                <a:latin typeface="Arial" charset="0"/>
              </a:defRPr>
            </a:lvl1pPr>
          </a:lstStyle>
          <a:p>
            <a:pPr>
              <a:defRPr/>
            </a:pPr>
            <a:endParaRPr lang="en-US" dirty="0"/>
          </a:p>
        </p:txBody>
      </p:sp>
      <p:sp>
        <p:nvSpPr>
          <p:cNvPr id="532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FE152442-4E35-44FC-88F6-189F7993E5F7}" type="slidenum">
              <a:rPr lang="en-US"/>
              <a:pPr>
                <a:defRPr/>
              </a:pPr>
              <a:t>‹#›</a:t>
            </a:fld>
            <a:endParaRPr lang="en-US" dirty="0"/>
          </a:p>
        </p:txBody>
      </p:sp>
    </p:spTree>
    <p:extLst>
      <p:ext uri="{BB962C8B-B14F-4D97-AF65-F5344CB8AC3E}">
        <p14:creationId xmlns:p14="http://schemas.microsoft.com/office/powerpoint/2010/main" val="3123591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2015653"/>
            <a:ext cx="6705600" cy="190500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Master </a:t>
            </a:r>
            <a:br>
              <a:rPr lang="en-US" dirty="0" smtClean="0"/>
            </a:br>
            <a:r>
              <a:rPr lang="en-US" dirty="0" smtClean="0"/>
              <a:t>title</a:t>
            </a:r>
            <a:endParaRPr lang="en-US" dirty="0"/>
          </a:p>
        </p:txBody>
      </p:sp>
      <p:sp>
        <p:nvSpPr>
          <p:cNvPr id="6" name="Subtitle 2"/>
          <p:cNvSpPr>
            <a:spLocks noGrp="1"/>
          </p:cNvSpPr>
          <p:nvPr>
            <p:ph type="subTitle" idx="1"/>
          </p:nvPr>
        </p:nvSpPr>
        <p:spPr>
          <a:xfrm>
            <a:off x="457200" y="4114800"/>
            <a:ext cx="4724400" cy="21336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38616"/>
            <a:ext cx="4648200" cy="1260179"/>
          </a:xfrm>
          <a:prstGeom prst="rect">
            <a:avLst/>
          </a:prstGeom>
        </p:spPr>
      </p:pic>
    </p:spTree>
    <p:extLst>
      <p:ext uri="{BB962C8B-B14F-4D97-AF65-F5344CB8AC3E}">
        <p14:creationId xmlns:p14="http://schemas.microsoft.com/office/powerpoint/2010/main" val="349479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Thank You.</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7878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42875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edit Master </a:t>
            </a:r>
            <a:br>
              <a:rPr lang="en-US" dirty="0" smtClean="0"/>
            </a:br>
            <a:r>
              <a:rPr lang="en-US" dirty="0" smtClean="0"/>
              <a:t>Transition</a:t>
            </a:r>
            <a:endParaRPr lang="en-US" dirty="0"/>
          </a:p>
        </p:txBody>
      </p:sp>
      <p:sp>
        <p:nvSpPr>
          <p:cNvPr id="7" name="Subtitle 2"/>
          <p:cNvSpPr>
            <a:spLocks noGrp="1"/>
          </p:cNvSpPr>
          <p:nvPr>
            <p:ph type="subTitle" idx="1"/>
          </p:nvPr>
        </p:nvSpPr>
        <p:spPr>
          <a:xfrm>
            <a:off x="449072" y="4114800"/>
            <a:ext cx="5723128" cy="16764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2"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60931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457200" y="1600200"/>
            <a:ext cx="83820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66205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0"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53287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0" y="304800"/>
            <a:ext cx="8306474"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3"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20168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381000"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94964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4"/>
          </p:nvPr>
        </p:nvSpPr>
        <p:spPr>
          <a:xfrm>
            <a:off x="4610101"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endParaRPr lang="en-US" dirty="0" smtClean="0"/>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5"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47027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ext Placeholder 2"/>
          <p:cNvSpPr>
            <a:spLocks noGrp="1"/>
          </p:cNvSpPr>
          <p:nvPr>
            <p:ph type="body" idx="1"/>
          </p:nvPr>
        </p:nvSpPr>
        <p:spPr>
          <a:xfrm>
            <a:off x="457200" y="1676400"/>
            <a:ext cx="3962400"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2"/>
          <p:cNvSpPr>
            <a:spLocks noGrp="1"/>
          </p:cNvSpPr>
          <p:nvPr>
            <p:ph idx="12"/>
          </p:nvPr>
        </p:nvSpPr>
        <p:spPr>
          <a:xfrm>
            <a:off x="457200"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2"/>
          <p:cNvSpPr>
            <a:spLocks noGrp="1"/>
          </p:cNvSpPr>
          <p:nvPr>
            <p:ph type="body" idx="13"/>
          </p:nvPr>
        </p:nvSpPr>
        <p:spPr>
          <a:xfrm>
            <a:off x="4572000" y="1676400"/>
            <a:ext cx="4040188"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2"/>
          <p:cNvSpPr>
            <a:spLocks noGrp="1"/>
          </p:cNvSpPr>
          <p:nvPr>
            <p:ph idx="14"/>
          </p:nvPr>
        </p:nvSpPr>
        <p:spPr>
          <a:xfrm>
            <a:off x="4587531"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7200" y="304800"/>
            <a:ext cx="8314566"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smtClean="0"/>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196588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Question?</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863822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705600" y="6199632"/>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t>‹#›</a:t>
            </a:fld>
            <a:endParaRPr lang="en-US" dirty="0"/>
          </a:p>
        </p:txBody>
      </p:sp>
      <p:sp>
        <p:nvSpPr>
          <p:cNvPr id="4" name="Footer Placeholder 4"/>
          <p:cNvSpPr>
            <a:spLocks noGrp="1"/>
          </p:cNvSpPr>
          <p:nvPr>
            <p:ph type="ftr" sz="quarter" idx="3"/>
          </p:nvPr>
        </p:nvSpPr>
        <p:spPr>
          <a:xfrm>
            <a:off x="0" y="6199632"/>
            <a:ext cx="9144000" cy="381000"/>
          </a:xfrm>
          <a:prstGeom prst="rect">
            <a:avLst/>
          </a:prstGeom>
        </p:spPr>
        <p:txBody>
          <a:bodyPr anchor="b" anchorCtr="0"/>
          <a:lstStyle>
            <a:lvl1pPr algn="ctr">
              <a:lnSpc>
                <a:spcPts val="1200"/>
              </a:lnSpc>
              <a:defRPr sz="1100">
                <a:solidFill>
                  <a:schemeClr val="tx1">
                    <a:lumMod val="65000"/>
                    <a:lumOff val="35000"/>
                  </a:schemeClr>
                </a:solidFill>
              </a:defRPr>
            </a:lvl1pPr>
          </a:lstStyle>
          <a:p>
            <a:r>
              <a:rPr lang="en-US" dirty="0" smtClean="0"/>
              <a:t>Reaching across Arizona to provide comprehensive  quality health care for those in need</a:t>
            </a:r>
            <a:endParaRPr lang="en-US" dirty="0"/>
          </a:p>
        </p:txBody>
      </p:sp>
    </p:spTree>
    <p:extLst>
      <p:ext uri="{BB962C8B-B14F-4D97-AF65-F5344CB8AC3E}">
        <p14:creationId xmlns:p14="http://schemas.microsoft.com/office/powerpoint/2010/main" val="43266906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listserv.azahcccs.gov/cgi-bin/wa.exe?A0=APRDRG-L" TargetMode="External"/><Relationship Id="rId2" Type="http://schemas.openxmlformats.org/officeDocument/2006/relationships/hyperlink" Target="http://www.azahcccs.gov/commercial/ProviderBilling/DRGBasedPayments.aspx" TargetMode="External"/><Relationship Id="rId1" Type="http://schemas.openxmlformats.org/officeDocument/2006/relationships/slideLayout" Target="../slideLayouts/slideLayout3.xml"/><Relationship Id="rId4" Type="http://schemas.openxmlformats.org/officeDocument/2006/relationships/hyperlink" Target="mailto:DRG@AZAHCCCS.gov" TargetMode="External"/></Relationships>
</file>

<file path=ppt/slides/_rels/slide45.xml.rels><?xml version="1.0" encoding="UTF-8" standalone="yes"?>
<Relationships xmlns="http://schemas.openxmlformats.org/package/2006/relationships"><Relationship Id="rId2" Type="http://schemas.openxmlformats.org/officeDocument/2006/relationships/hyperlink" Target="mailto:jhaynes@azhha.org"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azahcccs.gov/reporting/Downloads/UnpublishedRules/NOFRFinalDRG.pdf" TargetMode="External"/><Relationship Id="rId2" Type="http://schemas.openxmlformats.org/officeDocument/2006/relationships/hyperlink" Target="http://www.azahcccs.gov/commercial/ProviderBilling/DRGBasedPayments.aspx"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ctrTitle"/>
          </p:nvPr>
        </p:nvSpPr>
        <p:spPr/>
        <p:txBody>
          <a:bodyPr/>
          <a:lstStyle/>
          <a:p>
            <a:pPr eaLnBrk="1" hangingPunct="1"/>
            <a:r>
              <a:rPr lang="en-US" altLang="en-US" dirty="0" smtClean="0"/>
              <a:t>AHCCCS Implementation of APR-DRG Payments</a:t>
            </a:r>
          </a:p>
        </p:txBody>
      </p:sp>
      <p:sp>
        <p:nvSpPr>
          <p:cNvPr id="2" name="Subtitle 1"/>
          <p:cNvSpPr>
            <a:spLocks noGrp="1"/>
          </p:cNvSpPr>
          <p:nvPr>
            <p:ph type="subTitle" idx="1"/>
          </p:nvPr>
        </p:nvSpPr>
        <p:spPr/>
        <p:txBody>
          <a:bodyPr/>
          <a:lstStyle/>
          <a:p>
            <a:pPr>
              <a:spcBef>
                <a:spcPts val="0"/>
              </a:spcBef>
              <a:buClr>
                <a:schemeClr val="bg2"/>
              </a:buClr>
              <a:buSzPct val="70000"/>
            </a:pPr>
            <a:r>
              <a:rPr lang="en-US" altLang="en-US" sz="2800" dirty="0"/>
              <a:t>Shelli Silver</a:t>
            </a:r>
          </a:p>
          <a:p>
            <a:pPr>
              <a:spcBef>
                <a:spcPts val="0"/>
              </a:spcBef>
              <a:buClr>
                <a:schemeClr val="bg2"/>
              </a:buClr>
              <a:buSzPct val="70000"/>
            </a:pPr>
            <a:r>
              <a:rPr lang="en-US" altLang="en-US" sz="2800" dirty="0"/>
              <a:t>Assistant Director </a:t>
            </a:r>
          </a:p>
          <a:p>
            <a:pPr>
              <a:spcBef>
                <a:spcPts val="0"/>
              </a:spcBef>
              <a:buClr>
                <a:schemeClr val="bg2"/>
              </a:buClr>
              <a:buSzPct val="70000"/>
            </a:pPr>
            <a:r>
              <a:rPr lang="en-US" altLang="en-US" sz="2800" dirty="0" smtClean="0"/>
              <a:t>AHCCCS</a:t>
            </a:r>
          </a:p>
          <a:p>
            <a:pPr>
              <a:spcBef>
                <a:spcPts val="0"/>
              </a:spcBef>
              <a:buClr>
                <a:schemeClr val="bg2"/>
              </a:buClr>
              <a:buSzPct val="70000"/>
            </a:pPr>
            <a:endParaRPr lang="en-US" altLang="en-US" sz="2800" dirty="0"/>
          </a:p>
          <a:p>
            <a:pPr>
              <a:spcBef>
                <a:spcPts val="0"/>
              </a:spcBef>
              <a:buClr>
                <a:schemeClr val="bg2"/>
              </a:buClr>
              <a:buSzPct val="70000"/>
            </a:pPr>
            <a:r>
              <a:rPr lang="en-US" altLang="en-US" sz="2800" dirty="0" smtClean="0"/>
              <a:t>September </a:t>
            </a:r>
            <a:r>
              <a:rPr lang="en-US" altLang="en-US" sz="2800" dirty="0" smtClean="0"/>
              <a:t>17 &amp; 18, </a:t>
            </a:r>
            <a:r>
              <a:rPr lang="en-US" altLang="en-US" sz="2800" dirty="0" smtClean="0"/>
              <a:t>2014</a:t>
            </a:r>
            <a:endParaRPr lang="en-US" altLang="en-US" sz="2800" dirty="0"/>
          </a:p>
        </p:txBody>
      </p:sp>
      <p:sp>
        <p:nvSpPr>
          <p:cNvPr id="3075" name="Text Box 3"/>
          <p:cNvSpPr txBox="1">
            <a:spLocks noChangeArrowheads="1"/>
          </p:cNvSpPr>
          <p:nvPr/>
        </p:nvSpPr>
        <p:spPr bwMode="auto">
          <a:xfrm>
            <a:off x="517525" y="6286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altLang="en-US" sz="4000" dirty="0" smtClean="0"/>
              <a:t>APR-DRG Application, cont.</a:t>
            </a:r>
          </a:p>
        </p:txBody>
      </p:sp>
      <p:sp>
        <p:nvSpPr>
          <p:cNvPr id="5" name="Content Placeholder 4"/>
          <p:cNvSpPr>
            <a:spLocks noGrp="1"/>
          </p:cNvSpPr>
          <p:nvPr>
            <p:ph idx="1"/>
          </p:nvPr>
        </p:nvSpPr>
        <p:spPr/>
        <p:txBody>
          <a:bodyPr>
            <a:noAutofit/>
          </a:bodyPr>
          <a:lstStyle/>
          <a:p>
            <a:pPr>
              <a:spcBef>
                <a:spcPts val="800"/>
              </a:spcBef>
            </a:pPr>
            <a:r>
              <a:rPr lang="en-US" sz="2600" dirty="0"/>
              <a:t>Claims for inpatient services </a:t>
            </a:r>
            <a:r>
              <a:rPr lang="en-US" sz="2600" dirty="0" smtClean="0"/>
              <a:t>paid </a:t>
            </a:r>
            <a:r>
              <a:rPr lang="en-US" sz="2600" dirty="0"/>
              <a:t>by CRS and </a:t>
            </a:r>
            <a:r>
              <a:rPr lang="en-US" sz="2600" dirty="0" smtClean="0"/>
              <a:t>ALTCS MCOs </a:t>
            </a:r>
            <a:r>
              <a:rPr lang="en-US" sz="2600" dirty="0"/>
              <a:t>shall be </a:t>
            </a:r>
            <a:r>
              <a:rPr lang="en-US" sz="2600" dirty="0" smtClean="0"/>
              <a:t>paid using </a:t>
            </a:r>
            <a:r>
              <a:rPr lang="en-US" sz="2600" dirty="0"/>
              <a:t>APR-DRGs regardless of </a:t>
            </a:r>
            <a:r>
              <a:rPr lang="en-US" sz="2600" dirty="0" smtClean="0"/>
              <a:t>diagnosis (dx)</a:t>
            </a:r>
            <a:endParaRPr lang="en-US" sz="2600" dirty="0"/>
          </a:p>
          <a:p>
            <a:pPr>
              <a:spcBef>
                <a:spcPts val="800"/>
              </a:spcBef>
            </a:pPr>
            <a:r>
              <a:rPr lang="en-US" sz="2600" dirty="0" smtClean="0"/>
              <a:t>Claims </a:t>
            </a:r>
            <a:r>
              <a:rPr lang="en-US" sz="2600" dirty="0"/>
              <a:t>for inpatient services </a:t>
            </a:r>
            <a:r>
              <a:rPr lang="en-US" sz="2600" dirty="0" smtClean="0"/>
              <a:t>paid by </a:t>
            </a:r>
            <a:r>
              <a:rPr lang="en-US" sz="2600" dirty="0"/>
              <a:t>a RBHA or TRBHA, where the primary </a:t>
            </a:r>
            <a:r>
              <a:rPr lang="en-US" sz="2600" dirty="0" smtClean="0"/>
              <a:t>dx upon </a:t>
            </a:r>
            <a:r>
              <a:rPr lang="en-US" sz="2600" dirty="0"/>
              <a:t>admission is a behavioral health </a:t>
            </a:r>
            <a:r>
              <a:rPr lang="en-US" sz="2600" dirty="0" smtClean="0"/>
              <a:t>dx, </a:t>
            </a:r>
            <a:r>
              <a:rPr lang="en-US" sz="2600" dirty="0"/>
              <a:t>shall be </a:t>
            </a:r>
            <a:r>
              <a:rPr lang="en-US" sz="2600" dirty="0" smtClean="0"/>
              <a:t>paid as </a:t>
            </a:r>
            <a:r>
              <a:rPr lang="en-US" sz="2600" dirty="0"/>
              <a:t>prescribed by </a:t>
            </a:r>
            <a:r>
              <a:rPr lang="en-US" sz="2600" dirty="0" smtClean="0"/>
              <a:t>ADHS</a:t>
            </a:r>
          </a:p>
          <a:p>
            <a:pPr>
              <a:spcBef>
                <a:spcPts val="800"/>
              </a:spcBef>
            </a:pPr>
            <a:r>
              <a:rPr lang="en-US" sz="2600" dirty="0"/>
              <a:t>Claims for inpatient services </a:t>
            </a:r>
            <a:r>
              <a:rPr lang="en-US" sz="2600" dirty="0" smtClean="0"/>
              <a:t>paid by an integrated RBHA, </a:t>
            </a:r>
            <a:r>
              <a:rPr lang="en-US" sz="2600" dirty="0"/>
              <a:t>where the primary </a:t>
            </a:r>
            <a:r>
              <a:rPr lang="en-US" sz="2600" dirty="0" smtClean="0"/>
              <a:t>dx </a:t>
            </a:r>
            <a:r>
              <a:rPr lang="en-US" sz="2600" dirty="0"/>
              <a:t>upon admission is a </a:t>
            </a:r>
            <a:r>
              <a:rPr lang="en-US" sz="2600" dirty="0" smtClean="0"/>
              <a:t>physical health dx, </a:t>
            </a:r>
            <a:r>
              <a:rPr lang="en-US" sz="2600" dirty="0"/>
              <a:t>shall be </a:t>
            </a:r>
            <a:r>
              <a:rPr lang="en-US" sz="2600" dirty="0" smtClean="0"/>
              <a:t>paid using APR-DRGs</a:t>
            </a:r>
            <a:endParaRPr lang="en-US" sz="2600" dirty="0"/>
          </a:p>
          <a:p>
            <a:pPr>
              <a:spcBef>
                <a:spcPts val="800"/>
              </a:spcBef>
            </a:pPr>
            <a:endParaRPr lang="en-US" sz="2600" dirty="0"/>
          </a:p>
        </p:txBody>
      </p:sp>
      <p:sp>
        <p:nvSpPr>
          <p:cNvPr id="1433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8CF949F-0E82-489D-B5F7-EFB1DF3B8C1D}" type="slidenum">
              <a:rPr lang="en-US" altLang="en-US" smtClean="0">
                <a:latin typeface="Arial" charset="0"/>
              </a:rPr>
              <a:pPr/>
              <a:t>10</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628691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altLang="en-US" sz="4000" dirty="0" smtClean="0"/>
              <a:t>APR-DRG Application, cont.</a:t>
            </a:r>
          </a:p>
        </p:txBody>
      </p:sp>
      <p:sp>
        <p:nvSpPr>
          <p:cNvPr id="5" name="Content Placeholder 4"/>
          <p:cNvSpPr>
            <a:spLocks noGrp="1"/>
          </p:cNvSpPr>
          <p:nvPr>
            <p:ph idx="1"/>
          </p:nvPr>
        </p:nvSpPr>
        <p:spPr>
          <a:xfrm>
            <a:off x="457200" y="1600201"/>
            <a:ext cx="8382000" cy="3962400"/>
          </a:xfrm>
        </p:spPr>
        <p:txBody>
          <a:bodyPr/>
          <a:lstStyle/>
          <a:p>
            <a:r>
              <a:rPr lang="en-US" dirty="0" smtClean="0"/>
              <a:t>Legislative </a:t>
            </a:r>
            <a:r>
              <a:rPr lang="en-US" dirty="0"/>
              <a:t>mandates regarding certain payment terms remain in place including, but not limited to:</a:t>
            </a:r>
          </a:p>
          <a:p>
            <a:pPr lvl="1"/>
            <a:r>
              <a:rPr lang="en-US" dirty="0"/>
              <a:t>Quick pay/slow pay discounts and penalties</a:t>
            </a:r>
          </a:p>
          <a:p>
            <a:pPr lvl="1"/>
            <a:r>
              <a:rPr lang="en-US" dirty="0"/>
              <a:t>Urban Hospital Reimbursement Program for MCOs with 5% discount off </a:t>
            </a:r>
            <a:r>
              <a:rPr lang="en-US" dirty="0" smtClean="0"/>
              <a:t>AHCCCS </a:t>
            </a:r>
            <a:r>
              <a:rPr lang="en-US" dirty="0"/>
              <a:t>FFS rates when no contract in </a:t>
            </a:r>
            <a:r>
              <a:rPr lang="en-US" dirty="0" smtClean="0"/>
              <a:t>place – applies to all inpatient services whether for non-emergency services or admitted from the emergency room</a:t>
            </a:r>
            <a:endParaRPr lang="en-US" dirty="0"/>
          </a:p>
          <a:p>
            <a:endParaRPr lang="en-US" dirty="0"/>
          </a:p>
        </p:txBody>
      </p:sp>
      <p:sp>
        <p:nvSpPr>
          <p:cNvPr id="1536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CEF94CE-B7F1-4796-8DD7-FA1175A3E687}" type="slidenum">
              <a:rPr lang="en-US" altLang="en-US" smtClean="0">
                <a:latin typeface="Arial" charset="0"/>
              </a:rPr>
              <a:pPr/>
              <a:t>11</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4000" dirty="0" smtClean="0"/>
              <a:t>MCO Implementation</a:t>
            </a:r>
          </a:p>
        </p:txBody>
      </p:sp>
      <p:sp>
        <p:nvSpPr>
          <p:cNvPr id="16387" name="Content Placeholder 2"/>
          <p:cNvSpPr>
            <a:spLocks noGrp="1"/>
          </p:cNvSpPr>
          <p:nvPr>
            <p:ph idx="1"/>
          </p:nvPr>
        </p:nvSpPr>
        <p:spPr/>
        <p:txBody>
          <a:bodyPr/>
          <a:lstStyle/>
          <a:p>
            <a:r>
              <a:rPr lang="en-US" altLang="en-US" sz="2800" dirty="0" smtClean="0"/>
              <a:t>AHCCCS convened a technical workgroup of MCO representatives specific to DRG</a:t>
            </a:r>
          </a:p>
          <a:p>
            <a:r>
              <a:rPr lang="en-US" altLang="en-US" sz="2800" dirty="0" smtClean="0"/>
              <a:t>MCOs have mandated reporting to AHCCCS regarding DRG implementation/progress</a:t>
            </a:r>
          </a:p>
          <a:p>
            <a:r>
              <a:rPr lang="en-US" altLang="en-US" sz="2800" dirty="0" smtClean="0"/>
              <a:t>MCO testing in process – must produce pre-determined DRG assignment and payment on series of claims</a:t>
            </a:r>
          </a:p>
          <a:p>
            <a:endParaRPr lang="en-US" altLang="en-US" sz="2800" dirty="0" smtClean="0"/>
          </a:p>
        </p:txBody>
      </p:sp>
      <p:sp>
        <p:nvSpPr>
          <p:cNvPr id="1638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7D6E545-FD31-489B-8D52-A1CCD5571DB8}" type="slidenum">
              <a:rPr lang="en-US" altLang="en-US" smtClean="0">
                <a:latin typeface="Arial" charset="0"/>
              </a:rPr>
              <a:pPr/>
              <a:t>12</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Mitigation Strategies	</a:t>
            </a:r>
            <a:endParaRPr lang="en-US" dirty="0"/>
          </a:p>
        </p:txBody>
      </p:sp>
      <p:sp>
        <p:nvSpPr>
          <p:cNvPr id="3" name="Content Placeholder 2"/>
          <p:cNvSpPr>
            <a:spLocks noGrp="1"/>
          </p:cNvSpPr>
          <p:nvPr>
            <p:ph idx="1"/>
          </p:nvPr>
        </p:nvSpPr>
        <p:spPr/>
        <p:txBody>
          <a:bodyPr/>
          <a:lstStyle/>
          <a:p>
            <a:r>
              <a:rPr lang="en-US" dirty="0" smtClean="0"/>
              <a:t>AHCCCS is committed to ensuring no disruptions to hospital cash flow should any AHCCCS payer be delayed in implementation</a:t>
            </a:r>
          </a:p>
          <a:p>
            <a:r>
              <a:rPr lang="en-US" dirty="0" smtClean="0"/>
              <a:t>MCOs will submit mitigation plans to AHCCCS to describe strategies that will be employed should such delay occur</a:t>
            </a:r>
          </a:p>
          <a:p>
            <a:r>
              <a:rPr lang="en-US" dirty="0" smtClean="0"/>
              <a:t>PLEASE contact me directly with problems</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13</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extLst>
      <p:ext uri="{BB962C8B-B14F-4D97-AF65-F5344CB8AC3E}">
        <p14:creationId xmlns:p14="http://schemas.microsoft.com/office/powerpoint/2010/main" val="362798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altLang="en-US" sz="4000" dirty="0" smtClean="0"/>
              <a:t>APR-DRG Rates – Focus on Base</a:t>
            </a:r>
          </a:p>
        </p:txBody>
      </p:sp>
      <p:pic>
        <p:nvPicPr>
          <p:cNvPr id="17413"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52909" y="1600200"/>
            <a:ext cx="7790581" cy="4373563"/>
          </a:xfrm>
          <a:noFill/>
        </p:spPr>
      </p:pic>
      <p:sp>
        <p:nvSpPr>
          <p:cNvPr id="1741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5C8946D-B25C-4A54-8081-B4066FA54092}" type="slidenum">
              <a:rPr lang="en-US" altLang="en-US" smtClean="0">
                <a:latin typeface="Arial" charset="0"/>
              </a:rPr>
              <a:pPr/>
              <a:t>14</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8" name="TextBox 6"/>
          <p:cNvSpPr txBox="1">
            <a:spLocks noChangeArrowheads="1"/>
          </p:cNvSpPr>
          <p:nvPr/>
        </p:nvSpPr>
        <p:spPr bwMode="auto">
          <a:xfrm>
            <a:off x="457200" y="1587500"/>
            <a:ext cx="9412288" cy="523875"/>
          </a:xfrm>
          <a:prstGeom prst="rect">
            <a:avLst/>
          </a:prstGeom>
          <a:noFill/>
          <a:ln w="9525">
            <a:noFill/>
            <a:miter lim="800000"/>
            <a:headEnd/>
            <a:tailEnd/>
          </a:ln>
        </p:spPr>
        <p:txBody>
          <a:bodyPr>
            <a:spAutoFit/>
          </a:bodyPr>
          <a:lstStyle/>
          <a:p>
            <a:pPr marL="231775" indent="-231775">
              <a:defRPr/>
            </a:pPr>
            <a:r>
              <a:rPr lang="en-US" sz="2800" dirty="0">
                <a:latin typeface="+mn-lt"/>
                <a:cs typeface="Arial" panose="020B0604020202020204" pitchFamily="34" charset="0"/>
              </a:rPr>
              <a:t>DRG base payment formula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altLang="en-US" sz="4000" dirty="0" smtClean="0"/>
              <a:t>Base Rate</a:t>
            </a:r>
          </a:p>
        </p:txBody>
      </p:sp>
      <p:sp>
        <p:nvSpPr>
          <p:cNvPr id="18437" name="Content Placeholder 2"/>
          <p:cNvSpPr>
            <a:spLocks noGrp="1"/>
          </p:cNvSpPr>
          <p:nvPr>
            <p:ph idx="1"/>
          </p:nvPr>
        </p:nvSpPr>
        <p:spPr bwMode="gray">
          <a:xfrm>
            <a:off x="457200" y="1600200"/>
            <a:ext cx="8382000" cy="4572000"/>
          </a:xfrm>
        </p:spPr>
        <p:txBody>
          <a:bodyPr/>
          <a:lstStyle/>
          <a:p>
            <a:pPr eaLnBrk="1" hangingPunct="1">
              <a:spcBef>
                <a:spcPts val="800"/>
              </a:spcBef>
            </a:pPr>
            <a:r>
              <a:rPr lang="en-US" altLang="en-US" sz="2500" dirty="0" smtClean="0"/>
              <a:t>For majority of in-state hospitals, DRG base rates are based on a statewide standardized amount of $5,295.40</a:t>
            </a:r>
          </a:p>
          <a:p>
            <a:pPr eaLnBrk="1" hangingPunct="1">
              <a:spcBef>
                <a:spcPts val="700"/>
              </a:spcBef>
            </a:pPr>
            <a:r>
              <a:rPr lang="en-US" altLang="en-US" sz="2500" dirty="0" smtClean="0"/>
              <a:t>The labor portion of the statewide standardized amount is adjusted by each hospital’s Medicare wage index </a:t>
            </a:r>
          </a:p>
          <a:p>
            <a:pPr lvl="1" eaLnBrk="1" hangingPunct="1"/>
            <a:r>
              <a:rPr lang="en-US" altLang="en-US" sz="2100" dirty="0" smtClean="0"/>
              <a:t>Wage index is a factor that represents differences the relative hospital wage level in the geographic area compared to the national average hospital wage level</a:t>
            </a:r>
          </a:p>
          <a:p>
            <a:pPr lvl="1" eaLnBrk="1" hangingPunct="1"/>
            <a:r>
              <a:rPr lang="en-US" altLang="en-US" sz="2100" dirty="0" smtClean="0"/>
              <a:t>Example base rate calculation:	</a:t>
            </a:r>
          </a:p>
          <a:p>
            <a:pPr marL="962025" lvl="2" eaLnBrk="1" hangingPunct="1"/>
            <a:r>
              <a:rPr lang="en-US" altLang="en-US" sz="1900" dirty="0" smtClean="0"/>
              <a:t>($5,295.40 X 0.696 labor portion X 1.0366 wage index) +</a:t>
            </a:r>
          </a:p>
          <a:p>
            <a:pPr marL="962025" lvl="2" eaLnBrk="1" hangingPunct="1"/>
            <a:r>
              <a:rPr lang="en-US" altLang="en-US" sz="1900" dirty="0" smtClean="0"/>
              <a:t>($5,295.40 X 0.304 non-labor portion) = $5,430.29 DRG base rate</a:t>
            </a:r>
          </a:p>
          <a:p>
            <a:pPr eaLnBrk="1" hangingPunct="1"/>
            <a:endParaRPr lang="en-US" altLang="en-US" sz="2400" dirty="0" smtClean="0"/>
          </a:p>
        </p:txBody>
      </p:sp>
      <p:sp>
        <p:nvSpPr>
          <p:cNvPr id="1843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CBE48DB-0156-4245-B404-2D47C3CE6389}" type="slidenum">
              <a:rPr lang="en-US" altLang="en-US" smtClean="0">
                <a:latin typeface="Arial" charset="0"/>
              </a:rPr>
              <a:pPr/>
              <a:t>15</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altLang="en-US" sz="4000" dirty="0" smtClean="0"/>
              <a:t>Base Rate, cont.</a:t>
            </a:r>
          </a:p>
        </p:txBody>
      </p:sp>
      <p:sp>
        <p:nvSpPr>
          <p:cNvPr id="9" name="Content Placeholder 2"/>
          <p:cNvSpPr>
            <a:spLocks noGrp="1"/>
          </p:cNvSpPr>
          <p:nvPr>
            <p:ph idx="1"/>
          </p:nvPr>
        </p:nvSpPr>
        <p:spPr bwMode="gray"/>
        <p:txBody>
          <a:bodyPr/>
          <a:lstStyle/>
          <a:p>
            <a:pPr eaLnBrk="1" hangingPunct="1">
              <a:lnSpc>
                <a:spcPts val="2700"/>
              </a:lnSpc>
              <a:spcBef>
                <a:spcPts val="600"/>
              </a:spcBef>
              <a:defRPr/>
            </a:pPr>
            <a:r>
              <a:rPr lang="en-US" sz="2500" dirty="0" smtClean="0"/>
              <a:t>For </a:t>
            </a:r>
            <a:r>
              <a:rPr lang="en-US" sz="2500" dirty="0"/>
              <a:t>a limited group of in-state hospitals, DRG base rates are based on a standardized amount of $</a:t>
            </a:r>
            <a:r>
              <a:rPr lang="en-US" sz="2500" dirty="0" smtClean="0"/>
              <a:t>3,436.08</a:t>
            </a:r>
            <a:br>
              <a:rPr lang="en-US" sz="2500" dirty="0" smtClean="0"/>
            </a:br>
            <a:r>
              <a:rPr lang="en-US" sz="2300" dirty="0" smtClean="0"/>
              <a:t>These </a:t>
            </a:r>
            <a:r>
              <a:rPr lang="en-US" sz="2300" dirty="0"/>
              <a:t>hospitals include:</a:t>
            </a:r>
          </a:p>
          <a:p>
            <a:pPr lvl="1" eaLnBrk="1" hangingPunct="1">
              <a:spcBef>
                <a:spcPts val="200"/>
              </a:spcBef>
              <a:defRPr/>
            </a:pPr>
            <a:r>
              <a:rPr lang="en-US" sz="2100" dirty="0"/>
              <a:t>Hospitals located in a city with a population greater than </a:t>
            </a:r>
            <a:r>
              <a:rPr lang="en-US" sz="2100" dirty="0" smtClean="0"/>
              <a:t>1M, </a:t>
            </a:r>
            <a:r>
              <a:rPr lang="en-US" sz="2100" dirty="0"/>
              <a:t>which on average have at least </a:t>
            </a:r>
            <a:r>
              <a:rPr lang="en-US" sz="2100" dirty="0" smtClean="0"/>
              <a:t>15% </a:t>
            </a:r>
            <a:r>
              <a:rPr lang="en-US" sz="2100" dirty="0"/>
              <a:t>of inpatient days for patients who reside outside of </a:t>
            </a:r>
            <a:r>
              <a:rPr lang="en-US" sz="2100" dirty="0" smtClean="0"/>
              <a:t>AZ, </a:t>
            </a:r>
            <a:r>
              <a:rPr lang="en-US" sz="2100" dirty="0"/>
              <a:t>and at least </a:t>
            </a:r>
            <a:r>
              <a:rPr lang="en-US" sz="2100" dirty="0" smtClean="0"/>
              <a:t>50% </a:t>
            </a:r>
            <a:r>
              <a:rPr lang="en-US" sz="2100" dirty="0"/>
              <a:t>of discharges </a:t>
            </a:r>
            <a:r>
              <a:rPr lang="en-US" sz="2100" dirty="0" smtClean="0"/>
              <a:t>reported </a:t>
            </a:r>
            <a:r>
              <a:rPr lang="en-US" sz="2100" dirty="0"/>
              <a:t>on the 2011 Medicare </a:t>
            </a:r>
            <a:r>
              <a:rPr lang="en-US" sz="2100" dirty="0" smtClean="0"/>
              <a:t>Cost Report </a:t>
            </a:r>
            <a:r>
              <a:rPr lang="en-US" sz="2100" dirty="0"/>
              <a:t>are reimbursed by </a:t>
            </a:r>
            <a:r>
              <a:rPr lang="en-US" sz="2100" dirty="0" smtClean="0"/>
              <a:t>Medicare</a:t>
            </a:r>
            <a:endParaRPr lang="en-US" sz="2100" dirty="0"/>
          </a:p>
          <a:p>
            <a:pPr lvl="1" eaLnBrk="1" hangingPunct="1">
              <a:spcBef>
                <a:spcPts val="200"/>
              </a:spcBef>
              <a:defRPr/>
            </a:pPr>
            <a:r>
              <a:rPr lang="en-US" sz="2100" dirty="0"/>
              <a:t>Specialty hospitals including </a:t>
            </a:r>
            <a:r>
              <a:rPr lang="en-US" sz="2100" dirty="0" smtClean="0"/>
              <a:t>those specializing </a:t>
            </a:r>
            <a:r>
              <a:rPr lang="en-US" sz="2100" dirty="0"/>
              <a:t>in </a:t>
            </a:r>
            <a:r>
              <a:rPr lang="en-US" sz="2100" dirty="0" smtClean="0"/>
              <a:t>heart and orthopedics (Rule:  hospitals designated as type: hospital, subtype: short-term that have license number beginning “SH” ... posted by the ADHS Division of Licensing Services on its website for March of each year)</a:t>
            </a:r>
            <a:endParaRPr lang="en-US" sz="2100" dirty="0"/>
          </a:p>
          <a:p>
            <a:pPr marL="0" indent="0" eaLnBrk="1" hangingPunct="1">
              <a:buFont typeface="Wingdings" pitchFamily="2" charset="2"/>
              <a:buNone/>
              <a:defRPr/>
            </a:pPr>
            <a:endParaRPr lang="en-US" sz="2400" dirty="0"/>
          </a:p>
        </p:txBody>
      </p:sp>
      <p:sp>
        <p:nvSpPr>
          <p:cNvPr id="1945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7C18E58-D6FD-49E7-97A2-457D20040725}" type="slidenum">
              <a:rPr lang="en-US" altLang="en-US" smtClean="0">
                <a:latin typeface="Arial" charset="0"/>
              </a:rPr>
              <a:pPr/>
              <a:t>16</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en-US" sz="4000" dirty="0" smtClean="0"/>
              <a:t>Relative Weights</a:t>
            </a:r>
          </a:p>
        </p:txBody>
      </p:sp>
      <p:sp>
        <p:nvSpPr>
          <p:cNvPr id="20485" name="Content Placeholder 2"/>
          <p:cNvSpPr>
            <a:spLocks noGrp="1"/>
          </p:cNvSpPr>
          <p:nvPr>
            <p:ph idx="1"/>
          </p:nvPr>
        </p:nvSpPr>
        <p:spPr bwMode="gray"/>
        <p:txBody>
          <a:bodyPr/>
          <a:lstStyle/>
          <a:p>
            <a:pPr eaLnBrk="1" hangingPunct="1"/>
            <a:r>
              <a:rPr lang="en-US" altLang="en-US" sz="2500" dirty="0" smtClean="0"/>
              <a:t>DRG relative weight is a factor that represents the average resource requirements for each DRG</a:t>
            </a:r>
          </a:p>
          <a:p>
            <a:pPr lvl="1" eaLnBrk="1" hangingPunct="1"/>
            <a:r>
              <a:rPr lang="en-US" altLang="en-US" sz="2100" dirty="0" smtClean="0"/>
              <a:t>DRG relative weight of 1.0 indicates average resource requirements (relative to all other inpatient services)</a:t>
            </a:r>
          </a:p>
          <a:p>
            <a:pPr eaLnBrk="1" hangingPunct="1"/>
            <a:r>
              <a:rPr lang="en-US" altLang="en-US" sz="2500" dirty="0" smtClean="0"/>
              <a:t>APR-DRG relative weights are based on the “National Weights” calculated annually by 3M using a national dataset of 15 million inpatient claims</a:t>
            </a:r>
            <a:br>
              <a:rPr lang="en-US" altLang="en-US" sz="2500" dirty="0" smtClean="0"/>
            </a:br>
            <a:r>
              <a:rPr lang="en-US" altLang="en-US" sz="2500" dirty="0" smtClean="0"/>
              <a:t/>
            </a:r>
            <a:br>
              <a:rPr lang="en-US" altLang="en-US" sz="2500" dirty="0" smtClean="0"/>
            </a:br>
            <a:endParaRPr lang="en-US" altLang="en-US" sz="2500" dirty="0" smtClean="0"/>
          </a:p>
        </p:txBody>
      </p:sp>
      <p:sp>
        <p:nvSpPr>
          <p:cNvPr id="2048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29321F4-775B-4A6F-9910-98753E7AAC5A}" type="slidenum">
              <a:rPr lang="en-US" altLang="en-US" smtClean="0">
                <a:latin typeface="Arial" charset="0"/>
              </a:rPr>
              <a:pPr/>
              <a:t>17</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pic>
        <p:nvPicPr>
          <p:cNvPr id="204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3014" y="4496139"/>
            <a:ext cx="6731000" cy="143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altLang="en-US" sz="4000" dirty="0" smtClean="0"/>
              <a:t>Policy Adjustors</a:t>
            </a:r>
          </a:p>
        </p:txBody>
      </p:sp>
      <p:sp>
        <p:nvSpPr>
          <p:cNvPr id="5" name="Content Placeholder 4"/>
          <p:cNvSpPr>
            <a:spLocks noGrp="1"/>
          </p:cNvSpPr>
          <p:nvPr>
            <p:ph idx="1"/>
          </p:nvPr>
        </p:nvSpPr>
        <p:spPr/>
        <p:txBody>
          <a:bodyPr/>
          <a:lstStyle/>
          <a:p>
            <a:pPr marL="0" indent="0">
              <a:buNone/>
              <a:defRPr/>
            </a:pPr>
            <a:r>
              <a:rPr lang="en-US" sz="2400" dirty="0"/>
              <a:t>Key Medicaid providers/services targeted for enhanced payment to ensure access to care – applied to DRG base payments</a:t>
            </a:r>
          </a:p>
          <a:p>
            <a:pPr>
              <a:spcBef>
                <a:spcPts val="400"/>
              </a:spcBef>
              <a:defRPr/>
            </a:pPr>
            <a:r>
              <a:rPr lang="en-US" sz="2400" dirty="0"/>
              <a:t>Provider Policy Adjustor:</a:t>
            </a:r>
          </a:p>
          <a:p>
            <a:pPr lvl="1">
              <a:spcBef>
                <a:spcPts val="0"/>
              </a:spcBef>
              <a:defRPr/>
            </a:pPr>
            <a:r>
              <a:rPr lang="en-US" sz="2000" dirty="0"/>
              <a:t>Hold harmless applied to high volume provider who meets specific Medicaid volume criteria and is projected to incur a loss under APR-DRG:  1.055 factor</a:t>
            </a:r>
          </a:p>
          <a:p>
            <a:pPr>
              <a:spcBef>
                <a:spcPts val="0"/>
              </a:spcBef>
              <a:defRPr/>
            </a:pPr>
            <a:r>
              <a:rPr lang="en-US" sz="2400" dirty="0"/>
              <a:t>Service Policy Adjustors:</a:t>
            </a:r>
          </a:p>
          <a:p>
            <a:pPr lvl="1">
              <a:spcBef>
                <a:spcPts val="0"/>
              </a:spcBef>
              <a:defRPr/>
            </a:pPr>
            <a:r>
              <a:rPr lang="en-US" sz="2000" dirty="0"/>
              <a:t>Normal newborn DRGs: 1.55 factor</a:t>
            </a:r>
          </a:p>
          <a:p>
            <a:pPr lvl="1">
              <a:spcBef>
                <a:spcPts val="0"/>
              </a:spcBef>
              <a:defRPr/>
            </a:pPr>
            <a:r>
              <a:rPr lang="en-US" sz="2000" dirty="0"/>
              <a:t>Neonate DRGs: 1.10 factor</a:t>
            </a:r>
          </a:p>
          <a:p>
            <a:pPr lvl="1">
              <a:spcBef>
                <a:spcPts val="0"/>
              </a:spcBef>
              <a:defRPr/>
            </a:pPr>
            <a:r>
              <a:rPr lang="en-US" sz="2000" dirty="0"/>
              <a:t>Obstetric DRGs: 1.55 factor</a:t>
            </a:r>
          </a:p>
          <a:p>
            <a:pPr lvl="1">
              <a:spcBef>
                <a:spcPts val="0"/>
              </a:spcBef>
              <a:defRPr/>
            </a:pPr>
            <a:r>
              <a:rPr lang="en-US" sz="2000" dirty="0"/>
              <a:t>Psychiatric/Rehabilitation DRGs: 1.65 factor</a:t>
            </a:r>
          </a:p>
          <a:p>
            <a:pPr lvl="1">
              <a:spcBef>
                <a:spcPts val="0"/>
              </a:spcBef>
              <a:defRPr/>
            </a:pPr>
            <a:r>
              <a:rPr lang="en-US" sz="2000" dirty="0"/>
              <a:t>Other pediatric cases (age 18 and under): 1.25 </a:t>
            </a:r>
            <a:r>
              <a:rPr lang="en-US" sz="2000" dirty="0" smtClean="0"/>
              <a:t>factor</a:t>
            </a:r>
            <a:endParaRPr lang="en-US" sz="2000" dirty="0"/>
          </a:p>
        </p:txBody>
      </p:sp>
      <p:sp>
        <p:nvSpPr>
          <p:cNvPr id="2150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FC59EFC-E1D0-4D3C-844F-BD8F99AE2CE5}" type="slidenum">
              <a:rPr lang="en-US" altLang="en-US" smtClean="0">
                <a:latin typeface="Arial" charset="0"/>
              </a:rPr>
              <a:pPr/>
              <a:t>18</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en-US" sz="4000" dirty="0" smtClean="0"/>
              <a:t>APR-DRG Rates – Focus on Outlier</a:t>
            </a:r>
          </a:p>
        </p:txBody>
      </p:sp>
      <p:pic>
        <p:nvPicPr>
          <p:cNvPr id="225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071131" y="2079178"/>
            <a:ext cx="7154137" cy="4373563"/>
          </a:xfrm>
          <a:noFill/>
        </p:spPr>
      </p:pic>
      <p:sp>
        <p:nvSpPr>
          <p:cNvPr id="2253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A2FF88E-DEC2-4CDB-B166-181C6F28EC33}" type="slidenum">
              <a:rPr lang="en-US" altLang="en-US" smtClean="0">
                <a:latin typeface="Arial" charset="0"/>
              </a:rPr>
              <a:pPr/>
              <a:t>19</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8" name="TextBox 6"/>
          <p:cNvSpPr txBox="1">
            <a:spLocks noChangeArrowheads="1"/>
          </p:cNvSpPr>
          <p:nvPr/>
        </p:nvSpPr>
        <p:spPr bwMode="auto">
          <a:xfrm>
            <a:off x="457200" y="1818561"/>
            <a:ext cx="9412288" cy="523875"/>
          </a:xfrm>
          <a:prstGeom prst="rect">
            <a:avLst/>
          </a:prstGeom>
          <a:noFill/>
          <a:ln w="9525">
            <a:noFill/>
            <a:miter lim="800000"/>
            <a:headEnd/>
            <a:tailEnd/>
          </a:ln>
        </p:spPr>
        <p:txBody>
          <a:bodyPr>
            <a:spAutoFit/>
          </a:bodyPr>
          <a:lstStyle/>
          <a:p>
            <a:pPr marL="231775" indent="-231775">
              <a:defRPr/>
            </a:pPr>
            <a:r>
              <a:rPr lang="en-US" sz="2800" dirty="0">
                <a:latin typeface="+mn-lt"/>
                <a:cs typeface="Arial" panose="020B0604020202020204" pitchFamily="34" charset="0"/>
              </a:rPr>
              <a:t>Outlier add-on payment formula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altLang="en-US" sz="3700" dirty="0" smtClean="0"/>
              <a:t>New Inpatient Rate Methodology</a:t>
            </a:r>
          </a:p>
        </p:txBody>
      </p:sp>
      <p:sp>
        <p:nvSpPr>
          <p:cNvPr id="4101" name="Rectangle 3"/>
          <p:cNvSpPr>
            <a:spLocks noGrp="1" noChangeArrowheads="1"/>
          </p:cNvSpPr>
          <p:nvPr>
            <p:ph idx="1"/>
          </p:nvPr>
        </p:nvSpPr>
        <p:spPr/>
        <p:txBody>
          <a:bodyPr>
            <a:normAutofit lnSpcReduction="10000"/>
          </a:bodyPr>
          <a:lstStyle/>
          <a:p>
            <a:pPr eaLnBrk="1" hangingPunct="1"/>
            <a:r>
              <a:rPr lang="en-US" altLang="en-US" sz="2800" dirty="0" smtClean="0"/>
              <a:t>AHCCCS is implementing initiatives to improve patient safety and health outcomes of members, thereby reducing costs</a:t>
            </a:r>
          </a:p>
          <a:p>
            <a:pPr eaLnBrk="1" hangingPunct="1"/>
            <a:r>
              <a:rPr lang="en-US" altLang="en-US" sz="2800" dirty="0" smtClean="0"/>
              <a:t>Current tiered per diem methodology is inconsistent with this goal as it incentivizes quantity of care</a:t>
            </a:r>
          </a:p>
          <a:p>
            <a:pPr eaLnBrk="1" hangingPunct="1"/>
            <a:r>
              <a:rPr lang="en-US" altLang="en-US" sz="2800" dirty="0" smtClean="0"/>
              <a:t>A DRG-based payment methodology is aligned with the Agency’s focus on improving patient care and shifting the focus to the quality of the services provided </a:t>
            </a:r>
          </a:p>
          <a:p>
            <a:pPr eaLnBrk="1" hangingPunct="1"/>
            <a:endParaRPr lang="en-US" altLang="en-US" sz="2800" dirty="0" smtClean="0"/>
          </a:p>
          <a:p>
            <a:pPr eaLnBrk="1" hangingPunct="1"/>
            <a:endParaRPr lang="en-US" altLang="en-US" sz="2800" dirty="0" smtClean="0"/>
          </a:p>
        </p:txBody>
      </p:sp>
      <p:sp>
        <p:nvSpPr>
          <p:cNvPr id="409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4322D97-1534-430B-8C03-F4E8B948FB80}" type="slidenum">
              <a:rPr lang="en-US" altLang="en-US" smtClean="0">
                <a:latin typeface="Arial" charset="0"/>
              </a:rPr>
              <a:pPr/>
              <a:t>2</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altLang="en-US" sz="4000" dirty="0" smtClean="0"/>
              <a:t>Outlier Add-On Payment</a:t>
            </a:r>
          </a:p>
        </p:txBody>
      </p:sp>
      <p:sp>
        <p:nvSpPr>
          <p:cNvPr id="23557" name="Content Placeholder 2"/>
          <p:cNvSpPr>
            <a:spLocks noGrp="1"/>
          </p:cNvSpPr>
          <p:nvPr>
            <p:ph idx="1"/>
          </p:nvPr>
        </p:nvSpPr>
        <p:spPr bwMode="gray">
          <a:xfrm>
            <a:off x="457200" y="1600201"/>
            <a:ext cx="8458200" cy="4191000"/>
          </a:xfrm>
        </p:spPr>
        <p:txBody>
          <a:bodyPr/>
          <a:lstStyle/>
          <a:p>
            <a:pPr marL="0" indent="0" eaLnBrk="1" hangingPunct="1">
              <a:spcBef>
                <a:spcPts val="300"/>
              </a:spcBef>
              <a:buFont typeface="Wingdings" pitchFamily="2" charset="2"/>
              <a:buNone/>
            </a:pPr>
            <a:r>
              <a:rPr lang="en-US" altLang="en-US" sz="2400" dirty="0" smtClean="0"/>
              <a:t>For extraordinary cases where the claim cost exceeds the outlier threshold for a DRG</a:t>
            </a:r>
          </a:p>
          <a:p>
            <a:pPr marL="0" indent="0" eaLnBrk="1" hangingPunct="1">
              <a:buFont typeface="Wingdings" pitchFamily="2" charset="2"/>
              <a:buNone/>
            </a:pPr>
            <a:r>
              <a:rPr lang="en-US" altLang="en-US" sz="2400" dirty="0" smtClean="0"/>
              <a:t>Outlier threshold = base DRG payment + fixed loss threshold</a:t>
            </a:r>
          </a:p>
          <a:p>
            <a:pPr eaLnBrk="1" hangingPunct="1">
              <a:spcBef>
                <a:spcPts val="300"/>
              </a:spcBef>
            </a:pPr>
            <a:r>
              <a:rPr lang="en-US" altLang="en-US" sz="2000" dirty="0" smtClean="0"/>
              <a:t>Provider must incur a “fixed loss” on the claim for costs exceeding the base DRG payment</a:t>
            </a:r>
          </a:p>
          <a:p>
            <a:pPr eaLnBrk="1" hangingPunct="1">
              <a:spcBef>
                <a:spcPts val="300"/>
              </a:spcBef>
            </a:pPr>
            <a:r>
              <a:rPr lang="en-US" altLang="en-US" sz="2000" dirty="0" smtClean="0"/>
              <a:t>Fixed Loss Amount is $5,000 for CAH; $65,000 for all other providers</a:t>
            </a:r>
          </a:p>
          <a:p>
            <a:pPr marL="0" indent="0" eaLnBrk="1" hangingPunct="1">
              <a:buFont typeface="Wingdings" pitchFamily="2" charset="2"/>
              <a:buNone/>
            </a:pPr>
            <a:r>
              <a:rPr lang="en-US" altLang="en-US" sz="2400" dirty="0" smtClean="0"/>
              <a:t>Outlier add-on payment equals the cost exceeding the outlier threshold multiplied by the DRG marginal cost percentage</a:t>
            </a:r>
          </a:p>
          <a:p>
            <a:pPr marL="342900" lvl="1" indent="-342900">
              <a:spcBef>
                <a:spcPts val="300"/>
              </a:spcBef>
              <a:buFont typeface="Arial" panose="020B0604020202020204" pitchFamily="34" charset="0"/>
              <a:buChar char="•"/>
            </a:pPr>
            <a:r>
              <a:rPr lang="en-US" altLang="en-US" sz="2000" dirty="0"/>
              <a:t>DRG marginal cost percentage is 90% for burn DRGs and 80% </a:t>
            </a:r>
            <a:br>
              <a:rPr lang="en-US" altLang="en-US" sz="2000" dirty="0"/>
            </a:br>
            <a:r>
              <a:rPr lang="en-US" altLang="en-US" sz="2000" dirty="0"/>
              <a:t>for all other DRGs</a:t>
            </a:r>
          </a:p>
          <a:p>
            <a:pPr lvl="1">
              <a:spcBef>
                <a:spcPts val="300"/>
              </a:spcBef>
            </a:pPr>
            <a:endParaRPr lang="en-US" altLang="en-US" sz="2000" dirty="0" smtClean="0"/>
          </a:p>
          <a:p>
            <a:pPr marL="0" indent="0" eaLnBrk="1" hangingPunct="1">
              <a:spcBef>
                <a:spcPts val="300"/>
              </a:spcBef>
              <a:buFont typeface="Wingdings" pitchFamily="2" charset="2"/>
              <a:buNone/>
            </a:pPr>
            <a:endParaRPr lang="en-US" altLang="en-US" sz="2400" dirty="0" smtClean="0"/>
          </a:p>
        </p:txBody>
      </p:sp>
      <p:sp>
        <p:nvSpPr>
          <p:cNvPr id="2355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D6E3C7A-339C-4AA0-B26F-DFD16D816F9E}" type="slidenum">
              <a:rPr lang="en-US" altLang="en-US" smtClean="0">
                <a:latin typeface="Arial" charset="0"/>
              </a:rPr>
              <a:pPr/>
              <a:t>20</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altLang="en-US" sz="3900" dirty="0" smtClean="0"/>
              <a:t>APR-DRG Rates – </a:t>
            </a:r>
            <a:br>
              <a:rPr lang="en-US" altLang="en-US" sz="3900" dirty="0" smtClean="0"/>
            </a:br>
            <a:r>
              <a:rPr lang="en-US" altLang="en-US" sz="3900" dirty="0" smtClean="0"/>
              <a:t>Focus on Transition</a:t>
            </a:r>
          </a:p>
        </p:txBody>
      </p:sp>
      <p:pic>
        <p:nvPicPr>
          <p:cNvPr id="245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73423" y="1600200"/>
            <a:ext cx="7749554" cy="4373563"/>
          </a:xfrm>
          <a:noFill/>
        </p:spPr>
      </p:pic>
      <p:sp>
        <p:nvSpPr>
          <p:cNvPr id="2457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AF3B30A-3DF0-4E07-8A7C-801C44228B9F}" type="slidenum">
              <a:rPr lang="en-US" altLang="en-US" smtClean="0">
                <a:latin typeface="Arial" charset="0"/>
              </a:rPr>
              <a:pPr/>
              <a:t>21</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8" name="TextBox 6"/>
          <p:cNvSpPr txBox="1">
            <a:spLocks noChangeArrowheads="1"/>
          </p:cNvSpPr>
          <p:nvPr/>
        </p:nvSpPr>
        <p:spPr bwMode="auto">
          <a:xfrm>
            <a:off x="457200" y="1608138"/>
            <a:ext cx="9412288" cy="523875"/>
          </a:xfrm>
          <a:prstGeom prst="rect">
            <a:avLst/>
          </a:prstGeom>
          <a:noFill/>
          <a:ln w="9525">
            <a:noFill/>
            <a:miter lim="800000"/>
            <a:headEnd/>
            <a:tailEnd/>
          </a:ln>
        </p:spPr>
        <p:txBody>
          <a:bodyPr>
            <a:spAutoFit/>
          </a:bodyPr>
          <a:lstStyle/>
          <a:p>
            <a:pPr marL="231775" indent="-231775">
              <a:defRPr/>
            </a:pPr>
            <a:r>
              <a:rPr lang="en-US" sz="2800" dirty="0">
                <a:latin typeface="+mn-lt"/>
                <a:cs typeface="Arial" panose="020B0604020202020204" pitchFamily="34" charset="0"/>
              </a:rPr>
              <a:t>Transition adjustment factor formula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altLang="en-US" sz="4000" dirty="0" smtClean="0"/>
              <a:t>Transition Factor</a:t>
            </a:r>
          </a:p>
        </p:txBody>
      </p:sp>
      <p:sp>
        <p:nvSpPr>
          <p:cNvPr id="5" name="Content Placeholder 4"/>
          <p:cNvSpPr>
            <a:spLocks noGrp="1"/>
          </p:cNvSpPr>
          <p:nvPr>
            <p:ph idx="1"/>
          </p:nvPr>
        </p:nvSpPr>
        <p:spPr/>
        <p:txBody>
          <a:bodyPr>
            <a:normAutofit fontScale="92500" lnSpcReduction="20000"/>
          </a:bodyPr>
          <a:lstStyle/>
          <a:p>
            <a:pPr>
              <a:lnSpc>
                <a:spcPct val="110000"/>
              </a:lnSpc>
            </a:pPr>
            <a:r>
              <a:rPr lang="en-US" sz="3100" dirty="0"/>
              <a:t>Temporary provider-specific factor that limits payment gain/loss based on Navigant payment simulation model</a:t>
            </a:r>
          </a:p>
          <a:p>
            <a:pPr lvl="1">
              <a:lnSpc>
                <a:spcPct val="110000"/>
              </a:lnSpc>
            </a:pPr>
            <a:r>
              <a:rPr lang="en-US" sz="2500" dirty="0"/>
              <a:t>Year 1 (FFY 2015) factor limits gain/loss to 33% of full estimated gain/loss</a:t>
            </a:r>
          </a:p>
          <a:p>
            <a:pPr lvl="1">
              <a:lnSpc>
                <a:spcPct val="110000"/>
              </a:lnSpc>
            </a:pPr>
            <a:r>
              <a:rPr lang="en-US" sz="2500" dirty="0"/>
              <a:t>Year 2 (FFY 2016) factor limits gain/loss to 66% of full estimated gain/loss</a:t>
            </a:r>
          </a:p>
          <a:p>
            <a:pPr>
              <a:lnSpc>
                <a:spcPct val="110000"/>
              </a:lnSpc>
            </a:pPr>
            <a:r>
              <a:rPr lang="en-US" sz="3100" dirty="0"/>
              <a:t>FFY 2017 no transition factor is applied and full gain/loss is realized</a:t>
            </a:r>
          </a:p>
          <a:p>
            <a:pPr>
              <a:lnSpc>
                <a:spcPct val="110000"/>
              </a:lnSpc>
            </a:pPr>
            <a:r>
              <a:rPr lang="en-US" sz="3100" dirty="0"/>
              <a:t>FFY 2018 rebase anticipated</a:t>
            </a:r>
          </a:p>
          <a:p>
            <a:pPr marL="0" indent="0">
              <a:buNone/>
            </a:pPr>
            <a:endParaRPr lang="en-US" dirty="0"/>
          </a:p>
        </p:txBody>
      </p:sp>
      <p:sp>
        <p:nvSpPr>
          <p:cNvPr id="2560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82D679B-47EB-4346-80BA-A05E8646569A}" type="slidenum">
              <a:rPr lang="en-US" altLang="en-US" smtClean="0">
                <a:latin typeface="Arial" charset="0"/>
              </a:rPr>
              <a:pPr/>
              <a:t>22</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altLang="en-US" sz="4000" dirty="0" smtClean="0"/>
              <a:t>Transition Factor, cont.</a:t>
            </a:r>
          </a:p>
        </p:txBody>
      </p:sp>
      <p:sp>
        <p:nvSpPr>
          <p:cNvPr id="5" name="Content Placeholder 4"/>
          <p:cNvSpPr>
            <a:spLocks noGrp="1"/>
          </p:cNvSpPr>
          <p:nvPr>
            <p:ph idx="1"/>
          </p:nvPr>
        </p:nvSpPr>
        <p:spPr/>
        <p:txBody>
          <a:bodyPr/>
          <a:lstStyle/>
          <a:p>
            <a:pPr marL="0" indent="0">
              <a:spcBef>
                <a:spcPts val="600"/>
              </a:spcBef>
              <a:buNone/>
            </a:pPr>
            <a:r>
              <a:rPr lang="en-US" sz="2800" dirty="0"/>
              <a:t>Provider-specific factor based on the ratio of:</a:t>
            </a:r>
          </a:p>
          <a:p>
            <a:pPr>
              <a:spcBef>
                <a:spcPts val="600"/>
              </a:spcBef>
            </a:pPr>
            <a:r>
              <a:rPr lang="en-US" sz="2500" dirty="0"/>
              <a:t>Modeled payments under the new system with transitional limits; </a:t>
            </a:r>
          </a:p>
          <a:p>
            <a:pPr>
              <a:spcBef>
                <a:spcPts val="600"/>
              </a:spcBef>
            </a:pPr>
            <a:r>
              <a:rPr lang="en-US" sz="2500" dirty="0"/>
              <a:t>Modeled payments under the new system without transitional limits Example:</a:t>
            </a:r>
          </a:p>
          <a:p>
            <a:endParaRPr lang="en-US" sz="3000" dirty="0"/>
          </a:p>
        </p:txBody>
      </p:sp>
      <p:sp>
        <p:nvSpPr>
          <p:cNvPr id="2662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EF2CB55-77AC-4A8B-88BB-9017E7226537}" type="slidenum">
              <a:rPr lang="en-US" altLang="en-US" smtClean="0">
                <a:latin typeface="Arial" charset="0"/>
              </a:rPr>
              <a:pPr/>
              <a:t>23</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26630" name="TextBox 20"/>
          <p:cNvSpPr txBox="1">
            <a:spLocks noChangeArrowheads="1"/>
          </p:cNvSpPr>
          <p:nvPr/>
        </p:nvSpPr>
        <p:spPr bwMode="auto">
          <a:xfrm>
            <a:off x="-1447800" y="-1185069"/>
            <a:ext cx="8729663"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Times New Roman" pitchFamily="18" charset="0"/>
              </a:defRPr>
            </a:lvl1pPr>
            <a:lvl2pPr marL="908050" indent="-436563">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ts val="300"/>
              </a:spcBef>
              <a:buClr>
                <a:schemeClr val="bg2"/>
              </a:buClr>
              <a:buSzPct val="70000"/>
              <a:buFont typeface="Wingdings" pitchFamily="2" charset="2"/>
              <a:buChar char="o"/>
            </a:pPr>
            <a:endParaRPr lang="en-US" altLang="en-US" sz="2200" dirty="0"/>
          </a:p>
        </p:txBody>
      </p:sp>
      <p:pic>
        <p:nvPicPr>
          <p:cNvPr id="26631" name="tabl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599" y="3810000"/>
            <a:ext cx="8239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noAutofit/>
          </a:bodyPr>
          <a:lstStyle/>
          <a:p>
            <a:pPr eaLnBrk="1" hangingPunct="1"/>
            <a:r>
              <a:rPr lang="en-US" altLang="en-US" dirty="0" smtClean="0"/>
              <a:t>Documentation &amp; Coding Improvement Factor</a:t>
            </a:r>
          </a:p>
        </p:txBody>
      </p:sp>
      <p:sp>
        <p:nvSpPr>
          <p:cNvPr id="7" name="Content Placeholder 6"/>
          <p:cNvSpPr>
            <a:spLocks noGrp="1"/>
          </p:cNvSpPr>
          <p:nvPr>
            <p:ph idx="1"/>
          </p:nvPr>
        </p:nvSpPr>
        <p:spPr/>
        <p:txBody>
          <a:bodyPr>
            <a:normAutofit fontScale="77500" lnSpcReduction="20000"/>
          </a:bodyPr>
          <a:lstStyle/>
          <a:p>
            <a:r>
              <a:rPr lang="en-US" dirty="0"/>
              <a:t>Because diagnosis coding rigor is not required for payment under per diem rates, case mix increase as a result of DCI coding – beyond actual increases in acuity – is anticipated</a:t>
            </a:r>
          </a:p>
          <a:p>
            <a:r>
              <a:rPr lang="en-US" dirty="0"/>
              <a:t>To maintain budget neutrality, it is necessary to incorporate an adjustment to offset increases in case mix after implementation</a:t>
            </a:r>
          </a:p>
          <a:p>
            <a:r>
              <a:rPr lang="en-US" dirty="0"/>
              <a:t>DCI factor is a statewide factor that is a preemptive adjustment for an expected 3 percent increase in DRG case mix over “real” case mix increases as a result of improved coding </a:t>
            </a:r>
          </a:p>
          <a:p>
            <a:pPr lvl="1"/>
            <a:r>
              <a:rPr lang="en-US" dirty="0"/>
              <a:t>0.9739 factor in Year 1</a:t>
            </a:r>
          </a:p>
          <a:p>
            <a:pPr lvl="1"/>
            <a:r>
              <a:rPr lang="en-US" dirty="0"/>
              <a:t>Adjustments in future periods may depend on actual trends</a:t>
            </a:r>
          </a:p>
          <a:p>
            <a:endParaRPr lang="en-US" dirty="0"/>
          </a:p>
        </p:txBody>
      </p:sp>
      <p:sp>
        <p:nvSpPr>
          <p:cNvPr id="2765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657A99F-4B98-4625-B681-AD79F539D909}" type="slidenum">
              <a:rPr lang="en-US" altLang="en-US" smtClean="0">
                <a:latin typeface="Arial" charset="0"/>
              </a:rPr>
              <a:pPr/>
              <a:t>24</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altLang="en-US" sz="4000" dirty="0" smtClean="0"/>
              <a:t>AHCCCS Payment Policy Decisions</a:t>
            </a:r>
          </a:p>
        </p:txBody>
      </p:sp>
      <p:sp>
        <p:nvSpPr>
          <p:cNvPr id="5" name="Content Placeholder 4"/>
          <p:cNvSpPr>
            <a:spLocks noGrp="1"/>
          </p:cNvSpPr>
          <p:nvPr>
            <p:ph idx="1"/>
          </p:nvPr>
        </p:nvSpPr>
        <p:spPr>
          <a:xfrm>
            <a:off x="457200" y="1600200"/>
            <a:ext cx="8458200" cy="4373563"/>
          </a:xfrm>
        </p:spPr>
        <p:txBody>
          <a:bodyPr/>
          <a:lstStyle/>
          <a:p>
            <a:r>
              <a:rPr lang="en-US" sz="3100" dirty="0"/>
              <a:t>AHCCCS payment policies related to APR-DRGs will be published in </a:t>
            </a:r>
            <a:r>
              <a:rPr lang="en-US" sz="3100" dirty="0" smtClean="0"/>
              <a:t>various documents</a:t>
            </a:r>
            <a:r>
              <a:rPr lang="en-US" sz="3100" dirty="0"/>
              <a:t>:</a:t>
            </a:r>
          </a:p>
          <a:p>
            <a:pPr lvl="1"/>
            <a:r>
              <a:rPr lang="en-US" dirty="0"/>
              <a:t>Some are in </a:t>
            </a:r>
            <a:r>
              <a:rPr lang="en-US" dirty="0" smtClean="0"/>
              <a:t>Rule</a:t>
            </a:r>
            <a:endParaRPr lang="en-US" dirty="0"/>
          </a:p>
          <a:p>
            <a:pPr lvl="1"/>
            <a:r>
              <a:rPr lang="en-US" dirty="0"/>
              <a:t>Most will be in AHCCCS’ Fee-For-Service Provider Manual (anything specific to Managed Care Organizations – MCOs – will be excluded)</a:t>
            </a:r>
          </a:p>
          <a:p>
            <a:pPr lvl="1"/>
            <a:r>
              <a:rPr lang="en-US" dirty="0"/>
              <a:t>All will be included in AHCCCS’ new document:  </a:t>
            </a:r>
            <a:br>
              <a:rPr lang="en-US" dirty="0"/>
            </a:br>
            <a:r>
              <a:rPr lang="en-US" dirty="0"/>
              <a:t>APR-DRG </a:t>
            </a:r>
            <a:r>
              <a:rPr lang="en-US" dirty="0" smtClean="0"/>
              <a:t>Payment System Design: Payment Policies –posted on website</a:t>
            </a:r>
            <a:endParaRPr lang="en-US" dirty="0"/>
          </a:p>
          <a:p>
            <a:endParaRPr lang="en-US" dirty="0"/>
          </a:p>
        </p:txBody>
      </p:sp>
      <p:sp>
        <p:nvSpPr>
          <p:cNvPr id="2867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5AAD6EA-5DAC-4D87-8653-088550DA515D}" type="slidenum">
              <a:rPr lang="en-US" altLang="en-US" smtClean="0">
                <a:latin typeface="Arial" charset="0"/>
              </a:rPr>
              <a:pPr/>
              <a:t>25</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altLang="en-US" sz="4000" dirty="0" smtClean="0"/>
              <a:t>Payment Policy Highlights</a:t>
            </a:r>
          </a:p>
        </p:txBody>
      </p:sp>
      <p:sp>
        <p:nvSpPr>
          <p:cNvPr id="5" name="Content Placeholder 4"/>
          <p:cNvSpPr>
            <a:spLocks noGrp="1"/>
          </p:cNvSpPr>
          <p:nvPr>
            <p:ph idx="1"/>
          </p:nvPr>
        </p:nvSpPr>
        <p:spPr>
          <a:xfrm>
            <a:off x="457200" y="1600200"/>
            <a:ext cx="8458200" cy="4373563"/>
          </a:xfrm>
        </p:spPr>
        <p:txBody>
          <a:bodyPr>
            <a:noAutofit/>
          </a:bodyPr>
          <a:lstStyle/>
          <a:p>
            <a:pPr>
              <a:spcBef>
                <a:spcPts val="500"/>
              </a:spcBef>
            </a:pPr>
            <a:r>
              <a:rPr lang="en-US" sz="2400" spc="-20" dirty="0"/>
              <a:t>APR-DRG payments based on date of discharge</a:t>
            </a:r>
          </a:p>
          <a:p>
            <a:pPr>
              <a:spcBef>
                <a:spcPts val="500"/>
              </a:spcBef>
            </a:pPr>
            <a:r>
              <a:rPr lang="en-US" sz="2400" spc="-20" dirty="0"/>
              <a:t>The day of discharge is never paid unless the member expires on date of discharge</a:t>
            </a:r>
          </a:p>
          <a:p>
            <a:pPr>
              <a:spcBef>
                <a:spcPts val="500"/>
              </a:spcBef>
            </a:pPr>
            <a:r>
              <a:rPr lang="en-US" sz="2400" spc="-50" dirty="0"/>
              <a:t>All same-day inpatient admit/discharge, </a:t>
            </a:r>
            <a:r>
              <a:rPr lang="en-US" sz="2400" spc="-50" dirty="0" smtClean="0"/>
              <a:t>admit/transfer claims </a:t>
            </a:r>
            <a:r>
              <a:rPr lang="en-US" sz="2400" spc="-50" dirty="0"/>
              <a:t>will be paid using OPFS, including maternity and nursery</a:t>
            </a:r>
          </a:p>
          <a:p>
            <a:pPr>
              <a:spcBef>
                <a:spcPts val="500"/>
              </a:spcBef>
            </a:pPr>
            <a:r>
              <a:rPr lang="en-US" sz="2400" spc="-20" dirty="0"/>
              <a:t>APR-DRG payments shall be sole reimbursement for all inpatient services</a:t>
            </a:r>
          </a:p>
          <a:p>
            <a:pPr lvl="1">
              <a:spcBef>
                <a:spcPts val="300"/>
              </a:spcBef>
            </a:pPr>
            <a:r>
              <a:rPr lang="en-US" sz="2000" spc="-20" dirty="0"/>
              <a:t>Services provided in the ER, observation, or other outpatient department that are directly followed by inpatient admission to the same hospital are not paid separately</a:t>
            </a:r>
          </a:p>
          <a:p>
            <a:pPr lvl="1">
              <a:spcBef>
                <a:spcPts val="300"/>
              </a:spcBef>
            </a:pPr>
            <a:r>
              <a:rPr lang="en-US" sz="2000" spc="-20" dirty="0"/>
              <a:t>No other services or supplies will be carved out or separately </a:t>
            </a:r>
            <a:r>
              <a:rPr lang="en-US" sz="2000" spc="-20" dirty="0" smtClean="0"/>
              <a:t>reimbursed</a:t>
            </a:r>
            <a:endParaRPr lang="en-US" sz="2000" spc="-20" dirty="0"/>
          </a:p>
        </p:txBody>
      </p:sp>
      <p:sp>
        <p:nvSpPr>
          <p:cNvPr id="2969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0DEF5A0-A38B-42B0-8DB3-94FFCEAE617C}" type="slidenum">
              <a:rPr lang="en-US" altLang="en-US" smtClean="0">
                <a:latin typeface="Arial" charset="0"/>
              </a:rPr>
              <a:pPr/>
              <a:t>26</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noAutofit/>
          </a:bodyPr>
          <a:lstStyle/>
          <a:p>
            <a:r>
              <a:rPr lang="en-US" sz="2800" dirty="0"/>
              <a:t>Transfers</a:t>
            </a:r>
          </a:p>
          <a:p>
            <a:pPr lvl="1"/>
            <a:r>
              <a:rPr lang="en-US" sz="2400" dirty="0"/>
              <a:t>Transferring hospital will be paid a prorated payment </a:t>
            </a:r>
          </a:p>
          <a:p>
            <a:pPr lvl="1"/>
            <a:r>
              <a:rPr lang="en-US" sz="2400" dirty="0"/>
              <a:t>Base payment will be divided by National Average LOS</a:t>
            </a:r>
          </a:p>
          <a:p>
            <a:pPr lvl="1"/>
            <a:r>
              <a:rPr lang="en-US" sz="2400" dirty="0"/>
              <a:t>Quotient will be multiplied by actual LOS + 1</a:t>
            </a:r>
          </a:p>
          <a:p>
            <a:pPr lvl="1"/>
            <a:r>
              <a:rPr lang="en-US" sz="2400" dirty="0"/>
              <a:t>Transfer pricing applies to the following discharge status codes:</a:t>
            </a:r>
          </a:p>
          <a:p>
            <a:pPr lvl="2"/>
            <a:r>
              <a:rPr lang="en-US" sz="2000" dirty="0"/>
              <a:t>02: Discharged/transferred to a short-term general hospital for inpatient care</a:t>
            </a:r>
          </a:p>
          <a:p>
            <a:pPr lvl="2"/>
            <a:r>
              <a:rPr lang="en-US" sz="2000" dirty="0"/>
              <a:t>05: Discharged/transferred to a designated cancer center or children’s hospital </a:t>
            </a:r>
          </a:p>
          <a:p>
            <a:pPr lvl="2"/>
            <a:r>
              <a:rPr lang="en-US" sz="2000" dirty="0"/>
              <a:t>66: Discharged/transferred to a critical access </a:t>
            </a:r>
            <a:r>
              <a:rPr lang="en-US" sz="2000" dirty="0" smtClean="0"/>
              <a:t>hospital</a:t>
            </a:r>
            <a:endParaRPr lang="en-US" sz="2000" dirty="0"/>
          </a:p>
        </p:txBody>
      </p:sp>
      <p:sp>
        <p:nvSpPr>
          <p:cNvPr id="3072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3915324-52A0-4445-AF30-81E666CCB919}" type="slidenum">
              <a:rPr lang="en-US" altLang="en-US" smtClean="0">
                <a:latin typeface="Arial" charset="0"/>
              </a:rPr>
              <a:pPr/>
              <a:t>27</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a:xfrm>
            <a:off x="457200" y="1600200"/>
            <a:ext cx="8458200" cy="8382000"/>
          </a:xfrm>
        </p:spPr>
        <p:txBody>
          <a:bodyPr>
            <a:noAutofit/>
          </a:bodyPr>
          <a:lstStyle/>
          <a:p>
            <a:pPr>
              <a:spcBef>
                <a:spcPts val="600"/>
              </a:spcBef>
            </a:pPr>
            <a:r>
              <a:rPr lang="en-US" sz="2500" dirty="0"/>
              <a:t>Recipient may change payers during a single hospital stay, while still Medicaid eligible throughout entire stay</a:t>
            </a:r>
          </a:p>
          <a:p>
            <a:pPr>
              <a:spcBef>
                <a:spcPts val="600"/>
              </a:spcBef>
            </a:pPr>
            <a:r>
              <a:rPr lang="en-US" sz="2600" dirty="0"/>
              <a:t>This may occur under a variety of scenarios including</a:t>
            </a:r>
          </a:p>
          <a:p>
            <a:pPr lvl="1">
              <a:spcBef>
                <a:spcPts val="350"/>
              </a:spcBef>
            </a:pPr>
            <a:r>
              <a:rPr lang="en-US" sz="2200" dirty="0"/>
              <a:t>Enrollment change from FFS to MCO</a:t>
            </a:r>
          </a:p>
          <a:p>
            <a:pPr lvl="1">
              <a:spcBef>
                <a:spcPts val="350"/>
              </a:spcBef>
            </a:pPr>
            <a:r>
              <a:rPr lang="en-US" sz="2200" dirty="0"/>
              <a:t>Enrollment change from MCO to FFS</a:t>
            </a:r>
          </a:p>
          <a:p>
            <a:pPr lvl="1">
              <a:spcBef>
                <a:spcPts val="350"/>
              </a:spcBef>
            </a:pPr>
            <a:r>
              <a:rPr lang="en-US" sz="2200" dirty="0"/>
              <a:t>Enrollment change between MCOs within same program</a:t>
            </a:r>
          </a:p>
          <a:p>
            <a:pPr lvl="1">
              <a:spcBef>
                <a:spcPts val="350"/>
              </a:spcBef>
            </a:pPr>
            <a:r>
              <a:rPr lang="en-US" sz="2200" dirty="0"/>
              <a:t>Enrollment change between MCOs in different programs (e.g. from an Acute MCO to an ALTCS MCO)</a:t>
            </a:r>
          </a:p>
          <a:p>
            <a:pPr>
              <a:spcBef>
                <a:spcPts val="300"/>
              </a:spcBef>
            </a:pPr>
            <a:r>
              <a:rPr lang="en-US" sz="2500" dirty="0"/>
              <a:t>Services paid via APR-DRG will be paid by the payer with which the recipient is enrolled at the date of discharge</a:t>
            </a:r>
          </a:p>
          <a:p>
            <a:endParaRPr lang="en-US" dirty="0"/>
          </a:p>
        </p:txBody>
      </p:sp>
      <p:sp>
        <p:nvSpPr>
          <p:cNvPr id="3174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F120D29-B2FC-4F80-A94A-A6BD1C0EFBEE}" type="slidenum">
              <a:rPr lang="en-US" altLang="en-US" smtClean="0">
                <a:latin typeface="Arial" charset="0"/>
              </a:rPr>
              <a:pPr/>
              <a:t>28</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pPr>
              <a:spcBef>
                <a:spcPts val="600"/>
              </a:spcBef>
            </a:pPr>
            <a:r>
              <a:rPr lang="en-US" sz="2500" dirty="0"/>
              <a:t>Providers shall submit a claim to the appropriate payer</a:t>
            </a:r>
          </a:p>
          <a:p>
            <a:pPr>
              <a:spcBef>
                <a:spcPts val="600"/>
              </a:spcBef>
            </a:pPr>
            <a:r>
              <a:rPr lang="en-US" sz="2500" dirty="0"/>
              <a:t>Unique to changing payer scenarios, providers shall submit a claim to the payer with the “From” date of service equal to the first day for which the recipient was enrolled with that payer in order to avoid denial based on eligibility/ enrollment edits </a:t>
            </a:r>
          </a:p>
          <a:p>
            <a:pPr lvl="1">
              <a:spcBef>
                <a:spcPts val="300"/>
              </a:spcBef>
            </a:pPr>
            <a:r>
              <a:rPr lang="en-US" sz="2300" dirty="0"/>
              <a:t>The “From” date of service for the payer responsible on the Date of Discharge will be later than the Date of Admission</a:t>
            </a:r>
          </a:p>
          <a:p>
            <a:pPr>
              <a:spcBef>
                <a:spcPts val="600"/>
              </a:spcBef>
            </a:pPr>
            <a:r>
              <a:rPr lang="en-US" sz="2500" dirty="0"/>
              <a:t>The “Through” date of service should be the date of discharge</a:t>
            </a:r>
          </a:p>
          <a:p>
            <a:endParaRPr lang="en-US" dirty="0"/>
          </a:p>
        </p:txBody>
      </p:sp>
      <p:sp>
        <p:nvSpPr>
          <p:cNvPr id="3277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F7373A5-AE05-4495-93E0-111DB95D4292}" type="slidenum">
              <a:rPr lang="en-US" altLang="en-US" smtClean="0">
                <a:latin typeface="Arial" charset="0"/>
              </a:rPr>
              <a:pPr/>
              <a:t>29</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304800"/>
            <a:ext cx="8915400" cy="1219200"/>
          </a:xfrm>
        </p:spPr>
        <p:txBody>
          <a:bodyPr/>
          <a:lstStyle/>
          <a:p>
            <a:pPr eaLnBrk="1" hangingPunct="1"/>
            <a:r>
              <a:rPr lang="en-US" altLang="en-US" sz="3700" dirty="0" smtClean="0"/>
              <a:t>New Inpatient Rate Methodology, cont.</a:t>
            </a:r>
          </a:p>
        </p:txBody>
      </p:sp>
      <p:sp>
        <p:nvSpPr>
          <p:cNvPr id="5125" name="Rectangle 3"/>
          <p:cNvSpPr>
            <a:spLocks noGrp="1" noChangeArrowheads="1"/>
          </p:cNvSpPr>
          <p:nvPr>
            <p:ph idx="1"/>
          </p:nvPr>
        </p:nvSpPr>
        <p:spPr/>
        <p:txBody>
          <a:bodyPr/>
          <a:lstStyle/>
          <a:p>
            <a:pPr eaLnBrk="1" hangingPunct="1"/>
            <a:r>
              <a:rPr lang="en-US" altLang="en-US" sz="2800" dirty="0" smtClean="0"/>
              <a:t>A DRG-based payment methodology will enhance AHCCCS’ ability to implement performance review and cost-saving measures, such as: </a:t>
            </a:r>
          </a:p>
          <a:p>
            <a:pPr lvl="1" eaLnBrk="1" hangingPunct="1"/>
            <a:r>
              <a:rPr lang="en-US" altLang="en-US" sz="2400" dirty="0" smtClean="0"/>
              <a:t>Hospital acquired conditions </a:t>
            </a:r>
          </a:p>
          <a:p>
            <a:pPr lvl="1" eaLnBrk="1" hangingPunct="1">
              <a:spcBef>
                <a:spcPts val="600"/>
              </a:spcBef>
              <a:spcAft>
                <a:spcPts val="600"/>
              </a:spcAft>
            </a:pPr>
            <a:r>
              <a:rPr lang="en-US" altLang="en-US" sz="2400" dirty="0" smtClean="0"/>
              <a:t>Potentially preventable readmissions</a:t>
            </a:r>
            <a:endParaRPr lang="en-US" altLang="en-US" dirty="0" smtClean="0"/>
          </a:p>
          <a:p>
            <a:pPr eaLnBrk="1" hangingPunct="1">
              <a:spcBef>
                <a:spcPts val="600"/>
              </a:spcBef>
              <a:spcAft>
                <a:spcPts val="600"/>
              </a:spcAft>
            </a:pPr>
            <a:r>
              <a:rPr lang="en-US" altLang="en-US" sz="2800" dirty="0" smtClean="0"/>
              <a:t>AHCCCS is replacing its 20 year old tiered per diem methodology effective with dates of discharge on and after October 1, 2014</a:t>
            </a:r>
          </a:p>
          <a:p>
            <a:pPr eaLnBrk="1" hangingPunct="1"/>
            <a:endParaRPr lang="en-US" altLang="en-US" sz="2800" dirty="0" smtClean="0"/>
          </a:p>
          <a:p>
            <a:pPr eaLnBrk="1" hangingPunct="1"/>
            <a:endParaRPr lang="en-US" altLang="en-US" sz="2800" dirty="0" smtClean="0"/>
          </a:p>
        </p:txBody>
      </p:sp>
      <p:sp>
        <p:nvSpPr>
          <p:cNvPr id="512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3E31340-DFF1-47E8-ADCD-2D767803BDCA}" type="slidenum">
              <a:rPr lang="en-US" altLang="en-US" smtClean="0">
                <a:latin typeface="Arial" charset="0"/>
              </a:rPr>
              <a:pPr/>
              <a:t>3</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4" name="Content Placeholder 3"/>
          <p:cNvSpPr>
            <a:spLocks noGrp="1"/>
          </p:cNvSpPr>
          <p:nvPr>
            <p:ph idx="1"/>
          </p:nvPr>
        </p:nvSpPr>
        <p:spPr/>
        <p:txBody>
          <a:bodyPr/>
          <a:lstStyle/>
          <a:p>
            <a:r>
              <a:rPr lang="en-US" dirty="0"/>
              <a:t>Also unique to changing payer scenarios:</a:t>
            </a:r>
          </a:p>
          <a:p>
            <a:pPr lvl="1"/>
            <a:r>
              <a:rPr lang="en-US" sz="2400" dirty="0"/>
              <a:t>The claim may include all surgical procedures applicable for the hospital stay (admit through discharge), even if these procedures were performed prior to the recipient’s enrollment with the payer responsible for payment</a:t>
            </a:r>
          </a:p>
          <a:p>
            <a:pPr lvl="1"/>
            <a:r>
              <a:rPr lang="en-US" sz="2400" dirty="0"/>
              <a:t>The claim should only include revenue codes, service units, and charges applicable to services performed during the covered days included on the claim (e.g. days between the “From” and “Through” dates )  </a:t>
            </a:r>
          </a:p>
          <a:p>
            <a:endParaRPr lang="en-US" dirty="0"/>
          </a:p>
        </p:txBody>
      </p:sp>
      <p:sp>
        <p:nvSpPr>
          <p:cNvPr id="3379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05AB8C3-A8F6-442E-8391-3EB8B7B3CD6B}" type="slidenum">
              <a:rPr lang="en-US" altLang="en-US" smtClean="0">
                <a:latin typeface="Arial" charset="0"/>
              </a:rPr>
              <a:pPr/>
              <a:t>30</a:t>
            </a:fld>
            <a:endParaRPr lang="en-US" altLang="en-US" dirty="0" smtClean="0">
              <a:latin typeface="Arial" charset="0"/>
            </a:endParaRPr>
          </a:p>
        </p:txBody>
      </p:sp>
      <p:sp>
        <p:nvSpPr>
          <p:cNvPr id="33794" name="Footer Placeholder 3"/>
          <p:cNvSpPr>
            <a:spLocks noGrp="1"/>
          </p:cNvSpPr>
          <p:nvPr>
            <p:ph type="ftr" sz="quarter" idx="3"/>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altLang="en-US" dirty="0" smtClean="0">
                <a:latin typeface="Arial" charset="0"/>
              </a:rPr>
              <a:t>Reaching across Arizona to provide comprehensive  quality health care for those in need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Payment Policy Highlights, cont.</a:t>
            </a: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t>31</a:t>
            </a:fld>
            <a:endParaRPr lang="en-US" dirty="0"/>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6" name="Content Placeholder 4"/>
          <p:cNvSpPr>
            <a:spLocks noGrp="1"/>
          </p:cNvSpPr>
          <p:nvPr>
            <p:ph idx="1"/>
          </p:nvPr>
        </p:nvSpPr>
        <p:spPr>
          <a:xfrm>
            <a:off x="457200" y="1600200"/>
            <a:ext cx="8382000" cy="4373563"/>
          </a:xfrm>
        </p:spPr>
        <p:txBody>
          <a:bodyPr/>
          <a:lstStyle/>
          <a:p>
            <a:pPr>
              <a:spcBef>
                <a:spcPts val="800"/>
              </a:spcBef>
              <a:defRPr/>
            </a:pPr>
            <a:r>
              <a:rPr lang="en-US" sz="2600" dirty="0"/>
              <a:t>Recipients of the Federal Emergency Services Program (FES) </a:t>
            </a:r>
            <a:r>
              <a:rPr lang="en-US" sz="2600" dirty="0" smtClean="0"/>
              <a:t>are limited </a:t>
            </a:r>
            <a:r>
              <a:rPr lang="en-US" sz="2600" dirty="0"/>
              <a:t>to hospital services that meet the Federal definition of </a:t>
            </a:r>
            <a:r>
              <a:rPr lang="en-US" sz="2600" dirty="0" smtClean="0"/>
              <a:t>emergency </a:t>
            </a:r>
            <a:r>
              <a:rPr lang="en-US" sz="2600" dirty="0"/>
              <a:t>service</a:t>
            </a:r>
          </a:p>
          <a:p>
            <a:pPr>
              <a:spcBef>
                <a:spcPts val="800"/>
              </a:spcBef>
              <a:defRPr/>
            </a:pPr>
            <a:r>
              <a:rPr lang="en-US" sz="2600" dirty="0" smtClean="0"/>
              <a:t>For each FES claim, AHCCCS will determine number </a:t>
            </a:r>
            <a:r>
              <a:rPr lang="en-US" sz="2600" dirty="0"/>
              <a:t>of days that meet </a:t>
            </a:r>
            <a:r>
              <a:rPr lang="en-US" sz="2600" dirty="0" smtClean="0"/>
              <a:t>emergency</a:t>
            </a:r>
            <a:r>
              <a:rPr lang="en-US" sz="2600" dirty="0"/>
              <a:t> </a:t>
            </a:r>
            <a:r>
              <a:rPr lang="en-US" sz="2600" dirty="0" smtClean="0"/>
              <a:t>definition</a:t>
            </a:r>
            <a:endParaRPr lang="en-US" sz="2600" dirty="0"/>
          </a:p>
          <a:p>
            <a:pPr>
              <a:spcBef>
                <a:spcPts val="800"/>
              </a:spcBef>
              <a:defRPr/>
            </a:pPr>
            <a:r>
              <a:rPr lang="en-US" sz="2600" dirty="0"/>
              <a:t>Claims will be prorated to pay emergency services only based on the number of AHCCCS covered </a:t>
            </a:r>
            <a:r>
              <a:rPr lang="en-US" sz="2600" dirty="0" smtClean="0"/>
              <a:t>days, when emergency days are less than full stay</a:t>
            </a:r>
            <a:endParaRPr lang="en-US" sz="2600" dirty="0"/>
          </a:p>
          <a:p>
            <a:pPr>
              <a:spcBef>
                <a:spcPts val="800"/>
              </a:spcBef>
              <a:defRPr/>
            </a:pPr>
            <a:r>
              <a:rPr lang="en-US" sz="2600" dirty="0"/>
              <a:t>Proration factor = [AHCCCS Covered Days + 1] / DRG National Average Length of </a:t>
            </a:r>
            <a:r>
              <a:rPr lang="en-US" sz="2600" dirty="0" smtClean="0"/>
              <a:t>Stay</a:t>
            </a:r>
            <a:endParaRPr lang="en-US" dirty="0"/>
          </a:p>
        </p:txBody>
      </p:sp>
    </p:spTree>
    <p:extLst>
      <p:ext uri="{BB962C8B-B14F-4D97-AF65-F5344CB8AC3E}">
        <p14:creationId xmlns:p14="http://schemas.microsoft.com/office/powerpoint/2010/main" val="2184279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pPr>
              <a:spcBef>
                <a:spcPts val="0"/>
              </a:spcBef>
            </a:pPr>
            <a:r>
              <a:rPr lang="en-US" sz="2800" dirty="0"/>
              <a:t>When a recipient exhausts Medicare Part A benefits during a single hospital stay, providers must submit a separate claim for the Medicaid covered portion of the stay</a:t>
            </a:r>
          </a:p>
          <a:p>
            <a:pPr>
              <a:spcBef>
                <a:spcPts val="0"/>
              </a:spcBef>
            </a:pPr>
            <a:r>
              <a:rPr lang="en-US" sz="2800" dirty="0"/>
              <a:t>Providers shall submit a claim with the “From” date of service equal to the first day Medicaid is the primary payer (i.e. the day after Medicare benefits have been exhausted)</a:t>
            </a:r>
          </a:p>
          <a:p>
            <a:pPr>
              <a:spcBef>
                <a:spcPts val="0"/>
              </a:spcBef>
            </a:pPr>
            <a:r>
              <a:rPr lang="en-US" sz="2800" dirty="0"/>
              <a:t>The “Through” date of service should be the date of discharge</a:t>
            </a:r>
          </a:p>
          <a:p>
            <a:endParaRPr lang="en-US" dirty="0"/>
          </a:p>
        </p:txBody>
      </p:sp>
      <p:sp>
        <p:nvSpPr>
          <p:cNvPr id="3584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B2551B3-A8B1-4EFF-BD3B-3FE994B37496}" type="slidenum">
              <a:rPr lang="en-US" altLang="en-US" smtClean="0">
                <a:latin typeface="Arial" charset="0"/>
              </a:rPr>
              <a:pPr/>
              <a:t>32</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a:xfrm>
            <a:off x="457200" y="1600200"/>
            <a:ext cx="8534400" cy="4373563"/>
          </a:xfrm>
        </p:spPr>
        <p:txBody>
          <a:bodyPr/>
          <a:lstStyle/>
          <a:p>
            <a:r>
              <a:rPr lang="en-US" sz="2600" dirty="0"/>
              <a:t>Unique to Medicare Part A benefits being exhausted:</a:t>
            </a:r>
          </a:p>
          <a:p>
            <a:pPr lvl="1">
              <a:spcBef>
                <a:spcPts val="300"/>
              </a:spcBef>
            </a:pPr>
            <a:r>
              <a:rPr lang="en-US" sz="2400" dirty="0"/>
              <a:t>The claim shall only include charges associated with the Medicaid portion of the stay (i.e. the “From” date of service through the “Through” date of service reported on the claim)</a:t>
            </a:r>
          </a:p>
          <a:p>
            <a:pPr lvl="1">
              <a:spcBef>
                <a:spcPts val="300"/>
              </a:spcBef>
            </a:pPr>
            <a:r>
              <a:rPr lang="en-US" sz="2400" dirty="0"/>
              <a:t>All diagnosis codes may be included on the claim</a:t>
            </a:r>
          </a:p>
          <a:p>
            <a:pPr lvl="1">
              <a:spcBef>
                <a:spcPts val="300"/>
              </a:spcBef>
            </a:pPr>
            <a:r>
              <a:rPr lang="en-US" sz="2400" dirty="0"/>
              <a:t>The claim should only include those revenue codes, surgical procedures, service units, and charges for services those ICD surgical procedures performed between the “From” and “Through” dates of service </a:t>
            </a:r>
          </a:p>
          <a:p>
            <a:r>
              <a:rPr lang="en-US" sz="2600" spc="-50" dirty="0"/>
              <a:t>A full DRG payment will be paid for the Medicaid </a:t>
            </a:r>
            <a:r>
              <a:rPr lang="en-US" sz="2800" spc="-50" dirty="0"/>
              <a:t>claim</a:t>
            </a:r>
          </a:p>
          <a:p>
            <a:endParaRPr lang="en-US" dirty="0"/>
          </a:p>
        </p:txBody>
      </p:sp>
      <p:sp>
        <p:nvSpPr>
          <p:cNvPr id="3686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CAC72BA-A2DE-4F86-9541-FA91CB01B9EA}" type="slidenum">
              <a:rPr lang="en-US" altLang="en-US" smtClean="0">
                <a:latin typeface="Arial" charset="0"/>
              </a:rPr>
              <a:pPr/>
              <a:t>33</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a:xfrm>
            <a:off x="457200" y="1600200"/>
            <a:ext cx="8458200" cy="4373563"/>
          </a:xfrm>
        </p:spPr>
        <p:txBody>
          <a:bodyPr/>
          <a:lstStyle/>
          <a:p>
            <a:r>
              <a:rPr lang="en-US" sz="2800" dirty="0"/>
              <a:t>Administrative days may be covered for recipients occupying a bed who do not meet criteria for an acute inpatient stay</a:t>
            </a:r>
          </a:p>
          <a:p>
            <a:pPr lvl="1">
              <a:spcBef>
                <a:spcPts val="400"/>
              </a:spcBef>
            </a:pPr>
            <a:r>
              <a:rPr lang="en-US" sz="2200" dirty="0"/>
              <a:t>Administrative days must be prior authorized by AHCCCS</a:t>
            </a:r>
          </a:p>
          <a:p>
            <a:pPr lvl="1">
              <a:spcBef>
                <a:spcPts val="400"/>
              </a:spcBef>
            </a:pPr>
            <a:r>
              <a:rPr lang="en-US" sz="2200" dirty="0"/>
              <a:t>Administrative days will be paid a negotiated per diem rate</a:t>
            </a:r>
          </a:p>
          <a:p>
            <a:pPr lvl="1">
              <a:spcBef>
                <a:spcPts val="400"/>
              </a:spcBef>
            </a:pPr>
            <a:r>
              <a:rPr lang="en-US" sz="2200" dirty="0"/>
              <a:t>Payment for administrative days will be separate from APR-DRG reimbursement for acute care services and providers must bill such days on a separate claim</a:t>
            </a:r>
          </a:p>
          <a:p>
            <a:pPr lvl="1">
              <a:spcBef>
                <a:spcPts val="400"/>
              </a:spcBef>
            </a:pPr>
            <a:r>
              <a:rPr lang="en-US" sz="2200" dirty="0"/>
              <a:t>Hospitals shall use patient discharge status 70 (Discharged/ Transferred to Another Type of Health Care Institution not Defined Elsewhere in this Code List)</a:t>
            </a:r>
          </a:p>
          <a:p>
            <a:endParaRPr lang="en-US" dirty="0"/>
          </a:p>
        </p:txBody>
      </p:sp>
      <p:sp>
        <p:nvSpPr>
          <p:cNvPr id="3789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1BCC351-E4D1-44F0-9F6A-7294C8324DC2}" type="slidenum">
              <a:rPr lang="en-US" altLang="en-US" smtClean="0">
                <a:latin typeface="Arial" charset="0"/>
              </a:rPr>
              <a:pPr/>
              <a:t>34</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r>
              <a:rPr lang="en-US" sz="2800" dirty="0"/>
              <a:t>For stays &gt; than 29 days, interim billing will be permitted in 30 day increments</a:t>
            </a:r>
          </a:p>
          <a:p>
            <a:pPr lvl="1"/>
            <a:r>
              <a:rPr lang="en-US" sz="2300" dirty="0"/>
              <a:t>Interim bills will be reimbursed at $500 per day</a:t>
            </a:r>
          </a:p>
          <a:p>
            <a:pPr lvl="1"/>
            <a:r>
              <a:rPr lang="en-US" sz="2300" dirty="0"/>
              <a:t>Interim bills must be voided and a final replacement admission through discharge bill must be submitted at discharge encompassing all days billed as interim and covered by </a:t>
            </a:r>
            <a:r>
              <a:rPr lang="en-US" sz="2300" dirty="0" smtClean="0"/>
              <a:t>Medicaid</a:t>
            </a:r>
          </a:p>
          <a:p>
            <a:pPr lvl="1"/>
            <a:r>
              <a:rPr lang="en-US" sz="2300" dirty="0" smtClean="0"/>
              <a:t>Interim </a:t>
            </a:r>
            <a:r>
              <a:rPr lang="en-US" sz="2300" dirty="0"/>
              <a:t>payments will be recouped and the final bill paid at APR-DRG</a:t>
            </a:r>
          </a:p>
          <a:p>
            <a:pPr lvl="1"/>
            <a:r>
              <a:rPr lang="en-US" sz="2300" dirty="0"/>
              <a:t>Post-payment audits may be performed to ensure providers submit the final bill per these guidelines</a:t>
            </a:r>
          </a:p>
          <a:p>
            <a:endParaRPr lang="en-US" dirty="0"/>
          </a:p>
        </p:txBody>
      </p:sp>
      <p:sp>
        <p:nvSpPr>
          <p:cNvPr id="3891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6598DBE-183A-4601-8625-90819723CF63}" type="slidenum">
              <a:rPr lang="en-US" altLang="en-US" smtClean="0">
                <a:latin typeface="Arial" charset="0"/>
              </a:rPr>
              <a:pPr/>
              <a:t>35</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r>
              <a:rPr lang="en-US" sz="2600" dirty="0"/>
              <a:t>A recipient may be ineligible for Medicaid upon admission, however, may become eligible during the hospital stay</a:t>
            </a:r>
          </a:p>
          <a:p>
            <a:r>
              <a:rPr lang="en-US" sz="2600" dirty="0"/>
              <a:t>Providers will be paid for Medicaid covered days of the hospital stay </a:t>
            </a:r>
          </a:p>
          <a:p>
            <a:pPr lvl="1"/>
            <a:r>
              <a:rPr lang="en-US" sz="2400" dirty="0"/>
              <a:t>The DRG payment will be prorated based on the number of AHCCCS covered days</a:t>
            </a:r>
          </a:p>
          <a:p>
            <a:r>
              <a:rPr lang="en-US" sz="2600" dirty="0"/>
              <a:t>Only claims with dates of service where the recipient is enrolled with the payer will be accepted</a:t>
            </a:r>
          </a:p>
          <a:p>
            <a:endParaRPr lang="en-US" sz="2600" dirty="0"/>
          </a:p>
        </p:txBody>
      </p:sp>
      <p:sp>
        <p:nvSpPr>
          <p:cNvPr id="3993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54688FF3-DC1B-49A1-898A-A3DB50638321}" type="slidenum">
              <a:rPr lang="en-US" altLang="en-US" smtClean="0">
                <a:latin typeface="Arial" charset="0"/>
              </a:rPr>
              <a:pPr/>
              <a:t>36</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6" name="Content Placeholder 5"/>
          <p:cNvSpPr>
            <a:spLocks noGrp="1"/>
          </p:cNvSpPr>
          <p:nvPr>
            <p:ph idx="1"/>
          </p:nvPr>
        </p:nvSpPr>
        <p:spPr>
          <a:xfrm>
            <a:off x="457200" y="1600200"/>
            <a:ext cx="8458200" cy="4373563"/>
          </a:xfrm>
        </p:spPr>
        <p:txBody>
          <a:bodyPr/>
          <a:lstStyle/>
          <a:p>
            <a:r>
              <a:rPr lang="en-US" sz="2800" dirty="0"/>
              <a:t>Unique to recipients who gain eligibility after admission:</a:t>
            </a:r>
          </a:p>
          <a:p>
            <a:pPr lvl="1">
              <a:spcBef>
                <a:spcPts val="300"/>
              </a:spcBef>
            </a:pPr>
            <a:r>
              <a:rPr lang="en-US" sz="2300" dirty="0"/>
              <a:t>Claims should include the “From” date of service as the first date the recipient is eligible for Medicaid</a:t>
            </a:r>
          </a:p>
          <a:p>
            <a:pPr lvl="1">
              <a:spcBef>
                <a:spcPts val="300"/>
              </a:spcBef>
            </a:pPr>
            <a:r>
              <a:rPr lang="en-US" sz="2300" spc="-50" dirty="0"/>
              <a:t>The “Through” date of service will be the date of discharge</a:t>
            </a:r>
          </a:p>
          <a:p>
            <a:pPr lvl="1">
              <a:spcBef>
                <a:spcPts val="300"/>
              </a:spcBef>
            </a:pPr>
            <a:r>
              <a:rPr lang="en-US" sz="2300" dirty="0"/>
              <a:t>The number of AHCCCS covered days will be calculated as the “Through” date of service less the “From” date of service </a:t>
            </a:r>
          </a:p>
          <a:p>
            <a:pPr>
              <a:spcBef>
                <a:spcPts val="600"/>
              </a:spcBef>
            </a:pPr>
            <a:r>
              <a:rPr lang="en-US" sz="2800" dirty="0"/>
              <a:t>The proration factor = AHCCCS Covered Days / DRG National Average Length of Stay</a:t>
            </a:r>
          </a:p>
          <a:p>
            <a:pPr>
              <a:spcBef>
                <a:spcPts val="600"/>
              </a:spcBef>
            </a:pPr>
            <a:endParaRPr lang="en-US" dirty="0"/>
          </a:p>
        </p:txBody>
      </p:sp>
      <p:sp>
        <p:nvSpPr>
          <p:cNvPr id="4096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55014C5-549B-4561-8333-DB06B66BB931}" type="slidenum">
              <a:rPr lang="en-US" altLang="en-US" smtClean="0">
                <a:latin typeface="Arial" charset="0"/>
              </a:rPr>
              <a:pPr/>
              <a:t>37</a:t>
            </a:fld>
            <a:endParaRPr lang="en-US" altLang="en-US" dirty="0" smtClean="0">
              <a:latin typeface="Arial" charset="0"/>
            </a:endParaRPr>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r>
              <a:rPr lang="en-US" sz="2600" dirty="0"/>
              <a:t>A recipient may be eligible for Medicaid upon admission but may lose eligibility for Medicaid prior to being discharged</a:t>
            </a:r>
          </a:p>
          <a:p>
            <a:r>
              <a:rPr lang="en-US" sz="2600" dirty="0"/>
              <a:t>Providers will be paid for Medicaid covered days of the hospital stay</a:t>
            </a:r>
          </a:p>
          <a:p>
            <a:pPr lvl="1"/>
            <a:r>
              <a:rPr lang="en-US" sz="2400" dirty="0"/>
              <a:t>The DRG payment will be prorated based on the number of AHCCCS covered days</a:t>
            </a:r>
          </a:p>
          <a:p>
            <a:r>
              <a:rPr lang="en-US" sz="2600" dirty="0"/>
              <a:t>Only claims with dates of service where the recipient is an eligible member will be accepted</a:t>
            </a:r>
          </a:p>
          <a:p>
            <a:endParaRPr lang="en-US" dirty="0"/>
          </a:p>
        </p:txBody>
      </p:sp>
      <p:sp>
        <p:nvSpPr>
          <p:cNvPr id="4198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9BDB819B-8C66-4083-85C5-3EE3BE3BA8C2}" type="slidenum">
              <a:rPr lang="en-US" altLang="en-US" smtClean="0">
                <a:latin typeface="Arial" charset="0"/>
              </a:rPr>
              <a:pPr/>
              <a:t>38</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a:xfrm>
            <a:off x="457200" y="1600200"/>
            <a:ext cx="8534400" cy="6553200"/>
          </a:xfrm>
        </p:spPr>
        <p:txBody>
          <a:bodyPr/>
          <a:lstStyle/>
          <a:p>
            <a:r>
              <a:rPr lang="en-US" sz="2800" dirty="0"/>
              <a:t>Unique to recipients who lose eligibility before discharge:</a:t>
            </a:r>
          </a:p>
          <a:p>
            <a:pPr lvl="1">
              <a:spcBef>
                <a:spcPts val="300"/>
              </a:spcBef>
            </a:pPr>
            <a:r>
              <a:rPr lang="en-US" sz="2300" dirty="0"/>
              <a:t>Claims should include the “From” date of service as the date of admission  </a:t>
            </a:r>
          </a:p>
          <a:p>
            <a:pPr lvl="1">
              <a:spcBef>
                <a:spcPts val="300"/>
              </a:spcBef>
            </a:pPr>
            <a:r>
              <a:rPr lang="en-US" sz="2300" dirty="0"/>
              <a:t>The “Through” date of service should be reported as the last date the recipient is enrolled with the Medicaid </a:t>
            </a:r>
            <a:r>
              <a:rPr lang="en-US" sz="2300" dirty="0" smtClean="0"/>
              <a:t>payer</a:t>
            </a:r>
          </a:p>
          <a:p>
            <a:pPr lvl="1">
              <a:spcBef>
                <a:spcPts val="300"/>
              </a:spcBef>
            </a:pPr>
            <a:r>
              <a:rPr lang="en-US" sz="2300" dirty="0" smtClean="0"/>
              <a:t>The </a:t>
            </a:r>
            <a:r>
              <a:rPr lang="en-US" sz="2300" dirty="0"/>
              <a:t>number of AHCCCS covered days will be calculated as the “Through” date of service less the date of admission  </a:t>
            </a:r>
          </a:p>
          <a:p>
            <a:pPr>
              <a:spcBef>
                <a:spcPts val="0"/>
              </a:spcBef>
            </a:pPr>
            <a:r>
              <a:rPr lang="en-US" sz="2600" dirty="0"/>
              <a:t>The proration factor = [AHCCCS Covered Days + 1 Day] / DRG National Average Length of Stay</a:t>
            </a:r>
          </a:p>
          <a:p>
            <a:pPr>
              <a:spcBef>
                <a:spcPts val="0"/>
              </a:spcBef>
            </a:pPr>
            <a:endParaRPr lang="en-US" dirty="0"/>
          </a:p>
        </p:txBody>
      </p:sp>
      <p:sp>
        <p:nvSpPr>
          <p:cNvPr id="4301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60D3655-BC5D-44C3-9FCB-2C1035E71D97}" type="slidenum">
              <a:rPr lang="en-US" altLang="en-US" smtClean="0">
                <a:latin typeface="Arial" charset="0"/>
              </a:rPr>
              <a:pPr/>
              <a:t>39</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altLang="en-US" sz="4000" dirty="0" smtClean="0"/>
              <a:t>APR-DRG Model</a:t>
            </a:r>
          </a:p>
        </p:txBody>
      </p:sp>
      <p:sp>
        <p:nvSpPr>
          <p:cNvPr id="6149" name="Rectangle 3"/>
          <p:cNvSpPr>
            <a:spLocks noGrp="1" noChangeArrowheads="1"/>
          </p:cNvSpPr>
          <p:nvPr>
            <p:ph idx="1"/>
          </p:nvPr>
        </p:nvSpPr>
        <p:spPr/>
        <p:txBody>
          <a:bodyPr/>
          <a:lstStyle/>
          <a:p>
            <a:pPr eaLnBrk="1" hangingPunct="1"/>
            <a:r>
              <a:rPr lang="en-US" altLang="en-US" sz="2700" dirty="0" smtClean="0"/>
              <a:t>AHCCCS, in conjunction with a workgroup of hospital representatives (urban and rural) and AzHHA, selected 3M’s All Patient Refined (APR) DRG model</a:t>
            </a:r>
          </a:p>
          <a:p>
            <a:pPr eaLnBrk="1" hangingPunct="1"/>
            <a:r>
              <a:rPr lang="en-US" altLang="en-US" sz="2700" dirty="0" smtClean="0"/>
              <a:t>The APR-DRG grouper is considered to be a superior model over MS-DRGs for payments targeted to the Medicaid (i.e., non-aged) population</a:t>
            </a:r>
          </a:p>
          <a:p>
            <a:pPr lvl="1" eaLnBrk="1" hangingPunct="1">
              <a:spcBef>
                <a:spcPts val="0"/>
              </a:spcBef>
            </a:pPr>
            <a:r>
              <a:rPr lang="en-US" altLang="en-US" sz="2400" dirty="0" smtClean="0"/>
              <a:t>Over 1,200 DRGs total</a:t>
            </a:r>
          </a:p>
          <a:p>
            <a:pPr lvl="1" eaLnBrk="1" hangingPunct="1">
              <a:spcBef>
                <a:spcPts val="0"/>
              </a:spcBef>
            </a:pPr>
            <a:r>
              <a:rPr lang="en-US" altLang="en-US" sz="2400" dirty="0" smtClean="0"/>
              <a:t>112 newborn DRGs (28 with 4 levels of severity each)</a:t>
            </a:r>
          </a:p>
          <a:p>
            <a:pPr eaLnBrk="1" hangingPunct="1"/>
            <a:endParaRPr lang="en-US" altLang="en-US" sz="2800" dirty="0" smtClean="0"/>
          </a:p>
        </p:txBody>
      </p:sp>
      <p:sp>
        <p:nvSpPr>
          <p:cNvPr id="6147"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24B256D-612C-4AC1-A2C1-4E123B8D90A8}" type="slidenum">
              <a:rPr lang="en-US" altLang="en-US" smtClean="0">
                <a:latin typeface="Arial" charset="0"/>
              </a:rPr>
              <a:pPr/>
              <a:t>4</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pPr>
              <a:spcBef>
                <a:spcPts val="600"/>
              </a:spcBef>
              <a:defRPr/>
            </a:pPr>
            <a:r>
              <a:rPr lang="en-US" sz="2400" dirty="0"/>
              <a:t>AHCCCS will utilize DRG assignment to determine payment reductions in cases of health care acquired conditions (HCAC)</a:t>
            </a:r>
          </a:p>
          <a:p>
            <a:pPr>
              <a:spcBef>
                <a:spcPts val="600"/>
              </a:spcBef>
              <a:defRPr/>
            </a:pPr>
            <a:r>
              <a:rPr lang="en-US" sz="2400" dirty="0"/>
              <a:t>A present on admission (POA) indicator will continue to be required on all inpatient claims as the HCAC payment reduction policy only applies if the HCAC condition(s) were acquired in the hospital after admission </a:t>
            </a:r>
          </a:p>
          <a:p>
            <a:pPr>
              <a:spcBef>
                <a:spcPts val="600"/>
              </a:spcBef>
              <a:defRPr/>
            </a:pPr>
            <a:r>
              <a:rPr lang="en-US" sz="2400" dirty="0"/>
              <a:t>Under the APR-DRG methodology, two DRGs will be assigned to every claim (“pre-HCAC” and “post-HCAC”) </a:t>
            </a:r>
          </a:p>
          <a:p>
            <a:pPr>
              <a:spcBef>
                <a:spcPts val="600"/>
              </a:spcBef>
              <a:defRPr/>
            </a:pPr>
            <a:r>
              <a:rPr lang="en-US" sz="2400" dirty="0"/>
              <a:t>The DRG with the lower relative weight will be used to price the </a:t>
            </a:r>
            <a:r>
              <a:rPr lang="en-US" sz="2400" dirty="0" smtClean="0"/>
              <a:t>claim</a:t>
            </a:r>
            <a:endParaRPr lang="en-US" sz="2400" dirty="0"/>
          </a:p>
        </p:txBody>
      </p:sp>
      <p:sp>
        <p:nvSpPr>
          <p:cNvPr id="4403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33527D0-E17D-4859-90D1-E6FE4695FBD1}" type="slidenum">
              <a:rPr lang="en-US" altLang="en-US" smtClean="0">
                <a:latin typeface="Arial" charset="0"/>
              </a:rPr>
              <a:pPr/>
              <a:t>40</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44037" name="Content Placeholder 2"/>
          <p:cNvSpPr txBox="1">
            <a:spLocks/>
          </p:cNvSpPr>
          <p:nvPr/>
        </p:nvSpPr>
        <p:spPr bwMode="gray">
          <a:xfrm>
            <a:off x="457200" y="1905000"/>
            <a:ext cx="8447088"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Times New Roman" pitchFamily="18" charset="0"/>
              </a:defRPr>
            </a:lvl1pPr>
            <a:lvl2pPr marL="908050" indent="-436563">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ts val="300"/>
              </a:spcBef>
              <a:buClr>
                <a:schemeClr val="bg2"/>
              </a:buClr>
              <a:buSzPct val="70000"/>
              <a:buFont typeface="Wingdings" pitchFamily="2" charset="2"/>
              <a:buChar char="o"/>
            </a:pPr>
            <a:endParaRPr lang="en-US" altLang="en-US" sz="3200" dirty="0"/>
          </a:p>
          <a:p>
            <a:pPr lvl="1">
              <a:spcBef>
                <a:spcPts val="300"/>
              </a:spcBef>
              <a:buClr>
                <a:schemeClr val="accent2"/>
              </a:buClr>
              <a:buSzPct val="75000"/>
              <a:buFont typeface="Wingdings" pitchFamily="2" charset="2"/>
              <a:buChar char="n"/>
            </a:pPr>
            <a:endParaRPr lang="en-US" altLang="en-US" sz="2800" dirty="0"/>
          </a:p>
          <a:p>
            <a:pPr lvl="1">
              <a:spcBef>
                <a:spcPts val="300"/>
              </a:spcBef>
              <a:buClr>
                <a:schemeClr val="accent2"/>
              </a:buClr>
              <a:buSzPct val="75000"/>
              <a:buFont typeface="Wingdings" pitchFamily="2" charset="2"/>
              <a:buChar char="n"/>
            </a:pPr>
            <a:endParaRPr lang="en-US" altLang="en-US" sz="2800" dirty="0"/>
          </a:p>
          <a:p>
            <a:pPr>
              <a:spcBef>
                <a:spcPts val="300"/>
              </a:spcBef>
              <a:buClr>
                <a:schemeClr val="bg2"/>
              </a:buClr>
              <a:buSzPct val="70000"/>
              <a:buFont typeface="Wingdings" pitchFamily="2" charset="2"/>
              <a:buChar char="o"/>
            </a:pPr>
            <a:endParaRPr lang="en-US" alt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pPr>
              <a:spcBef>
                <a:spcPts val="600"/>
              </a:spcBef>
              <a:defRPr/>
            </a:pPr>
            <a:r>
              <a:rPr lang="en-US" sz="2450" dirty="0"/>
              <a:t>Potentially preventable readmissions will not be paid, as follows:</a:t>
            </a:r>
          </a:p>
          <a:p>
            <a:pPr lvl="1">
              <a:spcBef>
                <a:spcPts val="600"/>
              </a:spcBef>
              <a:defRPr/>
            </a:pPr>
            <a:r>
              <a:rPr lang="en-US" sz="2100" dirty="0"/>
              <a:t>Readmissions within 72 hours to the same hospital with the same base DRG assignment will be pended to medical review</a:t>
            </a:r>
          </a:p>
          <a:p>
            <a:pPr lvl="1">
              <a:spcBef>
                <a:spcPts val="600"/>
              </a:spcBef>
              <a:defRPr/>
            </a:pPr>
            <a:r>
              <a:rPr lang="en-US" sz="2100" dirty="0"/>
              <a:t>If the readmission is determined to have been preventable, payment will be disallowed</a:t>
            </a:r>
          </a:p>
          <a:p>
            <a:pPr>
              <a:spcBef>
                <a:spcPts val="600"/>
              </a:spcBef>
              <a:defRPr/>
            </a:pPr>
            <a:r>
              <a:rPr lang="en-US" sz="2450" dirty="0"/>
              <a:t>If upon the medical review it is determined the hospital would not have been able to prevent the readmission, the claim will be paid under APR-DRG methodology</a:t>
            </a:r>
            <a:endParaRPr lang="en-US" sz="2100" dirty="0"/>
          </a:p>
          <a:p>
            <a:pPr>
              <a:spcBef>
                <a:spcPts val="600"/>
              </a:spcBef>
              <a:defRPr/>
            </a:pPr>
            <a:r>
              <a:rPr lang="en-US" sz="2400" dirty="0"/>
              <a:t>If prior authorized, the readmission claim will be considered to have already gone through medical</a:t>
            </a:r>
            <a:endParaRPr lang="en-US" dirty="0"/>
          </a:p>
        </p:txBody>
      </p:sp>
      <p:sp>
        <p:nvSpPr>
          <p:cNvPr id="4505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CE4F43B5-C004-4422-96A5-A43DC2C1FFE2}" type="slidenum">
              <a:rPr lang="en-US" altLang="en-US" smtClean="0">
                <a:latin typeface="Arial" charset="0"/>
              </a:rPr>
              <a:pPr/>
              <a:t>41</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
        <p:nvSpPr>
          <p:cNvPr id="45061" name="Content Placeholder 2"/>
          <p:cNvSpPr txBox="1">
            <a:spLocks/>
          </p:cNvSpPr>
          <p:nvPr/>
        </p:nvSpPr>
        <p:spPr bwMode="gray">
          <a:xfrm>
            <a:off x="457200" y="1905000"/>
            <a:ext cx="8447088"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a:defRPr>
                <a:solidFill>
                  <a:schemeClr val="tx1"/>
                </a:solidFill>
                <a:latin typeface="Times New Roman" pitchFamily="18" charset="0"/>
              </a:defRPr>
            </a:lvl1pPr>
            <a:lvl2pPr marL="908050" indent="-436563">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ts val="300"/>
              </a:spcBef>
              <a:buClr>
                <a:schemeClr val="bg2"/>
              </a:buClr>
              <a:buSzPct val="70000"/>
              <a:buFont typeface="Wingdings" pitchFamily="2" charset="2"/>
              <a:buChar char="o"/>
            </a:pPr>
            <a:endParaRPr lang="en-US" altLang="en-US" sz="3200" dirty="0"/>
          </a:p>
          <a:p>
            <a:pPr lvl="1">
              <a:spcBef>
                <a:spcPts val="300"/>
              </a:spcBef>
              <a:buClr>
                <a:schemeClr val="accent2"/>
              </a:buClr>
              <a:buSzPct val="75000"/>
              <a:buFont typeface="Wingdings" pitchFamily="2" charset="2"/>
              <a:buChar char="n"/>
            </a:pPr>
            <a:endParaRPr lang="en-US" altLang="en-US" sz="2800" dirty="0"/>
          </a:p>
          <a:p>
            <a:pPr lvl="1">
              <a:spcBef>
                <a:spcPts val="300"/>
              </a:spcBef>
              <a:buClr>
                <a:schemeClr val="accent2"/>
              </a:buClr>
              <a:buSzPct val="75000"/>
              <a:buFont typeface="Wingdings" pitchFamily="2" charset="2"/>
              <a:buChar char="n"/>
            </a:pPr>
            <a:endParaRPr lang="en-US" altLang="en-US" sz="2800" dirty="0"/>
          </a:p>
          <a:p>
            <a:pPr>
              <a:spcBef>
                <a:spcPts val="300"/>
              </a:spcBef>
              <a:buClr>
                <a:schemeClr val="bg2"/>
              </a:buClr>
              <a:buSzPct val="70000"/>
              <a:buFont typeface="Wingdings" pitchFamily="2" charset="2"/>
              <a:buChar char="o"/>
            </a:pPr>
            <a:endParaRPr lang="en-US" alt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altLang="en-US" sz="4000" dirty="0" smtClean="0"/>
              <a:t>Payment Policy Highlights, cont.</a:t>
            </a:r>
          </a:p>
        </p:txBody>
      </p:sp>
      <p:sp>
        <p:nvSpPr>
          <p:cNvPr id="5" name="Content Placeholder 4"/>
          <p:cNvSpPr>
            <a:spLocks noGrp="1"/>
          </p:cNvSpPr>
          <p:nvPr>
            <p:ph idx="1"/>
          </p:nvPr>
        </p:nvSpPr>
        <p:spPr/>
        <p:txBody>
          <a:bodyPr/>
          <a:lstStyle/>
          <a:p>
            <a:r>
              <a:rPr lang="en-US" sz="2600" dirty="0"/>
              <a:t>For claims submitted for newborns, providers will need to include the birth weight of the newborn on all claims in which the age of the newborn is 14 days or </a:t>
            </a:r>
            <a:r>
              <a:rPr lang="en-US" sz="2600" dirty="0" smtClean="0"/>
              <a:t>less, as follows:</a:t>
            </a:r>
            <a:endParaRPr lang="en-US" sz="2600" dirty="0"/>
          </a:p>
          <a:p>
            <a:pPr lvl="1"/>
            <a:r>
              <a:rPr lang="en-US" sz="2500" dirty="0" smtClean="0"/>
              <a:t>Report </a:t>
            </a:r>
            <a:r>
              <a:rPr lang="en-US" sz="2500" dirty="0"/>
              <a:t>in a value amount field with associated value code </a:t>
            </a:r>
            <a:r>
              <a:rPr lang="en-US" sz="2500" dirty="0" smtClean="0"/>
              <a:t>= </a:t>
            </a:r>
            <a:r>
              <a:rPr lang="en-US" sz="2500" dirty="0"/>
              <a:t>54</a:t>
            </a:r>
          </a:p>
          <a:p>
            <a:pPr lvl="1"/>
            <a:r>
              <a:rPr lang="en-US" sz="2500" dirty="0"/>
              <a:t>Report </a:t>
            </a:r>
            <a:r>
              <a:rPr lang="en-US" sz="2500" dirty="0" smtClean="0"/>
              <a:t>in </a:t>
            </a:r>
            <a:r>
              <a:rPr lang="en-US" sz="2500" dirty="0"/>
              <a:t>number of </a:t>
            </a:r>
            <a:r>
              <a:rPr lang="en-US" sz="2500" dirty="0" smtClean="0"/>
              <a:t>grams</a:t>
            </a:r>
          </a:p>
          <a:p>
            <a:r>
              <a:rPr lang="en-US" sz="2600" dirty="0" smtClean="0"/>
              <a:t>Hospitals need not report an APR-DRG group on a claim</a:t>
            </a:r>
            <a:endParaRPr lang="en-US" sz="2600" dirty="0"/>
          </a:p>
          <a:p>
            <a:endParaRPr lang="en-US" sz="2600" dirty="0"/>
          </a:p>
        </p:txBody>
      </p:sp>
      <p:sp>
        <p:nvSpPr>
          <p:cNvPr id="46083"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306EE0B5-7906-4BA8-96AD-64A6781901C7}" type="slidenum">
              <a:rPr lang="en-US" altLang="en-US" smtClean="0">
                <a:latin typeface="Arial" charset="0"/>
              </a:rPr>
              <a:pPr/>
              <a:t>42</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Exceptions to APR-DRG Payments</a:t>
            </a:r>
          </a:p>
        </p:txBody>
      </p:sp>
      <p:sp>
        <p:nvSpPr>
          <p:cNvPr id="47107" name="Content Placeholder 2"/>
          <p:cNvSpPr>
            <a:spLocks noGrp="1"/>
          </p:cNvSpPr>
          <p:nvPr>
            <p:ph idx="1"/>
          </p:nvPr>
        </p:nvSpPr>
        <p:spPr/>
        <p:txBody>
          <a:bodyPr/>
          <a:lstStyle/>
          <a:p>
            <a:pPr>
              <a:spcBef>
                <a:spcPts val="400"/>
              </a:spcBef>
            </a:pPr>
            <a:r>
              <a:rPr lang="en-US" altLang="en-US" sz="2800" dirty="0" smtClean="0"/>
              <a:t>APR-DRG will not apply to certain hospital types</a:t>
            </a:r>
            <a:r>
              <a:rPr lang="en-US" altLang="en-US" sz="2700" dirty="0" smtClean="0"/>
              <a:t>:</a:t>
            </a:r>
          </a:p>
          <a:p>
            <a:pPr lvl="1">
              <a:spcBef>
                <a:spcPts val="300"/>
              </a:spcBef>
            </a:pPr>
            <a:r>
              <a:rPr lang="en-US" altLang="en-US" sz="2400" dirty="0" smtClean="0"/>
              <a:t>Claims from a free-standing rehabilitation facility</a:t>
            </a:r>
          </a:p>
          <a:p>
            <a:pPr lvl="1">
              <a:spcBef>
                <a:spcPts val="300"/>
              </a:spcBef>
            </a:pPr>
            <a:r>
              <a:rPr lang="en-US" altLang="en-US" sz="2400" dirty="0" smtClean="0"/>
              <a:t>Claims from a free-standing long term acute care facility</a:t>
            </a:r>
          </a:p>
          <a:p>
            <a:pPr lvl="2">
              <a:spcBef>
                <a:spcPts val="300"/>
              </a:spcBef>
            </a:pPr>
            <a:r>
              <a:rPr lang="en-US" altLang="en-US" sz="2100" dirty="0" smtClean="0"/>
              <a:t>Claims for both paid a per diem rate with outlier provision</a:t>
            </a:r>
          </a:p>
          <a:p>
            <a:pPr lvl="1">
              <a:spcBef>
                <a:spcPts val="300"/>
              </a:spcBef>
            </a:pPr>
            <a:r>
              <a:rPr lang="en-US" altLang="en-US" sz="2400" dirty="0" smtClean="0"/>
              <a:t>Claims from a free-standing psychiatric facility</a:t>
            </a:r>
          </a:p>
          <a:p>
            <a:pPr lvl="2">
              <a:spcBef>
                <a:spcPts val="300"/>
              </a:spcBef>
            </a:pPr>
            <a:r>
              <a:rPr lang="en-US" altLang="en-US" sz="2100" dirty="0" smtClean="0"/>
              <a:t>These claims paid a per diem rate established by ADHS</a:t>
            </a:r>
          </a:p>
          <a:p>
            <a:pPr lvl="1">
              <a:spcBef>
                <a:spcPts val="300"/>
              </a:spcBef>
            </a:pPr>
            <a:r>
              <a:rPr lang="en-US" altLang="en-US" sz="2400" dirty="0" smtClean="0"/>
              <a:t>Claims from an Indian Health Service facility or tribally operated 638 facility</a:t>
            </a:r>
          </a:p>
          <a:p>
            <a:pPr lvl="2">
              <a:spcBef>
                <a:spcPts val="300"/>
              </a:spcBef>
            </a:pPr>
            <a:r>
              <a:rPr lang="en-US" altLang="en-US" sz="2100" dirty="0" smtClean="0"/>
              <a:t>These claims paid at the OMB rate</a:t>
            </a:r>
          </a:p>
          <a:p>
            <a:pPr lvl="1">
              <a:spcBef>
                <a:spcPts val="300"/>
              </a:spcBef>
            </a:pPr>
            <a:r>
              <a:rPr lang="en-US" altLang="en-US" sz="2400" dirty="0" smtClean="0"/>
              <a:t>Claims for transplant services under AHCCCS contract</a:t>
            </a:r>
          </a:p>
          <a:p>
            <a:pPr lvl="1">
              <a:spcBef>
                <a:spcPts val="400"/>
              </a:spcBef>
            </a:pPr>
            <a:endParaRPr lang="en-US" altLang="en-US" dirty="0" smtClean="0"/>
          </a:p>
        </p:txBody>
      </p:sp>
      <p:sp>
        <p:nvSpPr>
          <p:cNvPr id="4710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92F954F-F698-48FA-8B43-D6904945893E}" type="slidenum">
              <a:rPr lang="en-US" altLang="en-US" smtClean="0">
                <a:latin typeface="Arial" charset="0"/>
              </a:rPr>
              <a:pPr/>
              <a:t>43</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en-US" altLang="en-US" sz="4000" dirty="0" smtClean="0"/>
              <a:t>Stay Informed</a:t>
            </a:r>
          </a:p>
        </p:txBody>
      </p:sp>
      <p:sp>
        <p:nvSpPr>
          <p:cNvPr id="48133" name="Rectangle 3"/>
          <p:cNvSpPr>
            <a:spLocks noGrp="1" noChangeArrowheads="1"/>
          </p:cNvSpPr>
          <p:nvPr>
            <p:ph idx="1"/>
          </p:nvPr>
        </p:nvSpPr>
        <p:spPr/>
        <p:txBody>
          <a:bodyPr/>
          <a:lstStyle/>
          <a:p>
            <a:pPr eaLnBrk="1" hangingPunct="1"/>
            <a:r>
              <a:rPr lang="en-US" altLang="en-US" sz="2800" dirty="0" smtClean="0"/>
              <a:t>All updates posted to website:</a:t>
            </a:r>
            <a:br>
              <a:rPr lang="en-US" altLang="en-US" sz="2800" dirty="0" smtClean="0"/>
            </a:br>
            <a:r>
              <a:rPr lang="en-US" altLang="en-US" sz="2800" dirty="0" smtClean="0">
                <a:hlinkClick r:id="rId2"/>
              </a:rPr>
              <a:t>http://www.azahcccs.gov/commercial/ProviderBilling/DRGBasedPayments.aspx</a:t>
            </a:r>
            <a:endParaRPr lang="en-US" altLang="en-US" sz="2800" dirty="0" smtClean="0"/>
          </a:p>
          <a:p>
            <a:pPr eaLnBrk="1" hangingPunct="1"/>
            <a:r>
              <a:rPr lang="en-US" altLang="en-US" sz="2800" dirty="0" smtClean="0"/>
              <a:t>Subscribe to the AHCCCS List Serve at </a:t>
            </a:r>
            <a:r>
              <a:rPr lang="en-US" altLang="en-US" sz="2800" dirty="0" smtClean="0">
                <a:hlinkClick r:id="rId3"/>
              </a:rPr>
              <a:t>http://listserv.azahcccs.gov/cgi-bin/wa.exe?A0=APRDRG-L</a:t>
            </a:r>
            <a:r>
              <a:rPr lang="en-US" altLang="en-US" sz="2800" dirty="0" smtClean="0"/>
              <a:t> </a:t>
            </a:r>
            <a:br>
              <a:rPr lang="en-US" altLang="en-US" sz="2800" dirty="0" smtClean="0"/>
            </a:br>
            <a:r>
              <a:rPr lang="en-US" altLang="en-US" sz="2800" dirty="0" smtClean="0"/>
              <a:t>Select “join” on the right side of the page</a:t>
            </a:r>
          </a:p>
          <a:p>
            <a:pPr eaLnBrk="1" hangingPunct="1"/>
            <a:r>
              <a:rPr lang="en-US" altLang="en-US" sz="2800" dirty="0" smtClean="0"/>
              <a:t>Questions and comments can be e-mailed to:</a:t>
            </a:r>
            <a:br>
              <a:rPr lang="en-US" altLang="en-US" sz="2800" dirty="0" smtClean="0"/>
            </a:br>
            <a:r>
              <a:rPr lang="en-US" altLang="en-US" sz="2800" dirty="0" smtClean="0">
                <a:hlinkClick r:id="rId4"/>
              </a:rPr>
              <a:t>DRG@AZAHCCCS.gov</a:t>
            </a:r>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sp>
        <p:nvSpPr>
          <p:cNvPr id="4813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9CEDC02-47E0-4719-B758-90CA20C38EAC}" type="slidenum">
              <a:rPr lang="en-US" altLang="en-US" smtClean="0">
                <a:latin typeface="Arial" charset="0"/>
              </a:rPr>
              <a:pPr/>
              <a:t>44</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r>
              <a:rPr lang="en-US" altLang="en-US" sz="4000" dirty="0" smtClean="0"/>
              <a:t>Stay Informed, cont.</a:t>
            </a:r>
          </a:p>
        </p:txBody>
      </p:sp>
      <p:sp>
        <p:nvSpPr>
          <p:cNvPr id="49157" name="Rectangle 3"/>
          <p:cNvSpPr>
            <a:spLocks noGrp="1" noChangeArrowheads="1"/>
          </p:cNvSpPr>
          <p:nvPr>
            <p:ph idx="1"/>
          </p:nvPr>
        </p:nvSpPr>
        <p:spPr/>
        <p:txBody>
          <a:bodyPr/>
          <a:lstStyle/>
          <a:p>
            <a:pPr eaLnBrk="1" hangingPunct="1"/>
            <a:r>
              <a:rPr lang="en-US" altLang="en-US" sz="2800" dirty="0" smtClean="0"/>
              <a:t>AzHHA is collaborating with AHCCCS to educate hospitals about decisions regarding the procurement of 3M’s APR-DRG software</a:t>
            </a:r>
          </a:p>
          <a:p>
            <a:pPr eaLnBrk="1" hangingPunct="1"/>
            <a:r>
              <a:rPr lang="en-US" altLang="en-US" sz="2800" dirty="0" smtClean="0"/>
              <a:t>AzHHA has agreed to provide information to hospitals that are not members of the Association</a:t>
            </a:r>
          </a:p>
          <a:p>
            <a:pPr eaLnBrk="1" hangingPunct="1"/>
            <a:r>
              <a:rPr lang="en-US" altLang="en-US" sz="2800" dirty="0" smtClean="0"/>
              <a:t>Contact Jim Haynes at AzHHA (</a:t>
            </a:r>
            <a:r>
              <a:rPr lang="en-US" altLang="en-US" sz="2800" dirty="0" smtClean="0">
                <a:hlinkClick r:id="rId2"/>
              </a:rPr>
              <a:t>jhaynes@azhha.org</a:t>
            </a:r>
            <a:r>
              <a:rPr lang="en-US" altLang="en-US" sz="2800" dirty="0" smtClean="0"/>
              <a:t>) for more information</a:t>
            </a:r>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sp>
        <p:nvSpPr>
          <p:cNvPr id="4915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2F0EE04-F6FA-42DB-8E5B-50FC83075875}" type="slidenum">
              <a:rPr lang="en-US" altLang="en-US" smtClean="0">
                <a:latin typeface="Arial" charset="0"/>
              </a:rPr>
              <a:pPr/>
              <a:t>45</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eaLnBrk="1" hangingPunct="1"/>
            <a:r>
              <a:rPr lang="en-US" altLang="en-US" sz="4000" dirty="0" smtClean="0"/>
              <a:t>Please Note…</a:t>
            </a:r>
          </a:p>
        </p:txBody>
      </p:sp>
      <p:sp>
        <p:nvSpPr>
          <p:cNvPr id="50181" name="Rectangle 3"/>
          <p:cNvSpPr>
            <a:spLocks noGrp="1" noChangeArrowheads="1"/>
          </p:cNvSpPr>
          <p:nvPr>
            <p:ph idx="1"/>
          </p:nvPr>
        </p:nvSpPr>
        <p:spPr/>
        <p:txBody>
          <a:bodyPr/>
          <a:lstStyle/>
          <a:p>
            <a:pPr eaLnBrk="1" hangingPunct="1"/>
            <a:r>
              <a:rPr lang="en-US" altLang="en-US" sz="2800" dirty="0" smtClean="0"/>
              <a:t>More detail on all items included in this presentation, and other issues not addressed, can be found on the AHCCCS website</a:t>
            </a:r>
          </a:p>
          <a:p>
            <a:pPr eaLnBrk="1" hangingPunct="1"/>
            <a:r>
              <a:rPr lang="en-US" altLang="en-US" sz="2800" dirty="0" smtClean="0"/>
              <a:t>In general, AHCCCS Rule prevails in the event of any discrepancy and, for policies not covered in Rule, AHCCCS policy documents prevail in the event of any discrepancy with other presentations (including this one) or documents</a:t>
            </a:r>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sp>
        <p:nvSpPr>
          <p:cNvPr id="5017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458D640-CEE8-4DD5-AA02-6EC2ED00EF4C}" type="slidenum">
              <a:rPr lang="en-US" altLang="en-US" smtClean="0">
                <a:latin typeface="Arial" charset="0"/>
              </a:rPr>
              <a:pPr/>
              <a:t>46</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z="4000" dirty="0" smtClean="0"/>
              <a:t>ICD -10 Latest Developments</a:t>
            </a:r>
          </a:p>
        </p:txBody>
      </p:sp>
      <p:sp>
        <p:nvSpPr>
          <p:cNvPr id="3" name="Content Placeholder 2"/>
          <p:cNvSpPr>
            <a:spLocks noGrp="1"/>
          </p:cNvSpPr>
          <p:nvPr>
            <p:ph idx="1"/>
          </p:nvPr>
        </p:nvSpPr>
        <p:spPr/>
        <p:txBody>
          <a:bodyPr/>
          <a:lstStyle/>
          <a:p>
            <a:pPr>
              <a:defRPr/>
            </a:pPr>
            <a:r>
              <a:rPr lang="en-US" sz="2600" dirty="0" smtClean="0"/>
              <a:t>AHCCCS is implementing 3Ms Version 31 of the APR-DRG software</a:t>
            </a:r>
          </a:p>
          <a:p>
            <a:pPr>
              <a:defRPr/>
            </a:pPr>
            <a:r>
              <a:rPr lang="en-US" sz="2600" dirty="0" smtClean="0"/>
              <a:t>Version 31 has both ICD-9 and ICD-10 code sets</a:t>
            </a:r>
          </a:p>
          <a:p>
            <a:pPr>
              <a:defRPr/>
            </a:pPr>
            <a:r>
              <a:rPr lang="en-US" sz="2600" dirty="0" smtClean="0"/>
              <a:t>AHCCCS will implement the ICD-9 code set</a:t>
            </a:r>
          </a:p>
          <a:p>
            <a:pPr>
              <a:defRPr/>
            </a:pPr>
            <a:r>
              <a:rPr lang="en-US" sz="2600" dirty="0"/>
              <a:t>Version 31 code set </a:t>
            </a:r>
            <a:r>
              <a:rPr lang="en-US" sz="2600" dirty="0" smtClean="0"/>
              <a:t>currently uses the ICD-9 code </a:t>
            </a:r>
            <a:r>
              <a:rPr lang="en-US" sz="2600" dirty="0"/>
              <a:t>set for 10/1/13 to </a:t>
            </a:r>
            <a:r>
              <a:rPr lang="en-US" sz="2600" dirty="0" smtClean="0"/>
              <a:t>9/30/14</a:t>
            </a:r>
            <a:r>
              <a:rPr lang="en-US" sz="2600" dirty="0"/>
              <a:t>  </a:t>
            </a:r>
          </a:p>
          <a:p>
            <a:pPr>
              <a:defRPr/>
            </a:pPr>
            <a:r>
              <a:rPr lang="en-US" sz="2600" dirty="0" smtClean="0"/>
              <a:t>AHCCCS will update to </a:t>
            </a:r>
            <a:r>
              <a:rPr lang="en-US" sz="2600" dirty="0"/>
              <a:t>the </a:t>
            </a:r>
            <a:r>
              <a:rPr lang="en-US" sz="2600" dirty="0" smtClean="0"/>
              <a:t>ICD-9 code set for 10/1/14 </a:t>
            </a:r>
            <a:r>
              <a:rPr lang="en-US" sz="2600" dirty="0"/>
              <a:t>to 9/30/15 </a:t>
            </a:r>
            <a:r>
              <a:rPr lang="en-US" sz="2600" dirty="0" smtClean="0"/>
              <a:t>when available</a:t>
            </a:r>
          </a:p>
          <a:p>
            <a:pPr>
              <a:defRPr/>
            </a:pPr>
            <a:r>
              <a:rPr lang="en-US" sz="2600" dirty="0" smtClean="0"/>
              <a:t>AHCCCS is closely monitoring 3Ms ICD-10 decisions</a:t>
            </a:r>
            <a:endParaRPr lang="en-US" sz="2600" dirty="0"/>
          </a:p>
          <a:p>
            <a:pPr>
              <a:defRPr/>
            </a:pPr>
            <a:endParaRPr lang="en-US" sz="2750" dirty="0"/>
          </a:p>
        </p:txBody>
      </p:sp>
      <p:sp>
        <p:nvSpPr>
          <p:cNvPr id="5120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9355701-080B-4DFE-9340-096A1116EB11}" type="slidenum">
              <a:rPr lang="en-US" altLang="en-US" smtClean="0">
                <a:latin typeface="Arial" charset="0"/>
              </a:rPr>
              <a:pPr/>
              <a:t>47</a:t>
            </a:fld>
            <a:endParaRPr lang="en-US" altLang="en-US" dirty="0" smtClean="0">
              <a:latin typeface="Arial" charset="0"/>
            </a:endParaRPr>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52227" name="Text Box 3"/>
          <p:cNvSpPr txBox="1">
            <a:spLocks noChangeArrowheads="1"/>
          </p:cNvSpPr>
          <p:nvPr/>
        </p:nvSpPr>
        <p:spPr bwMode="auto">
          <a:xfrm>
            <a:off x="517525" y="6286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950" dirty="0" smtClean="0"/>
              <a:t>APR-DRG Implementation Nationwide</a:t>
            </a:r>
            <a:endParaRPr lang="en-US" sz="3950" dirty="0"/>
          </a:p>
        </p:txBody>
      </p:sp>
      <p:pic>
        <p:nvPicPr>
          <p:cNvPr id="717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764023" y="1676400"/>
            <a:ext cx="7633416" cy="4302125"/>
          </a:xfrm>
          <a:noFill/>
        </p:spPr>
      </p:pic>
      <p:sp>
        <p:nvSpPr>
          <p:cNvPr id="7172"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5941DD0-74AC-44CF-AF35-4511D25C257D}" type="slidenum">
              <a:rPr lang="en-US" altLang="en-US" smtClean="0">
                <a:latin typeface="Arial" charset="0"/>
              </a:rPr>
              <a:pPr/>
              <a:t>5</a:t>
            </a:fld>
            <a:endParaRPr lang="en-US" altLang="en-US" dirty="0" smtClean="0">
              <a:latin typeface="Arial" charset="0"/>
            </a:endParaRPr>
          </a:p>
        </p:txBody>
      </p:sp>
      <p:sp>
        <p:nvSpPr>
          <p:cNvPr id="5" name="Footer Placeholder 4"/>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pPr eaLnBrk="1" hangingPunct="1"/>
            <a:r>
              <a:rPr lang="en-US" altLang="en-US" sz="4000" dirty="0" smtClean="0"/>
              <a:t>APR-DRG Model Benefits, cont.</a:t>
            </a:r>
          </a:p>
        </p:txBody>
      </p:sp>
      <p:pic>
        <p:nvPicPr>
          <p:cNvPr id="922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906086" y="1600200"/>
            <a:ext cx="7484228" cy="4373563"/>
          </a:xfrm>
          <a:noFill/>
        </p:spPr>
      </p:pic>
      <p:sp>
        <p:nvSpPr>
          <p:cNvPr id="921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90B10C1-2852-4457-BCE0-F28D20CFFF99}" type="slidenum">
              <a:rPr lang="en-US" altLang="en-US" smtClean="0">
                <a:latin typeface="Arial" charset="0"/>
              </a:rPr>
              <a:pPr/>
              <a:t>6</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altLang="en-US" sz="4000" dirty="0" smtClean="0"/>
              <a:t>AHCCCS Process</a:t>
            </a:r>
          </a:p>
        </p:txBody>
      </p:sp>
      <p:sp>
        <p:nvSpPr>
          <p:cNvPr id="12293" name="Rectangle 3"/>
          <p:cNvSpPr>
            <a:spLocks noGrp="1" noChangeArrowheads="1"/>
          </p:cNvSpPr>
          <p:nvPr>
            <p:ph idx="1"/>
          </p:nvPr>
        </p:nvSpPr>
        <p:spPr/>
        <p:txBody>
          <a:bodyPr/>
          <a:lstStyle/>
          <a:p>
            <a:pPr eaLnBrk="1" hangingPunct="1"/>
            <a:r>
              <a:rPr lang="en-US" altLang="en-US" sz="2800" dirty="0" smtClean="0"/>
              <a:t>AHCCCS contracted with Navigant Consulting, Inc., which has experience implementing APR-DRG models in other state Medicaid programs</a:t>
            </a:r>
          </a:p>
          <a:p>
            <a:pPr eaLnBrk="1" hangingPunct="1"/>
            <a:r>
              <a:rPr lang="en-US" altLang="en-US" sz="2800" dirty="0" smtClean="0"/>
              <a:t>AHCCCS met with workgroup of urban and rural hospitals, including an AzHHA employee, six times from September 2012 through December 2013</a:t>
            </a:r>
          </a:p>
          <a:p>
            <a:pPr eaLnBrk="1" hangingPunct="1"/>
            <a:r>
              <a:rPr lang="en-US" altLang="en-US" sz="2800" dirty="0" smtClean="0"/>
              <a:t>All meeting materials posted to AHCCCS website</a:t>
            </a:r>
            <a:br>
              <a:rPr lang="en-US" altLang="en-US" sz="2800" dirty="0" smtClean="0"/>
            </a:br>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sp>
        <p:nvSpPr>
          <p:cNvPr id="12291"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DDA4EF8-7452-452F-BA0D-E4E1089B0862}" type="slidenum">
              <a:rPr lang="en-US" altLang="en-US" smtClean="0">
                <a:latin typeface="Arial" charset="0"/>
              </a:rPr>
              <a:pPr/>
              <a:t>7</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altLang="en-US" sz="4000" dirty="0" smtClean="0"/>
              <a:t>AHCCCS Process, cont.</a:t>
            </a:r>
          </a:p>
        </p:txBody>
      </p:sp>
      <p:sp>
        <p:nvSpPr>
          <p:cNvPr id="13317" name="Rectangle 3"/>
          <p:cNvSpPr>
            <a:spLocks noGrp="1" noChangeArrowheads="1"/>
          </p:cNvSpPr>
          <p:nvPr>
            <p:ph idx="1"/>
          </p:nvPr>
        </p:nvSpPr>
        <p:spPr/>
        <p:txBody>
          <a:bodyPr/>
          <a:lstStyle/>
          <a:p>
            <a:r>
              <a:rPr lang="en-US" altLang="en-US" sz="2800" dirty="0" smtClean="0"/>
              <a:t>AHCCCS DRG web page located at: </a:t>
            </a:r>
            <a:r>
              <a:rPr lang="en-US" altLang="en-US" sz="2800" dirty="0" smtClean="0">
                <a:hlinkClick r:id="rId2"/>
              </a:rPr>
              <a:t>http</a:t>
            </a:r>
            <a:r>
              <a:rPr lang="en-US" altLang="en-US" sz="2800" dirty="0">
                <a:hlinkClick r:id="rId2"/>
              </a:rPr>
              <a:t>://www.azahcccs.gov/commercial/ProviderBilling/DRGBasedPayments.aspx</a:t>
            </a:r>
            <a:endParaRPr lang="en-US" altLang="en-US" sz="2800" dirty="0"/>
          </a:p>
          <a:p>
            <a:r>
              <a:rPr lang="en-US" altLang="en-US" sz="2800" dirty="0" smtClean="0"/>
              <a:t>Final </a:t>
            </a:r>
            <a:r>
              <a:rPr lang="en-US" altLang="en-US" sz="2800" dirty="0"/>
              <a:t>Rule posted </a:t>
            </a:r>
            <a:r>
              <a:rPr lang="en-US" altLang="en-US" sz="2800" dirty="0" smtClean="0"/>
              <a:t>at: </a:t>
            </a:r>
            <a:r>
              <a:rPr lang="en-US" altLang="en-US" sz="2800" dirty="0">
                <a:hlinkClick r:id="rId3"/>
              </a:rPr>
              <a:t>http://</a:t>
            </a:r>
            <a:r>
              <a:rPr lang="en-US" altLang="en-US" sz="2800" dirty="0" smtClean="0">
                <a:hlinkClick r:id="rId3"/>
              </a:rPr>
              <a:t>www.azahcccs.gov/reporting/Downloads/UnpublishedRules/NOFRFinalDRG.pdf</a:t>
            </a:r>
            <a:endParaRPr lang="en-US" altLang="en-US" sz="2800" dirty="0" smtClean="0"/>
          </a:p>
          <a:p>
            <a:pPr eaLnBrk="1" hangingPunct="1"/>
            <a:r>
              <a:rPr lang="en-US" altLang="en-US" sz="2800" dirty="0" smtClean="0"/>
              <a:t>Legislative authority found at </a:t>
            </a:r>
            <a:br>
              <a:rPr lang="en-US" altLang="en-US" sz="2800" dirty="0" smtClean="0"/>
            </a:br>
            <a:r>
              <a:rPr lang="en-US" altLang="en-US" sz="2800" dirty="0" smtClean="0"/>
              <a:t>ARS §36-2903.01.G.12</a:t>
            </a:r>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sp>
        <p:nvSpPr>
          <p:cNvPr id="13315"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D58924B-6BEC-43CE-8558-15C6AD665C39}" type="slidenum">
              <a:rPr lang="en-US" altLang="en-US" smtClean="0">
                <a:latin typeface="Arial" charset="0"/>
              </a:rPr>
              <a:pPr/>
              <a:t>8</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altLang="en-US" sz="4000" dirty="0" smtClean="0"/>
              <a:t>APR-DRG Application</a:t>
            </a:r>
          </a:p>
        </p:txBody>
      </p:sp>
      <p:sp>
        <p:nvSpPr>
          <p:cNvPr id="5" name="Content Placeholder 4"/>
          <p:cNvSpPr>
            <a:spLocks noGrp="1"/>
          </p:cNvSpPr>
          <p:nvPr>
            <p:ph idx="1"/>
          </p:nvPr>
        </p:nvSpPr>
        <p:spPr/>
        <p:txBody>
          <a:bodyPr>
            <a:noAutofit/>
          </a:bodyPr>
          <a:lstStyle/>
          <a:p>
            <a:pPr>
              <a:spcBef>
                <a:spcPts val="800"/>
              </a:spcBef>
            </a:pPr>
            <a:r>
              <a:rPr lang="en-US" sz="2600" dirty="0"/>
              <a:t>APR-DRG will be the payment methodology for AHCCCS FFS members</a:t>
            </a:r>
          </a:p>
          <a:p>
            <a:pPr>
              <a:spcBef>
                <a:spcPts val="800"/>
              </a:spcBef>
            </a:pPr>
            <a:r>
              <a:rPr lang="en-US" sz="2600" dirty="0"/>
              <a:t>AHCCCS MCOs are not mandated to utilize AHCCCS’ methodology or rates except in absence of a contract</a:t>
            </a:r>
          </a:p>
          <a:p>
            <a:pPr>
              <a:spcBef>
                <a:spcPts val="800"/>
              </a:spcBef>
            </a:pPr>
            <a:r>
              <a:rPr lang="en-US" sz="2600" dirty="0"/>
              <a:t>MCOs may enter into contracts with hospitals which specify alternative methodologies and/or </a:t>
            </a:r>
            <a:r>
              <a:rPr lang="en-US" sz="2600" dirty="0" smtClean="0"/>
              <a:t>rates</a:t>
            </a:r>
            <a:endParaRPr lang="en-US" sz="2600" dirty="0"/>
          </a:p>
        </p:txBody>
      </p:sp>
      <p:sp>
        <p:nvSpPr>
          <p:cNvPr id="14339" name="Slide Number Placeholder 4"/>
          <p:cNvSpPr>
            <a:spLocks noGrp="1"/>
          </p:cNvSpPr>
          <p:nvPr>
            <p:ph type="sldNum" sz="quarter" idx="4"/>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78CF949F-0E82-489D-B5F7-EFB1DF3B8C1D}" type="slidenum">
              <a:rPr lang="en-US" altLang="en-US" smtClean="0">
                <a:latin typeface="Arial" charset="0"/>
              </a:rPr>
              <a:pPr/>
              <a:t>9</a:t>
            </a:fld>
            <a:endParaRPr lang="en-US" altLang="en-US" dirty="0" smtClean="0">
              <a:latin typeface="Arial" charset="0"/>
            </a:endParaRPr>
          </a:p>
        </p:txBody>
      </p:sp>
      <p:sp>
        <p:nvSpPr>
          <p:cNvPr id="4" name="Footer Placeholder 3"/>
          <p:cNvSpPr>
            <a:spLocks noGrp="1"/>
          </p:cNvSpPr>
          <p:nvPr>
            <p:ph type="ftr" sz="quarter" idx="3"/>
          </p:nvPr>
        </p:nvSpPr>
        <p:spPr/>
        <p:txBody>
          <a:bodyPr/>
          <a:lstStyle/>
          <a:p>
            <a:r>
              <a:rPr lang="en-US" dirty="0" smtClean="0"/>
              <a:t>Reaching across Arizona to provide comprehensive </a:t>
            </a:r>
            <a:br>
              <a:rPr lang="en-US" dirty="0" smtClean="0"/>
            </a:br>
            <a:r>
              <a:rPr lang="en-US" dirty="0" smtClean="0"/>
              <a:t>quality health care for those in need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2014 AHCCCS">
  <a:themeElements>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10410</TotalTime>
  <Words>3161</Words>
  <Application>Microsoft Office PowerPoint</Application>
  <PresentationFormat>On-screen Show (4:3)</PresentationFormat>
  <Paragraphs>340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3_2014 AHCCCS</vt:lpstr>
      <vt:lpstr>AHCCCS Implementation of APR-DRG Payments</vt:lpstr>
      <vt:lpstr>New Inpatient Rate Methodology</vt:lpstr>
      <vt:lpstr>New Inpatient Rate Methodology, cont.</vt:lpstr>
      <vt:lpstr>APR-DRG Model</vt:lpstr>
      <vt:lpstr>APR-DRG Implementation Nationwide</vt:lpstr>
      <vt:lpstr>APR-DRG Model Benefits, cont.</vt:lpstr>
      <vt:lpstr>AHCCCS Process</vt:lpstr>
      <vt:lpstr>AHCCCS Process, cont.</vt:lpstr>
      <vt:lpstr>APR-DRG Application</vt:lpstr>
      <vt:lpstr>APR-DRG Application, cont.</vt:lpstr>
      <vt:lpstr>APR-DRG Application, cont.</vt:lpstr>
      <vt:lpstr>MCO Implementation</vt:lpstr>
      <vt:lpstr>Implementation Mitigation Strategies </vt:lpstr>
      <vt:lpstr>APR-DRG Rates – Focus on Base</vt:lpstr>
      <vt:lpstr>Base Rate</vt:lpstr>
      <vt:lpstr>Base Rate, cont.</vt:lpstr>
      <vt:lpstr>Relative Weights</vt:lpstr>
      <vt:lpstr>Policy Adjustors</vt:lpstr>
      <vt:lpstr>APR-DRG Rates – Focus on Outlier</vt:lpstr>
      <vt:lpstr>Outlier Add-On Payment</vt:lpstr>
      <vt:lpstr>APR-DRG Rates –  Focus on Transition</vt:lpstr>
      <vt:lpstr>Transition Factor</vt:lpstr>
      <vt:lpstr>Transition Factor, cont.</vt:lpstr>
      <vt:lpstr>Documentation &amp; Coding Improvement Factor</vt:lpstr>
      <vt:lpstr>AHCCCS Payment Policy Decisions</vt:lpstr>
      <vt:lpstr>Payment Policy Highlights</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Payment Policy Highlights, cont.</vt:lpstr>
      <vt:lpstr>Exceptions to APR-DRG Payments</vt:lpstr>
      <vt:lpstr>Stay Informed</vt:lpstr>
      <vt:lpstr>Stay Informed, cont.</vt:lpstr>
      <vt:lpstr>Please Note…</vt:lpstr>
      <vt:lpstr>ICD -10 Latest Developments</vt:lpstr>
      <vt:lpstr>Questions?</vt:lpstr>
    </vt:vector>
  </TitlesOfParts>
  <Company>AHCCCS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Lcraymon</dc:creator>
  <cp:lastModifiedBy>Silver, Shelli</cp:lastModifiedBy>
  <cp:revision>102</cp:revision>
  <cp:lastPrinted>2014-09-10T21:58:07Z</cp:lastPrinted>
  <dcterms:created xsi:type="dcterms:W3CDTF">2011-11-23T15:17:49Z</dcterms:created>
  <dcterms:modified xsi:type="dcterms:W3CDTF">2014-09-17T22:04:37Z</dcterms:modified>
</cp:coreProperties>
</file>