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4"/>
    <p:sldMasterId id="2147483724" r:id="rId5"/>
    <p:sldMasterId id="2147483741" r:id="rId6"/>
    <p:sldMasterId id="2147483758" r:id="rId7"/>
    <p:sldMasterId id="2147483773" r:id="rId8"/>
  </p:sldMasterIdLst>
  <p:notesMasterIdLst>
    <p:notesMasterId r:id="rId27"/>
  </p:notesMasterIdLst>
  <p:handoutMasterIdLst>
    <p:handoutMasterId r:id="rId28"/>
  </p:handoutMasterIdLst>
  <p:sldIdLst>
    <p:sldId id="257" r:id="rId9"/>
    <p:sldId id="258" r:id="rId10"/>
    <p:sldId id="270" r:id="rId11"/>
    <p:sldId id="276" r:id="rId12"/>
    <p:sldId id="259" r:id="rId13"/>
    <p:sldId id="260" r:id="rId14"/>
    <p:sldId id="261" r:id="rId15"/>
    <p:sldId id="262" r:id="rId16"/>
    <p:sldId id="263" r:id="rId17"/>
    <p:sldId id="268" r:id="rId18"/>
    <p:sldId id="264" r:id="rId19"/>
    <p:sldId id="266" r:id="rId20"/>
    <p:sldId id="271" r:id="rId21"/>
    <p:sldId id="272" r:id="rId22"/>
    <p:sldId id="273" r:id="rId23"/>
    <p:sldId id="274" r:id="rId24"/>
    <p:sldId id="275" r:id="rId25"/>
    <p:sldId id="279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DDCD668-4A98-47B9-9025-BCA393EF7467}">
          <p14:sldIdLst>
            <p14:sldId id="257"/>
            <p14:sldId id="258"/>
            <p14:sldId id="270"/>
            <p14:sldId id="276"/>
            <p14:sldId id="259"/>
            <p14:sldId id="260"/>
            <p14:sldId id="261"/>
            <p14:sldId id="262"/>
            <p14:sldId id="263"/>
          </p14:sldIdLst>
        </p14:section>
        <p14:section name="Untitled Section" id="{79611C1C-F139-41FA-9426-7F2AB008CCFD}">
          <p14:sldIdLst>
            <p14:sldId id="268"/>
            <p14:sldId id="264"/>
            <p14:sldId id="266"/>
            <p14:sldId id="271"/>
            <p14:sldId id="272"/>
            <p14:sldId id="273"/>
            <p14:sldId id="274"/>
            <p14:sldId id="275"/>
            <p14:sldId id="27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3399FF"/>
    <a:srgbClr val="FF66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514" autoAdjust="0"/>
  </p:normalViewPr>
  <p:slideViewPr>
    <p:cSldViewPr>
      <p:cViewPr>
        <p:scale>
          <a:sx n="97" d="100"/>
          <a:sy n="97" d="100"/>
        </p:scale>
        <p:origin x="-114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Comparison of Prevention Quality Indicators (PQI) by Record Type 2008-2013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Sheet5!$A$443</c:f>
              <c:strCache>
                <c:ptCount val="1"/>
                <c:pt idx="0">
                  <c:v>Inpatient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Sheet5!$B$442:$C$442</c:f>
              <c:strCache>
                <c:ptCount val="2"/>
                <c:pt idx="0">
                  <c:v>Other</c:v>
                </c:pt>
                <c:pt idx="1">
                  <c:v>PQI</c:v>
                </c:pt>
              </c:strCache>
            </c:strRef>
          </c:cat>
          <c:val>
            <c:numRef>
              <c:f>Sheet5!$B$443:$C$443</c:f>
              <c:numCache>
                <c:formatCode>0</c:formatCode>
                <c:ptCount val="2"/>
                <c:pt idx="0">
                  <c:v>25.44</c:v>
                </c:pt>
                <c:pt idx="1">
                  <c:v>30.73</c:v>
                </c:pt>
              </c:numCache>
            </c:numRef>
          </c:val>
        </c:ser>
        <c:ser>
          <c:idx val="1"/>
          <c:order val="1"/>
          <c:tx>
            <c:strRef>
              <c:f>Sheet5!$A$444</c:f>
              <c:strCache>
                <c:ptCount val="1"/>
                <c:pt idx="0">
                  <c:v>Emergency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Sheet5!$B$442:$C$442</c:f>
              <c:strCache>
                <c:ptCount val="2"/>
                <c:pt idx="0">
                  <c:v>Other</c:v>
                </c:pt>
                <c:pt idx="1">
                  <c:v>PQI</c:v>
                </c:pt>
              </c:strCache>
            </c:strRef>
          </c:cat>
          <c:val>
            <c:numRef>
              <c:f>Sheet5!$B$444:$C$444</c:f>
              <c:numCache>
                <c:formatCode>0</c:formatCode>
                <c:ptCount val="2"/>
                <c:pt idx="0">
                  <c:v>74.56</c:v>
                </c:pt>
                <c:pt idx="1">
                  <c:v>69.27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588544"/>
        <c:axId val="96590080"/>
      </c:barChart>
      <c:catAx>
        <c:axId val="965885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19050">
            <a:solidFill>
              <a:schemeClr val="tx1"/>
            </a:solidFill>
          </a:ln>
        </c:spPr>
        <c:crossAx val="96590080"/>
        <c:crosses val="autoZero"/>
        <c:auto val="1"/>
        <c:lblAlgn val="ctr"/>
        <c:lblOffset val="100"/>
        <c:noMultiLvlLbl val="0"/>
      </c:catAx>
      <c:valAx>
        <c:axId val="96590080"/>
        <c:scaling>
          <c:orientation val="minMax"/>
          <c:max val="100"/>
        </c:scaling>
        <c:delete val="0"/>
        <c:axPos val="l"/>
        <c:majorGridlines>
          <c:spPr>
            <a:ln w="19050">
              <a:solidFill>
                <a:schemeClr val="tx1"/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</a:t>
                </a: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spPr>
          <a:ln w="19050">
            <a:solidFill>
              <a:schemeClr val="tx1"/>
            </a:solidFill>
          </a:ln>
        </c:spPr>
        <c:crossAx val="96588544"/>
        <c:crosses val="autoZero"/>
        <c:crossBetween val="between"/>
      </c:valAx>
      <c:spPr>
        <a:ln w="19050">
          <a:solidFill>
            <a:schemeClr val="tx1"/>
          </a:solidFill>
        </a:ln>
      </c:spPr>
    </c:plotArea>
    <c:legend>
      <c:legendPos val="t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BC696-5687-4E48-B404-31A88CB3472C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1E5F2-1DCF-43D8-8A55-8673B3C1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23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D66AE-A7DE-4A07-B428-8A8E93EEF8C8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E64288-6816-40C7-B130-9AE278651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07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8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3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6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6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3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6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54C7-BA35-425C-88A1-ACE51860C8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79D5-6327-4890-AFB5-A83AD449F0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438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83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557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458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982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85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99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32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834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702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8768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14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3600" b="1" baseline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95400"/>
            <a:ext cx="8229600" cy="47244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Arial" pitchFamily="34" charset="0"/>
              <a:buChar char="•"/>
              <a:defRPr sz="2800" b="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accent5">
                  <a:lumMod val="40000"/>
                  <a:lumOff val="60000"/>
                </a:schemeClr>
              </a:buClr>
              <a:buSzPct val="100000"/>
              <a:buFont typeface="Arial" pitchFamily="34" charset="0"/>
              <a:buChar char="•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chemeClr val="accent5">
                  <a:lumMod val="40000"/>
                  <a:lumOff val="60000"/>
                </a:schemeClr>
              </a:buClr>
              <a:buSzPct val="100000"/>
              <a:buFont typeface="Arial" pitchFamily="34" charset="0"/>
              <a:buChar char="•"/>
              <a:defRPr sz="2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Arial" pitchFamily="34" charset="0"/>
              <a:buChar char="•"/>
              <a:defRPr sz="20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0960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i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</a:t>
            </a:r>
            <a:endParaRPr lang="en-US" dirty="0"/>
          </a:p>
        </p:txBody>
      </p:sp>
      <p:sp>
        <p:nvSpPr>
          <p:cNvPr id="6" name="Line 5"/>
          <p:cNvSpPr>
            <a:spLocks noChangeShapeType="1"/>
          </p:cNvSpPr>
          <p:nvPr userDrawn="1"/>
        </p:nvSpPr>
        <p:spPr bwMode="auto">
          <a:xfrm>
            <a:off x="533400" y="1143000"/>
            <a:ext cx="8153400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3643981"/>
      </p:ext>
    </p:extLst>
  </p:cSld>
  <p:clrMapOvr>
    <a:masterClrMapping/>
  </p:clrMapOvr>
  <p:transition>
    <p:fade/>
  </p:transition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987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07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16721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44411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2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226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244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3411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154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716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2259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4026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4757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9519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54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3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6411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3600" b="1" baseline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95400"/>
            <a:ext cx="8229600" cy="47244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Arial" pitchFamily="34" charset="0"/>
              <a:buChar char="•"/>
              <a:defRPr sz="2800" b="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accent5">
                  <a:lumMod val="40000"/>
                  <a:lumOff val="60000"/>
                </a:schemeClr>
              </a:buClr>
              <a:buSzPct val="100000"/>
              <a:buFont typeface="Arial" pitchFamily="34" charset="0"/>
              <a:buChar char="•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chemeClr val="accent5">
                  <a:lumMod val="40000"/>
                  <a:lumOff val="60000"/>
                </a:schemeClr>
              </a:buClr>
              <a:buSzPct val="100000"/>
              <a:buFont typeface="Arial" pitchFamily="34" charset="0"/>
              <a:buChar char="•"/>
              <a:defRPr sz="2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Arial" pitchFamily="34" charset="0"/>
              <a:buChar char="•"/>
              <a:defRPr sz="20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0960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i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</a:t>
            </a:r>
            <a:endParaRPr lang="en-US" dirty="0"/>
          </a:p>
        </p:txBody>
      </p:sp>
      <p:sp>
        <p:nvSpPr>
          <p:cNvPr id="6" name="Line 5"/>
          <p:cNvSpPr>
            <a:spLocks noChangeShapeType="1"/>
          </p:cNvSpPr>
          <p:nvPr userDrawn="1"/>
        </p:nvSpPr>
        <p:spPr bwMode="auto">
          <a:xfrm>
            <a:off x="533400" y="1143000"/>
            <a:ext cx="8153400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2702071"/>
      </p:ext>
    </p:extLst>
  </p:cSld>
  <p:clrMapOvr>
    <a:masterClrMapping/>
  </p:clrMapOvr>
  <p:transition>
    <p:fade/>
  </p:transition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461216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191238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861589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08406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5073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9322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032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366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1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6711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3688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178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580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9077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2270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1475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3600" b="1" baseline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95400"/>
            <a:ext cx="8229600" cy="47244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Arial" pitchFamily="34" charset="0"/>
              <a:buChar char="•"/>
              <a:defRPr sz="2800" b="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accent5">
                  <a:lumMod val="40000"/>
                  <a:lumOff val="60000"/>
                </a:schemeClr>
              </a:buClr>
              <a:buSzPct val="100000"/>
              <a:buFont typeface="Arial" pitchFamily="34" charset="0"/>
              <a:buChar char="•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chemeClr val="accent5">
                  <a:lumMod val="40000"/>
                  <a:lumOff val="60000"/>
                </a:schemeClr>
              </a:buClr>
              <a:buSzPct val="100000"/>
              <a:buFont typeface="Arial" pitchFamily="34" charset="0"/>
              <a:buChar char="•"/>
              <a:defRPr sz="2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Arial" pitchFamily="34" charset="0"/>
              <a:buChar char="•"/>
              <a:defRPr sz="20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0960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i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</a:t>
            </a:r>
            <a:endParaRPr lang="en-US" dirty="0"/>
          </a:p>
        </p:txBody>
      </p:sp>
      <p:sp>
        <p:nvSpPr>
          <p:cNvPr id="6" name="Line 5"/>
          <p:cNvSpPr>
            <a:spLocks noChangeShapeType="1"/>
          </p:cNvSpPr>
          <p:nvPr userDrawn="1"/>
        </p:nvSpPr>
        <p:spPr bwMode="auto">
          <a:xfrm>
            <a:off x="533400" y="1143000"/>
            <a:ext cx="8153400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765242"/>
      </p:ext>
    </p:extLst>
  </p:cSld>
  <p:clrMapOvr>
    <a:masterClrMapping/>
  </p:clrMapOvr>
  <p:transition>
    <p:fade/>
  </p:transition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2636412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55374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0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754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697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82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54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132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052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883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49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92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426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0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064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7" y="27305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1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1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hyperlink" Target="http://www.youtube.com/azdhs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www.twitter.com/azdhs" TargetMode="External"/><Relationship Id="rId25" Type="http://schemas.openxmlformats.org/officeDocument/2006/relationships/hyperlink" Target="http://www.linkedin.com/company/arizona-department-of-health-services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azdhs.gov/" TargetMode="External"/><Relationship Id="rId23" Type="http://schemas.openxmlformats.org/officeDocument/2006/relationships/hyperlink" Target="http://directorsblog.health.azdhs.gov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://www.facebook.com/pages/Phoenix-AZ/Arizona-Department-of-Health-Services/114962494972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hyperlink" Target="http://www.azdhs.gov/" TargetMode="External"/><Relationship Id="rId26" Type="http://schemas.openxmlformats.org/officeDocument/2006/relationships/hyperlink" Target="http://directorsblog.health.azdhs.gov/" TargetMode="External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hyperlink" Target="http://www.twitter.com/azdhs" TargetMode="External"/><Relationship Id="rId29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hyperlink" Target="http://www.youtube.com/azdhs" TargetMode="Externa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image" Target="../media/image3.png"/><Relationship Id="rId28" Type="http://schemas.openxmlformats.org/officeDocument/2006/relationships/hyperlink" Target="http://www.linkedin.com/company/arizona-department-of-health-services" TargetMode="Externa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hyperlink" Target="http://www.facebook.com/pages/Phoenix-AZ/Arizona-Department-of-Health-Services/114962494972" TargetMode="External"/><Relationship Id="rId27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hyperlink" Target="http://www.azdhs.gov/" TargetMode="External"/><Relationship Id="rId26" Type="http://schemas.openxmlformats.org/officeDocument/2006/relationships/hyperlink" Target="http://directorsblog.health.azdhs.gov/" TargetMode="External"/><Relationship Id="rId3" Type="http://schemas.openxmlformats.org/officeDocument/2006/relationships/slideLayout" Target="../slideLayouts/slideLayout32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theme" Target="../theme/theme3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hyperlink" Target="http://www.twitter.com/azdhs" TargetMode="External"/><Relationship Id="rId29" Type="http://schemas.openxmlformats.org/officeDocument/2006/relationships/image" Target="../media/image6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hyperlink" Target="http://www.youtube.com/azdhs" TargetMode="Externa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image" Target="../media/image3.png"/><Relationship Id="rId28" Type="http://schemas.openxmlformats.org/officeDocument/2006/relationships/hyperlink" Target="http://www.linkedin.com/company/arizona-department-of-health-services" TargetMode="External"/><Relationship Id="rId10" Type="http://schemas.openxmlformats.org/officeDocument/2006/relationships/slideLayout" Target="../slideLayouts/slideLayout3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hyperlink" Target="http://www.facebook.com/pages/Phoenix-AZ/Arizona-Department-of-Health-Services/114962494972" TargetMode="External"/><Relationship Id="rId27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hyperlink" Target="http://www.twitter.com/azdhs" TargetMode="External"/><Relationship Id="rId26" Type="http://schemas.openxmlformats.org/officeDocument/2006/relationships/hyperlink" Target="http://www.linkedin.com/company/arizona-department-of-health-services" TargetMode="External"/><Relationship Id="rId3" Type="http://schemas.openxmlformats.org/officeDocument/2006/relationships/slideLayout" Target="../slideLayouts/slideLayout48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image" Target="../media/image1.png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47.xml"/><Relationship Id="rId16" Type="http://schemas.openxmlformats.org/officeDocument/2006/relationships/hyperlink" Target="http://www.azdhs.gov/" TargetMode="External"/><Relationship Id="rId20" Type="http://schemas.openxmlformats.org/officeDocument/2006/relationships/hyperlink" Target="http://www.facebook.com/pages/Phoenix-AZ/Arizona-Department-of-Health-Services/114962494972" TargetMode="Externa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hyperlink" Target="http://directorsblog.health.azdhs.gov/" TargetMode="Externa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4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hyperlink" Target="http://www.youtube.com/azdhs" TargetMode="External"/><Relationship Id="rId27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8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88557"/>
            <a:ext cx="1676400" cy="2251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88557"/>
            <a:ext cx="7391400" cy="228600"/>
          </a:xfrm>
          <a:prstGeom prst="rect">
            <a:avLst/>
          </a:prstGeom>
          <a:solidFill>
            <a:srgbClr val="2061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/>
              </a:solidFill>
            </a:endParaRPr>
          </a:p>
        </p:txBody>
      </p:sp>
      <p:pic>
        <p:nvPicPr>
          <p:cNvPr id="10" name="Picture 9">
            <a:hlinkClick r:id="rId15" tooltip="Visit the ADHS website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16" y="6131545"/>
            <a:ext cx="870173" cy="618506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/>
        </p:nvSpPr>
        <p:spPr>
          <a:xfrm>
            <a:off x="1727887" y="6290407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t>Health and Wellness for all Arizonans</a:t>
            </a:r>
            <a:endParaRPr lang="en-US" sz="1400" i="1" dirty="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27537" y="6134253"/>
            <a:ext cx="7429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pitchFamily="34" charset="0"/>
              </a:rPr>
              <a:t>azdhs.gov</a:t>
            </a:r>
            <a:endParaRPr lang="en-US" sz="9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Arial" pitchFamily="34" charset="0"/>
            </a:endParaRPr>
          </a:p>
        </p:txBody>
      </p:sp>
      <p:pic>
        <p:nvPicPr>
          <p:cNvPr id="13" name="Picture 12">
            <a:hlinkClick r:id="rId17" tooltip="Follow ADHS on Twitter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6353782"/>
            <a:ext cx="214688" cy="214688"/>
          </a:xfrm>
          <a:prstGeom prst="rect">
            <a:avLst/>
          </a:prstGeom>
          <a:effectLst>
            <a:glow>
              <a:schemeClr val="bg1">
                <a:alpha val="20000"/>
              </a:schemeClr>
            </a:glow>
            <a:reflection blurRad="6350" stA="25000" endPos="40000" dist="12700" dir="5400000" sy="-100000" algn="bl" rotWithShape="0"/>
          </a:effectLst>
        </p:spPr>
      </p:pic>
      <p:pic>
        <p:nvPicPr>
          <p:cNvPr id="14" name="Picture 13">
            <a:hlinkClick r:id="rId19" tooltip="Follow ADHS on Facebook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47" y="6353782"/>
            <a:ext cx="214688" cy="214688"/>
          </a:xfrm>
          <a:prstGeom prst="rect">
            <a:avLst/>
          </a:prstGeom>
          <a:effectLst>
            <a:reflection blurRad="6350" stA="25000" endPos="40000" dist="12700" dir="5400000" sy="-100000" algn="bl" rotWithShape="0"/>
          </a:effectLst>
        </p:spPr>
      </p:pic>
      <p:pic>
        <p:nvPicPr>
          <p:cNvPr id="15" name="Picture 14">
            <a:hlinkClick r:id="rId21" tooltip="Watch ADHS on YouTube"/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936" y="6353782"/>
            <a:ext cx="214688" cy="214688"/>
          </a:xfrm>
          <a:prstGeom prst="rect">
            <a:avLst/>
          </a:prstGeom>
          <a:effectLst>
            <a:reflection blurRad="6350" stA="25000" endPos="40000" dist="12700" dir="5400000" sy="-100000" algn="bl" rotWithShape="0"/>
          </a:effectLst>
        </p:spPr>
      </p:pic>
      <p:pic>
        <p:nvPicPr>
          <p:cNvPr id="16" name="Picture 15">
            <a:hlinkClick r:id="rId23" tooltip="Read the ADHS Director's Blog"/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936" y="6353782"/>
            <a:ext cx="214688" cy="214688"/>
          </a:xfrm>
          <a:prstGeom prst="rect">
            <a:avLst/>
          </a:prstGeom>
          <a:effectLst>
            <a:reflection blurRad="6350" stA="25000" endPos="40000" dist="12700" dir="5400000" sy="-100000" algn="bl" rotWithShape="0"/>
          </a:effectLst>
        </p:spPr>
      </p:pic>
      <p:pic>
        <p:nvPicPr>
          <p:cNvPr id="17" name="Picture 16">
            <a:hlinkClick r:id="rId25" tooltip="Exchange information, ideas, and opportunities with ADHS on LinkedIn"/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28" y="6353782"/>
            <a:ext cx="214688" cy="214688"/>
          </a:xfrm>
          <a:prstGeom prst="rect">
            <a:avLst/>
          </a:prstGeom>
          <a:effectLst>
            <a:reflection blurRad="6350" stA="25000" endPos="40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27122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4934B59-87B0-4D56-8B9B-418A747A3E69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7/17/2014</a:t>
            </a:fld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75F288C-2AD9-4F01-A017-F4F03D5DBA27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88557"/>
            <a:ext cx="1676400" cy="2251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88557"/>
            <a:ext cx="7391400" cy="228600"/>
          </a:xfrm>
          <a:prstGeom prst="rect">
            <a:avLst/>
          </a:prstGeom>
          <a:solidFill>
            <a:srgbClr val="2061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/>
              </a:solidFill>
            </a:endParaRPr>
          </a:p>
        </p:txBody>
      </p:sp>
      <p:pic>
        <p:nvPicPr>
          <p:cNvPr id="10" name="Picture 9">
            <a:hlinkClick r:id="rId18" tooltip="Visit the ADHS website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16" y="6131545"/>
            <a:ext cx="870173" cy="618506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/>
        </p:nvSpPr>
        <p:spPr>
          <a:xfrm>
            <a:off x="1727887" y="6290404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t>Health and Wellness for all Arizonans</a:t>
            </a:r>
            <a:endParaRPr lang="en-US" sz="1400" b="0" i="1" dirty="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27533" y="6134253"/>
            <a:ext cx="7429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b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pitchFamily="34" charset="0"/>
              </a:rPr>
              <a:t>azdhs.gov</a:t>
            </a:r>
            <a:endParaRPr lang="en-US" sz="900" b="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Arial" pitchFamily="34" charset="0"/>
            </a:endParaRPr>
          </a:p>
        </p:txBody>
      </p:sp>
      <p:pic>
        <p:nvPicPr>
          <p:cNvPr id="13" name="Picture 12">
            <a:hlinkClick r:id="rId20" tooltip="Follow ADHS on Twitter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6353782"/>
            <a:ext cx="214688" cy="214688"/>
          </a:xfrm>
          <a:prstGeom prst="rect">
            <a:avLst/>
          </a:prstGeom>
          <a:effectLst>
            <a:glow>
              <a:schemeClr val="bg1">
                <a:alpha val="20000"/>
              </a:schemeClr>
            </a:glow>
            <a:reflection blurRad="6350" stA="25000" endPos="40000" dist="12700" dir="5400000" sy="-100000" algn="bl" rotWithShape="0"/>
          </a:effectLst>
        </p:spPr>
      </p:pic>
      <p:pic>
        <p:nvPicPr>
          <p:cNvPr id="14" name="Picture 13">
            <a:hlinkClick r:id="rId22" tooltip="Follow ADHS on Facebook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47" y="6353782"/>
            <a:ext cx="214688" cy="214688"/>
          </a:xfrm>
          <a:prstGeom prst="rect">
            <a:avLst/>
          </a:prstGeom>
          <a:effectLst>
            <a:reflection blurRad="6350" stA="25000" endPos="40000" dist="12700" dir="5400000" sy="-100000" algn="bl" rotWithShape="0"/>
          </a:effectLst>
        </p:spPr>
      </p:pic>
      <p:pic>
        <p:nvPicPr>
          <p:cNvPr id="15" name="Picture 14">
            <a:hlinkClick r:id="rId24" tooltip="Watch ADHS on YouTube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936" y="6353782"/>
            <a:ext cx="214688" cy="214688"/>
          </a:xfrm>
          <a:prstGeom prst="rect">
            <a:avLst/>
          </a:prstGeom>
          <a:effectLst>
            <a:reflection blurRad="6350" stA="25000" endPos="40000" dist="12700" dir="5400000" sy="-100000" algn="bl" rotWithShape="0"/>
          </a:effectLst>
        </p:spPr>
      </p:pic>
      <p:pic>
        <p:nvPicPr>
          <p:cNvPr id="16" name="Picture 15">
            <a:hlinkClick r:id="rId26" tooltip="Read the ADHS Director's Blog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936" y="6353782"/>
            <a:ext cx="214688" cy="214688"/>
          </a:xfrm>
          <a:prstGeom prst="rect">
            <a:avLst/>
          </a:prstGeom>
          <a:effectLst>
            <a:reflection blurRad="6350" stA="25000" endPos="40000" dist="12700" dir="5400000" sy="-100000" algn="bl" rotWithShape="0"/>
          </a:effectLst>
        </p:spPr>
      </p:pic>
      <p:pic>
        <p:nvPicPr>
          <p:cNvPr id="17" name="Picture 16">
            <a:hlinkClick r:id="rId28" tooltip="Exchange information, ideas, and opportunities with ADHS on LinkedIn"/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28" y="6353782"/>
            <a:ext cx="214688" cy="214688"/>
          </a:xfrm>
          <a:prstGeom prst="rect">
            <a:avLst/>
          </a:prstGeom>
          <a:effectLst>
            <a:reflection blurRad="6350" stA="25000" endPos="40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0266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4934B59-87B0-4D56-8B9B-418A747A3E69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7/17/2014</a:t>
            </a:fld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75F288C-2AD9-4F01-A017-F4F03D5DBA27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88557"/>
            <a:ext cx="1676400" cy="2251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88557"/>
            <a:ext cx="7391400" cy="228600"/>
          </a:xfrm>
          <a:prstGeom prst="rect">
            <a:avLst/>
          </a:prstGeom>
          <a:solidFill>
            <a:srgbClr val="2061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/>
              </a:solidFill>
            </a:endParaRPr>
          </a:p>
        </p:txBody>
      </p:sp>
      <p:pic>
        <p:nvPicPr>
          <p:cNvPr id="10" name="Picture 9">
            <a:hlinkClick r:id="rId18" tooltip="Visit the ADHS website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16" y="6131545"/>
            <a:ext cx="870173" cy="618506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/>
        </p:nvSpPr>
        <p:spPr>
          <a:xfrm>
            <a:off x="1727887" y="6290404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t>Health and Wellness for all Arizonans</a:t>
            </a:r>
            <a:endParaRPr lang="en-US" sz="1400" b="0" i="1" dirty="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27533" y="6134253"/>
            <a:ext cx="7429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b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pitchFamily="34" charset="0"/>
              </a:rPr>
              <a:t>azdhs.gov</a:t>
            </a:r>
            <a:endParaRPr lang="en-US" sz="900" b="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Arial" pitchFamily="34" charset="0"/>
            </a:endParaRPr>
          </a:p>
        </p:txBody>
      </p:sp>
      <p:pic>
        <p:nvPicPr>
          <p:cNvPr id="13" name="Picture 12">
            <a:hlinkClick r:id="rId20" tooltip="Follow ADHS on Twitter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6353782"/>
            <a:ext cx="214688" cy="214688"/>
          </a:xfrm>
          <a:prstGeom prst="rect">
            <a:avLst/>
          </a:prstGeom>
          <a:effectLst>
            <a:glow>
              <a:schemeClr val="bg1">
                <a:alpha val="20000"/>
              </a:schemeClr>
            </a:glow>
            <a:reflection blurRad="6350" stA="25000" endPos="40000" dist="12700" dir="5400000" sy="-100000" algn="bl" rotWithShape="0"/>
          </a:effectLst>
        </p:spPr>
      </p:pic>
      <p:pic>
        <p:nvPicPr>
          <p:cNvPr id="14" name="Picture 13">
            <a:hlinkClick r:id="rId22" tooltip="Follow ADHS on Facebook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47" y="6353782"/>
            <a:ext cx="214688" cy="214688"/>
          </a:xfrm>
          <a:prstGeom prst="rect">
            <a:avLst/>
          </a:prstGeom>
          <a:effectLst>
            <a:reflection blurRad="6350" stA="25000" endPos="40000" dist="12700" dir="5400000" sy="-100000" algn="bl" rotWithShape="0"/>
          </a:effectLst>
        </p:spPr>
      </p:pic>
      <p:pic>
        <p:nvPicPr>
          <p:cNvPr id="15" name="Picture 14">
            <a:hlinkClick r:id="rId24" tooltip="Watch ADHS on YouTube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936" y="6353782"/>
            <a:ext cx="214688" cy="214688"/>
          </a:xfrm>
          <a:prstGeom prst="rect">
            <a:avLst/>
          </a:prstGeom>
          <a:effectLst>
            <a:reflection blurRad="6350" stA="25000" endPos="40000" dist="12700" dir="5400000" sy="-100000" algn="bl" rotWithShape="0"/>
          </a:effectLst>
        </p:spPr>
      </p:pic>
      <p:pic>
        <p:nvPicPr>
          <p:cNvPr id="16" name="Picture 15">
            <a:hlinkClick r:id="rId26" tooltip="Read the ADHS Director's Blog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936" y="6353782"/>
            <a:ext cx="214688" cy="214688"/>
          </a:xfrm>
          <a:prstGeom prst="rect">
            <a:avLst/>
          </a:prstGeom>
          <a:effectLst>
            <a:reflection blurRad="6350" stA="25000" endPos="40000" dist="12700" dir="5400000" sy="-100000" algn="bl" rotWithShape="0"/>
          </a:effectLst>
        </p:spPr>
      </p:pic>
      <p:pic>
        <p:nvPicPr>
          <p:cNvPr id="17" name="Picture 16">
            <a:hlinkClick r:id="rId28" tooltip="Exchange information, ideas, and opportunities with ADHS on LinkedIn"/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28" y="6353782"/>
            <a:ext cx="214688" cy="214688"/>
          </a:xfrm>
          <a:prstGeom prst="rect">
            <a:avLst/>
          </a:prstGeom>
          <a:effectLst>
            <a:reflection blurRad="6350" stA="25000" endPos="40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602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4934B59-87B0-4D56-8B9B-418A747A3E69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7/17/2014</a:t>
            </a:fld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75F288C-2AD9-4F01-A017-F4F03D5DBA27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88557"/>
            <a:ext cx="1676400" cy="2251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88557"/>
            <a:ext cx="7391400" cy="228600"/>
          </a:xfrm>
          <a:prstGeom prst="rect">
            <a:avLst/>
          </a:prstGeom>
          <a:solidFill>
            <a:srgbClr val="2061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/>
              </a:solidFill>
            </a:endParaRPr>
          </a:p>
        </p:txBody>
      </p:sp>
      <p:pic>
        <p:nvPicPr>
          <p:cNvPr id="10" name="Picture 9">
            <a:hlinkClick r:id="rId16" tooltip="Visit the ADHS website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16" y="6131545"/>
            <a:ext cx="870173" cy="618506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/>
        </p:nvSpPr>
        <p:spPr>
          <a:xfrm>
            <a:off x="1727887" y="6290404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t>Health and Wellness for all Arizonans</a:t>
            </a:r>
            <a:endParaRPr lang="en-US" sz="1400" b="0" i="1" dirty="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27533" y="6134253"/>
            <a:ext cx="7429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b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pitchFamily="34" charset="0"/>
              </a:rPr>
              <a:t>azdhs.gov</a:t>
            </a:r>
            <a:endParaRPr lang="en-US" sz="900" b="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Arial" pitchFamily="34" charset="0"/>
            </a:endParaRPr>
          </a:p>
        </p:txBody>
      </p:sp>
      <p:pic>
        <p:nvPicPr>
          <p:cNvPr id="13" name="Picture 12">
            <a:hlinkClick r:id="rId18" tooltip="Follow ADHS on Twitter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6353782"/>
            <a:ext cx="214688" cy="214688"/>
          </a:xfrm>
          <a:prstGeom prst="rect">
            <a:avLst/>
          </a:prstGeom>
          <a:effectLst>
            <a:glow>
              <a:schemeClr val="bg1">
                <a:alpha val="20000"/>
              </a:schemeClr>
            </a:glow>
            <a:reflection blurRad="6350" stA="25000" endPos="40000" dist="12700" dir="5400000" sy="-100000" algn="bl" rotWithShape="0"/>
          </a:effectLst>
        </p:spPr>
      </p:pic>
      <p:pic>
        <p:nvPicPr>
          <p:cNvPr id="14" name="Picture 13">
            <a:hlinkClick r:id="rId20" tooltip="Follow ADHS on Facebook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47" y="6353782"/>
            <a:ext cx="214688" cy="214688"/>
          </a:xfrm>
          <a:prstGeom prst="rect">
            <a:avLst/>
          </a:prstGeom>
          <a:effectLst>
            <a:reflection blurRad="6350" stA="25000" endPos="40000" dist="12700" dir="5400000" sy="-100000" algn="bl" rotWithShape="0"/>
          </a:effectLst>
        </p:spPr>
      </p:pic>
      <p:pic>
        <p:nvPicPr>
          <p:cNvPr id="15" name="Picture 14">
            <a:hlinkClick r:id="rId22" tooltip="Watch ADHS on YouTube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936" y="6353782"/>
            <a:ext cx="214688" cy="214688"/>
          </a:xfrm>
          <a:prstGeom prst="rect">
            <a:avLst/>
          </a:prstGeom>
          <a:effectLst>
            <a:reflection blurRad="6350" stA="25000" endPos="40000" dist="12700" dir="5400000" sy="-100000" algn="bl" rotWithShape="0"/>
          </a:effectLst>
        </p:spPr>
      </p:pic>
      <p:pic>
        <p:nvPicPr>
          <p:cNvPr id="16" name="Picture 15">
            <a:hlinkClick r:id="rId24" tooltip="Read the ADHS Director's Blog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936" y="6353782"/>
            <a:ext cx="214688" cy="214688"/>
          </a:xfrm>
          <a:prstGeom prst="rect">
            <a:avLst/>
          </a:prstGeom>
          <a:effectLst>
            <a:reflection blurRad="6350" stA="25000" endPos="40000" dist="12700" dir="5400000" sy="-100000" algn="bl" rotWithShape="0"/>
          </a:effectLst>
        </p:spPr>
      </p:pic>
      <p:pic>
        <p:nvPicPr>
          <p:cNvPr id="17" name="Picture 16">
            <a:hlinkClick r:id="rId26" tooltip="Exchange information, ideas, and opportunities with ADHS on LinkedIn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28" y="6353782"/>
            <a:ext cx="214688" cy="214688"/>
          </a:xfrm>
          <a:prstGeom prst="rect">
            <a:avLst/>
          </a:prstGeom>
          <a:effectLst>
            <a:reflection blurRad="6350" stA="25000" endPos="40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6064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C81FA1F-08C7-4F04-A60D-EDA4FB66164B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7/17/2014</a:t>
            </a:fld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02734E5-5135-4FDE-9B92-B4ACDDC51050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8153400" y="5658851"/>
            <a:ext cx="750727" cy="533400"/>
            <a:chOff x="3368598" y="4800600"/>
            <a:chExt cx="806605" cy="573102"/>
          </a:xfrm>
        </p:grpSpPr>
        <p:sp>
          <p:nvSpPr>
            <p:cNvPr id="7" name="Rounded Rectangle 6"/>
            <p:cNvSpPr/>
            <p:nvPr userDrawn="1"/>
          </p:nvSpPr>
          <p:spPr>
            <a:xfrm>
              <a:off x="3390900" y="4884938"/>
              <a:ext cx="762000" cy="44561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8598" y="4800600"/>
              <a:ext cx="806605" cy="573102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5334000" y="6248400"/>
            <a:ext cx="3429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Health and Wellness for all Arizonans</a:t>
            </a:r>
            <a:endParaRPr lang="en-US" sz="1600" i="1" dirty="0">
              <a:ln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47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haleel.hussaini@azdhs.gov" TargetMode="External"/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/>
          <a:lstStyle/>
          <a:p>
            <a:r>
              <a:rPr lang="en-US" dirty="0" smtClean="0"/>
              <a:t>Bureau of Public Health Statistics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19600" y="42672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Khaleel S. Hussaini Ph.D.</a:t>
            </a:r>
          </a:p>
          <a:p>
            <a:r>
              <a:rPr lang="en-US" sz="2400" dirty="0" smtClean="0"/>
              <a:t>Chief, Public Health Statistics</a:t>
            </a:r>
          </a:p>
          <a:p>
            <a:r>
              <a:rPr lang="en-US" sz="2400" dirty="0" smtClean="0">
                <a:hlinkClick r:id="rId2"/>
              </a:rPr>
              <a:t>khaleel.hussaini@azdhs.gov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222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Charges by Payer type</a:t>
            </a:r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17021"/>
            <a:ext cx="8715375" cy="608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52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Charges by Payer type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0227"/>
            <a:ext cx="8534400" cy="5959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52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Charges by Payer type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64" y="685800"/>
            <a:ext cx="8730309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52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Charges by Payer type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685800"/>
            <a:ext cx="8686799" cy="610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84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Charges by Payer type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1" y="762000"/>
            <a:ext cx="8639175" cy="603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84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Charges by Payer type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93" y="762000"/>
            <a:ext cx="8786191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84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Charges by Payer type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754602"/>
            <a:ext cx="8679124" cy="609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84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Charges by Payer type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673547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24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92"/>
            <a:ext cx="8229600" cy="884808"/>
          </a:xfrm>
        </p:spPr>
        <p:txBody>
          <a:bodyPr/>
          <a:lstStyle/>
          <a:p>
            <a:r>
              <a:rPr lang="en-US" dirty="0" smtClean="0"/>
              <a:t>So what…?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178" y="996518"/>
            <a:ext cx="8529222" cy="4642281"/>
          </a:xfrm>
        </p:spPr>
        <p:txBody>
          <a:bodyPr/>
          <a:lstStyle/>
          <a:p>
            <a:r>
              <a:rPr lang="en-US" dirty="0" smtClean="0"/>
              <a:t>Are the top DRGs and Principal Diagnosis cases consistent with reality?</a:t>
            </a:r>
          </a:p>
          <a:p>
            <a:endParaRPr lang="en-US" dirty="0" smtClean="0"/>
          </a:p>
          <a:p>
            <a:r>
              <a:rPr lang="en-US" dirty="0" smtClean="0"/>
              <a:t>What data elements can comprise of hospital price transparency?</a:t>
            </a:r>
          </a:p>
          <a:p>
            <a:endParaRPr lang="en-US" dirty="0" smtClean="0"/>
          </a:p>
          <a:p>
            <a:r>
              <a:rPr lang="en-US" dirty="0" smtClean="0"/>
              <a:t>Who champions this cause and what resources are needed?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33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914400"/>
          </a:xfrm>
        </p:spPr>
        <p:txBody>
          <a:bodyPr/>
          <a:lstStyle/>
          <a:p>
            <a:r>
              <a:rPr lang="en-US" dirty="0" smtClean="0"/>
              <a:t>Hospital Discharge Data 2008-2013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47545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16,543,849 inpatient and emergency department records during 2008-2013.</a:t>
            </a:r>
          </a:p>
          <a:p>
            <a:endParaRPr lang="en-US" dirty="0"/>
          </a:p>
          <a:p>
            <a:r>
              <a:rPr lang="en-US" dirty="0" smtClean="0"/>
              <a:t>Cases with a discharge status as ‘dead’ and/or newborns were excluded. </a:t>
            </a:r>
          </a:p>
          <a:p>
            <a:endParaRPr lang="en-US" dirty="0"/>
          </a:p>
          <a:p>
            <a:r>
              <a:rPr lang="en-US" dirty="0" smtClean="0"/>
              <a:t>Utilized standard DRGs and ICD 9 CM codes.</a:t>
            </a:r>
          </a:p>
          <a:p>
            <a:endParaRPr lang="en-US" dirty="0"/>
          </a:p>
          <a:p>
            <a:r>
              <a:rPr lang="en-US" dirty="0" smtClean="0"/>
              <a:t>Prevention Quality Indicators (PQI) as well as top 20 DRGs and top 20 ICD (i.e. Principal </a:t>
            </a:r>
            <a:r>
              <a:rPr lang="en-US" dirty="0" err="1" smtClean="0"/>
              <a:t>Dx</a:t>
            </a:r>
            <a:r>
              <a:rPr lang="en-US" dirty="0" smtClean="0"/>
              <a:t>) were analyzed for inpatient hospitalization.</a:t>
            </a:r>
          </a:p>
          <a:p>
            <a:endParaRPr lang="en-US" dirty="0" smtClean="0"/>
          </a:p>
          <a:p>
            <a:r>
              <a:rPr lang="en-US" dirty="0" smtClean="0"/>
              <a:t>Analyzed length of stay (LOS) and total charges.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60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Prevention Quality Indicators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9184" y="791676"/>
            <a:ext cx="3810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Bacterial Pneumonia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Dehydration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Congestive Heart Failure (CHF)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Hypertension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Adult Asthma Admission (AAA)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Chronic Obstructive Pulmonary Disorder (COPD)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Uncontrolled Diabetes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Diabetes Short-term Complications</a:t>
            </a:r>
            <a:endParaRPr lang="en-US" sz="2400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488291"/>
              </p:ext>
            </p:extLst>
          </p:nvPr>
        </p:nvGraphicFramePr>
        <p:xfrm>
          <a:off x="3733800" y="791676"/>
          <a:ext cx="5257800" cy="4770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752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Prevention Quality Indicators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37" y="685800"/>
            <a:ext cx="8208563" cy="502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39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Inpatient Hospitalizations 2008-2013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101743"/>
              </p:ext>
            </p:extLst>
          </p:nvPr>
        </p:nvGraphicFramePr>
        <p:xfrm>
          <a:off x="304800" y="1066800"/>
          <a:ext cx="8534401" cy="54897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5235"/>
                <a:gridCol w="6168990"/>
                <a:gridCol w="927241"/>
                <a:gridCol w="1002935"/>
              </a:tblGrid>
              <a:tr h="2530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#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Top 20 DRGs (Diagnostic Related Groups) 2008-2013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Counts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Percent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0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Vaginal Delivery W/O Complicating Diagnoses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   310,631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7.68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195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Major Joint Replacement Or Reattachment Of Lower Extremity W/O </a:t>
                      </a:r>
                      <a:r>
                        <a:rPr lang="en-US" sz="1400" u="none" strike="noStrike" dirty="0" err="1">
                          <a:effectLst/>
                        </a:rPr>
                        <a:t>Mcc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   123,935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3.06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  <a:tr h="2530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Psychoses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   111,033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2.74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  <a:tr h="2530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Esophagitis, </a:t>
                      </a:r>
                      <a:r>
                        <a:rPr lang="en-US" sz="1400" u="none" strike="noStrike" dirty="0" err="1">
                          <a:effectLst/>
                        </a:rPr>
                        <a:t>Gastroent</a:t>
                      </a:r>
                      <a:r>
                        <a:rPr lang="en-US" sz="1400" u="none" strike="noStrike" dirty="0">
                          <a:effectLst/>
                        </a:rPr>
                        <a:t> &amp; </a:t>
                      </a:r>
                      <a:r>
                        <a:rPr lang="en-US" sz="1400" u="none" strike="noStrike" dirty="0" err="1">
                          <a:effectLst/>
                        </a:rPr>
                        <a:t>Misc</a:t>
                      </a:r>
                      <a:r>
                        <a:rPr lang="en-US" sz="1400" u="none" strike="noStrike" dirty="0">
                          <a:effectLst/>
                        </a:rPr>
                        <a:t> Digest Disorders W/O </a:t>
                      </a:r>
                      <a:r>
                        <a:rPr lang="en-US" sz="1400" u="none" strike="noStrike" dirty="0" err="1">
                          <a:effectLst/>
                        </a:rPr>
                        <a:t>Mcc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   103,562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2.56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  <a:tr h="2530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Cesarean Section W/O Cc/</a:t>
                      </a:r>
                      <a:r>
                        <a:rPr lang="en-US" sz="1400" u="none" strike="noStrike" dirty="0" err="1">
                          <a:effectLst/>
                        </a:rPr>
                        <a:t>Mcc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      92,426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2.28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  <a:tr h="2530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Cellulitis W/O Mcc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      64,097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1.58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  <a:tr h="2530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Septicemia </a:t>
                      </a:r>
                      <a:r>
                        <a:rPr lang="en-US" sz="1400" u="none" strike="noStrike" dirty="0" smtClean="0">
                          <a:effectLst/>
                        </a:rPr>
                        <a:t>or </a:t>
                      </a:r>
                      <a:r>
                        <a:rPr lang="en-US" sz="1400" u="none" strike="noStrike" dirty="0">
                          <a:effectLst/>
                        </a:rPr>
                        <a:t>Severe Sepsis W/O </a:t>
                      </a:r>
                      <a:r>
                        <a:rPr lang="en-US" sz="1400" u="none" strike="noStrike" dirty="0" err="1">
                          <a:effectLst/>
                        </a:rPr>
                        <a:t>Mv</a:t>
                      </a:r>
                      <a:r>
                        <a:rPr lang="en-US" sz="1400" u="none" strike="noStrike" dirty="0">
                          <a:effectLst/>
                        </a:rPr>
                        <a:t> 96+ Hours W </a:t>
                      </a:r>
                      <a:r>
                        <a:rPr lang="en-US" sz="1400" u="none" strike="noStrike" dirty="0" err="1">
                          <a:effectLst/>
                        </a:rPr>
                        <a:t>Mcc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      57,048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1.41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  <a:tr h="2530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Cesarean Section W Cc/Mcc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      56,096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1.39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  <a:tr h="2530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Kidney &amp; Urinary Tract Infections W/O Mcc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      49,856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1.23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  <a:tr h="2530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10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Simple Pneumonia &amp; Pleurisy W Cc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      47,354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1.17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  <a:tr h="2530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11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Vaginal Delivery W Complicating Diagnoses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      46,772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1.16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  <a:tr h="2530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12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Chest Pain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      46,345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1.15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  <a:tr h="2530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13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Perc Cardiovasc Proc W Drug-Eluting Stent W/O Mcc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      43,601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1.08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  <a:tr h="2530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14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Misc Disorders Of Nutrition,Metabolism,Fluids/Electrolytes W/O Mcc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      41,128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1.02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  <a:tr h="2530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15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Uterine &amp; Adnexa Proc For Non-Malignancy W/O Cc/Mcc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      37,575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0.93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  <a:tr h="2530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16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Bronchitis &amp; Asthma W/O Cc/Mcc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      37,299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0.92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  <a:tr h="2530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17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Circulatory Disorders Except Ami, W Card Cath W/O Mcc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      35,637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0.88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  <a:tr h="2530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18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Renal Failure W Cc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      32,393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  <a:tr h="2530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effectLst/>
                        </a:rPr>
                        <a:t>19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Laparoscopic Cholecystectomy W/O C.D.E. W/O Cc/Mcc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      31,952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0.79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81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20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Alcohol/Drug Abuse Or Dependence W/O Rehabilitation Therapy W/O </a:t>
                      </a:r>
                      <a:r>
                        <a:rPr lang="en-US" sz="1400" u="none" strike="noStrike" dirty="0" err="1">
                          <a:effectLst/>
                        </a:rPr>
                        <a:t>Mcc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      31,564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0.78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74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Inpatient Hospitalizations 2008-2013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978962"/>
              </p:ext>
            </p:extLst>
          </p:nvPr>
        </p:nvGraphicFramePr>
        <p:xfrm>
          <a:off x="152400" y="921058"/>
          <a:ext cx="8839200" cy="56073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6035"/>
                <a:gridCol w="6469442"/>
                <a:gridCol w="928945"/>
                <a:gridCol w="1004778"/>
              </a:tblGrid>
              <a:tr h="2546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#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Top 20 Principal Diagnoses (ICD9-CM codes) 2008-2013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Counts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Percent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279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Pneumonia, organism unspecified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     </a:t>
                      </a:r>
                      <a:r>
                        <a:rPr lang="en-US" sz="1400" u="none" strike="noStrike" dirty="0" smtClean="0">
                          <a:effectLst/>
                        </a:rPr>
                        <a:t>90,751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2.21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4249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Care involving other specified rehabilitation procedure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     </a:t>
                      </a:r>
                      <a:r>
                        <a:rPr lang="en-US" sz="1400" u="none" strike="noStrike" dirty="0" smtClean="0">
                          <a:effectLst/>
                        </a:rPr>
                        <a:t>80,767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1.97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</a:tr>
              <a:tr h="24249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Coronary atherosclerosis of native coronary artery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     </a:t>
                      </a:r>
                      <a:r>
                        <a:rPr lang="en-US" sz="1400" u="none" strike="noStrike" dirty="0" smtClean="0">
                          <a:effectLst/>
                        </a:rPr>
                        <a:t>68,426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1.67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</a:tr>
              <a:tr h="24249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Unspecified septicemia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     </a:t>
                      </a:r>
                      <a:r>
                        <a:rPr lang="en-US" sz="1400" u="none" strike="noStrike" dirty="0" smtClean="0">
                          <a:effectLst/>
                        </a:rPr>
                        <a:t>67,048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1.63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</a:tr>
              <a:tr h="22904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Osteoarthrosis, localized, not specified whether primary or secondary, lower leg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     </a:t>
                      </a:r>
                      <a:r>
                        <a:rPr lang="en-US" sz="1400" u="none" strike="noStrike" dirty="0" smtClean="0">
                          <a:effectLst/>
                        </a:rPr>
                        <a:t>63,992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1.56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</a:tr>
              <a:tr h="2720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Previous cesarean delivery, delivered, with or without mention of antepartum condition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     </a:t>
                      </a:r>
                      <a:r>
                        <a:rPr lang="en-US" sz="1400" u="none" strike="noStrike" dirty="0" smtClean="0">
                          <a:effectLst/>
                        </a:rPr>
                        <a:t>63,267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1.54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</a:tr>
              <a:tr h="24249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Atrial fibrillation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     </a:t>
                      </a:r>
                      <a:r>
                        <a:rPr lang="en-US" sz="1400" u="none" strike="noStrike" dirty="0" smtClean="0">
                          <a:effectLst/>
                        </a:rPr>
                        <a:t>51,595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1.26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</a:tr>
              <a:tr h="24249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Acute kidney failure, unspecified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     </a:t>
                      </a:r>
                      <a:r>
                        <a:rPr lang="en-US" sz="1400" u="none" strike="noStrike" dirty="0" smtClean="0">
                          <a:effectLst/>
                        </a:rPr>
                        <a:t>50,920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1.24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</a:tr>
              <a:tr h="24249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Other chest pain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     </a:t>
                      </a:r>
                      <a:r>
                        <a:rPr lang="en-US" sz="1400" u="none" strike="noStrike" dirty="0" smtClean="0">
                          <a:effectLst/>
                        </a:rPr>
                        <a:t>47,045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1.15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</a:tr>
              <a:tr h="24249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Obstructive chronic bronchitis with (acute) exacerbation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     </a:t>
                      </a:r>
                      <a:r>
                        <a:rPr lang="en-US" sz="1400" u="none" strike="noStrike" dirty="0" smtClean="0">
                          <a:effectLst/>
                        </a:rPr>
                        <a:t>45,816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1.12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</a:tr>
              <a:tr h="4491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Second-degree perineal laceration, delivered, with or without mention of antepartum condition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     </a:t>
                      </a:r>
                      <a:r>
                        <a:rPr lang="en-US" sz="1400" u="none" strike="noStrike" dirty="0" smtClean="0">
                          <a:effectLst/>
                        </a:rPr>
                        <a:t>45,608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1.11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</a:tr>
              <a:tr h="24249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Subendocardial infarction, initial episode of care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     </a:t>
                      </a:r>
                      <a:r>
                        <a:rPr lang="en-US" sz="1400" u="none" strike="noStrike" dirty="0" smtClean="0">
                          <a:effectLst/>
                        </a:rPr>
                        <a:t>41,425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1.01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</a:tr>
              <a:tr h="24249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Urinary tract infection, site not specified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     </a:t>
                      </a:r>
                      <a:r>
                        <a:rPr lang="en-US" sz="1400" u="none" strike="noStrike" dirty="0" smtClean="0">
                          <a:effectLst/>
                        </a:rPr>
                        <a:t>40,992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</a:tr>
              <a:tr h="4491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First-degree perineal laceration, delivered, with or without mention of antepartum condition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     </a:t>
                      </a:r>
                      <a:r>
                        <a:rPr lang="en-US" sz="1400" u="none" strike="noStrike" dirty="0" smtClean="0">
                          <a:effectLst/>
                        </a:rPr>
                        <a:t>37,103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</a:tr>
              <a:tr h="24249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Acute pancreatitis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     </a:t>
                      </a:r>
                      <a:r>
                        <a:rPr lang="en-US" sz="1400" u="none" strike="noStrike" dirty="0" smtClean="0">
                          <a:effectLst/>
                        </a:rPr>
                        <a:t>36,414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0.89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</a:tr>
              <a:tr h="28361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Post term pregnancy, delivered, with or without mention of antepartum condition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     </a:t>
                      </a:r>
                      <a:r>
                        <a:rPr lang="en-US" sz="1400" u="none" strike="noStrike" dirty="0" smtClean="0">
                          <a:effectLst/>
                        </a:rPr>
                        <a:t>34,936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0.85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</a:tr>
              <a:tr h="24249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Cellulitis and abscess of leg, except foot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     </a:t>
                      </a:r>
                      <a:r>
                        <a:rPr lang="en-US" sz="1400" u="none" strike="noStrike" dirty="0" smtClean="0">
                          <a:effectLst/>
                        </a:rPr>
                        <a:t>34,836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0.85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</a:tr>
              <a:tr h="24249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Cerebral artery occlusion, unspecified with cerebral infarction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     </a:t>
                      </a:r>
                      <a:r>
                        <a:rPr lang="en-US" sz="1400" u="none" strike="noStrike" dirty="0" smtClean="0">
                          <a:effectLst/>
                        </a:rPr>
                        <a:t>33,093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0.81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</a:tr>
              <a:tr h="24249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Normal delivery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     </a:t>
                      </a:r>
                      <a:r>
                        <a:rPr lang="en-US" sz="1400" u="none" strike="noStrike" dirty="0" smtClean="0">
                          <a:effectLst/>
                        </a:rPr>
                        <a:t>32,134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0.78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noFill/>
                  </a:tcPr>
                </a:tc>
              </a:tr>
              <a:tr h="25461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Acute appendicitis without mention of peritonitis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     </a:t>
                      </a:r>
                      <a:r>
                        <a:rPr lang="en-US" sz="1400" u="none" strike="noStrike" dirty="0" smtClean="0">
                          <a:effectLst/>
                        </a:rPr>
                        <a:t>29,812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0.73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90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Length of Stay and Charges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192397"/>
              </p:ext>
            </p:extLst>
          </p:nvPr>
        </p:nvGraphicFramePr>
        <p:xfrm>
          <a:off x="304800" y="990600"/>
          <a:ext cx="8305801" cy="57499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3553"/>
                <a:gridCol w="734153"/>
                <a:gridCol w="774331"/>
                <a:gridCol w="774331"/>
                <a:gridCol w="774331"/>
                <a:gridCol w="1300188"/>
                <a:gridCol w="1216390"/>
                <a:gridCol w="964262"/>
                <a:gridCol w="964262"/>
              </a:tblGrid>
              <a:tr h="1356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u="none" strike="noStrike" dirty="0">
                          <a:effectLst/>
                        </a:rPr>
                        <a:t>TOPDRG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u="none" strike="noStrike" dirty="0">
                          <a:effectLst/>
                        </a:rPr>
                        <a:t>N </a:t>
                      </a:r>
                      <a:r>
                        <a:rPr lang="en-US" sz="900" b="1" u="none" strike="noStrike" dirty="0" err="1">
                          <a:effectLst/>
                        </a:rPr>
                        <a:t>Obs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u="none" strike="noStrike" dirty="0">
                          <a:effectLst/>
                        </a:rPr>
                        <a:t>Variable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u="none" strike="noStrike" dirty="0">
                          <a:effectLst/>
                        </a:rPr>
                        <a:t>Mean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u="none" strike="noStrike" dirty="0" err="1">
                          <a:effectLst/>
                        </a:rPr>
                        <a:t>Std</a:t>
                      </a:r>
                      <a:r>
                        <a:rPr lang="en-US" sz="900" b="1" u="none" strike="noStrike" dirty="0">
                          <a:effectLst/>
                        </a:rPr>
                        <a:t> Dev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u="none" strike="noStrike" dirty="0">
                          <a:effectLst/>
                        </a:rPr>
                        <a:t>Median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u="none" strike="noStrike" dirty="0">
                          <a:effectLst/>
                        </a:rPr>
                        <a:t>Quartile Range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u="none" strike="noStrike" dirty="0">
                          <a:effectLst/>
                        </a:rPr>
                        <a:t>Minimum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u="none" strike="noStrike" dirty="0">
                          <a:effectLst/>
                        </a:rPr>
                        <a:t>Maximum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6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    310,631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LOS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                  2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                  1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                  2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                      81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6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CHARGES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10,373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5,042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          9,661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4164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332,831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6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    123,935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LOS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                  3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1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3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    45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6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CHARGES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       52,466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       18,208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49,240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18638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485,818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6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    111,033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LOS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10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                12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                  7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 473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6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CHARGES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22,048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27,396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       14,473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16433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959,173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6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    103,562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LOS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3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2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2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    74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6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CHARGES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20,307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13,317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17,700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13016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366,091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6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      92,426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LOS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3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1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3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    73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6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CHARGES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18,234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6,982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16,952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7413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252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226,014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6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      64,097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LOS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3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2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3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 104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6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CHARGES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18,480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13,878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15,103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12796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585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496,257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6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      57,048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LOS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6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5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5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                   282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6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CHARGES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54,122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44,497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42,663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40550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1136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       2,149,489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6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      56,096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LOS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5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5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4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 112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6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CHARGES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25,914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21,521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21,170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10874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           751,715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6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      49,856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LOS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3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2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3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                   102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6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CHARGES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18,781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12,134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16,167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11977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           288,705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6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      47,354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LOS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4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3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3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    45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6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CHARGES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24,540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17,822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20,328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17313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           406,275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6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      46,772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LOS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3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3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                  2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                      89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6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CHARGES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14,050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10,087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11,821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6291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1320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           491,447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6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      46,345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LOS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2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1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1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                      61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6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CHARGES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18,483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10,302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16,826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11490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           307,137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6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      43,601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LOS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2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1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2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                      69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6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CHARGES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70,908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27,393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65,849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29530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           463,342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6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      41,128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LOS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3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3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2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                   109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6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CHARGES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17,450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14,205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14,417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13197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           828,947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6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      37,575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LOS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2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1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2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                      23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6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CHARGES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28,690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13,760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25,517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15829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37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           225,943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6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      37,299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LOS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2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2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2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                      29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6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CHARGES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12,133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9,164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9,671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8907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           165,041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6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17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      35,637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LOS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2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2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2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                      57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6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CHARGES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37,518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17,724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33,962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17573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           440,804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6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      32,393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LOS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4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3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3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                   100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6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CHARGES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27,183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20,312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22,012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17954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1050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           863,310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6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19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      31,952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LOS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2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1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2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                      17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6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CHARGES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32,914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14,286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29,600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15966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1154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           204,130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6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      31,564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LOS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4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4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                  4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                   314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6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CHARGES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       15,874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       13,428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       12,058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11428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86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           478,736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83" marR="3083" marT="30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57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Charges by Payer type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55188"/>
            <a:ext cx="8610600" cy="579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02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Charges by Payer type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17020"/>
            <a:ext cx="8791574" cy="598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52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hsmiss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HS forma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DHS forma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ADHS forma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resentation templat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1D4337ECECBE47A2D5D920103FF381" ma:contentTypeVersion="14" ma:contentTypeDescription="Create a new document." ma:contentTypeScope="" ma:versionID="51842417855a752db7cf60906fc6608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c61ec9098e64318de12ff7fb7eb179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74474C-B7E4-4F36-B2E7-3ED28A9F94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ABEE67-8D22-4A4B-98E5-DE9048856D4B}">
  <ds:schemaRefs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1657B60-A13D-47FC-843E-3A6A09CD75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3851</TotalTime>
  <Words>1186</Words>
  <Application>Microsoft Office PowerPoint</Application>
  <PresentationFormat>On-screen Show (4:3)</PresentationFormat>
  <Paragraphs>542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adhsmission</vt:lpstr>
      <vt:lpstr>ADHS format</vt:lpstr>
      <vt:lpstr>1_ADHS format</vt:lpstr>
      <vt:lpstr>2_ADHS format</vt:lpstr>
      <vt:lpstr>Presentation template 1</vt:lpstr>
      <vt:lpstr>Bureau of Public Health Statistics</vt:lpstr>
      <vt:lpstr>Hospital Discharge Data 2008-2013</vt:lpstr>
      <vt:lpstr>Prevention Quality Indicators</vt:lpstr>
      <vt:lpstr>Prevention Quality Indicators</vt:lpstr>
      <vt:lpstr>Inpatient Hospitalizations 2008-2013</vt:lpstr>
      <vt:lpstr>PowerPoint Presentation</vt:lpstr>
      <vt:lpstr>Length of Stay and Charges</vt:lpstr>
      <vt:lpstr>Charges by Payer type</vt:lpstr>
      <vt:lpstr>Charges by Payer type</vt:lpstr>
      <vt:lpstr>Charges by Payer type</vt:lpstr>
      <vt:lpstr>Charges by Payer type</vt:lpstr>
      <vt:lpstr>Charges by Payer type</vt:lpstr>
      <vt:lpstr>Charges by Payer type</vt:lpstr>
      <vt:lpstr>Charges by Payer type</vt:lpstr>
      <vt:lpstr>Charges by Payer type</vt:lpstr>
      <vt:lpstr>Charges by Payer type</vt:lpstr>
      <vt:lpstr>Charges by Payer type</vt:lpstr>
      <vt:lpstr>So what…?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Health Assessment – State of Arizona</dc:title>
  <dc:creator>hussais</dc:creator>
  <cp:lastModifiedBy>Upston, Amy</cp:lastModifiedBy>
  <cp:revision>277</cp:revision>
  <cp:lastPrinted>2013-08-06T23:36:18Z</cp:lastPrinted>
  <dcterms:created xsi:type="dcterms:W3CDTF">2006-08-16T00:00:00Z</dcterms:created>
  <dcterms:modified xsi:type="dcterms:W3CDTF">2014-07-17T20:34:14Z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0x010100E51D4337ECECBE47A2D5D920103FF381</vt:lpwstr>
  </property>
</Properties>
</file>