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724" r:id="rId5"/>
    <p:sldMasterId id="2147483741" r:id="rId6"/>
    <p:sldMasterId id="2147483758" r:id="rId7"/>
    <p:sldMasterId id="2147483773" r:id="rId8"/>
  </p:sldMasterIdLst>
  <p:notesMasterIdLst>
    <p:notesMasterId r:id="rId19"/>
  </p:notesMasterIdLst>
  <p:handoutMasterIdLst>
    <p:handoutMasterId r:id="rId20"/>
  </p:handoutMasterIdLst>
  <p:sldIdLst>
    <p:sldId id="257" r:id="rId9"/>
    <p:sldId id="258" r:id="rId10"/>
    <p:sldId id="259" r:id="rId11"/>
    <p:sldId id="260" r:id="rId12"/>
    <p:sldId id="261" r:id="rId13"/>
    <p:sldId id="264" r:id="rId14"/>
    <p:sldId id="262" r:id="rId15"/>
    <p:sldId id="263" r:id="rId16"/>
    <p:sldId id="265" r:id="rId17"/>
    <p:sldId id="26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99FF"/>
    <a:srgbClr val="FF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C696-5687-4E48-B404-31A88CB3472C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E5F2-1DCF-43D8-8A55-8673B3C1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2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D66AE-A7DE-4A07-B428-8A8E93EEF8C8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E64288-6816-40C7-B130-9AE278651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0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6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54C7-BA35-425C-88A1-ACE51860C8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C79D5-6327-4890-AFB5-A83AD449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3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8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5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58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2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2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2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76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1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643981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8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0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1672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4441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4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5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71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2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02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5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51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4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41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702071"/>
      </p:ext>
    </p:extLst>
  </p:cSld>
  <p:clrMapOvr>
    <a:masterClrMapping/>
  </p:clrMapOvr>
  <p:transition>
    <p:fade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461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912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615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8406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07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32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032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11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68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17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07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27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7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3600" b="1" baseline="0"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960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i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533400" y="1143000"/>
            <a:ext cx="8153400" cy="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65242"/>
      </p:ext>
    </p:extLst>
  </p:cSld>
  <p:clrMapOvr>
    <a:masterClrMapping/>
  </p:clrMapOvr>
  <p:transition>
    <p:fade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63641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537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5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9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8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88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2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4B59-87B0-4D56-8B9B-418A747A3E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288C-2AD9-4F01-A017-F4F03D5DBA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youtube.com/azdhs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twitter.com/azdhs" TargetMode="External"/><Relationship Id="rId25" Type="http://schemas.openxmlformats.org/officeDocument/2006/relationships/hyperlink" Target="http://www.linkedin.com/company/arizona-department-of-health-service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azdhs.gov/" TargetMode="External"/><Relationship Id="rId23" Type="http://schemas.openxmlformats.org/officeDocument/2006/relationships/hyperlink" Target="http://directorsblog.health.azdhs.gov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facebook.com/pages/Phoenix-AZ/Arizona-Department-of-Health-Services/114962494972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hyperlink" Target="http://www.azdhs.gov/" TargetMode="External"/><Relationship Id="rId26" Type="http://schemas.openxmlformats.org/officeDocument/2006/relationships/hyperlink" Target="http://directorsblog.health.azdhs.gov/" TargetMode="Externa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hyperlink" Target="http://www.twitter.com/azdhs" TargetMode="Externa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hyperlink" Target="http://www.youtube.com/azdhs" TargetMode="Externa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3.png"/><Relationship Id="rId28" Type="http://schemas.openxmlformats.org/officeDocument/2006/relationships/hyperlink" Target="http://www.linkedin.com/company/arizona-department-of-health-services" TargetMode="Externa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hyperlink" Target="http://www.facebook.com/pages/Phoenix-AZ/Arizona-Department-of-Health-Services/114962494972" TargetMode="External"/><Relationship Id="rId27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hyperlink" Target="http://www.azdhs.gov/" TargetMode="External"/><Relationship Id="rId26" Type="http://schemas.openxmlformats.org/officeDocument/2006/relationships/hyperlink" Target="http://directorsblog.health.azdhs.gov/" TargetMode="Externa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hyperlink" Target="http://www.twitter.com/azdhs" TargetMode="Externa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hyperlink" Target="http://www.youtube.com/azdhs" TargetMode="Externa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3.png"/><Relationship Id="rId28" Type="http://schemas.openxmlformats.org/officeDocument/2006/relationships/hyperlink" Target="http://www.linkedin.com/company/arizona-department-of-health-services" TargetMode="Externa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hyperlink" Target="http://www.facebook.com/pages/Phoenix-AZ/Arizona-Department-of-Health-Services/114962494972" TargetMode="External"/><Relationship Id="rId27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hyperlink" Target="http://www.twitter.com/azdhs" TargetMode="External"/><Relationship Id="rId26" Type="http://schemas.openxmlformats.org/officeDocument/2006/relationships/hyperlink" Target="http://www.linkedin.com/company/arizona-department-of-health-services" TargetMode="Externa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png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hyperlink" Target="http://www.azdhs.gov/" TargetMode="External"/><Relationship Id="rId20" Type="http://schemas.openxmlformats.org/officeDocument/2006/relationships/hyperlink" Target="http://www.facebook.com/pages/Phoenix-AZ/Arizona-Department-of-Health-Services/114962494972" TargetMode="Externa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hyperlink" Target="http://directorsblog.health.azdhs.gov/" TargetMode="Externa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hyperlink" Target="http://www.youtube.com/azdhs" TargetMode="External"/><Relationship Id="rId27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5" tooltip="Visit the ADHS websit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7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7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17" tooltip="Follow ADHS on Twitter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19" tooltip="Follow ADHS on Facebook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1" tooltip="Watch ADHS on YouTub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3" tooltip="Read the ADHS Director's Blog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5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934B59-87B0-4D56-8B9B-418A747A3E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5/20/2014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75F288C-2AD9-4F01-A017-F4F03D5DBA2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8" tooltip="Visit the ADHS websit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b="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3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20" tooltip="Follow ADHS on Twitter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22" tooltip="Follow ADHS on Facebook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4" tooltip="Watch ADHS on YouTube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6" tooltip="Read the ADHS Director's Blog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8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266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934B59-87B0-4D56-8B9B-418A747A3E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5/20/2014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75F288C-2AD9-4F01-A017-F4F03D5DBA2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8" tooltip="Visit the ADHS websit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b="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3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20" tooltip="Follow ADHS on Twitter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22" tooltip="Follow ADHS on Facebook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4" tooltip="Watch ADHS on YouTube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6" tooltip="Read the ADHS Director's Blog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8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934B59-87B0-4D56-8B9B-418A747A3E6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5/20/2014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75F288C-2AD9-4F01-A017-F4F03D5DBA27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8557"/>
            <a:ext cx="1676400" cy="2251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88557"/>
            <a:ext cx="7391400" cy="228600"/>
          </a:xfrm>
          <a:prstGeom prst="rect">
            <a:avLst/>
          </a:prstGeom>
          <a:solidFill>
            <a:srgbClr val="2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16" tooltip="Visit the ADHS websit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" y="6131545"/>
            <a:ext cx="870173" cy="618506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1727887" y="6290404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rPr>
              <a:t>Health and Wellness for all Arizonans</a:t>
            </a:r>
            <a:endParaRPr lang="en-US" sz="1400" b="0" i="1" dirty="0">
              <a:solidFill>
                <a:prstClr val="black">
                  <a:lumMod val="65000"/>
                  <a:lumOff val="3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7533" y="6134253"/>
            <a:ext cx="742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pitchFamily="34" charset="0"/>
              </a:rPr>
              <a:t>azdhs.gov</a:t>
            </a:r>
            <a:endParaRPr lang="en-US" sz="900" b="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3" name="Picture 12">
            <a:hlinkClick r:id="rId18" tooltip="Follow ADHS on Twitter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6353782"/>
            <a:ext cx="214688" cy="214688"/>
          </a:xfrm>
          <a:prstGeom prst="rect">
            <a:avLst/>
          </a:prstGeom>
          <a:effectLst>
            <a:glow>
              <a:schemeClr val="bg1">
                <a:alpha val="20000"/>
              </a:schemeClr>
            </a:glow>
            <a:reflection blurRad="6350" stA="25000" endPos="40000" dist="12700" dir="5400000" sy="-100000" algn="bl" rotWithShape="0"/>
          </a:effectLst>
        </p:spPr>
      </p:pic>
      <p:pic>
        <p:nvPicPr>
          <p:cNvPr id="14" name="Picture 13">
            <a:hlinkClick r:id="rId20" tooltip="Follow ADHS on Facebook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5" name="Picture 14">
            <a:hlinkClick r:id="rId22" tooltip="Watch ADHS on YouTube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6" name="Picture 15">
            <a:hlinkClick r:id="rId24" tooltip="Read the ADHS Director's Blog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36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  <p:pic>
        <p:nvPicPr>
          <p:cNvPr id="17" name="Picture 16">
            <a:hlinkClick r:id="rId26" tooltip="Exchange information, ideas, and opportunities with ADHS on LinkedIn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28" y="6353782"/>
            <a:ext cx="214688" cy="214688"/>
          </a:xfrm>
          <a:prstGeom prst="rect">
            <a:avLst/>
          </a:prstGeom>
          <a:effectLst>
            <a:reflection blurRad="6350" stA="25000" endPos="40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6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81FA1F-08C7-4F04-A60D-EDA4FB66164B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5/20/2014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02734E5-5135-4FDE-9B92-B4ACDDC5105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53400" y="5658851"/>
            <a:ext cx="750727" cy="533400"/>
            <a:chOff x="3368598" y="4800600"/>
            <a:chExt cx="806605" cy="573102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3390900" y="4884938"/>
              <a:ext cx="762000" cy="4456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598" y="4800600"/>
              <a:ext cx="806605" cy="57310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334000" y="6248400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and Wellness for all Arizonans</a:t>
            </a:r>
            <a:endParaRPr lang="en-US" sz="1600" i="1" dirty="0">
              <a:ln>
                <a:noFill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dhs.gov/phs/phstats/brfs/reports/brfss-annual-report2011.pdf" TargetMode="External"/><Relationship Id="rId2" Type="http://schemas.openxmlformats.org/officeDocument/2006/relationships/hyperlink" Target="http://www.azdhs.gov/plan/epub/rotated-document-layout/" TargetMode="Externa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://pub.azdhs.gov/hospital-discharge-stats/2011/index.html" TargetMode="External"/><Relationship Id="rId4" Type="http://schemas.openxmlformats.org/officeDocument/2006/relationships/hyperlink" Target="http://healthdata.az.gov/query/introduction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lityindicators.ahrq.gov/Downloads/Modules/PQI/V45/Parameter_Estimates_PQI_45.pdf" TargetMode="Externa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up-us.ahrq.gov/db/state/costtocharge.jsp" TargetMode="Externa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Bureau of Public Health Statistics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4572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Khaleel S. Hussaini Ph.D.</a:t>
            </a:r>
          </a:p>
          <a:p>
            <a:r>
              <a:rPr lang="en-US" sz="2400" dirty="0" smtClean="0"/>
              <a:t>Chief, Public Health Statistics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2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questions on Hospital Discharge Data (HDD)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Contact: Donna Courtney      (donna.courtney@azdhs.gov)</a:t>
            </a:r>
          </a:p>
          <a:p>
            <a:pPr marL="0" indent="0">
              <a:buNone/>
            </a:pPr>
            <a:r>
              <a:rPr lang="en-US" b="1" dirty="0" smtClean="0"/>
              <a:t>Hospital Discharge Data Manager</a:t>
            </a:r>
          </a:p>
          <a:p>
            <a:pPr marL="0" indent="0">
              <a:buNone/>
            </a:pPr>
            <a:r>
              <a:rPr lang="en-US" b="1" dirty="0" smtClean="0"/>
              <a:t>Bureau of Public Health Statistics</a:t>
            </a:r>
          </a:p>
          <a:p>
            <a:pPr marL="0" indent="0">
              <a:buNone/>
            </a:pPr>
            <a:r>
              <a:rPr lang="en-US" b="1" dirty="0" smtClean="0"/>
              <a:t>Arizona Department of Health Services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27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Statistics and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" r="68251" b="-6584"/>
          <a:stretch>
            <a:fillRect/>
          </a:stretch>
        </p:blipFill>
        <p:spPr>
          <a:xfrm>
            <a:off x="3364736" y="1717199"/>
            <a:ext cx="2895600" cy="3423602"/>
          </a:xfrm>
          <a:noFill/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r="34416" b="-2823"/>
          <a:stretch>
            <a:fillRect/>
          </a:stretch>
        </p:blipFill>
        <p:spPr>
          <a:xfrm>
            <a:off x="0" y="762000"/>
            <a:ext cx="3329225" cy="3352800"/>
          </a:xfrm>
          <a:prstGeom prst="rect">
            <a:avLst/>
          </a:prstGeom>
          <a:noFill/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4" b="-941"/>
          <a:stretch>
            <a:fillRect/>
          </a:stretch>
        </p:blipFill>
        <p:spPr>
          <a:xfrm>
            <a:off x="6378575" y="2895600"/>
            <a:ext cx="2765425" cy="265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4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Bureau of Public Health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Office of Health Registries</a:t>
            </a:r>
          </a:p>
          <a:p>
            <a:r>
              <a:rPr lang="en-US" dirty="0"/>
              <a:t>Office of Vital Records</a:t>
            </a:r>
          </a:p>
          <a:p>
            <a:r>
              <a:rPr lang="en-US" dirty="0" smtClean="0"/>
              <a:t>Office of Health Statistics </a:t>
            </a:r>
          </a:p>
          <a:p>
            <a:r>
              <a:rPr lang="en-US" dirty="0" smtClean="0"/>
              <a:t>Human Subjects Review Board</a:t>
            </a:r>
            <a:endParaRPr lang="en-US" dirty="0"/>
          </a:p>
          <a:p>
            <a:r>
              <a:rPr lang="en-US" dirty="0"/>
              <a:t>Cost Reporting and Hospital Discharge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Geographic Information Systems (GIS)</a:t>
            </a:r>
            <a:endParaRPr lang="en-US" dirty="0"/>
          </a:p>
          <a:p>
            <a:r>
              <a:rPr lang="en-US" dirty="0" smtClean="0"/>
              <a:t>Medical Marijuana Patient 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14400"/>
            <a:ext cx="84582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Identify Public Health Issues	</a:t>
            </a:r>
          </a:p>
          <a:p>
            <a:pPr lvl="1" eaLnBrk="1" hangingPunct="1"/>
            <a:r>
              <a:rPr lang="en-US" dirty="0" smtClean="0"/>
              <a:t>Epidemic</a:t>
            </a:r>
          </a:p>
          <a:p>
            <a:pPr lvl="1" eaLnBrk="1" hangingPunct="1"/>
            <a:r>
              <a:rPr lang="en-US" dirty="0" smtClean="0"/>
              <a:t>Bioterrorism</a:t>
            </a:r>
          </a:p>
          <a:p>
            <a:pPr eaLnBrk="1" hangingPunct="1"/>
            <a:r>
              <a:rPr lang="en-US" dirty="0" smtClean="0"/>
              <a:t>Determine the Extent of the Problem</a:t>
            </a:r>
          </a:p>
          <a:p>
            <a:pPr eaLnBrk="1" hangingPunct="1"/>
            <a:r>
              <a:rPr lang="en-US" dirty="0" smtClean="0"/>
              <a:t>Recognize Trends</a:t>
            </a:r>
          </a:p>
          <a:p>
            <a:pPr eaLnBrk="1" hangingPunct="1"/>
            <a:r>
              <a:rPr lang="en-US" dirty="0" smtClean="0"/>
              <a:t>Justify Expenditure</a:t>
            </a:r>
          </a:p>
          <a:p>
            <a:pPr eaLnBrk="1" hangingPunct="1"/>
            <a:r>
              <a:rPr lang="en-US" dirty="0" smtClean="0"/>
              <a:t>Conduct Health Assessments </a:t>
            </a:r>
          </a:p>
          <a:p>
            <a:pPr eaLnBrk="1" hangingPunct="1"/>
            <a:r>
              <a:rPr lang="en-US" dirty="0" smtClean="0"/>
              <a:t>Evaluate Prevention Efforts	</a:t>
            </a:r>
          </a:p>
          <a:p>
            <a:pPr eaLnBrk="1" hangingPunct="1"/>
            <a:r>
              <a:rPr lang="en-US" dirty="0" smtClean="0"/>
              <a:t>Publish Research, Reports and Statistics</a:t>
            </a:r>
          </a:p>
        </p:txBody>
      </p:sp>
    </p:spTree>
    <p:extLst>
      <p:ext uri="{BB962C8B-B14F-4D97-AF65-F5344CB8AC3E}">
        <p14:creationId xmlns:p14="http://schemas.microsoft.com/office/powerpoint/2010/main" val="13451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Sample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91540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</a:t>
            </a:r>
            <a:r>
              <a:rPr lang="en-US" sz="2600" dirty="0" smtClean="0">
                <a:hlinkClick r:id="rId2"/>
              </a:rPr>
              <a:t>Big Book </a:t>
            </a:r>
            <a:r>
              <a:rPr lang="en-US" sz="2600" dirty="0" smtClean="0"/>
              <a:t>– Arizona Health and Vital Statistics Report</a:t>
            </a:r>
            <a:endParaRPr lang="en-US" sz="2600" u="sng" dirty="0"/>
          </a:p>
          <a:p>
            <a:endParaRPr lang="en-US" sz="2600" dirty="0" smtClean="0"/>
          </a:p>
          <a:p>
            <a:r>
              <a:rPr lang="en-US" sz="2600" dirty="0" smtClean="0"/>
              <a:t>Arizona Behavior Risk Factor </a:t>
            </a:r>
            <a:r>
              <a:rPr lang="en-US" sz="2600" dirty="0"/>
              <a:t>Surveillance Survey </a:t>
            </a:r>
            <a:r>
              <a:rPr lang="en-US" sz="2600" dirty="0" smtClean="0"/>
              <a:t>(</a:t>
            </a:r>
            <a:r>
              <a:rPr lang="en-US" sz="2600" dirty="0" smtClean="0">
                <a:hlinkClick r:id="rId3"/>
              </a:rPr>
              <a:t>AZBRFSS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  <a:p>
            <a:r>
              <a:rPr lang="en-US" sz="2600" dirty="0" smtClean="0"/>
              <a:t> The Arizona </a:t>
            </a:r>
            <a:r>
              <a:rPr lang="en-US" sz="2600" dirty="0">
                <a:hlinkClick r:id="rId4"/>
              </a:rPr>
              <a:t>Cancer Query </a:t>
            </a:r>
            <a:r>
              <a:rPr lang="en-US" sz="2600" dirty="0" smtClean="0"/>
              <a:t>provides community level data on cancer incidence</a:t>
            </a:r>
          </a:p>
          <a:p>
            <a:endParaRPr lang="en-US" sz="2600" dirty="0" smtClean="0"/>
          </a:p>
          <a:p>
            <a:r>
              <a:rPr lang="en-US" sz="2600" dirty="0" smtClean="0"/>
              <a:t>Arizona </a:t>
            </a:r>
            <a:r>
              <a:rPr lang="en-US" sz="2600" dirty="0" smtClean="0">
                <a:hlinkClick r:id="rId5"/>
              </a:rPr>
              <a:t>Hospital Compare </a:t>
            </a:r>
            <a:r>
              <a:rPr lang="en-US" sz="2600" dirty="0" smtClean="0"/>
              <a:t>provides quality statistics on hospital discharges as well as costs and charges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3587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135563"/>
          </a:xfrm>
        </p:spPr>
        <p:txBody>
          <a:bodyPr>
            <a:noAutofit/>
          </a:bodyPr>
          <a:lstStyle/>
          <a:p>
            <a:r>
              <a:rPr lang="en-US" sz="2800" dirty="0"/>
              <a:t>ADHS collects HDD for inpatient and emergency department visits from all Arizona licensed hospitals based on Arizona Revised Statute (A.R.S.) § 36-125-05, and the Arizona Administrative Code Title 9, Chapter 11, Articles 4 and 5.</a:t>
            </a:r>
          </a:p>
          <a:p>
            <a:r>
              <a:rPr lang="en-US" sz="2800" dirty="0" smtClean="0"/>
              <a:t>AZ </a:t>
            </a:r>
            <a:r>
              <a:rPr lang="en-US" sz="2800" dirty="0"/>
              <a:t>Hospital Compare for the calendar year 2011 is based on 801,926 in-patient discharges.  </a:t>
            </a:r>
          </a:p>
          <a:p>
            <a:r>
              <a:rPr lang="en-US" sz="2800" dirty="0"/>
              <a:t>AZ Hospital Compare was designed using a free customized software tool from AHRQ called MONAHRQ (My Own Network, powered by AHRQ). 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AZ Hospital Compare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AZ Hospital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Rates hospitals based on Agency for Healthcare Research and Quality (AHRQ) indicators  </a:t>
            </a:r>
          </a:p>
          <a:p>
            <a:pPr lvl="1"/>
            <a:r>
              <a:rPr lang="en-US" sz="3000" dirty="0" smtClean="0"/>
              <a:t>Prevention Quality Indicators (</a:t>
            </a:r>
            <a:r>
              <a:rPr lang="en-US" sz="3000" dirty="0" smtClean="0">
                <a:hlinkClick r:id="rId2"/>
              </a:rPr>
              <a:t>PQI</a:t>
            </a:r>
            <a:r>
              <a:rPr lang="en-US" sz="3000" dirty="0" smtClean="0"/>
              <a:t>), </a:t>
            </a:r>
          </a:p>
          <a:p>
            <a:pPr lvl="1"/>
            <a:r>
              <a:rPr lang="en-US" sz="3000" dirty="0" smtClean="0"/>
              <a:t>Inpatient Quality Indicators</a:t>
            </a:r>
          </a:p>
          <a:p>
            <a:pPr lvl="1"/>
            <a:r>
              <a:rPr lang="en-US" sz="3000" dirty="0" smtClean="0"/>
              <a:t>Patient Safety Indicators</a:t>
            </a:r>
          </a:p>
          <a:p>
            <a:pPr lvl="1"/>
            <a:r>
              <a:rPr lang="en-US" sz="3000" dirty="0" smtClean="0"/>
              <a:t>Pediatric Quality Indicators</a:t>
            </a:r>
          </a:p>
          <a:p>
            <a:r>
              <a:rPr lang="en-US" sz="3400" dirty="0" smtClean="0"/>
              <a:t>Provides Hospital Utilization Data (number of hospitalizations, length of stay, and costs and charges)</a:t>
            </a:r>
          </a:p>
          <a:p>
            <a:endParaRPr lang="en-US" sz="3400" dirty="0" smtClean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08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Cost and 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Hospital </a:t>
            </a:r>
            <a:r>
              <a:rPr lang="en-US" sz="2800" dirty="0"/>
              <a:t>costs provided by AZ Hospital Compare are calculated by converting total charges (reported by hospitals in the HDD files submitted to ADHS) to costs using </a:t>
            </a:r>
            <a:r>
              <a:rPr lang="en-US" sz="2800" dirty="0">
                <a:hlinkClick r:id="rId2"/>
              </a:rPr>
              <a:t>cost to charge ratios </a:t>
            </a:r>
            <a:r>
              <a:rPr lang="en-US" sz="2800" dirty="0" smtClean="0"/>
              <a:t>based </a:t>
            </a:r>
            <a:r>
              <a:rPr lang="en-US" sz="2800" dirty="0"/>
              <a:t>on hospital accounting reports from the Centers for Medicare and Medicaid Services (CMS).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does not provide information on what individual diagnostic conditions or procedures cost a patient. </a:t>
            </a:r>
          </a:p>
        </p:txBody>
      </p:sp>
    </p:spTree>
    <p:extLst>
      <p:ext uri="{BB962C8B-B14F-4D97-AF65-F5344CB8AC3E}">
        <p14:creationId xmlns:p14="http://schemas.microsoft.com/office/powerpoint/2010/main" val="14383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2012 AZ Hospital Compare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Development has been completed is in test phase</a:t>
            </a:r>
          </a:p>
          <a:p>
            <a:endParaRPr lang="en-US" dirty="0"/>
          </a:p>
          <a:p>
            <a:r>
              <a:rPr lang="en-US" dirty="0" smtClean="0"/>
              <a:t>Expected date is ???</a:t>
            </a:r>
          </a:p>
          <a:p>
            <a:endParaRPr lang="en-US" dirty="0"/>
          </a:p>
          <a:p>
            <a:r>
              <a:rPr lang="en-US" dirty="0" smtClean="0"/>
              <a:t>Will incorporate inpatient as well as ED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hsmis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HS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HS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HS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sentation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D4337ECECBE47A2D5D920103FF381" ma:contentTypeVersion="14" ma:contentTypeDescription="Create a new document." ma:contentTypeScope="" ma:versionID="51842417855a752db7cf60906fc660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c61ec9098e64318de12ff7fb7eb17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657B60-A13D-47FC-843E-3A6A09CD7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ABEE67-8D22-4A4B-98E5-DE9048856D4B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74474C-B7E4-4F36-B2E7-3ED28A9F94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adhsmission</Template>
  <TotalTime>2636</TotalTime>
  <Words>346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adhsmission</vt:lpstr>
      <vt:lpstr>ADHS format</vt:lpstr>
      <vt:lpstr>1_ADHS format</vt:lpstr>
      <vt:lpstr>2_ADHS format</vt:lpstr>
      <vt:lpstr>Presentation template 1</vt:lpstr>
      <vt:lpstr>Bureau of Public Health Statistics</vt:lpstr>
      <vt:lpstr>Statistics and Data</vt:lpstr>
      <vt:lpstr>Bureau of Public Health Statistics</vt:lpstr>
      <vt:lpstr>What do we do?</vt:lpstr>
      <vt:lpstr>Sample Reports</vt:lpstr>
      <vt:lpstr>AZ Hospital Compare</vt:lpstr>
      <vt:lpstr>AZ Hospital Compare</vt:lpstr>
      <vt:lpstr>Cost and Charges</vt:lpstr>
      <vt:lpstr>2012 AZ Hospital Compare</vt:lpstr>
      <vt:lpstr>Questions &amp; 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Health Assessment – State of Arizona</dc:title>
  <dc:creator>hussais</dc:creator>
  <cp:lastModifiedBy>Upston, Amy</cp:lastModifiedBy>
  <cp:revision>239</cp:revision>
  <cp:lastPrinted>2013-08-06T23:36:18Z</cp:lastPrinted>
  <dcterms:created xsi:type="dcterms:W3CDTF">2006-08-16T00:00:00Z</dcterms:created>
  <dcterms:modified xsi:type="dcterms:W3CDTF">2014-05-20T20:17:46Z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0x010100E51D4337ECECBE47A2D5D920103FF381</vt:lpwstr>
  </property>
</Properties>
</file>