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"/>
  </p:sldMasterIdLst>
  <p:notesMasterIdLst>
    <p:notesMasterId r:id="rId9"/>
  </p:notesMasterIdLst>
  <p:sldIdLst>
    <p:sldId id="256" r:id="rId2"/>
    <p:sldId id="263" r:id="rId3"/>
    <p:sldId id="264" r:id="rId4"/>
    <p:sldId id="266" r:id="rId5"/>
    <p:sldId id="265" r:id="rId6"/>
    <p:sldId id="259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39" autoAdjust="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6DAAAD-9A8A-4037-9921-B72F2182C2F4}" type="datetimeFigureOut">
              <a:rPr lang="en-US" smtClean="0"/>
              <a:t>10/17/2016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C71B4-0BE4-46D8-9A18-4A1D7B2ED1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211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448056" y="2015653"/>
            <a:ext cx="6705600" cy="1905000"/>
          </a:xfrm>
          <a:prstGeom prst="rect">
            <a:avLst/>
          </a:prstGeom>
        </p:spPr>
        <p:txBody>
          <a:bodyPr anchor="b" anchorCtr="0"/>
          <a:lstStyle>
            <a:lvl1pPr algn="l">
              <a:defRPr>
                <a:solidFill>
                  <a:srgbClr val="318DCC"/>
                </a:solidFill>
                <a:effectLst>
                  <a:outerShdw blurRad="63500" dist="38100" dir="2700000" algn="tl">
                    <a:srgbClr val="1F5B83">
                      <a:alpha val="42745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Click to edit Master </a:t>
            </a:r>
            <a:br>
              <a:rPr lang="en-US" dirty="0" smtClean="0"/>
            </a:br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457200" y="4114800"/>
            <a:ext cx="4724400" cy="2133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738616"/>
            <a:ext cx="4648200" cy="1260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244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 you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49072" y="1371600"/>
            <a:ext cx="5723128" cy="2457450"/>
          </a:xfrm>
          <a:prstGeom prst="rect">
            <a:avLst/>
          </a:prstGeom>
        </p:spPr>
        <p:txBody>
          <a:bodyPr anchor="b" anchorCtr="0"/>
          <a:lstStyle>
            <a:lvl1pPr algn="l">
              <a:defRPr lang="en-US" dirty="0">
                <a:solidFill>
                  <a:srgbClr val="318DCC"/>
                </a:solidFill>
                <a:effectLst>
                  <a:outerShdw blurRad="63500" dist="38100" dir="2700000" algn="tl">
                    <a:srgbClr val="1F5B83">
                      <a:alpha val="42745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smtClean="0"/>
              <a:t>Thank You.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196969"/>
            <a:ext cx="2133600" cy="288925"/>
          </a:xfrm>
          <a:prstGeom prst="rect">
            <a:avLst/>
          </a:prstGeom>
        </p:spPr>
        <p:txBody>
          <a:bodyPr anchor="b" anchorCtr="0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F445594-FFE8-4E90-934C-EFF530110A3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3" y="6019800"/>
            <a:ext cx="2228088" cy="604060"/>
          </a:xfrm>
          <a:prstGeom prst="rect">
            <a:avLst/>
          </a:prstGeom>
        </p:spPr>
      </p:pic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196969"/>
            <a:ext cx="9144000" cy="381000"/>
          </a:xfrm>
        </p:spPr>
        <p:txBody>
          <a:bodyPr/>
          <a:lstStyle/>
          <a:p>
            <a:r>
              <a:rPr lang="en-US" dirty="0" smtClean="0"/>
              <a:t>Reaching across Arizona to provide comprehensive </a:t>
            </a:r>
            <a:br>
              <a:rPr lang="en-US" dirty="0" smtClean="0"/>
            </a:br>
            <a:r>
              <a:rPr lang="en-US" dirty="0" smtClean="0"/>
              <a:t>quality health care for those in need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749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49072" y="1428750"/>
            <a:ext cx="5723128" cy="2457450"/>
          </a:xfrm>
          <a:prstGeom prst="rect">
            <a:avLst/>
          </a:prstGeom>
        </p:spPr>
        <p:txBody>
          <a:bodyPr anchor="b" anchorCtr="0"/>
          <a:lstStyle>
            <a:lvl1pPr algn="l">
              <a:defRPr lang="en-US" dirty="0">
                <a:solidFill>
                  <a:srgbClr val="318DCC"/>
                </a:solidFill>
                <a:effectLst>
                  <a:outerShdw blurRad="63500" dist="38100" dir="2700000" algn="tl">
                    <a:srgbClr val="1F5B83">
                      <a:alpha val="42745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smtClean="0"/>
              <a:t>Click to edit Master </a:t>
            </a:r>
            <a:br>
              <a:rPr lang="en-US" dirty="0" smtClean="0"/>
            </a:br>
            <a:r>
              <a:rPr lang="en-US" dirty="0" smtClean="0"/>
              <a:t>Transition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449072" y="4114800"/>
            <a:ext cx="5723128" cy="16764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196969"/>
            <a:ext cx="2133600" cy="288925"/>
          </a:xfrm>
          <a:prstGeom prst="rect">
            <a:avLst/>
          </a:prstGeom>
        </p:spPr>
        <p:txBody>
          <a:bodyPr anchor="b" anchorCtr="0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F445594-FFE8-4E90-934C-EFF530110A3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3" y="6019800"/>
            <a:ext cx="2228088" cy="604060"/>
          </a:xfrm>
          <a:prstGeom prst="rect">
            <a:avLst/>
          </a:prstGeom>
        </p:spPr>
      </p:pic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196969"/>
            <a:ext cx="9144000" cy="381000"/>
          </a:xfrm>
        </p:spPr>
        <p:txBody>
          <a:bodyPr/>
          <a:lstStyle/>
          <a:p>
            <a:r>
              <a:rPr lang="en-US" dirty="0" smtClean="0"/>
              <a:t>Reaching across Arizona to provide comprehensive </a:t>
            </a:r>
            <a:br>
              <a:rPr lang="en-US" dirty="0" smtClean="0"/>
            </a:br>
            <a:r>
              <a:rPr lang="en-US" dirty="0" smtClean="0"/>
              <a:t>quality health care for those in need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262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305800" cy="1219200"/>
          </a:xfrm>
          <a:prstGeom prst="rect">
            <a:avLst/>
          </a:prstGeom>
        </p:spPr>
        <p:txBody>
          <a:bodyPr anchor="b" anchorCtr="0"/>
          <a:lstStyle>
            <a:lvl1pPr algn="l">
              <a:defRPr lang="en-US" sz="4000" dirty="0">
                <a:solidFill>
                  <a:srgbClr val="318DCF"/>
                </a:solidFill>
                <a:effectLst>
                  <a:outerShdw blurRad="63500" dist="38100" dir="2700000" algn="tl">
                    <a:srgbClr val="1F5B83">
                      <a:alpha val="42745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373563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chemeClr val="accent1"/>
              </a:buClr>
              <a:buSzPct val="70000"/>
              <a:buFont typeface="Wingdings" panose="05000000000000000000" pitchFamily="2" charset="2"/>
              <a:buChar char="q"/>
              <a:defRPr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381000" y="1447800"/>
            <a:ext cx="8458200" cy="0"/>
          </a:xfrm>
          <a:prstGeom prst="line">
            <a:avLst/>
          </a:prstGeom>
          <a:ln w="28575">
            <a:solidFill>
              <a:srgbClr val="318DCC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196969"/>
            <a:ext cx="2133600" cy="288925"/>
          </a:xfrm>
          <a:prstGeom prst="rect">
            <a:avLst/>
          </a:prstGeom>
        </p:spPr>
        <p:txBody>
          <a:bodyPr anchor="b" anchorCtr="0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F445594-FFE8-4E90-934C-EFF530110A3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3" y="6019800"/>
            <a:ext cx="2228088" cy="604060"/>
          </a:xfrm>
          <a:prstGeom prst="rect">
            <a:avLst/>
          </a:prstGeom>
        </p:spPr>
      </p:pic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196969"/>
            <a:ext cx="9144000" cy="381000"/>
          </a:xfrm>
        </p:spPr>
        <p:txBody>
          <a:bodyPr/>
          <a:lstStyle/>
          <a:p>
            <a:r>
              <a:rPr lang="en-US" dirty="0" smtClean="0"/>
              <a:t>Reaching across Arizona to provide comprehensive </a:t>
            </a:r>
            <a:br>
              <a:rPr lang="en-US" dirty="0" smtClean="0"/>
            </a:br>
            <a:r>
              <a:rPr lang="en-US" dirty="0" smtClean="0"/>
              <a:t>quality health care for those in need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384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with Titl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381000" y="1447800"/>
            <a:ext cx="8458200" cy="0"/>
          </a:xfrm>
          <a:prstGeom prst="line">
            <a:avLst/>
          </a:prstGeom>
          <a:ln w="28575">
            <a:solidFill>
              <a:srgbClr val="318DCC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196969"/>
            <a:ext cx="2133600" cy="288925"/>
          </a:xfrm>
          <a:prstGeom prst="rect">
            <a:avLst/>
          </a:prstGeom>
        </p:spPr>
        <p:txBody>
          <a:bodyPr anchor="b" anchorCtr="0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F445594-FFE8-4E90-934C-EFF530110A3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3" y="6019800"/>
            <a:ext cx="2228088" cy="60406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305800" cy="1219200"/>
          </a:xfrm>
          <a:prstGeom prst="rect">
            <a:avLst/>
          </a:prstGeom>
        </p:spPr>
        <p:txBody>
          <a:bodyPr anchor="b" anchorCtr="0"/>
          <a:lstStyle>
            <a:lvl1pPr algn="l">
              <a:defRPr lang="en-US" sz="4000" dirty="0">
                <a:solidFill>
                  <a:srgbClr val="318DCF"/>
                </a:solidFill>
                <a:effectLst>
                  <a:outerShdw blurRad="63500" dist="38100" dir="2700000" algn="tl">
                    <a:srgbClr val="1F5B83">
                      <a:alpha val="42745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196969"/>
            <a:ext cx="9144000" cy="381000"/>
          </a:xfrm>
        </p:spPr>
        <p:txBody>
          <a:bodyPr/>
          <a:lstStyle/>
          <a:p>
            <a:r>
              <a:rPr lang="en-US" dirty="0" smtClean="0"/>
              <a:t>Reaching across Arizona to provide comprehensive </a:t>
            </a:r>
            <a:br>
              <a:rPr lang="en-US" dirty="0" smtClean="0"/>
            </a:br>
            <a:r>
              <a:rPr lang="en-US" dirty="0" smtClean="0"/>
              <a:t>quality health care for those in need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073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s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381000" y="1447800"/>
            <a:ext cx="8458200" cy="0"/>
          </a:xfrm>
          <a:prstGeom prst="line">
            <a:avLst/>
          </a:prstGeom>
          <a:ln w="28575">
            <a:solidFill>
              <a:srgbClr val="318DCC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196969"/>
            <a:ext cx="2133600" cy="288925"/>
          </a:xfrm>
          <a:prstGeom prst="rect">
            <a:avLst/>
          </a:prstGeom>
        </p:spPr>
        <p:txBody>
          <a:bodyPr anchor="b" anchorCtr="0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F445594-FFE8-4E90-934C-EFF530110A3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3" y="6019800"/>
            <a:ext cx="2228088" cy="604060"/>
          </a:xfrm>
          <a:prstGeom prst="rect">
            <a:avLst/>
          </a:prstGeom>
        </p:spPr>
      </p:pic>
      <p:sp>
        <p:nvSpPr>
          <p:cNvPr id="14" name="Content Placeholder 2"/>
          <p:cNvSpPr>
            <a:spLocks noGrp="1"/>
          </p:cNvSpPr>
          <p:nvPr>
            <p:ph idx="11"/>
          </p:nvPr>
        </p:nvSpPr>
        <p:spPr>
          <a:xfrm>
            <a:off x="457200" y="1600200"/>
            <a:ext cx="4114800" cy="4373563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4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chemeClr val="accent1"/>
              </a:buClr>
              <a:buSzPct val="70000"/>
              <a:buFont typeface="Wingdings" panose="05000000000000000000" pitchFamily="2" charset="2"/>
              <a:buChar char="q"/>
              <a:defRPr sz="18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2"/>
          </p:nvPr>
        </p:nvSpPr>
        <p:spPr>
          <a:xfrm>
            <a:off x="4703618" y="1600200"/>
            <a:ext cx="4114800" cy="4373563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4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chemeClr val="accent1"/>
              </a:buClr>
              <a:buSzPct val="70000"/>
              <a:buFont typeface="Wingdings" panose="05000000000000000000" pitchFamily="2" charset="2"/>
              <a:buChar char="q"/>
              <a:defRPr sz="18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306474" cy="1219200"/>
          </a:xfrm>
          <a:prstGeom prst="rect">
            <a:avLst/>
          </a:prstGeom>
        </p:spPr>
        <p:txBody>
          <a:bodyPr anchor="b" anchorCtr="0"/>
          <a:lstStyle>
            <a:lvl1pPr algn="l">
              <a:defRPr lang="en-US" sz="4000" dirty="0">
                <a:solidFill>
                  <a:srgbClr val="318DCF"/>
                </a:solidFill>
                <a:effectLst>
                  <a:outerShdw blurRad="63500" dist="38100" dir="2700000" algn="tl">
                    <a:srgbClr val="1F5B83">
                      <a:alpha val="42745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196969"/>
            <a:ext cx="9144000" cy="381000"/>
          </a:xfrm>
        </p:spPr>
        <p:txBody>
          <a:bodyPr/>
          <a:lstStyle/>
          <a:p>
            <a:r>
              <a:rPr lang="en-US" dirty="0" smtClean="0"/>
              <a:t>Reaching across Arizona to provide comprehensive </a:t>
            </a:r>
            <a:br>
              <a:rPr lang="en-US" dirty="0" smtClean="0"/>
            </a:br>
            <a:r>
              <a:rPr lang="en-US" dirty="0" smtClean="0"/>
              <a:t>quality health care for those in need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6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ft Graphic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381000" y="1447800"/>
            <a:ext cx="8458200" cy="0"/>
          </a:xfrm>
          <a:prstGeom prst="line">
            <a:avLst/>
          </a:prstGeom>
          <a:ln w="28575">
            <a:solidFill>
              <a:srgbClr val="318DCC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196969"/>
            <a:ext cx="2133600" cy="288925"/>
          </a:xfrm>
          <a:prstGeom prst="rect">
            <a:avLst/>
          </a:prstGeom>
        </p:spPr>
        <p:txBody>
          <a:bodyPr anchor="b" anchorCtr="0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F445594-FFE8-4E90-934C-EFF530110A3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3" y="6019800"/>
            <a:ext cx="2228088" cy="604060"/>
          </a:xfrm>
          <a:prstGeom prst="rect">
            <a:avLst/>
          </a:prstGeom>
        </p:spPr>
      </p:pic>
      <p:sp>
        <p:nvSpPr>
          <p:cNvPr id="15" name="Content Placeholder 2"/>
          <p:cNvSpPr>
            <a:spLocks noGrp="1"/>
          </p:cNvSpPr>
          <p:nvPr>
            <p:ph idx="12"/>
          </p:nvPr>
        </p:nvSpPr>
        <p:spPr>
          <a:xfrm>
            <a:off x="4703618" y="1600200"/>
            <a:ext cx="4114800" cy="4373563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4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chemeClr val="accent1"/>
              </a:buClr>
              <a:buSzPct val="70000"/>
              <a:buFont typeface="Wingdings" panose="05000000000000000000" pitchFamily="2" charset="2"/>
              <a:buChar char="q"/>
              <a:defRPr sz="18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4"/>
          </p:nvPr>
        </p:nvSpPr>
        <p:spPr>
          <a:xfrm>
            <a:off x="381000" y="1828800"/>
            <a:ext cx="4210194" cy="388620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>
              <a:buClr>
                <a:srgbClr val="F2D10E"/>
              </a:buClr>
              <a:buSzPct val="80000"/>
              <a:buFont typeface="Courier New" panose="02070309020205020404" pitchFamily="49" charset="0"/>
              <a:buChar char="o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rgbClr val="F2D10E"/>
              </a:buClr>
              <a:buFont typeface="Wingdings" panose="05000000000000000000" pitchFamily="2" charset="2"/>
              <a:buChar char="§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rgbClr val="F2D10E"/>
              </a:buClr>
              <a:buSzPct val="70000"/>
              <a:buFont typeface="Wingdings" panose="05000000000000000000" pitchFamily="2" charset="2"/>
              <a:buChar char="q"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rgbClr val="F2D10E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endParaRPr lang="en-US" dirty="0" smtClean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305800" cy="1219200"/>
          </a:xfrm>
          <a:prstGeom prst="rect">
            <a:avLst/>
          </a:prstGeom>
        </p:spPr>
        <p:txBody>
          <a:bodyPr anchor="b" anchorCtr="0"/>
          <a:lstStyle>
            <a:lvl1pPr algn="l">
              <a:defRPr lang="en-US" sz="4000" dirty="0">
                <a:solidFill>
                  <a:srgbClr val="318DCF"/>
                </a:solidFill>
                <a:effectLst>
                  <a:outerShdw blurRad="63500" dist="38100" dir="2700000" algn="tl">
                    <a:srgbClr val="1F5B83">
                      <a:alpha val="42745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196969"/>
            <a:ext cx="9144000" cy="381000"/>
          </a:xfrm>
        </p:spPr>
        <p:txBody>
          <a:bodyPr/>
          <a:lstStyle/>
          <a:p>
            <a:r>
              <a:rPr lang="en-US" dirty="0" smtClean="0"/>
              <a:t>Reaching across Arizona to provide comprehensive </a:t>
            </a:r>
            <a:br>
              <a:rPr lang="en-US" dirty="0" smtClean="0"/>
            </a:br>
            <a:r>
              <a:rPr lang="en-US" dirty="0" smtClean="0"/>
              <a:t>quality health care for those in need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6514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ight Graphic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381000" y="1447800"/>
            <a:ext cx="8458200" cy="0"/>
          </a:xfrm>
          <a:prstGeom prst="line">
            <a:avLst/>
          </a:prstGeom>
          <a:ln w="28575">
            <a:solidFill>
              <a:srgbClr val="318DCC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196969"/>
            <a:ext cx="2133600" cy="288925"/>
          </a:xfrm>
          <a:prstGeom prst="rect">
            <a:avLst/>
          </a:prstGeom>
        </p:spPr>
        <p:txBody>
          <a:bodyPr anchor="b" anchorCtr="0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F445594-FFE8-4E90-934C-EFF530110A3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3" y="6019800"/>
            <a:ext cx="2228088" cy="604060"/>
          </a:xfrm>
          <a:prstGeom prst="rect">
            <a:avLst/>
          </a:prstGeom>
        </p:spPr>
      </p:pic>
      <p:sp>
        <p:nvSpPr>
          <p:cNvPr id="14" name="Content Placeholder 2"/>
          <p:cNvSpPr>
            <a:spLocks noGrp="1"/>
          </p:cNvSpPr>
          <p:nvPr>
            <p:ph idx="11"/>
          </p:nvPr>
        </p:nvSpPr>
        <p:spPr>
          <a:xfrm>
            <a:off x="457200" y="1600200"/>
            <a:ext cx="4114800" cy="4373563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4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chemeClr val="accent1"/>
              </a:buClr>
              <a:buSzPct val="70000"/>
              <a:buFont typeface="Wingdings" panose="05000000000000000000" pitchFamily="2" charset="2"/>
              <a:buChar char="q"/>
              <a:defRPr sz="18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4"/>
          </p:nvPr>
        </p:nvSpPr>
        <p:spPr>
          <a:xfrm>
            <a:off x="4610101" y="1828800"/>
            <a:ext cx="4210194" cy="388620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>
              <a:buClr>
                <a:srgbClr val="F2D10E"/>
              </a:buClr>
              <a:buSzPct val="80000"/>
              <a:buFont typeface="Courier New" panose="02070309020205020404" pitchFamily="49" charset="0"/>
              <a:buChar char="o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rgbClr val="F2D10E"/>
              </a:buClr>
              <a:buFont typeface="Wingdings" panose="05000000000000000000" pitchFamily="2" charset="2"/>
              <a:buChar char="§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rgbClr val="F2D10E"/>
              </a:buClr>
              <a:buSzPct val="70000"/>
              <a:buFont typeface="Wingdings" panose="05000000000000000000" pitchFamily="2" charset="2"/>
              <a:buChar char="q"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rgbClr val="F2D10E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endParaRPr lang="en-US" dirty="0" smtClean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305800" cy="1219200"/>
          </a:xfrm>
          <a:prstGeom prst="rect">
            <a:avLst/>
          </a:prstGeom>
        </p:spPr>
        <p:txBody>
          <a:bodyPr anchor="b" anchorCtr="0"/>
          <a:lstStyle>
            <a:lvl1pPr algn="l">
              <a:defRPr lang="en-US" sz="4000" dirty="0">
                <a:solidFill>
                  <a:srgbClr val="318DCF"/>
                </a:solidFill>
                <a:effectLst>
                  <a:outerShdw blurRad="63500" dist="38100" dir="2700000" algn="tl">
                    <a:srgbClr val="1F5B83">
                      <a:alpha val="42745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196969"/>
            <a:ext cx="9144000" cy="381000"/>
          </a:xfrm>
        </p:spPr>
        <p:txBody>
          <a:bodyPr/>
          <a:lstStyle/>
          <a:p>
            <a:r>
              <a:rPr lang="en-US" dirty="0" smtClean="0"/>
              <a:t>Reaching across Arizona to provide comprehensive </a:t>
            </a:r>
            <a:br>
              <a:rPr lang="en-US" dirty="0" smtClean="0"/>
            </a:br>
            <a:r>
              <a:rPr lang="en-US" dirty="0" smtClean="0"/>
              <a:t>quality health care for those in need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975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e-Contrast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381000" y="1447800"/>
            <a:ext cx="8458200" cy="0"/>
          </a:xfrm>
          <a:prstGeom prst="line">
            <a:avLst/>
          </a:prstGeom>
          <a:ln w="28575">
            <a:solidFill>
              <a:srgbClr val="318DCC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196969"/>
            <a:ext cx="2133600" cy="288925"/>
          </a:xfrm>
          <a:prstGeom prst="rect">
            <a:avLst/>
          </a:prstGeom>
        </p:spPr>
        <p:txBody>
          <a:bodyPr anchor="b" anchorCtr="0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F445594-FFE8-4E90-934C-EFF530110A3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3" y="6019800"/>
            <a:ext cx="2228088" cy="604060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6240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00" b="1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2"/>
          </p:nvPr>
        </p:nvSpPr>
        <p:spPr>
          <a:xfrm>
            <a:off x="457200" y="2334490"/>
            <a:ext cx="3993573" cy="3810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8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0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chemeClr val="accent1"/>
              </a:buClr>
              <a:buSzPct val="70000"/>
              <a:buFont typeface="Wingdings" panose="05000000000000000000" pitchFamily="2" charset="2"/>
              <a:buChar char="q"/>
              <a:defRPr sz="16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4572000" y="1676400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00" b="1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idx="14"/>
          </p:nvPr>
        </p:nvSpPr>
        <p:spPr>
          <a:xfrm>
            <a:off x="4587531" y="2334490"/>
            <a:ext cx="3993573" cy="3810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8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0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chemeClr val="accent1"/>
              </a:buClr>
              <a:buSzPct val="70000"/>
              <a:buFont typeface="Wingdings" panose="05000000000000000000" pitchFamily="2" charset="2"/>
              <a:buChar char="q"/>
              <a:defRPr sz="16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314566" cy="1219200"/>
          </a:xfrm>
          <a:prstGeom prst="rect">
            <a:avLst/>
          </a:prstGeom>
        </p:spPr>
        <p:txBody>
          <a:bodyPr anchor="b" anchorCtr="0"/>
          <a:lstStyle>
            <a:lvl1pPr algn="l">
              <a:defRPr lang="en-US" sz="4000" dirty="0">
                <a:solidFill>
                  <a:srgbClr val="318DCF"/>
                </a:solidFill>
                <a:effectLst>
                  <a:outerShdw blurRad="63500" dist="38100" dir="2700000" algn="tl">
                    <a:srgbClr val="1F5B83">
                      <a:alpha val="42745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196969"/>
            <a:ext cx="9144000" cy="381000"/>
          </a:xfrm>
        </p:spPr>
        <p:txBody>
          <a:bodyPr/>
          <a:lstStyle/>
          <a:p>
            <a:r>
              <a:rPr lang="en-US" dirty="0" smtClean="0"/>
              <a:t>Reaching across Arizona to provide comprehensive </a:t>
            </a:r>
            <a:br>
              <a:rPr lang="en-US" dirty="0" smtClean="0"/>
            </a:br>
            <a:r>
              <a:rPr lang="en-US" dirty="0" smtClean="0"/>
              <a:t>quality health care for those in need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634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estions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49072" y="1371600"/>
            <a:ext cx="5723128" cy="2457450"/>
          </a:xfrm>
          <a:prstGeom prst="rect">
            <a:avLst/>
          </a:prstGeom>
        </p:spPr>
        <p:txBody>
          <a:bodyPr anchor="b" anchorCtr="0"/>
          <a:lstStyle>
            <a:lvl1pPr algn="l">
              <a:defRPr lang="en-US" dirty="0">
                <a:solidFill>
                  <a:srgbClr val="318DCC"/>
                </a:solidFill>
                <a:effectLst>
                  <a:outerShdw blurRad="63500" dist="38100" dir="2700000" algn="tl">
                    <a:srgbClr val="1F5B83">
                      <a:alpha val="42745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smtClean="0"/>
              <a:t>Question?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196969"/>
            <a:ext cx="2133600" cy="288925"/>
          </a:xfrm>
          <a:prstGeom prst="rect">
            <a:avLst/>
          </a:prstGeom>
        </p:spPr>
        <p:txBody>
          <a:bodyPr anchor="b" anchorCtr="0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F445594-FFE8-4E90-934C-EFF530110A3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3" y="6019800"/>
            <a:ext cx="2228088" cy="604060"/>
          </a:xfrm>
          <a:prstGeom prst="rect">
            <a:avLst/>
          </a:prstGeom>
        </p:spPr>
      </p:pic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196969"/>
            <a:ext cx="9144000" cy="381000"/>
          </a:xfrm>
        </p:spPr>
        <p:txBody>
          <a:bodyPr/>
          <a:lstStyle/>
          <a:p>
            <a:r>
              <a:rPr lang="en-US" dirty="0" smtClean="0"/>
              <a:t>Reaching across Arizona to provide comprehensive </a:t>
            </a:r>
            <a:br>
              <a:rPr lang="en-US" dirty="0" smtClean="0"/>
            </a:br>
            <a:r>
              <a:rPr lang="en-US" dirty="0" smtClean="0"/>
              <a:t>quality health care for those in need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420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199632"/>
            <a:ext cx="2133600" cy="288925"/>
          </a:xfrm>
          <a:prstGeom prst="rect">
            <a:avLst/>
          </a:prstGeom>
        </p:spPr>
        <p:txBody>
          <a:bodyPr anchor="b" anchorCtr="0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F445594-FFE8-4E90-934C-EFF530110A3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199632"/>
            <a:ext cx="9144000" cy="381000"/>
          </a:xfrm>
          <a:prstGeom prst="rect">
            <a:avLst/>
          </a:prstGeom>
        </p:spPr>
        <p:txBody>
          <a:bodyPr anchor="b" anchorCtr="0"/>
          <a:lstStyle>
            <a:lvl1pPr algn="ctr">
              <a:lnSpc>
                <a:spcPts val="1200"/>
              </a:lnSpc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Reaching across Arizona to provide comprehensive  </a:t>
            </a:r>
            <a:br>
              <a:rPr lang="en-US" dirty="0" smtClean="0"/>
            </a:br>
            <a:r>
              <a:rPr lang="en-US" dirty="0" smtClean="0"/>
              <a:t>quality health care for those in need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155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zahcccs.gov/PlansProviders/Downloads/IHS-TribalManual/IHS-Chap10Pharmacy.pdf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056" y="2015653"/>
            <a:ext cx="8010144" cy="1337147"/>
          </a:xfrm>
        </p:spPr>
        <p:txBody>
          <a:bodyPr/>
          <a:lstStyle/>
          <a:p>
            <a:r>
              <a:rPr lang="en-US" sz="3200" dirty="0" smtClean="0"/>
              <a:t>Outpatient Pharmacy – Billing with NDCs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4796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Pharmacy Claims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382000" cy="4144963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Effective 07/01/2016 IHS and Tribally operated 638 facilities must submit the NDC information on the claim to receive the All Inclusive Rate.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F445594-FFE8-4E90-934C-EFF530110A38}" type="slidenum">
              <a:rPr lang="en-US" smtClean="0"/>
              <a:t>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Reaching across Arizona to provide comprehensive </a:t>
            </a:r>
            <a:br>
              <a:rPr lang="en-US" dirty="0" smtClean="0"/>
            </a:br>
            <a:r>
              <a:rPr lang="en-US" dirty="0" smtClean="0"/>
              <a:t>quality health care for those in need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300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Billing Pharmacy Claims Title XIX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382000" cy="4144963"/>
          </a:xfrm>
        </p:spPr>
        <p:txBody>
          <a:bodyPr/>
          <a:lstStyle/>
          <a:p>
            <a:r>
              <a:rPr lang="en-US" sz="2800" dirty="0" smtClean="0"/>
              <a:t>Use revenue code 0519.</a:t>
            </a:r>
          </a:p>
          <a:p>
            <a:r>
              <a:rPr lang="en-US" sz="2800" dirty="0" smtClean="0"/>
              <a:t>Use bill type 131 (hospital Outpatient, admit through discharge) or 711 (clinic, rural health, admit through discharge).</a:t>
            </a:r>
          </a:p>
          <a:p>
            <a:r>
              <a:rPr lang="en-US" sz="2800" dirty="0" smtClean="0"/>
              <a:t>All pharmacy claim lines billed with rev code 0519 must have a valid NDC code on every line, the </a:t>
            </a:r>
            <a:r>
              <a:rPr lang="en-US" sz="2800" b="1" dirty="0" smtClean="0"/>
              <a:t>first line </a:t>
            </a:r>
            <a:r>
              <a:rPr lang="en-US" sz="2800" dirty="0" smtClean="0"/>
              <a:t>must </a:t>
            </a:r>
            <a:r>
              <a:rPr lang="en-US" sz="2800" dirty="0" smtClean="0"/>
              <a:t>contain </a:t>
            </a:r>
            <a:r>
              <a:rPr lang="en-US" sz="2800" dirty="0" smtClean="0"/>
              <a:t>a valid/covered NDC code.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F445594-FFE8-4E90-934C-EFF530110A38}" type="slidenum">
              <a:rPr lang="en-US" smtClean="0"/>
              <a:t>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Reaching across Arizona to provide comprehensive </a:t>
            </a:r>
            <a:br>
              <a:rPr lang="en-US" dirty="0" smtClean="0"/>
            </a:br>
            <a:r>
              <a:rPr lang="en-US" dirty="0" smtClean="0"/>
              <a:t>quality health care for those in need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52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Pharmacy Billing Errors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382000" cy="4221163"/>
          </a:xfrm>
        </p:spPr>
        <p:txBody>
          <a:bodyPr/>
          <a:lstStyle/>
          <a:p>
            <a:r>
              <a:rPr lang="en-US" sz="2800" dirty="0" smtClean="0"/>
              <a:t>An invalid and or non-covered NDC code on the first line will cause the whole claim to deny.</a:t>
            </a:r>
          </a:p>
          <a:p>
            <a:r>
              <a:rPr lang="en-US" sz="2800" dirty="0"/>
              <a:t>Invalid NDC codes: If the NDC code on each line does not follow the standard NDC format (i.e. typo) the whole claim will deny even if the first line contains is a valid/covered NDC code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Note:  The only exception is when billing for anticoagulants with the corresponding diagnosis code</a:t>
            </a:r>
          </a:p>
          <a:p>
            <a:pPr marL="0" indent="0">
              <a:buNone/>
            </a:pP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F445594-FFE8-4E90-934C-EFF530110A38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Reaching across Arizona to provide comprehensive </a:t>
            </a:r>
            <a:br>
              <a:rPr lang="en-US" dirty="0" smtClean="0"/>
            </a:br>
            <a:r>
              <a:rPr lang="en-US" dirty="0" smtClean="0"/>
              <a:t>quality health care for those in need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44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Billing Pharmacy Claims Title </a:t>
            </a:r>
            <a:r>
              <a:rPr lang="en-US" dirty="0" smtClean="0"/>
              <a:t>XXI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382000" cy="4068763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Claims for Title XXI (KidsCare) </a:t>
            </a:r>
            <a:r>
              <a:rPr lang="en-US" sz="2800" dirty="0" smtClean="0"/>
              <a:t>recipients</a:t>
            </a:r>
          </a:p>
          <a:p>
            <a:r>
              <a:rPr lang="en-US" sz="2800" dirty="0" smtClean="0"/>
              <a:t>Must be submitted to OptumRx as described in Chapter 10 of the IHS/Tribal Provider Billing Manual.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1200" b="1" dirty="0">
                <a:hlinkClick r:id="rId2"/>
              </a:rPr>
              <a:t>https://</a:t>
            </a:r>
            <a:r>
              <a:rPr lang="en-US" sz="1200" b="1" dirty="0" smtClean="0">
                <a:hlinkClick r:id="rId2"/>
              </a:rPr>
              <a:t>www.azahcccs.gov/PlansProviders/Downloads/IHS-TribalManual/IHS-Chap10Pharmacy.pdf</a:t>
            </a:r>
            <a:endParaRPr lang="en-US" sz="1200" b="1" dirty="0" smtClean="0"/>
          </a:p>
          <a:p>
            <a:endParaRPr lang="en-US" sz="1200" b="1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F445594-FFE8-4E90-934C-EFF530110A38}" type="slidenum">
              <a:rPr lang="en-US" smtClean="0"/>
              <a:t>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Reaching across Arizona to provide comprehensive </a:t>
            </a:r>
            <a:br>
              <a:rPr lang="en-US" dirty="0" smtClean="0"/>
            </a:br>
            <a:r>
              <a:rPr lang="en-US" dirty="0" smtClean="0"/>
              <a:t>quality health care for those in need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22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F445594-FFE8-4E90-934C-EFF530110A38}" type="slidenum">
              <a:rPr lang="en-US" smtClean="0"/>
              <a:t>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Reaching across Arizona to provide comprehensive </a:t>
            </a:r>
            <a:br>
              <a:rPr lang="en-US" dirty="0" smtClean="0"/>
            </a:br>
            <a:r>
              <a:rPr lang="en-US" dirty="0" smtClean="0"/>
              <a:t>quality health care for those in need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08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F445594-FFE8-4E90-934C-EFF530110A38}" type="slidenum">
              <a:rPr lang="en-US" smtClean="0"/>
              <a:t>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Reaching across Arizona to provide comprehensive </a:t>
            </a:r>
            <a:br>
              <a:rPr lang="en-US" dirty="0" smtClean="0"/>
            </a:br>
            <a:r>
              <a:rPr lang="en-US" dirty="0" smtClean="0"/>
              <a:t>quality health care for those in need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47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2014 AHCCCS">
  <a:themeElements>
    <a:clrScheme name="AHCCCS 1">
      <a:dk1>
        <a:srgbClr val="595959"/>
      </a:dk1>
      <a:lt1>
        <a:sysClr val="window" lastClr="FFFFFF"/>
      </a:lt1>
      <a:dk2>
        <a:srgbClr val="1F497D"/>
      </a:dk2>
      <a:lt2>
        <a:srgbClr val="FFFFFF"/>
      </a:lt2>
      <a:accent1>
        <a:srgbClr val="318DCC"/>
      </a:accent1>
      <a:accent2>
        <a:srgbClr val="FFCB08"/>
      </a:accent2>
      <a:accent3>
        <a:srgbClr val="702339"/>
      </a:accent3>
      <a:accent4>
        <a:srgbClr val="6E9282"/>
      </a:accent4>
      <a:accent5>
        <a:srgbClr val="A0CEEC"/>
      </a:accent5>
      <a:accent6>
        <a:srgbClr val="FAE69C"/>
      </a:accent6>
      <a:hlink>
        <a:srgbClr val="318DCC"/>
      </a:hlink>
      <a:folHlink>
        <a:srgbClr val="70233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</TotalTime>
  <Words>252</Words>
  <Application>Microsoft Office PowerPoint</Application>
  <PresentationFormat>On-screen Show (4:3)</PresentationFormat>
  <Paragraphs>30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2_2014 AHCCCS</vt:lpstr>
      <vt:lpstr>Outpatient Pharmacy – Billing with NDCs</vt:lpstr>
      <vt:lpstr>Pharmacy Claims</vt:lpstr>
      <vt:lpstr>Billing Pharmacy Claims Title XIX</vt:lpstr>
      <vt:lpstr>Common Pharmacy Billing Errors </vt:lpstr>
      <vt:lpstr>Billing Pharmacy Claims Title XXI</vt:lpstr>
      <vt:lpstr>Questions?</vt:lpstr>
      <vt:lpstr>Thank You.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Shepherd, Jill</dc:creator>
  <cp:lastModifiedBy>Tshering, Chhoden</cp:lastModifiedBy>
  <cp:revision>37</cp:revision>
  <dcterms:created xsi:type="dcterms:W3CDTF">2014-04-21T18:20:21Z</dcterms:created>
  <dcterms:modified xsi:type="dcterms:W3CDTF">2016-10-17T19:37:07Z</dcterms:modified>
</cp:coreProperties>
</file>