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5" r:id="rId4"/>
    <p:sldId id="266" r:id="rId5"/>
    <p:sldId id="264" r:id="rId6"/>
    <p:sldId id="268" r:id="rId7"/>
    <p:sldId id="269" r:id="rId8"/>
    <p:sldId id="261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448056" y="2015653"/>
            <a:ext cx="6705600" cy="1905000"/>
          </a:xfrm>
          <a:prstGeom prst="rect">
            <a:avLst/>
          </a:prstGeom>
        </p:spPr>
        <p:txBody>
          <a:bodyPr anchor="b" anchorCtr="0"/>
          <a:lstStyle>
            <a:lvl1pPr algn="l">
              <a:defRPr>
                <a:solidFill>
                  <a:srgbClr val="318DCC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457200" y="4114800"/>
            <a:ext cx="4724400" cy="2133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738616"/>
            <a:ext cx="4648200" cy="126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55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49072" y="1371600"/>
            <a:ext cx="5723128" cy="245745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dirty="0">
                <a:solidFill>
                  <a:srgbClr val="318DCC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Thank You.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>
                <a:solidFill>
                  <a:srgbClr val="595959">
                    <a:lumMod val="65000"/>
                    <a:lumOff val="3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Reaching across Arizona to provide comprehensive </a:t>
            </a:r>
            <a:b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</a:br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quality health care for those in need</a:t>
            </a:r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568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49072" y="1428750"/>
            <a:ext cx="5723128" cy="245745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dirty="0">
                <a:solidFill>
                  <a:srgbClr val="318DCC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Transition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449072" y="4114800"/>
            <a:ext cx="5723128" cy="16764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>
                <a:solidFill>
                  <a:srgbClr val="595959">
                    <a:lumMod val="65000"/>
                    <a:lumOff val="3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Reaching across Arizona to provide comprehensive </a:t>
            </a:r>
            <a:b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</a:br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quality health care for those in need</a:t>
            </a:r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520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121920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sz="4000" dirty="0">
                <a:solidFill>
                  <a:srgbClr val="318DCF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373563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81000" y="1447800"/>
            <a:ext cx="8458200" cy="0"/>
          </a:xfrm>
          <a:prstGeom prst="line">
            <a:avLst/>
          </a:prstGeom>
          <a:ln w="28575">
            <a:solidFill>
              <a:srgbClr val="318DC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>
                <a:solidFill>
                  <a:srgbClr val="595959">
                    <a:lumMod val="65000"/>
                    <a:lumOff val="3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Reaching across Arizona to provide comprehensive </a:t>
            </a:r>
            <a:b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</a:br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quality health care for those in need</a:t>
            </a:r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158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Titl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381000" y="1447800"/>
            <a:ext cx="8458200" cy="0"/>
          </a:xfrm>
          <a:prstGeom prst="line">
            <a:avLst/>
          </a:prstGeom>
          <a:ln w="28575">
            <a:solidFill>
              <a:srgbClr val="318DC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>
                <a:solidFill>
                  <a:srgbClr val="595959">
                    <a:lumMod val="65000"/>
                    <a:lumOff val="3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121920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sz="4000" dirty="0">
                <a:solidFill>
                  <a:srgbClr val="318DCF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Reaching across Arizona to provide comprehensive </a:t>
            </a:r>
            <a:b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</a:br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quality health care for those in need</a:t>
            </a:r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377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s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381000" y="1447800"/>
            <a:ext cx="8458200" cy="0"/>
          </a:xfrm>
          <a:prstGeom prst="line">
            <a:avLst/>
          </a:prstGeom>
          <a:ln w="28575">
            <a:solidFill>
              <a:srgbClr val="318DC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>
                <a:solidFill>
                  <a:srgbClr val="595959">
                    <a:lumMod val="65000"/>
                    <a:lumOff val="3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457200" y="1600200"/>
            <a:ext cx="4114800" cy="4373563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4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 sz="1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4703618" y="1600200"/>
            <a:ext cx="4114800" cy="4373563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4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 sz="1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6474" cy="121920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sz="4000" dirty="0">
                <a:solidFill>
                  <a:srgbClr val="318DCF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Reaching across Arizona to provide comprehensive </a:t>
            </a:r>
            <a:b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</a:br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quality health care for those in need</a:t>
            </a:r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60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 Graphic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381000" y="1447800"/>
            <a:ext cx="8458200" cy="0"/>
          </a:xfrm>
          <a:prstGeom prst="line">
            <a:avLst/>
          </a:prstGeom>
          <a:ln w="28575">
            <a:solidFill>
              <a:srgbClr val="318DC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>
                <a:solidFill>
                  <a:srgbClr val="595959">
                    <a:lumMod val="65000"/>
                    <a:lumOff val="3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4703618" y="1600200"/>
            <a:ext cx="4114800" cy="4373563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4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 sz="1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4"/>
          </p:nvPr>
        </p:nvSpPr>
        <p:spPr>
          <a:xfrm>
            <a:off x="381000" y="1828800"/>
            <a:ext cx="4210194" cy="38862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rgbClr val="F2D10E"/>
              </a:buClr>
              <a:buSzPct val="80000"/>
              <a:buFont typeface="Courier New" panose="02070309020205020404" pitchFamily="49" charset="0"/>
              <a:buChar char="o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F2D10E"/>
              </a:buClr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F2D10E"/>
              </a:buClr>
              <a:buSzPct val="70000"/>
              <a:buFont typeface="Wingdings" panose="05000000000000000000" pitchFamily="2" charset="2"/>
              <a:buChar char="q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F2D10E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endParaRPr lang="en-US" dirty="0" smtClean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121920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sz="4000" dirty="0">
                <a:solidFill>
                  <a:srgbClr val="318DCF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Reaching across Arizona to provide comprehensive </a:t>
            </a:r>
            <a:b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</a:br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quality health care for those in need</a:t>
            </a:r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699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Graphic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381000" y="1447800"/>
            <a:ext cx="8458200" cy="0"/>
          </a:xfrm>
          <a:prstGeom prst="line">
            <a:avLst/>
          </a:prstGeom>
          <a:ln w="28575">
            <a:solidFill>
              <a:srgbClr val="318DC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>
                <a:solidFill>
                  <a:srgbClr val="595959">
                    <a:lumMod val="65000"/>
                    <a:lumOff val="3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457200" y="1600200"/>
            <a:ext cx="4114800" cy="4373563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4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 sz="1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4"/>
          </p:nvPr>
        </p:nvSpPr>
        <p:spPr>
          <a:xfrm>
            <a:off x="4610101" y="1828800"/>
            <a:ext cx="4210194" cy="38862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rgbClr val="F2D10E"/>
              </a:buClr>
              <a:buSzPct val="80000"/>
              <a:buFont typeface="Courier New" panose="02070309020205020404" pitchFamily="49" charset="0"/>
              <a:buChar char="o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F2D10E"/>
              </a:buClr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F2D10E"/>
              </a:buClr>
              <a:buSzPct val="70000"/>
              <a:buFont typeface="Wingdings" panose="05000000000000000000" pitchFamily="2" charset="2"/>
              <a:buChar char="q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F2D10E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endParaRPr lang="en-US" dirty="0" smtClean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121920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sz="4000" dirty="0">
                <a:solidFill>
                  <a:srgbClr val="318DCF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Reaching across Arizona to provide comprehensive </a:t>
            </a:r>
            <a:b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</a:br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quality health care for those in need</a:t>
            </a:r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49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e-Contras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381000" y="1447800"/>
            <a:ext cx="8458200" cy="0"/>
          </a:xfrm>
          <a:prstGeom prst="line">
            <a:avLst/>
          </a:prstGeom>
          <a:ln w="28575">
            <a:solidFill>
              <a:srgbClr val="318DC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>
                <a:solidFill>
                  <a:srgbClr val="595959">
                    <a:lumMod val="65000"/>
                    <a:lumOff val="3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6240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 b="1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457200" y="2334490"/>
            <a:ext cx="3993573" cy="3810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0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 sz="16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4572000" y="167640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 b="1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4"/>
          </p:nvPr>
        </p:nvSpPr>
        <p:spPr>
          <a:xfrm>
            <a:off x="4587531" y="2334490"/>
            <a:ext cx="3993573" cy="3810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0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 sz="16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rgbClr val="71717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14566" cy="121920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sz="4000" dirty="0">
                <a:solidFill>
                  <a:srgbClr val="318DCF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Reaching across Arizona to provide comprehensive </a:t>
            </a:r>
            <a:b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</a:br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quality health care for those in need</a:t>
            </a:r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137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estions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49072" y="1371600"/>
            <a:ext cx="5723128" cy="2457450"/>
          </a:xfrm>
          <a:prstGeom prst="rect">
            <a:avLst/>
          </a:prstGeom>
        </p:spPr>
        <p:txBody>
          <a:bodyPr anchor="b" anchorCtr="0"/>
          <a:lstStyle>
            <a:lvl1pPr algn="l">
              <a:defRPr lang="en-US" dirty="0">
                <a:solidFill>
                  <a:srgbClr val="318DCC"/>
                </a:solidFill>
                <a:effectLst>
                  <a:outerShdw blurRad="63500" dist="38100" dir="2700000" algn="tl">
                    <a:srgbClr val="1F5B83">
                      <a:alpha val="42745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Question?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6969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>
                <a:solidFill>
                  <a:srgbClr val="595959">
                    <a:lumMod val="65000"/>
                    <a:lumOff val="3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" y="6019800"/>
            <a:ext cx="2228088" cy="60406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6969"/>
            <a:ext cx="9144000" cy="381000"/>
          </a:xfrm>
        </p:spPr>
        <p:txBody>
          <a:bodyPr/>
          <a:lstStyle/>
          <a:p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Reaching across Arizona to provide comprehensive </a:t>
            </a:r>
            <a:b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</a:br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quality health care for those in need</a:t>
            </a:r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449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99632"/>
            <a:ext cx="2133600" cy="2889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445594-FFE8-4E90-934C-EFF530110A38}" type="slidenum">
              <a:rPr lang="en-US" smtClean="0">
                <a:solidFill>
                  <a:srgbClr val="595959">
                    <a:lumMod val="65000"/>
                    <a:lumOff val="3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199632"/>
            <a:ext cx="9144000" cy="381000"/>
          </a:xfrm>
          <a:prstGeom prst="rect">
            <a:avLst/>
          </a:prstGeom>
        </p:spPr>
        <p:txBody>
          <a:bodyPr anchor="b" anchorCtr="0"/>
          <a:lstStyle>
            <a:lvl1pPr algn="ctr">
              <a:lnSpc>
                <a:spcPts val="1200"/>
              </a:lnSpc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Reaching across Arizona to provide comprehensive  </a:t>
            </a:r>
            <a:b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</a:br>
            <a:r>
              <a:rPr lang="en-US" dirty="0" smtClean="0">
                <a:solidFill>
                  <a:srgbClr val="595959">
                    <a:lumMod val="65000"/>
                    <a:lumOff val="35000"/>
                  </a:srgbClr>
                </a:solidFill>
              </a:rPr>
              <a:t>quality health care for those in need</a:t>
            </a:r>
            <a:endParaRPr lang="en-US" dirty="0">
              <a:solidFill>
                <a:srgbClr val="595959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70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438400"/>
            <a:ext cx="6705600" cy="3276600"/>
          </a:xfrm>
        </p:spPr>
        <p:txBody>
          <a:bodyPr/>
          <a:lstStyle/>
          <a:p>
            <a:r>
              <a:rPr lang="en-US" sz="3600" dirty="0" smtClean="0"/>
              <a:t>BEHAVIORAL HEALTH</a:t>
            </a:r>
            <a:br>
              <a:rPr lang="en-US" sz="3600" dirty="0" smtClean="0"/>
            </a:br>
            <a:r>
              <a:rPr lang="en-US" sz="3600" dirty="0" smtClean="0"/>
              <a:t>NON EMERGENCY MEDICAL TRANSPORTATION (NEMT</a:t>
            </a:r>
            <a:r>
              <a:rPr lang="en-US" sz="3600" dirty="0"/>
              <a:t>)</a:t>
            </a:r>
            <a:br>
              <a:rPr lang="en-US" sz="3600" dirty="0"/>
            </a:br>
            <a:r>
              <a:rPr lang="en-US" sz="3600" dirty="0"/>
              <a:t>PRIOR AUTHORIZATION</a:t>
            </a:r>
            <a:r>
              <a:rPr lang="en-US" sz="4000" dirty="0"/>
              <a:t> 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6248400"/>
            <a:ext cx="4724400" cy="762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184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072" y="914400"/>
            <a:ext cx="7170928" cy="2133600"/>
          </a:xfrm>
        </p:spPr>
        <p:txBody>
          <a:bodyPr/>
          <a:lstStyle/>
          <a:p>
            <a:r>
              <a:rPr lang="en-US" sz="3200" dirty="0" smtClean="0"/>
              <a:t>7/1/16 TRIBAL REGIONAL BEHAVIORAL HEALTH AUTHORITY (TRBHA) TRANSITION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072" y="3810000"/>
            <a:ext cx="6180328" cy="1905000"/>
          </a:xfrm>
        </p:spPr>
        <p:txBody>
          <a:bodyPr/>
          <a:lstStyle/>
          <a:p>
            <a:r>
              <a:rPr lang="en-US" sz="2800" dirty="0" smtClean="0"/>
              <a:t>Effective 7/1/16, TRBHAs transitioned to AHCCCS DFSM from DBHS/ADHS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F445594-FFE8-4E90-934C-EFF530110A38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Reaching across Arizona to provide comprehensive </a:t>
            </a:r>
            <a:br>
              <a:rPr lang="en-US" smtClean="0"/>
            </a:br>
            <a:r>
              <a:rPr lang="en-US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47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05800" cy="990600"/>
          </a:xfrm>
        </p:spPr>
        <p:txBody>
          <a:bodyPr/>
          <a:lstStyle/>
          <a:p>
            <a:r>
              <a:rPr lang="en-US" sz="3200" dirty="0"/>
              <a:t>AHCCCS NEMT PRIOR</a:t>
            </a:r>
            <a:br>
              <a:rPr lang="en-US" sz="3200" dirty="0"/>
            </a:br>
            <a:r>
              <a:rPr lang="en-US" sz="3200" dirty="0"/>
              <a:t>AUTHORIZATION (</a:t>
            </a:r>
            <a:r>
              <a:rPr lang="en-US" sz="3200" dirty="0" smtClean="0"/>
              <a:t>PA) REQUIREMENTS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State </a:t>
            </a:r>
            <a:r>
              <a:rPr lang="en-US" dirty="0"/>
              <a:t>Plan requirement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Must PA NEMT trips over 100 miles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F445594-FFE8-4E90-934C-EFF530110A38}" type="slidenum">
              <a:rPr lang="en-US" smtClean="0"/>
              <a:t>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Reaching across Arizona to provide comprehensive </a:t>
            </a:r>
            <a:br>
              <a:rPr lang="en-US" smtClean="0"/>
            </a:br>
            <a:r>
              <a:rPr lang="en-US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24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05800" cy="990600"/>
          </a:xfrm>
        </p:spPr>
        <p:txBody>
          <a:bodyPr/>
          <a:lstStyle/>
          <a:p>
            <a:r>
              <a:rPr lang="en-US" sz="3200" dirty="0"/>
              <a:t>BH NEMT PA </a:t>
            </a:r>
            <a:r>
              <a:rPr lang="en-US" sz="3200" dirty="0" smtClean="0"/>
              <a:t>Implementation: 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For Services 1/1/17 And After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05000"/>
            <a:ext cx="8382000" cy="4068763"/>
          </a:xfrm>
        </p:spPr>
        <p:txBody>
          <a:bodyPr/>
          <a:lstStyle/>
          <a:p>
            <a:r>
              <a:rPr lang="en-US" sz="2800" dirty="0"/>
              <a:t>For members </a:t>
            </a:r>
            <a:r>
              <a:rPr lang="en-US" sz="2800" dirty="0" smtClean="0"/>
              <a:t>assigned </a:t>
            </a:r>
            <a:r>
              <a:rPr lang="en-US" sz="2800" dirty="0" smtClean="0"/>
              <a:t>to a </a:t>
            </a:r>
            <a:r>
              <a:rPr lang="en-US" sz="2800" dirty="0" smtClean="0"/>
              <a:t>TRBHA: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PA required for NEMT </a:t>
            </a:r>
            <a:r>
              <a:rPr lang="en-US" sz="2800" dirty="0" smtClean="0"/>
              <a:t>trips for BH services </a:t>
            </a:r>
            <a:r>
              <a:rPr lang="en-US" sz="2800" dirty="0"/>
              <a:t>that exceed 100 miles regardless of diagnosis billed </a:t>
            </a: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IHS/638 providers excluded from PA requirement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F445594-FFE8-4E90-934C-EFF530110A38}" type="slidenum">
              <a:rPr lang="en-US" smtClean="0"/>
              <a:t>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Reaching across Arizona to provide comprehensive </a:t>
            </a:r>
            <a:br>
              <a:rPr lang="en-US" smtClean="0"/>
            </a:br>
            <a:r>
              <a:rPr lang="en-US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24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05800" cy="838200"/>
          </a:xfrm>
        </p:spPr>
        <p:txBody>
          <a:bodyPr/>
          <a:lstStyle/>
          <a:p>
            <a:r>
              <a:rPr lang="en-US" sz="3600" dirty="0" smtClean="0"/>
              <a:t>AMPM POLICY 310 BB; 820 W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4958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Medically Necessary Non-Emergency Transportation (NEMT) Services are Covered Under the </a:t>
            </a:r>
            <a:r>
              <a:rPr lang="en-US" sz="2400" dirty="0"/>
              <a:t>Following Conditions</a:t>
            </a:r>
            <a:r>
              <a:rPr lang="en-US" sz="2400" dirty="0" smtClean="0"/>
              <a:t>:</a:t>
            </a:r>
            <a:endParaRPr lang="en-US" sz="2400" dirty="0"/>
          </a:p>
          <a:p>
            <a:r>
              <a:rPr lang="en-US" sz="2000" dirty="0" smtClean="0"/>
              <a:t>The </a:t>
            </a:r>
            <a:r>
              <a:rPr lang="en-US" sz="2000" dirty="0"/>
              <a:t>medical or behavioral health service for which the transportation is needed is a covered AHCCCS </a:t>
            </a:r>
            <a:r>
              <a:rPr lang="en-US" sz="2000" dirty="0" smtClean="0"/>
              <a:t>service;</a:t>
            </a:r>
            <a:endParaRPr lang="en-US" sz="2000" dirty="0"/>
          </a:p>
          <a:p>
            <a:r>
              <a:rPr lang="en-US" sz="2000" dirty="0" smtClean="0"/>
              <a:t>The </a:t>
            </a:r>
            <a:r>
              <a:rPr lang="en-US" sz="2000" dirty="0"/>
              <a:t>member is not able to provide, secure or pay for their own </a:t>
            </a:r>
            <a:r>
              <a:rPr lang="en-US" sz="2000" dirty="0" smtClean="0"/>
              <a:t>transportation</a:t>
            </a:r>
            <a:r>
              <a:rPr lang="en-US" sz="2000" dirty="0"/>
              <a:t>, and free transportation is not </a:t>
            </a:r>
            <a:r>
              <a:rPr lang="en-US" sz="2000" dirty="0" smtClean="0"/>
              <a:t>available;</a:t>
            </a:r>
            <a:r>
              <a:rPr lang="en-US" sz="2400" dirty="0" smtClean="0"/>
              <a:t> </a:t>
            </a:r>
          </a:p>
          <a:p>
            <a:r>
              <a:rPr lang="en-US" sz="2000" dirty="0" smtClean="0"/>
              <a:t>The </a:t>
            </a:r>
            <a:r>
              <a:rPr lang="en-US" sz="2000" dirty="0"/>
              <a:t>transportation is provided to and from either of the following locations: </a:t>
            </a:r>
          </a:p>
          <a:p>
            <a:pPr lvl="1"/>
            <a:r>
              <a:rPr lang="en-US" sz="2000" dirty="0"/>
              <a:t>The nearest appropriate IHS/Tribal 638 </a:t>
            </a:r>
            <a:r>
              <a:rPr lang="en-US" sz="2000" dirty="0" smtClean="0"/>
              <a:t>medical or behavioral health </a:t>
            </a:r>
            <a:r>
              <a:rPr lang="en-US" sz="2000" dirty="0"/>
              <a:t>facility located either on-reservation or off-reservation; or </a:t>
            </a:r>
          </a:p>
          <a:p>
            <a:pPr lvl="1"/>
            <a:r>
              <a:rPr lang="en-US" sz="2000" dirty="0"/>
              <a:t>The nearest appropriate AHCCCS registered provider located off-reservation</a:t>
            </a:r>
            <a:r>
              <a:rPr lang="en-US" sz="1600" dirty="0"/>
              <a:t>.</a:t>
            </a:r>
          </a:p>
          <a:p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F445594-FFE8-4E90-934C-EFF530110A38}" type="slidenum">
              <a:rPr lang="en-US" smtClean="0"/>
              <a:t>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Reaching across Arizona to provide comprehensive </a:t>
            </a:r>
            <a:br>
              <a:rPr lang="en-US" smtClean="0"/>
            </a:br>
            <a:r>
              <a:rPr lang="en-US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79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AMPM Policy 820 W Transportation</a:t>
            </a:r>
            <a:br>
              <a:rPr lang="en-US" sz="3600" dirty="0"/>
            </a:br>
            <a:r>
              <a:rPr lang="en-US" sz="3600" dirty="0"/>
              <a:t>Prior Authorization (PA) Procedures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495800"/>
          </a:xfrm>
        </p:spPr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When </a:t>
            </a:r>
            <a:r>
              <a:rPr lang="en-US" sz="2400" dirty="0"/>
              <a:t>NEMT prior authorization is requested beyond </a:t>
            </a:r>
            <a:r>
              <a:rPr lang="en-US" sz="2400" dirty="0" smtClean="0"/>
              <a:t>the </a:t>
            </a:r>
            <a:r>
              <a:rPr lang="en-US" sz="2400" dirty="0"/>
              <a:t>nearest </a:t>
            </a:r>
            <a:r>
              <a:rPr lang="en-US" sz="2400" dirty="0" smtClean="0"/>
              <a:t>appropriate facility </a:t>
            </a:r>
            <a:r>
              <a:rPr lang="en-US" sz="2400" dirty="0"/>
              <a:t>or provider, medical necessity justification may be requested </a:t>
            </a:r>
            <a:r>
              <a:rPr lang="en-US" sz="2400" dirty="0" smtClean="0"/>
              <a:t>to </a:t>
            </a:r>
            <a:r>
              <a:rPr lang="en-US" sz="2400" dirty="0"/>
              <a:t>ensure that AHCCCS NEMT coverage policy is being followed </a:t>
            </a:r>
            <a:r>
              <a:rPr lang="en-US" sz="2400" dirty="0" smtClean="0"/>
              <a:t>appropriately</a:t>
            </a:r>
          </a:p>
          <a:p>
            <a:r>
              <a:rPr lang="en-US" sz="2400" dirty="0"/>
              <a:t>The following information may be requested by AHCCCS when PA is requested for NEMT:</a:t>
            </a:r>
          </a:p>
          <a:p>
            <a:pPr lvl="1"/>
            <a:r>
              <a:rPr lang="en-US" sz="2400" dirty="0" smtClean="0"/>
              <a:t>Provider’s </a:t>
            </a:r>
            <a:r>
              <a:rPr lang="en-US" sz="2400" dirty="0"/>
              <a:t>order, including medical justification for travel outside the member’s area of residence when </a:t>
            </a:r>
            <a:r>
              <a:rPr lang="en-US" sz="2400" dirty="0" smtClean="0"/>
              <a:t>applicable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F445594-FFE8-4E90-934C-EFF530110A38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Reaching across Arizona to provide comprehensive </a:t>
            </a:r>
            <a:br>
              <a:rPr lang="en-US" dirty="0" smtClean="0"/>
            </a:br>
            <a:r>
              <a:rPr lang="en-US" dirty="0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929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AMPM Policy 820 W Transportation</a:t>
            </a:r>
            <a:br>
              <a:rPr lang="en-US" sz="3600" dirty="0"/>
            </a:br>
            <a:r>
              <a:rPr lang="en-US" sz="3600" dirty="0"/>
              <a:t>Prior Authorization (PA) Procedures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provider ordering the covered AHCCCS service should fax the requested physician’s order/medical necessity documentation directly to AHCCCS FFS 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The medical necessity documentation should be faxed using the AHCCCS FFS Prior Authorization Medical Documentation Form as the cover sheet to </a:t>
            </a:r>
            <a:r>
              <a:rPr lang="en-US" sz="2400" dirty="0" smtClean="0"/>
              <a:t>602-254-2431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F445594-FFE8-4E90-934C-EFF530110A38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Reaching across Arizona to provide comprehensive </a:t>
            </a:r>
            <a:br>
              <a:rPr lang="en-US" smtClean="0"/>
            </a:br>
            <a:r>
              <a:rPr lang="en-US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672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072" y="1428750"/>
            <a:ext cx="5723128" cy="2305050"/>
          </a:xfrm>
        </p:spPr>
        <p:txBody>
          <a:bodyPr/>
          <a:lstStyle/>
          <a:p>
            <a:r>
              <a:rPr lang="en-US" sz="4000" dirty="0" smtClean="0"/>
              <a:t>QUESTIONS?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F445594-FFE8-4E90-934C-EFF530110A38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Reaching across Arizona to provide comprehensive </a:t>
            </a:r>
            <a:br>
              <a:rPr lang="en-US" smtClean="0"/>
            </a:br>
            <a:r>
              <a:rPr lang="en-US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096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F445594-FFE8-4E90-934C-EFF530110A38}" type="slidenum">
              <a:rPr lang="en-US" smtClean="0"/>
              <a:t>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Reaching across Arizona to provide comprehensive </a:t>
            </a:r>
            <a:br>
              <a:rPr lang="en-US" smtClean="0"/>
            </a:br>
            <a:r>
              <a:rPr lang="en-US" smtClean="0"/>
              <a:t>quality health care for those in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16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2014 AHCCCS">
  <a:themeElements>
    <a:clrScheme name="AHCCCS 1">
      <a:dk1>
        <a:srgbClr val="595959"/>
      </a:dk1>
      <a:lt1>
        <a:sysClr val="window" lastClr="FFFFFF"/>
      </a:lt1>
      <a:dk2>
        <a:srgbClr val="1F497D"/>
      </a:dk2>
      <a:lt2>
        <a:srgbClr val="FFFFFF"/>
      </a:lt2>
      <a:accent1>
        <a:srgbClr val="318DCC"/>
      </a:accent1>
      <a:accent2>
        <a:srgbClr val="FFCB08"/>
      </a:accent2>
      <a:accent3>
        <a:srgbClr val="702339"/>
      </a:accent3>
      <a:accent4>
        <a:srgbClr val="6E9282"/>
      </a:accent4>
      <a:accent5>
        <a:srgbClr val="A0CEEC"/>
      </a:accent5>
      <a:accent6>
        <a:srgbClr val="FAE69C"/>
      </a:accent6>
      <a:hlink>
        <a:srgbClr val="318DCC"/>
      </a:hlink>
      <a:folHlink>
        <a:srgbClr val="70233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345</Words>
  <Application>Microsoft Office PowerPoint</Application>
  <PresentationFormat>On-screen Show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2_2014 AHCCCS</vt:lpstr>
      <vt:lpstr>BEHAVIORAL HEALTH NON EMERGENCY MEDICAL TRANSPORTATION (NEMT) PRIOR AUTHORIZATION  </vt:lpstr>
      <vt:lpstr>7/1/16 TRIBAL REGIONAL BEHAVIORAL HEALTH AUTHORITY (TRBHA) TRANSITION</vt:lpstr>
      <vt:lpstr>AHCCCS NEMT PRIOR AUTHORIZATION (PA) REQUIREMENTS</vt:lpstr>
      <vt:lpstr>BH NEMT PA Implementation:   For Services 1/1/17 And After</vt:lpstr>
      <vt:lpstr>AMPM POLICY 310 BB; 820 W</vt:lpstr>
      <vt:lpstr>AMPM Policy 820 W Transportation Prior Authorization (PA) Procedures</vt:lpstr>
      <vt:lpstr>AMPM Policy 820 W Transportation Prior Authorization (PA) Procedures</vt:lpstr>
      <vt:lpstr>QUESTIONS?</vt:lpstr>
      <vt:lpstr>Thank You.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BEHAVIORAL HEALTH NON EMERGENCY MEDICAL TRANSPORTATION (NEMT) PRIOR AUTHORIZATION</dc:title>
  <dc:creator>Grady, Karen</dc:creator>
  <cp:lastModifiedBy>Grady, Karen</cp:lastModifiedBy>
  <cp:revision>19</cp:revision>
  <dcterms:created xsi:type="dcterms:W3CDTF">2006-08-16T00:00:00Z</dcterms:created>
  <dcterms:modified xsi:type="dcterms:W3CDTF">2016-10-14T22:44:55Z</dcterms:modified>
</cp:coreProperties>
</file>